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2" r:id="rId2"/>
    <p:sldId id="399" r:id="rId3"/>
    <p:sldId id="416" r:id="rId4"/>
    <p:sldId id="417" r:id="rId5"/>
    <p:sldId id="434" r:id="rId6"/>
    <p:sldId id="433" r:id="rId7"/>
    <p:sldId id="418" r:id="rId8"/>
    <p:sldId id="428" r:id="rId9"/>
    <p:sldId id="426" r:id="rId10"/>
    <p:sldId id="427" r:id="rId11"/>
    <p:sldId id="430" r:id="rId12"/>
    <p:sldId id="431" r:id="rId13"/>
    <p:sldId id="432" r:id="rId14"/>
    <p:sldId id="419" r:id="rId15"/>
    <p:sldId id="420" r:id="rId16"/>
    <p:sldId id="421" r:id="rId17"/>
    <p:sldId id="422" r:id="rId18"/>
    <p:sldId id="435" r:id="rId19"/>
    <p:sldId id="436" r:id="rId20"/>
    <p:sldId id="423" r:id="rId21"/>
    <p:sldId id="425" r:id="rId22"/>
    <p:sldId id="424" r:id="rId23"/>
    <p:sldId id="377" r:id="rId24"/>
    <p:sldId id="378" r:id="rId25"/>
    <p:sldId id="379" r:id="rId26"/>
    <p:sldId id="383" r:id="rId27"/>
    <p:sldId id="359" r:id="rId28"/>
    <p:sldId id="390" r:id="rId29"/>
    <p:sldId id="392" r:id="rId30"/>
    <p:sldId id="393" r:id="rId31"/>
    <p:sldId id="394" r:id="rId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66"/>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09" autoAdjust="0"/>
    <p:restoredTop sz="90929"/>
  </p:normalViewPr>
  <p:slideViewPr>
    <p:cSldViewPr>
      <p:cViewPr varScale="1">
        <p:scale>
          <a:sx n="86" d="100"/>
          <a:sy n="86" d="100"/>
        </p:scale>
        <p:origin x="101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5C7C8-13AA-4594-AE2D-7877B323B75D}"/>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2E164D31-3BFA-486D-B843-7972D066D51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12A1481C-97E8-4B45-BCE8-300FA9F5F40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4C0EB20-7A19-4AA2-9B1E-4E758E4DB9D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F2B6DA9-4243-470E-AE39-0D3565E7F8E6}"/>
              </a:ext>
            </a:extLst>
          </p:cNvPr>
          <p:cNvSpPr>
            <a:spLocks noGrp="1"/>
          </p:cNvSpPr>
          <p:nvPr>
            <p:ph type="sldNum" sz="quarter" idx="12"/>
          </p:nvPr>
        </p:nvSpPr>
        <p:spPr/>
        <p:txBody>
          <a:bodyPr/>
          <a:lstStyle>
            <a:lvl1pPr>
              <a:defRPr/>
            </a:lvl1pPr>
          </a:lstStyle>
          <a:p>
            <a:fld id="{83626AEE-20CC-4B8F-836C-3404F5A887B7}" type="slidenum">
              <a:rPr lang="en-US" altLang="zh-CN"/>
              <a:pPr/>
              <a:t>‹#›</a:t>
            </a:fld>
            <a:endParaRPr lang="en-US" altLang="zh-CN"/>
          </a:p>
        </p:txBody>
      </p:sp>
    </p:spTree>
    <p:extLst>
      <p:ext uri="{BB962C8B-B14F-4D97-AF65-F5344CB8AC3E}">
        <p14:creationId xmlns:p14="http://schemas.microsoft.com/office/powerpoint/2010/main" val="93167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5AA45-5EB8-4EC8-98FE-9B074F25021B}"/>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D677E6-2B79-4E22-BE8A-3D75881D5E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AD951F6-8F2E-4DAB-9114-AE4B12E2C44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F590FF4-324F-4B7D-B2D2-9E11BF9A734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4D17AD6-93A9-464D-A677-883B7EABF45F}"/>
              </a:ext>
            </a:extLst>
          </p:cNvPr>
          <p:cNvSpPr>
            <a:spLocks noGrp="1"/>
          </p:cNvSpPr>
          <p:nvPr>
            <p:ph type="sldNum" sz="quarter" idx="12"/>
          </p:nvPr>
        </p:nvSpPr>
        <p:spPr/>
        <p:txBody>
          <a:bodyPr/>
          <a:lstStyle>
            <a:lvl1pPr>
              <a:defRPr/>
            </a:lvl1pPr>
          </a:lstStyle>
          <a:p>
            <a:fld id="{CC9356F9-5C9B-433E-ABD4-F72E3663415B}" type="slidenum">
              <a:rPr lang="en-US" altLang="zh-CN"/>
              <a:pPr/>
              <a:t>‹#›</a:t>
            </a:fld>
            <a:endParaRPr lang="en-US" altLang="zh-CN"/>
          </a:p>
        </p:txBody>
      </p:sp>
    </p:spTree>
    <p:extLst>
      <p:ext uri="{BB962C8B-B14F-4D97-AF65-F5344CB8AC3E}">
        <p14:creationId xmlns:p14="http://schemas.microsoft.com/office/powerpoint/2010/main" val="402681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66F03F-2747-497D-B5F8-1D223908002B}"/>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28E8D54-C8C7-4164-9603-D49AFA183150}"/>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35D537E-ADF8-4257-9A83-969E1DB08F5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797A1A9-53BC-4C20-806E-61745F6190D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3258D92-6F41-405B-B9AB-AC0055A38BEE}"/>
              </a:ext>
            </a:extLst>
          </p:cNvPr>
          <p:cNvSpPr>
            <a:spLocks noGrp="1"/>
          </p:cNvSpPr>
          <p:nvPr>
            <p:ph type="sldNum" sz="quarter" idx="12"/>
          </p:nvPr>
        </p:nvSpPr>
        <p:spPr/>
        <p:txBody>
          <a:bodyPr/>
          <a:lstStyle>
            <a:lvl1pPr>
              <a:defRPr/>
            </a:lvl1pPr>
          </a:lstStyle>
          <a:p>
            <a:fld id="{6B962538-5423-411E-91EE-52907CDD8B46}" type="slidenum">
              <a:rPr lang="en-US" altLang="zh-CN"/>
              <a:pPr/>
              <a:t>‹#›</a:t>
            </a:fld>
            <a:endParaRPr lang="en-US" altLang="zh-CN"/>
          </a:p>
        </p:txBody>
      </p:sp>
    </p:spTree>
    <p:extLst>
      <p:ext uri="{BB962C8B-B14F-4D97-AF65-F5344CB8AC3E}">
        <p14:creationId xmlns:p14="http://schemas.microsoft.com/office/powerpoint/2010/main" val="138590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95710-16DA-4C5E-9E1A-AEC90207468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7C03911-EA19-44A8-B10A-8DA53CC598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1682BF3-9044-48BF-A467-58B262D2ABB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6395242-0F18-4280-9CE1-4E06D284D67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9E83FB9-EE71-497D-83BD-75784531BBF0}"/>
              </a:ext>
            </a:extLst>
          </p:cNvPr>
          <p:cNvSpPr>
            <a:spLocks noGrp="1"/>
          </p:cNvSpPr>
          <p:nvPr>
            <p:ph type="sldNum" sz="quarter" idx="12"/>
          </p:nvPr>
        </p:nvSpPr>
        <p:spPr/>
        <p:txBody>
          <a:bodyPr/>
          <a:lstStyle>
            <a:lvl1pPr>
              <a:defRPr/>
            </a:lvl1pPr>
          </a:lstStyle>
          <a:p>
            <a:fld id="{3DBEA7D5-D8A6-4268-AF57-7747FD6DC81D}" type="slidenum">
              <a:rPr lang="en-US" altLang="zh-CN"/>
              <a:pPr/>
              <a:t>‹#›</a:t>
            </a:fld>
            <a:endParaRPr lang="en-US" altLang="zh-CN"/>
          </a:p>
        </p:txBody>
      </p:sp>
    </p:spTree>
    <p:extLst>
      <p:ext uri="{BB962C8B-B14F-4D97-AF65-F5344CB8AC3E}">
        <p14:creationId xmlns:p14="http://schemas.microsoft.com/office/powerpoint/2010/main" val="365048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40EB3-CCC0-47AC-B2A1-C7A509E1BAB2}"/>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2748304-1F7A-4C62-AE2E-CB216535A51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7A97AB2-C49F-43E8-A4CB-120541AE160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0310DCD-1D7E-4576-A613-D5C934744C0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7A17390-B70D-44C0-AA3B-ABACEA55D1FF}"/>
              </a:ext>
            </a:extLst>
          </p:cNvPr>
          <p:cNvSpPr>
            <a:spLocks noGrp="1"/>
          </p:cNvSpPr>
          <p:nvPr>
            <p:ph type="sldNum" sz="quarter" idx="12"/>
          </p:nvPr>
        </p:nvSpPr>
        <p:spPr/>
        <p:txBody>
          <a:bodyPr/>
          <a:lstStyle>
            <a:lvl1pPr>
              <a:defRPr/>
            </a:lvl1pPr>
          </a:lstStyle>
          <a:p>
            <a:fld id="{3CF5F47D-8B73-4D46-8CCA-0868B9C11CD2}" type="slidenum">
              <a:rPr lang="en-US" altLang="zh-CN"/>
              <a:pPr/>
              <a:t>‹#›</a:t>
            </a:fld>
            <a:endParaRPr lang="en-US" altLang="zh-CN"/>
          </a:p>
        </p:txBody>
      </p:sp>
    </p:spTree>
    <p:extLst>
      <p:ext uri="{BB962C8B-B14F-4D97-AF65-F5344CB8AC3E}">
        <p14:creationId xmlns:p14="http://schemas.microsoft.com/office/powerpoint/2010/main" val="211632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48432-AF33-41B0-BB19-0D9B219C4F1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7B0871C9-7B85-4614-87D7-D0A5565F1C57}"/>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E80158C-DBDC-4B70-ACF9-438E059E6ED1}"/>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497FFEE1-BE21-48DA-94F0-465F9FC417C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CC61EA7-F0EF-4CA8-85A6-E925E189BA2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898ADDE-AB0E-4D21-9297-27D4925CD24C}"/>
              </a:ext>
            </a:extLst>
          </p:cNvPr>
          <p:cNvSpPr>
            <a:spLocks noGrp="1"/>
          </p:cNvSpPr>
          <p:nvPr>
            <p:ph type="sldNum" sz="quarter" idx="12"/>
          </p:nvPr>
        </p:nvSpPr>
        <p:spPr/>
        <p:txBody>
          <a:bodyPr/>
          <a:lstStyle>
            <a:lvl1pPr>
              <a:defRPr/>
            </a:lvl1pPr>
          </a:lstStyle>
          <a:p>
            <a:fld id="{59991526-073D-4A5B-99EC-74429F827943}" type="slidenum">
              <a:rPr lang="en-US" altLang="zh-CN"/>
              <a:pPr/>
              <a:t>‹#›</a:t>
            </a:fld>
            <a:endParaRPr lang="en-US" altLang="zh-CN"/>
          </a:p>
        </p:txBody>
      </p:sp>
    </p:spTree>
    <p:extLst>
      <p:ext uri="{BB962C8B-B14F-4D97-AF65-F5344CB8AC3E}">
        <p14:creationId xmlns:p14="http://schemas.microsoft.com/office/powerpoint/2010/main" val="2549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90992-B405-4B3B-8A41-78DC37C24581}"/>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AD9CFC1-26CD-409E-B8DF-4C38820985A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98F376-5B9C-4C85-8941-7850D0E56E66}"/>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6C51B4F2-10A7-4569-BB85-75785D6BBE9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D32F95-F93E-41C4-A549-845CAFEBD18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EA47E042-0714-40DB-A12F-84956CB50D48}"/>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C0931554-96CB-4574-B537-B086AFA337F6}"/>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D159C851-9A66-4E80-9AB6-F59FA289D6E2}"/>
              </a:ext>
            </a:extLst>
          </p:cNvPr>
          <p:cNvSpPr>
            <a:spLocks noGrp="1"/>
          </p:cNvSpPr>
          <p:nvPr>
            <p:ph type="sldNum" sz="quarter" idx="12"/>
          </p:nvPr>
        </p:nvSpPr>
        <p:spPr/>
        <p:txBody>
          <a:bodyPr/>
          <a:lstStyle>
            <a:lvl1pPr>
              <a:defRPr/>
            </a:lvl1pPr>
          </a:lstStyle>
          <a:p>
            <a:fld id="{96F4651C-8058-4EE2-9F35-8474B45780BF}" type="slidenum">
              <a:rPr lang="en-US" altLang="zh-CN"/>
              <a:pPr/>
              <a:t>‹#›</a:t>
            </a:fld>
            <a:endParaRPr lang="en-US" altLang="zh-CN"/>
          </a:p>
        </p:txBody>
      </p:sp>
    </p:spTree>
    <p:extLst>
      <p:ext uri="{BB962C8B-B14F-4D97-AF65-F5344CB8AC3E}">
        <p14:creationId xmlns:p14="http://schemas.microsoft.com/office/powerpoint/2010/main" val="367968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C0CC9-2096-4196-9DAA-26F1538258A7}"/>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D5EE249-A301-4FEA-8966-AE5DC3CE052C}"/>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CB7D754-5D7A-467A-B7D2-C2324ADC6B3B}"/>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E7BDBA7-192E-4C09-9A59-4E1B3098A1FC}"/>
              </a:ext>
            </a:extLst>
          </p:cNvPr>
          <p:cNvSpPr>
            <a:spLocks noGrp="1"/>
          </p:cNvSpPr>
          <p:nvPr>
            <p:ph type="sldNum" sz="quarter" idx="12"/>
          </p:nvPr>
        </p:nvSpPr>
        <p:spPr/>
        <p:txBody>
          <a:bodyPr/>
          <a:lstStyle>
            <a:lvl1pPr>
              <a:defRPr/>
            </a:lvl1pPr>
          </a:lstStyle>
          <a:p>
            <a:fld id="{814FBEDE-8F2F-489C-85A7-BFD61F226D3E}" type="slidenum">
              <a:rPr lang="en-US" altLang="zh-CN"/>
              <a:pPr/>
              <a:t>‹#›</a:t>
            </a:fld>
            <a:endParaRPr lang="en-US" altLang="zh-CN"/>
          </a:p>
        </p:txBody>
      </p:sp>
    </p:spTree>
    <p:extLst>
      <p:ext uri="{BB962C8B-B14F-4D97-AF65-F5344CB8AC3E}">
        <p14:creationId xmlns:p14="http://schemas.microsoft.com/office/powerpoint/2010/main" val="144208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D74581-24DD-46CE-A7A0-5CC87DFB85E9}"/>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077449FC-4947-4AAD-BD30-89C9C43DB19D}"/>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602EFF01-9C95-4D50-A611-A43984F66567}"/>
              </a:ext>
            </a:extLst>
          </p:cNvPr>
          <p:cNvSpPr>
            <a:spLocks noGrp="1"/>
          </p:cNvSpPr>
          <p:nvPr>
            <p:ph type="sldNum" sz="quarter" idx="12"/>
          </p:nvPr>
        </p:nvSpPr>
        <p:spPr/>
        <p:txBody>
          <a:bodyPr/>
          <a:lstStyle>
            <a:lvl1pPr>
              <a:defRPr/>
            </a:lvl1pPr>
          </a:lstStyle>
          <a:p>
            <a:fld id="{DF07B646-066D-4607-A6AC-A73A6B0FCE6C}" type="slidenum">
              <a:rPr lang="en-US" altLang="zh-CN"/>
              <a:pPr/>
              <a:t>‹#›</a:t>
            </a:fld>
            <a:endParaRPr lang="en-US" altLang="zh-CN"/>
          </a:p>
        </p:txBody>
      </p:sp>
    </p:spTree>
    <p:extLst>
      <p:ext uri="{BB962C8B-B14F-4D97-AF65-F5344CB8AC3E}">
        <p14:creationId xmlns:p14="http://schemas.microsoft.com/office/powerpoint/2010/main" val="418308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5929B-62E8-4EFC-BE7E-C4AAF0AE94F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619D1F0-15BB-4B81-9BEE-B8349111247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2A542711-0AD5-48DD-9D91-245293B6B27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6F77CE-898B-4890-9907-3EFBC0F1041F}"/>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614778D-3044-401A-851B-B0EFE597D45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D304EDB-6E28-44E6-BE56-3453411FA883}"/>
              </a:ext>
            </a:extLst>
          </p:cNvPr>
          <p:cNvSpPr>
            <a:spLocks noGrp="1"/>
          </p:cNvSpPr>
          <p:nvPr>
            <p:ph type="sldNum" sz="quarter" idx="12"/>
          </p:nvPr>
        </p:nvSpPr>
        <p:spPr/>
        <p:txBody>
          <a:bodyPr/>
          <a:lstStyle>
            <a:lvl1pPr>
              <a:defRPr/>
            </a:lvl1pPr>
          </a:lstStyle>
          <a:p>
            <a:fld id="{A7C01A20-D189-49BC-B99E-CCFC887968CD}" type="slidenum">
              <a:rPr lang="en-US" altLang="zh-CN"/>
              <a:pPr/>
              <a:t>‹#›</a:t>
            </a:fld>
            <a:endParaRPr lang="en-US" altLang="zh-CN"/>
          </a:p>
        </p:txBody>
      </p:sp>
    </p:spTree>
    <p:extLst>
      <p:ext uri="{BB962C8B-B14F-4D97-AF65-F5344CB8AC3E}">
        <p14:creationId xmlns:p14="http://schemas.microsoft.com/office/powerpoint/2010/main" val="183078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5F9B2-8834-4E9D-842B-5849D2F2AC5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1A2A52BB-8D65-4856-A59B-00FBCEDA1A6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DBCD6DD-35A7-4C13-A72E-5F751F049A5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64BA87-7608-4604-BBBF-533603683EC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F10FC5-754D-45FC-A42A-E9D38CABA8A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D223140-93AC-4C7C-AD53-0D2FD26F052E}"/>
              </a:ext>
            </a:extLst>
          </p:cNvPr>
          <p:cNvSpPr>
            <a:spLocks noGrp="1"/>
          </p:cNvSpPr>
          <p:nvPr>
            <p:ph type="sldNum" sz="quarter" idx="12"/>
          </p:nvPr>
        </p:nvSpPr>
        <p:spPr/>
        <p:txBody>
          <a:bodyPr/>
          <a:lstStyle>
            <a:lvl1pPr>
              <a:defRPr/>
            </a:lvl1pPr>
          </a:lstStyle>
          <a:p>
            <a:fld id="{FC1EC213-C61B-4BC1-8B68-B67CFA0CE160}" type="slidenum">
              <a:rPr lang="en-US" altLang="zh-CN"/>
              <a:pPr/>
              <a:t>‹#›</a:t>
            </a:fld>
            <a:endParaRPr lang="en-US" altLang="zh-CN"/>
          </a:p>
        </p:txBody>
      </p:sp>
    </p:spTree>
    <p:extLst>
      <p:ext uri="{BB962C8B-B14F-4D97-AF65-F5344CB8AC3E}">
        <p14:creationId xmlns:p14="http://schemas.microsoft.com/office/powerpoint/2010/main" val="170951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CAC1440-0CDC-42F6-89E8-0B132DAC1837}"/>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6263618-623F-45E3-9FAD-A93D9EB86E77}"/>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F8CD2AF-F822-4D8B-B7FA-7CDC54B0701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B472C183-5F31-493C-99DC-F021462DAD4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9F6C5EBC-35FF-44AE-9947-01E0881F59B5}"/>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5674678-E5C4-4973-9D1E-5EA00595111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FD5E53C-52B5-4F22-B6E5-1E9DEA4FF585}"/>
              </a:ext>
            </a:extLst>
          </p:cNvPr>
          <p:cNvSpPr>
            <a:spLocks noGrp="1" noChangeArrowheads="1"/>
          </p:cNvSpPr>
          <p:nvPr>
            <p:ph type="title"/>
          </p:nvPr>
        </p:nvSpPr>
        <p:spPr>
          <a:xfrm>
            <a:off x="914400" y="557213"/>
            <a:ext cx="7772400" cy="1143000"/>
          </a:xfrm>
        </p:spPr>
        <p:txBody>
          <a:bodyPr/>
          <a:lstStyle/>
          <a:p>
            <a:r>
              <a:rPr lang="en-US" altLang="zh-CN" sz="4800">
                <a:latin typeface="华文新魏" panose="02010800040101010101" pitchFamily="2" charset="-122"/>
                <a:ea typeface="华文新魏" panose="02010800040101010101" pitchFamily="2" charset="-122"/>
              </a:rPr>
              <a:t>2.10 Linux</a:t>
            </a:r>
            <a:r>
              <a:rPr lang="zh-CN" altLang="en-US" sz="4800">
                <a:latin typeface="华文新魏" panose="02010800040101010101" pitchFamily="2" charset="-122"/>
                <a:ea typeface="华文新魏" panose="02010800040101010101" pitchFamily="2" charset="-122"/>
              </a:rPr>
              <a:t>调度算法</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00355" name="Rectangle 3">
            <a:extLst>
              <a:ext uri="{FF2B5EF4-FFF2-40B4-BE49-F238E27FC236}">
                <a16:creationId xmlns:a16="http://schemas.microsoft.com/office/drawing/2014/main" id="{645C38D1-DF83-45D3-8176-12CD7763FA20}"/>
              </a:ext>
            </a:extLst>
          </p:cNvPr>
          <p:cNvSpPr>
            <a:spLocks noGrp="1" noChangeArrowheads="1"/>
          </p:cNvSpPr>
          <p:nvPr>
            <p:ph type="body" idx="1"/>
          </p:nvPr>
        </p:nvSpPr>
        <p:spPr>
          <a:xfrm>
            <a:off x="1052513" y="1484313"/>
            <a:ext cx="7696200" cy="4537075"/>
          </a:xfrm>
        </p:spPr>
        <p:txBody>
          <a:bodyPr/>
          <a:lstStyle/>
          <a:p>
            <a:pPr marL="457200" indent="-457200">
              <a:buFontTx/>
              <a:buNone/>
            </a:pPr>
            <a:r>
              <a:rPr lang="en-US" altLang="zh-CN" sz="4000">
                <a:latin typeface="华文新魏" panose="02010800040101010101" pitchFamily="2" charset="-122"/>
                <a:ea typeface="华文新魏" panose="02010800040101010101" pitchFamily="2" charset="-122"/>
              </a:rPr>
              <a:t>2.10.1 Linux</a:t>
            </a:r>
            <a:r>
              <a:rPr lang="zh-CN" altLang="en-US" sz="4000">
                <a:latin typeface="华文新魏" panose="02010800040101010101" pitchFamily="2" charset="-122"/>
                <a:ea typeface="华文新魏" panose="02010800040101010101" pitchFamily="2" charset="-122"/>
              </a:rPr>
              <a:t>传统调度算法</a:t>
            </a:r>
          </a:p>
          <a:p>
            <a:pPr marL="457200" indent="-457200">
              <a:buFontTx/>
              <a:buNone/>
            </a:pPr>
            <a:r>
              <a:rPr lang="en-US" altLang="zh-CN" sz="4000">
                <a:latin typeface="华文新魏" panose="02010800040101010101" pitchFamily="2" charset="-122"/>
                <a:ea typeface="华文新魏" panose="02010800040101010101" pitchFamily="2" charset="-122"/>
              </a:rPr>
              <a:t>2.10.2 Linux2.6</a:t>
            </a:r>
            <a:r>
              <a:rPr lang="zh-CN" altLang="en-US" sz="4000">
                <a:latin typeface="华文新魏" panose="02010800040101010101" pitchFamily="2" charset="-122"/>
                <a:ea typeface="华文新魏" panose="02010800040101010101" pitchFamily="2" charset="-122"/>
              </a:rPr>
              <a:t>调度算法</a:t>
            </a:r>
          </a:p>
        </p:txBody>
      </p:sp>
    </p:spTree>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D5B19EEC-39A1-4FAF-BF4B-31AE4C7D41C5}"/>
              </a:ext>
            </a:extLst>
          </p:cNvPr>
          <p:cNvSpPr>
            <a:spLocks noGrp="1" noChangeArrowheads="1"/>
          </p:cNvSpPr>
          <p:nvPr>
            <p:ph type="title"/>
          </p:nvPr>
        </p:nvSpPr>
        <p:spPr>
          <a:xfrm>
            <a:off x="468313" y="609600"/>
            <a:ext cx="7989887" cy="1143000"/>
          </a:xfrm>
        </p:spPr>
        <p:txBody>
          <a:bodyPr/>
          <a:lstStyle/>
          <a:p>
            <a:r>
              <a:rPr lang="en-US" altLang="zh-CN" sz="4000">
                <a:latin typeface="华文新魏" panose="02010800040101010101" pitchFamily="2" charset="-122"/>
                <a:ea typeface="华文新魏" panose="02010800040101010101" pitchFamily="2" charset="-122"/>
              </a:rPr>
              <a:t>Linux2.6</a:t>
            </a:r>
            <a:r>
              <a:rPr lang="zh-CN" altLang="en-US" sz="4000">
                <a:latin typeface="华文新魏" panose="02010800040101010101" pitchFamily="2" charset="-122"/>
                <a:ea typeface="华文新魏" panose="02010800040101010101" pitchFamily="2" charset="-122"/>
              </a:rPr>
              <a:t>中，进程描述符</a:t>
            </a:r>
            <a:r>
              <a:rPr lang="en-US" altLang="zh-CN" sz="4000">
                <a:latin typeface="华文新魏" panose="02010800040101010101" pitchFamily="2" charset="-122"/>
                <a:ea typeface="华文新魏" panose="02010800040101010101" pitchFamily="2" charset="-122"/>
              </a:rPr>
              <a:t>task_struct</a:t>
            </a:r>
            <a:r>
              <a:rPr lang="zh-CN" altLang="en-US" sz="4000">
                <a:latin typeface="华文新魏" panose="02010800040101010101" pitchFamily="2" charset="-122"/>
                <a:ea typeface="华文新魏" panose="02010800040101010101" pitchFamily="2" charset="-122"/>
              </a:rPr>
              <a:t>含有与调度有关的成员</a:t>
            </a:r>
            <a:r>
              <a:rPr lang="en-US" altLang="zh-CN" sz="4000">
                <a:latin typeface="华文新魏" panose="02010800040101010101" pitchFamily="2" charset="-122"/>
                <a:ea typeface="华文新魏" panose="02010800040101010101" pitchFamily="2" charset="-122"/>
              </a:rPr>
              <a:t>(3)</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227331" name="Rectangle 3">
            <a:extLst>
              <a:ext uri="{FF2B5EF4-FFF2-40B4-BE49-F238E27FC236}">
                <a16:creationId xmlns:a16="http://schemas.microsoft.com/office/drawing/2014/main" id="{9FEAF94A-D080-46DA-9630-F3BB728D396D}"/>
              </a:ext>
            </a:extLst>
          </p:cNvPr>
          <p:cNvSpPr>
            <a:spLocks noGrp="1" noChangeArrowheads="1"/>
          </p:cNvSpPr>
          <p:nvPr>
            <p:ph type="body" idx="1"/>
          </p:nvPr>
        </p:nvSpPr>
        <p:spPr>
          <a:xfrm>
            <a:off x="685800" y="1700213"/>
            <a:ext cx="7772400" cy="4824412"/>
          </a:xfrm>
        </p:spPr>
        <p:txBody>
          <a:bodyPr/>
          <a:lstStyle/>
          <a:p>
            <a:pPr>
              <a:lnSpc>
                <a:spcPct val="90000"/>
              </a:lnSpc>
              <a:buFontTx/>
              <a:buNone/>
            </a:pPr>
            <a:r>
              <a:rPr lang="en-US" altLang="zh-CN" sz="2800">
                <a:latin typeface="华文新魏" panose="02010800040101010101" pitchFamily="2" charset="-122"/>
                <a:ea typeface="华文新魏" panose="02010800040101010101" pitchFamily="2" charset="-122"/>
              </a:rPr>
              <a:t>4) sleep_avg-</a:t>
            </a:r>
            <a:r>
              <a:rPr lang="zh-CN" altLang="en-US" sz="2800">
                <a:latin typeface="华文新魏" panose="02010800040101010101" pitchFamily="2" charset="-122"/>
                <a:ea typeface="华文新魏" panose="02010800040101010101" pitchFamily="2" charset="-122"/>
              </a:rPr>
              <a:t>进程平均等待时间。相当于进程等待时间与运行时间的差值，既反映该进程的交互程度，又表示进程需要运行的紧迫程度，该值越大，进程的优先级就越高；</a:t>
            </a:r>
          </a:p>
          <a:p>
            <a:pPr>
              <a:lnSpc>
                <a:spcPct val="90000"/>
              </a:lnSpc>
              <a:buFontTx/>
              <a:buNone/>
            </a:pPr>
            <a:r>
              <a:rPr lang="en-US" altLang="zh-CN" sz="2800">
                <a:latin typeface="华文新魏" panose="02010800040101010101" pitchFamily="2" charset="-122"/>
                <a:ea typeface="华文新魏" panose="02010800040101010101" pitchFamily="2" charset="-122"/>
              </a:rPr>
              <a:t>5) prio-</a:t>
            </a:r>
            <a:r>
              <a:rPr lang="zh-CN" altLang="en-US" sz="2800">
                <a:latin typeface="华文新魏" panose="02010800040101010101" pitchFamily="2" charset="-122"/>
                <a:ea typeface="华文新魏" panose="02010800040101010101" pitchFamily="2" charset="-122"/>
              </a:rPr>
              <a:t>进程动态优先级。在进程运行过程中动态计算，主要影响因素为</a:t>
            </a:r>
            <a:r>
              <a:rPr lang="en-US" altLang="zh-CN" sz="2800">
                <a:latin typeface="华文新魏" panose="02010800040101010101" pitchFamily="2" charset="-122"/>
                <a:ea typeface="华文新魏" panose="02010800040101010101" pitchFamily="2" charset="-122"/>
              </a:rPr>
              <a:t>sleep_avg</a:t>
            </a:r>
            <a:r>
              <a:rPr lang="zh-CN" altLang="en-US" sz="2800">
                <a:latin typeface="华文新魏" panose="02010800040101010101" pitchFamily="2" charset="-122"/>
                <a:ea typeface="华文新魏" panose="02010800040101010101" pitchFamily="2" charset="-122"/>
              </a:rPr>
              <a:t>。创建时子进程继承父进程的动态优先级、唤醒等待进程时对它进行优先级修正、时钟中断中重新计算进程优先级并进入相应队列、负载平衡</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修改</a:t>
            </a:r>
            <a:r>
              <a:rPr lang="en-US" altLang="zh-CN" sz="2800">
                <a:latin typeface="华文新魏" panose="02010800040101010101" pitchFamily="2" charset="-122"/>
                <a:ea typeface="华文新魏" panose="02010800040101010101" pitchFamily="2" charset="-122"/>
              </a:rPr>
              <a:t>nice</a:t>
            </a:r>
            <a:r>
              <a:rPr lang="zh-CN" altLang="en-US" sz="2800">
                <a:latin typeface="华文新魏" panose="02010800040101010101" pitchFamily="2" charset="-122"/>
                <a:ea typeface="华文新魏" panose="02010800040101010101" pitchFamily="2" charset="-122"/>
              </a:rPr>
              <a:t>值</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修改调度策略（</a:t>
            </a:r>
            <a:r>
              <a:rPr lang="en-US" altLang="zh-CN" sz="2800">
                <a:latin typeface="华文新魏" panose="02010800040101010101" pitchFamily="2" charset="-122"/>
                <a:ea typeface="华文新魏" panose="02010800040101010101" pitchFamily="2" charset="-122"/>
              </a:rPr>
              <a:t>setscheduler</a:t>
            </a:r>
            <a:r>
              <a:rPr lang="zh-CN" altLang="en-US" sz="2800">
                <a:latin typeface="华文新魏" panose="02010800040101010101" pitchFamily="2" charset="-122"/>
                <a:ea typeface="华文新魏" panose="02010800040101010101" pitchFamily="2" charset="-122"/>
              </a:rPr>
              <a:t>（））都有可能改变进程动态优先级；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48082374-5B93-477A-8BAA-6CAAEADC94C2}"/>
              </a:ext>
            </a:extLst>
          </p:cNvPr>
          <p:cNvSpPr>
            <a:spLocks noGrp="1" noChangeArrowheads="1"/>
          </p:cNvSpPr>
          <p:nvPr>
            <p:ph type="title"/>
          </p:nvPr>
        </p:nvSpPr>
        <p:spPr>
          <a:xfrm>
            <a:off x="541338" y="609600"/>
            <a:ext cx="8207375" cy="1143000"/>
          </a:xfrm>
        </p:spPr>
        <p:txBody>
          <a:bodyPr/>
          <a:lstStyle/>
          <a:p>
            <a:r>
              <a:rPr lang="en-US" altLang="zh-CN" sz="4000">
                <a:latin typeface="华文新魏" panose="02010800040101010101" pitchFamily="2" charset="-122"/>
                <a:ea typeface="华文新魏" panose="02010800040101010101" pitchFamily="2" charset="-122"/>
              </a:rPr>
              <a:t>Linux2.6</a:t>
            </a:r>
            <a:r>
              <a:rPr lang="zh-CN" altLang="en-US" sz="4000">
                <a:latin typeface="华文新魏" panose="02010800040101010101" pitchFamily="2" charset="-122"/>
                <a:ea typeface="华文新魏" panose="02010800040101010101" pitchFamily="2" charset="-122"/>
              </a:rPr>
              <a:t>中，进程描述符</a:t>
            </a:r>
            <a:r>
              <a:rPr lang="en-US" altLang="zh-CN" sz="4000">
                <a:latin typeface="华文新魏" panose="02010800040101010101" pitchFamily="2" charset="-122"/>
                <a:ea typeface="华文新魏" panose="02010800040101010101" pitchFamily="2" charset="-122"/>
              </a:rPr>
              <a:t>task_struct</a:t>
            </a:r>
            <a:r>
              <a:rPr lang="zh-CN" altLang="en-US" sz="4000">
                <a:latin typeface="华文新魏" panose="02010800040101010101" pitchFamily="2" charset="-122"/>
                <a:ea typeface="华文新魏" panose="02010800040101010101" pitchFamily="2" charset="-122"/>
              </a:rPr>
              <a:t>含有与调度有关的成员</a:t>
            </a:r>
            <a:r>
              <a:rPr lang="en-US" altLang="zh-CN" sz="4000">
                <a:latin typeface="华文新魏" panose="02010800040101010101" pitchFamily="2" charset="-122"/>
                <a:ea typeface="华文新魏" panose="02010800040101010101" pitchFamily="2" charset="-122"/>
              </a:rPr>
              <a:t>(4)</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230403" name="Rectangle 3">
            <a:extLst>
              <a:ext uri="{FF2B5EF4-FFF2-40B4-BE49-F238E27FC236}">
                <a16:creationId xmlns:a16="http://schemas.microsoft.com/office/drawing/2014/main" id="{7E728221-9E68-4302-8729-B45B3C593BD8}"/>
              </a:ext>
            </a:extLst>
          </p:cNvPr>
          <p:cNvSpPr>
            <a:spLocks noGrp="1" noChangeArrowheads="1"/>
          </p:cNvSpPr>
          <p:nvPr>
            <p:ph type="body" idx="1"/>
          </p:nvPr>
        </p:nvSpPr>
        <p:spPr>
          <a:xfrm>
            <a:off x="685800" y="1700213"/>
            <a:ext cx="7772400" cy="4752975"/>
          </a:xfrm>
        </p:spPr>
        <p:txBody>
          <a:bodyPr/>
          <a:lstStyle/>
          <a:p>
            <a:pPr>
              <a:buFontTx/>
              <a:buNone/>
            </a:pPr>
            <a:r>
              <a:rPr lang="en-US" altLang="zh-CN">
                <a:latin typeface="华文新魏" panose="02010800040101010101" pitchFamily="2" charset="-122"/>
                <a:ea typeface="华文新魏" panose="02010800040101010101" pitchFamily="2" charset="-122"/>
              </a:rPr>
              <a:t>6) prio_array_t *array-</a:t>
            </a:r>
            <a:r>
              <a:rPr lang="zh-CN" altLang="en-US">
                <a:latin typeface="华文新魏" panose="02010800040101010101" pitchFamily="2" charset="-122"/>
                <a:ea typeface="华文新魏" panose="02010800040101010101" pitchFamily="2" charset="-122"/>
              </a:rPr>
              <a:t>进程优先级数组。以进程优先级为序号排列；</a:t>
            </a:r>
          </a:p>
          <a:p>
            <a:pPr>
              <a:buFontTx/>
              <a:buNone/>
            </a:pPr>
            <a:r>
              <a:rPr lang="en-US" altLang="zh-CN">
                <a:latin typeface="华文新魏" panose="02010800040101010101" pitchFamily="2" charset="-122"/>
                <a:ea typeface="华文新魏" panose="02010800040101010101" pitchFamily="2" charset="-122"/>
              </a:rPr>
              <a:t>7) time_slice-</a:t>
            </a:r>
            <a:r>
              <a:rPr lang="zh-CN" altLang="en-US">
                <a:latin typeface="华文新魏" panose="02010800040101010101" pitchFamily="2" charset="-122"/>
                <a:ea typeface="华文新魏" panose="02010800040101010101" pitchFamily="2" charset="-122"/>
              </a:rPr>
              <a:t>进程时间片余额。进程默认时间片与</a:t>
            </a:r>
            <a:r>
              <a:rPr lang="en-US" altLang="zh-CN">
                <a:latin typeface="华文新魏" panose="02010800040101010101" pitchFamily="2" charset="-122"/>
                <a:ea typeface="华文新魏" panose="02010800040101010101" pitchFamily="2" charset="-122"/>
              </a:rPr>
              <a:t>static_prio</a:t>
            </a:r>
            <a:r>
              <a:rPr lang="zh-CN" altLang="en-US">
                <a:latin typeface="华文新魏" panose="02010800040101010101" pitchFamily="2" charset="-122"/>
                <a:ea typeface="华文新魏" panose="02010800040101010101" pitchFamily="2" charset="-122"/>
              </a:rPr>
              <a:t>有关，内核将</a:t>
            </a:r>
            <a:r>
              <a:rPr lang="en-US" altLang="zh-CN">
                <a:latin typeface="华文新魏" panose="02010800040101010101" pitchFamily="2" charset="-122"/>
                <a:ea typeface="华文新魏" panose="02010800040101010101" pitchFamily="2" charset="-122"/>
              </a:rPr>
              <a:t>100</a:t>
            </a:r>
            <a:r>
              <a:rPr lang="zh-CN" altLang="en-US">
                <a:latin typeface="华文新魏" panose="02010800040101010101" pitchFamily="2" charset="-122"/>
                <a:ea typeface="华文新魏" panose="02010800040101010101" pitchFamily="2" charset="-122"/>
              </a:rPr>
              <a:t>至</a:t>
            </a:r>
            <a:r>
              <a:rPr lang="en-US" altLang="zh-CN">
                <a:latin typeface="华文新魏" panose="02010800040101010101" pitchFamily="2" charset="-122"/>
                <a:ea typeface="华文新魏" panose="02010800040101010101" pitchFamily="2" charset="-122"/>
              </a:rPr>
              <a:t>139</a:t>
            </a:r>
            <a:r>
              <a:rPr lang="zh-CN" altLang="en-US">
                <a:latin typeface="华文新魏" panose="02010800040101010101" pitchFamily="2" charset="-122"/>
                <a:ea typeface="华文新魏" panose="02010800040101010101" pitchFamily="2" charset="-122"/>
              </a:rPr>
              <a:t>的优先级映射列</a:t>
            </a:r>
            <a:r>
              <a:rPr lang="en-US" altLang="zh-CN">
                <a:latin typeface="华文新魏" panose="02010800040101010101" pitchFamily="2" charset="-122"/>
                <a:ea typeface="华文新魏" panose="02010800040101010101" pitchFamily="2" charset="-122"/>
              </a:rPr>
              <a:t>800ms</a:t>
            </a:r>
            <a:r>
              <a:rPr lang="zh-CN" altLang="en-US">
                <a:latin typeface="华文新魏" panose="02010800040101010101" pitchFamily="2" charset="-122"/>
                <a:ea typeface="华文新魏" panose="02010800040101010101" pitchFamily="2" charset="-122"/>
              </a:rPr>
              <a:t>至</a:t>
            </a:r>
            <a:r>
              <a:rPr lang="en-US" altLang="zh-CN">
                <a:latin typeface="华文新魏" panose="02010800040101010101" pitchFamily="2" charset="-122"/>
                <a:ea typeface="华文新魏" panose="02010800040101010101" pitchFamily="2" charset="-122"/>
              </a:rPr>
              <a:t>5ms</a:t>
            </a:r>
            <a:r>
              <a:rPr lang="zh-CN" altLang="en-US">
                <a:latin typeface="华文新魏" panose="02010800040101010101" pitchFamily="2" charset="-122"/>
                <a:ea typeface="华文新魏" panose="02010800040101010101" pitchFamily="2" charset="-122"/>
              </a:rPr>
              <a:t>的时间片区间；创建进程时，子、父进程平分父进程的剩余时间片。终止进程时，若子进程如果从未重新分配过时间片，则把剩余时间片归还给父进程</a:t>
            </a:r>
            <a:r>
              <a:rPr lang="zh-CN" alt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535E622D-F8AB-4321-B6DC-F60130636392}"/>
              </a:ext>
            </a:extLst>
          </p:cNvPr>
          <p:cNvSpPr>
            <a:spLocks noGrp="1" noChangeArrowheads="1"/>
          </p:cNvSpPr>
          <p:nvPr>
            <p:ph type="title"/>
          </p:nvPr>
        </p:nvSpPr>
        <p:spPr>
          <a:xfrm>
            <a:off x="685800" y="609600"/>
            <a:ext cx="8207375" cy="1143000"/>
          </a:xfrm>
        </p:spPr>
        <p:txBody>
          <a:bodyPr/>
          <a:lstStyle/>
          <a:p>
            <a:r>
              <a:rPr lang="en-US" altLang="zh-CN" sz="4000">
                <a:latin typeface="华文新魏" panose="02010800040101010101" pitchFamily="2" charset="-122"/>
                <a:ea typeface="华文新魏" panose="02010800040101010101" pitchFamily="2" charset="-122"/>
              </a:rPr>
              <a:t>Linux2.6</a:t>
            </a:r>
            <a:r>
              <a:rPr lang="zh-CN" altLang="en-US" sz="4000">
                <a:latin typeface="华文新魏" panose="02010800040101010101" pitchFamily="2" charset="-122"/>
                <a:ea typeface="华文新魏" panose="02010800040101010101" pitchFamily="2" charset="-122"/>
              </a:rPr>
              <a:t>中，进程描述符</a:t>
            </a:r>
            <a:r>
              <a:rPr lang="en-US" altLang="zh-CN" sz="4000">
                <a:latin typeface="华文新魏" panose="02010800040101010101" pitchFamily="2" charset="-122"/>
                <a:ea typeface="华文新魏" panose="02010800040101010101" pitchFamily="2" charset="-122"/>
              </a:rPr>
              <a:t>task_struct</a:t>
            </a:r>
            <a:r>
              <a:rPr lang="zh-CN" altLang="en-US" sz="4000">
                <a:latin typeface="华文新魏" panose="02010800040101010101" pitchFamily="2" charset="-122"/>
                <a:ea typeface="华文新魏" panose="02010800040101010101" pitchFamily="2" charset="-122"/>
              </a:rPr>
              <a:t>含有与调度有关的成员</a:t>
            </a:r>
            <a:r>
              <a:rPr lang="en-US" altLang="zh-CN" sz="4000">
                <a:latin typeface="华文新魏" panose="02010800040101010101" pitchFamily="2" charset="-122"/>
                <a:ea typeface="华文新魏" panose="02010800040101010101" pitchFamily="2" charset="-122"/>
              </a:rPr>
              <a:t>(5)</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231427" name="Rectangle 3">
            <a:extLst>
              <a:ext uri="{FF2B5EF4-FFF2-40B4-BE49-F238E27FC236}">
                <a16:creationId xmlns:a16="http://schemas.microsoft.com/office/drawing/2014/main" id="{2916CEDF-724B-436E-8928-EDEF6A9D1461}"/>
              </a:ext>
            </a:extLst>
          </p:cNvPr>
          <p:cNvSpPr>
            <a:spLocks noGrp="1" noChangeArrowheads="1"/>
          </p:cNvSpPr>
          <p:nvPr>
            <p:ph type="body" idx="1"/>
          </p:nvPr>
        </p:nvSpPr>
        <p:spPr>
          <a:xfrm>
            <a:off x="685800" y="1628775"/>
            <a:ext cx="7772400" cy="4968875"/>
          </a:xfrm>
        </p:spPr>
        <p:txBody>
          <a:bodyPr/>
          <a:lstStyle/>
          <a:p>
            <a:pPr>
              <a:buFontTx/>
              <a:buNone/>
            </a:pPr>
            <a:r>
              <a:rPr lang="en-US" altLang="zh-CN">
                <a:latin typeface="华文新魏" panose="02010800040101010101" pitchFamily="2" charset="-122"/>
                <a:ea typeface="华文新魏" panose="02010800040101010101" pitchFamily="2" charset="-122"/>
              </a:rPr>
              <a:t>8) load_weight;-</a:t>
            </a:r>
            <a:r>
              <a:rPr lang="zh-CN" altLang="en-US">
                <a:latin typeface="华文新魏" panose="02010800040101010101" pitchFamily="2" charset="-122"/>
                <a:ea typeface="华文新魏" panose="02010800040101010101" pitchFamily="2" charset="-122"/>
              </a:rPr>
              <a:t>平衡负载用的权重。解决可运行队列出现的负载不均现象；</a:t>
            </a:r>
          </a:p>
          <a:p>
            <a:pPr>
              <a:buFontTx/>
              <a:buNone/>
            </a:pPr>
            <a:r>
              <a:rPr lang="en-US" altLang="zh-CN">
                <a:latin typeface="华文新魏" panose="02010800040101010101" pitchFamily="2" charset="-122"/>
                <a:ea typeface="华文新魏" panose="02010800040101010101" pitchFamily="2" charset="-122"/>
              </a:rPr>
              <a:t>9)CONFIG_PREEMPT-</a:t>
            </a:r>
            <a:r>
              <a:rPr lang="zh-CN" altLang="en-US">
                <a:latin typeface="华文新魏" panose="02010800040101010101" pitchFamily="2" charset="-122"/>
                <a:ea typeface="华文新魏" panose="02010800040101010101" pitchFamily="2" charset="-122"/>
              </a:rPr>
              <a:t>内核可剥夺编译选项，当该开关开启时，</a:t>
            </a:r>
            <a:r>
              <a:rPr lang="en-US" altLang="zh-CN">
                <a:latin typeface="华文新魏" panose="02010800040101010101" pitchFamily="2" charset="-122"/>
                <a:ea typeface="华文新魏" panose="02010800040101010101" pitchFamily="2" charset="-122"/>
              </a:rPr>
              <a:t>v2.6</a:t>
            </a:r>
            <a:r>
              <a:rPr lang="zh-CN" altLang="en-US">
                <a:latin typeface="华文新魏" panose="02010800040101010101" pitchFamily="2" charset="-122"/>
                <a:ea typeface="华文新魏" panose="02010800040101010101" pitchFamily="2" charset="-122"/>
              </a:rPr>
              <a:t>内核将会在更多内核安全点上检测</a:t>
            </a:r>
            <a:r>
              <a:rPr lang="en-US" altLang="zh-CN">
                <a:latin typeface="华文新魏" panose="02010800040101010101" pitchFamily="2" charset="-122"/>
                <a:ea typeface="华文新魏" panose="02010800040101010101" pitchFamily="2" charset="-122"/>
              </a:rPr>
              <a:t>TIF_NEED_RESCHED</a:t>
            </a:r>
            <a:r>
              <a:rPr lang="zh-CN" altLang="en-US">
                <a:latin typeface="华文新魏" panose="02010800040101010101" pitchFamily="2" charset="-122"/>
                <a:ea typeface="华文新魏" panose="02010800040101010101" pitchFamily="2" charset="-122"/>
              </a:rPr>
              <a:t>位，从而让刚被唤醒的高优先级任务减少延迟而尽快获得处理器运行。</a:t>
            </a: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34E7859F-D5BD-4896-B746-7500C9BC540C}"/>
              </a:ext>
            </a:extLst>
          </p:cNvPr>
          <p:cNvSpPr>
            <a:spLocks noGrp="1" noChangeArrowheads="1"/>
          </p:cNvSpPr>
          <p:nvPr>
            <p:ph type="title"/>
          </p:nvPr>
        </p:nvSpPr>
        <p:spPr>
          <a:xfrm>
            <a:off x="685800" y="260350"/>
            <a:ext cx="7772400" cy="1143000"/>
          </a:xfrm>
        </p:spPr>
        <p:txBody>
          <a:bodyPr/>
          <a:lstStyle/>
          <a:p>
            <a:r>
              <a:rPr lang="zh-CN" altLang="en-US" sz="5400">
                <a:latin typeface="华文新魏" panose="02010800040101010101" pitchFamily="2" charset="-122"/>
                <a:ea typeface="华文新魏" panose="02010800040101010101" pitchFamily="2" charset="-122"/>
              </a:rPr>
              <a:t>关于</a:t>
            </a:r>
            <a:r>
              <a:rPr lang="en-US" altLang="zh-CN" sz="5400">
                <a:latin typeface="华文新魏" panose="02010800040101010101" pitchFamily="2" charset="-122"/>
                <a:ea typeface="华文新魏" panose="02010800040101010101" pitchFamily="2" charset="-122"/>
              </a:rPr>
              <a:t>need_resched</a:t>
            </a:r>
          </a:p>
        </p:txBody>
      </p:sp>
      <p:sp>
        <p:nvSpPr>
          <p:cNvPr id="232451" name="Rectangle 3">
            <a:extLst>
              <a:ext uri="{FF2B5EF4-FFF2-40B4-BE49-F238E27FC236}">
                <a16:creationId xmlns:a16="http://schemas.microsoft.com/office/drawing/2014/main" id="{E7D67BB7-9FD2-44AD-A12A-34BF2BBE28FB}"/>
              </a:ext>
            </a:extLst>
          </p:cNvPr>
          <p:cNvSpPr>
            <a:spLocks noGrp="1" noChangeArrowheads="1"/>
          </p:cNvSpPr>
          <p:nvPr>
            <p:ph type="body" idx="1"/>
          </p:nvPr>
        </p:nvSpPr>
        <p:spPr>
          <a:xfrm>
            <a:off x="395288" y="1484313"/>
            <a:ext cx="8280400" cy="4611687"/>
          </a:xfrm>
        </p:spPr>
        <p:txBody>
          <a:bodyPr/>
          <a:lstStyle/>
          <a:p>
            <a:pPr>
              <a:lnSpc>
                <a:spcPct val="90000"/>
              </a:lnSpc>
            </a:pPr>
            <a:r>
              <a:rPr lang="zh-CN" altLang="en-US">
                <a:latin typeface="华文新魏" panose="02010800040101010101" pitchFamily="2" charset="-122"/>
                <a:ea typeface="华文新魏" panose="02010800040101010101" pitchFamily="2" charset="-122"/>
              </a:rPr>
              <a:t>每个进程都包含</a:t>
            </a:r>
            <a:r>
              <a:rPr lang="en-US" altLang="zh-CN">
                <a:latin typeface="华文新魏" panose="02010800040101010101" pitchFamily="2" charset="-122"/>
                <a:ea typeface="华文新魏" panose="02010800040101010101" pitchFamily="2" charset="-122"/>
              </a:rPr>
              <a:t>need_resched</a:t>
            </a:r>
            <a:r>
              <a:rPr lang="zh-CN" altLang="en-US">
                <a:latin typeface="华文新魏" panose="02010800040101010101" pitchFamily="2" charset="-122"/>
                <a:ea typeface="华文新魏" panose="02010800040101010101" pitchFamily="2" charset="-122"/>
              </a:rPr>
              <a:t>标志，这是因为通过</a:t>
            </a:r>
            <a:r>
              <a:rPr lang="en-US" altLang="zh-CN">
                <a:latin typeface="华文新魏" panose="02010800040101010101" pitchFamily="2" charset="-122"/>
                <a:ea typeface="华文新魏" panose="02010800040101010101" pitchFamily="2" charset="-122"/>
              </a:rPr>
              <a:t>current</a:t>
            </a:r>
            <a:r>
              <a:rPr lang="zh-CN" altLang="en-US">
                <a:latin typeface="华文新魏" panose="02010800040101010101" pitchFamily="2" charset="-122"/>
                <a:ea typeface="华文新魏" panose="02010800040101010101" pitchFamily="2" charset="-122"/>
              </a:rPr>
              <a:t>宏访问进程描述符内的数值要比访问全局变量快，在</a:t>
            </a:r>
            <a:r>
              <a:rPr lang="en-US" altLang="zh-CN">
                <a:latin typeface="华文新魏" panose="02010800040101010101" pitchFamily="2" charset="-122"/>
                <a:ea typeface="华文新魏" panose="02010800040101010101" pitchFamily="2" charset="-122"/>
              </a:rPr>
              <a:t>v2.2</a:t>
            </a:r>
            <a:r>
              <a:rPr lang="zh-CN" altLang="en-US">
                <a:latin typeface="华文新魏" panose="02010800040101010101" pitchFamily="2" charset="-122"/>
                <a:ea typeface="华文新魏" panose="02010800040101010101" pitchFamily="2" charset="-122"/>
              </a:rPr>
              <a:t>以前内核版本中，该标志曾经是一个全局变量；</a:t>
            </a:r>
          </a:p>
          <a:p>
            <a:pPr>
              <a:lnSpc>
                <a:spcPct val="90000"/>
              </a:lnSpc>
            </a:pPr>
            <a:r>
              <a:rPr lang="en-US" altLang="zh-CN">
                <a:latin typeface="华文新魏" panose="02010800040101010101" pitchFamily="2" charset="-122"/>
                <a:ea typeface="华文新魏" panose="02010800040101010101" pitchFamily="2" charset="-122"/>
              </a:rPr>
              <a:t>v2.2</a:t>
            </a:r>
            <a:r>
              <a:rPr lang="zh-CN" altLang="en-US">
                <a:latin typeface="华文新魏" panose="02010800040101010101" pitchFamily="2" charset="-122"/>
                <a:ea typeface="华文新魏" panose="02010800040101010101" pitchFamily="2" charset="-122"/>
              </a:rPr>
              <a:t>到</a:t>
            </a:r>
            <a:r>
              <a:rPr lang="en-US" altLang="zh-CN">
                <a:latin typeface="华文新魏" panose="02010800040101010101" pitchFamily="2" charset="-122"/>
                <a:ea typeface="华文新魏" panose="02010800040101010101" pitchFamily="2" charset="-122"/>
              </a:rPr>
              <a:t>v2.4</a:t>
            </a:r>
            <a:r>
              <a:rPr lang="zh-CN" altLang="en-US">
                <a:latin typeface="华文新魏" panose="02010800040101010101" pitchFamily="2" charset="-122"/>
                <a:ea typeface="华文新魏" panose="02010800040101010101" pitchFamily="2" charset="-122"/>
              </a:rPr>
              <a:t>版内核中它放在进程的</a:t>
            </a:r>
            <a:r>
              <a:rPr lang="en-US" altLang="zh-CN">
                <a:latin typeface="华文新魏" panose="02010800040101010101" pitchFamily="2" charset="-122"/>
                <a:ea typeface="华文新魏" panose="02010800040101010101" pitchFamily="2" charset="-122"/>
              </a:rPr>
              <a:t>task_ struct</a:t>
            </a:r>
            <a:r>
              <a:rPr lang="zh-CN" altLang="en-US">
                <a:latin typeface="华文新魏" panose="02010800040101010101" pitchFamily="2" charset="-122"/>
                <a:ea typeface="华文新魏" panose="02010800040101010101" pitchFamily="2" charset="-122"/>
              </a:rPr>
              <a:t>中；</a:t>
            </a:r>
          </a:p>
          <a:p>
            <a:pPr>
              <a:lnSpc>
                <a:spcPct val="90000"/>
              </a:lnSpc>
            </a:pPr>
            <a:r>
              <a:rPr lang="en-US" altLang="zh-CN">
                <a:latin typeface="华文新魏" panose="02010800040101010101" pitchFamily="2" charset="-122"/>
                <a:ea typeface="华文新魏" panose="02010800040101010101" pitchFamily="2" charset="-122"/>
              </a:rPr>
              <a:t>v2.6</a:t>
            </a:r>
            <a:r>
              <a:rPr lang="zh-CN" altLang="en-US">
                <a:latin typeface="华文新魏" panose="02010800040101010101" pitchFamily="2" charset="-122"/>
                <a:ea typeface="华文新魏" panose="02010800040101010101" pitchFamily="2" charset="-122"/>
              </a:rPr>
              <a:t>版中，它被移到</a:t>
            </a:r>
            <a:r>
              <a:rPr lang="en-US" altLang="zh-CN">
                <a:latin typeface="华文新魏" panose="02010800040101010101" pitchFamily="2" charset="-122"/>
                <a:ea typeface="华文新魏" panose="02010800040101010101" pitchFamily="2" charset="-122"/>
              </a:rPr>
              <a:t>thread_info</a:t>
            </a:r>
            <a:r>
              <a:rPr lang="zh-CN" altLang="en-US">
                <a:latin typeface="华文新魏" panose="02010800040101010101" pitchFamily="2" charset="-122"/>
                <a:ea typeface="华文新魏" panose="02010800040101010101" pitchFamily="2" charset="-122"/>
              </a:rPr>
              <a:t>结构体里，用特别的标志变量中的一位</a:t>
            </a:r>
            <a:r>
              <a:rPr lang="en-US" altLang="zh-CN">
                <a:latin typeface="华文新魏" panose="02010800040101010101" pitchFamily="2" charset="-122"/>
                <a:ea typeface="华文新魏" panose="02010800040101010101" pitchFamily="2" charset="-122"/>
              </a:rPr>
              <a:t>TIF_NEED_RESCHED</a:t>
            </a:r>
            <a:r>
              <a:rPr lang="zh-CN" altLang="en-US">
                <a:latin typeface="华文新魏" panose="02010800040101010101" pitchFamily="2" charset="-122"/>
                <a:ea typeface="华文新魏" panose="02010800040101010101" pitchFamily="2" charset="-122"/>
              </a:rPr>
              <a:t>来表示。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00E577F6-9822-4257-92DC-59F59B778F16}"/>
              </a:ext>
            </a:extLst>
          </p:cNvPr>
          <p:cNvSpPr>
            <a:spLocks noGrp="1" noChangeArrowheads="1"/>
          </p:cNvSpPr>
          <p:nvPr>
            <p:ph type="title"/>
          </p:nvPr>
        </p:nvSpPr>
        <p:spPr>
          <a:xfrm>
            <a:off x="685800" y="188913"/>
            <a:ext cx="7772400" cy="1143000"/>
          </a:xfrm>
        </p:spPr>
        <p:txBody>
          <a:bodyPr/>
          <a:lstStyle/>
          <a:p>
            <a:r>
              <a:rPr lang="en-US" altLang="zh-CN" sz="4800">
                <a:latin typeface="华文新魏" panose="02010800040101010101" pitchFamily="2" charset="-122"/>
                <a:ea typeface="华文新魏" panose="02010800040101010101" pitchFamily="2" charset="-122"/>
              </a:rPr>
              <a:t>1 </a:t>
            </a:r>
            <a:r>
              <a:rPr lang="zh-CN" altLang="en-US" sz="4800">
                <a:latin typeface="华文新魏" panose="02010800040101010101" pitchFamily="2" charset="-122"/>
                <a:ea typeface="华文新魏" panose="02010800040101010101" pitchFamily="2" charset="-122"/>
              </a:rPr>
              <a:t>调度算法的数据结构</a:t>
            </a:r>
          </a:p>
        </p:txBody>
      </p:sp>
      <p:sp>
        <p:nvSpPr>
          <p:cNvPr id="215043" name="Rectangle 3">
            <a:extLst>
              <a:ext uri="{FF2B5EF4-FFF2-40B4-BE49-F238E27FC236}">
                <a16:creationId xmlns:a16="http://schemas.microsoft.com/office/drawing/2014/main" id="{FB3FCE24-0887-4968-820E-4CAAEE397574}"/>
              </a:ext>
            </a:extLst>
          </p:cNvPr>
          <p:cNvSpPr>
            <a:spLocks noGrp="1" noChangeArrowheads="1"/>
          </p:cNvSpPr>
          <p:nvPr>
            <p:ph type="body" idx="1"/>
          </p:nvPr>
        </p:nvSpPr>
        <p:spPr>
          <a:xfrm>
            <a:off x="685800" y="1125538"/>
            <a:ext cx="7772400" cy="4970462"/>
          </a:xfrm>
        </p:spPr>
        <p:txBody>
          <a:bodyPr/>
          <a:lstStyle/>
          <a:p>
            <a:r>
              <a:rPr lang="zh-CN" altLang="en-US">
                <a:latin typeface="华文新魏" panose="02010800040101010101" pitchFamily="2" charset="-122"/>
                <a:ea typeface="华文新魏" panose="02010800040101010101" pitchFamily="2" charset="-122"/>
              </a:rPr>
              <a:t>调度程序中最主要的数据结构是可运行队列</a:t>
            </a:r>
            <a:r>
              <a:rPr lang="en-US" altLang="zh-CN">
                <a:latin typeface="华文新魏" panose="02010800040101010101" pitchFamily="2" charset="-122"/>
                <a:ea typeface="华文新魏" panose="02010800040101010101" pitchFamily="2" charset="-122"/>
              </a:rPr>
              <a:t>(runqueue)</a:t>
            </a:r>
            <a:r>
              <a:rPr lang="zh-CN" altLang="en-US">
                <a:latin typeface="华文新魏" panose="02010800040101010101" pitchFamily="2" charset="-122"/>
                <a:ea typeface="华文新魏" panose="02010800040101010101" pitchFamily="2" charset="-122"/>
              </a:rPr>
              <a:t>，它是给定处理器上的就绪进程链表，每个处理器一个，每个就绪进程都归属于一个可运行队列。</a:t>
            </a:r>
          </a:p>
          <a:p>
            <a:r>
              <a:rPr lang="zh-CN" altLang="en-US">
                <a:latin typeface="华文新魏" panose="02010800040101010101" pitchFamily="2" charset="-122"/>
                <a:ea typeface="华文新魏" panose="02010800040101010101" pitchFamily="2" charset="-122"/>
              </a:rPr>
              <a:t>它还包含每个处理器的调度信息，所以也是处理器的重要数据结构。</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C5055B33-2FC7-4F03-929A-5B93532A9CB3}"/>
              </a:ext>
            </a:extLst>
          </p:cNvPr>
          <p:cNvSpPr>
            <a:spLocks noGrp="1" noChangeArrowheads="1"/>
          </p:cNvSpPr>
          <p:nvPr>
            <p:ph type="title"/>
          </p:nvPr>
        </p:nvSpPr>
        <p:spPr>
          <a:xfrm>
            <a:off x="395288" y="188913"/>
            <a:ext cx="8569325" cy="1143000"/>
          </a:xfrm>
        </p:spPr>
        <p:txBody>
          <a:bodyPr/>
          <a:lstStyle/>
          <a:p>
            <a:r>
              <a:rPr lang="zh-CN" altLang="en-US">
                <a:latin typeface="华文新魏" panose="02010800040101010101" pitchFamily="2" charset="-122"/>
                <a:ea typeface="华文新魏" panose="02010800040101010101" pitchFamily="2" charset="-122"/>
              </a:rPr>
              <a:t>可运行队列</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处理器</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的优先级数组</a:t>
            </a:r>
          </a:p>
        </p:txBody>
      </p:sp>
      <p:sp>
        <p:nvSpPr>
          <p:cNvPr id="216067" name="Rectangle 3">
            <a:extLst>
              <a:ext uri="{FF2B5EF4-FFF2-40B4-BE49-F238E27FC236}">
                <a16:creationId xmlns:a16="http://schemas.microsoft.com/office/drawing/2014/main" id="{B217C470-77C5-41D1-A832-9BFB02197D3C}"/>
              </a:ext>
            </a:extLst>
          </p:cNvPr>
          <p:cNvSpPr>
            <a:spLocks noGrp="1" noChangeArrowheads="1"/>
          </p:cNvSpPr>
          <p:nvPr>
            <p:ph type="body" idx="1"/>
          </p:nvPr>
        </p:nvSpPr>
        <p:spPr>
          <a:xfrm>
            <a:off x="685800" y="1196975"/>
            <a:ext cx="7772400" cy="5040313"/>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一个是活跃的、一个是过期的。</a:t>
            </a:r>
          </a:p>
          <a:p>
            <a:pPr>
              <a:buFontTx/>
              <a:buNone/>
            </a:pPr>
            <a:r>
              <a:rPr lang="en-US" altLang="zh-CN">
                <a:latin typeface="华文新魏" panose="02010800040101010101" pitchFamily="2" charset="-122"/>
                <a:ea typeface="华文新魏" panose="02010800040101010101" pitchFamily="2" charset="-122"/>
              </a:rPr>
              <a:t>struct prio_array {</a:t>
            </a:r>
          </a:p>
          <a:p>
            <a:pPr>
              <a:buFontTx/>
              <a:buNone/>
            </a:pPr>
            <a:r>
              <a:rPr lang="en-US" altLang="zh-CN">
                <a:latin typeface="华文新魏" panose="02010800040101010101" pitchFamily="2" charset="-122"/>
                <a:ea typeface="华文新魏" panose="02010800040101010101" pitchFamily="2" charset="-122"/>
              </a:rPr>
              <a:t>    int nr_active;          //</a:t>
            </a:r>
            <a:r>
              <a:rPr lang="zh-CN" altLang="en-US">
                <a:latin typeface="华文新魏" panose="02010800040101010101" pitchFamily="2" charset="-122"/>
                <a:ea typeface="华文新魏" panose="02010800040101010101" pitchFamily="2" charset="-122"/>
              </a:rPr>
              <a:t>数组中的进程数</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unsigned long bitmap[BITMAP_SIZE]; </a:t>
            </a:r>
          </a:p>
          <a:p>
            <a:pPr>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优先级位图</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struct list_head queue[MAX_PRIO];    </a:t>
            </a:r>
          </a:p>
          <a:p>
            <a:pPr>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优先级队列</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42B1F939-9C4B-4D68-8E2D-0027BD421C61}"/>
              </a:ext>
            </a:extLst>
          </p:cNvPr>
          <p:cNvSpPr>
            <a:spLocks noGrp="1" noChangeArrowheads="1"/>
          </p:cNvSpPr>
          <p:nvPr>
            <p:ph type="title"/>
          </p:nvPr>
        </p:nvSpPr>
        <p:spPr>
          <a:xfrm>
            <a:off x="685800" y="188913"/>
            <a:ext cx="7772400" cy="1143000"/>
          </a:xfrm>
        </p:spPr>
        <p:txBody>
          <a:bodyPr/>
          <a:lstStyle/>
          <a:p>
            <a:r>
              <a:rPr lang="en-US" altLang="zh-CN" sz="4800">
                <a:latin typeface="华文新魏" panose="02010800040101010101" pitchFamily="2" charset="-122"/>
                <a:ea typeface="华文新魏" panose="02010800040101010101" pitchFamily="2" charset="-122"/>
              </a:rPr>
              <a:t>2 </a:t>
            </a:r>
            <a:r>
              <a:rPr lang="zh-CN" altLang="en-US" sz="4800">
                <a:latin typeface="华文新魏" panose="02010800040101010101" pitchFamily="2" charset="-122"/>
                <a:ea typeface="华文新魏" panose="02010800040101010101" pitchFamily="2" charset="-122"/>
              </a:rPr>
              <a:t>进程优先级和时间片</a:t>
            </a:r>
          </a:p>
        </p:txBody>
      </p:sp>
      <p:sp>
        <p:nvSpPr>
          <p:cNvPr id="217091" name="Rectangle 3">
            <a:extLst>
              <a:ext uri="{FF2B5EF4-FFF2-40B4-BE49-F238E27FC236}">
                <a16:creationId xmlns:a16="http://schemas.microsoft.com/office/drawing/2014/main" id="{D8B5E1E4-1006-46E6-A9FF-E7FAA5A03B61}"/>
              </a:ext>
            </a:extLst>
          </p:cNvPr>
          <p:cNvSpPr>
            <a:spLocks noGrp="1" noChangeArrowheads="1"/>
          </p:cNvSpPr>
          <p:nvPr>
            <p:ph type="body" idx="1"/>
          </p:nvPr>
        </p:nvSpPr>
        <p:spPr>
          <a:xfrm>
            <a:off x="323850" y="1125538"/>
            <a:ext cx="8496300" cy="5543550"/>
          </a:xfrm>
        </p:spPr>
        <p:txBody>
          <a:bodyPr/>
          <a:lstStyle/>
          <a:p>
            <a:r>
              <a:rPr lang="zh-CN" altLang="en-US">
                <a:latin typeface="华文新魏" panose="02010800040101010101" pitchFamily="2" charset="-122"/>
                <a:ea typeface="华文新魏" panose="02010800040101010101" pitchFamily="2" charset="-122"/>
              </a:rPr>
              <a:t>实时进程具有静态优先级，范围为</a:t>
            </a:r>
            <a:r>
              <a:rPr lang="en-US" altLang="zh-CN">
                <a:latin typeface="华文新魏" panose="02010800040101010101" pitchFamily="2" charset="-122"/>
                <a:ea typeface="华文新魏" panose="02010800040101010101" pitchFamily="2" charset="-122"/>
              </a:rPr>
              <a:t>0</a:t>
            </a:r>
            <a:r>
              <a:rPr lang="zh-CN" altLang="en-US">
                <a:latin typeface="华文新魏" panose="02010800040101010101" pitchFamily="2" charset="-122"/>
                <a:ea typeface="华文新魏" panose="02010800040101010101" pitchFamily="2" charset="-122"/>
              </a:rPr>
              <a:t>到</a:t>
            </a:r>
            <a:r>
              <a:rPr lang="en-US" altLang="zh-CN">
                <a:latin typeface="华文新魏" panose="02010800040101010101" pitchFamily="2" charset="-122"/>
                <a:ea typeface="华文新魏" panose="02010800040101010101" pitchFamily="2" charset="-122"/>
              </a:rPr>
              <a:t>99</a:t>
            </a:r>
            <a:r>
              <a:rPr lang="zh-CN" altLang="en-US">
                <a:latin typeface="华文新魏" panose="02010800040101010101" pitchFamily="2" charset="-122"/>
                <a:ea typeface="华文新魏" panose="02010800040101010101" pitchFamily="2" charset="-122"/>
              </a:rPr>
              <a:t>。 </a:t>
            </a:r>
          </a:p>
          <a:p>
            <a:r>
              <a:rPr lang="zh-CN" altLang="en-US">
                <a:latin typeface="华文新魏" panose="02010800040101010101" pitchFamily="2" charset="-122"/>
                <a:ea typeface="华文新魏" panose="02010800040101010101" pitchFamily="2" charset="-122"/>
              </a:rPr>
              <a:t>非实时任务都有静态优先级</a:t>
            </a:r>
            <a:r>
              <a:rPr lang="en-US" altLang="zh-CN">
                <a:latin typeface="华文新魏" panose="02010800040101010101" pitchFamily="2" charset="-122"/>
                <a:ea typeface="华文新魏" panose="02010800040101010101" pitchFamily="2" charset="-122"/>
              </a:rPr>
              <a:t>nice</a:t>
            </a:r>
            <a:r>
              <a:rPr lang="zh-CN" altLang="en-US">
                <a:latin typeface="华文新魏" panose="02010800040101010101" pitchFamily="2" charset="-122"/>
                <a:ea typeface="华文新魏" panose="02010800040101010101" pitchFamily="2" charset="-122"/>
              </a:rPr>
              <a:t>，该数值变化范围为</a:t>
            </a:r>
            <a:r>
              <a:rPr lang="en-US" altLang="zh-CN">
                <a:latin typeface="华文新魏" panose="02010800040101010101" pitchFamily="2" charset="-122"/>
                <a:ea typeface="华文新魏" panose="02010800040101010101" pitchFamily="2" charset="-122"/>
              </a:rPr>
              <a:t>-20</a:t>
            </a:r>
            <a:r>
              <a:rPr lang="zh-CN" altLang="en-US">
                <a:latin typeface="华文新魏" panose="02010800040101010101" pitchFamily="2" charset="-122"/>
                <a:ea typeface="华文新魏" panose="02010800040101010101" pitchFamily="2" charset="-122"/>
              </a:rPr>
              <a:t>到</a:t>
            </a:r>
            <a:r>
              <a:rPr lang="en-US" altLang="zh-CN">
                <a:latin typeface="华文新魏" panose="02010800040101010101" pitchFamily="2" charset="-122"/>
                <a:ea typeface="华文新魏" panose="02010800040101010101" pitchFamily="2" charset="-122"/>
              </a:rPr>
              <a:t>19</a:t>
            </a:r>
            <a:r>
              <a:rPr lang="zh-CN" altLang="en-US">
                <a:latin typeface="华文新魏" panose="02010800040101010101" pitchFamily="2" charset="-122"/>
                <a:ea typeface="华文新魏" panose="02010800040101010101" pitchFamily="2" charset="-122"/>
              </a:rPr>
              <a:t>，默认值为</a:t>
            </a:r>
            <a:r>
              <a:rPr lang="en-US" altLang="zh-CN">
                <a:latin typeface="华文新魏" panose="02010800040101010101" pitchFamily="2" charset="-122"/>
                <a:ea typeface="华文新魏" panose="02010800040101010101" pitchFamily="2" charset="-122"/>
              </a:rPr>
              <a:t>0</a:t>
            </a:r>
            <a:r>
              <a:rPr lang="zh-CN" altLang="en-US">
                <a:latin typeface="华文新魏" panose="02010800040101010101" pitchFamily="2" charset="-122"/>
                <a:ea typeface="华文新魏" panose="02010800040101010101" pitchFamily="2" charset="-122"/>
              </a:rPr>
              <a:t>，直接对应于</a:t>
            </a:r>
            <a:r>
              <a:rPr lang="en-US" altLang="zh-CN">
                <a:latin typeface="华文新魏" panose="02010800040101010101" pitchFamily="2" charset="-122"/>
                <a:ea typeface="华文新魏" panose="02010800040101010101" pitchFamily="2" charset="-122"/>
              </a:rPr>
              <a:t>100</a:t>
            </a:r>
            <a:r>
              <a:rPr lang="zh-CN" altLang="en-US">
                <a:latin typeface="华文新魏" panose="02010800040101010101" pitchFamily="2" charset="-122"/>
                <a:ea typeface="华文新魏" panose="02010800040101010101" pitchFamily="2" charset="-122"/>
              </a:rPr>
              <a:t>到</a:t>
            </a:r>
            <a:r>
              <a:rPr lang="en-US" altLang="zh-CN">
                <a:latin typeface="华文新魏" panose="02010800040101010101" pitchFamily="2" charset="-122"/>
                <a:ea typeface="华文新魏" panose="02010800040101010101" pitchFamily="2" charset="-122"/>
              </a:rPr>
              <a:t>139</a:t>
            </a:r>
            <a:r>
              <a:rPr lang="zh-CN" altLang="en-US">
                <a:latin typeface="华文新魏" panose="02010800040101010101" pitchFamily="2" charset="-122"/>
                <a:ea typeface="华文新魏" panose="02010800040101010101" pitchFamily="2" charset="-122"/>
              </a:rPr>
              <a:t>的优先级范围，默认值则为</a:t>
            </a:r>
            <a:r>
              <a:rPr lang="en-US" altLang="zh-CN">
                <a:latin typeface="华文新魏" panose="02010800040101010101" pitchFamily="2" charset="-122"/>
                <a:ea typeface="华文新魏" panose="02010800040101010101" pitchFamily="2" charset="-122"/>
              </a:rPr>
              <a:t>120</a:t>
            </a:r>
            <a:r>
              <a:rPr lang="zh-CN" altLang="en-US">
                <a:latin typeface="华文新魏" panose="02010800040101010101" pitchFamily="2" charset="-122"/>
                <a:ea typeface="华文新魏" panose="02010800040101010101" pitchFamily="2" charset="-122"/>
              </a:rPr>
              <a:t>。</a:t>
            </a:r>
          </a:p>
          <a:p>
            <a:r>
              <a:rPr lang="zh-CN" altLang="en-US">
                <a:latin typeface="华文新魏" panose="02010800040101010101" pitchFamily="2" charset="-122"/>
                <a:ea typeface="华文新魏" panose="02010800040101010101" pitchFamily="2" charset="-122"/>
              </a:rPr>
              <a:t>进程的动态优先级，它以</a:t>
            </a:r>
            <a:r>
              <a:rPr lang="en-US" altLang="zh-CN">
                <a:latin typeface="华文新魏" panose="02010800040101010101" pitchFamily="2" charset="-122"/>
                <a:ea typeface="华文新魏" panose="02010800040101010101" pitchFamily="2" charset="-122"/>
              </a:rPr>
              <a:t>nice</a:t>
            </a:r>
            <a:r>
              <a:rPr lang="zh-CN" altLang="en-US">
                <a:latin typeface="华文新魏" panose="02010800040101010101" pitchFamily="2" charset="-122"/>
                <a:ea typeface="华文新魏" panose="02010800040101010101" pitchFamily="2" charset="-122"/>
              </a:rPr>
              <a:t>值为基数，再加上</a:t>
            </a: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到</a:t>
            </a: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之间的进程交互性奖励或罚分。</a:t>
            </a:r>
          </a:p>
          <a:p>
            <a:r>
              <a:rPr lang="zh-CN" altLang="en-US">
                <a:latin typeface="华文新魏" panose="02010800040101010101" pitchFamily="2" charset="-122"/>
                <a:ea typeface="华文新魏" panose="02010800040101010101" pitchFamily="2" charset="-122"/>
              </a:rPr>
              <a:t>如果进程的交互性非常强，当它时间片用完后，会被再次放置到活跃数组而不是过期数组中。 </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E6288E88-BAE6-4A65-9A87-6C74E30242F2}"/>
              </a:ext>
            </a:extLst>
          </p:cNvPr>
          <p:cNvSpPr>
            <a:spLocks noGrp="1" noChangeArrowheads="1"/>
          </p:cNvSpPr>
          <p:nvPr>
            <p:ph type="title"/>
          </p:nvPr>
        </p:nvSpPr>
        <p:spPr>
          <a:xfrm>
            <a:off x="685800" y="333375"/>
            <a:ext cx="7772400" cy="1143000"/>
          </a:xfrm>
        </p:spPr>
        <p:txBody>
          <a:bodyPr/>
          <a:lstStyle/>
          <a:p>
            <a:r>
              <a:rPr lang="en-US" altLang="zh-CN" sz="4800">
                <a:latin typeface="华文新魏" panose="02010800040101010101" pitchFamily="2" charset="-122"/>
                <a:ea typeface="华文新魏" panose="02010800040101010101" pitchFamily="2" charset="-122"/>
              </a:rPr>
              <a:t>3 O(1)</a:t>
            </a:r>
            <a:r>
              <a:rPr lang="zh-CN" altLang="en-US" sz="4800">
                <a:latin typeface="华文新魏" panose="02010800040101010101" pitchFamily="2" charset="-122"/>
                <a:ea typeface="华文新魏" panose="02010800040101010101" pitchFamily="2" charset="-122"/>
              </a:rPr>
              <a:t>调度算法</a:t>
            </a:r>
            <a:r>
              <a:rPr lang="en-US" altLang="zh-CN" sz="4800">
                <a:latin typeface="华文新魏" panose="02010800040101010101" pitchFamily="2" charset="-122"/>
                <a:ea typeface="华文新魏" panose="02010800040101010101" pitchFamily="2" charset="-122"/>
              </a:rPr>
              <a:t>(1)</a:t>
            </a:r>
          </a:p>
        </p:txBody>
      </p:sp>
      <p:sp>
        <p:nvSpPr>
          <p:cNvPr id="218162" name="Text Box 50">
            <a:extLst>
              <a:ext uri="{FF2B5EF4-FFF2-40B4-BE49-F238E27FC236}">
                <a16:creationId xmlns:a16="http://schemas.microsoft.com/office/drawing/2014/main" id="{23050F2D-55C1-468B-8B9A-158E31369A9D}"/>
              </a:ext>
            </a:extLst>
          </p:cNvPr>
          <p:cNvSpPr txBox="1">
            <a:spLocks noChangeArrowheads="1"/>
          </p:cNvSpPr>
          <p:nvPr/>
        </p:nvSpPr>
        <p:spPr bwMode="auto">
          <a:xfrm>
            <a:off x="-1058863" y="-1249363"/>
            <a:ext cx="114300" cy="98425"/>
          </a:xfrm>
          <a:prstGeom prst="rect">
            <a:avLst/>
          </a:prstGeom>
          <a:solidFill>
            <a:srgbClr val="000000"/>
          </a:solidFill>
          <a:ln w="9525">
            <a:solidFill>
              <a:srgbClr val="000000"/>
            </a:solidFill>
            <a:miter lim="800000"/>
            <a:headEnd/>
            <a:tailEnd/>
          </a:ln>
        </p:spPr>
        <p:txBody>
          <a:bodyPr/>
          <a:lstStyle/>
          <a:p>
            <a:endParaRPr lang="en-US" altLang="en-US"/>
          </a:p>
        </p:txBody>
      </p:sp>
      <p:sp>
        <p:nvSpPr>
          <p:cNvPr id="218163" name="Text Box 51">
            <a:extLst>
              <a:ext uri="{FF2B5EF4-FFF2-40B4-BE49-F238E27FC236}">
                <a16:creationId xmlns:a16="http://schemas.microsoft.com/office/drawing/2014/main" id="{D3629CFB-537C-42A3-B283-2BC92E3ED8E0}"/>
              </a:ext>
            </a:extLst>
          </p:cNvPr>
          <p:cNvSpPr txBox="1">
            <a:spLocks noChangeArrowheads="1"/>
          </p:cNvSpPr>
          <p:nvPr/>
        </p:nvSpPr>
        <p:spPr bwMode="auto">
          <a:xfrm>
            <a:off x="-833438" y="-1252538"/>
            <a:ext cx="114300" cy="98425"/>
          </a:xfrm>
          <a:prstGeom prst="rect">
            <a:avLst/>
          </a:prstGeom>
          <a:solidFill>
            <a:srgbClr val="000000"/>
          </a:solidFill>
          <a:ln w="9525">
            <a:solidFill>
              <a:srgbClr val="000000"/>
            </a:solidFill>
            <a:miter lim="800000"/>
            <a:headEnd/>
            <a:tailEnd/>
          </a:ln>
        </p:spPr>
        <p:txBody>
          <a:bodyPr/>
          <a:lstStyle/>
          <a:p>
            <a:endParaRPr lang="en-US" altLang="en-US"/>
          </a:p>
        </p:txBody>
      </p:sp>
      <p:sp>
        <p:nvSpPr>
          <p:cNvPr id="218164" name="Rectangle 52">
            <a:extLst>
              <a:ext uri="{FF2B5EF4-FFF2-40B4-BE49-F238E27FC236}">
                <a16:creationId xmlns:a16="http://schemas.microsoft.com/office/drawing/2014/main" id="{D81FA265-65C0-4B26-94C6-9B5F798F1170}"/>
              </a:ext>
            </a:extLst>
          </p:cNvPr>
          <p:cNvSpPr>
            <a:spLocks noChangeArrowheads="1"/>
          </p:cNvSpPr>
          <p:nvPr/>
        </p:nvSpPr>
        <p:spPr bwMode="auto">
          <a:xfrm>
            <a:off x="1060450" y="21891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218165" name="Rectangle 53">
            <a:extLst>
              <a:ext uri="{FF2B5EF4-FFF2-40B4-BE49-F238E27FC236}">
                <a16:creationId xmlns:a16="http://schemas.microsoft.com/office/drawing/2014/main" id="{6AFD745C-234A-4EA6-8A9E-C93B3C235C22}"/>
              </a:ext>
            </a:extLst>
          </p:cNvPr>
          <p:cNvSpPr>
            <a:spLocks noChangeArrowheads="1"/>
          </p:cNvSpPr>
          <p:nvPr/>
        </p:nvSpPr>
        <p:spPr bwMode="auto">
          <a:xfrm>
            <a:off x="1060450" y="2417763"/>
            <a:ext cx="228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18976" name="Rectangle 864">
            <a:extLst>
              <a:ext uri="{FF2B5EF4-FFF2-40B4-BE49-F238E27FC236}">
                <a16:creationId xmlns:a16="http://schemas.microsoft.com/office/drawing/2014/main" id="{5C9CD1F1-F5F2-48DF-B5FC-22406398F025}"/>
              </a:ext>
            </a:extLst>
          </p:cNvPr>
          <p:cNvSpPr>
            <a:spLocks noChangeArrowheads="1"/>
          </p:cNvSpPr>
          <p:nvPr/>
        </p:nvSpPr>
        <p:spPr bwMode="auto">
          <a:xfrm>
            <a:off x="1060450" y="78819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222027" name="Object 1867">
            <a:extLst>
              <a:ext uri="{FF2B5EF4-FFF2-40B4-BE49-F238E27FC236}">
                <a16:creationId xmlns:a16="http://schemas.microsoft.com/office/drawing/2014/main" id="{FA2FBEFF-4E0D-45AA-B1B1-518E1C16FB75}"/>
              </a:ext>
            </a:extLst>
          </p:cNvPr>
          <p:cNvGraphicFramePr>
            <a:graphicFrameLocks noChangeAspect="1"/>
          </p:cNvGraphicFramePr>
          <p:nvPr>
            <p:ph idx="1"/>
          </p:nvPr>
        </p:nvGraphicFramePr>
        <p:xfrm>
          <a:off x="1403350" y="1268413"/>
          <a:ext cx="6337300" cy="5184775"/>
        </p:xfrm>
        <a:graphic>
          <a:graphicData uri="http://schemas.openxmlformats.org/presentationml/2006/ole">
            <mc:AlternateContent xmlns:mc="http://schemas.openxmlformats.org/markup-compatibility/2006">
              <mc:Choice xmlns:v="urn:schemas-microsoft-com:vml" Requires="v">
                <p:oleObj spid="_x0000_s222029" name="Picture" r:id="rId3" imgW="3305880" imgH="2419920" progId="Word.Picture.8">
                  <p:embed/>
                </p:oleObj>
              </mc:Choice>
              <mc:Fallback>
                <p:oleObj name="Picture" r:id="rId3" imgW="3305880" imgH="2419920" progId="Word.Picture.8">
                  <p:embed/>
                  <p:pic>
                    <p:nvPicPr>
                      <p:cNvPr id="0" name="Object 18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268413"/>
                        <a:ext cx="6337300" cy="518477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7E40E5A4-8851-450C-846F-74C69220B057}"/>
              </a:ext>
            </a:extLst>
          </p:cNvPr>
          <p:cNvSpPr>
            <a:spLocks noGrp="1" noChangeArrowheads="1"/>
          </p:cNvSpPr>
          <p:nvPr>
            <p:ph type="title"/>
          </p:nvPr>
        </p:nvSpPr>
        <p:spPr>
          <a:xfrm>
            <a:off x="685800" y="188913"/>
            <a:ext cx="7772400" cy="1143000"/>
          </a:xfrm>
        </p:spPr>
        <p:txBody>
          <a:bodyPr/>
          <a:lstStyle/>
          <a:p>
            <a:r>
              <a:rPr lang="en-US" altLang="zh-CN" sz="4800">
                <a:latin typeface="华文新魏" panose="02010800040101010101" pitchFamily="2" charset="-122"/>
                <a:ea typeface="华文新魏" panose="02010800040101010101" pitchFamily="2" charset="-122"/>
              </a:rPr>
              <a:t>O(1)</a:t>
            </a:r>
            <a:r>
              <a:rPr lang="zh-CN" altLang="en-US" sz="4800">
                <a:latin typeface="华文新魏" panose="02010800040101010101" pitchFamily="2" charset="-122"/>
                <a:ea typeface="华文新魏" panose="02010800040101010101" pitchFamily="2" charset="-122"/>
              </a:rPr>
              <a:t>调度算法</a:t>
            </a:r>
            <a:r>
              <a:rPr lang="en-US" altLang="zh-CN" sz="4800">
                <a:latin typeface="华文新魏" panose="02010800040101010101" pitchFamily="2" charset="-122"/>
                <a:ea typeface="华文新魏" panose="02010800040101010101" pitchFamily="2" charset="-122"/>
              </a:rPr>
              <a:t>(2)</a:t>
            </a:r>
          </a:p>
        </p:txBody>
      </p:sp>
      <p:sp>
        <p:nvSpPr>
          <p:cNvPr id="236547" name="Rectangle 3">
            <a:extLst>
              <a:ext uri="{FF2B5EF4-FFF2-40B4-BE49-F238E27FC236}">
                <a16:creationId xmlns:a16="http://schemas.microsoft.com/office/drawing/2014/main" id="{2BF49C75-4BDE-4CAA-94AF-F79E1770739A}"/>
              </a:ext>
            </a:extLst>
          </p:cNvPr>
          <p:cNvSpPr>
            <a:spLocks noGrp="1" noChangeArrowheads="1"/>
          </p:cNvSpPr>
          <p:nvPr>
            <p:ph type="body" idx="1"/>
          </p:nvPr>
        </p:nvSpPr>
        <p:spPr>
          <a:xfrm>
            <a:off x="468313" y="1196975"/>
            <a:ext cx="8207375" cy="5661025"/>
          </a:xfrm>
        </p:spPr>
        <p:txBody>
          <a:bodyPr/>
          <a:lstStyle/>
          <a:p>
            <a:pPr>
              <a:lnSpc>
                <a:spcPct val="80000"/>
              </a:lnSpc>
            </a:pPr>
            <a:r>
              <a:rPr lang="en-US" altLang="zh-CN" sz="2000">
                <a:latin typeface="华文新魏" panose="02010800040101010101" pitchFamily="2" charset="-122"/>
                <a:ea typeface="华文新魏" panose="02010800040101010101" pitchFamily="2" charset="-122"/>
              </a:rPr>
              <a:t>task_t *prev,*next; runqueue *rq; prio_array_t *array; int idx;</a:t>
            </a:r>
          </a:p>
          <a:p>
            <a:pPr>
              <a:lnSpc>
                <a:spcPct val="80000"/>
              </a:lnSpc>
            </a:pPr>
            <a:r>
              <a:rPr lang="en-US" altLang="zh-CN" sz="2000">
                <a:latin typeface="华文新魏" panose="02010800040101010101" pitchFamily="2" charset="-122"/>
                <a:ea typeface="华文新魏" panose="02010800040101010101" pitchFamily="2" charset="-122"/>
              </a:rPr>
              <a:t>prev = current;  //</a:t>
            </a:r>
            <a:r>
              <a:rPr lang="zh-CN" altLang="en-US" sz="2000">
                <a:latin typeface="华文新魏" panose="02010800040101010101" pitchFamily="2" charset="-122"/>
                <a:ea typeface="华文新魏" panose="02010800040101010101" pitchFamily="2" charset="-122"/>
              </a:rPr>
              <a:t>保存当前进程</a:t>
            </a:r>
          </a:p>
          <a:p>
            <a:pPr>
              <a:lnSpc>
                <a:spcPct val="80000"/>
              </a:lnSpc>
            </a:pPr>
            <a:r>
              <a:rPr lang="en-US" altLang="zh-CN" sz="2000">
                <a:latin typeface="华文新魏" panose="02010800040101010101" pitchFamily="2" charset="-122"/>
                <a:ea typeface="华文新魏" panose="02010800040101010101" pitchFamily="2" charset="-122"/>
              </a:rPr>
              <a:t>rq = this_rq( );  //</a:t>
            </a:r>
            <a:r>
              <a:rPr lang="zh-CN" altLang="en-US" sz="2000">
                <a:latin typeface="华文新魏" panose="02010800040101010101" pitchFamily="2" charset="-122"/>
                <a:ea typeface="华文新魏" panose="02010800040101010101" pitchFamily="2" charset="-122"/>
              </a:rPr>
              <a:t>当前运行队列</a:t>
            </a:r>
          </a:p>
          <a:p>
            <a:pPr>
              <a:lnSpc>
                <a:spcPct val="80000"/>
              </a:lnSpc>
            </a:pPr>
            <a:r>
              <a:rPr lang="en-US" altLang="zh-CN" sz="2000">
                <a:latin typeface="华文新魏" panose="02010800040101010101" pitchFamily="2" charset="-122"/>
                <a:ea typeface="华文新魏" panose="02010800040101010101" pitchFamily="2" charset="-122"/>
              </a:rPr>
              <a:t>array = rq</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active;                       </a:t>
            </a:r>
          </a:p>
          <a:p>
            <a:pPr>
              <a:lnSpc>
                <a:spcPct val="80000"/>
              </a:lnSpc>
            </a:pPr>
            <a:r>
              <a:rPr lang="en-US" altLang="zh-CN" sz="2000">
                <a:latin typeface="华文新魏" panose="02010800040101010101" pitchFamily="2" charset="-122"/>
                <a:ea typeface="华文新魏" panose="02010800040101010101" pitchFamily="2" charset="-122"/>
              </a:rPr>
              <a:t>if (unlikely(!array</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nr_active)) {  //</a:t>
            </a:r>
            <a:r>
              <a:rPr lang="zh-CN" altLang="en-US" sz="2000">
                <a:latin typeface="华文新魏" panose="02010800040101010101" pitchFamily="2" charset="-122"/>
                <a:ea typeface="华文新魏" panose="02010800040101010101" pitchFamily="2" charset="-122"/>
              </a:rPr>
              <a:t>运行队列的</a:t>
            </a:r>
            <a:r>
              <a:rPr lang="en-US" altLang="zh-CN" sz="2000">
                <a:latin typeface="华文新魏" panose="02010800040101010101" pitchFamily="2" charset="-122"/>
                <a:ea typeface="华文新魏" panose="02010800040101010101" pitchFamily="2" charset="-122"/>
              </a:rPr>
              <a:t>active</a:t>
            </a:r>
            <a:r>
              <a:rPr lang="zh-CN" altLang="en-US" sz="2000">
                <a:latin typeface="华文新魏" panose="02010800040101010101" pitchFamily="2" charset="-122"/>
                <a:ea typeface="华文新魏" panose="02010800040101010101" pitchFamily="2" charset="-122"/>
              </a:rPr>
              <a:t>变成空</a:t>
            </a:r>
          </a:p>
          <a:p>
            <a:pPr>
              <a:lnSpc>
                <a:spcPct val="80000"/>
              </a:lnSpc>
            </a:pPr>
            <a:r>
              <a:rPr lang="en-US" altLang="zh-CN" sz="2000">
                <a:latin typeface="华文新魏" panose="02010800040101010101" pitchFamily="2" charset="-122"/>
                <a:ea typeface="华文新魏" panose="02010800040101010101" pitchFamily="2" charset="-122"/>
              </a:rPr>
              <a:t>rq</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active = rq</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expired;       //</a:t>
            </a:r>
            <a:r>
              <a:rPr lang="zh-CN" altLang="en-US" sz="2000">
                <a:latin typeface="华文新魏" panose="02010800040101010101" pitchFamily="2" charset="-122"/>
                <a:ea typeface="华文新魏" panose="02010800040101010101" pitchFamily="2" charset="-122"/>
              </a:rPr>
              <a:t>活跃、过期数组切换</a:t>
            </a:r>
          </a:p>
          <a:p>
            <a:pPr>
              <a:lnSpc>
                <a:spcPct val="80000"/>
              </a:lnSpc>
            </a:pPr>
            <a:r>
              <a:rPr lang="en-US" altLang="zh-CN" sz="2000">
                <a:latin typeface="华文新魏" panose="02010800040101010101" pitchFamily="2" charset="-122"/>
                <a:ea typeface="华文新魏" panose="02010800040101010101" pitchFamily="2" charset="-122"/>
              </a:rPr>
              <a:t>rq</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expired = array;</a:t>
            </a:r>
          </a:p>
          <a:p>
            <a:pPr>
              <a:lnSpc>
                <a:spcPct val="80000"/>
              </a:lnSpc>
            </a:pPr>
            <a:r>
              <a:rPr lang="en-US" altLang="zh-CN" sz="2000">
                <a:latin typeface="华文新魏" panose="02010800040101010101" pitchFamily="2" charset="-122"/>
                <a:ea typeface="华文新魏" panose="02010800040101010101" pitchFamily="2" charset="-122"/>
              </a:rPr>
              <a:t>array = rq</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active;</a:t>
            </a:r>
          </a:p>
          <a:p>
            <a:pPr>
              <a:lnSpc>
                <a:spcPct val="80000"/>
              </a:lnSpc>
            </a:pPr>
            <a:r>
              <a:rPr lang="en-US" altLang="zh-CN" sz="2000">
                <a:latin typeface="华文新魏" panose="02010800040101010101" pitchFamily="2" charset="-122"/>
                <a:ea typeface="华文新魏" panose="02010800040101010101" pitchFamily="2" charset="-122"/>
              </a:rPr>
              <a:t>rq</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expired_timestamp = 0;  //</a:t>
            </a:r>
            <a:r>
              <a:rPr lang="zh-CN" altLang="en-US" sz="2000">
                <a:latin typeface="华文新魏" panose="02010800040101010101" pitchFamily="2" charset="-122"/>
                <a:ea typeface="华文新魏" panose="02010800040101010101" pitchFamily="2" charset="-122"/>
              </a:rPr>
              <a:t>进程耗完时间片事件的时间清</a:t>
            </a:r>
            <a:r>
              <a:rPr lang="en-US" altLang="zh-CN" sz="2000">
                <a:latin typeface="华文新魏" panose="02010800040101010101" pitchFamily="2" charset="-122"/>
                <a:ea typeface="华文新魏" panose="02010800040101010101" pitchFamily="2" charset="-122"/>
              </a:rPr>
              <a:t>0</a:t>
            </a:r>
          </a:p>
          <a:p>
            <a:pPr>
              <a:lnSpc>
                <a:spcPct val="80000"/>
              </a:lnSpc>
            </a:pPr>
            <a:r>
              <a:rPr lang="en-US" altLang="zh-CN" sz="2000">
                <a:latin typeface="华文新魏" panose="02010800040101010101" pitchFamily="2" charset="-122"/>
                <a:ea typeface="华文新魏" panose="02010800040101010101" pitchFamily="2" charset="-122"/>
              </a:rPr>
              <a:t>rq</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best_expired_prio = MAX_PRIO; //</a:t>
            </a:r>
            <a:r>
              <a:rPr lang="zh-CN" altLang="en-US" sz="2000">
                <a:latin typeface="华文新魏" panose="02010800040101010101" pitchFamily="2" charset="-122"/>
                <a:ea typeface="华文新魏" panose="02010800040101010101" pitchFamily="2" charset="-122"/>
              </a:rPr>
              <a:t>修改过期队列最高优先级</a:t>
            </a:r>
          </a:p>
          <a:p>
            <a:pPr>
              <a:lnSpc>
                <a:spcPct val="80000"/>
              </a:lnSpc>
            </a:pPr>
            <a:r>
              <a:rPr lang="en-US" altLang="zh-CN" sz="2000">
                <a:latin typeface="华文新魏" panose="02010800040101010101" pitchFamily="2" charset="-122"/>
                <a:ea typeface="华文新魏" panose="02010800040101010101" pitchFamily="2" charset="-122"/>
              </a:rPr>
              <a:t>} else</a:t>
            </a:r>
          </a:p>
          <a:p>
            <a:pPr>
              <a:lnSpc>
                <a:spcPct val="80000"/>
              </a:lnSpc>
            </a:pPr>
            <a:r>
              <a:rPr lang="en-US" altLang="zh-CN" sz="2000">
                <a:latin typeface="华文新魏" panose="02010800040101010101" pitchFamily="2" charset="-122"/>
                <a:ea typeface="华文新魏" panose="02010800040101010101" pitchFamily="2" charset="-122"/>
              </a:rPr>
              <a:t>idx = sched_find_first_bit(array</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bitmap); //</a:t>
            </a:r>
            <a:r>
              <a:rPr lang="zh-CN" altLang="en-US" sz="2000">
                <a:latin typeface="华文新魏" panose="02010800040101010101" pitchFamily="2" charset="-122"/>
                <a:ea typeface="华文新魏" panose="02010800040101010101" pitchFamily="2" charset="-122"/>
              </a:rPr>
              <a:t>从</a:t>
            </a:r>
            <a:r>
              <a:rPr lang="en-US" altLang="zh-CN" sz="2000">
                <a:latin typeface="华文新魏" panose="02010800040101010101" pitchFamily="2" charset="-122"/>
                <a:ea typeface="华文新魏" panose="02010800040101010101" pitchFamily="2" charset="-122"/>
              </a:rPr>
              <a:t>active</a:t>
            </a:r>
            <a:r>
              <a:rPr lang="zh-CN" altLang="en-US" sz="2000">
                <a:latin typeface="华文新魏" panose="02010800040101010101" pitchFamily="2" charset="-122"/>
                <a:ea typeface="华文新魏" panose="02010800040101010101" pitchFamily="2" charset="-122"/>
              </a:rPr>
              <a:t>队列选择进程</a:t>
            </a:r>
          </a:p>
          <a:p>
            <a:pPr>
              <a:lnSpc>
                <a:spcPct val="80000"/>
              </a:lnSpc>
            </a:pPr>
            <a:r>
              <a:rPr lang="en-US" altLang="zh-CN" sz="2000">
                <a:latin typeface="华文新魏" panose="02010800040101010101" pitchFamily="2" charset="-122"/>
                <a:ea typeface="华文新魏" panose="02010800040101010101" pitchFamily="2" charset="-122"/>
              </a:rPr>
              <a:t>queue = array</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queue + idx;</a:t>
            </a:r>
          </a:p>
          <a:p>
            <a:pPr>
              <a:lnSpc>
                <a:spcPct val="80000"/>
              </a:lnSpc>
            </a:pPr>
            <a:r>
              <a:rPr lang="en-US" altLang="zh-CN" sz="2000">
                <a:latin typeface="华文新魏" panose="02010800040101010101" pitchFamily="2" charset="-122"/>
                <a:ea typeface="华文新魏" panose="02010800040101010101" pitchFamily="2" charset="-122"/>
              </a:rPr>
              <a:t>next = list_entry(queue</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next,task_t,run_list);</a:t>
            </a:r>
          </a:p>
          <a:p>
            <a:pPr>
              <a:lnSpc>
                <a:spcPct val="80000"/>
              </a:lnSpc>
            </a:pPr>
            <a:r>
              <a:rPr lang="en-US" altLang="zh-CN" sz="2000">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                                              //</a:t>
            </a:r>
            <a:r>
              <a:rPr lang="zh-CN" altLang="en-US" sz="2000">
                <a:latin typeface="华文新魏" panose="02010800040101010101" pitchFamily="2" charset="-122"/>
                <a:ea typeface="华文新魏" panose="02010800040101010101" pitchFamily="2" charset="-122"/>
              </a:rPr>
              <a:t>任务切换</a:t>
            </a:r>
          </a:p>
          <a:p>
            <a:pPr>
              <a:lnSpc>
                <a:spcPct val="80000"/>
              </a:lnSpc>
            </a:pPr>
            <a:endParaRPr lang="zh-CN" altLang="en-US" sz="2000">
              <a:latin typeface="华文新魏" panose="02010800040101010101" pitchFamily="2" charset="-122"/>
              <a:ea typeface="华文新魏" panose="02010800040101010101" pitchFamily="2" charset="-122"/>
            </a:endParaRPr>
          </a:p>
          <a:p>
            <a:pPr>
              <a:lnSpc>
                <a:spcPct val="80000"/>
              </a:lnSpc>
            </a:pPr>
            <a:endParaRPr lang="zh-CN" altLang="en-US" sz="2000">
              <a:latin typeface="华文新魏" panose="02010800040101010101" pitchFamily="2" charset="-122"/>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DE52A99B-FDDF-4B5A-9CB4-56195AE80A06}"/>
              </a:ext>
            </a:extLst>
          </p:cNvPr>
          <p:cNvSpPr>
            <a:spLocks noGrp="1" noChangeArrowheads="1"/>
          </p:cNvSpPr>
          <p:nvPr>
            <p:ph type="title"/>
          </p:nvPr>
        </p:nvSpPr>
        <p:spPr/>
        <p:txBody>
          <a:bodyPr/>
          <a:lstStyle/>
          <a:p>
            <a:r>
              <a:rPr lang="en-US" altLang="zh-CN">
                <a:latin typeface="华文新魏" panose="02010800040101010101" pitchFamily="2" charset="-122"/>
                <a:ea typeface="华文新魏" panose="02010800040101010101" pitchFamily="2" charset="-122"/>
              </a:rPr>
              <a:t>O(1)</a:t>
            </a:r>
            <a:r>
              <a:rPr lang="zh-CN" altLang="en-US">
                <a:latin typeface="华文新魏" panose="02010800040101010101" pitchFamily="2" charset="-122"/>
                <a:ea typeface="华文新魏" panose="02010800040101010101" pitchFamily="2" charset="-122"/>
              </a:rPr>
              <a:t>调度算法</a:t>
            </a:r>
            <a:r>
              <a:rPr lang="en-US" altLang="zh-CN">
                <a:latin typeface="华文新魏" panose="02010800040101010101" pitchFamily="2" charset="-122"/>
                <a:ea typeface="华文新魏" panose="02010800040101010101" pitchFamily="2" charset="-122"/>
              </a:rPr>
              <a:t>(3)</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237571" name="Rectangle 3">
            <a:extLst>
              <a:ext uri="{FF2B5EF4-FFF2-40B4-BE49-F238E27FC236}">
                <a16:creationId xmlns:a16="http://schemas.microsoft.com/office/drawing/2014/main" id="{69FE7472-E6D3-4993-A230-56C2AA251431}"/>
              </a:ext>
            </a:extLst>
          </p:cNvPr>
          <p:cNvSpPr>
            <a:spLocks noGrp="1" noChangeArrowheads="1"/>
          </p:cNvSpPr>
          <p:nvPr>
            <p:ph type="body" idx="1"/>
          </p:nvPr>
        </p:nvSpPr>
        <p:spPr>
          <a:xfrm>
            <a:off x="685800" y="1196975"/>
            <a:ext cx="7772400" cy="5327650"/>
          </a:xfrm>
        </p:spPr>
        <p:txBody>
          <a:bodyPr/>
          <a:lstStyle/>
          <a:p>
            <a:r>
              <a:rPr lang="zh-CN" altLang="en-US">
                <a:latin typeface="华文新魏" panose="02010800040101010101" pitchFamily="2" charset="-122"/>
                <a:ea typeface="华文新魏" panose="02010800040101010101" pitchFamily="2" charset="-122"/>
              </a:rPr>
              <a:t>新调度程序减少对循环的依赖，活跃数组内的可执行队列上的进程都还有时间片剩余；过期数组内的可执行队列上的进程都耗尽时间片。</a:t>
            </a:r>
          </a:p>
          <a:p>
            <a:r>
              <a:rPr lang="zh-CN" altLang="en-US">
                <a:latin typeface="华文新魏" panose="02010800040101010101" pitchFamily="2" charset="-122"/>
                <a:ea typeface="华文新魏" panose="02010800040101010101" pitchFamily="2" charset="-122"/>
              </a:rPr>
              <a:t>当某进程的时间片用完时，重新计算它的时间片，并被移至过期数组。</a:t>
            </a:r>
          </a:p>
          <a:p>
            <a:r>
              <a:rPr lang="zh-CN" altLang="en-US">
                <a:latin typeface="华文新魏" panose="02010800040101010101" pitchFamily="2" charset="-122"/>
                <a:ea typeface="华文新魏" panose="02010800040101010101" pitchFamily="2" charset="-122"/>
              </a:rPr>
              <a:t>数组是通过指针进行访问的，活跃和过期数组之间来回切换所用的时间就是交换指针需要的时间。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5E614A89-19BE-416B-9A5F-3D9DFA7B55CF}"/>
              </a:ext>
            </a:extLst>
          </p:cNvPr>
          <p:cNvSpPr>
            <a:spLocks noGrp="1" noChangeArrowheads="1"/>
          </p:cNvSpPr>
          <p:nvPr>
            <p:ph type="title"/>
          </p:nvPr>
        </p:nvSpPr>
        <p:spPr>
          <a:xfrm>
            <a:off x="323850" y="569913"/>
            <a:ext cx="8839200" cy="914400"/>
          </a:xfrm>
        </p:spPr>
        <p:txBody>
          <a:bodyPr/>
          <a:lstStyle/>
          <a:p>
            <a:r>
              <a:rPr lang="en-US" altLang="zh-CN" sz="4800">
                <a:latin typeface="华文新魏" panose="02010800040101010101" pitchFamily="2" charset="-122"/>
                <a:ea typeface="华文新魏" panose="02010800040101010101" pitchFamily="2" charset="-122"/>
              </a:rPr>
              <a:t>2.10.1 Linux</a:t>
            </a:r>
            <a:r>
              <a:rPr lang="zh-CN" altLang="en-US" sz="4800">
                <a:latin typeface="华文新魏" panose="02010800040101010101" pitchFamily="2" charset="-122"/>
                <a:ea typeface="华文新魏" panose="02010800040101010101" pitchFamily="2" charset="-122"/>
              </a:rPr>
              <a:t>传统调度算法</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54627" name="Rectangle 3">
            <a:extLst>
              <a:ext uri="{FF2B5EF4-FFF2-40B4-BE49-F238E27FC236}">
                <a16:creationId xmlns:a16="http://schemas.microsoft.com/office/drawing/2014/main" id="{0D04D3BF-B4A5-4C16-B50D-E89DC8DDBF16}"/>
              </a:ext>
            </a:extLst>
          </p:cNvPr>
          <p:cNvSpPr>
            <a:spLocks noGrp="1" noChangeArrowheads="1"/>
          </p:cNvSpPr>
          <p:nvPr>
            <p:ph type="body" idx="1"/>
          </p:nvPr>
        </p:nvSpPr>
        <p:spPr>
          <a:xfrm>
            <a:off x="838200" y="1125538"/>
            <a:ext cx="7696200" cy="5257800"/>
          </a:xfrm>
        </p:spPr>
        <p:txBody>
          <a:bodyPr/>
          <a:lstStyle/>
          <a:p>
            <a:pPr algn="just">
              <a:lnSpc>
                <a:spcPct val="90000"/>
              </a:lnSpc>
              <a:buFontTx/>
              <a:buNone/>
            </a:pP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进程调度策略</a:t>
            </a:r>
          </a:p>
          <a:p>
            <a:pPr>
              <a:lnSpc>
                <a:spcPct val="90000"/>
              </a:lnSpc>
              <a:buFontTx/>
              <a:buNone/>
            </a:pPr>
            <a:r>
              <a:rPr lang="zh-CN" altLang="en-US"/>
              <a:t>  </a:t>
            </a:r>
            <a:r>
              <a:rPr lang="en-US" altLang="zh-CN">
                <a:latin typeface="华文新魏" panose="02010800040101010101" pitchFamily="2" charset="-122"/>
                <a:ea typeface="华文新魏" panose="02010800040101010101" pitchFamily="2" charset="-122"/>
              </a:rPr>
              <a:t>1) policy</a:t>
            </a:r>
            <a:r>
              <a:rPr lang="zh-CN" altLang="en-US">
                <a:latin typeface="华文新魏" panose="02010800040101010101" pitchFamily="2" charset="-122"/>
                <a:ea typeface="华文新魏" panose="02010800040101010101" pitchFamily="2" charset="-122"/>
              </a:rPr>
              <a:t>：</a:t>
            </a:r>
          </a:p>
          <a:p>
            <a:pPr>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SCHED_OTHER</a:t>
            </a:r>
            <a:r>
              <a:rPr lang="zh-CN" altLang="en-US" sz="2400">
                <a:latin typeface="华文新魏" panose="02010800040101010101" pitchFamily="2" charset="-122"/>
                <a:ea typeface="华文新魏" panose="02010800040101010101" pitchFamily="2" charset="-122"/>
              </a:rPr>
              <a:t>普通类任务</a:t>
            </a:r>
          </a:p>
          <a:p>
            <a:pPr>
              <a:lnSpc>
                <a:spcPct val="90000"/>
              </a:lnSpc>
              <a:buFontTx/>
              <a:buNone/>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SCHED_FIFO</a:t>
            </a:r>
            <a:r>
              <a:rPr lang="zh-CN" altLang="en-US" sz="2400">
                <a:latin typeface="华文新魏" panose="02010800040101010101" pitchFamily="2" charset="-122"/>
                <a:ea typeface="华文新魏" panose="02010800040101010101" pitchFamily="2" charset="-122"/>
              </a:rPr>
              <a:t>先进先出实时类任务</a:t>
            </a:r>
          </a:p>
          <a:p>
            <a:pPr>
              <a:lnSpc>
                <a:spcPct val="90000"/>
              </a:lnSpc>
              <a:buFontTx/>
              <a:buNone/>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SCHED_RR</a:t>
            </a:r>
            <a:r>
              <a:rPr lang="zh-CN" altLang="en-US" sz="2400">
                <a:latin typeface="华文新魏" panose="02010800040101010101" pitchFamily="2" charset="-122"/>
                <a:ea typeface="华文新魏" panose="02010800040101010101" pitchFamily="2" charset="-122"/>
              </a:rPr>
              <a:t>轮转法实时类任务</a:t>
            </a:r>
          </a:p>
          <a:p>
            <a:pPr>
              <a:lnSpc>
                <a:spcPct val="90000"/>
              </a:lnSpc>
              <a:buFontTx/>
              <a:buNone/>
            </a:pPr>
            <a:r>
              <a:rPr lang="zh-CN" altLang="en-US" sz="2400">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 priority</a:t>
            </a:r>
            <a:r>
              <a:rPr lang="zh-CN" altLang="en-US">
                <a:latin typeface="华文新魏" panose="02010800040101010101" pitchFamily="2" charset="-122"/>
                <a:ea typeface="华文新魏" panose="02010800040101010101" pitchFamily="2" charset="-122"/>
              </a:rPr>
              <a:t>进程静态优先级</a:t>
            </a:r>
            <a:r>
              <a:rPr lang="zh-CN" altLang="en-US"/>
              <a:t> </a:t>
            </a:r>
          </a:p>
          <a:p>
            <a:pPr>
              <a:lnSpc>
                <a:spcPct val="90000"/>
              </a:lnSpc>
              <a:buFontTx/>
              <a:buNone/>
            </a:pPr>
            <a:r>
              <a:rPr lang="zh-CN" altLang="en-US"/>
              <a:t> </a:t>
            </a:r>
            <a:r>
              <a:rPr lang="en-US" altLang="zh-CN">
                <a:latin typeface="华文新魏" panose="02010800040101010101" pitchFamily="2" charset="-122"/>
                <a:ea typeface="华文新魏" panose="02010800040101010101" pitchFamily="2" charset="-122"/>
              </a:rPr>
              <a:t>3) nice</a:t>
            </a:r>
            <a:r>
              <a:rPr lang="zh-CN" altLang="en-US">
                <a:latin typeface="华文新魏" panose="02010800040101010101" pitchFamily="2" charset="-122"/>
                <a:ea typeface="华文新魏" panose="02010800040101010101" pitchFamily="2" charset="-122"/>
              </a:rPr>
              <a:t>进程可控优先级因子 </a:t>
            </a:r>
          </a:p>
          <a:p>
            <a:pPr>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4) rt_priority</a:t>
            </a:r>
            <a:r>
              <a:rPr lang="zh-CN" altLang="en-US">
                <a:latin typeface="华文新魏" panose="02010800040101010101" pitchFamily="2" charset="-122"/>
                <a:ea typeface="华文新魏" panose="02010800040101010101" pitchFamily="2" charset="-122"/>
              </a:rPr>
              <a:t>实时进程静态优先级</a:t>
            </a:r>
            <a:r>
              <a:rPr lang="zh-CN" altLang="en-US"/>
              <a:t> </a:t>
            </a:r>
          </a:p>
          <a:p>
            <a:pPr>
              <a:lnSpc>
                <a:spcPct val="90000"/>
              </a:lnSpc>
              <a:buFontTx/>
              <a:buNone/>
            </a:pPr>
            <a:r>
              <a:rPr lang="zh-CN" altLang="en-US"/>
              <a:t> </a:t>
            </a:r>
            <a:r>
              <a:rPr lang="en-US" altLang="zh-CN">
                <a:latin typeface="华文新魏" panose="02010800040101010101" pitchFamily="2" charset="-122"/>
                <a:ea typeface="华文新魏" panose="02010800040101010101" pitchFamily="2" charset="-122"/>
              </a:rPr>
              <a:t>5) counter</a:t>
            </a:r>
            <a:r>
              <a:rPr lang="zh-CN" altLang="en-US">
                <a:latin typeface="华文新魏" panose="02010800040101010101" pitchFamily="2" charset="-122"/>
                <a:ea typeface="华文新魏" panose="02010800040101010101" pitchFamily="2" charset="-122"/>
              </a:rPr>
              <a:t>进程目前时间片配额，也称进程动态优先级 </a:t>
            </a:r>
          </a:p>
          <a:p>
            <a:pPr>
              <a:lnSpc>
                <a:spcPct val="90000"/>
              </a:lnSpc>
              <a:buFontTx/>
              <a:buNone/>
            </a:pPr>
            <a:endParaRPr lang="zh-CN" altLang="en-US">
              <a:latin typeface="华文新魏" panose="02010800040101010101" pitchFamily="2" charset="-122"/>
              <a:ea typeface="华文新魏" panose="02010800040101010101" pitchFamily="2" charset="-122"/>
            </a:endParaRPr>
          </a:p>
          <a:p>
            <a:pPr>
              <a:lnSpc>
                <a:spcPct val="90000"/>
              </a:lnSpc>
              <a:buFontTx/>
              <a:buNone/>
            </a:pPr>
            <a:endParaRPr lang="zh-CN" altLang="en-US"/>
          </a:p>
        </p:txBody>
      </p:sp>
    </p:spTree>
  </p:cSld>
  <p:clrMapOvr>
    <a:masterClrMapping/>
  </p:clrMapOvr>
  <p:transition>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5198B804-6F7F-4D47-909D-64F823BF7C7D}"/>
              </a:ext>
            </a:extLst>
          </p:cNvPr>
          <p:cNvSpPr>
            <a:spLocks noGrp="1" noChangeArrowheads="1"/>
          </p:cNvSpPr>
          <p:nvPr>
            <p:ph type="title"/>
          </p:nvPr>
        </p:nvSpPr>
        <p:spPr>
          <a:xfrm>
            <a:off x="539750" y="115888"/>
            <a:ext cx="7772400" cy="1143000"/>
          </a:xfrm>
        </p:spPr>
        <p:txBody>
          <a:bodyPr/>
          <a:lstStyle/>
          <a:p>
            <a:r>
              <a:rPr lang="en-US" altLang="zh-CN" sz="4800">
                <a:latin typeface="华文新魏" panose="02010800040101010101" pitchFamily="2" charset="-122"/>
                <a:ea typeface="华文新魏" panose="02010800040101010101" pitchFamily="2" charset="-122"/>
              </a:rPr>
              <a:t>4 </a:t>
            </a:r>
            <a:r>
              <a:rPr lang="zh-CN" altLang="en-US" sz="4800">
                <a:latin typeface="华文新魏" panose="02010800040101010101" pitchFamily="2" charset="-122"/>
                <a:ea typeface="华文新魏" panose="02010800040101010101" pitchFamily="2" charset="-122"/>
              </a:rPr>
              <a:t>负载平衡</a:t>
            </a:r>
            <a:r>
              <a:rPr lang="en-US" altLang="zh-CN" sz="4800">
                <a:latin typeface="华文新魏" panose="02010800040101010101" pitchFamily="2" charset="-122"/>
                <a:ea typeface="华文新魏" panose="02010800040101010101" pitchFamily="2" charset="-122"/>
              </a:rPr>
              <a:t>(1)</a:t>
            </a:r>
          </a:p>
        </p:txBody>
      </p:sp>
      <p:sp>
        <p:nvSpPr>
          <p:cNvPr id="223235" name="Rectangle 3">
            <a:extLst>
              <a:ext uri="{FF2B5EF4-FFF2-40B4-BE49-F238E27FC236}">
                <a16:creationId xmlns:a16="http://schemas.microsoft.com/office/drawing/2014/main" id="{5941BE02-A9F8-40F0-94F7-2A1C087BA532}"/>
              </a:ext>
            </a:extLst>
          </p:cNvPr>
          <p:cNvSpPr>
            <a:spLocks noGrp="1" noChangeArrowheads="1"/>
          </p:cNvSpPr>
          <p:nvPr>
            <p:ph type="body" idx="1"/>
          </p:nvPr>
        </p:nvSpPr>
        <p:spPr>
          <a:xfrm>
            <a:off x="395288" y="1125538"/>
            <a:ext cx="8353425" cy="5399087"/>
          </a:xfrm>
        </p:spPr>
        <p:txBody>
          <a:bodyPr/>
          <a:lstStyle/>
          <a:p>
            <a:pPr>
              <a:lnSpc>
                <a:spcPct val="90000"/>
              </a:lnSpc>
              <a:buFontTx/>
              <a:buNone/>
            </a:pPr>
            <a:r>
              <a:rPr lang="en-US" altLang="zh-CN">
                <a:latin typeface="华文新魏" panose="02010800040101010101" pitchFamily="2" charset="-122"/>
                <a:ea typeface="华文新魏" panose="02010800040101010101" pitchFamily="2" charset="-122"/>
              </a:rPr>
              <a:t>      load_balance</a:t>
            </a:r>
            <a:r>
              <a:rPr lang="zh-CN" altLang="en-US">
                <a:latin typeface="华文新魏" panose="02010800040101010101" pitchFamily="2" charset="-122"/>
                <a:ea typeface="华文新魏" panose="02010800040101010101" pitchFamily="2" charset="-122"/>
              </a:rPr>
              <a:t>（）函数 </a:t>
            </a:r>
          </a:p>
          <a:p>
            <a:pPr>
              <a:lnSpc>
                <a:spcPct val="90000"/>
              </a:lnSpc>
            </a:pPr>
            <a:r>
              <a:rPr lang="zh-CN" altLang="en-US">
                <a:latin typeface="华文新魏" panose="02010800040101010101" pitchFamily="2" charset="-122"/>
                <a:ea typeface="华文新魏" panose="02010800040101010101" pitchFamily="2" charset="-122"/>
              </a:rPr>
              <a:t>找最繁忙的可运行队列，该队列中就绪进程数目最多，如果没有哪个可运行队列中就绪进程数目比当前可运行队列中的就绪进程数目多</a:t>
            </a:r>
            <a:r>
              <a:rPr lang="en-US" altLang="zh-CN">
                <a:latin typeface="华文新魏" panose="02010800040101010101" pitchFamily="2" charset="-122"/>
                <a:ea typeface="华文新魏" panose="02010800040101010101" pitchFamily="2" charset="-122"/>
              </a:rPr>
              <a:t>25</a:t>
            </a:r>
            <a:r>
              <a:rPr lang="zh-CN" altLang="en-US">
                <a:latin typeface="华文新魏" panose="02010800040101010101" pitchFamily="2" charset="-122"/>
                <a:ea typeface="华文新魏" panose="02010800040101010101" pitchFamily="2" charset="-122"/>
              </a:rPr>
              <a:t>％或以上，就结束平衡负载处理。</a:t>
            </a:r>
          </a:p>
          <a:p>
            <a:pPr>
              <a:lnSpc>
                <a:spcPct val="90000"/>
              </a:lnSpc>
            </a:pPr>
            <a:r>
              <a:rPr lang="zh-CN" altLang="en-US">
                <a:latin typeface="华文新魏" panose="02010800040101010101" pitchFamily="2" charset="-122"/>
                <a:ea typeface="华文新魏" panose="02010800040101010101" pitchFamily="2" charset="-122"/>
              </a:rPr>
              <a:t>找最繁忙的可运行队列，从中选择一个优先级数组以便抽取就绪进程，最好是过期数组，因为那里面的就绪进程已经有相对较长时间没有运行，很可能不在处理器的高速缓存中。如果过期数组为空，那就只能选活跃数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3BE82E43-6146-4B42-92D3-D7C4E653ADFB}"/>
              </a:ext>
            </a:extLst>
          </p:cNvPr>
          <p:cNvSpPr>
            <a:spLocks noGrp="1" noChangeArrowheads="1"/>
          </p:cNvSpPr>
          <p:nvPr>
            <p:ph type="title"/>
          </p:nvPr>
        </p:nvSpPr>
        <p:spPr>
          <a:xfrm>
            <a:off x="539750" y="115888"/>
            <a:ext cx="7772400" cy="1143000"/>
          </a:xfrm>
        </p:spPr>
        <p:txBody>
          <a:bodyPr/>
          <a:lstStyle/>
          <a:p>
            <a:r>
              <a:rPr lang="en-US" altLang="zh-CN" sz="4800">
                <a:latin typeface="华文新魏" panose="02010800040101010101" pitchFamily="2" charset="-122"/>
                <a:ea typeface="华文新魏" panose="02010800040101010101" pitchFamily="2" charset="-122"/>
              </a:rPr>
              <a:t>4 </a:t>
            </a:r>
            <a:r>
              <a:rPr lang="zh-CN" altLang="en-US" sz="4800">
                <a:latin typeface="华文新魏" panose="02010800040101010101" pitchFamily="2" charset="-122"/>
                <a:ea typeface="华文新魏" panose="02010800040101010101" pitchFamily="2" charset="-122"/>
              </a:rPr>
              <a:t>负载平衡</a:t>
            </a:r>
            <a:r>
              <a:rPr lang="en-US" altLang="zh-CN" sz="4800">
                <a:latin typeface="华文新魏" panose="02010800040101010101" pitchFamily="2" charset="-122"/>
                <a:ea typeface="华文新魏" panose="02010800040101010101" pitchFamily="2" charset="-122"/>
              </a:rPr>
              <a:t>(2)</a:t>
            </a:r>
          </a:p>
        </p:txBody>
      </p:sp>
      <p:sp>
        <p:nvSpPr>
          <p:cNvPr id="225283" name="Rectangle 3">
            <a:extLst>
              <a:ext uri="{FF2B5EF4-FFF2-40B4-BE49-F238E27FC236}">
                <a16:creationId xmlns:a16="http://schemas.microsoft.com/office/drawing/2014/main" id="{A1D74149-5A43-46A8-AC52-C4F9399A428D}"/>
              </a:ext>
            </a:extLst>
          </p:cNvPr>
          <p:cNvSpPr>
            <a:spLocks noGrp="1" noChangeArrowheads="1"/>
          </p:cNvSpPr>
          <p:nvPr>
            <p:ph type="body" idx="1"/>
          </p:nvPr>
        </p:nvSpPr>
        <p:spPr>
          <a:xfrm>
            <a:off x="395288" y="1125538"/>
            <a:ext cx="8353425" cy="5399087"/>
          </a:xfrm>
        </p:spPr>
        <p:txBody>
          <a:bodyPr/>
          <a:lstStyle/>
          <a:p>
            <a:r>
              <a:rPr lang="zh-CN" altLang="en-US">
                <a:latin typeface="华文新魏" panose="02010800040101010101" pitchFamily="2" charset="-122"/>
                <a:ea typeface="华文新魏" panose="02010800040101010101" pitchFamily="2" charset="-122"/>
              </a:rPr>
              <a:t>找到含有进程且优先级最高的链表，把优先级高的就绪进程平均分散开来。</a:t>
            </a:r>
          </a:p>
          <a:p>
            <a:r>
              <a:rPr lang="zh-CN" altLang="en-US">
                <a:latin typeface="华文新魏" panose="02010800040101010101" pitchFamily="2" charset="-122"/>
                <a:ea typeface="华文新魏" panose="02010800040101010101" pitchFamily="2" charset="-122"/>
              </a:rPr>
              <a:t>分析找到的所有优先级相同的就绪进程，选择一个不是正在执行，也不会因为处理器相关性而不可移动，且不在高速缓存中的进程。如果有进程满足这些条件，便将其从最繁忙的队列中抽取到当前队列。</a:t>
            </a:r>
          </a:p>
          <a:p>
            <a:r>
              <a:rPr lang="zh-CN" altLang="en-US">
                <a:latin typeface="华文新魏" panose="02010800040101010101" pitchFamily="2" charset="-122"/>
                <a:ea typeface="华文新魏" panose="02010800040101010101" pitchFamily="2" charset="-122"/>
              </a:rPr>
              <a:t>只要可运行队列之间仍然不均衡，重复上面步骤，继续从繁忙队列中抽取进程到当前队列，最终会消除不平衡局面。</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598A081E-58FE-4956-98B9-E779CF4398A1}"/>
              </a:ext>
            </a:extLst>
          </p:cNvPr>
          <p:cNvSpPr>
            <a:spLocks noGrp="1" noChangeArrowheads="1"/>
          </p:cNvSpPr>
          <p:nvPr>
            <p:ph type="title"/>
          </p:nvPr>
        </p:nvSpPr>
        <p:spPr>
          <a:xfrm>
            <a:off x="685800" y="188913"/>
            <a:ext cx="7772400" cy="1143000"/>
          </a:xfrm>
        </p:spPr>
        <p:txBody>
          <a:bodyPr/>
          <a:lstStyle/>
          <a:p>
            <a:r>
              <a:rPr lang="en-US" altLang="zh-CN" sz="4800">
                <a:latin typeface="华文新魏" panose="02010800040101010101" pitchFamily="2" charset="-122"/>
                <a:ea typeface="华文新魏" panose="02010800040101010101" pitchFamily="2" charset="-122"/>
              </a:rPr>
              <a:t>5 </a:t>
            </a:r>
            <a:r>
              <a:rPr lang="zh-CN" altLang="en-US" sz="4800">
                <a:latin typeface="华文新魏" panose="02010800040101010101" pitchFamily="2" charset="-122"/>
                <a:ea typeface="华文新魏" panose="02010800040101010101" pitchFamily="2" charset="-122"/>
              </a:rPr>
              <a:t>用户抢占和内核抢占</a:t>
            </a:r>
          </a:p>
        </p:txBody>
      </p:sp>
      <p:sp>
        <p:nvSpPr>
          <p:cNvPr id="224259" name="Rectangle 3">
            <a:extLst>
              <a:ext uri="{FF2B5EF4-FFF2-40B4-BE49-F238E27FC236}">
                <a16:creationId xmlns:a16="http://schemas.microsoft.com/office/drawing/2014/main" id="{7D9A6DDA-71FE-4D01-BB29-421AA43229F7}"/>
              </a:ext>
            </a:extLst>
          </p:cNvPr>
          <p:cNvSpPr>
            <a:spLocks noGrp="1" noChangeArrowheads="1"/>
          </p:cNvSpPr>
          <p:nvPr>
            <p:ph type="body" idx="1"/>
          </p:nvPr>
        </p:nvSpPr>
        <p:spPr>
          <a:xfrm>
            <a:off x="395288" y="1196975"/>
            <a:ext cx="8280400" cy="4899025"/>
          </a:xfrm>
        </p:spPr>
        <p:txBody>
          <a:bodyPr/>
          <a:lstStyle/>
          <a:p>
            <a:r>
              <a:rPr lang="en-US" altLang="zh-CN" sz="2800">
                <a:latin typeface="华文新魏" panose="02010800040101010101" pitchFamily="2" charset="-122"/>
                <a:ea typeface="华文新魏" panose="02010800040101010101" pitchFamily="2" charset="-122"/>
              </a:rPr>
              <a:t>Linux2.6</a:t>
            </a:r>
            <a:r>
              <a:rPr lang="zh-CN" altLang="en-US" sz="2800">
                <a:latin typeface="华文新魏" panose="02010800040101010101" pitchFamily="2" charset="-122"/>
                <a:ea typeface="华文新魏" panose="02010800040101010101" pitchFamily="2" charset="-122"/>
              </a:rPr>
              <a:t>完整地支持内核抢占，只要重新调度是安全的，内核就可在任何时间抢占正在运行的任务。</a:t>
            </a:r>
          </a:p>
          <a:p>
            <a:r>
              <a:rPr lang="zh-CN" altLang="en-US" sz="2800">
                <a:latin typeface="华文新魏" panose="02010800040101010101" pitchFamily="2" charset="-122"/>
                <a:ea typeface="华文新魏" panose="02010800040101010101" pitchFamily="2" charset="-122"/>
              </a:rPr>
              <a:t>为了支持内核抢占所作的第一处修改是为进程引入</a:t>
            </a:r>
            <a:r>
              <a:rPr lang="en-US" altLang="zh-CN" sz="2800">
                <a:latin typeface="华文新魏" panose="02010800040101010101" pitchFamily="2" charset="-122"/>
                <a:ea typeface="华文新魏" panose="02010800040101010101" pitchFamily="2" charset="-122"/>
              </a:rPr>
              <a:t>preempt_count</a:t>
            </a:r>
            <a:r>
              <a:rPr lang="zh-CN" altLang="en-US" sz="2800">
                <a:latin typeface="华文新魏" panose="02010800040101010101" pitchFamily="2" charset="-122"/>
                <a:ea typeface="华文新魏" panose="02010800040101010101" pitchFamily="2" charset="-122"/>
              </a:rPr>
              <a:t>计数器，其初值为</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，每当使用锁的时候数值加</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，释放锁的时候数值减</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，当数值为</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时，内核就可执行抢占。</a:t>
            </a:r>
          </a:p>
          <a:p>
            <a:r>
              <a:rPr lang="zh-CN" altLang="en-US" sz="2800">
                <a:latin typeface="华文新魏" panose="02010800040101010101" pitchFamily="2" charset="-122"/>
                <a:ea typeface="华文新魏" panose="02010800040101010101" pitchFamily="2" charset="-122"/>
              </a:rPr>
              <a:t>内核抢占代码使用自旋锁作为非抢占区域的标记，如果一个自旋锁被持有，内核便不能抢占。 </a:t>
            </a:r>
          </a:p>
          <a:p>
            <a:r>
              <a:rPr lang="zh-CN" altLang="en-US" sz="2800">
                <a:latin typeface="华文新魏" panose="02010800040101010101" pitchFamily="2" charset="-122"/>
                <a:ea typeface="华文新魏" panose="02010800040101010101" pitchFamily="2" charset="-122"/>
              </a:rPr>
              <a:t>内核代码需要允许或禁止内核抢占，可通过</a:t>
            </a:r>
            <a:r>
              <a:rPr lang="en-US" altLang="zh-CN" sz="2800">
                <a:latin typeface="华文新魏" panose="02010800040101010101" pitchFamily="2" charset="-122"/>
                <a:ea typeface="华文新魏" panose="02010800040101010101" pitchFamily="2" charset="-122"/>
              </a:rPr>
              <a:t>preempt_disable( )</a:t>
            </a:r>
            <a:r>
              <a:rPr lang="zh-CN" altLang="en-US" sz="2800">
                <a:latin typeface="华文新魏" panose="02010800040101010101" pitchFamily="2" charset="-122"/>
                <a:ea typeface="华文新魏" panose="02010800040101010101" pitchFamily="2" charset="-122"/>
              </a:rPr>
              <a:t>和</a:t>
            </a:r>
            <a:r>
              <a:rPr lang="en-US" altLang="zh-CN" sz="2800">
                <a:latin typeface="华文新魏" panose="02010800040101010101" pitchFamily="2" charset="-122"/>
                <a:ea typeface="华文新魏" panose="02010800040101010101" pitchFamily="2" charset="-122"/>
              </a:rPr>
              <a:t>preempt_enable( )</a:t>
            </a:r>
            <a:r>
              <a:rPr lang="zh-CN" altLang="en-US" sz="2800">
                <a:latin typeface="华文新魏" panose="02010800040101010101" pitchFamily="2" charset="-122"/>
                <a:ea typeface="华文新魏" panose="02010800040101010101" pitchFamily="2" charset="-122"/>
              </a:rPr>
              <a:t>实现。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3A2FF29E-0307-47FC-A0EF-69DBA4D5DBED}"/>
              </a:ext>
            </a:extLst>
          </p:cNvPr>
          <p:cNvSpPr>
            <a:spLocks noGrp="1" noChangeArrowheads="1"/>
          </p:cNvSpPr>
          <p:nvPr>
            <p:ph type="title"/>
          </p:nvPr>
        </p:nvSpPr>
        <p:spPr>
          <a:xfrm>
            <a:off x="990600" y="836613"/>
            <a:ext cx="7772400" cy="1143000"/>
          </a:xfrm>
        </p:spPr>
        <p:txBody>
          <a:bodyPr/>
          <a:lstStyle/>
          <a:p>
            <a:r>
              <a:rPr lang="en-US" altLang="zh-CN" sz="4800">
                <a:latin typeface="华文新魏" panose="02010800040101010101" pitchFamily="2" charset="-122"/>
                <a:ea typeface="华文新魏" panose="02010800040101010101" pitchFamily="2" charset="-122"/>
              </a:rPr>
              <a:t>2.11Windows 2003</a:t>
            </a:r>
            <a:r>
              <a:rPr lang="zh-CN" altLang="en-US" sz="4800">
                <a:latin typeface="华文新魏" panose="02010800040101010101" pitchFamily="2" charset="-122"/>
                <a:ea typeface="华文新魏" panose="02010800040101010101" pitchFamily="2" charset="-122"/>
              </a:rPr>
              <a:t>调度算法</a:t>
            </a:r>
            <a:br>
              <a:rPr lang="zh-CN" altLang="en-US" sz="4800">
                <a:latin typeface="华文新魏" panose="02010800040101010101" pitchFamily="2" charset="-122"/>
                <a:ea typeface="华文新魏" panose="02010800040101010101" pitchFamily="2" charset="-122"/>
              </a:rPr>
            </a:br>
            <a:br>
              <a:rPr lang="zh-CN" altLang="en-US" sz="4800">
                <a:latin typeface="仿宋_GB2312" pitchFamily="49" charset="-122"/>
                <a:ea typeface="仿宋_GB2312" pitchFamily="49" charset="-122"/>
              </a:rPr>
            </a:br>
            <a:endParaRPr lang="zh-CN" altLang="en-US" sz="4800">
              <a:latin typeface="华文新魏" panose="02010800040101010101" pitchFamily="2" charset="-122"/>
              <a:ea typeface="华文新魏" panose="02010800040101010101" pitchFamily="2" charset="-122"/>
            </a:endParaRPr>
          </a:p>
        </p:txBody>
      </p:sp>
      <p:sp>
        <p:nvSpPr>
          <p:cNvPr id="126979" name="Rectangle 3">
            <a:extLst>
              <a:ext uri="{FF2B5EF4-FFF2-40B4-BE49-F238E27FC236}">
                <a16:creationId xmlns:a16="http://schemas.microsoft.com/office/drawing/2014/main" id="{EB27885A-DFDB-4E42-85DE-920E7CFF2B7B}"/>
              </a:ext>
            </a:extLst>
          </p:cNvPr>
          <p:cNvSpPr>
            <a:spLocks noGrp="1" noChangeArrowheads="1"/>
          </p:cNvSpPr>
          <p:nvPr>
            <p:ph type="body" idx="1"/>
          </p:nvPr>
        </p:nvSpPr>
        <p:spPr>
          <a:xfrm>
            <a:off x="755650" y="1125538"/>
            <a:ext cx="7704138" cy="4899025"/>
          </a:xfrm>
        </p:spPr>
        <p:txBody>
          <a:bodyPr/>
          <a:lstStyle/>
          <a:p>
            <a:pPr algn="just">
              <a:lnSpc>
                <a:spcPct val="90000"/>
              </a:lnSpc>
            </a:pPr>
            <a:r>
              <a:rPr lang="zh-CN" altLang="en-US" sz="3600">
                <a:latin typeface="华文新魏" panose="02010800040101010101" pitchFamily="2" charset="-122"/>
                <a:ea typeface="华文新魏" panose="02010800040101010101" pitchFamily="2" charset="-122"/>
              </a:rPr>
              <a:t>处理器调度的对象是线程，也称线程调度。</a:t>
            </a:r>
          </a:p>
          <a:p>
            <a:pPr algn="just">
              <a:lnSpc>
                <a:spcPct val="90000"/>
              </a:lnSpc>
            </a:pPr>
            <a:r>
              <a:rPr lang="zh-CN" altLang="en-US">
                <a:latin typeface="华文新魏" panose="02010800040101010101" pitchFamily="2" charset="-122"/>
                <a:ea typeface="华文新魏" panose="02010800040101010101" pitchFamily="2" charset="-122"/>
              </a:rPr>
              <a:t>实现了基于优先级抢先式的多处理器调度系统，系统总是运行优先级最高的就绪线程。</a:t>
            </a:r>
          </a:p>
          <a:p>
            <a:pPr algn="just">
              <a:lnSpc>
                <a:spcPct val="90000"/>
              </a:lnSpc>
            </a:pPr>
            <a:r>
              <a:rPr lang="zh-CN" altLang="en-US">
                <a:latin typeface="华文新魏" panose="02010800040101010101" pitchFamily="2" charset="-122"/>
                <a:ea typeface="华文新魏" panose="02010800040101010101" pitchFamily="2" charset="-122"/>
              </a:rPr>
              <a:t>线程可在任何可用处理器上运行，但可限制某线程只能在某处理器上运行，亲合处理器集合允许用户线程通过</a:t>
            </a:r>
            <a:r>
              <a:rPr lang="en-US" altLang="zh-CN">
                <a:latin typeface="华文新魏" panose="02010800040101010101" pitchFamily="2" charset="-122"/>
                <a:ea typeface="华文新魏" panose="02010800040101010101" pitchFamily="2" charset="-122"/>
              </a:rPr>
              <a:t>Win32</a:t>
            </a:r>
            <a:r>
              <a:rPr lang="zh-CN" altLang="en-US">
                <a:latin typeface="华文新魏" panose="02010800040101010101" pitchFamily="2" charset="-122"/>
                <a:ea typeface="华文新魏" panose="02010800040101010101" pitchFamily="2" charset="-122"/>
              </a:rPr>
              <a:t>调度函数选择它偏好的处理器。</a:t>
            </a:r>
          </a:p>
          <a:p>
            <a:pPr>
              <a:lnSpc>
                <a:spcPct val="90000"/>
              </a:lnSpc>
            </a:pPr>
            <a:endParaRPr lang="zh-CN" altLang="en-US" sz="3600">
              <a:latin typeface="仿宋_GB2312" pitchFamily="49" charset="-122"/>
              <a:ea typeface="仿宋_GB2312" pitchFamily="49" charset="-122"/>
            </a:endParaRPr>
          </a:p>
        </p:txBody>
      </p:sp>
    </p:spTree>
  </p:cSld>
  <p:clrMapOvr>
    <a:masterClrMapping/>
  </p:clrMapOvr>
  <p:transition>
    <p:cove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9E8D5FCF-27E2-44CD-AF17-A86412DD2A89}"/>
              </a:ext>
            </a:extLst>
          </p:cNvPr>
          <p:cNvSpPr>
            <a:spLocks noGrp="1" noChangeArrowheads="1"/>
          </p:cNvSpPr>
          <p:nvPr>
            <p:ph type="title"/>
          </p:nvPr>
        </p:nvSpPr>
        <p:spPr>
          <a:xfrm>
            <a:off x="533400" y="533400"/>
            <a:ext cx="7772400" cy="1143000"/>
          </a:xfrm>
        </p:spPr>
        <p:txBody>
          <a:bodyPr/>
          <a:lstStyle/>
          <a:p>
            <a:r>
              <a:rPr lang="zh-CN" altLang="en-US" sz="4800">
                <a:latin typeface="华文新魏" panose="02010800040101010101" pitchFamily="2" charset="-122"/>
                <a:ea typeface="华文新魏" panose="02010800040101010101" pitchFamily="2" charset="-122"/>
              </a:rPr>
              <a:t>时间配额</a:t>
            </a:r>
            <a:br>
              <a:rPr lang="zh-CN" altLang="en-US" sz="4800">
                <a:latin typeface="仿宋_GB2312" pitchFamily="49" charset="-122"/>
                <a:ea typeface="仿宋_GB2312" pitchFamily="49" charset="-122"/>
              </a:rPr>
            </a:br>
            <a:endParaRPr lang="zh-CN" altLang="en-US" sz="4800">
              <a:latin typeface="仿宋_GB2312" pitchFamily="49" charset="-122"/>
              <a:ea typeface="仿宋_GB2312" pitchFamily="49" charset="-122"/>
            </a:endParaRPr>
          </a:p>
        </p:txBody>
      </p:sp>
      <p:sp>
        <p:nvSpPr>
          <p:cNvPr id="128003" name="Rectangle 3">
            <a:extLst>
              <a:ext uri="{FF2B5EF4-FFF2-40B4-BE49-F238E27FC236}">
                <a16:creationId xmlns:a16="http://schemas.microsoft.com/office/drawing/2014/main" id="{A527D047-509C-48E6-822C-B5A030224B30}"/>
              </a:ext>
            </a:extLst>
          </p:cNvPr>
          <p:cNvSpPr>
            <a:spLocks noGrp="1" noChangeArrowheads="1"/>
          </p:cNvSpPr>
          <p:nvPr>
            <p:ph type="body" idx="1"/>
          </p:nvPr>
        </p:nvSpPr>
        <p:spPr>
          <a:xfrm>
            <a:off x="457200" y="1143000"/>
            <a:ext cx="8305800" cy="4876800"/>
          </a:xfrm>
        </p:spPr>
        <p:txBody>
          <a:bodyPr/>
          <a:lstStyle/>
          <a:p>
            <a:pPr algn="just"/>
            <a:r>
              <a:rPr lang="zh-CN" altLang="en-US">
                <a:latin typeface="华文新魏" panose="02010800040101010101" pitchFamily="2" charset="-122"/>
                <a:ea typeface="华文新魏" panose="02010800040101010101" pitchFamily="2" charset="-122"/>
              </a:rPr>
              <a:t>线程被调度运行时，可运行一个被称为时间配额（</a:t>
            </a:r>
            <a:r>
              <a:rPr lang="en-US" altLang="zh-CN">
                <a:latin typeface="华文新魏" panose="02010800040101010101" pitchFamily="2" charset="-122"/>
                <a:ea typeface="华文新魏" panose="02010800040101010101" pitchFamily="2" charset="-122"/>
              </a:rPr>
              <a:t>quantum</a:t>
            </a:r>
            <a:r>
              <a:rPr lang="zh-CN" altLang="en-US">
                <a:latin typeface="华文新魏" panose="02010800040101010101" pitchFamily="2" charset="-122"/>
                <a:ea typeface="华文新魏" panose="02010800040101010101" pitchFamily="2" charset="-122"/>
              </a:rPr>
              <a:t>）的时间。</a:t>
            </a:r>
          </a:p>
          <a:p>
            <a:pPr algn="just"/>
            <a:r>
              <a:rPr lang="zh-CN" altLang="en-US">
                <a:latin typeface="华文新魏" panose="02010800040101010101" pitchFamily="2" charset="-122"/>
                <a:ea typeface="华文新魏" panose="02010800040101010101" pitchFamily="2" charset="-122"/>
              </a:rPr>
              <a:t>时间配额是允许线程连续运行的最大时间长度，随后系统会中断线程运行，判断是否需要降低该线程的优先级，查找是否有其他高优先级或相同优先级的线程等待运行。</a:t>
            </a:r>
          </a:p>
          <a:p>
            <a:pPr algn="just"/>
            <a:r>
              <a:rPr lang="zh-CN" altLang="en-US">
                <a:latin typeface="华文新魏" panose="02010800040101010101" pitchFamily="2" charset="-122"/>
                <a:ea typeface="华文新魏" panose="02010800040101010101" pitchFamily="2" charset="-122"/>
              </a:rPr>
              <a:t>由于抢先式调度特征，一个线程的一次调度执行可能并没有用完它的时间配额就被抢先。</a:t>
            </a:r>
          </a:p>
          <a:p>
            <a:pPr algn="just"/>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A6650DEF-6A98-4D2D-920D-98E1F1DA496D}"/>
              </a:ext>
            </a:extLst>
          </p:cNvPr>
          <p:cNvSpPr>
            <a:spLocks noGrp="1" noChangeArrowheads="1"/>
          </p:cNvSpPr>
          <p:nvPr>
            <p:ph type="title"/>
          </p:nvPr>
        </p:nvSpPr>
        <p:spPr>
          <a:xfrm>
            <a:off x="1066800" y="533400"/>
            <a:ext cx="7772400" cy="1143000"/>
          </a:xfrm>
        </p:spPr>
        <p:txBody>
          <a:bodyPr/>
          <a:lstStyle/>
          <a:p>
            <a:r>
              <a:rPr lang="zh-CN" altLang="en-US" sz="4800">
                <a:latin typeface="华文新魏" panose="02010800040101010101" pitchFamily="2" charset="-122"/>
                <a:ea typeface="华文新魏" panose="02010800040101010101" pitchFamily="2" charset="-122"/>
              </a:rPr>
              <a:t>线程调度时机</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29027" name="Rectangle 3">
            <a:extLst>
              <a:ext uri="{FF2B5EF4-FFF2-40B4-BE49-F238E27FC236}">
                <a16:creationId xmlns:a16="http://schemas.microsoft.com/office/drawing/2014/main" id="{4621AB99-015C-4971-90EE-E6B4429829A5}"/>
              </a:ext>
            </a:extLst>
          </p:cNvPr>
          <p:cNvSpPr>
            <a:spLocks noGrp="1" noChangeArrowheads="1"/>
          </p:cNvSpPr>
          <p:nvPr>
            <p:ph type="body" idx="1"/>
          </p:nvPr>
        </p:nvSpPr>
        <p:spPr>
          <a:xfrm>
            <a:off x="762000" y="1143000"/>
            <a:ext cx="7772400" cy="5105400"/>
          </a:xfrm>
        </p:spPr>
        <p:txBody>
          <a:bodyPr/>
          <a:lstStyle/>
          <a:p>
            <a:pPr algn="just"/>
            <a:r>
              <a:rPr lang="zh-CN" altLang="en-US">
                <a:solidFill>
                  <a:schemeClr val="tx2"/>
                </a:solidFill>
                <a:latin typeface="华文新魏" panose="02010800040101010101" pitchFamily="2" charset="-122"/>
                <a:ea typeface="华文新魏" panose="02010800040101010101" pitchFamily="2" charset="-122"/>
              </a:rPr>
              <a:t>线程调度出现在</a:t>
            </a:r>
            <a:r>
              <a:rPr lang="en-US" altLang="zh-CN">
                <a:solidFill>
                  <a:schemeClr val="tx2"/>
                </a:solidFill>
                <a:latin typeface="华文新魏" panose="02010800040101010101" pitchFamily="2" charset="-122"/>
                <a:ea typeface="华文新魏" panose="02010800040101010101" pitchFamily="2" charset="-122"/>
              </a:rPr>
              <a:t>DPC/</a:t>
            </a:r>
            <a:r>
              <a:rPr lang="zh-CN" altLang="en-US">
                <a:solidFill>
                  <a:schemeClr val="tx2"/>
                </a:solidFill>
                <a:latin typeface="华文新魏" panose="02010800040101010101" pitchFamily="2" charset="-122"/>
                <a:ea typeface="华文新魏" panose="02010800040101010101" pitchFamily="2" charset="-122"/>
              </a:rPr>
              <a:t>线程调度中断优先级，线程调度触发事件有四种：</a:t>
            </a:r>
          </a:p>
          <a:p>
            <a:pPr algn="just">
              <a:buFontTx/>
              <a:buNone/>
            </a:pP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）一个线程进入就绪状态，如一个刚创建的新线程或一个刚结束等待状态的线程。</a:t>
            </a:r>
          </a:p>
          <a:p>
            <a:pPr algn="just">
              <a:buFontTx/>
              <a:buNone/>
            </a:pP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）一个线程由于时间配额用完而从运行状态转入退出状态或等待状态。</a:t>
            </a:r>
          </a:p>
          <a:p>
            <a:pPr algn="just">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）一个线程由于调用系统服务而改变优先级或被系统本身改变其优先级。</a:t>
            </a:r>
          </a:p>
          <a:p>
            <a:pPr algn="just">
              <a:buFontTx/>
              <a:buNone/>
            </a:pP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）一个正在运行的线程改变了它的亲合处理器集合。</a:t>
            </a:r>
          </a:p>
          <a:p>
            <a:endParaRPr lang="zh-CN" altLang="en-US">
              <a:latin typeface="华文新魏" panose="02010800040101010101" pitchFamily="2" charset="-122"/>
              <a:ea typeface="华文新魏" panose="02010800040101010101" pitchFamily="2" charset="-122"/>
            </a:endParaRPr>
          </a:p>
          <a:p>
            <a:pPr algn="just">
              <a:buFontTx/>
              <a:buNone/>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E723C9F5-C635-4345-A516-3E10BC7E4A91}"/>
              </a:ext>
            </a:extLst>
          </p:cNvPr>
          <p:cNvSpPr>
            <a:spLocks noGrp="1" noChangeArrowheads="1"/>
          </p:cNvSpPr>
          <p:nvPr>
            <p:ph type="title"/>
          </p:nvPr>
        </p:nvSpPr>
        <p:spPr>
          <a:xfrm>
            <a:off x="685800" y="533400"/>
            <a:ext cx="7772400" cy="1143000"/>
          </a:xfrm>
        </p:spPr>
        <p:txBody>
          <a:bodyPr/>
          <a:lstStyle/>
          <a:p>
            <a:r>
              <a:rPr lang="zh-CN" altLang="en-US">
                <a:latin typeface="华文新魏" panose="02010800040101010101" pitchFamily="2" charset="-122"/>
                <a:ea typeface="华文新魏" panose="02010800040101010101" pitchFamily="2" charset="-122"/>
              </a:rPr>
              <a:t>线程优先级</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133123" name="Rectangle 3">
            <a:extLst>
              <a:ext uri="{FF2B5EF4-FFF2-40B4-BE49-F238E27FC236}">
                <a16:creationId xmlns:a16="http://schemas.microsoft.com/office/drawing/2014/main" id="{652458F7-BC7C-4AE2-8E0B-DC044B1694BC}"/>
              </a:ext>
            </a:extLst>
          </p:cNvPr>
          <p:cNvSpPr>
            <a:spLocks noGrp="1" noChangeArrowheads="1"/>
          </p:cNvSpPr>
          <p:nvPr>
            <p:ph type="body" idx="1"/>
          </p:nvPr>
        </p:nvSpPr>
        <p:spPr>
          <a:xfrm>
            <a:off x="1066800" y="1066800"/>
            <a:ext cx="7391400" cy="5410200"/>
          </a:xfrm>
        </p:spPr>
        <p:txBody>
          <a:bodyPr/>
          <a:lstStyle/>
          <a:p>
            <a:pPr algn="just">
              <a:buFontTx/>
              <a:buNone/>
            </a:pPr>
            <a:r>
              <a:rPr lang="en-US" altLang="zh-CN" sz="2800">
                <a:latin typeface="仿宋_GB2312" pitchFamily="49" charset="-122"/>
                <a:ea typeface="仿宋_GB2312" pitchFamily="49" charset="-122"/>
              </a:rPr>
              <a:t> </a:t>
            </a:r>
            <a:r>
              <a:rPr lang="zh-CN" altLang="en-US" sz="2400">
                <a:solidFill>
                  <a:schemeClr val="tx2"/>
                </a:solidFill>
                <a:latin typeface="华文新魏" panose="02010800040101010101" pitchFamily="2" charset="-122"/>
                <a:ea typeface="华文新魏" panose="02010800040101010101" pitchFamily="2" charset="-122"/>
              </a:rPr>
              <a:t>使用</a:t>
            </a:r>
            <a:r>
              <a:rPr lang="en-US" altLang="zh-CN" sz="2400">
                <a:solidFill>
                  <a:schemeClr val="tx2"/>
                </a:solidFill>
                <a:latin typeface="华文新魏" panose="02010800040101010101" pitchFamily="2" charset="-122"/>
                <a:ea typeface="华文新魏" panose="02010800040101010101" pitchFamily="2" charset="-122"/>
              </a:rPr>
              <a:t>32</a:t>
            </a:r>
            <a:r>
              <a:rPr lang="zh-CN" altLang="en-US" sz="2400">
                <a:solidFill>
                  <a:schemeClr val="tx2"/>
                </a:solidFill>
                <a:latin typeface="华文新魏" panose="02010800040101010101" pitchFamily="2" charset="-122"/>
                <a:ea typeface="华文新魏" panose="02010800040101010101" pitchFamily="2" charset="-122"/>
              </a:rPr>
              <a:t>个线程优先级，范围从</a:t>
            </a:r>
            <a:r>
              <a:rPr lang="en-US" altLang="zh-CN" sz="2400">
                <a:solidFill>
                  <a:schemeClr val="tx2"/>
                </a:solidFill>
                <a:latin typeface="华文新魏" panose="02010800040101010101" pitchFamily="2" charset="-122"/>
                <a:ea typeface="华文新魏" panose="02010800040101010101" pitchFamily="2" charset="-122"/>
              </a:rPr>
              <a:t>0</a:t>
            </a:r>
            <a:r>
              <a:rPr lang="zh-CN" altLang="en-US" sz="2400">
                <a:solidFill>
                  <a:schemeClr val="tx2"/>
                </a:solidFill>
                <a:latin typeface="华文新魏" panose="02010800040101010101" pitchFamily="2" charset="-122"/>
                <a:ea typeface="华文新魏" panose="02010800040101010101" pitchFamily="2" charset="-122"/>
              </a:rPr>
              <a:t>到</a:t>
            </a:r>
            <a:r>
              <a:rPr lang="en-US" altLang="zh-CN" sz="2400">
                <a:solidFill>
                  <a:schemeClr val="tx2"/>
                </a:solidFill>
                <a:latin typeface="华文新魏" panose="02010800040101010101" pitchFamily="2" charset="-122"/>
                <a:ea typeface="华文新魏" panose="02010800040101010101" pitchFamily="2" charset="-122"/>
              </a:rPr>
              <a:t>31</a:t>
            </a:r>
            <a:r>
              <a:rPr lang="zh-CN" altLang="en-US" sz="2400">
                <a:solidFill>
                  <a:schemeClr val="tx2"/>
                </a:solidFill>
                <a:latin typeface="华文新魏" panose="02010800040101010101" pitchFamily="2" charset="-122"/>
                <a:ea typeface="华文新魏" panose="02010800040101010101" pitchFamily="2" charset="-122"/>
              </a:rPr>
              <a:t>，分成三部分：</a:t>
            </a:r>
          </a:p>
          <a:p>
            <a:pPr>
              <a:buFontTx/>
              <a:buNone/>
            </a:pPr>
            <a:r>
              <a:rPr lang="zh-CN" altLang="en-US" sz="2400">
                <a:latin typeface="华文新魏" panose="02010800040101010101" pitchFamily="2" charset="-122"/>
                <a:ea typeface="华文新魏" panose="02010800040101010101" pitchFamily="2" charset="-122"/>
              </a:rPr>
              <a:t> </a:t>
            </a:r>
            <a:r>
              <a:rPr lang="en-US" altLang="zh-CN" sz="24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实时优先级（优先数</a:t>
            </a:r>
            <a:r>
              <a:rPr lang="en-US" altLang="zh-CN" sz="2800">
                <a:latin typeface="华文新魏" panose="02010800040101010101" pitchFamily="2" charset="-122"/>
                <a:ea typeface="华文新魏" panose="02010800040101010101" pitchFamily="2" charset="-122"/>
              </a:rPr>
              <a:t>31-16</a:t>
            </a:r>
            <a:r>
              <a:rPr lang="zh-CN" altLang="en-US" sz="2800">
                <a:latin typeface="华文新魏" panose="02010800040101010101" pitchFamily="2" charset="-122"/>
                <a:ea typeface="华文新魏" panose="02010800040101010101" pitchFamily="2" charset="-122"/>
              </a:rPr>
              <a:t>）：用于通信任务和实时任务。实时优先数线程的优先数不可变，一旦就绪线程的实时优先数比运行线程高，它将抢占处理器运行。</a:t>
            </a:r>
          </a:p>
          <a:p>
            <a:pPr>
              <a:buFontTx/>
              <a:buNone/>
            </a:pPr>
            <a:r>
              <a:rPr lang="en-US" altLang="zh-CN" sz="2800">
                <a:cs typeface="Times New Roman" panose="02020603050405020304" pitchFamily="18" charset="0"/>
              </a:rPr>
              <a:t>•</a:t>
            </a:r>
            <a:r>
              <a:rPr lang="zh-CN" altLang="en-US" sz="2800">
                <a:latin typeface="华文新魏" panose="02010800040101010101" pitchFamily="2" charset="-122"/>
                <a:ea typeface="华文新魏" panose="02010800040101010101" pitchFamily="2" charset="-122"/>
              </a:rPr>
              <a:t>可变优先级（优先数</a:t>
            </a:r>
            <a:r>
              <a:rPr lang="en-US" altLang="zh-CN" sz="2800">
                <a:latin typeface="华文新魏" panose="02010800040101010101" pitchFamily="2" charset="-122"/>
                <a:ea typeface="华文新魏" panose="02010800040101010101" pitchFamily="2" charset="-122"/>
              </a:rPr>
              <a:t>15-1</a:t>
            </a:r>
            <a:r>
              <a:rPr lang="zh-CN" altLang="en-US" sz="2800">
                <a:latin typeface="华文新魏" panose="02010800040101010101" pitchFamily="2" charset="-122"/>
                <a:ea typeface="华文新魏" panose="02010800040101010101" pitchFamily="2" charset="-122"/>
              </a:rPr>
              <a:t>）：用于交互式任务。这一层次优先数的线程，可根据执行过程中的具体情况动态地调整优先数，但是</a:t>
            </a:r>
            <a:r>
              <a:rPr lang="en-US" altLang="zh-CN" sz="2800">
                <a:latin typeface="华文新魏" panose="02010800040101010101" pitchFamily="2" charset="-122"/>
                <a:ea typeface="华文新魏" panose="02010800040101010101" pitchFamily="2" charset="-122"/>
              </a:rPr>
              <a:t>15</a:t>
            </a:r>
            <a:r>
              <a:rPr lang="zh-CN" altLang="en-US" sz="2800">
                <a:latin typeface="华文新魏" panose="02010800040101010101" pitchFamily="2" charset="-122"/>
                <a:ea typeface="华文新魏" panose="02010800040101010101" pitchFamily="2" charset="-122"/>
              </a:rPr>
              <a:t>这个优先数是不能被突破的。</a:t>
            </a:r>
          </a:p>
          <a:p>
            <a:pPr>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一个系统线程优先级（优先数</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），仅用于对系统中空闲物理页面进行清零的零页线程。</a:t>
            </a:r>
          </a:p>
        </p:txBody>
      </p:sp>
    </p:spTree>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C4D9EB3-7656-41FD-9D0B-6E38FE322E77}"/>
              </a:ext>
            </a:extLst>
          </p:cNvPr>
          <p:cNvSpPr>
            <a:spLocks noGrp="1" noChangeArrowheads="1"/>
          </p:cNvSpPr>
          <p:nvPr>
            <p:ph type="title"/>
          </p:nvPr>
        </p:nvSpPr>
        <p:spPr>
          <a:xfrm>
            <a:off x="685800" y="609600"/>
            <a:ext cx="8305800" cy="762000"/>
          </a:xfrm>
        </p:spPr>
        <p:txBody>
          <a:bodyPr/>
          <a:lstStyle/>
          <a:p>
            <a:r>
              <a:rPr lang="zh-CN" altLang="en-US">
                <a:latin typeface="华文新魏" panose="02010800040101010101" pitchFamily="2" charset="-122"/>
                <a:ea typeface="华文新魏" panose="02010800040101010101" pitchFamily="2" charset="-122"/>
              </a:rPr>
              <a:t>线程优先级示意</a:t>
            </a:r>
            <a:br>
              <a:rPr lang="zh-CN" altLang="en-US" sz="4000">
                <a:latin typeface="仿宋_GB2312" pitchFamily="49" charset="-122"/>
                <a:ea typeface="仿宋_GB2312" pitchFamily="49" charset="-122"/>
              </a:rPr>
            </a:br>
            <a:endParaRPr lang="zh-CN" altLang="en-US" sz="4000">
              <a:latin typeface="仿宋_GB2312" pitchFamily="49" charset="-122"/>
              <a:ea typeface="仿宋_GB2312" pitchFamily="49" charset="-122"/>
            </a:endParaRPr>
          </a:p>
        </p:txBody>
      </p:sp>
      <p:sp>
        <p:nvSpPr>
          <p:cNvPr id="107523" name="Rectangle 3">
            <a:extLst>
              <a:ext uri="{FF2B5EF4-FFF2-40B4-BE49-F238E27FC236}">
                <a16:creationId xmlns:a16="http://schemas.microsoft.com/office/drawing/2014/main" id="{20AC5147-16A9-4D72-8C44-39D5F96E6BA9}"/>
              </a:ext>
            </a:extLst>
          </p:cNvPr>
          <p:cNvSpPr>
            <a:spLocks noGrp="1" noChangeArrowheads="1"/>
          </p:cNvSpPr>
          <p:nvPr>
            <p:ph type="body" idx="1"/>
          </p:nvPr>
        </p:nvSpPr>
        <p:spPr/>
        <p:txBody>
          <a:bodyPr/>
          <a:lstStyle/>
          <a:p>
            <a:pPr>
              <a:buFontTx/>
              <a:buNone/>
            </a:pPr>
            <a:r>
              <a:rPr lang="en-US" altLang="zh-CN">
                <a:latin typeface="仿宋_GB2312" pitchFamily="49" charset="-122"/>
                <a:ea typeface="仿宋_GB2312" pitchFamily="49" charset="-122"/>
              </a:rPr>
              <a:t> </a:t>
            </a:r>
          </a:p>
        </p:txBody>
      </p:sp>
      <p:grpSp>
        <p:nvGrpSpPr>
          <p:cNvPr id="107524" name="Group 4">
            <a:extLst>
              <a:ext uri="{FF2B5EF4-FFF2-40B4-BE49-F238E27FC236}">
                <a16:creationId xmlns:a16="http://schemas.microsoft.com/office/drawing/2014/main" id="{C7AA2F2D-6357-41BD-B51B-94C70A690F6B}"/>
              </a:ext>
            </a:extLst>
          </p:cNvPr>
          <p:cNvGrpSpPr>
            <a:grpSpLocks/>
          </p:cNvGrpSpPr>
          <p:nvPr/>
        </p:nvGrpSpPr>
        <p:grpSpPr bwMode="auto">
          <a:xfrm>
            <a:off x="1028700" y="1295400"/>
            <a:ext cx="6591300" cy="4572000"/>
            <a:chOff x="2301" y="5060"/>
            <a:chExt cx="6480" cy="5053"/>
          </a:xfrm>
        </p:grpSpPr>
        <p:sp>
          <p:nvSpPr>
            <p:cNvPr id="107525" name="Line 5">
              <a:extLst>
                <a:ext uri="{FF2B5EF4-FFF2-40B4-BE49-F238E27FC236}">
                  <a16:creationId xmlns:a16="http://schemas.microsoft.com/office/drawing/2014/main" id="{8458EDA5-2E74-4AFA-B84E-59C2191DCD2C}"/>
                </a:ext>
              </a:extLst>
            </p:cNvPr>
            <p:cNvSpPr>
              <a:spLocks noChangeShapeType="1"/>
            </p:cNvSpPr>
            <p:nvPr/>
          </p:nvSpPr>
          <p:spPr bwMode="auto">
            <a:xfrm>
              <a:off x="2739" y="5060"/>
              <a:ext cx="0" cy="228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7526" name="Group 6">
              <a:extLst>
                <a:ext uri="{FF2B5EF4-FFF2-40B4-BE49-F238E27FC236}">
                  <a16:creationId xmlns:a16="http://schemas.microsoft.com/office/drawing/2014/main" id="{104AFA23-835D-4AC4-85B6-9954CEEF55ED}"/>
                </a:ext>
              </a:extLst>
            </p:cNvPr>
            <p:cNvGrpSpPr>
              <a:grpSpLocks/>
            </p:cNvGrpSpPr>
            <p:nvPr/>
          </p:nvGrpSpPr>
          <p:grpSpPr bwMode="auto">
            <a:xfrm>
              <a:off x="3981" y="5060"/>
              <a:ext cx="4800" cy="489"/>
              <a:chOff x="2901" y="5060"/>
              <a:chExt cx="4800" cy="489"/>
            </a:xfrm>
          </p:grpSpPr>
          <p:grpSp>
            <p:nvGrpSpPr>
              <p:cNvPr id="107527" name="Group 7">
                <a:extLst>
                  <a:ext uri="{FF2B5EF4-FFF2-40B4-BE49-F238E27FC236}">
                    <a16:creationId xmlns:a16="http://schemas.microsoft.com/office/drawing/2014/main" id="{A785110C-4CCF-4651-B411-DF3B16C79B27}"/>
                  </a:ext>
                </a:extLst>
              </p:cNvPr>
              <p:cNvGrpSpPr>
                <a:grpSpLocks/>
              </p:cNvGrpSpPr>
              <p:nvPr/>
            </p:nvGrpSpPr>
            <p:grpSpPr bwMode="auto">
              <a:xfrm>
                <a:off x="5421" y="5060"/>
                <a:ext cx="1920" cy="326"/>
                <a:chOff x="5421" y="5060"/>
                <a:chExt cx="1920" cy="326"/>
              </a:xfrm>
            </p:grpSpPr>
            <p:sp>
              <p:nvSpPr>
                <p:cNvPr id="107528" name="Line 8">
                  <a:extLst>
                    <a:ext uri="{FF2B5EF4-FFF2-40B4-BE49-F238E27FC236}">
                      <a16:creationId xmlns:a16="http://schemas.microsoft.com/office/drawing/2014/main" id="{5241A8F5-9421-4E94-A546-587DB8BB168D}"/>
                    </a:ext>
                  </a:extLst>
                </p:cNvPr>
                <p:cNvSpPr>
                  <a:spLocks noChangeShapeType="1"/>
                </p:cNvSpPr>
                <p:nvPr/>
              </p:nvSpPr>
              <p:spPr bwMode="auto">
                <a:xfrm>
                  <a:off x="5421" y="5060"/>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9" name="Line 9">
                  <a:extLst>
                    <a:ext uri="{FF2B5EF4-FFF2-40B4-BE49-F238E27FC236}">
                      <a16:creationId xmlns:a16="http://schemas.microsoft.com/office/drawing/2014/main" id="{3A8F6154-E0E6-4BAE-AAC4-832696A46223}"/>
                    </a:ext>
                  </a:extLst>
                </p:cNvPr>
                <p:cNvSpPr>
                  <a:spLocks noChangeShapeType="1"/>
                </p:cNvSpPr>
                <p:nvPr/>
              </p:nvSpPr>
              <p:spPr bwMode="auto">
                <a:xfrm>
                  <a:off x="5421" y="5386"/>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0" name="Line 10">
                  <a:extLst>
                    <a:ext uri="{FF2B5EF4-FFF2-40B4-BE49-F238E27FC236}">
                      <a16:creationId xmlns:a16="http://schemas.microsoft.com/office/drawing/2014/main" id="{FF592263-EDF7-4108-BC1B-A950FF1EE1B9}"/>
                    </a:ext>
                  </a:extLst>
                </p:cNvPr>
                <p:cNvSpPr>
                  <a:spLocks noChangeShapeType="1"/>
                </p:cNvSpPr>
                <p:nvPr/>
              </p:nvSpPr>
              <p:spPr bwMode="auto">
                <a:xfrm>
                  <a:off x="7341" y="5060"/>
                  <a:ext cx="0" cy="3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1" name="Line 11">
                  <a:extLst>
                    <a:ext uri="{FF2B5EF4-FFF2-40B4-BE49-F238E27FC236}">
                      <a16:creationId xmlns:a16="http://schemas.microsoft.com/office/drawing/2014/main" id="{ADBEE36B-EB7B-4227-AAF8-764213EEED65}"/>
                    </a:ext>
                  </a:extLst>
                </p:cNvPr>
                <p:cNvSpPr>
                  <a:spLocks noChangeShapeType="1"/>
                </p:cNvSpPr>
                <p:nvPr/>
              </p:nvSpPr>
              <p:spPr bwMode="auto">
                <a:xfrm>
                  <a:off x="710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2" name="Line 12">
                  <a:extLst>
                    <a:ext uri="{FF2B5EF4-FFF2-40B4-BE49-F238E27FC236}">
                      <a16:creationId xmlns:a16="http://schemas.microsoft.com/office/drawing/2014/main" id="{DF8F2F5E-C118-4580-B368-043CCD0B42CC}"/>
                    </a:ext>
                  </a:extLst>
                </p:cNvPr>
                <p:cNvSpPr>
                  <a:spLocks noChangeShapeType="1"/>
                </p:cNvSpPr>
                <p:nvPr/>
              </p:nvSpPr>
              <p:spPr bwMode="auto">
                <a:xfrm>
                  <a:off x="686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3" name="Line 13">
                  <a:extLst>
                    <a:ext uri="{FF2B5EF4-FFF2-40B4-BE49-F238E27FC236}">
                      <a16:creationId xmlns:a16="http://schemas.microsoft.com/office/drawing/2014/main" id="{21038662-2C16-4255-A280-5E9749279DEC}"/>
                    </a:ext>
                  </a:extLst>
                </p:cNvPr>
                <p:cNvSpPr>
                  <a:spLocks noChangeShapeType="1"/>
                </p:cNvSpPr>
                <p:nvPr/>
              </p:nvSpPr>
              <p:spPr bwMode="auto">
                <a:xfrm>
                  <a:off x="662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4" name="Line 14">
                  <a:extLst>
                    <a:ext uri="{FF2B5EF4-FFF2-40B4-BE49-F238E27FC236}">
                      <a16:creationId xmlns:a16="http://schemas.microsoft.com/office/drawing/2014/main" id="{A05184B7-B8D9-435A-8274-50D93DF2C758}"/>
                    </a:ext>
                  </a:extLst>
                </p:cNvPr>
                <p:cNvSpPr>
                  <a:spLocks noChangeShapeType="1"/>
                </p:cNvSpPr>
                <p:nvPr/>
              </p:nvSpPr>
              <p:spPr bwMode="auto">
                <a:xfrm>
                  <a:off x="638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5" name="Line 15">
                  <a:extLst>
                    <a:ext uri="{FF2B5EF4-FFF2-40B4-BE49-F238E27FC236}">
                      <a16:creationId xmlns:a16="http://schemas.microsoft.com/office/drawing/2014/main" id="{BED4AD16-258C-41CA-842F-A18D6521FDB9}"/>
                    </a:ext>
                  </a:extLst>
                </p:cNvPr>
                <p:cNvSpPr>
                  <a:spLocks noChangeShapeType="1"/>
                </p:cNvSpPr>
                <p:nvPr/>
              </p:nvSpPr>
              <p:spPr bwMode="auto">
                <a:xfrm>
                  <a:off x="614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6" name="Line 16">
                  <a:extLst>
                    <a:ext uri="{FF2B5EF4-FFF2-40B4-BE49-F238E27FC236}">
                      <a16:creationId xmlns:a16="http://schemas.microsoft.com/office/drawing/2014/main" id="{E94B34BC-37F5-40F6-9A51-3D905261DDD4}"/>
                    </a:ext>
                  </a:extLst>
                </p:cNvPr>
                <p:cNvSpPr>
                  <a:spLocks noChangeShapeType="1"/>
                </p:cNvSpPr>
                <p:nvPr/>
              </p:nvSpPr>
              <p:spPr bwMode="auto">
                <a:xfrm>
                  <a:off x="590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7" name="Line 17">
                  <a:extLst>
                    <a:ext uri="{FF2B5EF4-FFF2-40B4-BE49-F238E27FC236}">
                      <a16:creationId xmlns:a16="http://schemas.microsoft.com/office/drawing/2014/main" id="{00A4F148-4E13-41DF-AAE7-DEAD1227CBF4}"/>
                    </a:ext>
                  </a:extLst>
                </p:cNvPr>
                <p:cNvSpPr>
                  <a:spLocks noChangeShapeType="1"/>
                </p:cNvSpPr>
                <p:nvPr/>
              </p:nvSpPr>
              <p:spPr bwMode="auto">
                <a:xfrm>
                  <a:off x="566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7538" name="Line 18">
                <a:extLst>
                  <a:ext uri="{FF2B5EF4-FFF2-40B4-BE49-F238E27FC236}">
                    <a16:creationId xmlns:a16="http://schemas.microsoft.com/office/drawing/2014/main" id="{C815D302-6DEF-4E86-87A8-C9E3312240D3}"/>
                  </a:ext>
                </a:extLst>
              </p:cNvPr>
              <p:cNvSpPr>
                <a:spLocks noChangeShapeType="1"/>
              </p:cNvSpPr>
              <p:nvPr/>
            </p:nvSpPr>
            <p:spPr bwMode="auto">
              <a:xfrm>
                <a:off x="7341" y="5223"/>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9" name="Line 19">
                <a:extLst>
                  <a:ext uri="{FF2B5EF4-FFF2-40B4-BE49-F238E27FC236}">
                    <a16:creationId xmlns:a16="http://schemas.microsoft.com/office/drawing/2014/main" id="{A56FC774-F54B-4BB6-A1DC-0AA059E85D40}"/>
                  </a:ext>
                </a:extLst>
              </p:cNvPr>
              <p:cNvSpPr>
                <a:spLocks noChangeShapeType="1"/>
              </p:cNvSpPr>
              <p:nvPr/>
            </p:nvSpPr>
            <p:spPr bwMode="auto">
              <a:xfrm>
                <a:off x="5061" y="5549"/>
                <a:ext cx="26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0" name="Line 20">
                <a:extLst>
                  <a:ext uri="{FF2B5EF4-FFF2-40B4-BE49-F238E27FC236}">
                    <a16:creationId xmlns:a16="http://schemas.microsoft.com/office/drawing/2014/main" id="{656F7DF1-9B3C-4608-8441-FB8E121B0008}"/>
                  </a:ext>
                </a:extLst>
              </p:cNvPr>
              <p:cNvSpPr>
                <a:spLocks noChangeShapeType="1"/>
              </p:cNvSpPr>
              <p:nvPr/>
            </p:nvSpPr>
            <p:spPr bwMode="auto">
              <a:xfrm>
                <a:off x="7701" y="5223"/>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1" name="Line 21">
                <a:extLst>
                  <a:ext uri="{FF2B5EF4-FFF2-40B4-BE49-F238E27FC236}">
                    <a16:creationId xmlns:a16="http://schemas.microsoft.com/office/drawing/2014/main" id="{20469524-7522-485E-812F-6575FD9A7795}"/>
                  </a:ext>
                </a:extLst>
              </p:cNvPr>
              <p:cNvSpPr>
                <a:spLocks noChangeShapeType="1"/>
              </p:cNvSpPr>
              <p:nvPr/>
            </p:nvSpPr>
            <p:spPr bwMode="auto">
              <a:xfrm>
                <a:off x="4341" y="5223"/>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542" name="Line 22">
                <a:extLst>
                  <a:ext uri="{FF2B5EF4-FFF2-40B4-BE49-F238E27FC236}">
                    <a16:creationId xmlns:a16="http://schemas.microsoft.com/office/drawing/2014/main" id="{721AF913-57BF-496D-B8E5-064DA8DF0B0A}"/>
                  </a:ext>
                </a:extLst>
              </p:cNvPr>
              <p:cNvSpPr>
                <a:spLocks noChangeShapeType="1"/>
              </p:cNvSpPr>
              <p:nvPr/>
            </p:nvSpPr>
            <p:spPr bwMode="auto">
              <a:xfrm flipV="1">
                <a:off x="5061" y="5223"/>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3" name="Text Box 23">
                <a:extLst>
                  <a:ext uri="{FF2B5EF4-FFF2-40B4-BE49-F238E27FC236}">
                    <a16:creationId xmlns:a16="http://schemas.microsoft.com/office/drawing/2014/main" id="{C6CA2132-6C95-46C1-A27E-06163FDF46A0}"/>
                  </a:ext>
                </a:extLst>
              </p:cNvPr>
              <p:cNvSpPr txBox="1">
                <a:spLocks noChangeArrowheads="1"/>
              </p:cNvSpPr>
              <p:nvPr/>
            </p:nvSpPr>
            <p:spPr bwMode="auto">
              <a:xfrm>
                <a:off x="2901" y="5063"/>
                <a:ext cx="1200" cy="326"/>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600">
                    <a:solidFill>
                      <a:srgbClr val="0033CC"/>
                    </a:solidFill>
                    <a:latin typeface="华文新魏" panose="02010800040101010101" pitchFamily="2" charset="-122"/>
                    <a:ea typeface="华文新魏" panose="02010800040101010101" pitchFamily="2" charset="-122"/>
                  </a:rPr>
                  <a:t>最高</a:t>
                </a:r>
                <a:r>
                  <a:rPr kumimoji="0" lang="en-US" altLang="zh-CN" sz="1600">
                    <a:solidFill>
                      <a:srgbClr val="0033CC"/>
                    </a:solidFill>
                    <a:latin typeface="华文新魏" panose="02010800040101010101" pitchFamily="2" charset="-122"/>
                    <a:ea typeface="华文新魏" panose="02010800040101010101" pitchFamily="2" charset="-122"/>
                  </a:rPr>
                  <a:t>(31)</a:t>
                </a:r>
              </a:p>
            </p:txBody>
          </p:sp>
        </p:grpSp>
        <p:sp>
          <p:nvSpPr>
            <p:cNvPr id="107544" name="Text Box 24">
              <a:extLst>
                <a:ext uri="{FF2B5EF4-FFF2-40B4-BE49-F238E27FC236}">
                  <a16:creationId xmlns:a16="http://schemas.microsoft.com/office/drawing/2014/main" id="{6DF5153A-8F08-4B16-BC86-CB97649B6DAF}"/>
                </a:ext>
              </a:extLst>
            </p:cNvPr>
            <p:cNvSpPr txBox="1">
              <a:spLocks noChangeArrowheads="1"/>
            </p:cNvSpPr>
            <p:nvPr/>
          </p:nvSpPr>
          <p:spPr bwMode="auto">
            <a:xfrm>
              <a:off x="2301" y="5940"/>
              <a:ext cx="918" cy="53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600">
                  <a:solidFill>
                    <a:srgbClr val="0033CC"/>
                  </a:solidFill>
                  <a:latin typeface="华文新魏" panose="02010800040101010101" pitchFamily="2" charset="-122"/>
                  <a:ea typeface="华文新魏" panose="02010800040101010101" pitchFamily="2" charset="-122"/>
                </a:rPr>
                <a:t>实时优先</a:t>
              </a:r>
            </a:p>
            <a:p>
              <a:pPr algn="ctr" eaLnBrk="0" hangingPunct="0"/>
              <a:r>
                <a:rPr kumimoji="0" lang="zh-CN" altLang="en-US" sz="1600">
                  <a:solidFill>
                    <a:srgbClr val="0033CC"/>
                  </a:solidFill>
                  <a:latin typeface="华文新魏" panose="02010800040101010101" pitchFamily="2" charset="-122"/>
                  <a:ea typeface="华文新魏" panose="02010800040101010101" pitchFamily="2" charset="-122"/>
                </a:rPr>
                <a:t>级层次</a:t>
              </a:r>
            </a:p>
          </p:txBody>
        </p:sp>
        <p:grpSp>
          <p:nvGrpSpPr>
            <p:cNvPr id="107545" name="Group 25">
              <a:extLst>
                <a:ext uri="{FF2B5EF4-FFF2-40B4-BE49-F238E27FC236}">
                  <a16:creationId xmlns:a16="http://schemas.microsoft.com/office/drawing/2014/main" id="{B9FE2D9E-F67C-41DE-A3BB-FDA86774CEA5}"/>
                </a:ext>
              </a:extLst>
            </p:cNvPr>
            <p:cNvGrpSpPr>
              <a:grpSpLocks/>
            </p:cNvGrpSpPr>
            <p:nvPr/>
          </p:nvGrpSpPr>
          <p:grpSpPr bwMode="auto">
            <a:xfrm>
              <a:off x="3981" y="6038"/>
              <a:ext cx="4800" cy="489"/>
              <a:chOff x="2901" y="5060"/>
              <a:chExt cx="4800" cy="489"/>
            </a:xfrm>
          </p:grpSpPr>
          <p:grpSp>
            <p:nvGrpSpPr>
              <p:cNvPr id="107546" name="Group 26">
                <a:extLst>
                  <a:ext uri="{FF2B5EF4-FFF2-40B4-BE49-F238E27FC236}">
                    <a16:creationId xmlns:a16="http://schemas.microsoft.com/office/drawing/2014/main" id="{CE056E67-24DF-4FAB-A78D-6D8E3D7B99BD}"/>
                  </a:ext>
                </a:extLst>
              </p:cNvPr>
              <p:cNvGrpSpPr>
                <a:grpSpLocks/>
              </p:cNvGrpSpPr>
              <p:nvPr/>
            </p:nvGrpSpPr>
            <p:grpSpPr bwMode="auto">
              <a:xfrm>
                <a:off x="5421" y="5060"/>
                <a:ext cx="1920" cy="326"/>
                <a:chOff x="5421" y="5060"/>
                <a:chExt cx="1920" cy="326"/>
              </a:xfrm>
            </p:grpSpPr>
            <p:sp>
              <p:nvSpPr>
                <p:cNvPr id="107547" name="Line 27">
                  <a:extLst>
                    <a:ext uri="{FF2B5EF4-FFF2-40B4-BE49-F238E27FC236}">
                      <a16:creationId xmlns:a16="http://schemas.microsoft.com/office/drawing/2014/main" id="{B86F21E2-FD8A-4F9C-994B-CF43B70E6AB1}"/>
                    </a:ext>
                  </a:extLst>
                </p:cNvPr>
                <p:cNvSpPr>
                  <a:spLocks noChangeShapeType="1"/>
                </p:cNvSpPr>
                <p:nvPr/>
              </p:nvSpPr>
              <p:spPr bwMode="auto">
                <a:xfrm>
                  <a:off x="5421" y="5060"/>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8" name="Line 28">
                  <a:extLst>
                    <a:ext uri="{FF2B5EF4-FFF2-40B4-BE49-F238E27FC236}">
                      <a16:creationId xmlns:a16="http://schemas.microsoft.com/office/drawing/2014/main" id="{A4B6237C-8254-4CDD-B594-EBA89756D4BC}"/>
                    </a:ext>
                  </a:extLst>
                </p:cNvPr>
                <p:cNvSpPr>
                  <a:spLocks noChangeShapeType="1"/>
                </p:cNvSpPr>
                <p:nvPr/>
              </p:nvSpPr>
              <p:spPr bwMode="auto">
                <a:xfrm>
                  <a:off x="5421" y="5386"/>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9" name="Line 29">
                  <a:extLst>
                    <a:ext uri="{FF2B5EF4-FFF2-40B4-BE49-F238E27FC236}">
                      <a16:creationId xmlns:a16="http://schemas.microsoft.com/office/drawing/2014/main" id="{4A6850D0-E3AE-4981-9464-655EE363114C}"/>
                    </a:ext>
                  </a:extLst>
                </p:cNvPr>
                <p:cNvSpPr>
                  <a:spLocks noChangeShapeType="1"/>
                </p:cNvSpPr>
                <p:nvPr/>
              </p:nvSpPr>
              <p:spPr bwMode="auto">
                <a:xfrm>
                  <a:off x="7341" y="5060"/>
                  <a:ext cx="0" cy="3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0" name="Line 30">
                  <a:extLst>
                    <a:ext uri="{FF2B5EF4-FFF2-40B4-BE49-F238E27FC236}">
                      <a16:creationId xmlns:a16="http://schemas.microsoft.com/office/drawing/2014/main" id="{978EB2FF-DE59-490C-ACDF-299AEB179F0F}"/>
                    </a:ext>
                  </a:extLst>
                </p:cNvPr>
                <p:cNvSpPr>
                  <a:spLocks noChangeShapeType="1"/>
                </p:cNvSpPr>
                <p:nvPr/>
              </p:nvSpPr>
              <p:spPr bwMode="auto">
                <a:xfrm>
                  <a:off x="710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1" name="Line 31">
                  <a:extLst>
                    <a:ext uri="{FF2B5EF4-FFF2-40B4-BE49-F238E27FC236}">
                      <a16:creationId xmlns:a16="http://schemas.microsoft.com/office/drawing/2014/main" id="{95E49C52-0563-4143-A8D5-34D4CA560A17}"/>
                    </a:ext>
                  </a:extLst>
                </p:cNvPr>
                <p:cNvSpPr>
                  <a:spLocks noChangeShapeType="1"/>
                </p:cNvSpPr>
                <p:nvPr/>
              </p:nvSpPr>
              <p:spPr bwMode="auto">
                <a:xfrm>
                  <a:off x="686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2" name="Line 32">
                  <a:extLst>
                    <a:ext uri="{FF2B5EF4-FFF2-40B4-BE49-F238E27FC236}">
                      <a16:creationId xmlns:a16="http://schemas.microsoft.com/office/drawing/2014/main" id="{B1FCD368-59AD-4B3D-B9A4-F5C45227F845}"/>
                    </a:ext>
                  </a:extLst>
                </p:cNvPr>
                <p:cNvSpPr>
                  <a:spLocks noChangeShapeType="1"/>
                </p:cNvSpPr>
                <p:nvPr/>
              </p:nvSpPr>
              <p:spPr bwMode="auto">
                <a:xfrm>
                  <a:off x="662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3" name="Line 33">
                  <a:extLst>
                    <a:ext uri="{FF2B5EF4-FFF2-40B4-BE49-F238E27FC236}">
                      <a16:creationId xmlns:a16="http://schemas.microsoft.com/office/drawing/2014/main" id="{90143D40-08C9-48E1-B7AD-A22EF791BBE0}"/>
                    </a:ext>
                  </a:extLst>
                </p:cNvPr>
                <p:cNvSpPr>
                  <a:spLocks noChangeShapeType="1"/>
                </p:cNvSpPr>
                <p:nvPr/>
              </p:nvSpPr>
              <p:spPr bwMode="auto">
                <a:xfrm>
                  <a:off x="638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4" name="Line 34">
                  <a:extLst>
                    <a:ext uri="{FF2B5EF4-FFF2-40B4-BE49-F238E27FC236}">
                      <a16:creationId xmlns:a16="http://schemas.microsoft.com/office/drawing/2014/main" id="{33BDCE74-6D46-46D9-AFFE-E94653F2B5E5}"/>
                    </a:ext>
                  </a:extLst>
                </p:cNvPr>
                <p:cNvSpPr>
                  <a:spLocks noChangeShapeType="1"/>
                </p:cNvSpPr>
                <p:nvPr/>
              </p:nvSpPr>
              <p:spPr bwMode="auto">
                <a:xfrm>
                  <a:off x="614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5" name="Line 35">
                  <a:extLst>
                    <a:ext uri="{FF2B5EF4-FFF2-40B4-BE49-F238E27FC236}">
                      <a16:creationId xmlns:a16="http://schemas.microsoft.com/office/drawing/2014/main" id="{510F1A70-2A85-4DE5-9CF3-3148E77F7530}"/>
                    </a:ext>
                  </a:extLst>
                </p:cNvPr>
                <p:cNvSpPr>
                  <a:spLocks noChangeShapeType="1"/>
                </p:cNvSpPr>
                <p:nvPr/>
              </p:nvSpPr>
              <p:spPr bwMode="auto">
                <a:xfrm>
                  <a:off x="590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6" name="Line 36">
                  <a:extLst>
                    <a:ext uri="{FF2B5EF4-FFF2-40B4-BE49-F238E27FC236}">
                      <a16:creationId xmlns:a16="http://schemas.microsoft.com/office/drawing/2014/main" id="{5CD485CE-FB19-4F3F-9EB3-71809EA4A6F3}"/>
                    </a:ext>
                  </a:extLst>
                </p:cNvPr>
                <p:cNvSpPr>
                  <a:spLocks noChangeShapeType="1"/>
                </p:cNvSpPr>
                <p:nvPr/>
              </p:nvSpPr>
              <p:spPr bwMode="auto">
                <a:xfrm>
                  <a:off x="566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7557" name="Line 37">
                <a:extLst>
                  <a:ext uri="{FF2B5EF4-FFF2-40B4-BE49-F238E27FC236}">
                    <a16:creationId xmlns:a16="http://schemas.microsoft.com/office/drawing/2014/main" id="{C47FE677-A13E-4E80-8AE2-8702FC2A6B46}"/>
                  </a:ext>
                </a:extLst>
              </p:cNvPr>
              <p:cNvSpPr>
                <a:spLocks noChangeShapeType="1"/>
              </p:cNvSpPr>
              <p:nvPr/>
            </p:nvSpPr>
            <p:spPr bwMode="auto">
              <a:xfrm>
                <a:off x="7341" y="5223"/>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8" name="Line 38">
                <a:extLst>
                  <a:ext uri="{FF2B5EF4-FFF2-40B4-BE49-F238E27FC236}">
                    <a16:creationId xmlns:a16="http://schemas.microsoft.com/office/drawing/2014/main" id="{7E08114D-52AB-4E06-9785-1841F43C76DD}"/>
                  </a:ext>
                </a:extLst>
              </p:cNvPr>
              <p:cNvSpPr>
                <a:spLocks noChangeShapeType="1"/>
              </p:cNvSpPr>
              <p:nvPr/>
            </p:nvSpPr>
            <p:spPr bwMode="auto">
              <a:xfrm>
                <a:off x="5061" y="5549"/>
                <a:ext cx="26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9" name="Line 39">
                <a:extLst>
                  <a:ext uri="{FF2B5EF4-FFF2-40B4-BE49-F238E27FC236}">
                    <a16:creationId xmlns:a16="http://schemas.microsoft.com/office/drawing/2014/main" id="{80EE3C28-C650-4E7A-83A6-BB167D49C31F}"/>
                  </a:ext>
                </a:extLst>
              </p:cNvPr>
              <p:cNvSpPr>
                <a:spLocks noChangeShapeType="1"/>
              </p:cNvSpPr>
              <p:nvPr/>
            </p:nvSpPr>
            <p:spPr bwMode="auto">
              <a:xfrm>
                <a:off x="7701" y="5223"/>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60" name="Line 40">
                <a:extLst>
                  <a:ext uri="{FF2B5EF4-FFF2-40B4-BE49-F238E27FC236}">
                    <a16:creationId xmlns:a16="http://schemas.microsoft.com/office/drawing/2014/main" id="{A1A5D7F8-A80F-40F5-9A30-AD8ABD34B5A4}"/>
                  </a:ext>
                </a:extLst>
              </p:cNvPr>
              <p:cNvSpPr>
                <a:spLocks noChangeShapeType="1"/>
              </p:cNvSpPr>
              <p:nvPr/>
            </p:nvSpPr>
            <p:spPr bwMode="auto">
              <a:xfrm>
                <a:off x="4341" y="5223"/>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561" name="Line 41">
                <a:extLst>
                  <a:ext uri="{FF2B5EF4-FFF2-40B4-BE49-F238E27FC236}">
                    <a16:creationId xmlns:a16="http://schemas.microsoft.com/office/drawing/2014/main" id="{80ED2629-A149-4683-9F08-29151E82329A}"/>
                  </a:ext>
                </a:extLst>
              </p:cNvPr>
              <p:cNvSpPr>
                <a:spLocks noChangeShapeType="1"/>
              </p:cNvSpPr>
              <p:nvPr/>
            </p:nvSpPr>
            <p:spPr bwMode="auto">
              <a:xfrm flipV="1">
                <a:off x="5061" y="5223"/>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62" name="Text Box 42">
                <a:extLst>
                  <a:ext uri="{FF2B5EF4-FFF2-40B4-BE49-F238E27FC236}">
                    <a16:creationId xmlns:a16="http://schemas.microsoft.com/office/drawing/2014/main" id="{5F1DE2B7-6846-4EF2-9421-30825C8364D1}"/>
                  </a:ext>
                </a:extLst>
              </p:cNvPr>
              <p:cNvSpPr txBox="1">
                <a:spLocks noChangeArrowheads="1"/>
              </p:cNvSpPr>
              <p:nvPr/>
            </p:nvSpPr>
            <p:spPr bwMode="auto">
              <a:xfrm>
                <a:off x="2901" y="5063"/>
                <a:ext cx="1200" cy="326"/>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1600">
                  <a:solidFill>
                    <a:srgbClr val="0033CC"/>
                  </a:solidFill>
                  <a:latin typeface="华文新魏" panose="02010800040101010101" pitchFamily="2" charset="-122"/>
                  <a:ea typeface="华文新魏" panose="02010800040101010101" pitchFamily="2" charset="-122"/>
                </a:endParaRPr>
              </a:p>
            </p:txBody>
          </p:sp>
        </p:grpSp>
        <p:grpSp>
          <p:nvGrpSpPr>
            <p:cNvPr id="107563" name="Group 43">
              <a:extLst>
                <a:ext uri="{FF2B5EF4-FFF2-40B4-BE49-F238E27FC236}">
                  <a16:creationId xmlns:a16="http://schemas.microsoft.com/office/drawing/2014/main" id="{4CBE27F7-C095-4686-9A65-5AD6973B88CA}"/>
                </a:ext>
              </a:extLst>
            </p:cNvPr>
            <p:cNvGrpSpPr>
              <a:grpSpLocks/>
            </p:cNvGrpSpPr>
            <p:nvPr/>
          </p:nvGrpSpPr>
          <p:grpSpPr bwMode="auto">
            <a:xfrm>
              <a:off x="3981" y="7016"/>
              <a:ext cx="4800" cy="489"/>
              <a:chOff x="2901" y="5060"/>
              <a:chExt cx="4800" cy="489"/>
            </a:xfrm>
          </p:grpSpPr>
          <p:grpSp>
            <p:nvGrpSpPr>
              <p:cNvPr id="107564" name="Group 44">
                <a:extLst>
                  <a:ext uri="{FF2B5EF4-FFF2-40B4-BE49-F238E27FC236}">
                    <a16:creationId xmlns:a16="http://schemas.microsoft.com/office/drawing/2014/main" id="{2889AB72-6151-4AC5-B996-A5F55A05A94A}"/>
                  </a:ext>
                </a:extLst>
              </p:cNvPr>
              <p:cNvGrpSpPr>
                <a:grpSpLocks/>
              </p:cNvGrpSpPr>
              <p:nvPr/>
            </p:nvGrpSpPr>
            <p:grpSpPr bwMode="auto">
              <a:xfrm>
                <a:off x="5421" y="5060"/>
                <a:ext cx="1920" cy="326"/>
                <a:chOff x="5421" y="5060"/>
                <a:chExt cx="1920" cy="326"/>
              </a:xfrm>
            </p:grpSpPr>
            <p:sp>
              <p:nvSpPr>
                <p:cNvPr id="107565" name="Line 45">
                  <a:extLst>
                    <a:ext uri="{FF2B5EF4-FFF2-40B4-BE49-F238E27FC236}">
                      <a16:creationId xmlns:a16="http://schemas.microsoft.com/office/drawing/2014/main" id="{0A33547D-3347-4032-9322-E11BE1643E83}"/>
                    </a:ext>
                  </a:extLst>
                </p:cNvPr>
                <p:cNvSpPr>
                  <a:spLocks noChangeShapeType="1"/>
                </p:cNvSpPr>
                <p:nvPr/>
              </p:nvSpPr>
              <p:spPr bwMode="auto">
                <a:xfrm>
                  <a:off x="5421" y="5060"/>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66" name="Line 46">
                  <a:extLst>
                    <a:ext uri="{FF2B5EF4-FFF2-40B4-BE49-F238E27FC236}">
                      <a16:creationId xmlns:a16="http://schemas.microsoft.com/office/drawing/2014/main" id="{EFB8266C-FD93-4E4A-831F-828B491BFD9A}"/>
                    </a:ext>
                  </a:extLst>
                </p:cNvPr>
                <p:cNvSpPr>
                  <a:spLocks noChangeShapeType="1"/>
                </p:cNvSpPr>
                <p:nvPr/>
              </p:nvSpPr>
              <p:spPr bwMode="auto">
                <a:xfrm>
                  <a:off x="5421" y="5386"/>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67" name="Line 47">
                  <a:extLst>
                    <a:ext uri="{FF2B5EF4-FFF2-40B4-BE49-F238E27FC236}">
                      <a16:creationId xmlns:a16="http://schemas.microsoft.com/office/drawing/2014/main" id="{5FA718E6-ABF5-4DD3-9B52-6654AD958F33}"/>
                    </a:ext>
                  </a:extLst>
                </p:cNvPr>
                <p:cNvSpPr>
                  <a:spLocks noChangeShapeType="1"/>
                </p:cNvSpPr>
                <p:nvPr/>
              </p:nvSpPr>
              <p:spPr bwMode="auto">
                <a:xfrm>
                  <a:off x="7341" y="5060"/>
                  <a:ext cx="0" cy="3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68" name="Line 48">
                  <a:extLst>
                    <a:ext uri="{FF2B5EF4-FFF2-40B4-BE49-F238E27FC236}">
                      <a16:creationId xmlns:a16="http://schemas.microsoft.com/office/drawing/2014/main" id="{81FC6CB6-354C-4726-B732-62B1B03ACCCA}"/>
                    </a:ext>
                  </a:extLst>
                </p:cNvPr>
                <p:cNvSpPr>
                  <a:spLocks noChangeShapeType="1"/>
                </p:cNvSpPr>
                <p:nvPr/>
              </p:nvSpPr>
              <p:spPr bwMode="auto">
                <a:xfrm>
                  <a:off x="710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69" name="Line 49">
                  <a:extLst>
                    <a:ext uri="{FF2B5EF4-FFF2-40B4-BE49-F238E27FC236}">
                      <a16:creationId xmlns:a16="http://schemas.microsoft.com/office/drawing/2014/main" id="{D8512BC0-74E7-400B-A48E-61F8B10E5477}"/>
                    </a:ext>
                  </a:extLst>
                </p:cNvPr>
                <p:cNvSpPr>
                  <a:spLocks noChangeShapeType="1"/>
                </p:cNvSpPr>
                <p:nvPr/>
              </p:nvSpPr>
              <p:spPr bwMode="auto">
                <a:xfrm>
                  <a:off x="686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70" name="Line 50">
                  <a:extLst>
                    <a:ext uri="{FF2B5EF4-FFF2-40B4-BE49-F238E27FC236}">
                      <a16:creationId xmlns:a16="http://schemas.microsoft.com/office/drawing/2014/main" id="{833DE513-9418-4D1A-AB45-3380A249508D}"/>
                    </a:ext>
                  </a:extLst>
                </p:cNvPr>
                <p:cNvSpPr>
                  <a:spLocks noChangeShapeType="1"/>
                </p:cNvSpPr>
                <p:nvPr/>
              </p:nvSpPr>
              <p:spPr bwMode="auto">
                <a:xfrm>
                  <a:off x="662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71" name="Line 51">
                  <a:extLst>
                    <a:ext uri="{FF2B5EF4-FFF2-40B4-BE49-F238E27FC236}">
                      <a16:creationId xmlns:a16="http://schemas.microsoft.com/office/drawing/2014/main" id="{770B19CD-7F83-45A3-8914-BBF53A41388F}"/>
                    </a:ext>
                  </a:extLst>
                </p:cNvPr>
                <p:cNvSpPr>
                  <a:spLocks noChangeShapeType="1"/>
                </p:cNvSpPr>
                <p:nvPr/>
              </p:nvSpPr>
              <p:spPr bwMode="auto">
                <a:xfrm>
                  <a:off x="638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72" name="Line 52">
                  <a:extLst>
                    <a:ext uri="{FF2B5EF4-FFF2-40B4-BE49-F238E27FC236}">
                      <a16:creationId xmlns:a16="http://schemas.microsoft.com/office/drawing/2014/main" id="{0EA7F290-076F-4DE8-AD79-6273D5587182}"/>
                    </a:ext>
                  </a:extLst>
                </p:cNvPr>
                <p:cNvSpPr>
                  <a:spLocks noChangeShapeType="1"/>
                </p:cNvSpPr>
                <p:nvPr/>
              </p:nvSpPr>
              <p:spPr bwMode="auto">
                <a:xfrm>
                  <a:off x="614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73" name="Line 53">
                  <a:extLst>
                    <a:ext uri="{FF2B5EF4-FFF2-40B4-BE49-F238E27FC236}">
                      <a16:creationId xmlns:a16="http://schemas.microsoft.com/office/drawing/2014/main" id="{B9B4C91B-92D3-44EB-9AEB-BCC1AC4662E8}"/>
                    </a:ext>
                  </a:extLst>
                </p:cNvPr>
                <p:cNvSpPr>
                  <a:spLocks noChangeShapeType="1"/>
                </p:cNvSpPr>
                <p:nvPr/>
              </p:nvSpPr>
              <p:spPr bwMode="auto">
                <a:xfrm>
                  <a:off x="590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74" name="Line 54">
                  <a:extLst>
                    <a:ext uri="{FF2B5EF4-FFF2-40B4-BE49-F238E27FC236}">
                      <a16:creationId xmlns:a16="http://schemas.microsoft.com/office/drawing/2014/main" id="{5F110663-A714-4A20-9C16-F5A360071C53}"/>
                    </a:ext>
                  </a:extLst>
                </p:cNvPr>
                <p:cNvSpPr>
                  <a:spLocks noChangeShapeType="1"/>
                </p:cNvSpPr>
                <p:nvPr/>
              </p:nvSpPr>
              <p:spPr bwMode="auto">
                <a:xfrm>
                  <a:off x="5661" y="506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7575" name="Line 55">
                <a:extLst>
                  <a:ext uri="{FF2B5EF4-FFF2-40B4-BE49-F238E27FC236}">
                    <a16:creationId xmlns:a16="http://schemas.microsoft.com/office/drawing/2014/main" id="{7868A03E-5469-487C-9D2D-367A3157B6BD}"/>
                  </a:ext>
                </a:extLst>
              </p:cNvPr>
              <p:cNvSpPr>
                <a:spLocks noChangeShapeType="1"/>
              </p:cNvSpPr>
              <p:nvPr/>
            </p:nvSpPr>
            <p:spPr bwMode="auto">
              <a:xfrm>
                <a:off x="7341" y="5223"/>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76" name="Line 56">
                <a:extLst>
                  <a:ext uri="{FF2B5EF4-FFF2-40B4-BE49-F238E27FC236}">
                    <a16:creationId xmlns:a16="http://schemas.microsoft.com/office/drawing/2014/main" id="{8F119CE1-3F4F-4294-A916-CE737B58E5F4}"/>
                  </a:ext>
                </a:extLst>
              </p:cNvPr>
              <p:cNvSpPr>
                <a:spLocks noChangeShapeType="1"/>
              </p:cNvSpPr>
              <p:nvPr/>
            </p:nvSpPr>
            <p:spPr bwMode="auto">
              <a:xfrm>
                <a:off x="5061" y="5549"/>
                <a:ext cx="26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77" name="Line 57">
                <a:extLst>
                  <a:ext uri="{FF2B5EF4-FFF2-40B4-BE49-F238E27FC236}">
                    <a16:creationId xmlns:a16="http://schemas.microsoft.com/office/drawing/2014/main" id="{0FF8E9E9-21D3-4B8E-A73B-DD6CE4C807FE}"/>
                  </a:ext>
                </a:extLst>
              </p:cNvPr>
              <p:cNvSpPr>
                <a:spLocks noChangeShapeType="1"/>
              </p:cNvSpPr>
              <p:nvPr/>
            </p:nvSpPr>
            <p:spPr bwMode="auto">
              <a:xfrm>
                <a:off x="7701" y="5223"/>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78" name="Line 58">
                <a:extLst>
                  <a:ext uri="{FF2B5EF4-FFF2-40B4-BE49-F238E27FC236}">
                    <a16:creationId xmlns:a16="http://schemas.microsoft.com/office/drawing/2014/main" id="{B89F501F-2912-49B7-844F-14C7A7739186}"/>
                  </a:ext>
                </a:extLst>
              </p:cNvPr>
              <p:cNvSpPr>
                <a:spLocks noChangeShapeType="1"/>
              </p:cNvSpPr>
              <p:nvPr/>
            </p:nvSpPr>
            <p:spPr bwMode="auto">
              <a:xfrm>
                <a:off x="4341" y="5223"/>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579" name="Line 59">
                <a:extLst>
                  <a:ext uri="{FF2B5EF4-FFF2-40B4-BE49-F238E27FC236}">
                    <a16:creationId xmlns:a16="http://schemas.microsoft.com/office/drawing/2014/main" id="{4846BBB2-1808-4042-AB48-ED6812C5AB9A}"/>
                  </a:ext>
                </a:extLst>
              </p:cNvPr>
              <p:cNvSpPr>
                <a:spLocks noChangeShapeType="1"/>
              </p:cNvSpPr>
              <p:nvPr/>
            </p:nvSpPr>
            <p:spPr bwMode="auto">
              <a:xfrm flipV="1">
                <a:off x="5061" y="5223"/>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80" name="Text Box 60">
                <a:extLst>
                  <a:ext uri="{FF2B5EF4-FFF2-40B4-BE49-F238E27FC236}">
                    <a16:creationId xmlns:a16="http://schemas.microsoft.com/office/drawing/2014/main" id="{8DF257EC-4541-40CA-A0DE-93126C92B0E6}"/>
                  </a:ext>
                </a:extLst>
              </p:cNvPr>
              <p:cNvSpPr txBox="1">
                <a:spLocks noChangeArrowheads="1"/>
              </p:cNvSpPr>
              <p:nvPr/>
            </p:nvSpPr>
            <p:spPr bwMode="auto">
              <a:xfrm>
                <a:off x="2901" y="5063"/>
                <a:ext cx="1200" cy="326"/>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600">
                    <a:solidFill>
                      <a:srgbClr val="0033CC"/>
                    </a:solidFill>
                    <a:latin typeface="华文新魏" panose="02010800040101010101" pitchFamily="2" charset="-122"/>
                    <a:ea typeface="华文新魏" panose="02010800040101010101" pitchFamily="2" charset="-122"/>
                  </a:rPr>
                  <a:t>最低</a:t>
                </a:r>
                <a:r>
                  <a:rPr kumimoji="0" lang="en-US" altLang="zh-CN" sz="1600">
                    <a:solidFill>
                      <a:srgbClr val="0033CC"/>
                    </a:solidFill>
                    <a:latin typeface="华文新魏" panose="02010800040101010101" pitchFamily="2" charset="-122"/>
                    <a:ea typeface="华文新魏" panose="02010800040101010101" pitchFamily="2" charset="-122"/>
                  </a:rPr>
                  <a:t>(16)</a:t>
                </a:r>
              </a:p>
            </p:txBody>
          </p:sp>
        </p:grpSp>
        <p:sp>
          <p:nvSpPr>
            <p:cNvPr id="107581" name="Line 61">
              <a:extLst>
                <a:ext uri="{FF2B5EF4-FFF2-40B4-BE49-F238E27FC236}">
                  <a16:creationId xmlns:a16="http://schemas.microsoft.com/office/drawing/2014/main" id="{02681909-9C88-4B8A-BF84-9410F4B84EB4}"/>
                </a:ext>
              </a:extLst>
            </p:cNvPr>
            <p:cNvSpPr>
              <a:spLocks noChangeShapeType="1"/>
            </p:cNvSpPr>
            <p:nvPr/>
          </p:nvSpPr>
          <p:spPr bwMode="auto">
            <a:xfrm>
              <a:off x="6141" y="10113"/>
              <a:ext cx="26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82" name="Line 62">
              <a:extLst>
                <a:ext uri="{FF2B5EF4-FFF2-40B4-BE49-F238E27FC236}">
                  <a16:creationId xmlns:a16="http://schemas.microsoft.com/office/drawing/2014/main" id="{0BC8725C-F2D8-4A7B-99EA-258F65B4D07F}"/>
                </a:ext>
              </a:extLst>
            </p:cNvPr>
            <p:cNvSpPr>
              <a:spLocks noChangeShapeType="1"/>
            </p:cNvSpPr>
            <p:nvPr/>
          </p:nvSpPr>
          <p:spPr bwMode="auto">
            <a:xfrm>
              <a:off x="8781" y="7831"/>
              <a:ext cx="0" cy="2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83" name="Line 63">
              <a:extLst>
                <a:ext uri="{FF2B5EF4-FFF2-40B4-BE49-F238E27FC236}">
                  <a16:creationId xmlns:a16="http://schemas.microsoft.com/office/drawing/2014/main" id="{6D9E55CB-B268-440E-A5C0-13470BACB040}"/>
                </a:ext>
              </a:extLst>
            </p:cNvPr>
            <p:cNvSpPr>
              <a:spLocks noChangeShapeType="1"/>
            </p:cNvSpPr>
            <p:nvPr/>
          </p:nvSpPr>
          <p:spPr bwMode="auto">
            <a:xfrm flipV="1">
              <a:off x="6141" y="7831"/>
              <a:ext cx="0" cy="2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7584" name="Group 64">
              <a:extLst>
                <a:ext uri="{FF2B5EF4-FFF2-40B4-BE49-F238E27FC236}">
                  <a16:creationId xmlns:a16="http://schemas.microsoft.com/office/drawing/2014/main" id="{4C0B41BD-9986-4BD8-ADD8-5061F7BD9665}"/>
                </a:ext>
              </a:extLst>
            </p:cNvPr>
            <p:cNvGrpSpPr>
              <a:grpSpLocks/>
            </p:cNvGrpSpPr>
            <p:nvPr/>
          </p:nvGrpSpPr>
          <p:grpSpPr bwMode="auto">
            <a:xfrm>
              <a:off x="3981" y="7665"/>
              <a:ext cx="4800" cy="329"/>
              <a:chOff x="3981" y="7994"/>
              <a:chExt cx="4800" cy="329"/>
            </a:xfrm>
          </p:grpSpPr>
          <p:sp>
            <p:nvSpPr>
              <p:cNvPr id="107585" name="Line 65">
                <a:extLst>
                  <a:ext uri="{FF2B5EF4-FFF2-40B4-BE49-F238E27FC236}">
                    <a16:creationId xmlns:a16="http://schemas.microsoft.com/office/drawing/2014/main" id="{4FDF2E8C-75A6-4952-9257-0B46C7C58551}"/>
                  </a:ext>
                </a:extLst>
              </p:cNvPr>
              <p:cNvSpPr>
                <a:spLocks noChangeShapeType="1"/>
              </p:cNvSpPr>
              <p:nvPr/>
            </p:nvSpPr>
            <p:spPr bwMode="auto">
              <a:xfrm>
                <a:off x="6501" y="7994"/>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86" name="Line 66">
                <a:extLst>
                  <a:ext uri="{FF2B5EF4-FFF2-40B4-BE49-F238E27FC236}">
                    <a16:creationId xmlns:a16="http://schemas.microsoft.com/office/drawing/2014/main" id="{05E88520-4DD4-4A52-B124-D69B21039210}"/>
                  </a:ext>
                </a:extLst>
              </p:cNvPr>
              <p:cNvSpPr>
                <a:spLocks noChangeShapeType="1"/>
              </p:cNvSpPr>
              <p:nvPr/>
            </p:nvSpPr>
            <p:spPr bwMode="auto">
              <a:xfrm>
                <a:off x="6501" y="8320"/>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87" name="Line 67">
                <a:extLst>
                  <a:ext uri="{FF2B5EF4-FFF2-40B4-BE49-F238E27FC236}">
                    <a16:creationId xmlns:a16="http://schemas.microsoft.com/office/drawing/2014/main" id="{20190DDB-FF07-4642-AD6A-AE74D9F2611C}"/>
                  </a:ext>
                </a:extLst>
              </p:cNvPr>
              <p:cNvSpPr>
                <a:spLocks noChangeShapeType="1"/>
              </p:cNvSpPr>
              <p:nvPr/>
            </p:nvSpPr>
            <p:spPr bwMode="auto">
              <a:xfrm>
                <a:off x="8421" y="7994"/>
                <a:ext cx="0" cy="3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88" name="Line 68">
                <a:extLst>
                  <a:ext uri="{FF2B5EF4-FFF2-40B4-BE49-F238E27FC236}">
                    <a16:creationId xmlns:a16="http://schemas.microsoft.com/office/drawing/2014/main" id="{800EE30D-342C-4F69-B151-C9B82755D8A8}"/>
                  </a:ext>
                </a:extLst>
              </p:cNvPr>
              <p:cNvSpPr>
                <a:spLocks noChangeShapeType="1"/>
              </p:cNvSpPr>
              <p:nvPr/>
            </p:nvSpPr>
            <p:spPr bwMode="auto">
              <a:xfrm>
                <a:off x="818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89" name="Line 69">
                <a:extLst>
                  <a:ext uri="{FF2B5EF4-FFF2-40B4-BE49-F238E27FC236}">
                    <a16:creationId xmlns:a16="http://schemas.microsoft.com/office/drawing/2014/main" id="{E875B143-019E-4683-939F-0331A16C0549}"/>
                  </a:ext>
                </a:extLst>
              </p:cNvPr>
              <p:cNvSpPr>
                <a:spLocks noChangeShapeType="1"/>
              </p:cNvSpPr>
              <p:nvPr/>
            </p:nvSpPr>
            <p:spPr bwMode="auto">
              <a:xfrm>
                <a:off x="794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90" name="Line 70">
                <a:extLst>
                  <a:ext uri="{FF2B5EF4-FFF2-40B4-BE49-F238E27FC236}">
                    <a16:creationId xmlns:a16="http://schemas.microsoft.com/office/drawing/2014/main" id="{1419E250-5122-4E65-B67B-9177AC132660}"/>
                  </a:ext>
                </a:extLst>
              </p:cNvPr>
              <p:cNvSpPr>
                <a:spLocks noChangeShapeType="1"/>
              </p:cNvSpPr>
              <p:nvPr/>
            </p:nvSpPr>
            <p:spPr bwMode="auto">
              <a:xfrm>
                <a:off x="770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91" name="Line 71">
                <a:extLst>
                  <a:ext uri="{FF2B5EF4-FFF2-40B4-BE49-F238E27FC236}">
                    <a16:creationId xmlns:a16="http://schemas.microsoft.com/office/drawing/2014/main" id="{EA81EB9C-6719-4131-B5EA-23085124534D}"/>
                  </a:ext>
                </a:extLst>
              </p:cNvPr>
              <p:cNvSpPr>
                <a:spLocks noChangeShapeType="1"/>
              </p:cNvSpPr>
              <p:nvPr/>
            </p:nvSpPr>
            <p:spPr bwMode="auto">
              <a:xfrm>
                <a:off x="746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92" name="Line 72">
                <a:extLst>
                  <a:ext uri="{FF2B5EF4-FFF2-40B4-BE49-F238E27FC236}">
                    <a16:creationId xmlns:a16="http://schemas.microsoft.com/office/drawing/2014/main" id="{EAB05257-E079-463C-A5A9-A5294AEF8293}"/>
                  </a:ext>
                </a:extLst>
              </p:cNvPr>
              <p:cNvSpPr>
                <a:spLocks noChangeShapeType="1"/>
              </p:cNvSpPr>
              <p:nvPr/>
            </p:nvSpPr>
            <p:spPr bwMode="auto">
              <a:xfrm>
                <a:off x="722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93" name="Line 73">
                <a:extLst>
                  <a:ext uri="{FF2B5EF4-FFF2-40B4-BE49-F238E27FC236}">
                    <a16:creationId xmlns:a16="http://schemas.microsoft.com/office/drawing/2014/main" id="{6E2FB543-9E8C-4073-87D7-D882E566082C}"/>
                  </a:ext>
                </a:extLst>
              </p:cNvPr>
              <p:cNvSpPr>
                <a:spLocks noChangeShapeType="1"/>
              </p:cNvSpPr>
              <p:nvPr/>
            </p:nvSpPr>
            <p:spPr bwMode="auto">
              <a:xfrm>
                <a:off x="698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94" name="Line 74">
                <a:extLst>
                  <a:ext uri="{FF2B5EF4-FFF2-40B4-BE49-F238E27FC236}">
                    <a16:creationId xmlns:a16="http://schemas.microsoft.com/office/drawing/2014/main" id="{BC74F322-9B6D-4019-AA88-5DAB8EF07136}"/>
                  </a:ext>
                </a:extLst>
              </p:cNvPr>
              <p:cNvSpPr>
                <a:spLocks noChangeShapeType="1"/>
              </p:cNvSpPr>
              <p:nvPr/>
            </p:nvSpPr>
            <p:spPr bwMode="auto">
              <a:xfrm>
                <a:off x="674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95" name="Line 75">
                <a:extLst>
                  <a:ext uri="{FF2B5EF4-FFF2-40B4-BE49-F238E27FC236}">
                    <a16:creationId xmlns:a16="http://schemas.microsoft.com/office/drawing/2014/main" id="{B9621301-CF54-417A-BA6F-BC669DD069B1}"/>
                  </a:ext>
                </a:extLst>
              </p:cNvPr>
              <p:cNvSpPr>
                <a:spLocks noChangeShapeType="1"/>
              </p:cNvSpPr>
              <p:nvPr/>
            </p:nvSpPr>
            <p:spPr bwMode="auto">
              <a:xfrm>
                <a:off x="8421" y="815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96" name="Line 76">
                <a:extLst>
                  <a:ext uri="{FF2B5EF4-FFF2-40B4-BE49-F238E27FC236}">
                    <a16:creationId xmlns:a16="http://schemas.microsoft.com/office/drawing/2014/main" id="{9B652FAD-44A5-4D1B-B224-36EF2ED4E33F}"/>
                  </a:ext>
                </a:extLst>
              </p:cNvPr>
              <p:cNvSpPr>
                <a:spLocks noChangeShapeType="1"/>
              </p:cNvSpPr>
              <p:nvPr/>
            </p:nvSpPr>
            <p:spPr bwMode="auto">
              <a:xfrm>
                <a:off x="5421" y="8157"/>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597" name="Text Box 77">
                <a:extLst>
                  <a:ext uri="{FF2B5EF4-FFF2-40B4-BE49-F238E27FC236}">
                    <a16:creationId xmlns:a16="http://schemas.microsoft.com/office/drawing/2014/main" id="{2F22A0D6-4310-41AA-8A08-9468649340F9}"/>
                  </a:ext>
                </a:extLst>
              </p:cNvPr>
              <p:cNvSpPr txBox="1">
                <a:spLocks noChangeArrowheads="1"/>
              </p:cNvSpPr>
              <p:nvPr/>
            </p:nvSpPr>
            <p:spPr bwMode="auto">
              <a:xfrm>
                <a:off x="3981" y="7997"/>
                <a:ext cx="1200" cy="326"/>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600">
                    <a:solidFill>
                      <a:srgbClr val="0033CC"/>
                    </a:solidFill>
                    <a:latin typeface="华文新魏" panose="02010800040101010101" pitchFamily="2" charset="-122"/>
                    <a:ea typeface="华文新魏" panose="02010800040101010101" pitchFamily="2" charset="-122"/>
                  </a:rPr>
                  <a:t>最高</a:t>
                </a:r>
                <a:r>
                  <a:rPr kumimoji="0" lang="en-US" altLang="zh-CN" sz="1600">
                    <a:solidFill>
                      <a:srgbClr val="0033CC"/>
                    </a:solidFill>
                    <a:latin typeface="华文新魏" panose="02010800040101010101" pitchFamily="2" charset="-122"/>
                    <a:ea typeface="华文新魏" panose="02010800040101010101" pitchFamily="2" charset="-122"/>
                  </a:rPr>
                  <a:t>(15)</a:t>
                </a:r>
              </a:p>
            </p:txBody>
          </p:sp>
        </p:grpSp>
        <p:grpSp>
          <p:nvGrpSpPr>
            <p:cNvPr id="107598" name="Group 78">
              <a:extLst>
                <a:ext uri="{FF2B5EF4-FFF2-40B4-BE49-F238E27FC236}">
                  <a16:creationId xmlns:a16="http://schemas.microsoft.com/office/drawing/2014/main" id="{F2356F2F-4C20-40DD-9D8F-5FAC8A1B7CCC}"/>
                </a:ext>
              </a:extLst>
            </p:cNvPr>
            <p:cNvGrpSpPr>
              <a:grpSpLocks/>
            </p:cNvGrpSpPr>
            <p:nvPr/>
          </p:nvGrpSpPr>
          <p:grpSpPr bwMode="auto">
            <a:xfrm>
              <a:off x="3981" y="8643"/>
              <a:ext cx="4800" cy="329"/>
              <a:chOff x="3981" y="7994"/>
              <a:chExt cx="4800" cy="329"/>
            </a:xfrm>
          </p:grpSpPr>
          <p:sp>
            <p:nvSpPr>
              <p:cNvPr id="107599" name="Line 79">
                <a:extLst>
                  <a:ext uri="{FF2B5EF4-FFF2-40B4-BE49-F238E27FC236}">
                    <a16:creationId xmlns:a16="http://schemas.microsoft.com/office/drawing/2014/main" id="{D684B53D-834F-4B44-A250-E245788B098A}"/>
                  </a:ext>
                </a:extLst>
              </p:cNvPr>
              <p:cNvSpPr>
                <a:spLocks noChangeShapeType="1"/>
              </p:cNvSpPr>
              <p:nvPr/>
            </p:nvSpPr>
            <p:spPr bwMode="auto">
              <a:xfrm>
                <a:off x="6501" y="7994"/>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0" name="Line 80">
                <a:extLst>
                  <a:ext uri="{FF2B5EF4-FFF2-40B4-BE49-F238E27FC236}">
                    <a16:creationId xmlns:a16="http://schemas.microsoft.com/office/drawing/2014/main" id="{6EEBB37A-6B07-4904-8815-904AC6F763F2}"/>
                  </a:ext>
                </a:extLst>
              </p:cNvPr>
              <p:cNvSpPr>
                <a:spLocks noChangeShapeType="1"/>
              </p:cNvSpPr>
              <p:nvPr/>
            </p:nvSpPr>
            <p:spPr bwMode="auto">
              <a:xfrm>
                <a:off x="6501" y="8320"/>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1" name="Line 81">
                <a:extLst>
                  <a:ext uri="{FF2B5EF4-FFF2-40B4-BE49-F238E27FC236}">
                    <a16:creationId xmlns:a16="http://schemas.microsoft.com/office/drawing/2014/main" id="{4FB887B6-C308-44BF-BE9E-5E25244EFED6}"/>
                  </a:ext>
                </a:extLst>
              </p:cNvPr>
              <p:cNvSpPr>
                <a:spLocks noChangeShapeType="1"/>
              </p:cNvSpPr>
              <p:nvPr/>
            </p:nvSpPr>
            <p:spPr bwMode="auto">
              <a:xfrm>
                <a:off x="8421" y="7994"/>
                <a:ext cx="0" cy="3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2" name="Line 82">
                <a:extLst>
                  <a:ext uri="{FF2B5EF4-FFF2-40B4-BE49-F238E27FC236}">
                    <a16:creationId xmlns:a16="http://schemas.microsoft.com/office/drawing/2014/main" id="{95B54705-72B3-4268-A616-995B3E2120F7}"/>
                  </a:ext>
                </a:extLst>
              </p:cNvPr>
              <p:cNvSpPr>
                <a:spLocks noChangeShapeType="1"/>
              </p:cNvSpPr>
              <p:nvPr/>
            </p:nvSpPr>
            <p:spPr bwMode="auto">
              <a:xfrm>
                <a:off x="818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3" name="Line 83">
                <a:extLst>
                  <a:ext uri="{FF2B5EF4-FFF2-40B4-BE49-F238E27FC236}">
                    <a16:creationId xmlns:a16="http://schemas.microsoft.com/office/drawing/2014/main" id="{54379C22-078E-4F6C-88F3-75A73C9D46C4}"/>
                  </a:ext>
                </a:extLst>
              </p:cNvPr>
              <p:cNvSpPr>
                <a:spLocks noChangeShapeType="1"/>
              </p:cNvSpPr>
              <p:nvPr/>
            </p:nvSpPr>
            <p:spPr bwMode="auto">
              <a:xfrm>
                <a:off x="794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4" name="Line 84">
                <a:extLst>
                  <a:ext uri="{FF2B5EF4-FFF2-40B4-BE49-F238E27FC236}">
                    <a16:creationId xmlns:a16="http://schemas.microsoft.com/office/drawing/2014/main" id="{2677148D-D29E-462C-915A-DA1994B834B7}"/>
                  </a:ext>
                </a:extLst>
              </p:cNvPr>
              <p:cNvSpPr>
                <a:spLocks noChangeShapeType="1"/>
              </p:cNvSpPr>
              <p:nvPr/>
            </p:nvSpPr>
            <p:spPr bwMode="auto">
              <a:xfrm>
                <a:off x="770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5" name="Line 85">
                <a:extLst>
                  <a:ext uri="{FF2B5EF4-FFF2-40B4-BE49-F238E27FC236}">
                    <a16:creationId xmlns:a16="http://schemas.microsoft.com/office/drawing/2014/main" id="{82DC8610-EB20-49B3-811D-5251C1E68F67}"/>
                  </a:ext>
                </a:extLst>
              </p:cNvPr>
              <p:cNvSpPr>
                <a:spLocks noChangeShapeType="1"/>
              </p:cNvSpPr>
              <p:nvPr/>
            </p:nvSpPr>
            <p:spPr bwMode="auto">
              <a:xfrm>
                <a:off x="746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6" name="Line 86">
                <a:extLst>
                  <a:ext uri="{FF2B5EF4-FFF2-40B4-BE49-F238E27FC236}">
                    <a16:creationId xmlns:a16="http://schemas.microsoft.com/office/drawing/2014/main" id="{0AB43441-5EB3-412E-8D9E-6DC3497E08F1}"/>
                  </a:ext>
                </a:extLst>
              </p:cNvPr>
              <p:cNvSpPr>
                <a:spLocks noChangeShapeType="1"/>
              </p:cNvSpPr>
              <p:nvPr/>
            </p:nvSpPr>
            <p:spPr bwMode="auto">
              <a:xfrm>
                <a:off x="722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7" name="Line 87">
                <a:extLst>
                  <a:ext uri="{FF2B5EF4-FFF2-40B4-BE49-F238E27FC236}">
                    <a16:creationId xmlns:a16="http://schemas.microsoft.com/office/drawing/2014/main" id="{81AE6251-5836-4F4F-8B09-F507CF1A46E7}"/>
                  </a:ext>
                </a:extLst>
              </p:cNvPr>
              <p:cNvSpPr>
                <a:spLocks noChangeShapeType="1"/>
              </p:cNvSpPr>
              <p:nvPr/>
            </p:nvSpPr>
            <p:spPr bwMode="auto">
              <a:xfrm>
                <a:off x="698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8" name="Line 88">
                <a:extLst>
                  <a:ext uri="{FF2B5EF4-FFF2-40B4-BE49-F238E27FC236}">
                    <a16:creationId xmlns:a16="http://schemas.microsoft.com/office/drawing/2014/main" id="{A63C80DB-A1EC-45FA-9EAF-A3B23627914E}"/>
                  </a:ext>
                </a:extLst>
              </p:cNvPr>
              <p:cNvSpPr>
                <a:spLocks noChangeShapeType="1"/>
              </p:cNvSpPr>
              <p:nvPr/>
            </p:nvSpPr>
            <p:spPr bwMode="auto">
              <a:xfrm>
                <a:off x="674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09" name="Line 89">
                <a:extLst>
                  <a:ext uri="{FF2B5EF4-FFF2-40B4-BE49-F238E27FC236}">
                    <a16:creationId xmlns:a16="http://schemas.microsoft.com/office/drawing/2014/main" id="{369CA7FF-016A-48EE-B485-777F7A21414B}"/>
                  </a:ext>
                </a:extLst>
              </p:cNvPr>
              <p:cNvSpPr>
                <a:spLocks noChangeShapeType="1"/>
              </p:cNvSpPr>
              <p:nvPr/>
            </p:nvSpPr>
            <p:spPr bwMode="auto">
              <a:xfrm>
                <a:off x="8421" y="815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10" name="Line 90">
                <a:extLst>
                  <a:ext uri="{FF2B5EF4-FFF2-40B4-BE49-F238E27FC236}">
                    <a16:creationId xmlns:a16="http://schemas.microsoft.com/office/drawing/2014/main" id="{F1BA0483-E75F-4946-AE9E-D5980DCE48DE}"/>
                  </a:ext>
                </a:extLst>
              </p:cNvPr>
              <p:cNvSpPr>
                <a:spLocks noChangeShapeType="1"/>
              </p:cNvSpPr>
              <p:nvPr/>
            </p:nvSpPr>
            <p:spPr bwMode="auto">
              <a:xfrm>
                <a:off x="5421" y="8157"/>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611" name="Text Box 91">
                <a:extLst>
                  <a:ext uri="{FF2B5EF4-FFF2-40B4-BE49-F238E27FC236}">
                    <a16:creationId xmlns:a16="http://schemas.microsoft.com/office/drawing/2014/main" id="{D3D49C86-733D-47F6-9A94-AA6976FE0F90}"/>
                  </a:ext>
                </a:extLst>
              </p:cNvPr>
              <p:cNvSpPr txBox="1">
                <a:spLocks noChangeArrowheads="1"/>
              </p:cNvSpPr>
              <p:nvPr/>
            </p:nvSpPr>
            <p:spPr bwMode="auto">
              <a:xfrm>
                <a:off x="3981" y="7997"/>
                <a:ext cx="1200" cy="326"/>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1600">
                  <a:solidFill>
                    <a:srgbClr val="0033CC"/>
                  </a:solidFill>
                  <a:latin typeface="华文新魏" panose="02010800040101010101" pitchFamily="2" charset="-122"/>
                  <a:ea typeface="华文新魏" panose="02010800040101010101" pitchFamily="2" charset="-122"/>
                </a:endParaRPr>
              </a:p>
            </p:txBody>
          </p:sp>
        </p:grpSp>
        <p:grpSp>
          <p:nvGrpSpPr>
            <p:cNvPr id="107612" name="Group 92">
              <a:extLst>
                <a:ext uri="{FF2B5EF4-FFF2-40B4-BE49-F238E27FC236}">
                  <a16:creationId xmlns:a16="http://schemas.microsoft.com/office/drawing/2014/main" id="{CCAC2072-34B3-4714-92D5-ABFF70A25612}"/>
                </a:ext>
              </a:extLst>
            </p:cNvPr>
            <p:cNvGrpSpPr>
              <a:grpSpLocks/>
            </p:cNvGrpSpPr>
            <p:nvPr/>
          </p:nvGrpSpPr>
          <p:grpSpPr bwMode="auto">
            <a:xfrm>
              <a:off x="3981" y="9621"/>
              <a:ext cx="4800" cy="329"/>
              <a:chOff x="3981" y="7994"/>
              <a:chExt cx="4800" cy="329"/>
            </a:xfrm>
          </p:grpSpPr>
          <p:sp>
            <p:nvSpPr>
              <p:cNvPr id="107613" name="Line 93">
                <a:extLst>
                  <a:ext uri="{FF2B5EF4-FFF2-40B4-BE49-F238E27FC236}">
                    <a16:creationId xmlns:a16="http://schemas.microsoft.com/office/drawing/2014/main" id="{C03E3FA6-C711-4498-A5A1-0EF848726624}"/>
                  </a:ext>
                </a:extLst>
              </p:cNvPr>
              <p:cNvSpPr>
                <a:spLocks noChangeShapeType="1"/>
              </p:cNvSpPr>
              <p:nvPr/>
            </p:nvSpPr>
            <p:spPr bwMode="auto">
              <a:xfrm>
                <a:off x="6501" y="7994"/>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14" name="Line 94">
                <a:extLst>
                  <a:ext uri="{FF2B5EF4-FFF2-40B4-BE49-F238E27FC236}">
                    <a16:creationId xmlns:a16="http://schemas.microsoft.com/office/drawing/2014/main" id="{228D37A1-6ADF-4189-87B2-B5FABEC7F2BF}"/>
                  </a:ext>
                </a:extLst>
              </p:cNvPr>
              <p:cNvSpPr>
                <a:spLocks noChangeShapeType="1"/>
              </p:cNvSpPr>
              <p:nvPr/>
            </p:nvSpPr>
            <p:spPr bwMode="auto">
              <a:xfrm>
                <a:off x="6501" y="8320"/>
                <a:ext cx="19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15" name="Line 95">
                <a:extLst>
                  <a:ext uri="{FF2B5EF4-FFF2-40B4-BE49-F238E27FC236}">
                    <a16:creationId xmlns:a16="http://schemas.microsoft.com/office/drawing/2014/main" id="{870BDC15-EEBD-4D67-848B-5EEAA7733B4D}"/>
                  </a:ext>
                </a:extLst>
              </p:cNvPr>
              <p:cNvSpPr>
                <a:spLocks noChangeShapeType="1"/>
              </p:cNvSpPr>
              <p:nvPr/>
            </p:nvSpPr>
            <p:spPr bwMode="auto">
              <a:xfrm>
                <a:off x="8421" y="7994"/>
                <a:ext cx="0" cy="3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16" name="Line 96">
                <a:extLst>
                  <a:ext uri="{FF2B5EF4-FFF2-40B4-BE49-F238E27FC236}">
                    <a16:creationId xmlns:a16="http://schemas.microsoft.com/office/drawing/2014/main" id="{70161C7E-D131-4340-9433-9340F3062F7D}"/>
                  </a:ext>
                </a:extLst>
              </p:cNvPr>
              <p:cNvSpPr>
                <a:spLocks noChangeShapeType="1"/>
              </p:cNvSpPr>
              <p:nvPr/>
            </p:nvSpPr>
            <p:spPr bwMode="auto">
              <a:xfrm>
                <a:off x="818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17" name="Line 97">
                <a:extLst>
                  <a:ext uri="{FF2B5EF4-FFF2-40B4-BE49-F238E27FC236}">
                    <a16:creationId xmlns:a16="http://schemas.microsoft.com/office/drawing/2014/main" id="{A3D2EBBD-0461-4927-8CD6-BC256A02E5C2}"/>
                  </a:ext>
                </a:extLst>
              </p:cNvPr>
              <p:cNvSpPr>
                <a:spLocks noChangeShapeType="1"/>
              </p:cNvSpPr>
              <p:nvPr/>
            </p:nvSpPr>
            <p:spPr bwMode="auto">
              <a:xfrm>
                <a:off x="794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18" name="Line 98">
                <a:extLst>
                  <a:ext uri="{FF2B5EF4-FFF2-40B4-BE49-F238E27FC236}">
                    <a16:creationId xmlns:a16="http://schemas.microsoft.com/office/drawing/2014/main" id="{F4EF193B-5FB0-433D-961B-40292FF2A80B}"/>
                  </a:ext>
                </a:extLst>
              </p:cNvPr>
              <p:cNvSpPr>
                <a:spLocks noChangeShapeType="1"/>
              </p:cNvSpPr>
              <p:nvPr/>
            </p:nvSpPr>
            <p:spPr bwMode="auto">
              <a:xfrm>
                <a:off x="770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19" name="Line 99">
                <a:extLst>
                  <a:ext uri="{FF2B5EF4-FFF2-40B4-BE49-F238E27FC236}">
                    <a16:creationId xmlns:a16="http://schemas.microsoft.com/office/drawing/2014/main" id="{1AAEC867-3827-4608-ABE9-4C34E41E068E}"/>
                  </a:ext>
                </a:extLst>
              </p:cNvPr>
              <p:cNvSpPr>
                <a:spLocks noChangeShapeType="1"/>
              </p:cNvSpPr>
              <p:nvPr/>
            </p:nvSpPr>
            <p:spPr bwMode="auto">
              <a:xfrm>
                <a:off x="746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20" name="Line 100">
                <a:extLst>
                  <a:ext uri="{FF2B5EF4-FFF2-40B4-BE49-F238E27FC236}">
                    <a16:creationId xmlns:a16="http://schemas.microsoft.com/office/drawing/2014/main" id="{81FA40AA-2FEC-4612-9EE2-5B4455C0D433}"/>
                  </a:ext>
                </a:extLst>
              </p:cNvPr>
              <p:cNvSpPr>
                <a:spLocks noChangeShapeType="1"/>
              </p:cNvSpPr>
              <p:nvPr/>
            </p:nvSpPr>
            <p:spPr bwMode="auto">
              <a:xfrm>
                <a:off x="722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21" name="Line 101">
                <a:extLst>
                  <a:ext uri="{FF2B5EF4-FFF2-40B4-BE49-F238E27FC236}">
                    <a16:creationId xmlns:a16="http://schemas.microsoft.com/office/drawing/2014/main" id="{652298F9-D523-494F-B23B-47880E24DD8D}"/>
                  </a:ext>
                </a:extLst>
              </p:cNvPr>
              <p:cNvSpPr>
                <a:spLocks noChangeShapeType="1"/>
              </p:cNvSpPr>
              <p:nvPr/>
            </p:nvSpPr>
            <p:spPr bwMode="auto">
              <a:xfrm>
                <a:off x="698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22" name="Line 102">
                <a:extLst>
                  <a:ext uri="{FF2B5EF4-FFF2-40B4-BE49-F238E27FC236}">
                    <a16:creationId xmlns:a16="http://schemas.microsoft.com/office/drawing/2014/main" id="{C7F48D03-51A2-4407-B8B4-B4BFAAA16B06}"/>
                  </a:ext>
                </a:extLst>
              </p:cNvPr>
              <p:cNvSpPr>
                <a:spLocks noChangeShapeType="1"/>
              </p:cNvSpPr>
              <p:nvPr/>
            </p:nvSpPr>
            <p:spPr bwMode="auto">
              <a:xfrm>
                <a:off x="6741" y="799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23" name="Line 103">
                <a:extLst>
                  <a:ext uri="{FF2B5EF4-FFF2-40B4-BE49-F238E27FC236}">
                    <a16:creationId xmlns:a16="http://schemas.microsoft.com/office/drawing/2014/main" id="{48C9FE95-F38C-498B-BF59-09506CE47E5B}"/>
                  </a:ext>
                </a:extLst>
              </p:cNvPr>
              <p:cNvSpPr>
                <a:spLocks noChangeShapeType="1"/>
              </p:cNvSpPr>
              <p:nvPr/>
            </p:nvSpPr>
            <p:spPr bwMode="auto">
              <a:xfrm>
                <a:off x="8421" y="815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24" name="Line 104">
                <a:extLst>
                  <a:ext uri="{FF2B5EF4-FFF2-40B4-BE49-F238E27FC236}">
                    <a16:creationId xmlns:a16="http://schemas.microsoft.com/office/drawing/2014/main" id="{3D0E64C4-A48D-403D-8960-1AA3AC02E878}"/>
                  </a:ext>
                </a:extLst>
              </p:cNvPr>
              <p:cNvSpPr>
                <a:spLocks noChangeShapeType="1"/>
              </p:cNvSpPr>
              <p:nvPr/>
            </p:nvSpPr>
            <p:spPr bwMode="auto">
              <a:xfrm>
                <a:off x="5421" y="8157"/>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625" name="Text Box 105">
                <a:extLst>
                  <a:ext uri="{FF2B5EF4-FFF2-40B4-BE49-F238E27FC236}">
                    <a16:creationId xmlns:a16="http://schemas.microsoft.com/office/drawing/2014/main" id="{CD962B11-318C-456F-B0D4-8C5D4C84F17B}"/>
                  </a:ext>
                </a:extLst>
              </p:cNvPr>
              <p:cNvSpPr txBox="1">
                <a:spLocks noChangeArrowheads="1"/>
              </p:cNvSpPr>
              <p:nvPr/>
            </p:nvSpPr>
            <p:spPr bwMode="auto">
              <a:xfrm>
                <a:off x="3981" y="7997"/>
                <a:ext cx="1200" cy="326"/>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600">
                    <a:solidFill>
                      <a:srgbClr val="0033CC"/>
                    </a:solidFill>
                    <a:latin typeface="华文新魏" panose="02010800040101010101" pitchFamily="2" charset="-122"/>
                    <a:ea typeface="华文新魏" panose="02010800040101010101" pitchFamily="2" charset="-122"/>
                  </a:rPr>
                  <a:t>最低</a:t>
                </a:r>
                <a:r>
                  <a:rPr kumimoji="0" lang="en-US" altLang="zh-CN" sz="1600">
                    <a:solidFill>
                      <a:srgbClr val="0033CC"/>
                    </a:solidFill>
                    <a:latin typeface="华文新魏" panose="02010800040101010101" pitchFamily="2" charset="-122"/>
                    <a:ea typeface="华文新魏" panose="02010800040101010101" pitchFamily="2" charset="-122"/>
                  </a:rPr>
                  <a:t>(0)</a:t>
                </a:r>
              </a:p>
            </p:txBody>
          </p:sp>
        </p:grpSp>
        <p:sp>
          <p:nvSpPr>
            <p:cNvPr id="107626" name="Line 106">
              <a:extLst>
                <a:ext uri="{FF2B5EF4-FFF2-40B4-BE49-F238E27FC236}">
                  <a16:creationId xmlns:a16="http://schemas.microsoft.com/office/drawing/2014/main" id="{52A7856D-C144-43FF-8D61-CB8096E095B0}"/>
                </a:ext>
              </a:extLst>
            </p:cNvPr>
            <p:cNvSpPr>
              <a:spLocks noChangeShapeType="1"/>
            </p:cNvSpPr>
            <p:nvPr/>
          </p:nvSpPr>
          <p:spPr bwMode="auto">
            <a:xfrm>
              <a:off x="2739" y="7668"/>
              <a:ext cx="0" cy="228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627" name="Text Box 107">
              <a:extLst>
                <a:ext uri="{FF2B5EF4-FFF2-40B4-BE49-F238E27FC236}">
                  <a16:creationId xmlns:a16="http://schemas.microsoft.com/office/drawing/2014/main" id="{20E663E7-CCE8-4E37-B4A4-91559CD1BDEC}"/>
                </a:ext>
              </a:extLst>
            </p:cNvPr>
            <p:cNvSpPr txBox="1">
              <a:spLocks noChangeArrowheads="1"/>
            </p:cNvSpPr>
            <p:nvPr/>
          </p:nvSpPr>
          <p:spPr bwMode="auto">
            <a:xfrm>
              <a:off x="2301" y="8548"/>
              <a:ext cx="918" cy="53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600">
                  <a:solidFill>
                    <a:srgbClr val="0033CC"/>
                  </a:solidFill>
                  <a:latin typeface="华文新魏" panose="02010800040101010101" pitchFamily="2" charset="-122"/>
                  <a:ea typeface="华文新魏" panose="02010800040101010101" pitchFamily="2" charset="-122"/>
                </a:rPr>
                <a:t>可变优先</a:t>
              </a:r>
            </a:p>
            <a:p>
              <a:pPr algn="ctr" eaLnBrk="0" hangingPunct="0"/>
              <a:r>
                <a:rPr kumimoji="0" lang="zh-CN" altLang="en-US" sz="1600">
                  <a:solidFill>
                    <a:srgbClr val="0033CC"/>
                  </a:solidFill>
                  <a:latin typeface="华文新魏" panose="02010800040101010101" pitchFamily="2" charset="-122"/>
                  <a:ea typeface="华文新魏" panose="02010800040101010101" pitchFamily="2" charset="-122"/>
                </a:rPr>
                <a:t>级层次</a:t>
              </a:r>
            </a:p>
          </p:txBody>
        </p:sp>
      </p:gr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BF5219E2-581A-4B93-85BD-28ADA21A7642}"/>
              </a:ext>
            </a:extLst>
          </p:cNvPr>
          <p:cNvSpPr>
            <a:spLocks noGrp="1" noChangeArrowheads="1"/>
          </p:cNvSpPr>
          <p:nvPr>
            <p:ph type="title"/>
          </p:nvPr>
        </p:nvSpPr>
        <p:spPr>
          <a:xfrm>
            <a:off x="914400" y="381000"/>
            <a:ext cx="7772400" cy="1143000"/>
          </a:xfrm>
        </p:spPr>
        <p:txBody>
          <a:bodyPr/>
          <a:lstStyle/>
          <a:p>
            <a:r>
              <a:rPr lang="en-US" altLang="zh-CN">
                <a:latin typeface="华文新魏" panose="02010800040101010101" pitchFamily="2" charset="-122"/>
                <a:ea typeface="华文新魏" panose="02010800040101010101" pitchFamily="2" charset="-122"/>
              </a:rPr>
              <a:t>Windows 2003</a:t>
            </a:r>
            <a:r>
              <a:rPr lang="zh-CN" altLang="en-US">
                <a:latin typeface="华文新魏" panose="02010800040101010101" pitchFamily="2" charset="-122"/>
                <a:ea typeface="华文新魏" panose="02010800040101010101" pitchFamily="2" charset="-122"/>
              </a:rPr>
              <a:t>线程调度</a:t>
            </a:r>
            <a:br>
              <a:rPr lang="zh-CN" altLang="en-US">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数据结构</a:t>
            </a:r>
          </a:p>
        </p:txBody>
      </p:sp>
      <p:sp>
        <p:nvSpPr>
          <p:cNvPr id="143363" name="Rectangle 3">
            <a:extLst>
              <a:ext uri="{FF2B5EF4-FFF2-40B4-BE49-F238E27FC236}">
                <a16:creationId xmlns:a16="http://schemas.microsoft.com/office/drawing/2014/main" id="{1CE3C3AC-14D1-46EF-9FDA-14EF0047DA71}"/>
              </a:ext>
            </a:extLst>
          </p:cNvPr>
          <p:cNvSpPr>
            <a:spLocks noGrp="1" noChangeArrowheads="1"/>
          </p:cNvSpPr>
          <p:nvPr>
            <p:ph type="body" idx="1"/>
          </p:nvPr>
        </p:nvSpPr>
        <p:spPr/>
        <p:txBody>
          <a:bodyPr/>
          <a:lstStyle/>
          <a:p>
            <a:pPr>
              <a:buFontTx/>
              <a:buNone/>
            </a:pPr>
            <a:r>
              <a:rPr lang="en-US" altLang="zh-CN">
                <a:latin typeface="仿宋_GB2312" pitchFamily="49" charset="-122"/>
                <a:ea typeface="仿宋_GB2312" pitchFamily="49" charset="-122"/>
              </a:rPr>
              <a:t>  </a:t>
            </a:r>
          </a:p>
        </p:txBody>
      </p:sp>
      <p:grpSp>
        <p:nvGrpSpPr>
          <p:cNvPr id="143404" name="Group 44">
            <a:extLst>
              <a:ext uri="{FF2B5EF4-FFF2-40B4-BE49-F238E27FC236}">
                <a16:creationId xmlns:a16="http://schemas.microsoft.com/office/drawing/2014/main" id="{37762F30-10F6-4056-A584-E6CB83538673}"/>
              </a:ext>
            </a:extLst>
          </p:cNvPr>
          <p:cNvGrpSpPr>
            <a:grpSpLocks/>
          </p:cNvGrpSpPr>
          <p:nvPr/>
        </p:nvGrpSpPr>
        <p:grpSpPr bwMode="auto">
          <a:xfrm>
            <a:off x="838200" y="1600200"/>
            <a:ext cx="6477000" cy="4724400"/>
            <a:chOff x="528" y="912"/>
            <a:chExt cx="4080" cy="2976"/>
          </a:xfrm>
        </p:grpSpPr>
        <p:grpSp>
          <p:nvGrpSpPr>
            <p:cNvPr id="143365" name="Group 5">
              <a:extLst>
                <a:ext uri="{FF2B5EF4-FFF2-40B4-BE49-F238E27FC236}">
                  <a16:creationId xmlns:a16="http://schemas.microsoft.com/office/drawing/2014/main" id="{67DC42F7-BBA1-432F-8A77-568D4880BAB3}"/>
                </a:ext>
              </a:extLst>
            </p:cNvPr>
            <p:cNvGrpSpPr>
              <a:grpSpLocks/>
            </p:cNvGrpSpPr>
            <p:nvPr/>
          </p:nvGrpSpPr>
          <p:grpSpPr bwMode="auto">
            <a:xfrm>
              <a:off x="1428" y="1056"/>
              <a:ext cx="578" cy="327"/>
              <a:chOff x="2340" y="1752"/>
              <a:chExt cx="1080" cy="624"/>
            </a:xfrm>
          </p:grpSpPr>
          <p:sp>
            <p:nvSpPr>
              <p:cNvPr id="143366" name="Oval 6">
                <a:extLst>
                  <a:ext uri="{FF2B5EF4-FFF2-40B4-BE49-F238E27FC236}">
                    <a16:creationId xmlns:a16="http://schemas.microsoft.com/office/drawing/2014/main" id="{7174E227-6A41-4995-A0EC-DAE1E0C95703}"/>
                  </a:ext>
                </a:extLst>
              </p:cNvPr>
              <p:cNvSpPr>
                <a:spLocks noChangeArrowheads="1"/>
              </p:cNvSpPr>
              <p:nvPr/>
            </p:nvSpPr>
            <p:spPr bwMode="auto">
              <a:xfrm>
                <a:off x="2340" y="1752"/>
                <a:ext cx="1080" cy="624"/>
              </a:xfrm>
              <a:prstGeom prst="ellipse">
                <a:avLst/>
              </a:prstGeom>
              <a:solidFill>
                <a:srgbClr val="FFCC66"/>
              </a:solidFill>
              <a:ln w="9525">
                <a:solidFill>
                  <a:srgbClr val="000000"/>
                </a:solidFill>
                <a:round/>
                <a:headEnd/>
                <a:tailEnd/>
              </a:ln>
              <a:effectLst>
                <a:outerShdw dist="107763" dir="2700000" algn="ctr" rotWithShape="0">
                  <a:srgbClr val="808080"/>
                </a:outerShdw>
              </a:effectLst>
            </p:spPr>
            <p:txBody>
              <a:bodyPr/>
              <a:lstStyle/>
              <a:p>
                <a:endParaRPr lang="en-US"/>
              </a:p>
            </p:txBody>
          </p:sp>
          <p:sp>
            <p:nvSpPr>
              <p:cNvPr id="143367" name="Text Box 7">
                <a:extLst>
                  <a:ext uri="{FF2B5EF4-FFF2-40B4-BE49-F238E27FC236}">
                    <a16:creationId xmlns:a16="http://schemas.microsoft.com/office/drawing/2014/main" id="{78A85FA4-76FB-43BD-9768-F472A1B326AF}"/>
                  </a:ext>
                </a:extLst>
              </p:cNvPr>
              <p:cNvSpPr txBox="1">
                <a:spLocks noChangeArrowheads="1"/>
              </p:cNvSpPr>
              <p:nvPr/>
            </p:nvSpPr>
            <p:spPr bwMode="auto">
              <a:xfrm>
                <a:off x="2520" y="1908"/>
                <a:ext cx="72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zh-CN" altLang="en-US" sz="1400">
                    <a:solidFill>
                      <a:srgbClr val="0033CC"/>
                    </a:solidFill>
                    <a:latin typeface="华文新魏" panose="02010800040101010101" pitchFamily="2" charset="-122"/>
                    <a:ea typeface="华文新魏" panose="02010800040101010101" pitchFamily="2" charset="-122"/>
                  </a:rPr>
                  <a:t>进程</a:t>
                </a:r>
              </a:p>
            </p:txBody>
          </p:sp>
        </p:grpSp>
        <p:grpSp>
          <p:nvGrpSpPr>
            <p:cNvPr id="143368" name="Group 8">
              <a:extLst>
                <a:ext uri="{FF2B5EF4-FFF2-40B4-BE49-F238E27FC236}">
                  <a16:creationId xmlns:a16="http://schemas.microsoft.com/office/drawing/2014/main" id="{17B6C05A-3B9C-4E8C-BE1C-E39646C73211}"/>
                </a:ext>
              </a:extLst>
            </p:cNvPr>
            <p:cNvGrpSpPr>
              <a:grpSpLocks/>
            </p:cNvGrpSpPr>
            <p:nvPr/>
          </p:nvGrpSpPr>
          <p:grpSpPr bwMode="auto">
            <a:xfrm>
              <a:off x="3162" y="1056"/>
              <a:ext cx="579" cy="327"/>
              <a:chOff x="2340" y="1752"/>
              <a:chExt cx="1080" cy="624"/>
            </a:xfrm>
          </p:grpSpPr>
          <p:sp>
            <p:nvSpPr>
              <p:cNvPr id="143369" name="Oval 9">
                <a:extLst>
                  <a:ext uri="{FF2B5EF4-FFF2-40B4-BE49-F238E27FC236}">
                    <a16:creationId xmlns:a16="http://schemas.microsoft.com/office/drawing/2014/main" id="{B20A2924-C0BB-4007-A46A-1A782FFEBECA}"/>
                  </a:ext>
                </a:extLst>
              </p:cNvPr>
              <p:cNvSpPr>
                <a:spLocks noChangeArrowheads="1"/>
              </p:cNvSpPr>
              <p:nvPr/>
            </p:nvSpPr>
            <p:spPr bwMode="auto">
              <a:xfrm>
                <a:off x="2340" y="1752"/>
                <a:ext cx="1080" cy="624"/>
              </a:xfrm>
              <a:prstGeom prst="ellipse">
                <a:avLst/>
              </a:prstGeom>
              <a:solidFill>
                <a:srgbClr val="FFCC66"/>
              </a:solidFill>
              <a:ln w="9525">
                <a:solidFill>
                  <a:srgbClr val="000000"/>
                </a:solidFill>
                <a:round/>
                <a:headEnd/>
                <a:tailEnd/>
              </a:ln>
              <a:effectLst>
                <a:outerShdw dist="107763" dir="2700000" algn="ctr" rotWithShape="0">
                  <a:srgbClr val="808080"/>
                </a:outerShdw>
              </a:effectLst>
            </p:spPr>
            <p:txBody>
              <a:bodyPr/>
              <a:lstStyle/>
              <a:p>
                <a:endParaRPr lang="en-US"/>
              </a:p>
            </p:txBody>
          </p:sp>
          <p:sp>
            <p:nvSpPr>
              <p:cNvPr id="143370" name="Text Box 10">
                <a:extLst>
                  <a:ext uri="{FF2B5EF4-FFF2-40B4-BE49-F238E27FC236}">
                    <a16:creationId xmlns:a16="http://schemas.microsoft.com/office/drawing/2014/main" id="{A9622072-3AEF-4287-8FEA-EDAD48355FC0}"/>
                  </a:ext>
                </a:extLst>
              </p:cNvPr>
              <p:cNvSpPr txBox="1">
                <a:spLocks noChangeArrowheads="1"/>
              </p:cNvSpPr>
              <p:nvPr/>
            </p:nvSpPr>
            <p:spPr bwMode="auto">
              <a:xfrm>
                <a:off x="2520" y="1908"/>
                <a:ext cx="720" cy="312"/>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zh-CN" altLang="en-US" sz="1400">
                    <a:solidFill>
                      <a:srgbClr val="0033CC"/>
                    </a:solidFill>
                    <a:latin typeface="华文新魏" panose="02010800040101010101" pitchFamily="2" charset="-122"/>
                    <a:ea typeface="华文新魏" panose="02010800040101010101" pitchFamily="2" charset="-122"/>
                  </a:rPr>
                  <a:t>进程</a:t>
                </a:r>
              </a:p>
            </p:txBody>
          </p:sp>
        </p:grpSp>
        <p:sp>
          <p:nvSpPr>
            <p:cNvPr id="143371" name="Text Box 11">
              <a:extLst>
                <a:ext uri="{FF2B5EF4-FFF2-40B4-BE49-F238E27FC236}">
                  <a16:creationId xmlns:a16="http://schemas.microsoft.com/office/drawing/2014/main" id="{CB30E4E6-4DF6-4235-8FA1-9B7333C85A33}"/>
                </a:ext>
              </a:extLst>
            </p:cNvPr>
            <p:cNvSpPr txBox="1">
              <a:spLocks noChangeArrowheads="1"/>
            </p:cNvSpPr>
            <p:nvPr/>
          </p:nvSpPr>
          <p:spPr bwMode="auto">
            <a:xfrm>
              <a:off x="1910" y="1709"/>
              <a:ext cx="385" cy="16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eaLnBrk="0" hangingPunct="0"/>
              <a:r>
                <a:rPr kumimoji="0" lang="zh-CN" altLang="en-US" sz="1400">
                  <a:solidFill>
                    <a:srgbClr val="0033CC"/>
                  </a:solidFill>
                  <a:latin typeface="华文新魏" panose="02010800040101010101" pitchFamily="2" charset="-122"/>
                  <a:ea typeface="华文新魏" panose="02010800040101010101" pitchFamily="2" charset="-122"/>
                </a:rPr>
                <a:t>线程</a:t>
              </a:r>
            </a:p>
          </p:txBody>
        </p:sp>
        <p:sp>
          <p:nvSpPr>
            <p:cNvPr id="143372" name="Text Box 12">
              <a:extLst>
                <a:ext uri="{FF2B5EF4-FFF2-40B4-BE49-F238E27FC236}">
                  <a16:creationId xmlns:a16="http://schemas.microsoft.com/office/drawing/2014/main" id="{24755921-7791-4A47-A462-48624BD7903E}"/>
                </a:ext>
              </a:extLst>
            </p:cNvPr>
            <p:cNvSpPr txBox="1">
              <a:spLocks noChangeArrowheads="1"/>
            </p:cNvSpPr>
            <p:nvPr/>
          </p:nvSpPr>
          <p:spPr bwMode="auto">
            <a:xfrm>
              <a:off x="2584" y="1709"/>
              <a:ext cx="386" cy="16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eaLnBrk="0" hangingPunct="0"/>
              <a:r>
                <a:rPr kumimoji="0" lang="zh-CN" altLang="en-US" sz="1400">
                  <a:solidFill>
                    <a:srgbClr val="0033CC"/>
                  </a:solidFill>
                  <a:latin typeface="华文新魏" panose="02010800040101010101" pitchFamily="2" charset="-122"/>
                  <a:ea typeface="华文新魏" panose="02010800040101010101" pitchFamily="2" charset="-122"/>
                </a:rPr>
                <a:t>线程</a:t>
              </a:r>
            </a:p>
          </p:txBody>
        </p:sp>
        <p:sp>
          <p:nvSpPr>
            <p:cNvPr id="143373" name="Text Box 13">
              <a:extLst>
                <a:ext uri="{FF2B5EF4-FFF2-40B4-BE49-F238E27FC236}">
                  <a16:creationId xmlns:a16="http://schemas.microsoft.com/office/drawing/2014/main" id="{58EC89EF-7CA2-4165-B75B-BE80C097A4E1}"/>
                </a:ext>
              </a:extLst>
            </p:cNvPr>
            <p:cNvSpPr txBox="1">
              <a:spLocks noChangeArrowheads="1"/>
            </p:cNvSpPr>
            <p:nvPr/>
          </p:nvSpPr>
          <p:spPr bwMode="auto">
            <a:xfrm>
              <a:off x="3644" y="1709"/>
              <a:ext cx="386" cy="16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eaLnBrk="0" hangingPunct="0"/>
              <a:r>
                <a:rPr kumimoji="0" lang="zh-CN" altLang="en-US" sz="1400">
                  <a:solidFill>
                    <a:srgbClr val="0033CC"/>
                  </a:solidFill>
                  <a:latin typeface="华文新魏" panose="02010800040101010101" pitchFamily="2" charset="-122"/>
                  <a:ea typeface="华文新魏" panose="02010800040101010101" pitchFamily="2" charset="-122"/>
                </a:rPr>
                <a:t>线程</a:t>
              </a:r>
            </a:p>
          </p:txBody>
        </p:sp>
        <p:sp>
          <p:nvSpPr>
            <p:cNvPr id="143374" name="Text Box 14">
              <a:extLst>
                <a:ext uri="{FF2B5EF4-FFF2-40B4-BE49-F238E27FC236}">
                  <a16:creationId xmlns:a16="http://schemas.microsoft.com/office/drawing/2014/main" id="{AD3EBE3A-E8A6-4667-AC8A-5AF98698FFAC}"/>
                </a:ext>
              </a:extLst>
            </p:cNvPr>
            <p:cNvSpPr txBox="1">
              <a:spLocks noChangeArrowheads="1"/>
            </p:cNvSpPr>
            <p:nvPr/>
          </p:nvSpPr>
          <p:spPr bwMode="auto">
            <a:xfrm>
              <a:off x="4223" y="1709"/>
              <a:ext cx="385" cy="16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eaLnBrk="0" hangingPunct="0"/>
              <a:r>
                <a:rPr kumimoji="0" lang="zh-CN" altLang="en-US" sz="1400">
                  <a:solidFill>
                    <a:srgbClr val="0033CC"/>
                  </a:solidFill>
                  <a:latin typeface="华文新魏" panose="02010800040101010101" pitchFamily="2" charset="-122"/>
                  <a:ea typeface="华文新魏" panose="02010800040101010101" pitchFamily="2" charset="-122"/>
                </a:rPr>
                <a:t>线程</a:t>
              </a:r>
            </a:p>
          </p:txBody>
        </p:sp>
        <p:sp>
          <p:nvSpPr>
            <p:cNvPr id="143375" name="Line 15">
              <a:extLst>
                <a:ext uri="{FF2B5EF4-FFF2-40B4-BE49-F238E27FC236}">
                  <a16:creationId xmlns:a16="http://schemas.microsoft.com/office/drawing/2014/main" id="{4FBBBAF9-48EE-478E-AC58-9815A60B0091}"/>
                </a:ext>
              </a:extLst>
            </p:cNvPr>
            <p:cNvSpPr>
              <a:spLocks noChangeShapeType="1"/>
            </p:cNvSpPr>
            <p:nvPr/>
          </p:nvSpPr>
          <p:spPr bwMode="auto">
            <a:xfrm>
              <a:off x="1717" y="1383"/>
              <a:ext cx="0" cy="408"/>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76" name="Line 16">
              <a:extLst>
                <a:ext uri="{FF2B5EF4-FFF2-40B4-BE49-F238E27FC236}">
                  <a16:creationId xmlns:a16="http://schemas.microsoft.com/office/drawing/2014/main" id="{D6C785AA-CEA4-4E20-9547-EBB307E7FA9C}"/>
                </a:ext>
              </a:extLst>
            </p:cNvPr>
            <p:cNvSpPr>
              <a:spLocks noChangeShapeType="1"/>
            </p:cNvSpPr>
            <p:nvPr/>
          </p:nvSpPr>
          <p:spPr bwMode="auto">
            <a:xfrm>
              <a:off x="1717" y="1791"/>
              <a:ext cx="193" cy="0"/>
            </a:xfrm>
            <a:prstGeom prst="line">
              <a:avLst/>
            </a:prstGeom>
            <a:noFill/>
            <a:ln w="9525">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77" name="Line 17">
              <a:extLst>
                <a:ext uri="{FF2B5EF4-FFF2-40B4-BE49-F238E27FC236}">
                  <a16:creationId xmlns:a16="http://schemas.microsoft.com/office/drawing/2014/main" id="{2B2AC41B-DCF1-4C0E-BE58-820BAD21104E}"/>
                </a:ext>
              </a:extLst>
            </p:cNvPr>
            <p:cNvSpPr>
              <a:spLocks noChangeShapeType="1"/>
            </p:cNvSpPr>
            <p:nvPr/>
          </p:nvSpPr>
          <p:spPr bwMode="auto">
            <a:xfrm>
              <a:off x="2295" y="1791"/>
              <a:ext cx="289" cy="0"/>
            </a:xfrm>
            <a:prstGeom prst="line">
              <a:avLst/>
            </a:prstGeom>
            <a:noFill/>
            <a:ln w="9525">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78" name="Line 18">
              <a:extLst>
                <a:ext uri="{FF2B5EF4-FFF2-40B4-BE49-F238E27FC236}">
                  <a16:creationId xmlns:a16="http://schemas.microsoft.com/office/drawing/2014/main" id="{21EFAACD-D301-4D55-AF1B-F5B377466F79}"/>
                </a:ext>
              </a:extLst>
            </p:cNvPr>
            <p:cNvSpPr>
              <a:spLocks noChangeShapeType="1"/>
            </p:cNvSpPr>
            <p:nvPr/>
          </p:nvSpPr>
          <p:spPr bwMode="auto">
            <a:xfrm>
              <a:off x="3452" y="1383"/>
              <a:ext cx="0" cy="408"/>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79" name="Line 19">
              <a:extLst>
                <a:ext uri="{FF2B5EF4-FFF2-40B4-BE49-F238E27FC236}">
                  <a16:creationId xmlns:a16="http://schemas.microsoft.com/office/drawing/2014/main" id="{CAEB8C51-B183-4B01-A594-29F15E0894D8}"/>
                </a:ext>
              </a:extLst>
            </p:cNvPr>
            <p:cNvSpPr>
              <a:spLocks noChangeShapeType="1"/>
            </p:cNvSpPr>
            <p:nvPr/>
          </p:nvSpPr>
          <p:spPr bwMode="auto">
            <a:xfrm>
              <a:off x="3452" y="1791"/>
              <a:ext cx="192" cy="0"/>
            </a:xfrm>
            <a:prstGeom prst="line">
              <a:avLst/>
            </a:prstGeom>
            <a:noFill/>
            <a:ln w="9525">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80" name="Line 20">
              <a:extLst>
                <a:ext uri="{FF2B5EF4-FFF2-40B4-BE49-F238E27FC236}">
                  <a16:creationId xmlns:a16="http://schemas.microsoft.com/office/drawing/2014/main" id="{EABD7F9C-02B7-4987-8F80-0DF2B7BD0FAC}"/>
                </a:ext>
              </a:extLst>
            </p:cNvPr>
            <p:cNvSpPr>
              <a:spLocks noChangeShapeType="1"/>
            </p:cNvSpPr>
            <p:nvPr/>
          </p:nvSpPr>
          <p:spPr bwMode="auto">
            <a:xfrm>
              <a:off x="4030" y="1791"/>
              <a:ext cx="193" cy="0"/>
            </a:xfrm>
            <a:prstGeom prst="line">
              <a:avLst/>
            </a:prstGeom>
            <a:noFill/>
            <a:ln w="9525">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81" name="Text Box 21">
              <a:extLst>
                <a:ext uri="{FF2B5EF4-FFF2-40B4-BE49-F238E27FC236}">
                  <a16:creationId xmlns:a16="http://schemas.microsoft.com/office/drawing/2014/main" id="{0E5C42A3-B907-4BC8-A364-192393AD87CD}"/>
                </a:ext>
              </a:extLst>
            </p:cNvPr>
            <p:cNvSpPr txBox="1">
              <a:spLocks noChangeArrowheads="1"/>
            </p:cNvSpPr>
            <p:nvPr/>
          </p:nvSpPr>
          <p:spPr bwMode="auto">
            <a:xfrm>
              <a:off x="1235" y="2199"/>
              <a:ext cx="386" cy="130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kumimoji="0" lang="en-US" altLang="zh-CN" sz="1200">
                  <a:solidFill>
                    <a:srgbClr val="0033CC"/>
                  </a:solidFill>
                  <a:latin typeface="华文新魏" panose="02010800040101010101" pitchFamily="2" charset="-122"/>
                  <a:ea typeface="华文新魏" panose="02010800040101010101" pitchFamily="2" charset="-122"/>
                </a:rPr>
                <a:t>31</a:t>
              </a:r>
            </a:p>
            <a:p>
              <a:pPr algn="ctr" eaLnBrk="0" hangingPunct="0"/>
              <a:endParaRPr kumimoji="0" lang="en-US" altLang="zh-CN" sz="1200">
                <a:solidFill>
                  <a:srgbClr val="0033CC"/>
                </a:solidFill>
                <a:latin typeface="华文新魏" panose="02010800040101010101" pitchFamily="2" charset="-122"/>
                <a:ea typeface="华文新魏" panose="02010800040101010101" pitchFamily="2" charset="-122"/>
              </a:endParaRPr>
            </a:p>
            <a:p>
              <a:pPr algn="ctr"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ctr"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ctr"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ctr"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ctr"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ctr"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ctr"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just" eaLnBrk="0" hangingPunct="0"/>
              <a:r>
                <a:rPr kumimoji="0" lang="en-US" altLang="zh-CN" sz="900">
                  <a:solidFill>
                    <a:srgbClr val="0033CC"/>
                  </a:solidFill>
                  <a:latin typeface="华文新魏" panose="02010800040101010101" pitchFamily="2" charset="-122"/>
                  <a:ea typeface="华文新魏" panose="02010800040101010101" pitchFamily="2" charset="-122"/>
                </a:rPr>
                <a:t>  </a:t>
              </a:r>
            </a:p>
            <a:p>
              <a:pPr algn="just"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just"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just" eaLnBrk="0" hangingPunct="0"/>
              <a:endParaRPr kumimoji="0" lang="en-US" altLang="zh-CN" sz="900">
                <a:solidFill>
                  <a:srgbClr val="0033CC"/>
                </a:solidFill>
                <a:latin typeface="华文新魏" panose="02010800040101010101" pitchFamily="2" charset="-122"/>
                <a:ea typeface="华文新魏" panose="02010800040101010101" pitchFamily="2" charset="-122"/>
              </a:endParaRPr>
            </a:p>
            <a:p>
              <a:pPr algn="just" eaLnBrk="0" hangingPunct="0"/>
              <a:r>
                <a:rPr kumimoji="0" lang="en-US" altLang="zh-CN" sz="900">
                  <a:solidFill>
                    <a:srgbClr val="0033CC"/>
                  </a:solidFill>
                  <a:latin typeface="华文新魏" panose="02010800040101010101" pitchFamily="2" charset="-122"/>
                  <a:ea typeface="华文新魏" panose="02010800040101010101" pitchFamily="2" charset="-122"/>
                </a:rPr>
                <a:t>    </a:t>
              </a:r>
              <a:r>
                <a:rPr kumimoji="0" lang="en-US" altLang="zh-CN" sz="1200">
                  <a:solidFill>
                    <a:srgbClr val="0033CC"/>
                  </a:solidFill>
                  <a:latin typeface="华文新魏" panose="02010800040101010101" pitchFamily="2" charset="-122"/>
                  <a:ea typeface="华文新魏" panose="02010800040101010101" pitchFamily="2" charset="-122"/>
                </a:rPr>
                <a:t>0</a:t>
              </a:r>
            </a:p>
          </p:txBody>
        </p:sp>
        <p:sp>
          <p:nvSpPr>
            <p:cNvPr id="143382" name="Line 22">
              <a:extLst>
                <a:ext uri="{FF2B5EF4-FFF2-40B4-BE49-F238E27FC236}">
                  <a16:creationId xmlns:a16="http://schemas.microsoft.com/office/drawing/2014/main" id="{74FCD19F-8161-4B30-B25C-266877258B92}"/>
                </a:ext>
              </a:extLst>
            </p:cNvPr>
            <p:cNvSpPr>
              <a:spLocks noChangeShapeType="1"/>
            </p:cNvSpPr>
            <p:nvPr/>
          </p:nvSpPr>
          <p:spPr bwMode="auto">
            <a:xfrm>
              <a:off x="1235" y="2363"/>
              <a:ext cx="386"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83" name="Line 23">
              <a:extLst>
                <a:ext uri="{FF2B5EF4-FFF2-40B4-BE49-F238E27FC236}">
                  <a16:creationId xmlns:a16="http://schemas.microsoft.com/office/drawing/2014/main" id="{1F941995-4460-41E9-9494-D145DEBE4B1E}"/>
                </a:ext>
              </a:extLst>
            </p:cNvPr>
            <p:cNvSpPr>
              <a:spLocks noChangeShapeType="1"/>
            </p:cNvSpPr>
            <p:nvPr/>
          </p:nvSpPr>
          <p:spPr bwMode="auto">
            <a:xfrm>
              <a:off x="1235" y="3341"/>
              <a:ext cx="386"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84" name="Line 24">
              <a:extLst>
                <a:ext uri="{FF2B5EF4-FFF2-40B4-BE49-F238E27FC236}">
                  <a16:creationId xmlns:a16="http://schemas.microsoft.com/office/drawing/2014/main" id="{0D7C709D-51C6-43A5-A154-11EEA0800A8A}"/>
                </a:ext>
              </a:extLst>
            </p:cNvPr>
            <p:cNvSpPr>
              <a:spLocks noChangeShapeType="1"/>
            </p:cNvSpPr>
            <p:nvPr/>
          </p:nvSpPr>
          <p:spPr bwMode="auto">
            <a:xfrm>
              <a:off x="1235" y="2525"/>
              <a:ext cx="386"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85" name="Line 25">
              <a:extLst>
                <a:ext uri="{FF2B5EF4-FFF2-40B4-BE49-F238E27FC236}">
                  <a16:creationId xmlns:a16="http://schemas.microsoft.com/office/drawing/2014/main" id="{E1038203-14F8-4189-906E-24ED2E51E92B}"/>
                </a:ext>
              </a:extLst>
            </p:cNvPr>
            <p:cNvSpPr>
              <a:spLocks noChangeShapeType="1"/>
            </p:cNvSpPr>
            <p:nvPr/>
          </p:nvSpPr>
          <p:spPr bwMode="auto">
            <a:xfrm>
              <a:off x="1235" y="2688"/>
              <a:ext cx="386"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86" name="Line 26">
              <a:extLst>
                <a:ext uri="{FF2B5EF4-FFF2-40B4-BE49-F238E27FC236}">
                  <a16:creationId xmlns:a16="http://schemas.microsoft.com/office/drawing/2014/main" id="{9BC200C4-69FB-44BE-840D-2090ACF5DB6F}"/>
                </a:ext>
              </a:extLst>
            </p:cNvPr>
            <p:cNvSpPr>
              <a:spLocks noChangeShapeType="1"/>
            </p:cNvSpPr>
            <p:nvPr/>
          </p:nvSpPr>
          <p:spPr bwMode="auto">
            <a:xfrm>
              <a:off x="1235" y="2852"/>
              <a:ext cx="386"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87" name="Line 27">
              <a:extLst>
                <a:ext uri="{FF2B5EF4-FFF2-40B4-BE49-F238E27FC236}">
                  <a16:creationId xmlns:a16="http://schemas.microsoft.com/office/drawing/2014/main" id="{09BB7C38-4FE2-45E1-83AD-BFDF721FF2FF}"/>
                </a:ext>
              </a:extLst>
            </p:cNvPr>
            <p:cNvSpPr>
              <a:spLocks noChangeShapeType="1"/>
            </p:cNvSpPr>
            <p:nvPr/>
          </p:nvSpPr>
          <p:spPr bwMode="auto">
            <a:xfrm>
              <a:off x="1235" y="3015"/>
              <a:ext cx="386"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88" name="Line 28">
              <a:extLst>
                <a:ext uri="{FF2B5EF4-FFF2-40B4-BE49-F238E27FC236}">
                  <a16:creationId xmlns:a16="http://schemas.microsoft.com/office/drawing/2014/main" id="{375CE5C8-BFC6-4645-B069-A50903BFF54C}"/>
                </a:ext>
              </a:extLst>
            </p:cNvPr>
            <p:cNvSpPr>
              <a:spLocks noChangeShapeType="1"/>
            </p:cNvSpPr>
            <p:nvPr/>
          </p:nvSpPr>
          <p:spPr bwMode="auto">
            <a:xfrm>
              <a:off x="1235" y="3015"/>
              <a:ext cx="386"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89" name="Line 29">
              <a:extLst>
                <a:ext uri="{FF2B5EF4-FFF2-40B4-BE49-F238E27FC236}">
                  <a16:creationId xmlns:a16="http://schemas.microsoft.com/office/drawing/2014/main" id="{C4A087D5-DD70-4F51-837B-68214E76264F}"/>
                </a:ext>
              </a:extLst>
            </p:cNvPr>
            <p:cNvSpPr>
              <a:spLocks noChangeShapeType="1"/>
            </p:cNvSpPr>
            <p:nvPr/>
          </p:nvSpPr>
          <p:spPr bwMode="auto">
            <a:xfrm>
              <a:off x="1235" y="3179"/>
              <a:ext cx="386"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90" name="Line 30">
              <a:extLst>
                <a:ext uri="{FF2B5EF4-FFF2-40B4-BE49-F238E27FC236}">
                  <a16:creationId xmlns:a16="http://schemas.microsoft.com/office/drawing/2014/main" id="{0610312E-6707-4A76-8F53-AB06C0EFD60B}"/>
                </a:ext>
              </a:extLst>
            </p:cNvPr>
            <p:cNvSpPr>
              <a:spLocks noChangeShapeType="1"/>
            </p:cNvSpPr>
            <p:nvPr/>
          </p:nvSpPr>
          <p:spPr bwMode="auto">
            <a:xfrm>
              <a:off x="1621" y="2607"/>
              <a:ext cx="385"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91" name="Line 31">
              <a:extLst>
                <a:ext uri="{FF2B5EF4-FFF2-40B4-BE49-F238E27FC236}">
                  <a16:creationId xmlns:a16="http://schemas.microsoft.com/office/drawing/2014/main" id="{4FEAC94A-30CD-40E5-B20D-324E3DF72C9D}"/>
                </a:ext>
              </a:extLst>
            </p:cNvPr>
            <p:cNvSpPr>
              <a:spLocks noChangeShapeType="1"/>
            </p:cNvSpPr>
            <p:nvPr/>
          </p:nvSpPr>
          <p:spPr bwMode="auto">
            <a:xfrm flipV="1">
              <a:off x="2006" y="1872"/>
              <a:ext cx="0" cy="735"/>
            </a:xfrm>
            <a:prstGeom prst="line">
              <a:avLst/>
            </a:prstGeom>
            <a:noFill/>
            <a:ln w="9525">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92" name="Line 32">
              <a:extLst>
                <a:ext uri="{FF2B5EF4-FFF2-40B4-BE49-F238E27FC236}">
                  <a16:creationId xmlns:a16="http://schemas.microsoft.com/office/drawing/2014/main" id="{698853C2-FADB-4DD3-AB9A-3E87A8236738}"/>
                </a:ext>
              </a:extLst>
            </p:cNvPr>
            <p:cNvSpPr>
              <a:spLocks noChangeShapeType="1"/>
            </p:cNvSpPr>
            <p:nvPr/>
          </p:nvSpPr>
          <p:spPr bwMode="auto">
            <a:xfrm>
              <a:off x="1621" y="2933"/>
              <a:ext cx="2120"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93" name="Line 33">
              <a:extLst>
                <a:ext uri="{FF2B5EF4-FFF2-40B4-BE49-F238E27FC236}">
                  <a16:creationId xmlns:a16="http://schemas.microsoft.com/office/drawing/2014/main" id="{3A0847B5-52DC-4042-89B6-B6B7B53907A2}"/>
                </a:ext>
              </a:extLst>
            </p:cNvPr>
            <p:cNvSpPr>
              <a:spLocks noChangeShapeType="1"/>
            </p:cNvSpPr>
            <p:nvPr/>
          </p:nvSpPr>
          <p:spPr bwMode="auto">
            <a:xfrm flipV="1">
              <a:off x="3741" y="1872"/>
              <a:ext cx="0" cy="1061"/>
            </a:xfrm>
            <a:prstGeom prst="line">
              <a:avLst/>
            </a:prstGeom>
            <a:noFill/>
            <a:ln w="9525">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94" name="Line 34">
              <a:extLst>
                <a:ext uri="{FF2B5EF4-FFF2-40B4-BE49-F238E27FC236}">
                  <a16:creationId xmlns:a16="http://schemas.microsoft.com/office/drawing/2014/main" id="{B47023FF-AE59-40DE-A08D-B566F3F93DFC}"/>
                </a:ext>
              </a:extLst>
            </p:cNvPr>
            <p:cNvSpPr>
              <a:spLocks noChangeShapeType="1"/>
            </p:cNvSpPr>
            <p:nvPr/>
          </p:nvSpPr>
          <p:spPr bwMode="auto">
            <a:xfrm flipV="1">
              <a:off x="2777" y="1872"/>
              <a:ext cx="0" cy="1061"/>
            </a:xfrm>
            <a:prstGeom prst="line">
              <a:avLst/>
            </a:prstGeom>
            <a:noFill/>
            <a:ln w="9525">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95" name="Line 35">
              <a:extLst>
                <a:ext uri="{FF2B5EF4-FFF2-40B4-BE49-F238E27FC236}">
                  <a16:creationId xmlns:a16="http://schemas.microsoft.com/office/drawing/2014/main" id="{FDA5C8EC-7DC6-4E74-8428-E8F8CF5DFA72}"/>
                </a:ext>
              </a:extLst>
            </p:cNvPr>
            <p:cNvSpPr>
              <a:spLocks noChangeShapeType="1"/>
            </p:cNvSpPr>
            <p:nvPr/>
          </p:nvSpPr>
          <p:spPr bwMode="auto">
            <a:xfrm>
              <a:off x="1621" y="3260"/>
              <a:ext cx="2698" cy="0"/>
            </a:xfrm>
            <a:prstGeom prst="lin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96" name="Line 36">
              <a:extLst>
                <a:ext uri="{FF2B5EF4-FFF2-40B4-BE49-F238E27FC236}">
                  <a16:creationId xmlns:a16="http://schemas.microsoft.com/office/drawing/2014/main" id="{6D042A26-4004-440D-8064-614F195F66A0}"/>
                </a:ext>
              </a:extLst>
            </p:cNvPr>
            <p:cNvSpPr>
              <a:spLocks noChangeShapeType="1"/>
            </p:cNvSpPr>
            <p:nvPr/>
          </p:nvSpPr>
          <p:spPr bwMode="auto">
            <a:xfrm flipV="1">
              <a:off x="4319" y="1872"/>
              <a:ext cx="0" cy="1388"/>
            </a:xfrm>
            <a:prstGeom prst="line">
              <a:avLst/>
            </a:prstGeom>
            <a:noFill/>
            <a:ln w="9525">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43397" name="Text Box 37">
              <a:extLst>
                <a:ext uri="{FF2B5EF4-FFF2-40B4-BE49-F238E27FC236}">
                  <a16:creationId xmlns:a16="http://schemas.microsoft.com/office/drawing/2014/main" id="{672805C8-AA88-45D9-B45B-70A5520982AA}"/>
                </a:ext>
              </a:extLst>
            </p:cNvPr>
            <p:cNvSpPr txBox="1">
              <a:spLocks noChangeArrowheads="1"/>
            </p:cNvSpPr>
            <p:nvPr/>
          </p:nvSpPr>
          <p:spPr bwMode="auto">
            <a:xfrm>
              <a:off x="2102" y="912"/>
              <a:ext cx="900" cy="691"/>
            </a:xfrm>
            <a:prstGeom prst="rect">
              <a:avLst/>
            </a:prstGeom>
            <a:solidFill>
              <a:srgbClr val="FFCC66"/>
            </a:solidFill>
            <a:ln w="9525">
              <a:solidFill>
                <a:srgbClr val="FFFFFF"/>
              </a:solidFill>
              <a:miter lim="800000"/>
              <a:headEnd/>
              <a:tailEnd/>
            </a:ln>
            <a:effectLst>
              <a:outerShdw dist="107763" dir="2700000" algn="ctr" rotWithShape="0">
                <a:srgbClr val="808080"/>
              </a:outerShdw>
            </a:effectLst>
          </p:spPr>
          <p:txBody>
            <a:bodyPr/>
            <a:lstStyle/>
            <a:p>
              <a:pPr eaLnBrk="0" hangingPunct="0"/>
              <a:r>
                <a:rPr kumimoji="0" lang="zh-CN" altLang="en-US" sz="1600">
                  <a:solidFill>
                    <a:srgbClr val="0033CC"/>
                  </a:solidFill>
                  <a:latin typeface="华文新魏" panose="02010800040101010101" pitchFamily="2" charset="-122"/>
                  <a:ea typeface="华文新魏" panose="02010800040101010101" pitchFamily="2" charset="-122"/>
                </a:rPr>
                <a:t>缺省基本优先级、缺省处理器偏好、缺省时间配额</a:t>
              </a:r>
            </a:p>
          </p:txBody>
        </p:sp>
        <p:sp>
          <p:nvSpPr>
            <p:cNvPr id="143398" name="Text Box 38">
              <a:extLst>
                <a:ext uri="{FF2B5EF4-FFF2-40B4-BE49-F238E27FC236}">
                  <a16:creationId xmlns:a16="http://schemas.microsoft.com/office/drawing/2014/main" id="{31632304-41BB-40FE-830A-8FDC6B331C3E}"/>
                </a:ext>
              </a:extLst>
            </p:cNvPr>
            <p:cNvSpPr txBox="1">
              <a:spLocks noChangeArrowheads="1"/>
            </p:cNvSpPr>
            <p:nvPr/>
          </p:nvSpPr>
          <p:spPr bwMode="auto">
            <a:xfrm>
              <a:off x="2873" y="2042"/>
              <a:ext cx="836" cy="817"/>
            </a:xfrm>
            <a:prstGeom prst="rect">
              <a:avLst/>
            </a:prstGeom>
            <a:solidFill>
              <a:srgbClr val="FFCC66"/>
            </a:solidFill>
            <a:ln w="9525">
              <a:solidFill>
                <a:srgbClr val="FFFFFF"/>
              </a:solidFill>
              <a:miter lim="800000"/>
              <a:headEnd/>
              <a:tailEnd/>
            </a:ln>
            <a:effectLst>
              <a:outerShdw dist="107763" dir="2700000" algn="ctr" rotWithShape="0">
                <a:srgbClr val="808080"/>
              </a:outerShdw>
            </a:effectLst>
          </p:spPr>
          <p:txBody>
            <a:bodyPr/>
            <a:lstStyle/>
            <a:p>
              <a:pPr eaLnBrk="0" hangingPunct="0"/>
              <a:r>
                <a:rPr kumimoji="0" lang="zh-CN" altLang="en-US" sz="1600">
                  <a:solidFill>
                    <a:srgbClr val="0033CC"/>
                  </a:solidFill>
                  <a:latin typeface="华文新魏" panose="02010800040101010101" pitchFamily="2" charset="-122"/>
                  <a:ea typeface="华文新魏" panose="02010800040101010101" pitchFamily="2" charset="-122"/>
                </a:rPr>
                <a:t>基本优先级、当前优先级、处理器偏好、时间配额</a:t>
              </a:r>
            </a:p>
          </p:txBody>
        </p:sp>
        <p:sp>
          <p:nvSpPr>
            <p:cNvPr id="143399" name="Text Box 39">
              <a:extLst>
                <a:ext uri="{FF2B5EF4-FFF2-40B4-BE49-F238E27FC236}">
                  <a16:creationId xmlns:a16="http://schemas.microsoft.com/office/drawing/2014/main" id="{AC9B2BF7-EA42-4D23-9B88-06B28653B4B8}"/>
                </a:ext>
              </a:extLst>
            </p:cNvPr>
            <p:cNvSpPr txBox="1">
              <a:spLocks noChangeArrowheads="1"/>
            </p:cNvSpPr>
            <p:nvPr/>
          </p:nvSpPr>
          <p:spPr bwMode="auto">
            <a:xfrm>
              <a:off x="1392" y="3587"/>
              <a:ext cx="1296" cy="25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eaLnBrk="0" hangingPunct="0"/>
              <a:r>
                <a:rPr kumimoji="0" lang="en-US" altLang="zh-CN" sz="1800">
                  <a:solidFill>
                    <a:srgbClr val="0033CC"/>
                  </a:solidFill>
                  <a:latin typeface="华文新魏" panose="02010800040101010101" pitchFamily="2" charset="-122"/>
                  <a:ea typeface="华文新魏" panose="02010800040101010101" pitchFamily="2" charset="-122"/>
                </a:rPr>
                <a:t>31  (</a:t>
              </a:r>
              <a:r>
                <a:rPr kumimoji="0" lang="zh-CN" altLang="en-US" sz="1800">
                  <a:solidFill>
                    <a:srgbClr val="0033CC"/>
                  </a:solidFill>
                  <a:latin typeface="华文新魏" panose="02010800040101010101" pitchFamily="2" charset="-122"/>
                  <a:ea typeface="华文新魏" panose="02010800040101010101" pitchFamily="2" charset="-122"/>
                </a:rPr>
                <a:t>就绪位图</a:t>
              </a:r>
              <a:r>
                <a:rPr kumimoji="0" lang="en-US" altLang="zh-CN" sz="1800">
                  <a:solidFill>
                    <a:srgbClr val="0033CC"/>
                  </a:solidFill>
                  <a:latin typeface="华文新魏" panose="02010800040101010101" pitchFamily="2" charset="-122"/>
                  <a:ea typeface="华文新魏" panose="02010800040101010101" pitchFamily="2" charset="-122"/>
                </a:rPr>
                <a:t>)    0</a:t>
              </a:r>
            </a:p>
          </p:txBody>
        </p:sp>
        <p:sp>
          <p:nvSpPr>
            <p:cNvPr id="143400" name="Text Box 40">
              <a:extLst>
                <a:ext uri="{FF2B5EF4-FFF2-40B4-BE49-F238E27FC236}">
                  <a16:creationId xmlns:a16="http://schemas.microsoft.com/office/drawing/2014/main" id="{326A80B4-226E-4AD3-91DD-5D44AD39678E}"/>
                </a:ext>
              </a:extLst>
            </p:cNvPr>
            <p:cNvSpPr txBox="1">
              <a:spLocks noChangeArrowheads="1"/>
            </p:cNvSpPr>
            <p:nvPr/>
          </p:nvSpPr>
          <p:spPr bwMode="auto">
            <a:xfrm>
              <a:off x="2938" y="3612"/>
              <a:ext cx="1334" cy="27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eaLnBrk="0" hangingPunct="0"/>
              <a:r>
                <a:rPr kumimoji="0" lang="en-US" altLang="zh-CN" sz="1800">
                  <a:solidFill>
                    <a:srgbClr val="0033CC"/>
                  </a:solidFill>
                  <a:latin typeface="华文新魏" panose="02010800040101010101" pitchFamily="2" charset="-122"/>
                  <a:ea typeface="华文新魏" panose="02010800040101010101" pitchFamily="2" charset="-122"/>
                </a:rPr>
                <a:t>31  (</a:t>
              </a:r>
              <a:r>
                <a:rPr kumimoji="0" lang="zh-CN" altLang="en-US" sz="1800">
                  <a:solidFill>
                    <a:srgbClr val="0033CC"/>
                  </a:solidFill>
                  <a:latin typeface="华文新魏" panose="02010800040101010101" pitchFamily="2" charset="-122"/>
                  <a:ea typeface="华文新魏" panose="02010800040101010101" pitchFamily="2" charset="-122"/>
                </a:rPr>
                <a:t>空闲位图</a:t>
              </a:r>
              <a:r>
                <a:rPr kumimoji="0" lang="en-US" altLang="zh-CN" sz="1800">
                  <a:solidFill>
                    <a:srgbClr val="0033CC"/>
                  </a:solidFill>
                  <a:latin typeface="华文新魏" panose="02010800040101010101" pitchFamily="2" charset="-122"/>
                  <a:ea typeface="华文新魏" panose="02010800040101010101" pitchFamily="2" charset="-122"/>
                </a:rPr>
                <a:t>)    0</a:t>
              </a:r>
            </a:p>
          </p:txBody>
        </p:sp>
        <p:sp>
          <p:nvSpPr>
            <p:cNvPr id="143401" name="Text Box 41">
              <a:extLst>
                <a:ext uri="{FF2B5EF4-FFF2-40B4-BE49-F238E27FC236}">
                  <a16:creationId xmlns:a16="http://schemas.microsoft.com/office/drawing/2014/main" id="{1FC845A9-8835-45B6-90C6-58D097A17B81}"/>
                </a:ext>
              </a:extLst>
            </p:cNvPr>
            <p:cNvSpPr txBox="1">
              <a:spLocks noChangeArrowheads="1"/>
            </p:cNvSpPr>
            <p:nvPr/>
          </p:nvSpPr>
          <p:spPr bwMode="auto">
            <a:xfrm>
              <a:off x="528" y="1834"/>
              <a:ext cx="1344" cy="326"/>
            </a:xfrm>
            <a:prstGeom prst="rect">
              <a:avLst/>
            </a:prstGeom>
            <a:solidFill>
              <a:schemeClr val="accent1"/>
            </a:solidFill>
            <a:ln w="9525">
              <a:solidFill>
                <a:srgbClr val="FFFFFF"/>
              </a:solidFill>
              <a:miter lim="800000"/>
              <a:headEnd/>
              <a:tailEnd/>
            </a:ln>
            <a:effectLst>
              <a:outerShdw dist="107763" dir="2700000" algn="ctr" rotWithShape="0">
                <a:srgbClr val="808080"/>
              </a:outerShdw>
            </a:effectLst>
          </p:spPr>
          <p:txBody>
            <a:bodyPr/>
            <a:lstStyle/>
            <a:p>
              <a:pPr eaLnBrk="0" hangingPunct="0"/>
              <a:r>
                <a:rPr kumimoji="0" lang="zh-CN" altLang="en-US" sz="1600">
                  <a:solidFill>
                    <a:srgbClr val="0033CC"/>
                  </a:solidFill>
                  <a:latin typeface="华文新魏" panose="02010800040101010101" pitchFamily="2" charset="-122"/>
                  <a:ea typeface="华文新魏" panose="02010800040101010101" pitchFamily="2" charset="-122"/>
                </a:rPr>
                <a:t>线程调度器就绪队列</a:t>
              </a:r>
            </a:p>
          </p:txBody>
        </p:sp>
      </p:gr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B6CC8D42-E5C5-4FE5-98E8-3AFCEFCEC90F}"/>
              </a:ext>
            </a:extLst>
          </p:cNvPr>
          <p:cNvSpPr>
            <a:spLocks noGrp="1" noChangeArrowheads="1"/>
          </p:cNvSpPr>
          <p:nvPr>
            <p:ph type="title"/>
          </p:nvPr>
        </p:nvSpPr>
        <p:spPr>
          <a:xfrm>
            <a:off x="533400" y="304800"/>
            <a:ext cx="8382000" cy="1143000"/>
          </a:xfrm>
        </p:spPr>
        <p:txBody>
          <a:bodyPr/>
          <a:lstStyle/>
          <a:p>
            <a:r>
              <a:rPr lang="en-US" altLang="zh-CN">
                <a:latin typeface="华文新魏" panose="02010800040101010101" pitchFamily="2" charset="-122"/>
                <a:ea typeface="华文新魏" panose="02010800040101010101" pitchFamily="2" charset="-122"/>
              </a:rPr>
              <a:t>Windows 2003</a:t>
            </a:r>
            <a:r>
              <a:rPr lang="zh-CN" altLang="en-US">
                <a:latin typeface="华文新魏" panose="02010800040101010101" pitchFamily="2" charset="-122"/>
                <a:ea typeface="华文新魏" panose="02010800040101010101" pitchFamily="2" charset="-122"/>
              </a:rPr>
              <a:t>线程调度策略</a:t>
            </a:r>
          </a:p>
        </p:txBody>
      </p:sp>
      <p:sp>
        <p:nvSpPr>
          <p:cNvPr id="145411" name="Rectangle 3">
            <a:extLst>
              <a:ext uri="{FF2B5EF4-FFF2-40B4-BE49-F238E27FC236}">
                <a16:creationId xmlns:a16="http://schemas.microsoft.com/office/drawing/2014/main" id="{464858F8-EFC0-42B6-A6E3-86D5D1CB42DF}"/>
              </a:ext>
            </a:extLst>
          </p:cNvPr>
          <p:cNvSpPr>
            <a:spLocks noGrp="1" noChangeArrowheads="1"/>
          </p:cNvSpPr>
          <p:nvPr>
            <p:ph type="body" idx="1"/>
          </p:nvPr>
        </p:nvSpPr>
        <p:spPr>
          <a:xfrm>
            <a:off x="1752600" y="1295400"/>
            <a:ext cx="5943600" cy="4419600"/>
          </a:xfrm>
        </p:spPr>
        <p:txBody>
          <a:bodyPr/>
          <a:lstStyle/>
          <a:p>
            <a:pPr algn="just">
              <a:buFontTx/>
              <a:buNone/>
            </a:pPr>
            <a:r>
              <a:rPr lang="en-US" altLang="zh-CN" sz="4000">
                <a:latin typeface="仿宋_GB2312" pitchFamily="49" charset="-122"/>
                <a:ea typeface="仿宋_GB2312" pitchFamily="49" charset="-122"/>
              </a:rPr>
              <a:t>  </a:t>
            </a:r>
            <a:r>
              <a:rPr lang="en-US" altLang="zh-CN" sz="4400">
                <a:latin typeface="华文新魏" panose="02010800040101010101" pitchFamily="2" charset="-122"/>
                <a:ea typeface="华文新魏" panose="02010800040101010101" pitchFamily="2" charset="-122"/>
              </a:rPr>
              <a:t>1)</a:t>
            </a:r>
            <a:r>
              <a:rPr lang="zh-CN" altLang="en-US" sz="4400">
                <a:latin typeface="华文新魏" panose="02010800040101010101" pitchFamily="2" charset="-122"/>
                <a:ea typeface="华文新魏" panose="02010800040101010101" pitchFamily="2" charset="-122"/>
              </a:rPr>
              <a:t>主动切换</a:t>
            </a:r>
          </a:p>
          <a:p>
            <a:pPr algn="just">
              <a:buFontTx/>
              <a:buNone/>
            </a:pPr>
            <a:r>
              <a:rPr lang="zh-CN" altLang="en-US" sz="4400">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2)</a:t>
            </a:r>
            <a:r>
              <a:rPr lang="zh-CN" altLang="en-US" sz="4400">
                <a:latin typeface="华文新魏" panose="02010800040101010101" pitchFamily="2" charset="-122"/>
                <a:ea typeface="华文新魏" panose="02010800040101010101" pitchFamily="2" charset="-122"/>
              </a:rPr>
              <a:t>抢先</a:t>
            </a:r>
          </a:p>
          <a:p>
            <a:pPr algn="just">
              <a:buFontTx/>
              <a:buNone/>
            </a:pPr>
            <a:r>
              <a:rPr lang="zh-CN" altLang="en-US" sz="4400">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3)</a:t>
            </a:r>
            <a:r>
              <a:rPr lang="zh-CN" altLang="en-US" sz="4400">
                <a:latin typeface="华文新魏" panose="02010800040101010101" pitchFamily="2" charset="-122"/>
                <a:ea typeface="华文新魏" panose="02010800040101010101" pitchFamily="2" charset="-122"/>
              </a:rPr>
              <a:t>时间配额用完</a:t>
            </a:r>
          </a:p>
          <a:p>
            <a:pPr algn="just">
              <a:buFontTx/>
              <a:buNone/>
            </a:pPr>
            <a:r>
              <a:rPr lang="zh-CN" altLang="en-US" sz="4400">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4)</a:t>
            </a:r>
            <a:r>
              <a:rPr lang="zh-CN" altLang="en-US" sz="4400">
                <a:latin typeface="华文新魏" panose="02010800040101010101" pitchFamily="2" charset="-122"/>
                <a:ea typeface="华文新魏" panose="02010800040101010101" pitchFamily="2" charset="-122"/>
              </a:rPr>
              <a:t>结束</a:t>
            </a:r>
          </a:p>
          <a:p>
            <a:endParaRPr lang="zh-CN" altLang="en-US" sz="44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22A5F371-CA8A-42F6-9F5C-19AD558A3BCC}"/>
              </a:ext>
            </a:extLst>
          </p:cNvPr>
          <p:cNvSpPr>
            <a:spLocks noGrp="1" noChangeArrowheads="1"/>
          </p:cNvSpPr>
          <p:nvPr>
            <p:ph type="title"/>
          </p:nvPr>
        </p:nvSpPr>
        <p:spPr>
          <a:xfrm>
            <a:off x="323850" y="569913"/>
            <a:ext cx="8839200" cy="914400"/>
          </a:xfrm>
        </p:spPr>
        <p:txBody>
          <a:bodyPr/>
          <a:lstStyle/>
          <a:p>
            <a:r>
              <a:rPr lang="en-US" altLang="zh-CN" sz="4800">
                <a:latin typeface="华文新魏" panose="02010800040101010101" pitchFamily="2" charset="-122"/>
                <a:ea typeface="华文新魏" panose="02010800040101010101" pitchFamily="2" charset="-122"/>
              </a:rPr>
              <a:t>Linux</a:t>
            </a:r>
            <a:r>
              <a:rPr lang="zh-CN" altLang="en-US" sz="4800">
                <a:latin typeface="华文新魏" panose="02010800040101010101" pitchFamily="2" charset="-122"/>
                <a:ea typeface="华文新魏" panose="02010800040101010101" pitchFamily="2" charset="-122"/>
              </a:rPr>
              <a:t>传统调度算法</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11971" name="Rectangle 3">
            <a:extLst>
              <a:ext uri="{FF2B5EF4-FFF2-40B4-BE49-F238E27FC236}">
                <a16:creationId xmlns:a16="http://schemas.microsoft.com/office/drawing/2014/main" id="{08DC65BA-4BAA-44C0-8782-382050602C29}"/>
              </a:ext>
            </a:extLst>
          </p:cNvPr>
          <p:cNvSpPr>
            <a:spLocks noGrp="1" noChangeArrowheads="1"/>
          </p:cNvSpPr>
          <p:nvPr>
            <p:ph type="body" idx="1"/>
          </p:nvPr>
        </p:nvSpPr>
        <p:spPr>
          <a:xfrm>
            <a:off x="539750" y="1195388"/>
            <a:ext cx="8280400" cy="5257800"/>
          </a:xfrm>
        </p:spPr>
        <p:txBody>
          <a:bodyPr/>
          <a:lstStyle/>
          <a:p>
            <a:pPr algn="just">
              <a:lnSpc>
                <a:spcPct val="80000"/>
              </a:lnSpc>
              <a:buFontTx/>
              <a:buNone/>
            </a:pPr>
            <a:r>
              <a:rPr lang="en-US" altLang="zh-CN" sz="2800">
                <a:latin typeface="华文新魏" panose="02010800040101010101" pitchFamily="2" charset="-122"/>
                <a:ea typeface="华文新魏" panose="02010800040101010101" pitchFamily="2" charset="-122"/>
              </a:rPr>
              <a:t>2 </a:t>
            </a:r>
            <a:r>
              <a:rPr lang="zh-CN" altLang="en-US" sz="2800">
                <a:latin typeface="华文新魏" panose="02010800040101010101" pitchFamily="2" charset="-122"/>
                <a:ea typeface="华文新魏" panose="02010800040101010101" pitchFamily="2" charset="-122"/>
              </a:rPr>
              <a:t>动态优先级的产生和变化</a:t>
            </a:r>
          </a:p>
          <a:p>
            <a:pPr>
              <a:lnSpc>
                <a:spcPct val="80000"/>
              </a:lnSpc>
            </a:pPr>
            <a:r>
              <a:rPr lang="zh-CN" altLang="en-US" sz="2800">
                <a:latin typeface="华文新魏" panose="02010800040101010101" pitchFamily="2" charset="-122"/>
                <a:ea typeface="华文新魏" panose="02010800040101010101" pitchFamily="2" charset="-122"/>
              </a:rPr>
              <a:t>当</a:t>
            </a:r>
            <a:r>
              <a:rPr lang="en-US" altLang="zh-CN" sz="2800">
                <a:latin typeface="华文新魏" panose="02010800040101010101" pitchFamily="2" charset="-122"/>
                <a:ea typeface="华文新魏" panose="02010800040101010101" pitchFamily="2" charset="-122"/>
              </a:rPr>
              <a:t>counter</a:t>
            </a:r>
            <a:r>
              <a:rPr lang="zh-CN" altLang="en-US" sz="2800">
                <a:latin typeface="华文新魏" panose="02010800040101010101" pitchFamily="2" charset="-122"/>
                <a:ea typeface="华文新魏" panose="02010800040101010101" pitchFamily="2" charset="-122"/>
              </a:rPr>
              <a:t>递减到</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时，运行进程被迫出让</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；当可运行队列中所有进程的</a:t>
            </a:r>
            <a:r>
              <a:rPr lang="en-US" altLang="zh-CN" sz="2800">
                <a:latin typeface="华文新魏" panose="02010800040101010101" pitchFamily="2" charset="-122"/>
                <a:ea typeface="华文新魏" panose="02010800040101010101" pitchFamily="2" charset="-122"/>
              </a:rPr>
              <a:t>counter</a:t>
            </a:r>
            <a:r>
              <a:rPr lang="zh-CN" altLang="en-US" sz="2800">
                <a:latin typeface="华文新魏" panose="02010800040101010101" pitchFamily="2" charset="-122"/>
                <a:ea typeface="华文新魏" panose="02010800040101010101" pitchFamily="2" charset="-122"/>
              </a:rPr>
              <a:t>值变为</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后，表明一轮调度已经结束。</a:t>
            </a:r>
          </a:p>
          <a:p>
            <a:pPr>
              <a:lnSpc>
                <a:spcPct val="80000"/>
              </a:lnSpc>
            </a:pPr>
            <a:r>
              <a:rPr lang="zh-CN" altLang="en-US" sz="2800">
                <a:latin typeface="华文新魏" panose="02010800040101010101" pitchFamily="2" charset="-122"/>
                <a:ea typeface="华文新魏" panose="02010800040101010101" pitchFamily="2" charset="-122"/>
              </a:rPr>
              <a:t>等待态进程的动态优先级通常会逐渐增加，当所有可运行进程的</a:t>
            </a:r>
            <a:r>
              <a:rPr lang="en-US" altLang="zh-CN" sz="2800">
                <a:latin typeface="华文新魏" panose="02010800040101010101" pitchFamily="2" charset="-122"/>
                <a:ea typeface="华文新魏" panose="02010800040101010101" pitchFamily="2" charset="-122"/>
              </a:rPr>
              <a:t>counter</a:t>
            </a:r>
            <a:r>
              <a:rPr lang="zh-CN" altLang="en-US" sz="2800">
                <a:latin typeface="华文新魏" panose="02010800040101010101" pitchFamily="2" charset="-122"/>
                <a:ea typeface="华文新魏" panose="02010800040101010101" pitchFamily="2" charset="-122"/>
              </a:rPr>
              <a:t>都为</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时，系统重新计算所有进程的</a:t>
            </a:r>
            <a:r>
              <a:rPr lang="en-US" altLang="zh-CN" sz="2800">
                <a:latin typeface="华文新魏" panose="02010800040101010101" pitchFamily="2" charset="-122"/>
                <a:ea typeface="华文新魏" panose="02010800040101010101" pitchFamily="2" charset="-122"/>
              </a:rPr>
              <a:t>counter</a:t>
            </a:r>
            <a:r>
              <a:rPr lang="zh-CN" altLang="en-US" sz="2800">
                <a:latin typeface="华文新魏" panose="02010800040101010101" pitchFamily="2" charset="-122"/>
                <a:ea typeface="华文新魏" panose="02010800040101010101" pitchFamily="2" charset="-122"/>
              </a:rPr>
              <a:t>，计算公式为： </a:t>
            </a:r>
          </a:p>
          <a:p>
            <a:pPr>
              <a:lnSpc>
                <a:spcPct val="80000"/>
              </a:lnSpc>
              <a:buFontTx/>
              <a:buNone/>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p-&gt;counter=(p-&gt;counter&gt;&gt;1)+NICE_TO_TICKS(P-&gt;nice)</a:t>
            </a:r>
          </a:p>
          <a:p>
            <a:pPr>
              <a:lnSpc>
                <a:spcPct val="80000"/>
              </a:lnSpc>
              <a:buFontTx/>
              <a:buNone/>
            </a:pPr>
            <a:r>
              <a:rPr lang="en-US" altLang="zh-CN" sz="24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对于就绪态进程来说，因其</a:t>
            </a:r>
            <a:r>
              <a:rPr lang="en-US" altLang="zh-CN" sz="2800">
                <a:latin typeface="华文新魏" panose="02010800040101010101" pitchFamily="2" charset="-122"/>
                <a:ea typeface="华文新魏" panose="02010800040101010101" pitchFamily="2" charset="-122"/>
              </a:rPr>
              <a:t>counter</a:t>
            </a:r>
            <a:r>
              <a:rPr lang="zh-CN" altLang="en-US" sz="2800">
                <a:latin typeface="华文新魏" panose="02010800040101010101" pitchFamily="2" charset="-122"/>
                <a:ea typeface="华文新魏" panose="02010800040101010101" pitchFamily="2" charset="-122"/>
              </a:rPr>
              <a:t>都为</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，计算结果就是</a:t>
            </a:r>
            <a:r>
              <a:rPr lang="en-US" altLang="zh-CN" sz="2800">
                <a:latin typeface="华文新魏" panose="02010800040101010101" pitchFamily="2" charset="-122"/>
                <a:ea typeface="华文新魏" panose="02010800040101010101" pitchFamily="2" charset="-122"/>
              </a:rPr>
              <a:t>nice</a:t>
            </a:r>
            <a:r>
              <a:rPr lang="zh-CN" altLang="en-US" sz="2800">
                <a:latin typeface="华文新魏" panose="02010800040101010101" pitchFamily="2" charset="-122"/>
                <a:ea typeface="华文新魏" panose="02010800040101010101" pitchFamily="2" charset="-122"/>
              </a:rPr>
              <a:t>转换过来的时钟滴答数；对于等待态进程就不一样，它们的</a:t>
            </a:r>
            <a:r>
              <a:rPr lang="en-US" altLang="zh-CN" sz="2800">
                <a:latin typeface="华文新魏" panose="02010800040101010101" pitchFamily="2" charset="-122"/>
                <a:ea typeface="华文新魏" panose="02010800040101010101" pitchFamily="2" charset="-122"/>
              </a:rPr>
              <a:t>counter</a:t>
            </a:r>
            <a:r>
              <a:rPr lang="zh-CN" altLang="en-US" sz="2800">
                <a:latin typeface="华文新魏" panose="02010800040101010101" pitchFamily="2" charset="-122"/>
                <a:ea typeface="华文新魏" panose="02010800040101010101" pitchFamily="2" charset="-122"/>
              </a:rPr>
              <a:t>都不为</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，计算结束后，等待态进程的动态优先级会大于</a:t>
            </a:r>
            <a:r>
              <a:rPr lang="en-US" altLang="zh-CN" sz="2800">
                <a:latin typeface="华文新魏" panose="02010800040101010101" pitchFamily="2" charset="-122"/>
                <a:ea typeface="华文新魏" panose="02010800040101010101" pitchFamily="2" charset="-122"/>
              </a:rPr>
              <a:t>nice</a:t>
            </a:r>
            <a:r>
              <a:rPr lang="zh-CN" altLang="en-US" sz="2800">
                <a:latin typeface="华文新魏" panose="02010800040101010101" pitchFamily="2" charset="-122"/>
                <a:ea typeface="华文新魏" panose="02010800040101010101" pitchFamily="2" charset="-122"/>
              </a:rPr>
              <a:t>值。</a:t>
            </a:r>
          </a:p>
          <a:p>
            <a:pPr>
              <a:lnSpc>
                <a:spcPct val="80000"/>
              </a:lnSpc>
              <a:buFontTx/>
              <a:buNone/>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F4195A6A-43E7-4DDC-8405-6C65AD2D37DF}"/>
              </a:ext>
            </a:extLst>
          </p:cNvPr>
          <p:cNvSpPr>
            <a:spLocks noGrp="1" noChangeArrowheads="1"/>
          </p:cNvSpPr>
          <p:nvPr>
            <p:ph type="title"/>
          </p:nvPr>
        </p:nvSpPr>
        <p:spPr>
          <a:xfrm>
            <a:off x="762000" y="457200"/>
            <a:ext cx="7772400" cy="1143000"/>
          </a:xfrm>
        </p:spPr>
        <p:txBody>
          <a:bodyPr/>
          <a:lstStyle/>
          <a:p>
            <a:r>
              <a:rPr lang="en-US" altLang="zh-CN">
                <a:latin typeface="华文新魏" panose="02010800040101010101" pitchFamily="2" charset="-122"/>
                <a:ea typeface="华文新魏" panose="02010800040101010101" pitchFamily="2" charset="-122"/>
              </a:rPr>
              <a:t>Windows 2003</a:t>
            </a:r>
            <a:r>
              <a:rPr lang="zh-CN" altLang="en-US">
                <a:latin typeface="华文新魏" panose="02010800040101010101" pitchFamily="2" charset="-122"/>
                <a:ea typeface="华文新魏" panose="02010800040101010101" pitchFamily="2" charset="-122"/>
              </a:rPr>
              <a:t>线程线程</a:t>
            </a:r>
            <a:br>
              <a:rPr lang="zh-CN" altLang="en-US">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优先级提升</a:t>
            </a:r>
            <a:r>
              <a:rPr lang="zh-CN" altLang="en-US" sz="3200">
                <a:latin typeface="仿宋_GB2312" pitchFamily="49" charset="-122"/>
                <a:ea typeface="仿宋_GB2312" pitchFamily="49" charset="-122"/>
              </a:rPr>
              <a:t> </a:t>
            </a:r>
          </a:p>
        </p:txBody>
      </p:sp>
      <p:sp>
        <p:nvSpPr>
          <p:cNvPr id="146435" name="Rectangle 3">
            <a:extLst>
              <a:ext uri="{FF2B5EF4-FFF2-40B4-BE49-F238E27FC236}">
                <a16:creationId xmlns:a16="http://schemas.microsoft.com/office/drawing/2014/main" id="{B303E24E-B0A2-4B32-B656-17F5CA5633C1}"/>
              </a:ext>
            </a:extLst>
          </p:cNvPr>
          <p:cNvSpPr>
            <a:spLocks noGrp="1" noChangeArrowheads="1"/>
          </p:cNvSpPr>
          <p:nvPr>
            <p:ph type="body" idx="1"/>
          </p:nvPr>
        </p:nvSpPr>
        <p:spPr>
          <a:xfrm>
            <a:off x="762000" y="1752600"/>
            <a:ext cx="7924800" cy="4800600"/>
          </a:xfrm>
        </p:spPr>
        <p:txBody>
          <a:bodyPr/>
          <a:lstStyle/>
          <a:p>
            <a:pPr algn="just">
              <a:buFontTx/>
              <a:buNone/>
            </a:pPr>
            <a:r>
              <a:rPr lang="en-US" altLang="zh-CN">
                <a:solidFill>
                  <a:srgbClr val="FF0066"/>
                </a:solidFill>
                <a:latin typeface="仿宋_GB2312" pitchFamily="49" charset="-122"/>
                <a:ea typeface="仿宋_GB2312" pitchFamily="49" charset="-122"/>
              </a:rPr>
              <a:t>   </a:t>
            </a:r>
            <a:r>
              <a:rPr lang="zh-CN" altLang="en-US">
                <a:solidFill>
                  <a:schemeClr val="tx2"/>
                </a:solidFill>
                <a:latin typeface="华文新魏" panose="02010800040101010101" pitchFamily="2" charset="-122"/>
                <a:ea typeface="华文新魏" panose="02010800040101010101" pitchFamily="2" charset="-122"/>
              </a:rPr>
              <a:t>提升线程当前优先级的情况：</a:t>
            </a:r>
          </a:p>
          <a:p>
            <a:pPr algn="just">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操作完成。</a:t>
            </a:r>
          </a:p>
          <a:p>
            <a:pPr algn="just">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）信号量或事件等待结束。</a:t>
            </a:r>
          </a:p>
          <a:p>
            <a:pPr algn="just">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）前台进程中的线程完成一个等待操作。</a:t>
            </a:r>
          </a:p>
          <a:p>
            <a:pPr algn="just">
              <a:buFontTx/>
              <a:buNone/>
            </a:pP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）由于窗口活动而唤醒图形用户接口线程。</a:t>
            </a:r>
          </a:p>
          <a:p>
            <a:pPr algn="just">
              <a:buFontTx/>
              <a:buNone/>
            </a:pP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）线程处于就绪状态超过一定时间，但没能进入运行状态（处理器饥饿）。</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AFB26A2D-C9D7-46C7-A909-C1DEF45C397A}"/>
              </a:ext>
            </a:extLst>
          </p:cNvPr>
          <p:cNvSpPr>
            <a:spLocks noGrp="1" noChangeArrowheads="1"/>
          </p:cNvSpPr>
          <p:nvPr>
            <p:ph type="title"/>
          </p:nvPr>
        </p:nvSpPr>
        <p:spPr>
          <a:xfrm>
            <a:off x="609600" y="762000"/>
            <a:ext cx="8763000" cy="762000"/>
          </a:xfrm>
        </p:spPr>
        <p:txBody>
          <a:bodyPr/>
          <a:lstStyle/>
          <a:p>
            <a:r>
              <a:rPr lang="zh-CN" altLang="en-US">
                <a:latin typeface="华文新魏" panose="02010800040101010101" pitchFamily="2" charset="-122"/>
                <a:ea typeface="华文新魏" panose="02010800040101010101" pitchFamily="2" charset="-122"/>
              </a:rPr>
              <a:t>对称多处理器系统上的线程调度</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149507" name="Rectangle 3">
            <a:extLst>
              <a:ext uri="{FF2B5EF4-FFF2-40B4-BE49-F238E27FC236}">
                <a16:creationId xmlns:a16="http://schemas.microsoft.com/office/drawing/2014/main" id="{37B99203-5131-449C-A9D4-251C1D7309B0}"/>
              </a:ext>
            </a:extLst>
          </p:cNvPr>
          <p:cNvSpPr>
            <a:spLocks noGrp="1" noChangeArrowheads="1"/>
          </p:cNvSpPr>
          <p:nvPr>
            <p:ph type="body" idx="1"/>
          </p:nvPr>
        </p:nvSpPr>
        <p:spPr>
          <a:xfrm>
            <a:off x="1143000" y="1219200"/>
            <a:ext cx="7239000" cy="4953000"/>
          </a:xfrm>
        </p:spPr>
        <p:txBody>
          <a:bodyPr/>
          <a:lstStyle/>
          <a:p>
            <a:pPr algn="just">
              <a:buFontTx/>
              <a:buNone/>
            </a:pP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亲合关系</a:t>
            </a:r>
          </a:p>
          <a:p>
            <a:pPr algn="just">
              <a:buFontTx/>
              <a:buNone/>
            </a:pP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线程的首选处理器和第二处理器</a:t>
            </a:r>
          </a:p>
          <a:p>
            <a:pPr>
              <a:buFontTx/>
              <a:buNone/>
            </a:pP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就绪线程的运行处理器选择 </a:t>
            </a:r>
          </a:p>
          <a:p>
            <a:pPr>
              <a:buFontTx/>
              <a:buNone/>
            </a:pPr>
            <a:r>
              <a:rPr lang="en-US" altLang="zh-CN" sz="3600">
                <a:latin typeface="华文新魏" panose="02010800040101010101" pitchFamily="2" charset="-122"/>
                <a:ea typeface="华文新魏" panose="02010800040101010101" pitchFamily="2" charset="-122"/>
              </a:rPr>
              <a:t>4)</a:t>
            </a:r>
            <a:r>
              <a:rPr lang="zh-CN" altLang="en-US" sz="3600">
                <a:latin typeface="华文新魏" panose="02010800040101010101" pitchFamily="2" charset="-122"/>
                <a:ea typeface="华文新魏" panose="02010800040101010101" pitchFamily="2" charset="-122"/>
              </a:rPr>
              <a:t>为特定的处理器调度线程 </a:t>
            </a:r>
          </a:p>
          <a:p>
            <a:pPr>
              <a:buFontTx/>
              <a:buNone/>
            </a:pPr>
            <a:r>
              <a:rPr lang="en-US" altLang="zh-CN" sz="3600">
                <a:latin typeface="华文新魏" panose="02010800040101010101" pitchFamily="2" charset="-122"/>
                <a:ea typeface="华文新魏" panose="02010800040101010101" pitchFamily="2" charset="-122"/>
              </a:rPr>
              <a:t>5)</a:t>
            </a:r>
            <a:r>
              <a:rPr lang="zh-CN" altLang="en-US" sz="3600">
                <a:latin typeface="华文新魏" panose="02010800040101010101" pitchFamily="2" charset="-122"/>
                <a:ea typeface="华文新魏" panose="02010800040101010101" pitchFamily="2" charset="-122"/>
              </a:rPr>
              <a:t>最高优先级就绪线程可能不处于运行状态</a:t>
            </a:r>
          </a:p>
          <a:p>
            <a:pPr>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74469314-FB5C-4F5B-BD0F-347B071952E6}"/>
              </a:ext>
            </a:extLst>
          </p:cNvPr>
          <p:cNvSpPr>
            <a:spLocks noGrp="1" noChangeArrowheads="1"/>
          </p:cNvSpPr>
          <p:nvPr>
            <p:ph type="title"/>
          </p:nvPr>
        </p:nvSpPr>
        <p:spPr>
          <a:xfrm>
            <a:off x="685800" y="115888"/>
            <a:ext cx="7772400" cy="1143000"/>
          </a:xfrm>
        </p:spPr>
        <p:txBody>
          <a:bodyPr/>
          <a:lstStyle/>
          <a:p>
            <a:r>
              <a:rPr lang="en-US" altLang="zh-CN" sz="4800">
                <a:latin typeface="华文新魏" panose="02010800040101010101" pitchFamily="2" charset="-122"/>
                <a:ea typeface="华文新魏" panose="02010800040101010101" pitchFamily="2" charset="-122"/>
              </a:rPr>
              <a:t>3 Linux</a:t>
            </a:r>
            <a:r>
              <a:rPr lang="zh-CN" altLang="en-US" sz="4800">
                <a:latin typeface="华文新魏" panose="02010800040101010101" pitchFamily="2" charset="-122"/>
                <a:ea typeface="华文新魏" panose="02010800040101010101" pitchFamily="2" charset="-122"/>
              </a:rPr>
              <a:t>进程调度机制</a:t>
            </a:r>
          </a:p>
        </p:txBody>
      </p:sp>
      <p:sp>
        <p:nvSpPr>
          <p:cNvPr id="212995" name="Rectangle 3">
            <a:extLst>
              <a:ext uri="{FF2B5EF4-FFF2-40B4-BE49-F238E27FC236}">
                <a16:creationId xmlns:a16="http://schemas.microsoft.com/office/drawing/2014/main" id="{0A7AF169-9DBE-4636-8DBF-99E104A7C0A3}"/>
              </a:ext>
            </a:extLst>
          </p:cNvPr>
          <p:cNvSpPr>
            <a:spLocks noGrp="1" noChangeArrowheads="1"/>
          </p:cNvSpPr>
          <p:nvPr>
            <p:ph type="body" idx="1"/>
          </p:nvPr>
        </p:nvSpPr>
        <p:spPr>
          <a:xfrm>
            <a:off x="685800" y="1268413"/>
            <a:ext cx="7772400" cy="5256212"/>
          </a:xfrm>
        </p:spPr>
        <p:txBody>
          <a:bodyPr/>
          <a:lstStyle/>
          <a:p>
            <a:pPr marL="609600" indent="-609600">
              <a:buFontTx/>
              <a:buAutoNum type="arabicParenR"/>
            </a:pPr>
            <a:r>
              <a:rPr lang="zh-CN" altLang="en-US" sz="4000">
                <a:ea typeface="华文新魏" panose="02010800040101010101" pitchFamily="2" charset="-122"/>
              </a:rPr>
              <a:t>进程调度依据和时机</a:t>
            </a:r>
          </a:p>
          <a:p>
            <a:pPr marL="609600" indent="-609600">
              <a:buFontTx/>
              <a:buAutoNum type="arabicParenR"/>
            </a:pPr>
            <a:r>
              <a:rPr lang="zh-CN" altLang="en-US" sz="4000">
                <a:ea typeface="华文新魏" panose="02010800040101010101" pitchFamily="2" charset="-122"/>
              </a:rPr>
              <a:t>进程调度任务</a:t>
            </a:r>
          </a:p>
          <a:p>
            <a:pPr marL="609600" indent="-609600">
              <a:buFontTx/>
              <a:buAutoNum type="arabicParenR"/>
            </a:pPr>
            <a:r>
              <a:rPr lang="zh-CN" altLang="en-US" sz="4000">
                <a:ea typeface="华文新魏" panose="02010800040101010101" pitchFamily="2" charset="-122"/>
              </a:rPr>
              <a:t>进程切换</a:t>
            </a:r>
          </a:p>
          <a:p>
            <a:pPr marL="609600" indent="-609600">
              <a:buFontTx/>
              <a:buAutoNum type="arabicParenR"/>
            </a:pPr>
            <a:endParaRPr lang="zh-CN" altLang="en-US" sz="4000">
              <a:ea typeface="华文新魏" panose="02010800040101010101" pitchFamily="2" charset="-122"/>
            </a:endParaRPr>
          </a:p>
          <a:p>
            <a:pPr marL="609600" indent="-609600">
              <a:buFontTx/>
              <a:buNone/>
            </a:pPr>
            <a:r>
              <a:rPr lang="zh-CN" altLang="en-US"/>
              <a:t>        </a:t>
            </a:r>
            <a:endParaRPr lang="zh-CN" altLang="en-US" sz="48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B0ED2B1C-18E8-4AF6-AE20-050CA35F67B0}"/>
              </a:ext>
            </a:extLst>
          </p:cNvPr>
          <p:cNvSpPr>
            <a:spLocks noGrp="1" noChangeArrowheads="1"/>
          </p:cNvSpPr>
          <p:nvPr>
            <p:ph type="title"/>
          </p:nvPr>
        </p:nvSpPr>
        <p:spPr/>
        <p:txBody>
          <a:bodyPr/>
          <a:lstStyle/>
          <a:p>
            <a:r>
              <a:rPr lang="zh-CN" altLang="en-US" sz="5400">
                <a:latin typeface="华文新魏" panose="02010800040101010101" pitchFamily="2" charset="-122"/>
                <a:ea typeface="华文新魏" panose="02010800040101010101" pitchFamily="2" charset="-122"/>
              </a:rPr>
              <a:t>进程切换时机</a:t>
            </a:r>
            <a:br>
              <a:rPr lang="zh-CN" altLang="en-US" sz="5400">
                <a:latin typeface="华文新魏" panose="02010800040101010101" pitchFamily="2" charset="-122"/>
                <a:ea typeface="华文新魏" panose="02010800040101010101" pitchFamily="2" charset="-122"/>
              </a:rPr>
            </a:br>
            <a:endParaRPr lang="zh-CN" altLang="en-US" sz="5400">
              <a:latin typeface="华文新魏" panose="02010800040101010101" pitchFamily="2" charset="-122"/>
              <a:ea typeface="华文新魏" panose="02010800040101010101" pitchFamily="2" charset="-122"/>
            </a:endParaRPr>
          </a:p>
        </p:txBody>
      </p:sp>
      <p:sp>
        <p:nvSpPr>
          <p:cNvPr id="234499" name="Rectangle 3">
            <a:extLst>
              <a:ext uri="{FF2B5EF4-FFF2-40B4-BE49-F238E27FC236}">
                <a16:creationId xmlns:a16="http://schemas.microsoft.com/office/drawing/2014/main" id="{FB79D0BA-7621-4036-AEFC-A0D1D068F3A3}"/>
              </a:ext>
            </a:extLst>
          </p:cNvPr>
          <p:cNvSpPr>
            <a:spLocks noGrp="1" noChangeArrowheads="1"/>
          </p:cNvSpPr>
          <p:nvPr>
            <p:ph type="body" idx="1"/>
          </p:nvPr>
        </p:nvSpPr>
        <p:spPr>
          <a:xfrm>
            <a:off x="685800" y="1268413"/>
            <a:ext cx="7772400" cy="5256212"/>
          </a:xfrm>
        </p:spPr>
        <p:txBody>
          <a:bodyPr/>
          <a:lstStyle/>
          <a:p>
            <a:pPr>
              <a:lnSpc>
                <a:spcPct val="80000"/>
              </a:lnSpc>
              <a:buFontTx/>
              <a:buNone/>
            </a:pPr>
            <a:r>
              <a:rPr lang="en-US" altLang="zh-CN" sz="2800">
                <a:latin typeface="华文新魏" panose="02010800040101010101" pitchFamily="2" charset="-122"/>
                <a:ea typeface="华文新魏" panose="02010800040101010101" pitchFamily="2" charset="-122"/>
              </a:rPr>
              <a:t>(1) </a:t>
            </a:r>
            <a:r>
              <a:rPr lang="zh-CN" altLang="en-US" sz="2800">
                <a:latin typeface="华文新魏" panose="02010800040101010101" pitchFamily="2" charset="-122"/>
                <a:ea typeface="华文新魏" panose="02010800040101010101" pitchFamily="2" charset="-122"/>
              </a:rPr>
              <a:t>进程被动地放弃</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，当前进程时间片用完或当一个进程被唤醒，且其优先级高于当前进程的优先级时，通过</a:t>
            </a:r>
            <a:r>
              <a:rPr lang="en-US" altLang="zh-CN" sz="2800">
                <a:latin typeface="华文新魏" panose="02010800040101010101" pitchFamily="2" charset="-122"/>
                <a:ea typeface="华文新魏" panose="02010800040101010101" pitchFamily="2" charset="-122"/>
              </a:rPr>
              <a:t>TIF_NEED_RESCHED</a:t>
            </a:r>
            <a:r>
              <a:rPr lang="zh-CN" altLang="en-US" sz="2800">
                <a:latin typeface="华文新魏" panose="02010800040101010101" pitchFamily="2" charset="-122"/>
                <a:ea typeface="华文新魏" panose="02010800040101010101" pitchFamily="2" charset="-122"/>
              </a:rPr>
              <a:t>位置</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，来告诉内核在适当的时刻需要重新调度。 </a:t>
            </a:r>
          </a:p>
          <a:p>
            <a:pPr>
              <a:lnSpc>
                <a:spcPct val="80000"/>
              </a:lnSpc>
              <a:buFontTx/>
              <a:buNone/>
            </a:pPr>
            <a:r>
              <a:rPr lang="en-US" altLang="zh-CN" sz="2800">
                <a:latin typeface="华文新魏" panose="02010800040101010101" pitchFamily="2" charset="-122"/>
                <a:ea typeface="华文新魏" panose="02010800040101010101" pitchFamily="2" charset="-122"/>
              </a:rPr>
              <a:t>(2) </a:t>
            </a:r>
            <a:r>
              <a:rPr lang="zh-CN" altLang="en-US" sz="2800">
                <a:latin typeface="华文新魏" panose="02010800040101010101" pitchFamily="2" charset="-122"/>
                <a:ea typeface="华文新魏" panose="02010800040101010101" pitchFamily="2" charset="-122"/>
              </a:rPr>
              <a:t>进程主动放弃</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，是由于进程执行系统调用，状态发生变化，直接调用</a:t>
            </a:r>
            <a:r>
              <a:rPr lang="en-US" altLang="zh-CN" sz="2800">
                <a:latin typeface="华文新魏" panose="02010800040101010101" pitchFamily="2" charset="-122"/>
                <a:ea typeface="华文新魏" panose="02010800040101010101" pitchFamily="2" charset="-122"/>
              </a:rPr>
              <a:t>schedule( )</a:t>
            </a:r>
            <a:r>
              <a:rPr lang="zh-CN" altLang="en-US" sz="2800">
                <a:latin typeface="华文新魏" panose="02010800040101010101" pitchFamily="2" charset="-122"/>
                <a:ea typeface="华文新魏" panose="02010800040101010101" pitchFamily="2" charset="-122"/>
              </a:rPr>
              <a:t>进入调度，这类系统调用有：</a:t>
            </a:r>
            <a:r>
              <a:rPr lang="en-US" altLang="zh-CN" sz="2800">
                <a:latin typeface="华文新魏" panose="02010800040101010101" pitchFamily="2" charset="-122"/>
                <a:ea typeface="华文新魏" panose="02010800040101010101" pitchFamily="2" charset="-122"/>
              </a:rPr>
              <a:t>yield( )</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pause( )</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sleep( )</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wait( )</a:t>
            </a:r>
            <a:r>
              <a:rPr lang="zh-CN" altLang="en-US" sz="2800">
                <a:latin typeface="华文新魏" panose="02010800040101010101" pitchFamily="2" charset="-122"/>
                <a:ea typeface="华文新魏" panose="02010800040101010101" pitchFamily="2" charset="-122"/>
              </a:rPr>
              <a:t>和</a:t>
            </a:r>
            <a:r>
              <a:rPr lang="en-US" altLang="zh-CN" sz="2800">
                <a:latin typeface="华文新魏" panose="02010800040101010101" pitchFamily="2" charset="-122"/>
                <a:ea typeface="华文新魏" panose="02010800040101010101" pitchFamily="2" charset="-122"/>
              </a:rPr>
              <a:t>exit( )</a:t>
            </a:r>
            <a:r>
              <a:rPr lang="zh-CN" altLang="en-US" sz="2800">
                <a:latin typeface="华文新魏" panose="02010800040101010101" pitchFamily="2" charset="-122"/>
                <a:ea typeface="华文新魏" panose="02010800040101010101" pitchFamily="2" charset="-122"/>
              </a:rPr>
              <a:t>。</a:t>
            </a:r>
          </a:p>
          <a:p>
            <a:pPr>
              <a:lnSpc>
                <a:spcPct val="80000"/>
              </a:lnSpc>
              <a:buFontTx/>
              <a:buNone/>
            </a:pPr>
            <a:r>
              <a:rPr lang="en-US" altLang="zh-CN" sz="2800">
                <a:latin typeface="华文新魏" panose="02010800040101010101" pitchFamily="2" charset="-122"/>
                <a:ea typeface="华文新魏" panose="02010800040101010101" pitchFamily="2" charset="-122"/>
              </a:rPr>
              <a:t>(3) </a:t>
            </a:r>
            <a:r>
              <a:rPr lang="zh-CN" altLang="en-US" sz="2800">
                <a:latin typeface="华文新魏" panose="02010800040101010101" pitchFamily="2" charset="-122"/>
                <a:ea typeface="华文新魏" panose="02010800040101010101" pitchFamily="2" charset="-122"/>
              </a:rPr>
              <a:t>进程执行等待系统调用，如</a:t>
            </a:r>
            <a:r>
              <a:rPr lang="en-US" altLang="zh-CN" sz="2800">
                <a:latin typeface="华文新魏" panose="02010800040101010101" pitchFamily="2" charset="-122"/>
                <a:ea typeface="华文新魏" panose="02010800040101010101" pitchFamily="2" charset="-122"/>
              </a:rPr>
              <a:t>read( )</a:t>
            </a:r>
            <a:r>
              <a:rPr lang="zh-CN" altLang="en-US" sz="2800">
                <a:latin typeface="华文新魏" panose="02010800040101010101" pitchFamily="2" charset="-122"/>
                <a:ea typeface="华文新魏" panose="02010800040101010101" pitchFamily="2" charset="-122"/>
              </a:rPr>
              <a:t>或</a:t>
            </a:r>
            <a:r>
              <a:rPr lang="en-US" altLang="zh-CN" sz="2800">
                <a:latin typeface="华文新魏" panose="02010800040101010101" pitchFamily="2" charset="-122"/>
                <a:ea typeface="华文新魏" panose="02010800040101010101" pitchFamily="2" charset="-122"/>
              </a:rPr>
              <a:t>write( )</a:t>
            </a:r>
            <a:r>
              <a:rPr lang="zh-CN" altLang="en-US" sz="2800">
                <a:latin typeface="华文新魏" panose="02010800040101010101" pitchFamily="2" charset="-122"/>
                <a:ea typeface="华文新魏" panose="02010800040101010101" pitchFamily="2" charset="-122"/>
              </a:rPr>
              <a:t>等，此时进程进入等待队列，系统调用</a:t>
            </a:r>
            <a:r>
              <a:rPr lang="en-US" altLang="zh-CN" sz="2800">
                <a:latin typeface="华文新魏" panose="02010800040101010101" pitchFamily="2" charset="-122"/>
                <a:ea typeface="华文新魏" panose="02010800040101010101" pitchFamily="2" charset="-122"/>
              </a:rPr>
              <a:t>schedule( )</a:t>
            </a:r>
            <a:r>
              <a:rPr lang="zh-CN" altLang="en-US" sz="2800">
                <a:latin typeface="华文新魏" panose="02010800040101010101" pitchFamily="2" charset="-122"/>
                <a:ea typeface="华文新魏" panose="02010800040101010101" pitchFamily="2" charset="-122"/>
              </a:rPr>
              <a:t>进入调度，该函数的执行结果往往是当前进程放弃处理器。</a:t>
            </a:r>
          </a:p>
          <a:p>
            <a:pPr>
              <a:lnSpc>
                <a:spcPct val="80000"/>
              </a:lnSpc>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B43A7EAD-C954-40E1-B4EE-E8BE74F9C56A}"/>
              </a:ext>
            </a:extLst>
          </p:cNvPr>
          <p:cNvSpPr>
            <a:spLocks noGrp="1" noChangeArrowheads="1"/>
          </p:cNvSpPr>
          <p:nvPr>
            <p:ph type="title"/>
          </p:nvPr>
        </p:nvSpPr>
        <p:spPr/>
        <p:txBody>
          <a:bodyPr/>
          <a:lstStyle/>
          <a:p>
            <a:r>
              <a:rPr lang="zh-CN" altLang="en-US" sz="5400">
                <a:latin typeface="华文新魏" panose="02010800040101010101" pitchFamily="2" charset="-122"/>
                <a:ea typeface="华文新魏" panose="02010800040101010101" pitchFamily="2" charset="-122"/>
              </a:rPr>
              <a:t>进程切换</a:t>
            </a:r>
            <a:br>
              <a:rPr lang="zh-CN" altLang="en-US" sz="5400">
                <a:latin typeface="华文新魏" panose="02010800040101010101" pitchFamily="2" charset="-122"/>
                <a:ea typeface="华文新魏" panose="02010800040101010101" pitchFamily="2" charset="-122"/>
              </a:rPr>
            </a:br>
            <a:endParaRPr lang="zh-CN" altLang="en-US" sz="5400">
              <a:latin typeface="华文新魏" panose="02010800040101010101" pitchFamily="2" charset="-122"/>
              <a:ea typeface="华文新魏" panose="02010800040101010101" pitchFamily="2" charset="-122"/>
            </a:endParaRPr>
          </a:p>
        </p:txBody>
      </p:sp>
      <p:sp>
        <p:nvSpPr>
          <p:cNvPr id="233475" name="Rectangle 3">
            <a:extLst>
              <a:ext uri="{FF2B5EF4-FFF2-40B4-BE49-F238E27FC236}">
                <a16:creationId xmlns:a16="http://schemas.microsoft.com/office/drawing/2014/main" id="{7C5D90CC-E483-458D-91F3-D35A91410B06}"/>
              </a:ext>
            </a:extLst>
          </p:cNvPr>
          <p:cNvSpPr>
            <a:spLocks noGrp="1" noChangeArrowheads="1"/>
          </p:cNvSpPr>
          <p:nvPr>
            <p:ph type="body" idx="1"/>
          </p:nvPr>
        </p:nvSpPr>
        <p:spPr>
          <a:xfrm>
            <a:off x="685800" y="1485900"/>
            <a:ext cx="7772400" cy="5256213"/>
          </a:xfrm>
        </p:spPr>
        <p:txBody>
          <a:bodyPr/>
          <a:lstStyle/>
          <a:p>
            <a:pPr>
              <a:lnSpc>
                <a:spcPct val="80000"/>
              </a:lnSpc>
            </a:pPr>
            <a:r>
              <a:rPr lang="zh-CN" altLang="en-US" sz="3600">
                <a:latin typeface="华文新魏" panose="02010800040101010101" pitchFamily="2" charset="-122"/>
                <a:ea typeface="华文新魏" panose="02010800040101010101" pitchFamily="2" charset="-122"/>
              </a:rPr>
              <a:t>上下文切换是从一个可运行进程切换到另一个可运行进程，由</a:t>
            </a:r>
            <a:r>
              <a:rPr lang="en-US" altLang="zh-CN" sz="3600">
                <a:latin typeface="华文新魏" panose="02010800040101010101" pitchFamily="2" charset="-122"/>
                <a:ea typeface="华文新魏" panose="02010800040101010101" pitchFamily="2" charset="-122"/>
              </a:rPr>
              <a:t>context_switch</a:t>
            </a:r>
            <a:r>
              <a:rPr lang="zh-CN" altLang="en-US" sz="3600">
                <a:latin typeface="华文新魏" panose="02010800040101010101" pitchFamily="2" charset="-122"/>
                <a:ea typeface="华文新魏" panose="02010800040101010101" pitchFamily="2" charset="-122"/>
              </a:rPr>
              <a:t>（）函数处理这项工作，每当一个新的进程被选出来准备投入运行时，</a:t>
            </a:r>
            <a:r>
              <a:rPr lang="en-US" altLang="zh-CN" sz="3600">
                <a:latin typeface="华文新魏" panose="02010800040101010101" pitchFamily="2" charset="-122"/>
                <a:ea typeface="华文新魏" panose="02010800040101010101" pitchFamily="2" charset="-122"/>
              </a:rPr>
              <a:t>schedule</a:t>
            </a:r>
            <a:r>
              <a:rPr lang="zh-CN" altLang="en-US" sz="3600">
                <a:latin typeface="华文新魏" panose="02010800040101010101" pitchFamily="2" charset="-122"/>
                <a:ea typeface="华文新魏" panose="02010800040101010101" pitchFamily="2" charset="-122"/>
              </a:rPr>
              <a:t>（）就会调用该函数。</a:t>
            </a:r>
          </a:p>
          <a:p>
            <a:pPr>
              <a:lnSpc>
                <a:spcPct val="80000"/>
              </a:lnSpc>
            </a:pPr>
            <a:r>
              <a:rPr lang="zh-CN" altLang="en-US" sz="3600">
                <a:latin typeface="华文新魏" panose="02010800040101010101" pitchFamily="2" charset="-122"/>
                <a:ea typeface="华文新魏" panose="02010800040101010101" pitchFamily="2" charset="-122"/>
              </a:rPr>
              <a:t>它首先调用</a:t>
            </a:r>
            <a:r>
              <a:rPr lang="en-US" altLang="zh-CN" sz="3600">
                <a:latin typeface="华文新魏" panose="02010800040101010101" pitchFamily="2" charset="-122"/>
                <a:ea typeface="华文新魏" panose="02010800040101010101" pitchFamily="2" charset="-122"/>
              </a:rPr>
              <a:t>switch_mm</a:t>
            </a:r>
            <a:r>
              <a:rPr lang="zh-CN" altLang="en-US" sz="3600">
                <a:latin typeface="华文新魏" panose="02010800040101010101" pitchFamily="2" charset="-122"/>
                <a:ea typeface="华文新魏" panose="02010800040101010101" pitchFamily="2" charset="-122"/>
              </a:rPr>
              <a:t>（），把虚拟主存从上一个进程映射切换到新进程中；再调用</a:t>
            </a:r>
            <a:r>
              <a:rPr lang="en-US" altLang="zh-CN" sz="3600">
                <a:latin typeface="华文新魏" panose="02010800040101010101" pitchFamily="2" charset="-122"/>
                <a:ea typeface="华文新魏" panose="02010800040101010101" pitchFamily="2" charset="-122"/>
              </a:rPr>
              <a:t>switch_to</a:t>
            </a:r>
            <a:r>
              <a:rPr lang="zh-CN" altLang="en-US" sz="3600">
                <a:latin typeface="华文新魏" panose="02010800040101010101" pitchFamily="2" charset="-122"/>
                <a:ea typeface="华文新魏" panose="02010800040101010101" pitchFamily="2" charset="-122"/>
              </a:rPr>
              <a:t>（），从上一个进程的处理器状态切换到新进程的处理器状态。</a:t>
            </a:r>
          </a:p>
          <a:p>
            <a:pPr>
              <a:lnSpc>
                <a:spcPct val="80000"/>
              </a:lnSpc>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86107087-7F41-4E38-BAC8-9F8A35E308A2}"/>
              </a:ext>
            </a:extLst>
          </p:cNvPr>
          <p:cNvSpPr>
            <a:spLocks noGrp="1" noChangeArrowheads="1"/>
          </p:cNvSpPr>
          <p:nvPr>
            <p:ph type="title"/>
          </p:nvPr>
        </p:nvSpPr>
        <p:spPr>
          <a:xfrm>
            <a:off x="685800" y="188913"/>
            <a:ext cx="7772400" cy="1143000"/>
          </a:xfrm>
        </p:spPr>
        <p:txBody>
          <a:bodyPr/>
          <a:lstStyle/>
          <a:p>
            <a:r>
              <a:rPr lang="en-US" altLang="zh-CN" sz="4800">
                <a:latin typeface="华文新魏" panose="02010800040101010101" pitchFamily="2" charset="-122"/>
                <a:ea typeface="华文新魏" panose="02010800040101010101" pitchFamily="2" charset="-122"/>
              </a:rPr>
              <a:t>2.10.2 Linux2.6</a:t>
            </a:r>
            <a:r>
              <a:rPr lang="zh-CN" altLang="en-US" sz="4800">
                <a:latin typeface="华文新魏" panose="02010800040101010101" pitchFamily="2" charset="-122"/>
                <a:ea typeface="华文新魏" panose="02010800040101010101" pitchFamily="2" charset="-122"/>
              </a:rPr>
              <a:t>调度算法</a:t>
            </a:r>
          </a:p>
        </p:txBody>
      </p:sp>
      <p:sp>
        <p:nvSpPr>
          <p:cNvPr id="214019" name="Rectangle 3">
            <a:extLst>
              <a:ext uri="{FF2B5EF4-FFF2-40B4-BE49-F238E27FC236}">
                <a16:creationId xmlns:a16="http://schemas.microsoft.com/office/drawing/2014/main" id="{6D500C0B-55C6-442E-B680-6C6853036903}"/>
              </a:ext>
            </a:extLst>
          </p:cNvPr>
          <p:cNvSpPr>
            <a:spLocks noGrp="1" noChangeArrowheads="1"/>
          </p:cNvSpPr>
          <p:nvPr>
            <p:ph type="body" idx="1"/>
          </p:nvPr>
        </p:nvSpPr>
        <p:spPr>
          <a:xfrm>
            <a:off x="685800" y="1125538"/>
            <a:ext cx="7772400" cy="5256212"/>
          </a:xfrm>
        </p:spPr>
        <p:txBody>
          <a:bodyPr/>
          <a:lstStyle/>
          <a:p>
            <a:pPr>
              <a:buFontTx/>
              <a:buNone/>
            </a:pPr>
            <a:r>
              <a:rPr lang="en-US" altLang="zh-CN">
                <a:latin typeface="华文新魏" panose="02010800040101010101" pitchFamily="2" charset="-122"/>
                <a:ea typeface="华文新魏" panose="02010800040101010101" pitchFamily="2" charset="-122"/>
              </a:rPr>
              <a:t>    0</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）调度程序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特点是能够保证无论系统负载</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进程数目或处理器数目</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如何增加，选择合适进程并且给它分配处理器的时间是恒定的，</a:t>
            </a:r>
          </a:p>
          <a:p>
            <a:pPr>
              <a:buFontTx/>
              <a:buNone/>
            </a:pPr>
            <a:r>
              <a:rPr lang="zh-CN" altLang="en-US">
                <a:latin typeface="华文新魏" panose="02010800040101010101" pitchFamily="2" charset="-122"/>
                <a:ea typeface="华文新魏" panose="02010800040101010101" pitchFamily="2" charset="-122"/>
              </a:rPr>
              <a:t>   具有的新特性有：支持</a:t>
            </a:r>
            <a:r>
              <a:rPr lang="en-US" altLang="zh-CN">
                <a:latin typeface="华文新魏" panose="02010800040101010101" pitchFamily="2" charset="-122"/>
                <a:ea typeface="华文新魏" panose="02010800040101010101" pitchFamily="2" charset="-122"/>
              </a:rPr>
              <a:t>SMP</a:t>
            </a:r>
            <a:r>
              <a:rPr lang="zh-CN" altLang="en-US">
                <a:latin typeface="华文新魏" panose="02010800040101010101" pitchFamily="2" charset="-122"/>
                <a:ea typeface="华文新魏" panose="02010800040101010101" pitchFamily="2" charset="-122"/>
              </a:rPr>
              <a:t>，每个处理器拥有自己的可运行队列；强化</a:t>
            </a:r>
            <a:r>
              <a:rPr lang="en-US" altLang="zh-CN">
                <a:latin typeface="华文新魏" panose="02010800040101010101" pitchFamily="2" charset="-122"/>
                <a:ea typeface="华文新魏" panose="02010800040101010101" pitchFamily="2" charset="-122"/>
              </a:rPr>
              <a:t>SMP</a:t>
            </a:r>
            <a:r>
              <a:rPr lang="zh-CN" altLang="en-US">
                <a:latin typeface="华文新魏" panose="02010800040101010101" pitchFamily="2" charset="-122"/>
                <a:ea typeface="华文新魏" panose="02010800040101010101" pitchFamily="2" charset="-122"/>
              </a:rPr>
              <a:t>的亲和力，尽量将相关任务分配到一个处理器上连续运行；确保响应时间，及时调度交互式进程；保证公平性，没有进程会处于饥饿状态。</a:t>
            </a:r>
          </a:p>
          <a:p>
            <a:pPr>
              <a:buFontTx/>
              <a:buNone/>
            </a:pPr>
            <a:endParaRPr lang="zh-CN" altLang="en-US">
              <a:latin typeface="华文新魏" panose="02010800040101010101" pitchFamily="2" charset="-122"/>
              <a:ea typeface="华文新魏" panose="02010800040101010101" pitchFamily="2" charset="-122"/>
            </a:endParaRP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98046BAF-BAD9-46D9-8140-7782D5F5492A}"/>
              </a:ext>
            </a:extLst>
          </p:cNvPr>
          <p:cNvSpPr>
            <a:spLocks noGrp="1" noChangeArrowheads="1"/>
          </p:cNvSpPr>
          <p:nvPr>
            <p:ph type="title"/>
          </p:nvPr>
        </p:nvSpPr>
        <p:spPr>
          <a:xfrm>
            <a:off x="685800" y="609600"/>
            <a:ext cx="8062913" cy="1143000"/>
          </a:xfrm>
        </p:spPr>
        <p:txBody>
          <a:bodyPr/>
          <a:lstStyle/>
          <a:p>
            <a:r>
              <a:rPr lang="en-US" altLang="zh-CN" sz="4000">
                <a:latin typeface="华文新魏" panose="02010800040101010101" pitchFamily="2" charset="-122"/>
                <a:ea typeface="华文新魏" panose="02010800040101010101" pitchFamily="2" charset="-122"/>
              </a:rPr>
              <a:t>Linux2.6</a:t>
            </a:r>
            <a:r>
              <a:rPr lang="zh-CN" altLang="en-US" sz="4000">
                <a:latin typeface="华文新魏" panose="02010800040101010101" pitchFamily="2" charset="-122"/>
                <a:ea typeface="华文新魏" panose="02010800040101010101" pitchFamily="2" charset="-122"/>
              </a:rPr>
              <a:t>中，进程描述符</a:t>
            </a:r>
            <a:r>
              <a:rPr lang="en-US" altLang="zh-CN" sz="4000">
                <a:latin typeface="华文新魏" panose="02010800040101010101" pitchFamily="2" charset="-122"/>
                <a:ea typeface="华文新魏" panose="02010800040101010101" pitchFamily="2" charset="-122"/>
              </a:rPr>
              <a:t>task_struct</a:t>
            </a:r>
            <a:r>
              <a:rPr lang="zh-CN" altLang="en-US" sz="4000">
                <a:latin typeface="华文新魏" panose="02010800040101010101" pitchFamily="2" charset="-122"/>
                <a:ea typeface="华文新魏" panose="02010800040101010101" pitchFamily="2" charset="-122"/>
              </a:rPr>
              <a:t>含有与调度有关的成员</a:t>
            </a:r>
            <a:r>
              <a:rPr lang="en-US" altLang="zh-CN" sz="4000">
                <a:latin typeface="华文新魏" panose="02010800040101010101" pitchFamily="2" charset="-122"/>
                <a:ea typeface="华文新魏" panose="02010800040101010101" pitchFamily="2" charset="-122"/>
              </a:rPr>
              <a:t>(1)</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228355" name="Rectangle 3">
            <a:extLst>
              <a:ext uri="{FF2B5EF4-FFF2-40B4-BE49-F238E27FC236}">
                <a16:creationId xmlns:a16="http://schemas.microsoft.com/office/drawing/2014/main" id="{ADBE1603-07D1-4C07-8FC2-934CA7F15788}"/>
              </a:ext>
            </a:extLst>
          </p:cNvPr>
          <p:cNvSpPr>
            <a:spLocks noGrp="1" noChangeArrowheads="1"/>
          </p:cNvSpPr>
          <p:nvPr>
            <p:ph type="body" idx="1"/>
          </p:nvPr>
        </p:nvSpPr>
        <p:spPr/>
        <p:txBody>
          <a:bodyPr/>
          <a:lstStyle/>
          <a:p>
            <a:pPr>
              <a:buFontTx/>
              <a:buNone/>
            </a:pPr>
            <a:r>
              <a:rPr lang="en-US" altLang="zh-CN" sz="3600">
                <a:latin typeface="华文新魏" panose="02010800040101010101" pitchFamily="2" charset="-122"/>
                <a:ea typeface="华文新魏" panose="02010800040101010101" pitchFamily="2" charset="-122"/>
              </a:rPr>
              <a:t>1) policy-</a:t>
            </a:r>
            <a:r>
              <a:rPr lang="zh-CN" altLang="en-US" sz="3600">
                <a:latin typeface="华文新魏" panose="02010800040101010101" pitchFamily="2" charset="-122"/>
                <a:ea typeface="华文新魏" panose="02010800040101010101" pitchFamily="2" charset="-122"/>
              </a:rPr>
              <a:t>进程调度策略，有三种类型：</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SCHED_NORMAL  </a:t>
            </a:r>
            <a:r>
              <a:rPr lang="zh-CN" altLang="en-US" sz="3600">
                <a:latin typeface="华文新魏" panose="02010800040101010101" pitchFamily="2" charset="-122"/>
                <a:ea typeface="华文新魏" panose="02010800040101010101" pitchFamily="2" charset="-122"/>
              </a:rPr>
              <a:t>非实时进程；</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SCHED_FIFO  </a:t>
            </a:r>
            <a:r>
              <a:rPr lang="zh-CN" altLang="en-US" sz="3600">
                <a:latin typeface="华文新魏" panose="02010800040101010101" pitchFamily="2" charset="-122"/>
                <a:ea typeface="华文新魏" panose="02010800040101010101" pitchFamily="2" charset="-122"/>
              </a:rPr>
              <a:t>实时进程，采用先进先出的调度算法；</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SCHED_RR   </a:t>
            </a:r>
            <a:r>
              <a:rPr lang="zh-CN" altLang="en-US" sz="3600">
                <a:latin typeface="华文新魏" panose="02010800040101010101" pitchFamily="2" charset="-122"/>
                <a:ea typeface="华文新魏" panose="02010800040101010101" pitchFamily="2" charset="-122"/>
              </a:rPr>
              <a:t>实时进程，采用轮转法。</a:t>
            </a:r>
          </a:p>
          <a:p>
            <a:pPr>
              <a:buFontTx/>
              <a:buNone/>
            </a:pPr>
            <a:r>
              <a:rPr lang="zh-CN" altLang="en-US" sz="3600">
                <a:latin typeface="华文新魏" panose="02010800040101010101" pitchFamily="2" charset="-122"/>
                <a:ea typeface="华文新魏" panose="02010800040101010101" pitchFamily="2" charset="-122"/>
              </a:rPr>
              <a:t>   </a:t>
            </a: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C744E3F5-2343-4BEE-A44D-2564BAE3BAB6}"/>
              </a:ext>
            </a:extLst>
          </p:cNvPr>
          <p:cNvSpPr>
            <a:spLocks noGrp="1" noChangeArrowheads="1"/>
          </p:cNvSpPr>
          <p:nvPr>
            <p:ph type="title"/>
          </p:nvPr>
        </p:nvSpPr>
        <p:spPr>
          <a:xfrm>
            <a:off x="395288" y="609600"/>
            <a:ext cx="8062912" cy="1143000"/>
          </a:xfrm>
        </p:spPr>
        <p:txBody>
          <a:bodyPr/>
          <a:lstStyle/>
          <a:p>
            <a:r>
              <a:rPr lang="en-US" altLang="zh-CN" sz="4000">
                <a:latin typeface="华文新魏" panose="02010800040101010101" pitchFamily="2" charset="-122"/>
                <a:ea typeface="华文新魏" panose="02010800040101010101" pitchFamily="2" charset="-122"/>
              </a:rPr>
              <a:t>Linux2.6</a:t>
            </a:r>
            <a:r>
              <a:rPr lang="zh-CN" altLang="en-US" sz="4000">
                <a:latin typeface="华文新魏" panose="02010800040101010101" pitchFamily="2" charset="-122"/>
                <a:ea typeface="华文新魏" panose="02010800040101010101" pitchFamily="2" charset="-122"/>
              </a:rPr>
              <a:t>中，进程描述符</a:t>
            </a:r>
            <a:r>
              <a:rPr lang="en-US" altLang="zh-CN" sz="4000">
                <a:latin typeface="华文新魏" panose="02010800040101010101" pitchFamily="2" charset="-122"/>
                <a:ea typeface="华文新魏" panose="02010800040101010101" pitchFamily="2" charset="-122"/>
              </a:rPr>
              <a:t>task_struct</a:t>
            </a:r>
            <a:r>
              <a:rPr lang="zh-CN" altLang="en-US" sz="4000">
                <a:latin typeface="华文新魏" panose="02010800040101010101" pitchFamily="2" charset="-122"/>
                <a:ea typeface="华文新魏" panose="02010800040101010101" pitchFamily="2" charset="-122"/>
              </a:rPr>
              <a:t>含有与调度有关的成员</a:t>
            </a:r>
            <a:r>
              <a:rPr lang="en-US" altLang="zh-CN" sz="4000">
                <a:latin typeface="华文新魏" panose="02010800040101010101" pitchFamily="2" charset="-122"/>
                <a:ea typeface="华文新魏" panose="02010800040101010101" pitchFamily="2" charset="-122"/>
              </a:rPr>
              <a:t>(2)</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226307" name="Rectangle 3">
            <a:extLst>
              <a:ext uri="{FF2B5EF4-FFF2-40B4-BE49-F238E27FC236}">
                <a16:creationId xmlns:a16="http://schemas.microsoft.com/office/drawing/2014/main" id="{C2A5281A-24DA-4B36-8986-E167937AF50E}"/>
              </a:ext>
            </a:extLst>
          </p:cNvPr>
          <p:cNvSpPr>
            <a:spLocks noGrp="1" noChangeArrowheads="1"/>
          </p:cNvSpPr>
          <p:nvPr>
            <p:ph type="body" idx="1"/>
          </p:nvPr>
        </p:nvSpPr>
        <p:spPr>
          <a:xfrm>
            <a:off x="685800" y="1557338"/>
            <a:ext cx="7772400" cy="4967287"/>
          </a:xfrm>
        </p:spPr>
        <p:txBody>
          <a:bodyPr/>
          <a:lstStyle/>
          <a:p>
            <a:pPr>
              <a:buFontTx/>
              <a:buNone/>
            </a:pPr>
            <a:r>
              <a:rPr lang="en-US" altLang="zh-CN">
                <a:latin typeface="华文新魏" panose="02010800040101010101" pitchFamily="2" charset="-122"/>
                <a:ea typeface="华文新魏" panose="02010800040101010101" pitchFamily="2" charset="-122"/>
              </a:rPr>
              <a:t>2) rt_priority-</a:t>
            </a:r>
            <a:r>
              <a:rPr lang="zh-CN" altLang="en-US">
                <a:latin typeface="华文新魏" panose="02010800040101010101" pitchFamily="2" charset="-122"/>
                <a:ea typeface="华文新魏" panose="02010800040101010101" pitchFamily="2" charset="-122"/>
              </a:rPr>
              <a:t>实时进程的优先级。其值为</a:t>
            </a:r>
            <a:r>
              <a:rPr lang="en-US" altLang="zh-CN">
                <a:latin typeface="华文新魏" panose="02010800040101010101" pitchFamily="2" charset="-122"/>
                <a:ea typeface="华文新魏" panose="02010800040101010101" pitchFamily="2" charset="-122"/>
              </a:rPr>
              <a:t>1000+rt_priority</a:t>
            </a:r>
            <a:r>
              <a:rPr lang="zh-CN" altLang="en-US">
                <a:latin typeface="华文新魏" panose="02010800040101010101" pitchFamily="2" charset="-122"/>
                <a:ea typeface="华文新魏" panose="02010800040101010101" pitchFamily="2" charset="-122"/>
              </a:rPr>
              <a:t>，而</a:t>
            </a:r>
            <a:r>
              <a:rPr lang="en-US" altLang="zh-CN">
                <a:latin typeface="华文新魏" panose="02010800040101010101" pitchFamily="2" charset="-122"/>
                <a:ea typeface="华文新魏" panose="02010800040101010101" pitchFamily="2" charset="-122"/>
              </a:rPr>
              <a:t>MAX_RT_PRIO</a:t>
            </a:r>
            <a:r>
              <a:rPr lang="zh-CN" altLang="en-US">
                <a:latin typeface="华文新魏" panose="02010800040101010101" pitchFamily="2" charset="-122"/>
                <a:ea typeface="华文新魏" panose="02010800040101010101" pitchFamily="2" charset="-122"/>
              </a:rPr>
              <a:t>定义为</a:t>
            </a:r>
            <a:r>
              <a:rPr lang="en-US" altLang="zh-CN">
                <a:latin typeface="华文新魏" panose="02010800040101010101" pitchFamily="2" charset="-122"/>
                <a:ea typeface="华文新魏" panose="02010800040101010101" pitchFamily="2" charset="-122"/>
              </a:rPr>
              <a:t>100</a:t>
            </a:r>
            <a:r>
              <a:rPr lang="zh-CN" altLang="en-US">
                <a:latin typeface="华文新魏" panose="02010800040101010101" pitchFamily="2" charset="-122"/>
                <a:ea typeface="华文新魏" panose="02010800040101010101" pitchFamily="2" charset="-122"/>
              </a:rPr>
              <a:t>，故</a:t>
            </a:r>
            <a:r>
              <a:rPr lang="en-US" altLang="zh-CN">
                <a:latin typeface="华文新魏" panose="02010800040101010101" pitchFamily="2" charset="-122"/>
                <a:ea typeface="华文新魏" panose="02010800040101010101" pitchFamily="2" charset="-122"/>
              </a:rPr>
              <a:t>rt_priority</a:t>
            </a:r>
            <a:r>
              <a:rPr lang="zh-CN" altLang="en-US">
                <a:latin typeface="华文新魏" panose="02010800040101010101" pitchFamily="2" charset="-122"/>
                <a:ea typeface="华文新魏" panose="02010800040101010101" pitchFamily="2" charset="-122"/>
              </a:rPr>
              <a:t>范围为</a:t>
            </a:r>
            <a:r>
              <a:rPr lang="en-US" altLang="zh-CN">
                <a:latin typeface="华文新魏" panose="02010800040101010101" pitchFamily="2" charset="-122"/>
                <a:ea typeface="华文新魏" panose="02010800040101010101" pitchFamily="2" charset="-122"/>
              </a:rPr>
              <a:t>0</a:t>
            </a:r>
            <a:r>
              <a:rPr lang="zh-CN" altLang="en-US">
                <a:latin typeface="华文新魏" panose="02010800040101010101" pitchFamily="2" charset="-122"/>
                <a:ea typeface="华文新魏" panose="02010800040101010101" pitchFamily="2" charset="-122"/>
              </a:rPr>
              <a:t>至</a:t>
            </a:r>
            <a:r>
              <a:rPr lang="en-US" altLang="zh-CN">
                <a:latin typeface="华文新魏" panose="02010800040101010101" pitchFamily="2" charset="-122"/>
                <a:ea typeface="华文新魏" panose="02010800040101010101" pitchFamily="2" charset="-122"/>
              </a:rPr>
              <a:t>99</a:t>
            </a:r>
            <a:r>
              <a:rPr lang="zh-CN" altLang="en-US">
                <a:latin typeface="华文新魏" panose="02010800040101010101" pitchFamily="2" charset="-122"/>
                <a:ea typeface="华文新魏" panose="02010800040101010101" pitchFamily="2" charset="-122"/>
              </a:rPr>
              <a:t>，且不参与优先级计算；</a:t>
            </a:r>
          </a:p>
          <a:p>
            <a:pPr>
              <a:buFontTx/>
              <a:buNone/>
            </a:pPr>
            <a:r>
              <a:rPr lang="en-US" altLang="zh-CN">
                <a:latin typeface="华文新魏" panose="02010800040101010101" pitchFamily="2" charset="-122"/>
                <a:ea typeface="华文新魏" panose="02010800040101010101" pitchFamily="2" charset="-122"/>
              </a:rPr>
              <a:t>3) static_prio-</a:t>
            </a:r>
            <a:r>
              <a:rPr lang="zh-CN" altLang="en-US">
                <a:latin typeface="华文新魏" panose="02010800040101010101" pitchFamily="2" charset="-122"/>
                <a:ea typeface="华文新魏" panose="02010800040101010101" pitchFamily="2" charset="-122"/>
              </a:rPr>
              <a:t>非实时进程静态优先级。由</a:t>
            </a:r>
            <a:r>
              <a:rPr lang="en-US" altLang="zh-CN">
                <a:latin typeface="华文新魏" panose="02010800040101010101" pitchFamily="2" charset="-122"/>
                <a:ea typeface="华文新魏" panose="02010800040101010101" pitchFamily="2" charset="-122"/>
              </a:rPr>
              <a:t>nice</a:t>
            </a:r>
            <a:r>
              <a:rPr lang="zh-CN" altLang="en-US">
                <a:latin typeface="华文新魏" panose="02010800040101010101" pitchFamily="2" charset="-122"/>
                <a:ea typeface="华文新魏" panose="02010800040101010101" pitchFamily="2" charset="-122"/>
              </a:rPr>
              <a:t>值转换而来，公式为：</a:t>
            </a:r>
            <a:r>
              <a:rPr lang="en-US" altLang="zh-CN">
                <a:latin typeface="华文新魏" panose="02010800040101010101" pitchFamily="2" charset="-122"/>
                <a:ea typeface="华文新魏" panose="02010800040101010101" pitchFamily="2" charset="-122"/>
              </a:rPr>
              <a:t>static_prio=MAX_RT_PRIO+nice-20</a:t>
            </a:r>
            <a:r>
              <a:rPr lang="zh-CN" altLang="en-US">
                <a:latin typeface="华文新魏" panose="02010800040101010101" pitchFamily="2" charset="-122"/>
                <a:ea typeface="华文新魏" panose="02010800040101010101" pitchFamily="2" charset="-122"/>
              </a:rPr>
              <a:t>。</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66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2732</Words>
  <Application>Microsoft Office PowerPoint</Application>
  <PresentationFormat>全屏显示(4:3)</PresentationFormat>
  <Paragraphs>182</Paragraphs>
  <Slides>31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7" baseType="lpstr">
      <vt:lpstr>Times New Roman</vt:lpstr>
      <vt:lpstr>宋体</vt:lpstr>
      <vt:lpstr>华文新魏</vt:lpstr>
      <vt:lpstr>仿宋_GB2312</vt:lpstr>
      <vt:lpstr>默认设计模板</vt:lpstr>
      <vt:lpstr>Microsoft Word Picture</vt:lpstr>
      <vt:lpstr>2.10 Linux调度算法 </vt:lpstr>
      <vt:lpstr>2.10.1 Linux传统调度算法(1) </vt:lpstr>
      <vt:lpstr>Linux传统调度算法(2) </vt:lpstr>
      <vt:lpstr>3 Linux进程调度机制</vt:lpstr>
      <vt:lpstr>进程切换时机 </vt:lpstr>
      <vt:lpstr>进程切换 </vt:lpstr>
      <vt:lpstr>2.10.2 Linux2.6调度算法</vt:lpstr>
      <vt:lpstr>Linux2.6中，进程描述符task_struct含有与调度有关的成员(1) </vt:lpstr>
      <vt:lpstr>Linux2.6中，进程描述符task_struct含有与调度有关的成员(2) </vt:lpstr>
      <vt:lpstr>Linux2.6中，进程描述符task_struct含有与调度有关的成员(3) </vt:lpstr>
      <vt:lpstr>Linux2.6中，进程描述符task_struct含有与调度有关的成员(4) </vt:lpstr>
      <vt:lpstr>Linux2.6中，进程描述符task_struct含有与调度有关的成员(5) </vt:lpstr>
      <vt:lpstr>关于need_resched</vt:lpstr>
      <vt:lpstr>1 调度算法的数据结构</vt:lpstr>
      <vt:lpstr>可运行队列(处理器)的优先级数组</vt:lpstr>
      <vt:lpstr>2 进程优先级和时间片</vt:lpstr>
      <vt:lpstr>3 O(1)调度算法(1)</vt:lpstr>
      <vt:lpstr>O(1)调度算法(2)</vt:lpstr>
      <vt:lpstr>O(1)调度算法(3) </vt:lpstr>
      <vt:lpstr>4 负载平衡(1)</vt:lpstr>
      <vt:lpstr>4 负载平衡(2)</vt:lpstr>
      <vt:lpstr>5 用户抢占和内核抢占</vt:lpstr>
      <vt:lpstr>2.11Windows 2003调度算法  </vt:lpstr>
      <vt:lpstr>时间配额 </vt:lpstr>
      <vt:lpstr>线程调度时机 </vt:lpstr>
      <vt:lpstr>线程优先级 </vt:lpstr>
      <vt:lpstr>线程优先级示意 </vt:lpstr>
      <vt:lpstr>Windows 2003线程调度 数据结构</vt:lpstr>
      <vt:lpstr>Windows 2003线程调度策略</vt:lpstr>
      <vt:lpstr>Windows 2003线程线程 优先级提升 </vt:lpstr>
      <vt:lpstr>对称多处理器系统上的线程调度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197</cp:revision>
  <dcterms:created xsi:type="dcterms:W3CDTF">2002-10-28T07:32:45Z</dcterms:created>
  <dcterms:modified xsi:type="dcterms:W3CDTF">2019-09-17T18:51:04Z</dcterms:modified>
</cp:coreProperties>
</file>