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355" r:id="rId3"/>
    <p:sldId id="356" r:id="rId4"/>
    <p:sldId id="358" r:id="rId5"/>
    <p:sldId id="361" r:id="rId6"/>
    <p:sldId id="363" r:id="rId7"/>
    <p:sldId id="406" r:id="rId8"/>
    <p:sldId id="364" r:id="rId9"/>
    <p:sldId id="426" r:id="rId10"/>
    <p:sldId id="366" r:id="rId11"/>
    <p:sldId id="428" r:id="rId12"/>
    <p:sldId id="427" r:id="rId13"/>
    <p:sldId id="429" r:id="rId14"/>
    <p:sldId id="430" r:id="rId15"/>
    <p:sldId id="431" r:id="rId16"/>
    <p:sldId id="368" r:id="rId17"/>
    <p:sldId id="369" r:id="rId18"/>
    <p:sldId id="419" r:id="rId19"/>
    <p:sldId id="420" r:id="rId20"/>
    <p:sldId id="432" r:id="rId21"/>
    <p:sldId id="433" r:id="rId22"/>
    <p:sldId id="434" r:id="rId23"/>
    <p:sldId id="435" r:id="rId24"/>
    <p:sldId id="436" r:id="rId25"/>
    <p:sldId id="423" r:id="rId26"/>
    <p:sldId id="424" r:id="rId27"/>
    <p:sldId id="425" r:id="rId28"/>
    <p:sldId id="317" r:id="rId29"/>
    <p:sldId id="437" r:id="rId30"/>
    <p:sldId id="348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297" r:id="rId39"/>
    <p:sldId id="386" r:id="rId40"/>
    <p:sldId id="387" r:id="rId41"/>
    <p:sldId id="385" r:id="rId42"/>
    <p:sldId id="389" r:id="rId43"/>
    <p:sldId id="390" r:id="rId44"/>
    <p:sldId id="405" r:id="rId45"/>
    <p:sldId id="393" r:id="rId46"/>
    <p:sldId id="397" r:id="rId47"/>
    <p:sldId id="330" r:id="rId48"/>
    <p:sldId id="398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12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00FF"/>
    <a:srgbClr val="0066FF"/>
    <a:srgbClr val="00FF00"/>
    <a:srgbClr val="009900"/>
    <a:srgbClr val="FF6699"/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4" autoAdjust="0"/>
    <p:restoredTop sz="91683" autoAdjust="0"/>
  </p:normalViewPr>
  <p:slideViewPr>
    <p:cSldViewPr>
      <p:cViewPr varScale="1">
        <p:scale>
          <a:sx n="79" d="100"/>
          <a:sy n="79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D66632-F42E-4449-9F66-E49487B694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B166BAA-38FD-4E81-AE82-DBBFF924FB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F13181A1-6F64-40B4-A3FB-6A494BA1942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2EE55B-10D7-4B78-BB18-00A2C3ACC8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3E009C3-5291-4F28-A501-81F66F1965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280F90-DF2D-4F85-8397-8CFDF09CB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0001D7-49E8-461E-BBF5-E46C206756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5DE24E-19FF-422F-AB1A-A5C6D3D22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2A227B-FC4F-489B-BA09-8D4F76096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F32890-0200-479D-ABE4-11229B099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35DDFC-463B-4A93-AC35-8E70E56D67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15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B84DCD-8668-4738-8D18-BDD177E33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90072-5DDB-4759-AD99-975E0B413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33C5AE-68C6-48FC-A698-CCC60F28A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29245-FD07-432C-AE5B-7E3140E77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43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E7B762-8104-4D02-882A-F3E52DEA2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620C2-E145-40D9-BA8F-AEBCE2185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8FC5FE-14EC-4956-BCE7-244F8B337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20AB1-5760-404F-9DB6-3F1EB83737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7F4A69-F838-4A3B-B2FA-185A6EDAA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392519-ECFD-4249-9F2D-3EB54D40E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9F188B-4CAA-4471-BA91-4895FC3EC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E62A6C-3FED-4839-8EC7-7A43C22A9E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32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765961-DFEB-4037-8835-5D93F74D1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323E81-1A5E-424E-A2D0-2FDABFBD7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E3C4BA-B239-41F5-ACBE-F90A24F9B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6AFB1-217B-4AAC-BF97-E84C8C775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74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0629C-D75A-4A9E-8AEF-171B8DF06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B5095-ACA8-4BB1-9603-A0CDCE3AD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E0CBF-A465-4EC7-A660-C5B310ED6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B92ED-E9F2-495C-9AA1-713B4A5D1D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5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46E551-687F-404D-9C07-0D9FA5DBB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8D7AA2-D7D6-4BAF-8F42-4A9523D436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D6B174-E4EB-4186-9886-23D3CB5CC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8F2EE-3768-4BBB-80ED-2DE4180E45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3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C1888E-63A1-4B0B-85C7-CD809D7C2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126909-0E7B-4364-A7AA-B4F0D7F25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2F84AD-AC1C-400A-B74E-0165680FE4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92957-E580-4349-9F9B-C87F8B7417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99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990279-1E6F-4090-ACEE-293BBE5CE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240EAC-91FD-4CEE-BDBB-8D2EA322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628BA7-9B80-4D04-BF80-E5E7163CE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A2325-0869-4FD2-8669-98BAB0062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18E79-8F33-4546-97A3-1A94A2BF69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6E049-97BC-4ED6-9B34-1D8C3B1465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4FE3B-16AD-4D5B-A3B7-E2DA91154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155CA-D8AD-4D54-B7D8-00A5795179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6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749A5-F0DE-40F2-BDD1-63783B314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02DC9-9696-425F-860C-2D620281A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C775B-3600-4CA0-BD0A-15490346D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F5A1C-DAC4-4713-AF98-DB908B496F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360A76-AC4F-4D2D-B38A-3A70FF6E8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B56099-6285-4AE6-8C7E-78C906E31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D03B7E-74FB-48BF-82D6-6A93E45224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A91CD6-6690-4560-A33F-AAF466669B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9D3F85-434E-40E5-8933-B3149AC718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004DF4E-6B8B-40CF-A25A-4E75589F9D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4EAE2731-7A36-4DFE-A0D2-AD9466FDD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中断技术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771F434-B673-45B7-9759-A789E6899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077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中断概念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中断源分类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中断和异常的响应及服务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2.2.4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中断事件处理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2.2.5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中断优先级和多重中断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2.2.6 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2.2.7 Windows 2003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</a:t>
            </a:r>
          </a:p>
          <a:p>
            <a:pPr eaLnBrk="1" hangingPunct="1"/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67D9BC-620E-44C9-B273-F7AC99642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硬中断与软中断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63B540-7A71-452A-86C5-44BE4F349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334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中断和异常要通过硬件设施来产生中断请求，是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硬中断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软中断是利用硬中断的概念，用软件方法对中断机制进行模拟，实现宏观上的异步执行效果。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软中断分两种：</a:t>
            </a:r>
            <a:r>
              <a:rPr lang="zh-CN" altLang="en-US" sz="4000">
                <a:ea typeface="华文新魏" panose="02010800040101010101" pitchFamily="2" charset="-122"/>
              </a:rPr>
              <a:t>“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信号</a:t>
            </a:r>
            <a:r>
              <a:rPr lang="zh-CN" altLang="en-US" sz="4000">
                <a:ea typeface="华文新魏" panose="02010800040101010101" pitchFamily="2" charset="-122"/>
              </a:rPr>
              <a:t>”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4000">
                <a:ea typeface="华文新魏" panose="02010800040101010101" pitchFamily="2" charset="-122"/>
              </a:rPr>
              <a:t>“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软件中断</a:t>
            </a:r>
            <a:r>
              <a:rPr lang="zh-CN" altLang="en-US" sz="4000">
                <a:ea typeface="华文新魏" panose="02010800040101010101" pitchFamily="2" charset="-122"/>
              </a:rPr>
              <a:t>”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0B99CFC-BD04-46D0-BE75-87239F3C8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ea typeface="华文新魏" panose="02010800040101010101" pitchFamily="2" charset="-122"/>
              </a:rPr>
              <a:t>中断的通常用法</a:t>
            </a:r>
            <a:r>
              <a:rPr lang="zh-CN" altLang="en-US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51F00D1-73D4-406E-8E01-2EFB86C14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硬中断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用于外部设备对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中断的是正在运行的任何程序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，转向中断处理程序上半部分执行；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异常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硬中断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因指令执行不正常而中断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CPU(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中断的是正在执行这条指令的程序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，转向异常处理程序；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软件中断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软中断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用于硬中断服务程序对内核的中断，在上半部分中发出软件中断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即标记下半部分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，使得中断下半部分在适当时刻获得处理；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信号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软中断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用于内核或进程对某个进程的中断，通知进程某个特定事件发生或迫使进程执行信号处理程序。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45C21BD-5D02-409C-8A76-856AECCBF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135938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ea typeface="华文新魏" panose="02010800040101010101" pitchFamily="2" charset="-122"/>
              </a:rPr>
              <a:t>中断机制与信号机制进行类比</a:t>
            </a:r>
            <a:r>
              <a:rPr lang="zh-CN" altLang="en-US"/>
              <a:t> 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59A834-6EAA-4B4A-9871-51FF41DE8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4754562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相同点是：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概念上是一致的 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两者都是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异步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 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实现上均采用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向量表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）均具有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屏蔽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设施。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区别是：中断机制由硬件与软件相结合来实现，而信号机制由软件实现；中断向量表和中断处理程序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由系统提供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均在系统空间，而信号向量表虽在系统空间，但信号处理程序由应用程序提供，并在用户空间执行。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22906D7-BBB9-4DF2-B970-C943C29A3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硬中断与软中断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进行类比</a:t>
            </a:r>
            <a:r>
              <a:rPr lang="zh-CN" altLang="en-US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D77B4C-C65E-4F4F-917F-91A8DFD00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3950"/>
            <a:ext cx="88201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bh_base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［ ］相当于硬件中断机制中的数组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irq_desc[ ]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bh_active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在概念上相当于硬件的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中断请求寄存器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bh_mask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相当于硬件中的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中断屏蔽寄存器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执行一个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函数时，就通过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mark_bh( 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bh_active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中的某位设成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，相当于中断源发出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软件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中断请求，所设置的具体标志位则类似于</a:t>
            </a:r>
            <a:r>
              <a:rPr lang="zh-CN" altLang="en-US" sz="2800">
                <a:ea typeface="华文新魏" panose="02010800040101010101" pitchFamily="2" charset="-122"/>
              </a:rPr>
              <a:t>“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中断向量</a:t>
            </a:r>
            <a:r>
              <a:rPr lang="zh-CN" altLang="en-US" sz="2800">
                <a:ea typeface="华文新魏" panose="02010800040101010101" pitchFamily="2" charset="-122"/>
              </a:rPr>
              <a:t>”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bh_mask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中的相应位是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，就会在每次执行完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do_IRQ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（）中的中断服务程序后，及每次系统调用结束后，在函数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do_bottom_half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（）中执行相应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函数，而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do_bottom_half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（），则类似于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do_IRQ( 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B49FE9E-3DD2-4082-8BB4-40B7A7C1B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35025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ea typeface="华文新魏" panose="02010800040101010101" pitchFamily="2" charset="-122"/>
              </a:rPr>
              <a:t>硬中断或软中断处理延时问题</a:t>
            </a:r>
            <a:r>
              <a:rPr lang="zh-CN" altLang="en-US" sz="3600"/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CAEB3A6-56EB-4F7D-B708-9B8423894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接到和响应硬中断或异常后会立即调用中断或异常处理程序处理；对于接收到的信号或软件中断，此时由于进程未必占有处理器运行或内核正在执行敏感性操作，通常会有一定时间的延迟，在适当的时刻内核或相关进程才能加以处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信号和软件中断虽然都由软件产生，并都由软件处理，但它们的中断来源、使用场合、实现手段并不相同。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7A67B5-E262-4B8B-8AC4-87C74D221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188913"/>
            <a:ext cx="8497887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异常响应要做四件事</a:t>
            </a:r>
            <a:endParaRPr lang="zh-CN" altLang="en-US" sz="48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AC0826-3333-4E04-AFAB-B9E7354E2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341438"/>
            <a:ext cx="7342187" cy="345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发现中断源：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保护现场：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转向处理中断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异常事件的处理程序：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恢复现场：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E098E4A-B4A1-4FC0-A7D1-B8F49E0AC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IBM</a:t>
            </a:r>
            <a:r>
              <a:rPr lang="zh-CN" altLang="en-US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中大型机中断响应过程</a:t>
            </a:r>
            <a:br>
              <a:rPr lang="zh-CN" altLang="en-US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B67668A-80BD-41CF-AD88-100193EBF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66640506-DA4E-4967-9919-B1DEE1DA63F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315200" cy="4953000"/>
            <a:chOff x="336" y="864"/>
            <a:chExt cx="4608" cy="3120"/>
          </a:xfrm>
        </p:grpSpPr>
        <p:sp>
          <p:nvSpPr>
            <p:cNvPr id="17413" name="Text Box 5">
              <a:extLst>
                <a:ext uri="{FF2B5EF4-FFF2-40B4-BE49-F238E27FC236}">
                  <a16:creationId xmlns:a16="http://schemas.microsoft.com/office/drawing/2014/main" id="{83691BD3-CA0D-4754-A8CA-8EE36AD5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334"/>
              <a:ext cx="1293" cy="26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外中断旧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访管中断旧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程序中断旧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机器故障中断旧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中断旧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外中断新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访管中断新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程序中断新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机器故障中断新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中断新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7414" name="Group 6">
              <a:extLst>
                <a:ext uri="{FF2B5EF4-FFF2-40B4-BE49-F238E27FC236}">
                  <a16:creationId xmlns:a16="http://schemas.microsoft.com/office/drawing/2014/main" id="{B1FA472F-0485-4CEE-8BF5-69A2BA7BA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0" y="1334"/>
              <a:ext cx="641" cy="2650"/>
              <a:chOff x="5400" y="3468"/>
              <a:chExt cx="1080" cy="2340"/>
            </a:xfrm>
          </p:grpSpPr>
          <p:sp>
            <p:nvSpPr>
              <p:cNvPr id="17431" name="Rectangle 7">
                <a:extLst>
                  <a:ext uri="{FF2B5EF4-FFF2-40B4-BE49-F238E27FC236}">
                    <a16:creationId xmlns:a16="http://schemas.microsoft.com/office/drawing/2014/main" id="{6BE23F01-B4DC-4706-A375-8575F9541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3468"/>
                <a:ext cx="1080" cy="23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32" name="Line 8">
                <a:extLst>
                  <a:ext uri="{FF2B5EF4-FFF2-40B4-BE49-F238E27FC236}">
                    <a16:creationId xmlns:a16="http://schemas.microsoft.com/office/drawing/2014/main" id="{2BAD911F-07D4-4E6E-B76A-5A7028CFC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362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3" name="Line 9">
                <a:extLst>
                  <a:ext uri="{FF2B5EF4-FFF2-40B4-BE49-F238E27FC236}">
                    <a16:creationId xmlns:a16="http://schemas.microsoft.com/office/drawing/2014/main" id="{8723E04D-513F-41DC-9AD2-A67E6C090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378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10">
                <a:extLst>
                  <a:ext uri="{FF2B5EF4-FFF2-40B4-BE49-F238E27FC236}">
                    <a16:creationId xmlns:a16="http://schemas.microsoft.com/office/drawing/2014/main" id="{D80868F8-6DE1-447F-9D8B-48029E868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393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11">
                <a:extLst>
                  <a:ext uri="{FF2B5EF4-FFF2-40B4-BE49-F238E27FC236}">
                    <a16:creationId xmlns:a16="http://schemas.microsoft.com/office/drawing/2014/main" id="{1904A6BE-169C-43C7-872F-6A95B95D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409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12">
                <a:extLst>
                  <a:ext uri="{FF2B5EF4-FFF2-40B4-BE49-F238E27FC236}">
                    <a16:creationId xmlns:a16="http://schemas.microsoft.com/office/drawing/2014/main" id="{E7E68213-F0B3-4038-9F32-484FDBDD6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4248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7" name="Line 13">
                <a:extLst>
                  <a:ext uri="{FF2B5EF4-FFF2-40B4-BE49-F238E27FC236}">
                    <a16:creationId xmlns:a16="http://schemas.microsoft.com/office/drawing/2014/main" id="{62E5B0A9-2335-4C99-88D2-8EF18905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487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Line 14">
                <a:extLst>
                  <a:ext uri="{FF2B5EF4-FFF2-40B4-BE49-F238E27FC236}">
                    <a16:creationId xmlns:a16="http://schemas.microsoft.com/office/drawing/2014/main" id="{CB209C24-2530-4B26-A732-B2A10757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028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Line 15">
                <a:extLst>
                  <a:ext uri="{FF2B5EF4-FFF2-40B4-BE49-F238E27FC236}">
                    <a16:creationId xmlns:a16="http://schemas.microsoft.com/office/drawing/2014/main" id="{6F2A7EF6-985A-4314-B863-E5C2A9664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184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16">
                <a:extLst>
                  <a:ext uri="{FF2B5EF4-FFF2-40B4-BE49-F238E27FC236}">
                    <a16:creationId xmlns:a16="http://schemas.microsoft.com/office/drawing/2014/main" id="{57CDD146-25CD-4CC9-BDC8-257E5FA1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49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Line 17">
                <a:extLst>
                  <a:ext uri="{FF2B5EF4-FFF2-40B4-BE49-F238E27FC236}">
                    <a16:creationId xmlns:a16="http://schemas.microsoft.com/office/drawing/2014/main" id="{503C3183-C0F5-4C91-8D26-2382260A3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34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Line 18">
                <a:extLst>
                  <a:ext uri="{FF2B5EF4-FFF2-40B4-BE49-F238E27FC236}">
                    <a16:creationId xmlns:a16="http://schemas.microsoft.com/office/drawing/2014/main" id="{C73B2EEB-E090-4528-8E15-8CB980211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65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5" name="Text Box 19">
              <a:extLst>
                <a:ext uri="{FF2B5EF4-FFF2-40B4-BE49-F238E27FC236}">
                  <a16:creationId xmlns:a16="http://schemas.microsoft.com/office/drawing/2014/main" id="{1DFFBD99-E4B0-4B33-9550-85A08A55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198"/>
              <a:ext cx="302" cy="27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18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20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28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30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38</a:t>
              </a: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58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60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68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70</a:t>
              </a:r>
            </a:p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78</a:t>
              </a:r>
            </a:p>
          </p:txBody>
        </p:sp>
        <p:sp>
          <p:nvSpPr>
            <p:cNvPr id="17416" name="AutoShape 20">
              <a:extLst>
                <a:ext uri="{FF2B5EF4-FFF2-40B4-BE49-F238E27FC236}">
                  <a16:creationId xmlns:a16="http://schemas.microsoft.com/office/drawing/2014/main" id="{2644481B-8F0E-4869-8787-354843A1C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334"/>
              <a:ext cx="106" cy="811"/>
            </a:xfrm>
            <a:prstGeom prst="leftBrace">
              <a:avLst>
                <a:gd name="adj1" fmla="val 637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7" name="AutoShape 21">
              <a:extLst>
                <a:ext uri="{FF2B5EF4-FFF2-40B4-BE49-F238E27FC236}">
                  <a16:creationId xmlns:a16="http://schemas.microsoft.com/office/drawing/2014/main" id="{F8C50A2C-0DC5-48AA-B2D6-2BFB6E801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2687"/>
              <a:ext cx="106" cy="811"/>
            </a:xfrm>
            <a:prstGeom prst="leftBrace">
              <a:avLst>
                <a:gd name="adj1" fmla="val 637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8" name="Text Box 22">
              <a:extLst>
                <a:ext uri="{FF2B5EF4-FFF2-40B4-BE49-F238E27FC236}">
                  <a16:creationId xmlns:a16="http://schemas.microsoft.com/office/drawing/2014/main" id="{7303A51B-854A-4802-8FFF-FE8AF90A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" y="2265"/>
              <a:ext cx="854" cy="27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现行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</p:txBody>
        </p:sp>
        <p:sp>
          <p:nvSpPr>
            <p:cNvPr id="17419" name="Line 24">
              <a:extLst>
                <a:ext uri="{FF2B5EF4-FFF2-40B4-BE49-F238E27FC236}">
                  <a16:creationId xmlns:a16="http://schemas.microsoft.com/office/drawing/2014/main" id="{C5470CA7-5BD5-4410-95CA-A538E01C1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875"/>
              <a:ext cx="0" cy="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5">
              <a:extLst>
                <a:ext uri="{FF2B5EF4-FFF2-40B4-BE49-F238E27FC236}">
                  <a16:creationId xmlns:a16="http://schemas.microsoft.com/office/drawing/2014/main" id="{E8E800E1-20B1-46D3-88D5-5E3EA94E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1875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6">
              <a:extLst>
                <a:ext uri="{FF2B5EF4-FFF2-40B4-BE49-F238E27FC236}">
                  <a16:creationId xmlns:a16="http://schemas.microsoft.com/office/drawing/2014/main" id="{31F1A6A9-8799-4A07-A6E1-B84173A03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604"/>
              <a:ext cx="0" cy="6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7">
              <a:extLst>
                <a:ext uri="{FF2B5EF4-FFF2-40B4-BE49-F238E27FC236}">
                  <a16:creationId xmlns:a16="http://schemas.microsoft.com/office/drawing/2014/main" id="{BF7517B2-7D20-44B3-8785-2C66F5B56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1604"/>
              <a:ext cx="1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28">
              <a:extLst>
                <a:ext uri="{FF2B5EF4-FFF2-40B4-BE49-F238E27FC236}">
                  <a16:creationId xmlns:a16="http://schemas.microsoft.com/office/drawing/2014/main" id="{FEA2C978-1C2C-453C-822D-06467BA45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991"/>
              <a:ext cx="1084" cy="44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②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中断时保存现行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</p:txBody>
        </p:sp>
        <p:sp>
          <p:nvSpPr>
            <p:cNvPr id="17424" name="Text Box 29">
              <a:extLst>
                <a:ext uri="{FF2B5EF4-FFF2-40B4-BE49-F238E27FC236}">
                  <a16:creationId xmlns:a16="http://schemas.microsoft.com/office/drawing/2014/main" id="{E3F19597-A165-43A9-897D-553A4F659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228"/>
              <a:ext cx="929" cy="501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③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中断时装入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现行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</p:txBody>
        </p:sp>
        <p:sp>
          <p:nvSpPr>
            <p:cNvPr id="17425" name="Text Box 30">
              <a:extLst>
                <a:ext uri="{FF2B5EF4-FFF2-40B4-BE49-F238E27FC236}">
                  <a16:creationId xmlns:a16="http://schemas.microsoft.com/office/drawing/2014/main" id="{9E1D046C-2A90-4D87-ABAA-4E4D7E806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2010"/>
              <a:ext cx="718" cy="44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④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中断后恢复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</p:txBody>
        </p:sp>
        <p:sp>
          <p:nvSpPr>
            <p:cNvPr id="17426" name="Text Box 33">
              <a:extLst>
                <a:ext uri="{FF2B5EF4-FFF2-40B4-BE49-F238E27FC236}">
                  <a16:creationId xmlns:a16="http://schemas.microsoft.com/office/drawing/2014/main" id="{A5D20A2C-D7FA-473B-956E-2C48C5B33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864"/>
              <a:ext cx="1247" cy="4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主存专用双字单元</a:t>
              </a:r>
            </a:p>
            <a:p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(16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进制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7427" name="Text Box 34">
              <a:extLst>
                <a:ext uri="{FF2B5EF4-FFF2-40B4-BE49-F238E27FC236}">
                  <a16:creationId xmlns:a16="http://schemas.microsoft.com/office/drawing/2014/main" id="{9D65CB12-5652-46A8-ADC0-3E871FA1D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8"/>
              <a:ext cx="1002" cy="25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①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装配中断码</a:t>
              </a:r>
            </a:p>
          </p:txBody>
        </p:sp>
        <p:sp>
          <p:nvSpPr>
            <p:cNvPr id="17428" name="Line 35">
              <a:extLst>
                <a:ext uri="{FF2B5EF4-FFF2-40B4-BE49-F238E27FC236}">
                  <a16:creationId xmlns:a16="http://schemas.microsoft.com/office/drawing/2014/main" id="{AC8F62DD-F9F1-4769-99D2-5CB7F7328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2551"/>
              <a:ext cx="0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36">
              <a:extLst>
                <a:ext uri="{FF2B5EF4-FFF2-40B4-BE49-F238E27FC236}">
                  <a16:creationId xmlns:a16="http://schemas.microsoft.com/office/drawing/2014/main" id="{6C8484EA-B033-4363-8523-521E42D20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551"/>
              <a:ext cx="0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3">
              <a:extLst>
                <a:ext uri="{FF2B5EF4-FFF2-40B4-BE49-F238E27FC236}">
                  <a16:creationId xmlns:a16="http://schemas.microsoft.com/office/drawing/2014/main" id="{E2BAA952-2812-4D0E-8B74-9A62F5BFE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093"/>
              <a:ext cx="9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DDF374C-A6D3-4D46-A141-328CF1D69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IBM PC</a:t>
            </a:r>
            <a:r>
              <a:rPr lang="zh-CN" altLang="en-US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机中断的响应过程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pSp>
        <p:nvGrpSpPr>
          <p:cNvPr id="18435" name="Group 68">
            <a:extLst>
              <a:ext uri="{FF2B5EF4-FFF2-40B4-BE49-F238E27FC236}">
                <a16:creationId xmlns:a16="http://schemas.microsoft.com/office/drawing/2014/main" id="{802DB30D-1F73-424A-B43A-8DADB4A72DF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47800"/>
            <a:ext cx="7162800" cy="4800600"/>
            <a:chOff x="672" y="912"/>
            <a:chExt cx="4512" cy="3024"/>
          </a:xfrm>
        </p:grpSpPr>
        <p:sp>
          <p:nvSpPr>
            <p:cNvPr id="18436" name="Line 31">
              <a:extLst>
                <a:ext uri="{FF2B5EF4-FFF2-40B4-BE49-F238E27FC236}">
                  <a16:creationId xmlns:a16="http://schemas.microsoft.com/office/drawing/2014/main" id="{B099C30E-6F76-49A8-9BC7-3EAC4DFD6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256"/>
              <a:ext cx="43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437" name="Rectangle 34">
              <a:extLst>
                <a:ext uri="{FF2B5EF4-FFF2-40B4-BE49-F238E27FC236}">
                  <a16:creationId xmlns:a16="http://schemas.microsoft.com/office/drawing/2014/main" id="{B4D101AA-B6A6-4FBB-8F7C-308230974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68"/>
              <a:ext cx="1053" cy="14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38" name="Text Box 35">
              <a:extLst>
                <a:ext uri="{FF2B5EF4-FFF2-40B4-BE49-F238E27FC236}">
                  <a16:creationId xmlns:a16="http://schemas.microsoft.com/office/drawing/2014/main" id="{729813EC-D999-4A87-B817-857E4680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4"/>
              <a:ext cx="602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IP</a:t>
              </a:r>
            </a:p>
          </p:txBody>
        </p:sp>
        <p:sp>
          <p:nvSpPr>
            <p:cNvPr id="18439" name="Text Box 36">
              <a:extLst>
                <a:ext uri="{FF2B5EF4-FFF2-40B4-BE49-F238E27FC236}">
                  <a16:creationId xmlns:a16="http://schemas.microsoft.com/office/drawing/2014/main" id="{2A8A097F-7FE4-43F3-8C2F-5B5952B11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2244"/>
              <a:ext cx="60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CS</a:t>
              </a:r>
            </a:p>
          </p:txBody>
        </p:sp>
        <p:sp>
          <p:nvSpPr>
            <p:cNvPr id="18440" name="Text Box 37">
              <a:extLst>
                <a:ext uri="{FF2B5EF4-FFF2-40B4-BE49-F238E27FC236}">
                  <a16:creationId xmlns:a16="http://schemas.microsoft.com/office/drawing/2014/main" id="{DDAC5C19-853A-4312-B88C-4544E661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2620"/>
              <a:ext cx="602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</p:txBody>
        </p:sp>
        <p:sp>
          <p:nvSpPr>
            <p:cNvPr id="18441" name="Line 38">
              <a:extLst>
                <a:ext uri="{FF2B5EF4-FFF2-40B4-BE49-F238E27FC236}">
                  <a16:creationId xmlns:a16="http://schemas.microsoft.com/office/drawing/2014/main" id="{2A26BB8B-425B-4244-A114-7E9AA1F22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236"/>
              <a:ext cx="1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39">
              <a:extLst>
                <a:ext uri="{FF2B5EF4-FFF2-40B4-BE49-F238E27FC236}">
                  <a16:creationId xmlns:a16="http://schemas.microsoft.com/office/drawing/2014/main" id="{D09F3AFC-BE52-4D6F-9F7D-30C1D1A5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236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40">
              <a:extLst>
                <a:ext uri="{FF2B5EF4-FFF2-40B4-BE49-F238E27FC236}">
                  <a16:creationId xmlns:a16="http://schemas.microsoft.com/office/drawing/2014/main" id="{2B3A3CF1-6FEF-40CF-A177-EA12AA08C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236"/>
              <a:ext cx="1" cy="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41">
              <a:extLst>
                <a:ext uri="{FF2B5EF4-FFF2-40B4-BE49-F238E27FC236}">
                  <a16:creationId xmlns:a16="http://schemas.microsoft.com/office/drawing/2014/main" id="{2C555A3A-4F9B-416C-9A66-95B579A88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21"/>
              <a:ext cx="1053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现行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pPr algn="just"/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寄存器</a:t>
              </a:r>
            </a:p>
          </p:txBody>
        </p:sp>
        <p:sp>
          <p:nvSpPr>
            <p:cNvPr id="18445" name="Text Box 42">
              <a:extLst>
                <a:ext uri="{FF2B5EF4-FFF2-40B4-BE49-F238E27FC236}">
                  <a16:creationId xmlns:a16="http://schemas.microsoft.com/office/drawing/2014/main" id="{B67E215E-83E5-4883-A8BC-2CAB7B7B2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452"/>
              <a:ext cx="752" cy="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新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IP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6" name="Text Box 43">
              <a:extLst>
                <a:ext uri="{FF2B5EF4-FFF2-40B4-BE49-F238E27FC236}">
                  <a16:creationId xmlns:a16="http://schemas.microsoft.com/office/drawing/2014/main" id="{CCE9C05D-D662-4294-935D-CF1901BC5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777"/>
              <a:ext cx="752" cy="3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新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CS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7" name="Text Box 44">
              <a:extLst>
                <a:ext uri="{FF2B5EF4-FFF2-40B4-BE49-F238E27FC236}">
                  <a16:creationId xmlns:a16="http://schemas.microsoft.com/office/drawing/2014/main" id="{6AE4F133-39C7-4CFB-88FB-B3C80ECC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39"/>
              <a:ext cx="752" cy="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老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IP</a:t>
              </a:r>
              <a:endParaRPr kumimoji="0" lang="en-US" altLang="zh-CN" sz="1800" i="1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8" name="Text Box 45">
              <a:extLst>
                <a:ext uri="{FF2B5EF4-FFF2-40B4-BE49-F238E27FC236}">
                  <a16:creationId xmlns:a16="http://schemas.microsoft.com/office/drawing/2014/main" id="{506B7144-F32A-40F7-82B2-8B1AEC00D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53"/>
              <a:ext cx="752" cy="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老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CS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9" name="Text Box 46">
              <a:extLst>
                <a:ext uri="{FF2B5EF4-FFF2-40B4-BE49-F238E27FC236}">
                  <a16:creationId xmlns:a16="http://schemas.microsoft.com/office/drawing/2014/main" id="{89BD90E8-2A47-48F4-822D-A9F682E91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78"/>
              <a:ext cx="752" cy="3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老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0" name="Line 47">
              <a:extLst>
                <a:ext uri="{FF2B5EF4-FFF2-40B4-BE49-F238E27FC236}">
                  <a16:creationId xmlns:a16="http://schemas.microsoft.com/office/drawing/2014/main" id="{D07E36A8-D3DC-4610-99E6-891762411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777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48">
              <a:extLst>
                <a:ext uri="{FF2B5EF4-FFF2-40B4-BE49-F238E27FC236}">
                  <a16:creationId xmlns:a16="http://schemas.microsoft.com/office/drawing/2014/main" id="{7FB43F5B-994D-4428-A7F7-2A5581B84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1452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49">
              <a:extLst>
                <a:ext uri="{FF2B5EF4-FFF2-40B4-BE49-F238E27FC236}">
                  <a16:creationId xmlns:a16="http://schemas.microsoft.com/office/drawing/2014/main" id="{C25DD8B8-B284-4C6E-AAC4-7C072CF00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2100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50">
              <a:extLst>
                <a:ext uri="{FF2B5EF4-FFF2-40B4-BE49-F238E27FC236}">
                  <a16:creationId xmlns:a16="http://schemas.microsoft.com/office/drawing/2014/main" id="{21A66403-2013-40E3-BE96-C04217EA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2639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51">
              <a:extLst>
                <a:ext uri="{FF2B5EF4-FFF2-40B4-BE49-F238E27FC236}">
                  <a16:creationId xmlns:a16="http://schemas.microsoft.com/office/drawing/2014/main" id="{F0F255C8-EBEA-4E2F-866D-DB61AEBAA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2964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52">
              <a:extLst>
                <a:ext uri="{FF2B5EF4-FFF2-40B4-BE49-F238E27FC236}">
                  <a16:creationId xmlns:a16="http://schemas.microsoft.com/office/drawing/2014/main" id="{D20354DE-B813-40C3-AAB3-1B720113F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3278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53">
              <a:extLst>
                <a:ext uri="{FF2B5EF4-FFF2-40B4-BE49-F238E27FC236}">
                  <a16:creationId xmlns:a16="http://schemas.microsoft.com/office/drawing/2014/main" id="{1C07D602-BF82-4FB1-BF9C-614A0F646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3560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54">
              <a:extLst>
                <a:ext uri="{FF2B5EF4-FFF2-40B4-BE49-F238E27FC236}">
                  <a16:creationId xmlns:a16="http://schemas.microsoft.com/office/drawing/2014/main" id="{48C46248-5087-4E86-B7EE-F5B489CE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1" y="2639"/>
              <a:ext cx="4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55">
              <a:extLst>
                <a:ext uri="{FF2B5EF4-FFF2-40B4-BE49-F238E27FC236}">
                  <a16:creationId xmlns:a16="http://schemas.microsoft.com/office/drawing/2014/main" id="{C694B7DF-8112-4014-AACE-969AC805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424"/>
              <a:ext cx="752" cy="3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新栈顶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9" name="Line 56">
              <a:extLst>
                <a:ext uri="{FF2B5EF4-FFF2-40B4-BE49-F238E27FC236}">
                  <a16:creationId xmlns:a16="http://schemas.microsoft.com/office/drawing/2014/main" id="{937C8F00-98F1-4F10-B905-324B924E7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4" y="1668"/>
              <a:ext cx="1203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57">
              <a:extLst>
                <a:ext uri="{FF2B5EF4-FFF2-40B4-BE49-F238E27FC236}">
                  <a16:creationId xmlns:a16="http://schemas.microsoft.com/office/drawing/2014/main" id="{8F8CEB92-0992-45BB-BDAB-7004562CD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4" y="1992"/>
              <a:ext cx="1203" cy="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58">
              <a:extLst>
                <a:ext uri="{FF2B5EF4-FFF2-40B4-BE49-F238E27FC236}">
                  <a16:creationId xmlns:a16="http://schemas.microsoft.com/office/drawing/2014/main" id="{3725B364-C794-4145-B6BA-4C1B4016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1961"/>
              <a:ext cx="1203" cy="8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59">
              <a:extLst>
                <a:ext uri="{FF2B5EF4-FFF2-40B4-BE49-F238E27FC236}">
                  <a16:creationId xmlns:a16="http://schemas.microsoft.com/office/drawing/2014/main" id="{2621DE5E-FADF-4E42-9ABF-E062FA24C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748"/>
              <a:ext cx="1203" cy="5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60">
              <a:extLst>
                <a:ext uri="{FF2B5EF4-FFF2-40B4-BE49-F238E27FC236}">
                  <a16:creationId xmlns:a16="http://schemas.microsoft.com/office/drawing/2014/main" id="{C72F9352-AC3D-424A-A794-A9474447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424"/>
              <a:ext cx="1203" cy="6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Text Box 61">
              <a:extLst>
                <a:ext uri="{FF2B5EF4-FFF2-40B4-BE49-F238E27FC236}">
                  <a16:creationId xmlns:a16="http://schemas.microsoft.com/office/drawing/2014/main" id="{C5DD060D-EDD8-42AC-A5D5-DB4890DAF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912"/>
              <a:ext cx="75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5" name="Text Box 63">
              <a:extLst>
                <a:ext uri="{FF2B5EF4-FFF2-40B4-BE49-F238E27FC236}">
                  <a16:creationId xmlns:a16="http://schemas.microsoft.com/office/drawing/2014/main" id="{7318E5C2-3311-4134-8207-72F7F418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44"/>
              <a:ext cx="752" cy="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新</a:t>
              </a:r>
              <a:r>
                <a:rPr kumimoji="0" lang="en-US" altLang="zh-CN" sz="18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PSW</a:t>
              </a:r>
            </a:p>
            <a:p>
              <a:pPr algn="just"/>
              <a:endParaRPr kumimoji="0" lang="en-US" altLang="zh-CN" sz="1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66" name="Line 64">
              <a:extLst>
                <a:ext uri="{FF2B5EF4-FFF2-40B4-BE49-F238E27FC236}">
                  <a16:creationId xmlns:a16="http://schemas.microsoft.com/office/drawing/2014/main" id="{B6E76169-CAFE-4BD1-B8FD-4DCF556B5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2366"/>
              <a:ext cx="135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65">
              <a:extLst>
                <a:ext uri="{FF2B5EF4-FFF2-40B4-BE49-F238E27FC236}">
                  <a16:creationId xmlns:a16="http://schemas.microsoft.com/office/drawing/2014/main" id="{3597EE7E-6848-49D8-B2CD-18345CB02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4" y="2256"/>
              <a:ext cx="1203" cy="4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66">
              <a:extLst>
                <a:ext uri="{FF2B5EF4-FFF2-40B4-BE49-F238E27FC236}">
                  <a16:creationId xmlns:a16="http://schemas.microsoft.com/office/drawing/2014/main" id="{940206F5-524C-4DB1-8CD5-E2048E62B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" y="3925"/>
              <a:ext cx="13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64731A-CBA8-4599-B1FC-088E0904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ea typeface="华文新魏" panose="02010800040101010101" pitchFamily="2" charset="-122"/>
              </a:rPr>
              <a:t>2.2.4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中断事件处理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D5BCCA-223C-42AB-A514-D4EAC2AC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9688"/>
            <a:ext cx="7391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中断和异常的一般处理过程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硬件故障中断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程序性中断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I/O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访管中断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     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    </a:t>
            </a:r>
          </a:p>
          <a:p>
            <a:pPr eaLnBrk="1" hangingPunct="1"/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C77CAC-61BB-4ECC-A68F-644B071A7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8913"/>
            <a:ext cx="800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303AD76-6CB2-466A-908A-DF50D7DE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时钟是操作系统进行调度工作的重要工具，如让分时进程作时间片轮转、让实时进程定时发出或接收控制信号、系统定时唤醒或阻塞一个进程、对用户进程进行记账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时钟可分成绝对时钟和间隔时钟两种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D46844-4551-4B48-BA94-D816B865A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2.2.1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中断的概念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23DF24C-D469-4F79-A963-6FC802414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仿宋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请求系统服务，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实现并行工作，  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处理突发事件，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满足实时要求，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都需要打断处理器正常的工作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为此，提出了中断概念</a:t>
            </a:r>
            <a:r>
              <a:rPr lang="zh-CN" altLang="en-US" sz="400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/>
            <a:endParaRPr lang="en-US" altLang="zh-CN" sz="4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2556B5-8607-4C4E-BC17-E826E9034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912471-894A-4906-A2CE-BAAFD4997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040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绝对时钟服务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提供以下功能的函数：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update_clock( 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更新当前时间；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get_time( 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返回当前时钟值；</a:t>
            </a:r>
          </a:p>
          <a:p>
            <a:pPr eaLnBrk="1" hangingPunct="1"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set_clock( 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把当前时间设置为新值。</a:t>
            </a:r>
          </a:p>
          <a:p>
            <a:pPr eaLnBrk="1" hangingPunct="1"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3AE2963-6262-4B6E-97FD-E08F69C3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9A6E17D-1D45-4BB6-8210-4D7832AA6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间隔定时器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进程可被延迟、阻塞，直到被间隔定时器中断信号唤醒，应提供以下函数：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delay(tdel)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把调用进程阻塞由参数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tdel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指定的时间长度，进程保持阻塞直到本地时间到达进程阻塞时的当前时间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+tdel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的时刻。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set_timer(tdel)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硬件间隔定时器被设置为起始的递减值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tdel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，当该值达到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时，产生间隔时钟中断，调用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timeout(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函数进行处理。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3317818-F3C0-4A43-8387-4F182301B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1C0D01A-38CC-4F63-B8C0-AC9EE073A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逻辑定时器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需要提供函数：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tn=creat_ltime( 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：创建逻辑定时器，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中存放返回标识符。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destroy_ltime(tn)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：撤销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标识的逻辑定时器。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set_ltime(tn,tv)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：把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tv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值装到逻辑定时器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tn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中，当该值为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时，产生时间到中断。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2F2035-9D1A-4D37-9500-B90BE08E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(5)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17A7A1-37F1-4355-AB25-7FF3A460A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使用带有绝对唤醒定时器的优先级队列</a:t>
            </a:r>
          </a:p>
          <a:p>
            <a:pPr eaLnBrk="1" hangingPunct="1">
              <a:buFontTx/>
              <a:buNone/>
            </a:pPr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4580" name="Group 60">
            <a:extLst>
              <a:ext uri="{FF2B5EF4-FFF2-40B4-BE49-F238E27FC236}">
                <a16:creationId xmlns:a16="http://schemas.microsoft.com/office/drawing/2014/main" id="{7CCDD8B7-A726-4680-9E30-DD7C8AE5A9C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278063"/>
            <a:ext cx="7848600" cy="3887787"/>
            <a:chOff x="385" y="1435"/>
            <a:chExt cx="4763" cy="2449"/>
          </a:xfrm>
        </p:grpSpPr>
        <p:sp>
          <p:nvSpPr>
            <p:cNvPr id="24581" name="Text Box 5">
              <a:extLst>
                <a:ext uri="{FF2B5EF4-FFF2-40B4-BE49-F238E27FC236}">
                  <a16:creationId xmlns:a16="http://schemas.microsoft.com/office/drawing/2014/main" id="{ADBD4667-9AAE-49C6-AFA8-5FEF84FE9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675"/>
              <a:ext cx="726" cy="44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硬件时 钟</a:t>
              </a:r>
            </a:p>
          </p:txBody>
        </p:sp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FC6FC585-E62D-4B7C-8984-260D6D859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435"/>
              <a:ext cx="794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绝对时钟</a:t>
              </a: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9EAD7A36-0D9B-4242-A545-45BC7486E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1435"/>
              <a:ext cx="794" cy="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间隔时钟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9BFE2DCC-7624-43BB-A309-F07531966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840"/>
              <a:ext cx="567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103</a:t>
              </a:r>
            </a:p>
          </p:txBody>
        </p:sp>
        <p:sp>
          <p:nvSpPr>
            <p:cNvPr id="24585" name="Text Box 9">
              <a:extLst>
                <a:ext uri="{FF2B5EF4-FFF2-40B4-BE49-F238E27FC236}">
                  <a16:creationId xmlns:a16="http://schemas.microsoft.com/office/drawing/2014/main" id="{05D88377-3BE7-4191-9074-4ED9D6D3C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840"/>
              <a:ext cx="567" cy="4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</a:p>
          </p:txBody>
        </p:sp>
        <p:sp>
          <p:nvSpPr>
            <p:cNvPr id="24586" name="Text Box 11">
              <a:extLst>
                <a:ext uri="{FF2B5EF4-FFF2-40B4-BE49-F238E27FC236}">
                  <a16:creationId xmlns:a16="http://schemas.microsoft.com/office/drawing/2014/main" id="{57B1EB30-412B-4613-835F-C4A28F9D2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472"/>
              <a:ext cx="680" cy="55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定时器队   列</a:t>
              </a:r>
            </a:p>
          </p:txBody>
        </p:sp>
        <p:grpSp>
          <p:nvGrpSpPr>
            <p:cNvPr id="24587" name="Group 12">
              <a:extLst>
                <a:ext uri="{FF2B5EF4-FFF2-40B4-BE49-F238E27FC236}">
                  <a16:creationId xmlns:a16="http://schemas.microsoft.com/office/drawing/2014/main" id="{D9032A7D-39F4-49C2-88C6-1595C3FF0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502"/>
              <a:ext cx="681" cy="492"/>
              <a:chOff x="4813" y="10020"/>
              <a:chExt cx="1440" cy="468"/>
            </a:xfrm>
          </p:grpSpPr>
          <p:sp>
            <p:nvSpPr>
              <p:cNvPr id="24631" name="Text Box 13">
                <a:extLst>
                  <a:ext uri="{FF2B5EF4-FFF2-40B4-BE49-F238E27FC236}">
                    <a16:creationId xmlns:a16="http://schemas.microsoft.com/office/drawing/2014/main" id="{BFC19903-97EA-438D-8433-BD7A5813E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P1 115</a:t>
                </a:r>
              </a:p>
            </p:txBody>
          </p:sp>
          <p:sp>
            <p:nvSpPr>
              <p:cNvPr id="24632" name="Line 14">
                <a:extLst>
                  <a:ext uri="{FF2B5EF4-FFF2-40B4-BE49-F238E27FC236}">
                    <a16:creationId xmlns:a16="http://schemas.microsoft.com/office/drawing/2014/main" id="{601BB7B5-9B0E-4E6F-B48F-AC96FE8ED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Line 15">
                <a:extLst>
                  <a:ext uri="{FF2B5EF4-FFF2-40B4-BE49-F238E27FC236}">
                    <a16:creationId xmlns:a16="http://schemas.microsoft.com/office/drawing/2014/main" id="{253323FD-E292-41CA-9131-D9586256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6">
              <a:extLst>
                <a:ext uri="{FF2B5EF4-FFF2-40B4-BE49-F238E27FC236}">
                  <a16:creationId xmlns:a16="http://schemas.microsoft.com/office/drawing/2014/main" id="{72488B71-8AB2-4B35-8024-4F49F0CCF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6" y="2502"/>
              <a:ext cx="680" cy="492"/>
              <a:chOff x="4813" y="10020"/>
              <a:chExt cx="1440" cy="468"/>
            </a:xfrm>
          </p:grpSpPr>
          <p:sp>
            <p:nvSpPr>
              <p:cNvPr id="24628" name="Text Box 17">
                <a:extLst>
                  <a:ext uri="{FF2B5EF4-FFF2-40B4-BE49-F238E27FC236}">
                    <a16:creationId xmlns:a16="http://schemas.microsoft.com/office/drawing/2014/main" id="{33A77893-C128-4ED2-B226-785E9CB17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P2 135</a:t>
                </a:r>
              </a:p>
            </p:txBody>
          </p:sp>
          <p:sp>
            <p:nvSpPr>
              <p:cNvPr id="24629" name="Line 18">
                <a:extLst>
                  <a:ext uri="{FF2B5EF4-FFF2-40B4-BE49-F238E27FC236}">
                    <a16:creationId xmlns:a16="http://schemas.microsoft.com/office/drawing/2014/main" id="{C05AEF3C-D65E-4CFA-B62E-5BE34BD36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Line 19">
                <a:extLst>
                  <a:ext uri="{FF2B5EF4-FFF2-40B4-BE49-F238E27FC236}">
                    <a16:creationId xmlns:a16="http://schemas.microsoft.com/office/drawing/2014/main" id="{BE4E2CCF-7B64-4E85-83D4-D8052B3A5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9" name="Group 20">
              <a:extLst>
                <a:ext uri="{FF2B5EF4-FFF2-40B4-BE49-F238E27FC236}">
                  <a16:creationId xmlns:a16="http://schemas.microsoft.com/office/drawing/2014/main" id="{78F11B36-7198-4963-B456-1EFEE8593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502"/>
              <a:ext cx="680" cy="492"/>
              <a:chOff x="4813" y="10020"/>
              <a:chExt cx="1440" cy="468"/>
            </a:xfrm>
          </p:grpSpPr>
          <p:sp>
            <p:nvSpPr>
              <p:cNvPr id="24625" name="Text Box 21">
                <a:extLst>
                  <a:ext uri="{FF2B5EF4-FFF2-40B4-BE49-F238E27FC236}">
                    <a16:creationId xmlns:a16="http://schemas.microsoft.com/office/drawing/2014/main" id="{51A1053C-679C-4E94-A621-FE32003CF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P3 140</a:t>
                </a:r>
              </a:p>
            </p:txBody>
          </p:sp>
          <p:sp>
            <p:nvSpPr>
              <p:cNvPr id="24626" name="Line 22">
                <a:extLst>
                  <a:ext uri="{FF2B5EF4-FFF2-40B4-BE49-F238E27FC236}">
                    <a16:creationId xmlns:a16="http://schemas.microsoft.com/office/drawing/2014/main" id="{E9811DD6-A186-4672-B52A-F96556CC9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Line 23">
                <a:extLst>
                  <a:ext uri="{FF2B5EF4-FFF2-40B4-BE49-F238E27FC236}">
                    <a16:creationId xmlns:a16="http://schemas.microsoft.com/office/drawing/2014/main" id="{A38AFA21-C5E5-461B-9D17-78A4B05FF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0" name="Group 24">
              <a:extLst>
                <a:ext uri="{FF2B5EF4-FFF2-40B4-BE49-F238E27FC236}">
                  <a16:creationId xmlns:a16="http://schemas.microsoft.com/office/drawing/2014/main" id="{6898B8C1-7CE7-473B-9BA8-53D5365EE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" y="2502"/>
              <a:ext cx="680" cy="492"/>
              <a:chOff x="4813" y="10020"/>
              <a:chExt cx="1440" cy="468"/>
            </a:xfrm>
          </p:grpSpPr>
          <p:sp>
            <p:nvSpPr>
              <p:cNvPr id="24622" name="Text Box 25">
                <a:extLst>
                  <a:ext uri="{FF2B5EF4-FFF2-40B4-BE49-F238E27FC236}">
                    <a16:creationId xmlns:a16="http://schemas.microsoft.com/office/drawing/2014/main" id="{EBF92327-EBFD-4B6F-A8BA-A0D1EBB06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P4 150 0</a:t>
                </a:r>
              </a:p>
            </p:txBody>
          </p:sp>
          <p:sp>
            <p:nvSpPr>
              <p:cNvPr id="24623" name="Line 26">
                <a:extLst>
                  <a:ext uri="{FF2B5EF4-FFF2-40B4-BE49-F238E27FC236}">
                    <a16:creationId xmlns:a16="http://schemas.microsoft.com/office/drawing/2014/main" id="{F3010E59-FCB5-44EA-B23F-47957F246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Line 27">
                <a:extLst>
                  <a:ext uri="{FF2B5EF4-FFF2-40B4-BE49-F238E27FC236}">
                    <a16:creationId xmlns:a16="http://schemas.microsoft.com/office/drawing/2014/main" id="{D5D438D3-F57B-4E75-A75E-43749ABA6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1" name="Line 28">
              <a:extLst>
                <a:ext uri="{FF2B5EF4-FFF2-40B4-BE49-F238E27FC236}">
                  <a16:creationId xmlns:a16="http://schemas.microsoft.com/office/drawing/2014/main" id="{5C71CB27-1E9A-4FDD-869D-D0CF1B9CB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2833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29">
              <a:extLst>
                <a:ext uri="{FF2B5EF4-FFF2-40B4-BE49-F238E27FC236}">
                  <a16:creationId xmlns:a16="http://schemas.microsoft.com/office/drawing/2014/main" id="{51379B31-C1B9-433B-A213-D1867BEE1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2833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30">
              <a:extLst>
                <a:ext uri="{FF2B5EF4-FFF2-40B4-BE49-F238E27FC236}">
                  <a16:creationId xmlns:a16="http://schemas.microsoft.com/office/drawing/2014/main" id="{337F0D62-F9F8-4883-B564-F289B968D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833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31">
              <a:extLst>
                <a:ext uri="{FF2B5EF4-FFF2-40B4-BE49-F238E27FC236}">
                  <a16:creationId xmlns:a16="http://schemas.microsoft.com/office/drawing/2014/main" id="{2F38E6CA-B01F-432F-A24F-F05BD571B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833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595" name="Group 32">
              <a:extLst>
                <a:ext uri="{FF2B5EF4-FFF2-40B4-BE49-F238E27FC236}">
                  <a16:creationId xmlns:a16="http://schemas.microsoft.com/office/drawing/2014/main" id="{6A1AF26A-0703-40B7-AEE8-212516FA9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238"/>
              <a:ext cx="4763" cy="646"/>
              <a:chOff x="2833" y="11268"/>
              <a:chExt cx="7560" cy="780"/>
            </a:xfrm>
          </p:grpSpPr>
          <p:sp>
            <p:nvSpPr>
              <p:cNvPr id="24596" name="Text Box 33">
                <a:extLst>
                  <a:ext uri="{FF2B5EF4-FFF2-40B4-BE49-F238E27FC236}">
                    <a16:creationId xmlns:a16="http://schemas.microsoft.com/office/drawing/2014/main" id="{71A39356-9BDD-48BF-ADEE-51CBFFC3B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3" y="11268"/>
                <a:ext cx="1080" cy="780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定时器队   列</a:t>
                </a:r>
              </a:p>
            </p:txBody>
          </p:sp>
          <p:grpSp>
            <p:nvGrpSpPr>
              <p:cNvPr id="24597" name="Group 34">
                <a:extLst>
                  <a:ext uri="{FF2B5EF4-FFF2-40B4-BE49-F238E27FC236}">
                    <a16:creationId xmlns:a16="http://schemas.microsoft.com/office/drawing/2014/main" id="{C729389B-552C-47A2-A7B5-79BC090C0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3" y="11424"/>
                <a:ext cx="1080" cy="468"/>
                <a:chOff x="4813" y="10020"/>
                <a:chExt cx="1440" cy="468"/>
              </a:xfrm>
            </p:grpSpPr>
            <p:sp>
              <p:nvSpPr>
                <p:cNvPr id="24619" name="Text Box 35">
                  <a:extLst>
                    <a:ext uri="{FF2B5EF4-FFF2-40B4-BE49-F238E27FC236}">
                      <a16:creationId xmlns:a16="http://schemas.microsoft.com/office/drawing/2014/main" id="{F8E36AA6-C9D7-42A9-A708-71ACB1A2FA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" y="10020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P1 115</a:t>
                  </a:r>
                </a:p>
              </p:txBody>
            </p:sp>
            <p:sp>
              <p:nvSpPr>
                <p:cNvPr id="24620" name="Line 36">
                  <a:extLst>
                    <a:ext uri="{FF2B5EF4-FFF2-40B4-BE49-F238E27FC236}">
                      <a16:creationId xmlns:a16="http://schemas.microsoft.com/office/drawing/2014/main" id="{D4A71313-5F98-4F08-BCCC-9F09C0836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21" name="Line 37">
                  <a:extLst>
                    <a:ext uri="{FF2B5EF4-FFF2-40B4-BE49-F238E27FC236}">
                      <a16:creationId xmlns:a16="http://schemas.microsoft.com/office/drawing/2014/main" id="{3E284568-B7CB-4A7E-8DD8-C5B6F7F61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8" name="Group 38">
                <a:extLst>
                  <a:ext uri="{FF2B5EF4-FFF2-40B4-BE49-F238E27FC236}">
                    <a16:creationId xmlns:a16="http://schemas.microsoft.com/office/drawing/2014/main" id="{811BAC9C-ED01-4B3B-9E7F-A2FE7268DB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3" y="11424"/>
                <a:ext cx="1080" cy="468"/>
                <a:chOff x="4813" y="10020"/>
                <a:chExt cx="1440" cy="468"/>
              </a:xfrm>
            </p:grpSpPr>
            <p:sp>
              <p:nvSpPr>
                <p:cNvPr id="24616" name="Text Box 39">
                  <a:extLst>
                    <a:ext uri="{FF2B5EF4-FFF2-40B4-BE49-F238E27FC236}">
                      <a16:creationId xmlns:a16="http://schemas.microsoft.com/office/drawing/2014/main" id="{D9F89A28-36AF-4ED5-9DA2-A0F15DE24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" y="10020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P2 135</a:t>
                  </a:r>
                </a:p>
              </p:txBody>
            </p:sp>
            <p:sp>
              <p:nvSpPr>
                <p:cNvPr id="24617" name="Line 40">
                  <a:extLst>
                    <a:ext uri="{FF2B5EF4-FFF2-40B4-BE49-F238E27FC236}">
                      <a16:creationId xmlns:a16="http://schemas.microsoft.com/office/drawing/2014/main" id="{A6D84196-0B13-48F1-9D68-F419AC21F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8" name="Line 41">
                  <a:extLst>
                    <a:ext uri="{FF2B5EF4-FFF2-40B4-BE49-F238E27FC236}">
                      <a16:creationId xmlns:a16="http://schemas.microsoft.com/office/drawing/2014/main" id="{10C50F9F-89D5-4F90-B66A-12980525A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99" name="Group 42">
                <a:extLst>
                  <a:ext uri="{FF2B5EF4-FFF2-40B4-BE49-F238E27FC236}">
                    <a16:creationId xmlns:a16="http://schemas.microsoft.com/office/drawing/2014/main" id="{834DDD3E-0CDE-4C7B-9227-C94ACD44C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93" y="11424"/>
                <a:ext cx="1080" cy="468"/>
                <a:chOff x="4813" y="10020"/>
                <a:chExt cx="1440" cy="468"/>
              </a:xfrm>
            </p:grpSpPr>
            <p:sp>
              <p:nvSpPr>
                <p:cNvPr id="24613" name="Text Box 43">
                  <a:extLst>
                    <a:ext uri="{FF2B5EF4-FFF2-40B4-BE49-F238E27FC236}">
                      <a16:creationId xmlns:a16="http://schemas.microsoft.com/office/drawing/2014/main" id="{3398792F-2150-466D-81AF-212FE78D34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" y="10020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P5 138</a:t>
                  </a:r>
                </a:p>
              </p:txBody>
            </p:sp>
            <p:sp>
              <p:nvSpPr>
                <p:cNvPr id="24614" name="Line 44">
                  <a:extLst>
                    <a:ext uri="{FF2B5EF4-FFF2-40B4-BE49-F238E27FC236}">
                      <a16:creationId xmlns:a16="http://schemas.microsoft.com/office/drawing/2014/main" id="{BF4A0F08-4756-41E0-81D5-021777D47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5" name="Line 45">
                  <a:extLst>
                    <a:ext uri="{FF2B5EF4-FFF2-40B4-BE49-F238E27FC236}">
                      <a16:creationId xmlns:a16="http://schemas.microsoft.com/office/drawing/2014/main" id="{1A775320-7FD9-48EA-9A17-8C940DF5D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00" name="Group 46">
                <a:extLst>
                  <a:ext uri="{FF2B5EF4-FFF2-40B4-BE49-F238E27FC236}">
                    <a16:creationId xmlns:a16="http://schemas.microsoft.com/office/drawing/2014/main" id="{B2A251A0-70BC-44E9-90CC-E96A0114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3" y="11424"/>
                <a:ext cx="1080" cy="468"/>
                <a:chOff x="4813" y="10020"/>
                <a:chExt cx="1440" cy="468"/>
              </a:xfrm>
            </p:grpSpPr>
            <p:sp>
              <p:nvSpPr>
                <p:cNvPr id="24610" name="Text Box 47">
                  <a:extLst>
                    <a:ext uri="{FF2B5EF4-FFF2-40B4-BE49-F238E27FC236}">
                      <a16:creationId xmlns:a16="http://schemas.microsoft.com/office/drawing/2014/main" id="{729B565D-0100-4949-89A2-DA7E316563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" y="10020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P3 140 </a:t>
                  </a:r>
                </a:p>
              </p:txBody>
            </p:sp>
            <p:sp>
              <p:nvSpPr>
                <p:cNvPr id="24611" name="Line 48">
                  <a:extLst>
                    <a:ext uri="{FF2B5EF4-FFF2-40B4-BE49-F238E27FC236}">
                      <a16:creationId xmlns:a16="http://schemas.microsoft.com/office/drawing/2014/main" id="{ECCDE4C5-2DB2-4FC9-9622-4E2B0E93E3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12" name="Line 49">
                  <a:extLst>
                    <a:ext uri="{FF2B5EF4-FFF2-40B4-BE49-F238E27FC236}">
                      <a16:creationId xmlns:a16="http://schemas.microsoft.com/office/drawing/2014/main" id="{77FDAAF6-B8C4-4A7C-BC6E-9327C05BC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1" name="Line 50">
                <a:extLst>
                  <a:ext uri="{FF2B5EF4-FFF2-40B4-BE49-F238E27FC236}">
                    <a16:creationId xmlns:a16="http://schemas.microsoft.com/office/drawing/2014/main" id="{34B8E682-E39B-47BF-82C9-FAA979C00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173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51">
                <a:extLst>
                  <a:ext uri="{FF2B5EF4-FFF2-40B4-BE49-F238E27FC236}">
                    <a16:creationId xmlns:a16="http://schemas.microsoft.com/office/drawing/2014/main" id="{98A293C2-E9D8-4A66-A925-E68B97076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173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52">
                <a:extLst>
                  <a:ext uri="{FF2B5EF4-FFF2-40B4-BE49-F238E27FC236}">
                    <a16:creationId xmlns:a16="http://schemas.microsoft.com/office/drawing/2014/main" id="{B94BBF70-6AC4-4B76-BBC7-B77CC34DB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33" y="1173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53">
                <a:extLst>
                  <a:ext uri="{FF2B5EF4-FFF2-40B4-BE49-F238E27FC236}">
                    <a16:creationId xmlns:a16="http://schemas.microsoft.com/office/drawing/2014/main" id="{6EBFD9BA-C80F-4F30-8537-9AC7562BC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3" y="1173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05" name="Group 54">
                <a:extLst>
                  <a:ext uri="{FF2B5EF4-FFF2-40B4-BE49-F238E27FC236}">
                    <a16:creationId xmlns:a16="http://schemas.microsoft.com/office/drawing/2014/main" id="{88C41259-4F59-44B3-BEE8-F42031304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13" y="11424"/>
                <a:ext cx="1080" cy="468"/>
                <a:chOff x="4813" y="10020"/>
                <a:chExt cx="1440" cy="468"/>
              </a:xfrm>
            </p:grpSpPr>
            <p:sp>
              <p:nvSpPr>
                <p:cNvPr id="24607" name="Text Box 55">
                  <a:extLst>
                    <a:ext uri="{FF2B5EF4-FFF2-40B4-BE49-F238E27FC236}">
                      <a16:creationId xmlns:a16="http://schemas.microsoft.com/office/drawing/2014/main" id="{C41A675E-1CBE-4ABF-9ADC-F8FCD7A7F1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3" y="10020"/>
                  <a:ext cx="144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4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P4 150 0</a:t>
                  </a:r>
                </a:p>
              </p:txBody>
            </p:sp>
            <p:sp>
              <p:nvSpPr>
                <p:cNvPr id="24608" name="Line 56">
                  <a:extLst>
                    <a:ext uri="{FF2B5EF4-FFF2-40B4-BE49-F238E27FC236}">
                      <a16:creationId xmlns:a16="http://schemas.microsoft.com/office/drawing/2014/main" id="{3C980DC7-9796-4DD7-BB29-7555B0C02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09" name="Line 57">
                  <a:extLst>
                    <a:ext uri="{FF2B5EF4-FFF2-40B4-BE49-F238E27FC236}">
                      <a16:creationId xmlns:a16="http://schemas.microsoft.com/office/drawing/2014/main" id="{3E1ACCC0-40FB-496E-9F02-AC4810ECF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3" y="1002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6" name="Line 58">
                <a:extLst>
                  <a:ext uri="{FF2B5EF4-FFF2-40B4-BE49-F238E27FC236}">
                    <a16:creationId xmlns:a16="http://schemas.microsoft.com/office/drawing/2014/main" id="{263BA11E-B9D5-45CF-B4B6-C8205CECB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3" y="1173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2E88E78-F839-45BD-A944-DA0AAEFA4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时钟中断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(6)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0193B3F-07B7-4352-AFF2-B852D78A5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chemeClr val="tx2"/>
                </a:solidFill>
              </a:rPr>
              <a:t>(2) </a:t>
            </a:r>
            <a:r>
              <a:rPr lang="zh-CN" altLang="en-US" sz="3600">
                <a:solidFill>
                  <a:schemeClr val="tx2"/>
                </a:solidFill>
                <a:ea typeface="华文新魏" panose="02010800040101010101" pitchFamily="2" charset="-122"/>
              </a:rPr>
              <a:t>使用带有时间差值的优先级队列</a:t>
            </a:r>
            <a:endParaRPr lang="zh-CN" altLang="en-US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5604" name="Group 112">
            <a:extLst>
              <a:ext uri="{FF2B5EF4-FFF2-40B4-BE49-F238E27FC236}">
                <a16:creationId xmlns:a16="http://schemas.microsoft.com/office/drawing/2014/main" id="{7F2B3153-EC52-49AB-A9E5-E5E3428DA94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565400"/>
            <a:ext cx="6840538" cy="3024188"/>
            <a:chOff x="612" y="1616"/>
            <a:chExt cx="4309" cy="1905"/>
          </a:xfrm>
        </p:grpSpPr>
        <p:sp>
          <p:nvSpPr>
            <p:cNvPr id="25605" name="Text Box 60">
              <a:extLst>
                <a:ext uri="{FF2B5EF4-FFF2-40B4-BE49-F238E27FC236}">
                  <a16:creationId xmlns:a16="http://schemas.microsoft.com/office/drawing/2014/main" id="{48EAAD82-90BD-4F35-A6B0-CF713456F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35"/>
              <a:ext cx="513" cy="434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硬件时   钟</a:t>
              </a:r>
            </a:p>
          </p:txBody>
        </p:sp>
        <p:sp>
          <p:nvSpPr>
            <p:cNvPr id="25606" name="Text Box 61">
              <a:extLst>
                <a:ext uri="{FF2B5EF4-FFF2-40B4-BE49-F238E27FC236}">
                  <a16:creationId xmlns:a16="http://schemas.microsoft.com/office/drawing/2014/main" id="{B86539B1-E0C9-4530-906F-7BABF4FC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1616"/>
              <a:ext cx="718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间隔时钟</a:t>
              </a:r>
            </a:p>
          </p:txBody>
        </p:sp>
        <p:sp>
          <p:nvSpPr>
            <p:cNvPr id="25607" name="Text Box 62">
              <a:extLst>
                <a:ext uri="{FF2B5EF4-FFF2-40B4-BE49-F238E27FC236}">
                  <a16:creationId xmlns:a16="http://schemas.microsoft.com/office/drawing/2014/main" id="{AEF069A9-F273-4231-B580-97BF06DE7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" y="2018"/>
              <a:ext cx="547" cy="2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</a:p>
          </p:txBody>
        </p:sp>
        <p:sp>
          <p:nvSpPr>
            <p:cNvPr id="25608" name="Text Box 64">
              <a:extLst>
                <a:ext uri="{FF2B5EF4-FFF2-40B4-BE49-F238E27FC236}">
                  <a16:creationId xmlns:a16="http://schemas.microsoft.com/office/drawing/2014/main" id="{12714E65-6889-4840-BF3B-6929F0247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441"/>
              <a:ext cx="616" cy="445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定时器队     列</a:t>
              </a:r>
            </a:p>
          </p:txBody>
        </p:sp>
        <p:grpSp>
          <p:nvGrpSpPr>
            <p:cNvPr id="25609" name="Group 65">
              <a:extLst>
                <a:ext uri="{FF2B5EF4-FFF2-40B4-BE49-F238E27FC236}">
                  <a16:creationId xmlns:a16="http://schemas.microsoft.com/office/drawing/2014/main" id="{3DE31211-BD1B-4197-9F57-207DF5C9A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3" y="2370"/>
              <a:ext cx="615" cy="467"/>
              <a:chOff x="4813" y="10020"/>
              <a:chExt cx="1440" cy="468"/>
            </a:xfrm>
          </p:grpSpPr>
          <p:sp>
            <p:nvSpPr>
              <p:cNvPr id="25652" name="Text Box 66">
                <a:extLst>
                  <a:ext uri="{FF2B5EF4-FFF2-40B4-BE49-F238E27FC236}">
                    <a16:creationId xmlns:a16="http://schemas.microsoft.com/office/drawing/2014/main" id="{53A7DC32-984B-4726-B542-155713B14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P1 12</a:t>
                </a:r>
              </a:p>
            </p:txBody>
          </p:sp>
          <p:sp>
            <p:nvSpPr>
              <p:cNvPr id="25653" name="Line 67">
                <a:extLst>
                  <a:ext uri="{FF2B5EF4-FFF2-40B4-BE49-F238E27FC236}">
                    <a16:creationId xmlns:a16="http://schemas.microsoft.com/office/drawing/2014/main" id="{ADB7A664-C04B-40E1-A180-BC8D246A6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Line 68">
                <a:extLst>
                  <a:ext uri="{FF2B5EF4-FFF2-40B4-BE49-F238E27FC236}">
                    <a16:creationId xmlns:a16="http://schemas.microsoft.com/office/drawing/2014/main" id="{5D2E956A-822B-4E0E-BCD4-386FA1570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0" name="Group 69">
              <a:extLst>
                <a:ext uri="{FF2B5EF4-FFF2-40B4-BE49-F238E27FC236}">
                  <a16:creationId xmlns:a16="http://schemas.microsoft.com/office/drawing/2014/main" id="{D477F8CA-20B8-41F2-9A02-5FD529376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" y="2370"/>
              <a:ext cx="616" cy="467"/>
              <a:chOff x="4813" y="10020"/>
              <a:chExt cx="1440" cy="468"/>
            </a:xfrm>
          </p:grpSpPr>
          <p:sp>
            <p:nvSpPr>
              <p:cNvPr id="25649" name="Text Box 70">
                <a:extLst>
                  <a:ext uri="{FF2B5EF4-FFF2-40B4-BE49-F238E27FC236}">
                    <a16:creationId xmlns:a16="http://schemas.microsoft.com/office/drawing/2014/main" id="{D08BDF34-386F-49C3-8088-8D27F49EE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P2 20</a:t>
                </a:r>
              </a:p>
            </p:txBody>
          </p:sp>
          <p:sp>
            <p:nvSpPr>
              <p:cNvPr id="25650" name="Line 71">
                <a:extLst>
                  <a:ext uri="{FF2B5EF4-FFF2-40B4-BE49-F238E27FC236}">
                    <a16:creationId xmlns:a16="http://schemas.microsoft.com/office/drawing/2014/main" id="{09DFA66A-8ABA-4A98-ABE6-01DB810AA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72">
                <a:extLst>
                  <a:ext uri="{FF2B5EF4-FFF2-40B4-BE49-F238E27FC236}">
                    <a16:creationId xmlns:a16="http://schemas.microsoft.com/office/drawing/2014/main" id="{D00FC446-58F2-403C-B01C-2A97706A0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1" name="Group 73">
              <a:extLst>
                <a:ext uri="{FF2B5EF4-FFF2-40B4-BE49-F238E27FC236}">
                  <a16:creationId xmlns:a16="http://schemas.microsoft.com/office/drawing/2014/main" id="{65855913-C40C-4696-8E17-8EFF5B1CA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" y="2370"/>
              <a:ext cx="616" cy="467"/>
              <a:chOff x="4813" y="10020"/>
              <a:chExt cx="1440" cy="468"/>
            </a:xfrm>
          </p:grpSpPr>
          <p:sp>
            <p:nvSpPr>
              <p:cNvPr id="25646" name="Text Box 74">
                <a:extLst>
                  <a:ext uri="{FF2B5EF4-FFF2-40B4-BE49-F238E27FC236}">
                    <a16:creationId xmlns:a16="http://schemas.microsoft.com/office/drawing/2014/main" id="{A1B6F52F-B947-4AF1-B855-ED57DD2D8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P3  5</a:t>
                </a:r>
              </a:p>
            </p:txBody>
          </p:sp>
          <p:sp>
            <p:nvSpPr>
              <p:cNvPr id="25647" name="Line 75">
                <a:extLst>
                  <a:ext uri="{FF2B5EF4-FFF2-40B4-BE49-F238E27FC236}">
                    <a16:creationId xmlns:a16="http://schemas.microsoft.com/office/drawing/2014/main" id="{3A0B644F-835D-4197-9CBE-5E238B9A8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Line 76">
                <a:extLst>
                  <a:ext uri="{FF2B5EF4-FFF2-40B4-BE49-F238E27FC236}">
                    <a16:creationId xmlns:a16="http://schemas.microsoft.com/office/drawing/2014/main" id="{6165D5FD-5C32-45F3-A5B4-1855609E5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77">
              <a:extLst>
                <a:ext uri="{FF2B5EF4-FFF2-40B4-BE49-F238E27FC236}">
                  <a16:creationId xmlns:a16="http://schemas.microsoft.com/office/drawing/2014/main" id="{AD995878-4139-44E5-820E-15383DAC8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2370"/>
              <a:ext cx="616" cy="467"/>
              <a:chOff x="4813" y="10020"/>
              <a:chExt cx="1440" cy="468"/>
            </a:xfrm>
          </p:grpSpPr>
          <p:sp>
            <p:nvSpPr>
              <p:cNvPr id="25643" name="Text Box 78">
                <a:extLst>
                  <a:ext uri="{FF2B5EF4-FFF2-40B4-BE49-F238E27FC236}">
                    <a16:creationId xmlns:a16="http://schemas.microsoft.com/office/drawing/2014/main" id="{E92A727C-E0CF-4278-9F52-5A483C4D4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P410 0</a:t>
                </a:r>
              </a:p>
            </p:txBody>
          </p:sp>
          <p:sp>
            <p:nvSpPr>
              <p:cNvPr id="25644" name="Line 79">
                <a:extLst>
                  <a:ext uri="{FF2B5EF4-FFF2-40B4-BE49-F238E27FC236}">
                    <a16:creationId xmlns:a16="http://schemas.microsoft.com/office/drawing/2014/main" id="{033D5FCB-37C7-47E0-823B-B1FEDDFC4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5" name="Line 80">
                <a:extLst>
                  <a:ext uri="{FF2B5EF4-FFF2-40B4-BE49-F238E27FC236}">
                    <a16:creationId xmlns:a16="http://schemas.microsoft.com/office/drawing/2014/main" id="{76C9EB35-F9DF-4107-A190-62C21A671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3" name="Line 81">
              <a:extLst>
                <a:ext uri="{FF2B5EF4-FFF2-40B4-BE49-F238E27FC236}">
                  <a16:creationId xmlns:a16="http://schemas.microsoft.com/office/drawing/2014/main" id="{082125A1-C1D6-4AFA-BFCD-6343987C6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681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82">
              <a:extLst>
                <a:ext uri="{FF2B5EF4-FFF2-40B4-BE49-F238E27FC236}">
                  <a16:creationId xmlns:a16="http://schemas.microsoft.com/office/drawing/2014/main" id="{2F47CE2F-4735-4534-9546-2DEB052D3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681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83">
              <a:extLst>
                <a:ext uri="{FF2B5EF4-FFF2-40B4-BE49-F238E27FC236}">
                  <a16:creationId xmlns:a16="http://schemas.microsoft.com/office/drawing/2014/main" id="{C06E5799-DE26-4FA3-BA5A-3ABD004B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2681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84">
              <a:extLst>
                <a:ext uri="{FF2B5EF4-FFF2-40B4-BE49-F238E27FC236}">
                  <a16:creationId xmlns:a16="http://schemas.microsoft.com/office/drawing/2014/main" id="{1DDA7AA3-76AA-49A9-B9A9-543610319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81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Text Box 86">
              <a:extLst>
                <a:ext uri="{FF2B5EF4-FFF2-40B4-BE49-F238E27FC236}">
                  <a16:creationId xmlns:a16="http://schemas.microsoft.com/office/drawing/2014/main" id="{946B19B6-2886-4B73-BD86-AC5AAEB16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019"/>
              <a:ext cx="616" cy="502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定时器队     列</a:t>
              </a:r>
            </a:p>
          </p:txBody>
        </p:sp>
        <p:grpSp>
          <p:nvGrpSpPr>
            <p:cNvPr id="25618" name="Group 87">
              <a:extLst>
                <a:ext uri="{FF2B5EF4-FFF2-40B4-BE49-F238E27FC236}">
                  <a16:creationId xmlns:a16="http://schemas.microsoft.com/office/drawing/2014/main" id="{B663D0FB-9036-4E75-B86A-6FC4C2F93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3" y="2993"/>
              <a:ext cx="615" cy="468"/>
              <a:chOff x="4813" y="10020"/>
              <a:chExt cx="1440" cy="468"/>
            </a:xfrm>
          </p:grpSpPr>
          <p:sp>
            <p:nvSpPr>
              <p:cNvPr id="25640" name="Text Box 88">
                <a:extLst>
                  <a:ext uri="{FF2B5EF4-FFF2-40B4-BE49-F238E27FC236}">
                    <a16:creationId xmlns:a16="http://schemas.microsoft.com/office/drawing/2014/main" id="{5172D5DA-50C7-4618-A572-127F406C2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P1 12</a:t>
                </a:r>
              </a:p>
            </p:txBody>
          </p:sp>
          <p:sp>
            <p:nvSpPr>
              <p:cNvPr id="25641" name="Line 89">
                <a:extLst>
                  <a:ext uri="{FF2B5EF4-FFF2-40B4-BE49-F238E27FC236}">
                    <a16:creationId xmlns:a16="http://schemas.microsoft.com/office/drawing/2014/main" id="{BBFC8866-0DCB-4C6B-A3CC-B73046C7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2" name="Line 90">
                <a:extLst>
                  <a:ext uri="{FF2B5EF4-FFF2-40B4-BE49-F238E27FC236}">
                    <a16:creationId xmlns:a16="http://schemas.microsoft.com/office/drawing/2014/main" id="{FF7B71FD-FBC7-4BDA-BE86-D98713D0D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9" name="Group 91">
              <a:extLst>
                <a:ext uri="{FF2B5EF4-FFF2-40B4-BE49-F238E27FC236}">
                  <a16:creationId xmlns:a16="http://schemas.microsoft.com/office/drawing/2014/main" id="{7FB5C715-937C-4C22-B936-842FD8378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" y="2993"/>
              <a:ext cx="616" cy="468"/>
              <a:chOff x="4813" y="10020"/>
              <a:chExt cx="1440" cy="468"/>
            </a:xfrm>
          </p:grpSpPr>
          <p:sp>
            <p:nvSpPr>
              <p:cNvPr id="25637" name="Text Box 92">
                <a:extLst>
                  <a:ext uri="{FF2B5EF4-FFF2-40B4-BE49-F238E27FC236}">
                    <a16:creationId xmlns:a16="http://schemas.microsoft.com/office/drawing/2014/main" id="{8C5D804E-F518-4A96-B36E-EC729D8C5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P2 20</a:t>
                </a:r>
              </a:p>
            </p:txBody>
          </p:sp>
          <p:sp>
            <p:nvSpPr>
              <p:cNvPr id="25638" name="Line 93">
                <a:extLst>
                  <a:ext uri="{FF2B5EF4-FFF2-40B4-BE49-F238E27FC236}">
                    <a16:creationId xmlns:a16="http://schemas.microsoft.com/office/drawing/2014/main" id="{C1752A99-88C8-4B44-A184-F07500B8B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94">
                <a:extLst>
                  <a:ext uri="{FF2B5EF4-FFF2-40B4-BE49-F238E27FC236}">
                    <a16:creationId xmlns:a16="http://schemas.microsoft.com/office/drawing/2014/main" id="{ACCA006B-24B6-4D8A-88FC-DCE16013D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95">
              <a:extLst>
                <a:ext uri="{FF2B5EF4-FFF2-40B4-BE49-F238E27FC236}">
                  <a16:creationId xmlns:a16="http://schemas.microsoft.com/office/drawing/2014/main" id="{EE12CF8E-34E3-47F6-A068-5D3072A0D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" y="2993"/>
              <a:ext cx="616" cy="468"/>
              <a:chOff x="4813" y="10020"/>
              <a:chExt cx="1440" cy="468"/>
            </a:xfrm>
          </p:grpSpPr>
          <p:sp>
            <p:nvSpPr>
              <p:cNvPr id="25634" name="Text Box 96">
                <a:extLst>
                  <a:ext uri="{FF2B5EF4-FFF2-40B4-BE49-F238E27FC236}">
                    <a16:creationId xmlns:a16="http://schemas.microsoft.com/office/drawing/2014/main" id="{61CDCA6F-0328-4773-ABAA-89241BD961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P5  3</a:t>
                </a:r>
              </a:p>
            </p:txBody>
          </p:sp>
          <p:sp>
            <p:nvSpPr>
              <p:cNvPr id="25635" name="Line 97">
                <a:extLst>
                  <a:ext uri="{FF2B5EF4-FFF2-40B4-BE49-F238E27FC236}">
                    <a16:creationId xmlns:a16="http://schemas.microsoft.com/office/drawing/2014/main" id="{DF4B6E78-4617-4528-B529-A26B4BCF8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Line 98">
                <a:extLst>
                  <a:ext uri="{FF2B5EF4-FFF2-40B4-BE49-F238E27FC236}">
                    <a16:creationId xmlns:a16="http://schemas.microsoft.com/office/drawing/2014/main" id="{E03D5616-8B0C-480A-B261-FBBF21BCB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1" name="Group 99">
              <a:extLst>
                <a:ext uri="{FF2B5EF4-FFF2-40B4-BE49-F238E27FC236}">
                  <a16:creationId xmlns:a16="http://schemas.microsoft.com/office/drawing/2014/main" id="{677328AF-D8EC-4873-8DAF-F753DD69A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2993"/>
              <a:ext cx="616" cy="468"/>
              <a:chOff x="4813" y="10020"/>
              <a:chExt cx="1440" cy="468"/>
            </a:xfrm>
          </p:grpSpPr>
          <p:sp>
            <p:nvSpPr>
              <p:cNvPr id="25631" name="Text Box 100">
                <a:extLst>
                  <a:ext uri="{FF2B5EF4-FFF2-40B4-BE49-F238E27FC236}">
                    <a16:creationId xmlns:a16="http://schemas.microsoft.com/office/drawing/2014/main" id="{5C0EB546-A4D7-430C-BE5D-9BAC84E89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P3  2 </a:t>
                </a:r>
              </a:p>
            </p:txBody>
          </p:sp>
          <p:sp>
            <p:nvSpPr>
              <p:cNvPr id="25632" name="Line 101">
                <a:extLst>
                  <a:ext uri="{FF2B5EF4-FFF2-40B4-BE49-F238E27FC236}">
                    <a16:creationId xmlns:a16="http://schemas.microsoft.com/office/drawing/2014/main" id="{31B252B3-D38C-4FE5-9D8B-2B60D7772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02">
                <a:extLst>
                  <a:ext uri="{FF2B5EF4-FFF2-40B4-BE49-F238E27FC236}">
                    <a16:creationId xmlns:a16="http://schemas.microsoft.com/office/drawing/2014/main" id="{C34B37B7-9C24-4262-BE41-E43100BED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2" name="Line 103">
              <a:extLst>
                <a:ext uri="{FF2B5EF4-FFF2-40B4-BE49-F238E27FC236}">
                  <a16:creationId xmlns:a16="http://schemas.microsoft.com/office/drawing/2014/main" id="{B9B441BD-C88E-405D-9F80-0E4587F5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330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04">
              <a:extLst>
                <a:ext uri="{FF2B5EF4-FFF2-40B4-BE49-F238E27FC236}">
                  <a16:creationId xmlns:a16="http://schemas.microsoft.com/office/drawing/2014/main" id="{BD081F96-2C74-47C9-B5EE-1FAEF873A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330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05">
              <a:extLst>
                <a:ext uri="{FF2B5EF4-FFF2-40B4-BE49-F238E27FC236}">
                  <a16:creationId xmlns:a16="http://schemas.microsoft.com/office/drawing/2014/main" id="{BFAC1192-C695-4954-A977-29BE9D273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330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106">
              <a:extLst>
                <a:ext uri="{FF2B5EF4-FFF2-40B4-BE49-F238E27FC236}">
                  <a16:creationId xmlns:a16="http://schemas.microsoft.com/office/drawing/2014/main" id="{37F83A41-3F09-44BC-BA94-C986F85D4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330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26" name="Group 107">
              <a:extLst>
                <a:ext uri="{FF2B5EF4-FFF2-40B4-BE49-F238E27FC236}">
                  <a16:creationId xmlns:a16="http://schemas.microsoft.com/office/drawing/2014/main" id="{1C157816-7DCE-4FAA-90D2-75F096202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993"/>
              <a:ext cx="616" cy="468"/>
              <a:chOff x="4813" y="10020"/>
              <a:chExt cx="1440" cy="468"/>
            </a:xfrm>
          </p:grpSpPr>
          <p:sp>
            <p:nvSpPr>
              <p:cNvPr id="25628" name="Text Box 108">
                <a:extLst>
                  <a:ext uri="{FF2B5EF4-FFF2-40B4-BE49-F238E27FC236}">
                    <a16:creationId xmlns:a16="http://schemas.microsoft.com/office/drawing/2014/main" id="{52401FDB-9A49-484D-BCD3-33DC6D2A5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3" y="1002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P410 0</a:t>
                </a:r>
              </a:p>
            </p:txBody>
          </p:sp>
          <p:sp>
            <p:nvSpPr>
              <p:cNvPr id="25629" name="Line 109">
                <a:extLst>
                  <a:ext uri="{FF2B5EF4-FFF2-40B4-BE49-F238E27FC236}">
                    <a16:creationId xmlns:a16="http://schemas.microsoft.com/office/drawing/2014/main" id="{FC83566B-A20C-4285-B446-45CF743C1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110">
                <a:extLst>
                  <a:ext uri="{FF2B5EF4-FFF2-40B4-BE49-F238E27FC236}">
                    <a16:creationId xmlns:a16="http://schemas.microsoft.com/office/drawing/2014/main" id="{F8395EA4-7AA6-48E7-A5AE-C10ECDEF4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3" y="1002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7" name="Line 111">
              <a:extLst>
                <a:ext uri="{FF2B5EF4-FFF2-40B4-BE49-F238E27FC236}">
                  <a16:creationId xmlns:a16="http://schemas.microsoft.com/office/drawing/2014/main" id="{04001760-191C-4F92-90A3-B8ECF5A8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3305"/>
              <a:ext cx="2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CF31A08-C88E-4383-93F5-75940CDD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ea typeface="华文新魏" panose="02010800040101010101" pitchFamily="2" charset="-122"/>
              </a:rPr>
              <a:t>2.2.5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中断优先级和多重中断</a:t>
            </a:r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97C1317-2EC5-4D4D-A741-62A2E39B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0"/>
            <a:ext cx="6400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 </a:t>
            </a:r>
            <a:r>
              <a:rPr lang="zh-CN" altLang="en-US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中断的优先级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中断的屏蔽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多重中断事件的处理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8F5404F-4F9B-4B5F-8D36-69DBDE16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8913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中断优先级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6BFC7FD-4E09-47D3-81BA-0B12FEFD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19200"/>
            <a:ext cx="7696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计算机执行的每一瞬间，可能有几个中断事件同时发生，中断装置如何来响应同时发生的中断呢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以不发生中断丢失为前提，把紧迫程度相当的中断源归在同一级，紧迫程度差别大的中断源归在不同级，级别高的有优先获得响应的权力，中断装置预定的这个响应顺序称为中断优先级。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B770B94F-21F0-44B6-A689-E1FE7FD1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的屏蔽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81E3D85F-3D75-4332-ACBA-1B3510FE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华文新魏" panose="02010800040101010101" pitchFamily="2" charset="-122"/>
              </a:rPr>
              <a:t>•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主机可允许或禁止某类中断的响应，如允许或禁止所有的</a:t>
            </a:r>
            <a:r>
              <a:rPr lang="en-US" altLang="zh-CN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中断、外部中断、及某些程序性中断。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华文新魏" panose="02010800040101010101" pitchFamily="2" charset="-122"/>
              </a:rPr>
              <a:t>•</a:t>
            </a: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有些中断是不能被禁止的，例如，计算机中的自愿性访管中断就不能被禁止。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76C2A22-0619-4896-A185-1B9773281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8534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多重中断事件的处理 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5400">
                <a:latin typeface="仿宋_GB2312" pitchFamily="49" charset="-122"/>
                <a:ea typeface="仿宋_GB2312" pitchFamily="49" charset="-122"/>
              </a:rPr>
            </a:br>
            <a:endParaRPr lang="zh-CN" altLang="en-US" sz="5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80F2ACE-C58F-44E5-8029-26083DD37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中断正在进行处理期间，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又响应新的中断事件，于是暂时停止正在运行的中断处理程序，转去执行新的中断处理程序，就叫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多重中断（又称中断嵌套）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。处理方法：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串行处理，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嵌套处理，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(3)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即时处理。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DBAB99-C1A4-4C51-8DB3-4E508FCEB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2.2.6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798607-3B22-43F7-B217-1B502C02E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99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内核处理流程</a:t>
            </a: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0724" name="Group 46">
            <a:extLst>
              <a:ext uri="{FF2B5EF4-FFF2-40B4-BE49-F238E27FC236}">
                <a16:creationId xmlns:a16="http://schemas.microsoft.com/office/drawing/2014/main" id="{99455CEF-1F12-4D45-BF5F-2D0776162BB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7272338" cy="4895850"/>
            <a:chOff x="793" y="1117"/>
            <a:chExt cx="3992" cy="2822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8458AD9D-D74D-412A-81EA-AB9DFBC2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314"/>
              <a:ext cx="390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</a:t>
              </a:r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4DF7387F-B2AE-4D9B-B474-A1B091256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1379"/>
              <a:ext cx="389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自陷</a:t>
              </a:r>
            </a:p>
          </p:txBody>
        </p:sp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A2C38B0A-95F4-4D0C-BEAC-F7F951F17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839"/>
              <a:ext cx="584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慢中断</a:t>
              </a:r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EF7E4E6E-7658-4146-AE41-2646ED093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232"/>
              <a:ext cx="584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快中断</a:t>
              </a:r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868863A2-BD34-41AA-8911-F902478C2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1117"/>
              <a:ext cx="974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进程正在运行</a:t>
              </a:r>
            </a:p>
          </p:txBody>
        </p:sp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790AC704-693F-4DEF-A4A4-DFB9D69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117"/>
              <a:ext cx="584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30731" name="Text Box 11">
              <a:extLst>
                <a:ext uri="{FF2B5EF4-FFF2-40B4-BE49-F238E27FC236}">
                  <a16:creationId xmlns:a16="http://schemas.microsoft.com/office/drawing/2014/main" id="{DB1BD12A-C2B3-4804-AAF4-079117F28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45"/>
              <a:ext cx="584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30732" name="Line 12">
              <a:extLst>
                <a:ext uri="{FF2B5EF4-FFF2-40B4-BE49-F238E27FC236}">
                  <a16:creationId xmlns:a16="http://schemas.microsoft.com/office/drawing/2014/main" id="{88A159E9-9976-4DA9-8DCA-E267465D9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1314"/>
              <a:ext cx="681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>
              <a:extLst>
                <a:ext uri="{FF2B5EF4-FFF2-40B4-BE49-F238E27FC236}">
                  <a16:creationId xmlns:a16="http://schemas.microsoft.com/office/drawing/2014/main" id="{F3419824-F3C9-408F-91F5-C09CCECAC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1314"/>
              <a:ext cx="48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D1428FBE-2729-461B-89DB-EFC9F239A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" y="2036"/>
              <a:ext cx="876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上半部分处理</a:t>
              </a:r>
            </a:p>
          </p:txBody>
        </p:sp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69120D89-ED3A-41E1-A37B-862F2698A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3610"/>
              <a:ext cx="682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返回原进</a:t>
              </a:r>
            </a:p>
            <a:p>
              <a:pPr algn="just" eaLnBrk="1" hangingPunct="1"/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程运行</a:t>
              </a:r>
            </a:p>
          </p:txBody>
        </p:sp>
        <p:sp>
          <p:nvSpPr>
            <p:cNvPr id="30736" name="Text Box 17">
              <a:extLst>
                <a:ext uri="{FF2B5EF4-FFF2-40B4-BE49-F238E27FC236}">
                  <a16:creationId xmlns:a16="http://schemas.microsoft.com/office/drawing/2014/main" id="{97A6D1C9-F524-4BAC-BF76-6B9F12679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" y="2364"/>
              <a:ext cx="876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排队下半部分</a:t>
              </a:r>
            </a:p>
          </p:txBody>
        </p:sp>
        <p:sp>
          <p:nvSpPr>
            <p:cNvPr id="30737" name="Text Box 18">
              <a:extLst>
                <a:ext uri="{FF2B5EF4-FFF2-40B4-BE49-F238E27FC236}">
                  <a16:creationId xmlns:a16="http://schemas.microsoft.com/office/drawing/2014/main" id="{11444F64-66F9-49DF-AA94-F73F7F386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495"/>
              <a:ext cx="779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快中断处理</a:t>
              </a:r>
            </a:p>
          </p:txBody>
        </p:sp>
        <p:sp>
          <p:nvSpPr>
            <p:cNvPr id="30738" name="Text Box 19">
              <a:extLst>
                <a:ext uri="{FF2B5EF4-FFF2-40B4-BE49-F238E27FC236}">
                  <a16:creationId xmlns:a16="http://schemas.microsoft.com/office/drawing/2014/main" id="{D5FE3AF9-4BDF-4EB8-ACBA-28583AB7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1576"/>
              <a:ext cx="973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系统调用处理</a:t>
              </a:r>
            </a:p>
          </p:txBody>
        </p:sp>
        <p:sp>
          <p:nvSpPr>
            <p:cNvPr id="30739" name="Text Box 20">
              <a:extLst>
                <a:ext uri="{FF2B5EF4-FFF2-40B4-BE49-F238E27FC236}">
                  <a16:creationId xmlns:a16="http://schemas.microsoft.com/office/drawing/2014/main" id="{207A78C8-A2CE-4A9B-8A2B-5C9A99ABD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1904"/>
              <a:ext cx="1071" cy="3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从系统调用返回</a:t>
              </a:r>
            </a:p>
            <a:p>
              <a:pPr algn="just" eaLnBrk="1" hangingPunct="1"/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ret_from_sys_call</a:t>
              </a:r>
            </a:p>
          </p:txBody>
        </p:sp>
        <p:sp>
          <p:nvSpPr>
            <p:cNvPr id="30740" name="Text Box 21">
              <a:extLst>
                <a:ext uri="{FF2B5EF4-FFF2-40B4-BE49-F238E27FC236}">
                  <a16:creationId xmlns:a16="http://schemas.microsoft.com/office/drawing/2014/main" id="{DFC93D73-2B38-4EC2-A93D-335E0BDE8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217"/>
              <a:ext cx="974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schedule( )</a:t>
              </a:r>
            </a:p>
          </p:txBody>
        </p:sp>
        <p:sp>
          <p:nvSpPr>
            <p:cNvPr id="30741" name="Text Box 22">
              <a:extLst>
                <a:ext uri="{FF2B5EF4-FFF2-40B4-BE49-F238E27FC236}">
                  <a16:creationId xmlns:a16="http://schemas.microsoft.com/office/drawing/2014/main" id="{ED16D8AD-345E-43C4-BBDA-473CB2DA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3610"/>
              <a:ext cx="681" cy="3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调度新进</a:t>
              </a:r>
            </a:p>
            <a:p>
              <a:pPr algn="just" eaLnBrk="1" hangingPunct="1"/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程运行运行</a:t>
              </a:r>
            </a:p>
          </p:txBody>
        </p:sp>
        <p:sp>
          <p:nvSpPr>
            <p:cNvPr id="30742" name="Line 23">
              <a:extLst>
                <a:ext uri="{FF2B5EF4-FFF2-40B4-BE49-F238E27FC236}">
                  <a16:creationId xmlns:a16="http://schemas.microsoft.com/office/drawing/2014/main" id="{3BA3C83B-131D-4758-B651-B3EFE8D1A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1773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4">
              <a:extLst>
                <a:ext uri="{FF2B5EF4-FFF2-40B4-BE49-F238E27FC236}">
                  <a16:creationId xmlns:a16="http://schemas.microsoft.com/office/drawing/2014/main" id="{17F48461-EF8A-44EE-929E-111C06551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7" y="3414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Text Box 25">
              <a:extLst>
                <a:ext uri="{FF2B5EF4-FFF2-40B4-BE49-F238E27FC236}">
                  <a16:creationId xmlns:a16="http://schemas.microsoft.com/office/drawing/2014/main" id="{3F0B986A-2487-458D-AF1B-54A7F6EB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3610"/>
              <a:ext cx="584" cy="1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30745" name="Line 26">
              <a:extLst>
                <a:ext uri="{FF2B5EF4-FFF2-40B4-BE49-F238E27FC236}">
                  <a16:creationId xmlns:a16="http://schemas.microsoft.com/office/drawing/2014/main" id="{BA23FB95-0979-40B4-8171-249A6BD72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2101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Text Box 27">
              <a:extLst>
                <a:ext uri="{FF2B5EF4-FFF2-40B4-BE49-F238E27FC236}">
                  <a16:creationId xmlns:a16="http://schemas.microsoft.com/office/drawing/2014/main" id="{CBB6019F-0014-4AE4-9BFA-BD1AC36DC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2364"/>
              <a:ext cx="1071" cy="3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调度下半部分</a:t>
              </a:r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do_bottom_half( )/</a:t>
              </a:r>
            </a:p>
            <a:p>
              <a:pPr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do_softirq( )</a:t>
              </a:r>
            </a:p>
            <a:p>
              <a:pPr eaLnBrk="1" hangingPunct="1"/>
              <a:endParaRPr lang="en-US" altLang="zh-CN" sz="12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747" name="Line 28">
              <a:extLst>
                <a:ext uri="{FF2B5EF4-FFF2-40B4-BE49-F238E27FC236}">
                  <a16:creationId xmlns:a16="http://schemas.microsoft.com/office/drawing/2014/main" id="{52820080-5FD4-4B8E-A272-B903B1781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232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29">
              <a:extLst>
                <a:ext uri="{FF2B5EF4-FFF2-40B4-BE49-F238E27FC236}">
                  <a16:creationId xmlns:a16="http://schemas.microsoft.com/office/drawing/2014/main" id="{810B2C61-DA7C-48BF-8928-945120540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2101"/>
              <a:ext cx="0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0">
              <a:extLst>
                <a:ext uri="{FF2B5EF4-FFF2-40B4-BE49-F238E27FC236}">
                  <a16:creationId xmlns:a16="http://schemas.microsoft.com/office/drawing/2014/main" id="{B2D10828-894A-4BAA-BDBC-401FC2833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1773"/>
              <a:ext cx="4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1">
              <a:extLst>
                <a:ext uri="{FF2B5EF4-FFF2-40B4-BE49-F238E27FC236}">
                  <a16:creationId xmlns:a16="http://schemas.microsoft.com/office/drawing/2014/main" id="{65085C03-E1BA-4D1A-9F27-CB154956B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6" y="2232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2">
              <a:extLst>
                <a:ext uri="{FF2B5EF4-FFF2-40B4-BE49-F238E27FC236}">
                  <a16:creationId xmlns:a16="http://schemas.microsoft.com/office/drawing/2014/main" id="{6A9F4D95-C9CA-4624-900F-19F52E8D8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0" y="2692"/>
              <a:ext cx="0" cy="8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3">
              <a:extLst>
                <a:ext uri="{FF2B5EF4-FFF2-40B4-BE49-F238E27FC236}">
                  <a16:creationId xmlns:a16="http://schemas.microsoft.com/office/drawing/2014/main" id="{5958C5DC-DFA8-4E07-A1D8-F9565D845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3479"/>
              <a:ext cx="37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4">
              <a:extLst>
                <a:ext uri="{FF2B5EF4-FFF2-40B4-BE49-F238E27FC236}">
                  <a16:creationId xmlns:a16="http://schemas.microsoft.com/office/drawing/2014/main" id="{77429F2E-6A89-485D-838F-F999C5156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6" y="2692"/>
              <a:ext cx="7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5">
              <a:extLst>
                <a:ext uri="{FF2B5EF4-FFF2-40B4-BE49-F238E27FC236}">
                  <a16:creationId xmlns:a16="http://schemas.microsoft.com/office/drawing/2014/main" id="{18AB1658-6243-4783-9D18-DD6B5259D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6" y="2561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6">
              <a:extLst>
                <a:ext uri="{FF2B5EF4-FFF2-40B4-BE49-F238E27FC236}">
                  <a16:creationId xmlns:a16="http://schemas.microsoft.com/office/drawing/2014/main" id="{F2C20EBF-98CF-45D3-B205-2E0F0FC91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839"/>
              <a:ext cx="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37">
              <a:extLst>
                <a:ext uri="{FF2B5EF4-FFF2-40B4-BE49-F238E27FC236}">
                  <a16:creationId xmlns:a16="http://schemas.microsoft.com/office/drawing/2014/main" id="{CF459C93-01CD-4933-A028-19E9F694F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8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Text Box 38">
              <a:extLst>
                <a:ext uri="{FF2B5EF4-FFF2-40B4-BE49-F238E27FC236}">
                  <a16:creationId xmlns:a16="http://schemas.microsoft.com/office/drawing/2014/main" id="{5CB56E78-4915-44AB-9954-7A5419EB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2823"/>
              <a:ext cx="87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处理积累的信号</a:t>
              </a:r>
            </a:p>
            <a:p>
              <a:pPr algn="just" eaLnBrk="1" hangingPunct="1"/>
              <a:r>
                <a:rPr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do_signal( )</a:t>
              </a:r>
            </a:p>
          </p:txBody>
        </p:sp>
        <p:sp>
          <p:nvSpPr>
            <p:cNvPr id="30758" name="Line 39">
              <a:extLst>
                <a:ext uri="{FF2B5EF4-FFF2-40B4-BE49-F238E27FC236}">
                  <a16:creationId xmlns:a16="http://schemas.microsoft.com/office/drawing/2014/main" id="{4C79CC49-1BFE-46E1-9FE8-C2EDCCD3A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3086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40">
              <a:extLst>
                <a:ext uri="{FF2B5EF4-FFF2-40B4-BE49-F238E27FC236}">
                  <a16:creationId xmlns:a16="http://schemas.microsoft.com/office/drawing/2014/main" id="{FFE38B86-7044-4F17-8C33-693887A6F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692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Text Box 41">
              <a:extLst>
                <a:ext uri="{FF2B5EF4-FFF2-40B4-BE49-F238E27FC236}">
                  <a16:creationId xmlns:a16="http://schemas.microsoft.com/office/drawing/2014/main" id="{D55C6F8D-5B00-4AFC-8447-CC7EA363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3086"/>
              <a:ext cx="682" cy="1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   restore_all</a:t>
              </a:r>
            </a:p>
          </p:txBody>
        </p:sp>
        <p:grpSp>
          <p:nvGrpSpPr>
            <p:cNvPr id="30761" name="Group 42">
              <a:extLst>
                <a:ext uri="{FF2B5EF4-FFF2-40B4-BE49-F238E27FC236}">
                  <a16:creationId xmlns:a16="http://schemas.microsoft.com/office/drawing/2014/main" id="{1763403F-4BAB-417E-93CB-27F6CFECB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1576"/>
              <a:ext cx="779" cy="394"/>
              <a:chOff x="9133" y="10956"/>
              <a:chExt cx="1440" cy="936"/>
            </a:xfrm>
          </p:grpSpPr>
          <p:sp>
            <p:nvSpPr>
              <p:cNvPr id="30763" name="AutoShape 43">
                <a:extLst>
                  <a:ext uri="{FF2B5EF4-FFF2-40B4-BE49-F238E27FC236}">
                    <a16:creationId xmlns:a16="http://schemas.microsoft.com/office/drawing/2014/main" id="{94FB8788-E7ED-4758-B0FD-88D74415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3" y="10956"/>
                <a:ext cx="1440" cy="936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64" name="Text Box 44">
                <a:extLst>
                  <a:ext uri="{FF2B5EF4-FFF2-40B4-BE49-F238E27FC236}">
                    <a16:creationId xmlns:a16="http://schemas.microsoft.com/office/drawing/2014/main" id="{DF9DAC2F-44C4-4074-BFB0-0F946D936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93" y="11112"/>
                <a:ext cx="720" cy="4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12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中断</a:t>
                </a:r>
              </a:p>
            </p:txBody>
          </p:sp>
        </p:grpSp>
        <p:sp>
          <p:nvSpPr>
            <p:cNvPr id="30762" name="Line 45">
              <a:extLst>
                <a:ext uri="{FF2B5EF4-FFF2-40B4-BE49-F238E27FC236}">
                  <a16:creationId xmlns:a16="http://schemas.microsoft.com/office/drawing/2014/main" id="{CD4200AE-D16C-401E-BADD-6065D3A0E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6" y="1773"/>
              <a:ext cx="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934E0F-6987-4F2E-81FF-44D5349D7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中断的定义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30AB1D-86D1-4562-9DE3-8C92486F9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中断是指程序执行过程中，遇到急需处理的事件时，暂时中止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上现行程序的运行，转去执行相应的事件处理程序，待处理完成后再返回原程序被中断处或调度其他程序执行的过程。</a:t>
            </a:r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952061-598D-4447-BC2C-336057CCB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快中断与慢中断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5B7423D-6793-4EEC-8E21-7B386EF3E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ea typeface="仿宋_GB2312" pitchFamily="49" charset="-122"/>
              </a:rPr>
              <a:t>•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中，区分快中断和慢中断两类中断事件。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ea typeface="仿宋_GB2312" pitchFamily="49" charset="-122"/>
              </a:rPr>
              <a:t>•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处理慢中断前需保存所有寄存器的内容，而快中断处理仅要保存被常规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函数修改的寄存器；慢中断处理时，不屏蔽其他中断信号，而快中断处理时会屏蔽所有其他中断；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ea typeface="仿宋_GB2312" pitchFamily="49" charset="-122"/>
              </a:rPr>
              <a:t>•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慢中断处理完毕后，通常不立即返回被中断的进程，而是进入调度程序重新调度，调度结果未必是被中断的进程运行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是抢先式调度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。而快中断处理完毕后，通常恢复现场返回被中断的进程继续执行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是非抢先式调度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FEC4F54-9022-4777-BA22-A4BA44CD3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下半部分处理概述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D70E189-CB05-4358-ACA7-C91B9AF97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1341438"/>
            <a:ext cx="7772400" cy="410368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中断处理程序的特点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什么是下半部分处理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Top half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Bottom half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FD676F8-C5F6-412C-9A31-7877B2F2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ea typeface="华文新魏" panose="02010800040101010101" pitchFamily="2" charset="-122"/>
              </a:rPr>
              <a:t>Linux</a:t>
            </a:r>
            <a:r>
              <a:rPr lang="zh-CN" altLang="en-US" sz="4800">
                <a:ea typeface="华文新魏" panose="02010800040101010101" pitchFamily="2" charset="-122"/>
              </a:rPr>
              <a:t>各种下半部分机制</a:t>
            </a:r>
            <a:r>
              <a:rPr lang="zh-CN" altLang="en-US"/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870DC20-D5FF-478F-89C5-68465015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475" y="1268413"/>
            <a:ext cx="5903913" cy="460851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bottom half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task queue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work queue</a:t>
            </a:r>
          </a:p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Softirq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6DA11A8-B58E-4262-8F56-488D70A64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下半部分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(bottom half)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29845C1-B1A7-49A2-A466-C7332A42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2912" cy="5183187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实现原理 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数组、函数入口指针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bh_base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、函数安装标志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bh_mask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、函数处理标志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bh_active </a:t>
            </a: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>
                <a:ea typeface="华文新魏" panose="02010800040101010101" pitchFamily="2" charset="-122"/>
              </a:rPr>
              <a:t>BH</a:t>
            </a:r>
            <a:r>
              <a:rPr lang="zh-CN" altLang="en-US">
                <a:ea typeface="华文新魏" panose="02010800040101010101" pitchFamily="2" charset="-122"/>
              </a:rPr>
              <a:t>的缺点</a:t>
            </a:r>
          </a:p>
          <a:p>
            <a:pPr eaLnBrk="1" hangingPunct="1"/>
            <a:endParaRPr lang="en-US" altLang="zh-CN">
              <a:ea typeface="华文新魏" panose="02010800040101010101" pitchFamily="2" charset="-122"/>
            </a:endParaRPr>
          </a:p>
        </p:txBody>
      </p:sp>
      <p:sp>
        <p:nvSpPr>
          <p:cNvPr id="34820" name="Text Box 24">
            <a:extLst>
              <a:ext uri="{FF2B5EF4-FFF2-40B4-BE49-F238E27FC236}">
                <a16:creationId xmlns:a16="http://schemas.microsoft.com/office/drawing/2014/main" id="{32A89EA1-6412-4E91-8A5A-1F2D38AC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508500"/>
            <a:ext cx="2808287" cy="6191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        bh-mask</a:t>
            </a:r>
          </a:p>
          <a:p>
            <a:pPr eaLnBrk="1" hangingPunct="1"/>
            <a:r>
              <a:rPr lang="en-US" altLang="zh-CN" sz="1800"/>
              <a:t>31                                     0</a:t>
            </a:r>
          </a:p>
        </p:txBody>
      </p:sp>
      <p:grpSp>
        <p:nvGrpSpPr>
          <p:cNvPr id="34821" name="Group 38">
            <a:extLst>
              <a:ext uri="{FF2B5EF4-FFF2-40B4-BE49-F238E27FC236}">
                <a16:creationId xmlns:a16="http://schemas.microsoft.com/office/drawing/2014/main" id="{B96590AB-7E21-4A31-AB83-8206A5EDE9C1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997200"/>
            <a:ext cx="6624638" cy="2879725"/>
            <a:chOff x="1020" y="1888"/>
            <a:chExt cx="4173" cy="1814"/>
          </a:xfrm>
        </p:grpSpPr>
        <p:sp>
          <p:nvSpPr>
            <p:cNvPr id="34822" name="Text Box 33">
              <a:extLst>
                <a:ext uri="{FF2B5EF4-FFF2-40B4-BE49-F238E27FC236}">
                  <a16:creationId xmlns:a16="http://schemas.microsoft.com/office/drawing/2014/main" id="{7F3912D9-1FF4-46F3-8739-50DCD5C0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365"/>
              <a:ext cx="272" cy="1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0</a:t>
              </a:r>
            </a:p>
            <a:p>
              <a:pPr algn="ctr" eaLnBrk="1" hangingPunct="1"/>
              <a:endParaRPr lang="en-US" altLang="zh-CN" sz="1800"/>
            </a:p>
            <a:p>
              <a:pPr algn="ctr" eaLnBrk="1" hangingPunct="1"/>
              <a:endParaRPr lang="en-US" altLang="zh-CN" sz="1800"/>
            </a:p>
            <a:p>
              <a:pPr algn="ctr" eaLnBrk="1" hangingPunct="1"/>
              <a:endParaRPr lang="en-US" altLang="zh-CN" sz="1800"/>
            </a:p>
            <a:p>
              <a:pPr algn="ctr" eaLnBrk="1" hangingPunct="1"/>
              <a:endParaRPr lang="en-US" altLang="zh-CN" sz="1800"/>
            </a:p>
            <a:p>
              <a:pPr algn="ctr" eaLnBrk="1" hangingPunct="1"/>
              <a:endParaRPr lang="en-US" altLang="zh-CN" sz="1800"/>
            </a:p>
            <a:p>
              <a:pPr algn="ctr" eaLnBrk="1" hangingPunct="1"/>
              <a:r>
                <a:rPr lang="en-US" altLang="zh-CN" sz="1800"/>
                <a:t>31</a:t>
              </a:r>
            </a:p>
          </p:txBody>
        </p:sp>
        <p:sp>
          <p:nvSpPr>
            <p:cNvPr id="34823" name="Text Box 22">
              <a:extLst>
                <a:ext uri="{FF2B5EF4-FFF2-40B4-BE49-F238E27FC236}">
                  <a16:creationId xmlns:a16="http://schemas.microsoft.com/office/drawing/2014/main" id="{EFEFAD38-94E4-4F47-BE2F-E327409F3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2390"/>
              <a:ext cx="877" cy="12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sz="1800"/>
            </a:p>
            <a:p>
              <a:pPr algn="just" eaLnBrk="1" hangingPunct="1"/>
              <a:endParaRPr lang="en-US" altLang="zh-CN" sz="1800"/>
            </a:p>
            <a:p>
              <a:pPr algn="just" eaLnBrk="1" hangingPunct="1"/>
              <a:r>
                <a:rPr lang="en-US" altLang="zh-CN" sz="1800"/>
                <a:t>    </a:t>
              </a:r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/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/>
            </a:p>
            <a:p>
              <a:pPr eaLnBrk="1" hangingPunct="1"/>
              <a:endParaRPr lang="en-US" altLang="zh-CN" sz="1800"/>
            </a:p>
          </p:txBody>
        </p:sp>
        <p:sp>
          <p:nvSpPr>
            <p:cNvPr id="34824" name="Text Box 23">
              <a:extLst>
                <a:ext uri="{FF2B5EF4-FFF2-40B4-BE49-F238E27FC236}">
                  <a16:creationId xmlns:a16="http://schemas.microsoft.com/office/drawing/2014/main" id="{35C8CBDF-3F8A-40CD-8BC2-16FB5D19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88"/>
              <a:ext cx="1774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          bh-active</a:t>
              </a:r>
            </a:p>
            <a:p>
              <a:pPr eaLnBrk="1" hangingPunct="1"/>
              <a:r>
                <a:rPr lang="en-US" altLang="zh-CN" sz="1800"/>
                <a:t>31                                     0</a:t>
              </a:r>
            </a:p>
          </p:txBody>
        </p:sp>
        <p:sp>
          <p:nvSpPr>
            <p:cNvPr id="34825" name="Text Box 25">
              <a:extLst>
                <a:ext uri="{FF2B5EF4-FFF2-40B4-BE49-F238E27FC236}">
                  <a16:creationId xmlns:a16="http://schemas.microsoft.com/office/drawing/2014/main" id="{2E79844B-A04F-452F-91A4-66EE8A72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979"/>
              <a:ext cx="1002" cy="3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bh-base</a:t>
              </a:r>
            </a:p>
          </p:txBody>
        </p:sp>
        <p:sp>
          <p:nvSpPr>
            <p:cNvPr id="34826" name="Line 26">
              <a:extLst>
                <a:ext uri="{FF2B5EF4-FFF2-40B4-BE49-F238E27FC236}">
                  <a16:creationId xmlns:a16="http://schemas.microsoft.com/office/drawing/2014/main" id="{1E50FEFD-A918-4046-9E1D-14FA4BE65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596"/>
              <a:ext cx="8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27">
              <a:extLst>
                <a:ext uri="{FF2B5EF4-FFF2-40B4-BE49-F238E27FC236}">
                  <a16:creationId xmlns:a16="http://schemas.microsoft.com/office/drawing/2014/main" id="{2CF3B9D0-AE7E-4385-BF1E-96C1BCCC8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904"/>
              <a:ext cx="8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28">
              <a:extLst>
                <a:ext uri="{FF2B5EF4-FFF2-40B4-BE49-F238E27FC236}">
                  <a16:creationId xmlns:a16="http://schemas.microsoft.com/office/drawing/2014/main" id="{73DEDF82-D62B-44AD-9133-7CC16B27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3419"/>
              <a:ext cx="8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Line 29">
              <a:extLst>
                <a:ext uri="{FF2B5EF4-FFF2-40B4-BE49-F238E27FC236}">
                  <a16:creationId xmlns:a16="http://schemas.microsoft.com/office/drawing/2014/main" id="{8C2B7F03-7D0B-4397-82CB-6A330F0B3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493"/>
              <a:ext cx="2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Text Box 30">
              <a:extLst>
                <a:ext uri="{FF2B5EF4-FFF2-40B4-BE49-F238E27FC236}">
                  <a16:creationId xmlns:a16="http://schemas.microsoft.com/office/drawing/2014/main" id="{1D89884D-83EF-45CD-9F51-46D3BB2D6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2390"/>
              <a:ext cx="1001" cy="51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ea typeface="华文新魏" panose="02010800040101010101" pitchFamily="2" charset="-122"/>
                </a:rPr>
                <a:t>下半部分</a:t>
              </a:r>
            </a:p>
            <a:p>
              <a:pPr eaLnBrk="1" hangingPunct="1"/>
              <a:r>
                <a:rPr lang="zh-CN" altLang="en-US" sz="2400">
                  <a:ea typeface="华文新魏" panose="02010800040101010101" pitchFamily="2" charset="-122"/>
                </a:rPr>
                <a:t>处理函数</a:t>
              </a:r>
            </a:p>
            <a:p>
              <a:pPr eaLnBrk="1" hangingPunct="1"/>
              <a:endParaRPr lang="en-US" altLang="zh-CN" sz="2400">
                <a:ea typeface="华文新魏" panose="02010800040101010101" pitchFamily="2" charset="-122"/>
              </a:endParaRPr>
            </a:p>
          </p:txBody>
        </p:sp>
        <p:sp>
          <p:nvSpPr>
            <p:cNvPr id="34831" name="Line 31">
              <a:extLst>
                <a:ext uri="{FF2B5EF4-FFF2-40B4-BE49-F238E27FC236}">
                  <a16:creationId xmlns:a16="http://schemas.microsoft.com/office/drawing/2014/main" id="{611F1C4A-EA5C-4E62-BE2A-933F2076F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802"/>
              <a:ext cx="2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32">
              <a:extLst>
                <a:ext uri="{FF2B5EF4-FFF2-40B4-BE49-F238E27FC236}">
                  <a16:creationId xmlns:a16="http://schemas.microsoft.com/office/drawing/2014/main" id="{EF790F99-3FD8-4A88-8AA4-E0A696FEC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3521"/>
              <a:ext cx="2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34">
              <a:extLst>
                <a:ext uri="{FF2B5EF4-FFF2-40B4-BE49-F238E27FC236}">
                  <a16:creationId xmlns:a16="http://schemas.microsoft.com/office/drawing/2014/main" id="{9B341B2B-B6CC-45DD-B4E5-69A4F6383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365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Rectangle 35">
              <a:extLst>
                <a:ext uri="{FF2B5EF4-FFF2-40B4-BE49-F238E27FC236}">
                  <a16:creationId xmlns:a16="http://schemas.microsoft.com/office/drawing/2014/main" id="{CF8E309A-0A7F-46C2-91C0-130CEE82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390"/>
              <a:ext cx="1503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5" name="Rectangle 36">
              <a:extLst>
                <a:ext uri="{FF2B5EF4-FFF2-40B4-BE49-F238E27FC236}">
                  <a16:creationId xmlns:a16="http://schemas.microsoft.com/office/drawing/2014/main" id="{266F1F88-A440-469D-83F4-1945A0332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316"/>
              <a:ext cx="1503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A750838-191C-4B75-975E-D6F5FE56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任务队列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(task queue)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DD4BE31-ADB6-48EE-8FE5-9C90E275B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184775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实现原理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预定任务队列：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定时器队列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(TQ_TIMER)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即时队列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(TQ_IMMEDIATE)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进程调度队列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(TQ_SCHEDULE)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磁盘队列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(TQ_DISK)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定时器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Top half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bottom half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协调工作的例子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257D93B-475F-499B-9594-E3BF9A047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小任务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(tasklet)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4A028F6-6679-4F3D-80C3-ED6B30E10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能更好支持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SMP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，它基于软中断来实现，但比软中断接口简单，锁保护要求低；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softirq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保留给执行频率及时间要求特高的下半部分使用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如网络和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SCSI)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，多数场合下可使用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的步骤：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全局串行处理，不适应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SMP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环境，而不同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可同时运行于不同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上，当然，系统保证相同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不会同时在不同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上运行，在这种情形下，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就不需要是可重入的。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在新版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是建议的异步任务延迟执行机制。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8A345A1-B68E-47E5-A95B-434F9A92B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工作队列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work queue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2885020-9F71-4E1A-8AFE-ED11BF741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256212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 2.5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内核引入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工作队列，它把一个任务延迟，并交给内核线程去完成，且该任务总是在进程上下文中执行，通过工作队列执行的代码能占尽进程上下文的优势，最重要的是工作队列允许重新调度及阻塞。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如果延迟执行的任务需要阻塞，需要获取信号量或需要获得大量主存时，那么，可选择工作队列，否则可使用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softirq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ED4EDF1-325F-405A-8504-8254404BD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软中断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softirq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D13E27B-AFED-4DA0-A8C0-A5F0CBE68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沿用最早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思想，已实现了庞大和复杂的软中断子系统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-softirq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，它是一种软中断机制，又是一个框架，包括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，及为网络操作专门设计的软中断。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最多可注册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个软中断，目前版本预定义六个元素，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enum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HI_SOFTIRQ,                 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高优先级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TIMER_SOFTIRQ,         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定时器下半部分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NET_TX_SOFTIRQ,      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发送网络数据包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NET_RX_SOFTIRQ,      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接收网络数据包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SCSI_SOFTIRQ,              //SCSI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下半部分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TASKLET_SOFTIRQ,      //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公共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tasklet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};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软中断使用步骤：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软中断执行时机 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7EE0C08-E531-44F9-B815-C89C64C5A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2.2.7Windows 2003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中断处理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EEB14E5-A4B4-442A-BEC3-A9DB76617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001000" cy="5516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Window2003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中断类型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中断有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设备、处理器时钟或定时器等，可以启用或禁用。中断是异步事件，可能随时发生，与处理器正在执行的内容无关。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异常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是同步事件，它是某一个特定指令执行的结果。异常的例子是主存访问错误、调试指令及被零除。内核也将系统服务调用视作异常。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硬件和软件都可以产生中断和异常，如总线出错异常由硬件造成，而被零除异常是由软件引起的；同样，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设备可产生中断，而内核自身也可以发出中断。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D05EE86-D5D2-4A13-8F9A-32F628718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153400" cy="10668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Windows2000/XP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陷阱调度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3000A3B-795A-4F0A-A9F6-285FEC3AE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696200" cy="4756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pSp>
        <p:nvGrpSpPr>
          <p:cNvPr id="40964" name="Group 2">
            <a:extLst>
              <a:ext uri="{FF2B5EF4-FFF2-40B4-BE49-F238E27FC236}">
                <a16:creationId xmlns:a16="http://schemas.microsoft.com/office/drawing/2014/main" id="{778E30FC-F956-47C9-8D1C-157F461486B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196975"/>
            <a:ext cx="7010400" cy="4281488"/>
            <a:chOff x="672" y="754"/>
            <a:chExt cx="4416" cy="2697"/>
          </a:xfrm>
        </p:grpSpPr>
        <p:sp>
          <p:nvSpPr>
            <p:cNvPr id="40965" name="Text Box 43">
              <a:extLst>
                <a:ext uri="{FF2B5EF4-FFF2-40B4-BE49-F238E27FC236}">
                  <a16:creationId xmlns:a16="http://schemas.microsoft.com/office/drawing/2014/main" id="{E55AD743-85AB-4C25-BF4C-95AD705DE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1067"/>
              <a:ext cx="1023" cy="2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0966" name="Group 44">
              <a:extLst>
                <a:ext uri="{FF2B5EF4-FFF2-40B4-BE49-F238E27FC236}">
                  <a16:creationId xmlns:a16="http://schemas.microsoft.com/office/drawing/2014/main" id="{750A5ECA-C25C-4069-8F5C-D85533DB9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816"/>
              <a:ext cx="836" cy="627"/>
              <a:chOff x="5661" y="4126"/>
              <a:chExt cx="1470" cy="1098"/>
            </a:xfrm>
          </p:grpSpPr>
          <p:sp>
            <p:nvSpPr>
              <p:cNvPr id="40999" name="Text Box 45">
                <a:extLst>
                  <a:ext uri="{FF2B5EF4-FFF2-40B4-BE49-F238E27FC236}">
                    <a16:creationId xmlns:a16="http://schemas.microsoft.com/office/drawing/2014/main" id="{FC5A123C-4B9B-4CCC-95CB-81CBFF8AE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1" y="4126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1000" name="Text Box 46">
                <a:extLst>
                  <a:ext uri="{FF2B5EF4-FFF2-40B4-BE49-F238E27FC236}">
                    <a16:creationId xmlns:a16="http://schemas.microsoft.com/office/drawing/2014/main" id="{8349E76F-EA38-4F19-A45C-A40D7202E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" y="4207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1001" name="Text Box 47">
                <a:extLst>
                  <a:ext uri="{FF2B5EF4-FFF2-40B4-BE49-F238E27FC236}">
                    <a16:creationId xmlns:a16="http://schemas.microsoft.com/office/drawing/2014/main" id="{2B66310B-CEC4-40D0-87C9-014DA2ECD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1" y="4288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中断服务</a:t>
                </a:r>
              </a:p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例程</a:t>
                </a:r>
              </a:p>
              <a:p>
                <a:pPr algn="ctr"/>
                <a:endPara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0967" name="Group 48">
              <a:extLst>
                <a:ext uri="{FF2B5EF4-FFF2-40B4-BE49-F238E27FC236}">
                  <a16:creationId xmlns:a16="http://schemas.microsoft.com/office/drawing/2014/main" id="{76E1140B-7B42-48F4-BDED-1B1D55020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" y="1569"/>
              <a:ext cx="836" cy="627"/>
              <a:chOff x="5661" y="4126"/>
              <a:chExt cx="1470" cy="1098"/>
            </a:xfrm>
          </p:grpSpPr>
          <p:sp>
            <p:nvSpPr>
              <p:cNvPr id="40996" name="Text Box 49">
                <a:extLst>
                  <a:ext uri="{FF2B5EF4-FFF2-40B4-BE49-F238E27FC236}">
                    <a16:creationId xmlns:a16="http://schemas.microsoft.com/office/drawing/2014/main" id="{CC594229-D263-4482-BF11-DCE47D3B2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1" y="4126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0997" name="Text Box 50">
                <a:extLst>
                  <a:ext uri="{FF2B5EF4-FFF2-40B4-BE49-F238E27FC236}">
                    <a16:creationId xmlns:a16="http://schemas.microsoft.com/office/drawing/2014/main" id="{28860E31-F155-42E4-82B1-4BA2AEF4B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" y="4207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0998" name="Text Box 51">
                <a:extLst>
                  <a:ext uri="{FF2B5EF4-FFF2-40B4-BE49-F238E27FC236}">
                    <a16:creationId xmlns:a16="http://schemas.microsoft.com/office/drawing/2014/main" id="{C58B84D8-B0C2-440C-A21F-5B94E1E43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1" y="4288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中断服务</a:t>
                </a:r>
              </a:p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例程</a:t>
                </a:r>
              </a:p>
              <a:p>
                <a:pPr algn="ctr"/>
                <a:endPara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40968" name="Group 52">
              <a:extLst>
                <a:ext uri="{FF2B5EF4-FFF2-40B4-BE49-F238E27FC236}">
                  <a16:creationId xmlns:a16="http://schemas.microsoft.com/office/drawing/2014/main" id="{F8CE4022-E51B-4520-98D7-5E2C28637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3" y="2322"/>
              <a:ext cx="835" cy="627"/>
              <a:chOff x="5661" y="4126"/>
              <a:chExt cx="1470" cy="1098"/>
            </a:xfrm>
          </p:grpSpPr>
          <p:sp>
            <p:nvSpPr>
              <p:cNvPr id="40993" name="Text Box 53">
                <a:extLst>
                  <a:ext uri="{FF2B5EF4-FFF2-40B4-BE49-F238E27FC236}">
                    <a16:creationId xmlns:a16="http://schemas.microsoft.com/office/drawing/2014/main" id="{AB4E29A8-80CC-4AD6-B3FA-9C17EBE14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1" y="4126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0994" name="Text Box 54">
                <a:extLst>
                  <a:ext uri="{FF2B5EF4-FFF2-40B4-BE49-F238E27FC236}">
                    <a16:creationId xmlns:a16="http://schemas.microsoft.com/office/drawing/2014/main" id="{38772D9E-D80F-4CBB-9D6A-E33401928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" y="4207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zh-CN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0995" name="Text Box 55">
                <a:extLst>
                  <a:ext uri="{FF2B5EF4-FFF2-40B4-BE49-F238E27FC236}">
                    <a16:creationId xmlns:a16="http://schemas.microsoft.com/office/drawing/2014/main" id="{07149848-819D-40D6-A582-48AB8FCAA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1" y="4288"/>
                <a:ext cx="126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126000" rIns="0" bIns="12600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中断服务</a:t>
                </a:r>
              </a:p>
              <a:p>
                <a:pPr algn="ctr"/>
                <a:r>
                  <a:rPr kumimoji="0" lang="zh-CN" altLang="en-US" sz="16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例程</a:t>
                </a:r>
              </a:p>
              <a:p>
                <a:pPr algn="ctr"/>
                <a:endPara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0969" name="Text Box 56">
              <a:extLst>
                <a:ext uri="{FF2B5EF4-FFF2-40B4-BE49-F238E27FC236}">
                  <a16:creationId xmlns:a16="http://schemas.microsoft.com/office/drawing/2014/main" id="{4A0258EE-DE78-447B-A104-F5A98D4A6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2322"/>
              <a:ext cx="716" cy="5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18800" rIns="0" bIns="1188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异常调度器</a:t>
              </a:r>
            </a:p>
          </p:txBody>
        </p:sp>
        <p:sp>
          <p:nvSpPr>
            <p:cNvPr id="40970" name="Text Box 57">
              <a:extLst>
                <a:ext uri="{FF2B5EF4-FFF2-40B4-BE49-F238E27FC236}">
                  <a16:creationId xmlns:a16="http://schemas.microsoft.com/office/drawing/2014/main" id="{2DD3FC19-523E-430F-AF7A-5F1D19B3F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2949"/>
              <a:ext cx="716" cy="5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虚存管理的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页面管理器</a:t>
              </a:r>
            </a:p>
          </p:txBody>
        </p:sp>
        <p:sp>
          <p:nvSpPr>
            <p:cNvPr id="40971" name="Line 58">
              <a:extLst>
                <a:ext uri="{FF2B5EF4-FFF2-40B4-BE49-F238E27FC236}">
                  <a16:creationId xmlns:a16="http://schemas.microsoft.com/office/drawing/2014/main" id="{32EF5CD2-75D8-4754-857B-D48790EA6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1318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Text Box 59">
              <a:extLst>
                <a:ext uri="{FF2B5EF4-FFF2-40B4-BE49-F238E27FC236}">
                  <a16:creationId xmlns:a16="http://schemas.microsoft.com/office/drawing/2014/main" id="{92220906-D880-4DDA-AC6A-2BDADEA2A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067"/>
              <a:ext cx="818" cy="5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18800" rIns="0" bIns="1188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中断调度器</a:t>
              </a:r>
            </a:p>
          </p:txBody>
        </p:sp>
        <p:sp>
          <p:nvSpPr>
            <p:cNvPr id="40973" name="Line 60">
              <a:extLst>
                <a:ext uri="{FF2B5EF4-FFF2-40B4-BE49-F238E27FC236}">
                  <a16:creationId xmlns:a16="http://schemas.microsoft.com/office/drawing/2014/main" id="{FCB88F8E-702B-4AF7-B1F5-84E58C27B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1945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Text Box 61">
              <a:extLst>
                <a:ext uri="{FF2B5EF4-FFF2-40B4-BE49-F238E27FC236}">
                  <a16:creationId xmlns:a16="http://schemas.microsoft.com/office/drawing/2014/main" id="{60A2172F-3C2C-40BE-97A8-E1E3113BE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694"/>
              <a:ext cx="818" cy="5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18800" rIns="0" bIns="1188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系统服务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调度器</a:t>
              </a:r>
            </a:p>
          </p:txBody>
        </p:sp>
        <p:sp>
          <p:nvSpPr>
            <p:cNvPr id="40975" name="Line 62">
              <a:extLst>
                <a:ext uri="{FF2B5EF4-FFF2-40B4-BE49-F238E27FC236}">
                  <a16:creationId xmlns:a16="http://schemas.microsoft.com/office/drawing/2014/main" id="{CD2D1DEB-DFA8-46AA-86A6-5299581B4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2573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63">
              <a:extLst>
                <a:ext uri="{FF2B5EF4-FFF2-40B4-BE49-F238E27FC236}">
                  <a16:creationId xmlns:a16="http://schemas.microsoft.com/office/drawing/2014/main" id="{5EF5E798-F764-4519-B5EC-ED16661DD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200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Text Box 64">
              <a:extLst>
                <a:ext uri="{FF2B5EF4-FFF2-40B4-BE49-F238E27FC236}">
                  <a16:creationId xmlns:a16="http://schemas.microsoft.com/office/drawing/2014/main" id="{D325FEEC-7146-403B-8AA4-1635B2196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2322"/>
              <a:ext cx="716" cy="5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118800" rIns="0" bIns="1188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异常调度器</a:t>
              </a:r>
            </a:p>
          </p:txBody>
        </p:sp>
        <p:sp>
          <p:nvSpPr>
            <p:cNvPr id="40978" name="Text Box 65">
              <a:extLst>
                <a:ext uri="{FF2B5EF4-FFF2-40B4-BE49-F238E27FC236}">
                  <a16:creationId xmlns:a16="http://schemas.microsoft.com/office/drawing/2014/main" id="{25884C87-3ACB-4D22-8A96-36ADCD499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754"/>
              <a:ext cx="1023" cy="2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陷阱处理程序</a:t>
              </a:r>
            </a:p>
          </p:txBody>
        </p:sp>
        <p:sp>
          <p:nvSpPr>
            <p:cNvPr id="40979" name="Line 66">
              <a:extLst>
                <a:ext uri="{FF2B5EF4-FFF2-40B4-BE49-F238E27FC236}">
                  <a16:creationId xmlns:a16="http://schemas.microsoft.com/office/drawing/2014/main" id="{FF3603A3-1745-4B24-8EF0-77B7DF816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573"/>
              <a:ext cx="409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67">
              <a:extLst>
                <a:ext uri="{FF2B5EF4-FFF2-40B4-BE49-F238E27FC236}">
                  <a16:creationId xmlns:a16="http://schemas.microsoft.com/office/drawing/2014/main" id="{EB2FB4E0-F769-496C-A700-3FF2FB037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1067"/>
              <a:ext cx="717" cy="251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68">
              <a:extLst>
                <a:ext uri="{FF2B5EF4-FFF2-40B4-BE49-F238E27FC236}">
                  <a16:creationId xmlns:a16="http://schemas.microsoft.com/office/drawing/2014/main" id="{42D7254D-6D5B-41BD-9F58-456B8E0EB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1820"/>
              <a:ext cx="717" cy="125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69">
              <a:extLst>
                <a:ext uri="{FF2B5EF4-FFF2-40B4-BE49-F238E27FC236}">
                  <a16:creationId xmlns:a16="http://schemas.microsoft.com/office/drawing/2014/main" id="{46CDD784-57D2-445C-90A4-9A6D8C52D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2573"/>
              <a:ext cx="717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Text Box 70">
              <a:extLst>
                <a:ext uri="{FF2B5EF4-FFF2-40B4-BE49-F238E27FC236}">
                  <a16:creationId xmlns:a16="http://schemas.microsoft.com/office/drawing/2014/main" id="{62A8E4E9-E897-4346-9DC1-F3EFBDBAD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2370"/>
              <a:ext cx="409" cy="2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异常帧</a:t>
              </a:r>
            </a:p>
          </p:txBody>
        </p:sp>
        <p:sp>
          <p:nvSpPr>
            <p:cNvPr id="40984" name="Line 71">
              <a:extLst>
                <a:ext uri="{FF2B5EF4-FFF2-40B4-BE49-F238E27FC236}">
                  <a16:creationId xmlns:a16="http://schemas.microsoft.com/office/drawing/2014/main" id="{CB8FF93A-22CD-4D7D-ACC4-3E1113ADD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3200"/>
              <a:ext cx="717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72">
              <a:extLst>
                <a:ext uri="{FF2B5EF4-FFF2-40B4-BE49-F238E27FC236}">
                  <a16:creationId xmlns:a16="http://schemas.microsoft.com/office/drawing/2014/main" id="{97F4C1FE-7F7B-40E2-AA55-14B367BBF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3200"/>
              <a:ext cx="30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Text Box 73">
              <a:extLst>
                <a:ext uri="{FF2B5EF4-FFF2-40B4-BE49-F238E27FC236}">
                  <a16:creationId xmlns:a16="http://schemas.microsoft.com/office/drawing/2014/main" id="{094E137C-A0AD-4C58-A64B-CE6CC4582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3002"/>
              <a:ext cx="409" cy="38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虚拟地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址异常</a:t>
              </a:r>
            </a:p>
          </p:txBody>
        </p:sp>
        <p:sp>
          <p:nvSpPr>
            <p:cNvPr id="40987" name="Line 74">
              <a:extLst>
                <a:ext uri="{FF2B5EF4-FFF2-40B4-BE49-F238E27FC236}">
                  <a16:creationId xmlns:a16="http://schemas.microsoft.com/office/drawing/2014/main" id="{2A8D551B-4D22-4996-93D3-3DE8E5960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2573"/>
              <a:ext cx="30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Text Box 75">
              <a:extLst>
                <a:ext uri="{FF2B5EF4-FFF2-40B4-BE49-F238E27FC236}">
                  <a16:creationId xmlns:a16="http://schemas.microsoft.com/office/drawing/2014/main" id="{1C4D8054-7B24-478F-AFC9-664CBD99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46"/>
              <a:ext cx="512" cy="40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硬件异常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软件异常</a:t>
              </a:r>
            </a:p>
          </p:txBody>
        </p:sp>
        <p:sp>
          <p:nvSpPr>
            <p:cNvPr id="40989" name="Line 76">
              <a:extLst>
                <a:ext uri="{FF2B5EF4-FFF2-40B4-BE49-F238E27FC236}">
                  <a16:creationId xmlns:a16="http://schemas.microsoft.com/office/drawing/2014/main" id="{B316FD16-6932-415E-92AF-5CBBBE5D2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1945"/>
              <a:ext cx="30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Text Box 77">
              <a:extLst>
                <a:ext uri="{FF2B5EF4-FFF2-40B4-BE49-F238E27FC236}">
                  <a16:creationId xmlns:a16="http://schemas.microsoft.com/office/drawing/2014/main" id="{45204BE7-3262-46BD-A34E-BD034D02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718"/>
              <a:ext cx="410" cy="35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务调用</a:t>
              </a:r>
            </a:p>
          </p:txBody>
        </p:sp>
        <p:sp>
          <p:nvSpPr>
            <p:cNvPr id="40991" name="Line 78">
              <a:extLst>
                <a:ext uri="{FF2B5EF4-FFF2-40B4-BE49-F238E27FC236}">
                  <a16:creationId xmlns:a16="http://schemas.microsoft.com/office/drawing/2014/main" id="{7932B6C5-3F4B-4280-A457-F3D717C9D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1318"/>
              <a:ext cx="306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Text Box 79">
              <a:extLst>
                <a:ext uri="{FF2B5EF4-FFF2-40B4-BE49-F238E27FC236}">
                  <a16:creationId xmlns:a16="http://schemas.microsoft.com/office/drawing/2014/main" id="{38F3C452-67ED-4915-81D5-1E88EA61F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1229"/>
              <a:ext cx="324" cy="20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83C57B43-5C9C-49AC-B13A-1C851B3EE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2.2.2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中断源分类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2703BB9A-489F-4D85-85FC-DCC88604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001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从中断事件的性质和激活的手段来说，可以分成两类：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强迫性中断事件</a:t>
            </a:r>
            <a:r>
              <a:rPr lang="zh-CN" altLang="en-US" sz="2400">
                <a:latin typeface="仿宋_GB2312" pitchFamily="49" charset="-122"/>
                <a:ea typeface="华文新魏" panose="02010800040101010101" pitchFamily="2" charset="-122"/>
              </a:rPr>
              <a:t>强迫性中断事件不是正在运行的程序所期待的，而是由于某种事故或外部请求信息所引起的，分为：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华文新魏" panose="02010800040101010101" pitchFamily="2" charset="-122"/>
              </a:rPr>
              <a:t>机器故障中断事件。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华文新魏" panose="02010800040101010101" pitchFamily="2" charset="-122"/>
              </a:rPr>
              <a:t>程序性中断事件。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华文新魏" panose="02010800040101010101" pitchFamily="2" charset="-122"/>
              </a:rPr>
              <a:t>外部中断事件。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仿宋_GB2312" pitchFamily="49" charset="-122"/>
                <a:ea typeface="华文新魏" panose="02010800040101010101" pitchFamily="2" charset="-122"/>
              </a:rPr>
              <a:t>输入输出中断事件。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自愿性中断事件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自愿性中断事件是正在运行的程序所期待的事件。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301C36A-41F8-4D77-8AA2-23BA9AC50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</a:t>
            </a:r>
            <a:br>
              <a:rPr lang="en-US" altLang="zh-CN" sz="360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Windows2000/XP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中断请求级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EB5B992-F777-4552-AFB3-900735CDC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pSp>
        <p:nvGrpSpPr>
          <p:cNvPr id="41988" name="Group 2">
            <a:extLst>
              <a:ext uri="{FF2B5EF4-FFF2-40B4-BE49-F238E27FC236}">
                <a16:creationId xmlns:a16="http://schemas.microsoft.com/office/drawing/2014/main" id="{ABAB6A64-8035-4F44-92C5-6812774A245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447800"/>
            <a:ext cx="4373563" cy="4573588"/>
            <a:chOff x="1440" y="912"/>
            <a:chExt cx="2755" cy="2881"/>
          </a:xfrm>
        </p:grpSpPr>
        <p:sp>
          <p:nvSpPr>
            <p:cNvPr id="41989" name="Text Box 5">
              <a:extLst>
                <a:ext uri="{FF2B5EF4-FFF2-40B4-BE49-F238E27FC236}">
                  <a16:creationId xmlns:a16="http://schemas.microsoft.com/office/drawing/2014/main" id="{A05D8EE8-FB6A-4CF8-BBA9-9EC758B6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949"/>
              <a:ext cx="544" cy="25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系统关闭</a:t>
              </a:r>
            </a:p>
          </p:txBody>
        </p:sp>
        <p:sp>
          <p:nvSpPr>
            <p:cNvPr id="41990" name="Text Box 7">
              <a:extLst>
                <a:ext uri="{FF2B5EF4-FFF2-40B4-BE49-F238E27FC236}">
                  <a16:creationId xmlns:a16="http://schemas.microsoft.com/office/drawing/2014/main" id="{50D26FB0-2DBD-47F5-B7E0-F771250F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91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高</a:t>
              </a:r>
            </a:p>
          </p:txBody>
        </p:sp>
        <p:sp>
          <p:nvSpPr>
            <p:cNvPr id="41991" name="Text Box 8">
              <a:extLst>
                <a:ext uri="{FF2B5EF4-FFF2-40B4-BE49-F238E27FC236}">
                  <a16:creationId xmlns:a16="http://schemas.microsoft.com/office/drawing/2014/main" id="{FC96B1FC-8752-4DD6-9D37-8C4A2981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1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31</a:t>
              </a:r>
            </a:p>
          </p:txBody>
        </p:sp>
        <p:sp>
          <p:nvSpPr>
            <p:cNvPr id="41992" name="Text Box 9">
              <a:extLst>
                <a:ext uri="{FF2B5EF4-FFF2-40B4-BE49-F238E27FC236}">
                  <a16:creationId xmlns:a16="http://schemas.microsoft.com/office/drawing/2014/main" id="{85E8AFE2-40C9-4E8E-8E54-FD99833D9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167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掉电</a:t>
              </a:r>
            </a:p>
          </p:txBody>
        </p:sp>
        <p:sp>
          <p:nvSpPr>
            <p:cNvPr id="41993" name="Text Box 10">
              <a:extLst>
                <a:ext uri="{FF2B5EF4-FFF2-40B4-BE49-F238E27FC236}">
                  <a16:creationId xmlns:a16="http://schemas.microsoft.com/office/drawing/2014/main" id="{7D7E6BB6-CAE5-485F-B7D0-94BB8BD3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67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30</a:t>
              </a:r>
            </a:p>
          </p:txBody>
        </p:sp>
        <p:sp>
          <p:nvSpPr>
            <p:cNvPr id="41994" name="Text Box 11">
              <a:extLst>
                <a:ext uri="{FF2B5EF4-FFF2-40B4-BE49-F238E27FC236}">
                  <a16:creationId xmlns:a16="http://schemas.microsoft.com/office/drawing/2014/main" id="{29A0AB4F-A58F-4C9C-A04E-AC51CC17C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42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处理器内的中断</a:t>
              </a:r>
            </a:p>
          </p:txBody>
        </p:sp>
        <p:sp>
          <p:nvSpPr>
            <p:cNvPr id="41995" name="Text Box 12">
              <a:extLst>
                <a:ext uri="{FF2B5EF4-FFF2-40B4-BE49-F238E27FC236}">
                  <a16:creationId xmlns:a16="http://schemas.microsoft.com/office/drawing/2014/main" id="{494DF3BC-BD36-41AD-A5E7-593C62F6A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42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29</a:t>
              </a:r>
            </a:p>
          </p:txBody>
        </p:sp>
        <p:sp>
          <p:nvSpPr>
            <p:cNvPr id="41996" name="Text Box 13">
              <a:extLst>
                <a:ext uri="{FF2B5EF4-FFF2-40B4-BE49-F238E27FC236}">
                  <a16:creationId xmlns:a16="http://schemas.microsoft.com/office/drawing/2014/main" id="{A8A8DFE8-5AD5-4D0B-8429-95363A0A7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677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时钟</a:t>
              </a:r>
            </a:p>
          </p:txBody>
        </p:sp>
        <p:sp>
          <p:nvSpPr>
            <p:cNvPr id="41997" name="Text Box 14">
              <a:extLst>
                <a:ext uri="{FF2B5EF4-FFF2-40B4-BE49-F238E27FC236}">
                  <a16:creationId xmlns:a16="http://schemas.microsoft.com/office/drawing/2014/main" id="{8A8EBEE9-0489-4CB4-8BF9-BCA50BA96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77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28</a:t>
              </a:r>
            </a:p>
          </p:txBody>
        </p:sp>
        <p:sp>
          <p:nvSpPr>
            <p:cNvPr id="41998" name="Text Box 15">
              <a:extLst>
                <a:ext uri="{FF2B5EF4-FFF2-40B4-BE49-F238E27FC236}">
                  <a16:creationId xmlns:a16="http://schemas.microsoft.com/office/drawing/2014/main" id="{3F7C6416-D842-411A-9799-9E5493774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93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配置文件</a:t>
              </a:r>
            </a:p>
          </p:txBody>
        </p:sp>
        <p:sp>
          <p:nvSpPr>
            <p:cNvPr id="41999" name="Text Box 16">
              <a:extLst>
                <a:ext uri="{FF2B5EF4-FFF2-40B4-BE49-F238E27FC236}">
                  <a16:creationId xmlns:a16="http://schemas.microsoft.com/office/drawing/2014/main" id="{6372C30F-D1A4-4457-B3B3-81A77709C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3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000" name="Text Box 17">
              <a:extLst>
                <a:ext uri="{FF2B5EF4-FFF2-40B4-BE49-F238E27FC236}">
                  <a16:creationId xmlns:a16="http://schemas.microsoft.com/office/drawing/2014/main" id="{F2B00128-D10E-4E32-A5D3-4363091AB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187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42001" name="Text Box 18">
              <a:extLst>
                <a:ext uri="{FF2B5EF4-FFF2-40B4-BE49-F238E27FC236}">
                  <a16:creationId xmlns:a16="http://schemas.microsoft.com/office/drawing/2014/main" id="{AC7C1CD4-5689-42B5-B2CE-9CC0E4A6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187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002" name="Text Box 19">
              <a:extLst>
                <a:ext uri="{FF2B5EF4-FFF2-40B4-BE49-F238E27FC236}">
                  <a16:creationId xmlns:a16="http://schemas.microsoft.com/office/drawing/2014/main" id="{790F3A92-39EA-418A-A3C5-12BF4D25C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44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………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003" name="Text Box 20">
              <a:extLst>
                <a:ext uri="{FF2B5EF4-FFF2-40B4-BE49-F238E27FC236}">
                  <a16:creationId xmlns:a16="http://schemas.microsoft.com/office/drawing/2014/main" id="{36547A4B-5489-4DCC-9AA6-CF23745F0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4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004" name="Text Box 21">
              <a:extLst>
                <a:ext uri="{FF2B5EF4-FFF2-40B4-BE49-F238E27FC236}">
                  <a16:creationId xmlns:a16="http://schemas.microsoft.com/office/drawing/2014/main" id="{F80F5C17-9E90-4420-AD05-9DB552526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697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2005" name="Text Box 22">
              <a:extLst>
                <a:ext uri="{FF2B5EF4-FFF2-40B4-BE49-F238E27FC236}">
                  <a16:creationId xmlns:a16="http://schemas.microsoft.com/office/drawing/2014/main" id="{C4398673-5E01-452A-8E52-DBA321573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97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006" name="Text Box 23">
              <a:extLst>
                <a:ext uri="{FF2B5EF4-FFF2-40B4-BE49-F238E27FC236}">
                  <a16:creationId xmlns:a16="http://schemas.microsoft.com/office/drawing/2014/main" id="{228BFD9E-E1FD-4D99-B675-713B866A8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95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Dispatch/DPC</a:t>
              </a:r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E15639D0-6B86-42A0-9908-5269412F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95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2008" name="Text Box 25">
              <a:extLst>
                <a:ext uri="{FF2B5EF4-FFF2-40B4-BE49-F238E27FC236}">
                  <a16:creationId xmlns:a16="http://schemas.microsoft.com/office/drawing/2014/main" id="{CF0657A7-C3BD-484E-AB0A-23733BFE2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07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APC</a:t>
              </a:r>
            </a:p>
          </p:txBody>
        </p:sp>
        <p:sp>
          <p:nvSpPr>
            <p:cNvPr id="42009" name="Text Box 26">
              <a:extLst>
                <a:ext uri="{FF2B5EF4-FFF2-40B4-BE49-F238E27FC236}">
                  <a16:creationId xmlns:a16="http://schemas.microsoft.com/office/drawing/2014/main" id="{21C8F203-DFD5-42AD-A1B9-EB7A74773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07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2010" name="Text Box 27">
              <a:extLst>
                <a:ext uri="{FF2B5EF4-FFF2-40B4-BE49-F238E27FC236}">
                  <a16:creationId xmlns:a16="http://schemas.microsoft.com/office/drawing/2014/main" id="{B0A9C529-2461-4284-A418-CA0C86DC1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462"/>
              <a:ext cx="1416" cy="25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低</a:t>
              </a:r>
            </a:p>
          </p:txBody>
        </p:sp>
        <p:sp>
          <p:nvSpPr>
            <p:cNvPr id="42011" name="Text Box 28">
              <a:extLst>
                <a:ext uri="{FF2B5EF4-FFF2-40B4-BE49-F238E27FC236}">
                  <a16:creationId xmlns:a16="http://schemas.microsoft.com/office/drawing/2014/main" id="{9304970D-EED9-4DD0-8164-32F8315F0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62"/>
              <a:ext cx="218" cy="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2012" name="Line 29">
              <a:extLst>
                <a:ext uri="{FF2B5EF4-FFF2-40B4-BE49-F238E27FC236}">
                  <a16:creationId xmlns:a16="http://schemas.microsoft.com/office/drawing/2014/main" id="{F449E2D8-1444-4ADC-A425-F26227C8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" y="1040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3" name="Line 30">
              <a:extLst>
                <a:ext uri="{FF2B5EF4-FFF2-40B4-BE49-F238E27FC236}">
                  <a16:creationId xmlns:a16="http://schemas.microsoft.com/office/drawing/2014/main" id="{89D8BDA7-3496-4C66-9F29-52D2D7F1E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295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4" name="Line 31">
              <a:extLst>
                <a:ext uri="{FF2B5EF4-FFF2-40B4-BE49-F238E27FC236}">
                  <a16:creationId xmlns:a16="http://schemas.microsoft.com/office/drawing/2014/main" id="{49122A69-CF69-4BEE-8BAB-5C975EEE1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1295"/>
              <a:ext cx="0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5" name="Line 32">
              <a:extLst>
                <a:ext uri="{FF2B5EF4-FFF2-40B4-BE49-F238E27FC236}">
                  <a16:creationId xmlns:a16="http://schemas.microsoft.com/office/drawing/2014/main" id="{9093D90A-5AD0-46C4-93A5-4D0619EDA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825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6" name="Line 33">
              <a:extLst>
                <a:ext uri="{FF2B5EF4-FFF2-40B4-BE49-F238E27FC236}">
                  <a16:creationId xmlns:a16="http://schemas.microsoft.com/office/drawing/2014/main" id="{1D31C762-D58F-45F0-B9DC-FE548AA6B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3080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7" name="Line 34">
              <a:extLst>
                <a:ext uri="{FF2B5EF4-FFF2-40B4-BE49-F238E27FC236}">
                  <a16:creationId xmlns:a16="http://schemas.microsoft.com/office/drawing/2014/main" id="{E46007C1-E822-4EAA-B712-1693F9CA1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3335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8" name="Line 35">
              <a:extLst>
                <a:ext uri="{FF2B5EF4-FFF2-40B4-BE49-F238E27FC236}">
                  <a16:creationId xmlns:a16="http://schemas.microsoft.com/office/drawing/2014/main" id="{DE82DEFC-BB5A-4FB8-A780-0F5E3F874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0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19" name="Line 36">
              <a:extLst>
                <a:ext uri="{FF2B5EF4-FFF2-40B4-BE49-F238E27FC236}">
                  <a16:creationId xmlns:a16="http://schemas.microsoft.com/office/drawing/2014/main" id="{EA2077AD-9C36-4653-B000-52060DB6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2060"/>
              <a:ext cx="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20" name="Text Box 37">
              <a:extLst>
                <a:ext uri="{FF2B5EF4-FFF2-40B4-BE49-F238E27FC236}">
                  <a16:creationId xmlns:a16="http://schemas.microsoft.com/office/drawing/2014/main" id="{69D130C7-0D1F-4BE5-8510-CB66940C4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969"/>
              <a:ext cx="544" cy="25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硬件中断</a:t>
              </a:r>
            </a:p>
          </p:txBody>
        </p:sp>
        <p:sp>
          <p:nvSpPr>
            <p:cNvPr id="42021" name="Text Box 38">
              <a:extLst>
                <a:ext uri="{FF2B5EF4-FFF2-40B4-BE49-F238E27FC236}">
                  <a16:creationId xmlns:a16="http://schemas.microsoft.com/office/drawing/2014/main" id="{39CE7C77-AEC2-41CF-BFF6-2DAE1463D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116"/>
              <a:ext cx="544" cy="25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软件中断</a:t>
              </a:r>
            </a:p>
          </p:txBody>
        </p:sp>
        <p:sp>
          <p:nvSpPr>
            <p:cNvPr id="42022" name="Line 39">
              <a:extLst>
                <a:ext uri="{FF2B5EF4-FFF2-40B4-BE49-F238E27FC236}">
                  <a16:creationId xmlns:a16="http://schemas.microsoft.com/office/drawing/2014/main" id="{8669721A-7D72-4705-A532-B45842B9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207"/>
              <a:ext cx="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23" name="Line 40">
              <a:extLst>
                <a:ext uri="{FF2B5EF4-FFF2-40B4-BE49-F238E27FC236}">
                  <a16:creationId xmlns:a16="http://schemas.microsoft.com/office/drawing/2014/main" id="{98A42941-78B7-4DD3-B11B-2781E4B00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" y="3590"/>
              <a:ext cx="3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2024" name="Text Box 41">
              <a:extLst>
                <a:ext uri="{FF2B5EF4-FFF2-40B4-BE49-F238E27FC236}">
                  <a16:creationId xmlns:a16="http://schemas.microsoft.com/office/drawing/2014/main" id="{D4D8B8EB-8FF3-4CE2-875A-F94185A9B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499"/>
              <a:ext cx="816" cy="29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正常的线程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执行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A527A7A-E7F4-44EA-93E0-2E773F4D2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9906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Windows 2000/XP</a:t>
            </a:r>
            <a: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屏蔽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8647EE7-F67E-4AE7-A9DF-AAF7D24DC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24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pSp>
        <p:nvGrpSpPr>
          <p:cNvPr id="43012" name="Group 1060">
            <a:extLst>
              <a:ext uri="{FF2B5EF4-FFF2-40B4-BE49-F238E27FC236}">
                <a16:creationId xmlns:a16="http://schemas.microsoft.com/office/drawing/2014/main" id="{F3A50D25-77E3-4BB2-A114-CE169F82548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219200"/>
            <a:ext cx="7315200" cy="4953000"/>
            <a:chOff x="576" y="768"/>
            <a:chExt cx="4608" cy="3120"/>
          </a:xfrm>
        </p:grpSpPr>
        <p:sp>
          <p:nvSpPr>
            <p:cNvPr id="43013" name="Text Box 5">
              <a:extLst>
                <a:ext uri="{FF2B5EF4-FFF2-40B4-BE49-F238E27FC236}">
                  <a16:creationId xmlns:a16="http://schemas.microsoft.com/office/drawing/2014/main" id="{858C8127-DFAD-4FD6-BF4F-02D534E7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768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高</a:t>
              </a:r>
            </a:p>
          </p:txBody>
        </p:sp>
        <p:sp>
          <p:nvSpPr>
            <p:cNvPr id="43014" name="Text Box 6">
              <a:extLst>
                <a:ext uri="{FF2B5EF4-FFF2-40B4-BE49-F238E27FC236}">
                  <a16:creationId xmlns:a16="http://schemas.microsoft.com/office/drawing/2014/main" id="{629EA4EB-6BE1-4BB4-B7F6-C15CDD5B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1052"/>
              <a:ext cx="1498" cy="28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掉电</a:t>
              </a:r>
            </a:p>
          </p:txBody>
        </p:sp>
        <p:sp>
          <p:nvSpPr>
            <p:cNvPr id="43015" name="Text Box 7">
              <a:extLst>
                <a:ext uri="{FF2B5EF4-FFF2-40B4-BE49-F238E27FC236}">
                  <a16:creationId xmlns:a16="http://schemas.microsoft.com/office/drawing/2014/main" id="{366FE789-331E-45C5-8BD1-6FCC3B811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1335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处理器内的中断</a:t>
              </a:r>
            </a:p>
          </p:txBody>
        </p:sp>
        <p:sp>
          <p:nvSpPr>
            <p:cNvPr id="43016" name="Text Box 8">
              <a:extLst>
                <a:ext uri="{FF2B5EF4-FFF2-40B4-BE49-F238E27FC236}">
                  <a16:creationId xmlns:a16="http://schemas.microsoft.com/office/drawing/2014/main" id="{24055692-D51A-4607-BFB6-3B5C40062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1619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时钟</a:t>
              </a:r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BCA2E31B-D7E6-4D23-B97C-A67C85178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1903"/>
              <a:ext cx="1498" cy="28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配置文件</a:t>
              </a:r>
            </a:p>
          </p:txBody>
        </p:sp>
        <p:sp>
          <p:nvSpPr>
            <p:cNvPr id="43018" name="Text Box 10">
              <a:extLst>
                <a:ext uri="{FF2B5EF4-FFF2-40B4-BE49-F238E27FC236}">
                  <a16:creationId xmlns:a16="http://schemas.microsoft.com/office/drawing/2014/main" id="{7B4963FC-E3EA-420C-80DA-4AEDA9691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186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43019" name="Text Box 11">
              <a:extLst>
                <a:ext uri="{FF2B5EF4-FFF2-40B4-BE49-F238E27FC236}">
                  <a16:creationId xmlns:a16="http://schemas.microsoft.com/office/drawing/2014/main" id="{368BF073-D59F-4802-B88A-72D6C52B3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470"/>
              <a:ext cx="1498" cy="28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………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6CA5C97E-7B2C-460D-B3B7-9A00BB720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2753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3021" name="Text Box 13">
              <a:extLst>
                <a:ext uri="{FF2B5EF4-FFF2-40B4-BE49-F238E27FC236}">
                  <a16:creationId xmlns:a16="http://schemas.microsoft.com/office/drawing/2014/main" id="{D5FF41F5-769A-454A-9C8E-B92ED2B6B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89"/>
              <a:ext cx="922" cy="44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在处理器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上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被屏蔽的中断</a:t>
              </a:r>
            </a:p>
          </p:txBody>
        </p:sp>
        <p:sp>
          <p:nvSpPr>
            <p:cNvPr id="43022" name="Text Box 14">
              <a:extLst>
                <a:ext uri="{FF2B5EF4-FFF2-40B4-BE49-F238E27FC236}">
                  <a16:creationId xmlns:a16="http://schemas.microsoft.com/office/drawing/2014/main" id="{14ECB0E1-309E-401E-99D1-9D320C709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3037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Dispatch/DPC</a:t>
              </a: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2F43EF6F-9462-4EEE-89C9-02FD0938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3321"/>
              <a:ext cx="1498" cy="28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APC</a:t>
              </a:r>
            </a:p>
          </p:txBody>
        </p:sp>
        <p:sp>
          <p:nvSpPr>
            <p:cNvPr id="43024" name="Text Box 16">
              <a:extLst>
                <a:ext uri="{FF2B5EF4-FFF2-40B4-BE49-F238E27FC236}">
                  <a16:creationId xmlns:a16="http://schemas.microsoft.com/office/drawing/2014/main" id="{8CDA80CE-4957-49FE-B2E5-1A650A606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3604"/>
              <a:ext cx="1498" cy="2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低</a:t>
              </a: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ED10CE4B-039F-4390-8413-4B2C9BBCD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3157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7D6116BB-DA60-4139-BF45-8332351D3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3724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E75859C2-7464-44EB-85F6-59DE75EAA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5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28" name="Text Box 20">
              <a:extLst>
                <a:ext uri="{FF2B5EF4-FFF2-40B4-BE49-F238E27FC236}">
                  <a16:creationId xmlns:a16="http://schemas.microsoft.com/office/drawing/2014/main" id="{B42D5EF6-D202-4A71-9640-76899CA4E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97"/>
              <a:ext cx="691" cy="2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IRQL=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时钟</a:t>
              </a:r>
            </a:p>
          </p:txBody>
        </p:sp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CAC6ECE3-8BB5-47B4-B55C-D6DA5C17F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21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10EEA099-EA40-4487-9C1A-8AF48851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98"/>
              <a:ext cx="691" cy="22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8B2EE3B7-4130-4E14-9A22-273D240EE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157"/>
              <a:ext cx="461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2" name="Line 24">
              <a:extLst>
                <a:ext uri="{FF2B5EF4-FFF2-40B4-BE49-F238E27FC236}">
                  <a16:creationId xmlns:a16="http://schemas.microsoft.com/office/drawing/2014/main" id="{C248149B-C9CF-4095-8E6E-EE7176BA5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39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91B459F3-D377-4C79-BB6B-749A538CE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724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52ACD637-D3BC-4E79-84F0-DB2FA200D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39"/>
              <a:ext cx="0" cy="1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5" name="Line 27">
              <a:extLst>
                <a:ext uri="{FF2B5EF4-FFF2-40B4-BE49-F238E27FC236}">
                  <a16:creationId xmlns:a16="http://schemas.microsoft.com/office/drawing/2014/main" id="{CE8ED624-EDBA-4383-B7A8-CD1F603F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732"/>
              <a:ext cx="2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  <p:sp>
          <p:nvSpPr>
            <p:cNvPr id="43036" name="Text Box 28">
              <a:extLst>
                <a:ext uri="{FF2B5EF4-FFF2-40B4-BE49-F238E27FC236}">
                  <a16:creationId xmlns:a16="http://schemas.microsoft.com/office/drawing/2014/main" id="{BDCE0C99-4758-4586-A5D0-2840A6597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390"/>
              <a:ext cx="922" cy="40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在处理器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上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被屏蔽的中断</a:t>
              </a:r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6FF292A5-CF57-467B-86C3-D87166534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3015"/>
              <a:ext cx="1267" cy="2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IRQL= Dispatch/DPC</a:t>
              </a: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9BE14943-1A35-4DB0-A1A9-F9A3472DE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704"/>
              <a:ext cx="576" cy="22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43039" name="Line 31">
              <a:extLst>
                <a:ext uri="{FF2B5EF4-FFF2-40B4-BE49-F238E27FC236}">
                  <a16:creationId xmlns:a16="http://schemas.microsoft.com/office/drawing/2014/main" id="{A65C24AE-97A7-4269-964D-4D22EF7A3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7" y="1739"/>
              <a:ext cx="461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 bIns="36000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7B9C149C-5E3E-44BF-946A-6A674B2D0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2000/XP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硬件中断处理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D9BE92D0-C961-44DF-851A-34C111B4D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sp>
        <p:nvSpPr>
          <p:cNvPr id="44036" name="Text Box 1041">
            <a:extLst>
              <a:ext uri="{FF2B5EF4-FFF2-40B4-BE49-F238E27FC236}">
                <a16:creationId xmlns:a16="http://schemas.microsoft.com/office/drawing/2014/main" id="{D6AC4A43-E0D6-4660-ACB7-CFCAC282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5800725"/>
            <a:ext cx="15589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低</a:t>
            </a:r>
          </a:p>
        </p:txBody>
      </p:sp>
      <p:sp>
        <p:nvSpPr>
          <p:cNvPr id="44037" name="Text Box 1056">
            <a:extLst>
              <a:ext uri="{FF2B5EF4-FFF2-40B4-BE49-F238E27FC236}">
                <a16:creationId xmlns:a16="http://schemas.microsoft.com/office/drawing/2014/main" id="{17A35ABE-54E9-41B4-B0CB-5CE4225F0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5811838"/>
            <a:ext cx="16129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699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600">
                <a:latin typeface="华文新魏" panose="02010800040101010101" pitchFamily="2" charset="-122"/>
                <a:ea typeface="华文新魏" panose="02010800040101010101" pitchFamily="2" charset="-122"/>
              </a:rPr>
              <a:t>（无）</a:t>
            </a:r>
          </a:p>
        </p:txBody>
      </p:sp>
      <p:grpSp>
        <p:nvGrpSpPr>
          <p:cNvPr id="44038" name="Group 1074">
            <a:extLst>
              <a:ext uri="{FF2B5EF4-FFF2-40B4-BE49-F238E27FC236}">
                <a16:creationId xmlns:a16="http://schemas.microsoft.com/office/drawing/2014/main" id="{E7E4FDA0-B467-45F9-92C1-01D44BF38482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1219200"/>
            <a:ext cx="1290638" cy="5018088"/>
            <a:chOff x="2512" y="768"/>
            <a:chExt cx="813" cy="3161"/>
          </a:xfrm>
        </p:grpSpPr>
        <p:sp>
          <p:nvSpPr>
            <p:cNvPr id="44064" name="Text Box 1029">
              <a:extLst>
                <a:ext uri="{FF2B5EF4-FFF2-40B4-BE49-F238E27FC236}">
                  <a16:creationId xmlns:a16="http://schemas.microsoft.com/office/drawing/2014/main" id="{A3126C61-5AFC-48B0-8A78-AC7884E3C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104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5" name="Text Box 1030">
              <a:extLst>
                <a:ext uri="{FF2B5EF4-FFF2-40B4-BE49-F238E27FC236}">
                  <a16:creationId xmlns:a16="http://schemas.microsoft.com/office/drawing/2014/main" id="{FF178396-D995-4A33-90AA-24645234F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654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6" name="Text Box 1044">
              <a:extLst>
                <a:ext uri="{FF2B5EF4-FFF2-40B4-BE49-F238E27FC236}">
                  <a16:creationId xmlns:a16="http://schemas.microsoft.com/office/drawing/2014/main" id="{8FF871E5-D423-4F5D-B674-F538A40DB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768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7" name="Text Box 1045">
              <a:extLst>
                <a:ext uri="{FF2B5EF4-FFF2-40B4-BE49-F238E27FC236}">
                  <a16:creationId xmlns:a16="http://schemas.microsoft.com/office/drawing/2014/main" id="{53A51911-5880-4E9E-BA8F-A4CFAB212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043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8" name="Text Box 1046">
              <a:extLst>
                <a:ext uri="{FF2B5EF4-FFF2-40B4-BE49-F238E27FC236}">
                  <a16:creationId xmlns:a16="http://schemas.microsoft.com/office/drawing/2014/main" id="{50C205FC-31D7-4B09-95AA-31A0036C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318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9" name="Text Box 1047">
              <a:extLst>
                <a:ext uri="{FF2B5EF4-FFF2-40B4-BE49-F238E27FC236}">
                  <a16:creationId xmlns:a16="http://schemas.microsoft.com/office/drawing/2014/main" id="{110DF952-AF11-4954-8CD6-6404EA723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593"/>
              <a:ext cx="610" cy="27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0" name="Text Box 1048">
              <a:extLst>
                <a:ext uri="{FF2B5EF4-FFF2-40B4-BE49-F238E27FC236}">
                  <a16:creationId xmlns:a16="http://schemas.microsoft.com/office/drawing/2014/main" id="{5E2D5527-8651-4C81-8914-D37E1FF28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867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1" name="Text Box 1049">
              <a:extLst>
                <a:ext uri="{FF2B5EF4-FFF2-40B4-BE49-F238E27FC236}">
                  <a16:creationId xmlns:a16="http://schemas.microsoft.com/office/drawing/2014/main" id="{2CB4B621-EC1E-4C8A-8B7A-04D7E0E70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142"/>
              <a:ext cx="610" cy="69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2" name="Text Box 1050">
              <a:extLst>
                <a:ext uri="{FF2B5EF4-FFF2-40B4-BE49-F238E27FC236}">
                  <a16:creationId xmlns:a16="http://schemas.microsoft.com/office/drawing/2014/main" id="{E489FCC3-DAB1-4491-9E41-FD4D2677E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837"/>
              <a:ext cx="610" cy="27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3" name="Text Box 1051">
              <a:extLst>
                <a:ext uri="{FF2B5EF4-FFF2-40B4-BE49-F238E27FC236}">
                  <a16:creationId xmlns:a16="http://schemas.microsoft.com/office/drawing/2014/main" id="{250ECF18-04C4-4644-94C2-FC9585947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379"/>
              <a:ext cx="610" cy="2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4" name="Line 1064">
              <a:extLst>
                <a:ext uri="{FF2B5EF4-FFF2-40B4-BE49-F238E27FC236}">
                  <a16:creationId xmlns:a16="http://schemas.microsoft.com/office/drawing/2014/main" id="{02496822-4920-434B-A647-61C4592D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912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Line 1065">
              <a:extLst>
                <a:ext uri="{FF2B5EF4-FFF2-40B4-BE49-F238E27FC236}">
                  <a16:creationId xmlns:a16="http://schemas.microsoft.com/office/drawing/2014/main" id="{C0778DAA-C0BE-468B-8235-F0C764F1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187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1066">
              <a:extLst>
                <a:ext uri="{FF2B5EF4-FFF2-40B4-BE49-F238E27FC236}">
                  <a16:creationId xmlns:a16="http://schemas.microsoft.com/office/drawing/2014/main" id="{E073C2DA-D6A9-4559-8A22-C10CE0452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462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1067">
              <a:extLst>
                <a:ext uri="{FF2B5EF4-FFF2-40B4-BE49-F238E27FC236}">
                  <a16:creationId xmlns:a16="http://schemas.microsoft.com/office/drawing/2014/main" id="{6A6F7E81-D692-43AA-8C3A-8E1CC3C5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737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1068">
              <a:extLst>
                <a:ext uri="{FF2B5EF4-FFF2-40B4-BE49-F238E27FC236}">
                  <a16:creationId xmlns:a16="http://schemas.microsoft.com/office/drawing/2014/main" id="{31AEE030-5F16-41E8-A838-8A05D4795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012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1069">
              <a:extLst>
                <a:ext uri="{FF2B5EF4-FFF2-40B4-BE49-F238E27FC236}">
                  <a16:creationId xmlns:a16="http://schemas.microsoft.com/office/drawing/2014/main" id="{C5BEC51A-7ED3-40E7-82D2-C3B5E6E0A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2974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Line 1070">
              <a:extLst>
                <a:ext uri="{FF2B5EF4-FFF2-40B4-BE49-F238E27FC236}">
                  <a16:creationId xmlns:a16="http://schemas.microsoft.com/office/drawing/2014/main" id="{59E1C6B1-D9F4-4C79-90C7-5F83BF383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249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1071">
              <a:extLst>
                <a:ext uri="{FF2B5EF4-FFF2-40B4-BE49-F238E27FC236}">
                  <a16:creationId xmlns:a16="http://schemas.microsoft.com/office/drawing/2014/main" id="{BC38C7D2-64CE-4B40-A914-2910D1106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524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1072">
              <a:extLst>
                <a:ext uri="{FF2B5EF4-FFF2-40B4-BE49-F238E27FC236}">
                  <a16:creationId xmlns:a16="http://schemas.microsoft.com/office/drawing/2014/main" id="{1559FFC5-040B-49BD-AE3A-EF8BCFD92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3799"/>
              <a:ext cx="5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9" name="Group 1075">
            <a:extLst>
              <a:ext uri="{FF2B5EF4-FFF2-40B4-BE49-F238E27FC236}">
                <a16:creationId xmlns:a16="http://schemas.microsoft.com/office/drawing/2014/main" id="{24FF0CC8-B7E6-4352-8FCF-05CC3F0BBA6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19200"/>
            <a:ext cx="6935788" cy="4592638"/>
            <a:chOff x="480" y="768"/>
            <a:chExt cx="4369" cy="2893"/>
          </a:xfrm>
        </p:grpSpPr>
        <p:sp>
          <p:nvSpPr>
            <p:cNvPr id="44040" name="Text Box 1031">
              <a:extLst>
                <a:ext uri="{FF2B5EF4-FFF2-40B4-BE49-F238E27FC236}">
                  <a16:creationId xmlns:a16="http://schemas.microsoft.com/office/drawing/2014/main" id="{87B38760-7909-4E2A-92D2-AD7326EDE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768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高</a:t>
              </a:r>
            </a:p>
          </p:txBody>
        </p:sp>
        <p:sp>
          <p:nvSpPr>
            <p:cNvPr id="44041" name="Text Box 1032">
              <a:extLst>
                <a:ext uri="{FF2B5EF4-FFF2-40B4-BE49-F238E27FC236}">
                  <a16:creationId xmlns:a16="http://schemas.microsoft.com/office/drawing/2014/main" id="{E1FF9DCB-D7AA-442E-A1B3-018EAF8B3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043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掉电</a:t>
              </a:r>
            </a:p>
          </p:txBody>
        </p:sp>
        <p:sp>
          <p:nvSpPr>
            <p:cNvPr id="44042" name="Text Box 1033">
              <a:extLst>
                <a:ext uri="{FF2B5EF4-FFF2-40B4-BE49-F238E27FC236}">
                  <a16:creationId xmlns:a16="http://schemas.microsoft.com/office/drawing/2014/main" id="{A16B1F04-2C5B-4BB6-9C50-F2F7B9BA7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318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处理器间的中断</a:t>
              </a:r>
            </a:p>
          </p:txBody>
        </p:sp>
        <p:sp>
          <p:nvSpPr>
            <p:cNvPr id="44043" name="Text Box 1034">
              <a:extLst>
                <a:ext uri="{FF2B5EF4-FFF2-40B4-BE49-F238E27FC236}">
                  <a16:creationId xmlns:a16="http://schemas.microsoft.com/office/drawing/2014/main" id="{C021E700-9AEF-4758-9F83-283EDAA5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593"/>
              <a:ext cx="98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时钟</a:t>
              </a:r>
            </a:p>
          </p:txBody>
        </p:sp>
        <p:sp>
          <p:nvSpPr>
            <p:cNvPr id="44044" name="Text Box 1035">
              <a:extLst>
                <a:ext uri="{FF2B5EF4-FFF2-40B4-BE49-F238E27FC236}">
                  <a16:creationId xmlns:a16="http://schemas.microsoft.com/office/drawing/2014/main" id="{FF9597D6-0A8F-4E55-8396-46D7CC206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867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44045" name="Text Box 1036">
              <a:extLst>
                <a:ext uri="{FF2B5EF4-FFF2-40B4-BE49-F238E27FC236}">
                  <a16:creationId xmlns:a16="http://schemas.microsoft.com/office/drawing/2014/main" id="{4A67626F-88C3-46DF-9634-47B5EAAF7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2142"/>
              <a:ext cx="982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46" name="Text Box 1037">
              <a:extLst>
                <a:ext uri="{FF2B5EF4-FFF2-40B4-BE49-F238E27FC236}">
                  <a16:creationId xmlns:a16="http://schemas.microsoft.com/office/drawing/2014/main" id="{6B263E02-4B14-44D9-A791-7F25B0E72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2829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4047" name="Text Box 1038">
              <a:extLst>
                <a:ext uri="{FF2B5EF4-FFF2-40B4-BE49-F238E27FC236}">
                  <a16:creationId xmlns:a16="http://schemas.microsoft.com/office/drawing/2014/main" id="{B84B8FF8-78C6-4F9A-B450-D49EE545F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87"/>
              <a:ext cx="1118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②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中断调度程序接收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到中断源的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IRQL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， 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用作查询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IDT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的索引</a:t>
              </a:r>
            </a:p>
            <a:p>
              <a:pPr algn="just"/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48" name="Text Box 1039">
              <a:extLst>
                <a:ext uri="{FF2B5EF4-FFF2-40B4-BE49-F238E27FC236}">
                  <a16:creationId xmlns:a16="http://schemas.microsoft.com/office/drawing/2014/main" id="{40A4BECF-B753-4DCA-8311-AE31EE780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3104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Dispatch/DPC</a:t>
              </a:r>
            </a:p>
          </p:txBody>
        </p:sp>
        <p:sp>
          <p:nvSpPr>
            <p:cNvPr id="44049" name="Text Box 1040">
              <a:extLst>
                <a:ext uri="{FF2B5EF4-FFF2-40B4-BE49-F238E27FC236}">
                  <a16:creationId xmlns:a16="http://schemas.microsoft.com/office/drawing/2014/main" id="{98135E77-75D7-437A-AD39-07AE714FB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3379"/>
              <a:ext cx="98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APC</a:t>
              </a:r>
            </a:p>
          </p:txBody>
        </p:sp>
        <p:sp>
          <p:nvSpPr>
            <p:cNvPr id="44050" name="Text Box 1042">
              <a:extLst>
                <a:ext uri="{FF2B5EF4-FFF2-40B4-BE49-F238E27FC236}">
                  <a16:creationId xmlns:a16="http://schemas.microsoft.com/office/drawing/2014/main" id="{9B7EAEB1-0E5B-435B-B051-5DAB6DCC4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00"/>
              <a:ext cx="81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①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有中断产生</a:t>
              </a:r>
            </a:p>
          </p:txBody>
        </p:sp>
        <p:sp>
          <p:nvSpPr>
            <p:cNvPr id="44051" name="Line 1043">
              <a:extLst>
                <a:ext uri="{FF2B5EF4-FFF2-40B4-BE49-F238E27FC236}">
                  <a16:creationId xmlns:a16="http://schemas.microsoft.com/office/drawing/2014/main" id="{7E54EADE-57EF-4A41-8BD4-3902969A3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7" y="1016"/>
              <a:ext cx="203" cy="4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1052">
              <a:extLst>
                <a:ext uri="{FF2B5EF4-FFF2-40B4-BE49-F238E27FC236}">
                  <a16:creationId xmlns:a16="http://schemas.microsoft.com/office/drawing/2014/main" id="{DCFF1AF7-4F04-4011-92C8-DF21B1329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878"/>
              <a:ext cx="203" cy="4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1053">
              <a:extLst>
                <a:ext uri="{FF2B5EF4-FFF2-40B4-BE49-F238E27FC236}">
                  <a16:creationId xmlns:a16="http://schemas.microsoft.com/office/drawing/2014/main" id="{7C029B52-AB58-4A49-9D6D-0B45F1713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1016"/>
              <a:ext cx="0" cy="2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Freeform 1054">
              <a:extLst>
                <a:ext uri="{FF2B5EF4-FFF2-40B4-BE49-F238E27FC236}">
                  <a16:creationId xmlns:a16="http://schemas.microsoft.com/office/drawing/2014/main" id="{2A5EC74A-0F4E-4425-AE6C-1F1CA91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2974"/>
              <a:ext cx="729" cy="412"/>
            </a:xfrm>
            <a:custGeom>
              <a:avLst/>
              <a:gdLst>
                <a:gd name="T0" fmla="*/ 10 w 1290"/>
                <a:gd name="T1" fmla="*/ 0 h 312"/>
                <a:gd name="T2" fmla="*/ 67 w 1290"/>
                <a:gd name="T3" fmla="*/ 272 h 312"/>
                <a:gd name="T4" fmla="*/ 412 w 1290"/>
                <a:gd name="T5" fmla="*/ 544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0" h="312">
                  <a:moveTo>
                    <a:pt x="30" y="0"/>
                  </a:moveTo>
                  <a:cubicBezTo>
                    <a:pt x="15" y="52"/>
                    <a:pt x="0" y="104"/>
                    <a:pt x="210" y="156"/>
                  </a:cubicBezTo>
                  <a:cubicBezTo>
                    <a:pt x="420" y="208"/>
                    <a:pt x="1110" y="286"/>
                    <a:pt x="1290" y="312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Text Box 1055">
              <a:extLst>
                <a:ext uri="{FF2B5EF4-FFF2-40B4-BE49-F238E27FC236}">
                  <a16:creationId xmlns:a16="http://schemas.microsoft.com/office/drawing/2014/main" id="{6F5E59EF-7826-4A24-BB22-74028B6B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3111"/>
              <a:ext cx="152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线程调度程序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/ 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处理程序</a:t>
              </a:r>
            </a:p>
          </p:txBody>
        </p:sp>
        <p:sp>
          <p:nvSpPr>
            <p:cNvPr id="44056" name="Text Box 1057">
              <a:extLst>
                <a:ext uri="{FF2B5EF4-FFF2-40B4-BE49-F238E27FC236}">
                  <a16:creationId xmlns:a16="http://schemas.microsoft.com/office/drawing/2014/main" id="{8ECE6756-8546-4933-A264-78490158D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775"/>
              <a:ext cx="10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系统关闭例程</a:t>
              </a:r>
            </a:p>
          </p:txBody>
        </p:sp>
        <p:sp>
          <p:nvSpPr>
            <p:cNvPr id="44057" name="Text Box 1058">
              <a:extLst>
                <a:ext uri="{FF2B5EF4-FFF2-40B4-BE49-F238E27FC236}">
                  <a16:creationId xmlns:a16="http://schemas.microsoft.com/office/drawing/2014/main" id="{1F907C6A-6EAF-477A-BE89-D97DFD24A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050"/>
              <a:ext cx="10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系统调电例程</a:t>
              </a:r>
            </a:p>
          </p:txBody>
        </p:sp>
        <p:sp>
          <p:nvSpPr>
            <p:cNvPr id="44058" name="Text Box 1059">
              <a:extLst>
                <a:ext uri="{FF2B5EF4-FFF2-40B4-BE49-F238E27FC236}">
                  <a16:creationId xmlns:a16="http://schemas.microsoft.com/office/drawing/2014/main" id="{3160A705-F3AE-4490-81F8-F2AA8C1D7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325"/>
              <a:ext cx="142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处理器间中断处理程序</a:t>
              </a:r>
            </a:p>
          </p:txBody>
        </p:sp>
        <p:sp>
          <p:nvSpPr>
            <p:cNvPr id="44059" name="Text Box 1060">
              <a:extLst>
                <a:ext uri="{FF2B5EF4-FFF2-40B4-BE49-F238E27FC236}">
                  <a16:creationId xmlns:a16="http://schemas.microsoft.com/office/drawing/2014/main" id="{B92E71DF-A29A-4497-81F2-43DA22F9E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600"/>
              <a:ext cx="10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时钟处理程序</a:t>
              </a:r>
            </a:p>
          </p:txBody>
        </p:sp>
        <p:sp>
          <p:nvSpPr>
            <p:cNvPr id="44060" name="Text Box 1061">
              <a:extLst>
                <a:ext uri="{FF2B5EF4-FFF2-40B4-BE49-F238E27FC236}">
                  <a16:creationId xmlns:a16="http://schemas.microsoft.com/office/drawing/2014/main" id="{6CFB87D3-6C94-443D-A55F-8F9D853FA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875"/>
              <a:ext cx="101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 ISR</a:t>
              </a:r>
            </a:p>
          </p:txBody>
        </p:sp>
        <p:sp>
          <p:nvSpPr>
            <p:cNvPr id="44061" name="Text Box 1062">
              <a:extLst>
                <a:ext uri="{FF2B5EF4-FFF2-40B4-BE49-F238E27FC236}">
                  <a16:creationId xmlns:a16="http://schemas.microsoft.com/office/drawing/2014/main" id="{EDB901D8-6DBB-41DA-96DA-08A1E59E5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2837"/>
              <a:ext cx="101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 ISR</a:t>
              </a:r>
            </a:p>
          </p:txBody>
        </p:sp>
        <p:sp>
          <p:nvSpPr>
            <p:cNvPr id="44062" name="Text Box 1063">
              <a:extLst>
                <a:ext uri="{FF2B5EF4-FFF2-40B4-BE49-F238E27FC236}">
                  <a16:creationId xmlns:a16="http://schemas.microsoft.com/office/drawing/2014/main" id="{4BF51EAE-526F-45F0-AAB9-C2BD208CE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3386"/>
              <a:ext cx="101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处理程序</a:t>
              </a:r>
            </a:p>
          </p:txBody>
        </p:sp>
        <p:sp>
          <p:nvSpPr>
            <p:cNvPr id="44063" name="Text Box 1073">
              <a:extLst>
                <a:ext uri="{FF2B5EF4-FFF2-40B4-BE49-F238E27FC236}">
                  <a16:creationId xmlns:a16="http://schemas.microsoft.com/office/drawing/2014/main" id="{82EC7656-8C70-49AE-9D04-AF3691917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2287"/>
              <a:ext cx="1320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66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③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中断调度程序跟随该指针，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调用相应的处理程序</a:t>
              </a:r>
            </a:p>
            <a:p>
              <a:pPr algn="just"/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C49008E-0342-4A9D-9BB0-96B80FFE9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Windows 2000/XP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软件中断处理</a:t>
            </a:r>
            <a:br>
              <a:rPr lang="zh-CN" altLang="en-US"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EE4A0A1-01C7-446B-80CB-01184B317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20000" cy="5105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多数中断由硬件产生，但内核也为多种任务产生软件中断，包括：启动线程调度、处理计时器到时、在特定线程的描述表中异步执行一个过程及支持异步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延迟过程调用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DPC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软件中断</a:t>
            </a:r>
          </a:p>
        </p:txBody>
      </p:sp>
    </p:spTree>
  </p:cSld>
  <p:clrMapOvr>
    <a:masterClrMapping/>
  </p:clrMapOvr>
  <p:transition>
    <p:split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C96E59C0-DAA9-4AC7-A6F7-C42736F72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30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延迟过程调用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DPC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提交和执行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</a:br>
            <a:endParaRPr lang="zh-CN" altLang="en-US">
              <a:solidFill>
                <a:srgbClr val="CC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B2C0C2F3-D8A0-43CF-BF54-EB9C0907E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pSp>
        <p:nvGrpSpPr>
          <p:cNvPr id="46084" name="Group 1028">
            <a:extLst>
              <a:ext uri="{FF2B5EF4-FFF2-40B4-BE49-F238E27FC236}">
                <a16:creationId xmlns:a16="http://schemas.microsoft.com/office/drawing/2014/main" id="{E3DE6726-E68D-4280-A1AF-D30EAF931EF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8001000" cy="4648200"/>
            <a:chOff x="1792" y="6928"/>
            <a:chExt cx="7289" cy="3126"/>
          </a:xfrm>
        </p:grpSpPr>
        <p:sp>
          <p:nvSpPr>
            <p:cNvPr id="46085" name="Text Box 1029">
              <a:extLst>
                <a:ext uri="{FF2B5EF4-FFF2-40B4-BE49-F238E27FC236}">
                  <a16:creationId xmlns:a16="http://schemas.microsoft.com/office/drawing/2014/main" id="{CFDF7080-4CAC-40F4-9D9F-97B486163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8338"/>
              <a:ext cx="108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86" name="Text Box 1030">
              <a:extLst>
                <a:ext uri="{FF2B5EF4-FFF2-40B4-BE49-F238E27FC236}">
                  <a16:creationId xmlns:a16="http://schemas.microsoft.com/office/drawing/2014/main" id="{55156126-0D0F-4C1B-B930-E8822293A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8962"/>
              <a:ext cx="108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87" name="Text Box 1031">
              <a:extLst>
                <a:ext uri="{FF2B5EF4-FFF2-40B4-BE49-F238E27FC236}">
                  <a16:creationId xmlns:a16="http://schemas.microsoft.com/office/drawing/2014/main" id="{B22BD277-70A8-4263-BFD0-FEE5CD5BD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6928"/>
              <a:ext cx="54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高</a:t>
              </a:r>
            </a:p>
          </p:txBody>
        </p:sp>
        <p:sp>
          <p:nvSpPr>
            <p:cNvPr id="46088" name="Text Box 1032">
              <a:extLst>
                <a:ext uri="{FF2B5EF4-FFF2-40B4-BE49-F238E27FC236}">
                  <a16:creationId xmlns:a16="http://schemas.microsoft.com/office/drawing/2014/main" id="{45ED70FD-6E53-498B-B552-9DFF3904D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7240"/>
              <a:ext cx="174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掉电</a:t>
              </a:r>
            </a:p>
          </p:txBody>
        </p:sp>
        <p:sp>
          <p:nvSpPr>
            <p:cNvPr id="46089" name="Text Box 1033">
              <a:extLst>
                <a:ext uri="{FF2B5EF4-FFF2-40B4-BE49-F238E27FC236}">
                  <a16:creationId xmlns:a16="http://schemas.microsoft.com/office/drawing/2014/main" id="{73ACF9F8-02CF-40F4-B1FD-F4673B9CE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7550"/>
              <a:ext cx="720" cy="78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r">
                <a:lnSpc>
                  <a:spcPct val="96000"/>
                </a:lnSpc>
              </a:pPr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90" name="Text Box 1034">
              <a:extLst>
                <a:ext uri="{FF2B5EF4-FFF2-40B4-BE49-F238E27FC236}">
                  <a16:creationId xmlns:a16="http://schemas.microsoft.com/office/drawing/2014/main" id="{3F31BB8E-64D5-4E20-A1F7-D85361A9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8338"/>
              <a:ext cx="1800" cy="78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②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如果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IRQL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降到比</a:t>
              </a:r>
            </a:p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Dispatch/DPC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级低，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中断发生。</a:t>
              </a:r>
            </a:p>
          </p:txBody>
        </p:sp>
        <p:sp>
          <p:nvSpPr>
            <p:cNvPr id="46091" name="Text Box 1035">
              <a:extLst>
                <a:ext uri="{FF2B5EF4-FFF2-40B4-BE49-F238E27FC236}">
                  <a16:creationId xmlns:a16="http://schemas.microsoft.com/office/drawing/2014/main" id="{F24BD2EA-4F31-4B90-BCB0-9C4C1FCA0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8338"/>
              <a:ext cx="174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Dispatch/DPC</a:t>
              </a:r>
            </a:p>
          </p:txBody>
        </p:sp>
        <p:sp>
          <p:nvSpPr>
            <p:cNvPr id="46092" name="Text Box 1036">
              <a:extLst>
                <a:ext uri="{FF2B5EF4-FFF2-40B4-BE49-F238E27FC236}">
                  <a16:creationId xmlns:a16="http://schemas.microsoft.com/office/drawing/2014/main" id="{CF3DB017-627B-4CCF-835B-54E5293BF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8650"/>
              <a:ext cx="174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APC</a:t>
              </a:r>
            </a:p>
          </p:txBody>
        </p:sp>
        <p:sp>
          <p:nvSpPr>
            <p:cNvPr id="46093" name="Text Box 1037">
              <a:extLst>
                <a:ext uri="{FF2B5EF4-FFF2-40B4-BE49-F238E27FC236}">
                  <a16:creationId xmlns:a16="http://schemas.microsoft.com/office/drawing/2014/main" id="{76775214-46B9-4203-8DFF-E8AFAE0E3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8962"/>
              <a:ext cx="174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低</a:t>
              </a:r>
            </a:p>
          </p:txBody>
        </p:sp>
        <p:sp>
          <p:nvSpPr>
            <p:cNvPr id="46094" name="Text Box 1038">
              <a:extLst>
                <a:ext uri="{FF2B5EF4-FFF2-40B4-BE49-F238E27FC236}">
                  <a16:creationId xmlns:a16="http://schemas.microsoft.com/office/drawing/2014/main" id="{A2B13B7D-2DD1-4307-ABF4-FCE207CFB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7090"/>
              <a:ext cx="2700" cy="78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①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定时器到时，内核排好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队列，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准备释放等候在定时器上的所有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  线程，然后内核请求软件中断。</a:t>
              </a:r>
            </a:p>
          </p:txBody>
        </p:sp>
        <p:sp>
          <p:nvSpPr>
            <p:cNvPr id="46095" name="Text Box 1039">
              <a:extLst>
                <a:ext uri="{FF2B5EF4-FFF2-40B4-BE49-F238E27FC236}">
                  <a16:creationId xmlns:a16="http://schemas.microsoft.com/office/drawing/2014/main" id="{FD5B002B-BC78-47F6-BE0B-13823E8A2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6928"/>
              <a:ext cx="108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96" name="Text Box 1040">
              <a:extLst>
                <a:ext uri="{FF2B5EF4-FFF2-40B4-BE49-F238E27FC236}">
                  <a16:creationId xmlns:a16="http://schemas.microsoft.com/office/drawing/2014/main" id="{60A069B1-C635-4C23-9547-9AE470F64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7240"/>
              <a:ext cx="108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97" name="Text Box 1041">
              <a:extLst>
                <a:ext uri="{FF2B5EF4-FFF2-40B4-BE49-F238E27FC236}">
                  <a16:creationId xmlns:a16="http://schemas.microsoft.com/office/drawing/2014/main" id="{90C9C487-4FE3-4BD9-97CF-F113BFA1C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7550"/>
              <a:ext cx="1080" cy="78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98" name="Text Box 1042">
              <a:extLst>
                <a:ext uri="{FF2B5EF4-FFF2-40B4-BE49-F238E27FC236}">
                  <a16:creationId xmlns:a16="http://schemas.microsoft.com/office/drawing/2014/main" id="{DA1C2D41-3912-4DC0-85D0-CD4481A8A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" y="8650"/>
              <a:ext cx="1080" cy="312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099" name="Text Box 1043">
              <a:extLst>
                <a:ext uri="{FF2B5EF4-FFF2-40B4-BE49-F238E27FC236}">
                  <a16:creationId xmlns:a16="http://schemas.microsoft.com/office/drawing/2014/main" id="{50D7FFB8-1CBB-4BD3-89EE-011CEF499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" y="8338"/>
              <a:ext cx="1080" cy="320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调度程序</a:t>
              </a:r>
            </a:p>
          </p:txBody>
        </p:sp>
        <p:sp>
          <p:nvSpPr>
            <p:cNvPr id="46100" name="Line 1044">
              <a:extLst>
                <a:ext uri="{FF2B5EF4-FFF2-40B4-BE49-F238E27FC236}">
                  <a16:creationId xmlns:a16="http://schemas.microsoft.com/office/drawing/2014/main" id="{91EE669F-379D-42F1-A281-3E6F84A94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" y="8494"/>
              <a:ext cx="9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Text Box 1045">
              <a:extLst>
                <a:ext uri="{FF2B5EF4-FFF2-40B4-BE49-F238E27FC236}">
                  <a16:creationId xmlns:a16="http://schemas.microsoft.com/office/drawing/2014/main" id="{D7D02AC0-2165-4EE4-9323-C5873D972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1" y="7714"/>
              <a:ext cx="2160" cy="4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③DPC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中断之后，控制传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送给（线程）调度程序</a:t>
              </a:r>
            </a:p>
            <a:p>
              <a:pPr algn="just"/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6102" name="Text Box 1046">
              <a:extLst>
                <a:ext uri="{FF2B5EF4-FFF2-40B4-BE49-F238E27FC236}">
                  <a16:creationId xmlns:a16="http://schemas.microsoft.com/office/drawing/2014/main" id="{A85DBB4C-EA76-436B-B4B6-869F5E459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7090"/>
              <a:ext cx="540" cy="320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</a:p>
          </p:txBody>
        </p:sp>
        <p:sp>
          <p:nvSpPr>
            <p:cNvPr id="46103" name="Text Box 1047">
              <a:extLst>
                <a:ext uri="{FF2B5EF4-FFF2-40B4-BE49-F238E27FC236}">
                  <a16:creationId xmlns:a16="http://schemas.microsoft.com/office/drawing/2014/main" id="{E852535F-083F-448F-B55A-DC661FCDD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9274"/>
              <a:ext cx="540" cy="320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</a:p>
          </p:txBody>
        </p:sp>
        <p:sp>
          <p:nvSpPr>
            <p:cNvPr id="46104" name="Text Box 1048">
              <a:extLst>
                <a:ext uri="{FF2B5EF4-FFF2-40B4-BE49-F238E27FC236}">
                  <a16:creationId xmlns:a16="http://schemas.microsoft.com/office/drawing/2014/main" id="{B886BB6E-15C3-42EC-9477-8E6DC7FD4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9274"/>
              <a:ext cx="540" cy="320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</a:p>
          </p:txBody>
        </p:sp>
        <p:sp>
          <p:nvSpPr>
            <p:cNvPr id="46105" name="Line 1049">
              <a:extLst>
                <a:ext uri="{FF2B5EF4-FFF2-40B4-BE49-F238E27FC236}">
                  <a16:creationId xmlns:a16="http://schemas.microsoft.com/office/drawing/2014/main" id="{0F8BD9DD-7CA5-4FCA-ABB7-E7677CBAB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9430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1050">
              <a:extLst>
                <a:ext uri="{FF2B5EF4-FFF2-40B4-BE49-F238E27FC236}">
                  <a16:creationId xmlns:a16="http://schemas.microsoft.com/office/drawing/2014/main" id="{D8B0FBAE-4D75-416B-A551-A36CBC4F9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9118"/>
              <a:ext cx="54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1051">
              <a:extLst>
                <a:ext uri="{FF2B5EF4-FFF2-40B4-BE49-F238E27FC236}">
                  <a16:creationId xmlns:a16="http://schemas.microsoft.com/office/drawing/2014/main" id="{4019F6C1-4698-4627-AE0C-B3A9612EB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1" y="9118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1052">
              <a:extLst>
                <a:ext uri="{FF2B5EF4-FFF2-40B4-BE49-F238E27FC236}">
                  <a16:creationId xmlns:a16="http://schemas.microsoft.com/office/drawing/2014/main" id="{EF517A3F-8B29-4ED1-B93D-7D32832C2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8650"/>
              <a:ext cx="723" cy="4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Text Box 1053">
              <a:extLst>
                <a:ext uri="{FF2B5EF4-FFF2-40B4-BE49-F238E27FC236}">
                  <a16:creationId xmlns:a16="http://schemas.microsoft.com/office/drawing/2014/main" id="{C2A9136A-3608-4FE6-ABC2-8757E801D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9430"/>
              <a:ext cx="4140" cy="46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④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调度程序执行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中的每一个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DPC</a:t>
              </a: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例程，然后使</a:t>
              </a:r>
            </a:p>
            <a:p>
              <a:pPr algn="just">
                <a:lnSpc>
                  <a:spcPct val="96000"/>
                </a:lnSpc>
              </a:pPr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队列变空。如果需要，调度程序还重新安排处理器</a:t>
              </a:r>
            </a:p>
          </p:txBody>
        </p:sp>
        <p:sp>
          <p:nvSpPr>
            <p:cNvPr id="46110" name="Line 1054">
              <a:extLst>
                <a:ext uri="{FF2B5EF4-FFF2-40B4-BE49-F238E27FC236}">
                  <a16:creationId xmlns:a16="http://schemas.microsoft.com/office/drawing/2014/main" id="{2B0CC88A-F245-4D19-91FF-7F3BCE2EC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1" y="8494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1055">
              <a:extLst>
                <a:ext uri="{FF2B5EF4-FFF2-40B4-BE49-F238E27FC236}">
                  <a16:creationId xmlns:a16="http://schemas.microsoft.com/office/drawing/2014/main" id="{A779592C-F684-4F4E-9D85-6F9B8938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41" y="8494"/>
              <a:ext cx="0" cy="15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1056">
              <a:extLst>
                <a:ext uri="{FF2B5EF4-FFF2-40B4-BE49-F238E27FC236}">
                  <a16:creationId xmlns:a16="http://schemas.microsoft.com/office/drawing/2014/main" id="{2735480F-FA32-4A93-851E-5EF5E9E21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10054"/>
              <a:ext cx="4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1057">
              <a:extLst>
                <a:ext uri="{FF2B5EF4-FFF2-40B4-BE49-F238E27FC236}">
                  <a16:creationId xmlns:a16="http://schemas.microsoft.com/office/drawing/2014/main" id="{52FD621C-44A8-44CC-BAFC-AB7329DBA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1" y="9586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1058">
              <a:extLst>
                <a:ext uri="{FF2B5EF4-FFF2-40B4-BE49-F238E27FC236}">
                  <a16:creationId xmlns:a16="http://schemas.microsoft.com/office/drawing/2014/main" id="{72D317E8-26CF-4896-98CE-2E9329F36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7402"/>
              <a:ext cx="0" cy="20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1059">
              <a:extLst>
                <a:ext uri="{FF2B5EF4-FFF2-40B4-BE49-F238E27FC236}">
                  <a16:creationId xmlns:a16="http://schemas.microsoft.com/office/drawing/2014/main" id="{07CC430B-59CA-41D5-A9FE-45BDBA95C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9430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DCB818D6-E248-4DB5-A6B0-D0EBA1FD0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382000" cy="10668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异步过程调用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7107" name="Rectangle 1027">
            <a:extLst>
              <a:ext uri="{FF2B5EF4-FFF2-40B4-BE49-F238E27FC236}">
                <a16:creationId xmlns:a16="http://schemas.microsoft.com/office/drawing/2014/main" id="{2B300278-FB60-4171-88C4-157A2CF9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848600" cy="5181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异步过程调用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APC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为用户程序和系统代码提供了一种在特殊用户线程的描述表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特殊的地址空间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中执行代码的方法。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用户态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APC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和核心态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APC </a:t>
            </a:r>
          </a:p>
          <a:p>
            <a:pPr eaLnBrk="1" hangingPunct="1">
              <a:buFontTx/>
              <a:buNone/>
            </a:pP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7108" name="Line 1028">
            <a:extLst>
              <a:ext uri="{FF2B5EF4-FFF2-40B4-BE49-F238E27FC236}">
                <a16:creationId xmlns:a16="http://schemas.microsoft.com/office/drawing/2014/main" id="{4A691CA1-2FFE-44C9-96E1-B95A011FF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09600" y="2286000"/>
            <a:ext cx="4343400" cy="5638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split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BD3B443-AB5A-4B81-B402-3943D9302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533400"/>
            <a:ext cx="8305800" cy="990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异常调度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CB30818-361B-453A-B857-A0A487A7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异常是由运行程序的执行产生的情况。异常处理工具，允许应用程序在异常发生时可以得到控制。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应用程序可以固定这个状态并返回到异常发生的地方展开堆栈，也可以向系统声明不能识别异常，并继续搜寻能处理异常的异常处理程序。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仿宋_GB2312" pitchFamily="49" charset="-122"/>
                <a:ea typeface="华文新魏" panose="02010800040101010101" pitchFamily="2" charset="-122"/>
              </a:rPr>
              <a:t>除陷阱处理程序解决的异常外，所有异常均由异常调度程序提供服务，</a:t>
            </a:r>
            <a:r>
              <a:rPr lang="zh-CN" altLang="en-US">
                <a:ea typeface="华文新魏" panose="02010800040101010101" pitchFamily="2" charset="-122"/>
              </a:rPr>
              <a:t>它</a:t>
            </a:r>
            <a:r>
              <a:rPr lang="zh-CN" altLang="en-US">
                <a:latin typeface="仿宋_GB2312" pitchFamily="49" charset="-122"/>
                <a:ea typeface="华文新魏" panose="02010800040101010101" pitchFamily="2" charset="-122"/>
              </a:rPr>
              <a:t>的任务是找到能处理该异常的异常处理程序。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仿宋_GB2312" pitchFamily="49" charset="-122"/>
                <a:ea typeface="华文新魏" panose="02010800040101010101" pitchFamily="2" charset="-122"/>
              </a:rPr>
              <a:t>如果异常产生于核心态，异常调度程序将调用一个例程来定位处理该异常的异常处理程序。没有被处理的核心态异常是一种致命的系统错误。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029">
            <a:extLst>
              <a:ext uri="{FF2B5EF4-FFF2-40B4-BE49-F238E27FC236}">
                <a16:creationId xmlns:a16="http://schemas.microsoft.com/office/drawing/2014/main" id="{47670448-54C7-4352-8785-36F3F5A6BDDD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1295400"/>
            <a:ext cx="7210425" cy="4724400"/>
            <a:chOff x="2241" y="11302"/>
            <a:chExt cx="7200" cy="3432"/>
          </a:xfrm>
        </p:grpSpPr>
        <p:sp>
          <p:nvSpPr>
            <p:cNvPr id="49156" name="Line 1030">
              <a:extLst>
                <a:ext uri="{FF2B5EF4-FFF2-40B4-BE49-F238E27FC236}">
                  <a16:creationId xmlns:a16="http://schemas.microsoft.com/office/drawing/2014/main" id="{B1F30B12-C648-4FEA-8A4E-4B13B01FA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1" y="11614"/>
              <a:ext cx="7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7" name="Text Box 1031">
              <a:extLst>
                <a:ext uri="{FF2B5EF4-FFF2-40B4-BE49-F238E27FC236}">
                  <a16:creationId xmlns:a16="http://schemas.microsoft.com/office/drawing/2014/main" id="{A507A8F0-4659-4064-A947-7616E7C2F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1" y="11302"/>
              <a:ext cx="72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49158" name="Text Box 1032">
              <a:extLst>
                <a:ext uri="{FF2B5EF4-FFF2-40B4-BE49-F238E27FC236}">
                  <a16:creationId xmlns:a16="http://schemas.microsoft.com/office/drawing/2014/main" id="{5E483435-06B8-4426-AFA4-AAC538015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1" y="11705"/>
              <a:ext cx="72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49159" name="Line 1033">
              <a:extLst>
                <a:ext uri="{FF2B5EF4-FFF2-40B4-BE49-F238E27FC236}">
                  <a16:creationId xmlns:a16="http://schemas.microsoft.com/office/drawing/2014/main" id="{07D86973-90FE-4299-966C-60EE256D6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11302"/>
              <a:ext cx="0" cy="1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Text Box 1034">
              <a:extLst>
                <a:ext uri="{FF2B5EF4-FFF2-40B4-BE49-F238E27FC236}">
                  <a16:creationId xmlns:a16="http://schemas.microsoft.com/office/drawing/2014/main" id="{C4A77220-777F-4D62-8C25-A8C4FB31F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" y="11926"/>
              <a:ext cx="12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系统服务调用</a:t>
              </a:r>
            </a:p>
          </p:txBody>
        </p:sp>
        <p:sp>
          <p:nvSpPr>
            <p:cNvPr id="49161" name="Line 1035">
              <a:extLst>
                <a:ext uri="{FF2B5EF4-FFF2-40B4-BE49-F238E27FC236}">
                  <a16:creationId xmlns:a16="http://schemas.microsoft.com/office/drawing/2014/main" id="{345DC3BB-72E3-4907-9B35-91CB21A40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12706"/>
              <a:ext cx="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Text Box 1036">
              <a:extLst>
                <a:ext uri="{FF2B5EF4-FFF2-40B4-BE49-F238E27FC236}">
                  <a16:creationId xmlns:a16="http://schemas.microsoft.com/office/drawing/2014/main" id="{03965430-BEA5-494E-9742-C907BFF38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2238"/>
              <a:ext cx="1260" cy="10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63" name="Text Box 1037">
              <a:extLst>
                <a:ext uri="{FF2B5EF4-FFF2-40B4-BE49-F238E27FC236}">
                  <a16:creationId xmlns:a16="http://schemas.microsoft.com/office/drawing/2014/main" id="{3D5C22FC-E364-4956-8E42-4B2D1AD8E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11926"/>
              <a:ext cx="12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陷阱处理程序</a:t>
              </a:r>
            </a:p>
          </p:txBody>
        </p:sp>
        <p:sp>
          <p:nvSpPr>
            <p:cNvPr id="49164" name="Text Box 1038">
              <a:extLst>
                <a:ext uri="{FF2B5EF4-FFF2-40B4-BE49-F238E27FC236}">
                  <a16:creationId xmlns:a16="http://schemas.microsoft.com/office/drawing/2014/main" id="{A0826FAF-BEBD-4282-B07C-D51F6E5DE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12472"/>
              <a:ext cx="900" cy="5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系统服务</a:t>
              </a:r>
            </a:p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调度程序</a:t>
              </a:r>
            </a:p>
          </p:txBody>
        </p:sp>
        <p:sp>
          <p:nvSpPr>
            <p:cNvPr id="49165" name="Line 1039">
              <a:extLst>
                <a:ext uri="{FF2B5EF4-FFF2-40B4-BE49-F238E27FC236}">
                  <a16:creationId xmlns:a16="http://schemas.microsoft.com/office/drawing/2014/main" id="{3BCFAF3F-62EB-4BBD-A838-515F2D64B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12706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Text Box 1040">
              <a:extLst>
                <a:ext uri="{FF2B5EF4-FFF2-40B4-BE49-F238E27FC236}">
                  <a16:creationId xmlns:a16="http://schemas.microsoft.com/office/drawing/2014/main" id="{2408142D-2CA5-4179-BD50-FFCD24E56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1926"/>
              <a:ext cx="144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系统服务调度表</a:t>
              </a:r>
            </a:p>
          </p:txBody>
        </p:sp>
        <p:sp>
          <p:nvSpPr>
            <p:cNvPr id="49167" name="Text Box 1041">
              <a:extLst>
                <a:ext uri="{FF2B5EF4-FFF2-40B4-BE49-F238E27FC236}">
                  <a16:creationId xmlns:a16="http://schemas.microsoft.com/office/drawing/2014/main" id="{9BA7900B-B4FD-4016-8281-3864326DB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2238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68" name="Text Box 1042">
              <a:extLst>
                <a:ext uri="{FF2B5EF4-FFF2-40B4-BE49-F238E27FC236}">
                  <a16:creationId xmlns:a16="http://schemas.microsoft.com/office/drawing/2014/main" id="{BC695200-9A5B-4C71-A7E6-A030F1BF9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2238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9169" name="Text Box 1043">
              <a:extLst>
                <a:ext uri="{FF2B5EF4-FFF2-40B4-BE49-F238E27FC236}">
                  <a16:creationId xmlns:a16="http://schemas.microsoft.com/office/drawing/2014/main" id="{43BD167E-85E5-4B42-80C6-4BCDA128C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2550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70" name="Text Box 1044">
              <a:extLst>
                <a:ext uri="{FF2B5EF4-FFF2-40B4-BE49-F238E27FC236}">
                  <a16:creationId xmlns:a16="http://schemas.microsoft.com/office/drawing/2014/main" id="{B4B9E0CB-37EC-47C5-802D-2F2AC7A96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2550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9171" name="Text Box 1045">
              <a:extLst>
                <a:ext uri="{FF2B5EF4-FFF2-40B4-BE49-F238E27FC236}">
                  <a16:creationId xmlns:a16="http://schemas.microsoft.com/office/drawing/2014/main" id="{BAB22590-2496-4B29-81C4-18343B73D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2862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72" name="Text Box 1046">
              <a:extLst>
                <a:ext uri="{FF2B5EF4-FFF2-40B4-BE49-F238E27FC236}">
                  <a16:creationId xmlns:a16="http://schemas.microsoft.com/office/drawing/2014/main" id="{57D64F01-AF70-4DEF-8DAE-627E8ABA9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2862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49173" name="Text Box 1047">
              <a:extLst>
                <a:ext uri="{FF2B5EF4-FFF2-40B4-BE49-F238E27FC236}">
                  <a16:creationId xmlns:a16="http://schemas.microsoft.com/office/drawing/2014/main" id="{EFF2E2B5-B262-46C6-8FD6-58D23DB83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3174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74" name="Text Box 1048">
              <a:extLst>
                <a:ext uri="{FF2B5EF4-FFF2-40B4-BE49-F238E27FC236}">
                  <a16:creationId xmlns:a16="http://schemas.microsoft.com/office/drawing/2014/main" id="{C5D4C1D6-CB38-4808-85A2-DA110A580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3174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9175" name="Text Box 1049">
              <a:extLst>
                <a:ext uri="{FF2B5EF4-FFF2-40B4-BE49-F238E27FC236}">
                  <a16:creationId xmlns:a16="http://schemas.microsoft.com/office/drawing/2014/main" id="{E662CD54-662C-48E0-A74A-80EC23467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3486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ea typeface="华文新魏" panose="02010800040101010101" pitchFamily="2" charset="-122"/>
                </a:rPr>
                <a:t>………</a:t>
              </a:r>
              <a:endParaRPr kumimoji="0"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76" name="Text Box 1050">
              <a:extLst>
                <a:ext uri="{FF2B5EF4-FFF2-40B4-BE49-F238E27FC236}">
                  <a16:creationId xmlns:a16="http://schemas.microsoft.com/office/drawing/2014/main" id="{F52DCD62-581E-4FC1-8741-7E189C48F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3486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77" name="Text Box 1051">
              <a:extLst>
                <a:ext uri="{FF2B5EF4-FFF2-40B4-BE49-F238E27FC236}">
                  <a16:creationId xmlns:a16="http://schemas.microsoft.com/office/drawing/2014/main" id="{6E747F7F-FEB7-47CB-BBA6-FFA70C607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13798"/>
              <a:ext cx="36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49178" name="Text Box 1052">
              <a:extLst>
                <a:ext uri="{FF2B5EF4-FFF2-40B4-BE49-F238E27FC236}">
                  <a16:creationId xmlns:a16="http://schemas.microsoft.com/office/drawing/2014/main" id="{E1DAF09E-3AFC-4ACD-9F2B-1837FDFEE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4110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</a:t>
              </a:r>
            </a:p>
          </p:txBody>
        </p:sp>
        <p:sp>
          <p:nvSpPr>
            <p:cNvPr id="49179" name="Text Box 1053">
              <a:extLst>
                <a:ext uri="{FF2B5EF4-FFF2-40B4-BE49-F238E27FC236}">
                  <a16:creationId xmlns:a16="http://schemas.microsoft.com/office/drawing/2014/main" id="{8F290AE6-7003-45EA-9356-29505D1F2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4422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80" name="Text Box 1054">
              <a:extLst>
                <a:ext uri="{FF2B5EF4-FFF2-40B4-BE49-F238E27FC236}">
                  <a16:creationId xmlns:a16="http://schemas.microsoft.com/office/drawing/2014/main" id="{F74165EB-9502-43F0-A9D5-C355BD3FF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4422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务扩展</a:t>
              </a:r>
            </a:p>
          </p:txBody>
        </p:sp>
        <p:sp>
          <p:nvSpPr>
            <p:cNvPr id="49181" name="Text Box 1055">
              <a:extLst>
                <a:ext uri="{FF2B5EF4-FFF2-40B4-BE49-F238E27FC236}">
                  <a16:creationId xmlns:a16="http://schemas.microsoft.com/office/drawing/2014/main" id="{A1EA0E14-EC3F-4210-9110-C21F07928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" y="13798"/>
              <a:ext cx="720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6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9182" name="Line 1056">
              <a:extLst>
                <a:ext uri="{FF2B5EF4-FFF2-40B4-BE49-F238E27FC236}">
                  <a16:creationId xmlns:a16="http://schemas.microsoft.com/office/drawing/2014/main" id="{580DAAFF-2A88-4FC9-AA0B-28F31B032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2732"/>
              <a:ext cx="720" cy="2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1057">
              <a:extLst>
                <a:ext uri="{FF2B5EF4-FFF2-40B4-BE49-F238E27FC236}">
                  <a16:creationId xmlns:a16="http://schemas.microsoft.com/office/drawing/2014/main" id="{70BFF5B8-DC70-4335-92B0-9BAA1F264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1" y="13018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Text Box 1058">
              <a:extLst>
                <a:ext uri="{FF2B5EF4-FFF2-40B4-BE49-F238E27FC236}">
                  <a16:creationId xmlns:a16="http://schemas.microsoft.com/office/drawing/2014/main" id="{AA24F773-E126-4BC9-8BB9-8839A844B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" y="12862"/>
              <a:ext cx="1080" cy="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系统服务</a:t>
              </a:r>
              <a:r>
                <a:rPr kumimoji="0" lang="en-US" altLang="zh-CN" sz="16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</p:grpSp>
      <p:sp>
        <p:nvSpPr>
          <p:cNvPr id="49155" name="Rectangle 1060">
            <a:extLst>
              <a:ext uri="{FF2B5EF4-FFF2-40B4-BE49-F238E27FC236}">
                <a16:creationId xmlns:a16="http://schemas.microsoft.com/office/drawing/2014/main" id="{95CA5C89-18ED-49C6-9CC0-C21C7EDA68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33400"/>
            <a:ext cx="84582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系统服务调度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B330577-17DE-41D9-8EF8-7217B103A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系统服务调度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091577D-183E-465B-9FF3-E272C63D6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  </a:t>
            </a:r>
          </a:p>
        </p:txBody>
      </p:sp>
      <p:grpSp>
        <p:nvGrpSpPr>
          <p:cNvPr id="50180" name="Group 3">
            <a:extLst>
              <a:ext uri="{FF2B5EF4-FFF2-40B4-BE49-F238E27FC236}">
                <a16:creationId xmlns:a16="http://schemas.microsoft.com/office/drawing/2014/main" id="{7E3856B8-39EB-4D88-9C85-A139CC86850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73538"/>
            <a:ext cx="6896100" cy="1693862"/>
            <a:chOff x="624" y="2629"/>
            <a:chExt cx="4344" cy="1067"/>
          </a:xfrm>
        </p:grpSpPr>
        <p:sp>
          <p:nvSpPr>
            <p:cNvPr id="50204" name="Text Box 11">
              <a:extLst>
                <a:ext uri="{FF2B5EF4-FFF2-40B4-BE49-F238E27FC236}">
                  <a16:creationId xmlns:a16="http://schemas.microsoft.com/office/drawing/2014/main" id="{D00E8667-B8DC-45C8-8A5E-2D867DBC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76"/>
              <a:ext cx="850" cy="33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NtWriteFile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开中断</a:t>
              </a:r>
            </a:p>
          </p:txBody>
        </p:sp>
        <p:sp>
          <p:nvSpPr>
            <p:cNvPr id="50205" name="Text Box 12">
              <a:extLst>
                <a:ext uri="{FF2B5EF4-FFF2-40B4-BE49-F238E27FC236}">
                  <a16:creationId xmlns:a16="http://schemas.microsoft.com/office/drawing/2014/main" id="{C8430D07-B6E8-4D13-9440-3ABE02394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76"/>
              <a:ext cx="850" cy="33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NTOSKRNL.EXE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</a:t>
              </a:r>
            </a:p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KiSystemService</a:t>
              </a:r>
            </a:p>
          </p:txBody>
        </p:sp>
        <p:sp>
          <p:nvSpPr>
            <p:cNvPr id="50206" name="Text Box 13">
              <a:extLst>
                <a:ext uri="{FF2B5EF4-FFF2-40B4-BE49-F238E27FC236}">
                  <a16:creationId xmlns:a16="http://schemas.microsoft.com/office/drawing/2014/main" id="{7FD91221-47B5-45EE-BF3F-1D2514356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361"/>
              <a:ext cx="850" cy="33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执行操作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返回调用者</a:t>
              </a:r>
            </a:p>
          </p:txBody>
        </p:sp>
        <p:sp>
          <p:nvSpPr>
            <p:cNvPr id="50207" name="Text Box 14">
              <a:extLst>
                <a:ext uri="{FF2B5EF4-FFF2-40B4-BE49-F238E27FC236}">
                  <a16:creationId xmlns:a16="http://schemas.microsoft.com/office/drawing/2014/main" id="{153EF045-5912-4446-B3CF-327A34647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361"/>
              <a:ext cx="850" cy="33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NTOSKRNL.EXE 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NtWriteFile</a:t>
              </a:r>
            </a:p>
          </p:txBody>
        </p:sp>
        <p:sp>
          <p:nvSpPr>
            <p:cNvPr id="50208" name="Text Box 19">
              <a:extLst>
                <a:ext uri="{FF2B5EF4-FFF2-40B4-BE49-F238E27FC236}">
                  <a16:creationId xmlns:a16="http://schemas.microsoft.com/office/drawing/2014/main" id="{11DFE63A-E58C-48D5-82C8-016E53BD4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776"/>
              <a:ext cx="850" cy="33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例程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开中断</a:t>
              </a:r>
            </a:p>
          </p:txBody>
        </p:sp>
        <p:sp>
          <p:nvSpPr>
            <p:cNvPr id="50209" name="Text Box 20">
              <a:extLst>
                <a:ext uri="{FF2B5EF4-FFF2-40B4-BE49-F238E27FC236}">
                  <a16:creationId xmlns:a16="http://schemas.microsoft.com/office/drawing/2014/main" id="{C448838F-8356-48BB-99D9-97C29A71C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776"/>
              <a:ext cx="850" cy="33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NTOSKRNL.EXE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</a:t>
              </a:r>
            </a:p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KiSystemService</a:t>
              </a:r>
            </a:p>
          </p:txBody>
        </p:sp>
        <p:sp>
          <p:nvSpPr>
            <p:cNvPr id="50210" name="Text Box 21">
              <a:extLst>
                <a:ext uri="{FF2B5EF4-FFF2-40B4-BE49-F238E27FC236}">
                  <a16:creationId xmlns:a16="http://schemas.microsoft.com/office/drawing/2014/main" id="{FF23133C-04C9-4AA8-9BB2-10818A109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61"/>
              <a:ext cx="850" cy="33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执行操作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返回调用者</a:t>
              </a:r>
            </a:p>
          </p:txBody>
        </p:sp>
        <p:sp>
          <p:nvSpPr>
            <p:cNvPr id="50211" name="Text Box 22">
              <a:extLst>
                <a:ext uri="{FF2B5EF4-FFF2-40B4-BE49-F238E27FC236}">
                  <a16:creationId xmlns:a16="http://schemas.microsoft.com/office/drawing/2014/main" id="{B28AB61A-4966-4665-A0AB-38B1E2BCD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3361"/>
              <a:ext cx="850" cy="33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WIN32K.SYS 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中的服务入口点</a:t>
              </a:r>
            </a:p>
          </p:txBody>
        </p:sp>
        <p:sp>
          <p:nvSpPr>
            <p:cNvPr id="50212" name="Line 25">
              <a:extLst>
                <a:ext uri="{FF2B5EF4-FFF2-40B4-BE49-F238E27FC236}">
                  <a16:creationId xmlns:a16="http://schemas.microsoft.com/office/drawing/2014/main" id="{3E7FAF50-DEA0-4A40-92DD-61E396E8B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3110"/>
              <a:ext cx="0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27">
              <a:extLst>
                <a:ext uri="{FF2B5EF4-FFF2-40B4-BE49-F238E27FC236}">
                  <a16:creationId xmlns:a16="http://schemas.microsoft.com/office/drawing/2014/main" id="{58F112C3-C773-4D01-8983-3BDEC81C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3110"/>
              <a:ext cx="0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Text Box 30">
              <a:extLst>
                <a:ext uri="{FF2B5EF4-FFF2-40B4-BE49-F238E27FC236}">
                  <a16:creationId xmlns:a16="http://schemas.microsoft.com/office/drawing/2014/main" id="{342B9301-6D7D-4EB4-A1F8-D5A535BA8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2643"/>
              <a:ext cx="567" cy="1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50215" name="Text Box 34">
              <a:extLst>
                <a:ext uri="{FF2B5EF4-FFF2-40B4-BE49-F238E27FC236}">
                  <a16:creationId xmlns:a16="http://schemas.microsoft.com/office/drawing/2014/main" id="{CBED130E-7A3F-4399-9C5C-62DDF9A0F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629"/>
              <a:ext cx="661" cy="1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软件中断</a:t>
              </a:r>
            </a:p>
          </p:txBody>
        </p:sp>
        <p:sp>
          <p:nvSpPr>
            <p:cNvPr id="50216" name="Text Box 35">
              <a:extLst>
                <a:ext uri="{FF2B5EF4-FFF2-40B4-BE49-F238E27FC236}">
                  <a16:creationId xmlns:a16="http://schemas.microsoft.com/office/drawing/2014/main" id="{2CD4C787-D0AF-4AB3-AF49-75588B598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629"/>
              <a:ext cx="661" cy="16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软件中断</a:t>
              </a:r>
            </a:p>
          </p:txBody>
        </p:sp>
      </p:grp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657B7A04-55F8-41AF-9FF7-5C08AF5C883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219200"/>
            <a:ext cx="6896100" cy="2921000"/>
            <a:chOff x="624" y="768"/>
            <a:chExt cx="4344" cy="1840"/>
          </a:xfrm>
        </p:grpSpPr>
        <p:sp>
          <p:nvSpPr>
            <p:cNvPr id="50184" name="Text Box 5">
              <a:extLst>
                <a:ext uri="{FF2B5EF4-FFF2-40B4-BE49-F238E27FC236}">
                  <a16:creationId xmlns:a16="http://schemas.microsoft.com/office/drawing/2014/main" id="{78C379EF-B003-4732-BD63-DE8EF06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935"/>
              <a:ext cx="850" cy="335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</a:p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WriteFile()</a:t>
              </a:r>
            </a:p>
          </p:txBody>
        </p:sp>
        <p:sp>
          <p:nvSpPr>
            <p:cNvPr id="50185" name="Text Box 6">
              <a:extLst>
                <a:ext uri="{FF2B5EF4-FFF2-40B4-BE49-F238E27FC236}">
                  <a16:creationId xmlns:a16="http://schemas.microsoft.com/office/drawing/2014/main" id="{479CA455-9A77-4179-8AA6-1BC9F4C7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19"/>
              <a:ext cx="850" cy="251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F51FB18D-DE32-42BC-B3CB-44DF4C814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521"/>
              <a:ext cx="850" cy="335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NtWriteFile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返回调用者</a:t>
              </a:r>
            </a:p>
          </p:txBody>
        </p:sp>
        <p:sp>
          <p:nvSpPr>
            <p:cNvPr id="50187" name="Text Box 8">
              <a:extLst>
                <a:ext uri="{FF2B5EF4-FFF2-40B4-BE49-F238E27FC236}">
                  <a16:creationId xmlns:a16="http://schemas.microsoft.com/office/drawing/2014/main" id="{2DADD6E8-4826-45B6-97DD-2AC02E1A1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521"/>
              <a:ext cx="850" cy="335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KERNEL32.DLL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WriteFile</a:t>
              </a:r>
            </a:p>
          </p:txBody>
        </p:sp>
        <p:sp>
          <p:nvSpPr>
            <p:cNvPr id="50188" name="Text Box 9">
              <a:extLst>
                <a:ext uri="{FF2B5EF4-FFF2-40B4-BE49-F238E27FC236}">
                  <a16:creationId xmlns:a16="http://schemas.microsoft.com/office/drawing/2014/main" id="{938C4A8F-71D5-4124-B5BE-2859F05D0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107"/>
              <a:ext cx="850" cy="334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INT 2E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返回调用者</a:t>
              </a:r>
            </a:p>
          </p:txBody>
        </p:sp>
        <p:sp>
          <p:nvSpPr>
            <p:cNvPr id="50189" name="Text Box 10">
              <a:extLst>
                <a:ext uri="{FF2B5EF4-FFF2-40B4-BE49-F238E27FC236}">
                  <a16:creationId xmlns:a16="http://schemas.microsoft.com/office/drawing/2014/main" id="{ACEAE37C-BC95-419A-B0BA-DA561F26C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07"/>
              <a:ext cx="850" cy="334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NTDLL.DLL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中的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NtWriteFile</a:t>
              </a:r>
            </a:p>
          </p:txBody>
        </p:sp>
        <p:sp>
          <p:nvSpPr>
            <p:cNvPr id="50190" name="Text Box 15">
              <a:extLst>
                <a:ext uri="{FF2B5EF4-FFF2-40B4-BE49-F238E27FC236}">
                  <a16:creationId xmlns:a16="http://schemas.microsoft.com/office/drawing/2014/main" id="{68FAFE51-B35A-48F6-82AE-7BF8399AC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935"/>
              <a:ext cx="850" cy="335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USER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及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GDI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服务</a:t>
              </a:r>
            </a:p>
          </p:txBody>
        </p:sp>
        <p:sp>
          <p:nvSpPr>
            <p:cNvPr id="50191" name="Text Box 16">
              <a:extLst>
                <a:ext uri="{FF2B5EF4-FFF2-40B4-BE49-F238E27FC236}">
                  <a16:creationId xmlns:a16="http://schemas.microsoft.com/office/drawing/2014/main" id="{DE1C16C6-7675-40AF-BB24-A007233E4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1019"/>
              <a:ext cx="850" cy="251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50192" name="Text Box 17">
              <a:extLst>
                <a:ext uri="{FF2B5EF4-FFF2-40B4-BE49-F238E27FC236}">
                  <a16:creationId xmlns:a16="http://schemas.microsoft.com/office/drawing/2014/main" id="{F59E4927-312E-44A5-8B0D-461391083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2107"/>
              <a:ext cx="850" cy="334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INT 2E</a:t>
              </a:r>
            </a:p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返回调用者</a:t>
              </a:r>
            </a:p>
          </p:txBody>
        </p:sp>
        <p:sp>
          <p:nvSpPr>
            <p:cNvPr id="50193" name="Text Box 18">
              <a:extLst>
                <a:ext uri="{FF2B5EF4-FFF2-40B4-BE49-F238E27FC236}">
                  <a16:creationId xmlns:a16="http://schemas.microsoft.com/office/drawing/2014/main" id="{650AEE49-30DE-4D0D-9BC3-154A83EEA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107"/>
              <a:ext cx="850" cy="334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GDI32.DLL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或</a:t>
              </a:r>
            </a:p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USER32.DLL</a:t>
              </a:r>
            </a:p>
          </p:txBody>
        </p:sp>
        <p:sp>
          <p:nvSpPr>
            <p:cNvPr id="50194" name="Line 23">
              <a:extLst>
                <a:ext uri="{FF2B5EF4-FFF2-40B4-BE49-F238E27FC236}">
                  <a16:creationId xmlns:a16="http://schemas.microsoft.com/office/drawing/2014/main" id="{FE23444B-6CED-4506-9E58-C8B2BD13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1270"/>
              <a:ext cx="0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24">
              <a:extLst>
                <a:ext uri="{FF2B5EF4-FFF2-40B4-BE49-F238E27FC236}">
                  <a16:creationId xmlns:a16="http://schemas.microsoft.com/office/drawing/2014/main" id="{01B62F16-5FE4-4417-BD50-AAC241EDA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1856"/>
              <a:ext cx="0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6">
              <a:extLst>
                <a:ext uri="{FF2B5EF4-FFF2-40B4-BE49-F238E27FC236}">
                  <a16:creationId xmlns:a16="http://schemas.microsoft.com/office/drawing/2014/main" id="{096A4512-798A-4711-A9F1-0927AB906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2" y="1270"/>
              <a:ext cx="0" cy="8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8">
              <a:extLst>
                <a:ext uri="{FF2B5EF4-FFF2-40B4-BE49-F238E27FC236}">
                  <a16:creationId xmlns:a16="http://schemas.microsoft.com/office/drawing/2014/main" id="{35D3E813-2CA7-4EF1-931E-1918777C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08"/>
              <a:ext cx="4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Text Box 29">
              <a:extLst>
                <a:ext uri="{FF2B5EF4-FFF2-40B4-BE49-F238E27FC236}">
                  <a16:creationId xmlns:a16="http://schemas.microsoft.com/office/drawing/2014/main" id="{6AB2C94D-8291-4845-91F5-692A119CE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2441"/>
              <a:ext cx="567" cy="16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50199" name="Text Box 31">
              <a:extLst>
                <a:ext uri="{FF2B5EF4-FFF2-40B4-BE49-F238E27FC236}">
                  <a16:creationId xmlns:a16="http://schemas.microsoft.com/office/drawing/2014/main" id="{2D876820-8446-4F7D-AE4A-01FD59FE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354"/>
              <a:ext cx="566" cy="16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专用</a:t>
              </a:r>
            </a:p>
          </p:txBody>
        </p:sp>
        <p:sp>
          <p:nvSpPr>
            <p:cNvPr id="50200" name="Text Box 32">
              <a:extLst>
                <a:ext uri="{FF2B5EF4-FFF2-40B4-BE49-F238E27FC236}">
                  <a16:creationId xmlns:a16="http://schemas.microsoft.com/office/drawing/2014/main" id="{DF2D503B-2A0B-45F7-9AD8-ABB7CF5B5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939"/>
              <a:ext cx="567" cy="16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专用</a:t>
              </a:r>
            </a:p>
          </p:txBody>
        </p:sp>
        <p:sp>
          <p:nvSpPr>
            <p:cNvPr id="50201" name="Text Box 33">
              <a:extLst>
                <a:ext uri="{FF2B5EF4-FFF2-40B4-BE49-F238E27FC236}">
                  <a16:creationId xmlns:a16="http://schemas.microsoft.com/office/drawing/2014/main" id="{BC9F9BC4-C5BE-4BE0-A747-0A3430967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939"/>
              <a:ext cx="849" cy="16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所有子系统使用</a:t>
              </a:r>
            </a:p>
          </p:txBody>
        </p:sp>
        <p:sp>
          <p:nvSpPr>
            <p:cNvPr id="50202" name="Text Box 36">
              <a:extLst>
                <a:ext uri="{FF2B5EF4-FFF2-40B4-BE49-F238E27FC236}">
                  <a16:creationId xmlns:a16="http://schemas.microsoft.com/office/drawing/2014/main" id="{3BF3FB56-92D2-4E38-B65F-EF4028355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768"/>
              <a:ext cx="661" cy="16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API</a:t>
              </a:r>
            </a:p>
          </p:txBody>
        </p:sp>
        <p:sp>
          <p:nvSpPr>
            <p:cNvPr id="50203" name="Text Box 37">
              <a:extLst>
                <a:ext uri="{FF2B5EF4-FFF2-40B4-BE49-F238E27FC236}">
                  <a16:creationId xmlns:a16="http://schemas.microsoft.com/office/drawing/2014/main" id="{E8E1E79F-B41D-4473-BDC1-12EEFE298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" y="768"/>
              <a:ext cx="1039" cy="167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WIN32 USER</a:t>
              </a:r>
              <a:r>
                <a:rPr kumimoji="0" lang="zh-CN" altLang="en-US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及</a:t>
              </a:r>
              <a:r>
                <a:rPr kumimoji="0" lang="en-US" altLang="zh-CN" sz="1200">
                  <a:latin typeface="华文新魏" panose="02010800040101010101" pitchFamily="2" charset="-122"/>
                  <a:ea typeface="华文新魏" panose="02010800040101010101" pitchFamily="2" charset="-122"/>
                </a:rPr>
                <a:t>GDI API</a:t>
              </a:r>
            </a:p>
          </p:txBody>
        </p:sp>
      </p:grpSp>
      <p:sp>
        <p:nvSpPr>
          <p:cNvPr id="50182" name="Line 38">
            <a:extLst>
              <a:ext uri="{FF2B5EF4-FFF2-40B4-BE49-F238E27FC236}">
                <a16:creationId xmlns:a16="http://schemas.microsoft.com/office/drawing/2014/main" id="{2FC759A7-AEDB-45CE-9006-46CA0AD5C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60800"/>
            <a:ext cx="0" cy="398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39">
            <a:extLst>
              <a:ext uri="{FF2B5EF4-FFF2-40B4-BE49-F238E27FC236}">
                <a16:creationId xmlns:a16="http://schemas.microsoft.com/office/drawing/2014/main" id="{C5075160-BF10-4AD3-9C87-862B6F5E1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60800"/>
            <a:ext cx="0" cy="398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2C53ADD-5673-4AC2-8AB8-88AA54999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中断源分类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ea typeface="华文新魏" panose="02010800040101010101" pitchFamily="2" charset="-122"/>
              </a:rPr>
              <a:t>按中断事件的性质和激活方式划分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A38472-66BB-41AD-86CE-199377D29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grpSp>
        <p:nvGrpSpPr>
          <p:cNvPr id="6148" name="Group 2052">
            <a:extLst>
              <a:ext uri="{FF2B5EF4-FFF2-40B4-BE49-F238E27FC236}">
                <a16:creationId xmlns:a16="http://schemas.microsoft.com/office/drawing/2014/main" id="{E46C84E3-0FA6-42A7-B928-C42695C9A1F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773238"/>
            <a:ext cx="7010400" cy="4551362"/>
            <a:chOff x="672" y="1117"/>
            <a:chExt cx="4416" cy="2867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EAD42013-89A2-4A43-B126-E53B7481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93"/>
              <a:ext cx="736" cy="325"/>
            </a:xfrm>
            <a:prstGeom prst="rect">
              <a:avLst/>
            </a:prstGeom>
            <a:solidFill>
              <a:srgbClr val="FF505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运行程序</a:t>
              </a:r>
            </a:p>
          </p:txBody>
        </p:sp>
        <p:sp>
          <p:nvSpPr>
            <p:cNvPr id="6150" name="Text Box 6">
              <a:extLst>
                <a:ext uri="{FF2B5EF4-FFF2-40B4-BE49-F238E27FC236}">
                  <a16:creationId xmlns:a16="http://schemas.microsoft.com/office/drawing/2014/main" id="{8E19AA1C-C01A-4AE6-A05A-C19CF40E2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3590"/>
              <a:ext cx="922" cy="39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中断处理</a:t>
              </a:r>
            </a:p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527E56EA-0871-4E2D-8F24-8DCF000A1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2991"/>
              <a:ext cx="915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中断装置</a:t>
              </a: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83641860-23BA-43CF-9696-48CA5B806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590"/>
              <a:ext cx="924" cy="39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中断处理</a:t>
              </a:r>
            </a:p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37161B4F-A737-4078-B9E3-2C5442F97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2990"/>
              <a:ext cx="913" cy="3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中断装置</a:t>
              </a:r>
            </a:p>
          </p:txBody>
        </p:sp>
        <p:sp>
          <p:nvSpPr>
            <p:cNvPr id="6154" name="Text Box 10">
              <a:extLst>
                <a:ext uri="{FF2B5EF4-FFF2-40B4-BE49-F238E27FC236}">
                  <a16:creationId xmlns:a16="http://schemas.microsoft.com/office/drawing/2014/main" id="{E7A42C81-704F-4096-A91C-AFE8D862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117"/>
              <a:ext cx="1423" cy="25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机器故障中断事件</a:t>
              </a:r>
            </a:p>
          </p:txBody>
        </p:sp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6B0409C4-20E5-4F01-92B9-227A9533D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447"/>
              <a:ext cx="1288" cy="25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程序性中断事件</a:t>
              </a:r>
            </a:p>
          </p:txBody>
        </p:sp>
        <p:sp>
          <p:nvSpPr>
            <p:cNvPr id="6156" name="Text Box 12">
              <a:extLst>
                <a:ext uri="{FF2B5EF4-FFF2-40B4-BE49-F238E27FC236}">
                  <a16:creationId xmlns:a16="http://schemas.microsoft.com/office/drawing/2014/main" id="{3FA4F5F0-0380-455E-AF7A-12D8E4E0A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036"/>
              <a:ext cx="1011" cy="29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外部中断事件</a:t>
              </a:r>
            </a:p>
          </p:txBody>
        </p:sp>
        <p:sp>
          <p:nvSpPr>
            <p:cNvPr id="6157" name="Text Box 13">
              <a:extLst>
                <a:ext uri="{FF2B5EF4-FFF2-40B4-BE49-F238E27FC236}">
                  <a16:creationId xmlns:a16="http://schemas.microsoft.com/office/drawing/2014/main" id="{1A9497D2-7AF8-46E5-A1AB-8342693FA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1795"/>
              <a:ext cx="1437" cy="18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2000">
                  <a:solidFill>
                    <a:srgbClr val="0099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输入输出中断事件</a:t>
              </a:r>
            </a:p>
          </p:txBody>
        </p:sp>
        <p:sp>
          <p:nvSpPr>
            <p:cNvPr id="6158" name="Line 14">
              <a:extLst>
                <a:ext uri="{FF2B5EF4-FFF2-40B4-BE49-F238E27FC236}">
                  <a16:creationId xmlns:a16="http://schemas.microsoft.com/office/drawing/2014/main" id="{9126FA4F-1C1D-4053-A4C1-F4820F5CD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7" y="1372"/>
              <a:ext cx="0" cy="16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EA60E09D-3D5C-4534-B21E-CE2A0D66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666"/>
              <a:ext cx="0" cy="1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0" name="Line 16">
              <a:extLst>
                <a:ext uri="{FF2B5EF4-FFF2-40B4-BE49-F238E27FC236}">
                  <a16:creationId xmlns:a16="http://schemas.microsoft.com/office/drawing/2014/main" id="{0144D174-8702-4DD7-8B90-952588433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1961"/>
              <a:ext cx="0" cy="10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1" name="Line 17">
              <a:extLst>
                <a:ext uri="{FF2B5EF4-FFF2-40B4-BE49-F238E27FC236}">
                  <a16:creationId xmlns:a16="http://schemas.microsoft.com/office/drawing/2014/main" id="{8B647FCD-1A14-40C4-8CF2-5F3654B2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254"/>
              <a:ext cx="0" cy="7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162" name="Group 18">
              <a:extLst>
                <a:ext uri="{FF2B5EF4-FFF2-40B4-BE49-F238E27FC236}">
                  <a16:creationId xmlns:a16="http://schemas.microsoft.com/office/drawing/2014/main" id="{0AAF9A37-2C8C-40C6-AC78-F9A005DA4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3" y="2008"/>
              <a:ext cx="913" cy="684"/>
              <a:chOff x="6011" y="2098"/>
              <a:chExt cx="1351" cy="624"/>
            </a:xfrm>
          </p:grpSpPr>
          <p:sp>
            <p:nvSpPr>
              <p:cNvPr id="6168" name="Text Box 19">
                <a:extLst>
                  <a:ext uri="{FF2B5EF4-FFF2-40B4-BE49-F238E27FC236}">
                    <a16:creationId xmlns:a16="http://schemas.microsoft.com/office/drawing/2014/main" id="{90B91FC1-A166-4F5E-BECE-DFD7FB567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1" y="2098"/>
                <a:ext cx="1351" cy="312"/>
              </a:xfrm>
              <a:prstGeom prst="rect">
                <a:avLst/>
              </a:prstGeom>
              <a:solidFill>
                <a:srgbClr val="FF505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99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运行程序</a:t>
                </a:r>
              </a:p>
            </p:txBody>
          </p:sp>
          <p:sp>
            <p:nvSpPr>
              <p:cNvPr id="6169" name="Text Box 20">
                <a:extLst>
                  <a:ext uri="{FF2B5EF4-FFF2-40B4-BE49-F238E27FC236}">
                    <a16:creationId xmlns:a16="http://schemas.microsoft.com/office/drawing/2014/main" id="{394AD0A2-C252-4D7C-BD60-FF608092B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1" y="2410"/>
                <a:ext cx="1351" cy="312"/>
              </a:xfrm>
              <a:prstGeom prst="rect">
                <a:avLst/>
              </a:prstGeom>
              <a:solidFill>
                <a:srgbClr val="FF505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2000">
                    <a:solidFill>
                      <a:srgbClr val="0099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访管指令</a:t>
                </a:r>
              </a:p>
            </p:txBody>
          </p:sp>
        </p:grpSp>
        <p:sp>
          <p:nvSpPr>
            <p:cNvPr id="6163" name="Line 21">
              <a:extLst>
                <a:ext uri="{FF2B5EF4-FFF2-40B4-BE49-F238E27FC236}">
                  <a16:creationId xmlns:a16="http://schemas.microsoft.com/office/drawing/2014/main" id="{00EF4BDD-1890-4083-A192-39CD12213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90"/>
              <a:ext cx="110" cy="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4" name="Line 22">
              <a:extLst>
                <a:ext uri="{FF2B5EF4-FFF2-40B4-BE49-F238E27FC236}">
                  <a16:creationId xmlns:a16="http://schemas.microsoft.com/office/drawing/2014/main" id="{FE3FB167-3776-4746-81E9-BF7373D98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3291"/>
              <a:ext cx="0" cy="2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5" name="Line 23">
              <a:extLst>
                <a:ext uri="{FF2B5EF4-FFF2-40B4-BE49-F238E27FC236}">
                  <a16:creationId xmlns:a16="http://schemas.microsoft.com/office/drawing/2014/main" id="{7DBBF346-88A0-4ABC-9A4A-378FA78C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3291"/>
              <a:ext cx="0" cy="2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6" name="Line 24">
              <a:extLst>
                <a:ext uri="{FF2B5EF4-FFF2-40B4-BE49-F238E27FC236}">
                  <a16:creationId xmlns:a16="http://schemas.microsoft.com/office/drawing/2014/main" id="{12FD48EC-7C78-4149-9D8F-280FDAB34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2511"/>
              <a:ext cx="0" cy="4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67" name="Line 25">
              <a:extLst>
                <a:ext uri="{FF2B5EF4-FFF2-40B4-BE49-F238E27FC236}">
                  <a16:creationId xmlns:a16="http://schemas.microsoft.com/office/drawing/2014/main" id="{FC5CFA4F-1D90-4F43-AB73-7F4A17080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6" y="2511"/>
              <a:ext cx="5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A1FE3DDB-2967-464C-9F0B-79F8A808B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中断源分类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B7F80D58-6159-436C-93DC-5360F2351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 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172" name="Group 1043">
            <a:extLst>
              <a:ext uri="{FF2B5EF4-FFF2-40B4-BE49-F238E27FC236}">
                <a16:creationId xmlns:a16="http://schemas.microsoft.com/office/drawing/2014/main" id="{7641B4F7-0391-4ABC-8686-83BAD90F2CD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00213"/>
            <a:ext cx="7920038" cy="3673475"/>
            <a:chOff x="1111" y="1071"/>
            <a:chExt cx="3992" cy="2314"/>
          </a:xfrm>
        </p:grpSpPr>
        <p:sp>
          <p:nvSpPr>
            <p:cNvPr id="7173" name="Text Box 1030">
              <a:extLst>
                <a:ext uri="{FF2B5EF4-FFF2-40B4-BE49-F238E27FC236}">
                  <a16:creationId xmlns:a16="http://schemas.microsoft.com/office/drawing/2014/main" id="{C43BEB04-211C-4083-8B51-9EABF2611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071"/>
              <a:ext cx="3992" cy="22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7174" name="Group 1042">
              <a:extLst>
                <a:ext uri="{FF2B5EF4-FFF2-40B4-BE49-F238E27FC236}">
                  <a16:creationId xmlns:a16="http://schemas.microsoft.com/office/drawing/2014/main" id="{38538D22-5AFD-4098-924F-159E49AF3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1" y="1071"/>
              <a:ext cx="3952" cy="2314"/>
              <a:chOff x="1151" y="1071"/>
              <a:chExt cx="3952" cy="2279"/>
            </a:xfrm>
          </p:grpSpPr>
          <p:sp>
            <p:nvSpPr>
              <p:cNvPr id="7176" name="Text Box 1031">
                <a:extLst>
                  <a:ext uri="{FF2B5EF4-FFF2-40B4-BE49-F238E27FC236}">
                    <a16:creationId xmlns:a16="http://schemas.microsoft.com/office/drawing/2014/main" id="{02641AE5-4E6D-407B-B8DB-A688DB1F9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1397"/>
                <a:ext cx="823" cy="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硬中断</a:t>
                </a:r>
              </a:p>
            </p:txBody>
          </p:sp>
          <p:sp>
            <p:nvSpPr>
              <p:cNvPr id="7177" name="Text Box 1032">
                <a:extLst>
                  <a:ext uri="{FF2B5EF4-FFF2-40B4-BE49-F238E27FC236}">
                    <a16:creationId xmlns:a16="http://schemas.microsoft.com/office/drawing/2014/main" id="{0A044A98-1642-4F98-A46B-81A869F90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73"/>
                <a:ext cx="825" cy="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软中断</a:t>
                </a:r>
              </a:p>
            </p:txBody>
          </p:sp>
          <p:sp>
            <p:nvSpPr>
              <p:cNvPr id="7178" name="AutoShape 1033">
                <a:extLst>
                  <a:ext uri="{FF2B5EF4-FFF2-40B4-BE49-F238E27FC236}">
                    <a16:creationId xmlns:a16="http://schemas.microsoft.com/office/drawing/2014/main" id="{16F06997-D965-4324-9768-67CDB5650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234"/>
                <a:ext cx="413" cy="651"/>
              </a:xfrm>
              <a:prstGeom prst="leftBrace">
                <a:avLst>
                  <a:gd name="adj1" fmla="val 13136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79" name="AutoShape 1034">
                <a:extLst>
                  <a:ext uri="{FF2B5EF4-FFF2-40B4-BE49-F238E27FC236}">
                    <a16:creationId xmlns:a16="http://schemas.microsoft.com/office/drawing/2014/main" id="{789E351F-E865-432B-8666-290294371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2373"/>
                <a:ext cx="258" cy="651"/>
              </a:xfrm>
              <a:prstGeom prst="leftBrace">
                <a:avLst>
                  <a:gd name="adj1" fmla="val 21027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0" name="Text Box 1035">
                <a:extLst>
                  <a:ext uri="{FF2B5EF4-FFF2-40B4-BE49-F238E27FC236}">
                    <a16:creationId xmlns:a16="http://schemas.microsoft.com/office/drawing/2014/main" id="{BBE5F062-43E5-4562-90B2-922E792ED9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1071"/>
                <a:ext cx="2156" cy="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外中断</a:t>
                </a:r>
                <a:r>
                  <a:rPr lang="en-US" altLang="zh-CN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中断、异步中断</a:t>
                </a:r>
                <a:r>
                  <a:rPr lang="en-US" altLang="zh-CN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</p:txBody>
          </p:sp>
          <p:sp>
            <p:nvSpPr>
              <p:cNvPr id="7181" name="Text Box 1036">
                <a:extLst>
                  <a:ext uri="{FF2B5EF4-FFF2-40B4-BE49-F238E27FC236}">
                    <a16:creationId xmlns:a16="http://schemas.microsoft.com/office/drawing/2014/main" id="{792BA56A-E02B-4B16-A618-2BCAB82E6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1559"/>
                <a:ext cx="2156" cy="4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内中断</a:t>
                </a:r>
                <a:r>
                  <a:rPr lang="en-US" altLang="zh-CN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异常、同步中断</a:t>
                </a:r>
                <a:r>
                  <a:rPr lang="en-US" altLang="zh-CN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</p:txBody>
          </p:sp>
          <p:sp>
            <p:nvSpPr>
              <p:cNvPr id="7182" name="Text Box 1037">
                <a:extLst>
                  <a:ext uri="{FF2B5EF4-FFF2-40B4-BE49-F238E27FC236}">
                    <a16:creationId xmlns:a16="http://schemas.microsoft.com/office/drawing/2014/main" id="{5D32E604-ACEB-4FDA-ADA6-50F73D26F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2210"/>
                <a:ext cx="879" cy="4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信号</a:t>
                </a:r>
              </a:p>
            </p:txBody>
          </p:sp>
          <p:sp>
            <p:nvSpPr>
              <p:cNvPr id="7183" name="Text Box 1038">
                <a:extLst>
                  <a:ext uri="{FF2B5EF4-FFF2-40B4-BE49-F238E27FC236}">
                    <a16:creationId xmlns:a16="http://schemas.microsoft.com/office/drawing/2014/main" id="{B7194D34-D823-425F-B36B-F3AEF864B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7" y="2861"/>
                <a:ext cx="1023" cy="4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软件中断</a:t>
                </a:r>
              </a:p>
            </p:txBody>
          </p:sp>
          <p:sp>
            <p:nvSpPr>
              <p:cNvPr id="7184" name="Text Box 1039">
                <a:extLst>
                  <a:ext uri="{FF2B5EF4-FFF2-40B4-BE49-F238E27FC236}">
                    <a16:creationId xmlns:a16="http://schemas.microsoft.com/office/drawing/2014/main" id="{B8645C37-2F25-424B-8A2B-F50C03782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1" y="1234"/>
                <a:ext cx="758" cy="179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3200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eaLnBrk="1" hangingPunct="1"/>
                <a:r>
                  <a:rPr lang="zh-CN" altLang="en-US" sz="3200">
                    <a:solidFill>
                      <a:srgbClr val="0099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按事件来源和实现手段分类</a:t>
                </a:r>
              </a:p>
            </p:txBody>
          </p:sp>
          <p:sp>
            <p:nvSpPr>
              <p:cNvPr id="7185" name="AutoShape 1040">
                <a:extLst>
                  <a:ext uri="{FF2B5EF4-FFF2-40B4-BE49-F238E27FC236}">
                    <a16:creationId xmlns:a16="http://schemas.microsoft.com/office/drawing/2014/main" id="{55C05F03-A3E5-4473-B79E-42CEB946E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1559"/>
                <a:ext cx="436" cy="1140"/>
              </a:xfrm>
              <a:prstGeom prst="leftBrace">
                <a:avLst>
                  <a:gd name="adj1" fmla="val 21789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75" name="Line 1041">
              <a:extLst>
                <a:ext uri="{FF2B5EF4-FFF2-40B4-BE49-F238E27FC236}">
                  <a16:creationId xmlns:a16="http://schemas.microsoft.com/office/drawing/2014/main" id="{312CDFBC-2254-4B63-A09C-FE962FB9D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71"/>
              <a:ext cx="0" cy="2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226BFD-9CA0-4B9B-B39F-91D4D919D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中断源分类</a:t>
            </a:r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9706010-C67D-4717-B25A-10F867D7E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ea typeface="仿宋_GB2312" pitchFamily="49" charset="-122"/>
              </a:rPr>
              <a:t>•</a:t>
            </a:r>
            <a:r>
              <a:rPr lang="en-US" altLang="zh-CN" sz="36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外中断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中断或异步中断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)--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指来自处理器之外的中断信号，包括时钟中断、键盘中断、它机中断和设备中断等；外中断又分可屏蔽中断和不可屏蔽中断，每个不同中断具有不同的中断优先级，表示事件的紧急程度，在处理高一级中断时，往往会屏蔽部分或全部低级中断。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内中断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异常或同步中断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)--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是指来自处理器内部，通常由于程序执行中，发现与当前指令关联的、不正常的、或是错误的事件。 </a:t>
            </a:r>
          </a:p>
          <a:p>
            <a:pPr eaLnBrk="1" hangingPunct="1"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21063307-DC1E-4CC3-B8D4-7DBE00A7D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中断和异常的区别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480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B09A7E4D-17C5-4A08-A2FC-CE7788D4B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20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仿宋_GB2312" pitchFamily="49" charset="-122"/>
              </a:rPr>
              <a:t>•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是由与现行指令无关的中断信号触发的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异步的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，且中断的发生与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处在用户模式或内核模式无关，在两条机器指令之间才可响应中断，一般来说，中断处理程序提供的服务不是为当前进程所需的；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异常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是由处理器正在执行现行指令而引起的，一条指令执行期间允许响应异常，异常处理程序提供的服务是为当前进程所用的。异常包括很多方面，有出错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(fault)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，也有陷入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(trap)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等。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05C6319-3C90-485B-9B45-095FC800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的异常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480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48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72ED08-0272-46BE-A6A6-4FF2C0628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90575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ea typeface="仿宋_GB2312" pitchFamily="49" charset="-122"/>
              </a:rPr>
              <a:t>•</a:t>
            </a:r>
            <a:r>
              <a:rPr lang="en-US" altLang="zh-CN" sz="240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为例，异常按错误报告方式分四种：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故障、陷阱、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终止、编程异常。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故障发生时保存的返回指令地址指向触发异常的当前那条指令，故障处理后会重新执行。编程异常和陷阱是由于执行访管指令引起的同步操作，异常返回时，回到触发异常的下一条指令。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split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99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AFF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3570</Words>
  <Application>Microsoft Office PowerPoint</Application>
  <PresentationFormat>全屏显示(4:3)</PresentationFormat>
  <Paragraphs>541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Times New Roman</vt:lpstr>
      <vt:lpstr>宋体</vt:lpstr>
      <vt:lpstr>Arial</vt:lpstr>
      <vt:lpstr>华文新魏</vt:lpstr>
      <vt:lpstr>仿宋_GB2312</vt:lpstr>
      <vt:lpstr>默认设计模板</vt:lpstr>
      <vt:lpstr>2.2中断技术</vt:lpstr>
      <vt:lpstr>2.2.1中断的概念</vt:lpstr>
      <vt:lpstr>中断的定义</vt:lpstr>
      <vt:lpstr>2.2.2中断源分类(1)</vt:lpstr>
      <vt:lpstr>中断源分类(2) 按中断事件的性质和激活方式划分</vt:lpstr>
      <vt:lpstr>中断源分类(3) </vt:lpstr>
      <vt:lpstr>中断源分类(4) </vt:lpstr>
      <vt:lpstr>中断和异常的区别   </vt:lpstr>
      <vt:lpstr>Linux的异常   </vt:lpstr>
      <vt:lpstr>硬中断与软中断 </vt:lpstr>
      <vt:lpstr>中断的通常用法 </vt:lpstr>
      <vt:lpstr>中断机制与信号机制进行类比  </vt:lpstr>
      <vt:lpstr>硬中断与软中断BH进行类比 </vt:lpstr>
      <vt:lpstr>硬中断或软中断处理延时问题 </vt:lpstr>
      <vt:lpstr>中断/异常响应要做四件事</vt:lpstr>
      <vt:lpstr>IBM中大型机中断响应过程    </vt:lpstr>
      <vt:lpstr> IBM PC机中断的响应过程 </vt:lpstr>
      <vt:lpstr>PowerPoint 演示文稿</vt:lpstr>
      <vt:lpstr>PowerPoint 演示文稿</vt:lpstr>
      <vt:lpstr>时钟中断(2) </vt:lpstr>
      <vt:lpstr>时钟中断(3) </vt:lpstr>
      <vt:lpstr>时钟中断(4) </vt:lpstr>
      <vt:lpstr>时钟中断(5) </vt:lpstr>
      <vt:lpstr>时钟中断(6) </vt:lpstr>
      <vt:lpstr>PowerPoint 演示文稿</vt:lpstr>
      <vt:lpstr>PowerPoint 演示文稿</vt:lpstr>
      <vt:lpstr>PowerPoint 演示文稿</vt:lpstr>
      <vt:lpstr>3多重中断事件的处理   </vt:lpstr>
      <vt:lpstr>2.2.6 Linux中断处理</vt:lpstr>
      <vt:lpstr>快中断与慢中断 </vt:lpstr>
      <vt:lpstr>2 下半部分处理概述</vt:lpstr>
      <vt:lpstr>Linux各种下半部分机制 </vt:lpstr>
      <vt:lpstr>3 下半部分(bottom half)</vt:lpstr>
      <vt:lpstr>4 任务队列(task queue)</vt:lpstr>
      <vt:lpstr>5 小任务(tasklet) </vt:lpstr>
      <vt:lpstr>6 工作队列work queue </vt:lpstr>
      <vt:lpstr>7 软中断softirq </vt:lpstr>
      <vt:lpstr>2.2.7Windows 2003中断处理 </vt:lpstr>
      <vt:lpstr> Windows2000/XP陷阱调度 </vt:lpstr>
      <vt:lpstr>   Windows2000/XP中断请求级 </vt:lpstr>
      <vt:lpstr>Windows 2000/XP中断屏蔽 </vt:lpstr>
      <vt:lpstr>Windows 2000/XP硬件中断处理    </vt:lpstr>
      <vt:lpstr>Windows 2000/XP软件中断处理 </vt:lpstr>
      <vt:lpstr>延迟过程调用--DPC提交和执行  </vt:lpstr>
      <vt:lpstr>异步过程调用 </vt:lpstr>
      <vt:lpstr>异常调度 </vt:lpstr>
      <vt:lpstr>系统服务调度(1) </vt:lpstr>
      <vt:lpstr>系统服务调度(2)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453</cp:revision>
  <dcterms:created xsi:type="dcterms:W3CDTF">2002-10-28T07:32:45Z</dcterms:created>
  <dcterms:modified xsi:type="dcterms:W3CDTF">2019-09-17T18:49:31Z</dcterms:modified>
</cp:coreProperties>
</file>