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0" r:id="rId3"/>
    <p:sldId id="263" r:id="rId4"/>
    <p:sldId id="389" r:id="rId5"/>
    <p:sldId id="259" r:id="rId6"/>
    <p:sldId id="271" r:id="rId7"/>
    <p:sldId id="273" r:id="rId8"/>
    <p:sldId id="278" r:id="rId9"/>
    <p:sldId id="281" r:id="rId10"/>
    <p:sldId id="285" r:id="rId11"/>
    <p:sldId id="466" r:id="rId12"/>
    <p:sldId id="459" r:id="rId13"/>
    <p:sldId id="460" r:id="rId14"/>
    <p:sldId id="296" r:id="rId15"/>
    <p:sldId id="300" r:id="rId16"/>
    <p:sldId id="467" r:id="rId17"/>
    <p:sldId id="468" r:id="rId18"/>
    <p:sldId id="305" r:id="rId19"/>
    <p:sldId id="461" r:id="rId20"/>
    <p:sldId id="462" r:id="rId21"/>
    <p:sldId id="448" r:id="rId22"/>
    <p:sldId id="463" r:id="rId23"/>
    <p:sldId id="464" r:id="rId24"/>
    <p:sldId id="469" r:id="rId25"/>
    <p:sldId id="399" r:id="rId26"/>
    <p:sldId id="310" r:id="rId27"/>
    <p:sldId id="470" r:id="rId2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136"/>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FF66"/>
    <a:srgbClr val="0000FF"/>
    <a:srgbClr val="003366"/>
    <a:srgbClr val="FF0000"/>
    <a:srgbClr val="0000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99" autoAdjust="0"/>
    <p:restoredTop sz="90929"/>
  </p:normalViewPr>
  <p:slideViewPr>
    <p:cSldViewPr>
      <p:cViewPr varScale="1">
        <p:scale>
          <a:sx n="86" d="100"/>
          <a:sy n="86" d="100"/>
        </p:scale>
        <p:origin x="98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6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3BB50-925E-4501-9F43-5A0B4A9415B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9BF37160-CB38-4009-BC15-96C6A3CE66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10AD1E5-57ED-4E3C-ABF9-5D1A89A8BCD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2A8EB23-50FE-439F-AFD6-4BC3EBB05BB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4CB3513-62A6-4FBD-8A4A-B08AE1482CC3}"/>
              </a:ext>
            </a:extLst>
          </p:cNvPr>
          <p:cNvSpPr>
            <a:spLocks noGrp="1"/>
          </p:cNvSpPr>
          <p:nvPr>
            <p:ph type="sldNum" sz="quarter" idx="12"/>
          </p:nvPr>
        </p:nvSpPr>
        <p:spPr/>
        <p:txBody>
          <a:bodyPr/>
          <a:lstStyle>
            <a:lvl1pPr>
              <a:defRPr/>
            </a:lvl1pPr>
          </a:lstStyle>
          <a:p>
            <a:fld id="{8A71514C-C086-4BB0-A651-74125AA716BE}" type="slidenum">
              <a:rPr lang="en-US" altLang="zh-CN"/>
              <a:pPr/>
              <a:t>‹#›</a:t>
            </a:fld>
            <a:endParaRPr lang="en-US" altLang="zh-CN"/>
          </a:p>
        </p:txBody>
      </p:sp>
    </p:spTree>
    <p:extLst>
      <p:ext uri="{BB962C8B-B14F-4D97-AF65-F5344CB8AC3E}">
        <p14:creationId xmlns:p14="http://schemas.microsoft.com/office/powerpoint/2010/main" val="82993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9488C-3154-44D9-976F-7B05F5DCA61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1403821-8621-42B4-A16A-35C28A5AA4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BD467DF-0023-4BAA-A8CF-B0012F4B409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999CB61-EAD8-4C13-84C4-4974F68915E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C21EF72-F3FF-4F3E-85D2-AD412F787B1F}"/>
              </a:ext>
            </a:extLst>
          </p:cNvPr>
          <p:cNvSpPr>
            <a:spLocks noGrp="1"/>
          </p:cNvSpPr>
          <p:nvPr>
            <p:ph type="sldNum" sz="quarter" idx="12"/>
          </p:nvPr>
        </p:nvSpPr>
        <p:spPr/>
        <p:txBody>
          <a:bodyPr/>
          <a:lstStyle>
            <a:lvl1pPr>
              <a:defRPr/>
            </a:lvl1pPr>
          </a:lstStyle>
          <a:p>
            <a:fld id="{4A1812DF-E119-42E9-8989-E7CA44F35493}" type="slidenum">
              <a:rPr lang="en-US" altLang="zh-CN"/>
              <a:pPr/>
              <a:t>‹#›</a:t>
            </a:fld>
            <a:endParaRPr lang="en-US" altLang="zh-CN"/>
          </a:p>
        </p:txBody>
      </p:sp>
    </p:spTree>
    <p:extLst>
      <p:ext uri="{BB962C8B-B14F-4D97-AF65-F5344CB8AC3E}">
        <p14:creationId xmlns:p14="http://schemas.microsoft.com/office/powerpoint/2010/main" val="55344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4354DE-430F-42B9-B947-44A83572A224}"/>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3C5ABE2-3576-4A6A-BA25-05A83D8A0DF1}"/>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CFB3A0B-BEF2-4913-9EB3-9ED80F481E8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6878C06-34AF-4649-977C-7D5F50F38CC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9471F45-B235-4BAD-B546-9C043E639E9E}"/>
              </a:ext>
            </a:extLst>
          </p:cNvPr>
          <p:cNvSpPr>
            <a:spLocks noGrp="1"/>
          </p:cNvSpPr>
          <p:nvPr>
            <p:ph type="sldNum" sz="quarter" idx="12"/>
          </p:nvPr>
        </p:nvSpPr>
        <p:spPr/>
        <p:txBody>
          <a:bodyPr/>
          <a:lstStyle>
            <a:lvl1pPr>
              <a:defRPr/>
            </a:lvl1pPr>
          </a:lstStyle>
          <a:p>
            <a:fld id="{A8EE7505-9161-4329-9CC9-413D1F32DFE8}" type="slidenum">
              <a:rPr lang="en-US" altLang="zh-CN"/>
              <a:pPr/>
              <a:t>‹#›</a:t>
            </a:fld>
            <a:endParaRPr lang="en-US" altLang="zh-CN"/>
          </a:p>
        </p:txBody>
      </p:sp>
    </p:spTree>
    <p:extLst>
      <p:ext uri="{BB962C8B-B14F-4D97-AF65-F5344CB8AC3E}">
        <p14:creationId xmlns:p14="http://schemas.microsoft.com/office/powerpoint/2010/main" val="230680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0E133-CC51-4BD1-B44B-678F6CB113F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7B09263-6DC9-4586-9A0D-44CC0259F1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F7ED52D-A6F3-4701-BC89-09A4AE17D2C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C91830A-CA71-4206-B33A-C6C71861A37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0B5EAF8-D902-4CF5-8DB6-24424F041775}"/>
              </a:ext>
            </a:extLst>
          </p:cNvPr>
          <p:cNvSpPr>
            <a:spLocks noGrp="1"/>
          </p:cNvSpPr>
          <p:nvPr>
            <p:ph type="sldNum" sz="quarter" idx="12"/>
          </p:nvPr>
        </p:nvSpPr>
        <p:spPr/>
        <p:txBody>
          <a:bodyPr/>
          <a:lstStyle>
            <a:lvl1pPr>
              <a:defRPr/>
            </a:lvl1pPr>
          </a:lstStyle>
          <a:p>
            <a:fld id="{DA9F04C1-EDD1-4A4D-9EAB-F266E297435B}" type="slidenum">
              <a:rPr lang="en-US" altLang="zh-CN"/>
              <a:pPr/>
              <a:t>‹#›</a:t>
            </a:fld>
            <a:endParaRPr lang="en-US" altLang="zh-CN"/>
          </a:p>
        </p:txBody>
      </p:sp>
    </p:spTree>
    <p:extLst>
      <p:ext uri="{BB962C8B-B14F-4D97-AF65-F5344CB8AC3E}">
        <p14:creationId xmlns:p14="http://schemas.microsoft.com/office/powerpoint/2010/main" val="149492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653CE-1A12-439E-93C1-C630D7D0D767}"/>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9D99E1C-3D2D-415F-AE33-6FEACBCCF1B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7A1A7B-DD35-4D0B-8022-79005CAE178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4F06A37-310F-44A8-9EF3-DA8B225D9DB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B5E680D-1C54-486A-8DE7-F26A662FE5EA}"/>
              </a:ext>
            </a:extLst>
          </p:cNvPr>
          <p:cNvSpPr>
            <a:spLocks noGrp="1"/>
          </p:cNvSpPr>
          <p:nvPr>
            <p:ph type="sldNum" sz="quarter" idx="12"/>
          </p:nvPr>
        </p:nvSpPr>
        <p:spPr/>
        <p:txBody>
          <a:bodyPr/>
          <a:lstStyle>
            <a:lvl1pPr>
              <a:defRPr/>
            </a:lvl1pPr>
          </a:lstStyle>
          <a:p>
            <a:fld id="{0AFACE88-A252-455A-9AEF-553CFF496CD5}" type="slidenum">
              <a:rPr lang="en-US" altLang="zh-CN"/>
              <a:pPr/>
              <a:t>‹#›</a:t>
            </a:fld>
            <a:endParaRPr lang="en-US" altLang="zh-CN"/>
          </a:p>
        </p:txBody>
      </p:sp>
    </p:spTree>
    <p:extLst>
      <p:ext uri="{BB962C8B-B14F-4D97-AF65-F5344CB8AC3E}">
        <p14:creationId xmlns:p14="http://schemas.microsoft.com/office/powerpoint/2010/main" val="415009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9B420-238E-489F-A3C4-4AE78A4D8D6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8FD6913-66C7-4396-ACD4-933E80F57CD2}"/>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A4D0193-7FB5-45C0-9CA3-0F4B1B2D763F}"/>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9C843904-CE75-45C8-89FC-129F8BD5868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1CE67B3-F68C-4A8D-B575-3FE6E4AE1C7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93E0B2A-0487-4BFE-886F-0F854A77183B}"/>
              </a:ext>
            </a:extLst>
          </p:cNvPr>
          <p:cNvSpPr>
            <a:spLocks noGrp="1"/>
          </p:cNvSpPr>
          <p:nvPr>
            <p:ph type="sldNum" sz="quarter" idx="12"/>
          </p:nvPr>
        </p:nvSpPr>
        <p:spPr/>
        <p:txBody>
          <a:bodyPr/>
          <a:lstStyle>
            <a:lvl1pPr>
              <a:defRPr/>
            </a:lvl1pPr>
          </a:lstStyle>
          <a:p>
            <a:fld id="{034BC967-0526-44EE-8B99-07F674ADCF61}" type="slidenum">
              <a:rPr lang="en-US" altLang="zh-CN"/>
              <a:pPr/>
              <a:t>‹#›</a:t>
            </a:fld>
            <a:endParaRPr lang="en-US" altLang="zh-CN"/>
          </a:p>
        </p:txBody>
      </p:sp>
    </p:spTree>
    <p:extLst>
      <p:ext uri="{BB962C8B-B14F-4D97-AF65-F5344CB8AC3E}">
        <p14:creationId xmlns:p14="http://schemas.microsoft.com/office/powerpoint/2010/main" val="417573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7C487-4DC5-4A6F-B1D3-AD27F0FA7FF5}"/>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060FB86-935A-4C31-84B9-3DC12B1052E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D91209-A4B0-44CA-9F2C-3EB2CAFA1B6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51DA48A-1EF3-4443-B29C-2C09E42F9A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D601F2-9193-462B-AA65-E0CE17FE8FE6}"/>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14B6F79-CB0B-47B1-A32B-A87114BCBE1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EAFEFABA-22A4-4E60-9437-CB3C6E6A8FD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0B6B6BB-AB7D-4DC9-88E2-48BB3A20474A}"/>
              </a:ext>
            </a:extLst>
          </p:cNvPr>
          <p:cNvSpPr>
            <a:spLocks noGrp="1"/>
          </p:cNvSpPr>
          <p:nvPr>
            <p:ph type="sldNum" sz="quarter" idx="12"/>
          </p:nvPr>
        </p:nvSpPr>
        <p:spPr/>
        <p:txBody>
          <a:bodyPr/>
          <a:lstStyle>
            <a:lvl1pPr>
              <a:defRPr/>
            </a:lvl1pPr>
          </a:lstStyle>
          <a:p>
            <a:fld id="{945ECF10-C06D-4795-9499-7821A025906B}" type="slidenum">
              <a:rPr lang="en-US" altLang="zh-CN"/>
              <a:pPr/>
              <a:t>‹#›</a:t>
            </a:fld>
            <a:endParaRPr lang="en-US" altLang="zh-CN"/>
          </a:p>
        </p:txBody>
      </p:sp>
    </p:spTree>
    <p:extLst>
      <p:ext uri="{BB962C8B-B14F-4D97-AF65-F5344CB8AC3E}">
        <p14:creationId xmlns:p14="http://schemas.microsoft.com/office/powerpoint/2010/main" val="219390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EC382-3C54-4867-8DC7-008DFC2CF86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6A8E0FF-7E27-4A0F-A2DC-8193A05D8241}"/>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7837249B-309F-4BCA-9964-0DE3A86CC40F}"/>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85B280F-9C4F-4E08-98B9-3A1F380F8641}"/>
              </a:ext>
            </a:extLst>
          </p:cNvPr>
          <p:cNvSpPr>
            <a:spLocks noGrp="1"/>
          </p:cNvSpPr>
          <p:nvPr>
            <p:ph type="sldNum" sz="quarter" idx="12"/>
          </p:nvPr>
        </p:nvSpPr>
        <p:spPr/>
        <p:txBody>
          <a:bodyPr/>
          <a:lstStyle>
            <a:lvl1pPr>
              <a:defRPr/>
            </a:lvl1pPr>
          </a:lstStyle>
          <a:p>
            <a:fld id="{F22307EF-73A4-4FCE-9C70-926F4C35CC42}" type="slidenum">
              <a:rPr lang="en-US" altLang="zh-CN"/>
              <a:pPr/>
              <a:t>‹#›</a:t>
            </a:fld>
            <a:endParaRPr lang="en-US" altLang="zh-CN"/>
          </a:p>
        </p:txBody>
      </p:sp>
    </p:spTree>
    <p:extLst>
      <p:ext uri="{BB962C8B-B14F-4D97-AF65-F5344CB8AC3E}">
        <p14:creationId xmlns:p14="http://schemas.microsoft.com/office/powerpoint/2010/main" val="368956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292D79-66A0-4234-8A34-E6D2BACEDF80}"/>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F886EBD3-6751-46CB-8BC4-855F170330EC}"/>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F332B8F1-EF02-4B6D-A89E-4B36BA6265EF}"/>
              </a:ext>
            </a:extLst>
          </p:cNvPr>
          <p:cNvSpPr>
            <a:spLocks noGrp="1"/>
          </p:cNvSpPr>
          <p:nvPr>
            <p:ph type="sldNum" sz="quarter" idx="12"/>
          </p:nvPr>
        </p:nvSpPr>
        <p:spPr/>
        <p:txBody>
          <a:bodyPr/>
          <a:lstStyle>
            <a:lvl1pPr>
              <a:defRPr/>
            </a:lvl1pPr>
          </a:lstStyle>
          <a:p>
            <a:fld id="{ECBE974A-32D2-4725-BD15-7C39E5904FB5}" type="slidenum">
              <a:rPr lang="en-US" altLang="zh-CN"/>
              <a:pPr/>
              <a:t>‹#›</a:t>
            </a:fld>
            <a:endParaRPr lang="en-US" altLang="zh-CN"/>
          </a:p>
        </p:txBody>
      </p:sp>
    </p:spTree>
    <p:extLst>
      <p:ext uri="{BB962C8B-B14F-4D97-AF65-F5344CB8AC3E}">
        <p14:creationId xmlns:p14="http://schemas.microsoft.com/office/powerpoint/2010/main" val="293400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972AF-6DA5-4B6F-8F01-8CB061C3E1F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05237FE-9CE4-4C8E-8159-AE8082F614A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43EA53D-AB63-4744-986D-580945584F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56FDDA-6D2C-451A-B55A-00175415943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DC05260-DBD9-4D61-9409-1BA6446EDE7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4C7F323-6CEC-4760-893F-32CB381DCD3D}"/>
              </a:ext>
            </a:extLst>
          </p:cNvPr>
          <p:cNvSpPr>
            <a:spLocks noGrp="1"/>
          </p:cNvSpPr>
          <p:nvPr>
            <p:ph type="sldNum" sz="quarter" idx="12"/>
          </p:nvPr>
        </p:nvSpPr>
        <p:spPr/>
        <p:txBody>
          <a:bodyPr/>
          <a:lstStyle>
            <a:lvl1pPr>
              <a:defRPr/>
            </a:lvl1pPr>
          </a:lstStyle>
          <a:p>
            <a:fld id="{CE702780-ABE2-42A3-AE7A-C961DCDC7AC6}" type="slidenum">
              <a:rPr lang="en-US" altLang="zh-CN"/>
              <a:pPr/>
              <a:t>‹#›</a:t>
            </a:fld>
            <a:endParaRPr lang="en-US" altLang="zh-CN"/>
          </a:p>
        </p:txBody>
      </p:sp>
    </p:spTree>
    <p:extLst>
      <p:ext uri="{BB962C8B-B14F-4D97-AF65-F5344CB8AC3E}">
        <p14:creationId xmlns:p14="http://schemas.microsoft.com/office/powerpoint/2010/main" val="14115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852C0-A3FE-4841-B0AD-A3BCF13C854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C96F924-9821-418B-8D37-34001900027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08BFA0B0-98CC-4CDB-A06D-C3E751231A9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DD40C5-99DF-4C5F-943F-21F9805F451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5375D2-54F9-409C-9B27-048586152CE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A95479E-8374-445B-A8B8-38600ABD1C2A}"/>
              </a:ext>
            </a:extLst>
          </p:cNvPr>
          <p:cNvSpPr>
            <a:spLocks noGrp="1"/>
          </p:cNvSpPr>
          <p:nvPr>
            <p:ph type="sldNum" sz="quarter" idx="12"/>
          </p:nvPr>
        </p:nvSpPr>
        <p:spPr/>
        <p:txBody>
          <a:bodyPr/>
          <a:lstStyle>
            <a:lvl1pPr>
              <a:defRPr/>
            </a:lvl1pPr>
          </a:lstStyle>
          <a:p>
            <a:fld id="{513D096D-855B-481B-848E-218B322BF7CC}" type="slidenum">
              <a:rPr lang="en-US" altLang="zh-CN"/>
              <a:pPr/>
              <a:t>‹#›</a:t>
            </a:fld>
            <a:endParaRPr lang="en-US" altLang="zh-CN"/>
          </a:p>
        </p:txBody>
      </p:sp>
    </p:spTree>
    <p:extLst>
      <p:ext uri="{BB962C8B-B14F-4D97-AF65-F5344CB8AC3E}">
        <p14:creationId xmlns:p14="http://schemas.microsoft.com/office/powerpoint/2010/main" val="131629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E211EC-320B-4BE9-BC40-82BC1E8FA0AB}"/>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D4318B9-F927-4292-B337-AAAA142AF95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9581A09-9D1E-424F-9D7F-A77C536C452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B67235A9-4DCB-4FD7-BF0A-E42A2CBCA36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CE7D9D27-5313-4BFF-90E4-A2E9119F689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D6A3869-6C42-413A-819F-C328158AF5C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DA0F85B7-3A5E-4FB8-8E5E-516DD0D32437}"/>
              </a:ext>
            </a:extLst>
          </p:cNvPr>
          <p:cNvSpPr>
            <a:spLocks noGrp="1" noChangeArrowheads="1"/>
          </p:cNvSpPr>
          <p:nvPr>
            <p:ph type="title"/>
          </p:nvPr>
        </p:nvSpPr>
        <p:spPr>
          <a:xfrm>
            <a:off x="838200" y="609600"/>
            <a:ext cx="7772400" cy="1143000"/>
          </a:xfrm>
        </p:spPr>
        <p:txBody>
          <a:bodyPr/>
          <a:lstStyle/>
          <a:p>
            <a:r>
              <a:rPr lang="en-US" altLang="zh-CN" sz="4800">
                <a:latin typeface="华文新魏" panose="02010800040101010101" pitchFamily="2" charset="-122"/>
                <a:ea typeface="华文新魏" panose="02010800040101010101" pitchFamily="2" charset="-122"/>
              </a:rPr>
              <a:t>2.3 </a:t>
            </a:r>
            <a:r>
              <a:rPr lang="zh-CN" altLang="en-US" sz="4800">
                <a:latin typeface="华文新魏" panose="02010800040101010101" pitchFamily="2" charset="-122"/>
                <a:ea typeface="华文新魏" panose="02010800040101010101" pitchFamily="2" charset="-122"/>
              </a:rPr>
              <a:t>进程及其实现</a:t>
            </a:r>
            <a:br>
              <a:rPr lang="zh-CN" altLang="en-US" sz="5400">
                <a:latin typeface="仿宋_GB2312" pitchFamily="49" charset="-122"/>
                <a:ea typeface="仿宋_GB2312" pitchFamily="49" charset="-122"/>
              </a:rPr>
            </a:br>
            <a:endParaRPr lang="zh-CN" altLang="en-US" sz="5400">
              <a:latin typeface="仿宋_GB2312" pitchFamily="49" charset="-122"/>
              <a:ea typeface="仿宋_GB2312" pitchFamily="49" charset="-122"/>
            </a:endParaRPr>
          </a:p>
        </p:txBody>
      </p:sp>
      <p:sp>
        <p:nvSpPr>
          <p:cNvPr id="102403" name="Rectangle 3">
            <a:extLst>
              <a:ext uri="{FF2B5EF4-FFF2-40B4-BE49-F238E27FC236}">
                <a16:creationId xmlns:a16="http://schemas.microsoft.com/office/drawing/2014/main" id="{18E243E2-5A2D-4B45-AB6B-B6DABAEC2D5E}"/>
              </a:ext>
            </a:extLst>
          </p:cNvPr>
          <p:cNvSpPr>
            <a:spLocks noGrp="1" noChangeArrowheads="1"/>
          </p:cNvSpPr>
          <p:nvPr>
            <p:ph type="body" idx="1"/>
          </p:nvPr>
        </p:nvSpPr>
        <p:spPr>
          <a:xfrm>
            <a:off x="1512888" y="1196975"/>
            <a:ext cx="7162800" cy="5105400"/>
          </a:xfrm>
        </p:spPr>
        <p:txBody>
          <a:bodyPr/>
          <a:lstStyle/>
          <a:p>
            <a:pPr algn="just">
              <a:buFontTx/>
              <a:buNone/>
            </a:pPr>
            <a:r>
              <a:rPr lang="en-US" altLang="zh-CN" sz="4000">
                <a:latin typeface="华文新魏" panose="02010800040101010101" pitchFamily="2" charset="-122"/>
                <a:ea typeface="华文新魏" panose="02010800040101010101" pitchFamily="2" charset="-122"/>
              </a:rPr>
              <a:t>2.3.1 </a:t>
            </a:r>
            <a:r>
              <a:rPr lang="zh-CN" altLang="en-US" sz="4000">
                <a:latin typeface="华文新魏" panose="02010800040101010101" pitchFamily="2" charset="-122"/>
                <a:ea typeface="华文新魏" panose="02010800040101010101" pitchFamily="2" charset="-122"/>
              </a:rPr>
              <a:t>进程的定义和属性</a:t>
            </a:r>
          </a:p>
          <a:p>
            <a:pPr algn="just">
              <a:buFontTx/>
              <a:buNone/>
            </a:pPr>
            <a:r>
              <a:rPr lang="en-US" altLang="zh-CN" sz="4000">
                <a:latin typeface="华文新魏" panose="02010800040101010101" pitchFamily="2" charset="-122"/>
                <a:ea typeface="华文新魏" panose="02010800040101010101" pitchFamily="2" charset="-122"/>
              </a:rPr>
              <a:t>2.3.2 </a:t>
            </a:r>
            <a:r>
              <a:rPr lang="zh-CN" altLang="en-US" sz="4000">
                <a:latin typeface="华文新魏" panose="02010800040101010101" pitchFamily="2" charset="-122"/>
                <a:ea typeface="华文新魏" panose="02010800040101010101" pitchFamily="2" charset="-122"/>
              </a:rPr>
              <a:t>进程的状态和转换</a:t>
            </a:r>
          </a:p>
          <a:p>
            <a:pPr algn="just">
              <a:buFontTx/>
              <a:buNone/>
            </a:pPr>
            <a:r>
              <a:rPr lang="en-US" altLang="zh-CN" sz="4000">
                <a:latin typeface="华文新魏" panose="02010800040101010101" pitchFamily="2" charset="-122"/>
                <a:ea typeface="华文新魏" panose="02010800040101010101" pitchFamily="2" charset="-122"/>
              </a:rPr>
              <a:t>2.3.3 </a:t>
            </a:r>
            <a:r>
              <a:rPr lang="zh-CN" altLang="en-US" sz="4000">
                <a:latin typeface="华文新魏" panose="02010800040101010101" pitchFamily="2" charset="-122"/>
                <a:ea typeface="华文新魏" panose="02010800040101010101" pitchFamily="2" charset="-122"/>
              </a:rPr>
              <a:t>进程的描述和组成</a:t>
            </a:r>
          </a:p>
          <a:p>
            <a:pPr algn="just">
              <a:buFontTx/>
              <a:buNone/>
            </a:pPr>
            <a:r>
              <a:rPr lang="en-US" altLang="zh-CN" sz="4000">
                <a:latin typeface="华文新魏" panose="02010800040101010101" pitchFamily="2" charset="-122"/>
                <a:ea typeface="华文新魏" panose="02010800040101010101" pitchFamily="2" charset="-122"/>
              </a:rPr>
              <a:t>2.3.4 </a:t>
            </a:r>
            <a:r>
              <a:rPr lang="zh-CN" altLang="en-US" sz="4000">
                <a:latin typeface="华文新魏" panose="02010800040101010101" pitchFamily="2" charset="-122"/>
                <a:ea typeface="华文新魏" panose="02010800040101010101" pitchFamily="2" charset="-122"/>
              </a:rPr>
              <a:t>进程切换与模式切换</a:t>
            </a:r>
          </a:p>
          <a:p>
            <a:pPr algn="just">
              <a:buFontTx/>
              <a:buNone/>
            </a:pPr>
            <a:r>
              <a:rPr lang="en-US" altLang="zh-CN" sz="4000">
                <a:latin typeface="华文新魏" panose="02010800040101010101" pitchFamily="2" charset="-122"/>
                <a:ea typeface="华文新魏" panose="02010800040101010101" pitchFamily="2" charset="-122"/>
              </a:rPr>
              <a:t>2.3.5 </a:t>
            </a:r>
            <a:r>
              <a:rPr lang="zh-CN" altLang="en-US" sz="4000">
                <a:latin typeface="华文新魏" panose="02010800040101010101" pitchFamily="2" charset="-122"/>
                <a:ea typeface="华文新魏" panose="02010800040101010101" pitchFamily="2" charset="-122"/>
              </a:rPr>
              <a:t>进程的控制和管理</a:t>
            </a:r>
          </a:p>
          <a:p>
            <a:pPr algn="just">
              <a:buFontTx/>
              <a:buNone/>
            </a:pPr>
            <a:endParaRPr lang="zh-CN" altLang="en-US" sz="4000">
              <a:latin typeface="华文新魏" panose="02010800040101010101" pitchFamily="2" charset="-122"/>
              <a:ea typeface="华文新魏" panose="02010800040101010101" pitchFamily="2" charset="-122"/>
            </a:endParaRPr>
          </a:p>
          <a:p>
            <a:endParaRPr lang="zh-CN" altLang="en-US" sz="4000" u="sng">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5DF16B4-58BA-437D-8608-39DE7D822118}"/>
              </a:ext>
            </a:extLst>
          </p:cNvPr>
          <p:cNvSpPr>
            <a:spLocks noGrp="1" noChangeArrowheads="1"/>
          </p:cNvSpPr>
          <p:nvPr>
            <p:ph type="title"/>
          </p:nvPr>
        </p:nvSpPr>
        <p:spPr>
          <a:xfrm>
            <a:off x="838200" y="609600"/>
            <a:ext cx="7772400" cy="1143000"/>
          </a:xfrm>
        </p:spPr>
        <p:txBody>
          <a:bodyPr/>
          <a:lstStyle/>
          <a:p>
            <a:r>
              <a:rPr lang="zh-CN" altLang="en-US" sz="4800">
                <a:latin typeface="华文新魏" panose="02010800040101010101" pitchFamily="2" charset="-122"/>
                <a:ea typeface="华文新魏" panose="02010800040101010101" pitchFamily="2" charset="-122"/>
              </a:rPr>
              <a:t>挂起进程具有如下特征</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32099" name="Rectangle 3">
            <a:extLst>
              <a:ext uri="{FF2B5EF4-FFF2-40B4-BE49-F238E27FC236}">
                <a16:creationId xmlns:a16="http://schemas.microsoft.com/office/drawing/2014/main" id="{22331265-8495-47A3-985F-CF0D8C85F1D3}"/>
              </a:ext>
            </a:extLst>
          </p:cNvPr>
          <p:cNvSpPr>
            <a:spLocks noGrp="1" noChangeArrowheads="1"/>
          </p:cNvSpPr>
          <p:nvPr>
            <p:ph type="body" idx="1"/>
          </p:nvPr>
        </p:nvSpPr>
        <p:spPr>
          <a:xfrm>
            <a:off x="533400" y="1268413"/>
            <a:ext cx="8153400" cy="5334000"/>
          </a:xfrm>
        </p:spPr>
        <p:txBody>
          <a:bodyPr/>
          <a:lstStyle/>
          <a:p>
            <a:pPr algn="just">
              <a:lnSpc>
                <a:spcPct val="90000"/>
              </a:lnSpc>
              <a:buFontTx/>
              <a:buNone/>
            </a:pP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该进程不能立即被执行。</a:t>
            </a:r>
          </a:p>
          <a:p>
            <a:pPr algn="just">
              <a:lnSpc>
                <a:spcPct val="90000"/>
              </a:lnSpc>
              <a:buFontTx/>
              <a:buNone/>
            </a:pP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挂起进程可能会等待事件，但所等待事件是独立于挂起条件的，事件结束并不能导致进程具备执行条件。</a:t>
            </a:r>
          </a:p>
          <a:p>
            <a:pPr algn="just">
              <a:lnSpc>
                <a:spcPct val="90000"/>
              </a:lnSpc>
              <a:buFontTx/>
              <a:buNone/>
            </a:pP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进程进入挂起状态是由于操作系统、父进程或进程本身阻止它的运行。</a:t>
            </a:r>
          </a:p>
          <a:p>
            <a:pPr algn="just">
              <a:lnSpc>
                <a:spcPct val="90000"/>
              </a:lnSpc>
              <a:buFontTx/>
              <a:buNone/>
            </a:pP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结束进程挂起状态的命令只能通过操作系统或父进程发出</a:t>
            </a:r>
            <a:r>
              <a:rPr lang="zh-CN" altLang="en-US" sz="4000">
                <a:latin typeface="仿宋_GB2312" pitchFamily="49" charset="-122"/>
                <a:ea typeface="仿宋_GB2312" pitchFamily="49" charset="-122"/>
              </a:rPr>
              <a:t>。</a:t>
            </a:r>
          </a:p>
          <a:p>
            <a:pPr>
              <a:lnSpc>
                <a:spcPct val="90000"/>
              </a:lnSpc>
            </a:pPr>
            <a:endParaRPr lang="zh-CN" altLang="en-US" sz="4000">
              <a:latin typeface="仿宋_GB2312" pitchFamily="49" charset="-122"/>
              <a:ea typeface="仿宋_GB2312" pitchFamily="49" charset="-122"/>
            </a:endParaRPr>
          </a:p>
          <a:p>
            <a:pPr>
              <a:lnSpc>
                <a:spcPct val="90000"/>
              </a:lnSpc>
            </a:pPr>
            <a:endParaRPr lang="zh-CN" altLang="en-US" sz="4000">
              <a:latin typeface="仿宋_GB2312" pitchFamily="49" charset="-122"/>
              <a:ea typeface="仿宋_GB2312" pitchFamily="49" charset="-122"/>
            </a:endParaRPr>
          </a:p>
        </p:txBody>
      </p:sp>
    </p:spTree>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DB09B58F-D3A3-4092-BC92-DF43FB0A4AA2}"/>
              </a:ext>
            </a:extLst>
          </p:cNvPr>
          <p:cNvSpPr>
            <a:spLocks noChangeArrowheads="1"/>
          </p:cNvSpPr>
          <p:nvPr/>
        </p:nvSpPr>
        <p:spPr bwMode="auto">
          <a:xfrm>
            <a:off x="685800" y="609600"/>
            <a:ext cx="79898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4800">
                <a:solidFill>
                  <a:schemeClr val="tx2"/>
                </a:solidFill>
                <a:latin typeface="华文新魏" panose="02010800040101010101" pitchFamily="2" charset="-122"/>
                <a:ea typeface="华文新魏" panose="02010800040101010101" pitchFamily="2" charset="-122"/>
              </a:rPr>
              <a:t>2.3.3</a:t>
            </a:r>
            <a:r>
              <a:rPr lang="en-US" altLang="zh-CN" sz="4800">
                <a:solidFill>
                  <a:schemeClr val="tx2"/>
                </a:solidFill>
                <a:ea typeface="华文新魏" panose="02010800040101010101" pitchFamily="2" charset="-122"/>
              </a:rPr>
              <a:t> </a:t>
            </a:r>
            <a:r>
              <a:rPr lang="zh-CN" altLang="en-US" sz="4800">
                <a:solidFill>
                  <a:schemeClr val="tx2"/>
                </a:solidFill>
                <a:ea typeface="华文新魏" panose="02010800040101010101" pitchFamily="2" charset="-122"/>
              </a:rPr>
              <a:t>进程的描述和组成</a:t>
            </a:r>
            <a:r>
              <a:rPr lang="en-US" altLang="zh-CN" sz="4800">
                <a:solidFill>
                  <a:schemeClr val="tx2"/>
                </a:solidFill>
                <a:ea typeface="华文新魏" panose="02010800040101010101" pitchFamily="2" charset="-122"/>
              </a:rPr>
              <a:t>(1)</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328707" name="Rectangle 3">
            <a:extLst>
              <a:ext uri="{FF2B5EF4-FFF2-40B4-BE49-F238E27FC236}">
                <a16:creationId xmlns:a16="http://schemas.microsoft.com/office/drawing/2014/main" id="{F88B8899-4DDC-4D2D-A560-A0E794DC7DA3}"/>
              </a:ext>
            </a:extLst>
          </p:cNvPr>
          <p:cNvSpPr>
            <a:spLocks noChangeArrowheads="1"/>
          </p:cNvSpPr>
          <p:nvPr/>
        </p:nvSpPr>
        <p:spPr bwMode="auto">
          <a:xfrm>
            <a:off x="914400" y="1219200"/>
            <a:ext cx="7467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进程映象</a:t>
            </a:r>
          </a:p>
          <a:p>
            <a:r>
              <a:rPr lang="zh-CN" altLang="en-US" sz="4000"/>
              <a:t>   </a:t>
            </a:r>
            <a:r>
              <a:rPr lang="zh-CN" altLang="en-US" sz="4000">
                <a:latin typeface="华文新魏" panose="02010800040101010101" pitchFamily="2" charset="-122"/>
                <a:ea typeface="华文新魏" panose="02010800040101010101" pitchFamily="2" charset="-122"/>
              </a:rPr>
              <a:t>进程控制块</a:t>
            </a:r>
          </a:p>
          <a:p>
            <a:r>
              <a:rPr lang="zh-CN" altLang="en-US" sz="4000">
                <a:latin typeface="华文新魏" panose="02010800040101010101" pitchFamily="2" charset="-122"/>
                <a:ea typeface="华文新魏" panose="02010800040101010101" pitchFamily="2" charset="-122"/>
              </a:rPr>
              <a:t>   进程程序块</a:t>
            </a:r>
          </a:p>
          <a:p>
            <a:r>
              <a:rPr lang="zh-CN" altLang="en-US" sz="4000">
                <a:latin typeface="华文新魏" panose="02010800040101010101" pitchFamily="2" charset="-122"/>
                <a:ea typeface="华文新魏" panose="02010800040101010101" pitchFamily="2" charset="-122"/>
              </a:rPr>
              <a:t>   进程核心栈</a:t>
            </a:r>
          </a:p>
          <a:p>
            <a:r>
              <a:rPr lang="zh-CN" altLang="en-US" sz="4000">
                <a:latin typeface="华文新魏" panose="02010800040101010101" pitchFamily="2" charset="-122"/>
                <a:ea typeface="华文新魏" panose="02010800040101010101" pitchFamily="2" charset="-122"/>
              </a:rPr>
              <a:t>   进程数据块</a:t>
            </a:r>
          </a:p>
          <a:p>
            <a:endParaRPr lang="zh-CN" altLang="en-US" sz="4000">
              <a:latin typeface="华文新魏" panose="02010800040101010101" pitchFamily="2" charset="-122"/>
              <a:ea typeface="华文新魏" panose="02010800040101010101" pitchFamily="2" charset="-122"/>
            </a:endParaRPr>
          </a:p>
          <a:p>
            <a:r>
              <a:rPr lang="zh-CN" altLang="en-US" sz="4000">
                <a:latin typeface="华文新魏" panose="02010800040101010101" pitchFamily="2" charset="-122"/>
                <a:ea typeface="华文新魏" panose="02010800040101010101" pitchFamily="2" charset="-122"/>
              </a:rPr>
              <a:t>   进程</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用户线程</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内核线程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960DB682-2481-463D-9751-74CDFB903432}"/>
              </a:ext>
            </a:extLst>
          </p:cNvPr>
          <p:cNvSpPr>
            <a:spLocks noChangeArrowheads="1"/>
          </p:cNvSpPr>
          <p:nvPr/>
        </p:nvSpPr>
        <p:spPr bwMode="auto">
          <a:xfrm>
            <a:off x="685800" y="609600"/>
            <a:ext cx="79898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800">
                <a:solidFill>
                  <a:schemeClr val="tx2"/>
                </a:solidFill>
                <a:ea typeface="华文新魏" panose="02010800040101010101" pitchFamily="2" charset="-122"/>
              </a:rPr>
              <a:t>进程的描述和组成</a:t>
            </a:r>
            <a:r>
              <a:rPr lang="en-US" altLang="zh-CN" sz="4800">
                <a:solidFill>
                  <a:schemeClr val="tx2"/>
                </a:solidFill>
                <a:ea typeface="华文新魏" panose="02010800040101010101" pitchFamily="2" charset="-122"/>
              </a:rPr>
              <a:t>(2)</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318467" name="Rectangle 3">
            <a:extLst>
              <a:ext uri="{FF2B5EF4-FFF2-40B4-BE49-F238E27FC236}">
                <a16:creationId xmlns:a16="http://schemas.microsoft.com/office/drawing/2014/main" id="{E3A5D315-955A-4F40-8B2E-AEFEB44923B4}"/>
              </a:ext>
            </a:extLst>
          </p:cNvPr>
          <p:cNvSpPr>
            <a:spLocks noChangeArrowheads="1"/>
          </p:cNvSpPr>
          <p:nvPr/>
        </p:nvSpPr>
        <p:spPr bwMode="auto">
          <a:xfrm>
            <a:off x="690563" y="1314450"/>
            <a:ext cx="78422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sz="3600">
                <a:latin typeface="华文新魏" panose="02010800040101010101" pitchFamily="2" charset="-122"/>
                <a:ea typeface="华文新魏" panose="02010800040101010101" pitchFamily="2" charset="-122"/>
              </a:rPr>
              <a:t>操作系统中把进程物理实体和支持进程运行的环境合称为进程上下文。</a:t>
            </a:r>
          </a:p>
          <a:p>
            <a:pPr>
              <a:spcBef>
                <a:spcPct val="20000"/>
              </a:spcBef>
              <a:buFontTx/>
              <a:buChar char="•"/>
            </a:pPr>
            <a:r>
              <a:rPr lang="zh-CN" altLang="en-US" sz="3600">
                <a:latin typeface="华文新魏" panose="02010800040101010101" pitchFamily="2" charset="-122"/>
                <a:ea typeface="华文新魏" panose="02010800040101010101" pitchFamily="2" charset="-122"/>
              </a:rPr>
              <a:t>当系统调度新进程占有处理器时，新老进程随之发生上下文切换。进程的运行被认为是在上下文中执行。 </a:t>
            </a:r>
          </a:p>
          <a:p>
            <a:pPr>
              <a:spcBef>
                <a:spcPct val="20000"/>
              </a:spcBef>
              <a:buFontTx/>
              <a:buChar char="•"/>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51299596-AA18-45AE-A0EF-6A6B3396C484}"/>
              </a:ext>
            </a:extLst>
          </p:cNvPr>
          <p:cNvSpPr>
            <a:spLocks noChangeArrowheads="1"/>
          </p:cNvSpPr>
          <p:nvPr/>
        </p:nvSpPr>
        <p:spPr bwMode="auto">
          <a:xfrm>
            <a:off x="685800" y="228600"/>
            <a:ext cx="7772400"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400">
                <a:solidFill>
                  <a:schemeClr val="tx2"/>
                </a:solidFill>
                <a:latin typeface="华文新魏" panose="02010800040101010101" pitchFamily="2" charset="-122"/>
                <a:ea typeface="华文新魏" panose="02010800040101010101" pitchFamily="2" charset="-122"/>
              </a:rPr>
              <a:t>进程的描述和组成</a:t>
            </a:r>
            <a:r>
              <a:rPr lang="en-US" altLang="zh-CN" sz="4400">
                <a:solidFill>
                  <a:schemeClr val="tx2"/>
                </a:solidFill>
                <a:latin typeface="华文新魏" panose="02010800040101010101" pitchFamily="2" charset="-122"/>
                <a:ea typeface="华文新魏" panose="02010800040101010101" pitchFamily="2" charset="-122"/>
              </a:rPr>
              <a:t>(2)</a:t>
            </a:r>
            <a:br>
              <a:rPr lang="en-US" altLang="zh-CN" sz="4400">
                <a:solidFill>
                  <a:schemeClr val="tx2"/>
                </a:solidFill>
                <a:latin typeface="华文新魏" panose="02010800040101010101" pitchFamily="2" charset="-122"/>
                <a:ea typeface="华文新魏" panose="02010800040101010101" pitchFamily="2" charset="-122"/>
              </a:rPr>
            </a:br>
            <a:r>
              <a:rPr lang="zh-CN" altLang="en-US" sz="4400">
                <a:solidFill>
                  <a:schemeClr val="tx2"/>
                </a:solidFill>
                <a:latin typeface="华文新魏" panose="02010800040101010101" pitchFamily="2" charset="-122"/>
                <a:ea typeface="华文新魏" panose="02010800040101010101" pitchFamily="2" charset="-122"/>
              </a:rPr>
              <a:t>进程上下文组成</a:t>
            </a:r>
          </a:p>
        </p:txBody>
      </p:sp>
      <p:sp>
        <p:nvSpPr>
          <p:cNvPr id="319491" name="Rectangle 3">
            <a:extLst>
              <a:ext uri="{FF2B5EF4-FFF2-40B4-BE49-F238E27FC236}">
                <a16:creationId xmlns:a16="http://schemas.microsoft.com/office/drawing/2014/main" id="{2B3FC1B1-B487-470A-850B-78B66E0502DF}"/>
              </a:ext>
            </a:extLst>
          </p:cNvPr>
          <p:cNvSpPr>
            <a:spLocks noChangeArrowheads="1"/>
          </p:cNvSpPr>
          <p:nvPr/>
        </p:nvSpPr>
        <p:spPr bwMode="auto">
          <a:xfrm>
            <a:off x="1481138" y="1700213"/>
            <a:ext cx="6186487"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pPr>
            <a:r>
              <a:rPr lang="en-US" altLang="zh-CN" sz="32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用户级上下文：</a:t>
            </a:r>
          </a:p>
          <a:p>
            <a:pPr algn="just">
              <a:lnSpc>
                <a:spcPct val="90000"/>
              </a:lnSpc>
              <a:spcBef>
                <a:spcPct val="20000"/>
              </a:spcBef>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系统级上下文：</a:t>
            </a:r>
          </a:p>
          <a:p>
            <a:pPr algn="just">
              <a:lnSpc>
                <a:spcPct val="90000"/>
              </a:lnSpc>
              <a:spcBef>
                <a:spcPct val="20000"/>
              </a:spcBef>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寄存器上下文：</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A096F93-712A-4F50-8622-2D08CE5E86D1}"/>
              </a:ext>
            </a:extLst>
          </p:cNvPr>
          <p:cNvSpPr>
            <a:spLocks noGrp="1" noChangeArrowheads="1"/>
          </p:cNvSpPr>
          <p:nvPr>
            <p:ph type="title"/>
          </p:nvPr>
        </p:nvSpPr>
        <p:spPr>
          <a:xfrm>
            <a:off x="685800" y="549275"/>
            <a:ext cx="7772400" cy="1143000"/>
          </a:xfrm>
        </p:spPr>
        <p:txBody>
          <a:bodyPr/>
          <a:lstStyle/>
          <a:p>
            <a:r>
              <a:rPr lang="en-US" altLang="zh-CN" sz="4800">
                <a:ea typeface="仿宋_GB2312" pitchFamily="49" charset="-122"/>
              </a:rPr>
              <a:t> </a:t>
            </a:r>
            <a:r>
              <a:rPr lang="en-US" altLang="zh-CN" sz="4800">
                <a:latin typeface="仿宋_GB2312" pitchFamily="49" charset="-122"/>
                <a:ea typeface="仿宋_GB2312" pitchFamily="49" charset="-122"/>
              </a:rPr>
              <a:t>2</a:t>
            </a:r>
            <a:r>
              <a:rPr lang="zh-CN" altLang="en-US" sz="4800">
                <a:latin typeface="华文新魏" panose="02010800040101010101" pitchFamily="2" charset="-122"/>
                <a:ea typeface="华文新魏" panose="02010800040101010101" pitchFamily="2" charset="-122"/>
              </a:rPr>
              <a:t>进程控制块</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43363" name="Rectangle 3">
            <a:extLst>
              <a:ext uri="{FF2B5EF4-FFF2-40B4-BE49-F238E27FC236}">
                <a16:creationId xmlns:a16="http://schemas.microsoft.com/office/drawing/2014/main" id="{82D90333-C6A5-4DDB-87D2-C1E0414412BA}"/>
              </a:ext>
            </a:extLst>
          </p:cNvPr>
          <p:cNvSpPr>
            <a:spLocks noGrp="1" noChangeArrowheads="1"/>
          </p:cNvSpPr>
          <p:nvPr>
            <p:ph type="body" idx="1"/>
          </p:nvPr>
        </p:nvSpPr>
        <p:spPr>
          <a:xfrm>
            <a:off x="1066800" y="1196975"/>
            <a:ext cx="7391400" cy="5410200"/>
          </a:xfrm>
        </p:spPr>
        <p:txBody>
          <a:bodyPr/>
          <a:lstStyle/>
          <a:p>
            <a:pPr marL="457200" indent="-457200"/>
            <a:r>
              <a:rPr lang="zh-CN" altLang="en-US">
                <a:latin typeface="华文新魏" panose="02010800040101010101" pitchFamily="2" charset="-122"/>
                <a:ea typeface="华文新魏" panose="02010800040101010101" pitchFamily="2" charset="-122"/>
              </a:rPr>
              <a:t>进程控制块</a:t>
            </a:r>
            <a:r>
              <a:rPr lang="en-US" altLang="zh-CN">
                <a:latin typeface="华文新魏" panose="02010800040101010101" pitchFamily="2" charset="-122"/>
                <a:ea typeface="华文新魏" panose="02010800040101010101" pitchFamily="2" charset="-122"/>
              </a:rPr>
              <a:t>P C B </a:t>
            </a:r>
            <a:r>
              <a:rPr lang="zh-CN" altLang="en-US">
                <a:latin typeface="华文新魏" panose="02010800040101010101" pitchFamily="2" charset="-122"/>
                <a:ea typeface="华文新魏" panose="02010800040101010101" pitchFamily="2" charset="-122"/>
              </a:rPr>
              <a:t>，是操作系统用于记录和刻划进程状态及有关信息的数据结构。也是操作系统掌握进程的唯一资料结构，它包括了进程执行时的情况，以及进程让出处理器后所处的状态、断点等信息。 </a:t>
            </a:r>
          </a:p>
          <a:p>
            <a:pPr marL="457200" indent="-457200"/>
            <a:r>
              <a:rPr lang="zh-CN" altLang="en-US">
                <a:latin typeface="华文新魏" panose="02010800040101010101" pitchFamily="2" charset="-122"/>
                <a:ea typeface="华文新魏" panose="02010800040101010101" pitchFamily="2" charset="-122"/>
              </a:rPr>
              <a:t>进程控制块包含三类信息</a:t>
            </a:r>
          </a:p>
          <a:p>
            <a:pPr marL="457200" indent="-457200" algn="just">
              <a:buFontTx/>
              <a:buNone/>
            </a:pPr>
            <a:r>
              <a:rPr lang="zh-CN" altLang="en-US">
                <a:latin typeface="华文新魏" panose="02010800040101010101" pitchFamily="2" charset="-122"/>
                <a:ea typeface="华文新魏" panose="02010800040101010101" pitchFamily="2" charset="-122"/>
              </a:rPr>
              <a:t>     标识信息</a:t>
            </a:r>
          </a:p>
          <a:p>
            <a:pPr marL="457200" indent="-457200" algn="just">
              <a:buFontTx/>
              <a:buNone/>
            </a:pPr>
            <a:r>
              <a:rPr lang="zh-CN" altLang="en-US">
                <a:latin typeface="华文新魏" panose="02010800040101010101" pitchFamily="2" charset="-122"/>
                <a:ea typeface="华文新魏" panose="02010800040101010101" pitchFamily="2" charset="-122"/>
              </a:rPr>
              <a:t>     现场信息</a:t>
            </a:r>
          </a:p>
          <a:p>
            <a:pPr marL="457200" indent="-457200" algn="just">
              <a:buFontTx/>
              <a:buNone/>
            </a:pPr>
            <a:r>
              <a:rPr lang="zh-CN" altLang="en-US">
                <a:latin typeface="华文新魏" panose="02010800040101010101" pitchFamily="2" charset="-122"/>
                <a:ea typeface="华文新魏" panose="02010800040101010101" pitchFamily="2" charset="-122"/>
              </a:rPr>
              <a:t>     控制信息</a:t>
            </a:r>
          </a:p>
        </p:txBody>
      </p:sp>
    </p:spTree>
  </p:cSld>
  <p:clrMapOvr>
    <a:masterClrMapping/>
  </p:clrMapOvr>
  <p:transition>
    <p:checker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18699E7-75B4-41AB-AE9C-FB4A13E61D5E}"/>
              </a:ext>
            </a:extLst>
          </p:cNvPr>
          <p:cNvSpPr>
            <a:spLocks noGrp="1" noChangeArrowheads="1"/>
          </p:cNvSpPr>
          <p:nvPr>
            <p:ph type="title"/>
          </p:nvPr>
        </p:nvSpPr>
        <p:spPr>
          <a:xfrm>
            <a:off x="255588" y="188913"/>
            <a:ext cx="7772400" cy="1143000"/>
          </a:xfrm>
        </p:spPr>
        <p:txBody>
          <a:bodyPr/>
          <a:lstStyle/>
          <a:p>
            <a:r>
              <a:rPr lang="en-US" altLang="zh-CN" b="1">
                <a:ea typeface="仿宋_GB2312" pitchFamily="49" charset="-122"/>
              </a:rPr>
              <a:t> </a:t>
            </a:r>
            <a:r>
              <a:rPr lang="en-US" altLang="zh-CN" sz="4800">
                <a:ea typeface="华文新魏" panose="02010800040101010101" pitchFamily="2" charset="-122"/>
              </a:rPr>
              <a:t> </a:t>
            </a:r>
            <a:r>
              <a:rPr lang="en-US" altLang="zh-CN" sz="4800">
                <a:latin typeface="华文新魏" panose="02010800040101010101" pitchFamily="2" charset="-122"/>
                <a:ea typeface="华文新魏" panose="02010800040101010101" pitchFamily="2" charset="-122"/>
              </a:rPr>
              <a:t>3 </a:t>
            </a:r>
            <a:r>
              <a:rPr lang="zh-CN" altLang="en-US" sz="4800">
                <a:latin typeface="华文新魏" panose="02010800040101010101" pitchFamily="2" charset="-122"/>
                <a:ea typeface="华文新魏" panose="02010800040101010101" pitchFamily="2" charset="-122"/>
              </a:rPr>
              <a:t>进程队列及其管理</a:t>
            </a:r>
            <a:r>
              <a:rPr lang="en-US" altLang="zh-CN" sz="4800">
                <a:latin typeface="华文新魏" panose="02010800040101010101" pitchFamily="2" charset="-122"/>
                <a:ea typeface="华文新魏" panose="02010800040101010101" pitchFamily="2" charset="-122"/>
              </a:rPr>
              <a:t>(1)</a:t>
            </a:r>
          </a:p>
        </p:txBody>
      </p:sp>
      <p:sp>
        <p:nvSpPr>
          <p:cNvPr id="147459" name="Rectangle 3">
            <a:extLst>
              <a:ext uri="{FF2B5EF4-FFF2-40B4-BE49-F238E27FC236}">
                <a16:creationId xmlns:a16="http://schemas.microsoft.com/office/drawing/2014/main" id="{7295A5A8-5DDA-4E91-A819-50D9B08F0648}"/>
              </a:ext>
            </a:extLst>
          </p:cNvPr>
          <p:cNvSpPr>
            <a:spLocks noGrp="1" noChangeArrowheads="1"/>
          </p:cNvSpPr>
          <p:nvPr>
            <p:ph type="body" idx="1"/>
          </p:nvPr>
        </p:nvSpPr>
        <p:spPr>
          <a:xfrm>
            <a:off x="827088" y="1196975"/>
            <a:ext cx="7391400" cy="4953000"/>
          </a:xfrm>
        </p:spPr>
        <p:txBody>
          <a:bodyPr/>
          <a:lstStyle/>
          <a:p>
            <a:pPr>
              <a:lnSpc>
                <a:spcPct val="90000"/>
              </a:lnSpc>
            </a:pPr>
            <a:r>
              <a:rPr lang="zh-CN" altLang="en-US">
                <a:latin typeface="华文新魏" panose="02010800040101010101" pitchFamily="2" charset="-122"/>
                <a:ea typeface="华文新魏" panose="02010800040101010101" pitchFamily="2" charset="-122"/>
              </a:rPr>
              <a:t>处于同一状态的所有</a:t>
            </a:r>
            <a:r>
              <a:rPr lang="en-US" altLang="zh-CN">
                <a:latin typeface="华文新魏" panose="02010800040101010101" pitchFamily="2" charset="-122"/>
                <a:ea typeface="华文新魏" panose="02010800040101010101" pitchFamily="2" charset="-122"/>
              </a:rPr>
              <a:t>PCB</a:t>
            </a:r>
            <a:r>
              <a:rPr lang="zh-CN" altLang="en-US">
                <a:latin typeface="华文新魏" panose="02010800040101010101" pitchFamily="2" charset="-122"/>
                <a:ea typeface="华文新魏" panose="02010800040101010101" pitchFamily="2" charset="-122"/>
              </a:rPr>
              <a:t>链接在一起的数据结构称为进程队列。 </a:t>
            </a:r>
          </a:p>
          <a:p>
            <a:pPr>
              <a:lnSpc>
                <a:spcPct val="90000"/>
              </a:lnSpc>
            </a:pPr>
            <a:r>
              <a:rPr lang="zh-CN" altLang="en-US">
                <a:latin typeface="华文新魏" panose="02010800040101010101" pitchFamily="2" charset="-122"/>
                <a:ea typeface="华文新魏" panose="02010800040101010101" pitchFamily="2" charset="-122"/>
              </a:rPr>
              <a:t>同一状态进程的</a:t>
            </a:r>
            <a:r>
              <a:rPr lang="en-US" altLang="zh-CN">
                <a:latin typeface="华文新魏" panose="02010800040101010101" pitchFamily="2" charset="-122"/>
                <a:ea typeface="华文新魏" panose="02010800040101010101" pitchFamily="2" charset="-122"/>
              </a:rPr>
              <a:t>PCB</a:t>
            </a:r>
            <a:r>
              <a:rPr lang="zh-CN" altLang="en-US">
                <a:latin typeface="华文新魏" panose="02010800040101010101" pitchFamily="2" charset="-122"/>
                <a:ea typeface="华文新魏" panose="02010800040101010101" pitchFamily="2" charset="-122"/>
              </a:rPr>
              <a:t>既可按先来先到的原则排成队列</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也可按优先数或其它原则排成队列。</a:t>
            </a:r>
          </a:p>
          <a:p>
            <a:pPr>
              <a:lnSpc>
                <a:spcPct val="90000"/>
              </a:lnSpc>
            </a:pPr>
            <a:r>
              <a:rPr lang="zh-CN" altLang="en-US">
                <a:latin typeface="华文新魏" panose="02010800040101010101" pitchFamily="2" charset="-122"/>
                <a:ea typeface="华文新魏" panose="02010800040101010101" pitchFamily="2" charset="-122"/>
              </a:rPr>
              <a:t>通用队列组织方式：</a:t>
            </a:r>
          </a:p>
          <a:p>
            <a:pPr>
              <a:lnSpc>
                <a:spcPct val="90000"/>
              </a:lnSpc>
              <a:buFontTx/>
              <a:buNone/>
            </a:pPr>
            <a:r>
              <a:rPr lang="zh-CN" altLang="en-US">
                <a:latin typeface="华文新魏" panose="02010800040101010101" pitchFamily="2" charset="-122"/>
                <a:ea typeface="华文新魏" panose="02010800040101010101" pitchFamily="2" charset="-122"/>
              </a:rPr>
              <a:t>    线性方式、</a:t>
            </a:r>
          </a:p>
          <a:p>
            <a:pPr>
              <a:lnSpc>
                <a:spcPct val="90000"/>
              </a:lnSpc>
              <a:buFontTx/>
              <a:buNone/>
            </a:pPr>
            <a:r>
              <a:rPr lang="zh-CN" altLang="en-US">
                <a:latin typeface="华文新魏" panose="02010800040101010101" pitchFamily="2" charset="-122"/>
                <a:ea typeface="华文新魏" panose="02010800040101010101" pitchFamily="2" charset="-122"/>
              </a:rPr>
              <a:t>    链接方式</a:t>
            </a:r>
          </a:p>
          <a:p>
            <a:pPr>
              <a:lnSpc>
                <a:spcPct val="90000"/>
              </a:lnSpc>
              <a:buFontTx/>
              <a:buNone/>
            </a:pPr>
            <a:r>
              <a:rPr lang="zh-CN" altLang="en-US">
                <a:latin typeface="华文新魏" panose="02010800040101010101" pitchFamily="2" charset="-122"/>
                <a:ea typeface="华文新魏" panose="02010800040101010101" pitchFamily="2" charset="-122"/>
              </a:rPr>
              <a:t>    索引方式。</a:t>
            </a:r>
          </a:p>
          <a:p>
            <a:pPr>
              <a:lnSpc>
                <a:spcPct val="90000"/>
              </a:lnSpc>
            </a:pPr>
            <a:endParaRPr lang="zh-CN" altLang="en-US">
              <a:latin typeface="华文新魏" panose="02010800040101010101" pitchFamily="2" charset="-122"/>
              <a:ea typeface="华文新魏" panose="02010800040101010101" pitchFamily="2" charset="-122"/>
            </a:endParaRPr>
          </a:p>
          <a:p>
            <a:pPr>
              <a:lnSpc>
                <a:spcPct val="90000"/>
              </a:lnSpc>
            </a:pPr>
            <a:endParaRPr lang="zh-CN" altLang="en-US">
              <a:latin typeface="仿宋_GB2312" pitchFamily="49" charset="-122"/>
              <a:ea typeface="仿宋_GB2312" pitchFamily="49" charset="-122"/>
            </a:endParaRPr>
          </a:p>
        </p:txBody>
      </p:sp>
    </p:spTree>
  </p:cSld>
  <p:clrMapOvr>
    <a:masterClrMapping/>
  </p:clrMapOvr>
  <p:transition>
    <p:checke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68138312-89DE-4A4D-AB93-556D4E1A00C5}"/>
              </a:ext>
            </a:extLst>
          </p:cNvPr>
          <p:cNvSpPr>
            <a:spLocks noGrp="1" noChangeArrowheads="1"/>
          </p:cNvSpPr>
          <p:nvPr>
            <p:ph type="title"/>
          </p:nvPr>
        </p:nvSpPr>
        <p:spPr>
          <a:xfrm>
            <a:off x="184150" y="188913"/>
            <a:ext cx="7772400" cy="1143000"/>
          </a:xfrm>
        </p:spPr>
        <p:txBody>
          <a:bodyPr/>
          <a:lstStyle/>
          <a:p>
            <a:r>
              <a:rPr lang="en-US" altLang="zh-CN" b="1">
                <a:ea typeface="仿宋_GB2312" pitchFamily="49" charset="-122"/>
              </a:rPr>
              <a:t> </a:t>
            </a:r>
            <a:r>
              <a:rPr lang="en-US" altLang="zh-CN" sz="4000">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进程队列及其管理</a:t>
            </a:r>
            <a:r>
              <a:rPr lang="en-US" altLang="zh-CN">
                <a:latin typeface="华文新魏" panose="02010800040101010101" pitchFamily="2" charset="-122"/>
                <a:ea typeface="华文新魏" panose="02010800040101010101" pitchFamily="2" charset="-122"/>
              </a:rPr>
              <a:t>(2)</a:t>
            </a:r>
          </a:p>
        </p:txBody>
      </p:sp>
      <p:sp>
        <p:nvSpPr>
          <p:cNvPr id="329731" name="Rectangle 3">
            <a:extLst>
              <a:ext uri="{FF2B5EF4-FFF2-40B4-BE49-F238E27FC236}">
                <a16:creationId xmlns:a16="http://schemas.microsoft.com/office/drawing/2014/main" id="{DF598142-E5CC-4939-BA8F-E5542B4AF96E}"/>
              </a:ext>
            </a:extLst>
          </p:cNvPr>
          <p:cNvSpPr>
            <a:spLocks noGrp="1" noChangeArrowheads="1"/>
          </p:cNvSpPr>
          <p:nvPr>
            <p:ph type="body" idx="1"/>
          </p:nvPr>
        </p:nvSpPr>
        <p:spPr>
          <a:xfrm>
            <a:off x="827088" y="1355725"/>
            <a:ext cx="7391400" cy="4953000"/>
          </a:xfrm>
        </p:spPr>
        <p:txBody>
          <a:bodyPr/>
          <a:lstStyle/>
          <a:p>
            <a:endParaRPr lang="en-US" altLang="zh-CN" sz="3600">
              <a:latin typeface="华文新魏" panose="02010800040101010101" pitchFamily="2" charset="-122"/>
              <a:ea typeface="华文新魏" panose="02010800040101010101" pitchFamily="2" charset="-122"/>
            </a:endParaRPr>
          </a:p>
          <a:p>
            <a:endParaRPr lang="en-US" altLang="zh-CN" sz="3600">
              <a:latin typeface="仿宋_GB2312" pitchFamily="49" charset="-122"/>
              <a:ea typeface="仿宋_GB2312" pitchFamily="49" charset="-122"/>
            </a:endParaRPr>
          </a:p>
        </p:txBody>
      </p:sp>
      <p:sp>
        <p:nvSpPr>
          <p:cNvPr id="329733" name="Text Box 5">
            <a:extLst>
              <a:ext uri="{FF2B5EF4-FFF2-40B4-BE49-F238E27FC236}">
                <a16:creationId xmlns:a16="http://schemas.microsoft.com/office/drawing/2014/main" id="{1587EC36-98B4-4949-A5CE-D8210A496D62}"/>
              </a:ext>
            </a:extLst>
          </p:cNvPr>
          <p:cNvSpPr txBox="1">
            <a:spLocks noChangeArrowheads="1"/>
          </p:cNvSpPr>
          <p:nvPr/>
        </p:nvSpPr>
        <p:spPr bwMode="auto">
          <a:xfrm>
            <a:off x="2700338" y="1196975"/>
            <a:ext cx="965200" cy="215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PCB</a:t>
            </a:r>
            <a:r>
              <a:rPr lang="zh-CN" altLang="en-US" sz="1400">
                <a:solidFill>
                  <a:schemeClr val="accent2"/>
                </a:solidFill>
                <a:latin typeface="华文新魏" panose="02010800040101010101" pitchFamily="2" charset="-122"/>
                <a:ea typeface="华文新魏" panose="02010800040101010101" pitchFamily="2" charset="-122"/>
              </a:rPr>
              <a:t>表  </a:t>
            </a:r>
          </a:p>
        </p:txBody>
      </p:sp>
      <p:grpSp>
        <p:nvGrpSpPr>
          <p:cNvPr id="329734" name="Group 6">
            <a:extLst>
              <a:ext uri="{FF2B5EF4-FFF2-40B4-BE49-F238E27FC236}">
                <a16:creationId xmlns:a16="http://schemas.microsoft.com/office/drawing/2014/main" id="{CA045E60-ABCA-4856-88EB-136D96111CAD}"/>
              </a:ext>
            </a:extLst>
          </p:cNvPr>
          <p:cNvGrpSpPr>
            <a:grpSpLocks/>
          </p:cNvGrpSpPr>
          <p:nvPr/>
        </p:nvGrpSpPr>
        <p:grpSpPr bwMode="auto">
          <a:xfrm>
            <a:off x="2701925" y="1560513"/>
            <a:ext cx="965200" cy="438150"/>
            <a:chOff x="3553" y="9240"/>
            <a:chExt cx="1080" cy="468"/>
          </a:xfrm>
        </p:grpSpPr>
        <p:sp>
          <p:nvSpPr>
            <p:cNvPr id="329735" name="Text Box 7">
              <a:extLst>
                <a:ext uri="{FF2B5EF4-FFF2-40B4-BE49-F238E27FC236}">
                  <a16:creationId xmlns:a16="http://schemas.microsoft.com/office/drawing/2014/main" id="{2B023831-B9A5-4805-ABD9-4C7B5AE93619}"/>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PCB1    0</a:t>
              </a:r>
            </a:p>
          </p:txBody>
        </p:sp>
        <p:sp>
          <p:nvSpPr>
            <p:cNvPr id="329736" name="Line 8">
              <a:extLst>
                <a:ext uri="{FF2B5EF4-FFF2-40B4-BE49-F238E27FC236}">
                  <a16:creationId xmlns:a16="http://schemas.microsoft.com/office/drawing/2014/main" id="{89FA2A70-2213-43A2-A513-199E0FBCE49B}"/>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37" name="Group 9">
            <a:extLst>
              <a:ext uri="{FF2B5EF4-FFF2-40B4-BE49-F238E27FC236}">
                <a16:creationId xmlns:a16="http://schemas.microsoft.com/office/drawing/2014/main" id="{2D079BF8-848B-432D-A67E-1FEF83A1050E}"/>
              </a:ext>
            </a:extLst>
          </p:cNvPr>
          <p:cNvGrpSpPr>
            <a:grpSpLocks/>
          </p:cNvGrpSpPr>
          <p:nvPr/>
        </p:nvGrpSpPr>
        <p:grpSpPr bwMode="auto">
          <a:xfrm>
            <a:off x="2701925" y="1998663"/>
            <a:ext cx="965200" cy="439737"/>
            <a:chOff x="3553" y="9240"/>
            <a:chExt cx="1080" cy="468"/>
          </a:xfrm>
        </p:grpSpPr>
        <p:sp>
          <p:nvSpPr>
            <p:cNvPr id="329738" name="Text Box 10">
              <a:extLst>
                <a:ext uri="{FF2B5EF4-FFF2-40B4-BE49-F238E27FC236}">
                  <a16:creationId xmlns:a16="http://schemas.microsoft.com/office/drawing/2014/main" id="{1B0864F4-E668-4B40-ACC8-896F34CC05B6}"/>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PCB2    5</a:t>
              </a:r>
            </a:p>
          </p:txBody>
        </p:sp>
        <p:sp>
          <p:nvSpPr>
            <p:cNvPr id="329739" name="Line 11">
              <a:extLst>
                <a:ext uri="{FF2B5EF4-FFF2-40B4-BE49-F238E27FC236}">
                  <a16:creationId xmlns:a16="http://schemas.microsoft.com/office/drawing/2014/main" id="{D18B29E7-1E0F-4664-A63C-7F32097082E3}"/>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40" name="Group 12">
            <a:extLst>
              <a:ext uri="{FF2B5EF4-FFF2-40B4-BE49-F238E27FC236}">
                <a16:creationId xmlns:a16="http://schemas.microsoft.com/office/drawing/2014/main" id="{A1A2FE50-D765-4D17-B840-3750D75F9728}"/>
              </a:ext>
            </a:extLst>
          </p:cNvPr>
          <p:cNvGrpSpPr>
            <a:grpSpLocks/>
          </p:cNvGrpSpPr>
          <p:nvPr/>
        </p:nvGrpSpPr>
        <p:grpSpPr bwMode="auto">
          <a:xfrm>
            <a:off x="2701925" y="2438400"/>
            <a:ext cx="965200" cy="438150"/>
            <a:chOff x="3553" y="9240"/>
            <a:chExt cx="1080" cy="468"/>
          </a:xfrm>
        </p:grpSpPr>
        <p:sp>
          <p:nvSpPr>
            <p:cNvPr id="329741" name="Text Box 13">
              <a:extLst>
                <a:ext uri="{FF2B5EF4-FFF2-40B4-BE49-F238E27FC236}">
                  <a16:creationId xmlns:a16="http://schemas.microsoft.com/office/drawing/2014/main" id="{925A51EC-EC10-46E6-A7C6-4604B32A1DCF}"/>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PCB3    0</a:t>
              </a:r>
            </a:p>
          </p:txBody>
        </p:sp>
        <p:sp>
          <p:nvSpPr>
            <p:cNvPr id="329742" name="Line 14">
              <a:extLst>
                <a:ext uri="{FF2B5EF4-FFF2-40B4-BE49-F238E27FC236}">
                  <a16:creationId xmlns:a16="http://schemas.microsoft.com/office/drawing/2014/main" id="{CC1CFD7B-C1B2-4D59-8C86-0812CC4861C3}"/>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43" name="Group 15">
            <a:extLst>
              <a:ext uri="{FF2B5EF4-FFF2-40B4-BE49-F238E27FC236}">
                <a16:creationId xmlns:a16="http://schemas.microsoft.com/office/drawing/2014/main" id="{83B4859C-91D2-4C13-8D73-02810735BD89}"/>
              </a:ext>
            </a:extLst>
          </p:cNvPr>
          <p:cNvGrpSpPr>
            <a:grpSpLocks/>
          </p:cNvGrpSpPr>
          <p:nvPr/>
        </p:nvGrpSpPr>
        <p:grpSpPr bwMode="auto">
          <a:xfrm>
            <a:off x="2701925" y="2876550"/>
            <a:ext cx="965200" cy="438150"/>
            <a:chOff x="3553" y="9240"/>
            <a:chExt cx="1080" cy="468"/>
          </a:xfrm>
        </p:grpSpPr>
        <p:sp>
          <p:nvSpPr>
            <p:cNvPr id="329744" name="Text Box 16">
              <a:extLst>
                <a:ext uri="{FF2B5EF4-FFF2-40B4-BE49-F238E27FC236}">
                  <a16:creationId xmlns:a16="http://schemas.microsoft.com/office/drawing/2014/main" id="{B6CF34E9-A3AC-46DB-A2BF-148EE03D3793}"/>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PCB4    0 </a:t>
              </a:r>
            </a:p>
          </p:txBody>
        </p:sp>
        <p:sp>
          <p:nvSpPr>
            <p:cNvPr id="329745" name="Line 17">
              <a:extLst>
                <a:ext uri="{FF2B5EF4-FFF2-40B4-BE49-F238E27FC236}">
                  <a16:creationId xmlns:a16="http://schemas.microsoft.com/office/drawing/2014/main" id="{2DFDA63B-A130-4719-B8AF-477C5DED6520}"/>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46" name="Group 18">
            <a:extLst>
              <a:ext uri="{FF2B5EF4-FFF2-40B4-BE49-F238E27FC236}">
                <a16:creationId xmlns:a16="http://schemas.microsoft.com/office/drawing/2014/main" id="{7E4F3FFC-10B7-4AF3-AB9D-7C7D0A684A97}"/>
              </a:ext>
            </a:extLst>
          </p:cNvPr>
          <p:cNvGrpSpPr>
            <a:grpSpLocks/>
          </p:cNvGrpSpPr>
          <p:nvPr/>
        </p:nvGrpSpPr>
        <p:grpSpPr bwMode="auto">
          <a:xfrm>
            <a:off x="2701925" y="3314700"/>
            <a:ext cx="965200" cy="439738"/>
            <a:chOff x="3553" y="9240"/>
            <a:chExt cx="1080" cy="468"/>
          </a:xfrm>
        </p:grpSpPr>
        <p:sp>
          <p:nvSpPr>
            <p:cNvPr id="329747" name="Text Box 19">
              <a:extLst>
                <a:ext uri="{FF2B5EF4-FFF2-40B4-BE49-F238E27FC236}">
                  <a16:creationId xmlns:a16="http://schemas.microsoft.com/office/drawing/2014/main" id="{281AEF62-91BF-4544-9B82-2E1420419C0A}"/>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PCB5    0</a:t>
              </a:r>
            </a:p>
          </p:txBody>
        </p:sp>
        <p:sp>
          <p:nvSpPr>
            <p:cNvPr id="329748" name="Line 20">
              <a:extLst>
                <a:ext uri="{FF2B5EF4-FFF2-40B4-BE49-F238E27FC236}">
                  <a16:creationId xmlns:a16="http://schemas.microsoft.com/office/drawing/2014/main" id="{C65429DA-258A-401B-AD9F-C67A096760B5}"/>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49" name="Group 21">
            <a:extLst>
              <a:ext uri="{FF2B5EF4-FFF2-40B4-BE49-F238E27FC236}">
                <a16:creationId xmlns:a16="http://schemas.microsoft.com/office/drawing/2014/main" id="{D7BDBEE2-466B-40B2-86AF-B63A86FBF069}"/>
              </a:ext>
            </a:extLst>
          </p:cNvPr>
          <p:cNvGrpSpPr>
            <a:grpSpLocks/>
          </p:cNvGrpSpPr>
          <p:nvPr/>
        </p:nvGrpSpPr>
        <p:grpSpPr bwMode="auto">
          <a:xfrm>
            <a:off x="2701925" y="3754438"/>
            <a:ext cx="965200" cy="438150"/>
            <a:chOff x="3553" y="9240"/>
            <a:chExt cx="1080" cy="468"/>
          </a:xfrm>
        </p:grpSpPr>
        <p:sp>
          <p:nvSpPr>
            <p:cNvPr id="329750" name="Text Box 22">
              <a:extLst>
                <a:ext uri="{FF2B5EF4-FFF2-40B4-BE49-F238E27FC236}">
                  <a16:creationId xmlns:a16="http://schemas.microsoft.com/office/drawing/2014/main" id="{3575161F-5D38-4F9C-A337-74372DA59297}"/>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PCB6    4</a:t>
              </a:r>
            </a:p>
          </p:txBody>
        </p:sp>
        <p:sp>
          <p:nvSpPr>
            <p:cNvPr id="329751" name="Line 23">
              <a:extLst>
                <a:ext uri="{FF2B5EF4-FFF2-40B4-BE49-F238E27FC236}">
                  <a16:creationId xmlns:a16="http://schemas.microsoft.com/office/drawing/2014/main" id="{EF5B4FB0-F7F2-4277-8AF1-16977B52E852}"/>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9752" name="Text Box 24">
            <a:extLst>
              <a:ext uri="{FF2B5EF4-FFF2-40B4-BE49-F238E27FC236}">
                <a16:creationId xmlns:a16="http://schemas.microsoft.com/office/drawing/2014/main" id="{5C161F59-BBBA-4555-A39B-C4466F149AC3}"/>
              </a:ext>
            </a:extLst>
          </p:cNvPr>
          <p:cNvSpPr txBox="1">
            <a:spLocks noChangeArrowheads="1"/>
          </p:cNvSpPr>
          <p:nvPr/>
        </p:nvSpPr>
        <p:spPr bwMode="auto">
          <a:xfrm>
            <a:off x="933450" y="1560513"/>
            <a:ext cx="1285875" cy="355600"/>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运行队列指针  </a:t>
            </a:r>
          </a:p>
        </p:txBody>
      </p:sp>
      <p:sp>
        <p:nvSpPr>
          <p:cNvPr id="329753" name="Line 25">
            <a:extLst>
              <a:ext uri="{FF2B5EF4-FFF2-40B4-BE49-F238E27FC236}">
                <a16:creationId xmlns:a16="http://schemas.microsoft.com/office/drawing/2014/main" id="{D01952F9-5B25-46C0-A261-36B9AC09980A}"/>
              </a:ext>
            </a:extLst>
          </p:cNvPr>
          <p:cNvSpPr>
            <a:spLocks noChangeShapeType="1"/>
          </p:cNvSpPr>
          <p:nvPr/>
        </p:nvSpPr>
        <p:spPr bwMode="auto">
          <a:xfrm>
            <a:off x="2219325" y="1706563"/>
            <a:ext cx="482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54" name="Text Box 26">
            <a:extLst>
              <a:ext uri="{FF2B5EF4-FFF2-40B4-BE49-F238E27FC236}">
                <a16:creationId xmlns:a16="http://schemas.microsoft.com/office/drawing/2014/main" id="{07DAF14E-FD9B-47C6-9A58-3C141C6F67ED}"/>
              </a:ext>
            </a:extLst>
          </p:cNvPr>
          <p:cNvSpPr txBox="1">
            <a:spLocks noChangeArrowheads="1"/>
          </p:cNvSpPr>
          <p:nvPr/>
        </p:nvSpPr>
        <p:spPr bwMode="auto">
          <a:xfrm>
            <a:off x="933450" y="2146300"/>
            <a:ext cx="1285875" cy="346075"/>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就绪队列指针  </a:t>
            </a:r>
          </a:p>
        </p:txBody>
      </p:sp>
      <p:sp>
        <p:nvSpPr>
          <p:cNvPr id="329755" name="Line 27">
            <a:extLst>
              <a:ext uri="{FF2B5EF4-FFF2-40B4-BE49-F238E27FC236}">
                <a16:creationId xmlns:a16="http://schemas.microsoft.com/office/drawing/2014/main" id="{2F1A4382-8AEB-432C-8D97-2EE20904ADBA}"/>
              </a:ext>
            </a:extLst>
          </p:cNvPr>
          <p:cNvSpPr>
            <a:spLocks noChangeShapeType="1"/>
          </p:cNvSpPr>
          <p:nvPr/>
        </p:nvSpPr>
        <p:spPr bwMode="auto">
          <a:xfrm flipV="1">
            <a:off x="2219325" y="2146300"/>
            <a:ext cx="482600"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56" name="Line 28">
            <a:extLst>
              <a:ext uri="{FF2B5EF4-FFF2-40B4-BE49-F238E27FC236}">
                <a16:creationId xmlns:a16="http://schemas.microsoft.com/office/drawing/2014/main" id="{6976C5ED-37CE-4048-90C6-02519CF6A178}"/>
              </a:ext>
            </a:extLst>
          </p:cNvPr>
          <p:cNvSpPr>
            <a:spLocks noChangeShapeType="1"/>
          </p:cNvSpPr>
          <p:nvPr/>
        </p:nvSpPr>
        <p:spPr bwMode="auto">
          <a:xfrm>
            <a:off x="3667125" y="2292350"/>
            <a:ext cx="322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57" name="Line 29">
            <a:extLst>
              <a:ext uri="{FF2B5EF4-FFF2-40B4-BE49-F238E27FC236}">
                <a16:creationId xmlns:a16="http://schemas.microsoft.com/office/drawing/2014/main" id="{1F61085E-F4D3-4C8C-BA7C-DA6B73EAD1AD}"/>
              </a:ext>
            </a:extLst>
          </p:cNvPr>
          <p:cNvSpPr>
            <a:spLocks noChangeShapeType="1"/>
          </p:cNvSpPr>
          <p:nvPr/>
        </p:nvSpPr>
        <p:spPr bwMode="auto">
          <a:xfrm>
            <a:off x="3989388" y="2292350"/>
            <a:ext cx="0" cy="1314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58" name="Line 30">
            <a:extLst>
              <a:ext uri="{FF2B5EF4-FFF2-40B4-BE49-F238E27FC236}">
                <a16:creationId xmlns:a16="http://schemas.microsoft.com/office/drawing/2014/main" id="{9A6F09E0-D341-49D2-AC4B-04ED5BDD5676}"/>
              </a:ext>
            </a:extLst>
          </p:cNvPr>
          <p:cNvSpPr>
            <a:spLocks noChangeShapeType="1"/>
          </p:cNvSpPr>
          <p:nvPr/>
        </p:nvSpPr>
        <p:spPr bwMode="auto">
          <a:xfrm flipH="1">
            <a:off x="3667125" y="3606800"/>
            <a:ext cx="322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59" name="Text Box 31">
            <a:extLst>
              <a:ext uri="{FF2B5EF4-FFF2-40B4-BE49-F238E27FC236}">
                <a16:creationId xmlns:a16="http://schemas.microsoft.com/office/drawing/2014/main" id="{4E5B66DA-86EF-4EDB-92DC-3FD864290FA6}"/>
              </a:ext>
            </a:extLst>
          </p:cNvPr>
          <p:cNvSpPr txBox="1">
            <a:spLocks noChangeArrowheads="1"/>
          </p:cNvSpPr>
          <p:nvPr/>
        </p:nvSpPr>
        <p:spPr bwMode="auto">
          <a:xfrm>
            <a:off x="771525" y="2730500"/>
            <a:ext cx="1447800" cy="338138"/>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等待队列</a:t>
            </a:r>
            <a:r>
              <a:rPr lang="en-US" altLang="zh-CN" sz="1400">
                <a:solidFill>
                  <a:schemeClr val="accent2"/>
                </a:solidFill>
                <a:latin typeface="华文新魏" panose="02010800040101010101" pitchFamily="2" charset="-122"/>
                <a:ea typeface="华文新魏" panose="02010800040101010101" pitchFamily="2" charset="-122"/>
              </a:rPr>
              <a:t>1</a:t>
            </a:r>
            <a:r>
              <a:rPr lang="zh-CN" altLang="en-US" sz="1400">
                <a:solidFill>
                  <a:schemeClr val="accent2"/>
                </a:solidFill>
                <a:latin typeface="华文新魏" panose="02010800040101010101" pitchFamily="2" charset="-122"/>
                <a:ea typeface="华文新魏" panose="02010800040101010101" pitchFamily="2" charset="-122"/>
              </a:rPr>
              <a:t>指针  </a:t>
            </a:r>
          </a:p>
        </p:txBody>
      </p:sp>
      <p:sp>
        <p:nvSpPr>
          <p:cNvPr id="329760" name="Text Box 32">
            <a:extLst>
              <a:ext uri="{FF2B5EF4-FFF2-40B4-BE49-F238E27FC236}">
                <a16:creationId xmlns:a16="http://schemas.microsoft.com/office/drawing/2014/main" id="{E56983A2-7580-4213-BFAE-98BF0D5429C3}"/>
              </a:ext>
            </a:extLst>
          </p:cNvPr>
          <p:cNvSpPr txBox="1">
            <a:spLocks noChangeArrowheads="1"/>
          </p:cNvSpPr>
          <p:nvPr/>
        </p:nvSpPr>
        <p:spPr bwMode="auto">
          <a:xfrm>
            <a:off x="771525" y="3314700"/>
            <a:ext cx="1447800" cy="330200"/>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等待队列</a:t>
            </a:r>
            <a:r>
              <a:rPr lang="en-US" altLang="zh-CN" sz="1400">
                <a:solidFill>
                  <a:schemeClr val="accent2"/>
                </a:solidFill>
                <a:latin typeface="华文新魏" panose="02010800040101010101" pitchFamily="2" charset="-122"/>
                <a:ea typeface="华文新魏" panose="02010800040101010101" pitchFamily="2" charset="-122"/>
              </a:rPr>
              <a:t>2</a:t>
            </a:r>
            <a:r>
              <a:rPr lang="zh-CN" altLang="en-US" sz="1400">
                <a:solidFill>
                  <a:schemeClr val="accent2"/>
                </a:solidFill>
                <a:latin typeface="华文新魏" panose="02010800040101010101" pitchFamily="2" charset="-122"/>
                <a:ea typeface="华文新魏" panose="02010800040101010101" pitchFamily="2" charset="-122"/>
              </a:rPr>
              <a:t>指针  </a:t>
            </a:r>
          </a:p>
        </p:txBody>
      </p:sp>
      <p:sp>
        <p:nvSpPr>
          <p:cNvPr id="329761" name="Line 33">
            <a:extLst>
              <a:ext uri="{FF2B5EF4-FFF2-40B4-BE49-F238E27FC236}">
                <a16:creationId xmlns:a16="http://schemas.microsoft.com/office/drawing/2014/main" id="{56AE4AF6-11DE-46D2-BBAB-9CCEB49A8639}"/>
              </a:ext>
            </a:extLst>
          </p:cNvPr>
          <p:cNvSpPr>
            <a:spLocks noChangeShapeType="1"/>
          </p:cNvSpPr>
          <p:nvPr/>
        </p:nvSpPr>
        <p:spPr bwMode="auto">
          <a:xfrm flipV="1">
            <a:off x="2219325" y="2730500"/>
            <a:ext cx="482600"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62" name="Line 34">
            <a:extLst>
              <a:ext uri="{FF2B5EF4-FFF2-40B4-BE49-F238E27FC236}">
                <a16:creationId xmlns:a16="http://schemas.microsoft.com/office/drawing/2014/main" id="{595F095E-CE43-4FFA-AC79-C324D5B28D9B}"/>
              </a:ext>
            </a:extLst>
          </p:cNvPr>
          <p:cNvSpPr>
            <a:spLocks noChangeShapeType="1"/>
          </p:cNvSpPr>
          <p:nvPr/>
        </p:nvSpPr>
        <p:spPr bwMode="auto">
          <a:xfrm>
            <a:off x="2219325" y="3460750"/>
            <a:ext cx="482600" cy="4397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63" name="Line 35">
            <a:extLst>
              <a:ext uri="{FF2B5EF4-FFF2-40B4-BE49-F238E27FC236}">
                <a16:creationId xmlns:a16="http://schemas.microsoft.com/office/drawing/2014/main" id="{506D3DC1-2D5F-45CA-8318-E4D9DB7C6D8C}"/>
              </a:ext>
            </a:extLst>
          </p:cNvPr>
          <p:cNvSpPr>
            <a:spLocks noChangeShapeType="1"/>
          </p:cNvSpPr>
          <p:nvPr/>
        </p:nvSpPr>
        <p:spPr bwMode="auto">
          <a:xfrm>
            <a:off x="3667125" y="4046538"/>
            <a:ext cx="482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64" name="Line 36">
            <a:extLst>
              <a:ext uri="{FF2B5EF4-FFF2-40B4-BE49-F238E27FC236}">
                <a16:creationId xmlns:a16="http://schemas.microsoft.com/office/drawing/2014/main" id="{76D70811-AF3B-4775-B0C5-F3B3B15ECAC4}"/>
              </a:ext>
            </a:extLst>
          </p:cNvPr>
          <p:cNvSpPr>
            <a:spLocks noChangeShapeType="1"/>
          </p:cNvSpPr>
          <p:nvPr/>
        </p:nvSpPr>
        <p:spPr bwMode="auto">
          <a:xfrm flipV="1">
            <a:off x="4149725" y="3022600"/>
            <a:ext cx="0" cy="1023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65" name="Line 37">
            <a:extLst>
              <a:ext uri="{FF2B5EF4-FFF2-40B4-BE49-F238E27FC236}">
                <a16:creationId xmlns:a16="http://schemas.microsoft.com/office/drawing/2014/main" id="{5F075C97-EBD4-4CFB-89E3-04D29AE4E7DF}"/>
              </a:ext>
            </a:extLst>
          </p:cNvPr>
          <p:cNvSpPr>
            <a:spLocks noChangeShapeType="1"/>
          </p:cNvSpPr>
          <p:nvPr/>
        </p:nvSpPr>
        <p:spPr bwMode="auto">
          <a:xfrm flipH="1">
            <a:off x="3667125" y="3022600"/>
            <a:ext cx="482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66" name="Text Box 38">
            <a:extLst>
              <a:ext uri="{FF2B5EF4-FFF2-40B4-BE49-F238E27FC236}">
                <a16:creationId xmlns:a16="http://schemas.microsoft.com/office/drawing/2014/main" id="{3A156005-E4EB-438A-AEFF-7362778B07BD}"/>
              </a:ext>
            </a:extLst>
          </p:cNvPr>
          <p:cNvSpPr txBox="1">
            <a:spLocks noChangeArrowheads="1"/>
          </p:cNvSpPr>
          <p:nvPr/>
        </p:nvSpPr>
        <p:spPr bwMode="auto">
          <a:xfrm>
            <a:off x="771525" y="4046538"/>
            <a:ext cx="1447800" cy="319087"/>
          </a:xfrm>
          <a:prstGeom prst="rect">
            <a:avLst/>
          </a:prstGeom>
          <a:solidFill>
            <a:srgbClr val="FFCC66"/>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a:t>
            </a:r>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p>
        </p:txBody>
      </p:sp>
      <p:grpSp>
        <p:nvGrpSpPr>
          <p:cNvPr id="329767" name="Group 39">
            <a:extLst>
              <a:ext uri="{FF2B5EF4-FFF2-40B4-BE49-F238E27FC236}">
                <a16:creationId xmlns:a16="http://schemas.microsoft.com/office/drawing/2014/main" id="{A36B7C8D-1C71-4AFD-BFF0-4D35DE5DE25A}"/>
              </a:ext>
            </a:extLst>
          </p:cNvPr>
          <p:cNvGrpSpPr>
            <a:grpSpLocks/>
          </p:cNvGrpSpPr>
          <p:nvPr/>
        </p:nvGrpSpPr>
        <p:grpSpPr bwMode="auto">
          <a:xfrm>
            <a:off x="2701925" y="5068888"/>
            <a:ext cx="965200" cy="439737"/>
            <a:chOff x="3553" y="9240"/>
            <a:chExt cx="1080" cy="468"/>
          </a:xfrm>
        </p:grpSpPr>
        <p:sp>
          <p:nvSpPr>
            <p:cNvPr id="329768" name="Text Box 40">
              <a:extLst>
                <a:ext uri="{FF2B5EF4-FFF2-40B4-BE49-F238E27FC236}">
                  <a16:creationId xmlns:a16="http://schemas.microsoft.com/office/drawing/2014/main" id="{4FDA594C-CF31-4DAE-882A-1FBD53530EF6}"/>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PCBn   7 </a:t>
              </a:r>
            </a:p>
          </p:txBody>
        </p:sp>
        <p:sp>
          <p:nvSpPr>
            <p:cNvPr id="329769" name="Line 41">
              <a:extLst>
                <a:ext uri="{FF2B5EF4-FFF2-40B4-BE49-F238E27FC236}">
                  <a16:creationId xmlns:a16="http://schemas.microsoft.com/office/drawing/2014/main" id="{F6F1AA66-3280-4DC1-974B-274D5F7F6022}"/>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70" name="Group 42">
            <a:extLst>
              <a:ext uri="{FF2B5EF4-FFF2-40B4-BE49-F238E27FC236}">
                <a16:creationId xmlns:a16="http://schemas.microsoft.com/office/drawing/2014/main" id="{1E0855ED-BB47-4889-B252-9F39CADB96E4}"/>
              </a:ext>
            </a:extLst>
          </p:cNvPr>
          <p:cNvGrpSpPr>
            <a:grpSpLocks/>
          </p:cNvGrpSpPr>
          <p:nvPr/>
        </p:nvGrpSpPr>
        <p:grpSpPr bwMode="auto">
          <a:xfrm>
            <a:off x="2701925" y="4192588"/>
            <a:ext cx="965200" cy="438150"/>
            <a:chOff x="3553" y="9240"/>
            <a:chExt cx="1080" cy="468"/>
          </a:xfrm>
        </p:grpSpPr>
        <p:sp>
          <p:nvSpPr>
            <p:cNvPr id="329771" name="Text Box 43">
              <a:extLst>
                <a:ext uri="{FF2B5EF4-FFF2-40B4-BE49-F238E27FC236}">
                  <a16:creationId xmlns:a16="http://schemas.microsoft.com/office/drawing/2014/main" id="{4D0D59F3-45DE-4187-A7A5-019F8C7AEB4D}"/>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PCB7    0 </a:t>
              </a:r>
            </a:p>
          </p:txBody>
        </p:sp>
        <p:sp>
          <p:nvSpPr>
            <p:cNvPr id="329772" name="Line 44">
              <a:extLst>
                <a:ext uri="{FF2B5EF4-FFF2-40B4-BE49-F238E27FC236}">
                  <a16:creationId xmlns:a16="http://schemas.microsoft.com/office/drawing/2014/main" id="{5CB7C1FC-980C-4EAA-A9B6-B28739449CCE}"/>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9773" name="Group 45">
            <a:extLst>
              <a:ext uri="{FF2B5EF4-FFF2-40B4-BE49-F238E27FC236}">
                <a16:creationId xmlns:a16="http://schemas.microsoft.com/office/drawing/2014/main" id="{DA9BAAB5-72D1-4D99-BB53-92EC9A955718}"/>
              </a:ext>
            </a:extLst>
          </p:cNvPr>
          <p:cNvGrpSpPr>
            <a:grpSpLocks/>
          </p:cNvGrpSpPr>
          <p:nvPr/>
        </p:nvGrpSpPr>
        <p:grpSpPr bwMode="auto">
          <a:xfrm>
            <a:off x="2701925" y="4630738"/>
            <a:ext cx="965200" cy="438150"/>
            <a:chOff x="3553" y="9240"/>
            <a:chExt cx="1080" cy="468"/>
          </a:xfrm>
        </p:grpSpPr>
        <p:sp>
          <p:nvSpPr>
            <p:cNvPr id="329774" name="Text Box 46">
              <a:extLst>
                <a:ext uri="{FF2B5EF4-FFF2-40B4-BE49-F238E27FC236}">
                  <a16:creationId xmlns:a16="http://schemas.microsoft.com/office/drawing/2014/main" id="{DD237808-435B-4300-99A6-ACD6098FE1F1}"/>
                </a:ext>
              </a:extLst>
            </p:cNvPr>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p>
          </p:txBody>
        </p:sp>
        <p:sp>
          <p:nvSpPr>
            <p:cNvPr id="329775" name="Line 47">
              <a:extLst>
                <a:ext uri="{FF2B5EF4-FFF2-40B4-BE49-F238E27FC236}">
                  <a16:creationId xmlns:a16="http://schemas.microsoft.com/office/drawing/2014/main" id="{39CAAD8B-3AAA-4C32-9C36-A95D8EAB1D0F}"/>
                </a:ext>
              </a:extLst>
            </p:cNvPr>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9776" name="Line 48">
            <a:extLst>
              <a:ext uri="{FF2B5EF4-FFF2-40B4-BE49-F238E27FC236}">
                <a16:creationId xmlns:a16="http://schemas.microsoft.com/office/drawing/2014/main" id="{4866F9E1-FA3B-490B-ACB6-1E9588F10F5A}"/>
              </a:ext>
            </a:extLst>
          </p:cNvPr>
          <p:cNvSpPr>
            <a:spLocks noChangeShapeType="1"/>
          </p:cNvSpPr>
          <p:nvPr/>
        </p:nvSpPr>
        <p:spPr bwMode="auto">
          <a:xfrm>
            <a:off x="2219325" y="4776788"/>
            <a:ext cx="482600" cy="5857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77" name="Line 49">
            <a:extLst>
              <a:ext uri="{FF2B5EF4-FFF2-40B4-BE49-F238E27FC236}">
                <a16:creationId xmlns:a16="http://schemas.microsoft.com/office/drawing/2014/main" id="{D8F587A3-7ADA-45A6-B516-C9DB157B4ED6}"/>
              </a:ext>
            </a:extLst>
          </p:cNvPr>
          <p:cNvSpPr>
            <a:spLocks noChangeShapeType="1"/>
          </p:cNvSpPr>
          <p:nvPr/>
        </p:nvSpPr>
        <p:spPr bwMode="auto">
          <a:xfrm>
            <a:off x="3667125" y="5362575"/>
            <a:ext cx="322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78" name="Line 50">
            <a:extLst>
              <a:ext uri="{FF2B5EF4-FFF2-40B4-BE49-F238E27FC236}">
                <a16:creationId xmlns:a16="http://schemas.microsoft.com/office/drawing/2014/main" id="{B41E1F23-BDB7-45B1-854D-67D7B108FC40}"/>
              </a:ext>
            </a:extLst>
          </p:cNvPr>
          <p:cNvSpPr>
            <a:spLocks noChangeShapeType="1"/>
          </p:cNvSpPr>
          <p:nvPr/>
        </p:nvSpPr>
        <p:spPr bwMode="auto">
          <a:xfrm flipV="1">
            <a:off x="3989388" y="4484688"/>
            <a:ext cx="0" cy="877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779" name="Line 51">
            <a:extLst>
              <a:ext uri="{FF2B5EF4-FFF2-40B4-BE49-F238E27FC236}">
                <a16:creationId xmlns:a16="http://schemas.microsoft.com/office/drawing/2014/main" id="{D583895A-8D4E-4ED2-BE5F-32D6A964578C}"/>
              </a:ext>
            </a:extLst>
          </p:cNvPr>
          <p:cNvSpPr>
            <a:spLocks noChangeShapeType="1"/>
          </p:cNvSpPr>
          <p:nvPr/>
        </p:nvSpPr>
        <p:spPr bwMode="auto">
          <a:xfrm flipH="1">
            <a:off x="3667125" y="4484688"/>
            <a:ext cx="322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80" name="Text Box 52">
            <a:extLst>
              <a:ext uri="{FF2B5EF4-FFF2-40B4-BE49-F238E27FC236}">
                <a16:creationId xmlns:a16="http://schemas.microsoft.com/office/drawing/2014/main" id="{EDFC1247-A9E5-459A-8383-9F488A3725D4}"/>
              </a:ext>
            </a:extLst>
          </p:cNvPr>
          <p:cNvSpPr txBox="1">
            <a:spLocks noChangeArrowheads="1"/>
          </p:cNvSpPr>
          <p:nvPr/>
        </p:nvSpPr>
        <p:spPr bwMode="auto">
          <a:xfrm>
            <a:off x="468313" y="4630738"/>
            <a:ext cx="1751012" cy="382587"/>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空闲进程队列指针  </a:t>
            </a:r>
          </a:p>
        </p:txBody>
      </p:sp>
      <p:sp>
        <p:nvSpPr>
          <p:cNvPr id="329781" name="Text Box 53">
            <a:extLst>
              <a:ext uri="{FF2B5EF4-FFF2-40B4-BE49-F238E27FC236}">
                <a16:creationId xmlns:a16="http://schemas.microsoft.com/office/drawing/2014/main" id="{84FA115A-C043-4E48-93C6-5065484A999D}"/>
              </a:ext>
            </a:extLst>
          </p:cNvPr>
          <p:cNvSpPr txBox="1">
            <a:spLocks noChangeArrowheads="1"/>
          </p:cNvSpPr>
          <p:nvPr/>
        </p:nvSpPr>
        <p:spPr bwMode="auto">
          <a:xfrm>
            <a:off x="1254125" y="5654675"/>
            <a:ext cx="1589088" cy="4381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chemeClr val="accent2"/>
                </a:solidFill>
                <a:latin typeface="华文新魏" panose="02010800040101010101" pitchFamily="2" charset="-122"/>
                <a:ea typeface="华文新魏" panose="02010800040101010101" pitchFamily="2" charset="-122"/>
              </a:rPr>
              <a:t>链接方式</a:t>
            </a:r>
          </a:p>
        </p:txBody>
      </p:sp>
      <p:sp>
        <p:nvSpPr>
          <p:cNvPr id="329783" name="Text Box 55">
            <a:extLst>
              <a:ext uri="{FF2B5EF4-FFF2-40B4-BE49-F238E27FC236}">
                <a16:creationId xmlns:a16="http://schemas.microsoft.com/office/drawing/2014/main" id="{B1CA1F5A-59A9-491F-AE2E-9DF6C2275FFC}"/>
              </a:ext>
            </a:extLst>
          </p:cNvPr>
          <p:cNvSpPr txBox="1">
            <a:spLocks noChangeArrowheads="1"/>
          </p:cNvSpPr>
          <p:nvPr/>
        </p:nvSpPr>
        <p:spPr bwMode="auto">
          <a:xfrm>
            <a:off x="4311650" y="1560513"/>
            <a:ext cx="1287463" cy="355600"/>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运行队列指针  </a:t>
            </a:r>
          </a:p>
        </p:txBody>
      </p:sp>
      <p:sp>
        <p:nvSpPr>
          <p:cNvPr id="329784" name="Text Box 56">
            <a:extLst>
              <a:ext uri="{FF2B5EF4-FFF2-40B4-BE49-F238E27FC236}">
                <a16:creationId xmlns:a16="http://schemas.microsoft.com/office/drawing/2014/main" id="{398A3109-5D8B-442A-8F71-C0F034C4C257}"/>
              </a:ext>
            </a:extLst>
          </p:cNvPr>
          <p:cNvSpPr txBox="1">
            <a:spLocks noChangeArrowheads="1"/>
          </p:cNvSpPr>
          <p:nvPr/>
        </p:nvSpPr>
        <p:spPr bwMode="auto">
          <a:xfrm>
            <a:off x="4311650" y="2292350"/>
            <a:ext cx="1125538" cy="344488"/>
          </a:xfrm>
          <a:prstGeom prst="rect">
            <a:avLst/>
          </a:prstGeom>
          <a:solidFill>
            <a:schemeClr val="accent1"/>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就绪表指针  </a:t>
            </a:r>
          </a:p>
        </p:txBody>
      </p:sp>
      <p:sp>
        <p:nvSpPr>
          <p:cNvPr id="329785" name="Text Box 57">
            <a:extLst>
              <a:ext uri="{FF2B5EF4-FFF2-40B4-BE49-F238E27FC236}">
                <a16:creationId xmlns:a16="http://schemas.microsoft.com/office/drawing/2014/main" id="{DEA224E4-F16F-40ED-9795-239DE0BA464D}"/>
              </a:ext>
            </a:extLst>
          </p:cNvPr>
          <p:cNvSpPr txBox="1">
            <a:spLocks noChangeArrowheads="1"/>
          </p:cNvSpPr>
          <p:nvPr/>
        </p:nvSpPr>
        <p:spPr bwMode="auto">
          <a:xfrm>
            <a:off x="4311650" y="2876550"/>
            <a:ext cx="1287463" cy="336550"/>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等待表</a:t>
            </a:r>
            <a:r>
              <a:rPr lang="en-US" altLang="zh-CN" sz="1400">
                <a:solidFill>
                  <a:schemeClr val="accent2"/>
                </a:solidFill>
                <a:latin typeface="华文新魏" panose="02010800040101010101" pitchFamily="2" charset="-122"/>
                <a:ea typeface="华文新魏" panose="02010800040101010101" pitchFamily="2" charset="-122"/>
              </a:rPr>
              <a:t>1</a:t>
            </a:r>
            <a:r>
              <a:rPr lang="zh-CN" altLang="en-US" sz="1400">
                <a:solidFill>
                  <a:schemeClr val="accent2"/>
                </a:solidFill>
                <a:latin typeface="华文新魏" panose="02010800040101010101" pitchFamily="2" charset="-122"/>
                <a:ea typeface="华文新魏" panose="02010800040101010101" pitchFamily="2" charset="-122"/>
              </a:rPr>
              <a:t>指针  </a:t>
            </a:r>
          </a:p>
        </p:txBody>
      </p:sp>
      <p:sp>
        <p:nvSpPr>
          <p:cNvPr id="329786" name="Text Box 58">
            <a:extLst>
              <a:ext uri="{FF2B5EF4-FFF2-40B4-BE49-F238E27FC236}">
                <a16:creationId xmlns:a16="http://schemas.microsoft.com/office/drawing/2014/main" id="{A0BC7622-0179-4F3E-8635-40E59E26B86D}"/>
              </a:ext>
            </a:extLst>
          </p:cNvPr>
          <p:cNvSpPr txBox="1">
            <a:spLocks noChangeArrowheads="1"/>
          </p:cNvSpPr>
          <p:nvPr/>
        </p:nvSpPr>
        <p:spPr bwMode="auto">
          <a:xfrm>
            <a:off x="4311650" y="4192588"/>
            <a:ext cx="1287463" cy="315912"/>
          </a:xfrm>
          <a:prstGeom prst="rect">
            <a:avLst/>
          </a:prstGeom>
          <a:solidFill>
            <a:srgbClr val="FFCC66"/>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a:t>
            </a:r>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p>
        </p:txBody>
      </p:sp>
      <p:sp>
        <p:nvSpPr>
          <p:cNvPr id="329787" name="Text Box 59">
            <a:extLst>
              <a:ext uri="{FF2B5EF4-FFF2-40B4-BE49-F238E27FC236}">
                <a16:creationId xmlns:a16="http://schemas.microsoft.com/office/drawing/2014/main" id="{BDEFF45B-161F-464F-A059-308CD7F7E875}"/>
              </a:ext>
            </a:extLst>
          </p:cNvPr>
          <p:cNvSpPr txBox="1">
            <a:spLocks noChangeArrowheads="1"/>
          </p:cNvSpPr>
          <p:nvPr/>
        </p:nvSpPr>
        <p:spPr bwMode="auto">
          <a:xfrm>
            <a:off x="4794250" y="5654675"/>
            <a:ext cx="1506538" cy="4381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chemeClr val="accent2"/>
                </a:solidFill>
                <a:latin typeface="华文新魏" panose="02010800040101010101" pitchFamily="2" charset="-122"/>
                <a:ea typeface="华文新魏" panose="02010800040101010101" pitchFamily="2" charset="-122"/>
              </a:rPr>
              <a:t>索引方式</a:t>
            </a:r>
          </a:p>
        </p:txBody>
      </p:sp>
      <p:sp>
        <p:nvSpPr>
          <p:cNvPr id="329789" name="Text Box 61">
            <a:extLst>
              <a:ext uri="{FF2B5EF4-FFF2-40B4-BE49-F238E27FC236}">
                <a16:creationId xmlns:a16="http://schemas.microsoft.com/office/drawing/2014/main" id="{C23CE719-8976-4A3E-AD36-DD1681CDBCF6}"/>
              </a:ext>
            </a:extLst>
          </p:cNvPr>
          <p:cNvSpPr txBox="1">
            <a:spLocks noChangeArrowheads="1"/>
          </p:cNvSpPr>
          <p:nvPr/>
        </p:nvSpPr>
        <p:spPr bwMode="auto">
          <a:xfrm>
            <a:off x="7207250" y="1196975"/>
            <a:ext cx="965200" cy="2889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PCB</a:t>
            </a:r>
            <a:r>
              <a:rPr lang="zh-CN" altLang="en-US" sz="1400">
                <a:solidFill>
                  <a:schemeClr val="accent2"/>
                </a:solidFill>
                <a:latin typeface="华文新魏" panose="02010800040101010101" pitchFamily="2" charset="-122"/>
                <a:ea typeface="华文新魏" panose="02010800040101010101" pitchFamily="2" charset="-122"/>
              </a:rPr>
              <a:t>表</a:t>
            </a:r>
          </a:p>
          <a:p>
            <a:pPr algn="just"/>
            <a:r>
              <a:rPr lang="zh-CN" altLang="en-US" sz="1400">
                <a:solidFill>
                  <a:schemeClr val="accent2"/>
                </a:solidFill>
                <a:latin typeface="华文新魏" panose="02010800040101010101" pitchFamily="2" charset="-122"/>
                <a:ea typeface="华文新魏" panose="02010800040101010101" pitchFamily="2" charset="-122"/>
              </a:rPr>
              <a:t> </a:t>
            </a:r>
          </a:p>
        </p:txBody>
      </p:sp>
      <p:sp>
        <p:nvSpPr>
          <p:cNvPr id="329790" name="Text Box 62">
            <a:extLst>
              <a:ext uri="{FF2B5EF4-FFF2-40B4-BE49-F238E27FC236}">
                <a16:creationId xmlns:a16="http://schemas.microsoft.com/office/drawing/2014/main" id="{8D79E059-3D6D-4CED-9354-BE38BF66E79B}"/>
              </a:ext>
            </a:extLst>
          </p:cNvPr>
          <p:cNvSpPr txBox="1">
            <a:spLocks noChangeArrowheads="1"/>
          </p:cNvSpPr>
          <p:nvPr/>
        </p:nvSpPr>
        <p:spPr bwMode="auto">
          <a:xfrm>
            <a:off x="7207250" y="1560513"/>
            <a:ext cx="965200" cy="439737"/>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PCB1  </a:t>
            </a: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29791" name="Text Box 63">
            <a:extLst>
              <a:ext uri="{FF2B5EF4-FFF2-40B4-BE49-F238E27FC236}">
                <a16:creationId xmlns:a16="http://schemas.microsoft.com/office/drawing/2014/main" id="{9FF0B2A4-A9F8-49B8-BE56-BA459EB0B3D3}"/>
              </a:ext>
            </a:extLst>
          </p:cNvPr>
          <p:cNvSpPr txBox="1">
            <a:spLocks noChangeArrowheads="1"/>
          </p:cNvSpPr>
          <p:nvPr/>
        </p:nvSpPr>
        <p:spPr bwMode="auto">
          <a:xfrm>
            <a:off x="7207250" y="2000250"/>
            <a:ext cx="965200" cy="43815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PCB2  </a:t>
            </a:r>
          </a:p>
        </p:txBody>
      </p:sp>
      <p:sp>
        <p:nvSpPr>
          <p:cNvPr id="329792" name="Text Box 64">
            <a:extLst>
              <a:ext uri="{FF2B5EF4-FFF2-40B4-BE49-F238E27FC236}">
                <a16:creationId xmlns:a16="http://schemas.microsoft.com/office/drawing/2014/main" id="{7D145034-84CA-4DBB-A901-7ACD198F7418}"/>
              </a:ext>
            </a:extLst>
          </p:cNvPr>
          <p:cNvSpPr txBox="1">
            <a:spLocks noChangeArrowheads="1"/>
          </p:cNvSpPr>
          <p:nvPr/>
        </p:nvSpPr>
        <p:spPr bwMode="auto">
          <a:xfrm>
            <a:off x="7207250" y="2438400"/>
            <a:ext cx="965200" cy="43815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PCB3  </a:t>
            </a:r>
          </a:p>
        </p:txBody>
      </p:sp>
      <p:sp>
        <p:nvSpPr>
          <p:cNvPr id="329793" name="Text Box 65">
            <a:extLst>
              <a:ext uri="{FF2B5EF4-FFF2-40B4-BE49-F238E27FC236}">
                <a16:creationId xmlns:a16="http://schemas.microsoft.com/office/drawing/2014/main" id="{6128A82F-B8E8-430C-853E-34DDE10E3C28}"/>
              </a:ext>
            </a:extLst>
          </p:cNvPr>
          <p:cNvSpPr txBox="1">
            <a:spLocks noChangeArrowheads="1"/>
          </p:cNvSpPr>
          <p:nvPr/>
        </p:nvSpPr>
        <p:spPr bwMode="auto">
          <a:xfrm>
            <a:off x="7207250" y="2876550"/>
            <a:ext cx="965200" cy="43815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PCB4  </a:t>
            </a:r>
          </a:p>
        </p:txBody>
      </p:sp>
      <p:sp>
        <p:nvSpPr>
          <p:cNvPr id="329794" name="Text Box 66">
            <a:extLst>
              <a:ext uri="{FF2B5EF4-FFF2-40B4-BE49-F238E27FC236}">
                <a16:creationId xmlns:a16="http://schemas.microsoft.com/office/drawing/2014/main" id="{49F7647F-2068-4E84-A3D8-A4873E81D131}"/>
              </a:ext>
            </a:extLst>
          </p:cNvPr>
          <p:cNvSpPr txBox="1">
            <a:spLocks noChangeArrowheads="1"/>
          </p:cNvSpPr>
          <p:nvPr/>
        </p:nvSpPr>
        <p:spPr bwMode="auto">
          <a:xfrm>
            <a:off x="7207250" y="3314700"/>
            <a:ext cx="965200" cy="439738"/>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PCB5  </a:t>
            </a:r>
          </a:p>
        </p:txBody>
      </p:sp>
      <p:sp>
        <p:nvSpPr>
          <p:cNvPr id="329795" name="Text Box 67">
            <a:extLst>
              <a:ext uri="{FF2B5EF4-FFF2-40B4-BE49-F238E27FC236}">
                <a16:creationId xmlns:a16="http://schemas.microsoft.com/office/drawing/2014/main" id="{2373A553-6AA5-43F0-B1DC-827E16380606}"/>
              </a:ext>
            </a:extLst>
          </p:cNvPr>
          <p:cNvSpPr txBox="1">
            <a:spLocks noChangeArrowheads="1"/>
          </p:cNvSpPr>
          <p:nvPr/>
        </p:nvSpPr>
        <p:spPr bwMode="auto">
          <a:xfrm>
            <a:off x="7207250" y="3754438"/>
            <a:ext cx="965200" cy="43815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PCB6  </a:t>
            </a:r>
          </a:p>
        </p:txBody>
      </p:sp>
      <p:sp>
        <p:nvSpPr>
          <p:cNvPr id="329796" name="Text Box 68">
            <a:extLst>
              <a:ext uri="{FF2B5EF4-FFF2-40B4-BE49-F238E27FC236}">
                <a16:creationId xmlns:a16="http://schemas.microsoft.com/office/drawing/2014/main" id="{75C559F5-91BC-40F4-8D34-7C8BD15F5064}"/>
              </a:ext>
            </a:extLst>
          </p:cNvPr>
          <p:cNvSpPr txBox="1">
            <a:spLocks noChangeArrowheads="1"/>
          </p:cNvSpPr>
          <p:nvPr/>
        </p:nvSpPr>
        <p:spPr bwMode="auto">
          <a:xfrm>
            <a:off x="7207250" y="4192588"/>
            <a:ext cx="965200" cy="43815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p>
        </p:txBody>
      </p:sp>
      <p:sp>
        <p:nvSpPr>
          <p:cNvPr id="329797" name="Text Box 69">
            <a:extLst>
              <a:ext uri="{FF2B5EF4-FFF2-40B4-BE49-F238E27FC236}">
                <a16:creationId xmlns:a16="http://schemas.microsoft.com/office/drawing/2014/main" id="{99E26D48-9991-4664-A8C4-4E2153E05F4D}"/>
              </a:ext>
            </a:extLst>
          </p:cNvPr>
          <p:cNvSpPr txBox="1">
            <a:spLocks noChangeArrowheads="1"/>
          </p:cNvSpPr>
          <p:nvPr/>
        </p:nvSpPr>
        <p:spPr bwMode="auto">
          <a:xfrm>
            <a:off x="7207250" y="4630738"/>
            <a:ext cx="965200" cy="439737"/>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p>
        </p:txBody>
      </p:sp>
      <p:sp>
        <p:nvSpPr>
          <p:cNvPr id="329798" name="Text Box 70">
            <a:extLst>
              <a:ext uri="{FF2B5EF4-FFF2-40B4-BE49-F238E27FC236}">
                <a16:creationId xmlns:a16="http://schemas.microsoft.com/office/drawing/2014/main" id="{36EC4D35-F311-4062-8BCE-E860AF35F720}"/>
              </a:ext>
            </a:extLst>
          </p:cNvPr>
          <p:cNvSpPr txBox="1">
            <a:spLocks noChangeArrowheads="1"/>
          </p:cNvSpPr>
          <p:nvPr/>
        </p:nvSpPr>
        <p:spPr bwMode="auto">
          <a:xfrm>
            <a:off x="7207250" y="5070475"/>
            <a:ext cx="965200" cy="43815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PCBn  </a:t>
            </a:r>
          </a:p>
        </p:txBody>
      </p:sp>
      <p:sp>
        <p:nvSpPr>
          <p:cNvPr id="329799" name="Text Box 71">
            <a:extLst>
              <a:ext uri="{FF2B5EF4-FFF2-40B4-BE49-F238E27FC236}">
                <a16:creationId xmlns:a16="http://schemas.microsoft.com/office/drawing/2014/main" id="{9B3F1C01-C2D8-4DDF-8CB6-3B7EA571D988}"/>
              </a:ext>
            </a:extLst>
          </p:cNvPr>
          <p:cNvSpPr txBox="1">
            <a:spLocks noChangeArrowheads="1"/>
          </p:cNvSpPr>
          <p:nvPr/>
        </p:nvSpPr>
        <p:spPr bwMode="auto">
          <a:xfrm>
            <a:off x="4311650" y="4776788"/>
            <a:ext cx="1287463" cy="307975"/>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空闲表指针  </a:t>
            </a:r>
          </a:p>
        </p:txBody>
      </p:sp>
      <p:grpSp>
        <p:nvGrpSpPr>
          <p:cNvPr id="329821" name="Group 93">
            <a:extLst>
              <a:ext uri="{FF2B5EF4-FFF2-40B4-BE49-F238E27FC236}">
                <a16:creationId xmlns:a16="http://schemas.microsoft.com/office/drawing/2014/main" id="{C36F30CB-C8C7-42CF-B3A0-3E7E69C52681}"/>
              </a:ext>
            </a:extLst>
          </p:cNvPr>
          <p:cNvGrpSpPr>
            <a:grpSpLocks/>
          </p:cNvGrpSpPr>
          <p:nvPr/>
        </p:nvGrpSpPr>
        <p:grpSpPr bwMode="auto">
          <a:xfrm>
            <a:off x="5759450" y="1779588"/>
            <a:ext cx="1117600" cy="1577975"/>
            <a:chOff x="3628" y="1121"/>
            <a:chExt cx="704" cy="994"/>
          </a:xfrm>
        </p:grpSpPr>
        <p:sp>
          <p:nvSpPr>
            <p:cNvPr id="329801" name="Text Box 73">
              <a:extLst>
                <a:ext uri="{FF2B5EF4-FFF2-40B4-BE49-F238E27FC236}">
                  <a16:creationId xmlns:a16="http://schemas.microsoft.com/office/drawing/2014/main" id="{8D079C2B-3C91-4C83-AD95-062455F77488}"/>
                </a:ext>
              </a:extLst>
            </p:cNvPr>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headEnd/>
              <a:tailEnd/>
            </a:ln>
          </p:spPr>
          <p:txBody>
            <a:bodyPr/>
            <a:lstStyle/>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29802" name="Text Box 74">
              <a:extLst>
                <a:ext uri="{FF2B5EF4-FFF2-40B4-BE49-F238E27FC236}">
                  <a16:creationId xmlns:a16="http://schemas.microsoft.com/office/drawing/2014/main" id="{C43540F3-C4C3-4BD6-B52C-27A2C449AF7A}"/>
                </a:ext>
              </a:extLst>
            </p:cNvPr>
            <p:cNvSpPr txBox="1">
              <a:spLocks noChangeArrowheads="1"/>
            </p:cNvSpPr>
            <p:nvPr/>
          </p:nvSpPr>
          <p:spPr bwMode="auto">
            <a:xfrm>
              <a:off x="3628" y="1121"/>
              <a:ext cx="704" cy="22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就绪索引表  </a:t>
              </a:r>
            </a:p>
          </p:txBody>
        </p:sp>
        <p:sp>
          <p:nvSpPr>
            <p:cNvPr id="329803" name="Line 75">
              <a:extLst>
                <a:ext uri="{FF2B5EF4-FFF2-40B4-BE49-F238E27FC236}">
                  <a16:creationId xmlns:a16="http://schemas.microsoft.com/office/drawing/2014/main" id="{B734AACE-0F2F-4597-94CB-9B161DAC55C1}"/>
                </a:ext>
              </a:extLst>
            </p:cNvPr>
            <p:cNvSpPr>
              <a:spLocks noChangeShapeType="1"/>
            </p:cNvSpPr>
            <p:nvPr/>
          </p:nvSpPr>
          <p:spPr bwMode="auto">
            <a:xfrm>
              <a:off x="3729" y="1535"/>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804" name="Line 76">
              <a:extLst>
                <a:ext uri="{FF2B5EF4-FFF2-40B4-BE49-F238E27FC236}">
                  <a16:creationId xmlns:a16="http://schemas.microsoft.com/office/drawing/2014/main" id="{BC70CD31-E3EF-4226-8426-3B28D0E77F48}"/>
                </a:ext>
              </a:extLst>
            </p:cNvPr>
            <p:cNvSpPr>
              <a:spLocks noChangeShapeType="1"/>
            </p:cNvSpPr>
            <p:nvPr/>
          </p:nvSpPr>
          <p:spPr bwMode="auto">
            <a:xfrm>
              <a:off x="3729" y="1720"/>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805" name="Line 77">
              <a:extLst>
                <a:ext uri="{FF2B5EF4-FFF2-40B4-BE49-F238E27FC236}">
                  <a16:creationId xmlns:a16="http://schemas.microsoft.com/office/drawing/2014/main" id="{656AACB0-10A5-418D-B806-BEE91F23AC89}"/>
                </a:ext>
              </a:extLst>
            </p:cNvPr>
            <p:cNvSpPr>
              <a:spLocks noChangeShapeType="1"/>
            </p:cNvSpPr>
            <p:nvPr/>
          </p:nvSpPr>
          <p:spPr bwMode="auto">
            <a:xfrm>
              <a:off x="3729" y="1904"/>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9806" name="Text Box 78">
            <a:extLst>
              <a:ext uri="{FF2B5EF4-FFF2-40B4-BE49-F238E27FC236}">
                <a16:creationId xmlns:a16="http://schemas.microsoft.com/office/drawing/2014/main" id="{38BC7D96-3B08-4E2D-9296-7616151A4AE3}"/>
              </a:ext>
            </a:extLst>
          </p:cNvPr>
          <p:cNvSpPr txBox="1">
            <a:spLocks noChangeArrowheads="1"/>
          </p:cNvSpPr>
          <p:nvPr/>
        </p:nvSpPr>
        <p:spPr bwMode="auto">
          <a:xfrm>
            <a:off x="5919788" y="4046538"/>
            <a:ext cx="804862" cy="1168400"/>
          </a:xfrm>
          <a:prstGeom prst="rect">
            <a:avLst/>
          </a:prstGeom>
          <a:solidFill>
            <a:schemeClr val="accent1"/>
          </a:solidFill>
          <a:ln w="9525">
            <a:solidFill>
              <a:srgbClr val="000000"/>
            </a:solidFill>
            <a:miter lim="800000"/>
            <a:headEnd/>
            <a:tailEnd/>
          </a:ln>
        </p:spPr>
        <p:txBody>
          <a:bodyPr/>
          <a:lstStyle/>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29807" name="Text Box 79">
            <a:extLst>
              <a:ext uri="{FF2B5EF4-FFF2-40B4-BE49-F238E27FC236}">
                <a16:creationId xmlns:a16="http://schemas.microsoft.com/office/drawing/2014/main" id="{26CDF98B-6956-426C-BB4C-556C17B097DF}"/>
              </a:ext>
            </a:extLst>
          </p:cNvPr>
          <p:cNvSpPr txBox="1">
            <a:spLocks noChangeArrowheads="1"/>
          </p:cNvSpPr>
          <p:nvPr/>
        </p:nvSpPr>
        <p:spPr bwMode="auto">
          <a:xfrm>
            <a:off x="5759450" y="3606800"/>
            <a:ext cx="1260475" cy="3270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等待索引表</a:t>
            </a:r>
            <a:r>
              <a:rPr lang="en-US" altLang="zh-CN" sz="1400">
                <a:solidFill>
                  <a:schemeClr val="accent2"/>
                </a:solidFill>
                <a:latin typeface="华文新魏" panose="02010800040101010101" pitchFamily="2" charset="-122"/>
                <a:ea typeface="华文新魏" panose="02010800040101010101" pitchFamily="2" charset="-122"/>
              </a:rPr>
              <a:t>1  </a:t>
            </a:r>
          </a:p>
        </p:txBody>
      </p:sp>
      <p:sp>
        <p:nvSpPr>
          <p:cNvPr id="329808" name="Line 80">
            <a:extLst>
              <a:ext uri="{FF2B5EF4-FFF2-40B4-BE49-F238E27FC236}">
                <a16:creationId xmlns:a16="http://schemas.microsoft.com/office/drawing/2014/main" id="{FE0837A6-0976-4122-BCA3-0A87F0A5A2A1}"/>
              </a:ext>
            </a:extLst>
          </p:cNvPr>
          <p:cNvSpPr>
            <a:spLocks noChangeShapeType="1"/>
          </p:cNvSpPr>
          <p:nvPr/>
        </p:nvSpPr>
        <p:spPr bwMode="auto">
          <a:xfrm>
            <a:off x="5919788" y="4338638"/>
            <a:ext cx="8048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809" name="Line 81">
            <a:extLst>
              <a:ext uri="{FF2B5EF4-FFF2-40B4-BE49-F238E27FC236}">
                <a16:creationId xmlns:a16="http://schemas.microsoft.com/office/drawing/2014/main" id="{69B22EAF-2CB4-43A9-82C0-AF457021DD43}"/>
              </a:ext>
            </a:extLst>
          </p:cNvPr>
          <p:cNvSpPr>
            <a:spLocks noChangeShapeType="1"/>
          </p:cNvSpPr>
          <p:nvPr/>
        </p:nvSpPr>
        <p:spPr bwMode="auto">
          <a:xfrm>
            <a:off x="5919788" y="4630738"/>
            <a:ext cx="8048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810" name="Line 82">
            <a:extLst>
              <a:ext uri="{FF2B5EF4-FFF2-40B4-BE49-F238E27FC236}">
                <a16:creationId xmlns:a16="http://schemas.microsoft.com/office/drawing/2014/main" id="{71015B88-3D81-47A6-995D-869496598781}"/>
              </a:ext>
            </a:extLst>
          </p:cNvPr>
          <p:cNvSpPr>
            <a:spLocks noChangeShapeType="1"/>
          </p:cNvSpPr>
          <p:nvPr/>
        </p:nvSpPr>
        <p:spPr bwMode="auto">
          <a:xfrm>
            <a:off x="5919788" y="4922838"/>
            <a:ext cx="8048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811" name="Line 83">
            <a:extLst>
              <a:ext uri="{FF2B5EF4-FFF2-40B4-BE49-F238E27FC236}">
                <a16:creationId xmlns:a16="http://schemas.microsoft.com/office/drawing/2014/main" id="{BC4DC676-13ED-4C4C-8E9E-4AA4E90A2DED}"/>
              </a:ext>
            </a:extLst>
          </p:cNvPr>
          <p:cNvSpPr>
            <a:spLocks noChangeShapeType="1"/>
          </p:cNvSpPr>
          <p:nvPr/>
        </p:nvSpPr>
        <p:spPr bwMode="auto">
          <a:xfrm flipV="1">
            <a:off x="5437188" y="2276475"/>
            <a:ext cx="430212" cy="307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2" name="Line 84">
            <a:extLst>
              <a:ext uri="{FF2B5EF4-FFF2-40B4-BE49-F238E27FC236}">
                <a16:creationId xmlns:a16="http://schemas.microsoft.com/office/drawing/2014/main" id="{CB0B4977-5F6D-4D2F-A17F-40F305A16C74}"/>
              </a:ext>
            </a:extLst>
          </p:cNvPr>
          <p:cNvSpPr>
            <a:spLocks noChangeShapeType="1"/>
          </p:cNvSpPr>
          <p:nvPr/>
        </p:nvSpPr>
        <p:spPr bwMode="auto">
          <a:xfrm>
            <a:off x="5599113" y="3022600"/>
            <a:ext cx="320675" cy="1023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3" name="Line 85">
            <a:extLst>
              <a:ext uri="{FF2B5EF4-FFF2-40B4-BE49-F238E27FC236}">
                <a16:creationId xmlns:a16="http://schemas.microsoft.com/office/drawing/2014/main" id="{E505F200-82CC-4307-948C-CB3D5D65C72C}"/>
              </a:ext>
            </a:extLst>
          </p:cNvPr>
          <p:cNvSpPr>
            <a:spLocks noChangeShapeType="1"/>
          </p:cNvSpPr>
          <p:nvPr/>
        </p:nvSpPr>
        <p:spPr bwMode="auto">
          <a:xfrm>
            <a:off x="5599113" y="1706563"/>
            <a:ext cx="16081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4" name="Line 86">
            <a:extLst>
              <a:ext uri="{FF2B5EF4-FFF2-40B4-BE49-F238E27FC236}">
                <a16:creationId xmlns:a16="http://schemas.microsoft.com/office/drawing/2014/main" id="{BC753B82-A7A6-4E9D-8EBD-40FD37959561}"/>
              </a:ext>
            </a:extLst>
          </p:cNvPr>
          <p:cNvSpPr>
            <a:spLocks noChangeShapeType="1"/>
          </p:cNvSpPr>
          <p:nvPr/>
        </p:nvSpPr>
        <p:spPr bwMode="auto">
          <a:xfrm>
            <a:off x="6724650" y="2292350"/>
            <a:ext cx="482600" cy="730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5" name="Line 87">
            <a:extLst>
              <a:ext uri="{FF2B5EF4-FFF2-40B4-BE49-F238E27FC236}">
                <a16:creationId xmlns:a16="http://schemas.microsoft.com/office/drawing/2014/main" id="{803E9B3D-8911-4DD6-ADDA-F2DF594E30A5}"/>
              </a:ext>
            </a:extLst>
          </p:cNvPr>
          <p:cNvSpPr>
            <a:spLocks noChangeShapeType="1"/>
          </p:cNvSpPr>
          <p:nvPr/>
        </p:nvSpPr>
        <p:spPr bwMode="auto">
          <a:xfrm flipV="1">
            <a:off x="6724650" y="2584450"/>
            <a:ext cx="482600" cy="1608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6" name="Line 88">
            <a:extLst>
              <a:ext uri="{FF2B5EF4-FFF2-40B4-BE49-F238E27FC236}">
                <a16:creationId xmlns:a16="http://schemas.microsoft.com/office/drawing/2014/main" id="{18244627-80EA-4EAD-9F16-DC9910037F45}"/>
              </a:ext>
            </a:extLst>
          </p:cNvPr>
          <p:cNvSpPr>
            <a:spLocks noChangeShapeType="1"/>
          </p:cNvSpPr>
          <p:nvPr/>
        </p:nvSpPr>
        <p:spPr bwMode="auto">
          <a:xfrm flipV="1">
            <a:off x="6724650" y="2146300"/>
            <a:ext cx="482600" cy="438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7" name="Line 89">
            <a:extLst>
              <a:ext uri="{FF2B5EF4-FFF2-40B4-BE49-F238E27FC236}">
                <a16:creationId xmlns:a16="http://schemas.microsoft.com/office/drawing/2014/main" id="{C8F5C10B-FEDB-4F85-8A87-C51B3FFFD88D}"/>
              </a:ext>
            </a:extLst>
          </p:cNvPr>
          <p:cNvSpPr>
            <a:spLocks noChangeShapeType="1"/>
          </p:cNvSpPr>
          <p:nvPr/>
        </p:nvSpPr>
        <p:spPr bwMode="auto">
          <a:xfrm flipV="1">
            <a:off x="6724650" y="3460750"/>
            <a:ext cx="482600" cy="13160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8" name="Line 90">
            <a:extLst>
              <a:ext uri="{FF2B5EF4-FFF2-40B4-BE49-F238E27FC236}">
                <a16:creationId xmlns:a16="http://schemas.microsoft.com/office/drawing/2014/main" id="{94D0C5E5-49D3-40F4-8C52-DAA7B0493EB9}"/>
              </a:ext>
            </a:extLst>
          </p:cNvPr>
          <p:cNvSpPr>
            <a:spLocks noChangeShapeType="1"/>
          </p:cNvSpPr>
          <p:nvPr/>
        </p:nvSpPr>
        <p:spPr bwMode="auto">
          <a:xfrm>
            <a:off x="6724650" y="4484688"/>
            <a:ext cx="482600" cy="8778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19" name="Line 91">
            <a:extLst>
              <a:ext uri="{FF2B5EF4-FFF2-40B4-BE49-F238E27FC236}">
                <a16:creationId xmlns:a16="http://schemas.microsoft.com/office/drawing/2014/main" id="{2B570078-484F-4B82-9DB8-04D4460C3D53}"/>
              </a:ext>
            </a:extLst>
          </p:cNvPr>
          <p:cNvSpPr>
            <a:spLocks noChangeShapeType="1"/>
          </p:cNvSpPr>
          <p:nvPr/>
        </p:nvSpPr>
        <p:spPr bwMode="auto">
          <a:xfrm>
            <a:off x="6724650" y="2876550"/>
            <a:ext cx="482600" cy="11699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820" name="Text Box 92">
            <a:extLst>
              <a:ext uri="{FF2B5EF4-FFF2-40B4-BE49-F238E27FC236}">
                <a16:creationId xmlns:a16="http://schemas.microsoft.com/office/drawing/2014/main" id="{DD3D3FA4-D2CC-47F8-945C-6787FD747449}"/>
              </a:ext>
            </a:extLst>
          </p:cNvPr>
          <p:cNvSpPr txBox="1">
            <a:spLocks noChangeArrowheads="1"/>
          </p:cNvSpPr>
          <p:nvPr/>
        </p:nvSpPr>
        <p:spPr bwMode="auto">
          <a:xfrm>
            <a:off x="4311650" y="3460750"/>
            <a:ext cx="1287463" cy="328613"/>
          </a:xfrm>
          <a:prstGeom prst="rect">
            <a:avLst/>
          </a:prstGeom>
          <a:solidFill>
            <a:srgbClr val="FFCC66"/>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等待表</a:t>
            </a:r>
            <a:r>
              <a:rPr lang="en-US" altLang="zh-CN" sz="1400">
                <a:solidFill>
                  <a:schemeClr val="accent2"/>
                </a:solidFill>
                <a:latin typeface="华文新魏" panose="02010800040101010101" pitchFamily="2" charset="-122"/>
                <a:ea typeface="华文新魏" panose="02010800040101010101" pitchFamily="2" charset="-122"/>
              </a:rPr>
              <a:t>2</a:t>
            </a:r>
            <a:r>
              <a:rPr lang="zh-CN" altLang="en-US" sz="1400">
                <a:solidFill>
                  <a:schemeClr val="accent2"/>
                </a:solidFill>
                <a:latin typeface="华文新魏" panose="02010800040101010101" pitchFamily="2" charset="-122"/>
                <a:ea typeface="华文新魏" panose="02010800040101010101" pitchFamily="2" charset="-122"/>
              </a:rPr>
              <a:t>指针</a:t>
            </a:r>
          </a:p>
        </p:txBody>
      </p:sp>
    </p:spTree>
  </p:cSld>
  <p:clrMapOvr>
    <a:masterClrMapping/>
  </p:clrMapOvr>
  <p:transition>
    <p:checke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12ED3AD3-5870-4985-986A-58ED3CAEB436}"/>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Linux</a:t>
            </a:r>
            <a:r>
              <a:rPr lang="zh-CN" altLang="en-US" sz="4800">
                <a:latin typeface="华文新魏" panose="02010800040101010101" pitchFamily="2" charset="-122"/>
                <a:ea typeface="华文新魏" panose="02010800040101010101" pitchFamily="2" charset="-122"/>
              </a:rPr>
              <a:t>进程链表</a:t>
            </a:r>
          </a:p>
        </p:txBody>
      </p:sp>
      <p:sp>
        <p:nvSpPr>
          <p:cNvPr id="330755" name="Rectangle 3">
            <a:extLst>
              <a:ext uri="{FF2B5EF4-FFF2-40B4-BE49-F238E27FC236}">
                <a16:creationId xmlns:a16="http://schemas.microsoft.com/office/drawing/2014/main" id="{9B0DA385-1BD1-46E2-9626-12FAEC0C2BF5}"/>
              </a:ext>
            </a:extLst>
          </p:cNvPr>
          <p:cNvSpPr>
            <a:spLocks noGrp="1" noChangeArrowheads="1"/>
          </p:cNvSpPr>
          <p:nvPr>
            <p:ph type="body" idx="1"/>
          </p:nvPr>
        </p:nvSpPr>
        <p:spPr>
          <a:xfrm>
            <a:off x="1047750" y="1125538"/>
            <a:ext cx="7772400" cy="5256212"/>
          </a:xfrm>
        </p:spPr>
        <p:txBody>
          <a:bodyPr/>
          <a:lstStyle/>
          <a:p>
            <a:r>
              <a:rPr lang="zh-CN" altLang="en-US" sz="4000">
                <a:ea typeface="华文新魏" panose="02010800040101010101" pitchFamily="2" charset="-122"/>
              </a:rPr>
              <a:t>双向循环链表</a:t>
            </a:r>
          </a:p>
          <a:p>
            <a:r>
              <a:rPr lang="zh-CN" altLang="en-US" sz="4000">
                <a:ea typeface="华文新魏" panose="02010800040101010101" pitchFamily="2" charset="-122"/>
              </a:rPr>
              <a:t>进程可运行队列链表</a:t>
            </a:r>
          </a:p>
          <a:p>
            <a:r>
              <a:rPr lang="zh-CN" altLang="en-US" sz="4000">
                <a:ea typeface="华文新魏" panose="02010800040101010101" pitchFamily="2" charset="-122"/>
              </a:rPr>
              <a:t>散列链表</a:t>
            </a:r>
          </a:p>
          <a:p>
            <a:r>
              <a:rPr lang="zh-CN" altLang="en-US" sz="4000">
                <a:ea typeface="华文新魏" panose="02010800040101010101" pitchFamily="2" charset="-122"/>
              </a:rPr>
              <a:t>等待队列链表</a:t>
            </a:r>
            <a:r>
              <a:rPr lang="zh-CN" alt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9BCE0D77-064C-467D-8384-BF7F1AC1E09A}"/>
              </a:ext>
            </a:extLst>
          </p:cNvPr>
          <p:cNvSpPr>
            <a:spLocks noGrp="1" noChangeArrowheads="1"/>
          </p:cNvSpPr>
          <p:nvPr>
            <p:ph type="title"/>
          </p:nvPr>
        </p:nvSpPr>
        <p:spPr>
          <a:xfrm>
            <a:off x="1066800" y="609600"/>
            <a:ext cx="7772400" cy="1143000"/>
          </a:xfrm>
        </p:spPr>
        <p:txBody>
          <a:bodyPr/>
          <a:lstStyle/>
          <a:p>
            <a:r>
              <a:rPr lang="zh-CN" altLang="en-US" sz="4800">
                <a:latin typeface="华文新魏" panose="02010800040101010101" pitchFamily="2" charset="-122"/>
                <a:ea typeface="华文新魏" panose="02010800040101010101" pitchFamily="2" charset="-122"/>
              </a:rPr>
              <a:t>队列管理和状态转换示意图</a:t>
            </a:r>
            <a:br>
              <a:rPr lang="zh-CN" altLang="en-US" sz="4800">
                <a:latin typeface="仿宋_GB2312" pitchFamily="49" charset="-122"/>
                <a:ea typeface="仿宋_GB2312" pitchFamily="49" charset="-122"/>
              </a:rPr>
            </a:br>
            <a:endParaRPr lang="zh-CN" altLang="en-US" sz="4800">
              <a:latin typeface="仿宋_GB2312" pitchFamily="49" charset="-122"/>
              <a:ea typeface="仿宋_GB2312" pitchFamily="49" charset="-122"/>
            </a:endParaRPr>
          </a:p>
        </p:txBody>
      </p:sp>
      <p:sp>
        <p:nvSpPr>
          <p:cNvPr id="152579" name="Rectangle 3">
            <a:extLst>
              <a:ext uri="{FF2B5EF4-FFF2-40B4-BE49-F238E27FC236}">
                <a16:creationId xmlns:a16="http://schemas.microsoft.com/office/drawing/2014/main" id="{4A6FF90E-3394-42A5-B2CB-080F42806C83}"/>
              </a:ext>
            </a:extLst>
          </p:cNvPr>
          <p:cNvSpPr>
            <a:spLocks noGrp="1" noChangeArrowheads="1"/>
          </p:cNvSpPr>
          <p:nvPr>
            <p:ph type="body" idx="1"/>
          </p:nvPr>
        </p:nvSpPr>
        <p:spPr>
          <a:xfrm>
            <a:off x="1143000" y="1600200"/>
            <a:ext cx="8001000" cy="5257800"/>
          </a:xfrm>
        </p:spPr>
        <p:txBody>
          <a:bodyPr/>
          <a:lstStyle/>
          <a:p>
            <a:pPr>
              <a:buFontTx/>
              <a:buNone/>
            </a:pPr>
            <a:r>
              <a:rPr lang="en-US" altLang="zh-CN">
                <a:latin typeface="仿宋_GB2312" pitchFamily="49" charset="-122"/>
                <a:ea typeface="仿宋_GB2312" pitchFamily="49" charset="-122"/>
              </a:rPr>
              <a:t>  </a:t>
            </a:r>
          </a:p>
        </p:txBody>
      </p:sp>
      <p:grpSp>
        <p:nvGrpSpPr>
          <p:cNvPr id="152669" name="Group 93">
            <a:extLst>
              <a:ext uri="{FF2B5EF4-FFF2-40B4-BE49-F238E27FC236}">
                <a16:creationId xmlns:a16="http://schemas.microsoft.com/office/drawing/2014/main" id="{A23CE266-3FD6-4A0C-BB9F-54FE3BC720E2}"/>
              </a:ext>
            </a:extLst>
          </p:cNvPr>
          <p:cNvGrpSpPr>
            <a:grpSpLocks/>
          </p:cNvGrpSpPr>
          <p:nvPr/>
        </p:nvGrpSpPr>
        <p:grpSpPr bwMode="auto">
          <a:xfrm>
            <a:off x="1333500" y="1371600"/>
            <a:ext cx="6591300" cy="4267200"/>
            <a:chOff x="840" y="864"/>
            <a:chExt cx="4152" cy="2688"/>
          </a:xfrm>
        </p:grpSpPr>
        <p:grpSp>
          <p:nvGrpSpPr>
            <p:cNvPr id="152581" name="Group 5">
              <a:extLst>
                <a:ext uri="{FF2B5EF4-FFF2-40B4-BE49-F238E27FC236}">
                  <a16:creationId xmlns:a16="http://schemas.microsoft.com/office/drawing/2014/main" id="{75CC7E8E-C9BB-4A42-AB5E-AAE8221AAA67}"/>
                </a:ext>
              </a:extLst>
            </p:cNvPr>
            <p:cNvGrpSpPr>
              <a:grpSpLocks/>
            </p:cNvGrpSpPr>
            <p:nvPr/>
          </p:nvGrpSpPr>
          <p:grpSpPr bwMode="auto">
            <a:xfrm>
              <a:off x="1640" y="1079"/>
              <a:ext cx="1143" cy="215"/>
              <a:chOff x="3780" y="5028"/>
              <a:chExt cx="1800" cy="312"/>
            </a:xfrm>
          </p:grpSpPr>
          <p:sp>
            <p:nvSpPr>
              <p:cNvPr id="152582" name="Line 6">
                <a:extLst>
                  <a:ext uri="{FF2B5EF4-FFF2-40B4-BE49-F238E27FC236}">
                    <a16:creationId xmlns:a16="http://schemas.microsoft.com/office/drawing/2014/main" id="{4AEA56B5-5453-4771-896F-6308DE417D3F}"/>
                  </a:ext>
                </a:extLst>
              </p:cNvPr>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3" name="Line 7">
                <a:extLst>
                  <a:ext uri="{FF2B5EF4-FFF2-40B4-BE49-F238E27FC236}">
                    <a16:creationId xmlns:a16="http://schemas.microsoft.com/office/drawing/2014/main" id="{C2E4F714-94B8-4309-B642-B3E5715D9F92}"/>
                  </a:ext>
                </a:extLst>
              </p:cNvPr>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4" name="Line 8">
                <a:extLst>
                  <a:ext uri="{FF2B5EF4-FFF2-40B4-BE49-F238E27FC236}">
                    <a16:creationId xmlns:a16="http://schemas.microsoft.com/office/drawing/2014/main" id="{38D00761-1016-43F6-ABD9-369CB78D261A}"/>
                  </a:ext>
                </a:extLst>
              </p:cNvPr>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5" name="Line 9">
                <a:extLst>
                  <a:ext uri="{FF2B5EF4-FFF2-40B4-BE49-F238E27FC236}">
                    <a16:creationId xmlns:a16="http://schemas.microsoft.com/office/drawing/2014/main" id="{F7443353-DE3D-43D2-935C-FED8EBB56388}"/>
                  </a:ext>
                </a:extLst>
              </p:cNvPr>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6" name="Line 10">
                <a:extLst>
                  <a:ext uri="{FF2B5EF4-FFF2-40B4-BE49-F238E27FC236}">
                    <a16:creationId xmlns:a16="http://schemas.microsoft.com/office/drawing/2014/main" id="{1B3454F8-BFD9-49AB-A64C-1DDEBDE7DCD4}"/>
                  </a:ext>
                </a:extLst>
              </p:cNvPr>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7" name="Line 11">
                <a:extLst>
                  <a:ext uri="{FF2B5EF4-FFF2-40B4-BE49-F238E27FC236}">
                    <a16:creationId xmlns:a16="http://schemas.microsoft.com/office/drawing/2014/main" id="{5AA47B9A-B9D5-4862-A481-97DAB8B0A3EB}"/>
                  </a:ext>
                </a:extLst>
              </p:cNvPr>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8" name="Line 12">
                <a:extLst>
                  <a:ext uri="{FF2B5EF4-FFF2-40B4-BE49-F238E27FC236}">
                    <a16:creationId xmlns:a16="http://schemas.microsoft.com/office/drawing/2014/main" id="{AFA2961E-C9D3-4273-9D34-D7B504D82ABB}"/>
                  </a:ext>
                </a:extLst>
              </p:cNvPr>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89" name="Line 13">
                <a:extLst>
                  <a:ext uri="{FF2B5EF4-FFF2-40B4-BE49-F238E27FC236}">
                    <a16:creationId xmlns:a16="http://schemas.microsoft.com/office/drawing/2014/main" id="{6B8451D2-672C-4C6E-B285-721B84D524C4}"/>
                  </a:ext>
                </a:extLst>
              </p:cNvPr>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0" name="Line 14">
                <a:extLst>
                  <a:ext uri="{FF2B5EF4-FFF2-40B4-BE49-F238E27FC236}">
                    <a16:creationId xmlns:a16="http://schemas.microsoft.com/office/drawing/2014/main" id="{84D3BB75-4943-480B-828C-E396DF78885E}"/>
                  </a:ext>
                </a:extLst>
              </p:cNvPr>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1" name="Line 15">
                <a:extLst>
                  <a:ext uri="{FF2B5EF4-FFF2-40B4-BE49-F238E27FC236}">
                    <a16:creationId xmlns:a16="http://schemas.microsoft.com/office/drawing/2014/main" id="{7F82A1C8-DBF1-44CA-BCEE-785A2E5EF841}"/>
                  </a:ext>
                </a:extLst>
              </p:cNvPr>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2" name="Line 16">
                <a:extLst>
                  <a:ext uri="{FF2B5EF4-FFF2-40B4-BE49-F238E27FC236}">
                    <a16:creationId xmlns:a16="http://schemas.microsoft.com/office/drawing/2014/main" id="{79615A0D-6EAA-4A22-9C9C-022A13BE0B49}"/>
                  </a:ext>
                </a:extLst>
              </p:cNvPr>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3" name="Line 17">
                <a:extLst>
                  <a:ext uri="{FF2B5EF4-FFF2-40B4-BE49-F238E27FC236}">
                    <a16:creationId xmlns:a16="http://schemas.microsoft.com/office/drawing/2014/main" id="{411FA250-0267-4023-BC67-1E9757EA2F42}"/>
                  </a:ext>
                </a:extLst>
              </p:cNvPr>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2594" name="Group 18">
              <a:extLst>
                <a:ext uri="{FF2B5EF4-FFF2-40B4-BE49-F238E27FC236}">
                  <a16:creationId xmlns:a16="http://schemas.microsoft.com/office/drawing/2014/main" id="{5597D4D0-0822-4156-A617-34D499E52BB0}"/>
                </a:ext>
              </a:extLst>
            </p:cNvPr>
            <p:cNvGrpSpPr>
              <a:grpSpLocks/>
            </p:cNvGrpSpPr>
            <p:nvPr/>
          </p:nvGrpSpPr>
          <p:grpSpPr bwMode="auto">
            <a:xfrm>
              <a:off x="1640" y="1939"/>
              <a:ext cx="1143" cy="215"/>
              <a:chOff x="3780" y="5808"/>
              <a:chExt cx="1800" cy="312"/>
            </a:xfrm>
          </p:grpSpPr>
          <p:sp>
            <p:nvSpPr>
              <p:cNvPr id="152595" name="Line 19">
                <a:extLst>
                  <a:ext uri="{FF2B5EF4-FFF2-40B4-BE49-F238E27FC236}">
                    <a16:creationId xmlns:a16="http://schemas.microsoft.com/office/drawing/2014/main" id="{4986965D-165D-4619-A258-470CEFDF15CC}"/>
                  </a:ext>
                </a:extLst>
              </p:cNvPr>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6" name="Line 20">
                <a:extLst>
                  <a:ext uri="{FF2B5EF4-FFF2-40B4-BE49-F238E27FC236}">
                    <a16:creationId xmlns:a16="http://schemas.microsoft.com/office/drawing/2014/main" id="{18098393-C389-4449-B40C-BD3471C61159}"/>
                  </a:ext>
                </a:extLst>
              </p:cNvPr>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7" name="Line 21">
                <a:extLst>
                  <a:ext uri="{FF2B5EF4-FFF2-40B4-BE49-F238E27FC236}">
                    <a16:creationId xmlns:a16="http://schemas.microsoft.com/office/drawing/2014/main" id="{3FCA714A-D36C-480B-945B-79F3345DAF12}"/>
                  </a:ext>
                </a:extLst>
              </p:cNvPr>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8" name="Line 22">
                <a:extLst>
                  <a:ext uri="{FF2B5EF4-FFF2-40B4-BE49-F238E27FC236}">
                    <a16:creationId xmlns:a16="http://schemas.microsoft.com/office/drawing/2014/main" id="{8F95B5B1-2E03-46B2-8E18-D72A87576FC1}"/>
                  </a:ext>
                </a:extLst>
              </p:cNvPr>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9" name="Line 23">
                <a:extLst>
                  <a:ext uri="{FF2B5EF4-FFF2-40B4-BE49-F238E27FC236}">
                    <a16:creationId xmlns:a16="http://schemas.microsoft.com/office/drawing/2014/main" id="{FD49911B-92B7-4832-8597-79700BC29A46}"/>
                  </a:ext>
                </a:extLst>
              </p:cNvPr>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0" name="Line 24">
                <a:extLst>
                  <a:ext uri="{FF2B5EF4-FFF2-40B4-BE49-F238E27FC236}">
                    <a16:creationId xmlns:a16="http://schemas.microsoft.com/office/drawing/2014/main" id="{C0B147EA-97F7-4FFE-9E7B-D9F4417DE9CC}"/>
                  </a:ext>
                </a:extLst>
              </p:cNvPr>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1" name="Line 25">
                <a:extLst>
                  <a:ext uri="{FF2B5EF4-FFF2-40B4-BE49-F238E27FC236}">
                    <a16:creationId xmlns:a16="http://schemas.microsoft.com/office/drawing/2014/main" id="{1296D8D6-CC80-4A8D-B1BF-4104F4643DB6}"/>
                  </a:ext>
                </a:extLst>
              </p:cNvPr>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2" name="Line 26">
                <a:extLst>
                  <a:ext uri="{FF2B5EF4-FFF2-40B4-BE49-F238E27FC236}">
                    <a16:creationId xmlns:a16="http://schemas.microsoft.com/office/drawing/2014/main" id="{D8AE41DC-5C81-4190-876F-776226EC169A}"/>
                  </a:ext>
                </a:extLst>
              </p:cNvPr>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3" name="Line 27">
                <a:extLst>
                  <a:ext uri="{FF2B5EF4-FFF2-40B4-BE49-F238E27FC236}">
                    <a16:creationId xmlns:a16="http://schemas.microsoft.com/office/drawing/2014/main" id="{A8DE0FB1-C12C-47C5-9BD8-8907A46B4E1C}"/>
                  </a:ext>
                </a:extLst>
              </p:cNvPr>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4" name="Line 28">
                <a:extLst>
                  <a:ext uri="{FF2B5EF4-FFF2-40B4-BE49-F238E27FC236}">
                    <a16:creationId xmlns:a16="http://schemas.microsoft.com/office/drawing/2014/main" id="{1E34E108-2C3A-47C9-838A-C0D4081E6967}"/>
                  </a:ext>
                </a:extLst>
              </p:cNvPr>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5" name="Line 29">
                <a:extLst>
                  <a:ext uri="{FF2B5EF4-FFF2-40B4-BE49-F238E27FC236}">
                    <a16:creationId xmlns:a16="http://schemas.microsoft.com/office/drawing/2014/main" id="{B86101ED-D0C7-4D99-BFB5-483236E3B216}"/>
                  </a:ext>
                </a:extLst>
              </p:cNvPr>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6" name="Line 30">
                <a:extLst>
                  <a:ext uri="{FF2B5EF4-FFF2-40B4-BE49-F238E27FC236}">
                    <a16:creationId xmlns:a16="http://schemas.microsoft.com/office/drawing/2014/main" id="{0D6F2095-E733-42A1-A4EE-6E33E102BDEE}"/>
                  </a:ext>
                </a:extLst>
              </p:cNvPr>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2607" name="Group 31">
              <a:extLst>
                <a:ext uri="{FF2B5EF4-FFF2-40B4-BE49-F238E27FC236}">
                  <a16:creationId xmlns:a16="http://schemas.microsoft.com/office/drawing/2014/main" id="{A50E7986-235B-4F24-A258-15DC6A84FE0D}"/>
                </a:ext>
              </a:extLst>
            </p:cNvPr>
            <p:cNvGrpSpPr>
              <a:grpSpLocks/>
            </p:cNvGrpSpPr>
            <p:nvPr/>
          </p:nvGrpSpPr>
          <p:grpSpPr bwMode="auto">
            <a:xfrm>
              <a:off x="1640" y="3229"/>
              <a:ext cx="1143" cy="215"/>
              <a:chOff x="3780" y="5808"/>
              <a:chExt cx="1800" cy="312"/>
            </a:xfrm>
          </p:grpSpPr>
          <p:sp>
            <p:nvSpPr>
              <p:cNvPr id="152608" name="Line 32">
                <a:extLst>
                  <a:ext uri="{FF2B5EF4-FFF2-40B4-BE49-F238E27FC236}">
                    <a16:creationId xmlns:a16="http://schemas.microsoft.com/office/drawing/2014/main" id="{4678DE3D-360C-4F5A-9C89-BE540DF5257C}"/>
                  </a:ext>
                </a:extLst>
              </p:cNvPr>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09" name="Line 33">
                <a:extLst>
                  <a:ext uri="{FF2B5EF4-FFF2-40B4-BE49-F238E27FC236}">
                    <a16:creationId xmlns:a16="http://schemas.microsoft.com/office/drawing/2014/main" id="{9CADCC4D-A8DA-4965-ADEA-E7C76EB8B5A9}"/>
                  </a:ext>
                </a:extLst>
              </p:cNvPr>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0" name="Line 34">
                <a:extLst>
                  <a:ext uri="{FF2B5EF4-FFF2-40B4-BE49-F238E27FC236}">
                    <a16:creationId xmlns:a16="http://schemas.microsoft.com/office/drawing/2014/main" id="{E9B9BA64-3C57-478B-94BE-F15A23B20860}"/>
                  </a:ext>
                </a:extLst>
              </p:cNvPr>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1" name="Line 35">
                <a:extLst>
                  <a:ext uri="{FF2B5EF4-FFF2-40B4-BE49-F238E27FC236}">
                    <a16:creationId xmlns:a16="http://schemas.microsoft.com/office/drawing/2014/main" id="{4D7E3E33-E5EA-45EA-BF96-67B11E821910}"/>
                  </a:ext>
                </a:extLst>
              </p:cNvPr>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2" name="Line 36">
                <a:extLst>
                  <a:ext uri="{FF2B5EF4-FFF2-40B4-BE49-F238E27FC236}">
                    <a16:creationId xmlns:a16="http://schemas.microsoft.com/office/drawing/2014/main" id="{3974984B-1FEC-462B-AD68-AEE62B8D43EF}"/>
                  </a:ext>
                </a:extLst>
              </p:cNvPr>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3" name="Line 37">
                <a:extLst>
                  <a:ext uri="{FF2B5EF4-FFF2-40B4-BE49-F238E27FC236}">
                    <a16:creationId xmlns:a16="http://schemas.microsoft.com/office/drawing/2014/main" id="{74C96994-BACF-4672-A011-6831EB6FFB8F}"/>
                  </a:ext>
                </a:extLst>
              </p:cNvPr>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4" name="Line 38">
                <a:extLst>
                  <a:ext uri="{FF2B5EF4-FFF2-40B4-BE49-F238E27FC236}">
                    <a16:creationId xmlns:a16="http://schemas.microsoft.com/office/drawing/2014/main" id="{3B9AC870-8C99-4B9A-AD48-2617A43A730B}"/>
                  </a:ext>
                </a:extLst>
              </p:cNvPr>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5" name="Line 39">
                <a:extLst>
                  <a:ext uri="{FF2B5EF4-FFF2-40B4-BE49-F238E27FC236}">
                    <a16:creationId xmlns:a16="http://schemas.microsoft.com/office/drawing/2014/main" id="{450104CF-3079-4851-9A30-FFF1358565DC}"/>
                  </a:ext>
                </a:extLst>
              </p:cNvPr>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6" name="Line 40">
                <a:extLst>
                  <a:ext uri="{FF2B5EF4-FFF2-40B4-BE49-F238E27FC236}">
                    <a16:creationId xmlns:a16="http://schemas.microsoft.com/office/drawing/2014/main" id="{27D3285F-7BE3-44CA-B7A4-F97AC9E58A4D}"/>
                  </a:ext>
                </a:extLst>
              </p:cNvPr>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7" name="Line 41">
                <a:extLst>
                  <a:ext uri="{FF2B5EF4-FFF2-40B4-BE49-F238E27FC236}">
                    <a16:creationId xmlns:a16="http://schemas.microsoft.com/office/drawing/2014/main" id="{76EE1381-C489-4E6D-AD49-C2DBB4583685}"/>
                  </a:ext>
                </a:extLst>
              </p:cNvPr>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8" name="Line 42">
                <a:extLst>
                  <a:ext uri="{FF2B5EF4-FFF2-40B4-BE49-F238E27FC236}">
                    <a16:creationId xmlns:a16="http://schemas.microsoft.com/office/drawing/2014/main" id="{5271BBA8-25C3-4CDF-ADDD-84C4A6FB9328}"/>
                  </a:ext>
                </a:extLst>
              </p:cNvPr>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19" name="Line 43">
                <a:extLst>
                  <a:ext uri="{FF2B5EF4-FFF2-40B4-BE49-F238E27FC236}">
                    <a16:creationId xmlns:a16="http://schemas.microsoft.com/office/drawing/2014/main" id="{E063E9B8-41AB-40A1-8B4B-3D7F2C1F8661}"/>
                  </a:ext>
                </a:extLst>
              </p:cNvPr>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2620" name="Group 44">
              <a:extLst>
                <a:ext uri="{FF2B5EF4-FFF2-40B4-BE49-F238E27FC236}">
                  <a16:creationId xmlns:a16="http://schemas.microsoft.com/office/drawing/2014/main" id="{5357E934-3382-41B7-A0F8-2EB76FBBBF03}"/>
                </a:ext>
              </a:extLst>
            </p:cNvPr>
            <p:cNvGrpSpPr>
              <a:grpSpLocks/>
            </p:cNvGrpSpPr>
            <p:nvPr/>
          </p:nvGrpSpPr>
          <p:grpSpPr bwMode="auto">
            <a:xfrm>
              <a:off x="1640" y="2477"/>
              <a:ext cx="1143" cy="215"/>
              <a:chOff x="3780" y="5808"/>
              <a:chExt cx="1800" cy="312"/>
            </a:xfrm>
          </p:grpSpPr>
          <p:sp>
            <p:nvSpPr>
              <p:cNvPr id="152621" name="Line 45">
                <a:extLst>
                  <a:ext uri="{FF2B5EF4-FFF2-40B4-BE49-F238E27FC236}">
                    <a16:creationId xmlns:a16="http://schemas.microsoft.com/office/drawing/2014/main" id="{001E8319-9A14-4575-B69F-C8C27D8667B1}"/>
                  </a:ext>
                </a:extLst>
              </p:cNvPr>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2" name="Line 46">
                <a:extLst>
                  <a:ext uri="{FF2B5EF4-FFF2-40B4-BE49-F238E27FC236}">
                    <a16:creationId xmlns:a16="http://schemas.microsoft.com/office/drawing/2014/main" id="{3326E27E-5CB8-4CD5-837B-258216411F1C}"/>
                  </a:ext>
                </a:extLst>
              </p:cNvPr>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3" name="Line 47">
                <a:extLst>
                  <a:ext uri="{FF2B5EF4-FFF2-40B4-BE49-F238E27FC236}">
                    <a16:creationId xmlns:a16="http://schemas.microsoft.com/office/drawing/2014/main" id="{85EB410A-7F1F-490D-895D-2EA7FEC1FD3B}"/>
                  </a:ext>
                </a:extLst>
              </p:cNvPr>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4" name="Line 48">
                <a:extLst>
                  <a:ext uri="{FF2B5EF4-FFF2-40B4-BE49-F238E27FC236}">
                    <a16:creationId xmlns:a16="http://schemas.microsoft.com/office/drawing/2014/main" id="{3B262705-D1D9-4ECC-A33F-B40EAEE364E7}"/>
                  </a:ext>
                </a:extLst>
              </p:cNvPr>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5" name="Line 49">
                <a:extLst>
                  <a:ext uri="{FF2B5EF4-FFF2-40B4-BE49-F238E27FC236}">
                    <a16:creationId xmlns:a16="http://schemas.microsoft.com/office/drawing/2014/main" id="{DBA8B18E-286F-4B9C-A6FC-7D2FEB812EC0}"/>
                  </a:ext>
                </a:extLst>
              </p:cNvPr>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6" name="Line 50">
                <a:extLst>
                  <a:ext uri="{FF2B5EF4-FFF2-40B4-BE49-F238E27FC236}">
                    <a16:creationId xmlns:a16="http://schemas.microsoft.com/office/drawing/2014/main" id="{1AC3687A-3D98-498C-BA75-A7202D473408}"/>
                  </a:ext>
                </a:extLst>
              </p:cNvPr>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7" name="Line 51">
                <a:extLst>
                  <a:ext uri="{FF2B5EF4-FFF2-40B4-BE49-F238E27FC236}">
                    <a16:creationId xmlns:a16="http://schemas.microsoft.com/office/drawing/2014/main" id="{CE3E22C4-9A3D-4D50-9BB9-A778E8075B1F}"/>
                  </a:ext>
                </a:extLst>
              </p:cNvPr>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8" name="Line 52">
                <a:extLst>
                  <a:ext uri="{FF2B5EF4-FFF2-40B4-BE49-F238E27FC236}">
                    <a16:creationId xmlns:a16="http://schemas.microsoft.com/office/drawing/2014/main" id="{7EA86081-23BA-4E6B-8B12-0047DD88EB3B}"/>
                  </a:ext>
                </a:extLst>
              </p:cNvPr>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29" name="Line 53">
                <a:extLst>
                  <a:ext uri="{FF2B5EF4-FFF2-40B4-BE49-F238E27FC236}">
                    <a16:creationId xmlns:a16="http://schemas.microsoft.com/office/drawing/2014/main" id="{9F8772EB-1853-40FF-A1F0-DBF2AEFC066E}"/>
                  </a:ext>
                </a:extLst>
              </p:cNvPr>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30" name="Line 54">
                <a:extLst>
                  <a:ext uri="{FF2B5EF4-FFF2-40B4-BE49-F238E27FC236}">
                    <a16:creationId xmlns:a16="http://schemas.microsoft.com/office/drawing/2014/main" id="{C3EAEC36-A8A6-4EBC-BEA1-1AB709E6609C}"/>
                  </a:ext>
                </a:extLst>
              </p:cNvPr>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31" name="Line 55">
                <a:extLst>
                  <a:ext uri="{FF2B5EF4-FFF2-40B4-BE49-F238E27FC236}">
                    <a16:creationId xmlns:a16="http://schemas.microsoft.com/office/drawing/2014/main" id="{E5C12042-80BB-4388-863B-AAE3A44D0D47}"/>
                  </a:ext>
                </a:extLst>
              </p:cNvPr>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32" name="Line 56">
                <a:extLst>
                  <a:ext uri="{FF2B5EF4-FFF2-40B4-BE49-F238E27FC236}">
                    <a16:creationId xmlns:a16="http://schemas.microsoft.com/office/drawing/2014/main" id="{DA908683-9F51-4C5E-A618-DE36F5092D97}"/>
                  </a:ext>
                </a:extLst>
              </p:cNvPr>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2633" name="Text Box 57">
              <a:extLst>
                <a:ext uri="{FF2B5EF4-FFF2-40B4-BE49-F238E27FC236}">
                  <a16:creationId xmlns:a16="http://schemas.microsoft.com/office/drawing/2014/main" id="{D614A870-4FC6-4A4C-BB70-67A1C246888C}"/>
                </a:ext>
              </a:extLst>
            </p:cNvPr>
            <p:cNvSpPr txBox="1">
              <a:spLocks noChangeArrowheads="1"/>
            </p:cNvSpPr>
            <p:nvPr/>
          </p:nvSpPr>
          <p:spPr bwMode="auto">
            <a:xfrm>
              <a:off x="3583" y="972"/>
              <a:ext cx="571" cy="537"/>
            </a:xfrm>
            <a:prstGeom prst="rect">
              <a:avLst/>
            </a:prstGeom>
            <a:solidFill>
              <a:srgbClr val="99FF66"/>
            </a:solidFill>
            <a:ln w="19050">
              <a:miter lim="800000"/>
              <a:headEnd/>
              <a:tailEnd/>
            </a:ln>
            <a:effectLst/>
            <a:scene3d>
              <a:camera prst="legacyObliqueTopRight"/>
              <a:lightRig rig="legacyFlat3" dir="b"/>
            </a:scene3d>
            <a:sp3d extrusionH="176200" prstMaterial="legacyMetal">
              <a:bevelT w="13500" h="13500" prst="angle"/>
              <a:bevelB w="13500" h="13500" prst="angle"/>
              <a:extrusionClr>
                <a:srgbClr val="99FF66"/>
              </a:extrusionClr>
              <a:contourClr>
                <a:srgbClr val="99FF66"/>
              </a:contour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118800" rIns="0">
              <a:flatTx/>
            </a:bodyPr>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处理器</a:t>
              </a:r>
            </a:p>
          </p:txBody>
        </p:sp>
        <p:grpSp>
          <p:nvGrpSpPr>
            <p:cNvPr id="152634" name="Group 58">
              <a:extLst>
                <a:ext uri="{FF2B5EF4-FFF2-40B4-BE49-F238E27FC236}">
                  <a16:creationId xmlns:a16="http://schemas.microsoft.com/office/drawing/2014/main" id="{F73F3065-F846-436D-8173-5691FD40A42D}"/>
                </a:ext>
              </a:extLst>
            </p:cNvPr>
            <p:cNvGrpSpPr>
              <a:grpSpLocks/>
            </p:cNvGrpSpPr>
            <p:nvPr/>
          </p:nvGrpSpPr>
          <p:grpSpPr bwMode="auto">
            <a:xfrm>
              <a:off x="2783" y="972"/>
              <a:ext cx="800" cy="215"/>
              <a:chOff x="5580" y="4872"/>
              <a:chExt cx="900" cy="312"/>
            </a:xfrm>
          </p:grpSpPr>
          <p:sp>
            <p:nvSpPr>
              <p:cNvPr id="152635" name="Line 59">
                <a:extLst>
                  <a:ext uri="{FF2B5EF4-FFF2-40B4-BE49-F238E27FC236}">
                    <a16:creationId xmlns:a16="http://schemas.microsoft.com/office/drawing/2014/main" id="{720785E7-F969-4856-BC89-68778E210812}"/>
                  </a:ext>
                </a:extLst>
              </p:cNvPr>
              <p:cNvSpPr>
                <a:spLocks noChangeShapeType="1"/>
              </p:cNvSpPr>
              <p:nvPr/>
            </p:nvSpPr>
            <p:spPr bwMode="auto">
              <a:xfrm>
                <a:off x="5580" y="5184"/>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636" name="Text Box 60">
                <a:extLst>
                  <a:ext uri="{FF2B5EF4-FFF2-40B4-BE49-F238E27FC236}">
                    <a16:creationId xmlns:a16="http://schemas.microsoft.com/office/drawing/2014/main" id="{254611A9-9D35-4681-8280-27E585DA543F}"/>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指派</a:t>
                </a:r>
              </a:p>
            </p:txBody>
          </p:sp>
        </p:grpSp>
        <p:grpSp>
          <p:nvGrpSpPr>
            <p:cNvPr id="152637" name="Group 61">
              <a:extLst>
                <a:ext uri="{FF2B5EF4-FFF2-40B4-BE49-F238E27FC236}">
                  <a16:creationId xmlns:a16="http://schemas.microsoft.com/office/drawing/2014/main" id="{E4F16BA8-47A4-4634-B709-A8439B72A1B3}"/>
                </a:ext>
              </a:extLst>
            </p:cNvPr>
            <p:cNvGrpSpPr>
              <a:grpSpLocks/>
            </p:cNvGrpSpPr>
            <p:nvPr/>
          </p:nvGrpSpPr>
          <p:grpSpPr bwMode="auto">
            <a:xfrm>
              <a:off x="840" y="972"/>
              <a:ext cx="800" cy="215"/>
              <a:chOff x="5580" y="4872"/>
              <a:chExt cx="900" cy="312"/>
            </a:xfrm>
          </p:grpSpPr>
          <p:sp>
            <p:nvSpPr>
              <p:cNvPr id="152638" name="Line 62">
                <a:extLst>
                  <a:ext uri="{FF2B5EF4-FFF2-40B4-BE49-F238E27FC236}">
                    <a16:creationId xmlns:a16="http://schemas.microsoft.com/office/drawing/2014/main" id="{0BE05961-E475-4485-B0D7-46A697E289FC}"/>
                  </a:ext>
                </a:extLst>
              </p:cNvPr>
              <p:cNvSpPr>
                <a:spLocks noChangeShapeType="1"/>
              </p:cNvSpPr>
              <p:nvPr/>
            </p:nvSpPr>
            <p:spPr bwMode="auto">
              <a:xfrm>
                <a:off x="5580" y="5184"/>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639" name="Text Box 63">
                <a:extLst>
                  <a:ext uri="{FF2B5EF4-FFF2-40B4-BE49-F238E27FC236}">
                    <a16:creationId xmlns:a16="http://schemas.microsoft.com/office/drawing/2014/main" id="{ABC58C97-7B53-4536-ABCD-783818B8B5DE}"/>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提交</a:t>
                </a:r>
              </a:p>
            </p:txBody>
          </p:sp>
        </p:grpSp>
        <p:grpSp>
          <p:nvGrpSpPr>
            <p:cNvPr id="152640" name="Group 64">
              <a:extLst>
                <a:ext uri="{FF2B5EF4-FFF2-40B4-BE49-F238E27FC236}">
                  <a16:creationId xmlns:a16="http://schemas.microsoft.com/office/drawing/2014/main" id="{880F328D-BEC0-42F1-A109-E19E48207A33}"/>
                </a:ext>
              </a:extLst>
            </p:cNvPr>
            <p:cNvGrpSpPr>
              <a:grpSpLocks/>
            </p:cNvGrpSpPr>
            <p:nvPr/>
          </p:nvGrpSpPr>
          <p:grpSpPr bwMode="auto">
            <a:xfrm>
              <a:off x="4192" y="864"/>
              <a:ext cx="800" cy="215"/>
              <a:chOff x="5580" y="4872"/>
              <a:chExt cx="900" cy="312"/>
            </a:xfrm>
          </p:grpSpPr>
          <p:sp>
            <p:nvSpPr>
              <p:cNvPr id="152641" name="Line 65">
                <a:extLst>
                  <a:ext uri="{FF2B5EF4-FFF2-40B4-BE49-F238E27FC236}">
                    <a16:creationId xmlns:a16="http://schemas.microsoft.com/office/drawing/2014/main" id="{476CD2B2-A8ED-464E-94E7-E7DFB96612B3}"/>
                  </a:ext>
                </a:extLst>
              </p:cNvPr>
              <p:cNvSpPr>
                <a:spLocks noChangeShapeType="1"/>
              </p:cNvSpPr>
              <p:nvPr/>
            </p:nvSpPr>
            <p:spPr bwMode="auto">
              <a:xfrm>
                <a:off x="5580" y="5184"/>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642" name="Text Box 66">
                <a:extLst>
                  <a:ext uri="{FF2B5EF4-FFF2-40B4-BE49-F238E27FC236}">
                    <a16:creationId xmlns:a16="http://schemas.microsoft.com/office/drawing/2014/main" id="{33C3A821-EE24-404D-B6C9-BC2A3B5342A5}"/>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完成</a:t>
                </a:r>
              </a:p>
            </p:txBody>
          </p:sp>
        </p:grpSp>
        <p:sp>
          <p:nvSpPr>
            <p:cNvPr id="152643" name="Line 67">
              <a:extLst>
                <a:ext uri="{FF2B5EF4-FFF2-40B4-BE49-F238E27FC236}">
                  <a16:creationId xmlns:a16="http://schemas.microsoft.com/office/drawing/2014/main" id="{62A0CA64-25E2-4606-A4EA-EE78F45F88A5}"/>
                </a:ext>
              </a:extLst>
            </p:cNvPr>
            <p:cNvSpPr>
              <a:spLocks noChangeShapeType="1"/>
            </p:cNvSpPr>
            <p:nvPr/>
          </p:nvSpPr>
          <p:spPr bwMode="auto">
            <a:xfrm>
              <a:off x="4202" y="1294"/>
              <a:ext cx="2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44" name="Line 68">
              <a:extLst>
                <a:ext uri="{FF2B5EF4-FFF2-40B4-BE49-F238E27FC236}">
                  <a16:creationId xmlns:a16="http://schemas.microsoft.com/office/drawing/2014/main" id="{A0E191D6-5644-4A43-9709-2FA5F14A898D}"/>
                </a:ext>
              </a:extLst>
            </p:cNvPr>
            <p:cNvSpPr>
              <a:spLocks noChangeShapeType="1"/>
            </p:cNvSpPr>
            <p:nvPr/>
          </p:nvSpPr>
          <p:spPr bwMode="auto">
            <a:xfrm>
              <a:off x="4497" y="1294"/>
              <a:ext cx="0" cy="20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2645" name="Group 69">
              <a:extLst>
                <a:ext uri="{FF2B5EF4-FFF2-40B4-BE49-F238E27FC236}">
                  <a16:creationId xmlns:a16="http://schemas.microsoft.com/office/drawing/2014/main" id="{EC8ACA3A-4B01-4FF1-B47B-392A350DD504}"/>
                </a:ext>
              </a:extLst>
            </p:cNvPr>
            <p:cNvGrpSpPr>
              <a:grpSpLocks/>
            </p:cNvGrpSpPr>
            <p:nvPr/>
          </p:nvGrpSpPr>
          <p:grpSpPr bwMode="auto">
            <a:xfrm>
              <a:off x="1297" y="1402"/>
              <a:ext cx="3200" cy="215"/>
              <a:chOff x="5580" y="4872"/>
              <a:chExt cx="900" cy="312"/>
            </a:xfrm>
          </p:grpSpPr>
          <p:sp>
            <p:nvSpPr>
              <p:cNvPr id="152646" name="Line 70">
                <a:extLst>
                  <a:ext uri="{FF2B5EF4-FFF2-40B4-BE49-F238E27FC236}">
                    <a16:creationId xmlns:a16="http://schemas.microsoft.com/office/drawing/2014/main" id="{D92137C1-698E-47D9-B215-64AD0BED820D}"/>
                  </a:ext>
                </a:extLst>
              </p:cNvPr>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2647" name="Text Box 71">
                <a:extLst>
                  <a:ext uri="{FF2B5EF4-FFF2-40B4-BE49-F238E27FC236}">
                    <a16:creationId xmlns:a16="http://schemas.microsoft.com/office/drawing/2014/main" id="{3F6B4989-722D-4750-BFCA-F52FE522CC3F}"/>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超时</a:t>
                </a:r>
              </a:p>
            </p:txBody>
          </p:sp>
        </p:grpSp>
        <p:sp>
          <p:nvSpPr>
            <p:cNvPr id="152648" name="Text Box 72">
              <a:extLst>
                <a:ext uri="{FF2B5EF4-FFF2-40B4-BE49-F238E27FC236}">
                  <a16:creationId xmlns:a16="http://schemas.microsoft.com/office/drawing/2014/main" id="{631CEABE-0645-4834-ABC7-79F301FC2CA8}"/>
                </a:ext>
              </a:extLst>
            </p:cNvPr>
            <p:cNvSpPr txBox="1">
              <a:spLocks noChangeArrowheads="1"/>
            </p:cNvSpPr>
            <p:nvPr/>
          </p:nvSpPr>
          <p:spPr bwMode="auto">
            <a:xfrm>
              <a:off x="1640" y="1724"/>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事件</a:t>
              </a:r>
              <a:r>
                <a:rPr kumimoji="0" lang="en-US" altLang="zh-CN" sz="2000">
                  <a:solidFill>
                    <a:srgbClr val="0000FF"/>
                  </a:solidFill>
                  <a:latin typeface="华文新魏" panose="02010800040101010101" pitchFamily="2" charset="-122"/>
                  <a:ea typeface="华文新魏" panose="02010800040101010101" pitchFamily="2" charset="-122"/>
                </a:rPr>
                <a:t>1</a:t>
              </a:r>
              <a:r>
                <a:rPr kumimoji="0" lang="zh-CN" altLang="en-US" sz="2000">
                  <a:solidFill>
                    <a:srgbClr val="0000FF"/>
                  </a:solidFill>
                  <a:latin typeface="华文新魏" panose="02010800040101010101" pitchFamily="2" charset="-122"/>
                  <a:ea typeface="华文新魏" panose="02010800040101010101" pitchFamily="2" charset="-122"/>
                </a:rPr>
                <a:t>等待队列</a:t>
              </a:r>
            </a:p>
          </p:txBody>
        </p:sp>
        <p:sp>
          <p:nvSpPr>
            <p:cNvPr id="152649" name="Text Box 73">
              <a:extLst>
                <a:ext uri="{FF2B5EF4-FFF2-40B4-BE49-F238E27FC236}">
                  <a16:creationId xmlns:a16="http://schemas.microsoft.com/office/drawing/2014/main" id="{65294CC0-4E2F-4EB3-85FF-CF32910C3968}"/>
                </a:ext>
              </a:extLst>
            </p:cNvPr>
            <p:cNvSpPr txBox="1">
              <a:spLocks noChangeArrowheads="1"/>
            </p:cNvSpPr>
            <p:nvPr/>
          </p:nvSpPr>
          <p:spPr bwMode="auto">
            <a:xfrm>
              <a:off x="1640" y="2262"/>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事件</a:t>
              </a:r>
              <a:r>
                <a:rPr kumimoji="0" lang="en-US" altLang="zh-CN" sz="2000">
                  <a:solidFill>
                    <a:srgbClr val="0000FF"/>
                  </a:solidFill>
                  <a:latin typeface="华文新魏" panose="02010800040101010101" pitchFamily="2" charset="-122"/>
                  <a:ea typeface="华文新魏" panose="02010800040101010101" pitchFamily="2" charset="-122"/>
                </a:rPr>
                <a:t>2</a:t>
              </a:r>
              <a:r>
                <a:rPr kumimoji="0" lang="zh-CN" altLang="en-US" sz="2000">
                  <a:solidFill>
                    <a:srgbClr val="0000FF"/>
                  </a:solidFill>
                  <a:latin typeface="华文新魏" panose="02010800040101010101" pitchFamily="2" charset="-122"/>
                  <a:ea typeface="华文新魏" panose="02010800040101010101" pitchFamily="2" charset="-122"/>
                </a:rPr>
                <a:t>等待队列</a:t>
              </a:r>
            </a:p>
          </p:txBody>
        </p:sp>
        <p:sp>
          <p:nvSpPr>
            <p:cNvPr id="152650" name="Text Box 74">
              <a:extLst>
                <a:ext uri="{FF2B5EF4-FFF2-40B4-BE49-F238E27FC236}">
                  <a16:creationId xmlns:a16="http://schemas.microsoft.com/office/drawing/2014/main" id="{2500ECFF-3003-46D0-8456-98CCD735F258}"/>
                </a:ext>
              </a:extLst>
            </p:cNvPr>
            <p:cNvSpPr txBox="1">
              <a:spLocks noChangeArrowheads="1"/>
            </p:cNvSpPr>
            <p:nvPr/>
          </p:nvSpPr>
          <p:spPr bwMode="auto">
            <a:xfrm>
              <a:off x="1640" y="3014"/>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事件</a:t>
              </a:r>
              <a:r>
                <a:rPr kumimoji="0" lang="en-US" altLang="zh-CN" sz="2000">
                  <a:solidFill>
                    <a:srgbClr val="0000FF"/>
                  </a:solidFill>
                  <a:latin typeface="华文新魏" panose="02010800040101010101" pitchFamily="2" charset="-122"/>
                  <a:ea typeface="华文新魏" panose="02010800040101010101" pitchFamily="2" charset="-122"/>
                </a:rPr>
                <a:t>n</a:t>
              </a:r>
              <a:r>
                <a:rPr kumimoji="0" lang="zh-CN" altLang="en-US" sz="2000">
                  <a:solidFill>
                    <a:srgbClr val="0000FF"/>
                  </a:solidFill>
                  <a:latin typeface="华文新魏" panose="02010800040101010101" pitchFamily="2" charset="-122"/>
                  <a:ea typeface="华文新魏" panose="02010800040101010101" pitchFamily="2" charset="-122"/>
                </a:rPr>
                <a:t>等待队列</a:t>
              </a:r>
            </a:p>
          </p:txBody>
        </p:sp>
        <p:sp>
          <p:nvSpPr>
            <p:cNvPr id="152651" name="Text Box 75">
              <a:extLst>
                <a:ext uri="{FF2B5EF4-FFF2-40B4-BE49-F238E27FC236}">
                  <a16:creationId xmlns:a16="http://schemas.microsoft.com/office/drawing/2014/main" id="{0E236A32-2D92-406F-8143-5D7E7B326C68}"/>
                </a:ext>
              </a:extLst>
            </p:cNvPr>
            <p:cNvSpPr txBox="1">
              <a:spLocks noChangeArrowheads="1"/>
            </p:cNvSpPr>
            <p:nvPr/>
          </p:nvSpPr>
          <p:spPr bwMode="auto">
            <a:xfrm>
              <a:off x="1640" y="864"/>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就绪队列</a:t>
              </a:r>
            </a:p>
          </p:txBody>
        </p:sp>
        <p:sp>
          <p:nvSpPr>
            <p:cNvPr id="152652" name="Text Box 76">
              <a:extLst>
                <a:ext uri="{FF2B5EF4-FFF2-40B4-BE49-F238E27FC236}">
                  <a16:creationId xmlns:a16="http://schemas.microsoft.com/office/drawing/2014/main" id="{954D0742-3052-4E25-815F-65477C004450}"/>
                </a:ext>
              </a:extLst>
            </p:cNvPr>
            <p:cNvSpPr txBox="1">
              <a:spLocks noChangeArrowheads="1"/>
            </p:cNvSpPr>
            <p:nvPr/>
          </p:nvSpPr>
          <p:spPr bwMode="auto">
            <a:xfrm>
              <a:off x="1640" y="2692"/>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0000FF"/>
                  </a:solidFill>
                  <a:ea typeface="华文新魏" panose="02010800040101010101" pitchFamily="2" charset="-122"/>
                </a:rPr>
                <a:t>……</a:t>
              </a:r>
              <a:endParaRPr kumimoji="0" lang="en-US" altLang="zh-CN" sz="900">
                <a:solidFill>
                  <a:srgbClr val="0000FF"/>
                </a:solidFill>
                <a:latin typeface="华文新魏" panose="02010800040101010101" pitchFamily="2" charset="-122"/>
                <a:ea typeface="华文新魏" panose="02010800040101010101" pitchFamily="2" charset="-122"/>
              </a:endParaRPr>
            </a:p>
          </p:txBody>
        </p:sp>
        <p:grpSp>
          <p:nvGrpSpPr>
            <p:cNvPr id="152653" name="Group 77">
              <a:extLst>
                <a:ext uri="{FF2B5EF4-FFF2-40B4-BE49-F238E27FC236}">
                  <a16:creationId xmlns:a16="http://schemas.microsoft.com/office/drawing/2014/main" id="{CC39B051-8F6C-4022-807E-2752C2652F26}"/>
                </a:ext>
              </a:extLst>
            </p:cNvPr>
            <p:cNvGrpSpPr>
              <a:grpSpLocks/>
            </p:cNvGrpSpPr>
            <p:nvPr/>
          </p:nvGrpSpPr>
          <p:grpSpPr bwMode="auto">
            <a:xfrm>
              <a:off x="2783" y="1832"/>
              <a:ext cx="1714" cy="215"/>
              <a:chOff x="5580" y="4872"/>
              <a:chExt cx="900" cy="312"/>
            </a:xfrm>
          </p:grpSpPr>
          <p:sp>
            <p:nvSpPr>
              <p:cNvPr id="152654" name="Line 78">
                <a:extLst>
                  <a:ext uri="{FF2B5EF4-FFF2-40B4-BE49-F238E27FC236}">
                    <a16:creationId xmlns:a16="http://schemas.microsoft.com/office/drawing/2014/main" id="{B6BE139F-6E3B-40D8-9721-455E0DEC7B6E}"/>
                  </a:ext>
                </a:extLst>
              </p:cNvPr>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2655" name="Text Box 79">
                <a:extLst>
                  <a:ext uri="{FF2B5EF4-FFF2-40B4-BE49-F238E27FC236}">
                    <a16:creationId xmlns:a16="http://schemas.microsoft.com/office/drawing/2014/main" id="{BD54C264-DC26-42E6-B12D-931569D98086}"/>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等待事件</a:t>
                </a:r>
                <a:r>
                  <a:rPr kumimoji="0" lang="en-US" altLang="zh-CN" sz="2000">
                    <a:solidFill>
                      <a:srgbClr val="0000FF"/>
                    </a:solidFill>
                    <a:latin typeface="华文新魏" panose="02010800040101010101" pitchFamily="2" charset="-122"/>
                    <a:ea typeface="华文新魏" panose="02010800040101010101" pitchFamily="2" charset="-122"/>
                  </a:rPr>
                  <a:t>1</a:t>
                </a:r>
              </a:p>
            </p:txBody>
          </p:sp>
        </p:grpSp>
        <p:grpSp>
          <p:nvGrpSpPr>
            <p:cNvPr id="152656" name="Group 80">
              <a:extLst>
                <a:ext uri="{FF2B5EF4-FFF2-40B4-BE49-F238E27FC236}">
                  <a16:creationId xmlns:a16="http://schemas.microsoft.com/office/drawing/2014/main" id="{8D013A32-0E05-4824-886F-3685159287AE}"/>
                </a:ext>
              </a:extLst>
            </p:cNvPr>
            <p:cNvGrpSpPr>
              <a:grpSpLocks/>
            </p:cNvGrpSpPr>
            <p:nvPr/>
          </p:nvGrpSpPr>
          <p:grpSpPr bwMode="auto">
            <a:xfrm>
              <a:off x="2783" y="2369"/>
              <a:ext cx="1714" cy="215"/>
              <a:chOff x="5580" y="4872"/>
              <a:chExt cx="900" cy="312"/>
            </a:xfrm>
          </p:grpSpPr>
          <p:sp>
            <p:nvSpPr>
              <p:cNvPr id="152657" name="Line 81">
                <a:extLst>
                  <a:ext uri="{FF2B5EF4-FFF2-40B4-BE49-F238E27FC236}">
                    <a16:creationId xmlns:a16="http://schemas.microsoft.com/office/drawing/2014/main" id="{EA0805CA-18A7-4FD2-B8F8-46FD24516129}"/>
                  </a:ext>
                </a:extLst>
              </p:cNvPr>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2658" name="Text Box 82">
                <a:extLst>
                  <a:ext uri="{FF2B5EF4-FFF2-40B4-BE49-F238E27FC236}">
                    <a16:creationId xmlns:a16="http://schemas.microsoft.com/office/drawing/2014/main" id="{73CF6946-5F05-46CE-A744-8C47338D87D6}"/>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等待事件</a:t>
                </a:r>
                <a:r>
                  <a:rPr kumimoji="0" lang="en-US" altLang="zh-CN" sz="2000">
                    <a:solidFill>
                      <a:srgbClr val="0000FF"/>
                    </a:solidFill>
                    <a:latin typeface="华文新魏" panose="02010800040101010101" pitchFamily="2" charset="-122"/>
                    <a:ea typeface="华文新魏" panose="02010800040101010101" pitchFamily="2" charset="-122"/>
                  </a:rPr>
                  <a:t>2</a:t>
                </a:r>
              </a:p>
            </p:txBody>
          </p:sp>
        </p:grpSp>
        <p:grpSp>
          <p:nvGrpSpPr>
            <p:cNvPr id="152659" name="Group 83">
              <a:extLst>
                <a:ext uri="{FF2B5EF4-FFF2-40B4-BE49-F238E27FC236}">
                  <a16:creationId xmlns:a16="http://schemas.microsoft.com/office/drawing/2014/main" id="{EB21A843-4732-4C0E-BA56-B98D2B82EE97}"/>
                </a:ext>
              </a:extLst>
            </p:cNvPr>
            <p:cNvGrpSpPr>
              <a:grpSpLocks/>
            </p:cNvGrpSpPr>
            <p:nvPr/>
          </p:nvGrpSpPr>
          <p:grpSpPr bwMode="auto">
            <a:xfrm>
              <a:off x="2783" y="3122"/>
              <a:ext cx="1714" cy="215"/>
              <a:chOff x="5580" y="4872"/>
              <a:chExt cx="900" cy="312"/>
            </a:xfrm>
          </p:grpSpPr>
          <p:sp>
            <p:nvSpPr>
              <p:cNvPr id="152660" name="Line 84">
                <a:extLst>
                  <a:ext uri="{FF2B5EF4-FFF2-40B4-BE49-F238E27FC236}">
                    <a16:creationId xmlns:a16="http://schemas.microsoft.com/office/drawing/2014/main" id="{F2226D95-225A-44BC-A015-7309976E79D8}"/>
                  </a:ext>
                </a:extLst>
              </p:cNvPr>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2661" name="Text Box 85">
                <a:extLst>
                  <a:ext uri="{FF2B5EF4-FFF2-40B4-BE49-F238E27FC236}">
                    <a16:creationId xmlns:a16="http://schemas.microsoft.com/office/drawing/2014/main" id="{672A41A7-AD8A-4C69-B992-6B51E09197F8}"/>
                  </a:ext>
                </a:extLst>
              </p:cNvPr>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等待事件</a:t>
                </a:r>
                <a:r>
                  <a:rPr kumimoji="0" lang="en-US" altLang="zh-CN" sz="2000">
                    <a:solidFill>
                      <a:srgbClr val="0000FF"/>
                    </a:solidFill>
                    <a:latin typeface="华文新魏" panose="02010800040101010101" pitchFamily="2" charset="-122"/>
                    <a:ea typeface="华文新魏" panose="02010800040101010101" pitchFamily="2" charset="-122"/>
                  </a:rPr>
                  <a:t>n</a:t>
                </a:r>
              </a:p>
            </p:txBody>
          </p:sp>
        </p:grpSp>
        <p:sp>
          <p:nvSpPr>
            <p:cNvPr id="152662" name="Line 86">
              <a:extLst>
                <a:ext uri="{FF2B5EF4-FFF2-40B4-BE49-F238E27FC236}">
                  <a16:creationId xmlns:a16="http://schemas.microsoft.com/office/drawing/2014/main" id="{DF0F6487-666F-4CB2-9E9C-D0881BBD5864}"/>
                </a:ext>
              </a:extLst>
            </p:cNvPr>
            <p:cNvSpPr>
              <a:spLocks noChangeShapeType="1"/>
            </p:cNvSpPr>
            <p:nvPr/>
          </p:nvSpPr>
          <p:spPr bwMode="auto">
            <a:xfrm flipV="1">
              <a:off x="1297" y="1187"/>
              <a:ext cx="0" cy="21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663" name="Line 87">
              <a:extLst>
                <a:ext uri="{FF2B5EF4-FFF2-40B4-BE49-F238E27FC236}">
                  <a16:creationId xmlns:a16="http://schemas.microsoft.com/office/drawing/2014/main" id="{2123A4FE-C9DD-4379-B4ED-42ABE7F833F8}"/>
                </a:ext>
              </a:extLst>
            </p:cNvPr>
            <p:cNvSpPr>
              <a:spLocks noChangeShapeType="1"/>
            </p:cNvSpPr>
            <p:nvPr/>
          </p:nvSpPr>
          <p:spPr bwMode="auto">
            <a:xfrm flipH="1">
              <a:off x="1297" y="3337"/>
              <a:ext cx="3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664" name="Line 88">
              <a:extLst>
                <a:ext uri="{FF2B5EF4-FFF2-40B4-BE49-F238E27FC236}">
                  <a16:creationId xmlns:a16="http://schemas.microsoft.com/office/drawing/2014/main" id="{16982CF4-6D94-4070-A743-CB5EB83AA9E6}"/>
                </a:ext>
              </a:extLst>
            </p:cNvPr>
            <p:cNvSpPr>
              <a:spLocks noChangeShapeType="1"/>
            </p:cNvSpPr>
            <p:nvPr/>
          </p:nvSpPr>
          <p:spPr bwMode="auto">
            <a:xfrm flipH="1">
              <a:off x="1297" y="2584"/>
              <a:ext cx="34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665" name="Line 89">
              <a:extLst>
                <a:ext uri="{FF2B5EF4-FFF2-40B4-BE49-F238E27FC236}">
                  <a16:creationId xmlns:a16="http://schemas.microsoft.com/office/drawing/2014/main" id="{798C9588-C608-470F-A182-428C4F20C564}"/>
                </a:ext>
              </a:extLst>
            </p:cNvPr>
            <p:cNvSpPr>
              <a:spLocks noChangeShapeType="1"/>
            </p:cNvSpPr>
            <p:nvPr/>
          </p:nvSpPr>
          <p:spPr bwMode="auto">
            <a:xfrm flipH="1">
              <a:off x="1297" y="2047"/>
              <a:ext cx="34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666" name="Text Box 90">
              <a:extLst>
                <a:ext uri="{FF2B5EF4-FFF2-40B4-BE49-F238E27FC236}">
                  <a16:creationId xmlns:a16="http://schemas.microsoft.com/office/drawing/2014/main" id="{FCD1B70B-92EB-456B-A71F-8D5335374DBD}"/>
                </a:ext>
              </a:extLst>
            </p:cNvPr>
            <p:cNvSpPr txBox="1">
              <a:spLocks noChangeArrowheads="1"/>
            </p:cNvSpPr>
            <p:nvPr/>
          </p:nvSpPr>
          <p:spPr bwMode="auto">
            <a:xfrm>
              <a:off x="840" y="1832"/>
              <a:ext cx="457" cy="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事件</a:t>
              </a:r>
              <a:r>
                <a:rPr kumimoji="0" lang="en-US" altLang="zh-CN" sz="2000">
                  <a:solidFill>
                    <a:srgbClr val="0000FF"/>
                  </a:solidFill>
                  <a:latin typeface="华文新魏" panose="02010800040101010101" pitchFamily="2" charset="-122"/>
                  <a:ea typeface="华文新魏" panose="02010800040101010101" pitchFamily="2" charset="-122"/>
                </a:rPr>
                <a:t>1</a:t>
              </a:r>
            </a:p>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出现</a:t>
              </a:r>
            </a:p>
          </p:txBody>
        </p:sp>
        <p:sp>
          <p:nvSpPr>
            <p:cNvPr id="152667" name="Text Box 91">
              <a:extLst>
                <a:ext uri="{FF2B5EF4-FFF2-40B4-BE49-F238E27FC236}">
                  <a16:creationId xmlns:a16="http://schemas.microsoft.com/office/drawing/2014/main" id="{1E4140CF-7765-4BE0-B465-6A6B37E46A71}"/>
                </a:ext>
              </a:extLst>
            </p:cNvPr>
            <p:cNvSpPr txBox="1">
              <a:spLocks noChangeArrowheads="1"/>
            </p:cNvSpPr>
            <p:nvPr/>
          </p:nvSpPr>
          <p:spPr bwMode="auto">
            <a:xfrm>
              <a:off x="840" y="2369"/>
              <a:ext cx="457" cy="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事件</a:t>
              </a:r>
              <a:r>
                <a:rPr kumimoji="0" lang="en-US" altLang="zh-CN" sz="2000">
                  <a:solidFill>
                    <a:srgbClr val="0000FF"/>
                  </a:solidFill>
                  <a:latin typeface="华文新魏" panose="02010800040101010101" pitchFamily="2" charset="-122"/>
                  <a:ea typeface="华文新魏" panose="02010800040101010101" pitchFamily="2" charset="-122"/>
                </a:rPr>
                <a:t>2</a:t>
              </a:r>
            </a:p>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出现</a:t>
              </a:r>
            </a:p>
          </p:txBody>
        </p:sp>
        <p:sp>
          <p:nvSpPr>
            <p:cNvPr id="152668" name="Text Box 92">
              <a:extLst>
                <a:ext uri="{FF2B5EF4-FFF2-40B4-BE49-F238E27FC236}">
                  <a16:creationId xmlns:a16="http://schemas.microsoft.com/office/drawing/2014/main" id="{4E88CBB0-DDF6-42BC-AAC5-7ADB88C37E71}"/>
                </a:ext>
              </a:extLst>
            </p:cNvPr>
            <p:cNvSpPr txBox="1">
              <a:spLocks noChangeArrowheads="1"/>
            </p:cNvSpPr>
            <p:nvPr/>
          </p:nvSpPr>
          <p:spPr bwMode="auto">
            <a:xfrm>
              <a:off x="840" y="3122"/>
              <a:ext cx="457" cy="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事件</a:t>
              </a:r>
              <a:r>
                <a:rPr kumimoji="0" lang="en-US" altLang="zh-CN" sz="2000">
                  <a:solidFill>
                    <a:srgbClr val="0000FF"/>
                  </a:solidFill>
                  <a:latin typeface="华文新魏" panose="02010800040101010101" pitchFamily="2" charset="-122"/>
                  <a:ea typeface="华文新魏" panose="02010800040101010101" pitchFamily="2" charset="-122"/>
                </a:rPr>
                <a:t>n</a:t>
              </a:r>
            </a:p>
            <a:p>
              <a:pPr algn="ctr" eaLnBrk="0" hangingPunct="0"/>
              <a:r>
                <a:rPr kumimoji="0" lang="zh-CN" altLang="en-US" sz="2000">
                  <a:solidFill>
                    <a:srgbClr val="0000FF"/>
                  </a:solidFill>
                  <a:latin typeface="华文新魏" panose="02010800040101010101" pitchFamily="2" charset="-122"/>
                  <a:ea typeface="华文新魏" panose="02010800040101010101" pitchFamily="2" charset="-122"/>
                </a:rPr>
                <a:t>出现</a:t>
              </a:r>
            </a:p>
          </p:txBody>
        </p:sp>
      </p:gr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08083850-7F01-47E7-BD84-0E989A3523C6}"/>
              </a:ext>
            </a:extLst>
          </p:cNvPr>
          <p:cNvSpPr>
            <a:spLocks noChangeArrowheads="1"/>
          </p:cNvSpPr>
          <p:nvPr/>
        </p:nvSpPr>
        <p:spPr bwMode="auto">
          <a:xfrm>
            <a:off x="533400" y="5334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4800">
                <a:solidFill>
                  <a:schemeClr val="tx2"/>
                </a:solidFill>
                <a:ea typeface="华文新魏" panose="02010800040101010101" pitchFamily="2" charset="-122"/>
              </a:rPr>
              <a:t>2.3.4 </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进程切换与</a:t>
            </a:r>
            <a:r>
              <a:rPr lang="en-US" altLang="zh-CN" sz="4800">
                <a:solidFill>
                  <a:schemeClr val="tx2"/>
                </a:solidFill>
                <a:latin typeface="华文新魏" panose="02010800040101010101" pitchFamily="2" charset="-122"/>
                <a:ea typeface="华文新魏" panose="02010800040101010101" pitchFamily="2" charset="-122"/>
              </a:rPr>
              <a:t>CPU</a:t>
            </a:r>
            <a:r>
              <a:rPr lang="zh-CN" altLang="en-US" sz="4800">
                <a:solidFill>
                  <a:schemeClr val="tx2"/>
                </a:solidFill>
                <a:latin typeface="华文新魏" panose="02010800040101010101" pitchFamily="2" charset="-122"/>
                <a:ea typeface="华文新魏" panose="02010800040101010101" pitchFamily="2" charset="-122"/>
              </a:rPr>
              <a:t>模式切换</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20515" name="Rectangle 3">
            <a:extLst>
              <a:ext uri="{FF2B5EF4-FFF2-40B4-BE49-F238E27FC236}">
                <a16:creationId xmlns:a16="http://schemas.microsoft.com/office/drawing/2014/main" id="{A078483F-355A-48F6-AF4B-AAE44B8A5835}"/>
              </a:ext>
            </a:extLst>
          </p:cNvPr>
          <p:cNvSpPr>
            <a:spLocks noChangeArrowheads="1"/>
          </p:cNvSpPr>
          <p:nvPr/>
        </p:nvSpPr>
        <p:spPr bwMode="auto">
          <a:xfrm>
            <a:off x="990600" y="1219200"/>
            <a:ext cx="7391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sz="4000">
                <a:latin typeface="华文新魏" panose="02010800040101010101" pitchFamily="2" charset="-122"/>
                <a:ea typeface="华文新魏" panose="02010800040101010101" pitchFamily="2" charset="-122"/>
              </a:rPr>
              <a:t>进程切换是让处于运行态的进程中断运行，让出处理器，这时要做一次进程上下文切换、即保存老进程状态而装入被保护了的新进程的状态，以便新进程运行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58476A36-7C55-4EDE-B4D9-404B6A64084D}"/>
              </a:ext>
            </a:extLst>
          </p:cNvPr>
          <p:cNvSpPr>
            <a:spLocks noGrp="1" noChangeArrowheads="1"/>
          </p:cNvSpPr>
          <p:nvPr>
            <p:ph type="title"/>
          </p:nvPr>
        </p:nvSpPr>
        <p:spPr>
          <a:xfrm>
            <a:off x="914400" y="609600"/>
            <a:ext cx="7772400" cy="1143000"/>
          </a:xfrm>
        </p:spPr>
        <p:txBody>
          <a:bodyPr/>
          <a:lstStyle/>
          <a:p>
            <a:r>
              <a:rPr lang="en-US" altLang="zh-CN" sz="4800">
                <a:latin typeface="华文新魏" panose="02010800040101010101" pitchFamily="2" charset="-122"/>
                <a:ea typeface="华文新魏" panose="02010800040101010101" pitchFamily="2" charset="-122"/>
              </a:rPr>
              <a:t>2.3.1 </a:t>
            </a:r>
            <a:r>
              <a:rPr lang="zh-CN" altLang="en-US" sz="4800">
                <a:latin typeface="华文新魏" panose="02010800040101010101" pitchFamily="2" charset="-122"/>
                <a:ea typeface="华文新魏" panose="02010800040101010101" pitchFamily="2" charset="-122"/>
              </a:rPr>
              <a:t>进程的定义和性质</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39619" name="Rectangle 3">
            <a:extLst>
              <a:ext uri="{FF2B5EF4-FFF2-40B4-BE49-F238E27FC236}">
                <a16:creationId xmlns:a16="http://schemas.microsoft.com/office/drawing/2014/main" id="{18EF6573-4C16-4682-9460-3B14ABF4B72B}"/>
              </a:ext>
            </a:extLst>
          </p:cNvPr>
          <p:cNvSpPr>
            <a:spLocks noGrp="1" noChangeArrowheads="1"/>
          </p:cNvSpPr>
          <p:nvPr>
            <p:ph type="body" idx="1"/>
          </p:nvPr>
        </p:nvSpPr>
        <p:spPr>
          <a:xfrm>
            <a:off x="533400" y="1322388"/>
            <a:ext cx="8153400" cy="3330575"/>
          </a:xfrm>
        </p:spPr>
        <p:txBody>
          <a:bodyPr/>
          <a:lstStyle/>
          <a:p>
            <a:pPr algn="just">
              <a:buFontTx/>
              <a:buNone/>
            </a:pPr>
            <a:r>
              <a:rPr lang="en-US" altLang="zh-CN" sz="2800">
                <a:ea typeface="仿宋_GB2312" pitchFamily="49" charset="-122"/>
              </a:rPr>
              <a:t>•</a:t>
            </a:r>
            <a:r>
              <a:rPr lang="en-US" altLang="zh-CN" sz="2800">
                <a:latin typeface="仿宋_GB2312" pitchFamily="49" charset="-122"/>
                <a:ea typeface="仿宋_GB2312" pitchFamily="49" charset="-122"/>
              </a:rPr>
              <a:t> </a:t>
            </a:r>
            <a:r>
              <a:rPr lang="zh-CN" altLang="en-US">
                <a:ea typeface="华文新魏" panose="02010800040101010101" pitchFamily="2" charset="-122"/>
              </a:rPr>
              <a:t>进程是可并发执行的程序在某个数据集合上的一次计算活动，也是操作系统进行资源分配和保护的基本单位。</a:t>
            </a:r>
            <a:r>
              <a:rPr lang="zh-CN" altLang="en-US"/>
              <a:t> </a:t>
            </a:r>
          </a:p>
          <a:p>
            <a:pPr algn="just">
              <a:buFontTx/>
              <a:buNone/>
            </a:pPr>
            <a:endParaRPr lang="zh-CN" altLang="en-US">
              <a:latin typeface="华文新魏" panose="02010800040101010101" pitchFamily="2" charset="-122"/>
              <a:ea typeface="华文新魏" panose="02010800040101010101" pitchFamily="2" charset="-122"/>
            </a:endParaRPr>
          </a:p>
          <a:p>
            <a:pPr algn="just">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进程是一个既能用来共享资源，又能描述程序并发执行过程的一个基本单位。</a:t>
            </a:r>
          </a:p>
          <a:p>
            <a:pPr algn="just">
              <a:buFontTx/>
              <a:buNone/>
            </a:pPr>
            <a:endParaRPr lang="zh-CN" altLang="en-US">
              <a:latin typeface="仿宋_GB2312" pitchFamily="49" charset="-122"/>
              <a:ea typeface="华文新魏" panose="02010800040101010101" pitchFamily="2" charset="-122"/>
            </a:endParaRPr>
          </a:p>
          <a:p>
            <a:endParaRPr lang="zh-CN" altLang="en-US">
              <a:latin typeface="仿宋_GB2312" pitchFamily="49" charset="-122"/>
              <a:ea typeface="华文新魏" panose="02010800040101010101" pitchFamily="2" charset="-122"/>
            </a:endParaRPr>
          </a:p>
          <a:p>
            <a:endParaRPr lang="zh-CN" altLang="en-US" u="sng">
              <a:latin typeface="华文新魏" panose="02010800040101010101" pitchFamily="2" charset="-122"/>
              <a:ea typeface="华文新魏" panose="02010800040101010101" pitchFamily="2" charset="-122"/>
            </a:endParaRPr>
          </a:p>
        </p:txBody>
      </p:sp>
    </p:spTree>
  </p:cSld>
  <p:clrMapOvr>
    <a:masterClrMapping/>
  </p:clrMapOvr>
  <p:transition>
    <p:checker dir="ver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7EA67F7B-835A-4694-A88D-20701AB111D0}"/>
              </a:ext>
            </a:extLst>
          </p:cNvPr>
          <p:cNvSpPr>
            <a:spLocks noChangeArrowheads="1"/>
          </p:cNvSpPr>
          <p:nvPr/>
        </p:nvSpPr>
        <p:spPr bwMode="auto">
          <a:xfrm>
            <a:off x="838200"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800">
                <a:solidFill>
                  <a:schemeClr val="tx2"/>
                </a:solidFill>
                <a:latin typeface="华文新魏" panose="02010800040101010101" pitchFamily="2" charset="-122"/>
                <a:ea typeface="华文新魏" panose="02010800040101010101" pitchFamily="2" charset="-122"/>
              </a:rPr>
              <a:t>进程切换的步骤</a:t>
            </a:r>
          </a:p>
        </p:txBody>
      </p:sp>
      <p:sp>
        <p:nvSpPr>
          <p:cNvPr id="321539" name="Rectangle 3">
            <a:extLst>
              <a:ext uri="{FF2B5EF4-FFF2-40B4-BE49-F238E27FC236}">
                <a16:creationId xmlns:a16="http://schemas.microsoft.com/office/drawing/2014/main" id="{FBF683DB-8699-4584-9481-DB8FA81ACA4E}"/>
              </a:ext>
            </a:extLst>
          </p:cNvPr>
          <p:cNvSpPr>
            <a:spLocks noChangeArrowheads="1"/>
          </p:cNvSpPr>
          <p:nvPr/>
        </p:nvSpPr>
        <p:spPr bwMode="auto">
          <a:xfrm>
            <a:off x="684213" y="1219200"/>
            <a:ext cx="80645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buFontTx/>
              <a:buChar char="•"/>
            </a:pPr>
            <a:r>
              <a:rPr lang="zh-CN" altLang="en-US" sz="3200">
                <a:latin typeface="华文新魏" panose="02010800040101010101" pitchFamily="2" charset="-122"/>
                <a:ea typeface="华文新魏" panose="02010800040101010101" pitchFamily="2" charset="-122"/>
              </a:rPr>
              <a:t>保存被中断进程的处理器现场信息</a:t>
            </a:r>
          </a:p>
          <a:p>
            <a:pPr algn="just">
              <a:spcBef>
                <a:spcPct val="20000"/>
              </a:spcBef>
              <a:buFontTx/>
              <a:buChar char="•"/>
            </a:pPr>
            <a:r>
              <a:rPr lang="zh-CN" altLang="en-US" sz="3200">
                <a:latin typeface="华文新魏" panose="02010800040101010101" pitchFamily="2" charset="-122"/>
                <a:ea typeface="华文新魏" panose="02010800040101010101" pitchFamily="2" charset="-122"/>
              </a:rPr>
              <a:t>修改被中断进程的进程控制块的有关信息，如进程状态等</a:t>
            </a:r>
          </a:p>
          <a:p>
            <a:pPr algn="just">
              <a:spcBef>
                <a:spcPct val="20000"/>
              </a:spcBef>
              <a:buFontTx/>
              <a:buChar char="•"/>
            </a:pPr>
            <a:r>
              <a:rPr lang="zh-CN" altLang="en-US" sz="3200">
                <a:latin typeface="华文新魏" panose="02010800040101010101" pitchFamily="2" charset="-122"/>
                <a:ea typeface="华文新魏" panose="02010800040101010101" pitchFamily="2" charset="-122"/>
              </a:rPr>
              <a:t>把被中断进程的进程控制块加入有关队列</a:t>
            </a:r>
          </a:p>
          <a:p>
            <a:pPr algn="just">
              <a:spcBef>
                <a:spcPct val="20000"/>
              </a:spcBef>
              <a:buFontTx/>
              <a:buChar char="•"/>
            </a:pPr>
            <a:r>
              <a:rPr lang="zh-CN" altLang="en-US" sz="3200">
                <a:latin typeface="华文新魏" panose="02010800040101010101" pitchFamily="2" charset="-122"/>
                <a:ea typeface="华文新魏" panose="02010800040101010101" pitchFamily="2" charset="-122"/>
              </a:rPr>
              <a:t>选择下一个占有处理器运行的进程</a:t>
            </a:r>
          </a:p>
          <a:p>
            <a:pPr algn="just">
              <a:spcBef>
                <a:spcPct val="20000"/>
              </a:spcBef>
              <a:buFontTx/>
              <a:buChar char="•"/>
            </a:pPr>
            <a:r>
              <a:rPr lang="zh-CN" altLang="en-US" sz="3200">
                <a:ea typeface="华文新魏" panose="02010800040101010101" pitchFamily="2" charset="-122"/>
              </a:rPr>
              <a:t>修改被选中进程的进程控制块的有关信息</a:t>
            </a:r>
          </a:p>
          <a:p>
            <a:pPr algn="just">
              <a:spcBef>
                <a:spcPct val="20000"/>
              </a:spcBef>
              <a:buFontTx/>
              <a:buChar char="•"/>
            </a:pPr>
            <a:r>
              <a:rPr lang="zh-CN" altLang="en-US" sz="3200">
                <a:ea typeface="华文新魏" panose="02010800040101010101" pitchFamily="2" charset="-122"/>
              </a:rPr>
              <a:t>根据被选中进程设置操作系统用到的地址转换和存储保护信息</a:t>
            </a:r>
          </a:p>
          <a:p>
            <a:pPr algn="just">
              <a:spcBef>
                <a:spcPct val="20000"/>
              </a:spcBef>
              <a:buFontTx/>
              <a:buChar char="•"/>
            </a:pPr>
            <a:r>
              <a:rPr lang="zh-CN" altLang="en-US" sz="3200">
                <a:ea typeface="华文新魏" panose="02010800040101010101" pitchFamily="2" charset="-122"/>
              </a:rPr>
              <a:t>根据被选中进程恢复处理器现场</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2CE8EC85-7280-4B02-B629-AA1B54F3A464}"/>
              </a:ext>
            </a:extLst>
          </p:cNvPr>
          <p:cNvSpPr>
            <a:spLocks noGrp="1" noChangeArrowheads="1"/>
          </p:cNvSpPr>
          <p:nvPr>
            <p:ph type="title"/>
          </p:nvPr>
        </p:nvSpPr>
        <p:spPr>
          <a:xfrm>
            <a:off x="609600" y="0"/>
            <a:ext cx="7772400" cy="1143000"/>
          </a:xfrm>
        </p:spPr>
        <p:txBody>
          <a:bodyPr/>
          <a:lstStyle/>
          <a:p>
            <a:r>
              <a:rPr lang="zh-CN" altLang="en-US" sz="4800">
                <a:latin typeface="华文新魏" panose="02010800040101010101" pitchFamily="2" charset="-122"/>
                <a:ea typeface="华文新魏" panose="02010800040101010101" pitchFamily="2" charset="-122"/>
              </a:rPr>
              <a:t>调度和切换时机问题</a:t>
            </a:r>
            <a:r>
              <a:rPr lang="zh-CN" altLang="en-US" sz="4800">
                <a:latin typeface="仿宋_GB2312" pitchFamily="49" charset="-122"/>
                <a:ea typeface="仿宋_GB2312" pitchFamily="49" charset="-122"/>
              </a:rPr>
              <a:t> </a:t>
            </a:r>
          </a:p>
        </p:txBody>
      </p:sp>
      <p:sp>
        <p:nvSpPr>
          <p:cNvPr id="306179" name="Rectangle 3">
            <a:extLst>
              <a:ext uri="{FF2B5EF4-FFF2-40B4-BE49-F238E27FC236}">
                <a16:creationId xmlns:a16="http://schemas.microsoft.com/office/drawing/2014/main" id="{1F27CDEA-A38E-44EB-BC37-6671A8C0E99C}"/>
              </a:ext>
            </a:extLst>
          </p:cNvPr>
          <p:cNvSpPr>
            <a:spLocks noGrp="1" noChangeArrowheads="1"/>
          </p:cNvSpPr>
          <p:nvPr>
            <p:ph type="body" idx="1"/>
          </p:nvPr>
        </p:nvSpPr>
        <p:spPr>
          <a:xfrm>
            <a:off x="609600" y="990600"/>
            <a:ext cx="8305800" cy="5562600"/>
          </a:xfrm>
        </p:spPr>
        <p:txBody>
          <a:bodyPr/>
          <a:lstStyle/>
          <a:p>
            <a:pPr algn="just">
              <a:buFontTx/>
              <a:buNone/>
            </a:pPr>
            <a:r>
              <a:rPr lang="en-US" altLang="zh-CN">
                <a:ea typeface="仿宋_GB2312" pitchFamily="49" charset="-122"/>
              </a:rPr>
              <a:t>•</a:t>
            </a:r>
            <a:r>
              <a:rPr lang="en-US" altLang="zh-CN">
                <a:latin typeface="仿宋_GB2312" pitchFamily="49" charset="-122"/>
                <a:ea typeface="仿宋_GB2312" pitchFamily="49" charset="-122"/>
              </a:rPr>
              <a:t> </a:t>
            </a:r>
            <a:r>
              <a:rPr lang="zh-CN" altLang="en-US">
                <a:latin typeface="华文新魏" panose="02010800040101010101" pitchFamily="2" charset="-122"/>
                <a:ea typeface="华文新魏" panose="02010800040101010101" pitchFamily="2" charset="-122"/>
              </a:rPr>
              <a:t>请求调度的事件发生后，就会运行低级调度程序，低级调度程序选中新的就绪进程后，就会进行上下文切换。实际上，由于种种原因，调度和切换并不一定能一气呵成。 </a:t>
            </a:r>
          </a:p>
          <a:p>
            <a:pPr algn="just">
              <a:buFontTx/>
              <a:buNone/>
            </a:pPr>
            <a:r>
              <a:rPr lang="en-US" altLang="zh-CN">
                <a:ea typeface="仿宋_GB2312" pitchFamily="49" charset="-122"/>
              </a:rPr>
              <a:t>•</a:t>
            </a:r>
            <a:r>
              <a:rPr lang="en-US" altLang="zh-CN">
                <a:latin typeface="仿宋_GB2312" pitchFamily="49" charset="-122"/>
                <a:ea typeface="仿宋_GB2312" pitchFamily="49" charset="-122"/>
              </a:rPr>
              <a:t> </a:t>
            </a:r>
            <a:r>
              <a:rPr lang="zh-CN" altLang="en-US">
                <a:latin typeface="华文新魏" panose="02010800040101010101" pitchFamily="2" charset="-122"/>
                <a:ea typeface="华文新魏" panose="02010800040101010101" pitchFamily="2" charset="-122"/>
              </a:rPr>
              <a:t>通常的做法是，由内核置上请求调度标志，延迟到上述工作完成后再进行调度和进程上下文切换，</a:t>
            </a:r>
          </a:p>
          <a:p>
            <a:pPr algn="just">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Linux</a:t>
            </a:r>
            <a:r>
              <a:rPr lang="zh-CN" altLang="en-US">
                <a:latin typeface="华文新魏" panose="02010800040101010101" pitchFamily="2" charset="-122"/>
                <a:ea typeface="华文新魏" panose="02010800040101010101" pitchFamily="2" charset="-122"/>
              </a:rPr>
              <a:t>进程调度标志位</a:t>
            </a:r>
            <a:r>
              <a:rPr lang="en-US" altLang="zh-CN">
                <a:latin typeface="华文新魏" panose="02010800040101010101" pitchFamily="2" charset="-122"/>
                <a:ea typeface="华文新魏" panose="02010800040101010101" pitchFamily="2" charset="-122"/>
              </a:rPr>
              <a:t>need-resched</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Windows</a:t>
            </a:r>
            <a:r>
              <a:rPr lang="zh-CN" altLang="en-US">
                <a:latin typeface="华文新魏" panose="02010800040101010101" pitchFamily="2" charset="-122"/>
                <a:ea typeface="华文新魏" panose="02010800040101010101" pitchFamily="2" charset="-122"/>
              </a:rPr>
              <a:t>延迟过程调用</a:t>
            </a:r>
            <a:r>
              <a:rPr lang="en-US" altLang="zh-CN">
                <a:latin typeface="华文新魏" panose="02010800040101010101" pitchFamily="2" charset="-122"/>
                <a:ea typeface="华文新魏" panose="02010800040101010101" pitchFamily="2" charset="-122"/>
              </a:rPr>
              <a:t>DPC/dispatch</a:t>
            </a:r>
            <a:r>
              <a:rPr lang="zh-CN" altLang="en-US">
                <a:latin typeface="华文新魏" panose="02010800040101010101" pitchFamily="2" charset="-122"/>
                <a:ea typeface="华文新魏" panose="02010800040101010101" pitchFamily="2" charset="-122"/>
              </a:rPr>
              <a:t>软件中断。</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dir="ver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6DBD8F6F-6E76-4FC5-8217-F66F1E7EC97E}"/>
              </a:ext>
            </a:extLst>
          </p:cNvPr>
          <p:cNvSpPr>
            <a:spLocks noChangeArrowheads="1"/>
          </p:cNvSpPr>
          <p:nvPr/>
        </p:nvSpPr>
        <p:spPr bwMode="auto">
          <a:xfrm>
            <a:off x="914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800">
                <a:solidFill>
                  <a:schemeClr val="tx2"/>
                </a:solidFill>
                <a:latin typeface="华文新魏" panose="02010800040101010101" pitchFamily="2" charset="-122"/>
                <a:ea typeface="华文新魏" panose="02010800040101010101" pitchFamily="2" charset="-122"/>
              </a:rPr>
              <a:t>处理器模式切换</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322563" name="Rectangle 3">
            <a:extLst>
              <a:ext uri="{FF2B5EF4-FFF2-40B4-BE49-F238E27FC236}">
                <a16:creationId xmlns:a16="http://schemas.microsoft.com/office/drawing/2014/main" id="{F4DAA64F-E485-4173-A315-3329752F3298}"/>
              </a:ext>
            </a:extLst>
          </p:cNvPr>
          <p:cNvSpPr>
            <a:spLocks noChangeArrowheads="1"/>
          </p:cNvSpPr>
          <p:nvPr/>
        </p:nvSpPr>
        <p:spPr bwMode="auto">
          <a:xfrm>
            <a:off x="1066800" y="1052513"/>
            <a:ext cx="7086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当中断发生时，暂时中断正在执行的用户进程，把进程从用户状态切换到内核状态，去执行操作系统例行程序以获得服务，这就是一次</a:t>
            </a:r>
            <a:r>
              <a:rPr lang="zh-CN" altLang="en-US" sz="3600" b="1">
                <a:latin typeface="华文新魏" panose="02010800040101010101" pitchFamily="2" charset="-122"/>
                <a:ea typeface="华文新魏" panose="02010800040101010101" pitchFamily="2" charset="-122"/>
              </a:rPr>
              <a:t>模式切换</a:t>
            </a:r>
            <a:r>
              <a:rPr lang="zh-CN" altLang="en-US" sz="3600">
                <a:latin typeface="华文新魏" panose="02010800040101010101" pitchFamily="2" charset="-122"/>
                <a:ea typeface="华文新魏" panose="02010800040101010101" pitchFamily="2" charset="-122"/>
              </a:rPr>
              <a:t>，</a:t>
            </a:r>
          </a:p>
          <a:p>
            <a:pPr>
              <a:spcBef>
                <a:spcPct val="20000"/>
              </a:spcBef>
            </a:pPr>
            <a:r>
              <a:rPr lang="zh-CN" altLang="en-US" sz="3200">
                <a:latin typeface="华文新魏" panose="02010800040101010101" pitchFamily="2" charset="-122"/>
                <a:ea typeface="华文新魏" panose="02010800040101010101" pitchFamily="2" charset="-122"/>
              </a:rPr>
              <a:t> </a:t>
            </a:r>
            <a:r>
              <a:rPr lang="en-US" altLang="zh-CN" sz="32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内核在被中断了的进程的上下文中对这个中断事件作处理，即使该中断可能不是此进程引起的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67A71C0C-AABE-41EE-BCF5-9D7B190863BB}"/>
              </a:ext>
            </a:extLst>
          </p:cNvPr>
          <p:cNvSpPr>
            <a:spLocks noChangeArrowheads="1"/>
          </p:cNvSpPr>
          <p:nvPr/>
        </p:nvSpPr>
        <p:spPr bwMode="auto">
          <a:xfrm>
            <a:off x="684213"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800">
                <a:solidFill>
                  <a:schemeClr val="tx2"/>
                </a:solidFill>
                <a:latin typeface="华文新魏" panose="02010800040101010101" pitchFamily="2" charset="-122"/>
                <a:ea typeface="华文新魏" panose="02010800040101010101" pitchFamily="2" charset="-122"/>
              </a:rPr>
              <a:t>模式切换的步骤</a:t>
            </a:r>
          </a:p>
        </p:txBody>
      </p:sp>
      <p:sp>
        <p:nvSpPr>
          <p:cNvPr id="323587" name="Rectangle 3">
            <a:extLst>
              <a:ext uri="{FF2B5EF4-FFF2-40B4-BE49-F238E27FC236}">
                <a16:creationId xmlns:a16="http://schemas.microsoft.com/office/drawing/2014/main" id="{BBB1E18C-AB78-4462-9032-1ED30CE26687}"/>
              </a:ext>
            </a:extLst>
          </p:cNvPr>
          <p:cNvSpPr>
            <a:spLocks noChangeArrowheads="1"/>
          </p:cNvSpPr>
          <p:nvPr/>
        </p:nvSpPr>
        <p:spPr bwMode="auto">
          <a:xfrm>
            <a:off x="611188" y="1196975"/>
            <a:ext cx="8037512"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保存被中断进程的处理器现场信息；</a:t>
            </a:r>
          </a:p>
          <a:p>
            <a:pPr algn="just">
              <a:spcBef>
                <a:spcPct val="20000"/>
              </a:spcBef>
            </a:pP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处理器从用户态切换到核心态，以便执行服务程序或中断处理程序；</a:t>
            </a:r>
          </a:p>
          <a:p>
            <a:pPr algn="just">
              <a:spcBef>
                <a:spcPct val="20000"/>
              </a:spcBef>
            </a:pP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如果处理中断，可根据规定的中断级设置中断屏蔽位；</a:t>
            </a:r>
          </a:p>
          <a:p>
            <a:pPr algn="just">
              <a:spcBef>
                <a:spcPct val="20000"/>
              </a:spcBef>
            </a:pP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根据系统调用号或中断号，从系统调用表或中断入口表找到服务程序或中断处理程序地址。</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02D9AB18-69E5-4E45-9227-AD2B7B393B85}"/>
              </a:ext>
            </a:extLst>
          </p:cNvPr>
          <p:cNvSpPr>
            <a:spLocks noGrp="1" noChangeArrowheads="1"/>
          </p:cNvSpPr>
          <p:nvPr>
            <p:ph type="title"/>
          </p:nvPr>
        </p:nvSpPr>
        <p:spPr>
          <a:xfrm>
            <a:off x="685800" y="609600"/>
            <a:ext cx="8134350" cy="1143000"/>
          </a:xfrm>
        </p:spPr>
        <p:txBody>
          <a:bodyPr/>
          <a:lstStyle/>
          <a:p>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上执行的进程所处活动范围</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331779" name="Rectangle 3">
            <a:extLst>
              <a:ext uri="{FF2B5EF4-FFF2-40B4-BE49-F238E27FC236}">
                <a16:creationId xmlns:a16="http://schemas.microsoft.com/office/drawing/2014/main" id="{5482EEBC-490A-4BA4-856F-36A8F505CFAC}"/>
              </a:ext>
            </a:extLst>
          </p:cNvPr>
          <p:cNvSpPr>
            <a:spLocks noGrp="1" noChangeArrowheads="1"/>
          </p:cNvSpPr>
          <p:nvPr>
            <p:ph type="body" idx="1"/>
          </p:nvPr>
        </p:nvSpPr>
        <p:spPr>
          <a:xfrm>
            <a:off x="685800" y="1268413"/>
            <a:ext cx="7772400" cy="5040312"/>
          </a:xfrm>
        </p:spPr>
        <p:txBody>
          <a:bodyPr/>
          <a:lstStyle/>
          <a:p>
            <a:r>
              <a:rPr lang="zh-CN" altLang="en-US">
                <a:latin typeface="华文新魏" panose="02010800040101010101" pitchFamily="2" charset="-122"/>
                <a:ea typeface="华文新魏" panose="02010800040101010101" pitchFamily="2" charset="-122"/>
              </a:rPr>
              <a:t>用户空间中，处于进程上下文，用户进程在运行，使用用户栈。</a:t>
            </a:r>
          </a:p>
          <a:p>
            <a:r>
              <a:rPr lang="zh-CN" altLang="en-US">
                <a:latin typeface="华文新魏" panose="02010800040101010101" pitchFamily="2" charset="-122"/>
                <a:ea typeface="华文新魏" panose="02010800040101010101" pitchFamily="2" charset="-122"/>
              </a:rPr>
              <a:t>内核空间中，处于进程上下文，内核代表某进程在运行，使用核心栈。</a:t>
            </a:r>
          </a:p>
          <a:p>
            <a:r>
              <a:rPr lang="zh-CN" altLang="en-US">
                <a:latin typeface="华文新魏" panose="02010800040101010101" pitchFamily="2" charset="-122"/>
                <a:ea typeface="华文新魏" panose="02010800040101010101" pitchFamily="2" charset="-122"/>
              </a:rPr>
              <a:t>内核空间中，处于中断上下文，与任何进程无关，中断服务程序正在处理特定中断，</a:t>
            </a:r>
            <a:r>
              <a:rPr lang="en-US" altLang="zh-CN">
                <a:latin typeface="华文新魏" panose="02010800040101010101" pitchFamily="2" charset="-122"/>
                <a:ea typeface="华文新魏" panose="02010800040101010101" pitchFamily="2" charset="-122"/>
              </a:rPr>
              <a:t>Intel x86</a:t>
            </a:r>
            <a:r>
              <a:rPr lang="zh-CN" altLang="en-US">
                <a:latin typeface="华文新魏" panose="02010800040101010101" pitchFamily="2" charset="-122"/>
                <a:ea typeface="华文新魏" panose="02010800040101010101" pitchFamily="2" charset="-122"/>
              </a:rPr>
              <a:t>未提供中断栈，借用核心栈。</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C1A17D22-6D88-4880-8297-F1E0597A761E}"/>
              </a:ext>
            </a:extLst>
          </p:cNvPr>
          <p:cNvSpPr>
            <a:spLocks noGrp="1" noChangeArrowheads="1"/>
          </p:cNvSpPr>
          <p:nvPr>
            <p:ph type="title"/>
          </p:nvPr>
        </p:nvSpPr>
        <p:spPr>
          <a:xfrm>
            <a:off x="609600" y="609600"/>
            <a:ext cx="8534400" cy="1066800"/>
          </a:xfrm>
        </p:spPr>
        <p:txBody>
          <a:bodyPr/>
          <a:lstStyle/>
          <a:p>
            <a:r>
              <a:rPr lang="en-US" altLang="zh-CN" sz="4000">
                <a:latin typeface="华文新魏" panose="02010800040101010101" pitchFamily="2" charset="-122"/>
                <a:ea typeface="华文新魏" panose="02010800040101010101" pitchFamily="2" charset="-122"/>
              </a:rPr>
              <a:t>UNIX/Linux</a:t>
            </a:r>
            <a:r>
              <a:rPr lang="zh-CN" altLang="en-US" sz="4000">
                <a:latin typeface="华文新魏" panose="02010800040101010101" pitchFamily="2" charset="-122"/>
                <a:ea typeface="华文新魏" panose="02010800040101010101" pitchFamily="2" charset="-122"/>
              </a:rPr>
              <a:t>中上下文切换和模式切换</a:t>
            </a:r>
            <a:br>
              <a:rPr lang="zh-CN" altLang="en-US" sz="4000">
                <a:latin typeface="华文新魏" panose="02010800040101010101" pitchFamily="2" charset="-122"/>
                <a:ea typeface="华文新魏" panose="02010800040101010101" pitchFamily="2" charset="-122"/>
              </a:rPr>
            </a:br>
            <a:endParaRPr lang="zh-CN" altLang="en-US" sz="4000">
              <a:latin typeface="华文新魏" panose="02010800040101010101" pitchFamily="2" charset="-122"/>
              <a:ea typeface="华文新魏" panose="02010800040101010101" pitchFamily="2" charset="-122"/>
            </a:endParaRPr>
          </a:p>
        </p:txBody>
      </p:sp>
      <p:sp>
        <p:nvSpPr>
          <p:cNvPr id="252931" name="Rectangle 3">
            <a:extLst>
              <a:ext uri="{FF2B5EF4-FFF2-40B4-BE49-F238E27FC236}">
                <a16:creationId xmlns:a16="http://schemas.microsoft.com/office/drawing/2014/main" id="{8E6FE406-6602-405C-AD40-7EA4B3118D93}"/>
              </a:ext>
            </a:extLst>
          </p:cNvPr>
          <p:cNvSpPr>
            <a:spLocks noGrp="1" noChangeArrowheads="1"/>
          </p:cNvSpPr>
          <p:nvPr>
            <p:ph type="body" idx="1"/>
          </p:nvPr>
        </p:nvSpPr>
        <p:spPr>
          <a:xfrm>
            <a:off x="838200" y="1676400"/>
            <a:ext cx="8077200" cy="5181600"/>
          </a:xfrm>
        </p:spPr>
        <p:txBody>
          <a:bodyPr/>
          <a:lstStyle/>
          <a:p>
            <a:pPr>
              <a:buFontTx/>
              <a:buNone/>
            </a:pPr>
            <a:r>
              <a:rPr lang="en-US" altLang="zh-CN">
                <a:latin typeface="仿宋_GB2312" pitchFamily="49" charset="-122"/>
                <a:ea typeface="仿宋_GB2312" pitchFamily="49" charset="-122"/>
              </a:rPr>
              <a:t> </a:t>
            </a:r>
          </a:p>
        </p:txBody>
      </p:sp>
      <p:grpSp>
        <p:nvGrpSpPr>
          <p:cNvPr id="252950" name="Group 22">
            <a:extLst>
              <a:ext uri="{FF2B5EF4-FFF2-40B4-BE49-F238E27FC236}">
                <a16:creationId xmlns:a16="http://schemas.microsoft.com/office/drawing/2014/main" id="{4FD11E4E-9465-4090-836D-B58FC6B8E154}"/>
              </a:ext>
            </a:extLst>
          </p:cNvPr>
          <p:cNvGrpSpPr>
            <a:grpSpLocks/>
          </p:cNvGrpSpPr>
          <p:nvPr/>
        </p:nvGrpSpPr>
        <p:grpSpPr bwMode="auto">
          <a:xfrm>
            <a:off x="838200" y="1143000"/>
            <a:ext cx="5638800" cy="4800600"/>
            <a:chOff x="528" y="720"/>
            <a:chExt cx="3552" cy="3024"/>
          </a:xfrm>
        </p:grpSpPr>
        <p:sp>
          <p:nvSpPr>
            <p:cNvPr id="252933" name="Oval 5">
              <a:extLst>
                <a:ext uri="{FF2B5EF4-FFF2-40B4-BE49-F238E27FC236}">
                  <a16:creationId xmlns:a16="http://schemas.microsoft.com/office/drawing/2014/main" id="{99346B78-0397-45EC-A0F1-1D7F380865A5}"/>
                </a:ext>
              </a:extLst>
            </p:cNvPr>
            <p:cNvSpPr>
              <a:spLocks noChangeArrowheads="1"/>
            </p:cNvSpPr>
            <p:nvPr/>
          </p:nvSpPr>
          <p:spPr bwMode="auto">
            <a:xfrm>
              <a:off x="2330" y="1965"/>
              <a:ext cx="656"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核心态</a:t>
              </a: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运行</a:t>
              </a:r>
            </a:p>
          </p:txBody>
        </p:sp>
        <p:sp>
          <p:nvSpPr>
            <p:cNvPr id="252934" name="Text Box 6">
              <a:extLst>
                <a:ext uri="{FF2B5EF4-FFF2-40B4-BE49-F238E27FC236}">
                  <a16:creationId xmlns:a16="http://schemas.microsoft.com/office/drawing/2014/main" id="{C31A34CB-3556-4223-9087-5A2F3F292B5B}"/>
                </a:ext>
              </a:extLst>
            </p:cNvPr>
            <p:cNvSpPr txBox="1">
              <a:spLocks noChangeArrowheads="1"/>
            </p:cNvSpPr>
            <p:nvPr/>
          </p:nvSpPr>
          <p:spPr bwMode="auto">
            <a:xfrm>
              <a:off x="1892" y="1164"/>
              <a:ext cx="438" cy="90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系统调用或中断</a:t>
              </a:r>
              <a:r>
                <a:rPr kumimoji="0" lang="en-US" altLang="zh-CN" sz="1800">
                  <a:solidFill>
                    <a:srgbClr val="0000FF"/>
                  </a:solidFill>
                  <a:latin typeface="华文新魏" panose="02010800040101010101" pitchFamily="2" charset="-122"/>
                  <a:ea typeface="华文新魏" panose="02010800040101010101" pitchFamily="2" charset="-122"/>
                </a:rPr>
                <a:t>(</a:t>
              </a:r>
              <a:r>
                <a:rPr kumimoji="0" lang="zh-CN" altLang="en-US" sz="1800">
                  <a:solidFill>
                    <a:srgbClr val="0000FF"/>
                  </a:solidFill>
                  <a:latin typeface="华文新魏" panose="02010800040101010101" pitchFamily="2" charset="-122"/>
                  <a:ea typeface="华文新魏" panose="02010800040101010101" pitchFamily="2" charset="-122"/>
                </a:rPr>
                <a:t>隐含模式切换</a:t>
              </a:r>
              <a:r>
                <a:rPr kumimoji="0" lang="en-US" altLang="zh-CN" sz="1800">
                  <a:solidFill>
                    <a:srgbClr val="0000FF"/>
                  </a:solidFill>
                  <a:latin typeface="华文新魏" panose="02010800040101010101" pitchFamily="2" charset="-122"/>
                  <a:ea typeface="华文新魏" panose="02010800040101010101" pitchFamily="2" charset="-122"/>
                </a:rPr>
                <a:t>)</a:t>
              </a:r>
            </a:p>
          </p:txBody>
        </p:sp>
        <p:sp>
          <p:nvSpPr>
            <p:cNvPr id="252935" name="Text Box 7">
              <a:extLst>
                <a:ext uri="{FF2B5EF4-FFF2-40B4-BE49-F238E27FC236}">
                  <a16:creationId xmlns:a16="http://schemas.microsoft.com/office/drawing/2014/main" id="{A2AE996E-ECA5-44B4-BC78-DC0BFA3F50C0}"/>
                </a:ext>
              </a:extLst>
            </p:cNvPr>
            <p:cNvSpPr txBox="1">
              <a:spLocks noChangeArrowheads="1"/>
            </p:cNvSpPr>
            <p:nvPr/>
          </p:nvSpPr>
          <p:spPr bwMode="auto">
            <a:xfrm>
              <a:off x="2986" y="1254"/>
              <a:ext cx="219" cy="711"/>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模式切换</a:t>
              </a:r>
            </a:p>
          </p:txBody>
        </p:sp>
        <p:sp>
          <p:nvSpPr>
            <p:cNvPr id="252936" name="Oval 8">
              <a:extLst>
                <a:ext uri="{FF2B5EF4-FFF2-40B4-BE49-F238E27FC236}">
                  <a16:creationId xmlns:a16="http://schemas.microsoft.com/office/drawing/2014/main" id="{9A5ADDF7-ACE4-4E47-88A3-B160AD91E955}"/>
                </a:ext>
              </a:extLst>
            </p:cNvPr>
            <p:cNvSpPr>
              <a:spLocks noChangeArrowheads="1"/>
            </p:cNvSpPr>
            <p:nvPr/>
          </p:nvSpPr>
          <p:spPr bwMode="auto">
            <a:xfrm>
              <a:off x="2330" y="720"/>
              <a:ext cx="656"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用户态</a:t>
              </a: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运行</a:t>
              </a:r>
            </a:p>
          </p:txBody>
        </p:sp>
        <p:sp>
          <p:nvSpPr>
            <p:cNvPr id="252937" name="Oval 9">
              <a:extLst>
                <a:ext uri="{FF2B5EF4-FFF2-40B4-BE49-F238E27FC236}">
                  <a16:creationId xmlns:a16="http://schemas.microsoft.com/office/drawing/2014/main" id="{08F468FA-2A4F-4470-ADB9-68C6D6CC7978}"/>
                </a:ext>
              </a:extLst>
            </p:cNvPr>
            <p:cNvSpPr>
              <a:spLocks noChangeArrowheads="1"/>
            </p:cNvSpPr>
            <p:nvPr/>
          </p:nvSpPr>
          <p:spPr bwMode="auto">
            <a:xfrm>
              <a:off x="1564" y="3210"/>
              <a:ext cx="65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等待</a:t>
              </a: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a:t>
              </a:r>
            </a:p>
          </p:txBody>
        </p:sp>
        <p:sp>
          <p:nvSpPr>
            <p:cNvPr id="252938" name="Oval 10">
              <a:extLst>
                <a:ext uri="{FF2B5EF4-FFF2-40B4-BE49-F238E27FC236}">
                  <a16:creationId xmlns:a16="http://schemas.microsoft.com/office/drawing/2014/main" id="{5AD07372-19FE-4308-9127-8D29B291F397}"/>
                </a:ext>
              </a:extLst>
            </p:cNvPr>
            <p:cNvSpPr>
              <a:spLocks noChangeArrowheads="1"/>
            </p:cNvSpPr>
            <p:nvPr/>
          </p:nvSpPr>
          <p:spPr bwMode="auto">
            <a:xfrm>
              <a:off x="3314" y="3210"/>
              <a:ext cx="65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就绪</a:t>
              </a: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a:t>
              </a:r>
            </a:p>
          </p:txBody>
        </p:sp>
        <p:sp>
          <p:nvSpPr>
            <p:cNvPr id="252939" name="Line 11">
              <a:extLst>
                <a:ext uri="{FF2B5EF4-FFF2-40B4-BE49-F238E27FC236}">
                  <a16:creationId xmlns:a16="http://schemas.microsoft.com/office/drawing/2014/main" id="{90792766-32ED-439D-A451-74705ECE6ACD}"/>
                </a:ext>
              </a:extLst>
            </p:cNvPr>
            <p:cNvSpPr>
              <a:spLocks noChangeShapeType="1"/>
            </p:cNvSpPr>
            <p:nvPr/>
          </p:nvSpPr>
          <p:spPr bwMode="auto">
            <a:xfrm>
              <a:off x="2547" y="1254"/>
              <a:ext cx="0"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252940" name="Line 12">
              <a:extLst>
                <a:ext uri="{FF2B5EF4-FFF2-40B4-BE49-F238E27FC236}">
                  <a16:creationId xmlns:a16="http://schemas.microsoft.com/office/drawing/2014/main" id="{7486996D-9682-47F2-8806-5D673E8E0C02}"/>
                </a:ext>
              </a:extLst>
            </p:cNvPr>
            <p:cNvSpPr>
              <a:spLocks noChangeShapeType="1"/>
            </p:cNvSpPr>
            <p:nvPr/>
          </p:nvSpPr>
          <p:spPr bwMode="auto">
            <a:xfrm flipV="1">
              <a:off x="2767" y="1254"/>
              <a:ext cx="0"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252941" name="Line 13">
              <a:extLst>
                <a:ext uri="{FF2B5EF4-FFF2-40B4-BE49-F238E27FC236}">
                  <a16:creationId xmlns:a16="http://schemas.microsoft.com/office/drawing/2014/main" id="{43549946-8B11-4D01-9236-A15D00AD0B4E}"/>
                </a:ext>
              </a:extLst>
            </p:cNvPr>
            <p:cNvSpPr>
              <a:spLocks noChangeShapeType="1"/>
            </p:cNvSpPr>
            <p:nvPr/>
          </p:nvSpPr>
          <p:spPr bwMode="auto">
            <a:xfrm flipH="1">
              <a:off x="2001" y="2499"/>
              <a:ext cx="547"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252942" name="Line 14">
              <a:extLst>
                <a:ext uri="{FF2B5EF4-FFF2-40B4-BE49-F238E27FC236}">
                  <a16:creationId xmlns:a16="http://schemas.microsoft.com/office/drawing/2014/main" id="{0FA3BB9A-984E-4657-AD79-EC96E4837A21}"/>
                </a:ext>
              </a:extLst>
            </p:cNvPr>
            <p:cNvSpPr>
              <a:spLocks noChangeShapeType="1"/>
            </p:cNvSpPr>
            <p:nvPr/>
          </p:nvSpPr>
          <p:spPr bwMode="auto">
            <a:xfrm flipH="1" flipV="1">
              <a:off x="2877" y="2499"/>
              <a:ext cx="546"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252943" name="Line 15">
              <a:extLst>
                <a:ext uri="{FF2B5EF4-FFF2-40B4-BE49-F238E27FC236}">
                  <a16:creationId xmlns:a16="http://schemas.microsoft.com/office/drawing/2014/main" id="{2E7BE180-ED99-49BD-B4D9-6BFCE031AC5F}"/>
                </a:ext>
              </a:extLst>
            </p:cNvPr>
            <p:cNvSpPr>
              <a:spLocks noChangeShapeType="1"/>
            </p:cNvSpPr>
            <p:nvPr/>
          </p:nvSpPr>
          <p:spPr bwMode="auto">
            <a:xfrm>
              <a:off x="2221" y="3477"/>
              <a:ext cx="1093" cy="0"/>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252944" name="Text Box 16">
              <a:extLst>
                <a:ext uri="{FF2B5EF4-FFF2-40B4-BE49-F238E27FC236}">
                  <a16:creationId xmlns:a16="http://schemas.microsoft.com/office/drawing/2014/main" id="{5DA254D3-FD37-4E17-9EE4-2E3FE0D40254}"/>
                </a:ext>
              </a:extLst>
            </p:cNvPr>
            <p:cNvSpPr txBox="1">
              <a:spLocks noChangeArrowheads="1"/>
            </p:cNvSpPr>
            <p:nvPr/>
          </p:nvSpPr>
          <p:spPr bwMode="auto">
            <a:xfrm>
              <a:off x="1746" y="2704"/>
              <a:ext cx="463" cy="36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发生</a:t>
              </a: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事件</a:t>
              </a:r>
            </a:p>
          </p:txBody>
        </p:sp>
        <p:sp>
          <p:nvSpPr>
            <p:cNvPr id="252945" name="Text Box 17">
              <a:extLst>
                <a:ext uri="{FF2B5EF4-FFF2-40B4-BE49-F238E27FC236}">
                  <a16:creationId xmlns:a16="http://schemas.microsoft.com/office/drawing/2014/main" id="{8A8356EE-349B-49A8-A733-243230EBE350}"/>
                </a:ext>
              </a:extLst>
            </p:cNvPr>
            <p:cNvSpPr txBox="1">
              <a:spLocks noChangeArrowheads="1"/>
            </p:cNvSpPr>
            <p:nvPr/>
          </p:nvSpPr>
          <p:spPr bwMode="auto">
            <a:xfrm>
              <a:off x="2548" y="3523"/>
              <a:ext cx="438" cy="179"/>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唤醒</a:t>
              </a:r>
            </a:p>
          </p:txBody>
        </p:sp>
        <p:sp>
          <p:nvSpPr>
            <p:cNvPr id="252946" name="Text Box 18">
              <a:extLst>
                <a:ext uri="{FF2B5EF4-FFF2-40B4-BE49-F238E27FC236}">
                  <a16:creationId xmlns:a16="http://schemas.microsoft.com/office/drawing/2014/main" id="{51C995E9-E114-4114-A558-B4433E0B8574}"/>
                </a:ext>
              </a:extLst>
            </p:cNvPr>
            <p:cNvSpPr txBox="1">
              <a:spLocks noChangeArrowheads="1"/>
            </p:cNvSpPr>
            <p:nvPr/>
          </p:nvSpPr>
          <p:spPr bwMode="auto">
            <a:xfrm>
              <a:off x="3205" y="2676"/>
              <a:ext cx="310" cy="346"/>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800">
                  <a:solidFill>
                    <a:srgbClr val="0000FF"/>
                  </a:solidFill>
                  <a:latin typeface="华文新魏" panose="02010800040101010101" pitchFamily="2" charset="-122"/>
                  <a:ea typeface="华文新魏" panose="02010800040101010101" pitchFamily="2" charset="-122"/>
                </a:rPr>
                <a:t>调度</a:t>
              </a:r>
            </a:p>
            <a:p>
              <a:pPr algn="just" eaLnBrk="0" hangingPunct="0"/>
              <a:r>
                <a:rPr kumimoji="0" lang="zh-CN" altLang="en-US" sz="1800">
                  <a:solidFill>
                    <a:srgbClr val="0000FF"/>
                  </a:solidFill>
                  <a:latin typeface="华文新魏" panose="02010800040101010101" pitchFamily="2" charset="-122"/>
                  <a:ea typeface="华文新魏" panose="02010800040101010101" pitchFamily="2" charset="-122"/>
                </a:rPr>
                <a:t>进程</a:t>
              </a:r>
            </a:p>
          </p:txBody>
        </p:sp>
        <p:sp>
          <p:nvSpPr>
            <p:cNvPr id="252947" name="Freeform 19">
              <a:extLst>
                <a:ext uri="{FF2B5EF4-FFF2-40B4-BE49-F238E27FC236}">
                  <a16:creationId xmlns:a16="http://schemas.microsoft.com/office/drawing/2014/main" id="{42F405AC-B14E-4CCE-8250-B942143B4078}"/>
                </a:ext>
              </a:extLst>
            </p:cNvPr>
            <p:cNvSpPr>
              <a:spLocks/>
            </p:cNvSpPr>
            <p:nvPr/>
          </p:nvSpPr>
          <p:spPr bwMode="auto">
            <a:xfrm>
              <a:off x="2986" y="2053"/>
              <a:ext cx="456" cy="387"/>
            </a:xfrm>
            <a:custGeom>
              <a:avLst/>
              <a:gdLst>
                <a:gd name="T0" fmla="*/ 0 w 750"/>
                <a:gd name="T1" fmla="*/ 182 h 676"/>
                <a:gd name="T2" fmla="*/ 180 w 750"/>
                <a:gd name="T3" fmla="*/ 26 h 676"/>
                <a:gd name="T4" fmla="*/ 360 w 750"/>
                <a:gd name="T5" fmla="*/ 26 h 676"/>
                <a:gd name="T6" fmla="*/ 540 w 750"/>
                <a:gd name="T7" fmla="*/ 26 h 676"/>
                <a:gd name="T8" fmla="*/ 720 w 750"/>
                <a:gd name="T9" fmla="*/ 182 h 676"/>
                <a:gd name="T10" fmla="*/ 720 w 750"/>
                <a:gd name="T11" fmla="*/ 494 h 676"/>
                <a:gd name="T12" fmla="*/ 540 w 750"/>
                <a:gd name="T13" fmla="*/ 650 h 676"/>
                <a:gd name="T14" fmla="*/ 180 w 750"/>
                <a:gd name="T15" fmla="*/ 650 h 676"/>
                <a:gd name="T16" fmla="*/ 0 w 750"/>
                <a:gd name="T17" fmla="*/ 494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solidFill>
              <a:srgbClr val="99FF66"/>
            </a:solidFill>
            <a:ln w="9525" cap="flat" cmpd="sng">
              <a:solidFill>
                <a:srgbClr val="000000"/>
              </a:solidFill>
              <a:prstDash val="solid"/>
              <a:round/>
              <a:headEnd type="stealth" w="sm" len="lg"/>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252948" name="Text Box 20">
              <a:extLst>
                <a:ext uri="{FF2B5EF4-FFF2-40B4-BE49-F238E27FC236}">
                  <a16:creationId xmlns:a16="http://schemas.microsoft.com/office/drawing/2014/main" id="{87806C12-8300-4D14-98BB-851879D26025}"/>
                </a:ext>
              </a:extLst>
            </p:cNvPr>
            <p:cNvSpPr txBox="1">
              <a:spLocks noChangeArrowheads="1"/>
            </p:cNvSpPr>
            <p:nvPr/>
          </p:nvSpPr>
          <p:spPr bwMode="auto">
            <a:xfrm>
              <a:off x="3423" y="2053"/>
              <a:ext cx="657" cy="446"/>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中断、</a:t>
              </a: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中断返回</a:t>
              </a:r>
            </a:p>
          </p:txBody>
        </p:sp>
        <p:sp>
          <p:nvSpPr>
            <p:cNvPr id="252949" name="Text Box 21">
              <a:extLst>
                <a:ext uri="{FF2B5EF4-FFF2-40B4-BE49-F238E27FC236}">
                  <a16:creationId xmlns:a16="http://schemas.microsoft.com/office/drawing/2014/main" id="{D40DD0EA-5842-43C4-8E66-17F89B928D86}"/>
                </a:ext>
              </a:extLst>
            </p:cNvPr>
            <p:cNvSpPr txBox="1">
              <a:spLocks noChangeArrowheads="1"/>
            </p:cNvSpPr>
            <p:nvPr/>
          </p:nvSpPr>
          <p:spPr bwMode="auto">
            <a:xfrm>
              <a:off x="528" y="3372"/>
              <a:ext cx="888" cy="332"/>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允许的上下文切换切换</a:t>
              </a:r>
            </a:p>
            <a:p>
              <a:pPr algn="just" eaLnBrk="0" hangingPunct="0"/>
              <a:endParaRPr kumimoji="0" lang="zh-CN" altLang="en-US" sz="1800">
                <a:solidFill>
                  <a:srgbClr val="0000FF"/>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D0745B6-E06F-4854-92F8-6A896ED5744F}"/>
              </a:ext>
            </a:extLst>
          </p:cNvPr>
          <p:cNvSpPr>
            <a:spLocks noGrp="1" noChangeArrowheads="1"/>
          </p:cNvSpPr>
          <p:nvPr>
            <p:ph type="title"/>
          </p:nvPr>
        </p:nvSpPr>
        <p:spPr>
          <a:xfrm>
            <a:off x="762000" y="609600"/>
            <a:ext cx="7772400" cy="1143000"/>
          </a:xfrm>
        </p:spPr>
        <p:txBody>
          <a:bodyPr/>
          <a:lstStyle/>
          <a:p>
            <a:r>
              <a:rPr lang="en-US" altLang="zh-CN" sz="4800">
                <a:latin typeface="华文新魏" panose="02010800040101010101" pitchFamily="2" charset="-122"/>
                <a:ea typeface="华文新魏" panose="02010800040101010101" pitchFamily="2" charset="-122"/>
              </a:rPr>
              <a:t>2.3.5 </a:t>
            </a:r>
            <a:r>
              <a:rPr lang="zh-CN" altLang="en-US" sz="4800">
                <a:latin typeface="华文新魏" panose="02010800040101010101" pitchFamily="2" charset="-122"/>
                <a:ea typeface="华文新魏" panose="02010800040101010101" pitchFamily="2" charset="-122"/>
              </a:rPr>
              <a:t>进程的控制和管理</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en-US" altLang="zh-CN" b="1">
                <a:latin typeface="仿宋_GB2312" pitchFamily="49" charset="-122"/>
                <a:ea typeface="仿宋_GB2312" pitchFamily="49" charset="-122"/>
              </a:rPr>
              <a:t>            </a:t>
            </a:r>
            <a:endParaRPr lang="en-US" altLang="zh-CN" sz="4800">
              <a:solidFill>
                <a:srgbClr val="0000FF"/>
              </a:solidFill>
              <a:latin typeface="仿宋_GB2312" pitchFamily="49" charset="-122"/>
              <a:ea typeface="仿宋_GB2312" pitchFamily="49" charset="-122"/>
            </a:endParaRPr>
          </a:p>
        </p:txBody>
      </p:sp>
      <p:sp>
        <p:nvSpPr>
          <p:cNvPr id="157699" name="Rectangle 3">
            <a:extLst>
              <a:ext uri="{FF2B5EF4-FFF2-40B4-BE49-F238E27FC236}">
                <a16:creationId xmlns:a16="http://schemas.microsoft.com/office/drawing/2014/main" id="{C1473332-17A1-4533-BC88-9905EF9C7C15}"/>
              </a:ext>
            </a:extLst>
          </p:cNvPr>
          <p:cNvSpPr>
            <a:spLocks noGrp="1" noChangeArrowheads="1"/>
          </p:cNvSpPr>
          <p:nvPr>
            <p:ph type="body" idx="1"/>
          </p:nvPr>
        </p:nvSpPr>
        <p:spPr>
          <a:xfrm>
            <a:off x="468313" y="1219200"/>
            <a:ext cx="8280400" cy="4953000"/>
          </a:xfrm>
        </p:spPr>
        <p:txBody>
          <a:bodyPr/>
          <a:lstStyle/>
          <a:p>
            <a:pPr>
              <a:lnSpc>
                <a:spcPct val="90000"/>
              </a:lnSpc>
            </a:pPr>
            <a:r>
              <a:rPr lang="zh-CN" altLang="en-US">
                <a:latin typeface="华文新魏" panose="02010800040101010101" pitchFamily="2" charset="-122"/>
                <a:ea typeface="华文新魏" panose="02010800040101010101" pitchFamily="2" charset="-122"/>
              </a:rPr>
              <a:t>处理器管理的一个主要工作是对进程的控制，包括：创建进程、阻塞进程、唤醒进程、挂起进程、激活进程、终止进程和撤销进程等。这些控制和管理功能由操作系统中的原语实现。</a:t>
            </a:r>
          </a:p>
          <a:p>
            <a:pPr>
              <a:lnSpc>
                <a:spcPct val="90000"/>
              </a:lnSpc>
            </a:pPr>
            <a:r>
              <a:rPr lang="zh-CN" altLang="en-US" b="1">
                <a:latin typeface="华文新魏" panose="02010800040101010101" pitchFamily="2" charset="-122"/>
                <a:ea typeface="华文新魏" panose="02010800040101010101" pitchFamily="2" charset="-122"/>
              </a:rPr>
              <a:t>原语</a:t>
            </a:r>
            <a:r>
              <a:rPr lang="zh-CN" altLang="en-US">
                <a:latin typeface="华文新魏" panose="02010800040101010101" pitchFamily="2" charset="-122"/>
                <a:ea typeface="华文新魏" panose="02010800040101010101" pitchFamily="2" charset="-122"/>
              </a:rPr>
              <a:t>是在管态下执行、完成系统特定功能的过程。</a:t>
            </a:r>
          </a:p>
          <a:p>
            <a:pPr>
              <a:lnSpc>
                <a:spcPct val="90000"/>
              </a:lnSpc>
            </a:pPr>
            <a:r>
              <a:rPr lang="zh-CN" altLang="en-US">
                <a:latin typeface="华文新魏" panose="02010800040101010101" pitchFamily="2" charset="-122"/>
                <a:ea typeface="华文新魏" panose="02010800040101010101" pitchFamily="2" charset="-122"/>
              </a:rPr>
              <a:t>原语和机器指令类似，其特点是执行过程中不允许被中断，是一个不可分割的基本单位，原语的执行是顺序的而不可能是并发的。</a:t>
            </a:r>
          </a:p>
          <a:p>
            <a:pPr>
              <a:lnSpc>
                <a:spcPct val="90000"/>
              </a:lnSpc>
            </a:pPr>
            <a:endParaRPr lang="zh-CN" altLang="en-US">
              <a:latin typeface="华文新魏" panose="02010800040101010101" pitchFamily="2" charset="-122"/>
              <a:ea typeface="华文新魏" panose="02010800040101010101" pitchFamily="2" charset="-122"/>
            </a:endParaRP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181B4D35-8699-4E4F-AF49-78CFC72E846E}"/>
              </a:ext>
            </a:extLst>
          </p:cNvPr>
          <p:cNvSpPr>
            <a:spLocks noGrp="1" noChangeArrowheads="1"/>
          </p:cNvSpPr>
          <p:nvPr>
            <p:ph type="title"/>
          </p:nvPr>
        </p:nvSpPr>
        <p:spPr>
          <a:xfrm>
            <a:off x="762000" y="609600"/>
            <a:ext cx="7772400" cy="1143000"/>
          </a:xfrm>
        </p:spPr>
        <p:txBody>
          <a:bodyPr/>
          <a:lstStyle/>
          <a:p>
            <a:r>
              <a:rPr lang="zh-CN" altLang="en-US" sz="4800">
                <a:latin typeface="华文新魏" panose="02010800040101010101" pitchFamily="2" charset="-122"/>
                <a:ea typeface="华文新魏" panose="02010800040101010101" pitchFamily="2" charset="-122"/>
              </a:rPr>
              <a:t>进程的控制和管理</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en-US" altLang="zh-CN" b="1">
                <a:latin typeface="仿宋_GB2312" pitchFamily="49" charset="-122"/>
                <a:ea typeface="仿宋_GB2312" pitchFamily="49" charset="-122"/>
              </a:rPr>
              <a:t>            </a:t>
            </a:r>
            <a:endParaRPr lang="en-US" altLang="zh-CN" sz="4800">
              <a:solidFill>
                <a:srgbClr val="0000FF"/>
              </a:solidFill>
              <a:latin typeface="仿宋_GB2312" pitchFamily="49" charset="-122"/>
              <a:ea typeface="仿宋_GB2312" pitchFamily="49" charset="-122"/>
            </a:endParaRPr>
          </a:p>
        </p:txBody>
      </p:sp>
      <p:sp>
        <p:nvSpPr>
          <p:cNvPr id="332803" name="Rectangle 3">
            <a:extLst>
              <a:ext uri="{FF2B5EF4-FFF2-40B4-BE49-F238E27FC236}">
                <a16:creationId xmlns:a16="http://schemas.microsoft.com/office/drawing/2014/main" id="{2F8E6619-B307-425C-BB39-23FE5AF523A5}"/>
              </a:ext>
            </a:extLst>
          </p:cNvPr>
          <p:cNvSpPr>
            <a:spLocks noGrp="1" noChangeArrowheads="1"/>
          </p:cNvSpPr>
          <p:nvPr>
            <p:ph type="body" idx="1"/>
          </p:nvPr>
        </p:nvSpPr>
        <p:spPr>
          <a:xfrm>
            <a:off x="1117600" y="1268413"/>
            <a:ext cx="5975350" cy="4953000"/>
          </a:xfrm>
        </p:spPr>
        <p:txBody>
          <a:bodyPr/>
          <a:lstStyle/>
          <a:p>
            <a:r>
              <a:rPr lang="zh-CN" altLang="en-US" sz="4000">
                <a:latin typeface="华文新魏" panose="02010800040101010101" pitchFamily="2" charset="-122"/>
                <a:ea typeface="华文新魏" panose="02010800040101010101" pitchFamily="2" charset="-122"/>
              </a:rPr>
              <a:t>进程创建</a:t>
            </a:r>
          </a:p>
          <a:p>
            <a:r>
              <a:rPr lang="zh-CN" altLang="en-US" sz="4000">
                <a:latin typeface="华文新魏" panose="02010800040101010101" pitchFamily="2" charset="-122"/>
                <a:ea typeface="华文新魏" panose="02010800040101010101" pitchFamily="2" charset="-122"/>
              </a:rPr>
              <a:t>进程撤销</a:t>
            </a:r>
          </a:p>
          <a:p>
            <a:r>
              <a:rPr lang="zh-CN" altLang="en-US" sz="4000">
                <a:latin typeface="华文新魏" panose="02010800040101010101" pitchFamily="2" charset="-122"/>
                <a:ea typeface="华文新魏" panose="02010800040101010101" pitchFamily="2" charset="-122"/>
              </a:rPr>
              <a:t>进程阻塞</a:t>
            </a:r>
          </a:p>
          <a:p>
            <a:r>
              <a:rPr lang="zh-CN" altLang="en-US" sz="4000">
                <a:latin typeface="华文新魏" panose="02010800040101010101" pitchFamily="2" charset="-122"/>
                <a:ea typeface="华文新魏" panose="02010800040101010101" pitchFamily="2" charset="-122"/>
              </a:rPr>
              <a:t>进程唤醒</a:t>
            </a:r>
          </a:p>
          <a:p>
            <a:r>
              <a:rPr lang="zh-CN" altLang="en-US" sz="4000">
                <a:latin typeface="华文新魏" panose="02010800040101010101" pitchFamily="2" charset="-122"/>
                <a:ea typeface="华文新魏" panose="02010800040101010101" pitchFamily="2" charset="-122"/>
              </a:rPr>
              <a:t>进程挂起</a:t>
            </a:r>
          </a:p>
          <a:p>
            <a:r>
              <a:rPr lang="zh-CN" altLang="en-US" sz="4000">
                <a:latin typeface="华文新魏" panose="02010800040101010101" pitchFamily="2" charset="-122"/>
                <a:ea typeface="华文新魏" panose="02010800040101010101" pitchFamily="2" charset="-122"/>
              </a:rPr>
              <a:t>进程激活</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EDE73DD3-C5C6-48B1-8C23-CE6647233D36}"/>
              </a:ext>
            </a:extLst>
          </p:cNvPr>
          <p:cNvSpPr>
            <a:spLocks noGrp="1" noChangeArrowheads="1"/>
          </p:cNvSpPr>
          <p:nvPr>
            <p:ph type="title"/>
          </p:nvPr>
        </p:nvSpPr>
        <p:spPr>
          <a:xfrm>
            <a:off x="685800" y="228600"/>
            <a:ext cx="8229600" cy="1143000"/>
          </a:xfrm>
        </p:spPr>
        <p:txBody>
          <a:bodyPr/>
          <a:lstStyle/>
          <a:p>
            <a:r>
              <a:rPr lang="zh-CN" altLang="en-US">
                <a:latin typeface="华文新魏" panose="02010800040101010101" pitchFamily="2" charset="-122"/>
                <a:ea typeface="华文新魏" panose="02010800040101010101" pitchFamily="2" charset="-122"/>
              </a:rPr>
              <a:t>操作系统为什么要引入进程概念</a:t>
            </a:r>
            <a:r>
              <a:rPr lang="en-US" altLang="zh-CN">
                <a:latin typeface="华文新魏" panose="02010800040101010101" pitchFamily="2" charset="-122"/>
                <a:ea typeface="华文新魏" panose="02010800040101010101" pitchFamily="2" charset="-122"/>
              </a:rPr>
              <a:t>?</a:t>
            </a:r>
          </a:p>
        </p:txBody>
      </p:sp>
      <p:sp>
        <p:nvSpPr>
          <p:cNvPr id="109571" name="Rectangle 3">
            <a:extLst>
              <a:ext uri="{FF2B5EF4-FFF2-40B4-BE49-F238E27FC236}">
                <a16:creationId xmlns:a16="http://schemas.microsoft.com/office/drawing/2014/main" id="{252DC17D-6CE1-482E-A51C-60E454B43B90}"/>
              </a:ext>
            </a:extLst>
          </p:cNvPr>
          <p:cNvSpPr>
            <a:spLocks noGrp="1" noChangeArrowheads="1"/>
          </p:cNvSpPr>
          <p:nvPr>
            <p:ph type="body" idx="1"/>
          </p:nvPr>
        </p:nvSpPr>
        <p:spPr>
          <a:xfrm>
            <a:off x="1219200" y="1219200"/>
            <a:ext cx="6858000" cy="3994150"/>
          </a:xfrm>
        </p:spPr>
        <p:txBody>
          <a:bodyPr/>
          <a:lstStyle/>
          <a:p>
            <a:r>
              <a:rPr lang="zh-CN" altLang="en-US">
                <a:latin typeface="华文新魏" panose="02010800040101010101" pitchFamily="2" charset="-122"/>
                <a:ea typeface="华文新魏" panose="02010800040101010101" pitchFamily="2" charset="-122"/>
              </a:rPr>
              <a:t>原因</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刻画系统的动态性，发挥系统的并发性，提高资源利用率。</a:t>
            </a:r>
          </a:p>
          <a:p>
            <a:r>
              <a:rPr lang="zh-CN" altLang="en-US">
                <a:latin typeface="华文新魏" panose="02010800040101010101" pitchFamily="2" charset="-122"/>
                <a:ea typeface="华文新魏" panose="02010800040101010101" pitchFamily="2" charset="-122"/>
              </a:rPr>
              <a:t>原因</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它能解决系统的</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共享性</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，正确描述程序的执行状态。</a:t>
            </a:r>
          </a:p>
          <a:p>
            <a:r>
              <a:rPr lang="zh-CN" altLang="en-US">
                <a:latin typeface="华文新魏" panose="02010800040101010101" pitchFamily="2" charset="-122"/>
                <a:ea typeface="华文新魏" panose="02010800040101010101" pitchFamily="2" charset="-122"/>
              </a:rPr>
              <a:t> </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可再用</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 程序 </a:t>
            </a:r>
          </a:p>
          <a:p>
            <a:pPr>
              <a:buFontTx/>
              <a:buNone/>
            </a:pPr>
            <a:r>
              <a:rPr lang="zh-CN" altLang="en-US">
                <a:latin typeface="华文新魏" panose="02010800040101010101" pitchFamily="2" charset="-122"/>
                <a:ea typeface="华文新魏" panose="02010800040101010101" pitchFamily="2" charset="-122"/>
              </a:rPr>
              <a:t>    </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可再入</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 程序</a:t>
            </a:r>
          </a:p>
          <a:p>
            <a:pPr>
              <a:buFontTx/>
              <a:buNone/>
            </a:pPr>
            <a:r>
              <a:rPr lang="zh-CN" altLang="en-US">
                <a:latin typeface="华文新魏" panose="02010800040101010101" pitchFamily="2" charset="-122"/>
                <a:ea typeface="华文新魏" panose="02010800040101010101" pitchFamily="2" charset="-122"/>
              </a:rPr>
              <a:t>    </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可再入</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程序具有的性质</a:t>
            </a:r>
          </a:p>
          <a:p>
            <a:endParaRPr lang="zh-CN" altLang="en-US" sz="2800" u="sng">
              <a:latin typeface="华文新魏" panose="02010800040101010101" pitchFamily="2" charset="-122"/>
              <a:ea typeface="华文新魏" panose="02010800040101010101" pitchFamily="2" charset="-122"/>
            </a:endParaRPr>
          </a:p>
        </p:txBody>
      </p:sp>
    </p:spTree>
  </p:cSld>
  <p:clrMapOvr>
    <a:masterClrMapping/>
  </p:clrMapOvr>
  <p:transition>
    <p:checker dir="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7FB4436E-EA42-44A8-9FF3-EA239441A75F}"/>
              </a:ext>
            </a:extLst>
          </p:cNvPr>
          <p:cNvSpPr>
            <a:spLocks noGrp="1" noChangeArrowheads="1"/>
          </p:cNvSpPr>
          <p:nvPr>
            <p:ph type="title"/>
          </p:nvPr>
        </p:nvSpPr>
        <p:spPr>
          <a:xfrm>
            <a:off x="838200" y="533400"/>
            <a:ext cx="7772400" cy="1143000"/>
          </a:xfrm>
        </p:spPr>
        <p:txBody>
          <a:bodyPr/>
          <a:lstStyle/>
          <a:p>
            <a:r>
              <a:rPr lang="en-US" altLang="zh-CN"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可再入</a:t>
            </a:r>
            <a:r>
              <a:rPr lang="zh-CN" altLang="en-US"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 程序举例</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38595" name="Rectangle 3">
            <a:extLst>
              <a:ext uri="{FF2B5EF4-FFF2-40B4-BE49-F238E27FC236}">
                <a16:creationId xmlns:a16="http://schemas.microsoft.com/office/drawing/2014/main" id="{0714B441-7D89-4EFD-AF52-ED6EA13EB9E5}"/>
              </a:ext>
            </a:extLst>
          </p:cNvPr>
          <p:cNvSpPr>
            <a:spLocks noGrp="1" noChangeArrowheads="1"/>
          </p:cNvSpPr>
          <p:nvPr>
            <p:ph type="body" idx="1"/>
          </p:nvPr>
        </p:nvSpPr>
        <p:spPr>
          <a:xfrm>
            <a:off x="533400" y="1066800"/>
            <a:ext cx="7848600" cy="5181600"/>
          </a:xfrm>
        </p:spPr>
        <p:txBody>
          <a:bodyPr/>
          <a:lstStyle/>
          <a:p>
            <a:pPr>
              <a:buFontTx/>
              <a:buNone/>
            </a:pPr>
            <a:r>
              <a:rPr lang="en-US" altLang="zh-CN">
                <a:latin typeface="仿宋_GB2312" pitchFamily="49" charset="-122"/>
                <a:ea typeface="仿宋_GB2312" pitchFamily="49" charset="-122"/>
              </a:rPr>
              <a:t>  </a:t>
            </a:r>
          </a:p>
          <a:p>
            <a:pPr algn="just"/>
            <a:endParaRPr lang="en-US" altLang="zh-CN" sz="4000">
              <a:latin typeface="仿宋_GB2312" pitchFamily="49" charset="-122"/>
              <a:ea typeface="仿宋_GB2312" pitchFamily="49" charset="-122"/>
            </a:endParaRPr>
          </a:p>
        </p:txBody>
      </p:sp>
      <p:grpSp>
        <p:nvGrpSpPr>
          <p:cNvPr id="238613" name="Group 21">
            <a:extLst>
              <a:ext uri="{FF2B5EF4-FFF2-40B4-BE49-F238E27FC236}">
                <a16:creationId xmlns:a16="http://schemas.microsoft.com/office/drawing/2014/main" id="{FB603CD7-A108-43F9-A2F7-AC1C4D807F73}"/>
              </a:ext>
            </a:extLst>
          </p:cNvPr>
          <p:cNvGrpSpPr>
            <a:grpSpLocks/>
          </p:cNvGrpSpPr>
          <p:nvPr/>
        </p:nvGrpSpPr>
        <p:grpSpPr bwMode="auto">
          <a:xfrm>
            <a:off x="1143000" y="1125538"/>
            <a:ext cx="6038850" cy="5427662"/>
            <a:chOff x="720" y="709"/>
            <a:chExt cx="3804" cy="3419"/>
          </a:xfrm>
        </p:grpSpPr>
        <p:sp>
          <p:nvSpPr>
            <p:cNvPr id="238597" name="Rectangle 5">
              <a:extLst>
                <a:ext uri="{FF2B5EF4-FFF2-40B4-BE49-F238E27FC236}">
                  <a16:creationId xmlns:a16="http://schemas.microsoft.com/office/drawing/2014/main" id="{8FAF7EE4-E1F0-4757-B960-8C65B42BA8E5}"/>
                </a:ext>
              </a:extLst>
            </p:cNvPr>
            <p:cNvSpPr>
              <a:spLocks noChangeArrowheads="1"/>
            </p:cNvSpPr>
            <p:nvPr/>
          </p:nvSpPr>
          <p:spPr bwMode="auto">
            <a:xfrm>
              <a:off x="1953" y="1039"/>
              <a:ext cx="1506" cy="3089"/>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38598" name="Text Box 6">
              <a:extLst>
                <a:ext uri="{FF2B5EF4-FFF2-40B4-BE49-F238E27FC236}">
                  <a16:creationId xmlns:a16="http://schemas.microsoft.com/office/drawing/2014/main" id="{3F1A0F79-1026-41EB-A758-C21B5ADED769}"/>
                </a:ext>
              </a:extLst>
            </p:cNvPr>
            <p:cNvSpPr txBox="1">
              <a:spLocks noChangeArrowheads="1"/>
            </p:cNvSpPr>
            <p:nvPr/>
          </p:nvSpPr>
          <p:spPr bwMode="auto">
            <a:xfrm>
              <a:off x="2329" y="709"/>
              <a:ext cx="861" cy="27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a:solidFill>
                    <a:srgbClr val="0000FF"/>
                  </a:solidFill>
                  <a:latin typeface="华文新魏" panose="02010800040101010101" pitchFamily="2" charset="-122"/>
                  <a:ea typeface="华文新魏" panose="02010800040101010101" pitchFamily="2" charset="-122"/>
                </a:rPr>
                <a:t>编译程序</a:t>
              </a:r>
              <a:r>
                <a:rPr kumimoji="0" lang="en-US" altLang="zh-CN" sz="2000">
                  <a:solidFill>
                    <a:srgbClr val="0000FF"/>
                  </a:solidFill>
                  <a:latin typeface="华文新魏" panose="02010800040101010101" pitchFamily="2" charset="-122"/>
                  <a:ea typeface="华文新魏" panose="02010800040101010101" pitchFamily="2" charset="-122"/>
                </a:rPr>
                <a:t>P</a:t>
              </a:r>
            </a:p>
          </p:txBody>
        </p:sp>
        <p:sp>
          <p:nvSpPr>
            <p:cNvPr id="238599" name="Text Box 7">
              <a:extLst>
                <a:ext uri="{FF2B5EF4-FFF2-40B4-BE49-F238E27FC236}">
                  <a16:creationId xmlns:a16="http://schemas.microsoft.com/office/drawing/2014/main" id="{68DEE2BB-161B-4D95-8F37-F1ECB050B4B7}"/>
                </a:ext>
              </a:extLst>
            </p:cNvPr>
            <p:cNvSpPr txBox="1">
              <a:spLocks noChangeArrowheads="1"/>
            </p:cNvSpPr>
            <p:nvPr/>
          </p:nvSpPr>
          <p:spPr bwMode="auto">
            <a:xfrm>
              <a:off x="2289" y="1329"/>
              <a:ext cx="782" cy="4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(P</a:t>
              </a:r>
              <a:r>
                <a:rPr kumimoji="0" lang="zh-CN" altLang="en-US" sz="2000">
                  <a:solidFill>
                    <a:srgbClr val="0000FF"/>
                  </a:solidFill>
                  <a:latin typeface="华文新魏" panose="02010800040101010101" pitchFamily="2" charset="-122"/>
                  <a:ea typeface="华文新魏" panose="02010800040101010101" pitchFamily="2" charset="-122"/>
                </a:rPr>
                <a:t>的入口</a:t>
              </a:r>
              <a:r>
                <a:rPr kumimoji="0" lang="en-US" altLang="zh-CN" sz="2000">
                  <a:solidFill>
                    <a:srgbClr val="0000FF"/>
                  </a:solidFill>
                  <a:latin typeface="华文新魏" panose="02010800040101010101" pitchFamily="2" charset="-122"/>
                  <a:ea typeface="华文新魏" panose="02010800040101010101" pitchFamily="2" charset="-122"/>
                </a:rPr>
                <a:t>,</a:t>
              </a:r>
              <a:r>
                <a:rPr kumimoji="0" lang="zh-CN" altLang="en-US" sz="2000">
                  <a:solidFill>
                    <a:srgbClr val="0000FF"/>
                  </a:solidFill>
                  <a:latin typeface="华文新魏" panose="02010800040101010101" pitchFamily="2" charset="-122"/>
                  <a:ea typeface="华文新魏" panose="02010800040101010101" pitchFamily="2" charset="-122"/>
                </a:rPr>
                <a:t>处理源程序乙</a:t>
              </a:r>
              <a:r>
                <a:rPr kumimoji="0" lang="en-US" altLang="zh-CN" sz="2000">
                  <a:solidFill>
                    <a:srgbClr val="0000FF"/>
                  </a:solidFill>
                  <a:latin typeface="华文新魏" panose="02010800040101010101" pitchFamily="2" charset="-122"/>
                  <a:ea typeface="华文新魏" panose="02010800040101010101" pitchFamily="2" charset="-122"/>
                </a:rPr>
                <a:t>)</a:t>
              </a:r>
            </a:p>
          </p:txBody>
        </p:sp>
        <p:sp>
          <p:nvSpPr>
            <p:cNvPr id="238600" name="Line 8">
              <a:extLst>
                <a:ext uri="{FF2B5EF4-FFF2-40B4-BE49-F238E27FC236}">
                  <a16:creationId xmlns:a16="http://schemas.microsoft.com/office/drawing/2014/main" id="{AA71791E-FA7C-4CD3-AEDC-12FC0F777270}"/>
                </a:ext>
              </a:extLst>
            </p:cNvPr>
            <p:cNvSpPr>
              <a:spLocks noChangeShapeType="1"/>
            </p:cNvSpPr>
            <p:nvPr/>
          </p:nvSpPr>
          <p:spPr bwMode="auto">
            <a:xfrm>
              <a:off x="1729" y="1474"/>
              <a:ext cx="55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8601" name="Text Box 9">
              <a:extLst>
                <a:ext uri="{FF2B5EF4-FFF2-40B4-BE49-F238E27FC236}">
                  <a16:creationId xmlns:a16="http://schemas.microsoft.com/office/drawing/2014/main" id="{C341E522-158F-4049-AD6C-C8215A286CAA}"/>
                </a:ext>
              </a:extLst>
            </p:cNvPr>
            <p:cNvSpPr txBox="1">
              <a:spLocks noChangeArrowheads="1"/>
            </p:cNvSpPr>
            <p:nvPr/>
          </p:nvSpPr>
          <p:spPr bwMode="auto">
            <a:xfrm>
              <a:off x="2289" y="3216"/>
              <a:ext cx="1117" cy="5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(P</a:t>
              </a:r>
              <a:r>
                <a:rPr kumimoji="0" lang="zh-CN" altLang="en-US" sz="2000">
                  <a:solidFill>
                    <a:srgbClr val="0000FF"/>
                  </a:solidFill>
                  <a:latin typeface="华文新魏" panose="02010800040101010101" pitchFamily="2" charset="-122"/>
                  <a:ea typeface="华文新魏" panose="02010800040101010101" pitchFamily="2" charset="-122"/>
                </a:rPr>
                <a:t>把源程序甲的信息记盘等磁盘完成</a:t>
              </a:r>
              <a:r>
                <a:rPr kumimoji="0" lang="en-US" altLang="zh-CN" sz="2000">
                  <a:solidFill>
                    <a:srgbClr val="0000FF"/>
                  </a:solidFill>
                  <a:latin typeface="华文新魏" panose="02010800040101010101" pitchFamily="2" charset="-122"/>
                  <a:ea typeface="华文新魏" panose="02010800040101010101" pitchFamily="2" charset="-122"/>
                </a:rPr>
                <a:t>)</a:t>
              </a:r>
            </a:p>
          </p:txBody>
        </p:sp>
        <p:sp>
          <p:nvSpPr>
            <p:cNvPr id="238602" name="Line 10">
              <a:extLst>
                <a:ext uri="{FF2B5EF4-FFF2-40B4-BE49-F238E27FC236}">
                  <a16:creationId xmlns:a16="http://schemas.microsoft.com/office/drawing/2014/main" id="{4D494675-7554-41A6-8594-3118F0A5EB89}"/>
                </a:ext>
              </a:extLst>
            </p:cNvPr>
            <p:cNvSpPr>
              <a:spLocks noChangeShapeType="1"/>
            </p:cNvSpPr>
            <p:nvPr/>
          </p:nvSpPr>
          <p:spPr bwMode="auto">
            <a:xfrm>
              <a:off x="1729" y="3506"/>
              <a:ext cx="55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8603" name="Text Box 11">
              <a:extLst>
                <a:ext uri="{FF2B5EF4-FFF2-40B4-BE49-F238E27FC236}">
                  <a16:creationId xmlns:a16="http://schemas.microsoft.com/office/drawing/2014/main" id="{6A387D20-1552-4005-BC11-66A4291A02C4}"/>
                </a:ext>
              </a:extLst>
            </p:cNvPr>
            <p:cNvSpPr txBox="1">
              <a:spLocks noChangeArrowheads="1"/>
            </p:cNvSpPr>
            <p:nvPr/>
          </p:nvSpPr>
          <p:spPr bwMode="auto">
            <a:xfrm>
              <a:off x="1392" y="1329"/>
              <a:ext cx="335" cy="2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A</a:t>
              </a:r>
            </a:p>
          </p:txBody>
        </p:sp>
        <p:sp>
          <p:nvSpPr>
            <p:cNvPr id="238604" name="Text Box 12">
              <a:extLst>
                <a:ext uri="{FF2B5EF4-FFF2-40B4-BE49-F238E27FC236}">
                  <a16:creationId xmlns:a16="http://schemas.microsoft.com/office/drawing/2014/main" id="{B27351F7-80C6-4134-8E75-4168B4727E4D}"/>
                </a:ext>
              </a:extLst>
            </p:cNvPr>
            <p:cNvSpPr txBox="1">
              <a:spLocks noChangeArrowheads="1"/>
            </p:cNvSpPr>
            <p:nvPr/>
          </p:nvSpPr>
          <p:spPr bwMode="auto">
            <a:xfrm>
              <a:off x="1392" y="3361"/>
              <a:ext cx="335" cy="34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B</a:t>
              </a:r>
            </a:p>
          </p:txBody>
        </p:sp>
        <p:sp>
          <p:nvSpPr>
            <p:cNvPr id="238606" name="AutoShape 14">
              <a:extLst>
                <a:ext uri="{FF2B5EF4-FFF2-40B4-BE49-F238E27FC236}">
                  <a16:creationId xmlns:a16="http://schemas.microsoft.com/office/drawing/2014/main" id="{59AB8407-F726-4E0E-9F44-4F94478E25A2}"/>
                </a:ext>
              </a:extLst>
            </p:cNvPr>
            <p:cNvSpPr>
              <a:spLocks noChangeArrowheads="1"/>
            </p:cNvSpPr>
            <p:nvPr/>
          </p:nvSpPr>
          <p:spPr bwMode="auto">
            <a:xfrm>
              <a:off x="720" y="1855"/>
              <a:ext cx="709" cy="713"/>
            </a:xfrm>
            <a:prstGeom prst="foldedCorner">
              <a:avLst>
                <a:gd name="adj" fmla="val 12500"/>
              </a:avLst>
            </a:prstGeom>
            <a:solidFill>
              <a:srgbClr val="FFCC66"/>
            </a:solidFill>
            <a:ln w="9525">
              <a:solidFill>
                <a:srgbClr val="000000"/>
              </a:solidFill>
              <a:round/>
              <a:headEnd/>
              <a:tailEnd/>
            </a:ln>
            <a:effectLst>
              <a:outerShdw dist="107763" dir="2700000" algn="ctr" rotWithShape="0">
                <a:srgbClr val="808080"/>
              </a:outerShdw>
            </a:effectLst>
          </p:spPr>
          <p:txBody>
            <a:bodyPr/>
            <a:lstStyle/>
            <a:p>
              <a:endParaRPr lang="en-US"/>
            </a:p>
          </p:txBody>
        </p:sp>
        <p:sp>
          <p:nvSpPr>
            <p:cNvPr id="238607" name="Text Box 15">
              <a:extLst>
                <a:ext uri="{FF2B5EF4-FFF2-40B4-BE49-F238E27FC236}">
                  <a16:creationId xmlns:a16="http://schemas.microsoft.com/office/drawing/2014/main" id="{E5535CEE-A052-47EF-8C44-78A0A959D5CD}"/>
                </a:ext>
              </a:extLst>
            </p:cNvPr>
            <p:cNvSpPr txBox="1">
              <a:spLocks noChangeArrowheads="1"/>
            </p:cNvSpPr>
            <p:nvPr/>
          </p:nvSpPr>
          <p:spPr bwMode="auto">
            <a:xfrm>
              <a:off x="832" y="1908"/>
              <a:ext cx="558" cy="57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0" lang="zh-CN" altLang="en-US" sz="2000">
                  <a:solidFill>
                    <a:srgbClr val="0000FF"/>
                  </a:solidFill>
                  <a:latin typeface="华文新魏" panose="02010800040101010101" pitchFamily="2" charset="-122"/>
                  <a:ea typeface="华文新魏" panose="02010800040101010101" pitchFamily="2" charset="-122"/>
                </a:rPr>
                <a:t>源程序甲</a:t>
              </a:r>
            </a:p>
          </p:txBody>
        </p:sp>
        <p:sp>
          <p:nvSpPr>
            <p:cNvPr id="238609" name="AutoShape 17">
              <a:extLst>
                <a:ext uri="{FF2B5EF4-FFF2-40B4-BE49-F238E27FC236}">
                  <a16:creationId xmlns:a16="http://schemas.microsoft.com/office/drawing/2014/main" id="{C5262A81-6239-4373-9FFA-66E63D84C639}"/>
                </a:ext>
              </a:extLst>
            </p:cNvPr>
            <p:cNvSpPr>
              <a:spLocks noChangeArrowheads="1"/>
            </p:cNvSpPr>
            <p:nvPr/>
          </p:nvSpPr>
          <p:spPr bwMode="auto">
            <a:xfrm>
              <a:off x="3742" y="1756"/>
              <a:ext cx="782" cy="858"/>
            </a:xfrm>
            <a:prstGeom prst="foldedCorner">
              <a:avLst>
                <a:gd name="adj" fmla="val 12500"/>
              </a:avLst>
            </a:prstGeom>
            <a:solidFill>
              <a:srgbClr val="FFCC66"/>
            </a:solidFill>
            <a:ln w="9525">
              <a:solidFill>
                <a:srgbClr val="000000"/>
              </a:solidFill>
              <a:round/>
              <a:headEnd/>
              <a:tailEnd/>
            </a:ln>
            <a:effectLst>
              <a:outerShdw dist="107763" dir="2700000" algn="ctr" rotWithShape="0">
                <a:srgbClr val="808080"/>
              </a:outerShdw>
            </a:effectLst>
          </p:spPr>
          <p:txBody>
            <a:bodyPr/>
            <a:lstStyle/>
            <a:p>
              <a:endParaRPr lang="en-US"/>
            </a:p>
          </p:txBody>
        </p:sp>
        <p:sp>
          <p:nvSpPr>
            <p:cNvPr id="238610" name="Text Box 18">
              <a:extLst>
                <a:ext uri="{FF2B5EF4-FFF2-40B4-BE49-F238E27FC236}">
                  <a16:creationId xmlns:a16="http://schemas.microsoft.com/office/drawing/2014/main" id="{4BB0E551-260B-40EE-88A3-11C5D7E17AC6}"/>
                </a:ext>
              </a:extLst>
            </p:cNvPr>
            <p:cNvSpPr txBox="1">
              <a:spLocks noChangeArrowheads="1"/>
            </p:cNvSpPr>
            <p:nvPr/>
          </p:nvSpPr>
          <p:spPr bwMode="auto">
            <a:xfrm>
              <a:off x="3833" y="1908"/>
              <a:ext cx="558" cy="57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0" lang="zh-CN" altLang="en-US" sz="2000">
                  <a:solidFill>
                    <a:srgbClr val="0000FF"/>
                  </a:solidFill>
                  <a:latin typeface="华文新魏" panose="02010800040101010101" pitchFamily="2" charset="-122"/>
                  <a:ea typeface="华文新魏" panose="02010800040101010101" pitchFamily="2" charset="-122"/>
                </a:rPr>
                <a:t>源程序乙</a:t>
              </a:r>
            </a:p>
          </p:txBody>
        </p:sp>
      </p:gr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AA5297B-08E7-4A2C-A973-999B1EB9DC05}"/>
              </a:ext>
            </a:extLst>
          </p:cNvPr>
          <p:cNvSpPr>
            <a:spLocks noGrp="1" noChangeArrowheads="1"/>
          </p:cNvSpPr>
          <p:nvPr>
            <p:ph type="title"/>
          </p:nvPr>
        </p:nvSpPr>
        <p:spPr>
          <a:xfrm>
            <a:off x="533400" y="-76200"/>
            <a:ext cx="7772400" cy="1143000"/>
          </a:xfrm>
        </p:spPr>
        <p:txBody>
          <a:bodyPr/>
          <a:lstStyle/>
          <a:p>
            <a:br>
              <a:rPr lang="en-US" altLang="zh-CN">
                <a:latin typeface="仿宋_GB2312" pitchFamily="49" charset="-122"/>
                <a:ea typeface="仿宋_GB2312" pitchFamily="49" charset="-122"/>
              </a:rPr>
            </a:br>
            <a:r>
              <a:rPr lang="en-US" altLang="zh-CN">
                <a:latin typeface="仿宋_GB2312" pitchFamily="49" charset="-122"/>
                <a:ea typeface="仿宋_GB2312" pitchFamily="49" charset="-122"/>
              </a:rPr>
              <a:t> </a:t>
            </a:r>
            <a:r>
              <a:rPr lang="zh-CN" altLang="en-US" sz="4800">
                <a:latin typeface="华文新魏" panose="02010800040101010101" pitchFamily="2" charset="-122"/>
                <a:ea typeface="华文新魏" panose="02010800040101010101" pitchFamily="2" charset="-122"/>
              </a:rPr>
              <a:t>进程的属性</a:t>
            </a:r>
          </a:p>
        </p:txBody>
      </p:sp>
      <p:sp>
        <p:nvSpPr>
          <p:cNvPr id="105475" name="Rectangle 3">
            <a:extLst>
              <a:ext uri="{FF2B5EF4-FFF2-40B4-BE49-F238E27FC236}">
                <a16:creationId xmlns:a16="http://schemas.microsoft.com/office/drawing/2014/main" id="{B319C608-9EF8-433A-ACA5-9290B26F74A2}"/>
              </a:ext>
            </a:extLst>
          </p:cNvPr>
          <p:cNvSpPr>
            <a:spLocks noGrp="1" noChangeArrowheads="1"/>
          </p:cNvSpPr>
          <p:nvPr>
            <p:ph type="body" idx="1"/>
          </p:nvPr>
        </p:nvSpPr>
        <p:spPr>
          <a:xfrm>
            <a:off x="1524000" y="1268413"/>
            <a:ext cx="5943600" cy="5029200"/>
          </a:xfrm>
        </p:spPr>
        <p:txBody>
          <a:bodyPr/>
          <a:lstStyle/>
          <a:p>
            <a:pPr marL="457200" indent="-457200" algn="just">
              <a:buFontTx/>
              <a:buNone/>
            </a:pPr>
            <a:r>
              <a:rPr lang="en-US" altLang="zh-CN" sz="3600">
                <a:latin typeface="仿宋_GB2312" pitchFamily="49" charset="-122"/>
                <a:ea typeface="仿宋_GB2312" pitchFamily="49"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结构性：</a:t>
            </a:r>
          </a:p>
          <a:p>
            <a:pPr marL="457200" indent="-457200"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共享性：</a:t>
            </a:r>
          </a:p>
          <a:p>
            <a:pPr marL="457200" indent="-457200"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动态性：</a:t>
            </a:r>
          </a:p>
          <a:p>
            <a:pPr marL="457200" indent="-457200"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独立性：</a:t>
            </a:r>
          </a:p>
          <a:p>
            <a:pPr marL="457200" indent="-457200"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制约性：</a:t>
            </a:r>
          </a:p>
          <a:p>
            <a:pPr marL="457200" indent="-457200"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并发性：</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dissolve">
                                      <p:cBhvr>
                                        <p:cTn id="7" dur="500"/>
                                        <p:tgtEl>
                                          <p:spTgt spid="105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dissolve">
                                      <p:cBhvr>
                                        <p:cTn id="12" dur="500"/>
                                        <p:tgtEl>
                                          <p:spTgt spid="105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dissolve">
                                      <p:cBhvr>
                                        <p:cTn id="17" dur="500"/>
                                        <p:tgtEl>
                                          <p:spTgt spid="105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Effect transition="in" filter="dissolve">
                                      <p:cBhvr>
                                        <p:cTn id="22" dur="500"/>
                                        <p:tgtEl>
                                          <p:spTgt spid="105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Effect transition="in" filter="dissolve">
                                      <p:cBhvr>
                                        <p:cTn id="27" dur="500"/>
                                        <p:tgtEl>
                                          <p:spTgt spid="1054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5475">
                                            <p:txEl>
                                              <p:pRg st="5" end="5"/>
                                            </p:txEl>
                                          </p:spTgt>
                                        </p:tgtEl>
                                        <p:attrNameLst>
                                          <p:attrName>style.visibility</p:attrName>
                                        </p:attrNameLst>
                                      </p:cBhvr>
                                      <p:to>
                                        <p:strVal val="visible"/>
                                      </p:to>
                                    </p:set>
                                    <p:animEffect transition="in" filter="dissolve">
                                      <p:cBhvr>
                                        <p:cTn id="32" dur="500"/>
                                        <p:tgtEl>
                                          <p:spTgt spid="105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8A4B124-E769-471C-831B-BD06D8830764}"/>
              </a:ext>
            </a:extLst>
          </p:cNvPr>
          <p:cNvSpPr>
            <a:spLocks noGrp="1" noChangeArrowheads="1"/>
          </p:cNvSpPr>
          <p:nvPr>
            <p:ph type="title"/>
          </p:nvPr>
        </p:nvSpPr>
        <p:spPr>
          <a:xfrm>
            <a:off x="304800" y="609600"/>
            <a:ext cx="8153400" cy="1143000"/>
          </a:xfrm>
        </p:spPr>
        <p:txBody>
          <a:bodyPr/>
          <a:lstStyle/>
          <a:p>
            <a:r>
              <a:rPr lang="en-US" altLang="zh-CN" sz="4000">
                <a:latin typeface="华文新魏" panose="02010800040101010101" pitchFamily="2" charset="-122"/>
                <a:ea typeface="华文新魏" panose="02010800040101010101" pitchFamily="2" charset="-122"/>
              </a:rPr>
              <a:t>2.3.2 </a:t>
            </a:r>
            <a:r>
              <a:rPr lang="zh-CN" altLang="en-US" sz="4000">
                <a:latin typeface="华文新魏" panose="02010800040101010101" pitchFamily="2" charset="-122"/>
                <a:ea typeface="华文新魏" panose="02010800040101010101" pitchFamily="2" charset="-122"/>
              </a:rPr>
              <a:t>进程的状态和转换</a:t>
            </a:r>
            <a:br>
              <a:rPr lang="zh-CN" altLang="en-US" sz="4000" b="1">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进程三态模型及其状态转换</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117763" name="Rectangle 3">
            <a:extLst>
              <a:ext uri="{FF2B5EF4-FFF2-40B4-BE49-F238E27FC236}">
                <a16:creationId xmlns:a16="http://schemas.microsoft.com/office/drawing/2014/main" id="{64A6CAD9-463F-4190-A8C7-67703F137824}"/>
              </a:ext>
            </a:extLst>
          </p:cNvPr>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p>
        </p:txBody>
      </p:sp>
      <p:grpSp>
        <p:nvGrpSpPr>
          <p:cNvPr id="117780" name="Group 20">
            <a:extLst>
              <a:ext uri="{FF2B5EF4-FFF2-40B4-BE49-F238E27FC236}">
                <a16:creationId xmlns:a16="http://schemas.microsoft.com/office/drawing/2014/main" id="{0574C5AF-A24F-4271-BFE8-D67835CEF826}"/>
              </a:ext>
            </a:extLst>
          </p:cNvPr>
          <p:cNvGrpSpPr>
            <a:grpSpLocks/>
          </p:cNvGrpSpPr>
          <p:nvPr/>
        </p:nvGrpSpPr>
        <p:grpSpPr bwMode="auto">
          <a:xfrm>
            <a:off x="1295400" y="1828800"/>
            <a:ext cx="6096000" cy="4038600"/>
            <a:chOff x="816" y="1152"/>
            <a:chExt cx="3840" cy="2544"/>
          </a:xfrm>
        </p:grpSpPr>
        <p:sp>
          <p:nvSpPr>
            <p:cNvPr id="117765" name="Oval 5">
              <a:extLst>
                <a:ext uri="{FF2B5EF4-FFF2-40B4-BE49-F238E27FC236}">
                  <a16:creationId xmlns:a16="http://schemas.microsoft.com/office/drawing/2014/main" id="{ACBFF340-5592-4A3E-8EA6-B0B13249C71D}"/>
                </a:ext>
              </a:extLst>
            </p:cNvPr>
            <p:cNvSpPr>
              <a:spLocks noChangeArrowheads="1"/>
            </p:cNvSpPr>
            <p:nvPr/>
          </p:nvSpPr>
          <p:spPr bwMode="auto">
            <a:xfrm>
              <a:off x="1959" y="1152"/>
              <a:ext cx="1087"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endParaRPr lang="en-US"/>
            </a:p>
          </p:txBody>
        </p:sp>
        <p:sp>
          <p:nvSpPr>
            <p:cNvPr id="117766" name="Oval 6">
              <a:extLst>
                <a:ext uri="{FF2B5EF4-FFF2-40B4-BE49-F238E27FC236}">
                  <a16:creationId xmlns:a16="http://schemas.microsoft.com/office/drawing/2014/main" id="{DF1F848F-DBAF-4E95-B2D1-C7F7CCC62D5B}"/>
                </a:ext>
              </a:extLst>
            </p:cNvPr>
            <p:cNvSpPr>
              <a:spLocks noChangeArrowheads="1"/>
            </p:cNvSpPr>
            <p:nvPr/>
          </p:nvSpPr>
          <p:spPr bwMode="auto">
            <a:xfrm>
              <a:off x="816" y="2863"/>
              <a:ext cx="1088"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endParaRPr lang="en-US"/>
            </a:p>
          </p:txBody>
        </p:sp>
        <p:sp>
          <p:nvSpPr>
            <p:cNvPr id="117767" name="Oval 7">
              <a:extLst>
                <a:ext uri="{FF2B5EF4-FFF2-40B4-BE49-F238E27FC236}">
                  <a16:creationId xmlns:a16="http://schemas.microsoft.com/office/drawing/2014/main" id="{AB5AC65D-2F82-481A-B93B-529C14C74A82}"/>
                </a:ext>
              </a:extLst>
            </p:cNvPr>
            <p:cNvSpPr>
              <a:spLocks noChangeArrowheads="1"/>
            </p:cNvSpPr>
            <p:nvPr/>
          </p:nvSpPr>
          <p:spPr bwMode="auto">
            <a:xfrm>
              <a:off x="3373" y="2863"/>
              <a:ext cx="1088"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endParaRPr lang="en-US"/>
            </a:p>
          </p:txBody>
        </p:sp>
        <p:sp>
          <p:nvSpPr>
            <p:cNvPr id="117768" name="Line 8">
              <a:extLst>
                <a:ext uri="{FF2B5EF4-FFF2-40B4-BE49-F238E27FC236}">
                  <a16:creationId xmlns:a16="http://schemas.microsoft.com/office/drawing/2014/main" id="{3F142925-FA74-4F1D-BC4D-94310DC8D342}"/>
                </a:ext>
              </a:extLst>
            </p:cNvPr>
            <p:cNvSpPr>
              <a:spLocks noChangeShapeType="1"/>
            </p:cNvSpPr>
            <p:nvPr/>
          </p:nvSpPr>
          <p:spPr bwMode="auto">
            <a:xfrm flipV="1">
              <a:off x="1392" y="1642"/>
              <a:ext cx="598" cy="122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7769" name="Line 9">
              <a:extLst>
                <a:ext uri="{FF2B5EF4-FFF2-40B4-BE49-F238E27FC236}">
                  <a16:creationId xmlns:a16="http://schemas.microsoft.com/office/drawing/2014/main" id="{952D9A9B-C870-4997-91BA-64B7EB9129DA}"/>
                </a:ext>
              </a:extLst>
            </p:cNvPr>
            <p:cNvSpPr>
              <a:spLocks noChangeShapeType="1"/>
            </p:cNvSpPr>
            <p:nvPr/>
          </p:nvSpPr>
          <p:spPr bwMode="auto">
            <a:xfrm flipH="1">
              <a:off x="1664" y="1885"/>
              <a:ext cx="544" cy="11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7770" name="Line 10">
              <a:extLst>
                <a:ext uri="{FF2B5EF4-FFF2-40B4-BE49-F238E27FC236}">
                  <a16:creationId xmlns:a16="http://schemas.microsoft.com/office/drawing/2014/main" id="{7433C0A0-9E94-42B6-AACB-601AC237EA59}"/>
                </a:ext>
              </a:extLst>
            </p:cNvPr>
            <p:cNvSpPr>
              <a:spLocks noChangeShapeType="1"/>
            </p:cNvSpPr>
            <p:nvPr/>
          </p:nvSpPr>
          <p:spPr bwMode="auto">
            <a:xfrm>
              <a:off x="2938" y="1764"/>
              <a:ext cx="761" cy="10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7771" name="Line 11">
              <a:extLst>
                <a:ext uri="{FF2B5EF4-FFF2-40B4-BE49-F238E27FC236}">
                  <a16:creationId xmlns:a16="http://schemas.microsoft.com/office/drawing/2014/main" id="{104471AC-BCC1-46C3-AFBA-7507F0F05588}"/>
                </a:ext>
              </a:extLst>
            </p:cNvPr>
            <p:cNvSpPr>
              <a:spLocks noChangeShapeType="1"/>
            </p:cNvSpPr>
            <p:nvPr/>
          </p:nvSpPr>
          <p:spPr bwMode="auto">
            <a:xfrm flipH="1">
              <a:off x="1904" y="3228"/>
              <a:ext cx="14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7772" name="Text Box 12">
              <a:extLst>
                <a:ext uri="{FF2B5EF4-FFF2-40B4-BE49-F238E27FC236}">
                  <a16:creationId xmlns:a16="http://schemas.microsoft.com/office/drawing/2014/main" id="{4BA82EF5-29E4-4F61-BEC6-769731D9D3E3}"/>
                </a:ext>
              </a:extLst>
            </p:cNvPr>
            <p:cNvSpPr txBox="1">
              <a:spLocks noChangeArrowheads="1"/>
            </p:cNvSpPr>
            <p:nvPr/>
          </p:nvSpPr>
          <p:spPr bwMode="auto">
            <a:xfrm>
              <a:off x="2208" y="1276"/>
              <a:ext cx="652" cy="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运行态</a:t>
              </a:r>
            </a:p>
          </p:txBody>
        </p:sp>
        <p:sp>
          <p:nvSpPr>
            <p:cNvPr id="117773" name="Text Box 13">
              <a:extLst>
                <a:ext uri="{FF2B5EF4-FFF2-40B4-BE49-F238E27FC236}">
                  <a16:creationId xmlns:a16="http://schemas.microsoft.com/office/drawing/2014/main" id="{65AFDA38-81C3-4982-8E51-6D0EA0EC7C76}"/>
                </a:ext>
              </a:extLst>
            </p:cNvPr>
            <p:cNvSpPr txBox="1">
              <a:spLocks noChangeArrowheads="1"/>
            </p:cNvSpPr>
            <p:nvPr/>
          </p:nvSpPr>
          <p:spPr bwMode="auto">
            <a:xfrm>
              <a:off x="1065" y="2985"/>
              <a:ext cx="653"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就绪态</a:t>
              </a:r>
            </a:p>
          </p:txBody>
        </p:sp>
        <p:sp>
          <p:nvSpPr>
            <p:cNvPr id="117774" name="Text Box 14">
              <a:extLst>
                <a:ext uri="{FF2B5EF4-FFF2-40B4-BE49-F238E27FC236}">
                  <a16:creationId xmlns:a16="http://schemas.microsoft.com/office/drawing/2014/main" id="{2FC05C3D-61B0-468F-931A-9B43C6ABFE6F}"/>
                </a:ext>
              </a:extLst>
            </p:cNvPr>
            <p:cNvSpPr txBox="1">
              <a:spLocks noChangeArrowheads="1"/>
            </p:cNvSpPr>
            <p:nvPr/>
          </p:nvSpPr>
          <p:spPr bwMode="auto">
            <a:xfrm>
              <a:off x="3622" y="2985"/>
              <a:ext cx="653"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等待态</a:t>
              </a:r>
            </a:p>
          </p:txBody>
        </p:sp>
        <p:sp>
          <p:nvSpPr>
            <p:cNvPr id="117775" name="Text Box 15">
              <a:extLst>
                <a:ext uri="{FF2B5EF4-FFF2-40B4-BE49-F238E27FC236}">
                  <a16:creationId xmlns:a16="http://schemas.microsoft.com/office/drawing/2014/main" id="{6D88B12B-75C7-44DB-AEB6-2F97D0372273}"/>
                </a:ext>
              </a:extLst>
            </p:cNvPr>
            <p:cNvSpPr txBox="1">
              <a:spLocks noChangeArrowheads="1"/>
            </p:cNvSpPr>
            <p:nvPr/>
          </p:nvSpPr>
          <p:spPr bwMode="auto">
            <a:xfrm>
              <a:off x="1174" y="2007"/>
              <a:ext cx="381" cy="49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选中</a:t>
              </a:r>
            </a:p>
          </p:txBody>
        </p:sp>
        <p:sp>
          <p:nvSpPr>
            <p:cNvPr id="117776" name="Text Box 16">
              <a:extLst>
                <a:ext uri="{FF2B5EF4-FFF2-40B4-BE49-F238E27FC236}">
                  <a16:creationId xmlns:a16="http://schemas.microsoft.com/office/drawing/2014/main" id="{CEFC2A50-F335-441B-9965-310C94D37699}"/>
                </a:ext>
              </a:extLst>
            </p:cNvPr>
            <p:cNvSpPr txBox="1">
              <a:spLocks noChangeArrowheads="1"/>
            </p:cNvSpPr>
            <p:nvPr/>
          </p:nvSpPr>
          <p:spPr bwMode="auto">
            <a:xfrm>
              <a:off x="2099" y="2251"/>
              <a:ext cx="381" cy="49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落选</a:t>
              </a:r>
            </a:p>
          </p:txBody>
        </p:sp>
        <p:sp>
          <p:nvSpPr>
            <p:cNvPr id="117777" name="Text Box 17">
              <a:extLst>
                <a:ext uri="{FF2B5EF4-FFF2-40B4-BE49-F238E27FC236}">
                  <a16:creationId xmlns:a16="http://schemas.microsoft.com/office/drawing/2014/main" id="{DC2E9B25-1696-475B-B4A7-B47F98B39812}"/>
                </a:ext>
              </a:extLst>
            </p:cNvPr>
            <p:cNvSpPr txBox="1">
              <a:spLocks noChangeArrowheads="1"/>
            </p:cNvSpPr>
            <p:nvPr/>
          </p:nvSpPr>
          <p:spPr bwMode="auto">
            <a:xfrm>
              <a:off x="3459" y="2007"/>
              <a:ext cx="1197" cy="34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出现等待事件</a:t>
              </a:r>
            </a:p>
          </p:txBody>
        </p:sp>
        <p:sp>
          <p:nvSpPr>
            <p:cNvPr id="117778" name="Text Box 18">
              <a:extLst>
                <a:ext uri="{FF2B5EF4-FFF2-40B4-BE49-F238E27FC236}">
                  <a16:creationId xmlns:a16="http://schemas.microsoft.com/office/drawing/2014/main" id="{0837C56D-6524-47B0-9740-E93CB8D802F8}"/>
                </a:ext>
              </a:extLst>
            </p:cNvPr>
            <p:cNvSpPr txBox="1">
              <a:spLocks noChangeArrowheads="1"/>
            </p:cNvSpPr>
            <p:nvPr/>
          </p:nvSpPr>
          <p:spPr bwMode="auto">
            <a:xfrm>
              <a:off x="2099" y="3350"/>
              <a:ext cx="1197" cy="34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等待事件结束</a:t>
              </a:r>
            </a:p>
          </p:txBody>
        </p:sp>
      </p:gr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254F5CA-1454-481A-B01C-91410590A0E2}"/>
              </a:ext>
            </a:extLst>
          </p:cNvPr>
          <p:cNvSpPr>
            <a:spLocks noGrp="1" noChangeArrowheads="1"/>
          </p:cNvSpPr>
          <p:nvPr>
            <p:ph type="title"/>
          </p:nvPr>
        </p:nvSpPr>
        <p:spPr>
          <a:xfrm>
            <a:off x="533400" y="304800"/>
            <a:ext cx="7772400" cy="1143000"/>
          </a:xfrm>
        </p:spPr>
        <p:txBody>
          <a:bodyPr/>
          <a:lstStyle/>
          <a:p>
            <a:r>
              <a:rPr lang="zh-CN" altLang="en-US" sz="4800">
                <a:latin typeface="华文新魏" panose="02010800040101010101" pitchFamily="2" charset="-122"/>
                <a:ea typeface="华文新魏" panose="02010800040101010101" pitchFamily="2" charset="-122"/>
              </a:rPr>
              <a:t>进程五态模型及其转换</a:t>
            </a:r>
          </a:p>
        </p:txBody>
      </p:sp>
      <p:sp>
        <p:nvSpPr>
          <p:cNvPr id="119811" name="Rectangle 3">
            <a:extLst>
              <a:ext uri="{FF2B5EF4-FFF2-40B4-BE49-F238E27FC236}">
                <a16:creationId xmlns:a16="http://schemas.microsoft.com/office/drawing/2014/main" id="{1FBC6D56-F198-4960-BA8B-72270E3DA9DD}"/>
              </a:ext>
            </a:extLst>
          </p:cNvPr>
          <p:cNvSpPr>
            <a:spLocks noGrp="1" noChangeArrowheads="1"/>
          </p:cNvSpPr>
          <p:nvPr>
            <p:ph type="body" idx="1"/>
          </p:nvPr>
        </p:nvSpPr>
        <p:spPr>
          <a:xfrm>
            <a:off x="838200" y="1295400"/>
            <a:ext cx="8153400" cy="5105400"/>
          </a:xfrm>
        </p:spPr>
        <p:txBody>
          <a:bodyPr/>
          <a:lstStyle/>
          <a:p>
            <a:pPr algn="just">
              <a:buFontTx/>
              <a:buNone/>
            </a:pPr>
            <a:endParaRPr lang="en-US" altLang="zh-CN" sz="3600">
              <a:solidFill>
                <a:srgbClr val="0000FF"/>
              </a:solidFill>
              <a:latin typeface="仿宋_GB2312" pitchFamily="49" charset="-122"/>
              <a:ea typeface="仿宋_GB2312" pitchFamily="49" charset="-122"/>
            </a:endParaRPr>
          </a:p>
          <a:p>
            <a:endParaRPr lang="en-US" altLang="zh-CN">
              <a:latin typeface="仿宋_GB2312" pitchFamily="49" charset="-122"/>
              <a:ea typeface="仿宋_GB2312" pitchFamily="49" charset="-122"/>
            </a:endParaRPr>
          </a:p>
        </p:txBody>
      </p:sp>
      <p:grpSp>
        <p:nvGrpSpPr>
          <p:cNvPr id="119834" name="Group 26">
            <a:extLst>
              <a:ext uri="{FF2B5EF4-FFF2-40B4-BE49-F238E27FC236}">
                <a16:creationId xmlns:a16="http://schemas.microsoft.com/office/drawing/2014/main" id="{82E5E17E-AF86-461F-A4CF-1022BAEAE32E}"/>
              </a:ext>
            </a:extLst>
          </p:cNvPr>
          <p:cNvGrpSpPr>
            <a:grpSpLocks/>
          </p:cNvGrpSpPr>
          <p:nvPr/>
        </p:nvGrpSpPr>
        <p:grpSpPr bwMode="auto">
          <a:xfrm>
            <a:off x="685800" y="1371600"/>
            <a:ext cx="7467600" cy="5297488"/>
            <a:chOff x="432" y="864"/>
            <a:chExt cx="4704" cy="3337"/>
          </a:xfrm>
        </p:grpSpPr>
        <p:sp>
          <p:nvSpPr>
            <p:cNvPr id="119813" name="Oval 5">
              <a:extLst>
                <a:ext uri="{FF2B5EF4-FFF2-40B4-BE49-F238E27FC236}">
                  <a16:creationId xmlns:a16="http://schemas.microsoft.com/office/drawing/2014/main" id="{1D0159D2-72D4-49FF-ABBA-C8236AEE89FF}"/>
                </a:ext>
              </a:extLst>
            </p:cNvPr>
            <p:cNvSpPr>
              <a:spLocks noChangeArrowheads="1"/>
            </p:cNvSpPr>
            <p:nvPr/>
          </p:nvSpPr>
          <p:spPr bwMode="auto">
            <a:xfrm>
              <a:off x="2214" y="864"/>
              <a:ext cx="907" cy="960"/>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en-US"/>
            </a:p>
          </p:txBody>
        </p:sp>
        <p:sp>
          <p:nvSpPr>
            <p:cNvPr id="119814" name="Oval 6">
              <a:extLst>
                <a:ext uri="{FF2B5EF4-FFF2-40B4-BE49-F238E27FC236}">
                  <a16:creationId xmlns:a16="http://schemas.microsoft.com/office/drawing/2014/main" id="{11B3C0E3-E703-4068-BCBD-195B5E17453D}"/>
                </a:ext>
              </a:extLst>
            </p:cNvPr>
            <p:cNvSpPr>
              <a:spLocks noChangeArrowheads="1"/>
            </p:cNvSpPr>
            <p:nvPr/>
          </p:nvSpPr>
          <p:spPr bwMode="auto">
            <a:xfrm>
              <a:off x="1252" y="3103"/>
              <a:ext cx="907"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en-US"/>
            </a:p>
          </p:txBody>
        </p:sp>
        <p:sp>
          <p:nvSpPr>
            <p:cNvPr id="119815" name="Oval 7">
              <a:extLst>
                <a:ext uri="{FF2B5EF4-FFF2-40B4-BE49-F238E27FC236}">
                  <a16:creationId xmlns:a16="http://schemas.microsoft.com/office/drawing/2014/main" id="{700D254D-5143-417F-B3C3-BFFC5805B5BD}"/>
                </a:ext>
              </a:extLst>
            </p:cNvPr>
            <p:cNvSpPr>
              <a:spLocks noChangeArrowheads="1"/>
            </p:cNvSpPr>
            <p:nvPr/>
          </p:nvSpPr>
          <p:spPr bwMode="auto">
            <a:xfrm>
              <a:off x="3393" y="3103"/>
              <a:ext cx="908"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en-US"/>
            </a:p>
          </p:txBody>
        </p:sp>
        <p:sp>
          <p:nvSpPr>
            <p:cNvPr id="119816" name="Line 8">
              <a:extLst>
                <a:ext uri="{FF2B5EF4-FFF2-40B4-BE49-F238E27FC236}">
                  <a16:creationId xmlns:a16="http://schemas.microsoft.com/office/drawing/2014/main" id="{3BF0F95F-053A-4896-BEC1-D76473794DEB}"/>
                </a:ext>
              </a:extLst>
            </p:cNvPr>
            <p:cNvSpPr>
              <a:spLocks noChangeShapeType="1"/>
            </p:cNvSpPr>
            <p:nvPr/>
          </p:nvSpPr>
          <p:spPr bwMode="auto">
            <a:xfrm flipV="1">
              <a:off x="1741" y="1504"/>
              <a:ext cx="499" cy="15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9817" name="Line 9">
              <a:extLst>
                <a:ext uri="{FF2B5EF4-FFF2-40B4-BE49-F238E27FC236}">
                  <a16:creationId xmlns:a16="http://schemas.microsoft.com/office/drawing/2014/main" id="{4D096243-6EAA-405B-A24E-908052744F4E}"/>
                </a:ext>
              </a:extLst>
            </p:cNvPr>
            <p:cNvSpPr>
              <a:spLocks noChangeShapeType="1"/>
            </p:cNvSpPr>
            <p:nvPr/>
          </p:nvSpPr>
          <p:spPr bwMode="auto">
            <a:xfrm flipH="1">
              <a:off x="1968" y="1824"/>
              <a:ext cx="453" cy="14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9818" name="Line 10">
              <a:extLst>
                <a:ext uri="{FF2B5EF4-FFF2-40B4-BE49-F238E27FC236}">
                  <a16:creationId xmlns:a16="http://schemas.microsoft.com/office/drawing/2014/main" id="{88802E61-22CB-42D8-A146-F93751EFAC06}"/>
                </a:ext>
              </a:extLst>
            </p:cNvPr>
            <p:cNvSpPr>
              <a:spLocks noChangeShapeType="1"/>
            </p:cNvSpPr>
            <p:nvPr/>
          </p:nvSpPr>
          <p:spPr bwMode="auto">
            <a:xfrm>
              <a:off x="3020" y="1665"/>
              <a:ext cx="636" cy="14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9819" name="Line 11">
              <a:extLst>
                <a:ext uri="{FF2B5EF4-FFF2-40B4-BE49-F238E27FC236}">
                  <a16:creationId xmlns:a16="http://schemas.microsoft.com/office/drawing/2014/main" id="{03A07415-FB6D-4DF0-8551-6C56E09999CA}"/>
                </a:ext>
              </a:extLst>
            </p:cNvPr>
            <p:cNvSpPr>
              <a:spLocks noChangeShapeType="1"/>
            </p:cNvSpPr>
            <p:nvPr/>
          </p:nvSpPr>
          <p:spPr bwMode="auto">
            <a:xfrm flipH="1">
              <a:off x="2159" y="3583"/>
              <a:ext cx="12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9820" name="Text Box 12">
              <a:extLst>
                <a:ext uri="{FF2B5EF4-FFF2-40B4-BE49-F238E27FC236}">
                  <a16:creationId xmlns:a16="http://schemas.microsoft.com/office/drawing/2014/main" id="{73F925B0-928F-40BA-BDBB-15470BAF00C4}"/>
                </a:ext>
              </a:extLst>
            </p:cNvPr>
            <p:cNvSpPr txBox="1">
              <a:spLocks noChangeArrowheads="1"/>
            </p:cNvSpPr>
            <p:nvPr/>
          </p:nvSpPr>
          <p:spPr bwMode="auto">
            <a:xfrm>
              <a:off x="2421" y="1027"/>
              <a:ext cx="545" cy="6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运行态</a:t>
              </a:r>
            </a:p>
          </p:txBody>
        </p:sp>
        <p:sp>
          <p:nvSpPr>
            <p:cNvPr id="119821" name="Text Box 13">
              <a:extLst>
                <a:ext uri="{FF2B5EF4-FFF2-40B4-BE49-F238E27FC236}">
                  <a16:creationId xmlns:a16="http://schemas.microsoft.com/office/drawing/2014/main" id="{477D6FB3-98BC-4CF2-BC1A-E92988639894}"/>
                </a:ext>
              </a:extLst>
            </p:cNvPr>
            <p:cNvSpPr txBox="1">
              <a:spLocks noChangeArrowheads="1"/>
            </p:cNvSpPr>
            <p:nvPr/>
          </p:nvSpPr>
          <p:spPr bwMode="auto">
            <a:xfrm>
              <a:off x="1468" y="3264"/>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就绪态</a:t>
              </a:r>
            </a:p>
          </p:txBody>
        </p:sp>
        <p:sp>
          <p:nvSpPr>
            <p:cNvPr id="119822" name="Text Box 14">
              <a:extLst>
                <a:ext uri="{FF2B5EF4-FFF2-40B4-BE49-F238E27FC236}">
                  <a16:creationId xmlns:a16="http://schemas.microsoft.com/office/drawing/2014/main" id="{DDAC8841-DCE5-4B70-A8D4-BB6AD7908644}"/>
                </a:ext>
              </a:extLst>
            </p:cNvPr>
            <p:cNvSpPr txBox="1">
              <a:spLocks noChangeArrowheads="1"/>
            </p:cNvSpPr>
            <p:nvPr/>
          </p:nvSpPr>
          <p:spPr bwMode="auto">
            <a:xfrm>
              <a:off x="3600" y="3264"/>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等待态</a:t>
              </a:r>
            </a:p>
          </p:txBody>
        </p:sp>
        <p:sp>
          <p:nvSpPr>
            <p:cNvPr id="119823" name="Text Box 15">
              <a:extLst>
                <a:ext uri="{FF2B5EF4-FFF2-40B4-BE49-F238E27FC236}">
                  <a16:creationId xmlns:a16="http://schemas.microsoft.com/office/drawing/2014/main" id="{CC705709-6428-411B-A450-1CAC31BBFBF1}"/>
                </a:ext>
              </a:extLst>
            </p:cNvPr>
            <p:cNvSpPr txBox="1">
              <a:spLocks noChangeArrowheads="1"/>
            </p:cNvSpPr>
            <p:nvPr/>
          </p:nvSpPr>
          <p:spPr bwMode="auto">
            <a:xfrm>
              <a:off x="1559" y="1984"/>
              <a:ext cx="318" cy="64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选中</a:t>
              </a:r>
            </a:p>
          </p:txBody>
        </p:sp>
        <p:sp>
          <p:nvSpPr>
            <p:cNvPr id="119824" name="Text Box 16">
              <a:extLst>
                <a:ext uri="{FF2B5EF4-FFF2-40B4-BE49-F238E27FC236}">
                  <a16:creationId xmlns:a16="http://schemas.microsoft.com/office/drawing/2014/main" id="{A9B187B2-1B26-424C-A044-557D6A4F6D1D}"/>
                </a:ext>
              </a:extLst>
            </p:cNvPr>
            <p:cNvSpPr txBox="1">
              <a:spLocks noChangeArrowheads="1"/>
            </p:cNvSpPr>
            <p:nvPr/>
          </p:nvSpPr>
          <p:spPr bwMode="auto">
            <a:xfrm>
              <a:off x="2331" y="2307"/>
              <a:ext cx="318" cy="63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落选</a:t>
              </a:r>
            </a:p>
          </p:txBody>
        </p:sp>
        <p:sp>
          <p:nvSpPr>
            <p:cNvPr id="119825" name="Text Box 17">
              <a:extLst>
                <a:ext uri="{FF2B5EF4-FFF2-40B4-BE49-F238E27FC236}">
                  <a16:creationId xmlns:a16="http://schemas.microsoft.com/office/drawing/2014/main" id="{CAAEB496-F46F-4795-82DB-2F72B6477C1B}"/>
                </a:ext>
              </a:extLst>
            </p:cNvPr>
            <p:cNvSpPr txBox="1">
              <a:spLocks noChangeArrowheads="1"/>
            </p:cNvSpPr>
            <p:nvPr/>
          </p:nvSpPr>
          <p:spPr bwMode="auto">
            <a:xfrm>
              <a:off x="3465" y="1984"/>
              <a:ext cx="1003" cy="49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出现等待</a:t>
              </a:r>
            </a:p>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事件</a:t>
              </a:r>
            </a:p>
          </p:txBody>
        </p:sp>
        <p:sp>
          <p:nvSpPr>
            <p:cNvPr id="119826" name="Text Box 18">
              <a:extLst>
                <a:ext uri="{FF2B5EF4-FFF2-40B4-BE49-F238E27FC236}">
                  <a16:creationId xmlns:a16="http://schemas.microsoft.com/office/drawing/2014/main" id="{F7AF0BE6-B8B2-46D9-BDE6-EDA086CF37AE}"/>
                </a:ext>
              </a:extLst>
            </p:cNvPr>
            <p:cNvSpPr txBox="1">
              <a:spLocks noChangeArrowheads="1"/>
            </p:cNvSpPr>
            <p:nvPr/>
          </p:nvSpPr>
          <p:spPr bwMode="auto">
            <a:xfrm>
              <a:off x="2225" y="3744"/>
              <a:ext cx="1063" cy="4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等待事件</a:t>
              </a:r>
            </a:p>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结束</a:t>
              </a:r>
            </a:p>
          </p:txBody>
        </p:sp>
        <p:sp>
          <p:nvSpPr>
            <p:cNvPr id="119827" name="Oval 19">
              <a:extLst>
                <a:ext uri="{FF2B5EF4-FFF2-40B4-BE49-F238E27FC236}">
                  <a16:creationId xmlns:a16="http://schemas.microsoft.com/office/drawing/2014/main" id="{44F4596C-D8F7-44AB-8511-F77AC09F354C}"/>
                </a:ext>
              </a:extLst>
            </p:cNvPr>
            <p:cNvSpPr>
              <a:spLocks noChangeArrowheads="1"/>
            </p:cNvSpPr>
            <p:nvPr/>
          </p:nvSpPr>
          <p:spPr bwMode="auto">
            <a:xfrm>
              <a:off x="432"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en-US"/>
            </a:p>
          </p:txBody>
        </p:sp>
        <p:sp>
          <p:nvSpPr>
            <p:cNvPr id="119828" name="Text Box 20">
              <a:extLst>
                <a:ext uri="{FF2B5EF4-FFF2-40B4-BE49-F238E27FC236}">
                  <a16:creationId xmlns:a16="http://schemas.microsoft.com/office/drawing/2014/main" id="{F67502F1-EF24-4F56-B2B4-FD60C73F4E90}"/>
                </a:ext>
              </a:extLst>
            </p:cNvPr>
            <p:cNvSpPr txBox="1">
              <a:spLocks noChangeArrowheads="1"/>
            </p:cNvSpPr>
            <p:nvPr/>
          </p:nvSpPr>
          <p:spPr bwMode="auto">
            <a:xfrm>
              <a:off x="640" y="1025"/>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新建态</a:t>
              </a:r>
            </a:p>
          </p:txBody>
        </p:sp>
        <p:sp>
          <p:nvSpPr>
            <p:cNvPr id="119829" name="Oval 21">
              <a:extLst>
                <a:ext uri="{FF2B5EF4-FFF2-40B4-BE49-F238E27FC236}">
                  <a16:creationId xmlns:a16="http://schemas.microsoft.com/office/drawing/2014/main" id="{3A936D45-33EE-49F6-B624-B2A74C019B42}"/>
                </a:ext>
              </a:extLst>
            </p:cNvPr>
            <p:cNvSpPr>
              <a:spLocks noChangeArrowheads="1"/>
            </p:cNvSpPr>
            <p:nvPr/>
          </p:nvSpPr>
          <p:spPr bwMode="auto">
            <a:xfrm>
              <a:off x="4229"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en-US"/>
            </a:p>
          </p:txBody>
        </p:sp>
        <p:sp>
          <p:nvSpPr>
            <p:cNvPr id="119830" name="Text Box 22">
              <a:extLst>
                <a:ext uri="{FF2B5EF4-FFF2-40B4-BE49-F238E27FC236}">
                  <a16:creationId xmlns:a16="http://schemas.microsoft.com/office/drawing/2014/main" id="{5E64CF6F-116A-4E8F-82CE-6E7059098DE7}"/>
                </a:ext>
              </a:extLst>
            </p:cNvPr>
            <p:cNvSpPr txBox="1">
              <a:spLocks noChangeArrowheads="1"/>
            </p:cNvSpPr>
            <p:nvPr/>
          </p:nvSpPr>
          <p:spPr bwMode="auto">
            <a:xfrm>
              <a:off x="4436" y="1025"/>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a:solidFill>
                    <a:srgbClr val="0000FF"/>
                  </a:solidFill>
                  <a:latin typeface="华文新魏" panose="02010800040101010101" pitchFamily="2" charset="-122"/>
                  <a:ea typeface="华文新魏" panose="02010800040101010101" pitchFamily="2" charset="-122"/>
                </a:rPr>
                <a:t>终止态</a:t>
              </a:r>
            </a:p>
          </p:txBody>
        </p:sp>
        <p:sp>
          <p:nvSpPr>
            <p:cNvPr id="119831" name="Line 23">
              <a:extLst>
                <a:ext uri="{FF2B5EF4-FFF2-40B4-BE49-F238E27FC236}">
                  <a16:creationId xmlns:a16="http://schemas.microsoft.com/office/drawing/2014/main" id="{FF356E9D-EF56-4B15-90BE-F369927A3165}"/>
                </a:ext>
              </a:extLst>
            </p:cNvPr>
            <p:cNvSpPr>
              <a:spLocks noChangeShapeType="1"/>
            </p:cNvSpPr>
            <p:nvPr/>
          </p:nvSpPr>
          <p:spPr bwMode="auto">
            <a:xfrm>
              <a:off x="1090" y="1827"/>
              <a:ext cx="461" cy="12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sp>
          <p:nvSpPr>
            <p:cNvPr id="119832" name="Line 24">
              <a:extLst>
                <a:ext uri="{FF2B5EF4-FFF2-40B4-BE49-F238E27FC236}">
                  <a16:creationId xmlns:a16="http://schemas.microsoft.com/office/drawing/2014/main" id="{5E9BA440-BFA1-4418-AE73-C0B038BD2D9C}"/>
                </a:ext>
              </a:extLst>
            </p:cNvPr>
            <p:cNvSpPr>
              <a:spLocks noChangeShapeType="1"/>
            </p:cNvSpPr>
            <p:nvPr/>
          </p:nvSpPr>
          <p:spPr bwMode="auto">
            <a:xfrm>
              <a:off x="3123" y="1308"/>
              <a:ext cx="110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en-US"/>
            </a:p>
          </p:txBody>
        </p:sp>
      </p:gr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FE5E666-B205-4D0E-ABDE-0B21571401C9}"/>
              </a:ext>
            </a:extLst>
          </p:cNvPr>
          <p:cNvSpPr>
            <a:spLocks noGrp="1" noChangeArrowheads="1"/>
          </p:cNvSpPr>
          <p:nvPr>
            <p:ph type="title"/>
          </p:nvPr>
        </p:nvSpPr>
        <p:spPr>
          <a:xfrm>
            <a:off x="533400" y="914400"/>
            <a:ext cx="8153400" cy="533400"/>
          </a:xfrm>
        </p:spPr>
        <p:txBody>
          <a:bodyPr/>
          <a:lstStyle/>
          <a:p>
            <a:r>
              <a:rPr lang="zh-CN" altLang="en-US" sz="4800">
                <a:latin typeface="华文新魏" panose="02010800040101010101" pitchFamily="2" charset="-122"/>
                <a:ea typeface="华文新魏" panose="02010800040101010101" pitchFamily="2" charset="-122"/>
              </a:rPr>
              <a:t>进程的挂起</a:t>
            </a:r>
            <a:br>
              <a:rPr lang="zh-CN" altLang="en-US" sz="4800">
                <a:latin typeface="仿宋_GB2312" pitchFamily="49" charset="-122"/>
                <a:ea typeface="仿宋_GB2312" pitchFamily="49" charset="-122"/>
              </a:rPr>
            </a:br>
            <a:endParaRPr lang="zh-CN" altLang="en-US" sz="4800">
              <a:latin typeface="仿宋_GB2312" pitchFamily="49" charset="-122"/>
              <a:ea typeface="仿宋_GB2312" pitchFamily="49" charset="-122"/>
            </a:endParaRPr>
          </a:p>
        </p:txBody>
      </p:sp>
      <p:sp>
        <p:nvSpPr>
          <p:cNvPr id="124931" name="Rectangle 3">
            <a:extLst>
              <a:ext uri="{FF2B5EF4-FFF2-40B4-BE49-F238E27FC236}">
                <a16:creationId xmlns:a16="http://schemas.microsoft.com/office/drawing/2014/main" id="{4D4FEC31-6980-405D-BB3E-35B2B3EF40AD}"/>
              </a:ext>
            </a:extLst>
          </p:cNvPr>
          <p:cNvSpPr>
            <a:spLocks noGrp="1" noChangeArrowheads="1"/>
          </p:cNvSpPr>
          <p:nvPr>
            <p:ph type="body" idx="1"/>
          </p:nvPr>
        </p:nvSpPr>
        <p:spPr>
          <a:xfrm>
            <a:off x="838200" y="1219200"/>
            <a:ext cx="7543800" cy="2641600"/>
          </a:xfrm>
        </p:spPr>
        <p:txBody>
          <a:bodyPr/>
          <a:lstStyle/>
          <a:p>
            <a:pPr marL="457200" indent="-457200">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进程为什么要有</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挂起</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状态</a:t>
            </a:r>
            <a:r>
              <a:rPr lang="en-US" altLang="zh-CN" sz="4000">
                <a:latin typeface="华文新魏" panose="02010800040101010101" pitchFamily="2" charset="-122"/>
                <a:ea typeface="华文新魏" panose="02010800040101010101" pitchFamily="2" charset="-122"/>
              </a:rPr>
              <a:t>?</a:t>
            </a:r>
          </a:p>
          <a:p>
            <a:pPr marL="457200" indent="-457200">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进程挂起的原因 </a:t>
            </a:r>
            <a:r>
              <a:rPr lang="en-US" altLang="zh-CN" sz="4000">
                <a:latin typeface="华文新魏" panose="02010800040101010101" pitchFamily="2" charset="-122"/>
                <a:ea typeface="华文新魏" panose="02010800040101010101" pitchFamily="2" charset="-122"/>
              </a:rPr>
              <a:t>?</a:t>
            </a:r>
          </a:p>
          <a:p>
            <a:pPr marL="457200" indent="-457200">
              <a:buFontTx/>
              <a:buNone/>
            </a:pPr>
            <a:br>
              <a:rPr lang="en-US" altLang="zh-CN" sz="3600">
                <a:latin typeface="华文新魏" panose="02010800040101010101" pitchFamily="2" charset="-122"/>
                <a:ea typeface="华文新魏" panose="02010800040101010101" pitchFamily="2" charset="-122"/>
              </a:rPr>
            </a:b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035CF44-476E-4F63-8102-B2C506378C41}"/>
              </a:ext>
            </a:extLst>
          </p:cNvPr>
          <p:cNvSpPr>
            <a:spLocks noGrp="1" noChangeArrowheads="1"/>
          </p:cNvSpPr>
          <p:nvPr>
            <p:ph type="title"/>
          </p:nvPr>
        </p:nvSpPr>
        <p:spPr>
          <a:xfrm>
            <a:off x="457200" y="609600"/>
            <a:ext cx="8763000" cy="1066800"/>
          </a:xfrm>
        </p:spPr>
        <p:txBody>
          <a:bodyPr/>
          <a:lstStyle/>
          <a:p>
            <a:r>
              <a:rPr lang="zh-CN" altLang="en-US" sz="4000">
                <a:latin typeface="华文新魏" panose="02010800040101010101" pitchFamily="2" charset="-122"/>
                <a:ea typeface="华文新魏" panose="02010800040101010101" pitchFamily="2" charset="-122"/>
              </a:rPr>
              <a:t>具有挂起功能的进程状态及其转换</a:t>
            </a:r>
            <a:br>
              <a:rPr lang="zh-CN" altLang="en-US">
                <a:latin typeface="仿宋_GB2312" pitchFamily="49" charset="-122"/>
                <a:ea typeface="仿宋_GB2312" pitchFamily="49" charset="-122"/>
              </a:rPr>
            </a:br>
            <a:endParaRPr lang="zh-CN" altLang="en-US">
              <a:latin typeface="仿宋_GB2312" pitchFamily="49" charset="-122"/>
              <a:ea typeface="仿宋_GB2312" pitchFamily="49" charset="-122"/>
            </a:endParaRPr>
          </a:p>
        </p:txBody>
      </p:sp>
      <p:sp>
        <p:nvSpPr>
          <p:cNvPr id="128003" name="Rectangle 3">
            <a:extLst>
              <a:ext uri="{FF2B5EF4-FFF2-40B4-BE49-F238E27FC236}">
                <a16:creationId xmlns:a16="http://schemas.microsoft.com/office/drawing/2014/main" id="{32B71600-4B44-4D56-94F0-49C831929A0A}"/>
              </a:ext>
            </a:extLst>
          </p:cNvPr>
          <p:cNvSpPr>
            <a:spLocks noGrp="1" noChangeArrowheads="1"/>
          </p:cNvSpPr>
          <p:nvPr>
            <p:ph type="body" idx="1"/>
          </p:nvPr>
        </p:nvSpPr>
        <p:spPr>
          <a:xfrm>
            <a:off x="1066800" y="1600200"/>
            <a:ext cx="7772400" cy="5257800"/>
          </a:xfrm>
        </p:spPr>
        <p:txBody>
          <a:bodyPr/>
          <a:lstStyle/>
          <a:p>
            <a:pPr>
              <a:buFontTx/>
              <a:buNone/>
            </a:pPr>
            <a:r>
              <a:rPr lang="en-US" altLang="zh-CN">
                <a:latin typeface="仿宋_GB2312" pitchFamily="49" charset="-122"/>
                <a:ea typeface="仿宋_GB2312" pitchFamily="49" charset="-122"/>
              </a:rPr>
              <a:t> </a:t>
            </a:r>
          </a:p>
        </p:txBody>
      </p:sp>
      <p:grpSp>
        <p:nvGrpSpPr>
          <p:cNvPr id="128053" name="Group 53">
            <a:extLst>
              <a:ext uri="{FF2B5EF4-FFF2-40B4-BE49-F238E27FC236}">
                <a16:creationId xmlns:a16="http://schemas.microsoft.com/office/drawing/2014/main" id="{249E2C8E-7CDC-4EAA-8845-3572A91C4890}"/>
              </a:ext>
            </a:extLst>
          </p:cNvPr>
          <p:cNvGrpSpPr>
            <a:grpSpLocks/>
          </p:cNvGrpSpPr>
          <p:nvPr/>
        </p:nvGrpSpPr>
        <p:grpSpPr bwMode="auto">
          <a:xfrm>
            <a:off x="419100" y="1444625"/>
            <a:ext cx="6819900" cy="4721225"/>
            <a:chOff x="264" y="910"/>
            <a:chExt cx="4296" cy="2974"/>
          </a:xfrm>
        </p:grpSpPr>
        <p:sp>
          <p:nvSpPr>
            <p:cNvPr id="128005" name="Text Box 5">
              <a:extLst>
                <a:ext uri="{FF2B5EF4-FFF2-40B4-BE49-F238E27FC236}">
                  <a16:creationId xmlns:a16="http://schemas.microsoft.com/office/drawing/2014/main" id="{49B1A070-8C40-423D-9C5A-01EDBF0C053B}"/>
                </a:ext>
              </a:extLst>
            </p:cNvPr>
            <p:cNvSpPr txBox="1">
              <a:spLocks noChangeArrowheads="1"/>
            </p:cNvSpPr>
            <p:nvPr/>
          </p:nvSpPr>
          <p:spPr bwMode="auto">
            <a:xfrm>
              <a:off x="2655" y="1364"/>
              <a:ext cx="262" cy="27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p>
          </p:txBody>
        </p:sp>
        <p:sp>
          <p:nvSpPr>
            <p:cNvPr id="128006" name="Line 6">
              <a:extLst>
                <a:ext uri="{FF2B5EF4-FFF2-40B4-BE49-F238E27FC236}">
                  <a16:creationId xmlns:a16="http://schemas.microsoft.com/office/drawing/2014/main" id="{062C7D0D-F2EA-4391-9092-011C9CD60CBE}"/>
                </a:ext>
              </a:extLst>
            </p:cNvPr>
            <p:cNvSpPr>
              <a:spLocks noChangeShapeType="1"/>
            </p:cNvSpPr>
            <p:nvPr/>
          </p:nvSpPr>
          <p:spPr bwMode="auto">
            <a:xfrm flipH="1" flipV="1">
              <a:off x="2319" y="1166"/>
              <a:ext cx="1507"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07" name="Text Box 7">
              <a:extLst>
                <a:ext uri="{FF2B5EF4-FFF2-40B4-BE49-F238E27FC236}">
                  <a16:creationId xmlns:a16="http://schemas.microsoft.com/office/drawing/2014/main" id="{63420B2F-64CE-4BAB-8BB4-09DE57C3E6B3}"/>
                </a:ext>
              </a:extLst>
            </p:cNvPr>
            <p:cNvSpPr txBox="1">
              <a:spLocks noChangeArrowheads="1"/>
            </p:cNvSpPr>
            <p:nvPr/>
          </p:nvSpPr>
          <p:spPr bwMode="auto">
            <a:xfrm>
              <a:off x="2614" y="910"/>
              <a:ext cx="852" cy="20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等待事件结束</a:t>
              </a:r>
            </a:p>
          </p:txBody>
        </p:sp>
        <p:sp>
          <p:nvSpPr>
            <p:cNvPr id="128008" name="Text Box 8">
              <a:extLst>
                <a:ext uri="{FF2B5EF4-FFF2-40B4-BE49-F238E27FC236}">
                  <a16:creationId xmlns:a16="http://schemas.microsoft.com/office/drawing/2014/main" id="{C5F2E768-0098-4792-A368-38C257F5EDBF}"/>
                </a:ext>
              </a:extLst>
            </p:cNvPr>
            <p:cNvSpPr txBox="1">
              <a:spLocks noChangeArrowheads="1"/>
            </p:cNvSpPr>
            <p:nvPr/>
          </p:nvSpPr>
          <p:spPr bwMode="auto">
            <a:xfrm>
              <a:off x="3343" y="2736"/>
              <a:ext cx="393" cy="37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出现等待事件</a:t>
              </a:r>
            </a:p>
          </p:txBody>
        </p:sp>
        <p:sp>
          <p:nvSpPr>
            <p:cNvPr id="128009" name="Text Box 9">
              <a:extLst>
                <a:ext uri="{FF2B5EF4-FFF2-40B4-BE49-F238E27FC236}">
                  <a16:creationId xmlns:a16="http://schemas.microsoft.com/office/drawing/2014/main" id="{BFEEA942-243F-4992-AF21-F2626401B3E2}"/>
                </a:ext>
              </a:extLst>
            </p:cNvPr>
            <p:cNvSpPr txBox="1">
              <a:spLocks noChangeArrowheads="1"/>
            </p:cNvSpPr>
            <p:nvPr/>
          </p:nvSpPr>
          <p:spPr bwMode="auto">
            <a:xfrm>
              <a:off x="1631" y="2045"/>
              <a:ext cx="272" cy="34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解除挂起</a:t>
              </a:r>
            </a:p>
          </p:txBody>
        </p:sp>
        <p:sp>
          <p:nvSpPr>
            <p:cNvPr id="128010" name="Text Box 10">
              <a:extLst>
                <a:ext uri="{FF2B5EF4-FFF2-40B4-BE49-F238E27FC236}">
                  <a16:creationId xmlns:a16="http://schemas.microsoft.com/office/drawing/2014/main" id="{733ED297-5400-4F34-AA5D-365018EEB220}"/>
                </a:ext>
              </a:extLst>
            </p:cNvPr>
            <p:cNvSpPr txBox="1">
              <a:spLocks noChangeArrowheads="1"/>
            </p:cNvSpPr>
            <p:nvPr/>
          </p:nvSpPr>
          <p:spPr bwMode="auto">
            <a:xfrm>
              <a:off x="2000" y="2120"/>
              <a:ext cx="262"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p>
          </p:txBody>
        </p:sp>
        <p:sp>
          <p:nvSpPr>
            <p:cNvPr id="128011" name="Text Box 11">
              <a:extLst>
                <a:ext uri="{FF2B5EF4-FFF2-40B4-BE49-F238E27FC236}">
                  <a16:creationId xmlns:a16="http://schemas.microsoft.com/office/drawing/2014/main" id="{2F9695F0-6B3D-4C16-9A1D-72528F664772}"/>
                </a:ext>
              </a:extLst>
            </p:cNvPr>
            <p:cNvSpPr txBox="1">
              <a:spLocks noChangeArrowheads="1"/>
            </p:cNvSpPr>
            <p:nvPr/>
          </p:nvSpPr>
          <p:spPr bwMode="auto">
            <a:xfrm>
              <a:off x="2482" y="2933"/>
              <a:ext cx="271" cy="27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落选</a:t>
              </a:r>
            </a:p>
          </p:txBody>
        </p:sp>
        <p:sp>
          <p:nvSpPr>
            <p:cNvPr id="128012" name="Text Box 12">
              <a:extLst>
                <a:ext uri="{FF2B5EF4-FFF2-40B4-BE49-F238E27FC236}">
                  <a16:creationId xmlns:a16="http://schemas.microsoft.com/office/drawing/2014/main" id="{D53FD8DD-E4F1-4C21-BF6B-2A1312A2FEF3}"/>
                </a:ext>
              </a:extLst>
            </p:cNvPr>
            <p:cNvSpPr txBox="1">
              <a:spLocks noChangeArrowheads="1"/>
            </p:cNvSpPr>
            <p:nvPr/>
          </p:nvSpPr>
          <p:spPr bwMode="auto">
            <a:xfrm>
              <a:off x="2196" y="2620"/>
              <a:ext cx="272" cy="22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选中</a:t>
              </a:r>
            </a:p>
          </p:txBody>
        </p:sp>
        <p:sp>
          <p:nvSpPr>
            <p:cNvPr id="128013" name="Line 13">
              <a:extLst>
                <a:ext uri="{FF2B5EF4-FFF2-40B4-BE49-F238E27FC236}">
                  <a16:creationId xmlns:a16="http://schemas.microsoft.com/office/drawing/2014/main" id="{84C6E1CB-8047-42FF-BFEF-3C39AC4C9407}"/>
                </a:ext>
              </a:extLst>
            </p:cNvPr>
            <p:cNvSpPr>
              <a:spLocks noChangeShapeType="1"/>
            </p:cNvSpPr>
            <p:nvPr/>
          </p:nvSpPr>
          <p:spPr bwMode="auto">
            <a:xfrm flipV="1">
              <a:off x="1910" y="1241"/>
              <a:ext cx="0" cy="2165"/>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a:lstStyle/>
            <a:p>
              <a:endParaRPr lang="en-US"/>
            </a:p>
          </p:txBody>
        </p:sp>
        <p:sp>
          <p:nvSpPr>
            <p:cNvPr id="128014" name="Line 14">
              <a:extLst>
                <a:ext uri="{FF2B5EF4-FFF2-40B4-BE49-F238E27FC236}">
                  <a16:creationId xmlns:a16="http://schemas.microsoft.com/office/drawing/2014/main" id="{6F4F82EE-DC90-4FF5-9723-CA06ACE15B62}"/>
                </a:ext>
              </a:extLst>
            </p:cNvPr>
            <p:cNvSpPr>
              <a:spLocks noChangeShapeType="1"/>
            </p:cNvSpPr>
            <p:nvPr/>
          </p:nvSpPr>
          <p:spPr bwMode="auto">
            <a:xfrm flipV="1">
              <a:off x="1983" y="1364"/>
              <a:ext cx="0" cy="199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15" name="Line 15">
              <a:extLst>
                <a:ext uri="{FF2B5EF4-FFF2-40B4-BE49-F238E27FC236}">
                  <a16:creationId xmlns:a16="http://schemas.microsoft.com/office/drawing/2014/main" id="{1D3ADDFD-2EDB-48D5-BC9B-985D931A2338}"/>
                </a:ext>
              </a:extLst>
            </p:cNvPr>
            <p:cNvSpPr>
              <a:spLocks noChangeShapeType="1"/>
            </p:cNvSpPr>
            <p:nvPr/>
          </p:nvSpPr>
          <p:spPr bwMode="auto">
            <a:xfrm flipV="1">
              <a:off x="2065" y="2181"/>
              <a:ext cx="721" cy="13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16" name="Line 16">
              <a:extLst>
                <a:ext uri="{FF2B5EF4-FFF2-40B4-BE49-F238E27FC236}">
                  <a16:creationId xmlns:a16="http://schemas.microsoft.com/office/drawing/2014/main" id="{F5CA7D9E-BB1C-4E56-9B02-F87C5D82295E}"/>
                </a:ext>
              </a:extLst>
            </p:cNvPr>
            <p:cNvSpPr>
              <a:spLocks noChangeShapeType="1"/>
            </p:cNvSpPr>
            <p:nvPr/>
          </p:nvSpPr>
          <p:spPr bwMode="auto">
            <a:xfrm flipH="1">
              <a:off x="2196" y="2271"/>
              <a:ext cx="655" cy="116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17" name="Line 17">
              <a:extLst>
                <a:ext uri="{FF2B5EF4-FFF2-40B4-BE49-F238E27FC236}">
                  <a16:creationId xmlns:a16="http://schemas.microsoft.com/office/drawing/2014/main" id="{3BCED467-2F97-4D5F-84A7-95FDB2BDFBB3}"/>
                </a:ext>
              </a:extLst>
            </p:cNvPr>
            <p:cNvSpPr>
              <a:spLocks noChangeShapeType="1"/>
            </p:cNvSpPr>
            <p:nvPr/>
          </p:nvSpPr>
          <p:spPr bwMode="auto">
            <a:xfrm>
              <a:off x="3343" y="2197"/>
              <a:ext cx="720" cy="116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18" name="Line 18">
              <a:extLst>
                <a:ext uri="{FF2B5EF4-FFF2-40B4-BE49-F238E27FC236}">
                  <a16:creationId xmlns:a16="http://schemas.microsoft.com/office/drawing/2014/main" id="{505552C2-E52A-4C01-A966-C3593F7066AF}"/>
                </a:ext>
              </a:extLst>
            </p:cNvPr>
            <p:cNvSpPr>
              <a:spLocks noChangeShapeType="1"/>
            </p:cNvSpPr>
            <p:nvPr/>
          </p:nvSpPr>
          <p:spPr bwMode="auto">
            <a:xfrm flipH="1" flipV="1">
              <a:off x="2336" y="3604"/>
              <a:ext cx="1506"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grpSp>
          <p:nvGrpSpPr>
            <p:cNvPr id="128019" name="Group 19">
              <a:extLst>
                <a:ext uri="{FF2B5EF4-FFF2-40B4-BE49-F238E27FC236}">
                  <a16:creationId xmlns:a16="http://schemas.microsoft.com/office/drawing/2014/main" id="{116D5700-C22F-4E44-AD16-E95FF7F6FBAC}"/>
                </a:ext>
              </a:extLst>
            </p:cNvPr>
            <p:cNvGrpSpPr>
              <a:grpSpLocks/>
            </p:cNvGrpSpPr>
            <p:nvPr/>
          </p:nvGrpSpPr>
          <p:grpSpPr bwMode="auto">
            <a:xfrm>
              <a:off x="2720" y="1878"/>
              <a:ext cx="655" cy="408"/>
              <a:chOff x="5359" y="3451"/>
              <a:chExt cx="1419" cy="400"/>
            </a:xfrm>
          </p:grpSpPr>
          <p:sp>
            <p:nvSpPr>
              <p:cNvPr id="128020" name="Oval 20">
                <a:extLst>
                  <a:ext uri="{FF2B5EF4-FFF2-40B4-BE49-F238E27FC236}">
                    <a16:creationId xmlns:a16="http://schemas.microsoft.com/office/drawing/2014/main" id="{F4D0E5AF-0435-4E2B-9699-6618F0BB2DBF}"/>
                  </a:ext>
                </a:extLst>
              </p:cNvPr>
              <p:cNvSpPr>
                <a:spLocks noChangeArrowheads="1"/>
              </p:cNvSpPr>
              <p:nvPr/>
            </p:nvSpPr>
            <p:spPr bwMode="auto">
              <a:xfrm>
                <a:off x="5359" y="3451"/>
                <a:ext cx="1419" cy="400"/>
              </a:xfrm>
              <a:prstGeom prst="ellipse">
                <a:avLst/>
              </a:prstGeom>
              <a:solidFill>
                <a:schemeClr val="accent1"/>
              </a:solidFill>
              <a:ln w="19050">
                <a:solidFill>
                  <a:srgbClr val="000000"/>
                </a:solidFill>
                <a:round/>
                <a:headEnd/>
                <a:tailEnd/>
              </a:ln>
            </p:spPr>
            <p:txBody>
              <a:bodyPr tIns="36000"/>
              <a:lstStyle/>
              <a:p>
                <a:endParaRPr lang="en-US"/>
              </a:p>
            </p:txBody>
          </p:sp>
          <p:sp>
            <p:nvSpPr>
              <p:cNvPr id="128021" name="Text Box 21">
                <a:extLst>
                  <a:ext uri="{FF2B5EF4-FFF2-40B4-BE49-F238E27FC236}">
                    <a16:creationId xmlns:a16="http://schemas.microsoft.com/office/drawing/2014/main" id="{99F330F2-4E5E-4D5E-B5A7-2B8B97F2441A}"/>
                  </a:ext>
                </a:extLst>
              </p:cNvPr>
              <p:cNvSpPr txBox="1">
                <a:spLocks noChangeArrowheads="1"/>
              </p:cNvSpPr>
              <p:nvPr/>
            </p:nvSpPr>
            <p:spPr bwMode="auto">
              <a:xfrm>
                <a:off x="5684" y="3519"/>
                <a:ext cx="851"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运行态</a:t>
                </a:r>
              </a:p>
            </p:txBody>
          </p:sp>
        </p:grpSp>
        <p:grpSp>
          <p:nvGrpSpPr>
            <p:cNvPr id="128022" name="Group 22">
              <a:extLst>
                <a:ext uri="{FF2B5EF4-FFF2-40B4-BE49-F238E27FC236}">
                  <a16:creationId xmlns:a16="http://schemas.microsoft.com/office/drawing/2014/main" id="{C289D037-C5DC-4822-B31A-272B56A546D3}"/>
                </a:ext>
              </a:extLst>
            </p:cNvPr>
            <p:cNvGrpSpPr>
              <a:grpSpLocks/>
            </p:cNvGrpSpPr>
            <p:nvPr/>
          </p:nvGrpSpPr>
          <p:grpSpPr bwMode="auto">
            <a:xfrm>
              <a:off x="1541" y="3375"/>
              <a:ext cx="775" cy="411"/>
              <a:chOff x="3868" y="4384"/>
              <a:chExt cx="1420" cy="401"/>
            </a:xfrm>
          </p:grpSpPr>
          <p:sp>
            <p:nvSpPr>
              <p:cNvPr id="128023" name="Oval 23">
                <a:extLst>
                  <a:ext uri="{FF2B5EF4-FFF2-40B4-BE49-F238E27FC236}">
                    <a16:creationId xmlns:a16="http://schemas.microsoft.com/office/drawing/2014/main" id="{089D0C3B-CD08-4EEE-A253-A7118347833F}"/>
                  </a:ext>
                </a:extLst>
              </p:cNvPr>
              <p:cNvSpPr>
                <a:spLocks noChangeArrowheads="1"/>
              </p:cNvSpPr>
              <p:nvPr/>
            </p:nvSpPr>
            <p:spPr bwMode="auto">
              <a:xfrm>
                <a:off x="3868" y="4384"/>
                <a:ext cx="1420" cy="401"/>
              </a:xfrm>
              <a:prstGeom prst="ellipse">
                <a:avLst/>
              </a:prstGeom>
              <a:solidFill>
                <a:schemeClr val="accent1"/>
              </a:solidFill>
              <a:ln w="19050">
                <a:solidFill>
                  <a:srgbClr val="000000"/>
                </a:solidFill>
                <a:round/>
                <a:headEnd/>
                <a:tailEnd/>
              </a:ln>
            </p:spPr>
            <p:txBody>
              <a:bodyPr tIns="36000"/>
              <a:lstStyle/>
              <a:p>
                <a:endParaRPr lang="en-US"/>
              </a:p>
            </p:txBody>
          </p:sp>
          <p:sp>
            <p:nvSpPr>
              <p:cNvPr id="128024" name="Text Box 24">
                <a:extLst>
                  <a:ext uri="{FF2B5EF4-FFF2-40B4-BE49-F238E27FC236}">
                    <a16:creationId xmlns:a16="http://schemas.microsoft.com/office/drawing/2014/main" id="{9B33F898-9D38-40DE-BA83-D4242BA72F7A}"/>
                  </a:ext>
                </a:extLst>
              </p:cNvPr>
              <p:cNvSpPr txBox="1">
                <a:spLocks noChangeArrowheads="1"/>
              </p:cNvSpPr>
              <p:nvPr/>
            </p:nvSpPr>
            <p:spPr bwMode="auto">
              <a:xfrm>
                <a:off x="4193" y="4451"/>
                <a:ext cx="852"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就绪态</a:t>
                </a:r>
              </a:p>
            </p:txBody>
          </p:sp>
        </p:grpSp>
        <p:sp>
          <p:nvSpPr>
            <p:cNvPr id="128025" name="Text Box 25">
              <a:extLst>
                <a:ext uri="{FF2B5EF4-FFF2-40B4-BE49-F238E27FC236}">
                  <a16:creationId xmlns:a16="http://schemas.microsoft.com/office/drawing/2014/main" id="{8A7138D2-3211-4835-A0FA-A20D8EDC4DF7}"/>
                </a:ext>
              </a:extLst>
            </p:cNvPr>
            <p:cNvSpPr txBox="1">
              <a:spLocks noChangeArrowheads="1"/>
            </p:cNvSpPr>
            <p:nvPr/>
          </p:nvSpPr>
          <p:spPr bwMode="auto">
            <a:xfrm>
              <a:off x="2647" y="3661"/>
              <a:ext cx="852" cy="22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等待事件结束</a:t>
              </a:r>
            </a:p>
          </p:txBody>
        </p:sp>
        <p:grpSp>
          <p:nvGrpSpPr>
            <p:cNvPr id="128026" name="Group 26">
              <a:extLst>
                <a:ext uri="{FF2B5EF4-FFF2-40B4-BE49-F238E27FC236}">
                  <a16:creationId xmlns:a16="http://schemas.microsoft.com/office/drawing/2014/main" id="{D8B9A4F2-08EA-4E91-B2BE-8A0209170186}"/>
                </a:ext>
              </a:extLst>
            </p:cNvPr>
            <p:cNvGrpSpPr>
              <a:grpSpLocks/>
            </p:cNvGrpSpPr>
            <p:nvPr/>
          </p:nvGrpSpPr>
          <p:grpSpPr bwMode="auto">
            <a:xfrm>
              <a:off x="2745" y="3089"/>
              <a:ext cx="630" cy="409"/>
              <a:chOff x="8511" y="3451"/>
              <a:chExt cx="1420" cy="401"/>
            </a:xfrm>
          </p:grpSpPr>
          <p:sp>
            <p:nvSpPr>
              <p:cNvPr id="128027" name="Oval 27">
                <a:extLst>
                  <a:ext uri="{FF2B5EF4-FFF2-40B4-BE49-F238E27FC236}">
                    <a16:creationId xmlns:a16="http://schemas.microsoft.com/office/drawing/2014/main" id="{ED1D5F73-2F52-4857-B17A-9ABCCB8C7679}"/>
                  </a:ext>
                </a:extLst>
              </p:cNvPr>
              <p:cNvSpPr>
                <a:spLocks noChangeArrowheads="1"/>
              </p:cNvSpPr>
              <p:nvPr/>
            </p:nvSpPr>
            <p:spPr bwMode="auto">
              <a:xfrm>
                <a:off x="8511" y="3451"/>
                <a:ext cx="1420" cy="401"/>
              </a:xfrm>
              <a:prstGeom prst="ellipse">
                <a:avLst/>
              </a:prstGeom>
              <a:solidFill>
                <a:schemeClr val="accent1"/>
              </a:solidFill>
              <a:ln w="19050">
                <a:solidFill>
                  <a:srgbClr val="000000"/>
                </a:solidFill>
                <a:round/>
                <a:headEnd/>
                <a:tailEnd/>
              </a:ln>
            </p:spPr>
            <p:txBody>
              <a:bodyPr tIns="36000"/>
              <a:lstStyle/>
              <a:p>
                <a:endParaRPr lang="en-US"/>
              </a:p>
            </p:txBody>
          </p:sp>
          <p:sp>
            <p:nvSpPr>
              <p:cNvPr id="128028" name="Text Box 28">
                <a:extLst>
                  <a:ext uri="{FF2B5EF4-FFF2-40B4-BE49-F238E27FC236}">
                    <a16:creationId xmlns:a16="http://schemas.microsoft.com/office/drawing/2014/main" id="{4A0B4E31-220F-4E80-8FEE-E739CD26DDA9}"/>
                  </a:ext>
                </a:extLst>
              </p:cNvPr>
              <p:cNvSpPr txBox="1">
                <a:spLocks noChangeArrowheads="1"/>
              </p:cNvSpPr>
              <p:nvPr/>
            </p:nvSpPr>
            <p:spPr bwMode="auto">
              <a:xfrm>
                <a:off x="8836" y="3518"/>
                <a:ext cx="852"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终止态</a:t>
                </a:r>
              </a:p>
            </p:txBody>
          </p:sp>
        </p:grpSp>
        <p:sp>
          <p:nvSpPr>
            <p:cNvPr id="128029" name="Line 29">
              <a:extLst>
                <a:ext uri="{FF2B5EF4-FFF2-40B4-BE49-F238E27FC236}">
                  <a16:creationId xmlns:a16="http://schemas.microsoft.com/office/drawing/2014/main" id="{5C2FE3BA-5CE3-49B3-A6F0-BFE8BA66F7A8}"/>
                </a:ext>
              </a:extLst>
            </p:cNvPr>
            <p:cNvSpPr>
              <a:spLocks noChangeShapeType="1"/>
            </p:cNvSpPr>
            <p:nvPr/>
          </p:nvSpPr>
          <p:spPr bwMode="auto">
            <a:xfrm>
              <a:off x="894" y="2650"/>
              <a:ext cx="721" cy="83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30" name="Line 30">
              <a:extLst>
                <a:ext uri="{FF2B5EF4-FFF2-40B4-BE49-F238E27FC236}">
                  <a16:creationId xmlns:a16="http://schemas.microsoft.com/office/drawing/2014/main" id="{6ABC100C-C9B8-4BF8-A16A-81FE093E2FF3}"/>
                </a:ext>
              </a:extLst>
            </p:cNvPr>
            <p:cNvSpPr>
              <a:spLocks noChangeShapeType="1"/>
            </p:cNvSpPr>
            <p:nvPr/>
          </p:nvSpPr>
          <p:spPr bwMode="auto">
            <a:xfrm>
              <a:off x="3056" y="2286"/>
              <a:ext cx="0" cy="83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grpSp>
          <p:nvGrpSpPr>
            <p:cNvPr id="128031" name="Group 31">
              <a:extLst>
                <a:ext uri="{FF2B5EF4-FFF2-40B4-BE49-F238E27FC236}">
                  <a16:creationId xmlns:a16="http://schemas.microsoft.com/office/drawing/2014/main" id="{E40D1991-9B9E-4081-9353-5DC56C8546B9}"/>
                </a:ext>
              </a:extLst>
            </p:cNvPr>
            <p:cNvGrpSpPr>
              <a:grpSpLocks/>
            </p:cNvGrpSpPr>
            <p:nvPr/>
          </p:nvGrpSpPr>
          <p:grpSpPr bwMode="auto">
            <a:xfrm>
              <a:off x="592" y="2286"/>
              <a:ext cx="644" cy="410"/>
              <a:chOff x="2571" y="3451"/>
              <a:chExt cx="1420" cy="401"/>
            </a:xfrm>
          </p:grpSpPr>
          <p:sp>
            <p:nvSpPr>
              <p:cNvPr id="128032" name="Oval 32">
                <a:extLst>
                  <a:ext uri="{FF2B5EF4-FFF2-40B4-BE49-F238E27FC236}">
                    <a16:creationId xmlns:a16="http://schemas.microsoft.com/office/drawing/2014/main" id="{5DF97374-D5D6-440C-A088-FE489532F2FD}"/>
                  </a:ext>
                </a:extLst>
              </p:cNvPr>
              <p:cNvSpPr>
                <a:spLocks noChangeArrowheads="1"/>
              </p:cNvSpPr>
              <p:nvPr/>
            </p:nvSpPr>
            <p:spPr bwMode="auto">
              <a:xfrm>
                <a:off x="2571" y="3451"/>
                <a:ext cx="1420" cy="401"/>
              </a:xfrm>
              <a:prstGeom prst="ellipse">
                <a:avLst/>
              </a:prstGeom>
              <a:solidFill>
                <a:schemeClr val="accent1"/>
              </a:solidFill>
              <a:ln w="19050">
                <a:solidFill>
                  <a:srgbClr val="000000"/>
                </a:solidFill>
                <a:round/>
                <a:headEnd/>
                <a:tailEnd/>
              </a:ln>
            </p:spPr>
            <p:txBody>
              <a:bodyPr tIns="36000"/>
              <a:lstStyle/>
              <a:p>
                <a:endParaRPr lang="en-US"/>
              </a:p>
            </p:txBody>
          </p:sp>
          <p:sp>
            <p:nvSpPr>
              <p:cNvPr id="128033" name="Text Box 33">
                <a:extLst>
                  <a:ext uri="{FF2B5EF4-FFF2-40B4-BE49-F238E27FC236}">
                    <a16:creationId xmlns:a16="http://schemas.microsoft.com/office/drawing/2014/main" id="{0ED3D9A8-6ECD-43CF-B256-0F70FEA972A8}"/>
                  </a:ext>
                </a:extLst>
              </p:cNvPr>
              <p:cNvSpPr txBox="1">
                <a:spLocks noChangeArrowheads="1"/>
              </p:cNvSpPr>
              <p:nvPr/>
            </p:nvSpPr>
            <p:spPr bwMode="auto">
              <a:xfrm>
                <a:off x="2778" y="3518"/>
                <a:ext cx="1020"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新建态</a:t>
                </a:r>
              </a:p>
            </p:txBody>
          </p:sp>
        </p:grpSp>
        <p:grpSp>
          <p:nvGrpSpPr>
            <p:cNvPr id="128034" name="Group 34">
              <a:extLst>
                <a:ext uri="{FF2B5EF4-FFF2-40B4-BE49-F238E27FC236}">
                  <a16:creationId xmlns:a16="http://schemas.microsoft.com/office/drawing/2014/main" id="{932BC16D-722D-472A-A484-277325431B5B}"/>
                </a:ext>
              </a:extLst>
            </p:cNvPr>
            <p:cNvGrpSpPr>
              <a:grpSpLocks/>
            </p:cNvGrpSpPr>
            <p:nvPr/>
          </p:nvGrpSpPr>
          <p:grpSpPr bwMode="auto">
            <a:xfrm>
              <a:off x="1541" y="954"/>
              <a:ext cx="775" cy="410"/>
              <a:chOff x="2796" y="3951"/>
              <a:chExt cx="1420" cy="401"/>
            </a:xfrm>
          </p:grpSpPr>
          <p:sp>
            <p:nvSpPr>
              <p:cNvPr id="128035" name="Oval 35">
                <a:extLst>
                  <a:ext uri="{FF2B5EF4-FFF2-40B4-BE49-F238E27FC236}">
                    <a16:creationId xmlns:a16="http://schemas.microsoft.com/office/drawing/2014/main" id="{1D9A407F-5DF6-4505-8D70-71AC8EC359DC}"/>
                  </a:ext>
                </a:extLst>
              </p:cNvPr>
              <p:cNvSpPr>
                <a:spLocks noChangeArrowheads="1"/>
              </p:cNvSpPr>
              <p:nvPr/>
            </p:nvSpPr>
            <p:spPr bwMode="auto">
              <a:xfrm>
                <a:off x="2796" y="3951"/>
                <a:ext cx="1420" cy="401"/>
              </a:xfrm>
              <a:prstGeom prst="ellipse">
                <a:avLst/>
              </a:prstGeom>
              <a:solidFill>
                <a:schemeClr val="accent1"/>
              </a:solidFill>
              <a:ln w="19050">
                <a:solidFill>
                  <a:srgbClr val="000000"/>
                </a:solidFill>
                <a:round/>
                <a:headEnd/>
                <a:tailEnd/>
              </a:ln>
            </p:spPr>
            <p:txBody>
              <a:bodyPr lIns="0" tIns="36000" rIns="0" bIns="0"/>
              <a:lstStyle/>
              <a:p>
                <a:endParaRPr lang="en-US"/>
              </a:p>
            </p:txBody>
          </p:sp>
          <p:sp>
            <p:nvSpPr>
              <p:cNvPr id="128036" name="Text Box 36">
                <a:extLst>
                  <a:ext uri="{FF2B5EF4-FFF2-40B4-BE49-F238E27FC236}">
                    <a16:creationId xmlns:a16="http://schemas.microsoft.com/office/drawing/2014/main" id="{13AEFDCE-AA35-4E9C-936F-D565C9694483}"/>
                  </a:ext>
                </a:extLst>
              </p:cNvPr>
              <p:cNvSpPr txBox="1">
                <a:spLocks noChangeArrowheads="1"/>
              </p:cNvSpPr>
              <p:nvPr/>
            </p:nvSpPr>
            <p:spPr bwMode="auto">
              <a:xfrm>
                <a:off x="3018" y="4018"/>
                <a:ext cx="1020"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挂起就</a:t>
                </a:r>
              </a:p>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绪态</a:t>
                </a:r>
              </a:p>
            </p:txBody>
          </p:sp>
        </p:grpSp>
        <p:sp>
          <p:nvSpPr>
            <p:cNvPr id="128037" name="Text Box 37">
              <a:extLst>
                <a:ext uri="{FF2B5EF4-FFF2-40B4-BE49-F238E27FC236}">
                  <a16:creationId xmlns:a16="http://schemas.microsoft.com/office/drawing/2014/main" id="{39D93B67-2D1E-44B8-A9AC-657868FA6AB3}"/>
                </a:ext>
              </a:extLst>
            </p:cNvPr>
            <p:cNvSpPr txBox="1">
              <a:spLocks noChangeArrowheads="1"/>
            </p:cNvSpPr>
            <p:nvPr/>
          </p:nvSpPr>
          <p:spPr bwMode="auto">
            <a:xfrm>
              <a:off x="3872" y="2044"/>
              <a:ext cx="272" cy="38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解除挂起</a:t>
              </a:r>
            </a:p>
          </p:txBody>
        </p:sp>
        <p:sp>
          <p:nvSpPr>
            <p:cNvPr id="128038" name="Text Box 38">
              <a:extLst>
                <a:ext uri="{FF2B5EF4-FFF2-40B4-BE49-F238E27FC236}">
                  <a16:creationId xmlns:a16="http://schemas.microsoft.com/office/drawing/2014/main" id="{913E25D4-B0F4-4FE3-9AFF-B916CB7444BB}"/>
                </a:ext>
              </a:extLst>
            </p:cNvPr>
            <p:cNvSpPr txBox="1">
              <a:spLocks noChangeArrowheads="1"/>
            </p:cNvSpPr>
            <p:nvPr/>
          </p:nvSpPr>
          <p:spPr bwMode="auto">
            <a:xfrm>
              <a:off x="4241" y="2120"/>
              <a:ext cx="262"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p>
          </p:txBody>
        </p:sp>
        <p:sp>
          <p:nvSpPr>
            <p:cNvPr id="128039" name="Line 39">
              <a:extLst>
                <a:ext uri="{FF2B5EF4-FFF2-40B4-BE49-F238E27FC236}">
                  <a16:creationId xmlns:a16="http://schemas.microsoft.com/office/drawing/2014/main" id="{54150F2C-977F-48A7-98DA-F21F1F9AFAA9}"/>
                </a:ext>
              </a:extLst>
            </p:cNvPr>
            <p:cNvSpPr>
              <a:spLocks noChangeShapeType="1"/>
            </p:cNvSpPr>
            <p:nvPr/>
          </p:nvSpPr>
          <p:spPr bwMode="auto">
            <a:xfrm flipH="1" flipV="1">
              <a:off x="4142" y="1331"/>
              <a:ext cx="9" cy="2074"/>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a:lstStyle/>
            <a:p>
              <a:endParaRPr lang="en-US"/>
            </a:p>
          </p:txBody>
        </p:sp>
        <p:sp>
          <p:nvSpPr>
            <p:cNvPr id="128040" name="Line 40">
              <a:extLst>
                <a:ext uri="{FF2B5EF4-FFF2-40B4-BE49-F238E27FC236}">
                  <a16:creationId xmlns:a16="http://schemas.microsoft.com/office/drawing/2014/main" id="{4517C75D-FAB6-46B4-B5BC-B2497A077F6A}"/>
                </a:ext>
              </a:extLst>
            </p:cNvPr>
            <p:cNvSpPr>
              <a:spLocks noChangeShapeType="1"/>
            </p:cNvSpPr>
            <p:nvPr/>
          </p:nvSpPr>
          <p:spPr bwMode="auto">
            <a:xfrm flipH="1" flipV="1">
              <a:off x="4208" y="1348"/>
              <a:ext cx="8" cy="207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grpSp>
          <p:nvGrpSpPr>
            <p:cNvPr id="128041" name="Group 41">
              <a:extLst>
                <a:ext uri="{FF2B5EF4-FFF2-40B4-BE49-F238E27FC236}">
                  <a16:creationId xmlns:a16="http://schemas.microsoft.com/office/drawing/2014/main" id="{1FA0DE27-0449-4AD4-8B2F-13535410EEEA}"/>
                </a:ext>
              </a:extLst>
            </p:cNvPr>
            <p:cNvGrpSpPr>
              <a:grpSpLocks/>
            </p:cNvGrpSpPr>
            <p:nvPr/>
          </p:nvGrpSpPr>
          <p:grpSpPr bwMode="auto">
            <a:xfrm>
              <a:off x="3768" y="912"/>
              <a:ext cx="776" cy="452"/>
              <a:chOff x="2796" y="3951"/>
              <a:chExt cx="1420" cy="401"/>
            </a:xfrm>
          </p:grpSpPr>
          <p:sp>
            <p:nvSpPr>
              <p:cNvPr id="128042" name="Oval 42">
                <a:extLst>
                  <a:ext uri="{FF2B5EF4-FFF2-40B4-BE49-F238E27FC236}">
                    <a16:creationId xmlns:a16="http://schemas.microsoft.com/office/drawing/2014/main" id="{211A6878-86A7-4870-B4A6-079BD466A67F}"/>
                  </a:ext>
                </a:extLst>
              </p:cNvPr>
              <p:cNvSpPr>
                <a:spLocks noChangeArrowheads="1"/>
              </p:cNvSpPr>
              <p:nvPr/>
            </p:nvSpPr>
            <p:spPr bwMode="auto">
              <a:xfrm>
                <a:off x="2796" y="3951"/>
                <a:ext cx="1420" cy="401"/>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endParaRPr lang="en-US"/>
              </a:p>
            </p:txBody>
          </p:sp>
          <p:sp>
            <p:nvSpPr>
              <p:cNvPr id="128043" name="Text Box 43">
                <a:extLst>
                  <a:ext uri="{FF2B5EF4-FFF2-40B4-BE49-F238E27FC236}">
                    <a16:creationId xmlns:a16="http://schemas.microsoft.com/office/drawing/2014/main" id="{A06B1D94-C48C-483A-83B4-C9F330E9413D}"/>
                  </a:ext>
                </a:extLst>
              </p:cNvPr>
              <p:cNvSpPr txBox="1">
                <a:spLocks noChangeArrowheads="1"/>
              </p:cNvSpPr>
              <p:nvPr/>
            </p:nvSpPr>
            <p:spPr bwMode="auto">
              <a:xfrm>
                <a:off x="3018" y="4018"/>
                <a:ext cx="1020" cy="26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挂起等</a:t>
                </a:r>
              </a:p>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待态</a:t>
                </a:r>
              </a:p>
            </p:txBody>
          </p:sp>
        </p:grpSp>
        <p:grpSp>
          <p:nvGrpSpPr>
            <p:cNvPr id="128044" name="Group 44">
              <a:extLst>
                <a:ext uri="{FF2B5EF4-FFF2-40B4-BE49-F238E27FC236}">
                  <a16:creationId xmlns:a16="http://schemas.microsoft.com/office/drawing/2014/main" id="{8D2D48AD-4733-426A-94F5-6948B19DD6F5}"/>
                </a:ext>
              </a:extLst>
            </p:cNvPr>
            <p:cNvGrpSpPr>
              <a:grpSpLocks/>
            </p:cNvGrpSpPr>
            <p:nvPr/>
          </p:nvGrpSpPr>
          <p:grpSpPr bwMode="auto">
            <a:xfrm>
              <a:off x="3785" y="3375"/>
              <a:ext cx="775" cy="411"/>
              <a:chOff x="7204" y="4384"/>
              <a:chExt cx="1420" cy="401"/>
            </a:xfrm>
          </p:grpSpPr>
          <p:sp>
            <p:nvSpPr>
              <p:cNvPr id="128045" name="Oval 45">
                <a:extLst>
                  <a:ext uri="{FF2B5EF4-FFF2-40B4-BE49-F238E27FC236}">
                    <a16:creationId xmlns:a16="http://schemas.microsoft.com/office/drawing/2014/main" id="{4AF97FA9-89CD-417D-9130-C3FAF76BD6EC}"/>
                  </a:ext>
                </a:extLst>
              </p:cNvPr>
              <p:cNvSpPr>
                <a:spLocks noChangeArrowheads="1"/>
              </p:cNvSpPr>
              <p:nvPr/>
            </p:nvSpPr>
            <p:spPr bwMode="auto">
              <a:xfrm>
                <a:off x="7204" y="4384"/>
                <a:ext cx="1420" cy="401"/>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en-US"/>
              </a:p>
            </p:txBody>
          </p:sp>
          <p:sp>
            <p:nvSpPr>
              <p:cNvPr id="128046" name="Text Box 46">
                <a:extLst>
                  <a:ext uri="{FF2B5EF4-FFF2-40B4-BE49-F238E27FC236}">
                    <a16:creationId xmlns:a16="http://schemas.microsoft.com/office/drawing/2014/main" id="{75E0C246-5DAA-4934-966A-9066757A4F62}"/>
                  </a:ext>
                </a:extLst>
              </p:cNvPr>
              <p:cNvSpPr txBox="1">
                <a:spLocks noChangeArrowheads="1"/>
              </p:cNvSpPr>
              <p:nvPr/>
            </p:nvSpPr>
            <p:spPr bwMode="auto">
              <a:xfrm>
                <a:off x="7529" y="4451"/>
                <a:ext cx="852" cy="26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等待态</a:t>
                </a:r>
              </a:p>
            </p:txBody>
          </p:sp>
        </p:grpSp>
        <p:sp>
          <p:nvSpPr>
            <p:cNvPr id="128047" name="Line 47">
              <a:extLst>
                <a:ext uri="{FF2B5EF4-FFF2-40B4-BE49-F238E27FC236}">
                  <a16:creationId xmlns:a16="http://schemas.microsoft.com/office/drawing/2014/main" id="{608BF2FE-BDE8-4DB5-A899-EB6F57FD4228}"/>
                </a:ext>
              </a:extLst>
            </p:cNvPr>
            <p:cNvSpPr>
              <a:spLocks noChangeShapeType="1"/>
            </p:cNvSpPr>
            <p:nvPr/>
          </p:nvSpPr>
          <p:spPr bwMode="auto">
            <a:xfrm flipH="1" flipV="1">
              <a:off x="2213" y="1302"/>
              <a:ext cx="827" cy="57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48" name="Line 48">
              <a:extLst>
                <a:ext uri="{FF2B5EF4-FFF2-40B4-BE49-F238E27FC236}">
                  <a16:creationId xmlns:a16="http://schemas.microsoft.com/office/drawing/2014/main" id="{EDCB8A51-C798-4D8D-AC3C-BCC8890E8076}"/>
                </a:ext>
              </a:extLst>
            </p:cNvPr>
            <p:cNvSpPr>
              <a:spLocks noChangeShapeType="1"/>
            </p:cNvSpPr>
            <p:nvPr/>
          </p:nvSpPr>
          <p:spPr bwMode="auto">
            <a:xfrm flipV="1">
              <a:off x="952" y="1287"/>
              <a:ext cx="655" cy="99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sp>
          <p:nvSpPr>
            <p:cNvPr id="128049" name="Text Box 49">
              <a:extLst>
                <a:ext uri="{FF2B5EF4-FFF2-40B4-BE49-F238E27FC236}">
                  <a16:creationId xmlns:a16="http://schemas.microsoft.com/office/drawing/2014/main" id="{AF8DADB5-FD91-4DE9-80DF-E43F3DD4201E}"/>
                </a:ext>
              </a:extLst>
            </p:cNvPr>
            <p:cNvSpPr txBox="1">
              <a:spLocks noChangeArrowheads="1"/>
            </p:cNvSpPr>
            <p:nvPr/>
          </p:nvSpPr>
          <p:spPr bwMode="auto">
            <a:xfrm>
              <a:off x="1034" y="1501"/>
              <a:ext cx="262"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提交</a:t>
              </a:r>
            </a:p>
          </p:txBody>
        </p:sp>
        <p:sp>
          <p:nvSpPr>
            <p:cNvPr id="128050" name="Text Box 50">
              <a:extLst>
                <a:ext uri="{FF2B5EF4-FFF2-40B4-BE49-F238E27FC236}">
                  <a16:creationId xmlns:a16="http://schemas.microsoft.com/office/drawing/2014/main" id="{80962807-0D34-4A7C-9EA4-460C9F107FB0}"/>
                </a:ext>
              </a:extLst>
            </p:cNvPr>
            <p:cNvSpPr txBox="1">
              <a:spLocks noChangeArrowheads="1"/>
            </p:cNvSpPr>
            <p:nvPr/>
          </p:nvSpPr>
          <p:spPr bwMode="auto">
            <a:xfrm>
              <a:off x="1025" y="3107"/>
              <a:ext cx="263"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提交</a:t>
              </a:r>
            </a:p>
          </p:txBody>
        </p:sp>
        <p:sp>
          <p:nvSpPr>
            <p:cNvPr id="128051" name="Line 51">
              <a:extLst>
                <a:ext uri="{FF2B5EF4-FFF2-40B4-BE49-F238E27FC236}">
                  <a16:creationId xmlns:a16="http://schemas.microsoft.com/office/drawing/2014/main" id="{C2D66C60-BBF1-48FF-918E-BD3FE8359FD8}"/>
                </a:ext>
              </a:extLst>
            </p:cNvPr>
            <p:cNvSpPr>
              <a:spLocks noChangeShapeType="1"/>
            </p:cNvSpPr>
            <p:nvPr/>
          </p:nvSpPr>
          <p:spPr bwMode="auto">
            <a:xfrm flipV="1">
              <a:off x="264" y="2499"/>
              <a:ext cx="328" cy="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en-US"/>
            </a:p>
          </p:txBody>
        </p:sp>
      </p:grpSp>
    </p:spTree>
  </p:cSld>
  <p:clrMapOvr>
    <a:masterClrMapping/>
  </p:clrMapOvr>
  <p:transition>
    <p:dissolve/>
  </p:transition>
</p:sld>
</file>

<file path=ppt/theme/theme1.xml><?xml version="1.0" encoding="utf-8"?>
<a:theme xmlns:a="http://schemas.openxmlformats.org/drawingml/2006/main" name="默认设计模板">
  <a:themeElements>
    <a:clrScheme name="">
      <a:dk1>
        <a:srgbClr val="000000"/>
      </a:dk1>
      <a:lt1>
        <a:srgbClr val="FFFFFF"/>
      </a:lt1>
      <a:dk2>
        <a:srgbClr val="CC00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1383</Words>
  <Application>Microsoft Office PowerPoint</Application>
  <PresentationFormat>全屏显示(4:3)</PresentationFormat>
  <Paragraphs>243</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Times New Roman</vt:lpstr>
      <vt:lpstr>宋体</vt:lpstr>
      <vt:lpstr>华文新魏</vt:lpstr>
      <vt:lpstr>仿宋_GB2312</vt:lpstr>
      <vt:lpstr>Courier New</vt:lpstr>
      <vt:lpstr>默认设计模板</vt:lpstr>
      <vt:lpstr>2.3 进程及其实现 </vt:lpstr>
      <vt:lpstr>2.3.1 进程的定义和性质 </vt:lpstr>
      <vt:lpstr>操作系统为什么要引入进程概念?</vt:lpstr>
      <vt:lpstr>“可再入” 程序举例 </vt:lpstr>
      <vt:lpstr>  进程的属性</vt:lpstr>
      <vt:lpstr>2.3.2 进程的状态和转换 进程三态模型及其状态转换 </vt:lpstr>
      <vt:lpstr>进程五态模型及其转换</vt:lpstr>
      <vt:lpstr>进程的挂起 </vt:lpstr>
      <vt:lpstr>具有挂起功能的进程状态及其转换 </vt:lpstr>
      <vt:lpstr>挂起进程具有如下特征 </vt:lpstr>
      <vt:lpstr>PowerPoint 演示文稿</vt:lpstr>
      <vt:lpstr>PowerPoint 演示文稿</vt:lpstr>
      <vt:lpstr>PowerPoint 演示文稿</vt:lpstr>
      <vt:lpstr> 2进程控制块 </vt:lpstr>
      <vt:lpstr>  3 进程队列及其管理(1)</vt:lpstr>
      <vt:lpstr>  进程队列及其管理(2)</vt:lpstr>
      <vt:lpstr>Linux进程链表</vt:lpstr>
      <vt:lpstr>队列管理和状态转换示意图 </vt:lpstr>
      <vt:lpstr>PowerPoint 演示文稿</vt:lpstr>
      <vt:lpstr>PowerPoint 演示文稿</vt:lpstr>
      <vt:lpstr>调度和切换时机问题 </vt:lpstr>
      <vt:lpstr>PowerPoint 演示文稿</vt:lpstr>
      <vt:lpstr>PowerPoint 演示文稿</vt:lpstr>
      <vt:lpstr>CPU上执行的进程所处活动范围 </vt:lpstr>
      <vt:lpstr>UNIX/Linux中上下文切换和模式切换 </vt:lpstr>
      <vt:lpstr>2.3.5 进程的控制和管理(1)             </vt:lpstr>
      <vt:lpstr>进程的控制和管理(2)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264</cp:revision>
  <dcterms:created xsi:type="dcterms:W3CDTF">2002-10-28T07:32:45Z</dcterms:created>
  <dcterms:modified xsi:type="dcterms:W3CDTF">2019-09-17T18:49:40Z</dcterms:modified>
</cp:coreProperties>
</file>