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chemeClr val="bg1"/>
      </a:buClr>
      <a:buSzPct val="10000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bg1"/>
      </a:buClr>
      <a:buSzPct val="10000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bg1"/>
      </a:buClr>
      <a:buSzPct val="10000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bg1"/>
      </a:buClr>
      <a:buSzPct val="10000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bg1"/>
      </a:buClr>
      <a:buSzPct val="10000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4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9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1E41F-B2AF-4CCF-83C7-156ECB108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BB7E46-A3FA-4CBA-8415-FA361755B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5C99A-16E0-4EFE-ACA0-0B73F4AD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CF288-4944-467B-B928-239FA64D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EE9A-8D24-4477-8398-603CC6F1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5519-1E9E-4A59-B44A-CB71C06A3F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3136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AB211-4E4D-401D-BB54-316133B1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37022-B5F1-4499-9A7A-B040D05CD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AF305-702A-42BC-AB20-39C62083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B409D-DAB7-4801-B724-BF89BE9D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546FC-A18C-4109-8B80-528E5A53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62FDF-1DA4-44A4-AEB3-6792C0C3E2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5966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CFBCA1-A4B6-4737-95BB-0123EFAC8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6ABF3-CC8C-4126-A6A3-23B602DC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6A3A9-0016-4F50-91ED-F6563760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DA826-4E7C-44DE-BF45-94EB31B9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B8F3C-00BC-4113-B420-7B39B35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2B1C4-0543-40E6-94F5-C6EC1A2283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8372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8749C-DEF4-4842-8584-FA80FDD0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3B951-C437-4DA4-909D-23097284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C6A59-B24E-4E9E-80FE-F2803715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C4362-EFBF-4561-B1A9-810382AF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3789D-B777-402D-879F-EFE5729D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89B1C-F2CE-4144-9EC0-823A351BDF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8004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3410B-192F-4B41-BF45-CD53025A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93F96-1C3A-4483-B082-E5D2E47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CC630-D548-4AB7-A3E7-0750E79E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D613B-46F6-4EEA-8C4C-9E443D0A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F6621-D1B7-48D7-BD4B-1043619E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7BA54-7B5E-43CB-B717-8527D0D827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4328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C4628-0FBC-41C4-BC79-951A190C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EEFDF-3ED9-49D2-82DA-99D768BC4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1B4D3D-5AAF-4B11-808D-256A0114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659A3-D898-46A0-8DED-61DD2D9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8E607-1662-42B3-9863-075059F6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C259D-D674-43BE-A780-AB981C1D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B6E4A-8AEE-4EC1-B720-245BBEDE95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1595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F2D7-2512-4951-B33C-8D8A8662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B1BD1-AF59-4252-B0BE-D427FE3E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52E7BD-C31A-40C6-9692-8EF25FE8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35484-2B18-4FDD-B11B-C3528D3E1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300E7-2919-4816-9F1D-563BFF59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3C0D9-BFE7-46AF-9C0C-79BA77A5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7EC034-79F3-4458-B3C3-557F5070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5AD4D4-89D2-4BB4-B419-5025E1CB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11EF2-0468-4200-BE90-6CE2EB59F9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4899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CFAF2-932B-4EC9-A0D9-F99FFD90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88CA77-7964-4667-9DFB-0A169DBA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28BFB-061C-499E-BAC2-C1CA3625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794FE-1806-4305-8AAF-20E43FA9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BAD97-C9FE-4369-8973-D62F5E390D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4510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565EF-23CF-44E4-AA0E-73178EE3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06A6EE-D9CD-4353-AF8D-2791BE3C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A2701-225B-4D95-A2CB-F18E45F7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15A59-345A-4073-B4FB-710476AA66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5248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ECC5-5D2F-4BBA-AC12-E8A9ACF7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0E057-CD2F-4FF0-B38D-7CBA1EB2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F8A06-3DF4-4660-886B-9ED4E70D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29F46-8BF0-4F56-B25A-43FA7FE3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6E4DF-DA7F-4CBF-A9FF-B3EB1BA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060D7-06D4-4D12-99D0-AB4E8467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46E46-6588-4753-9599-BBB595C6D9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2263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AC7D7-F055-4732-9B56-49E40F76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432AC-87F3-42C8-86EB-678EB9F95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A1CDA-682F-497E-924F-12FF459F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91CE0-5ACA-4044-AAC4-BC23D38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B6A2F-E21F-496A-91DC-FB9D6AB0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75588-9544-42AD-9F44-28C429D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7C51B-F63D-48F8-9CA7-0197AA2050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127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707BA5-637D-4245-AFCB-59ACDA58A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EE41C0-0E4D-4F7B-B155-47F4F008E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A773E7B-AEB8-41CE-A013-ECCE7B410D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4E269B-15B4-4C1D-9CA2-83426D8FA9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AA6CE75-8E9E-4CDC-B174-F130A1A054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81EDC4-9F52-4903-85A7-9E71C5A64A7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1" name="Object 7" descr="null_text" hidden="1">
            <a:extLst>
              <a:ext uri="{FF2B5EF4-FFF2-40B4-BE49-F238E27FC236}">
                <a16:creationId xmlns:a16="http://schemas.microsoft.com/office/drawing/2014/main" id="{4B2A9529-FB44-457F-A114-07E5A02DDC83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buSzPct val="10000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0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10000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4AB822C-C7F8-4919-91DF-A6EDEE543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1143000"/>
          </a:xfrm>
          <a:ln/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sz="4800">
                <a:latin typeface="楷体_GB2312" panose="02010609030101010101" pitchFamily="49" charset="-122"/>
                <a:ea typeface="楷体_GB2312" panose="02010609030101010101" pitchFamily="49" charset="-122"/>
              </a:rPr>
              <a:t>线程及其实现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DBF7C1D-E0C0-467A-A438-0BE423710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001000" cy="4800600"/>
          </a:xfrm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2.4.1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引入多线程的动机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2.4.2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多线程环境中的进程和线程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2.4.3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线程的实现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9119E4E-47C7-43A2-9B31-97F38822A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1143000"/>
          </a:xfrm>
          <a:ln/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线程又称轻量进程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9DCB388-2190-4816-ACEA-9EDBB4700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620000" cy="4876800"/>
          </a:xfrm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线程运行在进程的上下文中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并使用进程的资源和环境。</a:t>
            </a:r>
          </a:p>
          <a:p>
            <a:pPr algn="just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系统调度的基本单位是线程而不是进程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每当创建一个进程时，至少要同时为该进程创建一个线程，否则该进程无法被调度执行。</a:t>
            </a:r>
          </a:p>
          <a:p>
            <a:pPr>
              <a:buFontTx/>
              <a:buNone/>
            </a:pP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9DCDB7C-9753-4EC5-A6E4-88BE50A01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  <a:ln/>
        </p:spPr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 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线程的状态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F09410B-F6D1-4CA4-82EF-B766252F3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353425" cy="5181600"/>
          </a:xfrm>
          <a:ln/>
        </p:spPr>
        <p:txBody>
          <a:bodyPr/>
          <a:lstStyle/>
          <a:p>
            <a:pPr algn="just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线程状态有：运行、就绪和阻塞，线程的状态转换也类似于进程。</a:t>
            </a:r>
          </a:p>
          <a:p>
            <a:pPr algn="just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挂起状态对线程是没有意义的，如果进程挂起后被对换出主存，则它的所有线程因共享了进程的地址空间，也必须全部对换出去。</a:t>
            </a:r>
          </a:p>
          <a:p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FE887DD-3D1D-461B-9A25-491CDD46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线程管理和线程库</a:t>
            </a:r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8D78C8-CE55-4AC3-92F2-F426FD20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19200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Tx/>
              <a:buFont typeface="Lucida Sans" panose="020B0604020202020204" pitchFamily="34" charset="0"/>
              <a:buChar char="•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多线程技术利用线程包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库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提供线程原语集来支持多线程运行，</a:t>
            </a:r>
          </a:p>
          <a:p>
            <a:pPr algn="just">
              <a:spcBef>
                <a:spcPct val="20000"/>
              </a:spcBef>
              <a:buClrTx/>
              <a:buFont typeface="Lucida Sans" panose="020B0604020202020204" pitchFamily="34" charset="0"/>
              <a:buChar char="•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有的操作系统直接支持多线程，而有的操作系统不支持多线程。</a:t>
            </a:r>
          </a:p>
          <a:p>
            <a:pPr algn="just">
              <a:spcBef>
                <a:spcPct val="20000"/>
              </a:spcBef>
              <a:buClrTx/>
              <a:buFont typeface="Lucida Sans" panose="020B0604020202020204" pitchFamily="34" charset="0"/>
              <a:buChar char="•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线程包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库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可分成两种：用户空间中运行的线程包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库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和内核中运行的线程包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库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91DCB8F-9377-42CA-9AD7-DB1468E26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1143000"/>
          </a:xfrm>
          <a:ln/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线程管理和线程库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065D62-55BC-4959-BAF6-6C2A327E4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924800" cy="5257800"/>
          </a:xfrm>
          <a:ln/>
        </p:spPr>
        <p:txBody>
          <a:bodyPr/>
          <a:lstStyle/>
          <a:p>
            <a:pPr marL="457200" indent="-457200" algn="just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线程包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库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提供一组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API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，支持应用程序创建、调度、撤销和管理线程的运行。基本线程控制原语：</a:t>
            </a:r>
          </a:p>
          <a:p>
            <a:pPr marL="457200" indent="-457200" algn="just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孵化（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Spawn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）：又称创建线程。</a:t>
            </a:r>
          </a:p>
          <a:p>
            <a:pPr marL="457200" indent="-457200" algn="just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封锁（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Block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）：又称阻塞线程。</a:t>
            </a:r>
          </a:p>
          <a:p>
            <a:pPr marL="457200" indent="-457200" algn="just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活化（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Unblock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）：又称恢复线程。</a:t>
            </a:r>
          </a:p>
          <a:p>
            <a:pPr marL="457200" indent="-457200" algn="just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结束（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Finish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）：又称撤销线程。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0FDFD0-8630-40AC-8720-A9D164BD2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143000"/>
          </a:xfrm>
          <a:ln/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并发多线程程序设计的优点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D2A56B8-BD89-48F4-A3CE-A40CA18EE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6477000" cy="5029200"/>
          </a:xfrm>
          <a:ln/>
        </p:spPr>
        <p:txBody>
          <a:bodyPr/>
          <a:lstStyle/>
          <a:p>
            <a:pPr marL="457200" indent="-457200" algn="just">
              <a:buFontTx/>
              <a:buNone/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快速线程切换。</a:t>
            </a:r>
          </a:p>
          <a:p>
            <a:pPr marL="457200" indent="-457200" algn="just">
              <a:buFontTx/>
              <a:buNone/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减少（系统）管理开销。</a:t>
            </a:r>
          </a:p>
          <a:p>
            <a:pPr marL="457200" indent="-457200" algn="just">
              <a:buFontTx/>
              <a:buNone/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线程）通信易于实现。</a:t>
            </a:r>
          </a:p>
          <a:p>
            <a:pPr marL="457200" indent="-457200" algn="just">
              <a:buFontTx/>
              <a:buNone/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线程）通信易于实现。</a:t>
            </a:r>
          </a:p>
          <a:p>
            <a:pPr marL="457200" indent="-457200" algn="just">
              <a:buFontTx/>
              <a:buNone/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并行程度提高。</a:t>
            </a:r>
          </a:p>
          <a:p>
            <a:pPr marL="457200" indent="-457200" algn="just">
              <a:buFontTx/>
              <a:buNone/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节省主存空间。</a:t>
            </a:r>
          </a:p>
          <a:p>
            <a:pPr marL="457200" indent="-457200" algn="just"/>
            <a:endParaRPr lang="zh-CN" altLang="en-US" sz="40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A4C5799-1FC3-4922-A746-CED1DD5F7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  <a:ln/>
        </p:spPr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 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多线程技术的应用</a:t>
            </a:r>
            <a:b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3C5FFB6-643D-4C64-B654-7ECAC1D1F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467600" cy="4724400"/>
          </a:xfrm>
          <a:ln/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进程中线程多种组织方式：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第一种是调度员／工作者模式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第二种是组模式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第三种是流水线模式  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多线程技术的应用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仿宋_GB2312" pitchFamily="49" charset="-122"/>
              </a:rPr>
              <a:t>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前台和后台工作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C/S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应用模式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异步处理             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加快执行速度。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设计用户接口。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F42A99F-0A19-4072-A6C4-C7781F5B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>
                <a:solidFill>
                  <a:schemeClr val="tx2"/>
                </a:solidFill>
                <a:ea typeface="华文新魏" panose="02010800040101010101" pitchFamily="2" charset="-122"/>
              </a:rPr>
              <a:t>2.4.3 </a:t>
            </a:r>
            <a:r>
              <a:rPr lang="en-US" altLang="zh-CN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线程的实现</a:t>
            </a:r>
            <a:br>
              <a:rPr lang="zh-CN" altLang="en-US" sz="5400" i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i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F13B916-3C7D-49C5-8665-8C9BB00C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从实现的角度看，线程分成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用户级线程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ULT(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Java ,Informix)</a:t>
            </a:r>
          </a:p>
          <a:p>
            <a:pPr>
              <a:spcBef>
                <a:spcPct val="20000"/>
              </a:spcBef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内核级线程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KLT(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OS/2)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混合式线程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如，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Solaris)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7F48995-F117-412B-9F71-F54EA9116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  <a:ln/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2.5 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进程与线程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2D38880-3E2B-41CB-99A1-B52B095AB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754562"/>
          </a:xfrm>
          <a:ln/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进程描述符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task_struct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中包含：进程标识、链接信息、调度信息、文件信息、虚存空间信息、信号处理信息等，在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v2.4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以上内核代码中，它有将近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个成员。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中认为线程就是共享地址空间及其他资源的进程，故并没有单独为线程定义数据结构，有一套在用户模式下运行的线程库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-pthread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，但每个线程都拥有惟一隶属于自己的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task_struct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5872413-C7CB-44D7-AA9C-18EC665D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Linux2.4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进程的核心栈、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PCB</a:t>
            </a:r>
            <a:b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和虚存映象</a:t>
            </a:r>
            <a:br>
              <a:rPr lang="zh-CN" altLang="en-US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0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EFA24E13-1C1F-4D19-8E74-41B7543C4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89588"/>
            <a:ext cx="4037013" cy="839787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45249CA3-72CC-43A2-92C7-6C3C438EB545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1557338"/>
            <a:ext cx="3686175" cy="3529012"/>
            <a:chOff x="379" y="981"/>
            <a:chExt cx="2322" cy="2223"/>
          </a:xfrm>
        </p:grpSpPr>
        <p:sp>
          <p:nvSpPr>
            <p:cNvPr id="19461" name="Text Box 5">
              <a:extLst>
                <a:ext uri="{FF2B5EF4-FFF2-40B4-BE49-F238E27FC236}">
                  <a16:creationId xmlns:a16="http://schemas.microsoft.com/office/drawing/2014/main" id="{A382D5D4-BB0B-4580-8A5B-CC1AA29E6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616"/>
              <a:ext cx="442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3600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esp</a:t>
              </a:r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存放堆栈栈顶指针</a:t>
              </a:r>
            </a:p>
            <a:p>
              <a:endParaRPr lang="zh-CN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780725BA-88FE-4D8D-9D58-FCB95DBB6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981"/>
              <a:ext cx="1216" cy="2223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36000" rIns="0" bIns="3600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</a:t>
              </a:r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核心栈</a:t>
              </a:r>
            </a:p>
            <a:p>
              <a:endParaRPr lang="zh-CN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3" name="Text Box 7">
              <a:extLst>
                <a:ext uri="{FF2B5EF4-FFF2-40B4-BE49-F238E27FC236}">
                  <a16:creationId xmlns:a16="http://schemas.microsoft.com/office/drawing/2014/main" id="{960B883A-ECC7-4CCF-91D3-82A765185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2886"/>
              <a:ext cx="1216" cy="318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just"/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struct task_struct</a:t>
              </a:r>
            </a:p>
            <a:p>
              <a:endParaRPr lang="en-US" altLang="zh-CN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66BD2507-929F-4606-918E-C67C6ED6D6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319" y="1994"/>
              <a:ext cx="334" cy="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AutoShape 9">
              <a:extLst>
                <a:ext uri="{FF2B5EF4-FFF2-40B4-BE49-F238E27FC236}">
                  <a16:creationId xmlns:a16="http://schemas.microsoft.com/office/drawing/2014/main" id="{C19A193C-5BD5-49AF-9645-9AC0345AA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981"/>
              <a:ext cx="221" cy="2223"/>
            </a:xfrm>
            <a:prstGeom prst="rightBrace">
              <a:avLst>
                <a:gd name="adj1" fmla="val 83824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Text Box 10">
              <a:extLst>
                <a:ext uri="{FF2B5EF4-FFF2-40B4-BE49-F238E27FC236}">
                  <a16:creationId xmlns:a16="http://schemas.microsoft.com/office/drawing/2014/main" id="{71945560-57B4-48FF-B307-7FDDD423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" y="1828"/>
              <a:ext cx="33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3600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8KB</a:t>
              </a:r>
            </a:p>
            <a:p>
              <a:endParaRPr lang="en-US" altLang="zh-CN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id="{920659C9-382D-4A05-91E8-B2C8C135B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" y="2251"/>
              <a:ext cx="88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93D84437-5CCB-4DB6-82B4-4A5F54334036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1557338"/>
            <a:ext cx="4387850" cy="5040312"/>
            <a:chOff x="2701" y="981"/>
            <a:chExt cx="2764" cy="3175"/>
          </a:xfrm>
        </p:grpSpPr>
        <p:sp>
          <p:nvSpPr>
            <p:cNvPr id="19469" name="Text Box 13">
              <a:extLst>
                <a:ext uri="{FF2B5EF4-FFF2-40B4-BE49-F238E27FC236}">
                  <a16:creationId xmlns:a16="http://schemas.microsoft.com/office/drawing/2014/main" id="{D287142E-B05D-4D65-BDDB-3B186F801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" y="3733"/>
              <a:ext cx="33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</a:p>
          </p:txBody>
        </p:sp>
        <p:sp>
          <p:nvSpPr>
            <p:cNvPr id="19470" name="Text Box 14">
              <a:extLst>
                <a:ext uri="{FF2B5EF4-FFF2-40B4-BE49-F238E27FC236}">
                  <a16:creationId xmlns:a16="http://schemas.microsoft.com/office/drawing/2014/main" id="{2BCC04D2-77F7-42D7-BAFA-E8809A92D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3733"/>
              <a:ext cx="7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B220C39D-5E1F-4306-AF94-AEE9A0EC1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3415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0x08048000</a:t>
              </a:r>
            </a:p>
          </p:txBody>
        </p:sp>
        <p:sp>
          <p:nvSpPr>
            <p:cNvPr id="19472" name="Text Box 16">
              <a:extLst>
                <a:ext uri="{FF2B5EF4-FFF2-40B4-BE49-F238E27FC236}">
                  <a16:creationId xmlns:a16="http://schemas.microsoft.com/office/drawing/2014/main" id="{78C40686-29EB-4B30-B8FA-6764DC89C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2145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0x40000000</a:t>
              </a:r>
            </a:p>
          </p:txBody>
        </p:sp>
        <p:sp>
          <p:nvSpPr>
            <p:cNvPr id="19473" name="Text Box 17">
              <a:extLst>
                <a:ext uri="{FF2B5EF4-FFF2-40B4-BE49-F238E27FC236}">
                  <a16:creationId xmlns:a16="http://schemas.microsoft.com/office/drawing/2014/main" id="{487B7F30-B314-45B6-99F1-B609B32C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1193"/>
              <a:ext cx="7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0xc0000000</a:t>
              </a: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A43DC34F-028C-4A6B-9A1A-0B412674D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981"/>
              <a:ext cx="1216" cy="317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内核虚存</a:t>
              </a:r>
            </a:p>
          </p:txBody>
        </p:sp>
        <p:sp>
          <p:nvSpPr>
            <p:cNvPr id="19475" name="Text Box 19">
              <a:extLst>
                <a:ext uri="{FF2B5EF4-FFF2-40B4-BE49-F238E27FC236}">
                  <a16:creationId xmlns:a16="http://schemas.microsoft.com/office/drawing/2014/main" id="{0F518299-C3CC-45E5-9004-4D0DBBB0E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1298"/>
              <a:ext cx="1216" cy="318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用户栈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运行时创建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9476" name="Text Box 20">
              <a:extLst>
                <a:ext uri="{FF2B5EF4-FFF2-40B4-BE49-F238E27FC236}">
                  <a16:creationId xmlns:a16="http://schemas.microsoft.com/office/drawing/2014/main" id="{CE09A0AA-DAA1-4563-B781-2BBA01740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1616"/>
              <a:ext cx="1216" cy="318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7" name="Text Box 21">
              <a:extLst>
                <a:ext uri="{FF2B5EF4-FFF2-40B4-BE49-F238E27FC236}">
                  <a16:creationId xmlns:a16="http://schemas.microsoft.com/office/drawing/2014/main" id="{C4C7647F-AB1A-4FF7-A3C0-8E91C3CC7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1934"/>
              <a:ext cx="1216" cy="317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共享库主存映象区</a:t>
              </a:r>
            </a:p>
          </p:txBody>
        </p:sp>
        <p:sp>
          <p:nvSpPr>
            <p:cNvPr id="19478" name="Text Box 22">
              <a:extLst>
                <a:ext uri="{FF2B5EF4-FFF2-40B4-BE49-F238E27FC236}">
                  <a16:creationId xmlns:a16="http://schemas.microsoft.com/office/drawing/2014/main" id="{5F8594AC-6FF6-4469-B8E2-FA9ECD08A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251"/>
              <a:ext cx="1216" cy="318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9" name="Text Box 23">
              <a:extLst>
                <a:ext uri="{FF2B5EF4-FFF2-40B4-BE49-F238E27FC236}">
                  <a16:creationId xmlns:a16="http://schemas.microsoft.com/office/drawing/2014/main" id="{9CE10FF3-BCA0-4E95-8693-B8443D8B3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569"/>
              <a:ext cx="1216" cy="317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运行时堆空间</a:t>
              </a:r>
            </a:p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堆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(malloc</a:t>
              </a:r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创建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9480" name="Text Box 24">
              <a:extLst>
                <a:ext uri="{FF2B5EF4-FFF2-40B4-BE49-F238E27FC236}">
                  <a16:creationId xmlns:a16="http://schemas.microsoft.com/office/drawing/2014/main" id="{D2C613A2-3A53-45EA-9210-267D66720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886"/>
              <a:ext cx="1216" cy="318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读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</a:t>
              </a:r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写段</a:t>
              </a:r>
            </a:p>
          </p:txBody>
        </p:sp>
        <p:sp>
          <p:nvSpPr>
            <p:cNvPr id="19481" name="Text Box 25">
              <a:extLst>
                <a:ext uri="{FF2B5EF4-FFF2-40B4-BE49-F238E27FC236}">
                  <a16:creationId xmlns:a16="http://schemas.microsoft.com/office/drawing/2014/main" id="{E863AC01-D094-4364-B1A7-BF956E792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3204"/>
              <a:ext cx="1216" cy="317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只读段</a:t>
              </a:r>
            </a:p>
          </p:txBody>
        </p:sp>
        <p:sp>
          <p:nvSpPr>
            <p:cNvPr id="19482" name="Text Box 26">
              <a:extLst>
                <a:ext uri="{FF2B5EF4-FFF2-40B4-BE49-F238E27FC236}">
                  <a16:creationId xmlns:a16="http://schemas.microsoft.com/office/drawing/2014/main" id="{4541C53F-2F6E-4E38-8CA8-EDC7DCCF0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" y="2992"/>
              <a:ext cx="66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从可执行文件加载</a:t>
              </a:r>
            </a:p>
          </p:txBody>
        </p:sp>
        <p:sp>
          <p:nvSpPr>
            <p:cNvPr id="19483" name="AutoShape 27">
              <a:extLst>
                <a:ext uri="{FF2B5EF4-FFF2-40B4-BE49-F238E27FC236}">
                  <a16:creationId xmlns:a16="http://schemas.microsoft.com/office/drawing/2014/main" id="{28DFA5ED-3F16-4ADC-8431-9DAF3A26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" y="2886"/>
              <a:ext cx="111" cy="635"/>
            </a:xfrm>
            <a:prstGeom prst="rightBrace">
              <a:avLst>
                <a:gd name="adj1" fmla="val 47673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Text Box 28">
              <a:extLst>
                <a:ext uri="{FF2B5EF4-FFF2-40B4-BE49-F238E27FC236}">
                  <a16:creationId xmlns:a16="http://schemas.microsoft.com/office/drawing/2014/main" id="{D12FDED6-E710-4DE0-B410-5CC9CE9B7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" y="1404"/>
              <a:ext cx="33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esp</a:t>
              </a:r>
            </a:p>
          </p:txBody>
        </p:sp>
        <p:sp>
          <p:nvSpPr>
            <p:cNvPr id="19485" name="Line 29">
              <a:extLst>
                <a:ext uri="{FF2B5EF4-FFF2-40B4-BE49-F238E27FC236}">
                  <a16:creationId xmlns:a16="http://schemas.microsoft.com/office/drawing/2014/main" id="{58DD6E6C-4831-435B-B9B7-C782935A9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1" y="1510"/>
              <a:ext cx="22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30">
              <a:extLst>
                <a:ext uri="{FF2B5EF4-FFF2-40B4-BE49-F238E27FC236}">
                  <a16:creationId xmlns:a16="http://schemas.microsoft.com/office/drawing/2014/main" id="{5A20A547-2342-4C4F-96F1-CC3EFA25B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1" y="1510"/>
              <a:ext cx="22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Text Box 31">
              <a:extLst>
                <a:ext uri="{FF2B5EF4-FFF2-40B4-BE49-F238E27FC236}">
                  <a16:creationId xmlns:a16="http://schemas.microsoft.com/office/drawing/2014/main" id="{B4DD865B-4675-42E4-87FF-0412F978A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" y="981"/>
              <a:ext cx="66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用户代码</a:t>
              </a:r>
            </a:p>
            <a:p>
              <a:r>
                <a:rPr lang="zh-CN" altLang="en-US" sz="1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不可见</a:t>
              </a:r>
            </a:p>
          </p:txBody>
        </p:sp>
        <p:sp>
          <p:nvSpPr>
            <p:cNvPr id="19488" name="Line 32">
              <a:extLst>
                <a:ext uri="{FF2B5EF4-FFF2-40B4-BE49-F238E27FC236}">
                  <a16:creationId xmlns:a16="http://schemas.microsoft.com/office/drawing/2014/main" id="{23DECF04-383F-4C13-B5DD-99E3B3E68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1" y="1193"/>
              <a:ext cx="22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Text Box 33">
              <a:extLst>
                <a:ext uri="{FF2B5EF4-FFF2-40B4-BE49-F238E27FC236}">
                  <a16:creationId xmlns:a16="http://schemas.microsoft.com/office/drawing/2014/main" id="{EA51C06E-578E-40B2-9CF1-E67FDCBEA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3521"/>
              <a:ext cx="1216" cy="318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未  用</a:t>
              </a:r>
            </a:p>
          </p:txBody>
        </p:sp>
        <p:sp>
          <p:nvSpPr>
            <p:cNvPr id="19490" name="Line 34">
              <a:extLst>
                <a:ext uri="{FF2B5EF4-FFF2-40B4-BE49-F238E27FC236}">
                  <a16:creationId xmlns:a16="http://schemas.microsoft.com/office/drawing/2014/main" id="{2E2838E3-01F7-47BB-BD1F-F3B1F128F0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967" y="1661"/>
              <a:ext cx="122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35">
              <a:extLst>
                <a:ext uri="{FF2B5EF4-FFF2-40B4-BE49-F238E27FC236}">
                  <a16:creationId xmlns:a16="http://schemas.microsoft.com/office/drawing/2014/main" id="{6E3EABB5-DBA3-4394-B745-ACC338C030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06" y="2446"/>
              <a:ext cx="24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36">
              <a:extLst>
                <a:ext uri="{FF2B5EF4-FFF2-40B4-BE49-F238E27FC236}">
                  <a16:creationId xmlns:a16="http://schemas.microsoft.com/office/drawing/2014/main" id="{87401200-2692-44A6-96B1-D941AB2FE7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59" y="1864"/>
              <a:ext cx="13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7">
              <a:extLst>
                <a:ext uri="{FF2B5EF4-FFF2-40B4-BE49-F238E27FC236}">
                  <a16:creationId xmlns:a16="http://schemas.microsoft.com/office/drawing/2014/main" id="{F58A0278-FDA9-4BDD-BE6F-79C88699D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" y="2463"/>
              <a:ext cx="33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brk</a:t>
              </a:r>
            </a:p>
          </p:txBody>
        </p:sp>
        <p:sp>
          <p:nvSpPr>
            <p:cNvPr id="19494" name="Line 38">
              <a:extLst>
                <a:ext uri="{FF2B5EF4-FFF2-40B4-BE49-F238E27FC236}">
                  <a16:creationId xmlns:a16="http://schemas.microsoft.com/office/drawing/2014/main" id="{A468E205-CEC6-4AA5-A53D-850DDDC8C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1" y="2569"/>
              <a:ext cx="22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6A33AA5-601F-43AE-9DF7-FA0176CB1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Linux2.6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进程的核心栈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2EE216B6-B1BD-4B0C-8751-C50A7155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89588"/>
            <a:ext cx="4037013" cy="839787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B9739027-13CD-49DA-8E46-328A4F6A575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341438"/>
            <a:ext cx="6697663" cy="4752975"/>
            <a:chOff x="748" y="845"/>
            <a:chExt cx="4219" cy="2994"/>
          </a:xfrm>
        </p:grpSpPr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2D79E55B-3210-462F-826B-96853A996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845"/>
              <a:ext cx="1094" cy="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进程核心栈</a:t>
              </a: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DAB518A0-F8F7-41D8-AE0F-7C416EA0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1165"/>
              <a:ext cx="1719" cy="2037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7" name="Text Box 7">
              <a:extLst>
                <a:ext uri="{FF2B5EF4-FFF2-40B4-BE49-F238E27FC236}">
                  <a16:creationId xmlns:a16="http://schemas.microsoft.com/office/drawing/2014/main" id="{240B884A-5BAD-4363-A54E-312F4C553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845"/>
              <a:ext cx="1094" cy="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进程核心栈</a:t>
              </a:r>
            </a:p>
          </p:txBody>
        </p:sp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05B8DB3A-0792-4F0D-A603-02169271E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1165"/>
              <a:ext cx="1719" cy="2165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053EBA27-41F9-4177-A377-131C03943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1292"/>
              <a:ext cx="625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栈顶</a:t>
              </a:r>
            </a:p>
          </p:txBody>
        </p:sp>
        <p:sp>
          <p:nvSpPr>
            <p:cNvPr id="20490" name="Text Box 10">
              <a:extLst>
                <a:ext uri="{FF2B5EF4-FFF2-40B4-BE49-F238E27FC236}">
                  <a16:creationId xmlns:a16="http://schemas.microsoft.com/office/drawing/2014/main" id="{D6E2A2F4-514A-4B5A-A0D7-355C2263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1929"/>
              <a:ext cx="781" cy="5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栈指针</a:t>
              </a:r>
              <a:r>
                <a:rPr lang="en-US" altLang="zh-CN" sz="18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esp</a:t>
              </a:r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22F0C198-5A9A-418F-B9F1-8E05BB615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2056"/>
              <a:ext cx="1719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AutoShape 12">
              <a:extLst>
                <a:ext uri="{FF2B5EF4-FFF2-40B4-BE49-F238E27FC236}">
                  <a16:creationId xmlns:a16="http://schemas.microsoft.com/office/drawing/2014/main" id="{7CF17ABA-94F8-4A2F-9AF3-57D675BA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47"/>
              <a:ext cx="157" cy="891"/>
            </a:xfrm>
            <a:prstGeom prst="downArrow">
              <a:avLst>
                <a:gd name="adj1" fmla="val 50000"/>
                <a:gd name="adj2" fmla="val 141879"/>
              </a:avLst>
            </a:prstGeom>
            <a:solidFill>
              <a:srgbClr val="FFFFFF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63F75D5E-BD73-46B3-A30D-5C6EAEE14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820"/>
              <a:ext cx="1678" cy="51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thread_info{*task</a:t>
              </a:r>
              <a:r>
                <a:rPr lang="en-US" altLang="zh-CN" sz="18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</a:p>
            <a:p>
              <a:r>
                <a:rPr lang="en-US" altLang="zh-CN" sz="18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en-US" altLang="zh-CN" sz="1800">
                  <a:solidFill>
                    <a:srgbClr val="FF00FF"/>
                  </a:solidFill>
                  <a:ea typeface="华文新魏" panose="02010800040101010101" pitchFamily="2" charset="-122"/>
                </a:rPr>
                <a:t>…</a:t>
              </a:r>
              <a:r>
                <a:rPr lang="en-US" altLang="zh-CN" sz="18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}</a:t>
              </a:r>
            </a:p>
            <a:p>
              <a:r>
                <a:rPr lang="en-US" altLang="zh-CN" sz="1800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}</a:t>
              </a:r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76CF5A7E-375A-4AB8-9052-C5D8EA96B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2948"/>
              <a:ext cx="140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7ADDBE35-6FC5-421D-9BB4-8EE35D474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929"/>
              <a:ext cx="1094" cy="5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en-US" altLang="zh-CN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current</a:t>
              </a:r>
            </a:p>
          </p:txBody>
        </p:sp>
        <p:sp>
          <p:nvSpPr>
            <p:cNvPr id="20496" name="Text Box 16">
              <a:extLst>
                <a:ext uri="{FF2B5EF4-FFF2-40B4-BE49-F238E27FC236}">
                  <a16:creationId xmlns:a16="http://schemas.microsoft.com/office/drawing/2014/main" id="{DE847CA1-9081-4B73-AC89-27F9D4584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438"/>
              <a:ext cx="1094" cy="892"/>
            </a:xfrm>
            <a:prstGeom prst="rect">
              <a:avLst/>
            </a:prstGeom>
            <a:solidFill>
              <a:srgbClr val="009900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>
                  <a:solidFill>
                    <a:srgbClr val="FF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task_struct</a:t>
              </a:r>
            </a:p>
            <a:p>
              <a:endParaRPr lang="en-US" altLang="zh-CN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8B84D72F-C805-40E4-B936-120CDC450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2820"/>
              <a:ext cx="1719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8">
              <a:extLst>
                <a:ext uri="{FF2B5EF4-FFF2-40B4-BE49-F238E27FC236}">
                  <a16:creationId xmlns:a16="http://schemas.microsoft.com/office/drawing/2014/main" id="{4A21DBBA-A05D-4C08-BCA1-AC0DD8585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3" y="2056"/>
              <a:ext cx="313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Text Box 19">
              <a:extLst>
                <a:ext uri="{FF2B5EF4-FFF2-40B4-BE49-F238E27FC236}">
                  <a16:creationId xmlns:a16="http://schemas.microsoft.com/office/drawing/2014/main" id="{B82AADF9-BCC6-45BD-BFB2-5A2876CE6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457"/>
              <a:ext cx="4219" cy="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进程的核心栈、*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task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和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task_struct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结构</a:t>
              </a:r>
            </a:p>
            <a:p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0" name="Line 20">
              <a:extLst>
                <a:ext uri="{FF2B5EF4-FFF2-40B4-BE49-F238E27FC236}">
                  <a16:creationId xmlns:a16="http://schemas.microsoft.com/office/drawing/2014/main" id="{A2B396FD-F742-43B4-89B5-76C08345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246"/>
              <a:ext cx="0" cy="25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id="{D61CA9CA-DBC3-4B06-9E9A-1CD764BAB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3" y="3137"/>
              <a:ext cx="125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FCF4DC-6A9B-4A7E-8806-D658A6C9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800">
                <a:solidFill>
                  <a:schemeClr val="tx2"/>
                </a:solidFill>
                <a:ea typeface="华文新魏" panose="02010800040101010101" pitchFamily="2" charset="-122"/>
              </a:rPr>
              <a:t>2.4.1 </a:t>
            </a:r>
            <a:r>
              <a:rPr lang="en-US" altLang="zh-CN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引入多线程的动机</a:t>
            </a:r>
            <a:br>
              <a:rPr lang="zh-CN" altLang="en-US" sz="4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 sz="4400" b="1" i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5F9A56A-E838-4E08-ADC3-B0A3222AF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71600"/>
            <a:ext cx="6934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Tx/>
              <a:buFont typeface="Lucida Sans" panose="020B0604020202020204" pitchFamily="34" charset="0"/>
              <a:buChar char="•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单线程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Single Threaded Process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</a:p>
          <a:p>
            <a:pPr algn="just">
              <a:spcBef>
                <a:spcPct val="20000"/>
              </a:spcBef>
              <a:buClrTx/>
              <a:buFont typeface="Lucida Sans" panose="020B0604020202020204" pitchFamily="34" charset="0"/>
              <a:buChar char="•"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多线程（结构）进程（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Multiple Threaded process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</a:p>
          <a:p>
            <a:pPr>
              <a:spcBef>
                <a:spcPct val="20000"/>
              </a:spcBef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9F1718-681B-46C7-AF21-7C75347B4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进程的运行环境信息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thread_info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r>
              <a:rPr lang="zh-CN" altLang="en-US" sz="4000"/>
              <a:t>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9D58907-13B1-48EE-BE8F-22EBB20B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包含：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进程描述符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task_struct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指针、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当前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号、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底层标志、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线程同步标志、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内核抢占计数器等。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AA19BB-9F91-4BDA-BE57-540B9C0D6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Linux2.6 task_struct</a:t>
            </a:r>
            <a:r>
              <a:rPr lang="en-US" altLang="zh-CN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44ABDBB-2AE4-450A-801F-0B772B79A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增加用于调度的新成员，主要有：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动态优先级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prio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静态优先级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static_prio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正常优先级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normal_prio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优先级数组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prio_array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进程平均等待时间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sleep_avg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负载平衡权重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load_weight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8F5429C-51A6-40A9-9BA5-5EE790C02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进程状态</a:t>
            </a: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789D413-34E0-477A-AA7B-2DA612156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  <a:ln/>
        </p:spPr>
        <p:txBody>
          <a:bodyPr/>
          <a:lstStyle/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TASK_RUNNING</a:t>
            </a:r>
          </a:p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TASK_INTERRUPTIBLE</a:t>
            </a:r>
          </a:p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TASK_UNINTERRUPTIBLE</a:t>
            </a:r>
          </a:p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TASK_ZOMBIE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。</a:t>
            </a:r>
          </a:p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TASK_STOPPED</a:t>
            </a:r>
          </a:p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TASK_SWAPPING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5A46759-3DF0-4660-8912-FB812CAD3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进程状态及转换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FD67EC8-60CD-4DBE-B699-D3AD9D61A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256213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E1DFFA1-7410-4CF1-BA36-4D625EDAA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6484938"/>
            <a:ext cx="3271838" cy="373062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sz="1600" b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600" b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4581" name="Group 5">
            <a:extLst>
              <a:ext uri="{FF2B5EF4-FFF2-40B4-BE49-F238E27FC236}">
                <a16:creationId xmlns:a16="http://schemas.microsoft.com/office/drawing/2014/main" id="{2C1B46CC-56DD-4248-B1B7-2460CCB8FB7E}"/>
              </a:ext>
            </a:extLst>
          </p:cNvPr>
          <p:cNvGrpSpPr>
            <a:grpSpLocks/>
          </p:cNvGrpSpPr>
          <p:nvPr/>
        </p:nvGrpSpPr>
        <p:grpSpPr bwMode="auto">
          <a:xfrm>
            <a:off x="1341438" y="1196975"/>
            <a:ext cx="7191375" cy="5151438"/>
            <a:chOff x="845" y="754"/>
            <a:chExt cx="4530" cy="3245"/>
          </a:xfrm>
        </p:grpSpPr>
        <p:sp>
          <p:nvSpPr>
            <p:cNvPr id="24582" name="Text Box 6">
              <a:extLst>
                <a:ext uri="{FF2B5EF4-FFF2-40B4-BE49-F238E27FC236}">
                  <a16:creationId xmlns:a16="http://schemas.microsoft.com/office/drawing/2014/main" id="{98FF97B9-B2FA-4B65-A0B6-92822C121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389"/>
              <a:ext cx="1382" cy="36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wake_up_interruptible()</a:t>
              </a:r>
            </a:p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wake_up( )</a:t>
              </a:r>
            </a:p>
          </p:txBody>
        </p:sp>
        <p:sp>
          <p:nvSpPr>
            <p:cNvPr id="24583" name="Text Box 7">
              <a:extLst>
                <a:ext uri="{FF2B5EF4-FFF2-40B4-BE49-F238E27FC236}">
                  <a16:creationId xmlns:a16="http://schemas.microsoft.com/office/drawing/2014/main" id="{812D1BFA-80AA-4A22-98E7-3358882EB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3712"/>
              <a:ext cx="962" cy="28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TASK_ZOMBIE</a:t>
              </a:r>
            </a:p>
          </p:txBody>
        </p:sp>
        <p:sp>
          <p:nvSpPr>
            <p:cNvPr id="24584" name="Text Box 8">
              <a:extLst>
                <a:ext uri="{FF2B5EF4-FFF2-40B4-BE49-F238E27FC236}">
                  <a16:creationId xmlns:a16="http://schemas.microsoft.com/office/drawing/2014/main" id="{41A61218-120C-4E7B-A5A6-AE9134F27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" y="1257"/>
              <a:ext cx="1048" cy="28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TASK_RUNNING</a:t>
              </a:r>
            </a:p>
          </p:txBody>
        </p:sp>
        <p:sp>
          <p:nvSpPr>
            <p:cNvPr id="24585" name="Text Box 9">
              <a:extLst>
                <a:ext uri="{FF2B5EF4-FFF2-40B4-BE49-F238E27FC236}">
                  <a16:creationId xmlns:a16="http://schemas.microsoft.com/office/drawing/2014/main" id="{5CB5B1AA-C17F-40EE-9BE2-D76A56CA1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" y="1929"/>
              <a:ext cx="1510" cy="29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TASK_UNINTERRUPTIBLE</a:t>
              </a:r>
            </a:p>
          </p:txBody>
        </p:sp>
        <p:sp>
          <p:nvSpPr>
            <p:cNvPr id="24586" name="Text Box 10">
              <a:extLst>
                <a:ext uri="{FF2B5EF4-FFF2-40B4-BE49-F238E27FC236}">
                  <a16:creationId xmlns:a16="http://schemas.microsoft.com/office/drawing/2014/main" id="{8FBB95E3-A58A-477F-B2DB-C40C30750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929"/>
              <a:ext cx="1423" cy="29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TASK_INTERRUPTIBLE</a:t>
              </a:r>
            </a:p>
          </p:txBody>
        </p:sp>
        <p:sp>
          <p:nvSpPr>
            <p:cNvPr id="24587" name="Text Box 11">
              <a:extLst>
                <a:ext uri="{FF2B5EF4-FFF2-40B4-BE49-F238E27FC236}">
                  <a16:creationId xmlns:a16="http://schemas.microsoft.com/office/drawing/2014/main" id="{ECBF7947-EE29-4F57-A649-9A96192E5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" y="3693"/>
              <a:ext cx="1020" cy="28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TASK_STOPPED</a:t>
              </a:r>
            </a:p>
          </p:txBody>
        </p:sp>
        <p:sp>
          <p:nvSpPr>
            <p:cNvPr id="24588" name="Text Box 12">
              <a:extLst>
                <a:ext uri="{FF2B5EF4-FFF2-40B4-BE49-F238E27FC236}">
                  <a16:creationId xmlns:a16="http://schemas.microsoft.com/office/drawing/2014/main" id="{B4B8DD88-905E-4833-B5C6-500FE97E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2811"/>
              <a:ext cx="1132" cy="28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占有</a:t>
              </a:r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</a:t>
              </a:r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E1384E38-607D-44C4-9185-13F8522F8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9" y="1545"/>
              <a:ext cx="5" cy="1266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Text Box 14">
              <a:extLst>
                <a:ext uri="{FF2B5EF4-FFF2-40B4-BE49-F238E27FC236}">
                  <a16:creationId xmlns:a16="http://schemas.microsoft.com/office/drawing/2014/main" id="{CA646A34-B58C-4DE9-8430-DAC7D115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19"/>
              <a:ext cx="629" cy="19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schedule( )  </a:t>
              </a:r>
            </a:p>
          </p:txBody>
        </p:sp>
        <p:sp>
          <p:nvSpPr>
            <p:cNvPr id="24591" name="Text Box 15">
              <a:extLst>
                <a:ext uri="{FF2B5EF4-FFF2-40B4-BE49-F238E27FC236}">
                  <a16:creationId xmlns:a16="http://schemas.microsoft.com/office/drawing/2014/main" id="{81314749-1CEB-4CD5-AC4D-33AAB4787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2321"/>
              <a:ext cx="347" cy="33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时间</a:t>
              </a:r>
            </a:p>
            <a:p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片到</a:t>
              </a:r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BEDBFF9C-C78B-426A-9DD9-C5C07C9FE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2" y="2223"/>
              <a:ext cx="653" cy="686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17">
              <a:extLst>
                <a:ext uri="{FF2B5EF4-FFF2-40B4-BE49-F238E27FC236}">
                  <a16:creationId xmlns:a16="http://schemas.microsoft.com/office/drawing/2014/main" id="{B3AF1F58-70FC-4EF1-9FD3-18607C301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" y="2596"/>
              <a:ext cx="1373" cy="38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schedule( )</a:t>
              </a:r>
            </a:p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interruptible_sleep_on( )</a:t>
              </a:r>
            </a:p>
            <a:p>
              <a:endParaRPr lang="en-US" altLang="zh-CN" sz="1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E2983E69-DC20-4EC2-A50C-00955CCF0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0" y="2223"/>
              <a:ext cx="680" cy="784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19">
              <a:extLst>
                <a:ext uri="{FF2B5EF4-FFF2-40B4-BE49-F238E27FC236}">
                  <a16:creationId xmlns:a16="http://schemas.microsoft.com/office/drawing/2014/main" id="{D74D12D0-DBBD-444E-94B2-6967CB394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" y="2517"/>
              <a:ext cx="712" cy="36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schedulle( )</a:t>
              </a:r>
            </a:p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sleep_on( )</a:t>
              </a:r>
            </a:p>
            <a:p>
              <a:endParaRPr lang="en-US" altLang="zh-CN" sz="1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96" name="Line 20">
              <a:extLst>
                <a:ext uri="{FF2B5EF4-FFF2-40B4-BE49-F238E27FC236}">
                  <a16:creationId xmlns:a16="http://schemas.microsoft.com/office/drawing/2014/main" id="{0D9B536B-96D5-49D4-A4A4-5D1CCA92C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3" y="1440"/>
              <a:ext cx="470" cy="476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C3ABECFD-BB6D-4E6F-B9D4-8D61A0C66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1581"/>
              <a:ext cx="629" cy="17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wake_up()</a:t>
              </a:r>
            </a:p>
          </p:txBody>
        </p:sp>
        <p:sp>
          <p:nvSpPr>
            <p:cNvPr id="24598" name="Line 22">
              <a:extLst>
                <a:ext uri="{FF2B5EF4-FFF2-40B4-BE49-F238E27FC236}">
                  <a16:creationId xmlns:a16="http://schemas.microsoft.com/office/drawing/2014/main" id="{B3CE221F-1AF8-4F39-BFB0-E0567B739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2" y="1342"/>
              <a:ext cx="470" cy="574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Text Box 23">
              <a:extLst>
                <a:ext uri="{FF2B5EF4-FFF2-40B4-BE49-F238E27FC236}">
                  <a16:creationId xmlns:a16="http://schemas.microsoft.com/office/drawing/2014/main" id="{021C0435-B56E-4C0D-8D9B-02CED3868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" y="754"/>
              <a:ext cx="941" cy="19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创建</a:t>
              </a:r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do_fork( )</a:t>
              </a:r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3C480886-4175-49DA-A34F-FECB21EF9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0" y="3105"/>
              <a:ext cx="626" cy="575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5">
              <a:extLst>
                <a:ext uri="{FF2B5EF4-FFF2-40B4-BE49-F238E27FC236}">
                  <a16:creationId xmlns:a16="http://schemas.microsoft.com/office/drawing/2014/main" id="{BE395893-C52F-4E64-82B5-2FC5AE077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105"/>
              <a:ext cx="566" cy="5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26">
              <a:extLst>
                <a:ext uri="{FF2B5EF4-FFF2-40B4-BE49-F238E27FC236}">
                  <a16:creationId xmlns:a16="http://schemas.microsoft.com/office/drawing/2014/main" id="{3543713E-4ACB-471C-B9EB-0026339D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" y="3308"/>
              <a:ext cx="646" cy="21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do_exit( )</a:t>
              </a:r>
            </a:p>
          </p:txBody>
        </p:sp>
        <p:sp>
          <p:nvSpPr>
            <p:cNvPr id="24603" name="Text Box 27">
              <a:extLst>
                <a:ext uri="{FF2B5EF4-FFF2-40B4-BE49-F238E27FC236}">
                  <a16:creationId xmlns:a16="http://schemas.microsoft.com/office/drawing/2014/main" id="{47A20A70-96FF-427F-9917-D528593CA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1" y="3129"/>
              <a:ext cx="825" cy="48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schedule( )</a:t>
              </a:r>
            </a:p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syscall_trace( )</a:t>
              </a:r>
            </a:p>
            <a:p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sys_exit( )</a:t>
              </a:r>
            </a:p>
          </p:txBody>
        </p:sp>
        <p:sp>
          <p:nvSpPr>
            <p:cNvPr id="24604" name="Line 28">
              <a:extLst>
                <a:ext uri="{FF2B5EF4-FFF2-40B4-BE49-F238E27FC236}">
                  <a16:creationId xmlns:a16="http://schemas.microsoft.com/office/drawing/2014/main" id="{1A0E5F63-EBBA-42A7-9FA8-FBC1DFDAA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1342"/>
              <a:ext cx="1585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Text Box 29">
              <a:extLst>
                <a:ext uri="{FF2B5EF4-FFF2-40B4-BE49-F238E27FC236}">
                  <a16:creationId xmlns:a16="http://schemas.microsoft.com/office/drawing/2014/main" id="{9F3962CD-6B7F-4690-A310-300B211B6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950"/>
              <a:ext cx="1581" cy="30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收到</a:t>
              </a:r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SIG_KILL</a:t>
              </a:r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或</a:t>
              </a:r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SIG_CONT</a:t>
              </a:r>
            </a:p>
            <a:p>
              <a:r>
                <a:rPr lang="zh-CN" altLang="en-US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后，执行</a:t>
              </a:r>
              <a:r>
                <a:rPr lang="en-US" altLang="zh-CN" sz="1600" b="1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wake_up( )</a:t>
              </a:r>
            </a:p>
          </p:txBody>
        </p:sp>
        <p:sp>
          <p:nvSpPr>
            <p:cNvPr id="24606" name="Line 30">
              <a:extLst>
                <a:ext uri="{FF2B5EF4-FFF2-40B4-BE49-F238E27FC236}">
                  <a16:creationId xmlns:a16="http://schemas.microsoft.com/office/drawing/2014/main" id="{03F0E804-A98D-4F65-95DB-0FC97EC1C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950"/>
              <a:ext cx="0" cy="294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31">
              <a:extLst>
                <a:ext uri="{FF2B5EF4-FFF2-40B4-BE49-F238E27FC236}">
                  <a16:creationId xmlns:a16="http://schemas.microsoft.com/office/drawing/2014/main" id="{3D665696-C631-40EC-AC68-9F7A6F3D5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3" y="1538"/>
              <a:ext cx="5" cy="1273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32">
              <a:extLst>
                <a:ext uri="{FF2B5EF4-FFF2-40B4-BE49-F238E27FC236}">
                  <a16:creationId xmlns:a16="http://schemas.microsoft.com/office/drawing/2014/main" id="{BAA4F872-4488-44DF-A015-4D86410C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1342"/>
              <a:ext cx="0" cy="2449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33">
              <a:extLst>
                <a:ext uri="{FF2B5EF4-FFF2-40B4-BE49-F238E27FC236}">
                  <a16:creationId xmlns:a16="http://schemas.microsoft.com/office/drawing/2014/main" id="{D4490BC2-1255-42A1-99AE-BCB1AC097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3791"/>
              <a:ext cx="339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060F1D2-4B15-4D5D-8D15-D790FB99A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367712" cy="1143000"/>
          </a:xfrm>
          <a:ln/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2.6Windows 2003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进程与线程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7FA46F5-3369-481C-8BBD-88DD17062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111750"/>
          </a:xfrm>
          <a:ln/>
        </p:spPr>
        <p:txBody>
          <a:bodyPr/>
          <a:lstStyle/>
          <a:p>
            <a:pPr marL="457200" indent="-457200"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进程是资源的容器，容纳各种分配到的资源如主存、已打开文件等；</a:t>
            </a:r>
          </a:p>
          <a:p>
            <a:pPr marL="457200" indent="-457200"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线程是可被内核调度的执行实体，可被中断，使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能转向另一线程执行。</a:t>
            </a:r>
          </a:p>
          <a:p>
            <a:pPr marL="457200" indent="-457200" algn="just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进程和线程用对象来实现。</a:t>
            </a:r>
          </a:p>
          <a:p>
            <a:pPr marL="457200" indent="-457200"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0DBD35C-98CC-4ADD-8A43-CD4A160A8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9906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Windows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对象分类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7686C6A-8BAC-41C4-ADF3-044328812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89888" cy="5257800"/>
          </a:xfrm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Windows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是一个基于对象的操作系统，用对象来表示所有的系统资源。 </a:t>
            </a:r>
          </a:p>
          <a:p>
            <a:pPr algn="just"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执行体对象  由执行体的组件实现的对象，用来实现各种外部功能，用户态程序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服务器对象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可访问执行体对象。</a:t>
            </a:r>
          </a:p>
          <a:p>
            <a:pPr algn="just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执行体对象：进程、线程、区域、文件、事件、事件对、文件映射、互斥、信号量、计时器、对象目录、符号连接、关键字、端口、存取令牌和终端等。</a:t>
            </a:r>
          </a:p>
          <a:p>
            <a:pPr algn="just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7C7859-0001-4488-B5B4-02318F8E3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153400" cy="10668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Windows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对象分类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7F61A32-B3C1-47FC-ADDC-63A13335E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315200" cy="5029200"/>
          </a:xfrm>
          <a:ln/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内核对象  内核实现的更原始的对象集合，包括：内核过程对象、异步过程调用对象、延迟过程调用对象、中断对象、电源通知对象、电源状态对象、调度程序对象等。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内核对象对用户态代码是不可见的，仅在执行体内创建和使用，许多执行体对象包含一个或多个内核对象，而内核对象能提供仅能由内核来完成的基本功能。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1F32997-2E8C-4B23-8226-A15BD7E21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153400" cy="10668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Windows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对象分类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00AD47-6E8B-40CE-BDD9-B55D82620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848600" cy="5257800"/>
          </a:xfrm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Windows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对象结构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对象头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对象体 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对象管理器 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D8100C8-E7F3-4950-8EC0-4BBA5E76B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772400" cy="720725"/>
          </a:xfrm>
          <a:ln/>
        </p:spPr>
        <p:txBody>
          <a:bodyPr/>
          <a:lstStyle/>
          <a:p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进程及控制和使用的资源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2A7B9336-C0F4-4D9A-9E38-CD8ED5A05D3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836613"/>
            <a:ext cx="8064500" cy="5545137"/>
            <a:chOff x="340" y="527"/>
            <a:chExt cx="5080" cy="3493"/>
          </a:xfrm>
        </p:grpSpPr>
        <p:sp>
          <p:nvSpPr>
            <p:cNvPr id="29700" name="Text Box 4">
              <a:extLst>
                <a:ext uri="{FF2B5EF4-FFF2-40B4-BE49-F238E27FC236}">
                  <a16:creationId xmlns:a16="http://schemas.microsoft.com/office/drawing/2014/main" id="{50477BEA-6CFD-4CD8-867E-B5786259A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777"/>
              <a:ext cx="788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对象句柄表</a:t>
              </a:r>
            </a:p>
          </p:txBody>
        </p:sp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36A59C50-B171-49A3-8696-83D884655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933"/>
              <a:ext cx="1249" cy="2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虚拟地址空间描述符</a:t>
              </a:r>
            </a:p>
          </p:txBody>
        </p:sp>
        <p:sp>
          <p:nvSpPr>
            <p:cNvPr id="29702" name="Text Box 6">
              <a:extLst>
                <a:ext uri="{FF2B5EF4-FFF2-40B4-BE49-F238E27FC236}">
                  <a16:creationId xmlns:a16="http://schemas.microsoft.com/office/drawing/2014/main" id="{D8CAC545-3D07-4353-953E-2DE51BEB6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1099" y="2035"/>
              <a:ext cx="986" cy="25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03" name="Text Box 7">
              <a:extLst>
                <a:ext uri="{FF2B5EF4-FFF2-40B4-BE49-F238E27FC236}">
                  <a16:creationId xmlns:a16="http://schemas.microsoft.com/office/drawing/2014/main" id="{8E658297-5D51-452D-9413-AC20A599B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V="1">
              <a:off x="2612" y="2035"/>
              <a:ext cx="607" cy="25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3C299A2A-4695-4F45-9EA3-25791A38A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" y="2162"/>
              <a:ext cx="637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Oval 9">
              <a:extLst>
                <a:ext uri="{FF2B5EF4-FFF2-40B4-BE49-F238E27FC236}">
                  <a16:creationId xmlns:a16="http://schemas.microsoft.com/office/drawing/2014/main" id="{4DBB84D8-9A8E-48CE-8247-A1BB8D5A4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86" y="2033"/>
              <a:ext cx="834" cy="221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Text Box 10">
              <a:extLst>
                <a:ext uri="{FF2B5EF4-FFF2-40B4-BE49-F238E27FC236}">
                  <a16:creationId xmlns:a16="http://schemas.microsoft.com/office/drawing/2014/main" id="{5846876C-A671-4E73-B444-A9A6E72BF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1096" y="2291"/>
              <a:ext cx="989" cy="257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07" name="Text Box 11">
              <a:extLst>
                <a:ext uri="{FF2B5EF4-FFF2-40B4-BE49-F238E27FC236}">
                  <a16:creationId xmlns:a16="http://schemas.microsoft.com/office/drawing/2014/main" id="{9295F6B9-99F5-4360-BFD4-0BA9121B6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40011" flipV="1">
              <a:off x="2539" y="2585"/>
              <a:ext cx="607" cy="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信号量 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9708" name="Line 12">
              <a:extLst>
                <a:ext uri="{FF2B5EF4-FFF2-40B4-BE49-F238E27FC236}">
                  <a16:creationId xmlns:a16="http://schemas.microsoft.com/office/drawing/2014/main" id="{397FEAB6-89A0-45E9-81AE-CF9CDFA3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2420"/>
              <a:ext cx="63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Oval 13">
              <a:extLst>
                <a:ext uri="{FF2B5EF4-FFF2-40B4-BE49-F238E27FC236}">
                  <a16:creationId xmlns:a16="http://schemas.microsoft.com/office/drawing/2014/main" id="{4CE08049-CFD7-4980-A107-6590B0C4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284"/>
              <a:ext cx="839" cy="250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Text Box 14">
              <a:extLst>
                <a:ext uri="{FF2B5EF4-FFF2-40B4-BE49-F238E27FC236}">
                  <a16:creationId xmlns:a16="http://schemas.microsoft.com/office/drawing/2014/main" id="{D356092D-90BC-48C5-9633-8F7CD538B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1096" y="2548"/>
              <a:ext cx="989" cy="25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11" name="Text Box 15">
              <a:extLst>
                <a:ext uri="{FF2B5EF4-FFF2-40B4-BE49-F238E27FC236}">
                  <a16:creationId xmlns:a16="http://schemas.microsoft.com/office/drawing/2014/main" id="{AE64D935-A804-4324-84FD-4041501C8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774167" flipV="1">
              <a:off x="2538" y="2334"/>
              <a:ext cx="628" cy="2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区域 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z</a:t>
              </a: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B5C3ED3D-7EB2-4A54-B22C-138963DF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2676"/>
              <a:ext cx="63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Oval 17">
              <a:extLst>
                <a:ext uri="{FF2B5EF4-FFF2-40B4-BE49-F238E27FC236}">
                  <a16:creationId xmlns:a16="http://schemas.microsoft.com/office/drawing/2014/main" id="{61A7C5D2-4C8A-4851-A8D8-5C80DC00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585"/>
              <a:ext cx="835" cy="221"/>
            </a:xfrm>
            <a:prstGeom prst="ellipse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Text Box 18">
              <a:extLst>
                <a:ext uri="{FF2B5EF4-FFF2-40B4-BE49-F238E27FC236}">
                  <a16:creationId xmlns:a16="http://schemas.microsoft.com/office/drawing/2014/main" id="{39D26E7E-7A5E-4CF4-B989-C5D6DD445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04"/>
              <a:ext cx="989" cy="433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15" name="Text Box 19">
              <a:extLst>
                <a:ext uri="{FF2B5EF4-FFF2-40B4-BE49-F238E27FC236}">
                  <a16:creationId xmlns:a16="http://schemas.microsoft.com/office/drawing/2014/main" id="{2A248C32-39E0-4A8A-9701-09927BD90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V="1">
              <a:off x="1816" y="1279"/>
              <a:ext cx="655" cy="25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VAD</a:t>
              </a:r>
            </a:p>
          </p:txBody>
        </p:sp>
        <p:sp>
          <p:nvSpPr>
            <p:cNvPr id="29716" name="Line 20">
              <a:extLst>
                <a:ext uri="{FF2B5EF4-FFF2-40B4-BE49-F238E27FC236}">
                  <a16:creationId xmlns:a16="http://schemas.microsoft.com/office/drawing/2014/main" id="{39438329-3E25-4741-B956-CEA3033AB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1408"/>
              <a:ext cx="24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Text Box 21">
              <a:extLst>
                <a:ext uri="{FF2B5EF4-FFF2-40B4-BE49-F238E27FC236}">
                  <a16:creationId xmlns:a16="http://schemas.microsoft.com/office/drawing/2014/main" id="{D25AD8B3-1C16-4884-9B22-26CD2BC8C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V="1">
              <a:off x="2717" y="1279"/>
              <a:ext cx="656" cy="25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VAD</a:t>
              </a:r>
            </a:p>
          </p:txBody>
        </p:sp>
        <p:sp>
          <p:nvSpPr>
            <p:cNvPr id="29718" name="Line 22">
              <a:extLst>
                <a:ext uri="{FF2B5EF4-FFF2-40B4-BE49-F238E27FC236}">
                  <a16:creationId xmlns:a16="http://schemas.microsoft.com/office/drawing/2014/main" id="{0639971A-A95B-406E-85BC-B0201D157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408"/>
              <a:ext cx="24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Text Box 23">
              <a:extLst>
                <a:ext uri="{FF2B5EF4-FFF2-40B4-BE49-F238E27FC236}">
                  <a16:creationId xmlns:a16="http://schemas.microsoft.com/office/drawing/2014/main" id="{A9AA510E-38EA-4D30-90B0-AB664B7FB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73358" flipV="1">
              <a:off x="3619" y="1279"/>
              <a:ext cx="656" cy="25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VAD</a:t>
              </a:r>
            </a:p>
          </p:txBody>
        </p:sp>
        <p:sp>
          <p:nvSpPr>
            <p:cNvPr id="29720" name="Line 24">
              <a:extLst>
                <a:ext uri="{FF2B5EF4-FFF2-40B4-BE49-F238E27FC236}">
                  <a16:creationId xmlns:a16="http://schemas.microsoft.com/office/drawing/2014/main" id="{B67DE9F7-C41F-4737-A47C-AAD6370FA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1408"/>
              <a:ext cx="24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Text Box 25">
              <a:extLst>
                <a:ext uri="{FF2B5EF4-FFF2-40B4-BE49-F238E27FC236}">
                  <a16:creationId xmlns:a16="http://schemas.microsoft.com/office/drawing/2014/main" id="{708901D4-8692-4AE5-9701-99A2E3AAB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V="1">
              <a:off x="4521" y="1279"/>
              <a:ext cx="655" cy="25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VAD</a:t>
              </a:r>
            </a:p>
          </p:txBody>
        </p:sp>
        <p:sp>
          <p:nvSpPr>
            <p:cNvPr id="29722" name="Line 26">
              <a:extLst>
                <a:ext uri="{FF2B5EF4-FFF2-40B4-BE49-F238E27FC236}">
                  <a16:creationId xmlns:a16="http://schemas.microsoft.com/office/drawing/2014/main" id="{7A97817A-D49A-45D4-8A49-5B35CEF42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408"/>
              <a:ext cx="24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27">
              <a:extLst>
                <a:ext uri="{FF2B5EF4-FFF2-40B4-BE49-F238E27FC236}">
                  <a16:creationId xmlns:a16="http://schemas.microsoft.com/office/drawing/2014/main" id="{41CB711F-F96A-4597-A54F-1BFC8D60E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" y="1408"/>
              <a:ext cx="24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Text Box 28">
              <a:extLst>
                <a:ext uri="{FF2B5EF4-FFF2-40B4-BE49-F238E27FC236}">
                  <a16:creationId xmlns:a16="http://schemas.microsoft.com/office/drawing/2014/main" id="{897BACC9-999C-4642-AC7A-68DE2FD78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 flipV="1">
              <a:off x="666" y="1279"/>
              <a:ext cx="459" cy="25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</a:p>
          </p:txBody>
        </p:sp>
        <p:sp>
          <p:nvSpPr>
            <p:cNvPr id="29725" name="Oval 29">
              <a:extLst>
                <a:ext uri="{FF2B5EF4-FFF2-40B4-BE49-F238E27FC236}">
                  <a16:creationId xmlns:a16="http://schemas.microsoft.com/office/drawing/2014/main" id="{31F4EA45-6D82-4D02-8874-5938F336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04"/>
              <a:ext cx="1230" cy="394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29726" name="Text Box 30">
              <a:extLst>
                <a:ext uri="{FF2B5EF4-FFF2-40B4-BE49-F238E27FC236}">
                  <a16:creationId xmlns:a16="http://schemas.microsoft.com/office/drawing/2014/main" id="{2B699F67-4570-456F-8B4B-0BBECD408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28706" flipV="1">
              <a:off x="1626" y="590"/>
              <a:ext cx="607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访问令牌</a:t>
              </a:r>
            </a:p>
          </p:txBody>
        </p:sp>
        <p:sp>
          <p:nvSpPr>
            <p:cNvPr id="29727" name="Oval 31">
              <a:extLst>
                <a:ext uri="{FF2B5EF4-FFF2-40B4-BE49-F238E27FC236}">
                  <a16:creationId xmlns:a16="http://schemas.microsoft.com/office/drawing/2014/main" id="{7CC911CC-34FB-4F4F-9486-706A9B6B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527"/>
              <a:ext cx="986" cy="324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32">
              <a:extLst>
                <a:ext uri="{FF2B5EF4-FFF2-40B4-BE49-F238E27FC236}">
                  <a16:creationId xmlns:a16="http://schemas.microsoft.com/office/drawing/2014/main" id="{404A81D6-332A-4502-A6FC-87B00BCC8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1591"/>
              <a:ext cx="152" cy="44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33">
              <a:extLst>
                <a:ext uri="{FF2B5EF4-FFF2-40B4-BE49-F238E27FC236}">
                  <a16:creationId xmlns:a16="http://schemas.microsoft.com/office/drawing/2014/main" id="{CF6BB65B-DB29-4A37-9FF3-E553C5E6D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1" y="679"/>
              <a:ext cx="531" cy="51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34">
              <a:extLst>
                <a:ext uri="{FF2B5EF4-FFF2-40B4-BE49-F238E27FC236}">
                  <a16:creationId xmlns:a16="http://schemas.microsoft.com/office/drawing/2014/main" id="{0DB517DF-2F05-4D31-9821-4744385E2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7" y="1521"/>
              <a:ext cx="683" cy="60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35">
              <a:extLst>
                <a:ext uri="{FF2B5EF4-FFF2-40B4-BE49-F238E27FC236}">
                  <a16:creationId xmlns:a16="http://schemas.microsoft.com/office/drawing/2014/main" id="{C1517331-FB2A-4519-A642-82383C426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7" y="1521"/>
              <a:ext cx="1597" cy="110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Text Box 36">
              <a:extLst>
                <a:ext uri="{FF2B5EF4-FFF2-40B4-BE49-F238E27FC236}">
                  <a16:creationId xmlns:a16="http://schemas.microsoft.com/office/drawing/2014/main" id="{69A07D0B-EB58-44CC-A45C-4968377F0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798"/>
              <a:ext cx="764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可用对象</a:t>
              </a:r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61A84B56-9692-4F8E-A697-F3118EF59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069"/>
              <a:ext cx="377" cy="2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句柄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9734" name="Text Box 38">
              <a:extLst>
                <a:ext uri="{FF2B5EF4-FFF2-40B4-BE49-F238E27FC236}">
                  <a16:creationId xmlns:a16="http://schemas.microsoft.com/office/drawing/2014/main" id="{707605BA-0693-4125-9613-FF1090DB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2341"/>
              <a:ext cx="401" cy="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句柄 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9735" name="AutoShape 39">
              <a:extLst>
                <a:ext uri="{FF2B5EF4-FFF2-40B4-BE49-F238E27FC236}">
                  <a16:creationId xmlns:a16="http://schemas.microsoft.com/office/drawing/2014/main" id="{0564AE92-C825-4784-B860-92ED233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3553"/>
              <a:ext cx="661" cy="467"/>
            </a:xfrm>
            <a:prstGeom prst="homePlate">
              <a:avLst>
                <a:gd name="adj" fmla="val 35385"/>
              </a:avLst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Text Box 40">
              <a:extLst>
                <a:ext uri="{FF2B5EF4-FFF2-40B4-BE49-F238E27FC236}">
                  <a16:creationId xmlns:a16="http://schemas.microsoft.com/office/drawing/2014/main" id="{9525F3BE-11A6-483A-A7FF-03235B1BC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3670"/>
              <a:ext cx="396" cy="234"/>
            </a:xfrm>
            <a:prstGeom prst="rect">
              <a:avLst/>
            </a:prstGeom>
            <a:solidFill>
              <a:srgbClr val="FFCC66"/>
            </a:solidFill>
            <a:ln w="19050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</p:txBody>
        </p:sp>
        <p:sp>
          <p:nvSpPr>
            <p:cNvPr id="29737" name="AutoShape 41">
              <a:extLst>
                <a:ext uri="{FF2B5EF4-FFF2-40B4-BE49-F238E27FC236}">
                  <a16:creationId xmlns:a16="http://schemas.microsoft.com/office/drawing/2014/main" id="{15E271B5-5E2A-4BFB-B4D4-4156C854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553"/>
              <a:ext cx="661" cy="467"/>
            </a:xfrm>
            <a:prstGeom prst="homePlate">
              <a:avLst>
                <a:gd name="adj" fmla="val 35385"/>
              </a:avLst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Text Box 42">
              <a:extLst>
                <a:ext uri="{FF2B5EF4-FFF2-40B4-BE49-F238E27FC236}">
                  <a16:creationId xmlns:a16="http://schemas.microsoft.com/office/drawing/2014/main" id="{1365DC88-2BCB-4678-89CA-E48176BFD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3670"/>
              <a:ext cx="397" cy="234"/>
            </a:xfrm>
            <a:prstGeom prst="rect">
              <a:avLst/>
            </a:prstGeom>
            <a:solidFill>
              <a:srgbClr val="FFCC66"/>
            </a:solidFill>
            <a:ln w="19050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</p:txBody>
        </p:sp>
        <p:sp>
          <p:nvSpPr>
            <p:cNvPr id="29739" name="AutoShape 43">
              <a:extLst>
                <a:ext uri="{FF2B5EF4-FFF2-40B4-BE49-F238E27FC236}">
                  <a16:creationId xmlns:a16="http://schemas.microsoft.com/office/drawing/2014/main" id="{B332CCA1-2C4E-415A-A132-2C66D86FA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3553"/>
              <a:ext cx="662" cy="467"/>
            </a:xfrm>
            <a:prstGeom prst="homePlate">
              <a:avLst>
                <a:gd name="adj" fmla="val 35439"/>
              </a:avLst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Text Box 44">
              <a:extLst>
                <a:ext uri="{FF2B5EF4-FFF2-40B4-BE49-F238E27FC236}">
                  <a16:creationId xmlns:a16="http://schemas.microsoft.com/office/drawing/2014/main" id="{81AC14A0-F110-46EC-A666-6F9BC7D4F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3670"/>
              <a:ext cx="397" cy="234"/>
            </a:xfrm>
            <a:prstGeom prst="rect">
              <a:avLst/>
            </a:prstGeom>
            <a:solidFill>
              <a:srgbClr val="FFCC66"/>
            </a:solidFill>
            <a:ln w="19050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</p:txBody>
        </p:sp>
        <p:sp>
          <p:nvSpPr>
            <p:cNvPr id="29741" name="Text Box 45">
              <a:extLst>
                <a:ext uri="{FF2B5EF4-FFF2-40B4-BE49-F238E27FC236}">
                  <a16:creationId xmlns:a16="http://schemas.microsoft.com/office/drawing/2014/main" id="{847784B9-0EE0-469F-94A0-31C130483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631"/>
              <a:ext cx="401" cy="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句柄 </a:t>
              </a:r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29742" name="Line 46">
              <a:extLst>
                <a:ext uri="{FF2B5EF4-FFF2-40B4-BE49-F238E27FC236}">
                  <a16:creationId xmlns:a16="http://schemas.microsoft.com/office/drawing/2014/main" id="{9BEDD60A-90CF-43A7-BA5C-D52C81076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1525"/>
              <a:ext cx="0" cy="222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Line 47">
              <a:extLst>
                <a:ext uri="{FF2B5EF4-FFF2-40B4-BE49-F238E27FC236}">
                  <a16:creationId xmlns:a16="http://schemas.microsoft.com/office/drawing/2014/main" id="{A71E4A8E-110B-4CF5-814F-98B0C4AFC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3785"/>
              <a:ext cx="39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Line 48">
              <a:extLst>
                <a:ext uri="{FF2B5EF4-FFF2-40B4-BE49-F238E27FC236}">
                  <a16:creationId xmlns:a16="http://schemas.microsoft.com/office/drawing/2014/main" id="{9E273FC0-BBA3-42BC-8BEF-C7B1E45F5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17"/>
              <a:ext cx="0" cy="122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49">
              <a:extLst>
                <a:ext uri="{FF2B5EF4-FFF2-40B4-BE49-F238E27FC236}">
                  <a16:creationId xmlns:a16="http://schemas.microsoft.com/office/drawing/2014/main" id="{D5D559F6-5FF9-41C4-851E-201F86C44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" y="2017"/>
              <a:ext cx="0" cy="122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415C275-26DA-43AB-902D-F99CFE46D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ln/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对象和句柄间的关系</a:t>
            </a:r>
            <a:br>
              <a:rPr lang="zh-CN" altLang="en-US" sz="4800">
                <a:ea typeface="华文新魏" panose="02010800040101010101" pitchFamily="2" charset="-122"/>
              </a:rPr>
            </a:br>
            <a:endParaRPr lang="zh-CN" altLang="en-US" sz="4800">
              <a:ea typeface="华文新魏" panose="02010800040101010101" pitchFamily="2" charset="-122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E27994E-233D-4B68-9975-01BDE119C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CD10C7ED-2AA1-490C-9729-39D16FCCB6B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95400"/>
            <a:ext cx="6629400" cy="4267200"/>
            <a:chOff x="624" y="816"/>
            <a:chExt cx="4176" cy="2688"/>
          </a:xfrm>
        </p:grpSpPr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DDF80D8F-2186-45AB-88B4-AB04ACB1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" y="1099"/>
              <a:ext cx="116" cy="244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726" name="Text Box 6">
              <a:extLst>
                <a:ext uri="{FF2B5EF4-FFF2-40B4-BE49-F238E27FC236}">
                  <a16:creationId xmlns:a16="http://schemas.microsoft.com/office/drawing/2014/main" id="{F3F8DE94-CAEA-420D-9210-B4F2BA686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816"/>
              <a:ext cx="1006" cy="1132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  <a:p>
              <a:pPr algn="just" eaLnBrk="0" hangingPunct="0"/>
              <a:endPara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EA822866-348C-4F92-8063-64E74B798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" y="2372"/>
              <a:ext cx="1256" cy="1132"/>
            </a:xfrm>
            <a:prstGeom prst="rect">
              <a:avLst/>
            </a:prstGeom>
            <a:solidFill>
              <a:srgbClr val="66FF99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执行体对象</a:t>
              </a:r>
            </a:p>
            <a:p>
              <a:pPr algn="just" eaLnBrk="0" hangingPunct="0"/>
              <a:endPara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/>
              <a:endPara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/>
              <a:endPara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728" name="Text Box 8">
              <a:extLst>
                <a:ext uri="{FF2B5EF4-FFF2-40B4-BE49-F238E27FC236}">
                  <a16:creationId xmlns:a16="http://schemas.microsoft.com/office/drawing/2014/main" id="{D91F40B1-2955-4FAD-8F5E-4763CACF7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2372"/>
              <a:ext cx="880" cy="425"/>
            </a:xfrm>
            <a:prstGeom prst="rect">
              <a:avLst/>
            </a:prstGeom>
            <a:solidFill>
              <a:srgbClr val="66FF99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执行体</a:t>
              </a:r>
            </a:p>
          </p:txBody>
        </p:sp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246AFD3B-D5B7-40E9-B542-50993E9F7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2938"/>
              <a:ext cx="880" cy="425"/>
            </a:xfrm>
            <a:prstGeom prst="rect">
              <a:avLst/>
            </a:prstGeom>
            <a:solidFill>
              <a:srgbClr val="66FF99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   核</a:t>
              </a:r>
            </a:p>
          </p:txBody>
        </p:sp>
        <p:sp>
          <p:nvSpPr>
            <p:cNvPr id="30730" name="Line 10">
              <a:extLst>
                <a:ext uri="{FF2B5EF4-FFF2-40B4-BE49-F238E27FC236}">
                  <a16:creationId xmlns:a16="http://schemas.microsoft.com/office/drawing/2014/main" id="{BD9E757A-848C-42B0-AF9A-0546C945E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89"/>
              <a:ext cx="414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Text Box 11">
              <a:extLst>
                <a:ext uri="{FF2B5EF4-FFF2-40B4-BE49-F238E27FC236}">
                  <a16:creationId xmlns:a16="http://schemas.microsoft.com/office/drawing/2014/main" id="{9FD61C0C-EB3C-4C52-85AF-7D6C41F29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1715"/>
              <a:ext cx="784" cy="25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30732" name="Text Box 12">
              <a:extLst>
                <a:ext uri="{FF2B5EF4-FFF2-40B4-BE49-F238E27FC236}">
                  <a16:creationId xmlns:a16="http://schemas.microsoft.com/office/drawing/2014/main" id="{3782C006-17DB-4E02-8C60-C9C17A3FB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2231"/>
              <a:ext cx="784" cy="265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30733" name="Text Box 13">
              <a:extLst>
                <a:ext uri="{FF2B5EF4-FFF2-40B4-BE49-F238E27FC236}">
                  <a16:creationId xmlns:a16="http://schemas.microsoft.com/office/drawing/2014/main" id="{E41E624B-4714-4590-B970-578C45272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1382"/>
              <a:ext cx="502" cy="424"/>
            </a:xfrm>
            <a:prstGeom prst="rect">
              <a:avLst/>
            </a:prstGeom>
            <a:solidFill>
              <a:srgbClr val="66FF99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句柄</a:t>
              </a:r>
            </a:p>
          </p:txBody>
        </p:sp>
        <p:sp>
          <p:nvSpPr>
            <p:cNvPr id="30734" name="Line 14">
              <a:extLst>
                <a:ext uri="{FF2B5EF4-FFF2-40B4-BE49-F238E27FC236}">
                  <a16:creationId xmlns:a16="http://schemas.microsoft.com/office/drawing/2014/main" id="{9856814F-B552-48B3-9CF9-8E2D186D3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0" y="1806"/>
              <a:ext cx="503" cy="56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5">
              <a:extLst>
                <a:ext uri="{FF2B5EF4-FFF2-40B4-BE49-F238E27FC236}">
                  <a16:creationId xmlns:a16="http://schemas.microsoft.com/office/drawing/2014/main" id="{C98CCA37-E03F-403E-B03E-CA52D1774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14"/>
              <a:ext cx="62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6">
              <a:extLst>
                <a:ext uri="{FF2B5EF4-FFF2-40B4-BE49-F238E27FC236}">
                  <a16:creationId xmlns:a16="http://schemas.microsoft.com/office/drawing/2014/main" id="{16208A77-4930-4022-AD18-873AD7FB8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3" y="2655"/>
              <a:ext cx="62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7">
              <a:extLst>
                <a:ext uri="{FF2B5EF4-FFF2-40B4-BE49-F238E27FC236}">
                  <a16:creationId xmlns:a16="http://schemas.microsoft.com/office/drawing/2014/main" id="{FE799FBE-1620-4C8A-B89C-5420AFEDF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3080"/>
              <a:ext cx="75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8">
              <a:extLst>
                <a:ext uri="{FF2B5EF4-FFF2-40B4-BE49-F238E27FC236}">
                  <a16:creationId xmlns:a16="http://schemas.microsoft.com/office/drawing/2014/main" id="{B4F036AC-8D2C-4551-8C0F-CE95D7EEC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7" y="3221"/>
              <a:ext cx="75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19">
              <a:extLst>
                <a:ext uri="{FF2B5EF4-FFF2-40B4-BE49-F238E27FC236}">
                  <a16:creationId xmlns:a16="http://schemas.microsoft.com/office/drawing/2014/main" id="{7A8511D7-3999-4A76-80C7-933A145F0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938"/>
              <a:ext cx="879" cy="425"/>
            </a:xfrm>
            <a:prstGeom prst="rect">
              <a:avLst/>
            </a:prstGeom>
            <a:solidFill>
              <a:srgbClr val="66FF99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内核对象</a:t>
              </a:r>
            </a:p>
          </p:txBody>
        </p:sp>
        <p:sp>
          <p:nvSpPr>
            <p:cNvPr id="30740" name="Line 20">
              <a:extLst>
                <a:ext uri="{FF2B5EF4-FFF2-40B4-BE49-F238E27FC236}">
                  <a16:creationId xmlns:a16="http://schemas.microsoft.com/office/drawing/2014/main" id="{328D0243-047B-472E-B32B-0D006B6AD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665"/>
              <a:ext cx="502" cy="707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1">
              <a:extLst>
                <a:ext uri="{FF2B5EF4-FFF2-40B4-BE49-F238E27FC236}">
                  <a16:creationId xmlns:a16="http://schemas.microsoft.com/office/drawing/2014/main" id="{BD510E0C-D320-4390-9B03-E763D2006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6" y="1240"/>
              <a:ext cx="879" cy="113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45AEE98-DD90-45C6-A52C-818B6704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4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单线程结构进程给并发程序设计效率带来问题</a:t>
            </a:r>
            <a:br>
              <a:rPr lang="zh-CN" altLang="en-US" sz="4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547487-8E74-48D0-9C8E-93447897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7162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进程切换开销大</a:t>
            </a:r>
          </a:p>
          <a:p>
            <a:pPr algn="just">
              <a:spcBef>
                <a:spcPct val="20000"/>
              </a:spcBef>
            </a:pP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进程通信代价大</a:t>
            </a:r>
          </a:p>
          <a:p>
            <a:pPr algn="just">
              <a:spcBef>
                <a:spcPct val="20000"/>
              </a:spcBef>
            </a:pP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进程间的并发性粒度较粗，并</a:t>
            </a:r>
          </a:p>
          <a:p>
            <a:pPr algn="just">
              <a:spcBef>
                <a:spcPct val="20000"/>
              </a:spcBef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发度不高</a:t>
            </a:r>
          </a:p>
          <a:p>
            <a:pPr algn="just">
              <a:spcBef>
                <a:spcPct val="20000"/>
              </a:spcBef>
            </a:pP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不适合并行计算和分布并行计算</a:t>
            </a:r>
          </a:p>
          <a:p>
            <a:pPr algn="just">
              <a:spcBef>
                <a:spcPct val="20000"/>
              </a:spcBef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的要求</a:t>
            </a:r>
          </a:p>
          <a:p>
            <a:pPr algn="just">
              <a:spcBef>
                <a:spcPct val="20000"/>
              </a:spcBef>
            </a:pP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不适合客户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服务器计算的要求。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91DCF84-0FDD-4DA2-B86C-BF0138E0D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1143000"/>
          </a:xfrm>
          <a:ln/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进程对象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进程描述表结构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02F71C4-34DC-4BB0-93E9-D62127F5C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0277F6A9-E5BE-4ADE-A042-128E0779048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052513"/>
            <a:ext cx="6985000" cy="4492625"/>
            <a:chOff x="975" y="663"/>
            <a:chExt cx="4400" cy="2830"/>
          </a:xfrm>
        </p:grpSpPr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5A92D7DD-3847-4DB6-ACA2-8226935CB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663"/>
              <a:ext cx="1089" cy="3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800">
                  <a:solidFill>
                    <a:schemeClr val="tx2"/>
                  </a:solidFill>
                </a:rPr>
                <a:t>EPROCESS</a:t>
              </a:r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0280A6AA-C3BF-47EE-A1AB-1941D4C37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070"/>
              <a:ext cx="2538" cy="2423"/>
            </a:xfrm>
            <a:prstGeom prst="rect">
              <a:avLst/>
            </a:prstGeom>
            <a:solidFill>
              <a:srgbClr val="66FF99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r>
                <a:rPr lang="en-US" altLang="zh-CN" sz="1800">
                  <a:solidFill>
                    <a:schemeClr val="tx2"/>
                  </a:solidFill>
                </a:rPr>
                <a:t>…</a:t>
              </a:r>
            </a:p>
            <a:p>
              <a:pPr algn="just"/>
              <a:r>
                <a:rPr lang="en-US" altLang="zh-CN" sz="1800">
                  <a:solidFill>
                    <a:schemeClr val="tx2"/>
                  </a:solidFill>
                </a:rPr>
                <a:t>void *UniqueprocessId;</a:t>
              </a:r>
            </a:p>
            <a:p>
              <a:pPr algn="just"/>
              <a:r>
                <a:rPr lang="en-US" altLang="zh-CN" sz="180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C87970A1-EF88-4AAF-B442-9CEA2D9F6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1175"/>
              <a:ext cx="1523" cy="3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800">
                  <a:solidFill>
                    <a:schemeClr val="tx2"/>
                  </a:solidFill>
                </a:rPr>
                <a:t>KPROCESS</a:t>
              </a: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</a:endParaRPr>
            </a:p>
            <a:p>
              <a:endParaRPr lang="en-US" altLang="zh-CN" sz="1800">
                <a:solidFill>
                  <a:schemeClr val="tx2"/>
                </a:solidFill>
              </a:endParaRPr>
            </a:p>
          </p:txBody>
        </p:sp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49118B2A-6923-44EC-A269-4F1442047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491"/>
              <a:ext cx="1862" cy="1159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2"/>
                  </a:solidFill>
                </a:rPr>
                <a:t>…</a:t>
              </a:r>
            </a:p>
            <a:p>
              <a:r>
                <a:rPr lang="en-US" altLang="zh-CN" sz="1800">
                  <a:solidFill>
                    <a:schemeClr val="tx2"/>
                  </a:solidFill>
                </a:rPr>
                <a:t>uint32 kernelTime;</a:t>
              </a:r>
            </a:p>
            <a:p>
              <a:r>
                <a:rPr lang="en-US" altLang="zh-CN" sz="1800">
                  <a:solidFill>
                    <a:schemeClr val="tx2"/>
                  </a:solidFill>
                </a:rPr>
                <a:t>uint32 UserTime;</a:t>
              </a:r>
            </a:p>
            <a:p>
              <a:r>
                <a:rPr lang="en-US" altLang="zh-CN" sz="1800">
                  <a:solidFill>
                    <a:schemeClr val="tx2"/>
                  </a:solidFill>
                </a:rPr>
                <a:t>…</a:t>
              </a:r>
            </a:p>
            <a:p>
              <a:r>
                <a:rPr lang="en-US" altLang="zh-CN" sz="1800">
                  <a:solidFill>
                    <a:schemeClr val="tx2"/>
                  </a:solidFill>
                </a:rPr>
                <a:t>byte State;</a:t>
              </a:r>
            </a:p>
            <a:p>
              <a:r>
                <a:rPr lang="en-US" altLang="zh-CN" sz="180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31753" name="AutoShape 9">
              <a:extLst>
                <a:ext uri="{FF2B5EF4-FFF2-40B4-BE49-F238E27FC236}">
                  <a16:creationId xmlns:a16="http://schemas.microsoft.com/office/drawing/2014/main" id="{21872385-9B0B-44AA-9B82-169C145BB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386"/>
              <a:ext cx="1185" cy="422"/>
            </a:xfrm>
            <a:prstGeom prst="wedgeRectCallout">
              <a:avLst>
                <a:gd name="adj1" fmla="val -103250"/>
                <a:gd name="adj2" fmla="val 121565"/>
              </a:avLst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800">
                  <a:solidFill>
                    <a:schemeClr val="tx2"/>
                  </a:solidFill>
                </a:rPr>
                <a:t>NT</a:t>
              </a:r>
              <a:r>
                <a:rPr lang="zh-CN" altLang="en-US" sz="1800">
                  <a:solidFill>
                    <a:schemeClr val="tx2"/>
                  </a:solidFill>
                </a:rPr>
                <a:t>内核</a:t>
              </a:r>
            </a:p>
          </p:txBody>
        </p:sp>
        <p:sp>
          <p:nvSpPr>
            <p:cNvPr id="31754" name="AutoShape 10">
              <a:extLst>
                <a:ext uri="{FF2B5EF4-FFF2-40B4-BE49-F238E27FC236}">
                  <a16:creationId xmlns:a16="http://schemas.microsoft.com/office/drawing/2014/main" id="{CB7C1F3E-ACAC-493F-A134-FD57CD526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334"/>
              <a:ext cx="1185" cy="422"/>
            </a:xfrm>
            <a:prstGeom prst="wedgeRectCallout">
              <a:avLst>
                <a:gd name="adj1" fmla="val -109241"/>
                <a:gd name="adj2" fmla="val 123935"/>
              </a:avLst>
            </a:prstGeom>
            <a:solidFill>
              <a:srgbClr val="66FF99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800">
                  <a:solidFill>
                    <a:schemeClr val="tx2"/>
                  </a:solidFill>
                </a:rPr>
                <a:t>NT</a:t>
              </a:r>
              <a:r>
                <a:rPr lang="zh-CN" altLang="en-US" sz="1800">
                  <a:solidFill>
                    <a:schemeClr val="tx2"/>
                  </a:solidFill>
                </a:rPr>
                <a:t>执行体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8AA189-DBD3-41A7-9FCB-DD108EEFD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447087" cy="1143000"/>
          </a:xfrm>
          <a:ln/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线程对象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进程和线程描述表结构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42B522-056A-4BFE-8223-EF6A652DE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997D57E0-834F-415B-854C-C4952039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862388"/>
            <a:ext cx="1535113" cy="647700"/>
          </a:xfrm>
          <a:prstGeom prst="rect">
            <a:avLst/>
          </a:prstGeom>
          <a:solidFill>
            <a:srgbClr val="66FF99"/>
          </a:solidFill>
          <a:ln w="9525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KTHREAD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E667BB33-7024-4186-9E00-35DEDA78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862388"/>
            <a:ext cx="1535113" cy="647700"/>
          </a:xfrm>
          <a:prstGeom prst="rect">
            <a:avLst/>
          </a:prstGeom>
          <a:solidFill>
            <a:srgbClr val="66FF99"/>
          </a:solidFill>
          <a:ln w="9525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KTHREAD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C49E3C45-CF46-46FA-941F-B8902004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214688"/>
            <a:ext cx="2303463" cy="2593975"/>
          </a:xfrm>
          <a:prstGeom prst="rect">
            <a:avLst/>
          </a:prstGeom>
          <a:solidFill>
            <a:srgbClr val="66FF99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90AC57A3-E043-4849-84C0-E88ACCFE6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2995613"/>
            <a:ext cx="2303462" cy="2593975"/>
          </a:xfrm>
          <a:prstGeom prst="rect">
            <a:avLst/>
          </a:prstGeom>
          <a:solidFill>
            <a:srgbClr val="66FF99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7A6C4570-67D8-497F-8BBB-1CD0DCED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268413"/>
            <a:ext cx="1919288" cy="2160587"/>
          </a:xfrm>
          <a:prstGeom prst="rect">
            <a:avLst/>
          </a:prstGeom>
          <a:solidFill>
            <a:srgbClr val="66FF99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293DF943-95BC-48A0-8F91-4D7C2403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1482725"/>
            <a:ext cx="1535112" cy="650875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EPROCESS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FEFB6249-6696-47D3-AEE4-9E4834E2B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2349500"/>
            <a:ext cx="1535112" cy="646113"/>
          </a:xfrm>
          <a:prstGeom prst="rect">
            <a:avLst/>
          </a:prstGeom>
          <a:solidFill>
            <a:srgbClr val="FFCC66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KPROCESS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F21D9DB-D3CC-4A3A-80FD-2AFA36B8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2563813"/>
            <a:ext cx="2303463" cy="2592387"/>
          </a:xfrm>
          <a:prstGeom prst="rect">
            <a:avLst/>
          </a:prstGeom>
          <a:solidFill>
            <a:srgbClr val="66FF99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0BB38F06-3431-461A-A83D-48AAAC56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2781300"/>
            <a:ext cx="1535112" cy="6477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ETHREAD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37FFC3AE-4BDC-4F56-9FAA-1625AFE27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4076700"/>
            <a:ext cx="1535112" cy="650875"/>
          </a:xfrm>
          <a:prstGeom prst="rect">
            <a:avLst/>
          </a:prstGeom>
          <a:solidFill>
            <a:srgbClr val="FFCC66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KTHREAD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2CEDE2FB-9DB4-4E0F-A773-CA352956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860800"/>
            <a:ext cx="1535113" cy="649288"/>
          </a:xfrm>
          <a:prstGeom prst="rect">
            <a:avLst/>
          </a:prstGeom>
          <a:solidFill>
            <a:srgbClr val="FFCC66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KTHREAD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373E62D8-11D8-4995-8238-B6F3B2F40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3643313"/>
            <a:ext cx="1535112" cy="650875"/>
          </a:xfrm>
          <a:prstGeom prst="rect">
            <a:avLst/>
          </a:prstGeom>
          <a:solidFill>
            <a:srgbClr val="FFCC66"/>
          </a:solidFill>
          <a:ln w="19050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KTHREAD</a:t>
            </a:r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E60AAD13-E917-4370-B8BB-66A7F106C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563813"/>
            <a:ext cx="1920875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AutoShape 17">
            <a:extLst>
              <a:ext uri="{FF2B5EF4-FFF2-40B4-BE49-F238E27FC236}">
                <a16:creationId xmlns:a16="http://schemas.microsoft.com/office/drawing/2014/main" id="{5CBFCE07-C151-4E1B-9816-E027ECB4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862388"/>
            <a:ext cx="1343025" cy="865187"/>
          </a:xfrm>
          <a:prstGeom prst="wedgeRectCallout">
            <a:avLst>
              <a:gd name="adj1" fmla="val 103255"/>
              <a:gd name="adj2" fmla="val -57370"/>
            </a:avLst>
          </a:prstGeom>
          <a:solidFill>
            <a:srgbClr val="FFCC66"/>
          </a:solidFill>
          <a:ln w="9525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86" name="AutoShape 18">
            <a:extLst>
              <a:ext uri="{FF2B5EF4-FFF2-40B4-BE49-F238E27FC236}">
                <a16:creationId xmlns:a16="http://schemas.microsoft.com/office/drawing/2014/main" id="{F5BA42F2-9240-4ECF-A4C4-DC0CE34C5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3862388"/>
            <a:ext cx="1343025" cy="865187"/>
          </a:xfrm>
          <a:prstGeom prst="wedgeRectCallout">
            <a:avLst>
              <a:gd name="adj1" fmla="val -50319"/>
              <a:gd name="adj2" fmla="val -172755"/>
            </a:avLst>
          </a:prstGeom>
          <a:solidFill>
            <a:srgbClr val="FFCC66"/>
          </a:solidFill>
          <a:ln w="9525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NT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内核</a:t>
            </a:r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7A41E6A9-AE7B-4CB4-B7BC-841AACDAF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3862388"/>
            <a:ext cx="0" cy="865187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AutoShape 20">
            <a:extLst>
              <a:ext uri="{FF2B5EF4-FFF2-40B4-BE49-F238E27FC236}">
                <a16:creationId xmlns:a16="http://schemas.microsoft.com/office/drawing/2014/main" id="{AE38938C-233E-432B-B6FD-02132E64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375275"/>
            <a:ext cx="1679575" cy="862013"/>
          </a:xfrm>
          <a:prstGeom prst="wedgeRectCallout">
            <a:avLst>
              <a:gd name="adj1" fmla="val 110889"/>
              <a:gd name="adj2" fmla="val -122278"/>
            </a:avLst>
          </a:prstGeom>
          <a:solidFill>
            <a:srgbClr val="66FF99"/>
          </a:solidFill>
          <a:ln w="9525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en-US" sz="2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89" name="AutoShape 21">
            <a:extLst>
              <a:ext uri="{FF2B5EF4-FFF2-40B4-BE49-F238E27FC236}">
                <a16:creationId xmlns:a16="http://schemas.microsoft.com/office/drawing/2014/main" id="{1DFB2DEC-4DD0-4460-8AB1-F0B0A33E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5375275"/>
            <a:ext cx="1679575" cy="862013"/>
          </a:xfrm>
          <a:prstGeom prst="wedgeRectCallout">
            <a:avLst>
              <a:gd name="adj1" fmla="val -66509"/>
              <a:gd name="adj2" fmla="val -273718"/>
            </a:avLst>
          </a:prstGeom>
          <a:solidFill>
            <a:srgbClr val="66FF99"/>
          </a:solidFill>
          <a:ln w="9525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NT</a:t>
            </a:r>
            <a:r>
              <a:rPr lang="zh-CN" altLang="en-US" sz="2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执行体</a:t>
            </a:r>
          </a:p>
        </p:txBody>
      </p:sp>
      <p:sp>
        <p:nvSpPr>
          <p:cNvPr id="32790" name="Line 22">
            <a:extLst>
              <a:ext uri="{FF2B5EF4-FFF2-40B4-BE49-F238E27FC236}">
                <a16:creationId xmlns:a16="http://schemas.microsoft.com/office/drawing/2014/main" id="{63243E69-3071-41A3-B6AD-6DCCF44C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5375275"/>
            <a:ext cx="0" cy="862013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ECE586-9B00-4F76-9F71-166593D5A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447087" cy="1143000"/>
          </a:xfrm>
          <a:ln/>
        </p:spPr>
        <p:txBody>
          <a:bodyPr/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CreateProcess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函数创建进程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788D8C7-8EE3-4F1C-A4D6-3868B386A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8229600" cy="4953000"/>
          </a:xfrm>
          <a:ln/>
        </p:spPr>
        <p:txBody>
          <a:bodyPr/>
          <a:lstStyle/>
          <a:p>
            <a:pPr marL="457200" indent="-457200" algn="just"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WIN32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进程的具体步骤：</a:t>
            </a:r>
          </a:p>
          <a:p>
            <a:pPr marL="457200" indent="-457200" algn="just">
              <a:buFontTx/>
              <a:buNone/>
            </a:pP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打开将在进程中被执行的映像文件（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.EXE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marL="457200" indent="-457200" algn="just"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Windows2000/XP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执行体进程对象。</a:t>
            </a:r>
          </a:p>
          <a:p>
            <a:pPr marL="457200" indent="-457200" algn="just"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创建初始线程（堆栈、描述表、执行体线程对象）。 </a:t>
            </a:r>
          </a:p>
          <a:p>
            <a:pPr marL="457200" indent="-457200" algn="just"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通知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WIN32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子系统已创建了一个新的进程，以便它可设置新的进程和线程。</a:t>
            </a:r>
          </a:p>
          <a:p>
            <a:pPr marL="457200" indent="-457200" algn="just"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启动初始线程的执行。</a:t>
            </a:r>
          </a:p>
          <a:p>
            <a:pPr marL="457200" indent="-457200" algn="just"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在新进程和线程的描述表中完成地址空间的初始化，加载所需的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DLL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，并开始程序的执行</a:t>
            </a:r>
          </a:p>
          <a:p>
            <a:pPr marL="457200" indent="-457200" algn="just">
              <a:buFontTx/>
              <a:buNone/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3783728-857F-4AEC-A832-B37EE4B61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1143000"/>
          </a:xfrm>
          <a:ln/>
        </p:spPr>
        <p:txBody>
          <a:bodyPr/>
          <a:lstStyle/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CreateThread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函数创建线程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D4360-33E5-4F38-B0EC-24CB3BE3C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8229600" cy="5284787"/>
          </a:xfrm>
          <a:ln/>
        </p:spPr>
        <p:txBody>
          <a:bodyPr/>
          <a:lstStyle/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WIN32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线程的具体步骤：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在进程地址空间内为线程创建用户态堆栈；初始化线程描述表；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NtCreateThread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创建执行体线程对象。包括：增加进程中的线程计数，创建并初始化执行体线程块，生成新线程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，从非页交换区分配线程的内核堆栈，设置线程环境块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TEB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，设置线程起始地址和用户指定的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WIN32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起始地址，设置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KTHREAD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块，设置指向进程访问令牌的指针和创建时间；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通知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WIN32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子系统已创建新线程，以便设置新的进程和线程；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•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置新线程为准备态，把其句柄和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返回到调用进程；调用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ResumeThread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，线程将被激活并调度执行。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94F58FF-A5D1-4D5E-9917-A4B537ACE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43000"/>
          </a:xfrm>
          <a:ln/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Windows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进程和线程状态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D059D1D7-E999-4B05-92A2-6271C7D6399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268413"/>
            <a:ext cx="8135937" cy="5086350"/>
            <a:chOff x="295" y="799"/>
            <a:chExt cx="5125" cy="3204"/>
          </a:xfrm>
        </p:grpSpPr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47B6A3A4-AB5C-465C-A09D-E00B43B31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3034"/>
              <a:ext cx="494" cy="35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资源</a:t>
              </a:r>
            </a:p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可用</a:t>
              </a:r>
            </a:p>
          </p:txBody>
        </p:sp>
        <p:sp>
          <p:nvSpPr>
            <p:cNvPr id="35845" name="Text Box 5">
              <a:extLst>
                <a:ext uri="{FF2B5EF4-FFF2-40B4-BE49-F238E27FC236}">
                  <a16:creationId xmlns:a16="http://schemas.microsoft.com/office/drawing/2014/main" id="{958F7064-6509-4927-A783-52BF5EFED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3542"/>
              <a:ext cx="759" cy="39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事件完成但</a:t>
              </a:r>
            </a:p>
            <a:p>
              <a:pPr algn="ctr" eaLnBrk="0" hangingPunct="0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资源不可用</a:t>
              </a:r>
            </a:p>
          </p:txBody>
        </p:sp>
        <p:sp>
          <p:nvSpPr>
            <p:cNvPr id="35846" name="Text Box 6">
              <a:extLst>
                <a:ext uri="{FF2B5EF4-FFF2-40B4-BE49-F238E27FC236}">
                  <a16:creationId xmlns:a16="http://schemas.microsoft.com/office/drawing/2014/main" id="{50160578-7B4D-4023-AEEF-1C2C2A426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3034"/>
              <a:ext cx="535" cy="30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事件完成</a:t>
              </a:r>
            </a:p>
            <a:p>
              <a:pPr algn="ctr" eaLnBrk="0" hangingPunct="0"/>
              <a:r>
                <a:rPr lang="zh-CN" altLang="en-US" sz="14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资源可用</a:t>
              </a: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3FD50BA4-457C-4DDE-A152-032B7F529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3034"/>
              <a:ext cx="316" cy="38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阻塞</a:t>
              </a:r>
            </a:p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挂起</a:t>
              </a:r>
            </a:p>
          </p:txBody>
        </p:sp>
        <p:sp>
          <p:nvSpPr>
            <p:cNvPr id="35848" name="Text Box 8">
              <a:extLst>
                <a:ext uri="{FF2B5EF4-FFF2-40B4-BE49-F238E27FC236}">
                  <a16:creationId xmlns:a16="http://schemas.microsoft.com/office/drawing/2014/main" id="{A913D21C-2999-40F3-A0BB-7038D9DF0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034"/>
              <a:ext cx="253" cy="25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终止</a:t>
              </a:r>
            </a:p>
          </p:txBody>
        </p:sp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D16FEE76-BDD6-49AE-ABF8-FA6B69AC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799"/>
              <a:ext cx="5125" cy="2032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可运行</a:t>
              </a: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D26C857-28F6-4E75-97B1-6EF032B3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871"/>
              <a:ext cx="5125" cy="1132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不可运行</a:t>
              </a:r>
            </a:p>
            <a:p>
              <a:pPr algn="just" eaLnBrk="0" hangingPunct="0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51" name="Oval 11">
              <a:extLst>
                <a:ext uri="{FF2B5EF4-FFF2-40B4-BE49-F238E27FC236}">
                  <a16:creationId xmlns:a16="http://schemas.microsoft.com/office/drawing/2014/main" id="{72EA978F-C591-47D6-A9F9-9CAD287F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928"/>
              <a:ext cx="759" cy="509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0883D6F2-2B81-4FF4-B0D0-D4E2C3A7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3288"/>
              <a:ext cx="759" cy="508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Oval 13">
              <a:extLst>
                <a:ext uri="{FF2B5EF4-FFF2-40B4-BE49-F238E27FC236}">
                  <a16:creationId xmlns:a16="http://schemas.microsoft.com/office/drawing/2014/main" id="{26214DDC-8085-4223-903D-50FB7AC6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024"/>
              <a:ext cx="759" cy="509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Oval 14">
              <a:extLst>
                <a:ext uri="{FF2B5EF4-FFF2-40B4-BE49-F238E27FC236}">
                  <a16:creationId xmlns:a16="http://schemas.microsoft.com/office/drawing/2014/main" id="{A11732DE-5654-4B5E-BA46-B75B6BB66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017"/>
              <a:ext cx="759" cy="509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F5C431BE-630E-452F-8312-E45D8CB9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294"/>
              <a:ext cx="760" cy="508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Oval 16">
              <a:extLst>
                <a:ext uri="{FF2B5EF4-FFF2-40B4-BE49-F238E27FC236}">
                  <a16:creationId xmlns:a16="http://schemas.microsoft.com/office/drawing/2014/main" id="{0A781A7F-4769-4929-BF98-524B6ACE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3285"/>
              <a:ext cx="759" cy="508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7">
              <a:extLst>
                <a:ext uri="{FF2B5EF4-FFF2-40B4-BE49-F238E27FC236}">
                  <a16:creationId xmlns:a16="http://schemas.microsoft.com/office/drawing/2014/main" id="{6551741F-132C-4E5C-910B-07A2FC015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2" y="1255"/>
              <a:ext cx="759" cy="762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8">
              <a:extLst>
                <a:ext uri="{FF2B5EF4-FFF2-40B4-BE49-F238E27FC236}">
                  <a16:creationId xmlns:a16="http://schemas.microsoft.com/office/drawing/2014/main" id="{4D0775F0-2662-4896-AD2F-D8A1D9955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1" y="2271"/>
              <a:ext cx="1646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9">
              <a:extLst>
                <a:ext uri="{FF2B5EF4-FFF2-40B4-BE49-F238E27FC236}">
                  <a16:creationId xmlns:a16="http://schemas.microsoft.com/office/drawing/2014/main" id="{D55352C8-5801-4573-A206-E0AC95185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7" y="2526"/>
              <a:ext cx="632" cy="1016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20">
              <a:extLst>
                <a:ext uri="{FF2B5EF4-FFF2-40B4-BE49-F238E27FC236}">
                  <a16:creationId xmlns:a16="http://schemas.microsoft.com/office/drawing/2014/main" id="{6BDD8D87-2324-4A80-85D2-A8A83768F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526"/>
              <a:ext cx="696" cy="762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21">
              <a:extLst>
                <a:ext uri="{FF2B5EF4-FFF2-40B4-BE49-F238E27FC236}">
                  <a16:creationId xmlns:a16="http://schemas.microsoft.com/office/drawing/2014/main" id="{B7B44745-905F-4A34-BA4D-115D2DC6E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" y="2526"/>
              <a:ext cx="570" cy="762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2">
              <a:extLst>
                <a:ext uri="{FF2B5EF4-FFF2-40B4-BE49-F238E27FC236}">
                  <a16:creationId xmlns:a16="http://schemas.microsoft.com/office/drawing/2014/main" id="{DBA5A269-F2F6-4226-B062-F40A6D48B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2" y="3542"/>
              <a:ext cx="1266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3">
              <a:extLst>
                <a:ext uri="{FF2B5EF4-FFF2-40B4-BE49-F238E27FC236}">
                  <a16:creationId xmlns:a16="http://schemas.microsoft.com/office/drawing/2014/main" id="{799F0A85-78FA-4DF8-974F-342C74F30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1" y="2526"/>
              <a:ext cx="1013" cy="762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Text Box 24">
              <a:extLst>
                <a:ext uri="{FF2B5EF4-FFF2-40B4-BE49-F238E27FC236}">
                  <a16:creationId xmlns:a16="http://schemas.microsoft.com/office/drawing/2014/main" id="{2CC848CD-3F60-40B5-955B-5DF579C1A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1509"/>
              <a:ext cx="362" cy="25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选中</a:t>
              </a:r>
            </a:p>
          </p:txBody>
        </p:sp>
        <p:sp>
          <p:nvSpPr>
            <p:cNvPr id="35865" name="Text Box 25">
              <a:extLst>
                <a:ext uri="{FF2B5EF4-FFF2-40B4-BE49-F238E27FC236}">
                  <a16:creationId xmlns:a16="http://schemas.microsoft.com/office/drawing/2014/main" id="{A26521A9-6D79-464C-9FA8-1101734F6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1430"/>
              <a:ext cx="379" cy="25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切换</a:t>
              </a:r>
            </a:p>
          </p:txBody>
        </p:sp>
        <p:sp>
          <p:nvSpPr>
            <p:cNvPr id="35866" name="Line 26">
              <a:extLst>
                <a:ext uri="{FF2B5EF4-FFF2-40B4-BE49-F238E27FC236}">
                  <a16:creationId xmlns:a16="http://schemas.microsoft.com/office/drawing/2014/main" id="{235229A0-7BD2-4386-B77F-0309C9183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0" y="1255"/>
              <a:ext cx="823" cy="762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Text Box 27">
              <a:extLst>
                <a:ext uri="{FF2B5EF4-FFF2-40B4-BE49-F238E27FC236}">
                  <a16:creationId xmlns:a16="http://schemas.microsoft.com/office/drawing/2014/main" id="{6458295A-222F-489D-9D78-C28AACB39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3" y="1900"/>
              <a:ext cx="885" cy="25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抢占或时间片到</a:t>
              </a:r>
            </a:p>
          </p:txBody>
        </p:sp>
        <p:sp>
          <p:nvSpPr>
            <p:cNvPr id="35868" name="Text Box 28">
              <a:extLst>
                <a:ext uri="{FF2B5EF4-FFF2-40B4-BE49-F238E27FC236}">
                  <a16:creationId xmlns:a16="http://schemas.microsoft.com/office/drawing/2014/main" id="{6A68E7DF-71D2-4052-88F0-152887B56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69"/>
              <a:ext cx="66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Running</a:t>
              </a:r>
            </a:p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运行态</a:t>
              </a:r>
            </a:p>
          </p:txBody>
        </p:sp>
        <p:sp>
          <p:nvSpPr>
            <p:cNvPr id="35869" name="Text Box 29">
              <a:extLst>
                <a:ext uri="{FF2B5EF4-FFF2-40B4-BE49-F238E27FC236}">
                  <a16:creationId xmlns:a16="http://schemas.microsoft.com/office/drawing/2014/main" id="{552EC8FC-85E6-4B6D-96D4-E4A1C9C58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2089"/>
              <a:ext cx="640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Ready</a:t>
              </a:r>
            </a:p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就绪态</a:t>
              </a:r>
            </a:p>
          </p:txBody>
        </p:sp>
        <p:sp>
          <p:nvSpPr>
            <p:cNvPr id="35870" name="Text Box 30">
              <a:extLst>
                <a:ext uri="{FF2B5EF4-FFF2-40B4-BE49-F238E27FC236}">
                  <a16:creationId xmlns:a16="http://schemas.microsoft.com/office/drawing/2014/main" id="{D0CF84B0-451E-46B0-B9A8-6C6F4E81E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1001"/>
              <a:ext cx="590" cy="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Standby</a:t>
              </a:r>
            </a:p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准备态</a:t>
              </a:r>
            </a:p>
          </p:txBody>
        </p:sp>
        <p:sp>
          <p:nvSpPr>
            <p:cNvPr id="35871" name="Text Box 31">
              <a:extLst>
                <a:ext uri="{FF2B5EF4-FFF2-40B4-BE49-F238E27FC236}">
                  <a16:creationId xmlns:a16="http://schemas.microsoft.com/office/drawing/2014/main" id="{B3500E9F-1E20-4B30-87B7-8D95355D4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405"/>
              <a:ext cx="70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Terminated</a:t>
              </a:r>
            </a:p>
            <a:p>
              <a:pPr algn="ctr" eaLnBrk="0" hangingPunct="0"/>
              <a:r>
                <a:rPr lang="zh-CN" altLang="en-US" sz="16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中止态</a:t>
              </a:r>
            </a:p>
            <a:p>
              <a:pPr algn="just" eaLnBrk="0" hangingPunct="0"/>
              <a:endParaRPr lang="zh-CN" altLang="en-US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72" name="Text Box 32">
              <a:extLst>
                <a:ext uri="{FF2B5EF4-FFF2-40B4-BE49-F238E27FC236}">
                  <a16:creationId xmlns:a16="http://schemas.microsoft.com/office/drawing/2014/main" id="{3F56981F-6FD5-47FE-90A4-F62CDF40D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3359"/>
              <a:ext cx="759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Waiting</a:t>
              </a:r>
            </a:p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等待态</a:t>
              </a:r>
            </a:p>
          </p:txBody>
        </p:sp>
        <p:sp>
          <p:nvSpPr>
            <p:cNvPr id="35873" name="Text Box 33">
              <a:extLst>
                <a:ext uri="{FF2B5EF4-FFF2-40B4-BE49-F238E27FC236}">
                  <a16:creationId xmlns:a16="http://schemas.microsoft.com/office/drawing/2014/main" id="{E522AFDA-79C9-4428-8A1E-AC4E662CD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385"/>
              <a:ext cx="7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Transition</a:t>
              </a:r>
            </a:p>
            <a:p>
              <a:pPr algn="ctr" eaLnBrk="0" hangingPunct="0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过渡态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FEDC47B-9A6F-4877-8A0D-F602E7D72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线程的概念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373E2D-4CDD-46AD-A1EC-D3F522CA3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5181600"/>
          </a:xfrm>
          <a:ln/>
        </p:spPr>
        <p:txBody>
          <a:bodyPr/>
          <a:lstStyle/>
          <a:p>
            <a:pPr algn="just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操作系统中引入进程的目的是为了使多个程序并发执行，以改善资源使用率和提高系统效率，</a:t>
            </a:r>
          </a:p>
          <a:p>
            <a:pPr algn="just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操作系统中再引入线程，则是为了减少程序并发执行时所付出的时空开销，使得并发粒度更细、并发性更好。</a:t>
            </a:r>
          </a:p>
          <a:p>
            <a:pPr algn="just"/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9155C6-1F83-472F-BA27-21DB392EA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  <a:ln/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线程的概念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DC72B0-9FE7-4A73-BC41-01FC49B58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467600" cy="51054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4000">
                <a:solidFill>
                  <a:srgbClr val="0080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4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解决问题的基本思路：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把进程的两项功能－－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独立分配资源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被调度分派执行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分离开来，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进程作为系统资源分配和保护的独立单位，不需要频繁地切换；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线程作为系统调度和分派的基本单位，能轻装运行，会被频繁地调度和切换，在这种指导思想下，产生了线程的概念。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8F54513-56FE-44BF-9AF0-E85700873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686800" cy="914400"/>
          </a:xfrm>
          <a:ln/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2.4.2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多线程环境中的进程与线程</a:t>
            </a:r>
            <a:br>
              <a:rPr lang="zh-CN" altLang="en-US"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692ED0-4B6D-46B1-881A-B8EFAB260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5257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b="1">
                <a:ea typeface="华文新魏" panose="02010800040101010101" pitchFamily="2" charset="-122"/>
              </a:rPr>
              <a:t> 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多线程结构进程</a:t>
            </a:r>
          </a:p>
          <a:p>
            <a:endParaRPr lang="zh-CN" altLang="en-US" sz="360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C9ECC95F-AF58-4F5F-AE8F-1A1E297BBB97}"/>
              </a:ext>
            </a:extLst>
          </p:cNvPr>
          <p:cNvGrpSpPr>
            <a:grpSpLocks/>
          </p:cNvGrpSpPr>
          <p:nvPr/>
        </p:nvGrpSpPr>
        <p:grpSpPr bwMode="auto">
          <a:xfrm>
            <a:off x="1341438" y="1773238"/>
            <a:ext cx="6759575" cy="4464050"/>
            <a:chOff x="845" y="1117"/>
            <a:chExt cx="4258" cy="2812"/>
          </a:xfrm>
        </p:grpSpPr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B70A3636-6F45-4A49-8A19-9E3EA32D4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1117"/>
              <a:ext cx="4258" cy="2812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74" name="Text Box 6">
              <a:extLst>
                <a:ext uri="{FF2B5EF4-FFF2-40B4-BE49-F238E27FC236}">
                  <a16:creationId xmlns:a16="http://schemas.microsoft.com/office/drawing/2014/main" id="{F3AA983A-A62C-4392-A31D-98711A6DB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1117"/>
              <a:ext cx="4258" cy="2812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 </a:t>
              </a:r>
            </a:p>
            <a:p>
              <a:pPr algn="just"/>
              <a:endPara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75" name="Text Box 7">
              <a:extLst>
                <a:ext uri="{FF2B5EF4-FFF2-40B4-BE49-F238E27FC236}">
                  <a16:creationId xmlns:a16="http://schemas.microsoft.com/office/drawing/2014/main" id="{FE038479-1457-47D2-A0B2-367812F23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504"/>
              <a:ext cx="473" cy="53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PCB</a:t>
              </a:r>
            </a:p>
          </p:txBody>
        </p:sp>
        <p:sp>
          <p:nvSpPr>
            <p:cNvPr id="7176" name="Text Box 8">
              <a:extLst>
                <a:ext uri="{FF2B5EF4-FFF2-40B4-BE49-F238E27FC236}">
                  <a16:creationId xmlns:a16="http://schemas.microsoft.com/office/drawing/2014/main" id="{96FEC67C-D42E-4677-9E9E-8189CF5D6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519"/>
              <a:ext cx="473" cy="536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资源</a:t>
              </a:r>
            </a:p>
          </p:txBody>
        </p:sp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76721077-EFAA-4C4A-9D3D-0CC98AF6E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3394"/>
              <a:ext cx="59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CB0D1EB8-DBA8-461D-978F-767B37515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394"/>
              <a:ext cx="59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D2E2E7C4-CAC6-4F39-BE98-EF66455D2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3394"/>
              <a:ext cx="59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96D1733C-1C28-43F2-99B4-24D31F25B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1117"/>
              <a:ext cx="2602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Rectangle 13">
              <a:extLst>
                <a:ext uri="{FF2B5EF4-FFF2-40B4-BE49-F238E27FC236}">
                  <a16:creationId xmlns:a16="http://schemas.microsoft.com/office/drawing/2014/main" id="{836A8FAC-A67D-44B4-981E-B57B7C8A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2188"/>
              <a:ext cx="4022" cy="1608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14">
              <a:extLst>
                <a:ext uri="{FF2B5EF4-FFF2-40B4-BE49-F238E27FC236}">
                  <a16:creationId xmlns:a16="http://schemas.microsoft.com/office/drawing/2014/main" id="{FAF59636-DAF3-4044-8096-52A0F29B9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1519"/>
              <a:ext cx="591" cy="2143"/>
            </a:xfrm>
            <a:prstGeom prst="rect">
              <a:avLst/>
            </a:prstGeom>
            <a:solidFill>
              <a:srgbClr val="FFCC66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控制块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用户栈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核心栈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83" name="Text Box 15">
              <a:extLst>
                <a:ext uri="{FF2B5EF4-FFF2-40B4-BE49-F238E27FC236}">
                  <a16:creationId xmlns:a16="http://schemas.microsoft.com/office/drawing/2014/main" id="{408AE934-655A-488B-810A-5522734E7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519"/>
              <a:ext cx="591" cy="2143"/>
            </a:xfrm>
            <a:prstGeom prst="rect">
              <a:avLst/>
            </a:prstGeom>
            <a:solidFill>
              <a:srgbClr val="FFCC66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控制块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用户栈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核心栈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84" name="Text Box 16">
              <a:extLst>
                <a:ext uri="{FF2B5EF4-FFF2-40B4-BE49-F238E27FC236}">
                  <a16:creationId xmlns:a16="http://schemas.microsoft.com/office/drawing/2014/main" id="{D4A49D48-6C32-42CE-A17A-51B272998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1519"/>
              <a:ext cx="592" cy="214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en-US" altLang="zh-CN" sz="1800">
                  <a:solidFill>
                    <a:schemeClr val="tx2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85" name="Text Box 17">
              <a:extLst>
                <a:ext uri="{FF2B5EF4-FFF2-40B4-BE49-F238E27FC236}">
                  <a16:creationId xmlns:a16="http://schemas.microsoft.com/office/drawing/2014/main" id="{44144041-0EC8-4583-BE63-222682683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519"/>
              <a:ext cx="591" cy="214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控制块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用户栈</a:t>
              </a: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核心栈</a:t>
              </a: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存储区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86" name="Text Box 18">
              <a:extLst>
                <a:ext uri="{FF2B5EF4-FFF2-40B4-BE49-F238E27FC236}">
                  <a16:creationId xmlns:a16="http://schemas.microsoft.com/office/drawing/2014/main" id="{829F0844-271C-4600-9BC5-961653ABD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22"/>
              <a:ext cx="710" cy="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存储空间</a:t>
              </a:r>
            </a:p>
          </p:txBody>
        </p:sp>
        <p:sp>
          <p:nvSpPr>
            <p:cNvPr id="7187" name="Text Box 19">
              <a:extLst>
                <a:ext uri="{FF2B5EF4-FFF2-40B4-BE49-F238E27FC236}">
                  <a16:creationId xmlns:a16="http://schemas.microsoft.com/office/drawing/2014/main" id="{DD9B7B7E-44A4-44AC-A85C-6FBF371FA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24"/>
              <a:ext cx="710" cy="402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全局数据</a:t>
              </a:r>
            </a:p>
          </p:txBody>
        </p:sp>
        <p:sp>
          <p:nvSpPr>
            <p:cNvPr id="7188" name="Text Box 20">
              <a:extLst>
                <a:ext uri="{FF2B5EF4-FFF2-40B4-BE49-F238E27FC236}">
                  <a16:creationId xmlns:a16="http://schemas.microsoft.com/office/drawing/2014/main" id="{29A33C3E-EE07-4F21-89DC-803A5BC33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260"/>
              <a:ext cx="710" cy="402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程序代码</a:t>
              </a:r>
            </a:p>
          </p:txBody>
        </p:sp>
        <p:sp>
          <p:nvSpPr>
            <p:cNvPr id="7189" name="Text Box 21">
              <a:extLst>
                <a:ext uri="{FF2B5EF4-FFF2-40B4-BE49-F238E27FC236}">
                  <a16:creationId xmlns:a16="http://schemas.microsoft.com/office/drawing/2014/main" id="{DFD594F1-95AC-45B2-B1E8-1CC62AEC1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3260"/>
              <a:ext cx="591" cy="402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0" name="Text Box 22">
              <a:extLst>
                <a:ext uri="{FF2B5EF4-FFF2-40B4-BE49-F238E27FC236}">
                  <a16:creationId xmlns:a16="http://schemas.microsoft.com/office/drawing/2014/main" id="{BC764C60-C07C-4397-A721-00267AA58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260"/>
              <a:ext cx="591" cy="402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1" name="Text Box 23">
              <a:extLst>
                <a:ext uri="{FF2B5EF4-FFF2-40B4-BE49-F238E27FC236}">
                  <a16:creationId xmlns:a16="http://schemas.microsoft.com/office/drawing/2014/main" id="{79AC6926-BB41-43AD-B3A5-E34BD6D21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1519"/>
              <a:ext cx="592" cy="2143"/>
            </a:xfrm>
            <a:prstGeom prst="rect">
              <a:avLst/>
            </a:prstGeom>
            <a:solidFill>
              <a:srgbClr val="FFCC66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控制块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en-US" altLang="zh-CN" sz="1800">
                  <a:solidFill>
                    <a:schemeClr val="tx2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2" name="Text Box 24">
              <a:extLst>
                <a:ext uri="{FF2B5EF4-FFF2-40B4-BE49-F238E27FC236}">
                  <a16:creationId xmlns:a16="http://schemas.microsoft.com/office/drawing/2014/main" id="{FF6AACCE-2C7D-48B5-890B-2FED4677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260"/>
              <a:ext cx="591" cy="402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3" name="Text Box 25">
              <a:extLst>
                <a:ext uri="{FF2B5EF4-FFF2-40B4-BE49-F238E27FC236}">
                  <a16:creationId xmlns:a16="http://schemas.microsoft.com/office/drawing/2014/main" id="{47B6DD0A-E779-4555-96E5-4B71A5A5F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260"/>
              <a:ext cx="592" cy="402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4" name="Text Box 26">
              <a:extLst>
                <a:ext uri="{FF2B5EF4-FFF2-40B4-BE49-F238E27FC236}">
                  <a16:creationId xmlns:a16="http://schemas.microsoft.com/office/drawing/2014/main" id="{82CFB783-A9A9-49D4-B0D1-CCA779E50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519"/>
              <a:ext cx="591" cy="2143"/>
            </a:xfrm>
            <a:prstGeom prst="rect">
              <a:avLst/>
            </a:prstGeom>
            <a:solidFill>
              <a:srgbClr val="FFCC66"/>
            </a:solidFill>
            <a:ln w="19050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控制块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用户栈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核心栈</a:t>
              </a: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5" name="Text Box 27">
              <a:extLst>
                <a:ext uri="{FF2B5EF4-FFF2-40B4-BE49-F238E27FC236}">
                  <a16:creationId xmlns:a16="http://schemas.microsoft.com/office/drawing/2014/main" id="{81F21A38-1405-465D-A2D7-7B9027693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260"/>
              <a:ext cx="592" cy="402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6" name="Text Box 28">
              <a:extLst>
                <a:ext uri="{FF2B5EF4-FFF2-40B4-BE49-F238E27FC236}">
                  <a16:creationId xmlns:a16="http://schemas.microsoft.com/office/drawing/2014/main" id="{B08EC252-D4E6-41D3-9165-6F49C019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3260"/>
              <a:ext cx="591" cy="402"/>
            </a:xfrm>
            <a:prstGeom prst="rect">
              <a:avLst/>
            </a:prstGeom>
            <a:solidFill>
              <a:srgbClr val="FFCC66"/>
            </a:solidFill>
            <a:ln w="9525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线程</a:t>
              </a:r>
              <a:r>
                <a:rPr lang="en-US" altLang="zh-CN" sz="18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  <a:p>
              <a:endParaRPr lang="en-US" altLang="zh-CN" sz="1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97" name="Line 29">
              <a:extLst>
                <a:ext uri="{FF2B5EF4-FFF2-40B4-BE49-F238E27FC236}">
                  <a16:creationId xmlns:a16="http://schemas.microsoft.com/office/drawing/2014/main" id="{61F99901-E1D6-4EE1-BFCE-3BDC647BA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2188"/>
              <a:ext cx="27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3A01294-170F-49C5-A608-00DBA64E8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  <a:ln/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多线程环境中进程的定义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721E32F-8DF7-4AC3-AD14-33F403CD1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467600" cy="4876800"/>
          </a:xfrm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zh-CN"/>
              <a:t>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进程是操作系统中进行除处理器外的资源分配和保护的基本单位，它有一个独立的虚拟地址空间，用来容纳进程映像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如与进程关联的程序与数据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，并以进程为单位对各种资源实施保护，如受保护地访问处理器、文件、外部设备及其他进程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进程间通信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6A496CF-D81E-4A4E-9342-247AA1F0A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  <a:ln/>
        </p:spPr>
        <p:txBody>
          <a:bodyPr/>
          <a:lstStyle/>
          <a:p>
            <a:r>
              <a:rPr lang="en-US" altLang="zh-CN" sz="4000" b="1">
                <a:ea typeface="仿宋_GB2312" pitchFamily="49" charset="-122"/>
              </a:rPr>
              <a:t> </a:t>
            </a:r>
            <a:r>
              <a:rPr lang="en-US" altLang="zh-CN" sz="40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多线程环境中的线程概念</a:t>
            </a:r>
            <a:b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4A042B2-2412-4234-B3B8-5B1A4530E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315200" cy="4648200"/>
          </a:xfrm>
          <a:ln/>
        </p:spPr>
        <p:txBody>
          <a:bodyPr/>
          <a:lstStyle/>
          <a:p>
            <a:pPr marL="457200" indent="-457200" algn="just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线程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是操作系统进程中能够独立执行的实体（控制流），是处理器调度和分派的基本单位。线程是进程的组成部分，每个进程内允许包含多个并发执行的实体（控制流），这就是多线程。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400011-0C11-4E89-863A-B4C043599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400800" cy="990600"/>
          </a:xfrm>
          <a:ln/>
        </p:spPr>
        <p:txBody>
          <a:bodyPr/>
          <a:lstStyle/>
          <a:p>
            <a:pPr algn="just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线程组成</a:t>
            </a:r>
            <a:endParaRPr lang="zh-CN" altLang="en-US">
              <a:latin typeface="仿宋_GB2312" pitchFamily="49" charset="-122"/>
              <a:ea typeface="华文新魏" panose="0201080004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AF4791-893E-4336-81CA-22EF3ECDD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391400" cy="5181600"/>
          </a:xfrm>
          <a:ln/>
        </p:spPr>
        <p:txBody>
          <a:bodyPr/>
          <a:lstStyle/>
          <a:p>
            <a:r>
              <a:rPr lang="zh-CN" altLang="en-US" sz="3600">
                <a:ea typeface="华文新魏" panose="02010800040101010101" pitchFamily="2" charset="-122"/>
              </a:rPr>
              <a:t>线程惟一标识符及线程状态信息；</a:t>
            </a:r>
          </a:p>
          <a:p>
            <a:r>
              <a:rPr lang="zh-CN" altLang="en-US" sz="3600">
                <a:ea typeface="华文新魏" panose="02010800040101010101" pitchFamily="2" charset="-122"/>
              </a:rPr>
              <a:t>未运行时保存的线程上下文；可把线程看成是进程中一个独立的程序计数器在操作；</a:t>
            </a:r>
          </a:p>
          <a:p>
            <a:r>
              <a:rPr lang="zh-CN" altLang="en-US" sz="3600">
                <a:ea typeface="华文新魏" panose="02010800040101010101" pitchFamily="2" charset="-122"/>
              </a:rPr>
              <a:t>核心栈，核心态下工作时，保存参数，函数调用时的返回地址等；</a:t>
            </a:r>
          </a:p>
          <a:p>
            <a:r>
              <a:rPr lang="zh-CN" altLang="en-US" sz="3600">
                <a:ea typeface="华文新魏" panose="02010800040101010101" pitchFamily="2" charset="-122"/>
              </a:rPr>
              <a:t>用于存放线程局部变量及用户栈的私有存储区。</a:t>
            </a:r>
            <a:endParaRPr lang="zh-CN" altLang="en-US" sz="3600">
              <a:latin typeface="仿宋_GB2312" pitchFamily="49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Pct val="100000"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Pct val="100000"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9900FF"/>
    </a:dk1>
    <a:lt1>
      <a:srgbClr val="FFFFFF"/>
    </a:lt1>
    <a:dk2>
      <a:srgbClr val="0000FF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8200D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CC00FF"/>
    </a:dk1>
    <a:lt1>
      <a:srgbClr val="FFFFFF"/>
    </a:lt1>
    <a:dk2>
      <a:srgbClr val="0000FF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AE00DA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6600CC"/>
    </a:dk1>
    <a:lt1>
      <a:srgbClr val="FFFFFF"/>
    </a:lt1>
    <a:dk2>
      <a:srgbClr val="0000FF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5600AE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0066"/>
    </a:dk1>
    <a:lt1>
      <a:srgbClr val="FFFFFF"/>
    </a:lt1>
    <a:dk2>
      <a:srgbClr val="0000FF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DA00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2057</Words>
  <Application>Microsoft Office PowerPoint</Application>
  <PresentationFormat>全屏显示(4:3)</PresentationFormat>
  <Paragraphs>357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Times New Roman</vt:lpstr>
      <vt:lpstr>宋体</vt:lpstr>
      <vt:lpstr>华文新魏</vt:lpstr>
      <vt:lpstr>仿宋_GB2312</vt:lpstr>
      <vt:lpstr>楷体_GB2312</vt:lpstr>
      <vt:lpstr>Lucida Sans</vt:lpstr>
      <vt:lpstr>默认设计模板</vt:lpstr>
      <vt:lpstr>2.4 线程及其实现 </vt:lpstr>
      <vt:lpstr>PowerPoint 演示文稿</vt:lpstr>
      <vt:lpstr>PowerPoint 演示文稿</vt:lpstr>
      <vt:lpstr>线程的概念(1)</vt:lpstr>
      <vt:lpstr>线程的概念(2)</vt:lpstr>
      <vt:lpstr>2.4.2 多线程环境中的进程与线程 </vt:lpstr>
      <vt:lpstr>多线程环境中进程的定义</vt:lpstr>
      <vt:lpstr>  多线程环境中的线程概念 </vt:lpstr>
      <vt:lpstr>           线程组成</vt:lpstr>
      <vt:lpstr>线程又称轻量进程</vt:lpstr>
      <vt:lpstr> 线程的状态 </vt:lpstr>
      <vt:lpstr>PowerPoint 演示文稿</vt:lpstr>
      <vt:lpstr>线程管理和线程库(2) </vt:lpstr>
      <vt:lpstr>并发多线程程序设计的优点 </vt:lpstr>
      <vt:lpstr> 多线程技术的应用 </vt:lpstr>
      <vt:lpstr>PowerPoint 演示文稿</vt:lpstr>
      <vt:lpstr>2.5 Linux进程与线程</vt:lpstr>
      <vt:lpstr>Linux2.4进程的核心栈、PCB        和虚存映象 </vt:lpstr>
      <vt:lpstr>Linux2.6进程的核心栈</vt:lpstr>
      <vt:lpstr>Linux进程的运行环境信息thread_info结构 </vt:lpstr>
      <vt:lpstr>Linux2.6 task_struct </vt:lpstr>
      <vt:lpstr>Linux进程状态</vt:lpstr>
      <vt:lpstr>Linux进程状态及转换</vt:lpstr>
      <vt:lpstr>2.6Windows 2003进程与线程</vt:lpstr>
      <vt:lpstr>Windows 对象分类(1)</vt:lpstr>
      <vt:lpstr>Windows 对象分类(2)</vt:lpstr>
      <vt:lpstr>Windows 对象分类(3)</vt:lpstr>
      <vt:lpstr>  进程及控制和使用的资源 </vt:lpstr>
      <vt:lpstr>对象和句柄间的关系 </vt:lpstr>
      <vt:lpstr>进程对象(进程描述表结构) </vt:lpstr>
      <vt:lpstr>线程对象(进程和线程描述表结构) </vt:lpstr>
      <vt:lpstr>调用CreateProcess函数创建进程</vt:lpstr>
      <vt:lpstr>调用CreateThread函数创建线程</vt:lpstr>
      <vt:lpstr>Windows进程和线程状态 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174</cp:revision>
  <dcterms:created xsi:type="dcterms:W3CDTF">2002-10-28T07:32:45Z</dcterms:created>
  <dcterms:modified xsi:type="dcterms:W3CDTF">2019-09-17T18:50:44Z</dcterms:modified>
</cp:coreProperties>
</file>