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432" r:id="rId3"/>
    <p:sldId id="433" r:id="rId4"/>
    <p:sldId id="434" r:id="rId5"/>
    <p:sldId id="435" r:id="rId6"/>
    <p:sldId id="436" r:id="rId7"/>
    <p:sldId id="437" r:id="rId8"/>
    <p:sldId id="438" r:id="rId9"/>
    <p:sldId id="439" r:id="rId10"/>
    <p:sldId id="441" r:id="rId11"/>
    <p:sldId id="270" r:id="rId12"/>
    <p:sldId id="430" r:id="rId13"/>
    <p:sldId id="273" r:id="rId14"/>
    <p:sldId id="274" r:id="rId15"/>
    <p:sldId id="276" r:id="rId16"/>
    <p:sldId id="277" r:id="rId17"/>
    <p:sldId id="280" r:id="rId18"/>
    <p:sldId id="470" r:id="rId19"/>
    <p:sldId id="281" r:id="rId20"/>
    <p:sldId id="471" r:id="rId21"/>
    <p:sldId id="472" r:id="rId22"/>
    <p:sldId id="473" r:id="rId23"/>
    <p:sldId id="466" r:id="rId24"/>
    <p:sldId id="284" r:id="rId25"/>
    <p:sldId id="467" r:id="rId26"/>
    <p:sldId id="288" r:id="rId27"/>
    <p:sldId id="468" r:id="rId28"/>
    <p:sldId id="291" r:id="rId29"/>
    <p:sldId id="292" r:id="rId30"/>
    <p:sldId id="469" r:id="rId31"/>
    <p:sldId id="446" r:id="rId32"/>
    <p:sldId id="447" r:id="rId33"/>
    <p:sldId id="445" r:id="rId34"/>
    <p:sldId id="448" r:id="rId35"/>
    <p:sldId id="313" r:id="rId36"/>
    <p:sldId id="450" r:id="rId37"/>
    <p:sldId id="451" r:id="rId38"/>
    <p:sldId id="452" r:id="rId39"/>
    <p:sldId id="453" r:id="rId40"/>
    <p:sldId id="454" r:id="rId41"/>
    <p:sldId id="455" r:id="rId42"/>
    <p:sldId id="456" r:id="rId43"/>
    <p:sldId id="474" r:id="rId44"/>
    <p:sldId id="457" r:id="rId45"/>
    <p:sldId id="461" r:id="rId46"/>
    <p:sldId id="462" r:id="rId47"/>
    <p:sldId id="463" r:id="rId48"/>
    <p:sldId id="464" r:id="rId49"/>
    <p:sldId id="465" r:id="rId50"/>
    <p:sldId id="475" r:id="rId51"/>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D40C16"/>
    <a:srgbClr val="660066"/>
    <a:srgbClr val="FF0066"/>
    <a:srgbClr val="006600"/>
    <a:srgbClr val="6633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95" autoAdjust="0"/>
    <p:restoredTop sz="90929"/>
  </p:normalViewPr>
  <p:slideViewPr>
    <p:cSldViewPr>
      <p:cViewPr varScale="1">
        <p:scale>
          <a:sx n="86" d="100"/>
          <a:sy n="86" d="100"/>
        </p:scale>
        <p:origin x="97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AD1B9637-254E-4CA8-BDD0-A86AEB1F014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221187" name="Rectangle 3">
            <a:extLst>
              <a:ext uri="{FF2B5EF4-FFF2-40B4-BE49-F238E27FC236}">
                <a16:creationId xmlns:a16="http://schemas.microsoft.com/office/drawing/2014/main" id="{0B641F4C-A6C0-420E-96E3-947FF14BAC6E}"/>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53252" name="Rectangle 4">
            <a:extLst>
              <a:ext uri="{FF2B5EF4-FFF2-40B4-BE49-F238E27FC236}">
                <a16:creationId xmlns:a16="http://schemas.microsoft.com/office/drawing/2014/main" id="{AFB1F8D4-E96C-4744-92AA-583B9E4803D4}"/>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1189" name="Rectangle 5">
            <a:extLst>
              <a:ext uri="{FF2B5EF4-FFF2-40B4-BE49-F238E27FC236}">
                <a16:creationId xmlns:a16="http://schemas.microsoft.com/office/drawing/2014/main" id="{EDF0045B-EFDB-4640-89CB-1BFB1881B1E2}"/>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21190" name="Rectangle 6">
            <a:extLst>
              <a:ext uri="{FF2B5EF4-FFF2-40B4-BE49-F238E27FC236}">
                <a16:creationId xmlns:a16="http://schemas.microsoft.com/office/drawing/2014/main" id="{4FE50D21-6E01-4D89-A722-8E6D5B9F9C2F}"/>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221191" name="Rectangle 7">
            <a:extLst>
              <a:ext uri="{FF2B5EF4-FFF2-40B4-BE49-F238E27FC236}">
                <a16:creationId xmlns:a16="http://schemas.microsoft.com/office/drawing/2014/main" id="{01BD36E3-784E-406C-83D3-A7F474684C13}"/>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C6D3C77-58BF-4E96-94EC-B27FC14A9CF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a:extLst>
              <a:ext uri="{FF2B5EF4-FFF2-40B4-BE49-F238E27FC236}">
                <a16:creationId xmlns:a16="http://schemas.microsoft.com/office/drawing/2014/main" id="{BD4C45BC-E5EF-44EF-BB4F-4926E8F14F7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33B1835-EF1E-4308-9BBF-1E7C46A9763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E4CDB16-36BA-486C-97BD-5A69428ACFB1}"/>
              </a:ext>
            </a:extLst>
          </p:cNvPr>
          <p:cNvSpPr>
            <a:spLocks noGrp="1" noChangeArrowheads="1"/>
          </p:cNvSpPr>
          <p:nvPr>
            <p:ph type="sldNum" sz="quarter" idx="12"/>
          </p:nvPr>
        </p:nvSpPr>
        <p:spPr>
          <a:ln/>
        </p:spPr>
        <p:txBody>
          <a:bodyPr/>
          <a:lstStyle>
            <a:lvl1pPr>
              <a:defRPr/>
            </a:lvl1pPr>
          </a:lstStyle>
          <a:p>
            <a:fld id="{01E02297-6079-46A6-A96B-DD532696F99B}" type="slidenum">
              <a:rPr lang="en-US" altLang="zh-CN"/>
              <a:pPr/>
              <a:t>‹#›</a:t>
            </a:fld>
            <a:endParaRPr lang="en-US" altLang="zh-CN"/>
          </a:p>
        </p:txBody>
      </p:sp>
    </p:spTree>
    <p:extLst>
      <p:ext uri="{BB962C8B-B14F-4D97-AF65-F5344CB8AC3E}">
        <p14:creationId xmlns:p14="http://schemas.microsoft.com/office/powerpoint/2010/main" val="174796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a:extLst>
              <a:ext uri="{FF2B5EF4-FFF2-40B4-BE49-F238E27FC236}">
                <a16:creationId xmlns:a16="http://schemas.microsoft.com/office/drawing/2014/main" id="{CA2EB307-37C9-450E-A634-EAF813398A3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BEEBA2B-BB70-4EFB-99F8-D89E9CAC7B2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C76A309-59A7-4BD2-9987-5C0D896ACB47}"/>
              </a:ext>
            </a:extLst>
          </p:cNvPr>
          <p:cNvSpPr>
            <a:spLocks noGrp="1" noChangeArrowheads="1"/>
          </p:cNvSpPr>
          <p:nvPr>
            <p:ph type="sldNum" sz="quarter" idx="12"/>
          </p:nvPr>
        </p:nvSpPr>
        <p:spPr>
          <a:ln/>
        </p:spPr>
        <p:txBody>
          <a:bodyPr/>
          <a:lstStyle>
            <a:lvl1pPr>
              <a:defRPr/>
            </a:lvl1pPr>
          </a:lstStyle>
          <a:p>
            <a:fld id="{1966135D-1039-4E77-B272-B292039DC1A0}" type="slidenum">
              <a:rPr lang="en-US" altLang="zh-CN"/>
              <a:pPr/>
              <a:t>‹#›</a:t>
            </a:fld>
            <a:endParaRPr lang="en-US" altLang="zh-CN"/>
          </a:p>
        </p:txBody>
      </p:sp>
    </p:spTree>
    <p:extLst>
      <p:ext uri="{BB962C8B-B14F-4D97-AF65-F5344CB8AC3E}">
        <p14:creationId xmlns:p14="http://schemas.microsoft.com/office/powerpoint/2010/main" val="293602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a:extLst>
              <a:ext uri="{FF2B5EF4-FFF2-40B4-BE49-F238E27FC236}">
                <a16:creationId xmlns:a16="http://schemas.microsoft.com/office/drawing/2014/main" id="{1D61634F-5664-4FC5-B4C7-D4EF61704F2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414CC08-1927-4DD2-AE29-38E313B115C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68B772D-9423-4EF7-8E55-6F12EED100B6}"/>
              </a:ext>
            </a:extLst>
          </p:cNvPr>
          <p:cNvSpPr>
            <a:spLocks noGrp="1" noChangeArrowheads="1"/>
          </p:cNvSpPr>
          <p:nvPr>
            <p:ph type="sldNum" sz="quarter" idx="12"/>
          </p:nvPr>
        </p:nvSpPr>
        <p:spPr>
          <a:ln/>
        </p:spPr>
        <p:txBody>
          <a:bodyPr/>
          <a:lstStyle>
            <a:lvl1pPr>
              <a:defRPr/>
            </a:lvl1pPr>
          </a:lstStyle>
          <a:p>
            <a:fld id="{10072A7C-84C2-4809-A9D3-80900AECAAD1}" type="slidenum">
              <a:rPr lang="en-US" altLang="zh-CN"/>
              <a:pPr/>
              <a:t>‹#›</a:t>
            </a:fld>
            <a:endParaRPr lang="en-US" altLang="zh-CN"/>
          </a:p>
        </p:txBody>
      </p:sp>
    </p:spTree>
    <p:extLst>
      <p:ext uri="{BB962C8B-B14F-4D97-AF65-F5344CB8AC3E}">
        <p14:creationId xmlns:p14="http://schemas.microsoft.com/office/powerpoint/2010/main" val="418504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a:extLst>
              <a:ext uri="{FF2B5EF4-FFF2-40B4-BE49-F238E27FC236}">
                <a16:creationId xmlns:a16="http://schemas.microsoft.com/office/drawing/2014/main" id="{37E84EE8-3FFF-4C18-B3A3-66D78DBCE19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6CD7A5B-05B4-4658-9276-DF39FC20D25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777CC55-B566-42CE-9928-04D470273BE2}"/>
              </a:ext>
            </a:extLst>
          </p:cNvPr>
          <p:cNvSpPr>
            <a:spLocks noGrp="1" noChangeArrowheads="1"/>
          </p:cNvSpPr>
          <p:nvPr>
            <p:ph type="sldNum" sz="quarter" idx="12"/>
          </p:nvPr>
        </p:nvSpPr>
        <p:spPr>
          <a:ln/>
        </p:spPr>
        <p:txBody>
          <a:bodyPr/>
          <a:lstStyle>
            <a:lvl1pPr>
              <a:defRPr/>
            </a:lvl1pPr>
          </a:lstStyle>
          <a:p>
            <a:fld id="{036C63DB-75C5-4390-ADC9-15F98AE35375}" type="slidenum">
              <a:rPr lang="en-US" altLang="zh-CN"/>
              <a:pPr/>
              <a:t>‹#›</a:t>
            </a:fld>
            <a:endParaRPr lang="en-US" altLang="zh-CN"/>
          </a:p>
        </p:txBody>
      </p:sp>
    </p:spTree>
    <p:extLst>
      <p:ext uri="{BB962C8B-B14F-4D97-AF65-F5344CB8AC3E}">
        <p14:creationId xmlns:p14="http://schemas.microsoft.com/office/powerpoint/2010/main" val="63237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a:extLst>
              <a:ext uri="{FF2B5EF4-FFF2-40B4-BE49-F238E27FC236}">
                <a16:creationId xmlns:a16="http://schemas.microsoft.com/office/drawing/2014/main" id="{52BAA354-E056-4A24-952D-F1776AC9037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EAED605-4689-4589-AD30-293297BAFB4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102C2D5-B409-4802-A7A2-D7BF5B1C5DB7}"/>
              </a:ext>
            </a:extLst>
          </p:cNvPr>
          <p:cNvSpPr>
            <a:spLocks noGrp="1" noChangeArrowheads="1"/>
          </p:cNvSpPr>
          <p:nvPr>
            <p:ph type="sldNum" sz="quarter" idx="12"/>
          </p:nvPr>
        </p:nvSpPr>
        <p:spPr>
          <a:ln/>
        </p:spPr>
        <p:txBody>
          <a:bodyPr/>
          <a:lstStyle>
            <a:lvl1pPr>
              <a:defRPr/>
            </a:lvl1pPr>
          </a:lstStyle>
          <a:p>
            <a:fld id="{B6302762-A00E-491C-9078-DE09707EDF08}" type="slidenum">
              <a:rPr lang="en-US" altLang="zh-CN"/>
              <a:pPr/>
              <a:t>‹#›</a:t>
            </a:fld>
            <a:endParaRPr lang="en-US" altLang="zh-CN"/>
          </a:p>
        </p:txBody>
      </p:sp>
    </p:spTree>
    <p:extLst>
      <p:ext uri="{BB962C8B-B14F-4D97-AF65-F5344CB8AC3E}">
        <p14:creationId xmlns:p14="http://schemas.microsoft.com/office/powerpoint/2010/main" val="1931961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a:extLst>
              <a:ext uri="{FF2B5EF4-FFF2-40B4-BE49-F238E27FC236}">
                <a16:creationId xmlns:a16="http://schemas.microsoft.com/office/drawing/2014/main" id="{D01D661E-2C42-462B-93A5-5347BB150BD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053CA59-DC6B-42C3-9E8E-6252E468A90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F44249D-CD8A-43CB-8106-E0862A4F7A26}"/>
              </a:ext>
            </a:extLst>
          </p:cNvPr>
          <p:cNvSpPr>
            <a:spLocks noGrp="1" noChangeArrowheads="1"/>
          </p:cNvSpPr>
          <p:nvPr>
            <p:ph type="sldNum" sz="quarter" idx="12"/>
          </p:nvPr>
        </p:nvSpPr>
        <p:spPr>
          <a:ln/>
        </p:spPr>
        <p:txBody>
          <a:bodyPr/>
          <a:lstStyle>
            <a:lvl1pPr>
              <a:defRPr/>
            </a:lvl1pPr>
          </a:lstStyle>
          <a:p>
            <a:fld id="{CCDCF615-8990-4DE0-B60F-2113C9EC0368}" type="slidenum">
              <a:rPr lang="en-US" altLang="zh-CN"/>
              <a:pPr/>
              <a:t>‹#›</a:t>
            </a:fld>
            <a:endParaRPr lang="en-US" altLang="zh-CN"/>
          </a:p>
        </p:txBody>
      </p:sp>
    </p:spTree>
    <p:extLst>
      <p:ext uri="{BB962C8B-B14F-4D97-AF65-F5344CB8AC3E}">
        <p14:creationId xmlns:p14="http://schemas.microsoft.com/office/powerpoint/2010/main" val="739137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a:extLst>
              <a:ext uri="{FF2B5EF4-FFF2-40B4-BE49-F238E27FC236}">
                <a16:creationId xmlns:a16="http://schemas.microsoft.com/office/drawing/2014/main" id="{CA2B6A06-CA04-42E1-8BB6-7BEA7AE4A04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58295A47-5867-4732-94B9-592EBDB12B6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EFDE2121-8A3E-4AE7-93FC-BA8FD152FBBC}"/>
              </a:ext>
            </a:extLst>
          </p:cNvPr>
          <p:cNvSpPr>
            <a:spLocks noGrp="1" noChangeArrowheads="1"/>
          </p:cNvSpPr>
          <p:nvPr>
            <p:ph type="sldNum" sz="quarter" idx="12"/>
          </p:nvPr>
        </p:nvSpPr>
        <p:spPr>
          <a:ln/>
        </p:spPr>
        <p:txBody>
          <a:bodyPr/>
          <a:lstStyle>
            <a:lvl1pPr>
              <a:defRPr/>
            </a:lvl1pPr>
          </a:lstStyle>
          <a:p>
            <a:fld id="{0D7FC195-F023-47C5-A504-A2A583E0ED86}" type="slidenum">
              <a:rPr lang="en-US" altLang="zh-CN"/>
              <a:pPr/>
              <a:t>‹#›</a:t>
            </a:fld>
            <a:endParaRPr lang="en-US" altLang="zh-CN"/>
          </a:p>
        </p:txBody>
      </p:sp>
    </p:spTree>
    <p:extLst>
      <p:ext uri="{BB962C8B-B14F-4D97-AF65-F5344CB8AC3E}">
        <p14:creationId xmlns:p14="http://schemas.microsoft.com/office/powerpoint/2010/main" val="2764182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a:extLst>
              <a:ext uri="{FF2B5EF4-FFF2-40B4-BE49-F238E27FC236}">
                <a16:creationId xmlns:a16="http://schemas.microsoft.com/office/drawing/2014/main" id="{27960C7D-B841-4321-BAB3-942289C9581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4354EFD6-F964-4C5F-969D-CB73C4A9651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0300260A-BDE8-43D4-9387-2CEDC4F77560}"/>
              </a:ext>
            </a:extLst>
          </p:cNvPr>
          <p:cNvSpPr>
            <a:spLocks noGrp="1" noChangeArrowheads="1"/>
          </p:cNvSpPr>
          <p:nvPr>
            <p:ph type="sldNum" sz="quarter" idx="12"/>
          </p:nvPr>
        </p:nvSpPr>
        <p:spPr>
          <a:ln/>
        </p:spPr>
        <p:txBody>
          <a:bodyPr/>
          <a:lstStyle>
            <a:lvl1pPr>
              <a:defRPr/>
            </a:lvl1pPr>
          </a:lstStyle>
          <a:p>
            <a:fld id="{FE40C79F-C8CF-479A-90FF-AF7250B08223}" type="slidenum">
              <a:rPr lang="en-US" altLang="zh-CN"/>
              <a:pPr/>
              <a:t>‹#›</a:t>
            </a:fld>
            <a:endParaRPr lang="en-US" altLang="zh-CN"/>
          </a:p>
        </p:txBody>
      </p:sp>
    </p:spTree>
    <p:extLst>
      <p:ext uri="{BB962C8B-B14F-4D97-AF65-F5344CB8AC3E}">
        <p14:creationId xmlns:p14="http://schemas.microsoft.com/office/powerpoint/2010/main" val="4049889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D33EB68-8882-45A7-988E-218CF2ED5D9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09727D4E-6C91-48F9-BE71-19C9FE8D83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FB966BC8-F34E-45D9-A2FA-F0F05FB26359}"/>
              </a:ext>
            </a:extLst>
          </p:cNvPr>
          <p:cNvSpPr>
            <a:spLocks noGrp="1" noChangeArrowheads="1"/>
          </p:cNvSpPr>
          <p:nvPr>
            <p:ph type="sldNum" sz="quarter" idx="12"/>
          </p:nvPr>
        </p:nvSpPr>
        <p:spPr>
          <a:ln/>
        </p:spPr>
        <p:txBody>
          <a:bodyPr/>
          <a:lstStyle>
            <a:lvl1pPr>
              <a:defRPr/>
            </a:lvl1pPr>
          </a:lstStyle>
          <a:p>
            <a:fld id="{F24A3256-5EB7-4F56-8D31-47DB7420B64C}" type="slidenum">
              <a:rPr lang="en-US" altLang="zh-CN"/>
              <a:pPr/>
              <a:t>‹#›</a:t>
            </a:fld>
            <a:endParaRPr lang="en-US" altLang="zh-CN"/>
          </a:p>
        </p:txBody>
      </p:sp>
    </p:spTree>
    <p:extLst>
      <p:ext uri="{BB962C8B-B14F-4D97-AF65-F5344CB8AC3E}">
        <p14:creationId xmlns:p14="http://schemas.microsoft.com/office/powerpoint/2010/main" val="1568225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a:extLst>
              <a:ext uri="{FF2B5EF4-FFF2-40B4-BE49-F238E27FC236}">
                <a16:creationId xmlns:a16="http://schemas.microsoft.com/office/drawing/2014/main" id="{CA6D020B-CA36-4A73-8B70-BBB5E8AECA7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69D3C31-06BB-4F1D-9D14-3B559BDB1D9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24E0B24-336C-46CF-82CB-F7AC3B8D2DD6}"/>
              </a:ext>
            </a:extLst>
          </p:cNvPr>
          <p:cNvSpPr>
            <a:spLocks noGrp="1" noChangeArrowheads="1"/>
          </p:cNvSpPr>
          <p:nvPr>
            <p:ph type="sldNum" sz="quarter" idx="12"/>
          </p:nvPr>
        </p:nvSpPr>
        <p:spPr>
          <a:ln/>
        </p:spPr>
        <p:txBody>
          <a:bodyPr/>
          <a:lstStyle>
            <a:lvl1pPr>
              <a:defRPr/>
            </a:lvl1pPr>
          </a:lstStyle>
          <a:p>
            <a:fld id="{5CF66A7A-781E-4C3F-8FC4-7906F447B286}" type="slidenum">
              <a:rPr lang="en-US" altLang="zh-CN"/>
              <a:pPr/>
              <a:t>‹#›</a:t>
            </a:fld>
            <a:endParaRPr lang="en-US" altLang="zh-CN"/>
          </a:p>
        </p:txBody>
      </p:sp>
    </p:spTree>
    <p:extLst>
      <p:ext uri="{BB962C8B-B14F-4D97-AF65-F5344CB8AC3E}">
        <p14:creationId xmlns:p14="http://schemas.microsoft.com/office/powerpoint/2010/main" val="318176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a:extLst>
              <a:ext uri="{FF2B5EF4-FFF2-40B4-BE49-F238E27FC236}">
                <a16:creationId xmlns:a16="http://schemas.microsoft.com/office/drawing/2014/main" id="{E7846FED-CC8C-4929-A176-8640191132D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403FA23-CAB4-40D5-A732-B8FD35F87E9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51E6DD0-B0A4-4EA8-A6F8-08AEB6FD4D59}"/>
              </a:ext>
            </a:extLst>
          </p:cNvPr>
          <p:cNvSpPr>
            <a:spLocks noGrp="1" noChangeArrowheads="1"/>
          </p:cNvSpPr>
          <p:nvPr>
            <p:ph type="sldNum" sz="quarter" idx="12"/>
          </p:nvPr>
        </p:nvSpPr>
        <p:spPr>
          <a:ln/>
        </p:spPr>
        <p:txBody>
          <a:bodyPr/>
          <a:lstStyle>
            <a:lvl1pPr>
              <a:defRPr/>
            </a:lvl1pPr>
          </a:lstStyle>
          <a:p>
            <a:fld id="{61013DFB-DD96-4B3C-8EA4-71F9FABEAF96}" type="slidenum">
              <a:rPr lang="en-US" altLang="zh-CN"/>
              <a:pPr/>
              <a:t>‹#›</a:t>
            </a:fld>
            <a:endParaRPr lang="en-US" altLang="zh-CN"/>
          </a:p>
        </p:txBody>
      </p:sp>
    </p:spTree>
    <p:extLst>
      <p:ext uri="{BB962C8B-B14F-4D97-AF65-F5344CB8AC3E}">
        <p14:creationId xmlns:p14="http://schemas.microsoft.com/office/powerpoint/2010/main" val="2434513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8DD17C7-B86A-4E6F-AFB9-50A146B84FB8}"/>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7CF24ECC-5298-4602-9986-25AE20E3A6A4}"/>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D0649F26-A420-49AF-A61B-EFDFB3252C93}"/>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zh-CN"/>
          </a:p>
        </p:txBody>
      </p:sp>
      <p:sp>
        <p:nvSpPr>
          <p:cNvPr id="1029" name="Rectangle 5">
            <a:extLst>
              <a:ext uri="{FF2B5EF4-FFF2-40B4-BE49-F238E27FC236}">
                <a16:creationId xmlns:a16="http://schemas.microsoft.com/office/drawing/2014/main" id="{98CC9BD0-62DA-4B21-AE7E-2437468B5990}"/>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1030" name="Rectangle 6">
            <a:extLst>
              <a:ext uri="{FF2B5EF4-FFF2-40B4-BE49-F238E27FC236}">
                <a16:creationId xmlns:a16="http://schemas.microsoft.com/office/drawing/2014/main" id="{B09AEF93-ABE4-48DF-8E46-0E0DA760C6E8}"/>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2B31865-885D-4DA7-9B41-E08E13A7551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E0ABE8C-E9CB-4F82-905D-EDE344DB7E00}"/>
              </a:ext>
            </a:extLst>
          </p:cNvPr>
          <p:cNvSpPr>
            <a:spLocks noGrp="1" noChangeArrowheads="1"/>
          </p:cNvSpPr>
          <p:nvPr>
            <p:ph type="title"/>
          </p:nvPr>
        </p:nvSpPr>
        <p:spPr/>
        <p:txBody>
          <a:bodyPr/>
          <a:lstStyle/>
          <a:p>
            <a:pPr eaLnBrk="1" hangingPunct="1"/>
            <a:r>
              <a:rPr lang="en-US" altLang="zh-CN" sz="4800">
                <a:latin typeface="华文新魏" panose="02010800040101010101" pitchFamily="2" charset="-122"/>
                <a:ea typeface="华文新魏" panose="02010800040101010101" pitchFamily="2" charset="-122"/>
              </a:rPr>
              <a:t>2.7</a:t>
            </a:r>
            <a:r>
              <a:rPr lang="zh-CN" altLang="en-US" sz="4800">
                <a:latin typeface="华文新魏" panose="02010800040101010101" pitchFamily="2" charset="-122"/>
                <a:ea typeface="华文新魏" panose="02010800040101010101" pitchFamily="2" charset="-122"/>
              </a:rPr>
              <a:t>处理机调度</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2051" name="Rectangle 3">
            <a:extLst>
              <a:ext uri="{FF2B5EF4-FFF2-40B4-BE49-F238E27FC236}">
                <a16:creationId xmlns:a16="http://schemas.microsoft.com/office/drawing/2014/main" id="{5680208D-81A4-4980-BF83-4192730BEF9E}"/>
              </a:ext>
            </a:extLst>
          </p:cNvPr>
          <p:cNvSpPr>
            <a:spLocks noGrp="1" noChangeArrowheads="1"/>
          </p:cNvSpPr>
          <p:nvPr>
            <p:ph type="body" idx="1"/>
          </p:nvPr>
        </p:nvSpPr>
        <p:spPr>
          <a:xfrm>
            <a:off x="1331913" y="1268413"/>
            <a:ext cx="6934200" cy="4267200"/>
          </a:xfrm>
        </p:spPr>
        <p:txBody>
          <a:bodyPr/>
          <a:lstStyle/>
          <a:p>
            <a:pPr marL="457200" indent="-457200" algn="just" eaLnBrk="1" hangingPunct="1">
              <a:buFontTx/>
              <a:buNone/>
            </a:pPr>
            <a:r>
              <a:rPr lang="en-US" altLang="zh-CN" sz="4000">
                <a:latin typeface="华文新魏" panose="02010800040101010101" pitchFamily="2" charset="-122"/>
                <a:ea typeface="华文新魏" panose="02010800040101010101" pitchFamily="2" charset="-122"/>
              </a:rPr>
              <a:t>2.7.1 </a:t>
            </a:r>
            <a:r>
              <a:rPr lang="zh-CN" altLang="en-US" sz="4000">
                <a:latin typeface="华文新魏" panose="02010800040101010101" pitchFamily="2" charset="-122"/>
                <a:ea typeface="华文新魏" panose="02010800040101010101" pitchFamily="2" charset="-122"/>
              </a:rPr>
              <a:t>处理机调度的层次</a:t>
            </a:r>
          </a:p>
          <a:p>
            <a:pPr marL="457200" indent="-457200" eaLnBrk="1" hangingPunct="1">
              <a:buFontTx/>
              <a:buNone/>
            </a:pPr>
            <a:r>
              <a:rPr lang="en-US" altLang="zh-CN" sz="4000">
                <a:latin typeface="华文新魏" panose="02010800040101010101" pitchFamily="2" charset="-122"/>
                <a:ea typeface="华文新魏" panose="02010800040101010101" pitchFamily="2" charset="-122"/>
              </a:rPr>
              <a:t>2.7.2</a:t>
            </a:r>
            <a:r>
              <a:rPr lang="zh-CN" altLang="en-US" sz="4000">
                <a:latin typeface="华文新魏" panose="02010800040101010101" pitchFamily="2" charset="-122"/>
                <a:ea typeface="华文新魏" panose="02010800040101010101" pitchFamily="2" charset="-122"/>
              </a:rPr>
              <a:t>选择调度算法的原则</a:t>
            </a:r>
            <a:br>
              <a:rPr lang="zh-CN" altLang="en-US" sz="4000">
                <a:latin typeface="华文新魏" panose="02010800040101010101" pitchFamily="2" charset="-122"/>
                <a:ea typeface="华文新魏" panose="02010800040101010101" pitchFamily="2" charset="-122"/>
              </a:rPr>
            </a:br>
            <a:endParaRPr lang="zh-CN" altLang="en-US" sz="4000">
              <a:latin typeface="华文新魏" panose="02010800040101010101" pitchFamily="2" charset="-122"/>
              <a:ea typeface="华文新魏"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1A3E3B5-BD94-44A8-A0B4-F6ADC33A56BF}"/>
              </a:ext>
            </a:extLst>
          </p:cNvPr>
          <p:cNvSpPr>
            <a:spLocks noChangeArrowheads="1"/>
          </p:cNvSpPr>
          <p:nvPr/>
        </p:nvSpPr>
        <p:spPr bwMode="auto">
          <a:xfrm>
            <a:off x="8382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800">
                <a:solidFill>
                  <a:schemeClr val="tx2"/>
                </a:solidFill>
                <a:latin typeface="华文新魏" panose="02010800040101010101" pitchFamily="2" charset="-122"/>
                <a:ea typeface="华文新魏" panose="02010800040101010101" pitchFamily="2" charset="-122"/>
              </a:rPr>
              <a:t>作业带权周转时间和平均</a:t>
            </a:r>
            <a:br>
              <a:rPr lang="zh-CN" altLang="en-US" sz="4800">
                <a:solidFill>
                  <a:schemeClr val="tx2"/>
                </a:solidFill>
                <a:latin typeface="华文新魏" panose="02010800040101010101" pitchFamily="2" charset="-122"/>
                <a:ea typeface="华文新魏" panose="02010800040101010101" pitchFamily="2" charset="-122"/>
              </a:rPr>
            </a:br>
            <a:r>
              <a:rPr lang="zh-CN" altLang="en-US" sz="4800">
                <a:solidFill>
                  <a:schemeClr val="tx2"/>
                </a:solidFill>
                <a:latin typeface="华文新魏" panose="02010800040101010101" pitchFamily="2" charset="-122"/>
                <a:ea typeface="华文新魏" panose="02010800040101010101" pitchFamily="2" charset="-122"/>
              </a:rPr>
              <a:t>作业带权周转时间</a:t>
            </a:r>
          </a:p>
        </p:txBody>
      </p:sp>
      <p:sp>
        <p:nvSpPr>
          <p:cNvPr id="11267" name="Rectangle 3">
            <a:extLst>
              <a:ext uri="{FF2B5EF4-FFF2-40B4-BE49-F238E27FC236}">
                <a16:creationId xmlns:a16="http://schemas.microsoft.com/office/drawing/2014/main" id="{025FF7FB-71B6-4806-A5C1-6CB659BCECEE}"/>
              </a:ext>
            </a:extLst>
          </p:cNvPr>
          <p:cNvSpPr>
            <a:spLocks noChangeArrowheads="1"/>
          </p:cNvSpPr>
          <p:nvPr/>
        </p:nvSpPr>
        <p:spPr bwMode="auto">
          <a:xfrm>
            <a:off x="762000" y="1905000"/>
            <a:ext cx="7620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FontTx/>
              <a:buChar char="•"/>
            </a:pPr>
            <a:r>
              <a:rPr lang="zh-CN" altLang="en-US" sz="3600">
                <a:latin typeface="华文新魏" panose="02010800040101010101" pitchFamily="2" charset="-122"/>
                <a:ea typeface="华文新魏" panose="02010800040101010101" pitchFamily="2" charset="-122"/>
              </a:rPr>
              <a:t>如果作业</a:t>
            </a:r>
            <a:r>
              <a:rPr lang="en-US" altLang="zh-CN" sz="3600">
                <a:latin typeface="华文新魏" panose="02010800040101010101" pitchFamily="2" charset="-122"/>
                <a:ea typeface="华文新魏" panose="02010800040101010101" pitchFamily="2" charset="-122"/>
              </a:rPr>
              <a:t>i</a:t>
            </a:r>
            <a:r>
              <a:rPr lang="zh-CN" altLang="en-US" sz="3600">
                <a:latin typeface="华文新魏" panose="02010800040101010101" pitchFamily="2" charset="-122"/>
                <a:ea typeface="华文新魏" panose="02010800040101010101" pitchFamily="2" charset="-122"/>
              </a:rPr>
              <a:t>的周转时间为</a:t>
            </a:r>
            <a:r>
              <a:rPr lang="en-US" altLang="zh-CN" sz="3600">
                <a:latin typeface="华文新魏" panose="02010800040101010101" pitchFamily="2" charset="-122"/>
                <a:ea typeface="华文新魏" panose="02010800040101010101" pitchFamily="2" charset="-122"/>
              </a:rPr>
              <a:t>t</a:t>
            </a:r>
            <a:r>
              <a:rPr lang="en-US" altLang="zh-CN" sz="3600" baseline="-30000">
                <a:latin typeface="华文新魏" panose="02010800040101010101" pitchFamily="2" charset="-122"/>
                <a:ea typeface="华文新魏" panose="02010800040101010101" pitchFamily="2" charset="-122"/>
              </a:rPr>
              <a:t>i</a:t>
            </a:r>
            <a:r>
              <a:rPr lang="zh-CN" altLang="en-US" sz="3600">
                <a:latin typeface="华文新魏" panose="02010800040101010101" pitchFamily="2" charset="-122"/>
                <a:ea typeface="华文新魏" panose="02010800040101010101" pitchFamily="2" charset="-122"/>
              </a:rPr>
              <a:t>，所需运行时间为</a:t>
            </a:r>
            <a:r>
              <a:rPr lang="en-US" altLang="zh-CN" sz="3600">
                <a:latin typeface="华文新魏" panose="02010800040101010101" pitchFamily="2" charset="-122"/>
                <a:ea typeface="华文新魏" panose="02010800040101010101" pitchFamily="2" charset="-122"/>
              </a:rPr>
              <a:t>t</a:t>
            </a:r>
            <a:r>
              <a:rPr lang="en-US" altLang="zh-CN" sz="3600" baseline="-30000">
                <a:latin typeface="华文新魏" panose="02010800040101010101" pitchFamily="2" charset="-122"/>
                <a:ea typeface="华文新魏" panose="02010800040101010101" pitchFamily="2" charset="-122"/>
              </a:rPr>
              <a:t>k</a:t>
            </a:r>
            <a:r>
              <a:rPr lang="zh-CN" altLang="en-US" sz="3600">
                <a:latin typeface="华文新魏" panose="02010800040101010101" pitchFamily="2" charset="-122"/>
                <a:ea typeface="华文新魏" panose="02010800040101010101" pitchFamily="2" charset="-122"/>
              </a:rPr>
              <a:t>，则称</a:t>
            </a:r>
            <a:r>
              <a:rPr lang="en-US" altLang="zh-CN" sz="3600">
                <a:latin typeface="华文新魏" panose="02010800040101010101" pitchFamily="2" charset="-122"/>
                <a:ea typeface="华文新魏" panose="02010800040101010101" pitchFamily="2" charset="-122"/>
              </a:rPr>
              <a:t>w</a:t>
            </a:r>
            <a:r>
              <a:rPr lang="en-US" altLang="zh-CN" sz="3600" baseline="-30000">
                <a:latin typeface="华文新魏" panose="02010800040101010101" pitchFamily="2" charset="-122"/>
                <a:ea typeface="华文新魏" panose="02010800040101010101" pitchFamily="2" charset="-122"/>
              </a:rPr>
              <a:t>i</a:t>
            </a:r>
            <a:r>
              <a:rPr lang="en-US" altLang="zh-CN" sz="3600">
                <a:latin typeface="华文新魏" panose="02010800040101010101" pitchFamily="2" charset="-122"/>
                <a:ea typeface="华文新魏" panose="02010800040101010101" pitchFamily="2" charset="-122"/>
              </a:rPr>
              <a:t>=t</a:t>
            </a:r>
            <a:r>
              <a:rPr lang="en-US" altLang="zh-CN" sz="3600" baseline="-30000">
                <a:latin typeface="华文新魏" panose="02010800040101010101" pitchFamily="2" charset="-122"/>
                <a:ea typeface="华文新魏" panose="02010800040101010101" pitchFamily="2" charset="-122"/>
              </a:rPr>
              <a:t>i</a:t>
            </a:r>
            <a:r>
              <a:rPr lang="en-US" altLang="zh-CN" sz="3600">
                <a:latin typeface="华文新魏" panose="02010800040101010101" pitchFamily="2" charset="-122"/>
                <a:ea typeface="华文新魏" panose="02010800040101010101" pitchFamily="2" charset="-122"/>
              </a:rPr>
              <a:t> /t</a:t>
            </a:r>
            <a:r>
              <a:rPr lang="en-US" altLang="zh-CN" sz="3600" baseline="-30000">
                <a:latin typeface="华文新魏" panose="02010800040101010101" pitchFamily="2" charset="-122"/>
                <a:ea typeface="华文新魏" panose="02010800040101010101" pitchFamily="2" charset="-122"/>
              </a:rPr>
              <a:t>k</a:t>
            </a:r>
            <a:r>
              <a:rPr lang="zh-CN" altLang="en-US" sz="3600">
                <a:latin typeface="华文新魏" panose="02010800040101010101" pitchFamily="2" charset="-122"/>
                <a:ea typeface="华文新魏" panose="02010800040101010101" pitchFamily="2" charset="-122"/>
              </a:rPr>
              <a:t>为该作业的带权周转时间。</a:t>
            </a:r>
          </a:p>
          <a:p>
            <a:pPr algn="just" eaLnBrk="1" hangingPunct="1">
              <a:spcBef>
                <a:spcPct val="20000"/>
              </a:spcBef>
              <a:buFontTx/>
              <a:buChar char="•"/>
            </a:pPr>
            <a:r>
              <a:rPr lang="en-US" altLang="zh-CN" sz="3600">
                <a:latin typeface="华文新魏" panose="02010800040101010101" pitchFamily="2" charset="-122"/>
                <a:ea typeface="华文新魏" panose="02010800040101010101" pitchFamily="2" charset="-122"/>
              </a:rPr>
              <a:t>t</a:t>
            </a:r>
            <a:r>
              <a:rPr lang="en-US" altLang="zh-CN" sz="3600" baseline="-30000">
                <a:latin typeface="华文新魏" panose="02010800040101010101" pitchFamily="2" charset="-122"/>
                <a:ea typeface="华文新魏" panose="02010800040101010101" pitchFamily="2" charset="-122"/>
              </a:rPr>
              <a:t>i</a:t>
            </a:r>
            <a:r>
              <a:rPr lang="zh-CN" altLang="en-US" sz="3600">
                <a:latin typeface="华文新魏" panose="02010800040101010101" pitchFamily="2" charset="-122"/>
                <a:ea typeface="华文新魏" panose="02010800040101010101" pitchFamily="2" charset="-122"/>
              </a:rPr>
              <a:t>是等待时间与运行时间之和，故带权周转时间总大于</a:t>
            </a:r>
            <a:r>
              <a:rPr lang="en-US" altLang="zh-CN" sz="3600">
                <a:latin typeface="华文新魏" panose="02010800040101010101" pitchFamily="2" charset="-122"/>
                <a:ea typeface="华文新魏" panose="02010800040101010101" pitchFamily="2" charset="-122"/>
              </a:rPr>
              <a:t>1</a:t>
            </a:r>
            <a:r>
              <a:rPr lang="zh-CN" altLang="en-US" sz="3600">
                <a:latin typeface="华文新魏" panose="02010800040101010101" pitchFamily="2" charset="-122"/>
                <a:ea typeface="华文新魏" panose="02010800040101010101" pitchFamily="2" charset="-122"/>
              </a:rPr>
              <a:t>。</a:t>
            </a:r>
          </a:p>
          <a:p>
            <a:pPr algn="ctr" eaLnBrk="1" hangingPunct="1">
              <a:spcBef>
                <a:spcPct val="20000"/>
              </a:spcBef>
            </a:pPr>
            <a:r>
              <a:rPr lang="zh-CN" altLang="en-US" sz="3200">
                <a:latin typeface="华文新魏" panose="02010800040101010101" pitchFamily="2" charset="-122"/>
                <a:ea typeface="华文新魏" panose="02010800040101010101" pitchFamily="2" charset="-122"/>
              </a:rPr>
              <a:t> 平均作业带权周转时间</a:t>
            </a:r>
            <a:r>
              <a:rPr lang="en-US" altLang="zh-CN" sz="3600">
                <a:latin typeface="华文新魏" panose="02010800040101010101" pitchFamily="2" charset="-122"/>
                <a:ea typeface="华文新魏" panose="02010800040101010101" pitchFamily="2" charset="-122"/>
              </a:rPr>
              <a:t>W = (Σw</a:t>
            </a:r>
            <a:r>
              <a:rPr lang="en-US" altLang="zh-CN" sz="3600" baseline="-30000">
                <a:latin typeface="华文新魏" panose="02010800040101010101" pitchFamily="2" charset="-122"/>
                <a:ea typeface="华文新魏" panose="02010800040101010101" pitchFamily="2" charset="-122"/>
              </a:rPr>
              <a:t>i</a:t>
            </a:r>
            <a:r>
              <a:rPr lang="en-US" altLang="zh-CN" sz="3600">
                <a:latin typeface="华文新魏" panose="02010800040101010101" pitchFamily="2" charset="-122"/>
                <a:ea typeface="华文新魏" panose="02010800040101010101" pitchFamily="2" charset="-122"/>
              </a:rPr>
              <a:t>) / n</a:t>
            </a:r>
          </a:p>
          <a:p>
            <a:pPr eaLnBrk="1" hangingPunct="1">
              <a:spcBef>
                <a:spcPct val="20000"/>
              </a:spcBef>
            </a:pPr>
            <a:endParaRPr lang="en-US" altLang="zh-CN" sz="3600">
              <a:latin typeface="华文新魏" panose="02010800040101010101" pitchFamily="2" charset="-122"/>
              <a:ea typeface="华文新魏" panose="0201080004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3F0A9F6-CE0C-4091-8320-6AC275DB3B36}"/>
              </a:ext>
            </a:extLst>
          </p:cNvPr>
          <p:cNvSpPr>
            <a:spLocks noGrp="1" noChangeArrowheads="1"/>
          </p:cNvSpPr>
          <p:nvPr>
            <p:ph type="title"/>
          </p:nvPr>
        </p:nvSpPr>
        <p:spPr>
          <a:xfrm>
            <a:off x="152400" y="609600"/>
            <a:ext cx="8839200" cy="990600"/>
          </a:xfrm>
        </p:spPr>
        <p:txBody>
          <a:bodyPr/>
          <a:lstStyle/>
          <a:p>
            <a:pPr eaLnBrk="1" hangingPunct="1"/>
            <a:r>
              <a:rPr lang="en-US" altLang="zh-CN">
                <a:latin typeface="华文新魏" panose="02010800040101010101" pitchFamily="2" charset="-122"/>
                <a:ea typeface="华文新魏" panose="02010800040101010101" pitchFamily="2" charset="-122"/>
              </a:rPr>
              <a:t>2</a:t>
            </a:r>
            <a:r>
              <a:rPr lang="en-US" altLang="zh-CN" sz="4800">
                <a:latin typeface="华文新魏" panose="02010800040101010101" pitchFamily="2" charset="-122"/>
                <a:ea typeface="华文新魏" panose="02010800040101010101" pitchFamily="2" charset="-122"/>
              </a:rPr>
              <a:t>.8 </a:t>
            </a:r>
            <a:r>
              <a:rPr lang="zh-CN" altLang="en-US" sz="4800">
                <a:latin typeface="华文新魏" panose="02010800040101010101" pitchFamily="2" charset="-122"/>
                <a:ea typeface="华文新魏" panose="02010800040101010101" pitchFamily="2" charset="-122"/>
              </a:rPr>
              <a:t>作业的管理与调度</a:t>
            </a:r>
            <a:br>
              <a:rPr lang="zh-CN" altLang="en-US" b="1" i="1">
                <a:latin typeface="华文新魏" panose="02010800040101010101" pitchFamily="2" charset="-122"/>
                <a:ea typeface="华文新魏" panose="02010800040101010101" pitchFamily="2" charset="-122"/>
              </a:rPr>
            </a:br>
            <a:endParaRPr lang="zh-CN" altLang="en-US" b="1" i="1">
              <a:latin typeface="华文新魏" panose="02010800040101010101" pitchFamily="2" charset="-122"/>
              <a:ea typeface="华文新魏" panose="02010800040101010101" pitchFamily="2" charset="-122"/>
            </a:endParaRPr>
          </a:p>
        </p:txBody>
      </p:sp>
      <p:sp>
        <p:nvSpPr>
          <p:cNvPr id="12291" name="Rectangle 3">
            <a:extLst>
              <a:ext uri="{FF2B5EF4-FFF2-40B4-BE49-F238E27FC236}">
                <a16:creationId xmlns:a16="http://schemas.microsoft.com/office/drawing/2014/main" id="{EF897171-58B9-44F3-A31B-0BADA03A136C}"/>
              </a:ext>
            </a:extLst>
          </p:cNvPr>
          <p:cNvSpPr>
            <a:spLocks noGrp="1" noChangeArrowheads="1"/>
          </p:cNvSpPr>
          <p:nvPr>
            <p:ph type="body" idx="1"/>
          </p:nvPr>
        </p:nvSpPr>
        <p:spPr>
          <a:xfrm>
            <a:off x="1143000" y="1508125"/>
            <a:ext cx="7239000" cy="3433763"/>
          </a:xfrm>
        </p:spPr>
        <p:txBody>
          <a:bodyPr/>
          <a:lstStyle/>
          <a:p>
            <a:pPr marL="457200" indent="-457200" algn="just" eaLnBrk="1" hangingPunct="1">
              <a:buFontTx/>
              <a:buNone/>
            </a:pPr>
            <a:r>
              <a:rPr lang="en-US" altLang="zh-CN" sz="4000">
                <a:latin typeface="华文新魏" panose="02010800040101010101" pitchFamily="2" charset="-122"/>
                <a:ea typeface="华文新魏" panose="02010800040101010101" pitchFamily="2" charset="-122"/>
              </a:rPr>
              <a:t>2.8.1 </a:t>
            </a:r>
            <a:r>
              <a:rPr lang="zh-CN" altLang="en-US" sz="4000">
                <a:latin typeface="华文新魏" panose="02010800040101010101" pitchFamily="2" charset="-122"/>
                <a:ea typeface="华文新魏" panose="02010800040101010101" pitchFamily="2" charset="-122"/>
              </a:rPr>
              <a:t>作业和进程的关系</a:t>
            </a:r>
          </a:p>
          <a:p>
            <a:pPr marL="457200" indent="-457200" algn="just" eaLnBrk="1" hangingPunct="1">
              <a:buFontTx/>
              <a:buNone/>
            </a:pPr>
            <a:r>
              <a:rPr lang="en-US" altLang="zh-CN" sz="4000">
                <a:latin typeface="华文新魏" panose="02010800040101010101" pitchFamily="2" charset="-122"/>
                <a:ea typeface="华文新魏" panose="02010800040101010101" pitchFamily="2" charset="-122"/>
              </a:rPr>
              <a:t>2.8.2 </a:t>
            </a:r>
            <a:r>
              <a:rPr lang="zh-CN" altLang="en-US" sz="4000">
                <a:latin typeface="华文新魏" panose="02010800040101010101" pitchFamily="2" charset="-122"/>
                <a:ea typeface="华文新魏" panose="02010800040101010101" pitchFamily="2" charset="-122"/>
              </a:rPr>
              <a:t>作业的组织、调度和控制</a:t>
            </a:r>
          </a:p>
          <a:p>
            <a:pPr marL="457200" indent="-457200" algn="just" eaLnBrk="1" hangingPunct="1">
              <a:buFontTx/>
              <a:buNone/>
            </a:pPr>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randomBa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E9EB927-C5AB-471D-9EB6-3FA5DCEFCF02}"/>
              </a:ext>
            </a:extLst>
          </p:cNvPr>
          <p:cNvSpPr>
            <a:spLocks noGrp="1" noChangeArrowheads="1"/>
          </p:cNvSpPr>
          <p:nvPr>
            <p:ph type="title"/>
          </p:nvPr>
        </p:nvSpPr>
        <p:spPr>
          <a:xfrm>
            <a:off x="762000" y="609600"/>
            <a:ext cx="8229600" cy="990600"/>
          </a:xfrm>
        </p:spPr>
        <p:txBody>
          <a:bodyPr/>
          <a:lstStyle/>
          <a:p>
            <a:pPr eaLnBrk="1" hangingPunct="1"/>
            <a:r>
              <a:rPr lang="en-US" altLang="zh-CN" sz="4800">
                <a:solidFill>
                  <a:srgbClr val="D40C16"/>
                </a:solidFill>
                <a:latin typeface="华文新魏" panose="02010800040101010101" pitchFamily="2" charset="-122"/>
                <a:ea typeface="华文新魏" panose="02010800040101010101" pitchFamily="2" charset="-122"/>
              </a:rPr>
              <a:t>2.8.1</a:t>
            </a:r>
            <a:r>
              <a:rPr lang="zh-CN" altLang="en-US" sz="4800">
                <a:solidFill>
                  <a:srgbClr val="D40C16"/>
                </a:solidFill>
                <a:latin typeface="华文新魏" panose="02010800040101010101" pitchFamily="2" charset="-122"/>
                <a:ea typeface="华文新魏" panose="02010800040101010101" pitchFamily="2" charset="-122"/>
              </a:rPr>
              <a:t>作业和进程的关系</a:t>
            </a:r>
            <a:r>
              <a:rPr lang="zh-CN" altLang="en-US" sz="4800">
                <a:solidFill>
                  <a:srgbClr val="D40C16"/>
                </a:solidFill>
                <a:latin typeface="仿宋_GB2312" pitchFamily="49" charset="-122"/>
                <a:ea typeface="仿宋_GB2312" pitchFamily="49" charset="-122"/>
              </a:rPr>
              <a:t> </a:t>
            </a:r>
            <a:br>
              <a:rPr lang="zh-CN" altLang="en-US" b="1" i="1">
                <a:solidFill>
                  <a:srgbClr val="D40C16"/>
                </a:solidFill>
                <a:latin typeface="仿宋_GB2312" pitchFamily="49" charset="-122"/>
                <a:ea typeface="仿宋_GB2312" pitchFamily="49" charset="-122"/>
              </a:rPr>
            </a:br>
            <a:endParaRPr lang="zh-CN" altLang="en-US" sz="4800">
              <a:solidFill>
                <a:srgbClr val="006600"/>
              </a:solidFill>
              <a:latin typeface="仿宋_GB2312" pitchFamily="49" charset="-122"/>
              <a:ea typeface="仿宋_GB2312" pitchFamily="49" charset="-122"/>
            </a:endParaRPr>
          </a:p>
        </p:txBody>
      </p:sp>
      <p:sp>
        <p:nvSpPr>
          <p:cNvPr id="13315" name="Rectangle 3">
            <a:extLst>
              <a:ext uri="{FF2B5EF4-FFF2-40B4-BE49-F238E27FC236}">
                <a16:creationId xmlns:a16="http://schemas.microsoft.com/office/drawing/2014/main" id="{2925744E-22E6-45A7-84D1-D21BA5782077}"/>
              </a:ext>
            </a:extLst>
          </p:cNvPr>
          <p:cNvSpPr>
            <a:spLocks noGrp="1" noChangeArrowheads="1"/>
          </p:cNvSpPr>
          <p:nvPr>
            <p:ph type="body" idx="1"/>
          </p:nvPr>
        </p:nvSpPr>
        <p:spPr>
          <a:xfrm>
            <a:off x="1143000" y="1066800"/>
            <a:ext cx="7543800" cy="5257800"/>
          </a:xfrm>
        </p:spPr>
        <p:txBody>
          <a:bodyPr/>
          <a:lstStyle/>
          <a:p>
            <a:pPr marL="457200" indent="-457200" algn="just" eaLnBrk="1" hangingPunct="1">
              <a:lnSpc>
                <a:spcPct val="90000"/>
              </a:lnSpc>
              <a:buFontTx/>
              <a:buNone/>
            </a:pPr>
            <a:r>
              <a:rPr lang="en-US" altLang="zh-CN">
                <a:cs typeface="Times New Roman" panose="02020603050405020304" pitchFamily="18" charset="0"/>
              </a:rPr>
              <a:t>•</a:t>
            </a:r>
            <a:r>
              <a:rPr lang="en-US" altLang="zh-CN">
                <a:latin typeface="仿宋_GB2312" pitchFamily="49" charset="-122"/>
                <a:cs typeface="Times New Roman" panose="02020603050405020304" pitchFamily="18" charset="0"/>
              </a:rPr>
              <a:t>  </a:t>
            </a:r>
            <a:r>
              <a:rPr lang="zh-CN" altLang="en-US">
                <a:latin typeface="华文新魏" panose="02010800040101010101" pitchFamily="2" charset="-122"/>
                <a:ea typeface="华文新魏" panose="02010800040101010101" pitchFamily="2" charset="-122"/>
              </a:rPr>
              <a:t>作业</a:t>
            </a:r>
            <a:r>
              <a:rPr lang="en-US" altLang="zh-CN">
                <a:latin typeface="华文新魏" panose="02010800040101010101" pitchFamily="2" charset="-122"/>
                <a:ea typeface="华文新魏" panose="02010800040101010101" pitchFamily="2" charset="-122"/>
              </a:rPr>
              <a:t>(JOB) </a:t>
            </a:r>
            <a:r>
              <a:rPr lang="zh-CN" altLang="en-US">
                <a:latin typeface="华文新魏" panose="02010800040101010101" pitchFamily="2" charset="-122"/>
                <a:ea typeface="华文新魏" panose="02010800040101010101" pitchFamily="2" charset="-122"/>
              </a:rPr>
              <a:t>，</a:t>
            </a:r>
          </a:p>
          <a:p>
            <a:pPr marL="457200" indent="-457200" algn="just" eaLnBrk="1" hangingPunct="1">
              <a:lnSpc>
                <a:spcPct val="90000"/>
              </a:lnSpc>
              <a:buFontTx/>
              <a:buNone/>
            </a:pPr>
            <a:r>
              <a:rPr lang="en-US" altLang="zh-CN">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作业步</a:t>
            </a:r>
            <a:r>
              <a:rPr lang="en-US" altLang="zh-CN">
                <a:latin typeface="华文新魏" panose="02010800040101010101" pitchFamily="2" charset="-122"/>
                <a:ea typeface="华文新魏" panose="02010800040101010101" pitchFamily="2" charset="-122"/>
              </a:rPr>
              <a:t>(Job Step)</a:t>
            </a:r>
            <a:r>
              <a:rPr lang="zh-CN" altLang="en-US">
                <a:latin typeface="华文新魏" panose="02010800040101010101" pitchFamily="2" charset="-122"/>
                <a:ea typeface="华文新魏" panose="02010800040101010101" pitchFamily="2" charset="-122"/>
              </a:rPr>
              <a:t>，</a:t>
            </a:r>
          </a:p>
          <a:p>
            <a:pPr marL="457200" indent="-457200" algn="just" eaLnBrk="1" hangingPunct="1">
              <a:lnSpc>
                <a:spcPct val="90000"/>
              </a:lnSpc>
              <a:buFontTx/>
              <a:buNone/>
            </a:pPr>
            <a:r>
              <a:rPr lang="en-US" altLang="zh-CN">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作业组织，</a:t>
            </a:r>
          </a:p>
          <a:p>
            <a:pPr marL="457200" indent="-457200" algn="just" eaLnBrk="1" hangingPunct="1">
              <a:lnSpc>
                <a:spcPct val="90000"/>
              </a:lnSpc>
              <a:buFontTx/>
              <a:buNone/>
            </a:pPr>
            <a:r>
              <a:rPr lang="en-US" altLang="zh-CN">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作业的提交、收容、执行和完成。</a:t>
            </a:r>
          </a:p>
          <a:p>
            <a:pPr marL="457200" indent="-457200" algn="just" eaLnBrk="1" hangingPunct="1">
              <a:lnSpc>
                <a:spcPct val="90000"/>
              </a:lnSpc>
            </a:pPr>
            <a:r>
              <a:rPr lang="zh-CN" altLang="en-US">
                <a:latin typeface="华文新魏" panose="02010800040101010101" pitchFamily="2" charset="-122"/>
                <a:ea typeface="华文新魏" panose="02010800040101010101" pitchFamily="2" charset="-122"/>
              </a:rPr>
              <a:t>作业是任务实体，进程是完成任务的执行实体</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没有作业任务，进程无事可干，没有进程，作业任务没法完成。</a:t>
            </a:r>
          </a:p>
          <a:p>
            <a:pPr marL="457200" indent="-457200" algn="just" eaLnBrk="1" hangingPunct="1">
              <a:lnSpc>
                <a:spcPct val="90000"/>
              </a:lnSpc>
            </a:pPr>
            <a:r>
              <a:rPr lang="zh-CN" altLang="en-US">
                <a:latin typeface="华文新魏" panose="02010800040101010101" pitchFamily="2" charset="-122"/>
                <a:ea typeface="华文新魏" panose="02010800040101010101" pitchFamily="2" charset="-122"/>
              </a:rPr>
              <a:t>作业概念更多地用在批处理操作系统，而进程则可以用在各种多道程序设计系统。</a:t>
            </a:r>
          </a:p>
          <a:p>
            <a:pPr marL="457200" indent="-457200" eaLnBrk="1" hangingPunct="1">
              <a:lnSpc>
                <a:spcPct val="90000"/>
              </a:lnSpc>
              <a:buFontTx/>
              <a:buNone/>
            </a:pPr>
            <a:endParaRPr lang="zh-CN" altLang="en-US">
              <a:latin typeface="华文新魏" panose="02010800040101010101" pitchFamily="2" charset="-122"/>
              <a:ea typeface="华文新魏" panose="02010800040101010101" pitchFamily="2" charset="-122"/>
            </a:endParaRPr>
          </a:p>
          <a:p>
            <a:pPr marL="457200" indent="-457200" algn="just" eaLnBrk="1" hangingPunct="1">
              <a:lnSpc>
                <a:spcPct val="90000"/>
              </a:lnSpc>
              <a:buFontTx/>
              <a:buNone/>
            </a:pPr>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randomBa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D46197D-AFA1-41DF-B4A3-D407AC1C7713}"/>
              </a:ext>
            </a:extLst>
          </p:cNvPr>
          <p:cNvSpPr>
            <a:spLocks noGrp="1" noChangeArrowheads="1"/>
          </p:cNvSpPr>
          <p:nvPr>
            <p:ph type="title"/>
          </p:nvPr>
        </p:nvSpPr>
        <p:spPr>
          <a:xfrm>
            <a:off x="539750" y="404813"/>
            <a:ext cx="8070850" cy="1143000"/>
          </a:xfrm>
        </p:spPr>
        <p:txBody>
          <a:bodyPr/>
          <a:lstStyle/>
          <a:p>
            <a:pPr eaLnBrk="1" hangingPunct="1"/>
            <a:r>
              <a:rPr lang="en-US" altLang="zh-CN" sz="4800">
                <a:latin typeface="华文新魏" panose="02010800040101010101" pitchFamily="2" charset="-122"/>
                <a:ea typeface="华文新魏" panose="02010800040101010101" pitchFamily="2" charset="-122"/>
              </a:rPr>
              <a:t>2.8.2 </a:t>
            </a: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作业的组织、调度和控制</a:t>
            </a:r>
            <a:br>
              <a:rPr lang="zh-CN" altLang="en-US">
                <a:latin typeface="华文新魏" panose="02010800040101010101" pitchFamily="2" charset="-122"/>
                <a:ea typeface="华文新魏" panose="02010800040101010101" pitchFamily="2" charset="-122"/>
              </a:rPr>
            </a:br>
            <a:endParaRPr lang="zh-CN" altLang="en-US">
              <a:latin typeface="华文新魏" panose="02010800040101010101" pitchFamily="2" charset="-122"/>
              <a:ea typeface="华文新魏" panose="02010800040101010101" pitchFamily="2" charset="-122"/>
            </a:endParaRPr>
          </a:p>
        </p:txBody>
      </p:sp>
      <p:sp>
        <p:nvSpPr>
          <p:cNvPr id="14339" name="Rectangle 3">
            <a:extLst>
              <a:ext uri="{FF2B5EF4-FFF2-40B4-BE49-F238E27FC236}">
                <a16:creationId xmlns:a16="http://schemas.microsoft.com/office/drawing/2014/main" id="{F5D81E22-5CD4-473E-B0E7-ED866920CBF7}"/>
              </a:ext>
            </a:extLst>
          </p:cNvPr>
          <p:cNvSpPr>
            <a:spLocks noGrp="1" noChangeArrowheads="1"/>
          </p:cNvSpPr>
          <p:nvPr>
            <p:ph type="body" idx="1"/>
          </p:nvPr>
        </p:nvSpPr>
        <p:spPr>
          <a:xfrm>
            <a:off x="1371600" y="1052513"/>
            <a:ext cx="6934200" cy="4648200"/>
          </a:xfrm>
        </p:spPr>
        <p:txBody>
          <a:bodyPr/>
          <a:lstStyle/>
          <a:p>
            <a:pPr marL="457200" indent="-457200" algn="just" eaLnBrk="1" hangingPunct="1">
              <a:buFontTx/>
              <a:buNone/>
            </a:pPr>
            <a:r>
              <a:rPr lang="en-US" altLang="zh-CN" sz="3600">
                <a:latin typeface="华文新魏" panose="02010800040101010101" pitchFamily="2" charset="-122"/>
                <a:ea typeface="华文新魏" panose="02010800040101010101" pitchFamily="2" charset="-122"/>
              </a:rPr>
              <a:t>1 </a:t>
            </a:r>
            <a:r>
              <a:rPr lang="zh-CN" altLang="en-US" sz="3600">
                <a:latin typeface="华文新魏" panose="02010800040101010101" pitchFamily="2" charset="-122"/>
                <a:ea typeface="华文新魏" panose="02010800040101010101" pitchFamily="2" charset="-122"/>
              </a:rPr>
              <a:t>批作业的组织和管理</a:t>
            </a:r>
          </a:p>
          <a:p>
            <a:pPr marL="457200" indent="-457200" algn="just" eaLnBrk="1" hangingPunct="1">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1)</a:t>
            </a:r>
            <a:r>
              <a:rPr lang="zh-CN" altLang="en-US" sz="4000">
                <a:latin typeface="华文新魏" panose="02010800040101010101" pitchFamily="2" charset="-122"/>
                <a:ea typeface="华文新魏" panose="02010800040101010101" pitchFamily="2" charset="-122"/>
              </a:rPr>
              <a:t>批作业的输入</a:t>
            </a:r>
          </a:p>
          <a:p>
            <a:pPr marL="457200" indent="-457200" algn="just" eaLnBrk="1" hangingPunct="1">
              <a:buFontTx/>
              <a:buNone/>
            </a:pPr>
            <a:r>
              <a:rPr lang="zh-CN" altLang="en-US"/>
              <a:t>  </a:t>
            </a:r>
            <a:r>
              <a:rPr lang="en-US" altLang="zh-CN" sz="4000">
                <a:latin typeface="华文新魏" panose="02010800040101010101" pitchFamily="2" charset="-122"/>
                <a:ea typeface="华文新魏" panose="02010800040101010101" pitchFamily="2" charset="-122"/>
              </a:rPr>
              <a:t>2) </a:t>
            </a:r>
            <a:r>
              <a:rPr lang="zh-CN" altLang="en-US" sz="4000">
                <a:latin typeface="华文新魏" panose="02010800040101010101" pitchFamily="2" charset="-122"/>
                <a:ea typeface="华文新魏" panose="02010800040101010101" pitchFamily="2" charset="-122"/>
              </a:rPr>
              <a:t>批作业的建立</a:t>
            </a:r>
          </a:p>
          <a:p>
            <a:pPr marL="457200" indent="-457200" algn="just" eaLnBrk="1" hangingPunct="1"/>
            <a:r>
              <a:rPr lang="zh-CN" altLang="en-US" sz="4000">
                <a:latin typeface="华文新魏" panose="02010800040101010101" pitchFamily="2" charset="-122"/>
                <a:ea typeface="华文新魏" panose="02010800040101010101" pitchFamily="2" charset="-122"/>
              </a:rPr>
              <a:t>作业控制语言，</a:t>
            </a:r>
          </a:p>
          <a:p>
            <a:pPr marL="457200" indent="-457200" algn="just" eaLnBrk="1" hangingPunct="1"/>
            <a:r>
              <a:rPr lang="zh-CN" altLang="en-US" sz="4000">
                <a:latin typeface="华文新魏" panose="02010800040101010101" pitchFamily="2" charset="-122"/>
                <a:ea typeface="华文新魏" panose="02010800040101010101" pitchFamily="2" charset="-122"/>
              </a:rPr>
              <a:t>作业说明书，</a:t>
            </a:r>
          </a:p>
          <a:p>
            <a:pPr marL="457200" indent="-457200" algn="just" eaLnBrk="1" hangingPunct="1">
              <a:buFontTx/>
              <a:buNone/>
            </a:pPr>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randomBa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603B212-82A8-4500-9C1C-C4845C7D2BB1}"/>
              </a:ext>
            </a:extLst>
          </p:cNvPr>
          <p:cNvSpPr>
            <a:spLocks noGrp="1" noChangeArrowheads="1"/>
          </p:cNvSpPr>
          <p:nvPr>
            <p:ph type="title"/>
          </p:nvPr>
        </p:nvSpPr>
        <p:spPr>
          <a:xfrm>
            <a:off x="381000" y="188913"/>
            <a:ext cx="7772400" cy="1143000"/>
          </a:xfrm>
        </p:spPr>
        <p:txBody>
          <a:bodyPr/>
          <a:lstStyle/>
          <a:p>
            <a:pPr eaLnBrk="1" hangingPunct="1"/>
            <a:r>
              <a:rPr lang="en-US" altLang="zh-CN">
                <a:latin typeface="仿宋_GB2312" pitchFamily="49" charset="-122"/>
                <a:ea typeface="仿宋_GB2312" pitchFamily="49" charset="-122"/>
              </a:rPr>
              <a:t>  </a:t>
            </a:r>
            <a:r>
              <a:rPr lang="zh-CN" altLang="en-US" sz="4800">
                <a:latin typeface="华文新魏" panose="02010800040101010101" pitchFamily="2" charset="-122"/>
                <a:ea typeface="华文新魏" panose="02010800040101010101" pitchFamily="2" charset="-122"/>
              </a:rPr>
              <a:t>作业控制块</a:t>
            </a:r>
            <a:endParaRPr lang="zh-CN" altLang="en-US" sz="5400">
              <a:latin typeface="仿宋_GB2312" pitchFamily="49" charset="-122"/>
              <a:ea typeface="仿宋_GB2312" pitchFamily="49" charset="-122"/>
            </a:endParaRPr>
          </a:p>
        </p:txBody>
      </p:sp>
      <p:sp>
        <p:nvSpPr>
          <p:cNvPr id="15363" name="Rectangle 3">
            <a:extLst>
              <a:ext uri="{FF2B5EF4-FFF2-40B4-BE49-F238E27FC236}">
                <a16:creationId xmlns:a16="http://schemas.microsoft.com/office/drawing/2014/main" id="{E9D9CE22-1638-4770-A615-505D3E890E90}"/>
              </a:ext>
            </a:extLst>
          </p:cNvPr>
          <p:cNvSpPr>
            <a:spLocks noGrp="1" noChangeArrowheads="1"/>
          </p:cNvSpPr>
          <p:nvPr>
            <p:ph type="body" idx="1"/>
          </p:nvPr>
        </p:nvSpPr>
        <p:spPr>
          <a:xfrm>
            <a:off x="1066800" y="1219200"/>
            <a:ext cx="7086600" cy="5486400"/>
          </a:xfrm>
        </p:spPr>
        <p:txBody>
          <a:bodyPr/>
          <a:lstStyle/>
          <a:p>
            <a:pPr algn="just" eaLnBrk="1" hangingPunct="1"/>
            <a:r>
              <a:rPr lang="zh-CN" altLang="en-US" sz="2800">
                <a:latin typeface="华文新魏" panose="02010800040101010101" pitchFamily="2" charset="-122"/>
                <a:ea typeface="华文新魏" panose="02010800040101010101" pitchFamily="2" charset="-122"/>
              </a:rPr>
              <a:t>多道批处理操作系统具有独立的作业管理模块，必须像进程管理一样为每一个作业建立作业控制块（</a:t>
            </a:r>
            <a:r>
              <a:rPr lang="en-US" altLang="zh-CN" sz="2800">
                <a:latin typeface="华文新魏" panose="02010800040101010101" pitchFamily="2" charset="-122"/>
                <a:ea typeface="华文新魏" panose="02010800040101010101" pitchFamily="2" charset="-122"/>
              </a:rPr>
              <a:t>JCB</a:t>
            </a:r>
            <a:r>
              <a:rPr lang="zh-CN" altLang="en-US" sz="2800">
                <a:latin typeface="华文新魏" panose="02010800040101010101" pitchFamily="2" charset="-122"/>
                <a:ea typeface="华文新魏" panose="02010800040101010101" pitchFamily="2" charset="-122"/>
              </a:rPr>
              <a:t>）。</a:t>
            </a:r>
          </a:p>
          <a:p>
            <a:pPr algn="just" eaLnBrk="1" hangingPunct="1"/>
            <a:r>
              <a:rPr lang="en-US" altLang="zh-CN" sz="2800">
                <a:latin typeface="华文新魏" panose="02010800040101010101" pitchFamily="2" charset="-122"/>
                <a:ea typeface="华文新魏" panose="02010800040101010101" pitchFamily="2" charset="-122"/>
              </a:rPr>
              <a:t>JCB</a:t>
            </a:r>
            <a:r>
              <a:rPr lang="zh-CN" altLang="en-US" sz="2800">
                <a:latin typeface="华文新魏" panose="02010800040101010101" pitchFamily="2" charset="-122"/>
                <a:ea typeface="华文新魏" panose="02010800040101010101" pitchFamily="2" charset="-122"/>
              </a:rPr>
              <a:t>通常是在批作业进入系统时，由</a:t>
            </a:r>
            <a:r>
              <a:rPr lang="en-US" altLang="zh-CN" sz="2800">
                <a:latin typeface="华文新魏" panose="02010800040101010101" pitchFamily="2" charset="-122"/>
                <a:ea typeface="华文新魏" panose="02010800040101010101" pitchFamily="2" charset="-122"/>
              </a:rPr>
              <a:t>Spooling</a:t>
            </a:r>
            <a:r>
              <a:rPr lang="zh-CN" altLang="en-US" sz="2800">
                <a:latin typeface="华文新魏" panose="02010800040101010101" pitchFamily="2" charset="-122"/>
                <a:ea typeface="华文新魏" panose="02010800040101010101" pitchFamily="2" charset="-122"/>
              </a:rPr>
              <a:t>系统建立的，它是作业存在于系统的标志，作业撤离时，</a:t>
            </a:r>
            <a:r>
              <a:rPr lang="en-US" altLang="zh-CN" sz="2800">
                <a:latin typeface="华文新魏" panose="02010800040101010101" pitchFamily="2" charset="-122"/>
                <a:ea typeface="华文新魏" panose="02010800040101010101" pitchFamily="2" charset="-122"/>
              </a:rPr>
              <a:t>JCB</a:t>
            </a:r>
            <a:r>
              <a:rPr lang="zh-CN" altLang="en-US" sz="2800">
                <a:latin typeface="华文新魏" panose="02010800040101010101" pitchFamily="2" charset="-122"/>
                <a:ea typeface="华文新魏" panose="02010800040101010101" pitchFamily="2" charset="-122"/>
              </a:rPr>
              <a:t>也被撤销。</a:t>
            </a:r>
          </a:p>
          <a:p>
            <a:pPr algn="just" eaLnBrk="1" hangingPunct="1">
              <a:buFontTx/>
              <a:buNone/>
            </a:pPr>
            <a:r>
              <a:rPr lang="zh-CN" altLang="en-US">
                <a:solidFill>
                  <a:srgbClr val="006600"/>
                </a:solidFill>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JCB</a:t>
            </a:r>
            <a:r>
              <a:rPr lang="zh-CN" altLang="en-US">
                <a:latin typeface="华文新魏" panose="02010800040101010101" pitchFamily="2" charset="-122"/>
                <a:ea typeface="华文新魏" panose="02010800040101010101" pitchFamily="2" charset="-122"/>
              </a:rPr>
              <a:t>的主要内容包括：</a:t>
            </a:r>
          </a:p>
          <a:p>
            <a:pPr algn="just" eaLnBrk="1" hangingPunct="1">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作业情况</a:t>
            </a:r>
          </a:p>
          <a:p>
            <a:pPr algn="just" eaLnBrk="1" hangingPunct="1">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资源需求</a:t>
            </a:r>
          </a:p>
          <a:p>
            <a:pPr algn="just" eaLnBrk="1" hangingPunct="1">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资源使用情况</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2DA45ED-DA0A-4779-98A7-39BB0FED9B2C}"/>
              </a:ext>
            </a:extLst>
          </p:cNvPr>
          <p:cNvSpPr>
            <a:spLocks noGrp="1" noChangeArrowheads="1"/>
          </p:cNvSpPr>
          <p:nvPr>
            <p:ph type="title"/>
          </p:nvPr>
        </p:nvSpPr>
        <p:spPr>
          <a:xfrm>
            <a:off x="533400" y="2286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作业生命周期状态</a:t>
            </a:r>
          </a:p>
        </p:txBody>
      </p:sp>
      <p:sp>
        <p:nvSpPr>
          <p:cNvPr id="16387" name="Rectangle 3">
            <a:extLst>
              <a:ext uri="{FF2B5EF4-FFF2-40B4-BE49-F238E27FC236}">
                <a16:creationId xmlns:a16="http://schemas.microsoft.com/office/drawing/2014/main" id="{D62BEEDF-D4E3-46C6-8841-3C04F1C3EC84}"/>
              </a:ext>
            </a:extLst>
          </p:cNvPr>
          <p:cNvSpPr>
            <a:spLocks noGrp="1" noChangeArrowheads="1"/>
          </p:cNvSpPr>
          <p:nvPr>
            <p:ph type="body" idx="1"/>
          </p:nvPr>
        </p:nvSpPr>
        <p:spPr>
          <a:xfrm>
            <a:off x="1154113" y="1431925"/>
            <a:ext cx="7162800" cy="4876800"/>
          </a:xfrm>
        </p:spPr>
        <p:txBody>
          <a:bodyPr/>
          <a:lstStyle/>
          <a:p>
            <a:pPr marL="457200" indent="-457200" algn="just" eaLnBrk="1" hangingPunct="1"/>
            <a:r>
              <a:rPr lang="zh-CN" altLang="en-US" sz="3600">
                <a:latin typeface="华文新魏" panose="02010800040101010101" pitchFamily="2" charset="-122"/>
                <a:ea typeface="华文新魏" panose="02010800040101010101" pitchFamily="2" charset="-122"/>
              </a:rPr>
              <a:t>输入状态：</a:t>
            </a:r>
          </a:p>
          <a:p>
            <a:pPr marL="457200" indent="-457200" algn="just" eaLnBrk="1" hangingPunct="1"/>
            <a:r>
              <a:rPr lang="zh-CN" altLang="en-US" sz="3600">
                <a:latin typeface="华文新魏" panose="02010800040101010101" pitchFamily="2" charset="-122"/>
                <a:ea typeface="华文新魏" panose="02010800040101010101" pitchFamily="2" charset="-122"/>
              </a:rPr>
              <a:t>后备状态：</a:t>
            </a:r>
          </a:p>
          <a:p>
            <a:pPr marL="457200" indent="-457200" algn="just" eaLnBrk="1" hangingPunct="1"/>
            <a:r>
              <a:rPr lang="zh-CN" altLang="en-US" sz="3600">
                <a:latin typeface="华文新魏" panose="02010800040101010101" pitchFamily="2" charset="-122"/>
                <a:ea typeface="华文新魏" panose="02010800040101010101" pitchFamily="2" charset="-122"/>
              </a:rPr>
              <a:t>执行状态：</a:t>
            </a:r>
          </a:p>
          <a:p>
            <a:pPr marL="457200" indent="-457200" algn="just" eaLnBrk="1" hangingPunct="1"/>
            <a:r>
              <a:rPr lang="zh-CN" altLang="en-US" sz="3600">
                <a:latin typeface="华文新魏" panose="02010800040101010101" pitchFamily="2" charset="-122"/>
                <a:ea typeface="华文新魏" panose="02010800040101010101" pitchFamily="2" charset="-122"/>
              </a:rPr>
              <a:t>完成状态：</a:t>
            </a:r>
          </a:p>
          <a:p>
            <a:pPr marL="457200" indent="-457200" eaLnBrk="1" hangingPunct="1">
              <a:buFontTx/>
              <a:buNone/>
            </a:pPr>
            <a:endParaRPr lang="en-US" altLang="zh-CN" sz="3600">
              <a:latin typeface="华文新魏" panose="02010800040101010101" pitchFamily="2" charset="-122"/>
              <a:ea typeface="华文新魏" panose="0201080004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9348D10-949F-4FD8-93C5-787BFD043C6E}"/>
              </a:ext>
            </a:extLst>
          </p:cNvPr>
          <p:cNvSpPr>
            <a:spLocks noGrp="1" noChangeArrowheads="1"/>
          </p:cNvSpPr>
          <p:nvPr>
            <p:ph type="title"/>
          </p:nvPr>
        </p:nvSpPr>
        <p:spPr>
          <a:xfrm>
            <a:off x="685800" y="381000"/>
            <a:ext cx="8229600" cy="1066800"/>
          </a:xfrm>
        </p:spPr>
        <p:txBody>
          <a:bodyPr/>
          <a:lstStyle/>
          <a:p>
            <a:pPr eaLnBrk="1" hangingPunct="1"/>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批作业的调度</a:t>
            </a:r>
            <a:endParaRPr lang="zh-CN" altLang="en-US" sz="4800">
              <a:latin typeface="仿宋_GB2312" pitchFamily="49" charset="-122"/>
              <a:ea typeface="仿宋_GB2312" pitchFamily="49" charset="-122"/>
            </a:endParaRPr>
          </a:p>
        </p:txBody>
      </p:sp>
      <p:sp>
        <p:nvSpPr>
          <p:cNvPr id="17411" name="Rectangle 3">
            <a:extLst>
              <a:ext uri="{FF2B5EF4-FFF2-40B4-BE49-F238E27FC236}">
                <a16:creationId xmlns:a16="http://schemas.microsoft.com/office/drawing/2014/main" id="{F0B01054-D69D-428B-85F5-9A13DF84B71B}"/>
              </a:ext>
            </a:extLst>
          </p:cNvPr>
          <p:cNvSpPr>
            <a:spLocks noGrp="1" noChangeArrowheads="1"/>
          </p:cNvSpPr>
          <p:nvPr>
            <p:ph type="body" idx="1"/>
          </p:nvPr>
        </p:nvSpPr>
        <p:spPr>
          <a:xfrm>
            <a:off x="1360488" y="1341438"/>
            <a:ext cx="6596062" cy="5105400"/>
          </a:xfrm>
        </p:spPr>
        <p:txBody>
          <a:bodyPr/>
          <a:lstStyle/>
          <a:p>
            <a:pPr algn="just" eaLnBrk="1" hangingPunct="1">
              <a:buFontTx/>
              <a:buNone/>
            </a:pPr>
            <a:r>
              <a:rPr lang="en-US" altLang="zh-CN" sz="3600">
                <a:latin typeface="华文新魏" panose="02010800040101010101" pitchFamily="2" charset="-122"/>
                <a:ea typeface="华文新魏" panose="02010800040101010101" pitchFamily="2" charset="-122"/>
              </a:rPr>
              <a:t>(1) </a:t>
            </a:r>
            <a:r>
              <a:rPr lang="zh-CN" altLang="en-US" sz="3600">
                <a:latin typeface="华文新魏" panose="02010800040101010101" pitchFamily="2" charset="-122"/>
                <a:ea typeface="华文新魏" panose="02010800040101010101" pitchFamily="2" charset="-122"/>
              </a:rPr>
              <a:t>选择作业： </a:t>
            </a:r>
          </a:p>
          <a:p>
            <a:pPr algn="just" eaLnBrk="1" hangingPunct="1">
              <a:buFontTx/>
              <a:buNone/>
            </a:pPr>
            <a:r>
              <a:rPr lang="en-US" altLang="zh-CN" sz="3600">
                <a:latin typeface="华文新魏" panose="02010800040101010101" pitchFamily="2" charset="-122"/>
                <a:ea typeface="华文新魏" panose="02010800040101010101" pitchFamily="2" charset="-122"/>
              </a:rPr>
              <a:t>(2) </a:t>
            </a:r>
            <a:r>
              <a:rPr lang="zh-CN" altLang="en-US" sz="3600">
                <a:latin typeface="华文新魏" panose="02010800040101010101" pitchFamily="2" charset="-122"/>
                <a:ea typeface="华文新魏" panose="02010800040101010101" pitchFamily="2" charset="-122"/>
              </a:rPr>
              <a:t>分配资源： </a:t>
            </a:r>
          </a:p>
          <a:p>
            <a:pPr algn="just" eaLnBrk="1" hangingPunct="1">
              <a:buFontTx/>
              <a:buNone/>
            </a:pPr>
            <a:r>
              <a:rPr lang="en-US" altLang="zh-CN" sz="3600">
                <a:latin typeface="华文新魏" panose="02010800040101010101" pitchFamily="2" charset="-122"/>
                <a:ea typeface="华文新魏" panose="02010800040101010101" pitchFamily="2" charset="-122"/>
              </a:rPr>
              <a:t>(3) </a:t>
            </a:r>
            <a:r>
              <a:rPr lang="zh-CN" altLang="en-US" sz="3600">
                <a:latin typeface="华文新魏" panose="02010800040101010101" pitchFamily="2" charset="-122"/>
                <a:ea typeface="华文新魏" panose="02010800040101010101" pitchFamily="2" charset="-122"/>
              </a:rPr>
              <a:t>创建进程： </a:t>
            </a:r>
          </a:p>
          <a:p>
            <a:pPr algn="just" eaLnBrk="1" hangingPunct="1">
              <a:buFontTx/>
              <a:buNone/>
            </a:pPr>
            <a:r>
              <a:rPr lang="en-US" altLang="zh-CN" sz="3600">
                <a:latin typeface="华文新魏" panose="02010800040101010101" pitchFamily="2" charset="-122"/>
                <a:ea typeface="华文新魏" panose="02010800040101010101" pitchFamily="2" charset="-122"/>
              </a:rPr>
              <a:t>(4) </a:t>
            </a:r>
            <a:r>
              <a:rPr lang="zh-CN" altLang="en-US" sz="3600">
                <a:latin typeface="华文新魏" panose="02010800040101010101" pitchFamily="2" charset="-122"/>
                <a:ea typeface="华文新魏" panose="02010800040101010101" pitchFamily="2" charset="-122"/>
              </a:rPr>
              <a:t>作业控制：</a:t>
            </a:r>
          </a:p>
          <a:p>
            <a:pPr algn="just" eaLnBrk="1" hangingPunct="1">
              <a:buFontTx/>
              <a:buNone/>
            </a:pPr>
            <a:r>
              <a:rPr lang="en-US" altLang="zh-CN" sz="3600">
                <a:latin typeface="华文新魏" panose="02010800040101010101" pitchFamily="2" charset="-122"/>
                <a:ea typeface="华文新魏" panose="02010800040101010101" pitchFamily="2" charset="-122"/>
              </a:rPr>
              <a:t>(5) </a:t>
            </a:r>
            <a:r>
              <a:rPr lang="zh-CN" altLang="en-US" sz="3600">
                <a:latin typeface="华文新魏" panose="02010800040101010101" pitchFamily="2" charset="-122"/>
                <a:ea typeface="华文新魏" panose="02010800040101010101" pitchFamily="2" charset="-122"/>
              </a:rPr>
              <a:t>后续处理：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EA3A08D-BC1B-4709-805D-3F8E6736DC98}"/>
              </a:ext>
            </a:extLst>
          </p:cNvPr>
          <p:cNvSpPr>
            <a:spLocks noGrp="1" noChangeArrowheads="1"/>
          </p:cNvSpPr>
          <p:nvPr>
            <p:ph type="title"/>
          </p:nvPr>
        </p:nvSpPr>
        <p:spPr>
          <a:xfrm>
            <a:off x="1066800" y="4572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作业调度与进程调度的关系</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18435" name="Rectangle 3">
            <a:extLst>
              <a:ext uri="{FF2B5EF4-FFF2-40B4-BE49-F238E27FC236}">
                <a16:creationId xmlns:a16="http://schemas.microsoft.com/office/drawing/2014/main" id="{98C095D6-2CD9-4320-81B2-CA4DD5D0C67B}"/>
              </a:ext>
            </a:extLst>
          </p:cNvPr>
          <p:cNvSpPr>
            <a:spLocks noGrp="1" noChangeArrowheads="1"/>
          </p:cNvSpPr>
          <p:nvPr>
            <p:ph type="body" idx="1"/>
          </p:nvPr>
        </p:nvSpPr>
        <p:spPr/>
        <p:txBody>
          <a:bodyPr/>
          <a:lstStyle/>
          <a:p>
            <a:pPr eaLnBrk="1" hangingPunct="1">
              <a:buFontTx/>
              <a:buNone/>
            </a:pPr>
            <a:r>
              <a:rPr lang="en-US" altLang="zh-CN">
                <a:latin typeface="仿宋_GB2312" pitchFamily="49" charset="-122"/>
                <a:ea typeface="仿宋_GB2312" pitchFamily="49" charset="-122"/>
              </a:rPr>
              <a:t> </a:t>
            </a:r>
          </a:p>
        </p:txBody>
      </p:sp>
      <p:grpSp>
        <p:nvGrpSpPr>
          <p:cNvPr id="18436" name="Group 75">
            <a:extLst>
              <a:ext uri="{FF2B5EF4-FFF2-40B4-BE49-F238E27FC236}">
                <a16:creationId xmlns:a16="http://schemas.microsoft.com/office/drawing/2014/main" id="{0C16753A-D359-4DF4-BEE1-F81057280470}"/>
              </a:ext>
            </a:extLst>
          </p:cNvPr>
          <p:cNvGrpSpPr>
            <a:grpSpLocks/>
          </p:cNvGrpSpPr>
          <p:nvPr/>
        </p:nvGrpSpPr>
        <p:grpSpPr bwMode="auto">
          <a:xfrm>
            <a:off x="884238" y="1409700"/>
            <a:ext cx="7650162" cy="3890963"/>
            <a:chOff x="557" y="888"/>
            <a:chExt cx="4819" cy="2451"/>
          </a:xfrm>
        </p:grpSpPr>
        <p:grpSp>
          <p:nvGrpSpPr>
            <p:cNvPr id="18437" name="Group 38">
              <a:extLst>
                <a:ext uri="{FF2B5EF4-FFF2-40B4-BE49-F238E27FC236}">
                  <a16:creationId xmlns:a16="http://schemas.microsoft.com/office/drawing/2014/main" id="{BE4E50C5-4410-4590-9C02-34BD20E34B7C}"/>
                </a:ext>
              </a:extLst>
            </p:cNvPr>
            <p:cNvGrpSpPr>
              <a:grpSpLocks/>
            </p:cNvGrpSpPr>
            <p:nvPr/>
          </p:nvGrpSpPr>
          <p:grpSpPr bwMode="auto">
            <a:xfrm>
              <a:off x="2602" y="928"/>
              <a:ext cx="1436" cy="1843"/>
              <a:chOff x="5320" y="4872"/>
              <a:chExt cx="2628" cy="2618"/>
            </a:xfrm>
          </p:grpSpPr>
          <p:sp>
            <p:nvSpPr>
              <p:cNvPr id="18455" name="Text Box 39">
                <a:extLst>
                  <a:ext uri="{FF2B5EF4-FFF2-40B4-BE49-F238E27FC236}">
                    <a16:creationId xmlns:a16="http://schemas.microsoft.com/office/drawing/2014/main" id="{CBA46481-4F41-436F-83A5-B6CB162FFE67}"/>
                  </a:ext>
                </a:extLst>
              </p:cNvPr>
              <p:cNvSpPr txBox="1">
                <a:spLocks noChangeArrowheads="1"/>
              </p:cNvSpPr>
              <p:nvPr/>
            </p:nvSpPr>
            <p:spPr bwMode="auto">
              <a:xfrm>
                <a:off x="5320" y="4872"/>
                <a:ext cx="2625" cy="2618"/>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3600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600">
                    <a:latin typeface="华文新魏" panose="02010800040101010101" pitchFamily="2" charset="-122"/>
                    <a:ea typeface="华文新魏" panose="02010800040101010101" pitchFamily="2" charset="-122"/>
                  </a:rPr>
                  <a:t>进程调度</a:t>
                </a:r>
              </a:p>
            </p:txBody>
          </p:sp>
          <p:grpSp>
            <p:nvGrpSpPr>
              <p:cNvPr id="18456" name="Group 40">
                <a:extLst>
                  <a:ext uri="{FF2B5EF4-FFF2-40B4-BE49-F238E27FC236}">
                    <a16:creationId xmlns:a16="http://schemas.microsoft.com/office/drawing/2014/main" id="{673DB7B6-999D-4638-AD8E-4C6B721375FD}"/>
                  </a:ext>
                </a:extLst>
              </p:cNvPr>
              <p:cNvGrpSpPr>
                <a:grpSpLocks/>
              </p:cNvGrpSpPr>
              <p:nvPr/>
            </p:nvGrpSpPr>
            <p:grpSpPr bwMode="auto">
              <a:xfrm>
                <a:off x="5428" y="5308"/>
                <a:ext cx="2520" cy="1964"/>
                <a:chOff x="2541" y="5502"/>
                <a:chExt cx="7455" cy="3432"/>
              </a:xfrm>
            </p:grpSpPr>
            <p:sp>
              <p:nvSpPr>
                <p:cNvPr id="18457" name="Oval 41">
                  <a:extLst>
                    <a:ext uri="{FF2B5EF4-FFF2-40B4-BE49-F238E27FC236}">
                      <a16:creationId xmlns:a16="http://schemas.microsoft.com/office/drawing/2014/main" id="{5BC1534F-60DE-4E67-AD6D-E2DBAE1AF615}"/>
                    </a:ext>
                  </a:extLst>
                </p:cNvPr>
                <p:cNvSpPr>
                  <a:spLocks noChangeArrowheads="1"/>
                </p:cNvSpPr>
                <p:nvPr/>
              </p:nvSpPr>
              <p:spPr bwMode="auto">
                <a:xfrm>
                  <a:off x="4746" y="5502"/>
                  <a:ext cx="2100" cy="936"/>
                </a:xfrm>
                <a:prstGeom prst="ellipse">
                  <a:avLst/>
                </a:prstGeom>
                <a:solidFill>
                  <a:schemeClr val="accent1"/>
                </a:solidFill>
                <a:ln w="19050">
                  <a:solidFill>
                    <a:srgbClr val="000000"/>
                  </a:solidFill>
                  <a:round/>
                  <a:headEnd/>
                  <a:tailEnd/>
                </a:ln>
                <a:effectLst/>
                <a:extLst>
                  <a:ext uri="{AF507438-7753-43E0-B8FC-AC1667EBCBE1}">
                    <a14:hiddenEffects xmlns:a14="http://schemas.microsoft.com/office/drawing/2010/main">
                      <a:effectLst>
                        <a:outerShdw sy="-100000" kx="3284103" algn="bl" rotWithShape="0">
                          <a:srgbClr val="808080"/>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58" name="Oval 42">
                  <a:extLst>
                    <a:ext uri="{FF2B5EF4-FFF2-40B4-BE49-F238E27FC236}">
                      <a16:creationId xmlns:a16="http://schemas.microsoft.com/office/drawing/2014/main" id="{0D3BBE72-2F20-47FA-961A-0EF5BA581C81}"/>
                    </a:ext>
                  </a:extLst>
                </p:cNvPr>
                <p:cNvSpPr>
                  <a:spLocks noChangeArrowheads="1"/>
                </p:cNvSpPr>
                <p:nvPr/>
              </p:nvSpPr>
              <p:spPr bwMode="auto">
                <a:xfrm>
                  <a:off x="2541" y="7686"/>
                  <a:ext cx="2100" cy="936"/>
                </a:xfrm>
                <a:prstGeom prst="ellipse">
                  <a:avLst/>
                </a:prstGeom>
                <a:solidFill>
                  <a:schemeClr val="accent1"/>
                </a:solidFill>
                <a:ln w="19050">
                  <a:solidFill>
                    <a:srgbClr val="000000"/>
                  </a:solidFill>
                  <a:round/>
                  <a:headEnd/>
                  <a:tailEnd/>
                </a:ln>
                <a:effectLst/>
                <a:extLst>
                  <a:ext uri="{AF507438-7753-43E0-B8FC-AC1667EBCBE1}">
                    <a14:hiddenEffects xmlns:a14="http://schemas.microsoft.com/office/drawing/2010/main">
                      <a:effectLst>
                        <a:outerShdw sy="-100000" kx="3284103" algn="bl" rotWithShape="0">
                          <a:srgbClr val="808080"/>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59" name="Oval 43">
                  <a:extLst>
                    <a:ext uri="{FF2B5EF4-FFF2-40B4-BE49-F238E27FC236}">
                      <a16:creationId xmlns:a16="http://schemas.microsoft.com/office/drawing/2014/main" id="{ACBDF91F-0315-43B0-93EB-2A1FE7BCE19B}"/>
                    </a:ext>
                  </a:extLst>
                </p:cNvPr>
                <p:cNvSpPr>
                  <a:spLocks noChangeArrowheads="1"/>
                </p:cNvSpPr>
                <p:nvPr/>
              </p:nvSpPr>
              <p:spPr bwMode="auto">
                <a:xfrm>
                  <a:off x="7476" y="7686"/>
                  <a:ext cx="2100" cy="936"/>
                </a:xfrm>
                <a:prstGeom prst="ellipse">
                  <a:avLst/>
                </a:prstGeom>
                <a:solidFill>
                  <a:schemeClr val="accent1"/>
                </a:solidFill>
                <a:ln w="19050">
                  <a:solidFill>
                    <a:srgbClr val="000000"/>
                  </a:solidFill>
                  <a:round/>
                  <a:headEnd/>
                  <a:tailEnd/>
                </a:ln>
                <a:effectLst/>
                <a:extLst>
                  <a:ext uri="{AF507438-7753-43E0-B8FC-AC1667EBCBE1}">
                    <a14:hiddenEffects xmlns:a14="http://schemas.microsoft.com/office/drawing/2010/main">
                      <a:effectLst>
                        <a:outerShdw sy="-100000" kx="3284103" algn="bl" rotWithShape="0">
                          <a:srgbClr val="808080"/>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60" name="Line 44">
                  <a:extLst>
                    <a:ext uri="{FF2B5EF4-FFF2-40B4-BE49-F238E27FC236}">
                      <a16:creationId xmlns:a16="http://schemas.microsoft.com/office/drawing/2014/main" id="{A38EA268-E2D3-4F9B-8F95-082863D7D15C}"/>
                    </a:ext>
                  </a:extLst>
                </p:cNvPr>
                <p:cNvSpPr>
                  <a:spLocks noChangeShapeType="1"/>
                </p:cNvSpPr>
                <p:nvPr/>
              </p:nvSpPr>
              <p:spPr bwMode="auto">
                <a:xfrm flipV="1">
                  <a:off x="3696" y="6126"/>
                  <a:ext cx="1155" cy="1560"/>
                </a:xfrm>
                <a:prstGeom prst="line">
                  <a:avLst/>
                </a:prstGeom>
                <a:noFill/>
                <a:ln w="190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a:lstStyle/>
                <a:p>
                  <a:endParaRPr lang="en-US"/>
                </a:p>
              </p:txBody>
            </p:sp>
            <p:sp>
              <p:nvSpPr>
                <p:cNvPr id="18461" name="Line 45">
                  <a:extLst>
                    <a:ext uri="{FF2B5EF4-FFF2-40B4-BE49-F238E27FC236}">
                      <a16:creationId xmlns:a16="http://schemas.microsoft.com/office/drawing/2014/main" id="{EE0215C2-C3D2-484B-AADB-329AC9791D99}"/>
                    </a:ext>
                  </a:extLst>
                </p:cNvPr>
                <p:cNvSpPr>
                  <a:spLocks noChangeShapeType="1"/>
                </p:cNvSpPr>
                <p:nvPr/>
              </p:nvSpPr>
              <p:spPr bwMode="auto">
                <a:xfrm flipH="1">
                  <a:off x="4221" y="6438"/>
                  <a:ext cx="1050" cy="1404"/>
                </a:xfrm>
                <a:prstGeom prst="line">
                  <a:avLst/>
                </a:prstGeom>
                <a:noFill/>
                <a:ln w="190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a:lstStyle/>
                <a:p>
                  <a:endParaRPr lang="en-US"/>
                </a:p>
              </p:txBody>
            </p:sp>
            <p:sp>
              <p:nvSpPr>
                <p:cNvPr id="18462" name="Line 46">
                  <a:extLst>
                    <a:ext uri="{FF2B5EF4-FFF2-40B4-BE49-F238E27FC236}">
                      <a16:creationId xmlns:a16="http://schemas.microsoft.com/office/drawing/2014/main" id="{803B90BA-4332-4599-9BF5-A7525338E898}"/>
                    </a:ext>
                  </a:extLst>
                </p:cNvPr>
                <p:cNvSpPr>
                  <a:spLocks noChangeShapeType="1"/>
                </p:cNvSpPr>
                <p:nvPr/>
              </p:nvSpPr>
              <p:spPr bwMode="auto">
                <a:xfrm>
                  <a:off x="6636" y="6282"/>
                  <a:ext cx="1470" cy="1404"/>
                </a:xfrm>
                <a:prstGeom prst="line">
                  <a:avLst/>
                </a:prstGeom>
                <a:noFill/>
                <a:ln w="190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a:lstStyle/>
                <a:p>
                  <a:endParaRPr lang="en-US"/>
                </a:p>
              </p:txBody>
            </p:sp>
            <p:sp>
              <p:nvSpPr>
                <p:cNvPr id="18463" name="Line 47">
                  <a:extLst>
                    <a:ext uri="{FF2B5EF4-FFF2-40B4-BE49-F238E27FC236}">
                      <a16:creationId xmlns:a16="http://schemas.microsoft.com/office/drawing/2014/main" id="{F3E1D522-279A-429E-BE5A-B9899844BC2C}"/>
                    </a:ext>
                  </a:extLst>
                </p:cNvPr>
                <p:cNvSpPr>
                  <a:spLocks noChangeShapeType="1"/>
                </p:cNvSpPr>
                <p:nvPr/>
              </p:nvSpPr>
              <p:spPr bwMode="auto">
                <a:xfrm flipH="1">
                  <a:off x="4641" y="8154"/>
                  <a:ext cx="2835" cy="0"/>
                </a:xfrm>
                <a:prstGeom prst="line">
                  <a:avLst/>
                </a:prstGeom>
                <a:noFill/>
                <a:ln w="190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a:lstStyle/>
                <a:p>
                  <a:endParaRPr lang="en-US"/>
                </a:p>
              </p:txBody>
            </p:sp>
            <p:sp>
              <p:nvSpPr>
                <p:cNvPr id="18464" name="Text Box 48">
                  <a:extLst>
                    <a:ext uri="{FF2B5EF4-FFF2-40B4-BE49-F238E27FC236}">
                      <a16:creationId xmlns:a16="http://schemas.microsoft.com/office/drawing/2014/main" id="{67E06CF2-C788-4E5F-B996-E278521B4DF2}"/>
                    </a:ext>
                  </a:extLst>
                </p:cNvPr>
                <p:cNvSpPr txBox="1">
                  <a:spLocks noChangeArrowheads="1"/>
                </p:cNvSpPr>
                <p:nvPr/>
              </p:nvSpPr>
              <p:spPr bwMode="auto">
                <a:xfrm>
                  <a:off x="5271" y="5661"/>
                  <a:ext cx="1260" cy="624"/>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latin typeface="华文新魏" panose="02010800040101010101" pitchFamily="2" charset="-122"/>
                      <a:ea typeface="华文新魏" panose="02010800040101010101" pitchFamily="2" charset="-122"/>
                    </a:rPr>
                    <a:t>运行</a:t>
                  </a:r>
                </a:p>
              </p:txBody>
            </p:sp>
            <p:sp>
              <p:nvSpPr>
                <p:cNvPr id="18465" name="Text Box 49">
                  <a:extLst>
                    <a:ext uri="{FF2B5EF4-FFF2-40B4-BE49-F238E27FC236}">
                      <a16:creationId xmlns:a16="http://schemas.microsoft.com/office/drawing/2014/main" id="{6195EF99-3F5D-44D7-AA77-D55847D81F3B}"/>
                    </a:ext>
                  </a:extLst>
                </p:cNvPr>
                <p:cNvSpPr txBox="1">
                  <a:spLocks noChangeArrowheads="1"/>
                </p:cNvSpPr>
                <p:nvPr/>
              </p:nvSpPr>
              <p:spPr bwMode="auto">
                <a:xfrm>
                  <a:off x="3066" y="7842"/>
                  <a:ext cx="1260" cy="624"/>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latin typeface="华文新魏" panose="02010800040101010101" pitchFamily="2" charset="-122"/>
                      <a:ea typeface="华文新魏" panose="02010800040101010101" pitchFamily="2" charset="-122"/>
                    </a:rPr>
                    <a:t>就绪</a:t>
                  </a:r>
                </a:p>
              </p:txBody>
            </p:sp>
            <p:sp>
              <p:nvSpPr>
                <p:cNvPr id="18466" name="Text Box 50">
                  <a:extLst>
                    <a:ext uri="{FF2B5EF4-FFF2-40B4-BE49-F238E27FC236}">
                      <a16:creationId xmlns:a16="http://schemas.microsoft.com/office/drawing/2014/main" id="{4906BDE3-F15E-4D8F-9F00-9F1DA15E170C}"/>
                    </a:ext>
                  </a:extLst>
                </p:cNvPr>
                <p:cNvSpPr txBox="1">
                  <a:spLocks noChangeArrowheads="1"/>
                </p:cNvSpPr>
                <p:nvPr/>
              </p:nvSpPr>
              <p:spPr bwMode="auto">
                <a:xfrm>
                  <a:off x="8001" y="7842"/>
                  <a:ext cx="1260" cy="624"/>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latin typeface="华文新魏" panose="02010800040101010101" pitchFamily="2" charset="-122"/>
                      <a:ea typeface="华文新魏" panose="02010800040101010101" pitchFamily="2" charset="-122"/>
                    </a:rPr>
                    <a:t>等待</a:t>
                  </a:r>
                </a:p>
              </p:txBody>
            </p:sp>
            <p:sp>
              <p:nvSpPr>
                <p:cNvPr id="18467" name="Text Box 51">
                  <a:extLst>
                    <a:ext uri="{FF2B5EF4-FFF2-40B4-BE49-F238E27FC236}">
                      <a16:creationId xmlns:a16="http://schemas.microsoft.com/office/drawing/2014/main" id="{804EA001-3477-42F8-9B1D-D986AFD20F9E}"/>
                    </a:ext>
                  </a:extLst>
                </p:cNvPr>
                <p:cNvSpPr txBox="1">
                  <a:spLocks noChangeArrowheads="1"/>
                </p:cNvSpPr>
                <p:nvPr/>
              </p:nvSpPr>
              <p:spPr bwMode="auto">
                <a:xfrm>
                  <a:off x="3276" y="6594"/>
                  <a:ext cx="735" cy="624"/>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600">
                    <a:latin typeface="华文新魏" panose="02010800040101010101" pitchFamily="2" charset="-122"/>
                    <a:ea typeface="华文新魏" panose="02010800040101010101" pitchFamily="2" charset="-122"/>
                  </a:endParaRPr>
                </a:p>
              </p:txBody>
            </p:sp>
            <p:sp>
              <p:nvSpPr>
                <p:cNvPr id="18468" name="Text Box 52">
                  <a:extLst>
                    <a:ext uri="{FF2B5EF4-FFF2-40B4-BE49-F238E27FC236}">
                      <a16:creationId xmlns:a16="http://schemas.microsoft.com/office/drawing/2014/main" id="{359B2A62-8950-44D5-A35E-296767FAF200}"/>
                    </a:ext>
                  </a:extLst>
                </p:cNvPr>
                <p:cNvSpPr txBox="1">
                  <a:spLocks noChangeArrowheads="1"/>
                </p:cNvSpPr>
                <p:nvPr/>
              </p:nvSpPr>
              <p:spPr bwMode="auto">
                <a:xfrm>
                  <a:off x="5061" y="6906"/>
                  <a:ext cx="735" cy="624"/>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600">
                    <a:latin typeface="华文新魏" panose="02010800040101010101" pitchFamily="2" charset="-122"/>
                    <a:ea typeface="华文新魏" panose="02010800040101010101" pitchFamily="2" charset="-122"/>
                  </a:endParaRPr>
                </a:p>
              </p:txBody>
            </p:sp>
            <p:sp>
              <p:nvSpPr>
                <p:cNvPr id="18469" name="Text Box 53">
                  <a:extLst>
                    <a:ext uri="{FF2B5EF4-FFF2-40B4-BE49-F238E27FC236}">
                      <a16:creationId xmlns:a16="http://schemas.microsoft.com/office/drawing/2014/main" id="{74546DF5-74CC-4F1D-B6AE-17179C9F411C}"/>
                    </a:ext>
                  </a:extLst>
                </p:cNvPr>
                <p:cNvSpPr txBox="1">
                  <a:spLocks noChangeArrowheads="1"/>
                </p:cNvSpPr>
                <p:nvPr/>
              </p:nvSpPr>
              <p:spPr bwMode="auto">
                <a:xfrm>
                  <a:off x="7686" y="6594"/>
                  <a:ext cx="2310" cy="624"/>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600">
                    <a:latin typeface="华文新魏" panose="02010800040101010101" pitchFamily="2" charset="-122"/>
                    <a:ea typeface="华文新魏" panose="02010800040101010101" pitchFamily="2" charset="-122"/>
                  </a:endParaRPr>
                </a:p>
              </p:txBody>
            </p:sp>
            <p:sp>
              <p:nvSpPr>
                <p:cNvPr id="18470" name="Text Box 54">
                  <a:extLst>
                    <a:ext uri="{FF2B5EF4-FFF2-40B4-BE49-F238E27FC236}">
                      <a16:creationId xmlns:a16="http://schemas.microsoft.com/office/drawing/2014/main" id="{75844B38-0C74-46A5-AEAF-140062BA3FD9}"/>
                    </a:ext>
                  </a:extLst>
                </p:cNvPr>
                <p:cNvSpPr txBox="1">
                  <a:spLocks noChangeArrowheads="1"/>
                </p:cNvSpPr>
                <p:nvPr/>
              </p:nvSpPr>
              <p:spPr bwMode="auto">
                <a:xfrm>
                  <a:off x="5061" y="8310"/>
                  <a:ext cx="2310" cy="624"/>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600">
                    <a:latin typeface="华文新魏" panose="02010800040101010101" pitchFamily="2" charset="-122"/>
                    <a:ea typeface="华文新魏" panose="02010800040101010101" pitchFamily="2" charset="-122"/>
                  </a:endParaRPr>
                </a:p>
              </p:txBody>
            </p:sp>
          </p:grpSp>
        </p:grpSp>
        <p:sp>
          <p:nvSpPr>
            <p:cNvPr id="18438" name="Text Box 55">
              <a:extLst>
                <a:ext uri="{FF2B5EF4-FFF2-40B4-BE49-F238E27FC236}">
                  <a16:creationId xmlns:a16="http://schemas.microsoft.com/office/drawing/2014/main" id="{A80584FB-3933-4915-8D0D-7F523A7FA631}"/>
                </a:ext>
              </a:extLst>
            </p:cNvPr>
            <p:cNvSpPr txBox="1">
              <a:spLocks noChangeArrowheads="1"/>
            </p:cNvSpPr>
            <p:nvPr/>
          </p:nvSpPr>
          <p:spPr bwMode="auto">
            <a:xfrm>
              <a:off x="1299" y="888"/>
              <a:ext cx="232" cy="1701"/>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sz="1600">
                <a:latin typeface="华文新魏" panose="02010800040101010101" pitchFamily="2" charset="-122"/>
                <a:ea typeface="华文新魏" panose="02010800040101010101" pitchFamily="2" charset="-122"/>
              </a:endParaRPr>
            </a:p>
            <a:p>
              <a:pPr eaLnBrk="1" hangingPunct="1"/>
              <a:r>
                <a:rPr lang="zh-CN" altLang="en-US" sz="1600">
                  <a:latin typeface="华文新魏" panose="02010800040101010101" pitchFamily="2" charset="-122"/>
                  <a:ea typeface="华文新魏" panose="02010800040101010101" pitchFamily="2" charset="-122"/>
                </a:rPr>
                <a:t>输</a:t>
              </a:r>
            </a:p>
            <a:p>
              <a:pPr eaLnBrk="1" hangingPunct="1"/>
              <a:endParaRPr lang="zh-CN" altLang="en-US" sz="1600">
                <a:latin typeface="华文新魏" panose="02010800040101010101" pitchFamily="2" charset="-122"/>
                <a:ea typeface="华文新魏" panose="02010800040101010101" pitchFamily="2" charset="-122"/>
              </a:endParaRPr>
            </a:p>
            <a:p>
              <a:pPr eaLnBrk="1" hangingPunct="1"/>
              <a:r>
                <a:rPr lang="zh-CN" altLang="en-US" sz="1600">
                  <a:latin typeface="华文新魏" panose="02010800040101010101" pitchFamily="2" charset="-122"/>
                  <a:ea typeface="华文新魏" panose="02010800040101010101" pitchFamily="2" charset="-122"/>
                </a:rPr>
                <a:t>入</a:t>
              </a:r>
            </a:p>
            <a:p>
              <a:pPr eaLnBrk="1" hangingPunct="1"/>
              <a:endParaRPr lang="zh-CN" altLang="en-US" sz="1600">
                <a:latin typeface="华文新魏" panose="02010800040101010101" pitchFamily="2" charset="-122"/>
                <a:ea typeface="华文新魏" panose="02010800040101010101" pitchFamily="2" charset="-122"/>
              </a:endParaRPr>
            </a:p>
            <a:p>
              <a:pPr eaLnBrk="1" hangingPunct="1"/>
              <a:r>
                <a:rPr lang="zh-CN" altLang="en-US" sz="1600">
                  <a:latin typeface="华文新魏" panose="02010800040101010101" pitchFamily="2" charset="-122"/>
                  <a:ea typeface="华文新魏" panose="02010800040101010101" pitchFamily="2" charset="-122"/>
                </a:rPr>
                <a:t>状</a:t>
              </a:r>
            </a:p>
            <a:p>
              <a:pPr eaLnBrk="1" hangingPunct="1"/>
              <a:endParaRPr lang="zh-CN" altLang="en-US" sz="1600">
                <a:latin typeface="华文新魏" panose="02010800040101010101" pitchFamily="2" charset="-122"/>
                <a:ea typeface="华文新魏" panose="02010800040101010101" pitchFamily="2" charset="-122"/>
              </a:endParaRPr>
            </a:p>
            <a:p>
              <a:pPr eaLnBrk="1" hangingPunct="1"/>
              <a:r>
                <a:rPr lang="zh-CN" altLang="en-US" sz="1600">
                  <a:latin typeface="华文新魏" panose="02010800040101010101" pitchFamily="2" charset="-122"/>
                  <a:ea typeface="华文新魏" panose="02010800040101010101" pitchFamily="2" charset="-122"/>
                </a:rPr>
                <a:t>态</a:t>
              </a:r>
            </a:p>
          </p:txBody>
        </p:sp>
        <p:sp>
          <p:nvSpPr>
            <p:cNvPr id="18439" name="Text Box 56">
              <a:extLst>
                <a:ext uri="{FF2B5EF4-FFF2-40B4-BE49-F238E27FC236}">
                  <a16:creationId xmlns:a16="http://schemas.microsoft.com/office/drawing/2014/main" id="{A3326B3D-15F1-4BA7-92AB-D29460F44BC4}"/>
                </a:ext>
              </a:extLst>
            </p:cNvPr>
            <p:cNvSpPr txBox="1">
              <a:spLocks noChangeArrowheads="1"/>
            </p:cNvSpPr>
            <p:nvPr/>
          </p:nvSpPr>
          <p:spPr bwMode="auto">
            <a:xfrm>
              <a:off x="1980" y="928"/>
              <a:ext cx="233" cy="1701"/>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sz="1600">
                <a:latin typeface="华文新魏" panose="02010800040101010101" pitchFamily="2" charset="-122"/>
                <a:ea typeface="华文新魏" panose="02010800040101010101" pitchFamily="2" charset="-122"/>
              </a:endParaRPr>
            </a:p>
            <a:p>
              <a:pPr eaLnBrk="1" hangingPunct="1"/>
              <a:r>
                <a:rPr lang="zh-CN" altLang="en-US" sz="1600">
                  <a:latin typeface="华文新魏" panose="02010800040101010101" pitchFamily="2" charset="-122"/>
                  <a:ea typeface="华文新魏" panose="02010800040101010101" pitchFamily="2" charset="-122"/>
                </a:rPr>
                <a:t>后</a:t>
              </a:r>
            </a:p>
            <a:p>
              <a:pPr eaLnBrk="1" hangingPunct="1"/>
              <a:endParaRPr lang="zh-CN" altLang="en-US" sz="1600">
                <a:latin typeface="华文新魏" panose="02010800040101010101" pitchFamily="2" charset="-122"/>
                <a:ea typeface="华文新魏" panose="02010800040101010101" pitchFamily="2" charset="-122"/>
              </a:endParaRPr>
            </a:p>
            <a:p>
              <a:pPr eaLnBrk="1" hangingPunct="1"/>
              <a:r>
                <a:rPr lang="zh-CN" altLang="en-US" sz="1600">
                  <a:latin typeface="华文新魏" panose="02010800040101010101" pitchFamily="2" charset="-122"/>
                  <a:ea typeface="华文新魏" panose="02010800040101010101" pitchFamily="2" charset="-122"/>
                </a:rPr>
                <a:t>备</a:t>
              </a:r>
            </a:p>
            <a:p>
              <a:pPr eaLnBrk="1" hangingPunct="1"/>
              <a:endParaRPr lang="zh-CN" altLang="en-US" sz="1600">
                <a:latin typeface="华文新魏" panose="02010800040101010101" pitchFamily="2" charset="-122"/>
                <a:ea typeface="华文新魏" panose="02010800040101010101" pitchFamily="2" charset="-122"/>
              </a:endParaRPr>
            </a:p>
            <a:p>
              <a:pPr eaLnBrk="1" hangingPunct="1"/>
              <a:r>
                <a:rPr lang="zh-CN" altLang="en-US" sz="1600">
                  <a:latin typeface="华文新魏" panose="02010800040101010101" pitchFamily="2" charset="-122"/>
                  <a:ea typeface="华文新魏" panose="02010800040101010101" pitchFamily="2" charset="-122"/>
                </a:rPr>
                <a:t>状</a:t>
              </a:r>
            </a:p>
            <a:p>
              <a:pPr eaLnBrk="1" hangingPunct="1"/>
              <a:endParaRPr lang="zh-CN" altLang="en-US" sz="1600">
                <a:latin typeface="华文新魏" panose="02010800040101010101" pitchFamily="2" charset="-122"/>
                <a:ea typeface="华文新魏" panose="02010800040101010101" pitchFamily="2" charset="-122"/>
              </a:endParaRPr>
            </a:p>
            <a:p>
              <a:pPr eaLnBrk="1" hangingPunct="1"/>
              <a:r>
                <a:rPr lang="zh-CN" altLang="en-US" sz="1600">
                  <a:latin typeface="华文新魏" panose="02010800040101010101" pitchFamily="2" charset="-122"/>
                  <a:ea typeface="华文新魏" panose="02010800040101010101" pitchFamily="2" charset="-122"/>
                </a:rPr>
                <a:t>态</a:t>
              </a:r>
            </a:p>
          </p:txBody>
        </p:sp>
        <p:sp>
          <p:nvSpPr>
            <p:cNvPr id="18440" name="Text Box 57">
              <a:extLst>
                <a:ext uri="{FF2B5EF4-FFF2-40B4-BE49-F238E27FC236}">
                  <a16:creationId xmlns:a16="http://schemas.microsoft.com/office/drawing/2014/main" id="{4B5A61AC-A98E-4068-8500-8F7687DB1A36}"/>
                </a:ext>
              </a:extLst>
            </p:cNvPr>
            <p:cNvSpPr txBox="1">
              <a:spLocks noChangeArrowheads="1"/>
            </p:cNvSpPr>
            <p:nvPr/>
          </p:nvSpPr>
          <p:spPr bwMode="auto">
            <a:xfrm>
              <a:off x="4355" y="983"/>
              <a:ext cx="232" cy="1559"/>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sz="1600">
                <a:latin typeface="华文新魏" panose="02010800040101010101" pitchFamily="2" charset="-122"/>
                <a:ea typeface="华文新魏" panose="02010800040101010101" pitchFamily="2" charset="-122"/>
              </a:endParaRPr>
            </a:p>
            <a:p>
              <a:pPr eaLnBrk="1" hangingPunct="1"/>
              <a:r>
                <a:rPr lang="zh-CN" altLang="en-US" sz="1600">
                  <a:latin typeface="华文新魏" panose="02010800040101010101" pitchFamily="2" charset="-122"/>
                  <a:ea typeface="华文新魏" panose="02010800040101010101" pitchFamily="2" charset="-122"/>
                </a:rPr>
                <a:t>完</a:t>
              </a:r>
            </a:p>
            <a:p>
              <a:pPr eaLnBrk="1" hangingPunct="1"/>
              <a:endParaRPr lang="zh-CN" altLang="en-US" sz="1600">
                <a:latin typeface="华文新魏" panose="02010800040101010101" pitchFamily="2" charset="-122"/>
                <a:ea typeface="华文新魏" panose="02010800040101010101" pitchFamily="2" charset="-122"/>
              </a:endParaRPr>
            </a:p>
            <a:p>
              <a:pPr eaLnBrk="1" hangingPunct="1"/>
              <a:r>
                <a:rPr lang="zh-CN" altLang="en-US" sz="1600">
                  <a:latin typeface="华文新魏" panose="02010800040101010101" pitchFamily="2" charset="-122"/>
                  <a:ea typeface="华文新魏" panose="02010800040101010101" pitchFamily="2" charset="-122"/>
                </a:rPr>
                <a:t>成</a:t>
              </a:r>
            </a:p>
            <a:p>
              <a:pPr eaLnBrk="1" hangingPunct="1"/>
              <a:endParaRPr lang="zh-CN" altLang="en-US" sz="1600">
                <a:latin typeface="华文新魏" panose="02010800040101010101" pitchFamily="2" charset="-122"/>
                <a:ea typeface="华文新魏" panose="02010800040101010101" pitchFamily="2" charset="-122"/>
              </a:endParaRPr>
            </a:p>
            <a:p>
              <a:pPr eaLnBrk="1" hangingPunct="1"/>
              <a:r>
                <a:rPr lang="zh-CN" altLang="en-US" sz="1600">
                  <a:latin typeface="华文新魏" panose="02010800040101010101" pitchFamily="2" charset="-122"/>
                  <a:ea typeface="华文新魏" panose="02010800040101010101" pitchFamily="2" charset="-122"/>
                </a:rPr>
                <a:t>状</a:t>
              </a:r>
            </a:p>
            <a:p>
              <a:pPr eaLnBrk="1" hangingPunct="1"/>
              <a:endParaRPr lang="zh-CN" altLang="en-US" sz="1600">
                <a:latin typeface="华文新魏" panose="02010800040101010101" pitchFamily="2" charset="-122"/>
                <a:ea typeface="华文新魏" panose="02010800040101010101" pitchFamily="2" charset="-122"/>
              </a:endParaRPr>
            </a:p>
            <a:p>
              <a:pPr eaLnBrk="1" hangingPunct="1"/>
              <a:r>
                <a:rPr lang="zh-CN" altLang="en-US" sz="1600">
                  <a:latin typeface="华文新魏" panose="02010800040101010101" pitchFamily="2" charset="-122"/>
                  <a:ea typeface="华文新魏" panose="02010800040101010101" pitchFamily="2" charset="-122"/>
                </a:rPr>
                <a:t>态</a:t>
              </a:r>
            </a:p>
          </p:txBody>
        </p:sp>
        <p:sp>
          <p:nvSpPr>
            <p:cNvPr id="18441" name="Line 58">
              <a:extLst>
                <a:ext uri="{FF2B5EF4-FFF2-40B4-BE49-F238E27FC236}">
                  <a16:creationId xmlns:a16="http://schemas.microsoft.com/office/drawing/2014/main" id="{C3062FBC-45EE-4557-B1C5-6F94B0C30656}"/>
                </a:ext>
              </a:extLst>
            </p:cNvPr>
            <p:cNvSpPr>
              <a:spLocks noChangeShapeType="1"/>
            </p:cNvSpPr>
            <p:nvPr/>
          </p:nvSpPr>
          <p:spPr bwMode="auto">
            <a:xfrm>
              <a:off x="1497" y="1975"/>
              <a:ext cx="521" cy="19"/>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18442" name="Line 59">
              <a:extLst>
                <a:ext uri="{FF2B5EF4-FFF2-40B4-BE49-F238E27FC236}">
                  <a16:creationId xmlns:a16="http://schemas.microsoft.com/office/drawing/2014/main" id="{FD4F10F1-4E3E-4A6A-B12F-E78DBFECC3C2}"/>
                </a:ext>
              </a:extLst>
            </p:cNvPr>
            <p:cNvSpPr>
              <a:spLocks noChangeShapeType="1"/>
            </p:cNvSpPr>
            <p:nvPr/>
          </p:nvSpPr>
          <p:spPr bwMode="auto">
            <a:xfrm flipV="1">
              <a:off x="2213" y="1975"/>
              <a:ext cx="389"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18443" name="Line 60">
              <a:extLst>
                <a:ext uri="{FF2B5EF4-FFF2-40B4-BE49-F238E27FC236}">
                  <a16:creationId xmlns:a16="http://schemas.microsoft.com/office/drawing/2014/main" id="{37140549-4E9B-46EF-A12D-09C7B82518C3}"/>
                </a:ext>
              </a:extLst>
            </p:cNvPr>
            <p:cNvSpPr>
              <a:spLocks noChangeShapeType="1"/>
            </p:cNvSpPr>
            <p:nvPr/>
          </p:nvSpPr>
          <p:spPr bwMode="auto">
            <a:xfrm>
              <a:off x="4063" y="1967"/>
              <a:ext cx="292" cy="8"/>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18444" name="Line 61">
              <a:extLst>
                <a:ext uri="{FF2B5EF4-FFF2-40B4-BE49-F238E27FC236}">
                  <a16:creationId xmlns:a16="http://schemas.microsoft.com/office/drawing/2014/main" id="{A8FEF234-7AE2-4454-8886-AFCD2B8EB9DE}"/>
                </a:ext>
              </a:extLst>
            </p:cNvPr>
            <p:cNvSpPr>
              <a:spLocks noChangeShapeType="1"/>
            </p:cNvSpPr>
            <p:nvPr/>
          </p:nvSpPr>
          <p:spPr bwMode="auto">
            <a:xfrm>
              <a:off x="1104" y="1994"/>
              <a:ext cx="232"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18445" name="Text Box 63">
              <a:extLst>
                <a:ext uri="{FF2B5EF4-FFF2-40B4-BE49-F238E27FC236}">
                  <a16:creationId xmlns:a16="http://schemas.microsoft.com/office/drawing/2014/main" id="{6A954818-612E-449D-8C66-714D9FBC91FB}"/>
                </a:ext>
              </a:extLst>
            </p:cNvPr>
            <p:cNvSpPr txBox="1">
              <a:spLocks noChangeArrowheads="1"/>
            </p:cNvSpPr>
            <p:nvPr/>
          </p:nvSpPr>
          <p:spPr bwMode="auto">
            <a:xfrm>
              <a:off x="1610" y="2144"/>
              <a:ext cx="345" cy="56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latin typeface="华文新魏" panose="02010800040101010101" pitchFamily="2" charset="-122"/>
                  <a:ea typeface="华文新魏" panose="02010800040101010101" pitchFamily="2" charset="-122"/>
                </a:rPr>
                <a:t>预输入完成</a:t>
              </a:r>
            </a:p>
          </p:txBody>
        </p:sp>
        <p:sp>
          <p:nvSpPr>
            <p:cNvPr id="18446" name="Text Box 65">
              <a:extLst>
                <a:ext uri="{FF2B5EF4-FFF2-40B4-BE49-F238E27FC236}">
                  <a16:creationId xmlns:a16="http://schemas.microsoft.com/office/drawing/2014/main" id="{B911A508-ABFD-460B-8C4E-2E2CDCB44E69}"/>
                </a:ext>
              </a:extLst>
            </p:cNvPr>
            <p:cNvSpPr txBox="1">
              <a:spLocks noChangeArrowheads="1"/>
            </p:cNvSpPr>
            <p:nvPr/>
          </p:nvSpPr>
          <p:spPr bwMode="auto">
            <a:xfrm>
              <a:off x="2894" y="3055"/>
              <a:ext cx="696" cy="239"/>
            </a:xfrm>
            <a:prstGeom prst="rect">
              <a:avLst/>
            </a:prstGeom>
            <a:solidFill>
              <a:srgbClr val="FFCC66"/>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latin typeface="华文新魏" panose="02010800040101010101" pitchFamily="2" charset="-122"/>
                  <a:ea typeface="华文新魏" panose="02010800040101010101" pitchFamily="2" charset="-122"/>
                </a:rPr>
                <a:t>作业控制</a:t>
              </a:r>
            </a:p>
          </p:txBody>
        </p:sp>
        <p:sp>
          <p:nvSpPr>
            <p:cNvPr id="18447" name="Line 66">
              <a:extLst>
                <a:ext uri="{FF2B5EF4-FFF2-40B4-BE49-F238E27FC236}">
                  <a16:creationId xmlns:a16="http://schemas.microsoft.com/office/drawing/2014/main" id="{405E21BD-55DA-4EA4-91CF-8271CCD4800C}"/>
                </a:ext>
              </a:extLst>
            </p:cNvPr>
            <p:cNvSpPr>
              <a:spLocks noChangeShapeType="1"/>
            </p:cNvSpPr>
            <p:nvPr/>
          </p:nvSpPr>
          <p:spPr bwMode="auto">
            <a:xfrm flipV="1">
              <a:off x="3284" y="2771"/>
              <a:ext cx="0" cy="3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8" name="Text Box 67">
              <a:extLst>
                <a:ext uri="{FF2B5EF4-FFF2-40B4-BE49-F238E27FC236}">
                  <a16:creationId xmlns:a16="http://schemas.microsoft.com/office/drawing/2014/main" id="{99127D0F-90DB-4866-A9CB-6AD827EC2CF5}"/>
                </a:ext>
              </a:extLst>
            </p:cNvPr>
            <p:cNvSpPr txBox="1">
              <a:spLocks noChangeArrowheads="1"/>
            </p:cNvSpPr>
            <p:nvPr/>
          </p:nvSpPr>
          <p:spPr bwMode="auto">
            <a:xfrm>
              <a:off x="1810" y="2913"/>
              <a:ext cx="890" cy="426"/>
            </a:xfrm>
            <a:prstGeom prst="rect">
              <a:avLst/>
            </a:prstGeom>
            <a:solidFill>
              <a:srgbClr val="FFCC66"/>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latin typeface="华文新魏" panose="02010800040101010101" pitchFamily="2" charset="-122"/>
                  <a:ea typeface="华文新魏" panose="02010800040101010101" pitchFamily="2" charset="-122"/>
                </a:rPr>
                <a:t>作业调度</a:t>
              </a:r>
              <a:r>
                <a:rPr lang="en-US" altLang="zh-CN" sz="1600">
                  <a:latin typeface="华文新魏" panose="02010800040101010101" pitchFamily="2" charset="-122"/>
                  <a:ea typeface="华文新魏" panose="02010800040101010101" pitchFamily="2" charset="-122"/>
                </a:rPr>
                <a:t>(</a:t>
              </a:r>
              <a:r>
                <a:rPr lang="zh-CN" altLang="en-US" sz="1600">
                  <a:latin typeface="华文新魏" panose="02010800040101010101" pitchFamily="2" charset="-122"/>
                  <a:ea typeface="华文新魏" panose="02010800040101010101" pitchFamily="2" charset="-122"/>
                </a:rPr>
                <a:t>选中并创建进程</a:t>
              </a:r>
              <a:r>
                <a:rPr lang="en-US" altLang="zh-CN" sz="1600">
                  <a:latin typeface="华文新魏" panose="02010800040101010101" pitchFamily="2" charset="-122"/>
                  <a:ea typeface="华文新魏" panose="02010800040101010101" pitchFamily="2" charset="-122"/>
                </a:rPr>
                <a:t>)</a:t>
              </a:r>
            </a:p>
          </p:txBody>
        </p:sp>
        <p:sp>
          <p:nvSpPr>
            <p:cNvPr id="18449" name="Text Box 68">
              <a:extLst>
                <a:ext uri="{FF2B5EF4-FFF2-40B4-BE49-F238E27FC236}">
                  <a16:creationId xmlns:a16="http://schemas.microsoft.com/office/drawing/2014/main" id="{AE772608-2DA3-4330-BA2C-5BC4EBD1C34A}"/>
                </a:ext>
              </a:extLst>
            </p:cNvPr>
            <p:cNvSpPr txBox="1">
              <a:spLocks noChangeArrowheads="1"/>
            </p:cNvSpPr>
            <p:nvPr/>
          </p:nvSpPr>
          <p:spPr bwMode="auto">
            <a:xfrm>
              <a:off x="3868" y="2913"/>
              <a:ext cx="890" cy="381"/>
            </a:xfrm>
            <a:prstGeom prst="rect">
              <a:avLst/>
            </a:prstGeom>
            <a:solidFill>
              <a:srgbClr val="FFCC66"/>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latin typeface="华文新魏" panose="02010800040101010101" pitchFamily="2" charset="-122"/>
                  <a:ea typeface="华文新魏" panose="02010800040101010101" pitchFamily="2" charset="-122"/>
                </a:rPr>
                <a:t>作业调度</a:t>
              </a:r>
              <a:r>
                <a:rPr lang="en-US" altLang="zh-CN" sz="1600">
                  <a:latin typeface="华文新魏" panose="02010800040101010101" pitchFamily="2" charset="-122"/>
                  <a:ea typeface="华文新魏" panose="02010800040101010101" pitchFamily="2" charset="-122"/>
                </a:rPr>
                <a:t>(</a:t>
              </a:r>
              <a:r>
                <a:rPr lang="zh-CN" altLang="en-US" sz="1600">
                  <a:latin typeface="华文新魏" panose="02010800040101010101" pitchFamily="2" charset="-122"/>
                  <a:ea typeface="华文新魏" panose="02010800040101010101" pitchFamily="2" charset="-122"/>
                </a:rPr>
                <a:t>作业终止并撤离</a:t>
              </a:r>
              <a:r>
                <a:rPr lang="en-US" altLang="zh-CN" sz="1600">
                  <a:latin typeface="华文新魏" panose="02010800040101010101" pitchFamily="2" charset="-122"/>
                  <a:ea typeface="华文新魏" panose="02010800040101010101" pitchFamily="2" charset="-122"/>
                </a:rPr>
                <a:t>)</a:t>
              </a:r>
            </a:p>
          </p:txBody>
        </p:sp>
        <p:sp>
          <p:nvSpPr>
            <p:cNvPr id="18450" name="Line 69">
              <a:extLst>
                <a:ext uri="{FF2B5EF4-FFF2-40B4-BE49-F238E27FC236}">
                  <a16:creationId xmlns:a16="http://schemas.microsoft.com/office/drawing/2014/main" id="{48876A99-D5B0-45A8-85D1-BA666144A62B}"/>
                </a:ext>
              </a:extLst>
            </p:cNvPr>
            <p:cNvSpPr>
              <a:spLocks noChangeShapeType="1"/>
            </p:cNvSpPr>
            <p:nvPr/>
          </p:nvSpPr>
          <p:spPr bwMode="auto">
            <a:xfrm flipV="1">
              <a:off x="2407" y="2062"/>
              <a:ext cx="0" cy="8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1" name="Line 70">
              <a:extLst>
                <a:ext uri="{FF2B5EF4-FFF2-40B4-BE49-F238E27FC236}">
                  <a16:creationId xmlns:a16="http://schemas.microsoft.com/office/drawing/2014/main" id="{ABFC0737-B8F1-4231-82D9-36874E1D1B20}"/>
                </a:ext>
              </a:extLst>
            </p:cNvPr>
            <p:cNvSpPr>
              <a:spLocks noChangeShapeType="1"/>
            </p:cNvSpPr>
            <p:nvPr/>
          </p:nvSpPr>
          <p:spPr bwMode="auto">
            <a:xfrm flipV="1">
              <a:off x="4258" y="1975"/>
              <a:ext cx="0" cy="9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2" name="AutoShape 71">
              <a:extLst>
                <a:ext uri="{FF2B5EF4-FFF2-40B4-BE49-F238E27FC236}">
                  <a16:creationId xmlns:a16="http://schemas.microsoft.com/office/drawing/2014/main" id="{DDE22568-3515-4151-9A5D-186EFF9AE75E}"/>
                </a:ext>
              </a:extLst>
            </p:cNvPr>
            <p:cNvSpPr>
              <a:spLocks noChangeArrowheads="1"/>
            </p:cNvSpPr>
            <p:nvPr/>
          </p:nvSpPr>
          <p:spPr bwMode="auto">
            <a:xfrm>
              <a:off x="557" y="1094"/>
              <a:ext cx="682" cy="567"/>
            </a:xfrm>
            <a:prstGeom prst="wedgeRectCallout">
              <a:avLst>
                <a:gd name="adj1" fmla="val 40157"/>
                <a:gd name="adj2" fmla="val 107694"/>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latin typeface="华文新魏" panose="02010800040101010101" pitchFamily="2" charset="-122"/>
                  <a:ea typeface="华文新魏" panose="02010800040101010101" pitchFamily="2" charset="-122"/>
                </a:rPr>
                <a:t>SPOOLing</a:t>
              </a:r>
              <a:r>
                <a:rPr lang="zh-CN" altLang="en-US" sz="1600">
                  <a:latin typeface="华文新魏" panose="02010800040101010101" pitchFamily="2" charset="-122"/>
                  <a:ea typeface="华文新魏" panose="02010800040101010101" pitchFamily="2" charset="-122"/>
                </a:rPr>
                <a:t>作业预输入</a:t>
              </a:r>
            </a:p>
            <a:p>
              <a:pPr eaLnBrk="1" hangingPunct="1"/>
              <a:endParaRPr lang="en-US" altLang="zh-CN" sz="1600">
                <a:latin typeface="华文新魏" panose="02010800040101010101" pitchFamily="2" charset="-122"/>
                <a:ea typeface="华文新魏" panose="02010800040101010101" pitchFamily="2" charset="-122"/>
              </a:endParaRPr>
            </a:p>
          </p:txBody>
        </p:sp>
        <p:sp>
          <p:nvSpPr>
            <p:cNvPr id="18453" name="AutoShape 72">
              <a:extLst>
                <a:ext uri="{FF2B5EF4-FFF2-40B4-BE49-F238E27FC236}">
                  <a16:creationId xmlns:a16="http://schemas.microsoft.com/office/drawing/2014/main" id="{77F247B3-1E9B-4257-9CB7-53C0A195E7A9}"/>
                </a:ext>
              </a:extLst>
            </p:cNvPr>
            <p:cNvSpPr>
              <a:spLocks noChangeArrowheads="1"/>
            </p:cNvSpPr>
            <p:nvPr/>
          </p:nvSpPr>
          <p:spPr bwMode="auto">
            <a:xfrm>
              <a:off x="4694" y="1207"/>
              <a:ext cx="682" cy="545"/>
            </a:xfrm>
            <a:prstGeom prst="wedgeRectCallout">
              <a:avLst>
                <a:gd name="adj1" fmla="val -53810"/>
                <a:gd name="adj2" fmla="val 95319"/>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latin typeface="华文新魏" panose="02010800040101010101" pitchFamily="2" charset="-122"/>
                  <a:ea typeface="华文新魏" panose="02010800040101010101" pitchFamily="2" charset="-122"/>
                </a:rPr>
                <a:t>SPOOLing</a:t>
              </a:r>
              <a:r>
                <a:rPr lang="zh-CN" altLang="en-US" sz="1600">
                  <a:latin typeface="华文新魏" panose="02010800040101010101" pitchFamily="2" charset="-122"/>
                  <a:ea typeface="华文新魏" panose="02010800040101010101" pitchFamily="2" charset="-122"/>
                </a:rPr>
                <a:t>作业缓输出</a:t>
              </a:r>
            </a:p>
            <a:p>
              <a:pPr eaLnBrk="1" hangingPunct="1"/>
              <a:endParaRPr lang="en-US" altLang="zh-CN" sz="1600">
                <a:latin typeface="华文新魏" panose="02010800040101010101" pitchFamily="2" charset="-122"/>
                <a:ea typeface="华文新魏" panose="02010800040101010101" pitchFamily="2" charset="-122"/>
              </a:endParaRPr>
            </a:p>
          </p:txBody>
        </p:sp>
        <p:sp>
          <p:nvSpPr>
            <p:cNvPr id="18454" name="Line 73">
              <a:extLst>
                <a:ext uri="{FF2B5EF4-FFF2-40B4-BE49-F238E27FC236}">
                  <a16:creationId xmlns:a16="http://schemas.microsoft.com/office/drawing/2014/main" id="{F9E2F612-EEE5-4C7A-9B9A-252815790562}"/>
                </a:ext>
              </a:extLst>
            </p:cNvPr>
            <p:cNvSpPr>
              <a:spLocks noChangeShapeType="1"/>
            </p:cNvSpPr>
            <p:nvPr/>
          </p:nvSpPr>
          <p:spPr bwMode="auto">
            <a:xfrm>
              <a:off x="4604" y="1979"/>
              <a:ext cx="232"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grpSp>
    </p:spTree>
  </p:cSld>
  <p:clrMapOvr>
    <a:overrideClrMapping bg1="lt1" tx1="dk1" bg2="lt2" tx2="dk2" accent1="accent1" accent2="accent2" accent3="accent3" accent4="accent4" accent5="accent5" accent6="accent6" hlink="hlink" folHlink="folHlink"/>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0ECB68C-CD78-4489-B825-83E7A975D020}"/>
              </a:ext>
            </a:extLst>
          </p:cNvPr>
          <p:cNvSpPr>
            <a:spLocks noGrp="1" noChangeArrowheads="1"/>
          </p:cNvSpPr>
          <p:nvPr>
            <p:ph type="title"/>
          </p:nvPr>
        </p:nvSpPr>
        <p:spPr>
          <a:xfrm>
            <a:off x="685800" y="333375"/>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2 </a:t>
            </a:r>
            <a:r>
              <a:rPr lang="zh-CN" altLang="en-US" sz="4800">
                <a:latin typeface="华文新魏" panose="02010800040101010101" pitchFamily="2" charset="-122"/>
                <a:ea typeface="华文新魏" panose="02010800040101010101" pitchFamily="2" charset="-122"/>
              </a:rPr>
              <a:t>交互作业的组织和管理</a:t>
            </a:r>
          </a:p>
        </p:txBody>
      </p:sp>
      <p:sp>
        <p:nvSpPr>
          <p:cNvPr id="19459" name="Rectangle 3">
            <a:extLst>
              <a:ext uri="{FF2B5EF4-FFF2-40B4-BE49-F238E27FC236}">
                <a16:creationId xmlns:a16="http://schemas.microsoft.com/office/drawing/2014/main" id="{C6D13174-2409-482C-B1AD-029EF1A61537}"/>
              </a:ext>
            </a:extLst>
          </p:cNvPr>
          <p:cNvSpPr>
            <a:spLocks noGrp="1" noChangeArrowheads="1"/>
          </p:cNvSpPr>
          <p:nvPr>
            <p:ph type="body" idx="1"/>
          </p:nvPr>
        </p:nvSpPr>
        <p:spPr>
          <a:xfrm>
            <a:off x="685800" y="1268413"/>
            <a:ext cx="7772400" cy="5256212"/>
          </a:xfrm>
        </p:spPr>
        <p:txBody>
          <a:bodyPr/>
          <a:lstStyle/>
          <a:p>
            <a:pPr eaLnBrk="1" hangingPunct="1">
              <a:lnSpc>
                <a:spcPct val="90000"/>
              </a:lnSpc>
            </a:pPr>
            <a:r>
              <a:rPr lang="zh-CN" altLang="en-US" sz="2800">
                <a:ea typeface="华文新魏" panose="02010800040101010101" pitchFamily="2" charset="-122"/>
              </a:rPr>
              <a:t>分时系统的作业就是用户的一次上机交互过程，可认为终端进程的创建是一个交互型作业的开始，退出命令运行结束代表用户交互型作业的中止。</a:t>
            </a:r>
          </a:p>
          <a:p>
            <a:pPr eaLnBrk="1" hangingPunct="1">
              <a:lnSpc>
                <a:spcPct val="90000"/>
              </a:lnSpc>
            </a:pPr>
            <a:r>
              <a:rPr lang="zh-CN" altLang="en-US" sz="2800">
                <a:ea typeface="华文新魏" panose="02010800040101010101" pitchFamily="2" charset="-122"/>
              </a:rPr>
              <a:t>交互作业的情况和资源需求通过操作命令告知系统，分时用户逐条输入命令，即提交作业（步）和控制作业运行，系统则逐条执行并给出应答，每键入一条或一组有关操作命令，便在系统内部创建一个进程或若干进程来完成相应命令。</a:t>
            </a:r>
          </a:p>
          <a:p>
            <a:pPr eaLnBrk="1" hangingPunct="1">
              <a:lnSpc>
                <a:spcPct val="90000"/>
              </a:lnSpc>
            </a:pPr>
            <a:r>
              <a:rPr lang="zh-CN" altLang="en-US" sz="2800">
                <a:ea typeface="华文新魏" panose="02010800040101010101" pitchFamily="2" charset="-122"/>
              </a:rPr>
              <a:t>键盘命令有：作业控制类；资源申请类；文件操作类；目录操作类；设备控制类等。</a:t>
            </a:r>
          </a:p>
          <a:p>
            <a:pPr eaLnBrk="1" hangingPunct="1">
              <a:lnSpc>
                <a:spcPct val="90000"/>
              </a:lnSpc>
            </a:pPr>
            <a:endParaRPr lang="zh-CN" altLang="en-US" sz="2800">
              <a:ea typeface="华文新魏" panose="02010800040101010101" pitchFamily="2" charset="-122"/>
            </a:endParaRPr>
          </a:p>
          <a:p>
            <a:pPr eaLnBrk="1" hangingPunct="1">
              <a:lnSpc>
                <a:spcPct val="90000"/>
              </a:lnSpc>
            </a:pPr>
            <a:endParaRPr lang="en-US" altLang="zh-CN" sz="2800">
              <a:ea typeface="华文新魏" panose="0201080004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C65D801-34AA-43A5-B27A-C5BC42D99EF4}"/>
              </a:ext>
            </a:extLst>
          </p:cNvPr>
          <p:cNvSpPr>
            <a:spLocks noGrp="1" noChangeArrowheads="1"/>
          </p:cNvSpPr>
          <p:nvPr>
            <p:ph type="title"/>
          </p:nvPr>
        </p:nvSpPr>
        <p:spPr>
          <a:xfrm>
            <a:off x="762000" y="26035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2.9 </a:t>
            </a:r>
            <a:r>
              <a:rPr lang="zh-CN" altLang="en-US" sz="4800">
                <a:latin typeface="华文新魏" panose="02010800040101010101" pitchFamily="2" charset="-122"/>
                <a:ea typeface="华文新魏" panose="02010800040101010101" pitchFamily="2" charset="-122"/>
              </a:rPr>
              <a:t>处理器调度算法</a:t>
            </a:r>
          </a:p>
        </p:txBody>
      </p:sp>
      <p:sp>
        <p:nvSpPr>
          <p:cNvPr id="20483" name="Rectangle 3">
            <a:extLst>
              <a:ext uri="{FF2B5EF4-FFF2-40B4-BE49-F238E27FC236}">
                <a16:creationId xmlns:a16="http://schemas.microsoft.com/office/drawing/2014/main" id="{92874C64-6431-41E3-9683-7B4FD2677FBB}"/>
              </a:ext>
            </a:extLst>
          </p:cNvPr>
          <p:cNvSpPr>
            <a:spLocks noGrp="1" noChangeArrowheads="1"/>
          </p:cNvSpPr>
          <p:nvPr>
            <p:ph type="body" idx="1"/>
          </p:nvPr>
        </p:nvSpPr>
        <p:spPr>
          <a:xfrm>
            <a:off x="763588" y="1268413"/>
            <a:ext cx="7696200" cy="5257800"/>
          </a:xfrm>
        </p:spPr>
        <p:txBody>
          <a:bodyPr/>
          <a:lstStyle/>
          <a:p>
            <a:pPr marL="457200" indent="-457200" eaLnBrk="1" hangingPunct="1">
              <a:buFontTx/>
              <a:buNone/>
            </a:pPr>
            <a:r>
              <a:rPr lang="en-US" altLang="zh-CN" sz="4000">
                <a:latin typeface="华文新魏" panose="02010800040101010101" pitchFamily="2" charset="-122"/>
                <a:ea typeface="华文新魏" panose="02010800040101010101" pitchFamily="2" charset="-122"/>
              </a:rPr>
              <a:t>2.9.1 </a:t>
            </a:r>
            <a:r>
              <a:rPr lang="zh-CN" altLang="en-US" sz="4000">
                <a:latin typeface="华文新魏" panose="02010800040101010101" pitchFamily="2" charset="-122"/>
                <a:ea typeface="华文新魏" panose="02010800040101010101" pitchFamily="2" charset="-122"/>
              </a:rPr>
              <a:t>低级调度的功能和类型</a:t>
            </a:r>
          </a:p>
          <a:p>
            <a:pPr marL="457200" indent="-457200" eaLnBrk="1" hangingPunct="1">
              <a:buFontTx/>
              <a:buNone/>
            </a:pPr>
            <a:r>
              <a:rPr lang="en-US" altLang="zh-CN" sz="4000">
                <a:latin typeface="华文新魏" panose="02010800040101010101" pitchFamily="2" charset="-122"/>
                <a:ea typeface="华文新魏" panose="02010800040101010101" pitchFamily="2" charset="-122"/>
              </a:rPr>
              <a:t>2.9.2 </a:t>
            </a:r>
            <a:r>
              <a:rPr lang="zh-CN" altLang="en-US" sz="4000">
                <a:latin typeface="华文新魏" panose="02010800040101010101" pitchFamily="2" charset="-122"/>
                <a:ea typeface="华文新魏" panose="02010800040101010101" pitchFamily="2" charset="-122"/>
              </a:rPr>
              <a:t>作业调度和低级调度算法</a:t>
            </a:r>
          </a:p>
          <a:p>
            <a:pPr marL="457200" indent="-457200" eaLnBrk="1" hangingPunct="1">
              <a:buFontTx/>
              <a:buNone/>
            </a:pPr>
            <a:r>
              <a:rPr lang="en-US" altLang="zh-CN" sz="4000">
                <a:latin typeface="华文新魏" panose="02010800040101010101" pitchFamily="2" charset="-122"/>
                <a:ea typeface="华文新魏" panose="02010800040101010101" pitchFamily="2" charset="-122"/>
              </a:rPr>
              <a:t>2.9.3 </a:t>
            </a:r>
            <a:r>
              <a:rPr lang="zh-CN" altLang="en-US" sz="4000">
                <a:latin typeface="华文新魏" panose="02010800040101010101" pitchFamily="2" charset="-122"/>
                <a:ea typeface="华文新魏" panose="02010800040101010101" pitchFamily="2" charset="-122"/>
              </a:rPr>
              <a:t>实时调度算法</a:t>
            </a:r>
          </a:p>
          <a:p>
            <a:pPr marL="457200" indent="-457200" eaLnBrk="1" hangingPunct="1">
              <a:buFontTx/>
              <a:buNone/>
            </a:pPr>
            <a:r>
              <a:rPr lang="en-US" altLang="zh-CN" sz="4000">
                <a:latin typeface="华文新魏" panose="02010800040101010101" pitchFamily="2" charset="-122"/>
                <a:ea typeface="华文新魏" panose="02010800040101010101" pitchFamily="2" charset="-122"/>
              </a:rPr>
              <a:t>2.9.4 </a:t>
            </a:r>
            <a:r>
              <a:rPr lang="zh-CN" altLang="en-US" sz="4000">
                <a:latin typeface="华文新魏" panose="02010800040101010101" pitchFamily="2" charset="-122"/>
                <a:ea typeface="华文新魏" panose="02010800040101010101" pitchFamily="2" charset="-122"/>
              </a:rPr>
              <a:t>多处理机调度算法</a:t>
            </a:r>
          </a:p>
          <a:p>
            <a:pPr marL="457200" indent="-457200" algn="just" eaLnBrk="1" hangingPunct="1">
              <a:buFontTx/>
              <a:buNone/>
            </a:pPr>
            <a:r>
              <a:rPr lang="zh-CN" altLang="en-US" sz="4000">
                <a:latin typeface="华文新魏" panose="02010800040101010101" pitchFamily="2" charset="-122"/>
                <a:ea typeface="华文新魏" panose="02010800040101010101" pitchFamily="2" charset="-122"/>
              </a:rPr>
              <a:t> </a:t>
            </a:r>
          </a:p>
          <a:p>
            <a:pPr marL="457200" indent="-457200" algn="just" eaLnBrk="1" hangingPunct="1">
              <a:buFontTx/>
              <a:buNone/>
            </a:pPr>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randomBa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B0F9119-7E74-4AA3-B6EF-41F9D8A70D49}"/>
              </a:ext>
            </a:extLst>
          </p:cNvPr>
          <p:cNvSpPr>
            <a:spLocks noChangeArrowheads="1"/>
          </p:cNvSpPr>
          <p:nvPr/>
        </p:nvSpPr>
        <p:spPr bwMode="auto">
          <a:xfrm>
            <a:off x="762000" y="685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4800">
                <a:solidFill>
                  <a:schemeClr val="tx2"/>
                </a:solidFill>
                <a:ea typeface="华文新魏" panose="02010800040101010101" pitchFamily="2" charset="-122"/>
              </a:rPr>
              <a:t>2.7.1 </a:t>
            </a:r>
            <a:r>
              <a:rPr lang="en-US" altLang="zh-CN" sz="4800">
                <a:solidFill>
                  <a:schemeClr val="tx2"/>
                </a:solidFill>
                <a:latin typeface="华文新魏" panose="02010800040101010101" pitchFamily="2" charset="-122"/>
                <a:ea typeface="华文新魏" panose="02010800040101010101" pitchFamily="2" charset="-122"/>
              </a:rPr>
              <a:t> </a:t>
            </a:r>
            <a:r>
              <a:rPr lang="zh-CN" altLang="en-US" sz="4800">
                <a:solidFill>
                  <a:schemeClr val="tx2"/>
                </a:solidFill>
                <a:latin typeface="华文新魏" panose="02010800040101010101" pitchFamily="2" charset="-122"/>
                <a:ea typeface="华文新魏" panose="02010800040101010101" pitchFamily="2" charset="-122"/>
              </a:rPr>
              <a:t>处理机调度的层次</a:t>
            </a:r>
            <a:br>
              <a:rPr lang="zh-CN" altLang="en-US" sz="4800">
                <a:solidFill>
                  <a:schemeClr val="tx2"/>
                </a:solidFill>
                <a:latin typeface="华文新魏" panose="02010800040101010101" pitchFamily="2" charset="-122"/>
                <a:ea typeface="华文新魏" panose="02010800040101010101" pitchFamily="2" charset="-122"/>
              </a:rPr>
            </a:br>
            <a:endParaRPr lang="zh-CN" altLang="en-US" sz="4800">
              <a:solidFill>
                <a:schemeClr val="tx2"/>
              </a:solidFill>
              <a:latin typeface="华文新魏" panose="02010800040101010101" pitchFamily="2" charset="-122"/>
              <a:ea typeface="华文新魏" panose="02010800040101010101" pitchFamily="2" charset="-122"/>
            </a:endParaRPr>
          </a:p>
        </p:txBody>
      </p:sp>
      <p:sp>
        <p:nvSpPr>
          <p:cNvPr id="3075" name="Rectangle 3">
            <a:extLst>
              <a:ext uri="{FF2B5EF4-FFF2-40B4-BE49-F238E27FC236}">
                <a16:creationId xmlns:a16="http://schemas.microsoft.com/office/drawing/2014/main" id="{41CD6EB6-6127-4A12-B470-791B40B9427C}"/>
              </a:ext>
            </a:extLst>
          </p:cNvPr>
          <p:cNvSpPr>
            <a:spLocks noChangeArrowheads="1"/>
          </p:cNvSpPr>
          <p:nvPr/>
        </p:nvSpPr>
        <p:spPr bwMode="auto">
          <a:xfrm>
            <a:off x="1187450" y="1412875"/>
            <a:ext cx="7346950"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pPr>
            <a:r>
              <a:rPr lang="en-US" altLang="zh-CN" sz="3200">
                <a:ea typeface="华文新魏" panose="02010800040101010101" pitchFamily="2" charset="-122"/>
              </a:rPr>
              <a:t>     </a:t>
            </a:r>
            <a:r>
              <a:rPr lang="zh-CN" altLang="en-US" sz="3600">
                <a:ea typeface="华文新魏" panose="02010800040101010101" pitchFamily="2" charset="-122"/>
              </a:rPr>
              <a:t>作业从进入系统成为后备作业开始，直到运行结束退出系统为止，需经历不同级别的调度</a:t>
            </a:r>
            <a:r>
              <a:rPr lang="zh-CN" altLang="en-US" sz="3600"/>
              <a:t>。</a:t>
            </a:r>
          </a:p>
          <a:p>
            <a:pPr algn="just" eaLnBrk="1" hangingPunct="1">
              <a:spcBef>
                <a:spcPct val="20000"/>
              </a:spcBef>
            </a:pPr>
            <a:r>
              <a:rPr lang="zh-CN" altLang="en-US" sz="4000">
                <a:latin typeface="华文新魏" panose="02010800040101010101" pitchFamily="2" charset="-122"/>
                <a:ea typeface="华文新魏" panose="02010800040101010101" pitchFamily="2" charset="-122"/>
              </a:rPr>
              <a:t>    </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高级调度</a:t>
            </a:r>
          </a:p>
          <a:p>
            <a:pPr algn="just" eaLnBrk="1" hangingPunct="1">
              <a:spcBef>
                <a:spcPct val="20000"/>
              </a:spcBef>
            </a:pPr>
            <a:r>
              <a:rPr lang="zh-CN" altLang="en-US" sz="4000">
                <a:latin typeface="华文新魏" panose="02010800040101010101" pitchFamily="2" charset="-122"/>
                <a:ea typeface="华文新魏" panose="02010800040101010101" pitchFamily="2" charset="-122"/>
              </a:rPr>
              <a:t>    </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中级调度</a:t>
            </a:r>
          </a:p>
          <a:p>
            <a:pPr algn="just" eaLnBrk="1" hangingPunct="1">
              <a:spcBef>
                <a:spcPct val="20000"/>
              </a:spcBef>
            </a:pPr>
            <a:r>
              <a:rPr lang="zh-CN" altLang="en-US" sz="4000">
                <a:latin typeface="华文新魏" panose="02010800040101010101" pitchFamily="2" charset="-122"/>
                <a:ea typeface="华文新魏" panose="02010800040101010101" pitchFamily="2" charset="-122"/>
              </a:rPr>
              <a:t>    </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低级调度</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67B228D-36D2-4B7A-877C-1BBF83A87B93}"/>
              </a:ext>
            </a:extLst>
          </p:cNvPr>
          <p:cNvSpPr>
            <a:spLocks noGrp="1" noChangeArrowheads="1"/>
          </p:cNvSpPr>
          <p:nvPr>
            <p:ph type="title"/>
          </p:nvPr>
        </p:nvSpPr>
        <p:spPr>
          <a:xfrm>
            <a:off x="685800" y="188913"/>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2.9.1 </a:t>
            </a:r>
            <a:r>
              <a:rPr lang="zh-CN" altLang="en-US" sz="4800">
                <a:latin typeface="华文新魏" panose="02010800040101010101" pitchFamily="2" charset="-122"/>
                <a:ea typeface="华文新魏" panose="02010800040101010101" pitchFamily="2" charset="-122"/>
              </a:rPr>
              <a:t>低级调度的功能和类型</a:t>
            </a:r>
          </a:p>
        </p:txBody>
      </p:sp>
      <p:sp>
        <p:nvSpPr>
          <p:cNvPr id="21507" name="Rectangle 3">
            <a:extLst>
              <a:ext uri="{FF2B5EF4-FFF2-40B4-BE49-F238E27FC236}">
                <a16:creationId xmlns:a16="http://schemas.microsoft.com/office/drawing/2014/main" id="{56CB5933-9A8D-4751-85DC-1235E609B1EB}"/>
              </a:ext>
            </a:extLst>
          </p:cNvPr>
          <p:cNvSpPr>
            <a:spLocks noGrp="1" noChangeArrowheads="1"/>
          </p:cNvSpPr>
          <p:nvPr>
            <p:ph type="body" idx="1"/>
          </p:nvPr>
        </p:nvSpPr>
        <p:spPr>
          <a:xfrm>
            <a:off x="685800" y="1196975"/>
            <a:ext cx="7772400" cy="4827588"/>
          </a:xfrm>
        </p:spPr>
        <p:txBody>
          <a:bodyPr/>
          <a:lstStyle/>
          <a:p>
            <a:pPr eaLnBrk="1" hangingPunct="1"/>
            <a:r>
              <a:rPr lang="en-US" altLang="zh-CN">
                <a:latin typeface="华文新魏" panose="02010800040101010101" pitchFamily="2" charset="-122"/>
                <a:ea typeface="华文新魏" panose="02010800040101010101" pitchFamily="2" charset="-122"/>
              </a:rPr>
              <a:t>1 </a:t>
            </a:r>
            <a:r>
              <a:rPr lang="zh-CN" altLang="en-US">
                <a:latin typeface="华文新魏" panose="02010800040101010101" pitchFamily="2" charset="-122"/>
                <a:ea typeface="华文新魏" panose="02010800040101010101" pitchFamily="2" charset="-122"/>
              </a:rPr>
              <a:t>低级调度的主要功能</a:t>
            </a:r>
          </a:p>
          <a:p>
            <a:pPr eaLnBrk="1" hangingPunct="1">
              <a:buFontTx/>
              <a:buNone/>
            </a:pPr>
            <a:r>
              <a:rPr lang="zh-CN" altLang="en-US">
                <a:latin typeface="华文新魏" panose="02010800040101010101" pitchFamily="2" charset="-122"/>
                <a:ea typeface="华文新魏" panose="02010800040101010101" pitchFamily="2" charset="-122"/>
              </a:rPr>
              <a:t>    调度程序两项任务：调度和分派。</a:t>
            </a:r>
          </a:p>
          <a:p>
            <a:pPr eaLnBrk="1" hangingPunct="1">
              <a:buFontTx/>
              <a:buNone/>
            </a:pPr>
            <a:r>
              <a:rPr lang="zh-CN" altLang="en-US">
                <a:latin typeface="华文新魏" panose="02010800040101010101" pitchFamily="2" charset="-122"/>
                <a:ea typeface="华文新魏" panose="02010800040101010101" pitchFamily="2" charset="-122"/>
              </a:rPr>
              <a:t>   调度实现调度策略，确定就绪进程</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线程竞争使用处理器的次序的裁决原则，即进程</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线程何时应放弃</a:t>
            </a:r>
            <a:r>
              <a:rPr lang="en-US" altLang="zh-CN">
                <a:latin typeface="华文新魏" panose="02010800040101010101" pitchFamily="2" charset="-122"/>
                <a:ea typeface="华文新魏" panose="02010800040101010101" pitchFamily="2" charset="-122"/>
              </a:rPr>
              <a:t>CPU</a:t>
            </a:r>
            <a:r>
              <a:rPr lang="zh-CN" altLang="en-US">
                <a:latin typeface="华文新魏" panose="02010800040101010101" pitchFamily="2" charset="-122"/>
                <a:ea typeface="华文新魏" panose="02010800040101010101" pitchFamily="2" charset="-122"/>
              </a:rPr>
              <a:t>和选择哪个来执行；</a:t>
            </a:r>
          </a:p>
          <a:p>
            <a:pPr eaLnBrk="1" hangingPunct="1">
              <a:buFontTx/>
              <a:buNone/>
            </a:pPr>
            <a:r>
              <a:rPr lang="zh-CN" altLang="en-US">
                <a:latin typeface="华文新魏" panose="02010800040101010101" pitchFamily="2" charset="-122"/>
                <a:ea typeface="华文新魏" panose="02010800040101010101" pitchFamily="2" charset="-122"/>
              </a:rPr>
              <a:t>   分派实现调度机制，确定如何时分复用</a:t>
            </a:r>
            <a:r>
              <a:rPr lang="en-US" altLang="zh-CN">
                <a:latin typeface="华文新魏" panose="02010800040101010101" pitchFamily="2" charset="-122"/>
                <a:ea typeface="华文新魏" panose="02010800040101010101" pitchFamily="2" charset="-122"/>
              </a:rPr>
              <a:t>CPU</a:t>
            </a:r>
            <a:r>
              <a:rPr lang="zh-CN" altLang="en-US">
                <a:latin typeface="华文新魏" panose="02010800040101010101" pitchFamily="2" charset="-122"/>
                <a:ea typeface="华文新魏" panose="02010800040101010101" pitchFamily="2" charset="-122"/>
              </a:rPr>
              <a:t>，处理上下文交换细节，完成进程</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线程和</a:t>
            </a:r>
            <a:r>
              <a:rPr lang="en-US" altLang="zh-CN">
                <a:latin typeface="华文新魏" panose="02010800040101010101" pitchFamily="2" charset="-122"/>
                <a:ea typeface="华文新魏" panose="02010800040101010101" pitchFamily="2" charset="-122"/>
              </a:rPr>
              <a:t>CPU</a:t>
            </a:r>
            <a:r>
              <a:rPr lang="zh-CN" altLang="en-US">
                <a:latin typeface="华文新魏" panose="02010800040101010101" pitchFamily="2" charset="-122"/>
                <a:ea typeface="华文新魏" panose="02010800040101010101" pitchFamily="2" charset="-122"/>
              </a:rPr>
              <a:t>的绑定和放弃的实际工作。</a:t>
            </a:r>
          </a:p>
          <a:p>
            <a:pPr eaLnBrk="1" hangingPunct="1">
              <a:buFontTx/>
              <a:buNone/>
            </a:pPr>
            <a:endParaRPr lang="en-US" altLang="zh-CN">
              <a:latin typeface="华文新魏" panose="02010800040101010101" pitchFamily="2" charset="-122"/>
              <a:ea typeface="华文新魏" panose="0201080004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B44F01E-9825-41E7-B4D1-C4C65DFEF6DD}"/>
              </a:ext>
            </a:extLst>
          </p:cNvPr>
          <p:cNvSpPr>
            <a:spLocks noGrp="1" noChangeArrowheads="1"/>
          </p:cNvSpPr>
          <p:nvPr>
            <p:ph type="title"/>
          </p:nvPr>
        </p:nvSpPr>
        <p:spPr>
          <a:xfrm>
            <a:off x="685800" y="609600"/>
            <a:ext cx="8134350" cy="874713"/>
          </a:xfrm>
        </p:spPr>
        <p:txBody>
          <a:bodyPr/>
          <a:lstStyle/>
          <a:p>
            <a:pPr eaLnBrk="1" hangingPunct="1"/>
            <a:r>
              <a:rPr lang="zh-CN" altLang="en-US">
                <a:ea typeface="华文新魏" panose="02010800040101010101" pitchFamily="2" charset="-122"/>
              </a:rPr>
              <a:t>调度机制逻辑功能程序模块组成</a:t>
            </a:r>
            <a:r>
              <a:rPr lang="zh-CN" altLang="en-US" sz="4000"/>
              <a:t></a:t>
            </a:r>
          </a:p>
        </p:txBody>
      </p:sp>
      <p:sp>
        <p:nvSpPr>
          <p:cNvPr id="22531" name="Rectangle 3">
            <a:extLst>
              <a:ext uri="{FF2B5EF4-FFF2-40B4-BE49-F238E27FC236}">
                <a16:creationId xmlns:a16="http://schemas.microsoft.com/office/drawing/2014/main" id="{EF1194A2-68BB-4F88-99D6-B363CA45D442}"/>
              </a:ext>
            </a:extLst>
          </p:cNvPr>
          <p:cNvSpPr>
            <a:spLocks noGrp="1" noChangeArrowheads="1"/>
          </p:cNvSpPr>
          <p:nvPr>
            <p:ph type="body" idx="1"/>
          </p:nvPr>
        </p:nvSpPr>
        <p:spPr>
          <a:xfrm>
            <a:off x="976313" y="1268413"/>
            <a:ext cx="7772400" cy="5184775"/>
          </a:xfrm>
        </p:spPr>
        <p:txBody>
          <a:bodyPr/>
          <a:lstStyle/>
          <a:p>
            <a:pPr eaLnBrk="1" hangingPunct="1"/>
            <a:r>
              <a:rPr lang="zh-CN" altLang="en-US" sz="4000">
                <a:ea typeface="华文新魏" panose="02010800040101010101" pitchFamily="2" charset="-122"/>
              </a:rPr>
              <a:t>队列管理程序：</a:t>
            </a:r>
          </a:p>
          <a:p>
            <a:pPr eaLnBrk="1" hangingPunct="1"/>
            <a:r>
              <a:rPr lang="zh-CN" altLang="en-US" sz="4000">
                <a:ea typeface="华文新魏" panose="02010800040101010101" pitchFamily="2" charset="-122"/>
              </a:rPr>
              <a:t>上下文切换程序：</a:t>
            </a:r>
          </a:p>
          <a:p>
            <a:pPr eaLnBrk="1" hangingPunct="1"/>
            <a:r>
              <a:rPr lang="zh-CN" altLang="en-US" sz="4000">
                <a:ea typeface="华文新魏" panose="02010800040101010101" pitchFamily="2" charset="-122"/>
              </a:rPr>
              <a:t>分派程序：</a:t>
            </a:r>
          </a:p>
          <a:p>
            <a:pPr eaLnBrk="1" hangingPunct="1"/>
            <a:endParaRPr lang="en-US" altLang="zh-CN" sz="4000">
              <a:ea typeface="华文新魏" panose="0201080004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48CC831-8FE0-4A5F-82B3-FDC5A5515D1F}"/>
              </a:ext>
            </a:extLst>
          </p:cNvPr>
          <p:cNvSpPr>
            <a:spLocks noGrp="1" noChangeArrowheads="1"/>
          </p:cNvSpPr>
          <p:nvPr>
            <p:ph type="title"/>
          </p:nvPr>
        </p:nvSpPr>
        <p:spPr>
          <a:xfrm>
            <a:off x="685800" y="26035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2 </a:t>
            </a:r>
            <a:r>
              <a:rPr lang="zh-CN" altLang="en-US" sz="4800">
                <a:latin typeface="华文新魏" panose="02010800040101010101" pitchFamily="2" charset="-122"/>
                <a:ea typeface="华文新魏" panose="02010800040101010101" pitchFamily="2" charset="-122"/>
              </a:rPr>
              <a:t>低级调度的基本类型</a:t>
            </a:r>
          </a:p>
        </p:txBody>
      </p:sp>
      <p:sp>
        <p:nvSpPr>
          <p:cNvPr id="23555" name="Rectangle 3">
            <a:extLst>
              <a:ext uri="{FF2B5EF4-FFF2-40B4-BE49-F238E27FC236}">
                <a16:creationId xmlns:a16="http://schemas.microsoft.com/office/drawing/2014/main" id="{30CBC222-A14B-466C-856E-ECB26AE691F9}"/>
              </a:ext>
            </a:extLst>
          </p:cNvPr>
          <p:cNvSpPr>
            <a:spLocks noGrp="1" noChangeArrowheads="1"/>
          </p:cNvSpPr>
          <p:nvPr>
            <p:ph type="body" idx="1"/>
          </p:nvPr>
        </p:nvSpPr>
        <p:spPr>
          <a:xfrm>
            <a:off x="685800" y="1268413"/>
            <a:ext cx="7772400" cy="4683125"/>
          </a:xfrm>
        </p:spPr>
        <p:txBody>
          <a:bodyPr/>
          <a:lstStyle/>
          <a:p>
            <a:pPr eaLnBrk="1" hangingPunct="1"/>
            <a:r>
              <a:rPr lang="zh-CN" altLang="en-US" sz="3600">
                <a:latin typeface="华文新魏" panose="02010800040101010101" pitchFamily="2" charset="-122"/>
                <a:ea typeface="华文新魏" panose="02010800040101010101" pitchFamily="2" charset="-122"/>
              </a:rPr>
              <a:t>第一类称剥夺式：</a:t>
            </a:r>
          </a:p>
          <a:p>
            <a:pPr eaLnBrk="1" hangingPunct="1">
              <a:buFontTx/>
              <a:buNone/>
            </a:pPr>
            <a:r>
              <a:rPr lang="zh-CN" altLang="en-US" sz="3600">
                <a:latin typeface="华文新魏" panose="02010800040101010101" pitchFamily="2" charset="-122"/>
                <a:ea typeface="华文新魏" panose="02010800040101010101" pitchFamily="2" charset="-122"/>
              </a:rPr>
              <a:t>    两种处理器剥夺原则，</a:t>
            </a:r>
          </a:p>
          <a:p>
            <a:pPr eaLnBrk="1" hangingPunct="1">
              <a:buFontTx/>
              <a:buNone/>
            </a:pPr>
            <a:r>
              <a:rPr lang="zh-CN" altLang="en-US" sz="3600">
                <a:latin typeface="华文新魏" panose="02010800040101010101" pitchFamily="2" charset="-122"/>
                <a:ea typeface="华文新魏" panose="02010800040101010101" pitchFamily="2" charset="-122"/>
              </a:rPr>
              <a:t>     一是高优先级进程</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线程可剥夺低优先级进程</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线程，</a:t>
            </a:r>
          </a:p>
          <a:p>
            <a:pPr eaLnBrk="1" hangingPunct="1">
              <a:buFontTx/>
              <a:buNone/>
            </a:pPr>
            <a:r>
              <a:rPr lang="zh-CN" altLang="en-US" sz="3600">
                <a:latin typeface="华文新魏" panose="02010800040101010101" pitchFamily="2" charset="-122"/>
                <a:ea typeface="华文新魏" panose="02010800040101010101" pitchFamily="2" charset="-122"/>
              </a:rPr>
              <a:t>    二是当运行进程</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线程时间片用完后被剥夺。</a:t>
            </a:r>
          </a:p>
          <a:p>
            <a:pPr eaLnBrk="1" hangingPunct="1"/>
            <a:r>
              <a:rPr lang="zh-CN" altLang="en-US" sz="3600">
                <a:latin typeface="华文新魏" panose="02010800040101010101" pitchFamily="2" charset="-122"/>
                <a:ea typeface="华文新魏" panose="02010800040101010101" pitchFamily="2" charset="-122"/>
              </a:rPr>
              <a:t>第二类称非剥夺式：</a:t>
            </a:r>
            <a:r>
              <a:rPr lang="zh-CN" altLang="en-US"/>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4098">
            <a:extLst>
              <a:ext uri="{FF2B5EF4-FFF2-40B4-BE49-F238E27FC236}">
                <a16:creationId xmlns:a16="http://schemas.microsoft.com/office/drawing/2014/main" id="{1E68D7C2-3F96-4A44-8B69-FBEA56F40D60}"/>
              </a:ext>
            </a:extLst>
          </p:cNvPr>
          <p:cNvSpPr>
            <a:spLocks noGrp="1" noChangeArrowheads="1"/>
          </p:cNvSpPr>
          <p:nvPr>
            <p:ph type="title"/>
          </p:nvPr>
        </p:nvSpPr>
        <p:spPr>
          <a:xfrm>
            <a:off x="533400" y="115888"/>
            <a:ext cx="7772400" cy="1143000"/>
          </a:xfrm>
        </p:spPr>
        <p:txBody>
          <a:bodyPr/>
          <a:lstStyle/>
          <a:p>
            <a:pPr eaLnBrk="1" hangingPunct="1"/>
            <a:r>
              <a:rPr lang="en-US" altLang="zh-CN" sz="4000">
                <a:latin typeface="华文新魏" panose="02010800040101010101" pitchFamily="2" charset="-122"/>
                <a:ea typeface="华文新魏" panose="02010800040101010101" pitchFamily="2" charset="-122"/>
              </a:rPr>
              <a:t>2.9.2 </a:t>
            </a:r>
            <a:r>
              <a:rPr lang="zh-CN" altLang="en-US" sz="4000">
                <a:latin typeface="华文新魏" panose="02010800040101010101" pitchFamily="2" charset="-122"/>
                <a:ea typeface="华文新魏" panose="02010800040101010101" pitchFamily="2" charset="-122"/>
              </a:rPr>
              <a:t>作业调度和低级调度算法</a:t>
            </a:r>
          </a:p>
        </p:txBody>
      </p:sp>
      <p:sp>
        <p:nvSpPr>
          <p:cNvPr id="24579" name="Rectangle 4099">
            <a:extLst>
              <a:ext uri="{FF2B5EF4-FFF2-40B4-BE49-F238E27FC236}">
                <a16:creationId xmlns:a16="http://schemas.microsoft.com/office/drawing/2014/main" id="{043AC255-7AE1-4687-80D2-A7546C08C2F9}"/>
              </a:ext>
            </a:extLst>
          </p:cNvPr>
          <p:cNvSpPr>
            <a:spLocks noGrp="1" noChangeArrowheads="1"/>
          </p:cNvSpPr>
          <p:nvPr>
            <p:ph type="body" idx="1"/>
          </p:nvPr>
        </p:nvSpPr>
        <p:spPr>
          <a:xfrm>
            <a:off x="755650" y="1052513"/>
            <a:ext cx="7848600" cy="5334000"/>
          </a:xfrm>
        </p:spPr>
        <p:txBody>
          <a:bodyPr/>
          <a:lstStyle/>
          <a:p>
            <a:pPr algn="just" eaLnBrk="1" hangingPunct="1">
              <a:lnSpc>
                <a:spcPct val="90000"/>
              </a:lnSpc>
              <a:buFontTx/>
              <a:buNone/>
            </a:pPr>
            <a:r>
              <a:rPr lang="en-US" altLang="zh-CN" sz="2800">
                <a:latin typeface="华文新魏" panose="02010800040101010101" pitchFamily="2" charset="-122"/>
                <a:ea typeface="华文新魏" panose="02010800040101010101" pitchFamily="2" charset="-122"/>
              </a:rPr>
              <a:t>1</a:t>
            </a:r>
            <a:r>
              <a:rPr lang="zh-CN" altLang="en-US" sz="2800">
                <a:latin typeface="华文新魏" panose="02010800040101010101" pitchFamily="2" charset="-122"/>
                <a:ea typeface="华文新魏" panose="02010800040101010101" pitchFamily="2" charset="-122"/>
              </a:rPr>
              <a:t>先来先服务算法</a:t>
            </a:r>
          </a:p>
          <a:p>
            <a:pPr algn="just" eaLnBrk="1" hangingPunct="1">
              <a:lnSpc>
                <a:spcPct val="90000"/>
              </a:lnSpc>
            </a:pPr>
            <a:r>
              <a:rPr lang="zh-CN" altLang="en-US" sz="2800">
                <a:latin typeface="华文新魏" panose="02010800040101010101" pitchFamily="2" charset="-122"/>
                <a:ea typeface="华文新魏" panose="02010800040101010101" pitchFamily="2" charset="-122"/>
              </a:rPr>
              <a:t>三个作业同时到达系统并立即进入调度：作业名</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所需</a:t>
            </a:r>
            <a:r>
              <a:rPr lang="en-US" altLang="zh-CN" sz="2800">
                <a:latin typeface="华文新魏" panose="02010800040101010101" pitchFamily="2" charset="-122"/>
                <a:ea typeface="华文新魏" panose="02010800040101010101" pitchFamily="2" charset="-122"/>
              </a:rPr>
              <a:t>CPU</a:t>
            </a:r>
            <a:r>
              <a:rPr lang="zh-CN" altLang="en-US" sz="2800">
                <a:latin typeface="华文新魏" panose="02010800040101010101" pitchFamily="2" charset="-122"/>
                <a:ea typeface="华文新魏" panose="02010800040101010101" pitchFamily="2" charset="-122"/>
              </a:rPr>
              <a:t>时间</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作业</a:t>
            </a:r>
            <a:r>
              <a:rPr lang="en-US" altLang="zh-CN" sz="2800">
                <a:latin typeface="华文新魏" panose="02010800040101010101" pitchFamily="2" charset="-122"/>
                <a:ea typeface="华文新魏" panose="02010800040101010101" pitchFamily="2" charset="-122"/>
              </a:rPr>
              <a:t>1/28</a:t>
            </a:r>
            <a:r>
              <a:rPr lang="zh-CN" altLang="en-US" sz="2800">
                <a:latin typeface="华文新魏" panose="02010800040101010101" pitchFamily="2" charset="-122"/>
                <a:ea typeface="华文新魏" panose="02010800040101010101" pitchFamily="2" charset="-122"/>
              </a:rPr>
              <a:t>，作业</a:t>
            </a:r>
            <a:r>
              <a:rPr lang="en-US" altLang="zh-CN" sz="2800">
                <a:latin typeface="华文新魏" panose="02010800040101010101" pitchFamily="2" charset="-122"/>
                <a:ea typeface="华文新魏" panose="02010800040101010101" pitchFamily="2" charset="-122"/>
              </a:rPr>
              <a:t>2/9</a:t>
            </a:r>
            <a:r>
              <a:rPr lang="zh-CN" altLang="en-US" sz="2800">
                <a:latin typeface="华文新魏" panose="02010800040101010101" pitchFamily="2" charset="-122"/>
                <a:ea typeface="华文新魏" panose="02010800040101010101" pitchFamily="2" charset="-122"/>
              </a:rPr>
              <a:t>，作业</a:t>
            </a:r>
            <a:r>
              <a:rPr lang="en-US" altLang="zh-CN" sz="2800">
                <a:latin typeface="华文新魏" panose="02010800040101010101" pitchFamily="2" charset="-122"/>
                <a:ea typeface="华文新魏" panose="02010800040101010101" pitchFamily="2" charset="-122"/>
              </a:rPr>
              <a:t>3/3</a:t>
            </a:r>
            <a:r>
              <a:rPr lang="zh-CN" altLang="en-US" sz="2800">
                <a:latin typeface="华文新魏" panose="02010800040101010101" pitchFamily="2" charset="-122"/>
                <a:ea typeface="华文新魏" panose="02010800040101010101" pitchFamily="2" charset="-122"/>
              </a:rPr>
              <a:t>。采用</a:t>
            </a:r>
            <a:r>
              <a:rPr lang="en-US" altLang="zh-CN" sz="2800">
                <a:latin typeface="华文新魏" panose="02010800040101010101" pitchFamily="2" charset="-122"/>
                <a:ea typeface="华文新魏" panose="02010800040101010101" pitchFamily="2" charset="-122"/>
              </a:rPr>
              <a:t>FCFS</a:t>
            </a:r>
            <a:r>
              <a:rPr lang="zh-CN" altLang="en-US" sz="2800">
                <a:latin typeface="华文新魏" panose="02010800040101010101" pitchFamily="2" charset="-122"/>
                <a:ea typeface="华文新魏" panose="02010800040101010101" pitchFamily="2" charset="-122"/>
              </a:rPr>
              <a:t>算法，平均作业周转时间为</a:t>
            </a:r>
            <a:r>
              <a:rPr lang="en-US" altLang="zh-CN" sz="2800">
                <a:latin typeface="华文新魏" panose="02010800040101010101" pitchFamily="2" charset="-122"/>
                <a:ea typeface="华文新魏" panose="02010800040101010101" pitchFamily="2" charset="-122"/>
              </a:rPr>
              <a:t>35</a:t>
            </a:r>
            <a:r>
              <a:rPr lang="zh-CN" altLang="en-US" sz="2800">
                <a:latin typeface="华文新魏" panose="02010800040101010101" pitchFamily="2" charset="-122"/>
                <a:ea typeface="华文新魏" panose="02010800040101010101" pitchFamily="2" charset="-122"/>
              </a:rPr>
              <a:t>。</a:t>
            </a:r>
          </a:p>
          <a:p>
            <a:pPr eaLnBrk="1" hangingPunct="1">
              <a:lnSpc>
                <a:spcPct val="90000"/>
              </a:lnSpc>
              <a:spcBef>
                <a:spcPct val="50000"/>
              </a:spcBef>
              <a:buFontTx/>
              <a:buNone/>
            </a:pPr>
            <a:r>
              <a:rPr lang="en-US" altLang="zh-CN" sz="2800">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   </a:t>
            </a:r>
            <a:r>
              <a:rPr lang="zh-CN" altLang="en-US" sz="2800">
                <a:latin typeface="华文新魏" panose="02010800040101010101" pitchFamily="2" charset="-122"/>
                <a:ea typeface="华文新魏" panose="02010800040101010101" pitchFamily="2" charset="-122"/>
              </a:rPr>
              <a:t>若三个作业提交顺序改为作业</a:t>
            </a:r>
            <a:r>
              <a:rPr lang="en-US" altLang="zh-CN" sz="2800">
                <a:latin typeface="华文新魏" panose="02010800040101010101" pitchFamily="2" charset="-122"/>
                <a:ea typeface="华文新魏" panose="02010800040101010101" pitchFamily="2" charset="-122"/>
              </a:rPr>
              <a:t>2</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1</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3</a:t>
            </a:r>
            <a:r>
              <a:rPr lang="zh-CN" altLang="en-US" sz="2800">
                <a:latin typeface="华文新魏" panose="02010800040101010101" pitchFamily="2" charset="-122"/>
                <a:ea typeface="华文新魏" panose="02010800040101010101" pitchFamily="2" charset="-122"/>
              </a:rPr>
              <a:t>，平均作业周转时间约为</a:t>
            </a:r>
            <a:r>
              <a:rPr lang="en-US" altLang="zh-CN" sz="2800">
                <a:latin typeface="华文新魏" panose="02010800040101010101" pitchFamily="2" charset="-122"/>
                <a:ea typeface="华文新魏" panose="02010800040101010101" pitchFamily="2" charset="-122"/>
              </a:rPr>
              <a:t>29</a:t>
            </a:r>
            <a:r>
              <a:rPr lang="zh-CN" altLang="en-US" sz="2800">
                <a:latin typeface="华文新魏" panose="02010800040101010101" pitchFamily="2" charset="-122"/>
                <a:ea typeface="华文新魏" panose="02010800040101010101" pitchFamily="2" charset="-122"/>
              </a:rPr>
              <a:t>。</a:t>
            </a:r>
          </a:p>
          <a:p>
            <a:pPr eaLnBrk="1" hangingPunct="1">
              <a:lnSpc>
                <a:spcPct val="90000"/>
              </a:lnSpc>
              <a:spcBef>
                <a:spcPct val="50000"/>
              </a:spcBef>
            </a:pPr>
            <a:r>
              <a:rPr lang="zh-CN" altLang="en-US" sz="2800">
                <a:latin typeface="华文新魏" panose="02010800040101010101" pitchFamily="2" charset="-122"/>
                <a:ea typeface="华文新魏" panose="02010800040101010101" pitchFamily="2" charset="-122"/>
              </a:rPr>
              <a:t>若三个作业提交顺序改为作业</a:t>
            </a:r>
            <a:r>
              <a:rPr lang="en-US" altLang="zh-CN" sz="2800">
                <a:latin typeface="华文新魏" panose="02010800040101010101" pitchFamily="2" charset="-122"/>
                <a:ea typeface="华文新魏" panose="02010800040101010101" pitchFamily="2" charset="-122"/>
              </a:rPr>
              <a:t>3</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2</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1</a:t>
            </a:r>
            <a:r>
              <a:rPr lang="zh-CN" altLang="en-US" sz="2800">
                <a:latin typeface="华文新魏" panose="02010800040101010101" pitchFamily="2" charset="-122"/>
                <a:ea typeface="华文新魏" panose="02010800040101010101" pitchFamily="2" charset="-122"/>
              </a:rPr>
              <a:t>，平均作业周转时间约为</a:t>
            </a:r>
            <a:r>
              <a:rPr lang="en-US" altLang="zh-CN" sz="2800">
                <a:latin typeface="华文新魏" panose="02010800040101010101" pitchFamily="2" charset="-122"/>
                <a:ea typeface="华文新魏" panose="02010800040101010101" pitchFamily="2" charset="-122"/>
              </a:rPr>
              <a:t>18</a:t>
            </a:r>
            <a:r>
              <a:rPr lang="zh-CN" altLang="en-US" sz="2800">
                <a:latin typeface="华文新魏" panose="02010800040101010101" pitchFamily="2" charset="-122"/>
                <a:ea typeface="华文新魏" panose="02010800040101010101" pitchFamily="2" charset="-122"/>
              </a:rPr>
              <a:t>。</a:t>
            </a:r>
          </a:p>
          <a:p>
            <a:pPr eaLnBrk="1" hangingPunct="1">
              <a:lnSpc>
                <a:spcPct val="90000"/>
              </a:lnSpc>
              <a:spcBef>
                <a:spcPct val="50000"/>
              </a:spcBef>
              <a:buFontTx/>
              <a:buNone/>
            </a:pPr>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FCFS</a:t>
            </a:r>
            <a:r>
              <a:rPr lang="zh-CN" altLang="en-US" sz="2800">
                <a:latin typeface="华文新魏" panose="02010800040101010101" pitchFamily="2" charset="-122"/>
                <a:ea typeface="华文新魏" panose="02010800040101010101" pitchFamily="2" charset="-122"/>
              </a:rPr>
              <a:t>调度算法的平均作业周转时间与作业提交的顺序有关。</a:t>
            </a:r>
          </a:p>
          <a:p>
            <a:pPr algn="just" eaLnBrk="1" hangingPunct="1">
              <a:lnSpc>
                <a:spcPct val="90000"/>
              </a:lnSpc>
            </a:pPr>
            <a:endParaRPr lang="zh-CN" altLang="en-US" sz="2800">
              <a:latin typeface="华文新魏" panose="02010800040101010101" pitchFamily="2" charset="-122"/>
              <a:ea typeface="华文新魏" panose="02010800040101010101" pitchFamily="2" charset="-122"/>
            </a:endParaRPr>
          </a:p>
          <a:p>
            <a:pPr eaLnBrk="1" hangingPunct="1">
              <a:lnSpc>
                <a:spcPct val="90000"/>
              </a:lnSpc>
              <a:buFontTx/>
              <a:buNone/>
            </a:pPr>
            <a:endParaRPr lang="zh-CN" altLang="en-US" sz="2800">
              <a:latin typeface="华文新魏" panose="02010800040101010101" pitchFamily="2" charset="-122"/>
              <a:ea typeface="华文新魏" panose="02010800040101010101" pitchFamily="2" charset="-122"/>
            </a:endParaRPr>
          </a:p>
          <a:p>
            <a:pPr eaLnBrk="1" hangingPunct="1">
              <a:lnSpc>
                <a:spcPct val="90000"/>
              </a:lnSpc>
            </a:pPr>
            <a:endParaRPr lang="en-US" altLang="zh-CN" sz="2800">
              <a:latin typeface="华文新魏" panose="02010800040101010101" pitchFamily="2" charset="-122"/>
              <a:ea typeface="华文新魏" panose="02010800040101010101" pitchFamily="2" charset="-122"/>
            </a:endParaRPr>
          </a:p>
        </p:txBody>
      </p:sp>
    </p:spTree>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01334CF-E05F-4D0A-A738-ADCB8395FA24}"/>
              </a:ext>
            </a:extLst>
          </p:cNvPr>
          <p:cNvSpPr>
            <a:spLocks noGrp="1" noChangeArrowheads="1"/>
          </p:cNvSpPr>
          <p:nvPr>
            <p:ph type="title"/>
          </p:nvPr>
        </p:nvSpPr>
        <p:spPr>
          <a:xfrm>
            <a:off x="900113" y="549275"/>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2</a:t>
            </a:r>
            <a:r>
              <a:rPr lang="en-US" altLang="zh-CN" sz="4800">
                <a:ea typeface="华文新魏" panose="02010800040101010101" pitchFamily="2" charset="-122"/>
              </a:rPr>
              <a:t> </a:t>
            </a:r>
            <a:r>
              <a:rPr lang="zh-CN" altLang="en-US" sz="4800">
                <a:latin typeface="华文新魏" panose="02010800040101010101" pitchFamily="2" charset="-122"/>
                <a:ea typeface="华文新魏" panose="02010800040101010101" pitchFamily="2" charset="-122"/>
              </a:rPr>
              <a:t>最短作业优先算法</a:t>
            </a:r>
            <a:r>
              <a:rPr lang="en-US" altLang="zh-CN" sz="4800">
                <a:latin typeface="华文新魏" panose="02010800040101010101" pitchFamily="2" charset="-122"/>
                <a:ea typeface="华文新魏" panose="02010800040101010101" pitchFamily="2" charset="-122"/>
              </a:rPr>
              <a:t>(1)</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25603" name="Rectangle 3">
            <a:extLst>
              <a:ext uri="{FF2B5EF4-FFF2-40B4-BE49-F238E27FC236}">
                <a16:creationId xmlns:a16="http://schemas.microsoft.com/office/drawing/2014/main" id="{D2711F80-6139-4F75-972C-447F8A33CA29}"/>
              </a:ext>
            </a:extLst>
          </p:cNvPr>
          <p:cNvSpPr>
            <a:spLocks noGrp="1" noChangeArrowheads="1"/>
          </p:cNvSpPr>
          <p:nvPr>
            <p:ph type="body" idx="1"/>
          </p:nvPr>
        </p:nvSpPr>
        <p:spPr>
          <a:xfrm>
            <a:off x="1219200" y="1268413"/>
            <a:ext cx="7086600" cy="4876800"/>
          </a:xfrm>
        </p:spPr>
        <p:txBody>
          <a:bodyPr/>
          <a:lstStyle/>
          <a:p>
            <a:pPr marL="457200" indent="-457200" algn="just" eaLnBrk="1" hangingPunct="1">
              <a:lnSpc>
                <a:spcPct val="90000"/>
              </a:lnSpc>
            </a:pPr>
            <a:r>
              <a:rPr lang="en-US" altLang="zh-CN" sz="2800">
                <a:latin typeface="华文新魏" panose="02010800040101010101" pitchFamily="2" charset="-122"/>
                <a:ea typeface="华文新魏" panose="02010800040101010101" pitchFamily="2" charset="-122"/>
              </a:rPr>
              <a:t>SJF</a:t>
            </a:r>
            <a:r>
              <a:rPr lang="zh-CN" altLang="en-US" sz="2800">
                <a:latin typeface="华文新魏" panose="02010800040101010101" pitchFamily="2" charset="-122"/>
                <a:ea typeface="华文新魏" panose="02010800040101010101" pitchFamily="2" charset="-122"/>
              </a:rPr>
              <a:t>算法以进入系统的作业所要求的</a:t>
            </a:r>
            <a:r>
              <a:rPr lang="en-US" altLang="zh-CN" sz="2800">
                <a:latin typeface="华文新魏" panose="02010800040101010101" pitchFamily="2" charset="-122"/>
                <a:ea typeface="华文新魏" panose="02010800040101010101" pitchFamily="2" charset="-122"/>
              </a:rPr>
              <a:t>CPU</a:t>
            </a:r>
            <a:r>
              <a:rPr lang="zh-CN" altLang="en-US" sz="2800">
                <a:latin typeface="华文新魏" panose="02010800040101010101" pitchFamily="2" charset="-122"/>
                <a:ea typeface="华文新魏" panose="02010800040101010101" pitchFamily="2" charset="-122"/>
              </a:rPr>
              <a:t>时间为标准，总选取估计计算时间最短的作业投入运行。</a:t>
            </a:r>
          </a:p>
          <a:p>
            <a:pPr marL="457200" indent="-457200" algn="just" eaLnBrk="1" hangingPunct="1">
              <a:lnSpc>
                <a:spcPct val="90000"/>
              </a:lnSpc>
            </a:pPr>
            <a:r>
              <a:rPr lang="zh-CN" altLang="en-US" sz="2800">
                <a:latin typeface="华文新魏" panose="02010800040101010101" pitchFamily="2" charset="-122"/>
                <a:ea typeface="华文新魏" panose="02010800040101010101" pitchFamily="2" charset="-122"/>
              </a:rPr>
              <a:t>算法易于实现，效率不高，主要弱点是忽视了作业等待时间。</a:t>
            </a:r>
          </a:p>
          <a:p>
            <a:pPr marL="457200" indent="-457200" algn="just" eaLnBrk="1" hangingPunct="1">
              <a:lnSpc>
                <a:spcPct val="90000"/>
              </a:lnSpc>
            </a:pPr>
            <a:r>
              <a:rPr lang="zh-CN" altLang="en-US" sz="2800">
                <a:latin typeface="华文新魏" panose="02010800040101010101" pitchFamily="2" charset="-122"/>
                <a:ea typeface="华文新魏" panose="02010800040101010101" pitchFamily="2" charset="-122"/>
              </a:rPr>
              <a:t>会出现饥饿现象。</a:t>
            </a:r>
          </a:p>
          <a:p>
            <a:pPr marL="457200" indent="-457200" algn="just" eaLnBrk="1" hangingPunct="1">
              <a:lnSpc>
                <a:spcPct val="90000"/>
              </a:lnSpc>
            </a:pPr>
            <a:r>
              <a:rPr lang="en-US" altLang="zh-CN" sz="2800">
                <a:latin typeface="华文新魏" panose="02010800040101010101" pitchFamily="2" charset="-122"/>
                <a:ea typeface="华文新魏" panose="02010800040101010101" pitchFamily="2" charset="-122"/>
              </a:rPr>
              <a:t>SJF</a:t>
            </a:r>
            <a:r>
              <a:rPr lang="zh-CN" altLang="en-US" sz="2800">
                <a:latin typeface="华文新魏" panose="02010800040101010101" pitchFamily="2" charset="-122"/>
                <a:ea typeface="华文新魏" panose="02010800040101010101" pitchFamily="2" charset="-122"/>
              </a:rPr>
              <a:t>的平均作业周转时间比</a:t>
            </a:r>
            <a:r>
              <a:rPr lang="en-US" altLang="zh-CN" sz="2800">
                <a:latin typeface="华文新魏" panose="02010800040101010101" pitchFamily="2" charset="-122"/>
                <a:ea typeface="华文新魏" panose="02010800040101010101" pitchFamily="2" charset="-122"/>
              </a:rPr>
              <a:t>FCFS</a:t>
            </a:r>
            <a:r>
              <a:rPr lang="zh-CN" altLang="en-US" sz="2800">
                <a:latin typeface="华文新魏" panose="02010800040101010101" pitchFamily="2" charset="-122"/>
                <a:ea typeface="华文新魏" panose="02010800040101010101" pitchFamily="2" charset="-122"/>
              </a:rPr>
              <a:t>要小，故它的调度性能比</a:t>
            </a:r>
            <a:r>
              <a:rPr lang="en-US" altLang="zh-CN" sz="2800">
                <a:latin typeface="华文新魏" panose="02010800040101010101" pitchFamily="2" charset="-122"/>
                <a:ea typeface="华文新魏" panose="02010800040101010101" pitchFamily="2" charset="-122"/>
              </a:rPr>
              <a:t>FCFS</a:t>
            </a:r>
            <a:r>
              <a:rPr lang="zh-CN" altLang="en-US" sz="2800">
                <a:latin typeface="华文新魏" panose="02010800040101010101" pitchFamily="2" charset="-122"/>
                <a:ea typeface="华文新魏" panose="02010800040101010101" pitchFamily="2" charset="-122"/>
              </a:rPr>
              <a:t>好。</a:t>
            </a:r>
          </a:p>
          <a:p>
            <a:pPr marL="457200" indent="-457200" algn="just" eaLnBrk="1" hangingPunct="1">
              <a:lnSpc>
                <a:spcPct val="90000"/>
              </a:lnSpc>
            </a:pPr>
            <a:r>
              <a:rPr lang="zh-CN" altLang="en-US" sz="2800">
                <a:latin typeface="华文新魏" panose="02010800040101010101" pitchFamily="2" charset="-122"/>
                <a:ea typeface="华文新魏" panose="02010800040101010101" pitchFamily="2" charset="-122"/>
              </a:rPr>
              <a:t>实现</a:t>
            </a:r>
            <a:r>
              <a:rPr lang="en-US" altLang="zh-CN" sz="2800">
                <a:latin typeface="华文新魏" panose="02010800040101010101" pitchFamily="2" charset="-122"/>
                <a:ea typeface="华文新魏" panose="02010800040101010101" pitchFamily="2" charset="-122"/>
              </a:rPr>
              <a:t>SJF</a:t>
            </a:r>
            <a:r>
              <a:rPr lang="zh-CN" altLang="en-US" sz="2800">
                <a:latin typeface="华文新魏" panose="02010800040101010101" pitchFamily="2" charset="-122"/>
                <a:ea typeface="华文新魏" panose="02010800040101010101" pitchFamily="2" charset="-122"/>
              </a:rPr>
              <a:t>调度算法需要知道作业所需运行时间，否则调度就没有依据，要精确知道一个作业的运行时间是办不到的。</a:t>
            </a:r>
          </a:p>
          <a:p>
            <a:pPr marL="457200" indent="-457200" eaLnBrk="1" hangingPunct="1">
              <a:lnSpc>
                <a:spcPct val="90000"/>
              </a:lnSpc>
              <a:buFontTx/>
              <a:buNone/>
            </a:pPr>
            <a:endParaRPr lang="en-US" altLang="zh-CN" sz="2800">
              <a:latin typeface="华文新魏" panose="02010800040101010101" pitchFamily="2" charset="-122"/>
              <a:ea typeface="华文新魏" panose="02010800040101010101" pitchFamily="2" charset="-122"/>
            </a:endParaRPr>
          </a:p>
        </p:txBody>
      </p:sp>
    </p:spTree>
  </p:cSld>
  <p:clrMapOvr>
    <a:masterClrMapping/>
  </p:clrMapOvr>
  <p:transition>
    <p:randomBa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1026">
            <a:extLst>
              <a:ext uri="{FF2B5EF4-FFF2-40B4-BE49-F238E27FC236}">
                <a16:creationId xmlns:a16="http://schemas.microsoft.com/office/drawing/2014/main" id="{6CE4F919-450F-4881-88F7-BB690761BF2F}"/>
              </a:ext>
            </a:extLst>
          </p:cNvPr>
          <p:cNvSpPr>
            <a:spLocks noGrp="1" noChangeArrowheads="1"/>
          </p:cNvSpPr>
          <p:nvPr>
            <p:ph type="title"/>
          </p:nvPr>
        </p:nvSpPr>
        <p:spPr>
          <a:xfrm>
            <a:off x="762000" y="457200"/>
            <a:ext cx="7772400" cy="1143000"/>
          </a:xfrm>
        </p:spPr>
        <p:txBody>
          <a:bodyPr/>
          <a:lstStyle/>
          <a:p>
            <a:pPr eaLnBrk="1" hangingPunct="1"/>
            <a:r>
              <a:rPr lang="zh-CN" altLang="en-US">
                <a:latin typeface="华文新魏" panose="02010800040101010101" pitchFamily="2" charset="-122"/>
                <a:ea typeface="华文新魏" panose="02010800040101010101" pitchFamily="2" charset="-122"/>
              </a:rPr>
              <a:t>最短作业优先算法</a:t>
            </a:r>
            <a:r>
              <a:rPr lang="en-US" altLang="zh-CN">
                <a:latin typeface="华文新魏" panose="02010800040101010101" pitchFamily="2" charset="-122"/>
                <a:ea typeface="华文新魏" panose="02010800040101010101" pitchFamily="2" charset="-122"/>
              </a:rPr>
              <a:t>(2)</a:t>
            </a:r>
            <a:br>
              <a:rPr lang="en-US" altLang="zh-CN">
                <a:latin typeface="华文新魏" panose="02010800040101010101" pitchFamily="2" charset="-122"/>
                <a:ea typeface="华文新魏" panose="02010800040101010101" pitchFamily="2" charset="-122"/>
              </a:rPr>
            </a:br>
            <a:endParaRPr lang="en-US" altLang="zh-CN">
              <a:latin typeface="华文新魏" panose="02010800040101010101" pitchFamily="2" charset="-122"/>
              <a:ea typeface="华文新魏" panose="02010800040101010101" pitchFamily="2" charset="-122"/>
            </a:endParaRPr>
          </a:p>
        </p:txBody>
      </p:sp>
      <p:sp>
        <p:nvSpPr>
          <p:cNvPr id="26627" name="Rectangle 1027">
            <a:extLst>
              <a:ext uri="{FF2B5EF4-FFF2-40B4-BE49-F238E27FC236}">
                <a16:creationId xmlns:a16="http://schemas.microsoft.com/office/drawing/2014/main" id="{DBC55209-8336-468E-8107-4214D3893F30}"/>
              </a:ext>
            </a:extLst>
          </p:cNvPr>
          <p:cNvSpPr>
            <a:spLocks noGrp="1" noChangeArrowheads="1"/>
          </p:cNvSpPr>
          <p:nvPr>
            <p:ph type="body" idx="1"/>
          </p:nvPr>
        </p:nvSpPr>
        <p:spPr>
          <a:xfrm>
            <a:off x="685800" y="1066800"/>
            <a:ext cx="7772400" cy="5257800"/>
          </a:xfrm>
        </p:spPr>
        <p:txBody>
          <a:bodyPr/>
          <a:lstStyle/>
          <a:p>
            <a:pPr algn="just" eaLnBrk="1" hangingPunct="1"/>
            <a:r>
              <a:rPr lang="zh-CN" altLang="en-US">
                <a:latin typeface="华文新魏" panose="02010800040101010101" pitchFamily="2" charset="-122"/>
                <a:ea typeface="华文新魏" panose="02010800040101010101" pitchFamily="2" charset="-122"/>
              </a:rPr>
              <a:t>四个作业同时到达系统并进入调度： 作业名</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所需</a:t>
            </a:r>
            <a:r>
              <a:rPr lang="en-US" altLang="zh-CN">
                <a:latin typeface="华文新魏" panose="02010800040101010101" pitchFamily="2" charset="-122"/>
                <a:ea typeface="华文新魏" panose="02010800040101010101" pitchFamily="2" charset="-122"/>
              </a:rPr>
              <a:t>CPU</a:t>
            </a:r>
            <a:r>
              <a:rPr lang="zh-CN" altLang="en-US">
                <a:latin typeface="华文新魏" panose="02010800040101010101" pitchFamily="2" charset="-122"/>
                <a:ea typeface="华文新魏" panose="02010800040101010101" pitchFamily="2" charset="-122"/>
              </a:rPr>
              <a:t>时间</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作业</a:t>
            </a:r>
            <a:r>
              <a:rPr lang="en-US" altLang="zh-CN">
                <a:latin typeface="华文新魏" panose="02010800040101010101" pitchFamily="2" charset="-122"/>
                <a:ea typeface="华文新魏" panose="02010800040101010101" pitchFamily="2" charset="-122"/>
              </a:rPr>
              <a:t>1/9</a:t>
            </a:r>
            <a:r>
              <a:rPr lang="zh-CN" altLang="en-US">
                <a:latin typeface="华文新魏" panose="02010800040101010101" pitchFamily="2" charset="-122"/>
                <a:ea typeface="华文新魏" panose="02010800040101010101" pitchFamily="2" charset="-122"/>
              </a:rPr>
              <a:t>，作业</a:t>
            </a:r>
            <a:r>
              <a:rPr lang="en-US" altLang="zh-CN">
                <a:latin typeface="华文新魏" panose="02010800040101010101" pitchFamily="2" charset="-122"/>
                <a:ea typeface="华文新魏" panose="02010800040101010101" pitchFamily="2" charset="-122"/>
              </a:rPr>
              <a:t>2 </a:t>
            </a:r>
            <a:r>
              <a:rPr lang="zh-CN" altLang="en-US">
                <a:latin typeface="华文新魏" panose="02010800040101010101" pitchFamily="2" charset="-122"/>
                <a:ea typeface="华文新魏" panose="02010800040101010101" pitchFamily="2" charset="-122"/>
              </a:rPr>
              <a:t>，作业</a:t>
            </a:r>
            <a:r>
              <a:rPr lang="en-US" altLang="zh-CN">
                <a:latin typeface="华文新魏" panose="02010800040101010101" pitchFamily="2" charset="-122"/>
                <a:ea typeface="华文新魏" panose="02010800040101010101" pitchFamily="2" charset="-122"/>
              </a:rPr>
              <a:t>3/10</a:t>
            </a:r>
            <a:r>
              <a:rPr lang="zh-CN" altLang="en-US">
                <a:latin typeface="华文新魏" panose="02010800040101010101" pitchFamily="2" charset="-122"/>
                <a:ea typeface="华文新魏" panose="02010800040101010101" pitchFamily="2" charset="-122"/>
              </a:rPr>
              <a:t>，作业</a:t>
            </a:r>
            <a:r>
              <a:rPr lang="en-US" altLang="zh-CN">
                <a:latin typeface="华文新魏" panose="02010800040101010101" pitchFamily="2" charset="-122"/>
                <a:ea typeface="华文新魏" panose="02010800040101010101" pitchFamily="2" charset="-122"/>
              </a:rPr>
              <a:t>4/8</a:t>
            </a:r>
            <a:r>
              <a:rPr lang="zh-CN" altLang="en-US">
                <a:latin typeface="华文新魏" panose="02010800040101010101" pitchFamily="2" charset="-122"/>
                <a:ea typeface="华文新魏" panose="02010800040101010101" pitchFamily="2" charset="-122"/>
              </a:rPr>
              <a:t>。</a:t>
            </a:r>
          </a:p>
          <a:p>
            <a:pPr algn="just" eaLnBrk="1" hangingPunct="1"/>
            <a:r>
              <a:rPr lang="en-US" altLang="zh-CN">
                <a:latin typeface="华文新魏" panose="02010800040101010101" pitchFamily="2" charset="-122"/>
                <a:ea typeface="华文新魏" panose="02010800040101010101" pitchFamily="2" charset="-122"/>
              </a:rPr>
              <a:t>SJF</a:t>
            </a:r>
            <a:r>
              <a:rPr lang="zh-CN" altLang="en-US">
                <a:latin typeface="华文新魏" panose="02010800040101010101" pitchFamily="2" charset="-122"/>
                <a:ea typeface="华文新魏" panose="02010800040101010101" pitchFamily="2" charset="-122"/>
              </a:rPr>
              <a:t>作业调度顺序为作业</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4</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a:t>
            </a:r>
          </a:p>
          <a:p>
            <a:pPr algn="just" eaLnBrk="1" hangingPunct="1">
              <a:buFontTx/>
              <a:buNone/>
            </a:pPr>
            <a:r>
              <a:rPr lang="zh-CN" altLang="en-US">
                <a:latin typeface="华文新魏" panose="02010800040101010101" pitchFamily="2" charset="-122"/>
                <a:ea typeface="华文新魏" panose="02010800040101010101" pitchFamily="2" charset="-122"/>
              </a:rPr>
              <a:t>  平均作业周转时间</a:t>
            </a:r>
            <a:r>
              <a:rPr lang="en-US" altLang="zh-CN">
                <a:latin typeface="华文新魏" panose="02010800040101010101" pitchFamily="2" charset="-122"/>
                <a:ea typeface="华文新魏" panose="02010800040101010101" pitchFamily="2" charset="-122"/>
              </a:rPr>
              <a:t>T = 17</a:t>
            </a:r>
            <a:r>
              <a:rPr lang="zh-CN" altLang="en-US">
                <a:latin typeface="华文新魏" panose="02010800040101010101" pitchFamily="2" charset="-122"/>
                <a:ea typeface="华文新魏" panose="02010800040101010101" pitchFamily="2" charset="-122"/>
              </a:rPr>
              <a:t>，平均带权作业周转时间</a:t>
            </a:r>
            <a:r>
              <a:rPr lang="en-US" altLang="zh-CN">
                <a:latin typeface="华文新魏" panose="02010800040101010101" pitchFamily="2" charset="-122"/>
                <a:ea typeface="华文新魏" panose="02010800040101010101" pitchFamily="2" charset="-122"/>
              </a:rPr>
              <a:t>W= 1.98</a:t>
            </a:r>
            <a:r>
              <a:rPr lang="zh-CN" altLang="en-US">
                <a:latin typeface="华文新魏" panose="02010800040101010101" pitchFamily="2" charset="-122"/>
                <a:ea typeface="华文新魏" panose="02010800040101010101" pitchFamily="2" charset="-122"/>
              </a:rPr>
              <a:t>。</a:t>
            </a:r>
          </a:p>
          <a:p>
            <a:pPr algn="just" eaLnBrk="1" hangingPunct="1"/>
            <a:r>
              <a:rPr lang="zh-CN" altLang="en-US">
                <a:latin typeface="华文新魏" panose="02010800040101010101" pitchFamily="2" charset="-122"/>
                <a:ea typeface="华文新魏" panose="02010800040101010101" pitchFamily="2" charset="-122"/>
              </a:rPr>
              <a:t>如果施行</a:t>
            </a:r>
            <a:r>
              <a:rPr lang="en-US" altLang="zh-CN">
                <a:latin typeface="华文新魏" panose="02010800040101010101" pitchFamily="2" charset="-122"/>
                <a:ea typeface="华文新魏" panose="02010800040101010101" pitchFamily="2" charset="-122"/>
              </a:rPr>
              <a:t>FCFS</a:t>
            </a:r>
            <a:r>
              <a:rPr lang="zh-CN" altLang="en-US">
                <a:latin typeface="华文新魏" panose="02010800040101010101" pitchFamily="2" charset="-122"/>
                <a:ea typeface="华文新魏" panose="02010800040101010101" pitchFamily="2" charset="-122"/>
              </a:rPr>
              <a:t>调度算法，平均作业周转时间</a:t>
            </a:r>
            <a:r>
              <a:rPr lang="en-US" altLang="zh-CN">
                <a:latin typeface="华文新魏" panose="02010800040101010101" pitchFamily="2" charset="-122"/>
                <a:ea typeface="华文新魏" panose="02010800040101010101" pitchFamily="2" charset="-122"/>
              </a:rPr>
              <a:t>T =19</a:t>
            </a:r>
            <a:r>
              <a:rPr lang="zh-CN" altLang="en-US">
                <a:latin typeface="华文新魏" panose="02010800040101010101" pitchFamily="2" charset="-122"/>
                <a:ea typeface="华文新魏" panose="02010800040101010101" pitchFamily="2" charset="-122"/>
              </a:rPr>
              <a:t>，平均带权作业周转时间</a:t>
            </a:r>
          </a:p>
          <a:p>
            <a:pPr eaLnBrk="1" hangingPunct="1">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W = 2.61</a:t>
            </a:r>
            <a:r>
              <a:rPr lang="zh-CN" altLang="en-US">
                <a:latin typeface="华文新魏" panose="02010800040101010101" pitchFamily="2" charset="-122"/>
                <a:ea typeface="华文新魏" panose="02010800040101010101" pitchFamily="2" charset="-122"/>
              </a:rPr>
              <a:t>。</a:t>
            </a:r>
          </a:p>
          <a:p>
            <a:pPr algn="just" eaLnBrk="1" hangingPunct="1">
              <a:buFontTx/>
              <a:buNone/>
            </a:pPr>
            <a:endParaRPr lang="zh-CN" altLang="en-US">
              <a:latin typeface="华文新魏" panose="02010800040101010101" pitchFamily="2" charset="-122"/>
              <a:ea typeface="华文新魏" panose="02010800040101010101" pitchFamily="2" charset="-122"/>
            </a:endParaRPr>
          </a:p>
          <a:p>
            <a:pPr eaLnBrk="1" hangingPunct="1">
              <a:buFontTx/>
              <a:buNone/>
            </a:pPr>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randomBa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F14C4B8-1AEF-4927-9945-2630B9BA1A9A}"/>
              </a:ext>
            </a:extLst>
          </p:cNvPr>
          <p:cNvSpPr>
            <a:spLocks noGrp="1" noChangeArrowheads="1"/>
          </p:cNvSpPr>
          <p:nvPr>
            <p:ph type="title"/>
          </p:nvPr>
        </p:nvSpPr>
        <p:spPr>
          <a:xfrm>
            <a:off x="838200" y="3048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3</a:t>
            </a:r>
            <a:r>
              <a:rPr lang="zh-CN" altLang="en-US" sz="4800">
                <a:latin typeface="华文新魏" panose="02010800040101010101" pitchFamily="2" charset="-122"/>
                <a:ea typeface="华文新魏" panose="02010800040101010101" pitchFamily="2" charset="-122"/>
              </a:rPr>
              <a:t>最短剩余时间优先算法</a:t>
            </a:r>
            <a:r>
              <a:rPr lang="en-US" altLang="zh-CN" sz="4800">
                <a:latin typeface="华文新魏" panose="02010800040101010101" pitchFamily="2" charset="-122"/>
                <a:ea typeface="华文新魏" panose="02010800040101010101" pitchFamily="2" charset="-122"/>
              </a:rPr>
              <a:t>(1)</a:t>
            </a:r>
          </a:p>
        </p:txBody>
      </p:sp>
      <p:sp>
        <p:nvSpPr>
          <p:cNvPr id="27651" name="Rectangle 3">
            <a:extLst>
              <a:ext uri="{FF2B5EF4-FFF2-40B4-BE49-F238E27FC236}">
                <a16:creationId xmlns:a16="http://schemas.microsoft.com/office/drawing/2014/main" id="{E10F3595-92C9-4BD4-A040-A6ABF7F2F5DF}"/>
              </a:ext>
            </a:extLst>
          </p:cNvPr>
          <p:cNvSpPr>
            <a:spLocks noGrp="1" noChangeArrowheads="1"/>
          </p:cNvSpPr>
          <p:nvPr>
            <p:ph type="body" idx="1"/>
          </p:nvPr>
        </p:nvSpPr>
        <p:spPr>
          <a:xfrm>
            <a:off x="914400" y="1295400"/>
            <a:ext cx="7315200" cy="4572000"/>
          </a:xfrm>
        </p:spPr>
        <p:txBody>
          <a:bodyPr/>
          <a:lstStyle/>
          <a:p>
            <a:pPr marL="457200" indent="-457200" algn="just" eaLnBrk="1" hangingPunct="1"/>
            <a:r>
              <a:rPr lang="en-US" altLang="zh-CN">
                <a:latin typeface="华文新魏" panose="02010800040101010101" pitchFamily="2" charset="-122"/>
                <a:ea typeface="华文新魏" panose="02010800040101010101" pitchFamily="2" charset="-122"/>
              </a:rPr>
              <a:t>SRTF</a:t>
            </a:r>
            <a:r>
              <a:rPr lang="zh-CN" altLang="en-US">
                <a:latin typeface="华文新魏" panose="02010800040101010101" pitchFamily="2" charset="-122"/>
                <a:ea typeface="华文新魏" panose="02010800040101010101" pitchFamily="2" charset="-122"/>
              </a:rPr>
              <a:t>把</a:t>
            </a:r>
            <a:r>
              <a:rPr lang="en-US" altLang="zh-CN">
                <a:latin typeface="华文新魏" panose="02010800040101010101" pitchFamily="2" charset="-122"/>
                <a:ea typeface="华文新魏" panose="02010800040101010101" pitchFamily="2" charset="-122"/>
              </a:rPr>
              <a:t>SJF</a:t>
            </a:r>
            <a:r>
              <a:rPr lang="zh-CN" altLang="en-US">
                <a:latin typeface="华文新魏" panose="02010800040101010101" pitchFamily="2" charset="-122"/>
                <a:ea typeface="华文新魏" panose="02010800040101010101" pitchFamily="2" charset="-122"/>
              </a:rPr>
              <a:t>算法改为抢占式的。一个新作业进入就绪状态，如果新作业需要的</a:t>
            </a:r>
            <a:r>
              <a:rPr lang="en-US" altLang="zh-CN">
                <a:latin typeface="华文新魏" panose="02010800040101010101" pitchFamily="2" charset="-122"/>
                <a:ea typeface="华文新魏" panose="02010800040101010101" pitchFamily="2" charset="-122"/>
              </a:rPr>
              <a:t>CPU</a:t>
            </a:r>
            <a:r>
              <a:rPr lang="zh-CN" altLang="en-US">
                <a:latin typeface="华文新魏" panose="02010800040101010101" pitchFamily="2" charset="-122"/>
                <a:ea typeface="华文新魏" panose="02010800040101010101" pitchFamily="2" charset="-122"/>
              </a:rPr>
              <a:t>时间比当前正在执行的作业剩余下来还需的</a:t>
            </a:r>
            <a:r>
              <a:rPr lang="en-US" altLang="zh-CN">
                <a:latin typeface="华文新魏" panose="02010800040101010101" pitchFamily="2" charset="-122"/>
                <a:ea typeface="华文新魏" panose="02010800040101010101" pitchFamily="2" charset="-122"/>
              </a:rPr>
              <a:t>CPU</a:t>
            </a:r>
            <a:r>
              <a:rPr lang="zh-CN" altLang="en-US">
                <a:latin typeface="华文新魏" panose="02010800040101010101" pitchFamily="2" charset="-122"/>
                <a:ea typeface="华文新魏" panose="02010800040101010101" pitchFamily="2" charset="-122"/>
              </a:rPr>
              <a:t>时间短，</a:t>
            </a:r>
            <a:r>
              <a:rPr lang="en-US" altLang="zh-CN">
                <a:latin typeface="华文新魏" panose="02010800040101010101" pitchFamily="2" charset="-122"/>
                <a:ea typeface="华文新魏" panose="02010800040101010101" pitchFamily="2" charset="-122"/>
              </a:rPr>
              <a:t>SRTF</a:t>
            </a:r>
            <a:r>
              <a:rPr lang="zh-CN" altLang="en-US">
                <a:latin typeface="华文新魏" panose="02010800040101010101" pitchFamily="2" charset="-122"/>
                <a:ea typeface="华文新魏" panose="02010800040101010101" pitchFamily="2" charset="-122"/>
              </a:rPr>
              <a:t>强行赶走当前正在执行作业。称最短剩余时间优先算法</a:t>
            </a:r>
          </a:p>
          <a:p>
            <a:pPr marL="457200" indent="-457200" algn="just" eaLnBrk="1" hangingPunct="1"/>
            <a:r>
              <a:rPr lang="zh-CN" altLang="en-US">
                <a:latin typeface="华文新魏" panose="02010800040101010101" pitchFamily="2" charset="-122"/>
                <a:ea typeface="华文新魏" panose="02010800040101010101" pitchFamily="2" charset="-122"/>
              </a:rPr>
              <a:t>此算法不但适用于</a:t>
            </a:r>
            <a:r>
              <a:rPr lang="en-US" altLang="zh-CN">
                <a:latin typeface="华文新魏" panose="02010800040101010101" pitchFamily="2" charset="-122"/>
                <a:ea typeface="华文新魏" panose="02010800040101010101" pitchFamily="2" charset="-122"/>
              </a:rPr>
              <a:t>JOB</a:t>
            </a:r>
            <a:r>
              <a:rPr lang="zh-CN" altLang="en-US">
                <a:latin typeface="华文新魏" panose="02010800040101010101" pitchFamily="2" charset="-122"/>
                <a:ea typeface="华文新魏" panose="02010800040101010101" pitchFamily="2" charset="-122"/>
              </a:rPr>
              <a:t>调度，同样也适用于进程调度。</a:t>
            </a:r>
          </a:p>
          <a:p>
            <a:pPr marL="457200" indent="-457200" algn="just"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randomBa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1C19B8A-2329-40DB-BCEB-23A44D19B124}"/>
              </a:ext>
            </a:extLst>
          </p:cNvPr>
          <p:cNvSpPr>
            <a:spLocks noGrp="1" noChangeArrowheads="1"/>
          </p:cNvSpPr>
          <p:nvPr>
            <p:ph type="title"/>
          </p:nvPr>
        </p:nvSpPr>
        <p:spPr>
          <a:xfrm>
            <a:off x="838200" y="3048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最短剩余时间优先算法</a:t>
            </a:r>
            <a:r>
              <a:rPr lang="en-US" altLang="zh-CN" sz="4800">
                <a:latin typeface="华文新魏" panose="02010800040101010101" pitchFamily="2" charset="-122"/>
                <a:ea typeface="华文新魏" panose="02010800040101010101" pitchFamily="2" charset="-122"/>
              </a:rPr>
              <a:t>(2)</a:t>
            </a:r>
            <a:endParaRPr lang="en-US" altLang="zh-CN" sz="4800">
              <a:latin typeface="仿宋_GB2312" pitchFamily="49" charset="-122"/>
              <a:ea typeface="仿宋_GB2312" pitchFamily="49" charset="-122"/>
            </a:endParaRPr>
          </a:p>
        </p:txBody>
      </p:sp>
      <p:sp>
        <p:nvSpPr>
          <p:cNvPr id="28675" name="Rectangle 3">
            <a:extLst>
              <a:ext uri="{FF2B5EF4-FFF2-40B4-BE49-F238E27FC236}">
                <a16:creationId xmlns:a16="http://schemas.microsoft.com/office/drawing/2014/main" id="{F82F3CB1-02E7-414C-B257-5320B711F84D}"/>
              </a:ext>
            </a:extLst>
          </p:cNvPr>
          <p:cNvSpPr>
            <a:spLocks noGrp="1" noChangeArrowheads="1"/>
          </p:cNvSpPr>
          <p:nvPr>
            <p:ph type="body" idx="1"/>
          </p:nvPr>
        </p:nvSpPr>
        <p:spPr>
          <a:xfrm>
            <a:off x="609600" y="1371600"/>
            <a:ext cx="8001000" cy="4724400"/>
          </a:xfrm>
        </p:spPr>
        <p:txBody>
          <a:bodyPr/>
          <a:lstStyle/>
          <a:p>
            <a:pPr marL="457200" indent="-457200" algn="just" eaLnBrk="1" hangingPunct="1"/>
            <a:r>
              <a:rPr lang="zh-CN" altLang="en-US" sz="2800">
                <a:latin typeface="华文新魏" panose="02010800040101010101" pitchFamily="2" charset="-122"/>
                <a:ea typeface="华文新魏" panose="02010800040101010101" pitchFamily="2" charset="-122"/>
              </a:rPr>
              <a:t>四个作业其到达系统</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所需</a:t>
            </a:r>
            <a:r>
              <a:rPr lang="en-US" altLang="zh-CN" sz="2800">
                <a:latin typeface="华文新魏" panose="02010800040101010101" pitchFamily="2" charset="-122"/>
                <a:ea typeface="华文新魏" panose="02010800040101010101" pitchFamily="2" charset="-122"/>
              </a:rPr>
              <a:t>CPU</a:t>
            </a:r>
            <a:r>
              <a:rPr lang="zh-CN" altLang="en-US" sz="2800">
                <a:latin typeface="华文新魏" panose="02010800040101010101" pitchFamily="2" charset="-122"/>
                <a:ea typeface="华文新魏" panose="02010800040101010101" pitchFamily="2" charset="-122"/>
              </a:rPr>
              <a:t>时间如下：</a:t>
            </a:r>
            <a:r>
              <a:rPr lang="en-US" altLang="zh-CN" sz="2800">
                <a:latin typeface="华文新魏" panose="02010800040101010101" pitchFamily="2" charset="-122"/>
                <a:ea typeface="华文新魏" panose="02010800040101010101" pitchFamily="2" charset="-122"/>
              </a:rPr>
              <a:t>Job1-0/8</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Job2-1/4</a:t>
            </a:r>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Job3- 2/ 9</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Job4-3/5</a:t>
            </a:r>
            <a:r>
              <a:rPr lang="zh-CN" altLang="en-US" sz="2800">
                <a:latin typeface="华文新魏" panose="02010800040101010101" pitchFamily="2" charset="-122"/>
                <a:ea typeface="华文新魏" panose="02010800040101010101" pitchFamily="2" charset="-122"/>
              </a:rPr>
              <a:t>。</a:t>
            </a:r>
          </a:p>
          <a:p>
            <a:pPr marL="457200" indent="-457200" algn="just" eaLnBrk="1" hangingPunct="1"/>
            <a:endParaRPr lang="zh-CN" altLang="en-US" sz="2800">
              <a:latin typeface="华文新魏" panose="02010800040101010101" pitchFamily="2" charset="-122"/>
              <a:ea typeface="华文新魏" panose="02010800040101010101" pitchFamily="2" charset="-122"/>
            </a:endParaRPr>
          </a:p>
          <a:p>
            <a:pPr marL="457200" indent="-457200" algn="just" eaLnBrk="1" hangingPunct="1"/>
            <a:endParaRPr lang="zh-CN" altLang="en-US" sz="2800">
              <a:latin typeface="仿宋_GB2312" pitchFamily="49" charset="-122"/>
              <a:ea typeface="仿宋_GB2312" pitchFamily="49" charset="-122"/>
            </a:endParaRPr>
          </a:p>
          <a:p>
            <a:pPr marL="457200" indent="-457200" algn="just" eaLnBrk="1" hangingPunct="1"/>
            <a:endParaRPr lang="zh-CN" altLang="en-US" sz="2800">
              <a:latin typeface="仿宋_GB2312" pitchFamily="49" charset="-122"/>
              <a:ea typeface="仿宋_GB2312" pitchFamily="49" charset="-122"/>
            </a:endParaRPr>
          </a:p>
          <a:p>
            <a:pPr marL="457200" indent="-457200" algn="just" eaLnBrk="1" hangingPunct="1"/>
            <a:r>
              <a:rPr lang="en-US" altLang="zh-CN">
                <a:latin typeface="华文新魏" panose="02010800040101010101" pitchFamily="2" charset="-122"/>
                <a:ea typeface="华文新魏" panose="02010800040101010101" pitchFamily="2" charset="-122"/>
              </a:rPr>
              <a:t>SRTF</a:t>
            </a:r>
            <a:r>
              <a:rPr lang="zh-CN" altLang="en-US">
                <a:latin typeface="华文新魏" panose="02010800040101010101" pitchFamily="2" charset="-122"/>
                <a:ea typeface="华文新魏" panose="02010800040101010101" pitchFamily="2" charset="-122"/>
              </a:rPr>
              <a:t>调度平均等待时间</a:t>
            </a:r>
            <a:r>
              <a:rPr lang="en-US" altLang="zh-CN">
                <a:latin typeface="华文新魏" panose="02010800040101010101" pitchFamily="2" charset="-122"/>
                <a:ea typeface="华文新魏" panose="02010800040101010101" pitchFamily="2" charset="-122"/>
              </a:rPr>
              <a:t>=6.5</a:t>
            </a:r>
            <a:r>
              <a:rPr lang="zh-CN" altLang="en-US">
                <a:latin typeface="华文新魏" panose="02010800040101010101" pitchFamily="2" charset="-122"/>
                <a:ea typeface="华文新魏" panose="02010800040101010101" pitchFamily="2" charset="-122"/>
              </a:rPr>
              <a:t>毫秒。</a:t>
            </a:r>
          </a:p>
          <a:p>
            <a:pPr marL="457200" indent="-457200" algn="just" eaLnBrk="1" hangingPunct="1"/>
            <a:r>
              <a:rPr lang="en-US" altLang="zh-CN">
                <a:latin typeface="华文新魏" panose="02010800040101010101" pitchFamily="2" charset="-122"/>
                <a:ea typeface="华文新魏" panose="02010800040101010101" pitchFamily="2" charset="-122"/>
              </a:rPr>
              <a:t>SJF</a:t>
            </a:r>
            <a:r>
              <a:rPr lang="zh-CN" altLang="en-US">
                <a:latin typeface="华文新魏" panose="02010800040101010101" pitchFamily="2" charset="-122"/>
                <a:ea typeface="华文新魏" panose="02010800040101010101" pitchFamily="2" charset="-122"/>
              </a:rPr>
              <a:t>调度平均等待时间</a:t>
            </a:r>
            <a:r>
              <a:rPr lang="en-US" altLang="zh-CN">
                <a:latin typeface="华文新魏" panose="02010800040101010101" pitchFamily="2" charset="-122"/>
                <a:ea typeface="华文新魏" panose="02010800040101010101" pitchFamily="2" charset="-122"/>
              </a:rPr>
              <a:t>=7.75</a:t>
            </a:r>
            <a:r>
              <a:rPr lang="zh-CN" altLang="en-US">
                <a:latin typeface="华文新魏" panose="02010800040101010101" pitchFamily="2" charset="-122"/>
                <a:ea typeface="华文新魏" panose="02010800040101010101" pitchFamily="2" charset="-122"/>
              </a:rPr>
              <a:t>毫秒。</a:t>
            </a:r>
          </a:p>
          <a:p>
            <a:pPr lvl="4" algn="just" eaLnBrk="1" hangingPunct="1">
              <a:buFontTx/>
              <a:buNone/>
            </a:pPr>
            <a:r>
              <a:rPr lang="zh-CN" altLang="en-US">
                <a:latin typeface="华文新魏" panose="02010800040101010101" pitchFamily="2" charset="-122"/>
                <a:ea typeface="华文新魏" panose="02010800040101010101" pitchFamily="2" charset="-122"/>
              </a:rPr>
              <a:t>            </a:t>
            </a:r>
          </a:p>
        </p:txBody>
      </p:sp>
      <p:sp>
        <p:nvSpPr>
          <p:cNvPr id="28676" name="Text Box 5">
            <a:extLst>
              <a:ext uri="{FF2B5EF4-FFF2-40B4-BE49-F238E27FC236}">
                <a16:creationId xmlns:a16="http://schemas.microsoft.com/office/drawing/2014/main" id="{9607AD08-3405-4AFD-B72C-83E088A42A7C}"/>
              </a:ext>
            </a:extLst>
          </p:cNvPr>
          <p:cNvSpPr txBox="1">
            <a:spLocks noChangeArrowheads="1"/>
          </p:cNvSpPr>
          <p:nvPr/>
        </p:nvSpPr>
        <p:spPr bwMode="auto">
          <a:xfrm>
            <a:off x="1501775" y="2635250"/>
            <a:ext cx="5845175" cy="466725"/>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660066"/>
                </a:solidFill>
                <a:latin typeface="华文新魏" panose="02010800040101010101" pitchFamily="2" charset="-122"/>
                <a:ea typeface="华文新魏" panose="02010800040101010101" pitchFamily="2" charset="-122"/>
              </a:rPr>
              <a:t>J1      J2        J4         J1               J3</a:t>
            </a:r>
          </a:p>
        </p:txBody>
      </p:sp>
      <p:sp>
        <p:nvSpPr>
          <p:cNvPr id="28677" name="Line 6">
            <a:extLst>
              <a:ext uri="{FF2B5EF4-FFF2-40B4-BE49-F238E27FC236}">
                <a16:creationId xmlns:a16="http://schemas.microsoft.com/office/drawing/2014/main" id="{26478C02-5CEA-48A6-91C5-610E80E381AE}"/>
              </a:ext>
            </a:extLst>
          </p:cNvPr>
          <p:cNvSpPr>
            <a:spLocks noChangeShapeType="1"/>
          </p:cNvSpPr>
          <p:nvPr/>
        </p:nvSpPr>
        <p:spPr bwMode="auto">
          <a:xfrm flipH="1">
            <a:off x="2085975" y="263525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8" name="Line 7">
            <a:extLst>
              <a:ext uri="{FF2B5EF4-FFF2-40B4-BE49-F238E27FC236}">
                <a16:creationId xmlns:a16="http://schemas.microsoft.com/office/drawing/2014/main" id="{FBEFB577-CB47-49DC-8DDE-057423978217}"/>
              </a:ext>
            </a:extLst>
          </p:cNvPr>
          <p:cNvSpPr>
            <a:spLocks noChangeShapeType="1"/>
          </p:cNvSpPr>
          <p:nvPr/>
        </p:nvSpPr>
        <p:spPr bwMode="auto">
          <a:xfrm>
            <a:off x="3005138" y="263525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9" name="Line 8">
            <a:extLst>
              <a:ext uri="{FF2B5EF4-FFF2-40B4-BE49-F238E27FC236}">
                <a16:creationId xmlns:a16="http://schemas.microsoft.com/office/drawing/2014/main" id="{4204A7A3-F142-47C3-ACF4-C2AE2AB51F9D}"/>
              </a:ext>
            </a:extLst>
          </p:cNvPr>
          <p:cNvSpPr>
            <a:spLocks noChangeShapeType="1"/>
          </p:cNvSpPr>
          <p:nvPr/>
        </p:nvSpPr>
        <p:spPr bwMode="auto">
          <a:xfrm>
            <a:off x="4006850" y="263525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0" name="Line 9">
            <a:extLst>
              <a:ext uri="{FF2B5EF4-FFF2-40B4-BE49-F238E27FC236}">
                <a16:creationId xmlns:a16="http://schemas.microsoft.com/office/drawing/2014/main" id="{ECE1816E-A750-4EF9-8A5D-E088B37B01ED}"/>
              </a:ext>
            </a:extLst>
          </p:cNvPr>
          <p:cNvSpPr>
            <a:spLocks noChangeShapeType="1"/>
          </p:cNvSpPr>
          <p:nvPr/>
        </p:nvSpPr>
        <p:spPr bwMode="auto">
          <a:xfrm>
            <a:off x="5427663" y="263525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1" name="Text Box 10">
            <a:extLst>
              <a:ext uri="{FF2B5EF4-FFF2-40B4-BE49-F238E27FC236}">
                <a16:creationId xmlns:a16="http://schemas.microsoft.com/office/drawing/2014/main" id="{F090D490-1C56-48E4-B716-FB0CEB24EA75}"/>
              </a:ext>
            </a:extLst>
          </p:cNvPr>
          <p:cNvSpPr txBox="1">
            <a:spLocks noChangeArrowheads="1"/>
          </p:cNvSpPr>
          <p:nvPr/>
        </p:nvSpPr>
        <p:spPr bwMode="auto">
          <a:xfrm>
            <a:off x="1335088" y="3397250"/>
            <a:ext cx="333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600">
                <a:solidFill>
                  <a:srgbClr val="660066"/>
                </a:solidFill>
                <a:latin typeface="华文新魏" panose="02010800040101010101" pitchFamily="2" charset="-122"/>
                <a:ea typeface="华文新魏" panose="02010800040101010101" pitchFamily="2" charset="-122"/>
              </a:rPr>
              <a:t>0</a:t>
            </a:r>
          </a:p>
        </p:txBody>
      </p:sp>
      <p:sp>
        <p:nvSpPr>
          <p:cNvPr id="28682" name="Text Box 11">
            <a:extLst>
              <a:ext uri="{FF2B5EF4-FFF2-40B4-BE49-F238E27FC236}">
                <a16:creationId xmlns:a16="http://schemas.microsoft.com/office/drawing/2014/main" id="{81E0759A-C168-462A-838D-4C4EE7BFEA47}"/>
              </a:ext>
            </a:extLst>
          </p:cNvPr>
          <p:cNvSpPr txBox="1">
            <a:spLocks noChangeArrowheads="1"/>
          </p:cNvSpPr>
          <p:nvPr/>
        </p:nvSpPr>
        <p:spPr bwMode="auto">
          <a:xfrm>
            <a:off x="1944688" y="3397250"/>
            <a:ext cx="334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600">
                <a:solidFill>
                  <a:srgbClr val="660066"/>
                </a:solidFill>
                <a:latin typeface="华文新魏" panose="02010800040101010101" pitchFamily="2" charset="-122"/>
                <a:ea typeface="华文新魏" panose="02010800040101010101" pitchFamily="2" charset="-122"/>
              </a:rPr>
              <a:t>1</a:t>
            </a:r>
          </a:p>
        </p:txBody>
      </p:sp>
      <p:sp>
        <p:nvSpPr>
          <p:cNvPr id="28683" name="Text Box 12">
            <a:extLst>
              <a:ext uri="{FF2B5EF4-FFF2-40B4-BE49-F238E27FC236}">
                <a16:creationId xmlns:a16="http://schemas.microsoft.com/office/drawing/2014/main" id="{4F4AD2C1-8D8C-4BF5-876F-5B14FA4114DD}"/>
              </a:ext>
            </a:extLst>
          </p:cNvPr>
          <p:cNvSpPr txBox="1">
            <a:spLocks noChangeArrowheads="1"/>
          </p:cNvSpPr>
          <p:nvPr/>
        </p:nvSpPr>
        <p:spPr bwMode="auto">
          <a:xfrm>
            <a:off x="2830513" y="3397250"/>
            <a:ext cx="333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600">
                <a:solidFill>
                  <a:srgbClr val="660066"/>
                </a:solidFill>
                <a:latin typeface="华文新魏" panose="02010800040101010101" pitchFamily="2" charset="-122"/>
                <a:ea typeface="华文新魏" panose="02010800040101010101" pitchFamily="2" charset="-122"/>
              </a:rPr>
              <a:t>5</a:t>
            </a:r>
          </a:p>
        </p:txBody>
      </p:sp>
      <p:sp>
        <p:nvSpPr>
          <p:cNvPr id="28684" name="Text Box 13">
            <a:extLst>
              <a:ext uri="{FF2B5EF4-FFF2-40B4-BE49-F238E27FC236}">
                <a16:creationId xmlns:a16="http://schemas.microsoft.com/office/drawing/2014/main" id="{6ED7FDAD-9E77-4B23-9449-031889FD95F7}"/>
              </a:ext>
            </a:extLst>
          </p:cNvPr>
          <p:cNvSpPr txBox="1">
            <a:spLocks noChangeArrowheads="1"/>
          </p:cNvSpPr>
          <p:nvPr/>
        </p:nvSpPr>
        <p:spPr bwMode="auto">
          <a:xfrm>
            <a:off x="3813175" y="3397250"/>
            <a:ext cx="417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600">
                <a:solidFill>
                  <a:srgbClr val="660066"/>
                </a:solidFill>
                <a:latin typeface="华文新魏" panose="02010800040101010101" pitchFamily="2" charset="-122"/>
                <a:ea typeface="华文新魏" panose="02010800040101010101" pitchFamily="2" charset="-122"/>
              </a:rPr>
              <a:t>10</a:t>
            </a:r>
          </a:p>
        </p:txBody>
      </p:sp>
      <p:sp>
        <p:nvSpPr>
          <p:cNvPr id="28685" name="Text Box 14">
            <a:extLst>
              <a:ext uri="{FF2B5EF4-FFF2-40B4-BE49-F238E27FC236}">
                <a16:creationId xmlns:a16="http://schemas.microsoft.com/office/drawing/2014/main" id="{AD1C18AF-6683-4B94-B43D-26566C805E3E}"/>
              </a:ext>
            </a:extLst>
          </p:cNvPr>
          <p:cNvSpPr txBox="1">
            <a:spLocks noChangeArrowheads="1"/>
          </p:cNvSpPr>
          <p:nvPr/>
        </p:nvSpPr>
        <p:spPr bwMode="auto">
          <a:xfrm>
            <a:off x="5260975" y="3397250"/>
            <a:ext cx="417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600">
                <a:solidFill>
                  <a:srgbClr val="660066"/>
                </a:solidFill>
                <a:latin typeface="华文新魏" panose="02010800040101010101" pitchFamily="2" charset="-122"/>
                <a:ea typeface="华文新魏" panose="02010800040101010101" pitchFamily="2" charset="-122"/>
              </a:rPr>
              <a:t>17</a:t>
            </a:r>
          </a:p>
        </p:txBody>
      </p:sp>
      <p:sp>
        <p:nvSpPr>
          <p:cNvPr id="28686" name="Text Box 15">
            <a:extLst>
              <a:ext uri="{FF2B5EF4-FFF2-40B4-BE49-F238E27FC236}">
                <a16:creationId xmlns:a16="http://schemas.microsoft.com/office/drawing/2014/main" id="{2B409B82-74B5-4107-B2F3-A75C8B695C5B}"/>
              </a:ext>
            </a:extLst>
          </p:cNvPr>
          <p:cNvSpPr txBox="1">
            <a:spLocks noChangeArrowheads="1"/>
          </p:cNvSpPr>
          <p:nvPr/>
        </p:nvSpPr>
        <p:spPr bwMode="auto">
          <a:xfrm>
            <a:off x="7126288" y="3397250"/>
            <a:ext cx="4175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600">
                <a:solidFill>
                  <a:srgbClr val="660066"/>
                </a:solidFill>
                <a:latin typeface="华文新魏" panose="02010800040101010101" pitchFamily="2" charset="-122"/>
                <a:ea typeface="华文新魏" panose="02010800040101010101" pitchFamily="2" charset="-122"/>
              </a:rPr>
              <a:t>26</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5BEDF3D-0F08-4920-9BF4-1E2D4E2713E8}"/>
              </a:ext>
            </a:extLst>
          </p:cNvPr>
          <p:cNvSpPr>
            <a:spLocks noGrp="1" noChangeArrowheads="1"/>
          </p:cNvSpPr>
          <p:nvPr>
            <p:ph type="title"/>
          </p:nvPr>
        </p:nvSpPr>
        <p:spPr>
          <a:xfrm>
            <a:off x="609600" y="533400"/>
            <a:ext cx="8305800" cy="1066800"/>
          </a:xfrm>
        </p:spPr>
        <p:txBody>
          <a:bodyPr/>
          <a:lstStyle/>
          <a:p>
            <a:pPr eaLnBrk="1" hangingPunct="1"/>
            <a:r>
              <a:rPr lang="en-US" altLang="zh-CN">
                <a:latin typeface="华文新魏" panose="02010800040101010101" pitchFamily="2" charset="-122"/>
                <a:ea typeface="华文新魏" panose="02010800040101010101" pitchFamily="2" charset="-122"/>
              </a:rPr>
              <a:t>4</a:t>
            </a:r>
            <a:r>
              <a:rPr lang="zh-CN" altLang="en-US">
                <a:latin typeface="华文新魏" panose="02010800040101010101" pitchFamily="2" charset="-122"/>
                <a:ea typeface="华文新魏" panose="02010800040101010101" pitchFamily="2" charset="-122"/>
              </a:rPr>
              <a:t>响应比最高者优先算法</a:t>
            </a:r>
            <a:br>
              <a:rPr lang="zh-CN" altLang="en-US">
                <a:latin typeface="华文新魏" panose="02010800040101010101" pitchFamily="2" charset="-122"/>
                <a:ea typeface="华文新魏" panose="02010800040101010101" pitchFamily="2" charset="-122"/>
              </a:rPr>
            </a:br>
            <a:endParaRPr lang="zh-CN" altLang="en-US">
              <a:latin typeface="华文新魏" panose="02010800040101010101" pitchFamily="2" charset="-122"/>
              <a:ea typeface="华文新魏" panose="02010800040101010101" pitchFamily="2" charset="-122"/>
            </a:endParaRPr>
          </a:p>
        </p:txBody>
      </p:sp>
      <p:sp>
        <p:nvSpPr>
          <p:cNvPr id="29699" name="Rectangle 3">
            <a:extLst>
              <a:ext uri="{FF2B5EF4-FFF2-40B4-BE49-F238E27FC236}">
                <a16:creationId xmlns:a16="http://schemas.microsoft.com/office/drawing/2014/main" id="{0CF54C48-75D5-406D-B26E-C61BE501B87E}"/>
              </a:ext>
            </a:extLst>
          </p:cNvPr>
          <p:cNvSpPr>
            <a:spLocks noGrp="1" noChangeArrowheads="1"/>
          </p:cNvSpPr>
          <p:nvPr>
            <p:ph type="body" idx="1"/>
          </p:nvPr>
        </p:nvSpPr>
        <p:spPr>
          <a:xfrm>
            <a:off x="914400" y="1143000"/>
            <a:ext cx="7391400" cy="4876800"/>
          </a:xfrm>
        </p:spPr>
        <p:txBody>
          <a:bodyPr/>
          <a:lstStyle/>
          <a:p>
            <a:pPr marL="457200" indent="-457200" eaLnBrk="1" hangingPunct="1"/>
            <a:r>
              <a:rPr lang="en-US" altLang="zh-CN">
                <a:latin typeface="华文新魏" panose="02010800040101010101" pitchFamily="2" charset="-122"/>
                <a:ea typeface="华文新魏" panose="02010800040101010101" pitchFamily="2" charset="-122"/>
              </a:rPr>
              <a:t>FCFS</a:t>
            </a:r>
            <a:r>
              <a:rPr lang="zh-CN" altLang="en-US">
                <a:latin typeface="华文新魏" panose="02010800040101010101" pitchFamily="2" charset="-122"/>
                <a:ea typeface="华文新魏" panose="02010800040101010101" pitchFamily="2" charset="-122"/>
              </a:rPr>
              <a:t>与</a:t>
            </a:r>
            <a:r>
              <a:rPr lang="en-US" altLang="zh-CN">
                <a:latin typeface="华文新魏" panose="02010800040101010101" pitchFamily="2" charset="-122"/>
                <a:ea typeface="华文新魏" panose="02010800040101010101" pitchFamily="2" charset="-122"/>
              </a:rPr>
              <a:t>SJF</a:t>
            </a:r>
            <a:r>
              <a:rPr lang="zh-CN" altLang="en-US">
                <a:latin typeface="华文新魏" panose="02010800040101010101" pitchFamily="2" charset="-122"/>
                <a:ea typeface="华文新魏" panose="02010800040101010101" pitchFamily="2" charset="-122"/>
              </a:rPr>
              <a:t>是片面的调度算法。</a:t>
            </a:r>
            <a:r>
              <a:rPr lang="en-US" altLang="zh-CN">
                <a:latin typeface="华文新魏" panose="02010800040101010101" pitchFamily="2" charset="-122"/>
                <a:ea typeface="华文新魏" panose="02010800040101010101" pitchFamily="2" charset="-122"/>
              </a:rPr>
              <a:t>FCFS</a:t>
            </a:r>
            <a:r>
              <a:rPr lang="zh-CN" altLang="en-US">
                <a:latin typeface="华文新魏" panose="02010800040101010101" pitchFamily="2" charset="-122"/>
                <a:ea typeface="华文新魏" panose="02010800040101010101" pitchFamily="2" charset="-122"/>
              </a:rPr>
              <a:t>只考虑作业等候时间而忽视了作业的计算时问，</a:t>
            </a:r>
            <a:r>
              <a:rPr lang="en-US" altLang="zh-CN">
                <a:latin typeface="华文新魏" panose="02010800040101010101" pitchFamily="2" charset="-122"/>
                <a:ea typeface="华文新魏" panose="02010800040101010101" pitchFamily="2" charset="-122"/>
              </a:rPr>
              <a:t>SJF</a:t>
            </a:r>
            <a:r>
              <a:rPr lang="zh-CN" altLang="en-US">
                <a:latin typeface="华文新魏" panose="02010800040101010101" pitchFamily="2" charset="-122"/>
                <a:ea typeface="华文新魏" panose="02010800040101010101" pitchFamily="2" charset="-122"/>
              </a:rPr>
              <a:t>只考虑用户估计的作业计算时间而忽视了作业等待时间。</a:t>
            </a:r>
          </a:p>
          <a:p>
            <a:pPr marL="457200" indent="-457200" eaLnBrk="1" hangingPunct="1"/>
            <a:r>
              <a:rPr lang="en-US" altLang="zh-CN">
                <a:latin typeface="华文新魏" panose="02010800040101010101" pitchFamily="2" charset="-122"/>
                <a:ea typeface="华文新魏" panose="02010800040101010101" pitchFamily="2" charset="-122"/>
              </a:rPr>
              <a:t>HRRF</a:t>
            </a:r>
            <a:r>
              <a:rPr lang="zh-CN" altLang="en-US">
                <a:latin typeface="华文新魏" panose="02010800040101010101" pitchFamily="2" charset="-122"/>
                <a:ea typeface="华文新魏" panose="02010800040101010101" pitchFamily="2" charset="-122"/>
              </a:rPr>
              <a:t>是介乎这两者之间的折衷算法，既考虑作业等待时间，又考虑作业的运行时间，既照顾短作业又不使长作业的等待时间过长，改进了调度性能。 </a:t>
            </a:r>
          </a:p>
          <a:p>
            <a:pPr marL="457200" indent="-457200"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D7A1948-4660-471D-A8F4-F1A8942E7624}"/>
              </a:ext>
            </a:extLst>
          </p:cNvPr>
          <p:cNvSpPr>
            <a:spLocks noGrp="1" noChangeArrowheads="1"/>
          </p:cNvSpPr>
          <p:nvPr>
            <p:ph type="title"/>
          </p:nvPr>
        </p:nvSpPr>
        <p:spPr>
          <a:xfrm>
            <a:off x="533400" y="152400"/>
            <a:ext cx="6781800" cy="1143000"/>
          </a:xfrm>
        </p:spPr>
        <p:txBody>
          <a:bodyPr/>
          <a:lstStyle/>
          <a:p>
            <a:pPr eaLnBrk="1" hangingPunct="1"/>
            <a:r>
              <a:rPr lang="en-US" altLang="zh-CN">
                <a:latin typeface="仿宋_GB2312" pitchFamily="49" charset="-122"/>
                <a:ea typeface="仿宋_GB2312" pitchFamily="49" charset="-122"/>
              </a:rPr>
              <a:t>    </a:t>
            </a:r>
            <a:r>
              <a:rPr lang="zh-CN" altLang="en-US" sz="4800">
                <a:latin typeface="华文新魏" panose="02010800040101010101" pitchFamily="2" charset="-122"/>
                <a:ea typeface="华文新魏" panose="02010800040101010101" pitchFamily="2" charset="-122"/>
              </a:rPr>
              <a:t>响应比定义</a:t>
            </a:r>
          </a:p>
        </p:txBody>
      </p:sp>
      <p:sp>
        <p:nvSpPr>
          <p:cNvPr id="30723" name="Rectangle 3">
            <a:extLst>
              <a:ext uri="{FF2B5EF4-FFF2-40B4-BE49-F238E27FC236}">
                <a16:creationId xmlns:a16="http://schemas.microsoft.com/office/drawing/2014/main" id="{D9DC8E5E-E28E-48C9-AD10-4782EA2BAF0E}"/>
              </a:ext>
            </a:extLst>
          </p:cNvPr>
          <p:cNvSpPr>
            <a:spLocks noGrp="1" noChangeArrowheads="1"/>
          </p:cNvSpPr>
          <p:nvPr>
            <p:ph type="body" idx="1"/>
          </p:nvPr>
        </p:nvSpPr>
        <p:spPr>
          <a:xfrm>
            <a:off x="533400" y="1327150"/>
            <a:ext cx="8077200" cy="5486400"/>
          </a:xfrm>
        </p:spPr>
        <p:txBody>
          <a:bodyPr/>
          <a:lstStyle/>
          <a:p>
            <a:pPr marL="457200" indent="-457200" algn="just" eaLnBrk="1" hangingPunct="1">
              <a:buFontTx/>
              <a:buNone/>
            </a:pP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响应比 ＝</a:t>
            </a:r>
            <a:r>
              <a:rPr lang="en-US" altLang="zh-CN" sz="3600">
                <a:latin typeface="华文新魏" panose="02010800040101010101" pitchFamily="2" charset="-122"/>
                <a:ea typeface="华文新魏" panose="02010800040101010101" pitchFamily="2" charset="-122"/>
              </a:rPr>
              <a:t>1+</a:t>
            </a:r>
            <a:r>
              <a:rPr lang="zh-CN" altLang="en-US" sz="3600">
                <a:latin typeface="华文新魏" panose="02010800040101010101" pitchFamily="2" charset="-122"/>
                <a:ea typeface="华文新魏" panose="02010800040101010101" pitchFamily="2" charset="-122"/>
              </a:rPr>
              <a:t>已等待时间</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估计运行时间</a:t>
            </a:r>
          </a:p>
          <a:p>
            <a:pPr marL="457200" indent="-457200" algn="just" eaLnBrk="1" hangingPunct="1">
              <a:buFontTx/>
              <a:buNone/>
            </a:pPr>
            <a:r>
              <a:rPr lang="zh-CN" altLang="en-US" sz="3600">
                <a:latin typeface="华文新魏" panose="02010800040101010101" pitchFamily="2" charset="-122"/>
                <a:ea typeface="华文新魏" panose="02010800040101010101" pitchFamily="2" charset="-122"/>
              </a:rPr>
              <a:t> </a:t>
            </a: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短作业容易得到较高响应比，   </a:t>
            </a:r>
          </a:p>
          <a:p>
            <a:pPr marL="457200" indent="-457200" algn="just" eaLnBrk="1" hangingPunct="1">
              <a:buFontTx/>
              <a:buNone/>
            </a:pPr>
            <a:r>
              <a:rPr lang="zh-CN" altLang="en-US" sz="3600">
                <a:latin typeface="华文新魏" panose="02010800040101010101" pitchFamily="2" charset="-122"/>
                <a:ea typeface="华文新魏" panose="02010800040101010101" pitchFamily="2" charset="-122"/>
              </a:rPr>
              <a:t> </a:t>
            </a: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长作业等待时间足够长后，也将获得足够高的响应比，</a:t>
            </a:r>
          </a:p>
          <a:p>
            <a:pPr marL="457200" indent="-457200" algn="just" eaLnBrk="1" hangingPunct="1">
              <a:buFontTx/>
              <a:buNone/>
            </a:pPr>
            <a:r>
              <a:rPr lang="zh-CN" altLang="en-US" sz="3600">
                <a:latin typeface="华文新魏" panose="02010800040101010101" pitchFamily="2" charset="-122"/>
                <a:ea typeface="华文新魏" panose="02010800040101010101" pitchFamily="2" charset="-122"/>
              </a:rPr>
              <a:t> </a:t>
            </a: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饥饿现象不会发生。</a:t>
            </a:r>
          </a:p>
          <a:p>
            <a:pPr marL="457200" indent="-457200" eaLnBrk="1" hangingPunct="1"/>
            <a:endParaRPr lang="en-US" altLang="zh-CN" sz="3600">
              <a:latin typeface="华文新魏" panose="02010800040101010101" pitchFamily="2" charset="-122"/>
              <a:ea typeface="华文新魏" panose="020108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570FA01-EB30-4309-AEB3-38EB317B04EA}"/>
              </a:ext>
            </a:extLst>
          </p:cNvPr>
          <p:cNvSpPr>
            <a:spLocks noChangeArrowheads="1"/>
          </p:cNvSpPr>
          <p:nvPr/>
        </p:nvSpPr>
        <p:spPr bwMode="auto">
          <a:xfrm>
            <a:off x="184150" y="1254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800">
                <a:solidFill>
                  <a:schemeClr val="tx2"/>
                </a:solidFill>
                <a:ea typeface="华文新魏" panose="02010800040101010101" pitchFamily="2" charset="-122"/>
              </a:rPr>
              <a:t>处理器三级调度模型</a:t>
            </a:r>
            <a:endParaRPr lang="zh-CN" altLang="en-US" sz="4800">
              <a:solidFill>
                <a:schemeClr val="tx2"/>
              </a:solidFill>
              <a:latin typeface="华文新魏" panose="02010800040101010101" pitchFamily="2" charset="-122"/>
              <a:ea typeface="华文新魏" panose="02010800040101010101" pitchFamily="2" charset="-122"/>
            </a:endParaRPr>
          </a:p>
        </p:txBody>
      </p:sp>
      <p:grpSp>
        <p:nvGrpSpPr>
          <p:cNvPr id="4099" name="Group 126">
            <a:extLst>
              <a:ext uri="{FF2B5EF4-FFF2-40B4-BE49-F238E27FC236}">
                <a16:creationId xmlns:a16="http://schemas.microsoft.com/office/drawing/2014/main" id="{C614323D-236F-40A7-947E-CB6C2BD58D0E}"/>
              </a:ext>
            </a:extLst>
          </p:cNvPr>
          <p:cNvGrpSpPr>
            <a:grpSpLocks/>
          </p:cNvGrpSpPr>
          <p:nvPr/>
        </p:nvGrpSpPr>
        <p:grpSpPr bwMode="auto">
          <a:xfrm>
            <a:off x="611188" y="1195388"/>
            <a:ext cx="7993062" cy="5113337"/>
            <a:chOff x="385" y="618"/>
            <a:chExt cx="5035" cy="3221"/>
          </a:xfrm>
        </p:grpSpPr>
        <p:grpSp>
          <p:nvGrpSpPr>
            <p:cNvPr id="4100" name="Group 5">
              <a:extLst>
                <a:ext uri="{FF2B5EF4-FFF2-40B4-BE49-F238E27FC236}">
                  <a16:creationId xmlns:a16="http://schemas.microsoft.com/office/drawing/2014/main" id="{B9786841-0B16-4F18-BF11-6AEF1490CF6E}"/>
                </a:ext>
              </a:extLst>
            </p:cNvPr>
            <p:cNvGrpSpPr>
              <a:grpSpLocks/>
            </p:cNvGrpSpPr>
            <p:nvPr/>
          </p:nvGrpSpPr>
          <p:grpSpPr bwMode="auto">
            <a:xfrm>
              <a:off x="2300" y="1159"/>
              <a:ext cx="1064" cy="233"/>
              <a:chOff x="3780" y="5028"/>
              <a:chExt cx="1800" cy="312"/>
            </a:xfrm>
          </p:grpSpPr>
          <p:sp>
            <p:nvSpPr>
              <p:cNvPr id="4207" name="Line 6">
                <a:extLst>
                  <a:ext uri="{FF2B5EF4-FFF2-40B4-BE49-F238E27FC236}">
                    <a16:creationId xmlns:a16="http://schemas.microsoft.com/office/drawing/2014/main" id="{810779D0-B2AA-4CC0-ABC9-272B55A2CA9D}"/>
                  </a:ext>
                </a:extLst>
              </p:cNvPr>
              <p:cNvSpPr>
                <a:spLocks noChangeShapeType="1"/>
              </p:cNvSpPr>
              <p:nvPr/>
            </p:nvSpPr>
            <p:spPr bwMode="auto">
              <a:xfrm>
                <a:off x="3780" y="5028"/>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 name="Line 7">
                <a:extLst>
                  <a:ext uri="{FF2B5EF4-FFF2-40B4-BE49-F238E27FC236}">
                    <a16:creationId xmlns:a16="http://schemas.microsoft.com/office/drawing/2014/main" id="{817C55D3-0F61-40E6-BD9D-355CAA005B66}"/>
                  </a:ext>
                </a:extLst>
              </p:cNvPr>
              <p:cNvSpPr>
                <a:spLocks noChangeShapeType="1"/>
              </p:cNvSpPr>
              <p:nvPr/>
            </p:nvSpPr>
            <p:spPr bwMode="auto">
              <a:xfrm>
                <a:off x="3780" y="5340"/>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 name="Line 8">
                <a:extLst>
                  <a:ext uri="{FF2B5EF4-FFF2-40B4-BE49-F238E27FC236}">
                    <a16:creationId xmlns:a16="http://schemas.microsoft.com/office/drawing/2014/main" id="{8CF49C6E-5D1E-429B-BB0C-AC2DDC253943}"/>
                  </a:ext>
                </a:extLst>
              </p:cNvPr>
              <p:cNvSpPr>
                <a:spLocks noChangeShapeType="1"/>
              </p:cNvSpPr>
              <p:nvPr/>
            </p:nvSpPr>
            <p:spPr bwMode="auto">
              <a:xfrm>
                <a:off x="5580" y="5028"/>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 name="Line 9">
                <a:extLst>
                  <a:ext uri="{FF2B5EF4-FFF2-40B4-BE49-F238E27FC236}">
                    <a16:creationId xmlns:a16="http://schemas.microsoft.com/office/drawing/2014/main" id="{E79D64C5-B19C-436E-B137-95932E13E965}"/>
                  </a:ext>
                </a:extLst>
              </p:cNvPr>
              <p:cNvSpPr>
                <a:spLocks noChangeShapeType="1"/>
              </p:cNvSpPr>
              <p:nvPr/>
            </p:nvSpPr>
            <p:spPr bwMode="auto">
              <a:xfrm>
                <a:off x="540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 name="Line 10">
                <a:extLst>
                  <a:ext uri="{FF2B5EF4-FFF2-40B4-BE49-F238E27FC236}">
                    <a16:creationId xmlns:a16="http://schemas.microsoft.com/office/drawing/2014/main" id="{1334DBC1-5715-40BC-8917-E5F395EFE5C5}"/>
                  </a:ext>
                </a:extLst>
              </p:cNvPr>
              <p:cNvSpPr>
                <a:spLocks noChangeShapeType="1"/>
              </p:cNvSpPr>
              <p:nvPr/>
            </p:nvSpPr>
            <p:spPr bwMode="auto">
              <a:xfrm>
                <a:off x="522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 name="Line 11">
                <a:extLst>
                  <a:ext uri="{FF2B5EF4-FFF2-40B4-BE49-F238E27FC236}">
                    <a16:creationId xmlns:a16="http://schemas.microsoft.com/office/drawing/2014/main" id="{2F3FCC1A-9792-411B-BC7B-B75E7204AC4C}"/>
                  </a:ext>
                </a:extLst>
              </p:cNvPr>
              <p:cNvSpPr>
                <a:spLocks noChangeShapeType="1"/>
              </p:cNvSpPr>
              <p:nvPr/>
            </p:nvSpPr>
            <p:spPr bwMode="auto">
              <a:xfrm>
                <a:off x="504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 name="Line 12">
                <a:extLst>
                  <a:ext uri="{FF2B5EF4-FFF2-40B4-BE49-F238E27FC236}">
                    <a16:creationId xmlns:a16="http://schemas.microsoft.com/office/drawing/2014/main" id="{861F8594-B210-44C2-9F26-F160E2937AC3}"/>
                  </a:ext>
                </a:extLst>
              </p:cNvPr>
              <p:cNvSpPr>
                <a:spLocks noChangeShapeType="1"/>
              </p:cNvSpPr>
              <p:nvPr/>
            </p:nvSpPr>
            <p:spPr bwMode="auto">
              <a:xfrm>
                <a:off x="486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 name="Line 13">
                <a:extLst>
                  <a:ext uri="{FF2B5EF4-FFF2-40B4-BE49-F238E27FC236}">
                    <a16:creationId xmlns:a16="http://schemas.microsoft.com/office/drawing/2014/main" id="{63A15403-3A38-4B2B-9CF9-E49BA731F510}"/>
                  </a:ext>
                </a:extLst>
              </p:cNvPr>
              <p:cNvSpPr>
                <a:spLocks noChangeShapeType="1"/>
              </p:cNvSpPr>
              <p:nvPr/>
            </p:nvSpPr>
            <p:spPr bwMode="auto">
              <a:xfrm>
                <a:off x="468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 name="Line 14">
                <a:extLst>
                  <a:ext uri="{FF2B5EF4-FFF2-40B4-BE49-F238E27FC236}">
                    <a16:creationId xmlns:a16="http://schemas.microsoft.com/office/drawing/2014/main" id="{E58FA035-413E-42D6-B6E7-31DC36ED5902}"/>
                  </a:ext>
                </a:extLst>
              </p:cNvPr>
              <p:cNvSpPr>
                <a:spLocks noChangeShapeType="1"/>
              </p:cNvSpPr>
              <p:nvPr/>
            </p:nvSpPr>
            <p:spPr bwMode="auto">
              <a:xfrm>
                <a:off x="450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 name="Line 15">
                <a:extLst>
                  <a:ext uri="{FF2B5EF4-FFF2-40B4-BE49-F238E27FC236}">
                    <a16:creationId xmlns:a16="http://schemas.microsoft.com/office/drawing/2014/main" id="{4AFDBB91-0013-4247-8AF7-5CE9763983DC}"/>
                  </a:ext>
                </a:extLst>
              </p:cNvPr>
              <p:cNvSpPr>
                <a:spLocks noChangeShapeType="1"/>
              </p:cNvSpPr>
              <p:nvPr/>
            </p:nvSpPr>
            <p:spPr bwMode="auto">
              <a:xfrm>
                <a:off x="432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 name="Line 16">
                <a:extLst>
                  <a:ext uri="{FF2B5EF4-FFF2-40B4-BE49-F238E27FC236}">
                    <a16:creationId xmlns:a16="http://schemas.microsoft.com/office/drawing/2014/main" id="{C025FE29-6108-495E-8CCD-3EC5AF0DD8DB}"/>
                  </a:ext>
                </a:extLst>
              </p:cNvPr>
              <p:cNvSpPr>
                <a:spLocks noChangeShapeType="1"/>
              </p:cNvSpPr>
              <p:nvPr/>
            </p:nvSpPr>
            <p:spPr bwMode="auto">
              <a:xfrm>
                <a:off x="414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 name="Line 17">
                <a:extLst>
                  <a:ext uri="{FF2B5EF4-FFF2-40B4-BE49-F238E27FC236}">
                    <a16:creationId xmlns:a16="http://schemas.microsoft.com/office/drawing/2014/main" id="{1CFA98E2-2D99-4C7F-9EF4-27A71815DB2D}"/>
                  </a:ext>
                </a:extLst>
              </p:cNvPr>
              <p:cNvSpPr>
                <a:spLocks noChangeShapeType="1"/>
              </p:cNvSpPr>
              <p:nvPr/>
            </p:nvSpPr>
            <p:spPr bwMode="auto">
              <a:xfrm>
                <a:off x="396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101" name="Group 18">
              <a:extLst>
                <a:ext uri="{FF2B5EF4-FFF2-40B4-BE49-F238E27FC236}">
                  <a16:creationId xmlns:a16="http://schemas.microsoft.com/office/drawing/2014/main" id="{036FB7CA-3715-49BA-BD0F-09864C379EF5}"/>
                </a:ext>
              </a:extLst>
            </p:cNvPr>
            <p:cNvGrpSpPr>
              <a:grpSpLocks/>
            </p:cNvGrpSpPr>
            <p:nvPr/>
          </p:nvGrpSpPr>
          <p:grpSpPr bwMode="auto">
            <a:xfrm>
              <a:off x="2300" y="1958"/>
              <a:ext cx="1064" cy="234"/>
              <a:chOff x="3780" y="5808"/>
              <a:chExt cx="1800" cy="312"/>
            </a:xfrm>
          </p:grpSpPr>
          <p:sp>
            <p:nvSpPr>
              <p:cNvPr id="4195" name="Line 19">
                <a:extLst>
                  <a:ext uri="{FF2B5EF4-FFF2-40B4-BE49-F238E27FC236}">
                    <a16:creationId xmlns:a16="http://schemas.microsoft.com/office/drawing/2014/main" id="{3785BA50-3910-4702-BA35-6CF798A8BCBC}"/>
                  </a:ext>
                </a:extLst>
              </p:cNvPr>
              <p:cNvSpPr>
                <a:spLocks noChangeShapeType="1"/>
              </p:cNvSpPr>
              <p:nvPr/>
            </p:nvSpPr>
            <p:spPr bwMode="auto">
              <a:xfrm>
                <a:off x="3780" y="5808"/>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6" name="Line 20">
                <a:extLst>
                  <a:ext uri="{FF2B5EF4-FFF2-40B4-BE49-F238E27FC236}">
                    <a16:creationId xmlns:a16="http://schemas.microsoft.com/office/drawing/2014/main" id="{4B60C41B-F0B0-4DEC-8D66-B6DFCF0678F5}"/>
                  </a:ext>
                </a:extLst>
              </p:cNvPr>
              <p:cNvSpPr>
                <a:spLocks noChangeShapeType="1"/>
              </p:cNvSpPr>
              <p:nvPr/>
            </p:nvSpPr>
            <p:spPr bwMode="auto">
              <a:xfrm>
                <a:off x="3780" y="6120"/>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7" name="Line 21">
                <a:extLst>
                  <a:ext uri="{FF2B5EF4-FFF2-40B4-BE49-F238E27FC236}">
                    <a16:creationId xmlns:a16="http://schemas.microsoft.com/office/drawing/2014/main" id="{80A1B319-51D0-4B95-8C18-843584654E01}"/>
                  </a:ext>
                </a:extLst>
              </p:cNvPr>
              <p:cNvSpPr>
                <a:spLocks noChangeShapeType="1"/>
              </p:cNvSpPr>
              <p:nvPr/>
            </p:nvSpPr>
            <p:spPr bwMode="auto">
              <a:xfrm>
                <a:off x="3780" y="5808"/>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8" name="Line 22">
                <a:extLst>
                  <a:ext uri="{FF2B5EF4-FFF2-40B4-BE49-F238E27FC236}">
                    <a16:creationId xmlns:a16="http://schemas.microsoft.com/office/drawing/2014/main" id="{F6B60BB2-9D83-4CDD-A3B1-FA0BAAF0F267}"/>
                  </a:ext>
                </a:extLst>
              </p:cNvPr>
              <p:cNvSpPr>
                <a:spLocks noChangeShapeType="1"/>
              </p:cNvSpPr>
              <p:nvPr/>
            </p:nvSpPr>
            <p:spPr bwMode="auto">
              <a:xfrm>
                <a:off x="54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 name="Line 23">
                <a:extLst>
                  <a:ext uri="{FF2B5EF4-FFF2-40B4-BE49-F238E27FC236}">
                    <a16:creationId xmlns:a16="http://schemas.microsoft.com/office/drawing/2014/main" id="{72B8904B-C9E7-4D7B-B727-53CA5DB26D1B}"/>
                  </a:ext>
                </a:extLst>
              </p:cNvPr>
              <p:cNvSpPr>
                <a:spLocks noChangeShapeType="1"/>
              </p:cNvSpPr>
              <p:nvPr/>
            </p:nvSpPr>
            <p:spPr bwMode="auto">
              <a:xfrm>
                <a:off x="52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 name="Line 24">
                <a:extLst>
                  <a:ext uri="{FF2B5EF4-FFF2-40B4-BE49-F238E27FC236}">
                    <a16:creationId xmlns:a16="http://schemas.microsoft.com/office/drawing/2014/main" id="{7A026F55-8408-4097-9D9A-B5DC4661CE8D}"/>
                  </a:ext>
                </a:extLst>
              </p:cNvPr>
              <p:cNvSpPr>
                <a:spLocks noChangeShapeType="1"/>
              </p:cNvSpPr>
              <p:nvPr/>
            </p:nvSpPr>
            <p:spPr bwMode="auto">
              <a:xfrm>
                <a:off x="50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 name="Line 25">
                <a:extLst>
                  <a:ext uri="{FF2B5EF4-FFF2-40B4-BE49-F238E27FC236}">
                    <a16:creationId xmlns:a16="http://schemas.microsoft.com/office/drawing/2014/main" id="{ADD47EEA-2645-4F67-9F44-838AB3E0F221}"/>
                  </a:ext>
                </a:extLst>
              </p:cNvPr>
              <p:cNvSpPr>
                <a:spLocks noChangeShapeType="1"/>
              </p:cNvSpPr>
              <p:nvPr/>
            </p:nvSpPr>
            <p:spPr bwMode="auto">
              <a:xfrm>
                <a:off x="48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 name="Line 26">
                <a:extLst>
                  <a:ext uri="{FF2B5EF4-FFF2-40B4-BE49-F238E27FC236}">
                    <a16:creationId xmlns:a16="http://schemas.microsoft.com/office/drawing/2014/main" id="{C267884B-07F3-4C9E-8CE3-62ADF01C48BF}"/>
                  </a:ext>
                </a:extLst>
              </p:cNvPr>
              <p:cNvSpPr>
                <a:spLocks noChangeShapeType="1"/>
              </p:cNvSpPr>
              <p:nvPr/>
            </p:nvSpPr>
            <p:spPr bwMode="auto">
              <a:xfrm>
                <a:off x="468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 name="Line 27">
                <a:extLst>
                  <a:ext uri="{FF2B5EF4-FFF2-40B4-BE49-F238E27FC236}">
                    <a16:creationId xmlns:a16="http://schemas.microsoft.com/office/drawing/2014/main" id="{FDBC32FD-91EB-4C3F-9C36-E36B852E0BC4}"/>
                  </a:ext>
                </a:extLst>
              </p:cNvPr>
              <p:cNvSpPr>
                <a:spLocks noChangeShapeType="1"/>
              </p:cNvSpPr>
              <p:nvPr/>
            </p:nvSpPr>
            <p:spPr bwMode="auto">
              <a:xfrm>
                <a:off x="45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 name="Line 28">
                <a:extLst>
                  <a:ext uri="{FF2B5EF4-FFF2-40B4-BE49-F238E27FC236}">
                    <a16:creationId xmlns:a16="http://schemas.microsoft.com/office/drawing/2014/main" id="{E50B7B2F-FD36-4F52-9872-9DB169B7D3CA}"/>
                  </a:ext>
                </a:extLst>
              </p:cNvPr>
              <p:cNvSpPr>
                <a:spLocks noChangeShapeType="1"/>
              </p:cNvSpPr>
              <p:nvPr/>
            </p:nvSpPr>
            <p:spPr bwMode="auto">
              <a:xfrm>
                <a:off x="43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 name="Line 29">
                <a:extLst>
                  <a:ext uri="{FF2B5EF4-FFF2-40B4-BE49-F238E27FC236}">
                    <a16:creationId xmlns:a16="http://schemas.microsoft.com/office/drawing/2014/main" id="{2AEC94BC-1782-4E67-AB40-397DC11A2E13}"/>
                  </a:ext>
                </a:extLst>
              </p:cNvPr>
              <p:cNvSpPr>
                <a:spLocks noChangeShapeType="1"/>
              </p:cNvSpPr>
              <p:nvPr/>
            </p:nvSpPr>
            <p:spPr bwMode="auto">
              <a:xfrm>
                <a:off x="41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 name="Line 30">
                <a:extLst>
                  <a:ext uri="{FF2B5EF4-FFF2-40B4-BE49-F238E27FC236}">
                    <a16:creationId xmlns:a16="http://schemas.microsoft.com/office/drawing/2014/main" id="{4816E469-4B72-428D-8419-779238A9C682}"/>
                  </a:ext>
                </a:extLst>
              </p:cNvPr>
              <p:cNvSpPr>
                <a:spLocks noChangeShapeType="1"/>
              </p:cNvSpPr>
              <p:nvPr/>
            </p:nvSpPr>
            <p:spPr bwMode="auto">
              <a:xfrm>
                <a:off x="39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102" name="Group 31">
              <a:extLst>
                <a:ext uri="{FF2B5EF4-FFF2-40B4-BE49-F238E27FC236}">
                  <a16:creationId xmlns:a16="http://schemas.microsoft.com/office/drawing/2014/main" id="{6F9D80FD-8C04-4972-A50A-C4C22F25D2F8}"/>
                </a:ext>
              </a:extLst>
            </p:cNvPr>
            <p:cNvGrpSpPr>
              <a:grpSpLocks/>
            </p:cNvGrpSpPr>
            <p:nvPr/>
          </p:nvGrpSpPr>
          <p:grpSpPr bwMode="auto">
            <a:xfrm>
              <a:off x="2300" y="3474"/>
              <a:ext cx="1064" cy="233"/>
              <a:chOff x="3780" y="5808"/>
              <a:chExt cx="1800" cy="312"/>
            </a:xfrm>
          </p:grpSpPr>
          <p:sp>
            <p:nvSpPr>
              <p:cNvPr id="4183" name="Line 32">
                <a:extLst>
                  <a:ext uri="{FF2B5EF4-FFF2-40B4-BE49-F238E27FC236}">
                    <a16:creationId xmlns:a16="http://schemas.microsoft.com/office/drawing/2014/main" id="{BDF524BD-3D8C-4502-9AEA-082FBD1DC258}"/>
                  </a:ext>
                </a:extLst>
              </p:cNvPr>
              <p:cNvSpPr>
                <a:spLocks noChangeShapeType="1"/>
              </p:cNvSpPr>
              <p:nvPr/>
            </p:nvSpPr>
            <p:spPr bwMode="auto">
              <a:xfrm>
                <a:off x="3780" y="5808"/>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84" name="Line 33">
                <a:extLst>
                  <a:ext uri="{FF2B5EF4-FFF2-40B4-BE49-F238E27FC236}">
                    <a16:creationId xmlns:a16="http://schemas.microsoft.com/office/drawing/2014/main" id="{1E7A2FF7-895F-4E07-8FA5-E42ADDF00FBE}"/>
                  </a:ext>
                </a:extLst>
              </p:cNvPr>
              <p:cNvSpPr>
                <a:spLocks noChangeShapeType="1"/>
              </p:cNvSpPr>
              <p:nvPr/>
            </p:nvSpPr>
            <p:spPr bwMode="auto">
              <a:xfrm>
                <a:off x="3780" y="6120"/>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85" name="Line 34">
                <a:extLst>
                  <a:ext uri="{FF2B5EF4-FFF2-40B4-BE49-F238E27FC236}">
                    <a16:creationId xmlns:a16="http://schemas.microsoft.com/office/drawing/2014/main" id="{28C3C31B-236F-467E-A4B3-DE469C2D75C5}"/>
                  </a:ext>
                </a:extLst>
              </p:cNvPr>
              <p:cNvSpPr>
                <a:spLocks noChangeShapeType="1"/>
              </p:cNvSpPr>
              <p:nvPr/>
            </p:nvSpPr>
            <p:spPr bwMode="auto">
              <a:xfrm>
                <a:off x="3780" y="5808"/>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86" name="Line 35">
                <a:extLst>
                  <a:ext uri="{FF2B5EF4-FFF2-40B4-BE49-F238E27FC236}">
                    <a16:creationId xmlns:a16="http://schemas.microsoft.com/office/drawing/2014/main" id="{132FB92E-2532-4668-8AC0-5E77062F2F4E}"/>
                  </a:ext>
                </a:extLst>
              </p:cNvPr>
              <p:cNvSpPr>
                <a:spLocks noChangeShapeType="1"/>
              </p:cNvSpPr>
              <p:nvPr/>
            </p:nvSpPr>
            <p:spPr bwMode="auto">
              <a:xfrm>
                <a:off x="54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87" name="Line 36">
                <a:extLst>
                  <a:ext uri="{FF2B5EF4-FFF2-40B4-BE49-F238E27FC236}">
                    <a16:creationId xmlns:a16="http://schemas.microsoft.com/office/drawing/2014/main" id="{C7DA0143-4E86-4DF0-B9E1-706393B9DB44}"/>
                  </a:ext>
                </a:extLst>
              </p:cNvPr>
              <p:cNvSpPr>
                <a:spLocks noChangeShapeType="1"/>
              </p:cNvSpPr>
              <p:nvPr/>
            </p:nvSpPr>
            <p:spPr bwMode="auto">
              <a:xfrm>
                <a:off x="52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88" name="Line 37">
                <a:extLst>
                  <a:ext uri="{FF2B5EF4-FFF2-40B4-BE49-F238E27FC236}">
                    <a16:creationId xmlns:a16="http://schemas.microsoft.com/office/drawing/2014/main" id="{6287F030-DB44-4C5A-99AC-CF9A8F7471B5}"/>
                  </a:ext>
                </a:extLst>
              </p:cNvPr>
              <p:cNvSpPr>
                <a:spLocks noChangeShapeType="1"/>
              </p:cNvSpPr>
              <p:nvPr/>
            </p:nvSpPr>
            <p:spPr bwMode="auto">
              <a:xfrm>
                <a:off x="50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89" name="Line 38">
                <a:extLst>
                  <a:ext uri="{FF2B5EF4-FFF2-40B4-BE49-F238E27FC236}">
                    <a16:creationId xmlns:a16="http://schemas.microsoft.com/office/drawing/2014/main" id="{115AF426-C97F-4FC8-A5C4-C4DD656E5AA5}"/>
                  </a:ext>
                </a:extLst>
              </p:cNvPr>
              <p:cNvSpPr>
                <a:spLocks noChangeShapeType="1"/>
              </p:cNvSpPr>
              <p:nvPr/>
            </p:nvSpPr>
            <p:spPr bwMode="auto">
              <a:xfrm>
                <a:off x="48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0" name="Line 39">
                <a:extLst>
                  <a:ext uri="{FF2B5EF4-FFF2-40B4-BE49-F238E27FC236}">
                    <a16:creationId xmlns:a16="http://schemas.microsoft.com/office/drawing/2014/main" id="{B201E59C-0242-4BE1-8641-E5C5259649BB}"/>
                  </a:ext>
                </a:extLst>
              </p:cNvPr>
              <p:cNvSpPr>
                <a:spLocks noChangeShapeType="1"/>
              </p:cNvSpPr>
              <p:nvPr/>
            </p:nvSpPr>
            <p:spPr bwMode="auto">
              <a:xfrm>
                <a:off x="468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1" name="Line 40">
                <a:extLst>
                  <a:ext uri="{FF2B5EF4-FFF2-40B4-BE49-F238E27FC236}">
                    <a16:creationId xmlns:a16="http://schemas.microsoft.com/office/drawing/2014/main" id="{4AE35E02-711E-4D21-A43E-A708629B2D3F}"/>
                  </a:ext>
                </a:extLst>
              </p:cNvPr>
              <p:cNvSpPr>
                <a:spLocks noChangeShapeType="1"/>
              </p:cNvSpPr>
              <p:nvPr/>
            </p:nvSpPr>
            <p:spPr bwMode="auto">
              <a:xfrm>
                <a:off x="45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2" name="Line 41">
                <a:extLst>
                  <a:ext uri="{FF2B5EF4-FFF2-40B4-BE49-F238E27FC236}">
                    <a16:creationId xmlns:a16="http://schemas.microsoft.com/office/drawing/2014/main" id="{15B406A4-33D5-4270-B671-CEDE7A679D1C}"/>
                  </a:ext>
                </a:extLst>
              </p:cNvPr>
              <p:cNvSpPr>
                <a:spLocks noChangeShapeType="1"/>
              </p:cNvSpPr>
              <p:nvPr/>
            </p:nvSpPr>
            <p:spPr bwMode="auto">
              <a:xfrm>
                <a:off x="43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3" name="Line 42">
                <a:extLst>
                  <a:ext uri="{FF2B5EF4-FFF2-40B4-BE49-F238E27FC236}">
                    <a16:creationId xmlns:a16="http://schemas.microsoft.com/office/drawing/2014/main" id="{5551F7EA-C107-452A-9528-D60E1865513B}"/>
                  </a:ext>
                </a:extLst>
              </p:cNvPr>
              <p:cNvSpPr>
                <a:spLocks noChangeShapeType="1"/>
              </p:cNvSpPr>
              <p:nvPr/>
            </p:nvSpPr>
            <p:spPr bwMode="auto">
              <a:xfrm>
                <a:off x="41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4" name="Line 43">
                <a:extLst>
                  <a:ext uri="{FF2B5EF4-FFF2-40B4-BE49-F238E27FC236}">
                    <a16:creationId xmlns:a16="http://schemas.microsoft.com/office/drawing/2014/main" id="{ECB7DE3F-C14C-451F-B733-94603F814934}"/>
                  </a:ext>
                </a:extLst>
              </p:cNvPr>
              <p:cNvSpPr>
                <a:spLocks noChangeShapeType="1"/>
              </p:cNvSpPr>
              <p:nvPr/>
            </p:nvSpPr>
            <p:spPr bwMode="auto">
              <a:xfrm>
                <a:off x="39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103" name="Group 44">
              <a:extLst>
                <a:ext uri="{FF2B5EF4-FFF2-40B4-BE49-F238E27FC236}">
                  <a16:creationId xmlns:a16="http://schemas.microsoft.com/office/drawing/2014/main" id="{D773C62E-5E30-4B7A-92D8-46B728DDB5F1}"/>
                </a:ext>
              </a:extLst>
            </p:cNvPr>
            <p:cNvGrpSpPr>
              <a:grpSpLocks/>
            </p:cNvGrpSpPr>
            <p:nvPr/>
          </p:nvGrpSpPr>
          <p:grpSpPr bwMode="auto">
            <a:xfrm>
              <a:off x="2300" y="2674"/>
              <a:ext cx="1064" cy="233"/>
              <a:chOff x="3780" y="5808"/>
              <a:chExt cx="1800" cy="312"/>
            </a:xfrm>
          </p:grpSpPr>
          <p:sp>
            <p:nvSpPr>
              <p:cNvPr id="4171" name="Line 45">
                <a:extLst>
                  <a:ext uri="{FF2B5EF4-FFF2-40B4-BE49-F238E27FC236}">
                    <a16:creationId xmlns:a16="http://schemas.microsoft.com/office/drawing/2014/main" id="{F92A078F-E6A0-4F3C-9939-CAA4D99C80F6}"/>
                  </a:ext>
                </a:extLst>
              </p:cNvPr>
              <p:cNvSpPr>
                <a:spLocks noChangeShapeType="1"/>
              </p:cNvSpPr>
              <p:nvPr/>
            </p:nvSpPr>
            <p:spPr bwMode="auto">
              <a:xfrm>
                <a:off x="3780" y="5808"/>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72" name="Line 46">
                <a:extLst>
                  <a:ext uri="{FF2B5EF4-FFF2-40B4-BE49-F238E27FC236}">
                    <a16:creationId xmlns:a16="http://schemas.microsoft.com/office/drawing/2014/main" id="{3C458292-FB69-4920-A76F-F5A53D1E10CD}"/>
                  </a:ext>
                </a:extLst>
              </p:cNvPr>
              <p:cNvSpPr>
                <a:spLocks noChangeShapeType="1"/>
              </p:cNvSpPr>
              <p:nvPr/>
            </p:nvSpPr>
            <p:spPr bwMode="auto">
              <a:xfrm>
                <a:off x="3780" y="6120"/>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73" name="Line 47">
                <a:extLst>
                  <a:ext uri="{FF2B5EF4-FFF2-40B4-BE49-F238E27FC236}">
                    <a16:creationId xmlns:a16="http://schemas.microsoft.com/office/drawing/2014/main" id="{3A93CC36-0475-4502-822D-75467926895C}"/>
                  </a:ext>
                </a:extLst>
              </p:cNvPr>
              <p:cNvSpPr>
                <a:spLocks noChangeShapeType="1"/>
              </p:cNvSpPr>
              <p:nvPr/>
            </p:nvSpPr>
            <p:spPr bwMode="auto">
              <a:xfrm>
                <a:off x="3780" y="5808"/>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74" name="Line 48">
                <a:extLst>
                  <a:ext uri="{FF2B5EF4-FFF2-40B4-BE49-F238E27FC236}">
                    <a16:creationId xmlns:a16="http://schemas.microsoft.com/office/drawing/2014/main" id="{5BEB5E66-C723-407E-8221-694DE096DCFA}"/>
                  </a:ext>
                </a:extLst>
              </p:cNvPr>
              <p:cNvSpPr>
                <a:spLocks noChangeShapeType="1"/>
              </p:cNvSpPr>
              <p:nvPr/>
            </p:nvSpPr>
            <p:spPr bwMode="auto">
              <a:xfrm>
                <a:off x="54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75" name="Line 49">
                <a:extLst>
                  <a:ext uri="{FF2B5EF4-FFF2-40B4-BE49-F238E27FC236}">
                    <a16:creationId xmlns:a16="http://schemas.microsoft.com/office/drawing/2014/main" id="{37CABADB-A946-4146-8046-C02577C23E6D}"/>
                  </a:ext>
                </a:extLst>
              </p:cNvPr>
              <p:cNvSpPr>
                <a:spLocks noChangeShapeType="1"/>
              </p:cNvSpPr>
              <p:nvPr/>
            </p:nvSpPr>
            <p:spPr bwMode="auto">
              <a:xfrm>
                <a:off x="52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76" name="Line 50">
                <a:extLst>
                  <a:ext uri="{FF2B5EF4-FFF2-40B4-BE49-F238E27FC236}">
                    <a16:creationId xmlns:a16="http://schemas.microsoft.com/office/drawing/2014/main" id="{1AD10FD1-A923-4CDE-823B-36AB304ABACF}"/>
                  </a:ext>
                </a:extLst>
              </p:cNvPr>
              <p:cNvSpPr>
                <a:spLocks noChangeShapeType="1"/>
              </p:cNvSpPr>
              <p:nvPr/>
            </p:nvSpPr>
            <p:spPr bwMode="auto">
              <a:xfrm>
                <a:off x="50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77" name="Line 51">
                <a:extLst>
                  <a:ext uri="{FF2B5EF4-FFF2-40B4-BE49-F238E27FC236}">
                    <a16:creationId xmlns:a16="http://schemas.microsoft.com/office/drawing/2014/main" id="{B6BB080A-2CB9-456B-A545-F9FA0621458E}"/>
                  </a:ext>
                </a:extLst>
              </p:cNvPr>
              <p:cNvSpPr>
                <a:spLocks noChangeShapeType="1"/>
              </p:cNvSpPr>
              <p:nvPr/>
            </p:nvSpPr>
            <p:spPr bwMode="auto">
              <a:xfrm>
                <a:off x="48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78" name="Line 52">
                <a:extLst>
                  <a:ext uri="{FF2B5EF4-FFF2-40B4-BE49-F238E27FC236}">
                    <a16:creationId xmlns:a16="http://schemas.microsoft.com/office/drawing/2014/main" id="{6B2A078A-3F40-46DA-8006-D2DEB9D1D940}"/>
                  </a:ext>
                </a:extLst>
              </p:cNvPr>
              <p:cNvSpPr>
                <a:spLocks noChangeShapeType="1"/>
              </p:cNvSpPr>
              <p:nvPr/>
            </p:nvSpPr>
            <p:spPr bwMode="auto">
              <a:xfrm>
                <a:off x="468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79" name="Line 53">
                <a:extLst>
                  <a:ext uri="{FF2B5EF4-FFF2-40B4-BE49-F238E27FC236}">
                    <a16:creationId xmlns:a16="http://schemas.microsoft.com/office/drawing/2014/main" id="{CEC901EC-CEB8-403E-A39C-EF7DC071B138}"/>
                  </a:ext>
                </a:extLst>
              </p:cNvPr>
              <p:cNvSpPr>
                <a:spLocks noChangeShapeType="1"/>
              </p:cNvSpPr>
              <p:nvPr/>
            </p:nvSpPr>
            <p:spPr bwMode="auto">
              <a:xfrm>
                <a:off x="45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80" name="Line 54">
                <a:extLst>
                  <a:ext uri="{FF2B5EF4-FFF2-40B4-BE49-F238E27FC236}">
                    <a16:creationId xmlns:a16="http://schemas.microsoft.com/office/drawing/2014/main" id="{8D61F683-1C4F-4B09-B731-4231D435B814}"/>
                  </a:ext>
                </a:extLst>
              </p:cNvPr>
              <p:cNvSpPr>
                <a:spLocks noChangeShapeType="1"/>
              </p:cNvSpPr>
              <p:nvPr/>
            </p:nvSpPr>
            <p:spPr bwMode="auto">
              <a:xfrm>
                <a:off x="43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81" name="Line 55">
                <a:extLst>
                  <a:ext uri="{FF2B5EF4-FFF2-40B4-BE49-F238E27FC236}">
                    <a16:creationId xmlns:a16="http://schemas.microsoft.com/office/drawing/2014/main" id="{A697BBD7-5224-4801-BDD2-95FCCE1507E7}"/>
                  </a:ext>
                </a:extLst>
              </p:cNvPr>
              <p:cNvSpPr>
                <a:spLocks noChangeShapeType="1"/>
              </p:cNvSpPr>
              <p:nvPr/>
            </p:nvSpPr>
            <p:spPr bwMode="auto">
              <a:xfrm>
                <a:off x="41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82" name="Line 56">
                <a:extLst>
                  <a:ext uri="{FF2B5EF4-FFF2-40B4-BE49-F238E27FC236}">
                    <a16:creationId xmlns:a16="http://schemas.microsoft.com/office/drawing/2014/main" id="{DDA3D543-485F-4B9C-B94C-C30A8A5B1368}"/>
                  </a:ext>
                </a:extLst>
              </p:cNvPr>
              <p:cNvSpPr>
                <a:spLocks noChangeShapeType="1"/>
              </p:cNvSpPr>
              <p:nvPr/>
            </p:nvSpPr>
            <p:spPr bwMode="auto">
              <a:xfrm>
                <a:off x="39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104" name="Text Box 57">
              <a:extLst>
                <a:ext uri="{FF2B5EF4-FFF2-40B4-BE49-F238E27FC236}">
                  <a16:creationId xmlns:a16="http://schemas.microsoft.com/office/drawing/2014/main" id="{0E0C33D3-3697-47AB-9BB7-8D1A516F6E7D}"/>
                </a:ext>
              </a:extLst>
            </p:cNvPr>
            <p:cNvSpPr txBox="1">
              <a:spLocks noChangeArrowheads="1"/>
            </p:cNvSpPr>
            <p:nvPr/>
          </p:nvSpPr>
          <p:spPr bwMode="auto">
            <a:xfrm>
              <a:off x="4109" y="1042"/>
              <a:ext cx="531" cy="583"/>
            </a:xfrm>
            <a:prstGeom prst="rect">
              <a:avLst/>
            </a:prstGeom>
            <a:solidFill>
              <a:srgbClr val="FFCC66"/>
            </a:solidFill>
            <a:ln w="9525">
              <a:miter lim="800000"/>
              <a:headEnd/>
              <a:tailEnd/>
            </a:ln>
            <a:effectLst/>
            <a:scene3d>
              <a:camera prst="legacyObliqueTopRight"/>
              <a:lightRig rig="legacyFlat3" dir="b"/>
            </a:scene3d>
            <a:sp3d extrusionH="176200" prstMaterial="legacyMetal">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118800" rIns="0">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chemeClr val="accent2"/>
                  </a:solidFill>
                  <a:latin typeface="华文新魏" panose="02010800040101010101" pitchFamily="2" charset="-122"/>
                  <a:ea typeface="华文新魏" panose="02010800040101010101" pitchFamily="2" charset="-122"/>
                </a:rPr>
                <a:t>处理器</a:t>
              </a:r>
            </a:p>
          </p:txBody>
        </p:sp>
        <p:sp>
          <p:nvSpPr>
            <p:cNvPr id="4105" name="Line 58">
              <a:extLst>
                <a:ext uri="{FF2B5EF4-FFF2-40B4-BE49-F238E27FC236}">
                  <a16:creationId xmlns:a16="http://schemas.microsoft.com/office/drawing/2014/main" id="{D3533CDA-0612-4C7D-8A8F-33F4B17E63EE}"/>
                </a:ext>
              </a:extLst>
            </p:cNvPr>
            <p:cNvSpPr>
              <a:spLocks noChangeShapeType="1"/>
            </p:cNvSpPr>
            <p:nvPr/>
          </p:nvSpPr>
          <p:spPr bwMode="auto">
            <a:xfrm>
              <a:off x="3364" y="1220"/>
              <a:ext cx="745" cy="0"/>
            </a:xfrm>
            <a:prstGeom prst="line">
              <a:avLst/>
            </a:prstGeom>
            <a:noFill/>
            <a:ln w="19050">
              <a:solidFill>
                <a:srgbClr val="000000"/>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4106" name="Text Box 59">
              <a:extLst>
                <a:ext uri="{FF2B5EF4-FFF2-40B4-BE49-F238E27FC236}">
                  <a16:creationId xmlns:a16="http://schemas.microsoft.com/office/drawing/2014/main" id="{F816EBD9-D9D1-48E5-A29B-9152E7CB10B1}"/>
                </a:ext>
              </a:extLst>
            </p:cNvPr>
            <p:cNvSpPr txBox="1">
              <a:spLocks noChangeArrowheads="1"/>
            </p:cNvSpPr>
            <p:nvPr/>
          </p:nvSpPr>
          <p:spPr bwMode="auto">
            <a:xfrm>
              <a:off x="3410" y="987"/>
              <a:ext cx="6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chemeClr val="accent2"/>
                  </a:solidFill>
                  <a:latin typeface="华文新魏" panose="02010800040101010101" pitchFamily="2" charset="-122"/>
                  <a:ea typeface="华文新魏" panose="02010800040101010101" pitchFamily="2" charset="-122"/>
                </a:rPr>
                <a:t>低级调度</a:t>
              </a:r>
            </a:p>
          </p:txBody>
        </p:sp>
        <p:sp>
          <p:nvSpPr>
            <p:cNvPr id="4107" name="Line 60">
              <a:extLst>
                <a:ext uri="{FF2B5EF4-FFF2-40B4-BE49-F238E27FC236}">
                  <a16:creationId xmlns:a16="http://schemas.microsoft.com/office/drawing/2014/main" id="{827075BC-C2FE-483C-A83B-DC303E22C100}"/>
                </a:ext>
              </a:extLst>
            </p:cNvPr>
            <p:cNvSpPr>
              <a:spLocks noChangeShapeType="1"/>
            </p:cNvSpPr>
            <p:nvPr/>
          </p:nvSpPr>
          <p:spPr bwMode="auto">
            <a:xfrm>
              <a:off x="1439" y="1327"/>
              <a:ext cx="861"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4108" name="Text Box 61">
              <a:extLst>
                <a:ext uri="{FF2B5EF4-FFF2-40B4-BE49-F238E27FC236}">
                  <a16:creationId xmlns:a16="http://schemas.microsoft.com/office/drawing/2014/main" id="{374242EF-4705-425B-8104-E4605399871C}"/>
                </a:ext>
              </a:extLst>
            </p:cNvPr>
            <p:cNvSpPr txBox="1">
              <a:spLocks noChangeArrowheads="1"/>
            </p:cNvSpPr>
            <p:nvPr/>
          </p:nvSpPr>
          <p:spPr bwMode="auto">
            <a:xfrm>
              <a:off x="1292" y="718"/>
              <a:ext cx="61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chemeClr val="accent2"/>
                  </a:solidFill>
                  <a:latin typeface="华文新魏" panose="02010800040101010101" pitchFamily="2" charset="-122"/>
                  <a:ea typeface="华文新魏" panose="02010800040101010101" pitchFamily="2" charset="-122"/>
                </a:rPr>
                <a:t>高级调度</a:t>
              </a:r>
            </a:p>
          </p:txBody>
        </p:sp>
        <p:sp>
          <p:nvSpPr>
            <p:cNvPr id="4109" name="Line 62">
              <a:extLst>
                <a:ext uri="{FF2B5EF4-FFF2-40B4-BE49-F238E27FC236}">
                  <a16:creationId xmlns:a16="http://schemas.microsoft.com/office/drawing/2014/main" id="{0B13F5F1-5F90-46BC-BC4D-EF25FAF743B8}"/>
                </a:ext>
              </a:extLst>
            </p:cNvPr>
            <p:cNvSpPr>
              <a:spLocks noChangeShapeType="1"/>
            </p:cNvSpPr>
            <p:nvPr/>
          </p:nvSpPr>
          <p:spPr bwMode="auto">
            <a:xfrm>
              <a:off x="4676" y="1327"/>
              <a:ext cx="744"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0" name="Text Box 63">
              <a:extLst>
                <a:ext uri="{FF2B5EF4-FFF2-40B4-BE49-F238E27FC236}">
                  <a16:creationId xmlns:a16="http://schemas.microsoft.com/office/drawing/2014/main" id="{55A35EC9-65D2-4795-9EB8-1A9C51B0112A}"/>
                </a:ext>
              </a:extLst>
            </p:cNvPr>
            <p:cNvSpPr txBox="1">
              <a:spLocks noChangeArrowheads="1"/>
            </p:cNvSpPr>
            <p:nvPr/>
          </p:nvSpPr>
          <p:spPr bwMode="auto">
            <a:xfrm>
              <a:off x="5030" y="1039"/>
              <a:ext cx="3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chemeClr val="accent2"/>
                  </a:solidFill>
                  <a:latin typeface="华文新魏" panose="02010800040101010101" pitchFamily="2" charset="-122"/>
                  <a:ea typeface="华文新魏" panose="02010800040101010101" pitchFamily="2" charset="-122"/>
                </a:rPr>
                <a:t>完成</a:t>
              </a:r>
            </a:p>
          </p:txBody>
        </p:sp>
        <p:sp>
          <p:nvSpPr>
            <p:cNvPr id="4111" name="Line 64">
              <a:extLst>
                <a:ext uri="{FF2B5EF4-FFF2-40B4-BE49-F238E27FC236}">
                  <a16:creationId xmlns:a16="http://schemas.microsoft.com/office/drawing/2014/main" id="{14A884E7-D860-40F0-B784-29F897539AE2}"/>
                </a:ext>
              </a:extLst>
            </p:cNvPr>
            <p:cNvSpPr>
              <a:spLocks noChangeShapeType="1"/>
            </p:cNvSpPr>
            <p:nvPr/>
          </p:nvSpPr>
          <p:spPr bwMode="auto">
            <a:xfrm>
              <a:off x="4684" y="1482"/>
              <a:ext cx="2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2" name="Line 65">
              <a:extLst>
                <a:ext uri="{FF2B5EF4-FFF2-40B4-BE49-F238E27FC236}">
                  <a16:creationId xmlns:a16="http://schemas.microsoft.com/office/drawing/2014/main" id="{33C1E9D5-5202-4872-8604-56A5A4D76C89}"/>
                </a:ext>
              </a:extLst>
            </p:cNvPr>
            <p:cNvSpPr>
              <a:spLocks noChangeShapeType="1"/>
            </p:cNvSpPr>
            <p:nvPr/>
          </p:nvSpPr>
          <p:spPr bwMode="auto">
            <a:xfrm>
              <a:off x="4959" y="1468"/>
              <a:ext cx="0" cy="213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113" name="Group 66">
              <a:extLst>
                <a:ext uri="{FF2B5EF4-FFF2-40B4-BE49-F238E27FC236}">
                  <a16:creationId xmlns:a16="http://schemas.microsoft.com/office/drawing/2014/main" id="{0E356746-144E-489B-89FC-FE77A185A7F9}"/>
                </a:ext>
              </a:extLst>
            </p:cNvPr>
            <p:cNvGrpSpPr>
              <a:grpSpLocks/>
            </p:cNvGrpSpPr>
            <p:nvPr/>
          </p:nvGrpSpPr>
          <p:grpSpPr bwMode="auto">
            <a:xfrm>
              <a:off x="1974" y="618"/>
              <a:ext cx="2978" cy="233"/>
              <a:chOff x="5580" y="4872"/>
              <a:chExt cx="900" cy="312"/>
            </a:xfrm>
          </p:grpSpPr>
          <p:sp>
            <p:nvSpPr>
              <p:cNvPr id="4169" name="Line 67">
                <a:extLst>
                  <a:ext uri="{FF2B5EF4-FFF2-40B4-BE49-F238E27FC236}">
                    <a16:creationId xmlns:a16="http://schemas.microsoft.com/office/drawing/2014/main" id="{4635E58C-8995-4018-9DD4-05828EABC065}"/>
                  </a:ext>
                </a:extLst>
              </p:cNvPr>
              <p:cNvSpPr>
                <a:spLocks noChangeShapeType="1"/>
              </p:cNvSpPr>
              <p:nvPr/>
            </p:nvSpPr>
            <p:spPr bwMode="auto">
              <a:xfrm>
                <a:off x="5580" y="5184"/>
                <a:ext cx="9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70" name="Text Box 68">
                <a:extLst>
                  <a:ext uri="{FF2B5EF4-FFF2-40B4-BE49-F238E27FC236}">
                    <a16:creationId xmlns:a16="http://schemas.microsoft.com/office/drawing/2014/main" id="{8BD08AAC-A163-40CC-B62F-7419BCC243BC}"/>
                  </a:ext>
                </a:extLst>
              </p:cNvPr>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chemeClr val="accent2"/>
                    </a:solidFill>
                    <a:latin typeface="华文新魏" panose="02010800040101010101" pitchFamily="2" charset="-122"/>
                    <a:ea typeface="华文新魏" panose="02010800040101010101" pitchFamily="2" charset="-122"/>
                  </a:rPr>
                  <a:t>超时</a:t>
                </a:r>
              </a:p>
            </p:txBody>
          </p:sp>
        </p:grpSp>
        <p:sp>
          <p:nvSpPr>
            <p:cNvPr id="4114" name="Text Box 69">
              <a:extLst>
                <a:ext uri="{FF2B5EF4-FFF2-40B4-BE49-F238E27FC236}">
                  <a16:creationId xmlns:a16="http://schemas.microsoft.com/office/drawing/2014/main" id="{12A332B0-ABAD-4800-9777-7D38BDF5F74F}"/>
                </a:ext>
              </a:extLst>
            </p:cNvPr>
            <p:cNvSpPr txBox="1">
              <a:spLocks noChangeArrowheads="1"/>
            </p:cNvSpPr>
            <p:nvPr/>
          </p:nvSpPr>
          <p:spPr bwMode="auto">
            <a:xfrm>
              <a:off x="2300" y="1725"/>
              <a:ext cx="106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chemeClr val="accent2"/>
                  </a:solidFill>
                  <a:latin typeface="华文新魏" panose="02010800040101010101" pitchFamily="2" charset="-122"/>
                  <a:ea typeface="华文新魏" panose="02010800040101010101" pitchFamily="2" charset="-122"/>
                </a:rPr>
                <a:t>挂起就绪队列</a:t>
              </a:r>
            </a:p>
          </p:txBody>
        </p:sp>
        <p:sp>
          <p:nvSpPr>
            <p:cNvPr id="4115" name="Text Box 70">
              <a:extLst>
                <a:ext uri="{FF2B5EF4-FFF2-40B4-BE49-F238E27FC236}">
                  <a16:creationId xmlns:a16="http://schemas.microsoft.com/office/drawing/2014/main" id="{22FCA208-89D5-4A0C-8B18-7E6F67843F48}"/>
                </a:ext>
              </a:extLst>
            </p:cNvPr>
            <p:cNvSpPr txBox="1">
              <a:spLocks noChangeArrowheads="1"/>
            </p:cNvSpPr>
            <p:nvPr/>
          </p:nvSpPr>
          <p:spPr bwMode="auto">
            <a:xfrm>
              <a:off x="2300" y="2441"/>
              <a:ext cx="106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chemeClr val="accent2"/>
                  </a:solidFill>
                  <a:latin typeface="华文新魏" panose="02010800040101010101" pitchFamily="2" charset="-122"/>
                  <a:ea typeface="华文新魏" panose="02010800040101010101" pitchFamily="2" charset="-122"/>
                </a:rPr>
                <a:t>挂起等待队列</a:t>
              </a:r>
            </a:p>
          </p:txBody>
        </p:sp>
        <p:sp>
          <p:nvSpPr>
            <p:cNvPr id="4116" name="Text Box 71">
              <a:extLst>
                <a:ext uri="{FF2B5EF4-FFF2-40B4-BE49-F238E27FC236}">
                  <a16:creationId xmlns:a16="http://schemas.microsoft.com/office/drawing/2014/main" id="{D60D00F4-9D40-4EAE-BFDC-B0A1FE32CB4D}"/>
                </a:ext>
              </a:extLst>
            </p:cNvPr>
            <p:cNvSpPr txBox="1">
              <a:spLocks noChangeArrowheads="1"/>
            </p:cNvSpPr>
            <p:nvPr/>
          </p:nvSpPr>
          <p:spPr bwMode="auto">
            <a:xfrm>
              <a:off x="2300" y="3212"/>
              <a:ext cx="106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chemeClr val="accent2"/>
                  </a:solidFill>
                  <a:latin typeface="华文新魏" panose="02010800040101010101" pitchFamily="2" charset="-122"/>
                  <a:ea typeface="华文新魏" panose="02010800040101010101" pitchFamily="2" charset="-122"/>
                </a:rPr>
                <a:t>等待队列</a:t>
              </a:r>
            </a:p>
          </p:txBody>
        </p:sp>
        <p:sp>
          <p:nvSpPr>
            <p:cNvPr id="4117" name="Text Box 72">
              <a:extLst>
                <a:ext uri="{FF2B5EF4-FFF2-40B4-BE49-F238E27FC236}">
                  <a16:creationId xmlns:a16="http://schemas.microsoft.com/office/drawing/2014/main" id="{8DB92D24-A2BB-4984-BBBF-52F992445BD2}"/>
                </a:ext>
              </a:extLst>
            </p:cNvPr>
            <p:cNvSpPr txBox="1">
              <a:spLocks noChangeArrowheads="1"/>
            </p:cNvSpPr>
            <p:nvPr/>
          </p:nvSpPr>
          <p:spPr bwMode="auto">
            <a:xfrm>
              <a:off x="2300" y="925"/>
              <a:ext cx="106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chemeClr val="accent2"/>
                  </a:solidFill>
                  <a:latin typeface="华文新魏" panose="02010800040101010101" pitchFamily="2" charset="-122"/>
                  <a:ea typeface="华文新魏" panose="02010800040101010101" pitchFamily="2" charset="-122"/>
                </a:rPr>
                <a:t>就绪队列</a:t>
              </a:r>
            </a:p>
          </p:txBody>
        </p:sp>
        <p:grpSp>
          <p:nvGrpSpPr>
            <p:cNvPr id="4118" name="Group 73">
              <a:extLst>
                <a:ext uri="{FF2B5EF4-FFF2-40B4-BE49-F238E27FC236}">
                  <a16:creationId xmlns:a16="http://schemas.microsoft.com/office/drawing/2014/main" id="{82BC673A-B095-4500-997F-1ED5F8D24AD5}"/>
                </a:ext>
              </a:extLst>
            </p:cNvPr>
            <p:cNvGrpSpPr>
              <a:grpSpLocks/>
            </p:cNvGrpSpPr>
            <p:nvPr/>
          </p:nvGrpSpPr>
          <p:grpSpPr bwMode="auto">
            <a:xfrm>
              <a:off x="3371" y="1713"/>
              <a:ext cx="243" cy="295"/>
              <a:chOff x="5580" y="4872"/>
              <a:chExt cx="900" cy="312"/>
            </a:xfrm>
          </p:grpSpPr>
          <p:sp>
            <p:nvSpPr>
              <p:cNvPr id="4167" name="Line 74">
                <a:extLst>
                  <a:ext uri="{FF2B5EF4-FFF2-40B4-BE49-F238E27FC236}">
                    <a16:creationId xmlns:a16="http://schemas.microsoft.com/office/drawing/2014/main" id="{0450B095-4805-46CB-8854-336A25798715}"/>
                  </a:ext>
                </a:extLst>
              </p:cNvPr>
              <p:cNvSpPr>
                <a:spLocks noChangeShapeType="1"/>
              </p:cNvSpPr>
              <p:nvPr/>
            </p:nvSpPr>
            <p:spPr bwMode="auto">
              <a:xfrm>
                <a:off x="5580" y="5184"/>
                <a:ext cx="900" cy="0"/>
              </a:xfrm>
              <a:prstGeom prst="line">
                <a:avLst/>
              </a:prstGeom>
              <a:noFill/>
              <a:ln w="19050">
                <a:solidFill>
                  <a:srgbClr val="000000"/>
                </a:solidFill>
                <a:round/>
                <a:headEnd type="triangle" w="sm" len="med"/>
                <a:tailEnd/>
              </a:ln>
              <a:extLst>
                <a:ext uri="{909E8E84-426E-40DD-AFC4-6F175D3DCCD1}">
                  <a14:hiddenFill xmlns:a14="http://schemas.microsoft.com/office/drawing/2010/main">
                    <a:noFill/>
                  </a14:hiddenFill>
                </a:ext>
              </a:extLst>
            </p:spPr>
            <p:txBody>
              <a:bodyPr/>
              <a:lstStyle/>
              <a:p>
                <a:endParaRPr lang="en-US"/>
              </a:p>
            </p:txBody>
          </p:sp>
          <p:sp>
            <p:nvSpPr>
              <p:cNvPr id="4168" name="Text Box 75">
                <a:extLst>
                  <a:ext uri="{FF2B5EF4-FFF2-40B4-BE49-F238E27FC236}">
                    <a16:creationId xmlns:a16="http://schemas.microsoft.com/office/drawing/2014/main" id="{C7C7B6D6-F34D-450D-BFE7-802445DECCEB}"/>
                  </a:ext>
                </a:extLst>
              </p:cNvPr>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800">
                  <a:solidFill>
                    <a:schemeClr val="accent2"/>
                  </a:solidFill>
                  <a:latin typeface="华文新魏" panose="02010800040101010101" pitchFamily="2" charset="-122"/>
                  <a:ea typeface="华文新魏" panose="02010800040101010101" pitchFamily="2" charset="-122"/>
                </a:endParaRPr>
              </a:p>
            </p:txBody>
          </p:sp>
        </p:grpSp>
        <p:grpSp>
          <p:nvGrpSpPr>
            <p:cNvPr id="4119" name="Group 76">
              <a:extLst>
                <a:ext uri="{FF2B5EF4-FFF2-40B4-BE49-F238E27FC236}">
                  <a16:creationId xmlns:a16="http://schemas.microsoft.com/office/drawing/2014/main" id="{9954095F-F337-4889-A0EE-DD971AE24857}"/>
                </a:ext>
              </a:extLst>
            </p:cNvPr>
            <p:cNvGrpSpPr>
              <a:grpSpLocks/>
            </p:cNvGrpSpPr>
            <p:nvPr/>
          </p:nvGrpSpPr>
          <p:grpSpPr bwMode="auto">
            <a:xfrm>
              <a:off x="3364" y="3351"/>
              <a:ext cx="1595" cy="233"/>
              <a:chOff x="5580" y="4872"/>
              <a:chExt cx="900" cy="312"/>
            </a:xfrm>
          </p:grpSpPr>
          <p:sp>
            <p:nvSpPr>
              <p:cNvPr id="4165" name="Line 77">
                <a:extLst>
                  <a:ext uri="{FF2B5EF4-FFF2-40B4-BE49-F238E27FC236}">
                    <a16:creationId xmlns:a16="http://schemas.microsoft.com/office/drawing/2014/main" id="{3DAC57D5-51CF-485D-9210-C21B1E9CD6A5}"/>
                  </a:ext>
                </a:extLst>
              </p:cNvPr>
              <p:cNvSpPr>
                <a:spLocks noChangeShapeType="1"/>
              </p:cNvSpPr>
              <p:nvPr/>
            </p:nvSpPr>
            <p:spPr bwMode="auto">
              <a:xfrm>
                <a:off x="5580" y="5184"/>
                <a:ext cx="900" cy="0"/>
              </a:xfrm>
              <a:prstGeom prst="line">
                <a:avLst/>
              </a:prstGeom>
              <a:noFill/>
              <a:ln w="19050">
                <a:solidFill>
                  <a:srgbClr val="000000"/>
                </a:solidFill>
                <a:round/>
                <a:headEnd type="triangle" w="sm" len="med"/>
                <a:tailEnd/>
              </a:ln>
              <a:extLst>
                <a:ext uri="{909E8E84-426E-40DD-AFC4-6F175D3DCCD1}">
                  <a14:hiddenFill xmlns:a14="http://schemas.microsoft.com/office/drawing/2010/main">
                    <a:noFill/>
                  </a14:hiddenFill>
                </a:ext>
              </a:extLst>
            </p:spPr>
            <p:txBody>
              <a:bodyPr/>
              <a:lstStyle/>
              <a:p>
                <a:endParaRPr lang="en-US"/>
              </a:p>
            </p:txBody>
          </p:sp>
          <p:sp>
            <p:nvSpPr>
              <p:cNvPr id="4166" name="Text Box 78">
                <a:extLst>
                  <a:ext uri="{FF2B5EF4-FFF2-40B4-BE49-F238E27FC236}">
                    <a16:creationId xmlns:a16="http://schemas.microsoft.com/office/drawing/2014/main" id="{442A553C-33DB-474E-BD94-DF1756031910}"/>
                  </a:ext>
                </a:extLst>
              </p:cNvPr>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chemeClr val="accent2"/>
                    </a:solidFill>
                    <a:latin typeface="华文新魏" panose="02010800040101010101" pitchFamily="2" charset="-122"/>
                    <a:ea typeface="华文新魏" panose="02010800040101010101" pitchFamily="2" charset="-122"/>
                  </a:rPr>
                  <a:t>等待事件</a:t>
                </a:r>
              </a:p>
            </p:txBody>
          </p:sp>
        </p:grpSp>
        <p:sp>
          <p:nvSpPr>
            <p:cNvPr id="4120" name="Line 79">
              <a:extLst>
                <a:ext uri="{FF2B5EF4-FFF2-40B4-BE49-F238E27FC236}">
                  <a16:creationId xmlns:a16="http://schemas.microsoft.com/office/drawing/2014/main" id="{C20A1036-D7AD-4266-B05D-235ABE25AA7A}"/>
                </a:ext>
              </a:extLst>
            </p:cNvPr>
            <p:cNvSpPr>
              <a:spLocks noChangeShapeType="1"/>
            </p:cNvSpPr>
            <p:nvPr/>
          </p:nvSpPr>
          <p:spPr bwMode="auto">
            <a:xfrm flipV="1">
              <a:off x="1981" y="1333"/>
              <a:ext cx="0" cy="2331"/>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4121" name="Line 80">
              <a:extLst>
                <a:ext uri="{FF2B5EF4-FFF2-40B4-BE49-F238E27FC236}">
                  <a16:creationId xmlns:a16="http://schemas.microsoft.com/office/drawing/2014/main" id="{32E44516-774F-4152-B821-C5059EA1B241}"/>
                </a:ext>
              </a:extLst>
            </p:cNvPr>
            <p:cNvSpPr>
              <a:spLocks noChangeShapeType="1"/>
            </p:cNvSpPr>
            <p:nvPr/>
          </p:nvSpPr>
          <p:spPr bwMode="auto">
            <a:xfrm flipH="1">
              <a:off x="1981" y="3651"/>
              <a:ext cx="31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2" name="Line 81">
              <a:extLst>
                <a:ext uri="{FF2B5EF4-FFF2-40B4-BE49-F238E27FC236}">
                  <a16:creationId xmlns:a16="http://schemas.microsoft.com/office/drawing/2014/main" id="{566B5E3A-598D-4198-B203-1483985B8425}"/>
                </a:ext>
              </a:extLst>
            </p:cNvPr>
            <p:cNvSpPr>
              <a:spLocks noChangeShapeType="1"/>
            </p:cNvSpPr>
            <p:nvPr/>
          </p:nvSpPr>
          <p:spPr bwMode="auto">
            <a:xfrm flipH="1">
              <a:off x="2141" y="2798"/>
              <a:ext cx="15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3" name="Line 82">
              <a:extLst>
                <a:ext uri="{FF2B5EF4-FFF2-40B4-BE49-F238E27FC236}">
                  <a16:creationId xmlns:a16="http://schemas.microsoft.com/office/drawing/2014/main" id="{9645C8CA-CDD3-418C-AAF2-BEB79875316D}"/>
                </a:ext>
              </a:extLst>
            </p:cNvPr>
            <p:cNvSpPr>
              <a:spLocks noChangeShapeType="1"/>
            </p:cNvSpPr>
            <p:nvPr/>
          </p:nvSpPr>
          <p:spPr bwMode="auto">
            <a:xfrm flipH="1">
              <a:off x="1981" y="2077"/>
              <a:ext cx="319"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4124" name="Text Box 83">
              <a:extLst>
                <a:ext uri="{FF2B5EF4-FFF2-40B4-BE49-F238E27FC236}">
                  <a16:creationId xmlns:a16="http://schemas.microsoft.com/office/drawing/2014/main" id="{152D4CD0-73E1-42E3-A066-D9DB84139AC5}"/>
                </a:ext>
              </a:extLst>
            </p:cNvPr>
            <p:cNvSpPr txBox="1">
              <a:spLocks noChangeArrowheads="1"/>
            </p:cNvSpPr>
            <p:nvPr/>
          </p:nvSpPr>
          <p:spPr bwMode="auto">
            <a:xfrm>
              <a:off x="612" y="1790"/>
              <a:ext cx="74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chemeClr val="accent2"/>
                  </a:solidFill>
                  <a:latin typeface="华文新魏" panose="02010800040101010101" pitchFamily="2" charset="-122"/>
                  <a:ea typeface="华文新魏" panose="02010800040101010101" pitchFamily="2" charset="-122"/>
                </a:rPr>
                <a:t>交互式用户</a:t>
              </a:r>
            </a:p>
          </p:txBody>
        </p:sp>
        <p:sp>
          <p:nvSpPr>
            <p:cNvPr id="4125" name="Text Box 84">
              <a:extLst>
                <a:ext uri="{FF2B5EF4-FFF2-40B4-BE49-F238E27FC236}">
                  <a16:creationId xmlns:a16="http://schemas.microsoft.com/office/drawing/2014/main" id="{14899E55-CB1A-4320-B431-416442751CB3}"/>
                </a:ext>
              </a:extLst>
            </p:cNvPr>
            <p:cNvSpPr txBox="1">
              <a:spLocks noChangeArrowheads="1"/>
            </p:cNvSpPr>
            <p:nvPr/>
          </p:nvSpPr>
          <p:spPr bwMode="auto">
            <a:xfrm>
              <a:off x="1556" y="3373"/>
              <a:ext cx="425"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chemeClr val="accent2"/>
                  </a:solidFill>
                  <a:latin typeface="华文新魏" panose="02010800040101010101" pitchFamily="2" charset="-122"/>
                  <a:ea typeface="华文新魏" panose="02010800040101010101" pitchFamily="2" charset="-122"/>
                </a:rPr>
                <a:t>事件</a:t>
              </a:r>
            </a:p>
            <a:p>
              <a:pPr eaLnBrk="1" hangingPunct="1"/>
              <a:r>
                <a:rPr lang="zh-CN" altLang="en-US" sz="1800">
                  <a:solidFill>
                    <a:schemeClr val="accent2"/>
                  </a:solidFill>
                  <a:latin typeface="华文新魏" panose="02010800040101010101" pitchFamily="2" charset="-122"/>
                  <a:ea typeface="华文新魏" panose="02010800040101010101" pitchFamily="2" charset="-122"/>
                </a:rPr>
                <a:t>出现</a:t>
              </a:r>
            </a:p>
          </p:txBody>
        </p:sp>
        <p:grpSp>
          <p:nvGrpSpPr>
            <p:cNvPr id="4126" name="Group 85">
              <a:extLst>
                <a:ext uri="{FF2B5EF4-FFF2-40B4-BE49-F238E27FC236}">
                  <a16:creationId xmlns:a16="http://schemas.microsoft.com/office/drawing/2014/main" id="{CCE85CCF-3108-46FE-BAC1-195DA30E3034}"/>
                </a:ext>
              </a:extLst>
            </p:cNvPr>
            <p:cNvGrpSpPr>
              <a:grpSpLocks/>
            </p:cNvGrpSpPr>
            <p:nvPr/>
          </p:nvGrpSpPr>
          <p:grpSpPr bwMode="auto">
            <a:xfrm>
              <a:off x="385" y="1160"/>
              <a:ext cx="1064" cy="233"/>
              <a:chOff x="3780" y="5028"/>
              <a:chExt cx="1800" cy="312"/>
            </a:xfrm>
          </p:grpSpPr>
          <p:sp>
            <p:nvSpPr>
              <p:cNvPr id="4153" name="Line 86">
                <a:extLst>
                  <a:ext uri="{FF2B5EF4-FFF2-40B4-BE49-F238E27FC236}">
                    <a16:creationId xmlns:a16="http://schemas.microsoft.com/office/drawing/2014/main" id="{3A72BB9A-8E9A-4B48-ABA3-BCB972A3E06A}"/>
                  </a:ext>
                </a:extLst>
              </p:cNvPr>
              <p:cNvSpPr>
                <a:spLocks noChangeShapeType="1"/>
              </p:cNvSpPr>
              <p:nvPr/>
            </p:nvSpPr>
            <p:spPr bwMode="auto">
              <a:xfrm>
                <a:off x="3780" y="5028"/>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4" name="Line 87">
                <a:extLst>
                  <a:ext uri="{FF2B5EF4-FFF2-40B4-BE49-F238E27FC236}">
                    <a16:creationId xmlns:a16="http://schemas.microsoft.com/office/drawing/2014/main" id="{E5E79AF0-260A-48BA-8BB5-6F7D61377DE6}"/>
                  </a:ext>
                </a:extLst>
              </p:cNvPr>
              <p:cNvSpPr>
                <a:spLocks noChangeShapeType="1"/>
              </p:cNvSpPr>
              <p:nvPr/>
            </p:nvSpPr>
            <p:spPr bwMode="auto">
              <a:xfrm>
                <a:off x="3780" y="5340"/>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5" name="Line 88">
                <a:extLst>
                  <a:ext uri="{FF2B5EF4-FFF2-40B4-BE49-F238E27FC236}">
                    <a16:creationId xmlns:a16="http://schemas.microsoft.com/office/drawing/2014/main" id="{894A58CB-96C8-43D2-B510-7DC9B1F54350}"/>
                  </a:ext>
                </a:extLst>
              </p:cNvPr>
              <p:cNvSpPr>
                <a:spLocks noChangeShapeType="1"/>
              </p:cNvSpPr>
              <p:nvPr/>
            </p:nvSpPr>
            <p:spPr bwMode="auto">
              <a:xfrm>
                <a:off x="5580" y="5028"/>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6" name="Line 89">
                <a:extLst>
                  <a:ext uri="{FF2B5EF4-FFF2-40B4-BE49-F238E27FC236}">
                    <a16:creationId xmlns:a16="http://schemas.microsoft.com/office/drawing/2014/main" id="{80C3E155-8D43-4157-A467-383FAA82B490}"/>
                  </a:ext>
                </a:extLst>
              </p:cNvPr>
              <p:cNvSpPr>
                <a:spLocks noChangeShapeType="1"/>
              </p:cNvSpPr>
              <p:nvPr/>
            </p:nvSpPr>
            <p:spPr bwMode="auto">
              <a:xfrm>
                <a:off x="540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7" name="Line 90">
                <a:extLst>
                  <a:ext uri="{FF2B5EF4-FFF2-40B4-BE49-F238E27FC236}">
                    <a16:creationId xmlns:a16="http://schemas.microsoft.com/office/drawing/2014/main" id="{F1AEFB6A-BAEE-4936-B6B5-EA4CA75635F5}"/>
                  </a:ext>
                </a:extLst>
              </p:cNvPr>
              <p:cNvSpPr>
                <a:spLocks noChangeShapeType="1"/>
              </p:cNvSpPr>
              <p:nvPr/>
            </p:nvSpPr>
            <p:spPr bwMode="auto">
              <a:xfrm>
                <a:off x="522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8" name="Line 91">
                <a:extLst>
                  <a:ext uri="{FF2B5EF4-FFF2-40B4-BE49-F238E27FC236}">
                    <a16:creationId xmlns:a16="http://schemas.microsoft.com/office/drawing/2014/main" id="{22252737-3B99-4D21-8123-464496E925F2}"/>
                  </a:ext>
                </a:extLst>
              </p:cNvPr>
              <p:cNvSpPr>
                <a:spLocks noChangeShapeType="1"/>
              </p:cNvSpPr>
              <p:nvPr/>
            </p:nvSpPr>
            <p:spPr bwMode="auto">
              <a:xfrm>
                <a:off x="504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9" name="Line 92">
                <a:extLst>
                  <a:ext uri="{FF2B5EF4-FFF2-40B4-BE49-F238E27FC236}">
                    <a16:creationId xmlns:a16="http://schemas.microsoft.com/office/drawing/2014/main" id="{A47BA8B8-5E06-4EF8-9DA1-D03FEE720BC7}"/>
                  </a:ext>
                </a:extLst>
              </p:cNvPr>
              <p:cNvSpPr>
                <a:spLocks noChangeShapeType="1"/>
              </p:cNvSpPr>
              <p:nvPr/>
            </p:nvSpPr>
            <p:spPr bwMode="auto">
              <a:xfrm>
                <a:off x="486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60" name="Line 93">
                <a:extLst>
                  <a:ext uri="{FF2B5EF4-FFF2-40B4-BE49-F238E27FC236}">
                    <a16:creationId xmlns:a16="http://schemas.microsoft.com/office/drawing/2014/main" id="{06768963-104B-427D-B543-838E3E24980F}"/>
                  </a:ext>
                </a:extLst>
              </p:cNvPr>
              <p:cNvSpPr>
                <a:spLocks noChangeShapeType="1"/>
              </p:cNvSpPr>
              <p:nvPr/>
            </p:nvSpPr>
            <p:spPr bwMode="auto">
              <a:xfrm>
                <a:off x="468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61" name="Line 94">
                <a:extLst>
                  <a:ext uri="{FF2B5EF4-FFF2-40B4-BE49-F238E27FC236}">
                    <a16:creationId xmlns:a16="http://schemas.microsoft.com/office/drawing/2014/main" id="{5473FB76-A6C6-4CC5-8802-47647D3FF1DB}"/>
                  </a:ext>
                </a:extLst>
              </p:cNvPr>
              <p:cNvSpPr>
                <a:spLocks noChangeShapeType="1"/>
              </p:cNvSpPr>
              <p:nvPr/>
            </p:nvSpPr>
            <p:spPr bwMode="auto">
              <a:xfrm>
                <a:off x="450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62" name="Line 95">
                <a:extLst>
                  <a:ext uri="{FF2B5EF4-FFF2-40B4-BE49-F238E27FC236}">
                    <a16:creationId xmlns:a16="http://schemas.microsoft.com/office/drawing/2014/main" id="{D7A5B418-AE6B-4203-92A1-03519D31F6D0}"/>
                  </a:ext>
                </a:extLst>
              </p:cNvPr>
              <p:cNvSpPr>
                <a:spLocks noChangeShapeType="1"/>
              </p:cNvSpPr>
              <p:nvPr/>
            </p:nvSpPr>
            <p:spPr bwMode="auto">
              <a:xfrm>
                <a:off x="432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63" name="Line 96">
                <a:extLst>
                  <a:ext uri="{FF2B5EF4-FFF2-40B4-BE49-F238E27FC236}">
                    <a16:creationId xmlns:a16="http://schemas.microsoft.com/office/drawing/2014/main" id="{DD1D550D-4725-44A7-ABDA-B4894E351D25}"/>
                  </a:ext>
                </a:extLst>
              </p:cNvPr>
              <p:cNvSpPr>
                <a:spLocks noChangeShapeType="1"/>
              </p:cNvSpPr>
              <p:nvPr/>
            </p:nvSpPr>
            <p:spPr bwMode="auto">
              <a:xfrm>
                <a:off x="414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64" name="Line 97">
                <a:extLst>
                  <a:ext uri="{FF2B5EF4-FFF2-40B4-BE49-F238E27FC236}">
                    <a16:creationId xmlns:a16="http://schemas.microsoft.com/office/drawing/2014/main" id="{28065170-606F-4544-8A7E-C61AA4935DC6}"/>
                  </a:ext>
                </a:extLst>
              </p:cNvPr>
              <p:cNvSpPr>
                <a:spLocks noChangeShapeType="1"/>
              </p:cNvSpPr>
              <p:nvPr/>
            </p:nvSpPr>
            <p:spPr bwMode="auto">
              <a:xfrm>
                <a:off x="396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127" name="Text Box 98">
              <a:extLst>
                <a:ext uri="{FF2B5EF4-FFF2-40B4-BE49-F238E27FC236}">
                  <a16:creationId xmlns:a16="http://schemas.microsoft.com/office/drawing/2014/main" id="{419B97B4-F182-4A63-818B-CF79B98BD5D8}"/>
                </a:ext>
              </a:extLst>
            </p:cNvPr>
            <p:cNvSpPr txBox="1">
              <a:spLocks noChangeArrowheads="1"/>
            </p:cNvSpPr>
            <p:nvPr/>
          </p:nvSpPr>
          <p:spPr bwMode="auto">
            <a:xfrm>
              <a:off x="424" y="917"/>
              <a:ext cx="101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chemeClr val="accent2"/>
                  </a:solidFill>
                  <a:latin typeface="华文新魏" panose="02010800040101010101" pitchFamily="2" charset="-122"/>
                  <a:ea typeface="华文新魏" panose="02010800040101010101" pitchFamily="2" charset="-122"/>
                </a:rPr>
                <a:t>后备作业队列</a:t>
              </a:r>
            </a:p>
          </p:txBody>
        </p:sp>
        <p:sp>
          <p:nvSpPr>
            <p:cNvPr id="4128" name="Line 99">
              <a:extLst>
                <a:ext uri="{FF2B5EF4-FFF2-40B4-BE49-F238E27FC236}">
                  <a16:creationId xmlns:a16="http://schemas.microsoft.com/office/drawing/2014/main" id="{2DF06713-08E6-49F8-AAB4-654EC19DA020}"/>
                </a:ext>
              </a:extLst>
            </p:cNvPr>
            <p:cNvSpPr>
              <a:spLocks noChangeShapeType="1"/>
            </p:cNvSpPr>
            <p:nvPr/>
          </p:nvSpPr>
          <p:spPr bwMode="auto">
            <a:xfrm flipV="1">
              <a:off x="1590" y="917"/>
              <a:ext cx="0" cy="365"/>
            </a:xfrm>
            <a:prstGeom prst="line">
              <a:avLst/>
            </a:prstGeom>
            <a:noFill/>
            <a:ln w="19050">
              <a:solidFill>
                <a:srgbClr val="000000"/>
              </a:solidFill>
              <a:prstDash val="sysDot"/>
              <a:round/>
              <a:headEnd type="triangle" w="sm" len="med"/>
              <a:tailEnd/>
            </a:ln>
            <a:extLst>
              <a:ext uri="{909E8E84-426E-40DD-AFC4-6F175D3DCCD1}">
                <a14:hiddenFill xmlns:a14="http://schemas.microsoft.com/office/drawing/2010/main">
                  <a:noFill/>
                </a14:hiddenFill>
              </a:ext>
            </a:extLst>
          </p:spPr>
          <p:txBody>
            <a:bodyPr/>
            <a:lstStyle/>
            <a:p>
              <a:endParaRPr lang="en-US"/>
            </a:p>
          </p:txBody>
        </p:sp>
        <p:sp>
          <p:nvSpPr>
            <p:cNvPr id="4129" name="Line 100">
              <a:extLst>
                <a:ext uri="{FF2B5EF4-FFF2-40B4-BE49-F238E27FC236}">
                  <a16:creationId xmlns:a16="http://schemas.microsoft.com/office/drawing/2014/main" id="{1B50ECA1-D988-424C-8897-80D35A6FFE2F}"/>
                </a:ext>
              </a:extLst>
            </p:cNvPr>
            <p:cNvSpPr>
              <a:spLocks noChangeShapeType="1"/>
            </p:cNvSpPr>
            <p:nvPr/>
          </p:nvSpPr>
          <p:spPr bwMode="auto">
            <a:xfrm flipH="1">
              <a:off x="814" y="1747"/>
              <a:ext cx="78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0" name="Line 101">
              <a:extLst>
                <a:ext uri="{FF2B5EF4-FFF2-40B4-BE49-F238E27FC236}">
                  <a16:creationId xmlns:a16="http://schemas.microsoft.com/office/drawing/2014/main" id="{49FB8E91-D80B-491F-AA91-DA3B844DE6AA}"/>
                </a:ext>
              </a:extLst>
            </p:cNvPr>
            <p:cNvSpPr>
              <a:spLocks noChangeShapeType="1"/>
            </p:cNvSpPr>
            <p:nvPr/>
          </p:nvSpPr>
          <p:spPr bwMode="auto">
            <a:xfrm flipV="1">
              <a:off x="1593" y="1316"/>
              <a:ext cx="0" cy="444"/>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4131" name="Line 102">
              <a:extLst>
                <a:ext uri="{FF2B5EF4-FFF2-40B4-BE49-F238E27FC236}">
                  <a16:creationId xmlns:a16="http://schemas.microsoft.com/office/drawing/2014/main" id="{633B0065-B710-4825-87A6-2A3866F5C967}"/>
                </a:ext>
              </a:extLst>
            </p:cNvPr>
            <p:cNvSpPr>
              <a:spLocks noChangeShapeType="1"/>
            </p:cNvSpPr>
            <p:nvPr/>
          </p:nvSpPr>
          <p:spPr bwMode="auto">
            <a:xfrm>
              <a:off x="4678" y="1150"/>
              <a:ext cx="27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2" name="Line 103">
              <a:extLst>
                <a:ext uri="{FF2B5EF4-FFF2-40B4-BE49-F238E27FC236}">
                  <a16:creationId xmlns:a16="http://schemas.microsoft.com/office/drawing/2014/main" id="{E09A175A-3F08-4E18-B391-E47CC3CE009B}"/>
                </a:ext>
              </a:extLst>
            </p:cNvPr>
            <p:cNvSpPr>
              <a:spLocks noChangeShapeType="1"/>
            </p:cNvSpPr>
            <p:nvPr/>
          </p:nvSpPr>
          <p:spPr bwMode="auto">
            <a:xfrm>
              <a:off x="4950" y="838"/>
              <a:ext cx="0" cy="3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3" name="Line 104">
              <a:extLst>
                <a:ext uri="{FF2B5EF4-FFF2-40B4-BE49-F238E27FC236}">
                  <a16:creationId xmlns:a16="http://schemas.microsoft.com/office/drawing/2014/main" id="{0D8448D7-2F47-4679-9CCC-C4926C55EA96}"/>
                </a:ext>
              </a:extLst>
            </p:cNvPr>
            <p:cNvSpPr>
              <a:spLocks noChangeShapeType="1"/>
            </p:cNvSpPr>
            <p:nvPr/>
          </p:nvSpPr>
          <p:spPr bwMode="auto">
            <a:xfrm>
              <a:off x="1985" y="840"/>
              <a:ext cx="0" cy="3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4" name="Line 105">
              <a:extLst>
                <a:ext uri="{FF2B5EF4-FFF2-40B4-BE49-F238E27FC236}">
                  <a16:creationId xmlns:a16="http://schemas.microsoft.com/office/drawing/2014/main" id="{92B8DB77-B905-40E7-827B-ED5374E3663C}"/>
                </a:ext>
              </a:extLst>
            </p:cNvPr>
            <p:cNvSpPr>
              <a:spLocks noChangeShapeType="1"/>
            </p:cNvSpPr>
            <p:nvPr/>
          </p:nvSpPr>
          <p:spPr bwMode="auto">
            <a:xfrm>
              <a:off x="1985" y="1216"/>
              <a:ext cx="315"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4135" name="Line 106">
              <a:extLst>
                <a:ext uri="{FF2B5EF4-FFF2-40B4-BE49-F238E27FC236}">
                  <a16:creationId xmlns:a16="http://schemas.microsoft.com/office/drawing/2014/main" id="{15F41A6D-C745-44FB-8F7E-DDEE791C23A8}"/>
                </a:ext>
              </a:extLst>
            </p:cNvPr>
            <p:cNvSpPr>
              <a:spLocks noChangeShapeType="1"/>
            </p:cNvSpPr>
            <p:nvPr/>
          </p:nvSpPr>
          <p:spPr bwMode="auto">
            <a:xfrm>
              <a:off x="3625" y="1316"/>
              <a:ext cx="0" cy="70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6" name="Line 107">
              <a:extLst>
                <a:ext uri="{FF2B5EF4-FFF2-40B4-BE49-F238E27FC236}">
                  <a16:creationId xmlns:a16="http://schemas.microsoft.com/office/drawing/2014/main" id="{755082BE-9FFF-41B7-B6B1-576F385817D6}"/>
                </a:ext>
              </a:extLst>
            </p:cNvPr>
            <p:cNvSpPr>
              <a:spLocks noChangeShapeType="1"/>
            </p:cNvSpPr>
            <p:nvPr/>
          </p:nvSpPr>
          <p:spPr bwMode="auto">
            <a:xfrm>
              <a:off x="3381" y="1327"/>
              <a:ext cx="24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137" name="Group 108">
              <a:extLst>
                <a:ext uri="{FF2B5EF4-FFF2-40B4-BE49-F238E27FC236}">
                  <a16:creationId xmlns:a16="http://schemas.microsoft.com/office/drawing/2014/main" id="{6CFDF219-F771-4F16-9957-2D23CDE71ACE}"/>
                </a:ext>
              </a:extLst>
            </p:cNvPr>
            <p:cNvGrpSpPr>
              <a:grpSpLocks/>
            </p:cNvGrpSpPr>
            <p:nvPr/>
          </p:nvGrpSpPr>
          <p:grpSpPr bwMode="auto">
            <a:xfrm>
              <a:off x="3371" y="1846"/>
              <a:ext cx="243" cy="294"/>
              <a:chOff x="5580" y="4872"/>
              <a:chExt cx="900" cy="312"/>
            </a:xfrm>
          </p:grpSpPr>
          <p:sp>
            <p:nvSpPr>
              <p:cNvPr id="4151" name="Line 109">
                <a:extLst>
                  <a:ext uri="{FF2B5EF4-FFF2-40B4-BE49-F238E27FC236}">
                    <a16:creationId xmlns:a16="http://schemas.microsoft.com/office/drawing/2014/main" id="{54E49CE1-BBEE-4947-8CD6-EAFFF3DC11D6}"/>
                  </a:ext>
                </a:extLst>
              </p:cNvPr>
              <p:cNvSpPr>
                <a:spLocks noChangeShapeType="1"/>
              </p:cNvSpPr>
              <p:nvPr/>
            </p:nvSpPr>
            <p:spPr bwMode="auto">
              <a:xfrm>
                <a:off x="5580" y="5184"/>
                <a:ext cx="900" cy="0"/>
              </a:xfrm>
              <a:prstGeom prst="line">
                <a:avLst/>
              </a:prstGeom>
              <a:noFill/>
              <a:ln w="19050">
                <a:solidFill>
                  <a:srgbClr val="000000"/>
                </a:solidFill>
                <a:round/>
                <a:headEnd type="triangle" w="sm" len="med"/>
                <a:tailEnd/>
              </a:ln>
              <a:extLst>
                <a:ext uri="{909E8E84-426E-40DD-AFC4-6F175D3DCCD1}">
                  <a14:hiddenFill xmlns:a14="http://schemas.microsoft.com/office/drawing/2010/main">
                    <a:noFill/>
                  </a14:hiddenFill>
                </a:ext>
              </a:extLst>
            </p:spPr>
            <p:txBody>
              <a:bodyPr/>
              <a:lstStyle/>
              <a:p>
                <a:endParaRPr lang="en-US"/>
              </a:p>
            </p:txBody>
          </p:sp>
          <p:sp>
            <p:nvSpPr>
              <p:cNvPr id="4152" name="Text Box 110">
                <a:extLst>
                  <a:ext uri="{FF2B5EF4-FFF2-40B4-BE49-F238E27FC236}">
                    <a16:creationId xmlns:a16="http://schemas.microsoft.com/office/drawing/2014/main" id="{10919607-CBAE-46AB-8C9F-631D6B2B250C}"/>
                  </a:ext>
                </a:extLst>
              </p:cNvPr>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800">
                  <a:solidFill>
                    <a:schemeClr val="accent2"/>
                  </a:solidFill>
                  <a:latin typeface="华文新魏" panose="02010800040101010101" pitchFamily="2" charset="-122"/>
                  <a:ea typeface="华文新魏" panose="02010800040101010101" pitchFamily="2" charset="-122"/>
                </a:endParaRPr>
              </a:p>
            </p:txBody>
          </p:sp>
        </p:grpSp>
        <p:sp>
          <p:nvSpPr>
            <p:cNvPr id="4138" name="Line 111">
              <a:extLst>
                <a:ext uri="{FF2B5EF4-FFF2-40B4-BE49-F238E27FC236}">
                  <a16:creationId xmlns:a16="http://schemas.microsoft.com/office/drawing/2014/main" id="{51236DDB-0197-42AE-B9E5-97F762A62492}"/>
                </a:ext>
              </a:extLst>
            </p:cNvPr>
            <p:cNvSpPr>
              <a:spLocks noChangeShapeType="1"/>
            </p:cNvSpPr>
            <p:nvPr/>
          </p:nvSpPr>
          <p:spPr bwMode="auto">
            <a:xfrm flipH="1">
              <a:off x="2141" y="2378"/>
              <a:ext cx="148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9" name="Line 112">
              <a:extLst>
                <a:ext uri="{FF2B5EF4-FFF2-40B4-BE49-F238E27FC236}">
                  <a16:creationId xmlns:a16="http://schemas.microsoft.com/office/drawing/2014/main" id="{FC453848-E51B-4B8C-9508-9150AED2460C}"/>
                </a:ext>
              </a:extLst>
            </p:cNvPr>
            <p:cNvSpPr>
              <a:spLocks noChangeShapeType="1"/>
            </p:cNvSpPr>
            <p:nvPr/>
          </p:nvSpPr>
          <p:spPr bwMode="auto">
            <a:xfrm>
              <a:off x="3625" y="2128"/>
              <a:ext cx="0" cy="2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0" name="Line 113">
              <a:extLst>
                <a:ext uri="{FF2B5EF4-FFF2-40B4-BE49-F238E27FC236}">
                  <a16:creationId xmlns:a16="http://schemas.microsoft.com/office/drawing/2014/main" id="{446A0607-7284-4297-8AA9-FD6DE02C4222}"/>
                </a:ext>
              </a:extLst>
            </p:cNvPr>
            <p:cNvSpPr>
              <a:spLocks noChangeShapeType="1"/>
            </p:cNvSpPr>
            <p:nvPr/>
          </p:nvSpPr>
          <p:spPr bwMode="auto">
            <a:xfrm>
              <a:off x="2141" y="2378"/>
              <a:ext cx="0" cy="4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141" name="Group 114">
              <a:extLst>
                <a:ext uri="{FF2B5EF4-FFF2-40B4-BE49-F238E27FC236}">
                  <a16:creationId xmlns:a16="http://schemas.microsoft.com/office/drawing/2014/main" id="{D3496121-C971-42F1-B6C7-5A6A094308B8}"/>
                </a:ext>
              </a:extLst>
            </p:cNvPr>
            <p:cNvGrpSpPr>
              <a:grpSpLocks/>
            </p:cNvGrpSpPr>
            <p:nvPr/>
          </p:nvGrpSpPr>
          <p:grpSpPr bwMode="auto">
            <a:xfrm>
              <a:off x="3381" y="2477"/>
              <a:ext cx="243" cy="295"/>
              <a:chOff x="5580" y="4872"/>
              <a:chExt cx="900" cy="312"/>
            </a:xfrm>
          </p:grpSpPr>
          <p:sp>
            <p:nvSpPr>
              <p:cNvPr id="4149" name="Line 115">
                <a:extLst>
                  <a:ext uri="{FF2B5EF4-FFF2-40B4-BE49-F238E27FC236}">
                    <a16:creationId xmlns:a16="http://schemas.microsoft.com/office/drawing/2014/main" id="{294E94CC-B9FA-4859-AABA-D7F1E7BC129A}"/>
                  </a:ext>
                </a:extLst>
              </p:cNvPr>
              <p:cNvSpPr>
                <a:spLocks noChangeShapeType="1"/>
              </p:cNvSpPr>
              <p:nvPr/>
            </p:nvSpPr>
            <p:spPr bwMode="auto">
              <a:xfrm>
                <a:off x="5580" y="5184"/>
                <a:ext cx="900" cy="0"/>
              </a:xfrm>
              <a:prstGeom prst="line">
                <a:avLst/>
              </a:prstGeom>
              <a:noFill/>
              <a:ln w="19050">
                <a:solidFill>
                  <a:srgbClr val="000000"/>
                </a:solidFill>
                <a:round/>
                <a:headEnd type="triangle" w="sm" len="med"/>
                <a:tailEnd/>
              </a:ln>
              <a:extLst>
                <a:ext uri="{909E8E84-426E-40DD-AFC4-6F175D3DCCD1}">
                  <a14:hiddenFill xmlns:a14="http://schemas.microsoft.com/office/drawing/2010/main">
                    <a:noFill/>
                  </a14:hiddenFill>
                </a:ext>
              </a:extLst>
            </p:spPr>
            <p:txBody>
              <a:bodyPr/>
              <a:lstStyle/>
              <a:p>
                <a:endParaRPr lang="en-US"/>
              </a:p>
            </p:txBody>
          </p:sp>
          <p:sp>
            <p:nvSpPr>
              <p:cNvPr id="4150" name="Text Box 116">
                <a:extLst>
                  <a:ext uri="{FF2B5EF4-FFF2-40B4-BE49-F238E27FC236}">
                    <a16:creationId xmlns:a16="http://schemas.microsoft.com/office/drawing/2014/main" id="{414FFF50-DE3B-4798-9ED1-7861720B99D2}"/>
                  </a:ext>
                </a:extLst>
              </p:cNvPr>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800">
                  <a:solidFill>
                    <a:schemeClr val="accent2"/>
                  </a:solidFill>
                  <a:latin typeface="华文新魏" panose="02010800040101010101" pitchFamily="2" charset="-122"/>
                  <a:ea typeface="华文新魏" panose="02010800040101010101" pitchFamily="2" charset="-122"/>
                </a:endParaRPr>
              </a:p>
            </p:txBody>
          </p:sp>
        </p:grpSp>
        <p:sp>
          <p:nvSpPr>
            <p:cNvPr id="4142" name="Line 117">
              <a:extLst>
                <a:ext uri="{FF2B5EF4-FFF2-40B4-BE49-F238E27FC236}">
                  <a16:creationId xmlns:a16="http://schemas.microsoft.com/office/drawing/2014/main" id="{A17F6F1F-69B9-4325-B34C-7FD76F352082}"/>
                </a:ext>
              </a:extLst>
            </p:cNvPr>
            <p:cNvSpPr>
              <a:spLocks noChangeShapeType="1"/>
            </p:cNvSpPr>
            <p:nvPr/>
          </p:nvSpPr>
          <p:spPr bwMode="auto">
            <a:xfrm>
              <a:off x="3625" y="2766"/>
              <a:ext cx="0" cy="3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3" name="Line 118">
              <a:extLst>
                <a:ext uri="{FF2B5EF4-FFF2-40B4-BE49-F238E27FC236}">
                  <a16:creationId xmlns:a16="http://schemas.microsoft.com/office/drawing/2014/main" id="{AA374ACE-30F6-42D3-9A0A-BDFFE78AB043}"/>
                </a:ext>
              </a:extLst>
            </p:cNvPr>
            <p:cNvSpPr>
              <a:spLocks noChangeShapeType="1"/>
            </p:cNvSpPr>
            <p:nvPr/>
          </p:nvSpPr>
          <p:spPr bwMode="auto">
            <a:xfrm flipH="1">
              <a:off x="2141" y="3097"/>
              <a:ext cx="148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4" name="Line 119">
              <a:extLst>
                <a:ext uri="{FF2B5EF4-FFF2-40B4-BE49-F238E27FC236}">
                  <a16:creationId xmlns:a16="http://schemas.microsoft.com/office/drawing/2014/main" id="{F2B7A441-B74C-4DCF-9447-C93CE45387B6}"/>
                </a:ext>
              </a:extLst>
            </p:cNvPr>
            <p:cNvSpPr>
              <a:spLocks noChangeShapeType="1"/>
            </p:cNvSpPr>
            <p:nvPr/>
          </p:nvSpPr>
          <p:spPr bwMode="auto">
            <a:xfrm>
              <a:off x="2141" y="3087"/>
              <a:ext cx="0" cy="4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5" name="Line 120">
              <a:extLst>
                <a:ext uri="{FF2B5EF4-FFF2-40B4-BE49-F238E27FC236}">
                  <a16:creationId xmlns:a16="http://schemas.microsoft.com/office/drawing/2014/main" id="{944B0094-E65D-494D-80F6-61EB05A35F50}"/>
                </a:ext>
              </a:extLst>
            </p:cNvPr>
            <p:cNvSpPr>
              <a:spLocks noChangeShapeType="1"/>
            </p:cNvSpPr>
            <p:nvPr/>
          </p:nvSpPr>
          <p:spPr bwMode="auto">
            <a:xfrm flipH="1">
              <a:off x="2141" y="3528"/>
              <a:ext cx="15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6" name="Text Box 121">
              <a:extLst>
                <a:ext uri="{FF2B5EF4-FFF2-40B4-BE49-F238E27FC236}">
                  <a16:creationId xmlns:a16="http://schemas.microsoft.com/office/drawing/2014/main" id="{18D924D6-B3EA-48F5-A44D-8737971005E4}"/>
                </a:ext>
              </a:extLst>
            </p:cNvPr>
            <p:cNvSpPr txBox="1">
              <a:spLocks noChangeArrowheads="1"/>
            </p:cNvSpPr>
            <p:nvPr/>
          </p:nvSpPr>
          <p:spPr bwMode="auto">
            <a:xfrm>
              <a:off x="4093" y="2378"/>
              <a:ext cx="624"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chemeClr val="accent2"/>
                  </a:solidFill>
                  <a:latin typeface="华文新魏" panose="02010800040101010101" pitchFamily="2" charset="-122"/>
                  <a:ea typeface="华文新魏" panose="02010800040101010101" pitchFamily="2" charset="-122"/>
                </a:rPr>
                <a:t>中级调度</a:t>
              </a:r>
            </a:p>
          </p:txBody>
        </p:sp>
        <p:sp>
          <p:nvSpPr>
            <p:cNvPr id="4147" name="Line 122">
              <a:extLst>
                <a:ext uri="{FF2B5EF4-FFF2-40B4-BE49-F238E27FC236}">
                  <a16:creationId xmlns:a16="http://schemas.microsoft.com/office/drawing/2014/main" id="{551CA28D-DF90-441F-B267-CE0AD84C40EF}"/>
                </a:ext>
              </a:extLst>
            </p:cNvPr>
            <p:cNvSpPr>
              <a:spLocks noChangeShapeType="1"/>
            </p:cNvSpPr>
            <p:nvPr/>
          </p:nvSpPr>
          <p:spPr bwMode="auto">
            <a:xfrm>
              <a:off x="3703" y="2135"/>
              <a:ext cx="468" cy="243"/>
            </a:xfrm>
            <a:prstGeom prst="line">
              <a:avLst/>
            </a:prstGeom>
            <a:noFill/>
            <a:ln w="19050">
              <a:solidFill>
                <a:srgbClr val="000000"/>
              </a:solidFill>
              <a:prstDash val="sysDot"/>
              <a:round/>
              <a:headEnd type="triangle" w="sm" len="med"/>
              <a:tailEnd/>
            </a:ln>
            <a:extLst>
              <a:ext uri="{909E8E84-426E-40DD-AFC4-6F175D3DCCD1}">
                <a14:hiddenFill xmlns:a14="http://schemas.microsoft.com/office/drawing/2010/main">
                  <a:noFill/>
                </a14:hiddenFill>
              </a:ext>
            </a:extLst>
          </p:spPr>
          <p:txBody>
            <a:bodyPr/>
            <a:lstStyle/>
            <a:p>
              <a:endParaRPr lang="en-US"/>
            </a:p>
          </p:txBody>
        </p:sp>
        <p:sp>
          <p:nvSpPr>
            <p:cNvPr id="4148" name="Line 123">
              <a:extLst>
                <a:ext uri="{FF2B5EF4-FFF2-40B4-BE49-F238E27FC236}">
                  <a16:creationId xmlns:a16="http://schemas.microsoft.com/office/drawing/2014/main" id="{AE5C1A07-6901-46E5-8FF6-75686205372E}"/>
                </a:ext>
              </a:extLst>
            </p:cNvPr>
            <p:cNvSpPr>
              <a:spLocks noChangeShapeType="1"/>
            </p:cNvSpPr>
            <p:nvPr/>
          </p:nvSpPr>
          <p:spPr bwMode="auto">
            <a:xfrm flipV="1">
              <a:off x="3703" y="2567"/>
              <a:ext cx="468" cy="299"/>
            </a:xfrm>
            <a:prstGeom prst="line">
              <a:avLst/>
            </a:prstGeom>
            <a:noFill/>
            <a:ln w="19050">
              <a:solidFill>
                <a:srgbClr val="000000"/>
              </a:solidFill>
              <a:prstDash val="sysDot"/>
              <a:round/>
              <a:headEnd type="triangle" w="sm" len="me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6720F7E-90A3-4C95-8443-28E3CA056C02}"/>
              </a:ext>
            </a:extLst>
          </p:cNvPr>
          <p:cNvSpPr>
            <a:spLocks noGrp="1" noChangeArrowheads="1"/>
          </p:cNvSpPr>
          <p:nvPr>
            <p:ph type="title"/>
          </p:nvPr>
        </p:nvSpPr>
        <p:spPr>
          <a:xfrm>
            <a:off x="381000" y="152400"/>
            <a:ext cx="7772400" cy="1143000"/>
          </a:xfrm>
        </p:spPr>
        <p:txBody>
          <a:bodyPr/>
          <a:lstStyle/>
          <a:p>
            <a:pPr eaLnBrk="1" hangingPunct="1"/>
            <a:r>
              <a:rPr lang="en-US" altLang="zh-CN">
                <a:latin typeface="华文新魏" panose="02010800040101010101" pitchFamily="2" charset="-122"/>
                <a:ea typeface="华文新魏" panose="02010800040101010101" pitchFamily="2" charset="-122"/>
              </a:rPr>
              <a:t>HRRF</a:t>
            </a:r>
            <a:r>
              <a:rPr lang="zh-CN" altLang="en-US">
                <a:latin typeface="华文新魏" panose="02010800040101010101" pitchFamily="2" charset="-122"/>
                <a:ea typeface="华文新魏" panose="02010800040101010101" pitchFamily="2" charset="-122"/>
              </a:rPr>
              <a:t>算法举例</a:t>
            </a:r>
          </a:p>
        </p:txBody>
      </p:sp>
      <p:sp>
        <p:nvSpPr>
          <p:cNvPr id="31747" name="Rectangle 3">
            <a:extLst>
              <a:ext uri="{FF2B5EF4-FFF2-40B4-BE49-F238E27FC236}">
                <a16:creationId xmlns:a16="http://schemas.microsoft.com/office/drawing/2014/main" id="{5FA80229-DD51-4A3D-9D30-06EFEE6CE6D0}"/>
              </a:ext>
            </a:extLst>
          </p:cNvPr>
          <p:cNvSpPr>
            <a:spLocks noGrp="1" noChangeArrowheads="1"/>
          </p:cNvSpPr>
          <p:nvPr>
            <p:ph type="body" idx="1"/>
          </p:nvPr>
        </p:nvSpPr>
        <p:spPr>
          <a:xfrm>
            <a:off x="685800" y="990600"/>
            <a:ext cx="8229600" cy="5867400"/>
          </a:xfrm>
        </p:spPr>
        <p:txBody>
          <a:bodyPr/>
          <a:lstStyle/>
          <a:p>
            <a:pPr eaLnBrk="1" hangingPunct="1">
              <a:lnSpc>
                <a:spcPct val="90000"/>
              </a:lnSpc>
              <a:buFontTx/>
              <a:buNone/>
            </a:pPr>
            <a:r>
              <a:rPr lang="en-US" altLang="zh-CN">
                <a:latin typeface="仿宋_GB2312" pitchFamily="49" charset="-122"/>
                <a:ea typeface="仿宋_GB2312" pitchFamily="49" charset="-122"/>
              </a:rPr>
              <a:t> </a:t>
            </a:r>
            <a:r>
              <a:rPr lang="zh-CN" altLang="en-US">
                <a:latin typeface="华文新魏" panose="02010800040101010101" pitchFamily="2" charset="-122"/>
                <a:ea typeface="华文新魏" panose="02010800040101010101" pitchFamily="2" charset="-122"/>
              </a:rPr>
              <a:t>四个作业到达系统时间</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所需</a:t>
            </a:r>
            <a:r>
              <a:rPr lang="en-US" altLang="zh-CN">
                <a:latin typeface="华文新魏" panose="02010800040101010101" pitchFamily="2" charset="-122"/>
                <a:ea typeface="华文新魏" panose="02010800040101010101" pitchFamily="2" charset="-122"/>
              </a:rPr>
              <a:t>CPU</a:t>
            </a:r>
            <a:r>
              <a:rPr lang="zh-CN" altLang="en-US">
                <a:latin typeface="华文新魏" panose="02010800040101010101" pitchFamily="2" charset="-122"/>
                <a:ea typeface="华文新魏" panose="02010800040101010101" pitchFamily="2" charset="-122"/>
              </a:rPr>
              <a:t>时间</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作业</a:t>
            </a:r>
            <a:r>
              <a:rPr lang="en-US" altLang="zh-CN">
                <a:latin typeface="华文新魏" panose="02010800040101010101" pitchFamily="2" charset="-122"/>
                <a:ea typeface="华文新魏" panose="02010800040101010101" pitchFamily="2" charset="-122"/>
              </a:rPr>
              <a:t>1-0/20</a:t>
            </a:r>
            <a:r>
              <a:rPr lang="zh-CN" altLang="en-US">
                <a:latin typeface="华文新魏" panose="02010800040101010101" pitchFamily="2" charset="-122"/>
                <a:ea typeface="华文新魏" panose="02010800040101010101" pitchFamily="2" charset="-122"/>
              </a:rPr>
              <a:t>，作业</a:t>
            </a:r>
            <a:r>
              <a:rPr lang="en-US" altLang="zh-CN">
                <a:latin typeface="华文新魏" panose="02010800040101010101" pitchFamily="2" charset="-122"/>
                <a:ea typeface="华文新魏" panose="02010800040101010101" pitchFamily="2" charset="-122"/>
              </a:rPr>
              <a:t>2-5/15</a:t>
            </a:r>
            <a:r>
              <a:rPr lang="zh-CN" altLang="en-US">
                <a:latin typeface="华文新魏" panose="02010800040101010101" pitchFamily="2" charset="-122"/>
                <a:ea typeface="华文新魏" panose="02010800040101010101" pitchFamily="2" charset="-122"/>
              </a:rPr>
              <a:t>，作业</a:t>
            </a:r>
            <a:r>
              <a:rPr lang="en-US" altLang="zh-CN">
                <a:latin typeface="华文新魏" panose="02010800040101010101" pitchFamily="2" charset="-122"/>
                <a:ea typeface="华文新魏" panose="02010800040101010101" pitchFamily="2" charset="-122"/>
              </a:rPr>
              <a:t>3-10 /5</a:t>
            </a:r>
            <a:r>
              <a:rPr lang="zh-CN" altLang="en-US">
                <a:latin typeface="华文新魏" panose="02010800040101010101" pitchFamily="2" charset="-122"/>
                <a:ea typeface="华文新魏" panose="02010800040101010101" pitchFamily="2" charset="-122"/>
              </a:rPr>
              <a:t>，作业</a:t>
            </a:r>
            <a:r>
              <a:rPr lang="en-US" altLang="zh-CN">
                <a:latin typeface="华文新魏" panose="02010800040101010101" pitchFamily="2" charset="-122"/>
                <a:ea typeface="华文新魏" panose="02010800040101010101" pitchFamily="2" charset="-122"/>
              </a:rPr>
              <a:t>4- 15/ 10</a:t>
            </a:r>
            <a:r>
              <a:rPr lang="zh-CN" altLang="en-US">
                <a:latin typeface="华文新魏" panose="02010800040101010101" pitchFamily="2" charset="-122"/>
                <a:ea typeface="华文新魏" panose="02010800040101010101" pitchFamily="2" charset="-122"/>
              </a:rPr>
              <a:t>。</a:t>
            </a:r>
          </a:p>
          <a:p>
            <a:pPr algn="just" eaLnBrk="1" hangingPunct="1">
              <a:lnSpc>
                <a:spcPct val="90000"/>
              </a:lnSpc>
            </a:pPr>
            <a:r>
              <a:rPr lang="en-US" altLang="zh-CN">
                <a:latin typeface="华文新魏" panose="02010800040101010101" pitchFamily="2" charset="-122"/>
                <a:ea typeface="华文新魏" panose="02010800040101010101" pitchFamily="2" charset="-122"/>
              </a:rPr>
              <a:t>SJF</a:t>
            </a:r>
            <a:r>
              <a:rPr lang="zh-CN" altLang="en-US">
                <a:latin typeface="华文新魏" panose="02010800040101010101" pitchFamily="2" charset="-122"/>
                <a:ea typeface="华文新魏" panose="02010800040101010101" pitchFamily="2" charset="-122"/>
              </a:rPr>
              <a:t>调度顺序为作业</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4</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，平均作业周转时间</a:t>
            </a:r>
            <a:r>
              <a:rPr lang="en-US" altLang="zh-CN">
                <a:latin typeface="华文新魏" panose="02010800040101010101" pitchFamily="2" charset="-122"/>
                <a:ea typeface="华文新魏" panose="02010800040101010101" pitchFamily="2" charset="-122"/>
              </a:rPr>
              <a:t>T=25</a:t>
            </a:r>
            <a:r>
              <a:rPr lang="zh-CN" altLang="en-US">
                <a:latin typeface="华文新魏" panose="02010800040101010101" pitchFamily="2" charset="-122"/>
                <a:ea typeface="华文新魏" panose="02010800040101010101" pitchFamily="2" charset="-122"/>
              </a:rPr>
              <a:t>， 平均带权作业周转时间</a:t>
            </a:r>
            <a:r>
              <a:rPr lang="en-US" altLang="zh-CN">
                <a:latin typeface="华文新魏" panose="02010800040101010101" pitchFamily="2" charset="-122"/>
                <a:ea typeface="华文新魏" panose="02010800040101010101" pitchFamily="2" charset="-122"/>
              </a:rPr>
              <a:t>W=2.25</a:t>
            </a:r>
            <a:r>
              <a:rPr lang="en-US" altLang="zh-CN" sz="3600">
                <a:latin typeface="宋体" panose="02010600030101010101" pitchFamily="2" charset="-122"/>
                <a:cs typeface="Times New Roman" panose="02020603050405020304" pitchFamily="18" charset="0"/>
              </a:rPr>
              <a:t> </a:t>
            </a:r>
            <a:r>
              <a:rPr lang="zh-CN" altLang="en-US" sz="3600">
                <a:latin typeface="宋体" panose="02010600030101010101" pitchFamily="2" charset="-122"/>
                <a:cs typeface="Times New Roman" panose="02020603050405020304" pitchFamily="18" charset="0"/>
              </a:rPr>
              <a:t>。</a:t>
            </a:r>
          </a:p>
          <a:p>
            <a:pPr algn="just" eaLnBrk="1" hangingPunct="1">
              <a:lnSpc>
                <a:spcPct val="90000"/>
              </a:lnSpc>
            </a:pPr>
            <a:r>
              <a:rPr lang="en-US" altLang="zh-CN">
                <a:latin typeface="华文新魏" panose="02010800040101010101" pitchFamily="2" charset="-122"/>
                <a:ea typeface="华文新魏" panose="02010800040101010101" pitchFamily="2" charset="-122"/>
              </a:rPr>
              <a:t>FCFS</a:t>
            </a:r>
            <a:r>
              <a:rPr lang="zh-CN" altLang="en-US">
                <a:latin typeface="华文新魏" panose="02010800040101010101" pitchFamily="2" charset="-122"/>
                <a:ea typeface="华文新魏" panose="02010800040101010101" pitchFamily="2" charset="-122"/>
              </a:rPr>
              <a:t>调度顺序为作业</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4</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，平均作业周转时间</a:t>
            </a:r>
            <a:r>
              <a:rPr lang="en-US" altLang="zh-CN">
                <a:latin typeface="华文新魏" panose="02010800040101010101" pitchFamily="2" charset="-122"/>
                <a:ea typeface="华文新魏" panose="02010800040101010101" pitchFamily="2" charset="-122"/>
              </a:rPr>
              <a:t>T=28.75</a:t>
            </a:r>
            <a:r>
              <a:rPr lang="zh-CN" altLang="en-US">
                <a:latin typeface="华文新魏" panose="02010800040101010101" pitchFamily="2" charset="-122"/>
                <a:ea typeface="华文新魏" panose="02010800040101010101" pitchFamily="2" charset="-122"/>
              </a:rPr>
              <a:t>， 平均带权作业周转时间</a:t>
            </a:r>
            <a:r>
              <a:rPr lang="en-US" altLang="zh-CN">
                <a:latin typeface="华文新魏" panose="02010800040101010101" pitchFamily="2" charset="-122"/>
                <a:ea typeface="华文新魏" panose="02010800040101010101" pitchFamily="2" charset="-122"/>
              </a:rPr>
              <a:t>W=3.125</a:t>
            </a:r>
            <a:r>
              <a:rPr lang="en-US" altLang="zh-CN" sz="3600">
                <a:latin typeface="宋体" panose="02010600030101010101" pitchFamily="2" charset="-122"/>
                <a:cs typeface="Times New Roman" panose="02020603050405020304" pitchFamily="18" charset="0"/>
              </a:rPr>
              <a:t> </a:t>
            </a:r>
            <a:r>
              <a:rPr lang="zh-CN" altLang="en-US" sz="3600">
                <a:latin typeface="宋体" panose="02010600030101010101" pitchFamily="2" charset="-122"/>
                <a:cs typeface="Times New Roman" panose="02020603050405020304" pitchFamily="18" charset="0"/>
              </a:rPr>
              <a:t>。</a:t>
            </a:r>
          </a:p>
          <a:p>
            <a:pPr algn="just" eaLnBrk="1" hangingPunct="1">
              <a:lnSpc>
                <a:spcPct val="90000"/>
              </a:lnSpc>
            </a:pPr>
            <a:r>
              <a:rPr lang="en-US" altLang="zh-CN">
                <a:latin typeface="华文新魏" panose="02010800040101010101" pitchFamily="2" charset="-122"/>
                <a:ea typeface="华文新魏" panose="02010800040101010101" pitchFamily="2" charset="-122"/>
              </a:rPr>
              <a:t>HRRF</a:t>
            </a:r>
            <a:r>
              <a:rPr lang="zh-CN" altLang="en-US">
                <a:latin typeface="华文新魏" panose="02010800040101010101" pitchFamily="2" charset="-122"/>
                <a:ea typeface="华文新魏" panose="02010800040101010101" pitchFamily="2" charset="-122"/>
              </a:rPr>
              <a:t>调度顺序为作业</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4</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，平均作业周转时间</a:t>
            </a:r>
            <a:r>
              <a:rPr lang="en-US" altLang="zh-CN">
                <a:latin typeface="华文新魏" panose="02010800040101010101" pitchFamily="2" charset="-122"/>
                <a:ea typeface="华文新魏" panose="02010800040101010101" pitchFamily="2" charset="-122"/>
              </a:rPr>
              <a:t>T=26.25</a:t>
            </a:r>
            <a:r>
              <a:rPr lang="zh-CN" altLang="en-US">
                <a:latin typeface="华文新魏" panose="02010800040101010101" pitchFamily="2" charset="-122"/>
                <a:ea typeface="华文新魏" panose="02010800040101010101" pitchFamily="2" charset="-122"/>
              </a:rPr>
              <a:t>， 平均带权作业周转时间</a:t>
            </a:r>
            <a:r>
              <a:rPr lang="en-US" altLang="zh-CN">
                <a:latin typeface="华文新魏" panose="02010800040101010101" pitchFamily="2" charset="-122"/>
                <a:ea typeface="华文新魏" panose="02010800040101010101" pitchFamily="2" charset="-122"/>
              </a:rPr>
              <a:t>W=2.46</a:t>
            </a:r>
            <a:r>
              <a:rPr lang="en-US" altLang="zh-CN" sz="3600">
                <a:latin typeface="宋体" panose="02010600030101010101" pitchFamily="2" charset="-122"/>
                <a:cs typeface="Times New Roman" panose="02020603050405020304" pitchFamily="18" charset="0"/>
              </a:rPr>
              <a:t> </a:t>
            </a:r>
            <a:r>
              <a:rPr lang="zh-CN" altLang="en-US" sz="3600">
                <a:latin typeface="宋体" panose="02010600030101010101" pitchFamily="2" charset="-122"/>
                <a:cs typeface="Times New Roman" panose="02020603050405020304" pitchFamily="18" charset="0"/>
              </a:rPr>
              <a:t>。</a:t>
            </a:r>
          </a:p>
          <a:p>
            <a:pPr algn="just" eaLnBrk="1" hangingPunct="1">
              <a:lnSpc>
                <a:spcPct val="90000"/>
              </a:lnSpc>
            </a:pPr>
            <a:endParaRPr lang="zh-CN" altLang="en-US" sz="3600">
              <a:latin typeface="宋体" panose="02010600030101010101" pitchFamily="2" charset="-122"/>
              <a:cs typeface="Times New Roman" panose="02020603050405020304" pitchFamily="18" charset="0"/>
            </a:endParaRPr>
          </a:p>
          <a:p>
            <a:pPr algn="just" eaLnBrk="1" hangingPunct="1">
              <a:lnSpc>
                <a:spcPct val="90000"/>
              </a:lnSpc>
            </a:pPr>
            <a:endParaRPr lang="zh-CN" altLang="en-US" sz="3600">
              <a:latin typeface="宋体" panose="02010600030101010101" pitchFamily="2" charset="-122"/>
              <a:cs typeface="Times New Roman" panose="02020603050405020304" pitchFamily="18" charset="0"/>
            </a:endParaRPr>
          </a:p>
          <a:p>
            <a:pPr algn="just" eaLnBrk="1" hangingPunct="1">
              <a:lnSpc>
                <a:spcPct val="90000"/>
              </a:lnSpc>
            </a:pPr>
            <a:endParaRPr lang="zh-CN" altLang="en-US" sz="3600">
              <a:latin typeface="宋体" panose="02010600030101010101" pitchFamily="2" charset="-122"/>
              <a:cs typeface="Times New Roman" panose="02020603050405020304" pitchFamily="18" charset="0"/>
            </a:endParaRPr>
          </a:p>
          <a:p>
            <a:pPr eaLnBrk="1" hangingPunct="1">
              <a:lnSpc>
                <a:spcPct val="90000"/>
              </a:lnSpc>
            </a:pPr>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randomBa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C3799A7-A822-45DD-BFA3-7C10D9FD8285}"/>
              </a:ext>
            </a:extLst>
          </p:cNvPr>
          <p:cNvSpPr>
            <a:spLocks noChangeArrowheads="1"/>
          </p:cNvSpPr>
          <p:nvPr/>
        </p:nvSpPr>
        <p:spPr bwMode="auto">
          <a:xfrm>
            <a:off x="687388" y="115888"/>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4800">
                <a:solidFill>
                  <a:schemeClr val="tx2"/>
                </a:solidFill>
                <a:ea typeface="华文新魏" panose="02010800040101010101" pitchFamily="2" charset="-122"/>
              </a:rPr>
              <a:t>5  </a:t>
            </a:r>
            <a:r>
              <a:rPr lang="zh-CN" altLang="en-US" sz="4800">
                <a:solidFill>
                  <a:schemeClr val="tx2"/>
                </a:solidFill>
                <a:latin typeface="华文新魏" panose="02010800040101010101" pitchFamily="2" charset="-122"/>
                <a:ea typeface="华文新魏" panose="02010800040101010101" pitchFamily="2" charset="-122"/>
              </a:rPr>
              <a:t>优先级调度算法</a:t>
            </a:r>
            <a:r>
              <a:rPr lang="en-US" altLang="zh-CN" sz="4800">
                <a:solidFill>
                  <a:schemeClr val="tx2"/>
                </a:solidFill>
                <a:latin typeface="华文新魏" panose="02010800040101010101" pitchFamily="2" charset="-122"/>
                <a:ea typeface="华文新魏" panose="02010800040101010101" pitchFamily="2" charset="-122"/>
              </a:rPr>
              <a:t>(1)</a:t>
            </a:r>
          </a:p>
        </p:txBody>
      </p:sp>
      <p:sp>
        <p:nvSpPr>
          <p:cNvPr id="32771" name="Rectangle 3">
            <a:extLst>
              <a:ext uri="{FF2B5EF4-FFF2-40B4-BE49-F238E27FC236}">
                <a16:creationId xmlns:a16="http://schemas.microsoft.com/office/drawing/2014/main" id="{C6CA8AF0-CCB5-4434-A6FB-3EF92FDFF940}"/>
              </a:ext>
            </a:extLst>
          </p:cNvPr>
          <p:cNvSpPr>
            <a:spLocks noChangeArrowheads="1"/>
          </p:cNvSpPr>
          <p:nvPr/>
        </p:nvSpPr>
        <p:spPr bwMode="auto">
          <a:xfrm>
            <a:off x="685800" y="1066800"/>
            <a:ext cx="7620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20000"/>
              </a:spcBef>
            </a:pPr>
            <a:r>
              <a:rPr lang="en-US" altLang="zh-CN" sz="2800">
                <a:latin typeface="华文新魏" panose="02010800040101010101" pitchFamily="2" charset="-122"/>
                <a:ea typeface="华文新魏" panose="02010800040101010101" pitchFamily="2" charset="-122"/>
              </a:rPr>
              <a:t>             </a:t>
            </a:r>
            <a:r>
              <a:rPr lang="zh-CN" altLang="en-US" sz="3600">
                <a:solidFill>
                  <a:schemeClr val="tx2"/>
                </a:solidFill>
                <a:latin typeface="华文新魏" panose="02010800040101010101" pitchFamily="2" charset="-122"/>
                <a:ea typeface="华文新魏" panose="02010800040101010101" pitchFamily="2" charset="-122"/>
              </a:rPr>
              <a:t>静态优先数法</a:t>
            </a:r>
          </a:p>
          <a:p>
            <a:pPr algn="just" eaLnBrk="1" hangingPunct="1">
              <a:lnSpc>
                <a:spcPct val="90000"/>
              </a:lnSpc>
              <a:spcBef>
                <a:spcPct val="20000"/>
              </a:spcBef>
              <a:buFontTx/>
              <a:buChar char="•"/>
            </a:pPr>
            <a:r>
              <a:rPr lang="zh-CN" altLang="en-US" sz="3200">
                <a:latin typeface="华文新魏" panose="02010800040101010101" pitchFamily="2" charset="-122"/>
                <a:ea typeface="华文新魏" panose="02010800040101010101" pitchFamily="2" charset="-122"/>
              </a:rPr>
              <a:t>使用外围设备频繁者优先数大，这样有利于提高效率；</a:t>
            </a:r>
          </a:p>
          <a:p>
            <a:pPr algn="just" eaLnBrk="1" hangingPunct="1">
              <a:lnSpc>
                <a:spcPct val="90000"/>
              </a:lnSpc>
              <a:spcBef>
                <a:spcPct val="20000"/>
              </a:spcBef>
              <a:buFontTx/>
              <a:buChar char="•"/>
            </a:pPr>
            <a:r>
              <a:rPr lang="zh-CN" altLang="en-US" sz="3200">
                <a:latin typeface="华文新魏" panose="02010800040101010101" pitchFamily="2" charset="-122"/>
                <a:ea typeface="华文新魏" panose="02010800040101010101" pitchFamily="2" charset="-122"/>
              </a:rPr>
              <a:t>重要算题程序的进程优先数大，这样有利于用户；</a:t>
            </a:r>
          </a:p>
          <a:p>
            <a:pPr algn="just" eaLnBrk="1" hangingPunct="1">
              <a:lnSpc>
                <a:spcPct val="90000"/>
              </a:lnSpc>
              <a:spcBef>
                <a:spcPct val="20000"/>
              </a:spcBef>
              <a:buFontTx/>
              <a:buChar char="•"/>
            </a:pPr>
            <a:r>
              <a:rPr lang="zh-CN" altLang="en-US" sz="3200">
                <a:latin typeface="华文新魏" panose="02010800040101010101" pitchFamily="2" charset="-122"/>
                <a:ea typeface="华文新魏" panose="02010800040101010101" pitchFamily="2" charset="-122"/>
              </a:rPr>
              <a:t>进入计算机时间长的进程优先数大，这样有利于缩短作业完成的时间；</a:t>
            </a:r>
          </a:p>
          <a:p>
            <a:pPr algn="just" eaLnBrk="1" hangingPunct="1">
              <a:lnSpc>
                <a:spcPct val="90000"/>
              </a:lnSpc>
              <a:spcBef>
                <a:spcPct val="20000"/>
              </a:spcBef>
              <a:buFontTx/>
              <a:buChar char="•"/>
            </a:pPr>
            <a:r>
              <a:rPr lang="zh-CN" altLang="en-US" sz="3200">
                <a:latin typeface="华文新魏" panose="02010800040101010101" pitchFamily="2" charset="-122"/>
                <a:ea typeface="华文新魏" panose="02010800040101010101" pitchFamily="2" charset="-122"/>
              </a:rPr>
              <a:t>交互式用户的进程优先数大，这样有利于终端用户的响应时间等等</a:t>
            </a:r>
            <a:r>
              <a:rPr lang="en-US" altLang="zh-CN" sz="3200">
                <a:latin typeface="华文新魏" panose="02010800040101010101" pitchFamily="2" charset="-122"/>
                <a:ea typeface="华文新魏" panose="02010800040101010101" pitchFamily="2" charset="-122"/>
              </a:rPr>
              <a:t>,</a:t>
            </a:r>
          </a:p>
          <a:p>
            <a:pPr algn="just" eaLnBrk="1" hangingPunct="1">
              <a:lnSpc>
                <a:spcPct val="90000"/>
              </a:lnSpc>
              <a:spcBef>
                <a:spcPct val="20000"/>
              </a:spcBef>
            </a:pPr>
            <a:r>
              <a:rPr lang="en-US" altLang="zh-CN" sz="3200">
                <a:latin typeface="华文新魏" panose="02010800040101010101" pitchFamily="2" charset="-122"/>
                <a:ea typeface="华文新魏" panose="02010800040101010101" pitchFamily="2" charset="-122"/>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8196E50-C373-4065-9E80-C369C82183F1}"/>
              </a:ext>
            </a:extLst>
          </p:cNvPr>
          <p:cNvSpPr>
            <a:spLocks noChangeArrowheads="1"/>
          </p:cNvSpPr>
          <p:nvPr/>
        </p:nvSpPr>
        <p:spPr bwMode="auto">
          <a:xfrm>
            <a:off x="762000" y="115888"/>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800">
                <a:solidFill>
                  <a:schemeClr val="tx2"/>
                </a:solidFill>
                <a:latin typeface="华文新魏" panose="02010800040101010101" pitchFamily="2" charset="-122"/>
                <a:ea typeface="华文新魏" panose="02010800040101010101" pitchFamily="2" charset="-122"/>
              </a:rPr>
              <a:t>优先权调度算法</a:t>
            </a:r>
            <a:r>
              <a:rPr lang="en-US" altLang="zh-CN" sz="4800">
                <a:solidFill>
                  <a:schemeClr val="tx2"/>
                </a:solidFill>
                <a:latin typeface="华文新魏" panose="02010800040101010101" pitchFamily="2" charset="-122"/>
                <a:ea typeface="华文新魏" panose="02010800040101010101" pitchFamily="2" charset="-122"/>
              </a:rPr>
              <a:t>(2)</a:t>
            </a:r>
          </a:p>
        </p:txBody>
      </p:sp>
      <p:sp>
        <p:nvSpPr>
          <p:cNvPr id="33795" name="Rectangle 3">
            <a:extLst>
              <a:ext uri="{FF2B5EF4-FFF2-40B4-BE49-F238E27FC236}">
                <a16:creationId xmlns:a16="http://schemas.microsoft.com/office/drawing/2014/main" id="{FABD199B-7CB5-4748-A9E7-2D0F8E7C596E}"/>
              </a:ext>
            </a:extLst>
          </p:cNvPr>
          <p:cNvSpPr>
            <a:spLocks noChangeArrowheads="1"/>
          </p:cNvSpPr>
          <p:nvPr/>
        </p:nvSpPr>
        <p:spPr bwMode="auto">
          <a:xfrm>
            <a:off x="685800" y="1066800"/>
            <a:ext cx="7696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pPr>
            <a:r>
              <a:rPr lang="en-US" altLang="zh-CN" sz="3200" b="1">
                <a:latin typeface="华文新魏" panose="02010800040101010101" pitchFamily="2" charset="-122"/>
                <a:ea typeface="华文新魏" panose="02010800040101010101" pitchFamily="2" charset="-122"/>
              </a:rPr>
              <a:t>           </a:t>
            </a:r>
            <a:r>
              <a:rPr lang="zh-CN" altLang="en-US" sz="4000">
                <a:solidFill>
                  <a:schemeClr val="tx2"/>
                </a:solidFill>
                <a:latin typeface="华文新魏" panose="02010800040101010101" pitchFamily="2" charset="-122"/>
                <a:ea typeface="华文新魏" panose="02010800040101010101" pitchFamily="2" charset="-122"/>
              </a:rPr>
              <a:t>动态优先数法</a:t>
            </a:r>
            <a:endParaRPr lang="zh-CN" altLang="en-US" sz="3200">
              <a:solidFill>
                <a:schemeClr val="tx2"/>
              </a:solidFill>
              <a:latin typeface="华文新魏" panose="02010800040101010101" pitchFamily="2" charset="-122"/>
              <a:ea typeface="华文新魏" panose="02010800040101010101" pitchFamily="2" charset="-122"/>
            </a:endParaRPr>
          </a:p>
          <a:p>
            <a:pPr algn="just" eaLnBrk="1" hangingPunct="1">
              <a:spcBef>
                <a:spcPct val="20000"/>
              </a:spcBef>
            </a:pPr>
            <a:r>
              <a:rPr lang="zh-CN" altLang="en-US" sz="3200">
                <a:latin typeface="华文新魏" panose="02010800040101010101" pitchFamily="2" charset="-122"/>
                <a:ea typeface="华文新魏" panose="02010800040101010101" pitchFamily="2" charset="-122"/>
              </a:rPr>
              <a:t>①根据进程占有</a:t>
            </a:r>
            <a:r>
              <a:rPr lang="en-US" altLang="zh-CN" sz="3200">
                <a:latin typeface="华文新魏" panose="02010800040101010101" pitchFamily="2" charset="-122"/>
                <a:ea typeface="华文新魏" panose="02010800040101010101" pitchFamily="2" charset="-122"/>
              </a:rPr>
              <a:t>CPU</a:t>
            </a:r>
            <a:r>
              <a:rPr lang="zh-CN" altLang="en-US" sz="3200">
                <a:latin typeface="华文新魏" panose="02010800040101010101" pitchFamily="2" charset="-122"/>
                <a:ea typeface="华文新魏" panose="02010800040101010101" pitchFamily="2" charset="-122"/>
              </a:rPr>
              <a:t>时间多少来决定</a:t>
            </a:r>
            <a:r>
              <a:rPr lang="en-US" altLang="zh-CN" sz="3200">
                <a:latin typeface="华文新魏" panose="02010800040101010101" pitchFamily="2" charset="-122"/>
                <a:ea typeface="华文新魏" panose="02010800040101010101" pitchFamily="2" charset="-122"/>
              </a:rPr>
              <a:t>,</a:t>
            </a:r>
            <a:r>
              <a:rPr lang="zh-CN" altLang="en-US" sz="3200">
                <a:latin typeface="华文新魏" panose="02010800040101010101" pitchFamily="2" charset="-122"/>
                <a:ea typeface="华文新魏" panose="02010800040101010101" pitchFamily="2" charset="-122"/>
              </a:rPr>
              <a:t>当进程占有</a:t>
            </a:r>
            <a:r>
              <a:rPr lang="en-US" altLang="zh-CN" sz="3200">
                <a:latin typeface="华文新魏" panose="02010800040101010101" pitchFamily="2" charset="-122"/>
                <a:ea typeface="华文新魏" panose="02010800040101010101" pitchFamily="2" charset="-122"/>
              </a:rPr>
              <a:t>CPU</a:t>
            </a:r>
            <a:r>
              <a:rPr lang="zh-CN" altLang="en-US" sz="3200">
                <a:latin typeface="华文新魏" panose="02010800040101010101" pitchFamily="2" charset="-122"/>
                <a:ea typeface="华文新魏" panose="02010800040101010101" pitchFamily="2" charset="-122"/>
              </a:rPr>
              <a:t>时间愈长</a:t>
            </a:r>
            <a:r>
              <a:rPr lang="en-US" altLang="zh-CN" sz="3200">
                <a:latin typeface="华文新魏" panose="02010800040101010101" pitchFamily="2" charset="-122"/>
                <a:ea typeface="华文新魏" panose="02010800040101010101" pitchFamily="2" charset="-122"/>
              </a:rPr>
              <a:t>,</a:t>
            </a:r>
            <a:r>
              <a:rPr lang="zh-CN" altLang="en-US" sz="3200">
                <a:latin typeface="华文新魏" panose="02010800040101010101" pitchFamily="2" charset="-122"/>
                <a:ea typeface="华文新魏" panose="02010800040101010101" pitchFamily="2" charset="-122"/>
              </a:rPr>
              <a:t>那么，在它被阻塞之后再次获得调度的优先级就越低，反之</a:t>
            </a:r>
            <a:r>
              <a:rPr lang="en-US" altLang="zh-CN" sz="3200">
                <a:latin typeface="华文新魏" panose="02010800040101010101" pitchFamily="2" charset="-122"/>
                <a:ea typeface="华文新魏" panose="02010800040101010101" pitchFamily="2" charset="-122"/>
              </a:rPr>
              <a:t>,</a:t>
            </a:r>
            <a:r>
              <a:rPr lang="zh-CN" altLang="en-US" sz="3200">
                <a:latin typeface="华文新魏" panose="02010800040101010101" pitchFamily="2" charset="-122"/>
                <a:ea typeface="华文新魏" panose="02010800040101010101" pitchFamily="2" charset="-122"/>
              </a:rPr>
              <a:t>进程获得调度的可能性越大</a:t>
            </a:r>
            <a:r>
              <a:rPr lang="en-US" altLang="zh-CN" sz="3200">
                <a:latin typeface="华文新魏" panose="02010800040101010101" pitchFamily="2" charset="-122"/>
                <a:ea typeface="华文新魏" panose="02010800040101010101" pitchFamily="2" charset="-122"/>
              </a:rPr>
              <a:t>;</a:t>
            </a:r>
          </a:p>
          <a:p>
            <a:pPr algn="just" eaLnBrk="1" hangingPunct="1">
              <a:spcBef>
                <a:spcPct val="20000"/>
              </a:spcBef>
            </a:pPr>
            <a:r>
              <a:rPr lang="en-US" altLang="zh-CN" sz="3200">
                <a:latin typeface="华文新魏" panose="02010800040101010101" pitchFamily="2" charset="-122"/>
                <a:ea typeface="华文新魏" panose="02010800040101010101" pitchFamily="2" charset="-122"/>
              </a:rPr>
              <a:t>②</a:t>
            </a:r>
            <a:r>
              <a:rPr lang="zh-CN" altLang="en-US" sz="3200">
                <a:latin typeface="华文新魏" panose="02010800040101010101" pitchFamily="2" charset="-122"/>
                <a:ea typeface="华文新魏" panose="02010800040101010101" pitchFamily="2" charset="-122"/>
              </a:rPr>
              <a:t>根据进程等待</a:t>
            </a:r>
            <a:r>
              <a:rPr lang="en-US" altLang="zh-CN" sz="3200">
                <a:latin typeface="华文新魏" panose="02010800040101010101" pitchFamily="2" charset="-122"/>
                <a:ea typeface="华文新魏" panose="02010800040101010101" pitchFamily="2" charset="-122"/>
              </a:rPr>
              <a:t>CPU</a:t>
            </a:r>
            <a:r>
              <a:rPr lang="zh-CN" altLang="en-US" sz="3200">
                <a:latin typeface="华文新魏" panose="02010800040101010101" pitchFamily="2" charset="-122"/>
                <a:ea typeface="华文新魏" panose="02010800040101010101" pitchFamily="2" charset="-122"/>
              </a:rPr>
              <a:t>时间多少来决定</a:t>
            </a:r>
            <a:r>
              <a:rPr lang="en-US" altLang="zh-CN" sz="3200">
                <a:latin typeface="华文新魏" panose="02010800040101010101" pitchFamily="2" charset="-122"/>
                <a:ea typeface="华文新魏" panose="02010800040101010101" pitchFamily="2" charset="-122"/>
              </a:rPr>
              <a:t>,</a:t>
            </a:r>
            <a:r>
              <a:rPr lang="zh-CN" altLang="en-US" sz="3200">
                <a:latin typeface="华文新魏" panose="02010800040101010101" pitchFamily="2" charset="-122"/>
                <a:ea typeface="华文新魏" panose="02010800040101010101" pitchFamily="2" charset="-122"/>
              </a:rPr>
              <a:t>当进程在就绪队列中等待时间愈长</a:t>
            </a:r>
            <a:r>
              <a:rPr lang="en-US" altLang="zh-CN" sz="3200">
                <a:latin typeface="华文新魏" panose="02010800040101010101" pitchFamily="2" charset="-122"/>
                <a:ea typeface="华文新魏" panose="02010800040101010101" pitchFamily="2" charset="-122"/>
              </a:rPr>
              <a:t>,</a:t>
            </a:r>
            <a:r>
              <a:rPr lang="zh-CN" altLang="en-US" sz="3200">
                <a:latin typeface="华文新魏" panose="02010800040101010101" pitchFamily="2" charset="-122"/>
                <a:ea typeface="华文新魏" panose="02010800040101010101" pitchFamily="2" charset="-122"/>
              </a:rPr>
              <a:t>那么，在它被阻塞之后再次获得调度的优先级就越高，反之</a:t>
            </a:r>
            <a:r>
              <a:rPr lang="en-US" altLang="zh-CN" sz="3200">
                <a:latin typeface="华文新魏" panose="02010800040101010101" pitchFamily="2" charset="-122"/>
                <a:ea typeface="华文新魏" panose="02010800040101010101" pitchFamily="2" charset="-122"/>
              </a:rPr>
              <a:t>,</a:t>
            </a:r>
            <a:r>
              <a:rPr lang="zh-CN" altLang="en-US" sz="3200">
                <a:latin typeface="华文新魏" panose="02010800040101010101" pitchFamily="2" charset="-122"/>
                <a:ea typeface="华文新魏" panose="02010800040101010101" pitchFamily="2" charset="-122"/>
              </a:rPr>
              <a:t>进程获得调度的可能性越小。</a:t>
            </a:r>
          </a:p>
          <a:p>
            <a:pPr eaLnBrk="1" hangingPunct="1">
              <a:spcBef>
                <a:spcPct val="20000"/>
              </a:spcBef>
              <a:buFontTx/>
              <a:buChar char="•"/>
            </a:pPr>
            <a:endParaRPr lang="zh-CN" altLang="en-US" sz="3200">
              <a:latin typeface="华文新魏" panose="02010800040101010101" pitchFamily="2" charset="-122"/>
              <a:ea typeface="华文新魏" panose="02010800040101010101" pitchFamily="2" charset="-122"/>
            </a:endParaRPr>
          </a:p>
          <a:p>
            <a:pPr eaLnBrk="1" hangingPunct="1">
              <a:spcBef>
                <a:spcPct val="20000"/>
              </a:spcBef>
              <a:buFontTx/>
              <a:buChar char="•"/>
            </a:pPr>
            <a:endParaRPr lang="en-US" altLang="zh-CN" sz="3200">
              <a:latin typeface="华文新魏" panose="02010800040101010101" pitchFamily="2" charset="-122"/>
              <a:ea typeface="华文新魏" panose="0201080004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A4C6B76E-707C-4924-8AE1-351084431791}"/>
              </a:ext>
            </a:extLst>
          </p:cNvPr>
          <p:cNvSpPr>
            <a:spLocks noChangeArrowheads="1"/>
          </p:cNvSpPr>
          <p:nvPr/>
        </p:nvSpPr>
        <p:spPr bwMode="auto">
          <a:xfrm>
            <a:off x="838200" y="1254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4800">
                <a:solidFill>
                  <a:schemeClr val="tx2"/>
                </a:solidFill>
                <a:ea typeface="华文新魏" panose="02010800040101010101" pitchFamily="2" charset="-122"/>
              </a:rPr>
              <a:t>6 </a:t>
            </a:r>
            <a:r>
              <a:rPr lang="zh-CN" altLang="en-US" sz="4800">
                <a:solidFill>
                  <a:schemeClr val="tx2"/>
                </a:solidFill>
                <a:latin typeface="华文新魏" panose="02010800040101010101" pitchFamily="2" charset="-122"/>
                <a:ea typeface="华文新魏" panose="02010800040101010101" pitchFamily="2" charset="-122"/>
              </a:rPr>
              <a:t>时间片轮转调度算法</a:t>
            </a:r>
          </a:p>
        </p:txBody>
      </p:sp>
      <p:sp>
        <p:nvSpPr>
          <p:cNvPr id="34819" name="Rectangle 3">
            <a:extLst>
              <a:ext uri="{FF2B5EF4-FFF2-40B4-BE49-F238E27FC236}">
                <a16:creationId xmlns:a16="http://schemas.microsoft.com/office/drawing/2014/main" id="{2D9AB117-A035-427B-BFAD-A60672AC5EC1}"/>
              </a:ext>
            </a:extLst>
          </p:cNvPr>
          <p:cNvSpPr>
            <a:spLocks noChangeArrowheads="1"/>
          </p:cNvSpPr>
          <p:nvPr/>
        </p:nvSpPr>
        <p:spPr bwMode="auto">
          <a:xfrm>
            <a:off x="914400" y="1219200"/>
            <a:ext cx="7696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FontTx/>
              <a:buChar char="•"/>
            </a:pPr>
            <a:r>
              <a:rPr lang="zh-CN" altLang="en-US" sz="2800">
                <a:latin typeface="华文新魏" panose="02010800040101010101" pitchFamily="2" charset="-122"/>
                <a:ea typeface="华文新魏" panose="02010800040101010101" pitchFamily="2" charset="-122"/>
              </a:rPr>
              <a:t>时间片调度做法是：调度程序每次把</a:t>
            </a:r>
            <a:r>
              <a:rPr lang="en-US" altLang="zh-CN" sz="2800">
                <a:latin typeface="华文新魏" panose="02010800040101010101" pitchFamily="2" charset="-122"/>
                <a:ea typeface="华文新魏" panose="02010800040101010101" pitchFamily="2" charset="-122"/>
              </a:rPr>
              <a:t>CPU</a:t>
            </a:r>
            <a:r>
              <a:rPr lang="zh-CN" altLang="en-US" sz="2800">
                <a:latin typeface="华文新魏" panose="02010800040101010101" pitchFamily="2" charset="-122"/>
                <a:ea typeface="华文新魏" panose="02010800040101010101" pitchFamily="2" charset="-122"/>
              </a:rPr>
              <a:t>分配给就绪队列首进程使用一个时间片，例如</a:t>
            </a:r>
            <a:r>
              <a:rPr lang="en-US" altLang="zh-CN" sz="2800">
                <a:latin typeface="华文新魏" panose="02010800040101010101" pitchFamily="2" charset="-122"/>
                <a:ea typeface="华文新魏" panose="02010800040101010101" pitchFamily="2" charset="-122"/>
              </a:rPr>
              <a:t>100ms</a:t>
            </a:r>
            <a:r>
              <a:rPr lang="zh-CN" altLang="en-US" sz="2800">
                <a:latin typeface="华文新魏" panose="02010800040101010101" pitchFamily="2" charset="-122"/>
                <a:ea typeface="华文新魏" panose="02010800040101010101" pitchFamily="2" charset="-122"/>
              </a:rPr>
              <a:t>，就绪队列中的每个进程轮流地运行一个时间片。当这个时间片结束时，强迫一个进程让出处理器，让它排列到就绪队列的尾部，等候下一轮调度</a:t>
            </a:r>
          </a:p>
          <a:p>
            <a:pPr eaLnBrk="1" hangingPunct="1">
              <a:spcBef>
                <a:spcPct val="20000"/>
              </a:spcBef>
              <a:buFontTx/>
              <a:buChar char="•"/>
            </a:pPr>
            <a:r>
              <a:rPr lang="zh-CN" altLang="en-US" sz="2800">
                <a:latin typeface="华文新魏" panose="02010800040101010101" pitchFamily="2" charset="-122"/>
                <a:ea typeface="华文新魏" panose="02010800040101010101" pitchFamily="2" charset="-122"/>
              </a:rPr>
              <a:t>轮转策略可防止那些很少使用外围设备的进程过长的占用处理器而使得要使用外围设备的那些进程没有机会去启动外围设备</a:t>
            </a:r>
          </a:p>
          <a:p>
            <a:pPr eaLnBrk="1" hangingPunct="1">
              <a:spcBef>
                <a:spcPct val="20000"/>
              </a:spcBef>
              <a:buFontTx/>
              <a:buChar char="•"/>
            </a:pPr>
            <a:r>
              <a:rPr lang="zh-CN" altLang="en-US" sz="2800">
                <a:latin typeface="华文新魏" panose="02010800040101010101" pitchFamily="2" charset="-122"/>
                <a:ea typeface="华文新魏" panose="02010800040101010101" pitchFamily="2" charset="-122"/>
              </a:rPr>
              <a:t>轮转策略与间隔时钟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F38ACE0-6BD5-4820-B721-08F067EE38BB}"/>
              </a:ext>
            </a:extLst>
          </p:cNvPr>
          <p:cNvSpPr>
            <a:spLocks noChangeArrowheads="1"/>
          </p:cNvSpPr>
          <p:nvPr/>
        </p:nvSpPr>
        <p:spPr bwMode="auto">
          <a:xfrm>
            <a:off x="762000" y="685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4800">
                <a:solidFill>
                  <a:schemeClr val="tx2"/>
                </a:solidFill>
                <a:ea typeface="华文新魏" panose="02010800040101010101" pitchFamily="2" charset="-122"/>
              </a:rPr>
              <a:t>7  </a:t>
            </a:r>
            <a:r>
              <a:rPr lang="zh-CN" altLang="en-US" sz="4800">
                <a:solidFill>
                  <a:schemeClr val="tx2"/>
                </a:solidFill>
                <a:latin typeface="华文新魏" panose="02010800040101010101" pitchFamily="2" charset="-122"/>
                <a:ea typeface="华文新魏" panose="02010800040101010101" pitchFamily="2" charset="-122"/>
              </a:rPr>
              <a:t>多级反馈队列调度</a:t>
            </a:r>
            <a:br>
              <a:rPr lang="zh-CN" altLang="en-US" sz="4800">
                <a:solidFill>
                  <a:schemeClr val="tx2"/>
                </a:solidFill>
                <a:latin typeface="华文新魏" panose="02010800040101010101" pitchFamily="2" charset="-122"/>
                <a:ea typeface="华文新魏" panose="02010800040101010101" pitchFamily="2" charset="-122"/>
              </a:rPr>
            </a:br>
            <a:endParaRPr lang="zh-CN" altLang="en-US" sz="4800">
              <a:solidFill>
                <a:schemeClr val="tx2"/>
              </a:solidFill>
              <a:latin typeface="华文新魏" panose="02010800040101010101" pitchFamily="2" charset="-122"/>
              <a:ea typeface="华文新魏" panose="02010800040101010101" pitchFamily="2" charset="-122"/>
            </a:endParaRPr>
          </a:p>
        </p:txBody>
      </p:sp>
      <p:sp>
        <p:nvSpPr>
          <p:cNvPr id="35843" name="Rectangle 3">
            <a:extLst>
              <a:ext uri="{FF2B5EF4-FFF2-40B4-BE49-F238E27FC236}">
                <a16:creationId xmlns:a16="http://schemas.microsoft.com/office/drawing/2014/main" id="{A645B8FC-C612-4841-AD09-624EBF25DDFC}"/>
              </a:ext>
            </a:extLst>
          </p:cNvPr>
          <p:cNvSpPr>
            <a:spLocks noChangeArrowheads="1"/>
          </p:cNvSpPr>
          <p:nvPr/>
        </p:nvSpPr>
        <p:spPr bwMode="auto">
          <a:xfrm>
            <a:off x="762000" y="1295400"/>
            <a:ext cx="7620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FontTx/>
              <a:buChar char="•"/>
            </a:pPr>
            <a:r>
              <a:rPr lang="zh-CN" altLang="en-US" sz="3200">
                <a:latin typeface="华文新魏" panose="02010800040101010101" pitchFamily="2" charset="-122"/>
                <a:ea typeface="华文新魏" panose="02010800040101010101" pitchFamily="2" charset="-122"/>
              </a:rPr>
              <a:t>又称反馈循环队列或多队列策略。主要思想是将就绪进程分为两级或多级，系统相应建立两个或多个就绪进程队列，较高优先级的队列一般分配给较短的时间片。</a:t>
            </a:r>
          </a:p>
          <a:p>
            <a:pPr algn="just" eaLnBrk="1" hangingPunct="1">
              <a:spcBef>
                <a:spcPct val="20000"/>
              </a:spcBef>
              <a:buFontTx/>
              <a:buChar char="•"/>
            </a:pPr>
            <a:r>
              <a:rPr lang="zh-CN" altLang="en-US" sz="3200">
                <a:latin typeface="华文新魏" panose="02010800040101010101" pitchFamily="2" charset="-122"/>
                <a:ea typeface="华文新魏" panose="02010800040101010101" pitchFamily="2" charset="-122"/>
              </a:rPr>
              <a:t>处理器调度先从高级就绪进程队列中选取可占有处理器的进程，只有在选不到时，才从较低级的就绪进程队列中选取。</a:t>
            </a:r>
          </a:p>
          <a:p>
            <a:pPr eaLnBrk="1" hangingPunct="1">
              <a:spcBef>
                <a:spcPct val="20000"/>
              </a:spcBef>
              <a:buFontTx/>
              <a:buChar char="•"/>
            </a:pPr>
            <a:endParaRPr lang="en-US" altLang="zh-CN" sz="3200">
              <a:latin typeface="华文新魏" panose="02010800040101010101" pitchFamily="2" charset="-122"/>
              <a:ea typeface="华文新魏" panose="0201080004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98BEA41-D6B7-4541-ACBF-802A5ED36E66}"/>
              </a:ext>
            </a:extLst>
          </p:cNvPr>
          <p:cNvSpPr>
            <a:spLocks noGrp="1" noChangeArrowheads="1"/>
          </p:cNvSpPr>
          <p:nvPr>
            <p:ph type="title"/>
          </p:nvPr>
        </p:nvSpPr>
        <p:spPr>
          <a:xfrm>
            <a:off x="685800" y="609600"/>
            <a:ext cx="8077200" cy="990600"/>
          </a:xfrm>
        </p:spPr>
        <p:txBody>
          <a:bodyPr/>
          <a:lstStyle/>
          <a:p>
            <a:pPr eaLnBrk="1" hangingPunct="1"/>
            <a:r>
              <a:rPr lang="zh-CN" altLang="en-US" sz="4800">
                <a:latin typeface="华文新魏" panose="02010800040101010101" pitchFamily="2" charset="-122"/>
                <a:ea typeface="华文新魏" panose="02010800040101010101" pitchFamily="2" charset="-122"/>
              </a:rPr>
              <a:t>一个三级</a:t>
            </a:r>
            <a:r>
              <a:rPr lang="zh-CN" altLang="en-US" sz="4800" b="1">
                <a:latin typeface="华文新魏" panose="02010800040101010101" pitchFamily="2" charset="-122"/>
                <a:ea typeface="华文新魏" panose="02010800040101010101" pitchFamily="2" charset="-122"/>
              </a:rPr>
              <a:t>反馈队列</a:t>
            </a:r>
            <a:r>
              <a:rPr lang="zh-CN" altLang="en-US" sz="4800">
                <a:latin typeface="华文新魏" panose="02010800040101010101" pitchFamily="2" charset="-122"/>
                <a:ea typeface="华文新魏" panose="02010800040101010101" pitchFamily="2" charset="-122"/>
              </a:rPr>
              <a:t>调度策略</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36867" name="Rectangle 3">
            <a:extLst>
              <a:ext uri="{FF2B5EF4-FFF2-40B4-BE49-F238E27FC236}">
                <a16:creationId xmlns:a16="http://schemas.microsoft.com/office/drawing/2014/main" id="{C1BCC77B-5617-4804-9E81-D8752A15AE03}"/>
              </a:ext>
            </a:extLst>
          </p:cNvPr>
          <p:cNvSpPr>
            <a:spLocks noGrp="1" noChangeArrowheads="1"/>
          </p:cNvSpPr>
          <p:nvPr>
            <p:ph type="body" idx="1"/>
          </p:nvPr>
        </p:nvSpPr>
        <p:spPr/>
        <p:txBody>
          <a:bodyPr/>
          <a:lstStyle/>
          <a:p>
            <a:pPr eaLnBrk="1" hangingPunct="1">
              <a:buFontTx/>
              <a:buNone/>
            </a:pPr>
            <a:r>
              <a:rPr lang="en-US" altLang="zh-CN">
                <a:latin typeface="仿宋_GB2312" pitchFamily="49" charset="-122"/>
                <a:ea typeface="仿宋_GB2312" pitchFamily="49" charset="-122"/>
              </a:rPr>
              <a:t> </a:t>
            </a:r>
            <a:endParaRPr lang="en-US" altLang="zh-CN"/>
          </a:p>
        </p:txBody>
      </p:sp>
      <p:grpSp>
        <p:nvGrpSpPr>
          <p:cNvPr id="36868" name="Group 26">
            <a:extLst>
              <a:ext uri="{FF2B5EF4-FFF2-40B4-BE49-F238E27FC236}">
                <a16:creationId xmlns:a16="http://schemas.microsoft.com/office/drawing/2014/main" id="{0EB0030E-B38D-43A8-8B6C-5E28D7F5D4A9}"/>
              </a:ext>
            </a:extLst>
          </p:cNvPr>
          <p:cNvGrpSpPr>
            <a:grpSpLocks/>
          </p:cNvGrpSpPr>
          <p:nvPr/>
        </p:nvGrpSpPr>
        <p:grpSpPr bwMode="auto">
          <a:xfrm>
            <a:off x="1447800" y="1219200"/>
            <a:ext cx="6096000" cy="4876800"/>
            <a:chOff x="912" y="768"/>
            <a:chExt cx="3840" cy="3072"/>
          </a:xfrm>
        </p:grpSpPr>
        <p:sp>
          <p:nvSpPr>
            <p:cNvPr id="36869" name="Text Box 5">
              <a:extLst>
                <a:ext uri="{FF2B5EF4-FFF2-40B4-BE49-F238E27FC236}">
                  <a16:creationId xmlns:a16="http://schemas.microsoft.com/office/drawing/2014/main" id="{DF5D565D-A6DB-4105-AE31-9368F3ADC655}"/>
                </a:ext>
              </a:extLst>
            </p:cNvPr>
            <p:cNvSpPr txBox="1">
              <a:spLocks noChangeArrowheads="1"/>
            </p:cNvSpPr>
            <p:nvPr/>
          </p:nvSpPr>
          <p:spPr bwMode="auto">
            <a:xfrm>
              <a:off x="2132" y="768"/>
              <a:ext cx="1355" cy="396"/>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33CC"/>
                  </a:solidFill>
                  <a:latin typeface="华文新魏" panose="02010800040101010101" pitchFamily="2" charset="-122"/>
                  <a:ea typeface="华文新魏" panose="02010800040101010101" pitchFamily="2" charset="-122"/>
                </a:rPr>
                <a:t>低级就绪队列</a:t>
              </a:r>
            </a:p>
          </p:txBody>
        </p:sp>
        <p:sp>
          <p:nvSpPr>
            <p:cNvPr id="36870" name="Line 6">
              <a:extLst>
                <a:ext uri="{FF2B5EF4-FFF2-40B4-BE49-F238E27FC236}">
                  <a16:creationId xmlns:a16="http://schemas.microsoft.com/office/drawing/2014/main" id="{2EEB6C26-1FBF-43B5-AA6C-B548E7A3BF28}"/>
                </a:ext>
              </a:extLst>
            </p:cNvPr>
            <p:cNvSpPr>
              <a:spLocks noChangeShapeType="1"/>
            </p:cNvSpPr>
            <p:nvPr/>
          </p:nvSpPr>
          <p:spPr bwMode="auto">
            <a:xfrm>
              <a:off x="2900" y="1164"/>
              <a:ext cx="0" cy="892"/>
            </a:xfrm>
            <a:prstGeom prst="line">
              <a:avLst/>
            </a:prstGeom>
            <a:noFill/>
            <a:ln w="19050">
              <a:solidFill>
                <a:srgbClr val="000000"/>
              </a:solidFill>
              <a:round/>
              <a:headEnd/>
              <a:tailEnd type="triangle" w="med" len="me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tIns="36000" bIns="36000"/>
            <a:lstStyle/>
            <a:p>
              <a:endParaRPr lang="en-US"/>
            </a:p>
          </p:txBody>
        </p:sp>
        <p:sp>
          <p:nvSpPr>
            <p:cNvPr id="36871" name="Text Box 7">
              <a:extLst>
                <a:ext uri="{FF2B5EF4-FFF2-40B4-BE49-F238E27FC236}">
                  <a16:creationId xmlns:a16="http://schemas.microsoft.com/office/drawing/2014/main" id="{51D9477C-B5BA-4255-9ABC-6135AC0B791B}"/>
                </a:ext>
              </a:extLst>
            </p:cNvPr>
            <p:cNvSpPr txBox="1">
              <a:spLocks noChangeArrowheads="1"/>
            </p:cNvSpPr>
            <p:nvPr/>
          </p:nvSpPr>
          <p:spPr bwMode="auto">
            <a:xfrm>
              <a:off x="1183" y="3444"/>
              <a:ext cx="1401" cy="396"/>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33CC"/>
                  </a:solidFill>
                  <a:latin typeface="华文新魏" panose="02010800040101010101" pitchFamily="2" charset="-122"/>
                  <a:ea typeface="华文新魏" panose="02010800040101010101" pitchFamily="2" charset="-122"/>
                </a:rPr>
                <a:t>高级就绪队列</a:t>
              </a:r>
            </a:p>
          </p:txBody>
        </p:sp>
        <p:sp>
          <p:nvSpPr>
            <p:cNvPr id="36872" name="Text Box 8">
              <a:extLst>
                <a:ext uri="{FF2B5EF4-FFF2-40B4-BE49-F238E27FC236}">
                  <a16:creationId xmlns:a16="http://schemas.microsoft.com/office/drawing/2014/main" id="{B3E6ED6F-9C2E-4B21-A042-1E17845BA77C}"/>
                </a:ext>
              </a:extLst>
            </p:cNvPr>
            <p:cNvSpPr txBox="1">
              <a:spLocks noChangeArrowheads="1"/>
            </p:cNvSpPr>
            <p:nvPr/>
          </p:nvSpPr>
          <p:spPr bwMode="auto">
            <a:xfrm>
              <a:off x="3080" y="3444"/>
              <a:ext cx="1401" cy="396"/>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33CC"/>
                  </a:solidFill>
                  <a:latin typeface="华文新魏" panose="02010800040101010101" pitchFamily="2" charset="-122"/>
                  <a:ea typeface="华文新魏" panose="02010800040101010101" pitchFamily="2" charset="-122"/>
                </a:rPr>
                <a:t>中级就绪队列</a:t>
              </a:r>
            </a:p>
          </p:txBody>
        </p:sp>
        <p:sp>
          <p:nvSpPr>
            <p:cNvPr id="36873" name="Text Box 9">
              <a:extLst>
                <a:ext uri="{FF2B5EF4-FFF2-40B4-BE49-F238E27FC236}">
                  <a16:creationId xmlns:a16="http://schemas.microsoft.com/office/drawing/2014/main" id="{BB6B66DB-48FA-45B3-BF02-DE0F2C474028}"/>
                </a:ext>
              </a:extLst>
            </p:cNvPr>
            <p:cNvSpPr txBox="1">
              <a:spLocks noChangeArrowheads="1"/>
            </p:cNvSpPr>
            <p:nvPr/>
          </p:nvSpPr>
          <p:spPr bwMode="auto">
            <a:xfrm>
              <a:off x="4120" y="1957"/>
              <a:ext cx="632" cy="793"/>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1800">
                <a:solidFill>
                  <a:srgbClr val="0033CC"/>
                </a:solidFill>
                <a:latin typeface="华文新魏" panose="02010800040101010101" pitchFamily="2" charset="-122"/>
                <a:ea typeface="华文新魏" panose="02010800040101010101" pitchFamily="2" charset="-122"/>
              </a:endParaRPr>
            </a:p>
            <a:p>
              <a:pPr algn="ctr"/>
              <a:r>
                <a:rPr kumimoji="0" lang="zh-CN" altLang="en-US" sz="1800">
                  <a:solidFill>
                    <a:srgbClr val="0033CC"/>
                  </a:solidFill>
                  <a:latin typeface="华文新魏" panose="02010800040101010101" pitchFamily="2" charset="-122"/>
                  <a:ea typeface="华文新魏" panose="02010800040101010101" pitchFamily="2" charset="-122"/>
                </a:rPr>
                <a:t>等待磁</a:t>
              </a:r>
            </a:p>
            <a:p>
              <a:pPr algn="ctr"/>
              <a:r>
                <a:rPr kumimoji="0" lang="zh-CN" altLang="en-US" sz="1800">
                  <a:solidFill>
                    <a:srgbClr val="0033CC"/>
                  </a:solidFill>
                  <a:latin typeface="华文新魏" panose="02010800040101010101" pitchFamily="2" charset="-122"/>
                  <a:ea typeface="华文新魏" panose="02010800040101010101" pitchFamily="2" charset="-122"/>
                </a:rPr>
                <a:t>盘磁带</a:t>
              </a:r>
            </a:p>
          </p:txBody>
        </p:sp>
        <p:sp>
          <p:nvSpPr>
            <p:cNvPr id="36874" name="Text Box 10">
              <a:extLst>
                <a:ext uri="{FF2B5EF4-FFF2-40B4-BE49-F238E27FC236}">
                  <a16:creationId xmlns:a16="http://schemas.microsoft.com/office/drawing/2014/main" id="{457F095C-6390-4363-831F-FE76340EE6AE}"/>
                </a:ext>
              </a:extLst>
            </p:cNvPr>
            <p:cNvSpPr txBox="1">
              <a:spLocks noChangeArrowheads="1"/>
            </p:cNvSpPr>
            <p:nvPr/>
          </p:nvSpPr>
          <p:spPr bwMode="auto">
            <a:xfrm>
              <a:off x="912" y="1957"/>
              <a:ext cx="632" cy="793"/>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1800">
                <a:solidFill>
                  <a:srgbClr val="0033CC"/>
                </a:solidFill>
                <a:latin typeface="华文新魏" panose="02010800040101010101" pitchFamily="2" charset="-122"/>
                <a:ea typeface="华文新魏" panose="02010800040101010101" pitchFamily="2" charset="-122"/>
              </a:endParaRPr>
            </a:p>
            <a:p>
              <a:pPr algn="ctr"/>
              <a:r>
                <a:rPr kumimoji="0" lang="zh-CN" altLang="en-US" sz="1800">
                  <a:solidFill>
                    <a:srgbClr val="0033CC"/>
                  </a:solidFill>
                  <a:latin typeface="华文新魏" panose="02010800040101010101" pitchFamily="2" charset="-122"/>
                  <a:ea typeface="华文新魏" panose="02010800040101010101" pitchFamily="2" charset="-122"/>
                </a:rPr>
                <a:t>等待其</a:t>
              </a:r>
            </a:p>
            <a:p>
              <a:pPr algn="ctr"/>
              <a:r>
                <a:rPr kumimoji="0" lang="zh-CN" altLang="en-US" sz="1800">
                  <a:solidFill>
                    <a:srgbClr val="0033CC"/>
                  </a:solidFill>
                  <a:latin typeface="华文新魏" panose="02010800040101010101" pitchFamily="2" charset="-122"/>
                  <a:ea typeface="华文新魏" panose="02010800040101010101" pitchFamily="2" charset="-122"/>
                </a:rPr>
                <a:t>他外设</a:t>
              </a:r>
            </a:p>
          </p:txBody>
        </p:sp>
        <p:sp>
          <p:nvSpPr>
            <p:cNvPr id="36875" name="Oval 11">
              <a:extLst>
                <a:ext uri="{FF2B5EF4-FFF2-40B4-BE49-F238E27FC236}">
                  <a16:creationId xmlns:a16="http://schemas.microsoft.com/office/drawing/2014/main" id="{58857A02-05C3-4D13-8D2D-0892BD145345}"/>
                </a:ext>
              </a:extLst>
            </p:cNvPr>
            <p:cNvSpPr>
              <a:spLocks noChangeArrowheads="1"/>
            </p:cNvSpPr>
            <p:nvPr/>
          </p:nvSpPr>
          <p:spPr bwMode="auto">
            <a:xfrm>
              <a:off x="2448" y="2056"/>
              <a:ext cx="723" cy="595"/>
            </a:xfrm>
            <a:prstGeom prst="ellipse">
              <a:avLst/>
            </a:prstGeom>
            <a:solidFill>
              <a:schemeClr val="accent1"/>
            </a:solidFill>
            <a:ln w="9525">
              <a:solidFill>
                <a:srgbClr val="000000"/>
              </a:solidFill>
              <a:round/>
              <a:headEnd/>
              <a:tailEnd/>
            </a:ln>
            <a:effectLst>
              <a:outerShdw dist="107763" dir="2700000" algn="ctr" rotWithShape="0">
                <a:srgbClr val="808080"/>
              </a:outerShdw>
            </a:effectLst>
          </p:spPr>
          <p:txBody>
            <a:bodyPr tIns="36000" bIns="360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76" name="Text Box 12">
              <a:extLst>
                <a:ext uri="{FF2B5EF4-FFF2-40B4-BE49-F238E27FC236}">
                  <a16:creationId xmlns:a16="http://schemas.microsoft.com/office/drawing/2014/main" id="{435998BA-DA64-4CBE-A1C7-24A10F5693F5}"/>
                </a:ext>
              </a:extLst>
            </p:cNvPr>
            <p:cNvSpPr txBox="1">
              <a:spLocks noChangeArrowheads="1"/>
            </p:cNvSpPr>
            <p:nvPr/>
          </p:nvSpPr>
          <p:spPr bwMode="auto">
            <a:xfrm>
              <a:off x="2629" y="2200"/>
              <a:ext cx="387" cy="323"/>
            </a:xfrm>
            <a:prstGeom prst="rect">
              <a:avLst/>
            </a:prstGeom>
            <a:solidFill>
              <a:schemeClr val="accent1"/>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33CC"/>
                  </a:solidFill>
                  <a:latin typeface="华文新魏" panose="02010800040101010101" pitchFamily="2" charset="-122"/>
                  <a:ea typeface="华文新魏" panose="02010800040101010101" pitchFamily="2" charset="-122"/>
                </a:rPr>
                <a:t>运行</a:t>
              </a:r>
            </a:p>
          </p:txBody>
        </p:sp>
        <p:sp>
          <p:nvSpPr>
            <p:cNvPr id="36877" name="Line 13">
              <a:extLst>
                <a:ext uri="{FF2B5EF4-FFF2-40B4-BE49-F238E27FC236}">
                  <a16:creationId xmlns:a16="http://schemas.microsoft.com/office/drawing/2014/main" id="{005E240A-F9B5-41E2-A589-EE78BA09DC7C}"/>
                </a:ext>
              </a:extLst>
            </p:cNvPr>
            <p:cNvSpPr>
              <a:spLocks noChangeShapeType="1"/>
            </p:cNvSpPr>
            <p:nvPr/>
          </p:nvSpPr>
          <p:spPr bwMode="auto">
            <a:xfrm>
              <a:off x="2719" y="1164"/>
              <a:ext cx="0" cy="892"/>
            </a:xfrm>
            <a:prstGeom prst="line">
              <a:avLst/>
            </a:prstGeom>
            <a:noFill/>
            <a:ln w="19050">
              <a:solidFill>
                <a:srgbClr val="000000"/>
              </a:solidFill>
              <a:round/>
              <a:headEnd type="triangle" w="med" len="med"/>
              <a:tailEn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tIns="36000" bIns="36000"/>
            <a:lstStyle/>
            <a:p>
              <a:endParaRPr lang="en-US"/>
            </a:p>
          </p:txBody>
        </p:sp>
        <p:sp>
          <p:nvSpPr>
            <p:cNvPr id="36878" name="Line 14">
              <a:extLst>
                <a:ext uri="{FF2B5EF4-FFF2-40B4-BE49-F238E27FC236}">
                  <a16:creationId xmlns:a16="http://schemas.microsoft.com/office/drawing/2014/main" id="{689AEA76-4CF8-422E-9650-0634112C1FC7}"/>
                </a:ext>
              </a:extLst>
            </p:cNvPr>
            <p:cNvSpPr>
              <a:spLocks noChangeShapeType="1"/>
            </p:cNvSpPr>
            <p:nvPr/>
          </p:nvSpPr>
          <p:spPr bwMode="auto">
            <a:xfrm>
              <a:off x="3171" y="2354"/>
              <a:ext cx="949" cy="0"/>
            </a:xfrm>
            <a:prstGeom prst="line">
              <a:avLst/>
            </a:prstGeom>
            <a:noFill/>
            <a:ln w="19050">
              <a:solidFill>
                <a:srgbClr val="000000"/>
              </a:solidFill>
              <a:round/>
              <a:headEnd/>
              <a:tailEnd type="triangle" w="med" len="me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tIns="36000" bIns="36000"/>
            <a:lstStyle/>
            <a:p>
              <a:endParaRPr lang="en-US"/>
            </a:p>
          </p:txBody>
        </p:sp>
        <p:sp>
          <p:nvSpPr>
            <p:cNvPr id="36879" name="Line 15">
              <a:extLst>
                <a:ext uri="{FF2B5EF4-FFF2-40B4-BE49-F238E27FC236}">
                  <a16:creationId xmlns:a16="http://schemas.microsoft.com/office/drawing/2014/main" id="{D4CD6188-C371-4C3A-8834-258BD6C5DD99}"/>
                </a:ext>
              </a:extLst>
            </p:cNvPr>
            <p:cNvSpPr>
              <a:spLocks noChangeShapeType="1"/>
            </p:cNvSpPr>
            <p:nvPr/>
          </p:nvSpPr>
          <p:spPr bwMode="auto">
            <a:xfrm flipH="1">
              <a:off x="1544" y="2354"/>
              <a:ext cx="904" cy="0"/>
            </a:xfrm>
            <a:prstGeom prst="line">
              <a:avLst/>
            </a:prstGeom>
            <a:noFill/>
            <a:ln w="19050">
              <a:solidFill>
                <a:srgbClr val="000000"/>
              </a:solidFill>
              <a:round/>
              <a:headEnd/>
              <a:tailEnd type="triangle" w="med" len="me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tIns="36000" bIns="36000"/>
            <a:lstStyle/>
            <a:p>
              <a:endParaRPr lang="en-US"/>
            </a:p>
          </p:txBody>
        </p:sp>
        <p:sp>
          <p:nvSpPr>
            <p:cNvPr id="36880" name="Line 16">
              <a:extLst>
                <a:ext uri="{FF2B5EF4-FFF2-40B4-BE49-F238E27FC236}">
                  <a16:creationId xmlns:a16="http://schemas.microsoft.com/office/drawing/2014/main" id="{392260A0-00E9-4721-B4F4-48C26721DC8F}"/>
                </a:ext>
              </a:extLst>
            </p:cNvPr>
            <p:cNvSpPr>
              <a:spLocks noChangeShapeType="1"/>
            </p:cNvSpPr>
            <p:nvPr/>
          </p:nvSpPr>
          <p:spPr bwMode="auto">
            <a:xfrm>
              <a:off x="4436" y="2750"/>
              <a:ext cx="0" cy="694"/>
            </a:xfrm>
            <a:prstGeom prst="line">
              <a:avLst/>
            </a:prstGeom>
            <a:noFill/>
            <a:ln w="19050">
              <a:solidFill>
                <a:srgbClr val="000000"/>
              </a:solidFill>
              <a:round/>
              <a:headEnd/>
              <a:tailEnd type="triangle" w="med" len="me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tIns="36000" bIns="36000"/>
            <a:lstStyle/>
            <a:p>
              <a:endParaRPr lang="en-US"/>
            </a:p>
          </p:txBody>
        </p:sp>
        <p:sp>
          <p:nvSpPr>
            <p:cNvPr id="36881" name="Line 17">
              <a:extLst>
                <a:ext uri="{FF2B5EF4-FFF2-40B4-BE49-F238E27FC236}">
                  <a16:creationId xmlns:a16="http://schemas.microsoft.com/office/drawing/2014/main" id="{39E1D5CE-5CBD-4BBC-95A1-2BFC9127F858}"/>
                </a:ext>
              </a:extLst>
            </p:cNvPr>
            <p:cNvSpPr>
              <a:spLocks noChangeShapeType="1"/>
            </p:cNvSpPr>
            <p:nvPr/>
          </p:nvSpPr>
          <p:spPr bwMode="auto">
            <a:xfrm>
              <a:off x="1228" y="2750"/>
              <a:ext cx="0" cy="694"/>
            </a:xfrm>
            <a:prstGeom prst="line">
              <a:avLst/>
            </a:prstGeom>
            <a:noFill/>
            <a:ln w="19050">
              <a:solidFill>
                <a:srgbClr val="000000"/>
              </a:solidFill>
              <a:round/>
              <a:headEnd/>
              <a:tailEnd type="triangle" w="med" len="me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tIns="36000" bIns="36000"/>
            <a:lstStyle/>
            <a:p>
              <a:endParaRPr lang="en-US"/>
            </a:p>
          </p:txBody>
        </p:sp>
        <p:sp>
          <p:nvSpPr>
            <p:cNvPr id="36882" name="Line 18">
              <a:extLst>
                <a:ext uri="{FF2B5EF4-FFF2-40B4-BE49-F238E27FC236}">
                  <a16:creationId xmlns:a16="http://schemas.microsoft.com/office/drawing/2014/main" id="{5CD847DD-7AE6-4DEF-8A64-80AEEE2B51AF}"/>
                </a:ext>
              </a:extLst>
            </p:cNvPr>
            <p:cNvSpPr>
              <a:spLocks noChangeShapeType="1"/>
            </p:cNvSpPr>
            <p:nvPr/>
          </p:nvSpPr>
          <p:spPr bwMode="auto">
            <a:xfrm flipH="1">
              <a:off x="2538" y="2651"/>
              <a:ext cx="181" cy="793"/>
            </a:xfrm>
            <a:prstGeom prst="line">
              <a:avLst/>
            </a:prstGeom>
            <a:noFill/>
            <a:ln w="19050">
              <a:solidFill>
                <a:srgbClr val="000000"/>
              </a:solidFill>
              <a:round/>
              <a:headEnd type="triangle" w="med" len="med"/>
              <a:tailEn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tIns="36000" bIns="36000"/>
            <a:lstStyle/>
            <a:p>
              <a:endParaRPr lang="en-US"/>
            </a:p>
          </p:txBody>
        </p:sp>
        <p:sp>
          <p:nvSpPr>
            <p:cNvPr id="36883" name="Line 19">
              <a:extLst>
                <a:ext uri="{FF2B5EF4-FFF2-40B4-BE49-F238E27FC236}">
                  <a16:creationId xmlns:a16="http://schemas.microsoft.com/office/drawing/2014/main" id="{CAFDE0ED-C2AF-4598-B3AA-6607B93EEEB7}"/>
                </a:ext>
              </a:extLst>
            </p:cNvPr>
            <p:cNvSpPr>
              <a:spLocks noChangeShapeType="1"/>
            </p:cNvSpPr>
            <p:nvPr/>
          </p:nvSpPr>
          <p:spPr bwMode="auto">
            <a:xfrm>
              <a:off x="2945" y="2651"/>
              <a:ext cx="181" cy="793"/>
            </a:xfrm>
            <a:prstGeom prst="line">
              <a:avLst/>
            </a:prstGeom>
            <a:noFill/>
            <a:ln w="19050">
              <a:solidFill>
                <a:srgbClr val="000000"/>
              </a:solidFill>
              <a:round/>
              <a:headEnd type="triangle" w="med" len="med"/>
              <a:tailEn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tIns="36000" bIns="36000"/>
            <a:lstStyle/>
            <a:p>
              <a:endParaRPr lang="en-US"/>
            </a:p>
          </p:txBody>
        </p:sp>
        <p:sp>
          <p:nvSpPr>
            <p:cNvPr id="36884" name="Text Box 20">
              <a:extLst>
                <a:ext uri="{FF2B5EF4-FFF2-40B4-BE49-F238E27FC236}">
                  <a16:creationId xmlns:a16="http://schemas.microsoft.com/office/drawing/2014/main" id="{BC930EF1-CFDD-4204-8348-2853ECAE8C5E}"/>
                </a:ext>
              </a:extLst>
            </p:cNvPr>
            <p:cNvSpPr txBox="1">
              <a:spLocks noChangeArrowheads="1"/>
            </p:cNvSpPr>
            <p:nvPr/>
          </p:nvSpPr>
          <p:spPr bwMode="auto">
            <a:xfrm>
              <a:off x="2990" y="1263"/>
              <a:ext cx="1175" cy="397"/>
            </a:xfrm>
            <a:prstGeom prst="rect">
              <a:avLst/>
            </a:prstGeom>
            <a:solidFill>
              <a:srgbClr val="FFCC66"/>
            </a:solidFill>
            <a:ln>
              <a:noFill/>
            </a:ln>
            <a:effectLst>
              <a:outerShdw dist="107763" dir="2700000" algn="ctr" rotWithShape="0">
                <a:srgbClr val="808080"/>
              </a:outerShdw>
            </a:effectLst>
            <a:extLst>
              <a:ext uri="{91240B29-F687-4F45-9708-019B960494DF}">
                <a14:hiddenLine xmlns:a14="http://schemas.microsoft.com/office/drawing/2010/main" w="19050">
                  <a:solidFill>
                    <a:srgbClr val="000000"/>
                  </a:solidFill>
                  <a:miter lim="800000"/>
                  <a:headEnd/>
                  <a:tailEnd/>
                </a14:hiddenLine>
              </a:ext>
            </a:ex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33CC"/>
                  </a:solidFill>
                  <a:latin typeface="华文新魏" panose="02010800040101010101" pitchFamily="2" charset="-122"/>
                  <a:ea typeface="华文新魏" panose="02010800040101010101" pitchFamily="2" charset="-122"/>
                </a:rPr>
                <a:t>选中</a:t>
              </a:r>
              <a:r>
                <a:rPr kumimoji="0" lang="en-US" altLang="zh-CN" sz="1800">
                  <a:solidFill>
                    <a:srgbClr val="0033CC"/>
                  </a:solidFill>
                  <a:latin typeface="华文新魏" panose="02010800040101010101" pitchFamily="2" charset="-122"/>
                  <a:ea typeface="华文新魏" panose="02010800040101010101" pitchFamily="2" charset="-122"/>
                </a:rPr>
                <a:t>,</a:t>
              </a:r>
              <a:r>
                <a:rPr kumimoji="0" lang="zh-CN" altLang="en-US" sz="1800">
                  <a:solidFill>
                    <a:srgbClr val="0033CC"/>
                  </a:solidFill>
                  <a:latin typeface="华文新魏" panose="02010800040101010101" pitchFamily="2" charset="-122"/>
                  <a:ea typeface="华文新魏" panose="02010800040101010101" pitchFamily="2" charset="-122"/>
                </a:rPr>
                <a:t>时间片</a:t>
              </a:r>
              <a:r>
                <a:rPr kumimoji="0" lang="en-US" altLang="zh-CN" sz="1800">
                  <a:solidFill>
                    <a:srgbClr val="0033CC"/>
                  </a:solidFill>
                  <a:latin typeface="华文新魏" panose="02010800040101010101" pitchFamily="2" charset="-122"/>
                  <a:ea typeface="华文新魏" panose="02010800040101010101" pitchFamily="2" charset="-122"/>
                </a:rPr>
                <a:t>500ms</a:t>
              </a:r>
            </a:p>
          </p:txBody>
        </p:sp>
        <p:sp>
          <p:nvSpPr>
            <p:cNvPr id="36885" name="Text Box 21">
              <a:extLst>
                <a:ext uri="{FF2B5EF4-FFF2-40B4-BE49-F238E27FC236}">
                  <a16:creationId xmlns:a16="http://schemas.microsoft.com/office/drawing/2014/main" id="{31163888-6FFE-4009-9305-6254EE9845B5}"/>
                </a:ext>
              </a:extLst>
            </p:cNvPr>
            <p:cNvSpPr txBox="1">
              <a:spLocks noChangeArrowheads="1"/>
            </p:cNvSpPr>
            <p:nvPr/>
          </p:nvSpPr>
          <p:spPr bwMode="auto">
            <a:xfrm>
              <a:off x="1861" y="1263"/>
              <a:ext cx="768" cy="262"/>
            </a:xfrm>
            <a:prstGeom prst="rect">
              <a:avLst/>
            </a:prstGeom>
            <a:solidFill>
              <a:srgbClr val="FFCC66"/>
            </a:solidFill>
            <a:ln>
              <a:noFill/>
            </a:ln>
            <a:effectLst>
              <a:outerShdw dist="107763" dir="2700000" algn="ctr" rotWithShape="0">
                <a:srgbClr val="808080"/>
              </a:outerShdw>
            </a:effectLst>
            <a:extLst>
              <a:ext uri="{91240B29-F687-4F45-9708-019B960494DF}">
                <a14:hiddenLine xmlns:a14="http://schemas.microsoft.com/office/drawing/2010/main" w="19050">
                  <a:solidFill>
                    <a:srgbClr val="000000"/>
                  </a:solidFill>
                  <a:miter lim="800000"/>
                  <a:headEnd/>
                  <a:tailEnd/>
                </a14:hiddenLine>
              </a:ext>
            </a:ex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33CC"/>
                  </a:solidFill>
                  <a:latin typeface="华文新魏" panose="02010800040101010101" pitchFamily="2" charset="-122"/>
                  <a:ea typeface="华文新魏" panose="02010800040101010101" pitchFamily="2" charset="-122"/>
                </a:rPr>
                <a:t>超过时间片</a:t>
              </a:r>
            </a:p>
          </p:txBody>
        </p:sp>
        <p:sp>
          <p:nvSpPr>
            <p:cNvPr id="36886" name="Text Box 22">
              <a:extLst>
                <a:ext uri="{FF2B5EF4-FFF2-40B4-BE49-F238E27FC236}">
                  <a16:creationId xmlns:a16="http://schemas.microsoft.com/office/drawing/2014/main" id="{09D4F1B3-4EDD-4E25-9218-A5BDC01C60F8}"/>
                </a:ext>
              </a:extLst>
            </p:cNvPr>
            <p:cNvSpPr txBox="1">
              <a:spLocks noChangeArrowheads="1"/>
            </p:cNvSpPr>
            <p:nvPr/>
          </p:nvSpPr>
          <p:spPr bwMode="auto">
            <a:xfrm>
              <a:off x="3243" y="1858"/>
              <a:ext cx="726" cy="396"/>
            </a:xfrm>
            <a:prstGeom prst="rect">
              <a:avLst/>
            </a:prstGeom>
            <a:solidFill>
              <a:srgbClr val="FFCC66"/>
            </a:solidFill>
            <a:ln>
              <a:noFill/>
            </a:ln>
            <a:effectLst>
              <a:outerShdw dist="107763" dir="2700000" algn="ctr" rotWithShape="0">
                <a:srgbClr val="808080"/>
              </a:outerShdw>
            </a:effectLst>
            <a:extLst>
              <a:ext uri="{91240B29-F687-4F45-9708-019B960494DF}">
                <a14:hiddenLine xmlns:a14="http://schemas.microsoft.com/office/drawing/2010/main" w="19050">
                  <a:solidFill>
                    <a:srgbClr val="000000"/>
                  </a:solidFill>
                  <a:miter lim="800000"/>
                  <a:headEnd/>
                  <a:tailEnd/>
                </a14:hiddenLine>
              </a:ext>
            </a:ex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33CC"/>
                  </a:solidFill>
                  <a:latin typeface="华文新魏" panose="02010800040101010101" pitchFamily="2" charset="-122"/>
                  <a:ea typeface="华文新魏" panose="02010800040101010101" pitchFamily="2" charset="-122"/>
                </a:rPr>
                <a:t>启动磁盘</a:t>
              </a:r>
            </a:p>
            <a:p>
              <a:pPr algn="ctr"/>
              <a:r>
                <a:rPr kumimoji="0" lang="zh-CN" altLang="en-US" sz="1800">
                  <a:solidFill>
                    <a:srgbClr val="0033CC"/>
                  </a:solidFill>
                  <a:latin typeface="华文新魏" panose="02010800040101010101" pitchFamily="2" charset="-122"/>
                  <a:ea typeface="华文新魏" panose="02010800040101010101" pitchFamily="2" charset="-122"/>
                </a:rPr>
                <a:t>磁带</a:t>
              </a:r>
            </a:p>
          </p:txBody>
        </p:sp>
        <p:sp>
          <p:nvSpPr>
            <p:cNvPr id="36887" name="Text Box 23">
              <a:extLst>
                <a:ext uri="{FF2B5EF4-FFF2-40B4-BE49-F238E27FC236}">
                  <a16:creationId xmlns:a16="http://schemas.microsoft.com/office/drawing/2014/main" id="{2A5B16EE-7F09-40B0-A04E-CB7B25DB876B}"/>
                </a:ext>
              </a:extLst>
            </p:cNvPr>
            <p:cNvSpPr txBox="1">
              <a:spLocks noChangeArrowheads="1"/>
            </p:cNvSpPr>
            <p:nvPr/>
          </p:nvSpPr>
          <p:spPr bwMode="auto">
            <a:xfrm>
              <a:off x="1655" y="1858"/>
              <a:ext cx="726" cy="396"/>
            </a:xfrm>
            <a:prstGeom prst="rect">
              <a:avLst/>
            </a:prstGeom>
            <a:solidFill>
              <a:srgbClr val="FFCC66"/>
            </a:solidFill>
            <a:ln>
              <a:noFill/>
            </a:ln>
            <a:effectLst>
              <a:outerShdw dist="107763" dir="2700000" algn="ctr" rotWithShape="0">
                <a:srgbClr val="808080"/>
              </a:outerShdw>
            </a:effectLst>
            <a:extLst>
              <a:ext uri="{91240B29-F687-4F45-9708-019B960494DF}">
                <a14:hiddenLine xmlns:a14="http://schemas.microsoft.com/office/drawing/2010/main" w="19050">
                  <a:solidFill>
                    <a:srgbClr val="000000"/>
                  </a:solidFill>
                  <a:miter lim="800000"/>
                  <a:headEnd/>
                  <a:tailEnd/>
                </a14:hiddenLine>
              </a:ext>
            </a:ex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33CC"/>
                  </a:solidFill>
                  <a:latin typeface="华文新魏" panose="02010800040101010101" pitchFamily="2" charset="-122"/>
                  <a:ea typeface="华文新魏" panose="02010800040101010101" pitchFamily="2" charset="-122"/>
                </a:rPr>
                <a:t>启动其他</a:t>
              </a:r>
            </a:p>
            <a:p>
              <a:pPr algn="ctr"/>
              <a:r>
                <a:rPr kumimoji="0" lang="zh-CN" altLang="en-US" sz="1800">
                  <a:solidFill>
                    <a:srgbClr val="0033CC"/>
                  </a:solidFill>
                  <a:latin typeface="华文新魏" panose="02010800040101010101" pitchFamily="2" charset="-122"/>
                  <a:ea typeface="华文新魏" panose="02010800040101010101" pitchFamily="2" charset="-122"/>
                </a:rPr>
                <a:t>外设</a:t>
              </a:r>
            </a:p>
          </p:txBody>
        </p:sp>
        <p:sp>
          <p:nvSpPr>
            <p:cNvPr id="36888" name="Text Box 24">
              <a:extLst>
                <a:ext uri="{FF2B5EF4-FFF2-40B4-BE49-F238E27FC236}">
                  <a16:creationId xmlns:a16="http://schemas.microsoft.com/office/drawing/2014/main" id="{A101C050-B78A-48DC-B8E4-54C7BD4BE8A3}"/>
                </a:ext>
              </a:extLst>
            </p:cNvPr>
            <p:cNvSpPr txBox="1">
              <a:spLocks noChangeArrowheads="1"/>
            </p:cNvSpPr>
            <p:nvPr/>
          </p:nvSpPr>
          <p:spPr bwMode="auto">
            <a:xfrm>
              <a:off x="3288" y="2976"/>
              <a:ext cx="907" cy="369"/>
            </a:xfrm>
            <a:prstGeom prst="rect">
              <a:avLst/>
            </a:prstGeom>
            <a:solidFill>
              <a:srgbClr val="FFCC66"/>
            </a:solidFill>
            <a:ln>
              <a:noFill/>
            </a:ln>
            <a:effectLst>
              <a:outerShdw dist="107763" dir="2700000" algn="ctr" rotWithShape="0">
                <a:srgbClr val="808080"/>
              </a:outerShdw>
            </a:effectLst>
            <a:extLst>
              <a:ext uri="{91240B29-F687-4F45-9708-019B960494DF}">
                <a14:hiddenLine xmlns:a14="http://schemas.microsoft.com/office/drawing/2010/main" w="19050">
                  <a:solidFill>
                    <a:srgbClr val="000000"/>
                  </a:solidFill>
                  <a:miter lim="800000"/>
                  <a:headEnd/>
                  <a:tailEnd/>
                </a14:hiddenLine>
              </a:ext>
            </a:ex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33CC"/>
                  </a:solidFill>
                  <a:latin typeface="华文新魏" panose="02010800040101010101" pitchFamily="2" charset="-122"/>
                  <a:ea typeface="华文新魏" panose="02010800040101010101" pitchFamily="2" charset="-122"/>
                </a:rPr>
                <a:t>选中</a:t>
              </a:r>
              <a:r>
                <a:rPr kumimoji="0" lang="en-US" altLang="zh-CN" sz="1800">
                  <a:solidFill>
                    <a:srgbClr val="0033CC"/>
                  </a:solidFill>
                  <a:latin typeface="华文新魏" panose="02010800040101010101" pitchFamily="2" charset="-122"/>
                  <a:ea typeface="华文新魏" panose="02010800040101010101" pitchFamily="2" charset="-122"/>
                </a:rPr>
                <a:t>,</a:t>
              </a:r>
              <a:r>
                <a:rPr kumimoji="0" lang="zh-CN" altLang="en-US" sz="1800">
                  <a:solidFill>
                    <a:srgbClr val="0033CC"/>
                  </a:solidFill>
                  <a:latin typeface="华文新魏" panose="02010800040101010101" pitchFamily="2" charset="-122"/>
                  <a:ea typeface="华文新魏" panose="02010800040101010101" pitchFamily="2" charset="-122"/>
                </a:rPr>
                <a:t>时间片</a:t>
              </a:r>
              <a:r>
                <a:rPr kumimoji="0" lang="en-US" altLang="zh-CN" sz="1800">
                  <a:solidFill>
                    <a:srgbClr val="0033CC"/>
                  </a:solidFill>
                  <a:latin typeface="华文新魏" panose="02010800040101010101" pitchFamily="2" charset="-122"/>
                  <a:ea typeface="华文新魏" panose="02010800040101010101" pitchFamily="2" charset="-122"/>
                </a:rPr>
                <a:t>200ms</a:t>
              </a:r>
            </a:p>
          </p:txBody>
        </p:sp>
        <p:sp>
          <p:nvSpPr>
            <p:cNvPr id="36889" name="Text Box 25">
              <a:extLst>
                <a:ext uri="{FF2B5EF4-FFF2-40B4-BE49-F238E27FC236}">
                  <a16:creationId xmlns:a16="http://schemas.microsoft.com/office/drawing/2014/main" id="{CF874015-83E2-4D7B-B2F6-0D9AB1EBC040}"/>
                </a:ext>
              </a:extLst>
            </p:cNvPr>
            <p:cNvSpPr txBox="1">
              <a:spLocks noChangeArrowheads="1"/>
            </p:cNvSpPr>
            <p:nvPr/>
          </p:nvSpPr>
          <p:spPr bwMode="auto">
            <a:xfrm>
              <a:off x="1273" y="2948"/>
              <a:ext cx="1175" cy="397"/>
            </a:xfrm>
            <a:prstGeom prst="rect">
              <a:avLst/>
            </a:prstGeom>
            <a:solidFill>
              <a:srgbClr val="FFCC66"/>
            </a:solidFill>
            <a:ln>
              <a:noFill/>
            </a:ln>
            <a:effectLst>
              <a:outerShdw dist="107763" dir="2700000" algn="ctr" rotWithShape="0">
                <a:srgbClr val="808080"/>
              </a:outerShdw>
            </a:effectLst>
            <a:extLst>
              <a:ext uri="{91240B29-F687-4F45-9708-019B960494DF}">
                <a14:hiddenLine xmlns:a14="http://schemas.microsoft.com/office/drawing/2010/main" w="19050">
                  <a:solidFill>
                    <a:srgbClr val="000000"/>
                  </a:solidFill>
                  <a:miter lim="800000"/>
                  <a:headEnd/>
                  <a:tailEnd/>
                </a14:hiddenLine>
              </a:ext>
            </a:ex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33CC"/>
                  </a:solidFill>
                  <a:latin typeface="华文新魏" panose="02010800040101010101" pitchFamily="2" charset="-122"/>
                  <a:ea typeface="华文新魏" panose="02010800040101010101" pitchFamily="2" charset="-122"/>
                </a:rPr>
                <a:t>选中</a:t>
              </a:r>
              <a:r>
                <a:rPr kumimoji="0" lang="en-US" altLang="zh-CN" sz="1800">
                  <a:solidFill>
                    <a:srgbClr val="0033CC"/>
                  </a:solidFill>
                  <a:latin typeface="华文新魏" panose="02010800040101010101" pitchFamily="2" charset="-122"/>
                  <a:ea typeface="华文新魏" panose="02010800040101010101" pitchFamily="2" charset="-122"/>
                </a:rPr>
                <a:t>,</a:t>
              </a:r>
              <a:r>
                <a:rPr kumimoji="0" lang="zh-CN" altLang="en-US" sz="1800">
                  <a:solidFill>
                    <a:srgbClr val="0033CC"/>
                  </a:solidFill>
                  <a:latin typeface="华文新魏" panose="02010800040101010101" pitchFamily="2" charset="-122"/>
                  <a:ea typeface="华文新魏" panose="02010800040101010101" pitchFamily="2" charset="-122"/>
                </a:rPr>
                <a:t>时间片</a:t>
              </a:r>
              <a:r>
                <a:rPr kumimoji="0" lang="en-US" altLang="zh-CN" sz="1800">
                  <a:solidFill>
                    <a:srgbClr val="0033CC"/>
                  </a:solidFill>
                  <a:latin typeface="华文新魏" panose="02010800040101010101" pitchFamily="2" charset="-122"/>
                  <a:ea typeface="华文新魏" panose="02010800040101010101" pitchFamily="2" charset="-122"/>
                </a:rPr>
                <a:t>100ms</a:t>
              </a:r>
            </a:p>
          </p:txBody>
        </p:sp>
      </p:grpSp>
    </p:spTree>
  </p:cSld>
  <p:clrMapOvr>
    <a:overrideClrMapping bg1="lt1" tx1="dk1" bg2="lt2" tx2="dk2" accent1="accent1" accent2="accent2" accent3="accent3" accent4="accent4" accent5="accent5" accent6="accent6" hlink="hlink" folHlink="folHlink"/>
  </p:clrMapOvr>
  <p:transition>
    <p:dissolve/>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70A80D7-EBE7-4B79-910F-2F27B74309CE}"/>
              </a:ext>
            </a:extLst>
          </p:cNvPr>
          <p:cNvSpPr>
            <a:spLocks noChangeArrowheads="1"/>
          </p:cNvSpPr>
          <p:nvPr/>
        </p:nvSpPr>
        <p:spPr bwMode="auto">
          <a:xfrm>
            <a:off x="7620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4800">
                <a:solidFill>
                  <a:schemeClr val="tx2"/>
                </a:solidFill>
                <a:ea typeface="华文新魏" panose="02010800040101010101" pitchFamily="2" charset="-122"/>
              </a:rPr>
              <a:t>8 </a:t>
            </a:r>
            <a:r>
              <a:rPr lang="zh-CN" altLang="en-US" sz="4800">
                <a:solidFill>
                  <a:schemeClr val="tx2"/>
                </a:solidFill>
                <a:latin typeface="华文新魏" panose="02010800040101010101" pitchFamily="2" charset="-122"/>
                <a:ea typeface="华文新魏" panose="02010800040101010101" pitchFamily="2" charset="-122"/>
              </a:rPr>
              <a:t>彩票调度算法</a:t>
            </a:r>
            <a:br>
              <a:rPr lang="zh-CN" altLang="en-US" sz="4800">
                <a:solidFill>
                  <a:schemeClr val="tx2"/>
                </a:solidFill>
                <a:latin typeface="华文新魏" panose="02010800040101010101" pitchFamily="2" charset="-122"/>
                <a:ea typeface="华文新魏" panose="02010800040101010101" pitchFamily="2" charset="-122"/>
              </a:rPr>
            </a:br>
            <a:endParaRPr lang="zh-CN" altLang="en-US" sz="4800">
              <a:solidFill>
                <a:schemeClr val="tx2"/>
              </a:solidFill>
              <a:latin typeface="华文新魏" panose="02010800040101010101" pitchFamily="2" charset="-122"/>
              <a:ea typeface="华文新魏" panose="02010800040101010101" pitchFamily="2" charset="-122"/>
            </a:endParaRPr>
          </a:p>
        </p:txBody>
      </p:sp>
      <p:sp>
        <p:nvSpPr>
          <p:cNvPr id="37891" name="Rectangle 3">
            <a:extLst>
              <a:ext uri="{FF2B5EF4-FFF2-40B4-BE49-F238E27FC236}">
                <a16:creationId xmlns:a16="http://schemas.microsoft.com/office/drawing/2014/main" id="{BD92D8B1-B5F4-442A-AA5A-784BEC181B4D}"/>
              </a:ext>
            </a:extLst>
          </p:cNvPr>
          <p:cNvSpPr>
            <a:spLocks noChangeArrowheads="1"/>
          </p:cNvSpPr>
          <p:nvPr/>
        </p:nvSpPr>
        <p:spPr bwMode="auto">
          <a:xfrm>
            <a:off x="685800" y="1143000"/>
            <a:ext cx="7620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FontTx/>
              <a:buChar char="•"/>
            </a:pPr>
            <a:r>
              <a:rPr lang="zh-CN" altLang="en-US" sz="3600">
                <a:latin typeface="华文新魏" panose="02010800040101010101" pitchFamily="2" charset="-122"/>
                <a:ea typeface="华文新魏" panose="02010800040101010101" pitchFamily="2" charset="-122"/>
              </a:rPr>
              <a:t>基本思想：为进程发放针对各种资源（如</a:t>
            </a:r>
            <a:r>
              <a:rPr lang="en-US" altLang="zh-CN" sz="3600">
                <a:latin typeface="华文新魏" panose="02010800040101010101" pitchFamily="2" charset="-122"/>
                <a:ea typeface="华文新魏" panose="02010800040101010101" pitchFamily="2" charset="-122"/>
              </a:rPr>
              <a:t>CPU</a:t>
            </a:r>
            <a:r>
              <a:rPr lang="zh-CN" altLang="en-US" sz="3600">
                <a:latin typeface="华文新魏" panose="02010800040101010101" pitchFamily="2" charset="-122"/>
                <a:ea typeface="华文新魏" panose="02010800040101010101" pitchFamily="2" charset="-122"/>
              </a:rPr>
              <a:t>时间）的彩票。调度程序随机选择一张彩票，持有该彩票的进程获得系统资源。</a:t>
            </a:r>
          </a:p>
          <a:p>
            <a:pPr algn="just" eaLnBrk="1" hangingPunct="1">
              <a:spcBef>
                <a:spcPct val="20000"/>
              </a:spcBef>
              <a:buFontTx/>
              <a:buChar char="•"/>
            </a:pPr>
            <a:r>
              <a:rPr lang="zh-CN" altLang="en-US" sz="3600">
                <a:latin typeface="华文新魏" panose="02010800040101010101" pitchFamily="2" charset="-122"/>
                <a:ea typeface="华文新魏" panose="02010800040101010101" pitchFamily="2" charset="-122"/>
              </a:rPr>
              <a:t>进程都是平等的，有相同的运行机会。如果某些进程需要更多的机会，可被给予更多彩票，增加其中奖机会。</a:t>
            </a:r>
          </a:p>
          <a:p>
            <a:pPr algn="just" eaLnBrk="1" hangingPunct="1">
              <a:spcBef>
                <a:spcPct val="20000"/>
              </a:spcBef>
              <a:buFontTx/>
              <a:buChar char="•"/>
            </a:pPr>
            <a:endParaRPr lang="zh-CN" altLang="en-US" sz="3600">
              <a:latin typeface="华文新魏" panose="02010800040101010101" pitchFamily="2" charset="-122"/>
              <a:ea typeface="华文新魏" panose="02010800040101010101" pitchFamily="2" charset="-122"/>
            </a:endParaRPr>
          </a:p>
          <a:p>
            <a:pPr eaLnBrk="1" hangingPunct="1">
              <a:spcBef>
                <a:spcPct val="20000"/>
              </a:spcBef>
              <a:buFontTx/>
              <a:buChar char="•"/>
            </a:pPr>
            <a:endParaRPr lang="en-US" altLang="zh-CN" sz="3600">
              <a:latin typeface="华文新魏" panose="02010800040101010101" pitchFamily="2" charset="-122"/>
              <a:ea typeface="华文新魏" panose="0201080004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DC9AC38-C8D7-4EA2-88BC-9606F0EB49BD}"/>
              </a:ext>
            </a:extLst>
          </p:cNvPr>
          <p:cNvSpPr>
            <a:spLocks noChangeArrowheads="1"/>
          </p:cNvSpPr>
          <p:nvPr/>
        </p:nvSpPr>
        <p:spPr bwMode="auto">
          <a:xfrm>
            <a:off x="6096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4800">
                <a:solidFill>
                  <a:schemeClr val="tx2"/>
                </a:solidFill>
                <a:ea typeface="华文新魏" panose="02010800040101010101" pitchFamily="2" charset="-122"/>
              </a:rPr>
              <a:t>2.9.3</a:t>
            </a:r>
            <a:r>
              <a:rPr lang="en-US" altLang="zh-CN" sz="4800">
                <a:solidFill>
                  <a:schemeClr val="tx2"/>
                </a:solidFill>
                <a:latin typeface="华文新魏" panose="02010800040101010101" pitchFamily="2" charset="-122"/>
                <a:ea typeface="华文新魏" panose="02010800040101010101" pitchFamily="2" charset="-122"/>
              </a:rPr>
              <a:t>  </a:t>
            </a:r>
            <a:r>
              <a:rPr lang="zh-CN" altLang="en-US" sz="4800">
                <a:solidFill>
                  <a:schemeClr val="tx2"/>
                </a:solidFill>
                <a:latin typeface="华文新魏" panose="02010800040101010101" pitchFamily="2" charset="-122"/>
                <a:ea typeface="华文新魏" panose="02010800040101010101" pitchFamily="2" charset="-122"/>
              </a:rPr>
              <a:t>实时调度算法</a:t>
            </a:r>
            <a:br>
              <a:rPr lang="zh-CN" altLang="en-US" sz="4800">
                <a:solidFill>
                  <a:schemeClr val="tx2"/>
                </a:solidFill>
                <a:latin typeface="华文新魏" panose="02010800040101010101" pitchFamily="2" charset="-122"/>
                <a:ea typeface="华文新魏" panose="02010800040101010101" pitchFamily="2" charset="-122"/>
              </a:rPr>
            </a:br>
            <a:endParaRPr lang="zh-CN" altLang="en-US" sz="4800">
              <a:solidFill>
                <a:schemeClr val="tx2"/>
              </a:solidFill>
              <a:latin typeface="华文新魏" panose="02010800040101010101" pitchFamily="2" charset="-122"/>
              <a:ea typeface="华文新魏" panose="02010800040101010101" pitchFamily="2" charset="-122"/>
            </a:endParaRPr>
          </a:p>
        </p:txBody>
      </p:sp>
      <p:sp>
        <p:nvSpPr>
          <p:cNvPr id="38915" name="Rectangle 3">
            <a:extLst>
              <a:ext uri="{FF2B5EF4-FFF2-40B4-BE49-F238E27FC236}">
                <a16:creationId xmlns:a16="http://schemas.microsoft.com/office/drawing/2014/main" id="{F856B1D8-BF3F-47FB-9B9B-EDCE8D9BD49E}"/>
              </a:ext>
            </a:extLst>
          </p:cNvPr>
          <p:cNvSpPr>
            <a:spLocks noChangeArrowheads="1"/>
          </p:cNvSpPr>
          <p:nvPr/>
        </p:nvSpPr>
        <p:spPr bwMode="auto">
          <a:xfrm>
            <a:off x="533400" y="1268413"/>
            <a:ext cx="77724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FontTx/>
              <a:buChar char="•"/>
            </a:pPr>
            <a:r>
              <a:rPr lang="zh-CN" altLang="en-US" sz="3600">
                <a:latin typeface="华文新魏" panose="02010800040101010101" pitchFamily="2" charset="-122"/>
                <a:ea typeface="华文新魏" panose="02010800040101010101" pitchFamily="2" charset="-122"/>
              </a:rPr>
              <a:t>实时系统是那些时间因素非常关键的系统。</a:t>
            </a:r>
          </a:p>
          <a:p>
            <a:pPr algn="just" eaLnBrk="1" hangingPunct="1">
              <a:spcBef>
                <a:spcPct val="20000"/>
              </a:spcBef>
              <a:buFontTx/>
              <a:buChar char="•"/>
            </a:pPr>
            <a:r>
              <a:rPr lang="zh-CN" altLang="en-US" sz="3600">
                <a:latin typeface="华文新魏" panose="02010800040101010101" pitchFamily="2" charset="-122"/>
                <a:ea typeface="华文新魏" panose="02010800040101010101" pitchFamily="2" charset="-122"/>
              </a:rPr>
              <a:t>实时系统包括监控系统、自动驾驶系统、安全控制系统等，这些系统中，迟到的响应即使正确，也和没有响应一样糟糕。</a:t>
            </a:r>
          </a:p>
          <a:p>
            <a:pPr eaLnBrk="1" hangingPunct="1">
              <a:spcBef>
                <a:spcPct val="20000"/>
              </a:spcBef>
              <a:buFontTx/>
              <a:buChar char="•"/>
            </a:pPr>
            <a:endParaRPr lang="en-US" altLang="zh-CN" sz="3600">
              <a:latin typeface="华文新魏" panose="02010800040101010101" pitchFamily="2" charset="-122"/>
              <a:ea typeface="华文新魏" panose="0201080004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9A27DB0-840D-410F-B2DA-823A0BD6E7FD}"/>
              </a:ext>
            </a:extLst>
          </p:cNvPr>
          <p:cNvSpPr>
            <a:spLocks noChangeArrowheads="1"/>
          </p:cNvSpPr>
          <p:nvPr/>
        </p:nvSpPr>
        <p:spPr bwMode="auto">
          <a:xfrm>
            <a:off x="9144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800">
                <a:solidFill>
                  <a:schemeClr val="tx2"/>
                </a:solidFill>
                <a:latin typeface="华文新魏" panose="02010800040101010101" pitchFamily="2" charset="-122"/>
                <a:ea typeface="华文新魏" panose="02010800040101010101" pitchFamily="2" charset="-122"/>
              </a:rPr>
              <a:t>硬实时系统和软实时系统</a:t>
            </a:r>
          </a:p>
        </p:txBody>
      </p:sp>
      <p:sp>
        <p:nvSpPr>
          <p:cNvPr id="39939" name="Rectangle 3">
            <a:extLst>
              <a:ext uri="{FF2B5EF4-FFF2-40B4-BE49-F238E27FC236}">
                <a16:creationId xmlns:a16="http://schemas.microsoft.com/office/drawing/2014/main" id="{F87AA741-F71B-4FF0-8864-A427C0C830F9}"/>
              </a:ext>
            </a:extLst>
          </p:cNvPr>
          <p:cNvSpPr>
            <a:spLocks noChangeArrowheads="1"/>
          </p:cNvSpPr>
          <p:nvPr/>
        </p:nvSpPr>
        <p:spPr bwMode="auto">
          <a:xfrm>
            <a:off x="762000" y="1219200"/>
            <a:ext cx="7543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FontTx/>
              <a:buChar char="•"/>
            </a:pPr>
            <a:r>
              <a:rPr lang="zh-CN" altLang="en-US" sz="3600">
                <a:latin typeface="华文新魏" panose="02010800040101010101" pitchFamily="2" charset="-122"/>
                <a:ea typeface="华文新魏" panose="02010800040101010101" pitchFamily="2" charset="-122"/>
              </a:rPr>
              <a:t>实时系统通常分为硬实时系统和软实时系统。</a:t>
            </a:r>
          </a:p>
          <a:p>
            <a:pPr algn="just" eaLnBrk="1" hangingPunct="1">
              <a:spcBef>
                <a:spcPct val="20000"/>
              </a:spcBef>
              <a:buFontTx/>
              <a:buChar char="•"/>
            </a:pPr>
            <a:r>
              <a:rPr lang="zh-CN" altLang="en-US" sz="3600">
                <a:latin typeface="华文新魏" panose="02010800040101010101" pitchFamily="2" charset="-122"/>
                <a:ea typeface="华文新魏" panose="02010800040101010101" pitchFamily="2" charset="-122"/>
              </a:rPr>
              <a:t>前者意味着存在必须满足的时间限制；后者意味着偶尔超过时间限制时可以容忍的。</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A46E39F-658A-4F3C-9641-2D789FA43FBD}"/>
              </a:ext>
            </a:extLst>
          </p:cNvPr>
          <p:cNvSpPr>
            <a:spLocks noChangeArrowheads="1"/>
          </p:cNvSpPr>
          <p:nvPr/>
        </p:nvSpPr>
        <p:spPr bwMode="auto">
          <a:xfrm>
            <a:off x="152400" y="152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4400">
                <a:solidFill>
                  <a:schemeClr val="tx2"/>
                </a:solidFill>
                <a:latin typeface="华文新魏" panose="02010800040101010101" pitchFamily="2" charset="-122"/>
                <a:ea typeface="华文新魏" panose="02010800040101010101" pitchFamily="2" charset="-122"/>
              </a:rPr>
              <a:t>     </a:t>
            </a:r>
            <a:r>
              <a:rPr lang="zh-CN" altLang="en-US" sz="4800">
                <a:solidFill>
                  <a:schemeClr val="tx2"/>
                </a:solidFill>
                <a:latin typeface="华文新魏" panose="02010800040101010101" pitchFamily="2" charset="-122"/>
                <a:ea typeface="华文新魏" panose="02010800040101010101" pitchFamily="2" charset="-122"/>
              </a:rPr>
              <a:t>周期性和非周期性事件</a:t>
            </a:r>
          </a:p>
        </p:txBody>
      </p:sp>
      <p:sp>
        <p:nvSpPr>
          <p:cNvPr id="40963" name="Rectangle 3">
            <a:extLst>
              <a:ext uri="{FF2B5EF4-FFF2-40B4-BE49-F238E27FC236}">
                <a16:creationId xmlns:a16="http://schemas.microsoft.com/office/drawing/2014/main" id="{44819322-BC82-4165-9D7E-58ED35C6C577}"/>
              </a:ext>
            </a:extLst>
          </p:cNvPr>
          <p:cNvSpPr>
            <a:spLocks noChangeArrowheads="1"/>
          </p:cNvSpPr>
          <p:nvPr/>
        </p:nvSpPr>
        <p:spPr bwMode="auto">
          <a:xfrm>
            <a:off x="838200" y="1143000"/>
            <a:ext cx="73152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FontTx/>
              <a:buChar char="•"/>
            </a:pPr>
            <a:r>
              <a:rPr lang="zh-CN" altLang="en-US" sz="3200">
                <a:latin typeface="华文新魏" panose="02010800040101010101" pitchFamily="2" charset="-122"/>
                <a:ea typeface="华文新魏" panose="02010800040101010101" pitchFamily="2" charset="-122"/>
              </a:rPr>
              <a:t>实时系统响应的事件可划分为周期性事件和非周期性事件。</a:t>
            </a:r>
          </a:p>
          <a:p>
            <a:pPr algn="just" eaLnBrk="1" hangingPunct="1">
              <a:spcBef>
                <a:spcPct val="20000"/>
              </a:spcBef>
              <a:buFontTx/>
              <a:buChar char="•"/>
            </a:pPr>
            <a:r>
              <a:rPr lang="zh-CN" altLang="en-US" sz="3200">
                <a:latin typeface="华文新魏" panose="02010800040101010101" pitchFamily="2" charset="-122"/>
                <a:ea typeface="华文新魏" panose="02010800040101010101" pitchFamily="2" charset="-122"/>
              </a:rPr>
              <a:t>例如，</a:t>
            </a:r>
            <a:r>
              <a:rPr lang="en-US" altLang="zh-CN" sz="3200">
                <a:latin typeface="华文新魏" panose="02010800040101010101" pitchFamily="2" charset="-122"/>
                <a:ea typeface="华文新魏" panose="02010800040101010101" pitchFamily="2" charset="-122"/>
              </a:rPr>
              <a:t>m</a:t>
            </a:r>
            <a:r>
              <a:rPr lang="zh-CN" altLang="en-US" sz="3200">
                <a:latin typeface="华文新魏" panose="02010800040101010101" pitchFamily="2" charset="-122"/>
                <a:ea typeface="华文新魏" panose="02010800040101010101" pitchFamily="2" charset="-122"/>
              </a:rPr>
              <a:t>个周期性事件，事件</a:t>
            </a:r>
            <a:r>
              <a:rPr lang="en-US" altLang="zh-CN" sz="3200">
                <a:latin typeface="华文新魏" panose="02010800040101010101" pitchFamily="2" charset="-122"/>
                <a:ea typeface="华文新魏" panose="02010800040101010101" pitchFamily="2" charset="-122"/>
              </a:rPr>
              <a:t>i</a:t>
            </a:r>
            <a:r>
              <a:rPr lang="zh-CN" altLang="en-US" sz="3200">
                <a:latin typeface="华文新魏" panose="02010800040101010101" pitchFamily="2" charset="-122"/>
                <a:ea typeface="华文新魏" panose="02010800040101010101" pitchFamily="2" charset="-122"/>
              </a:rPr>
              <a:t>的周期为</a:t>
            </a:r>
            <a:r>
              <a:rPr lang="en-US" altLang="zh-CN" sz="3200">
                <a:latin typeface="华文新魏" panose="02010800040101010101" pitchFamily="2" charset="-122"/>
                <a:ea typeface="华文新魏" panose="02010800040101010101" pitchFamily="2" charset="-122"/>
              </a:rPr>
              <a:t>P</a:t>
            </a:r>
            <a:r>
              <a:rPr lang="en-US" altLang="zh-CN" sz="3200" baseline="-30000">
                <a:latin typeface="华文新魏" panose="02010800040101010101" pitchFamily="2" charset="-122"/>
                <a:ea typeface="华文新魏" panose="02010800040101010101" pitchFamily="2" charset="-122"/>
              </a:rPr>
              <a:t>i</a:t>
            </a:r>
            <a:r>
              <a:rPr lang="zh-CN" altLang="en-US" sz="3200">
                <a:latin typeface="华文新魏" panose="02010800040101010101" pitchFamily="2" charset="-122"/>
                <a:ea typeface="华文新魏" panose="02010800040101010101" pitchFamily="2" charset="-122"/>
              </a:rPr>
              <a:t>，每个事件需要</a:t>
            </a:r>
            <a:r>
              <a:rPr lang="en-US" altLang="zh-CN" sz="3200">
                <a:latin typeface="华文新魏" panose="02010800040101010101" pitchFamily="2" charset="-122"/>
                <a:ea typeface="华文新魏" panose="02010800040101010101" pitchFamily="2" charset="-122"/>
              </a:rPr>
              <a:t>C</a:t>
            </a:r>
            <a:r>
              <a:rPr lang="en-US" altLang="zh-CN" sz="3200" baseline="-30000">
                <a:latin typeface="华文新魏" panose="02010800040101010101" pitchFamily="2" charset="-122"/>
                <a:ea typeface="华文新魏" panose="02010800040101010101" pitchFamily="2" charset="-122"/>
              </a:rPr>
              <a:t>i</a:t>
            </a:r>
            <a:r>
              <a:rPr lang="zh-CN" altLang="en-US" sz="3200">
                <a:latin typeface="华文新魏" panose="02010800040101010101" pitchFamily="2" charset="-122"/>
                <a:ea typeface="华文新魏" panose="02010800040101010101" pitchFamily="2" charset="-122"/>
              </a:rPr>
              <a:t>秒的</a:t>
            </a:r>
            <a:r>
              <a:rPr lang="en-US" altLang="zh-CN" sz="3200">
                <a:latin typeface="华文新魏" panose="02010800040101010101" pitchFamily="2" charset="-122"/>
                <a:ea typeface="华文新魏" panose="02010800040101010101" pitchFamily="2" charset="-122"/>
              </a:rPr>
              <a:t>CPU</a:t>
            </a:r>
            <a:r>
              <a:rPr lang="zh-CN" altLang="en-US" sz="3200">
                <a:latin typeface="华文新魏" panose="02010800040101010101" pitchFamily="2" charset="-122"/>
                <a:ea typeface="华文新魏" panose="02010800040101010101" pitchFamily="2" charset="-122"/>
              </a:rPr>
              <a:t>时间来处理，则只有满足以下条件：</a:t>
            </a:r>
          </a:p>
          <a:p>
            <a:pPr algn="ctr" eaLnBrk="1" hangingPunct="1">
              <a:spcBef>
                <a:spcPct val="20000"/>
              </a:spcBef>
            </a:pPr>
            <a:r>
              <a:rPr lang="zh-CN" altLang="en-US" sz="3200">
                <a:latin typeface="华文新魏" panose="02010800040101010101" pitchFamily="2" charset="-122"/>
                <a:ea typeface="华文新魏" panose="02010800040101010101" pitchFamily="2" charset="-122"/>
              </a:rPr>
              <a:t> </a:t>
            </a:r>
            <a:r>
              <a:rPr lang="en-US" altLang="zh-CN" sz="3200">
                <a:latin typeface="华文新魏" panose="02010800040101010101" pitchFamily="2" charset="-122"/>
                <a:ea typeface="华文新魏" panose="02010800040101010101" pitchFamily="2" charset="-122"/>
              </a:rPr>
              <a:t>C</a:t>
            </a:r>
            <a:r>
              <a:rPr lang="en-US" altLang="zh-CN" sz="3200" baseline="-30000">
                <a:latin typeface="华文新魏" panose="02010800040101010101" pitchFamily="2" charset="-122"/>
                <a:ea typeface="华文新魏" panose="02010800040101010101" pitchFamily="2" charset="-122"/>
              </a:rPr>
              <a:t>1</a:t>
            </a:r>
            <a:r>
              <a:rPr lang="en-US" altLang="zh-CN" sz="3200">
                <a:latin typeface="华文新魏" panose="02010800040101010101" pitchFamily="2" charset="-122"/>
                <a:ea typeface="华文新魏" panose="02010800040101010101" pitchFamily="2" charset="-122"/>
              </a:rPr>
              <a:t>/P</a:t>
            </a:r>
            <a:r>
              <a:rPr lang="en-US" altLang="zh-CN" sz="3200" baseline="-30000">
                <a:latin typeface="华文新魏" panose="02010800040101010101" pitchFamily="2" charset="-122"/>
                <a:ea typeface="华文新魏" panose="02010800040101010101" pitchFamily="2" charset="-122"/>
              </a:rPr>
              <a:t>1</a:t>
            </a:r>
            <a:r>
              <a:rPr lang="en-US" altLang="zh-CN" sz="3200">
                <a:latin typeface="华文新魏" panose="02010800040101010101" pitchFamily="2" charset="-122"/>
                <a:ea typeface="华文新魏" panose="02010800040101010101" pitchFamily="2" charset="-122"/>
              </a:rPr>
              <a:t> + C</a:t>
            </a:r>
            <a:r>
              <a:rPr lang="en-US" altLang="zh-CN" sz="3200" baseline="-30000">
                <a:latin typeface="华文新魏" panose="02010800040101010101" pitchFamily="2" charset="-122"/>
                <a:ea typeface="华文新魏" panose="02010800040101010101" pitchFamily="2" charset="-122"/>
              </a:rPr>
              <a:t>2</a:t>
            </a:r>
            <a:r>
              <a:rPr lang="en-US" altLang="zh-CN" sz="3200">
                <a:latin typeface="华文新魏" panose="02010800040101010101" pitchFamily="2" charset="-122"/>
                <a:ea typeface="华文新魏" panose="02010800040101010101" pitchFamily="2" charset="-122"/>
              </a:rPr>
              <a:t>/P</a:t>
            </a:r>
            <a:r>
              <a:rPr lang="en-US" altLang="zh-CN" sz="3200" baseline="-30000">
                <a:latin typeface="华文新魏" panose="02010800040101010101" pitchFamily="2" charset="-122"/>
                <a:ea typeface="华文新魏" panose="02010800040101010101" pitchFamily="2" charset="-122"/>
              </a:rPr>
              <a:t>2</a:t>
            </a:r>
            <a:r>
              <a:rPr lang="en-US" altLang="zh-CN" sz="3200">
                <a:latin typeface="华文新魏" panose="02010800040101010101" pitchFamily="2" charset="-122"/>
                <a:ea typeface="华文新魏" panose="02010800040101010101" pitchFamily="2" charset="-122"/>
              </a:rPr>
              <a:t> + </a:t>
            </a:r>
            <a:r>
              <a:rPr lang="en-US" altLang="zh-CN" sz="3200">
                <a:ea typeface="华文新魏" panose="02010800040101010101" pitchFamily="2" charset="-122"/>
              </a:rPr>
              <a:t>…</a:t>
            </a:r>
            <a:r>
              <a:rPr lang="en-US" altLang="zh-CN" sz="3200">
                <a:latin typeface="华文新魏" panose="02010800040101010101" pitchFamily="2" charset="-122"/>
                <a:ea typeface="华文新魏" panose="02010800040101010101" pitchFamily="2" charset="-122"/>
              </a:rPr>
              <a:t> + C</a:t>
            </a:r>
            <a:r>
              <a:rPr lang="en-US" altLang="zh-CN" sz="3200" baseline="-30000">
                <a:latin typeface="华文新魏" panose="02010800040101010101" pitchFamily="2" charset="-122"/>
                <a:ea typeface="华文新魏" panose="02010800040101010101" pitchFamily="2" charset="-122"/>
              </a:rPr>
              <a:t>m</a:t>
            </a:r>
            <a:r>
              <a:rPr lang="en-US" altLang="zh-CN" sz="3200">
                <a:latin typeface="华文新魏" panose="02010800040101010101" pitchFamily="2" charset="-122"/>
                <a:ea typeface="华文新魏" panose="02010800040101010101" pitchFamily="2" charset="-122"/>
              </a:rPr>
              <a:t>/P</a:t>
            </a:r>
            <a:r>
              <a:rPr lang="en-US" altLang="zh-CN" sz="3200" baseline="-30000">
                <a:latin typeface="华文新魏" panose="02010800040101010101" pitchFamily="2" charset="-122"/>
                <a:ea typeface="华文新魏" panose="02010800040101010101" pitchFamily="2" charset="-122"/>
              </a:rPr>
              <a:t>m</a:t>
            </a:r>
            <a:r>
              <a:rPr lang="en-US" altLang="zh-CN" sz="3200">
                <a:latin typeface="华文新魏" panose="02010800040101010101" pitchFamily="2" charset="-122"/>
                <a:ea typeface="华文新魏" panose="02010800040101010101" pitchFamily="2" charset="-122"/>
              </a:rPr>
              <a:t> ≤ 1</a:t>
            </a:r>
          </a:p>
          <a:p>
            <a:pPr algn="just" eaLnBrk="1" hangingPunct="1">
              <a:spcBef>
                <a:spcPct val="20000"/>
              </a:spcBef>
            </a:pPr>
            <a:r>
              <a:rPr lang="en-US" altLang="zh-CN" sz="3200">
                <a:latin typeface="华文新魏" panose="02010800040101010101" pitchFamily="2" charset="-122"/>
                <a:ea typeface="华文新魏" panose="02010800040101010101" pitchFamily="2" charset="-122"/>
              </a:rPr>
              <a:t>    </a:t>
            </a:r>
            <a:r>
              <a:rPr lang="zh-CN" altLang="en-US" sz="3200">
                <a:latin typeface="华文新魏" panose="02010800040101010101" pitchFamily="2" charset="-122"/>
                <a:ea typeface="华文新魏" panose="02010800040101010101" pitchFamily="2" charset="-122"/>
              </a:rPr>
              <a:t>时，才可能处理所有的负载。满足该条件的实时系统称作任务可调度的。</a:t>
            </a:r>
          </a:p>
          <a:p>
            <a:pPr eaLnBrk="1" hangingPunct="1">
              <a:spcBef>
                <a:spcPct val="20000"/>
              </a:spcBef>
              <a:buFontTx/>
              <a:buChar char="•"/>
            </a:pPr>
            <a:endParaRPr lang="en-US" altLang="zh-CN" sz="3200">
              <a:latin typeface="华文新魏" panose="02010800040101010101" pitchFamily="2" charset="-122"/>
              <a:ea typeface="华文新魏" panose="02010800040101010101" pitchFamily="2" charset="-122"/>
            </a:endParaRPr>
          </a:p>
        </p:txBody>
      </p:sp>
      <p:sp>
        <p:nvSpPr>
          <p:cNvPr id="40964" name="Rectangle 5">
            <a:extLst>
              <a:ext uri="{FF2B5EF4-FFF2-40B4-BE49-F238E27FC236}">
                <a16:creationId xmlns:a16="http://schemas.microsoft.com/office/drawing/2014/main" id="{83A8AAFE-312C-401C-A83A-1C9734C7E3A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0965" name="Object 4">
            <a:extLst>
              <a:ext uri="{FF2B5EF4-FFF2-40B4-BE49-F238E27FC236}">
                <a16:creationId xmlns:a16="http://schemas.microsoft.com/office/drawing/2014/main" id="{3045EADB-8CFA-407B-A91F-054B1CB75223}"/>
              </a:ext>
            </a:extLst>
          </p:cNvPr>
          <p:cNvGraphicFramePr>
            <a:graphicFrameLocks noChangeAspect="1"/>
          </p:cNvGraphicFramePr>
          <p:nvPr/>
        </p:nvGraphicFramePr>
        <p:xfrm>
          <a:off x="0" y="0"/>
          <a:ext cx="466725" cy="523875"/>
        </p:xfrm>
        <a:graphic>
          <a:graphicData uri="http://schemas.openxmlformats.org/presentationml/2006/ole">
            <mc:AlternateContent xmlns:mc="http://schemas.openxmlformats.org/markup-compatibility/2006">
              <mc:Choice xmlns:v="urn:schemas-microsoft-com:vml" Requires="v">
                <p:oleObj spid="_x0000_s40966" name="公式" r:id="rId3" imgW="380835" imgH="431613" progId="Equation.3">
                  <p:embed/>
                </p:oleObj>
              </mc:Choice>
              <mc:Fallback>
                <p:oleObj name="公式" r:id="rId3" imgW="380835" imgH="4316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66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8168595-3721-4B4C-8734-616658970445}"/>
              </a:ext>
            </a:extLst>
          </p:cNvPr>
          <p:cNvSpPr>
            <a:spLocks noChangeArrowheads="1"/>
          </p:cNvSpPr>
          <p:nvPr/>
        </p:nvSpPr>
        <p:spPr bwMode="auto">
          <a:xfrm>
            <a:off x="152400" y="152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800">
                <a:solidFill>
                  <a:schemeClr val="tx2"/>
                </a:solidFill>
                <a:ea typeface="华文新魏" panose="02010800040101010101" pitchFamily="2" charset="-122"/>
              </a:rPr>
              <a:t>处理器两级调度模型</a:t>
            </a:r>
            <a:endParaRPr lang="zh-CN" altLang="en-US" sz="4800">
              <a:solidFill>
                <a:schemeClr val="tx2"/>
              </a:solidFill>
              <a:latin typeface="华文新魏" panose="02010800040101010101" pitchFamily="2" charset="-122"/>
              <a:ea typeface="华文新魏" panose="02010800040101010101" pitchFamily="2" charset="-122"/>
            </a:endParaRPr>
          </a:p>
        </p:txBody>
      </p:sp>
      <p:grpSp>
        <p:nvGrpSpPr>
          <p:cNvPr id="5123" name="Group 37">
            <a:extLst>
              <a:ext uri="{FF2B5EF4-FFF2-40B4-BE49-F238E27FC236}">
                <a16:creationId xmlns:a16="http://schemas.microsoft.com/office/drawing/2014/main" id="{9864FC22-3F2C-4EB6-AC4B-9F5F12637F6C}"/>
              </a:ext>
            </a:extLst>
          </p:cNvPr>
          <p:cNvGrpSpPr>
            <a:grpSpLocks/>
          </p:cNvGrpSpPr>
          <p:nvPr/>
        </p:nvGrpSpPr>
        <p:grpSpPr bwMode="auto">
          <a:xfrm>
            <a:off x="755650" y="1412875"/>
            <a:ext cx="7316788" cy="4105275"/>
            <a:chOff x="476" y="890"/>
            <a:chExt cx="4609" cy="2586"/>
          </a:xfrm>
        </p:grpSpPr>
        <p:sp>
          <p:nvSpPr>
            <p:cNvPr id="5124" name="Text Box 21">
              <a:extLst>
                <a:ext uri="{FF2B5EF4-FFF2-40B4-BE49-F238E27FC236}">
                  <a16:creationId xmlns:a16="http://schemas.microsoft.com/office/drawing/2014/main" id="{15ECAE36-8E8F-4CA2-9227-E3F666CED87E}"/>
                </a:ext>
              </a:extLst>
            </p:cNvPr>
            <p:cNvSpPr txBox="1">
              <a:spLocks noChangeArrowheads="1"/>
            </p:cNvSpPr>
            <p:nvPr/>
          </p:nvSpPr>
          <p:spPr bwMode="auto">
            <a:xfrm>
              <a:off x="3464" y="3104"/>
              <a:ext cx="763" cy="28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a:solidFill>
                    <a:schemeClr val="accent2"/>
                  </a:solidFill>
                  <a:latin typeface="华文新魏" panose="02010800040101010101" pitchFamily="2" charset="-122"/>
                  <a:ea typeface="华文新魏" panose="02010800040101010101" pitchFamily="2" charset="-122"/>
                </a:rPr>
                <a:t>等待事件</a:t>
              </a:r>
            </a:p>
          </p:txBody>
        </p:sp>
        <p:sp>
          <p:nvSpPr>
            <p:cNvPr id="5125" name="Text Box 23">
              <a:extLst>
                <a:ext uri="{FF2B5EF4-FFF2-40B4-BE49-F238E27FC236}">
                  <a16:creationId xmlns:a16="http://schemas.microsoft.com/office/drawing/2014/main" id="{57CEF700-25CE-4BAE-A7FB-E7FD26B99B50}"/>
                </a:ext>
              </a:extLst>
            </p:cNvPr>
            <p:cNvSpPr txBox="1">
              <a:spLocks noChangeArrowheads="1"/>
            </p:cNvSpPr>
            <p:nvPr/>
          </p:nvSpPr>
          <p:spPr bwMode="auto">
            <a:xfrm>
              <a:off x="1156" y="3103"/>
              <a:ext cx="817" cy="23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a:solidFill>
                    <a:schemeClr val="accent2"/>
                  </a:solidFill>
                  <a:latin typeface="华文新魏" panose="02010800040101010101" pitchFamily="2" charset="-122"/>
                  <a:ea typeface="华文新魏" panose="02010800040101010101" pitchFamily="2" charset="-122"/>
                </a:rPr>
                <a:t>事件发生</a:t>
              </a:r>
            </a:p>
          </p:txBody>
        </p:sp>
        <p:sp>
          <p:nvSpPr>
            <p:cNvPr id="5126" name="Text Box 6">
              <a:extLst>
                <a:ext uri="{FF2B5EF4-FFF2-40B4-BE49-F238E27FC236}">
                  <a16:creationId xmlns:a16="http://schemas.microsoft.com/office/drawing/2014/main" id="{662E8444-492D-426D-88BD-71D5EA732CAA}"/>
                </a:ext>
              </a:extLst>
            </p:cNvPr>
            <p:cNvSpPr txBox="1">
              <a:spLocks noChangeArrowheads="1"/>
            </p:cNvSpPr>
            <p:nvPr/>
          </p:nvSpPr>
          <p:spPr bwMode="auto">
            <a:xfrm>
              <a:off x="4324" y="1227"/>
              <a:ext cx="761" cy="29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a:solidFill>
                    <a:schemeClr val="accent2"/>
                  </a:solidFill>
                  <a:latin typeface="华文新魏" panose="02010800040101010101" pitchFamily="2" charset="-122"/>
                  <a:ea typeface="华文新魏" panose="02010800040101010101" pitchFamily="2" charset="-122"/>
                </a:rPr>
                <a:t>进程完成</a:t>
              </a:r>
            </a:p>
          </p:txBody>
        </p:sp>
        <p:sp>
          <p:nvSpPr>
            <p:cNvPr id="5127" name="Text Box 7">
              <a:extLst>
                <a:ext uri="{FF2B5EF4-FFF2-40B4-BE49-F238E27FC236}">
                  <a16:creationId xmlns:a16="http://schemas.microsoft.com/office/drawing/2014/main" id="{92B3D750-560A-4F39-B47C-1D11E6FB3953}"/>
                </a:ext>
              </a:extLst>
            </p:cNvPr>
            <p:cNvSpPr txBox="1">
              <a:spLocks noChangeArrowheads="1"/>
            </p:cNvSpPr>
            <p:nvPr/>
          </p:nvSpPr>
          <p:spPr bwMode="auto">
            <a:xfrm>
              <a:off x="476" y="1832"/>
              <a:ext cx="508" cy="1277"/>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endParaRPr lang="en-US" altLang="zh-CN" sz="2000">
                <a:solidFill>
                  <a:schemeClr val="accent2"/>
                </a:solidFill>
                <a:latin typeface="华文新魏" panose="02010800040101010101" pitchFamily="2" charset="-122"/>
                <a:ea typeface="华文新魏" panose="02010800040101010101" pitchFamily="2" charset="-122"/>
              </a:endParaRPr>
            </a:p>
            <a:p>
              <a:pPr algn="just" eaLnBrk="1" hangingPunct="1"/>
              <a:r>
                <a:rPr lang="zh-CN" altLang="en-US" sz="2000">
                  <a:solidFill>
                    <a:schemeClr val="accent2"/>
                  </a:solidFill>
                  <a:latin typeface="华文新魏" panose="02010800040101010101" pitchFamily="2" charset="-122"/>
                  <a:ea typeface="华文新魏" panose="02010800040101010101" pitchFamily="2" charset="-122"/>
                </a:rPr>
                <a:t>后备</a:t>
              </a:r>
            </a:p>
            <a:p>
              <a:pPr algn="just" eaLnBrk="1" hangingPunct="1"/>
              <a:r>
                <a:rPr lang="zh-CN" altLang="en-US" sz="2000">
                  <a:solidFill>
                    <a:schemeClr val="accent2"/>
                  </a:solidFill>
                  <a:latin typeface="华文新魏" panose="02010800040101010101" pitchFamily="2" charset="-122"/>
                  <a:ea typeface="华文新魏" panose="02010800040101010101" pitchFamily="2" charset="-122"/>
                </a:rPr>
                <a:t>作业</a:t>
              </a:r>
            </a:p>
            <a:p>
              <a:pPr algn="just" eaLnBrk="1" hangingPunct="1"/>
              <a:r>
                <a:rPr lang="zh-CN" altLang="en-US" sz="2000">
                  <a:solidFill>
                    <a:schemeClr val="accent2"/>
                  </a:solidFill>
                  <a:latin typeface="华文新魏" panose="02010800040101010101" pitchFamily="2" charset="-122"/>
                  <a:ea typeface="华文新魏" panose="02010800040101010101" pitchFamily="2" charset="-122"/>
                </a:rPr>
                <a:t>队列</a:t>
              </a:r>
            </a:p>
          </p:txBody>
        </p:sp>
        <p:sp>
          <p:nvSpPr>
            <p:cNvPr id="5128" name="Text Box 8">
              <a:extLst>
                <a:ext uri="{FF2B5EF4-FFF2-40B4-BE49-F238E27FC236}">
                  <a16:creationId xmlns:a16="http://schemas.microsoft.com/office/drawing/2014/main" id="{9A65BC61-0258-4B7B-B353-14AE85D74999}"/>
                </a:ext>
              </a:extLst>
            </p:cNvPr>
            <p:cNvSpPr txBox="1">
              <a:spLocks noChangeArrowheads="1"/>
            </p:cNvSpPr>
            <p:nvPr/>
          </p:nvSpPr>
          <p:spPr bwMode="auto">
            <a:xfrm>
              <a:off x="2036" y="1630"/>
              <a:ext cx="760" cy="859"/>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a:solidFill>
                    <a:schemeClr val="accent2"/>
                  </a:solidFill>
                  <a:latin typeface="华文新魏" panose="02010800040101010101" pitchFamily="2" charset="-122"/>
                  <a:ea typeface="华文新魏" panose="02010800040101010101" pitchFamily="2" charset="-122"/>
                </a:rPr>
                <a:t>  </a:t>
              </a:r>
            </a:p>
            <a:p>
              <a:pPr algn="just" eaLnBrk="1" hangingPunct="1"/>
              <a:r>
                <a:rPr lang="en-US" altLang="zh-CN" sz="2000">
                  <a:solidFill>
                    <a:schemeClr val="accent2"/>
                  </a:solidFill>
                  <a:latin typeface="华文新魏" panose="02010800040101010101" pitchFamily="2" charset="-122"/>
                  <a:ea typeface="华文新魏" panose="02010800040101010101" pitchFamily="2" charset="-122"/>
                </a:rPr>
                <a:t>  </a:t>
              </a:r>
              <a:r>
                <a:rPr lang="zh-CN" altLang="en-US" sz="2000">
                  <a:solidFill>
                    <a:schemeClr val="accent2"/>
                  </a:solidFill>
                  <a:latin typeface="华文新魏" panose="02010800040101010101" pitchFamily="2" charset="-122"/>
                  <a:ea typeface="华文新魏" panose="02010800040101010101" pitchFamily="2" charset="-122"/>
                </a:rPr>
                <a:t>就绪</a:t>
              </a:r>
            </a:p>
            <a:p>
              <a:pPr algn="just" eaLnBrk="1" hangingPunct="1"/>
              <a:r>
                <a:rPr lang="zh-CN" altLang="en-US" sz="2000">
                  <a:solidFill>
                    <a:schemeClr val="accent2"/>
                  </a:solidFill>
                  <a:latin typeface="华文新魏" panose="02010800040101010101" pitchFamily="2" charset="-122"/>
                  <a:ea typeface="华文新魏" panose="02010800040101010101" pitchFamily="2" charset="-122"/>
                </a:rPr>
                <a:t>  队列</a:t>
              </a:r>
            </a:p>
          </p:txBody>
        </p:sp>
        <p:sp>
          <p:nvSpPr>
            <p:cNvPr id="5129" name="Text Box 9">
              <a:extLst>
                <a:ext uri="{FF2B5EF4-FFF2-40B4-BE49-F238E27FC236}">
                  <a16:creationId xmlns:a16="http://schemas.microsoft.com/office/drawing/2014/main" id="{C3AED241-EF93-4EC3-BBDC-802F3501EE52}"/>
                </a:ext>
              </a:extLst>
            </p:cNvPr>
            <p:cNvSpPr txBox="1">
              <a:spLocks noChangeArrowheads="1"/>
            </p:cNvSpPr>
            <p:nvPr/>
          </p:nvSpPr>
          <p:spPr bwMode="auto">
            <a:xfrm>
              <a:off x="866" y="1344"/>
              <a:ext cx="761" cy="28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a:solidFill>
                    <a:schemeClr val="accent2"/>
                  </a:solidFill>
                  <a:latin typeface="华文新魏" panose="02010800040101010101" pitchFamily="2" charset="-122"/>
                  <a:ea typeface="华文新魏" panose="02010800040101010101" pitchFamily="2" charset="-122"/>
                </a:rPr>
                <a:t>高级调度</a:t>
              </a:r>
            </a:p>
          </p:txBody>
        </p:sp>
        <p:sp>
          <p:nvSpPr>
            <p:cNvPr id="5130" name="Text Box 10">
              <a:extLst>
                <a:ext uri="{FF2B5EF4-FFF2-40B4-BE49-F238E27FC236}">
                  <a16:creationId xmlns:a16="http://schemas.microsoft.com/office/drawing/2014/main" id="{BB5F8D6E-92F2-46B9-876B-08F3A151FCB6}"/>
                </a:ext>
              </a:extLst>
            </p:cNvPr>
            <p:cNvSpPr txBox="1">
              <a:spLocks noChangeArrowheads="1"/>
            </p:cNvSpPr>
            <p:nvPr/>
          </p:nvSpPr>
          <p:spPr bwMode="auto">
            <a:xfrm>
              <a:off x="2945" y="1344"/>
              <a:ext cx="761" cy="29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a:solidFill>
                    <a:schemeClr val="accent2"/>
                  </a:solidFill>
                  <a:latin typeface="华文新魏" panose="02010800040101010101" pitchFamily="2" charset="-122"/>
                  <a:ea typeface="华文新魏" panose="02010800040101010101" pitchFamily="2" charset="-122"/>
                </a:rPr>
                <a:t>低级调度</a:t>
              </a:r>
            </a:p>
          </p:txBody>
        </p:sp>
        <p:sp>
          <p:nvSpPr>
            <p:cNvPr id="5131" name="Line 11">
              <a:extLst>
                <a:ext uri="{FF2B5EF4-FFF2-40B4-BE49-F238E27FC236}">
                  <a16:creationId xmlns:a16="http://schemas.microsoft.com/office/drawing/2014/main" id="{8DD969B8-565A-483A-BEAC-B328120CD3B1}"/>
                </a:ext>
              </a:extLst>
            </p:cNvPr>
            <p:cNvSpPr>
              <a:spLocks noChangeShapeType="1"/>
            </p:cNvSpPr>
            <p:nvPr/>
          </p:nvSpPr>
          <p:spPr bwMode="auto">
            <a:xfrm>
              <a:off x="996" y="2076"/>
              <a:ext cx="101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2" name="Line 12">
              <a:extLst>
                <a:ext uri="{FF2B5EF4-FFF2-40B4-BE49-F238E27FC236}">
                  <a16:creationId xmlns:a16="http://schemas.microsoft.com/office/drawing/2014/main" id="{9421C743-A199-45FD-BC67-3F74605D00C0}"/>
                </a:ext>
              </a:extLst>
            </p:cNvPr>
            <p:cNvSpPr>
              <a:spLocks noChangeShapeType="1"/>
            </p:cNvSpPr>
            <p:nvPr/>
          </p:nvSpPr>
          <p:spPr bwMode="auto">
            <a:xfrm>
              <a:off x="1255" y="1585"/>
              <a:ext cx="0" cy="49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3" name="Line 13">
              <a:extLst>
                <a:ext uri="{FF2B5EF4-FFF2-40B4-BE49-F238E27FC236}">
                  <a16:creationId xmlns:a16="http://schemas.microsoft.com/office/drawing/2014/main" id="{2EE22648-00C0-4134-8D36-1517CDC0DEB5}"/>
                </a:ext>
              </a:extLst>
            </p:cNvPr>
            <p:cNvSpPr>
              <a:spLocks noChangeShapeType="1"/>
            </p:cNvSpPr>
            <p:nvPr/>
          </p:nvSpPr>
          <p:spPr bwMode="auto">
            <a:xfrm>
              <a:off x="2814" y="2076"/>
              <a:ext cx="889"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4" name="Line 14">
              <a:extLst>
                <a:ext uri="{FF2B5EF4-FFF2-40B4-BE49-F238E27FC236}">
                  <a16:creationId xmlns:a16="http://schemas.microsoft.com/office/drawing/2014/main" id="{A3723ADD-0D86-4178-AFBA-3DAAF230C92C}"/>
                </a:ext>
              </a:extLst>
            </p:cNvPr>
            <p:cNvSpPr>
              <a:spLocks noChangeShapeType="1"/>
            </p:cNvSpPr>
            <p:nvPr/>
          </p:nvSpPr>
          <p:spPr bwMode="auto">
            <a:xfrm>
              <a:off x="3204" y="1585"/>
              <a:ext cx="0" cy="49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5" name="Text Box 15">
              <a:extLst>
                <a:ext uri="{FF2B5EF4-FFF2-40B4-BE49-F238E27FC236}">
                  <a16:creationId xmlns:a16="http://schemas.microsoft.com/office/drawing/2014/main" id="{798F41CC-EE35-4600-AA37-2854CB2D0B64}"/>
                </a:ext>
              </a:extLst>
            </p:cNvPr>
            <p:cNvSpPr txBox="1">
              <a:spLocks noChangeArrowheads="1"/>
            </p:cNvSpPr>
            <p:nvPr/>
          </p:nvSpPr>
          <p:spPr bwMode="auto">
            <a:xfrm>
              <a:off x="2036" y="2740"/>
              <a:ext cx="760" cy="736"/>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endParaRPr lang="en-US" altLang="zh-CN" sz="2000">
                <a:solidFill>
                  <a:schemeClr val="accent2"/>
                </a:solidFill>
                <a:latin typeface="华文新魏" panose="02010800040101010101" pitchFamily="2" charset="-122"/>
                <a:ea typeface="华文新魏" panose="02010800040101010101" pitchFamily="2" charset="-122"/>
              </a:endParaRPr>
            </a:p>
            <a:p>
              <a:pPr algn="just" eaLnBrk="1" hangingPunct="1"/>
              <a:r>
                <a:rPr lang="en-US" altLang="zh-CN" sz="2000">
                  <a:solidFill>
                    <a:schemeClr val="accent2"/>
                  </a:solidFill>
                  <a:latin typeface="华文新魏" panose="02010800040101010101" pitchFamily="2" charset="-122"/>
                  <a:ea typeface="华文新魏" panose="02010800040101010101" pitchFamily="2" charset="-122"/>
                </a:rPr>
                <a:t>  </a:t>
              </a:r>
              <a:r>
                <a:rPr lang="zh-CN" altLang="en-US" sz="2000">
                  <a:solidFill>
                    <a:schemeClr val="accent2"/>
                  </a:solidFill>
                  <a:latin typeface="华文新魏" panose="02010800040101010101" pitchFamily="2" charset="-122"/>
                  <a:ea typeface="华文新魏" panose="02010800040101010101" pitchFamily="2" charset="-122"/>
                </a:rPr>
                <a:t>等待</a:t>
              </a:r>
            </a:p>
            <a:p>
              <a:pPr algn="just" eaLnBrk="1" hangingPunct="1"/>
              <a:r>
                <a:rPr lang="zh-CN" altLang="en-US" sz="2000">
                  <a:solidFill>
                    <a:schemeClr val="accent2"/>
                  </a:solidFill>
                  <a:latin typeface="华文新魏" panose="02010800040101010101" pitchFamily="2" charset="-122"/>
                  <a:ea typeface="华文新魏" panose="02010800040101010101" pitchFamily="2" charset="-122"/>
                </a:rPr>
                <a:t>  队列</a:t>
              </a:r>
            </a:p>
          </p:txBody>
        </p:sp>
        <p:sp>
          <p:nvSpPr>
            <p:cNvPr id="5136" name="Oval 16">
              <a:extLst>
                <a:ext uri="{FF2B5EF4-FFF2-40B4-BE49-F238E27FC236}">
                  <a16:creationId xmlns:a16="http://schemas.microsoft.com/office/drawing/2014/main" id="{68FBA87A-F3D9-4D40-B007-2DFB546C9B0B}"/>
                </a:ext>
              </a:extLst>
            </p:cNvPr>
            <p:cNvSpPr>
              <a:spLocks noChangeArrowheads="1"/>
            </p:cNvSpPr>
            <p:nvPr/>
          </p:nvSpPr>
          <p:spPr bwMode="auto">
            <a:xfrm>
              <a:off x="3724" y="1340"/>
              <a:ext cx="634" cy="1471"/>
            </a:xfrm>
            <a:prstGeom prst="ellipse">
              <a:avLst/>
            </a:prstGeom>
            <a:solidFill>
              <a:schemeClr val="accent1"/>
            </a:solidFill>
            <a:ln w="9525">
              <a:solidFill>
                <a:srgbClr val="000000"/>
              </a:solidFill>
              <a:round/>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37" name="Text Box 17">
              <a:extLst>
                <a:ext uri="{FF2B5EF4-FFF2-40B4-BE49-F238E27FC236}">
                  <a16:creationId xmlns:a16="http://schemas.microsoft.com/office/drawing/2014/main" id="{68F9B50A-130C-4D26-BE66-D8847BB3E92B}"/>
                </a:ext>
              </a:extLst>
            </p:cNvPr>
            <p:cNvSpPr txBox="1">
              <a:spLocks noChangeArrowheads="1"/>
            </p:cNvSpPr>
            <p:nvPr/>
          </p:nvSpPr>
          <p:spPr bwMode="auto">
            <a:xfrm>
              <a:off x="3855" y="1832"/>
              <a:ext cx="458" cy="48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a:solidFill>
                    <a:schemeClr val="accent2"/>
                  </a:solidFill>
                  <a:latin typeface="华文新魏" panose="02010800040101010101" pitchFamily="2" charset="-122"/>
                  <a:ea typeface="华文新魏" panose="02010800040101010101" pitchFamily="2" charset="-122"/>
                </a:rPr>
                <a:t>CPU</a:t>
              </a:r>
            </a:p>
          </p:txBody>
        </p:sp>
        <p:sp>
          <p:nvSpPr>
            <p:cNvPr id="5138" name="Line 18">
              <a:extLst>
                <a:ext uri="{FF2B5EF4-FFF2-40B4-BE49-F238E27FC236}">
                  <a16:creationId xmlns:a16="http://schemas.microsoft.com/office/drawing/2014/main" id="{CE519B08-E2D0-4C2A-90F2-6B2C12CCEA65}"/>
                </a:ext>
              </a:extLst>
            </p:cNvPr>
            <p:cNvSpPr>
              <a:spLocks noChangeShapeType="1"/>
            </p:cNvSpPr>
            <p:nvPr/>
          </p:nvSpPr>
          <p:spPr bwMode="auto">
            <a:xfrm flipV="1">
              <a:off x="4373" y="2076"/>
              <a:ext cx="508"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9" name="Line 19">
              <a:extLst>
                <a:ext uri="{FF2B5EF4-FFF2-40B4-BE49-F238E27FC236}">
                  <a16:creationId xmlns:a16="http://schemas.microsoft.com/office/drawing/2014/main" id="{1B44F25C-A399-44A3-8F00-DFE201DCE426}"/>
                </a:ext>
              </a:extLst>
            </p:cNvPr>
            <p:cNvSpPr>
              <a:spLocks noChangeShapeType="1"/>
            </p:cNvSpPr>
            <p:nvPr/>
          </p:nvSpPr>
          <p:spPr bwMode="auto">
            <a:xfrm>
              <a:off x="4373" y="2321"/>
              <a:ext cx="25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0" name="Line 20">
              <a:extLst>
                <a:ext uri="{FF2B5EF4-FFF2-40B4-BE49-F238E27FC236}">
                  <a16:creationId xmlns:a16="http://schemas.microsoft.com/office/drawing/2014/main" id="{854B6FC9-9BB5-46EF-9DBD-C9BEC9E31FD3}"/>
                </a:ext>
              </a:extLst>
            </p:cNvPr>
            <p:cNvSpPr>
              <a:spLocks noChangeShapeType="1"/>
            </p:cNvSpPr>
            <p:nvPr/>
          </p:nvSpPr>
          <p:spPr bwMode="auto">
            <a:xfrm>
              <a:off x="4633" y="2321"/>
              <a:ext cx="0" cy="7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1" name="Line 22">
              <a:extLst>
                <a:ext uri="{FF2B5EF4-FFF2-40B4-BE49-F238E27FC236}">
                  <a16:creationId xmlns:a16="http://schemas.microsoft.com/office/drawing/2014/main" id="{EC038928-3485-4F34-AF81-A7D455CACFD3}"/>
                </a:ext>
              </a:extLst>
            </p:cNvPr>
            <p:cNvSpPr>
              <a:spLocks noChangeShapeType="1"/>
            </p:cNvSpPr>
            <p:nvPr/>
          </p:nvSpPr>
          <p:spPr bwMode="auto">
            <a:xfrm flipH="1" flipV="1">
              <a:off x="2814" y="3059"/>
              <a:ext cx="1835" cy="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42" name="Line 24">
              <a:extLst>
                <a:ext uri="{FF2B5EF4-FFF2-40B4-BE49-F238E27FC236}">
                  <a16:creationId xmlns:a16="http://schemas.microsoft.com/office/drawing/2014/main" id="{E428556B-2CA8-4791-AAA0-E4C860EA959D}"/>
                </a:ext>
              </a:extLst>
            </p:cNvPr>
            <p:cNvSpPr>
              <a:spLocks noChangeShapeType="1"/>
            </p:cNvSpPr>
            <p:nvPr/>
          </p:nvSpPr>
          <p:spPr bwMode="auto">
            <a:xfrm flipH="1">
              <a:off x="1255" y="3058"/>
              <a:ext cx="76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3" name="Line 25">
              <a:extLst>
                <a:ext uri="{FF2B5EF4-FFF2-40B4-BE49-F238E27FC236}">
                  <a16:creationId xmlns:a16="http://schemas.microsoft.com/office/drawing/2014/main" id="{6281ED24-C92E-4BF3-B736-5AA080C94AC9}"/>
                </a:ext>
              </a:extLst>
            </p:cNvPr>
            <p:cNvSpPr>
              <a:spLocks noChangeShapeType="1"/>
            </p:cNvSpPr>
            <p:nvPr/>
          </p:nvSpPr>
          <p:spPr bwMode="auto">
            <a:xfrm>
              <a:off x="1255" y="2321"/>
              <a:ext cx="763"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44" name="Line 26">
              <a:extLst>
                <a:ext uri="{FF2B5EF4-FFF2-40B4-BE49-F238E27FC236}">
                  <a16:creationId xmlns:a16="http://schemas.microsoft.com/office/drawing/2014/main" id="{88DD29DC-585A-4774-BAA7-C50AC20583DA}"/>
                </a:ext>
              </a:extLst>
            </p:cNvPr>
            <p:cNvSpPr>
              <a:spLocks noChangeShapeType="1"/>
            </p:cNvSpPr>
            <p:nvPr/>
          </p:nvSpPr>
          <p:spPr bwMode="auto">
            <a:xfrm>
              <a:off x="1255" y="2321"/>
              <a:ext cx="0" cy="7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5" name="Line 27">
              <a:extLst>
                <a:ext uri="{FF2B5EF4-FFF2-40B4-BE49-F238E27FC236}">
                  <a16:creationId xmlns:a16="http://schemas.microsoft.com/office/drawing/2014/main" id="{F9F1E067-8A67-43F7-8506-97119365DE33}"/>
                </a:ext>
              </a:extLst>
            </p:cNvPr>
            <p:cNvSpPr>
              <a:spLocks noChangeShapeType="1"/>
            </p:cNvSpPr>
            <p:nvPr/>
          </p:nvSpPr>
          <p:spPr bwMode="auto">
            <a:xfrm>
              <a:off x="4633" y="1585"/>
              <a:ext cx="0" cy="49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46" name="Line 28">
              <a:extLst>
                <a:ext uri="{FF2B5EF4-FFF2-40B4-BE49-F238E27FC236}">
                  <a16:creationId xmlns:a16="http://schemas.microsoft.com/office/drawing/2014/main" id="{2F38ABCE-8A5F-4B28-80B9-86B99BA0E8DA}"/>
                </a:ext>
              </a:extLst>
            </p:cNvPr>
            <p:cNvSpPr>
              <a:spLocks noChangeShapeType="1"/>
            </p:cNvSpPr>
            <p:nvPr/>
          </p:nvSpPr>
          <p:spPr bwMode="auto">
            <a:xfrm flipV="1">
              <a:off x="4114" y="890"/>
              <a:ext cx="0" cy="4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7" name="Line 29">
              <a:extLst>
                <a:ext uri="{FF2B5EF4-FFF2-40B4-BE49-F238E27FC236}">
                  <a16:creationId xmlns:a16="http://schemas.microsoft.com/office/drawing/2014/main" id="{348564A7-52B0-4B1F-8114-D9B093D79774}"/>
                </a:ext>
              </a:extLst>
            </p:cNvPr>
            <p:cNvSpPr>
              <a:spLocks noChangeShapeType="1"/>
            </p:cNvSpPr>
            <p:nvPr/>
          </p:nvSpPr>
          <p:spPr bwMode="auto">
            <a:xfrm>
              <a:off x="1645" y="1708"/>
              <a:ext cx="382"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48" name="Line 30">
              <a:extLst>
                <a:ext uri="{FF2B5EF4-FFF2-40B4-BE49-F238E27FC236}">
                  <a16:creationId xmlns:a16="http://schemas.microsoft.com/office/drawing/2014/main" id="{CE98DD66-0944-4AB6-8444-BC0E06239CBC}"/>
                </a:ext>
              </a:extLst>
            </p:cNvPr>
            <p:cNvSpPr>
              <a:spLocks noChangeShapeType="1"/>
            </p:cNvSpPr>
            <p:nvPr/>
          </p:nvSpPr>
          <p:spPr bwMode="auto">
            <a:xfrm flipV="1">
              <a:off x="1645" y="890"/>
              <a:ext cx="0" cy="8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9" name="Text Box 31">
              <a:extLst>
                <a:ext uri="{FF2B5EF4-FFF2-40B4-BE49-F238E27FC236}">
                  <a16:creationId xmlns:a16="http://schemas.microsoft.com/office/drawing/2014/main" id="{55CF9FAF-A804-4F4D-83ED-EC61067117BE}"/>
                </a:ext>
              </a:extLst>
            </p:cNvPr>
            <p:cNvSpPr txBox="1">
              <a:spLocks noChangeArrowheads="1"/>
            </p:cNvSpPr>
            <p:nvPr/>
          </p:nvSpPr>
          <p:spPr bwMode="auto">
            <a:xfrm>
              <a:off x="2036" y="890"/>
              <a:ext cx="760" cy="55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a:solidFill>
                    <a:schemeClr val="accent2"/>
                  </a:solidFill>
                  <a:latin typeface="华文新魏" panose="02010800040101010101" pitchFamily="2" charset="-122"/>
                  <a:ea typeface="华文新魏" panose="02010800040101010101" pitchFamily="2" charset="-122"/>
                </a:rPr>
                <a:t>时间片完</a:t>
              </a:r>
            </a:p>
          </p:txBody>
        </p:sp>
        <p:sp>
          <p:nvSpPr>
            <p:cNvPr id="5150" name="Line 32">
              <a:extLst>
                <a:ext uri="{FF2B5EF4-FFF2-40B4-BE49-F238E27FC236}">
                  <a16:creationId xmlns:a16="http://schemas.microsoft.com/office/drawing/2014/main" id="{B6AEA11A-1CC8-494E-9602-F3A55521B480}"/>
                </a:ext>
              </a:extLst>
            </p:cNvPr>
            <p:cNvSpPr>
              <a:spLocks noChangeShapeType="1"/>
            </p:cNvSpPr>
            <p:nvPr/>
          </p:nvSpPr>
          <p:spPr bwMode="auto">
            <a:xfrm flipH="1">
              <a:off x="1645" y="890"/>
              <a:ext cx="24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C28EEE50-E88B-4648-81A6-C9B131256C4B}"/>
              </a:ext>
            </a:extLst>
          </p:cNvPr>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4400" b="1">
                <a:solidFill>
                  <a:schemeClr val="tx2"/>
                </a:solidFill>
                <a:ea typeface="华文新魏" panose="02010800040101010101" pitchFamily="2" charset="-122"/>
              </a:rPr>
              <a:t> </a:t>
            </a:r>
            <a:r>
              <a:rPr lang="zh-CN" altLang="en-US" sz="4800">
                <a:solidFill>
                  <a:schemeClr val="tx2"/>
                </a:solidFill>
                <a:latin typeface="华文新魏" panose="02010800040101010101" pitchFamily="2" charset="-122"/>
                <a:ea typeface="华文新魏" panose="02010800040101010101" pitchFamily="2" charset="-122"/>
              </a:rPr>
              <a:t>实时调度算法</a:t>
            </a:r>
            <a:r>
              <a:rPr lang="en-US" altLang="zh-CN" sz="4800">
                <a:solidFill>
                  <a:schemeClr val="tx2"/>
                </a:solidFill>
                <a:latin typeface="华文新魏" panose="02010800040101010101" pitchFamily="2" charset="-122"/>
                <a:ea typeface="华文新魏" panose="02010800040101010101" pitchFamily="2" charset="-122"/>
              </a:rPr>
              <a:t>(1)</a:t>
            </a:r>
            <a:br>
              <a:rPr lang="en-US" altLang="zh-CN" sz="4400" b="1">
                <a:solidFill>
                  <a:schemeClr val="tx2"/>
                </a:solidFill>
                <a:latin typeface="华文新魏" panose="02010800040101010101" pitchFamily="2" charset="-122"/>
                <a:ea typeface="华文新魏" panose="02010800040101010101" pitchFamily="2" charset="-122"/>
              </a:rPr>
            </a:br>
            <a:endParaRPr lang="en-US" altLang="zh-CN" sz="4400" b="1">
              <a:solidFill>
                <a:schemeClr val="tx2"/>
              </a:solidFill>
              <a:latin typeface="华文新魏" panose="02010800040101010101" pitchFamily="2" charset="-122"/>
              <a:ea typeface="华文新魏" panose="02010800040101010101" pitchFamily="2" charset="-122"/>
            </a:endParaRPr>
          </a:p>
        </p:txBody>
      </p:sp>
      <p:sp>
        <p:nvSpPr>
          <p:cNvPr id="41987" name="Rectangle 3">
            <a:extLst>
              <a:ext uri="{FF2B5EF4-FFF2-40B4-BE49-F238E27FC236}">
                <a16:creationId xmlns:a16="http://schemas.microsoft.com/office/drawing/2014/main" id="{0BA8A789-1C45-402A-BF57-B5CD22F5C60B}"/>
              </a:ext>
            </a:extLst>
          </p:cNvPr>
          <p:cNvSpPr>
            <a:spLocks noChangeArrowheads="1"/>
          </p:cNvSpPr>
          <p:nvPr/>
        </p:nvSpPr>
        <p:spPr bwMode="auto">
          <a:xfrm>
            <a:off x="838200" y="1219200"/>
            <a:ext cx="7315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pPr>
            <a:r>
              <a:rPr lang="en-US" altLang="zh-CN" sz="3200" b="1">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1</a:t>
            </a:r>
            <a:r>
              <a:rPr lang="zh-CN" altLang="en-US" sz="3600">
                <a:latin typeface="华文新魏" panose="02010800040101010101" pitchFamily="2" charset="-122"/>
                <a:ea typeface="华文新魏" panose="02010800040101010101" pitchFamily="2" charset="-122"/>
              </a:rPr>
              <a:t>）单比率调度算法</a:t>
            </a:r>
          </a:p>
          <a:p>
            <a:pPr algn="just" eaLnBrk="1" hangingPunct="1">
              <a:spcBef>
                <a:spcPct val="20000"/>
              </a:spcBef>
            </a:pPr>
            <a:r>
              <a:rPr lang="zh-CN" altLang="en-US" sz="3600">
                <a:latin typeface="华文新魏" panose="02010800040101010101" pitchFamily="2" charset="-122"/>
                <a:ea typeface="华文新魏" panose="02010800040101010101" pitchFamily="2" charset="-122"/>
              </a:rPr>
              <a:t>  基本思想：为每个进程分配一个与事件发生频率成正比的优先数。例如，周期为</a:t>
            </a:r>
            <a:r>
              <a:rPr lang="en-US" altLang="zh-CN" sz="3600">
                <a:latin typeface="华文新魏" panose="02010800040101010101" pitchFamily="2" charset="-122"/>
                <a:ea typeface="华文新魏" panose="02010800040101010101" pitchFamily="2" charset="-122"/>
              </a:rPr>
              <a:t>20ms</a:t>
            </a:r>
            <a:r>
              <a:rPr lang="zh-CN" altLang="en-US" sz="3600">
                <a:latin typeface="华文新魏" panose="02010800040101010101" pitchFamily="2" charset="-122"/>
                <a:ea typeface="华文新魏" panose="02010800040101010101" pitchFamily="2" charset="-122"/>
              </a:rPr>
              <a:t>的进程优先数为</a:t>
            </a:r>
            <a:r>
              <a:rPr lang="en-US" altLang="zh-CN" sz="3600">
                <a:latin typeface="华文新魏" panose="02010800040101010101" pitchFamily="2" charset="-122"/>
                <a:ea typeface="华文新魏" panose="02010800040101010101" pitchFamily="2" charset="-122"/>
              </a:rPr>
              <a:t>50</a:t>
            </a:r>
            <a:r>
              <a:rPr lang="zh-CN" altLang="en-US" sz="3600">
                <a:latin typeface="华文新魏" panose="02010800040101010101" pitchFamily="2" charset="-122"/>
                <a:ea typeface="华文新魏" panose="02010800040101010101" pitchFamily="2" charset="-122"/>
              </a:rPr>
              <a:t>，周期为</a:t>
            </a:r>
            <a:r>
              <a:rPr lang="en-US" altLang="zh-CN" sz="3600">
                <a:latin typeface="华文新魏" panose="02010800040101010101" pitchFamily="2" charset="-122"/>
                <a:ea typeface="华文新魏" panose="02010800040101010101" pitchFamily="2" charset="-122"/>
              </a:rPr>
              <a:t>100ms</a:t>
            </a:r>
            <a:r>
              <a:rPr lang="zh-CN" altLang="en-US" sz="3600">
                <a:latin typeface="华文新魏" panose="02010800040101010101" pitchFamily="2" charset="-122"/>
                <a:ea typeface="华文新魏" panose="02010800040101010101" pitchFamily="2" charset="-122"/>
              </a:rPr>
              <a:t>的进程优先数为</a:t>
            </a:r>
            <a:r>
              <a:rPr lang="en-US" altLang="zh-CN" sz="3600">
                <a:latin typeface="华文新魏" panose="02010800040101010101" pitchFamily="2" charset="-122"/>
                <a:ea typeface="华文新魏" panose="02010800040101010101" pitchFamily="2" charset="-122"/>
              </a:rPr>
              <a:t>10</a:t>
            </a:r>
            <a:r>
              <a:rPr lang="zh-CN" altLang="en-US" sz="3600">
                <a:latin typeface="华文新魏" panose="02010800040101010101" pitchFamily="2" charset="-122"/>
                <a:ea typeface="华文新魏" panose="02010800040101010101" pitchFamily="2" charset="-122"/>
              </a:rPr>
              <a:t>，运行时调度程序总是调度优先数最高的就绪进程，并采取抢占式分配策略。</a:t>
            </a:r>
          </a:p>
          <a:p>
            <a:pPr eaLnBrk="1" hangingPunct="1">
              <a:spcBef>
                <a:spcPct val="20000"/>
              </a:spcBef>
              <a:buFontTx/>
              <a:buChar char="•"/>
            </a:pPr>
            <a:endParaRPr lang="en-US" altLang="zh-CN" sz="3600">
              <a:latin typeface="华文新魏" panose="02010800040101010101" pitchFamily="2" charset="-122"/>
              <a:ea typeface="华文新魏" panose="0201080004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AFC4439-A666-4A4C-BBB0-6C94F6331523}"/>
              </a:ext>
            </a:extLst>
          </p:cNvPr>
          <p:cNvSpPr>
            <a:spLocks noChangeArrowheads="1"/>
          </p:cNvSpPr>
          <p:nvPr/>
        </p:nvSpPr>
        <p:spPr bwMode="auto">
          <a:xfrm>
            <a:off x="685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800">
                <a:solidFill>
                  <a:schemeClr val="tx2"/>
                </a:solidFill>
                <a:latin typeface="华文新魏" panose="02010800040101010101" pitchFamily="2" charset="-122"/>
                <a:ea typeface="华文新魏" panose="02010800040101010101" pitchFamily="2" charset="-122"/>
              </a:rPr>
              <a:t>实时调度算法</a:t>
            </a:r>
            <a:r>
              <a:rPr lang="en-US" altLang="zh-CN" sz="4800">
                <a:solidFill>
                  <a:schemeClr val="tx2"/>
                </a:solidFill>
                <a:latin typeface="华文新魏" panose="02010800040101010101" pitchFamily="2" charset="-122"/>
                <a:ea typeface="华文新魏" panose="02010800040101010101" pitchFamily="2" charset="-122"/>
              </a:rPr>
              <a:t>(2)</a:t>
            </a:r>
          </a:p>
        </p:txBody>
      </p:sp>
      <p:sp>
        <p:nvSpPr>
          <p:cNvPr id="43011" name="Rectangle 3">
            <a:extLst>
              <a:ext uri="{FF2B5EF4-FFF2-40B4-BE49-F238E27FC236}">
                <a16:creationId xmlns:a16="http://schemas.microsoft.com/office/drawing/2014/main" id="{654446BD-B12F-4224-A666-6490E8AAE984}"/>
              </a:ext>
            </a:extLst>
          </p:cNvPr>
          <p:cNvSpPr>
            <a:spLocks noChangeArrowheads="1"/>
          </p:cNvSpPr>
          <p:nvPr/>
        </p:nvSpPr>
        <p:spPr bwMode="auto">
          <a:xfrm>
            <a:off x="762000" y="1295400"/>
            <a:ext cx="7467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3200" b="1">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2</a:t>
            </a:r>
            <a:r>
              <a:rPr lang="zh-CN" altLang="en-US" sz="3600">
                <a:latin typeface="华文新魏" panose="02010800040101010101" pitchFamily="2" charset="-122"/>
                <a:ea typeface="华文新魏" panose="02010800040101010101" pitchFamily="2" charset="-122"/>
              </a:rPr>
              <a:t>）限期调度算法</a:t>
            </a:r>
          </a:p>
          <a:p>
            <a:pPr algn="just" eaLnBrk="1" hangingPunct="1">
              <a:spcBef>
                <a:spcPct val="20000"/>
              </a:spcBef>
            </a:pPr>
            <a:r>
              <a:rPr lang="zh-CN" altLang="en-US" sz="32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基本思想：当一个事件发生时，对应的进程就按照截止期限被加入就绪进程队列。对于一个周期性事件，其截止期限即为事件下一次发生的时间。该调度算法首先运行队首进程，即截止时间最近的那个进程。</a:t>
            </a:r>
          </a:p>
          <a:p>
            <a:pPr eaLnBrk="1" hangingPunct="1">
              <a:spcBef>
                <a:spcPct val="20000"/>
              </a:spcBef>
              <a:buFontTx/>
              <a:buChar char="•"/>
            </a:pPr>
            <a:endParaRPr lang="en-US" altLang="zh-CN" sz="3600">
              <a:latin typeface="华文新魏" panose="02010800040101010101" pitchFamily="2" charset="-122"/>
              <a:ea typeface="华文新魏" panose="0201080004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9373F9AA-81D0-4F8D-BAB0-9834065628AD}"/>
              </a:ext>
            </a:extLst>
          </p:cNvPr>
          <p:cNvSpPr>
            <a:spLocks noChangeArrowheads="1"/>
          </p:cNvSpPr>
          <p:nvPr/>
        </p:nvSpPr>
        <p:spPr bwMode="auto">
          <a:xfrm>
            <a:off x="7620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800">
                <a:solidFill>
                  <a:schemeClr val="tx2"/>
                </a:solidFill>
                <a:latin typeface="华文新魏" panose="02010800040101010101" pitchFamily="2" charset="-122"/>
                <a:ea typeface="华文新魏" panose="02010800040101010101" pitchFamily="2" charset="-122"/>
              </a:rPr>
              <a:t>实时调度算法</a:t>
            </a:r>
            <a:r>
              <a:rPr lang="en-US" altLang="zh-CN" sz="4800">
                <a:solidFill>
                  <a:schemeClr val="tx2"/>
                </a:solidFill>
                <a:latin typeface="华文新魏" panose="02010800040101010101" pitchFamily="2" charset="-122"/>
                <a:ea typeface="华文新魏" panose="02010800040101010101" pitchFamily="2" charset="-122"/>
              </a:rPr>
              <a:t>(3)</a:t>
            </a:r>
          </a:p>
        </p:txBody>
      </p:sp>
      <p:sp>
        <p:nvSpPr>
          <p:cNvPr id="44035" name="Rectangle 3">
            <a:extLst>
              <a:ext uri="{FF2B5EF4-FFF2-40B4-BE49-F238E27FC236}">
                <a16:creationId xmlns:a16="http://schemas.microsoft.com/office/drawing/2014/main" id="{CA216939-1C23-487A-982B-256334310D30}"/>
              </a:ext>
            </a:extLst>
          </p:cNvPr>
          <p:cNvSpPr>
            <a:spLocks noChangeArrowheads="1"/>
          </p:cNvSpPr>
          <p:nvPr/>
        </p:nvSpPr>
        <p:spPr bwMode="auto">
          <a:xfrm>
            <a:off x="838200" y="1295400"/>
            <a:ext cx="7467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pPr>
            <a:r>
              <a:rPr lang="en-US" altLang="zh-CN" sz="3200" b="1">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3</a:t>
            </a:r>
            <a:r>
              <a:rPr lang="zh-CN" altLang="en-US" sz="3600">
                <a:latin typeface="华文新魏" panose="02010800040101010101" pitchFamily="2" charset="-122"/>
                <a:ea typeface="华文新魏" panose="02010800040101010101" pitchFamily="2" charset="-122"/>
              </a:rPr>
              <a:t>）最少裕度法</a:t>
            </a:r>
          </a:p>
          <a:p>
            <a:pPr algn="just" eaLnBrk="1" hangingPunct="1">
              <a:spcBef>
                <a:spcPct val="20000"/>
              </a:spcBef>
            </a:pPr>
            <a:r>
              <a:rPr lang="zh-CN" altLang="en-US" sz="32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基本思想：首先计算各个进程的富裕时间，即裕度（</a:t>
            </a:r>
            <a:r>
              <a:rPr lang="en-US" altLang="zh-CN" sz="3600">
                <a:latin typeface="华文新魏" panose="02010800040101010101" pitchFamily="2" charset="-122"/>
                <a:ea typeface="华文新魏" panose="02010800040101010101" pitchFamily="2" charset="-122"/>
              </a:rPr>
              <a:t>laxity</a:t>
            </a:r>
            <a:r>
              <a:rPr lang="zh-CN" altLang="en-US" sz="3600">
                <a:latin typeface="华文新魏" panose="02010800040101010101" pitchFamily="2" charset="-122"/>
                <a:ea typeface="华文新魏" panose="02010800040101010101" pitchFamily="2" charset="-122"/>
              </a:rPr>
              <a:t>），然后选择裕度最少的进程执行。</a:t>
            </a:r>
          </a:p>
          <a:p>
            <a:pPr algn="just" eaLnBrk="1" hangingPunct="1">
              <a:spcBef>
                <a:spcPct val="20000"/>
              </a:spcBef>
            </a:pPr>
            <a:r>
              <a:rPr lang="zh-CN" altLang="en-US" sz="3600">
                <a:latin typeface="华文新魏" panose="02010800040101010101" pitchFamily="2" charset="-122"/>
                <a:ea typeface="华文新魏" panose="02010800040101010101" pitchFamily="2" charset="-122"/>
              </a:rPr>
              <a:t> 裕度</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截止时间</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就绪时间</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计算时间</a:t>
            </a:r>
            <a:r>
              <a:rPr lang="en-US" altLang="zh-CN" sz="3600">
                <a:latin typeface="华文新魏" panose="02010800040101010101" pitchFamily="2" charset="-122"/>
                <a:ea typeface="华文新魏" panose="02010800040101010101" pitchFamily="2" charset="-122"/>
              </a:rPr>
              <a:t>) </a:t>
            </a:r>
          </a:p>
          <a:p>
            <a:pPr eaLnBrk="1" hangingPunct="1">
              <a:spcBef>
                <a:spcPct val="20000"/>
              </a:spcBef>
              <a:buFontTx/>
              <a:buChar char="•"/>
            </a:pPr>
            <a:endParaRPr lang="en-US" altLang="zh-CN" sz="3600">
              <a:latin typeface="华文新魏" panose="02010800040101010101" pitchFamily="2" charset="-122"/>
              <a:ea typeface="华文新魏" panose="02010800040101010101" pitchFamily="2" charset="-122"/>
            </a:endParaRPr>
          </a:p>
          <a:p>
            <a:pPr eaLnBrk="1" hangingPunct="1">
              <a:spcBef>
                <a:spcPct val="20000"/>
              </a:spcBef>
              <a:buFontTx/>
              <a:buChar char="•"/>
            </a:pPr>
            <a:endParaRPr lang="en-US" altLang="zh-CN" sz="3600">
              <a:latin typeface="华文新魏" panose="02010800040101010101" pitchFamily="2" charset="-122"/>
              <a:ea typeface="华文新魏" panose="0201080004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C92E70E-2A8C-43D5-892C-DF3C9B3B7FE7}"/>
              </a:ext>
            </a:extLst>
          </p:cNvPr>
          <p:cNvSpPr>
            <a:spLocks noGrp="1" noChangeArrowheads="1"/>
          </p:cNvSpPr>
          <p:nvPr>
            <p:ph type="title"/>
          </p:nvPr>
        </p:nvSpPr>
        <p:spPr/>
        <p:txBody>
          <a:bodyPr/>
          <a:lstStyle/>
          <a:p>
            <a:pPr algn="l" eaLnBrk="1" hangingPunct="1"/>
            <a:r>
              <a:rPr lang="zh-CN" altLang="en-US"/>
              <a:t>实时调度算法举例</a:t>
            </a:r>
          </a:p>
        </p:txBody>
      </p:sp>
      <p:sp>
        <p:nvSpPr>
          <p:cNvPr id="45059" name="Rectangle 3">
            <a:extLst>
              <a:ext uri="{FF2B5EF4-FFF2-40B4-BE49-F238E27FC236}">
                <a16:creationId xmlns:a16="http://schemas.microsoft.com/office/drawing/2014/main" id="{A5A737D8-063E-4C8B-A7A2-B82BC0B4EAF1}"/>
              </a:ext>
            </a:extLst>
          </p:cNvPr>
          <p:cNvSpPr>
            <a:spLocks noGrp="1" noChangeArrowheads="1"/>
          </p:cNvSpPr>
          <p:nvPr>
            <p:ph type="body" idx="1"/>
          </p:nvPr>
        </p:nvSpPr>
        <p:spPr>
          <a:xfrm>
            <a:off x="457200" y="1600200"/>
            <a:ext cx="8229600" cy="2620963"/>
          </a:xfrm>
        </p:spPr>
        <p:txBody>
          <a:bodyPr/>
          <a:lstStyle/>
          <a:p>
            <a:pPr eaLnBrk="1" hangingPunct="1">
              <a:lnSpc>
                <a:spcPct val="90000"/>
              </a:lnSpc>
            </a:pPr>
            <a:r>
              <a:rPr lang="en-US" altLang="zh-CN" sz="2800"/>
              <a:t>A, B</a:t>
            </a:r>
            <a:r>
              <a:rPr lang="zh-CN" altLang="en-US" sz="2800"/>
              <a:t>两进程于当前时间点</a:t>
            </a:r>
            <a:r>
              <a:rPr lang="en-US" altLang="zh-CN" sz="2800"/>
              <a:t>12ms</a:t>
            </a:r>
            <a:r>
              <a:rPr lang="zh-CN" altLang="en-US" sz="2800"/>
              <a:t>处同时被创建，并进入就绪队列。各进程的相关信息：</a:t>
            </a:r>
          </a:p>
          <a:p>
            <a:pPr lvl="1" eaLnBrk="1" hangingPunct="1">
              <a:lnSpc>
                <a:spcPct val="90000"/>
              </a:lnSpc>
            </a:pPr>
            <a:r>
              <a:rPr lang="en-US" altLang="zh-CN" sz="2400"/>
              <a:t>A</a:t>
            </a:r>
            <a:r>
              <a:rPr lang="zh-CN" altLang="en-US" sz="2400"/>
              <a:t>进程的截止时间是</a:t>
            </a:r>
            <a:r>
              <a:rPr lang="en-US" altLang="zh-CN" sz="2400"/>
              <a:t>15ms</a:t>
            </a:r>
            <a:r>
              <a:rPr lang="zh-CN" altLang="en-US" sz="2400"/>
              <a:t>，估计计算时间为</a:t>
            </a:r>
            <a:r>
              <a:rPr lang="en-US" altLang="zh-CN" sz="2400"/>
              <a:t>1ms</a:t>
            </a:r>
          </a:p>
          <a:p>
            <a:pPr lvl="1" eaLnBrk="1" hangingPunct="1">
              <a:lnSpc>
                <a:spcPct val="90000"/>
              </a:lnSpc>
            </a:pPr>
            <a:r>
              <a:rPr lang="en-US" altLang="zh-CN" sz="2400"/>
              <a:t>B</a:t>
            </a:r>
            <a:r>
              <a:rPr lang="zh-CN" altLang="en-US" sz="2400"/>
              <a:t>进程的截止时间是</a:t>
            </a:r>
            <a:r>
              <a:rPr lang="en-US" altLang="zh-CN" sz="2400"/>
              <a:t>16ms</a:t>
            </a:r>
            <a:r>
              <a:rPr lang="zh-CN" altLang="en-US" sz="2400"/>
              <a:t>，估计计算时间为</a:t>
            </a:r>
            <a:r>
              <a:rPr lang="en-US" altLang="zh-CN" sz="2400"/>
              <a:t>3ms</a:t>
            </a:r>
          </a:p>
          <a:p>
            <a:pPr eaLnBrk="1" hangingPunct="1">
              <a:lnSpc>
                <a:spcPct val="90000"/>
              </a:lnSpc>
            </a:pPr>
            <a:r>
              <a:rPr lang="zh-CN" altLang="en-US" sz="2800"/>
              <a:t>采用上述三种调度算法，当前时间应选择哪个进程运行？</a:t>
            </a:r>
            <a:endParaRPr lang="en-US" altLang="zh-CN" sz="2800"/>
          </a:p>
        </p:txBody>
      </p:sp>
      <p:sp>
        <p:nvSpPr>
          <p:cNvPr id="45060" name="Line 4">
            <a:extLst>
              <a:ext uri="{FF2B5EF4-FFF2-40B4-BE49-F238E27FC236}">
                <a16:creationId xmlns:a16="http://schemas.microsoft.com/office/drawing/2014/main" id="{80C0CBB2-D387-41A2-AA2C-880304E88C13}"/>
              </a:ext>
            </a:extLst>
          </p:cNvPr>
          <p:cNvSpPr>
            <a:spLocks noChangeShapeType="1"/>
          </p:cNvSpPr>
          <p:nvPr/>
        </p:nvSpPr>
        <p:spPr bwMode="auto">
          <a:xfrm>
            <a:off x="684213" y="5300663"/>
            <a:ext cx="79200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Line 5">
            <a:extLst>
              <a:ext uri="{FF2B5EF4-FFF2-40B4-BE49-F238E27FC236}">
                <a16:creationId xmlns:a16="http://schemas.microsoft.com/office/drawing/2014/main" id="{BB97BFDB-6C98-4D9E-B8D9-461B23F45E4F}"/>
              </a:ext>
            </a:extLst>
          </p:cNvPr>
          <p:cNvSpPr>
            <a:spLocks noChangeShapeType="1"/>
          </p:cNvSpPr>
          <p:nvPr/>
        </p:nvSpPr>
        <p:spPr bwMode="auto">
          <a:xfrm>
            <a:off x="1979613" y="5157788"/>
            <a:ext cx="0" cy="2873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2" name="Text Box 6">
            <a:extLst>
              <a:ext uri="{FF2B5EF4-FFF2-40B4-BE49-F238E27FC236}">
                <a16:creationId xmlns:a16="http://schemas.microsoft.com/office/drawing/2014/main" id="{7F2380F8-C594-445D-9E47-087F2D3127BF}"/>
              </a:ext>
            </a:extLst>
          </p:cNvPr>
          <p:cNvSpPr txBox="1">
            <a:spLocks noChangeArrowheads="1"/>
          </p:cNvSpPr>
          <p:nvPr/>
        </p:nvSpPr>
        <p:spPr bwMode="auto">
          <a:xfrm>
            <a:off x="1619250" y="5589588"/>
            <a:ext cx="8651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12ms</a:t>
            </a:r>
          </a:p>
        </p:txBody>
      </p:sp>
      <p:sp>
        <p:nvSpPr>
          <p:cNvPr id="45063" name="Text Box 7">
            <a:extLst>
              <a:ext uri="{FF2B5EF4-FFF2-40B4-BE49-F238E27FC236}">
                <a16:creationId xmlns:a16="http://schemas.microsoft.com/office/drawing/2014/main" id="{76928F0A-ACEC-4360-9B45-7A7DDE711621}"/>
              </a:ext>
            </a:extLst>
          </p:cNvPr>
          <p:cNvSpPr txBox="1">
            <a:spLocks noChangeArrowheads="1"/>
          </p:cNvSpPr>
          <p:nvPr/>
        </p:nvSpPr>
        <p:spPr bwMode="auto">
          <a:xfrm>
            <a:off x="1258888" y="4646613"/>
            <a:ext cx="1511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A,B</a:t>
            </a:r>
            <a:r>
              <a:rPr lang="zh-CN" altLang="en-US"/>
              <a:t>进程就绪</a:t>
            </a:r>
          </a:p>
        </p:txBody>
      </p:sp>
      <p:sp>
        <p:nvSpPr>
          <p:cNvPr id="45064" name="Line 8">
            <a:extLst>
              <a:ext uri="{FF2B5EF4-FFF2-40B4-BE49-F238E27FC236}">
                <a16:creationId xmlns:a16="http://schemas.microsoft.com/office/drawing/2014/main" id="{CC056E26-953F-4736-AAA8-EFC746E5AC3C}"/>
              </a:ext>
            </a:extLst>
          </p:cNvPr>
          <p:cNvSpPr>
            <a:spLocks noChangeShapeType="1"/>
          </p:cNvSpPr>
          <p:nvPr/>
        </p:nvSpPr>
        <p:spPr bwMode="auto">
          <a:xfrm>
            <a:off x="5003800" y="5157788"/>
            <a:ext cx="0" cy="2873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5" name="Text Box 9">
            <a:extLst>
              <a:ext uri="{FF2B5EF4-FFF2-40B4-BE49-F238E27FC236}">
                <a16:creationId xmlns:a16="http://schemas.microsoft.com/office/drawing/2014/main" id="{57A20451-E2C0-44A2-AAF1-38EC6A953BA0}"/>
              </a:ext>
            </a:extLst>
          </p:cNvPr>
          <p:cNvSpPr txBox="1">
            <a:spLocks noChangeArrowheads="1"/>
          </p:cNvSpPr>
          <p:nvPr/>
        </p:nvSpPr>
        <p:spPr bwMode="auto">
          <a:xfrm>
            <a:off x="4643438" y="5589588"/>
            <a:ext cx="8651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15ms</a:t>
            </a:r>
          </a:p>
        </p:txBody>
      </p:sp>
      <p:sp>
        <p:nvSpPr>
          <p:cNvPr id="45066" name="Text Box 10">
            <a:extLst>
              <a:ext uri="{FF2B5EF4-FFF2-40B4-BE49-F238E27FC236}">
                <a16:creationId xmlns:a16="http://schemas.microsoft.com/office/drawing/2014/main" id="{0FE09B28-181C-4548-BAFB-C011028DA987}"/>
              </a:ext>
            </a:extLst>
          </p:cNvPr>
          <p:cNvSpPr txBox="1">
            <a:spLocks noChangeArrowheads="1"/>
          </p:cNvSpPr>
          <p:nvPr/>
        </p:nvSpPr>
        <p:spPr bwMode="auto">
          <a:xfrm>
            <a:off x="4356100" y="4652963"/>
            <a:ext cx="1368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A</a:t>
            </a:r>
            <a:r>
              <a:rPr lang="zh-CN" altLang="en-US"/>
              <a:t>进程截止</a:t>
            </a:r>
          </a:p>
        </p:txBody>
      </p:sp>
      <p:sp>
        <p:nvSpPr>
          <p:cNvPr id="45067" name="Line 11">
            <a:extLst>
              <a:ext uri="{FF2B5EF4-FFF2-40B4-BE49-F238E27FC236}">
                <a16:creationId xmlns:a16="http://schemas.microsoft.com/office/drawing/2014/main" id="{0C608B21-1DBC-46B3-9819-56891A6B6FAA}"/>
              </a:ext>
            </a:extLst>
          </p:cNvPr>
          <p:cNvSpPr>
            <a:spLocks noChangeShapeType="1"/>
          </p:cNvSpPr>
          <p:nvPr/>
        </p:nvSpPr>
        <p:spPr bwMode="auto">
          <a:xfrm>
            <a:off x="6300788" y="5157788"/>
            <a:ext cx="0" cy="2873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8" name="Text Box 12">
            <a:extLst>
              <a:ext uri="{FF2B5EF4-FFF2-40B4-BE49-F238E27FC236}">
                <a16:creationId xmlns:a16="http://schemas.microsoft.com/office/drawing/2014/main" id="{D50AC9FF-38AD-4C28-8D7B-2C74AC2CB259}"/>
              </a:ext>
            </a:extLst>
          </p:cNvPr>
          <p:cNvSpPr txBox="1">
            <a:spLocks noChangeArrowheads="1"/>
          </p:cNvSpPr>
          <p:nvPr/>
        </p:nvSpPr>
        <p:spPr bwMode="auto">
          <a:xfrm>
            <a:off x="5938838" y="5589588"/>
            <a:ext cx="8651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16ms</a:t>
            </a:r>
          </a:p>
        </p:txBody>
      </p:sp>
      <p:sp>
        <p:nvSpPr>
          <p:cNvPr id="45069" name="Text Box 13">
            <a:extLst>
              <a:ext uri="{FF2B5EF4-FFF2-40B4-BE49-F238E27FC236}">
                <a16:creationId xmlns:a16="http://schemas.microsoft.com/office/drawing/2014/main" id="{138C797E-D892-4BA1-A3B6-881B31C5F81F}"/>
              </a:ext>
            </a:extLst>
          </p:cNvPr>
          <p:cNvSpPr txBox="1">
            <a:spLocks noChangeArrowheads="1"/>
          </p:cNvSpPr>
          <p:nvPr/>
        </p:nvSpPr>
        <p:spPr bwMode="auto">
          <a:xfrm>
            <a:off x="5608638" y="4646613"/>
            <a:ext cx="1368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B</a:t>
            </a:r>
            <a:r>
              <a:rPr lang="zh-CN" altLang="en-US"/>
              <a:t>进程截止</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81163DE-9D72-4D2D-9EB3-71A5FA3FEB31}"/>
              </a:ext>
            </a:extLst>
          </p:cNvPr>
          <p:cNvSpPr>
            <a:spLocks noChangeArrowheads="1"/>
          </p:cNvSpPr>
          <p:nvPr/>
        </p:nvSpPr>
        <p:spPr bwMode="auto">
          <a:xfrm>
            <a:off x="7620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4800">
                <a:solidFill>
                  <a:schemeClr val="tx2"/>
                </a:solidFill>
                <a:ea typeface="华文新魏" panose="02010800040101010101" pitchFamily="2" charset="-122"/>
              </a:rPr>
              <a:t>2.9.4</a:t>
            </a:r>
            <a:r>
              <a:rPr lang="en-US" altLang="zh-CN" sz="4800">
                <a:solidFill>
                  <a:schemeClr val="tx2"/>
                </a:solidFill>
                <a:latin typeface="华文新魏" panose="02010800040101010101" pitchFamily="2" charset="-122"/>
                <a:ea typeface="华文新魏" panose="02010800040101010101" pitchFamily="2" charset="-122"/>
              </a:rPr>
              <a:t>  </a:t>
            </a:r>
            <a:r>
              <a:rPr lang="zh-CN" altLang="en-US" sz="4800">
                <a:solidFill>
                  <a:schemeClr val="tx2"/>
                </a:solidFill>
                <a:latin typeface="华文新魏" panose="02010800040101010101" pitchFamily="2" charset="-122"/>
                <a:ea typeface="华文新魏" panose="02010800040101010101" pitchFamily="2" charset="-122"/>
              </a:rPr>
              <a:t>多处理器调度</a:t>
            </a:r>
            <a:br>
              <a:rPr lang="zh-CN" altLang="en-US" sz="4800">
                <a:solidFill>
                  <a:schemeClr val="tx2"/>
                </a:solidFill>
                <a:latin typeface="华文新魏" panose="02010800040101010101" pitchFamily="2" charset="-122"/>
                <a:ea typeface="华文新魏" panose="02010800040101010101" pitchFamily="2" charset="-122"/>
              </a:rPr>
            </a:br>
            <a:endParaRPr lang="zh-CN" altLang="en-US" sz="4800">
              <a:solidFill>
                <a:schemeClr val="tx2"/>
              </a:solidFill>
              <a:latin typeface="华文新魏" panose="02010800040101010101" pitchFamily="2" charset="-122"/>
              <a:ea typeface="华文新魏" panose="02010800040101010101" pitchFamily="2" charset="-122"/>
            </a:endParaRPr>
          </a:p>
        </p:txBody>
      </p:sp>
      <p:sp>
        <p:nvSpPr>
          <p:cNvPr id="46083" name="Rectangle 3">
            <a:extLst>
              <a:ext uri="{FF2B5EF4-FFF2-40B4-BE49-F238E27FC236}">
                <a16:creationId xmlns:a16="http://schemas.microsoft.com/office/drawing/2014/main" id="{9A022AF0-9C22-4528-B9E1-C3901EB2287D}"/>
              </a:ext>
            </a:extLst>
          </p:cNvPr>
          <p:cNvSpPr>
            <a:spLocks noChangeArrowheads="1"/>
          </p:cNvSpPr>
          <p:nvPr/>
        </p:nvSpPr>
        <p:spPr bwMode="auto">
          <a:xfrm>
            <a:off x="838200" y="1484313"/>
            <a:ext cx="7467600"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pPr>
            <a:r>
              <a:rPr lang="en-US" altLang="zh-CN" sz="3600">
                <a:latin typeface="华文新魏" panose="02010800040101010101" pitchFamily="2" charset="-122"/>
                <a:ea typeface="华文新魏" panose="02010800040101010101" pitchFamily="2" charset="-122"/>
              </a:rPr>
              <a:t>1</a:t>
            </a:r>
            <a:r>
              <a:rPr lang="zh-CN" altLang="en-US" sz="3600">
                <a:latin typeface="华文新魏" panose="02010800040101010101" pitchFamily="2" charset="-122"/>
                <a:ea typeface="华文新魏" panose="02010800040101010101" pitchFamily="2" charset="-122"/>
              </a:rPr>
              <a:t>多处理机调度的设计要点</a:t>
            </a:r>
          </a:p>
          <a:p>
            <a:pPr eaLnBrk="1" hangingPunct="1"/>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1)</a:t>
            </a:r>
            <a:r>
              <a:rPr lang="zh-CN" altLang="en-US" sz="3600">
                <a:latin typeface="华文新魏" panose="02010800040101010101" pitchFamily="2" charset="-122"/>
                <a:ea typeface="华文新魏" panose="02010800040101010101" pitchFamily="2" charset="-122"/>
              </a:rPr>
              <a:t>如何为进程分配处理机、</a:t>
            </a:r>
          </a:p>
          <a:p>
            <a:pPr eaLnBrk="1" hangingPunct="1"/>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2)</a:t>
            </a:r>
            <a:r>
              <a:rPr lang="zh-CN" altLang="en-US" sz="3600">
                <a:latin typeface="华文新魏" panose="02010800040101010101" pitchFamily="2" charset="-122"/>
                <a:ea typeface="华文新魏" panose="02010800040101010101" pitchFamily="2" charset="-122"/>
              </a:rPr>
              <a:t>在单个处理机上是否使用多道程序设计技术</a:t>
            </a:r>
          </a:p>
          <a:p>
            <a:pPr eaLnBrk="1" hangingPunct="1"/>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3)</a:t>
            </a:r>
            <a:r>
              <a:rPr lang="zh-CN" altLang="en-US" sz="3600">
                <a:latin typeface="华文新魏" panose="02010800040101010101" pitchFamily="2" charset="-122"/>
                <a:ea typeface="华文新魏" panose="02010800040101010101" pitchFamily="2" charset="-122"/>
              </a:rPr>
              <a:t>如何实际指派进程，</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F3B905AB-9D12-4CA1-9C5B-49FF1C625B51}"/>
              </a:ext>
            </a:extLst>
          </p:cNvPr>
          <p:cNvSpPr>
            <a:spLocks noChangeArrowheads="1"/>
          </p:cNvSpPr>
          <p:nvPr/>
        </p:nvSpPr>
        <p:spPr bwMode="auto">
          <a:xfrm>
            <a:off x="838200" y="685800"/>
            <a:ext cx="7772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800">
                <a:solidFill>
                  <a:schemeClr val="tx2"/>
                </a:solidFill>
                <a:latin typeface="华文新魏" panose="02010800040101010101" pitchFamily="2" charset="-122"/>
                <a:ea typeface="华文新魏" panose="02010800040101010101" pitchFamily="2" charset="-122"/>
              </a:rPr>
              <a:t>多处理器调度算法</a:t>
            </a:r>
            <a:r>
              <a:rPr lang="en-US" altLang="zh-CN" sz="4800">
                <a:solidFill>
                  <a:schemeClr val="tx2"/>
                </a:solidFill>
                <a:latin typeface="华文新魏" panose="02010800040101010101" pitchFamily="2" charset="-122"/>
                <a:ea typeface="华文新魏" panose="02010800040101010101" pitchFamily="2" charset="-122"/>
              </a:rPr>
              <a:t>(1)</a:t>
            </a:r>
            <a:br>
              <a:rPr lang="en-US" altLang="zh-CN" sz="4800">
                <a:solidFill>
                  <a:schemeClr val="tx2"/>
                </a:solidFill>
                <a:latin typeface="华文新魏" panose="02010800040101010101" pitchFamily="2" charset="-122"/>
                <a:ea typeface="华文新魏" panose="02010800040101010101" pitchFamily="2" charset="-122"/>
              </a:rPr>
            </a:br>
            <a:r>
              <a:rPr lang="en-US" altLang="zh-CN" sz="3600">
                <a:latin typeface="华文新魏" panose="02010800040101010101" pitchFamily="2" charset="-122"/>
                <a:ea typeface="华文新魏" panose="02010800040101010101" pitchFamily="2" charset="-122"/>
              </a:rPr>
              <a:t>1</a:t>
            </a:r>
            <a:r>
              <a:rPr lang="zh-CN" altLang="en-US" sz="3600">
                <a:latin typeface="华文新魏" panose="02010800040101010101" pitchFamily="2" charset="-122"/>
                <a:ea typeface="华文新魏" panose="02010800040101010101" pitchFamily="2" charset="-122"/>
              </a:rPr>
              <a:t>）负载共享调度算法</a:t>
            </a:r>
            <a:br>
              <a:rPr lang="zh-CN" altLang="en-US" sz="3600" b="1">
                <a:latin typeface="华文新魏" panose="02010800040101010101" pitchFamily="2" charset="-122"/>
                <a:ea typeface="华文新魏" panose="02010800040101010101" pitchFamily="2" charset="-122"/>
              </a:rPr>
            </a:br>
            <a:endParaRPr lang="zh-CN" altLang="en-US" sz="3600" b="1">
              <a:latin typeface="华文新魏" panose="02010800040101010101" pitchFamily="2" charset="-122"/>
              <a:ea typeface="华文新魏" panose="02010800040101010101" pitchFamily="2" charset="-122"/>
            </a:endParaRPr>
          </a:p>
        </p:txBody>
      </p:sp>
      <p:sp>
        <p:nvSpPr>
          <p:cNvPr id="47107" name="Rectangle 3">
            <a:extLst>
              <a:ext uri="{FF2B5EF4-FFF2-40B4-BE49-F238E27FC236}">
                <a16:creationId xmlns:a16="http://schemas.microsoft.com/office/drawing/2014/main" id="{C9C42658-10C4-49A9-B072-31D88E642E64}"/>
              </a:ext>
            </a:extLst>
          </p:cNvPr>
          <p:cNvSpPr>
            <a:spLocks noChangeArrowheads="1"/>
          </p:cNvSpPr>
          <p:nvPr/>
        </p:nvSpPr>
        <p:spPr bwMode="auto">
          <a:xfrm>
            <a:off x="990600" y="1828800"/>
            <a:ext cx="7239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FontTx/>
              <a:buChar char="•"/>
            </a:pPr>
            <a:r>
              <a:rPr lang="zh-CN" altLang="en-US" sz="4000">
                <a:latin typeface="华文新魏" panose="02010800040101010101" pitchFamily="2" charset="-122"/>
                <a:ea typeface="华文新魏" panose="02010800040101010101" pitchFamily="2" charset="-122"/>
              </a:rPr>
              <a:t>基本思想：进程并不指派到特定处理机上，系统维护全局性进程就绪队列，当处理机空闲时，就选择进程的一个线程去运行。 </a:t>
            </a:r>
          </a:p>
          <a:p>
            <a:pPr eaLnBrk="1" hangingPunct="1">
              <a:spcBef>
                <a:spcPct val="20000"/>
              </a:spcBef>
              <a:buFontTx/>
              <a:buChar char="•"/>
            </a:pPr>
            <a:endParaRPr lang="en-US" altLang="zh-CN" sz="4000">
              <a:latin typeface="华文新魏" panose="02010800040101010101" pitchFamily="2" charset="-122"/>
              <a:ea typeface="华文新魏" panose="0201080004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BF9A2DF1-8571-4468-A8AF-BDE9294CDA6F}"/>
              </a:ext>
            </a:extLst>
          </p:cNvPr>
          <p:cNvSpPr>
            <a:spLocks noChangeArrowheads="1"/>
          </p:cNvSpPr>
          <p:nvPr/>
        </p:nvSpPr>
        <p:spPr bwMode="auto">
          <a:xfrm>
            <a:off x="762000" y="685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800">
                <a:solidFill>
                  <a:schemeClr val="tx2"/>
                </a:solidFill>
                <a:latin typeface="华文新魏" panose="02010800040101010101" pitchFamily="2" charset="-122"/>
                <a:ea typeface="华文新魏" panose="02010800040101010101" pitchFamily="2" charset="-122"/>
              </a:rPr>
              <a:t>多处理器调度算法</a:t>
            </a:r>
            <a:r>
              <a:rPr lang="en-US" altLang="zh-CN" sz="4800">
                <a:solidFill>
                  <a:schemeClr val="tx2"/>
                </a:solidFill>
                <a:latin typeface="华文新魏" panose="02010800040101010101" pitchFamily="2" charset="-122"/>
                <a:ea typeface="华文新魏" panose="02010800040101010101" pitchFamily="2" charset="-122"/>
              </a:rPr>
              <a:t>(2)</a:t>
            </a:r>
          </a:p>
          <a:p>
            <a:pPr algn="ctr" eaLnBrk="1" hangingPunct="1"/>
            <a:r>
              <a:rPr lang="en-US" altLang="zh-CN" sz="3600">
                <a:latin typeface="华文新魏" panose="02010800040101010101" pitchFamily="2" charset="-122"/>
                <a:ea typeface="华文新魏" panose="02010800040101010101" pitchFamily="2" charset="-122"/>
              </a:rPr>
              <a:t>2</a:t>
            </a:r>
            <a:r>
              <a:rPr lang="zh-CN" altLang="en-US" sz="3600">
                <a:latin typeface="华文新魏" panose="02010800040101010101" pitchFamily="2" charset="-122"/>
                <a:ea typeface="华文新魏" panose="02010800040101010101" pitchFamily="2" charset="-122"/>
              </a:rPr>
              <a:t>）群调度算法</a:t>
            </a:r>
            <a:br>
              <a:rPr lang="zh-CN" altLang="en-US" sz="3600">
                <a:latin typeface="华文新魏" panose="02010800040101010101" pitchFamily="2" charset="-122"/>
                <a:ea typeface="华文新魏" panose="02010800040101010101" pitchFamily="2" charset="-122"/>
              </a:rPr>
            </a:br>
            <a:endParaRPr lang="zh-CN" altLang="en-US" sz="3600">
              <a:latin typeface="华文新魏" panose="02010800040101010101" pitchFamily="2" charset="-122"/>
              <a:ea typeface="华文新魏" panose="02010800040101010101" pitchFamily="2" charset="-122"/>
            </a:endParaRPr>
          </a:p>
        </p:txBody>
      </p:sp>
      <p:sp>
        <p:nvSpPr>
          <p:cNvPr id="48131" name="Rectangle 3">
            <a:extLst>
              <a:ext uri="{FF2B5EF4-FFF2-40B4-BE49-F238E27FC236}">
                <a16:creationId xmlns:a16="http://schemas.microsoft.com/office/drawing/2014/main" id="{259B2966-F9CA-4FCB-B2D0-9636A64D86A8}"/>
              </a:ext>
            </a:extLst>
          </p:cNvPr>
          <p:cNvSpPr>
            <a:spLocks noChangeArrowheads="1"/>
          </p:cNvSpPr>
          <p:nvPr/>
        </p:nvSpPr>
        <p:spPr bwMode="auto">
          <a:xfrm>
            <a:off x="914400" y="1600200"/>
            <a:ext cx="7086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pPr>
            <a:r>
              <a:rPr lang="en-US" altLang="zh-CN" sz="3200" b="1">
                <a:latin typeface="华文新魏" panose="02010800040101010101" pitchFamily="2" charset="-122"/>
                <a:ea typeface="华文新魏" panose="02010800040101010101" pitchFamily="2" charset="-122"/>
              </a:rPr>
              <a:t>  </a:t>
            </a:r>
            <a:r>
              <a:rPr lang="zh-CN" altLang="en-US" sz="3200">
                <a:latin typeface="华文新魏" panose="02010800040101010101" pitchFamily="2" charset="-122"/>
                <a:ea typeface="华文新魏" panose="02010800040101010101" pitchFamily="2" charset="-122"/>
              </a:rPr>
              <a:t>基本思想：一群相关线程基于一对一的原则，被同时调度到一组处理机上运行。它具有的优点：</a:t>
            </a:r>
          </a:p>
          <a:p>
            <a:pPr algn="just" eaLnBrk="1" hangingPunct="1">
              <a:spcBef>
                <a:spcPct val="20000"/>
              </a:spcBef>
            </a:pPr>
            <a:r>
              <a:rPr lang="zh-CN" altLang="en-US" sz="3200">
                <a:latin typeface="华文新魏" panose="02010800040101010101" pitchFamily="2" charset="-122"/>
                <a:ea typeface="华文新魏" panose="02010800040101010101" pitchFamily="2" charset="-122"/>
              </a:rPr>
              <a:t> </a:t>
            </a:r>
            <a:r>
              <a:rPr lang="en-US" altLang="zh-CN" sz="3200">
                <a:ea typeface="华文新魏" panose="02010800040101010101" pitchFamily="2" charset="-122"/>
              </a:rPr>
              <a:t>•</a:t>
            </a:r>
            <a:r>
              <a:rPr lang="zh-CN" altLang="en-US" sz="3200">
                <a:latin typeface="华文新魏" panose="02010800040101010101" pitchFamily="2" charset="-122"/>
                <a:ea typeface="华文新魏" panose="02010800040101010101" pitchFamily="2" charset="-122"/>
              </a:rPr>
              <a:t>当紧密相关的进程同时执行时，同步造成的等待将减少，进程切换也相应减少，系统性能得到提高。</a:t>
            </a:r>
          </a:p>
          <a:p>
            <a:pPr algn="just" eaLnBrk="1" hangingPunct="1">
              <a:spcBef>
                <a:spcPct val="20000"/>
              </a:spcBef>
            </a:pPr>
            <a:r>
              <a:rPr lang="zh-CN" altLang="en-US" sz="3200">
                <a:latin typeface="华文新魏" panose="02010800040101010101" pitchFamily="2" charset="-122"/>
                <a:ea typeface="华文新魏" panose="02010800040101010101" pitchFamily="2" charset="-122"/>
              </a:rPr>
              <a:t> </a:t>
            </a:r>
            <a:r>
              <a:rPr lang="en-US" altLang="zh-CN" sz="3200">
                <a:ea typeface="华文新魏" panose="02010800040101010101" pitchFamily="2" charset="-122"/>
              </a:rPr>
              <a:t>•</a:t>
            </a:r>
            <a:r>
              <a:rPr lang="zh-CN" altLang="en-US" sz="3200">
                <a:latin typeface="华文新魏" panose="02010800040101010101" pitchFamily="2" charset="-122"/>
                <a:ea typeface="华文新魏" panose="02010800040101010101" pitchFamily="2" charset="-122"/>
              </a:rPr>
              <a:t>由于一次性同时调度一组处理器，调度的代价也将减少。</a:t>
            </a:r>
          </a:p>
          <a:p>
            <a:pPr eaLnBrk="1" hangingPunct="1">
              <a:spcBef>
                <a:spcPct val="20000"/>
              </a:spcBef>
              <a:buFontTx/>
              <a:buChar char="•"/>
            </a:pPr>
            <a:endParaRPr lang="en-US" altLang="zh-CN" sz="3200">
              <a:latin typeface="华文新魏" panose="02010800040101010101" pitchFamily="2" charset="-122"/>
              <a:ea typeface="华文新魏" panose="0201080004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9DB7883-4D99-4B0B-AFDC-ED7FE41F7FA9}"/>
              </a:ext>
            </a:extLst>
          </p:cNvPr>
          <p:cNvSpPr>
            <a:spLocks noChangeArrowheads="1"/>
          </p:cNvSpPr>
          <p:nvPr/>
        </p:nvSpPr>
        <p:spPr bwMode="auto">
          <a:xfrm>
            <a:off x="685800" y="381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800">
                <a:solidFill>
                  <a:schemeClr val="tx2"/>
                </a:solidFill>
                <a:latin typeface="华文新魏" panose="02010800040101010101" pitchFamily="2" charset="-122"/>
                <a:ea typeface="华文新魏" panose="02010800040101010101" pitchFamily="2" charset="-122"/>
              </a:rPr>
              <a:t>多处理器调度算法</a:t>
            </a:r>
            <a:r>
              <a:rPr lang="en-US" altLang="zh-CN" sz="4800">
                <a:solidFill>
                  <a:schemeClr val="tx2"/>
                </a:solidFill>
                <a:latin typeface="华文新魏" panose="02010800040101010101" pitchFamily="2" charset="-122"/>
                <a:ea typeface="华文新魏" panose="02010800040101010101" pitchFamily="2" charset="-122"/>
              </a:rPr>
              <a:t>(3)</a:t>
            </a:r>
            <a:br>
              <a:rPr lang="en-US" altLang="zh-CN" sz="4800">
                <a:solidFill>
                  <a:schemeClr val="tx2"/>
                </a:solidFill>
                <a:latin typeface="华文新魏" panose="02010800040101010101" pitchFamily="2" charset="-122"/>
                <a:ea typeface="华文新魏" panose="02010800040101010101" pitchFamily="2" charset="-122"/>
              </a:rPr>
            </a:br>
            <a:r>
              <a:rPr lang="en-US" altLang="zh-CN" sz="3600">
                <a:latin typeface="华文新魏" panose="02010800040101010101" pitchFamily="2" charset="-122"/>
                <a:ea typeface="华文新魏" panose="02010800040101010101" pitchFamily="2" charset="-122"/>
              </a:rPr>
              <a:t>3</a:t>
            </a:r>
            <a:r>
              <a:rPr lang="zh-CN" altLang="en-US" sz="3600">
                <a:latin typeface="华文新魏" panose="02010800040101010101" pitchFamily="2" charset="-122"/>
                <a:ea typeface="华文新魏" panose="02010800040101010101" pitchFamily="2" charset="-122"/>
              </a:rPr>
              <a:t>）处理器专派调度算法</a:t>
            </a:r>
          </a:p>
        </p:txBody>
      </p:sp>
      <p:sp>
        <p:nvSpPr>
          <p:cNvPr id="49155" name="Rectangle 3">
            <a:extLst>
              <a:ext uri="{FF2B5EF4-FFF2-40B4-BE49-F238E27FC236}">
                <a16:creationId xmlns:a16="http://schemas.microsoft.com/office/drawing/2014/main" id="{04C110A0-9DA2-4D2E-8107-DFFF190F26D5}"/>
              </a:ext>
            </a:extLst>
          </p:cNvPr>
          <p:cNvSpPr>
            <a:spLocks noChangeArrowheads="1"/>
          </p:cNvSpPr>
          <p:nvPr/>
        </p:nvSpPr>
        <p:spPr bwMode="auto">
          <a:xfrm>
            <a:off x="838200" y="1600200"/>
            <a:ext cx="7315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FontTx/>
              <a:buChar char="•"/>
            </a:pPr>
            <a:r>
              <a:rPr lang="zh-CN" altLang="en-US" sz="3200">
                <a:latin typeface="华文新魏" panose="02010800040101010101" pitchFamily="2" charset="-122"/>
                <a:ea typeface="华文新魏" panose="02010800040101010101" pitchFamily="2" charset="-122"/>
              </a:rPr>
              <a:t>基本思想：给同属一个进程的一组线程，同时分派到一组处理机上运行，每个线程获得一个处理机，且它专用于处理这个线程，直到进程运行结束，这是群调度的一种极端形式。 </a:t>
            </a:r>
          </a:p>
          <a:p>
            <a:pPr algn="just" eaLnBrk="1" hangingPunct="1">
              <a:spcBef>
                <a:spcPct val="20000"/>
              </a:spcBef>
              <a:buFontTx/>
              <a:buChar char="•"/>
            </a:pPr>
            <a:r>
              <a:rPr lang="zh-CN" altLang="en-US" sz="3200">
                <a:latin typeface="华文新魏" panose="02010800040101010101" pitchFamily="2" charset="-122"/>
                <a:ea typeface="华文新魏" panose="02010800040101010101" pitchFamily="2" charset="-122"/>
              </a:rPr>
              <a:t>采用这一算法，处理器将不适用多道程序设计，即该应用的一个线程阻塞后，线程对应的处理器不会被调度给其他线程，而处于空闲状态。</a:t>
            </a:r>
          </a:p>
          <a:p>
            <a:pPr eaLnBrk="1" hangingPunct="1">
              <a:spcBef>
                <a:spcPct val="20000"/>
              </a:spcBef>
              <a:buFontTx/>
              <a:buChar char="•"/>
            </a:pPr>
            <a:endParaRPr lang="en-US" altLang="zh-CN" sz="3200">
              <a:latin typeface="华文新魏" panose="02010800040101010101" pitchFamily="2" charset="-122"/>
              <a:ea typeface="华文新魏" panose="0201080004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DA6786D9-7003-46C4-92E1-CF848DE873D0}"/>
              </a:ext>
            </a:extLst>
          </p:cNvPr>
          <p:cNvSpPr>
            <a:spLocks noChangeArrowheads="1"/>
          </p:cNvSpPr>
          <p:nvPr/>
        </p:nvSpPr>
        <p:spPr bwMode="auto">
          <a:xfrm>
            <a:off x="762000" y="762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800">
                <a:solidFill>
                  <a:schemeClr val="tx2"/>
                </a:solidFill>
                <a:latin typeface="华文新魏" panose="02010800040101010101" pitchFamily="2" charset="-122"/>
                <a:ea typeface="华文新魏" panose="02010800040101010101" pitchFamily="2" charset="-122"/>
              </a:rPr>
              <a:t>多处理器调度算法</a:t>
            </a:r>
            <a:r>
              <a:rPr lang="en-US" altLang="zh-CN" sz="4800">
                <a:solidFill>
                  <a:schemeClr val="tx2"/>
                </a:solidFill>
                <a:latin typeface="华文新魏" panose="02010800040101010101" pitchFamily="2" charset="-122"/>
                <a:ea typeface="华文新魏" panose="02010800040101010101" pitchFamily="2" charset="-122"/>
              </a:rPr>
              <a:t>(4)</a:t>
            </a:r>
            <a:br>
              <a:rPr lang="en-US" altLang="zh-CN" sz="4800">
                <a:solidFill>
                  <a:schemeClr val="tx2"/>
                </a:solidFill>
                <a:latin typeface="华文新魏" panose="02010800040101010101" pitchFamily="2" charset="-122"/>
                <a:ea typeface="华文新魏" panose="02010800040101010101" pitchFamily="2" charset="-122"/>
              </a:rPr>
            </a:br>
            <a:r>
              <a:rPr lang="en-US" altLang="zh-CN" sz="4000">
                <a:latin typeface="华文新魏" panose="02010800040101010101" pitchFamily="2" charset="-122"/>
                <a:ea typeface="华文新魏" panose="02010800040101010101" pitchFamily="2" charset="-122"/>
              </a:rPr>
              <a:t>4</a:t>
            </a:r>
            <a:r>
              <a:rPr lang="zh-CN" altLang="en-US" sz="4000">
                <a:latin typeface="华文新魏" panose="02010800040101010101" pitchFamily="2" charset="-122"/>
                <a:ea typeface="华文新魏" panose="02010800040101010101" pitchFamily="2" charset="-122"/>
              </a:rPr>
              <a:t>）动态调度算法</a:t>
            </a:r>
            <a:r>
              <a:rPr lang="en-US" altLang="zh-CN" sz="4000">
                <a:latin typeface="华文新魏" panose="02010800040101010101" pitchFamily="2" charset="-122"/>
                <a:ea typeface="华文新魏" panose="02010800040101010101" pitchFamily="2" charset="-122"/>
              </a:rPr>
              <a:t>(1)</a:t>
            </a:r>
            <a:br>
              <a:rPr lang="en-US" altLang="zh-CN" sz="4000">
                <a:latin typeface="华文新魏" panose="02010800040101010101" pitchFamily="2" charset="-122"/>
                <a:ea typeface="华文新魏" panose="02010800040101010101" pitchFamily="2" charset="-122"/>
              </a:rPr>
            </a:br>
            <a:endParaRPr lang="en-US" altLang="zh-CN" sz="4000">
              <a:latin typeface="华文新魏" panose="02010800040101010101" pitchFamily="2" charset="-122"/>
              <a:ea typeface="华文新魏" panose="02010800040101010101" pitchFamily="2" charset="-122"/>
            </a:endParaRPr>
          </a:p>
        </p:txBody>
      </p:sp>
      <p:sp>
        <p:nvSpPr>
          <p:cNvPr id="50179" name="Rectangle 3">
            <a:extLst>
              <a:ext uri="{FF2B5EF4-FFF2-40B4-BE49-F238E27FC236}">
                <a16:creationId xmlns:a16="http://schemas.microsoft.com/office/drawing/2014/main" id="{E1684C0C-9426-49C8-9B82-FBD5F1BD1F1D}"/>
              </a:ext>
            </a:extLst>
          </p:cNvPr>
          <p:cNvSpPr>
            <a:spLocks noChangeArrowheads="1"/>
          </p:cNvSpPr>
          <p:nvPr/>
        </p:nvSpPr>
        <p:spPr bwMode="auto">
          <a:xfrm>
            <a:off x="838200" y="1752600"/>
            <a:ext cx="7086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20000"/>
              </a:spcBef>
              <a:buFontTx/>
              <a:buChar char="•"/>
            </a:pPr>
            <a:r>
              <a:rPr lang="zh-CN" altLang="en-US" sz="3200">
                <a:latin typeface="华文新魏" panose="02010800040101010101" pitchFamily="2" charset="-122"/>
                <a:ea typeface="华文新魏" panose="02010800040101010101" pitchFamily="2" charset="-122"/>
              </a:rPr>
              <a:t>基本思想：由操作系统和应用进程共同完成调度。</a:t>
            </a:r>
          </a:p>
          <a:p>
            <a:pPr algn="just" eaLnBrk="1" hangingPunct="1">
              <a:lnSpc>
                <a:spcPct val="90000"/>
              </a:lnSpc>
              <a:spcBef>
                <a:spcPct val="20000"/>
              </a:spcBef>
              <a:buFontTx/>
              <a:buChar char="•"/>
            </a:pPr>
            <a:r>
              <a:rPr lang="zh-CN" altLang="en-US" sz="3200">
                <a:latin typeface="华文新魏" panose="02010800040101010101" pitchFamily="2" charset="-122"/>
                <a:ea typeface="华文新魏" panose="02010800040101010101" pitchFamily="2" charset="-122"/>
              </a:rPr>
              <a:t>操作系统负责在应用进程之间划分处理器。</a:t>
            </a:r>
          </a:p>
          <a:p>
            <a:pPr algn="just" eaLnBrk="1" hangingPunct="1">
              <a:lnSpc>
                <a:spcPct val="90000"/>
              </a:lnSpc>
              <a:spcBef>
                <a:spcPct val="20000"/>
              </a:spcBef>
              <a:buFontTx/>
              <a:buChar char="•"/>
            </a:pPr>
            <a:r>
              <a:rPr lang="zh-CN" altLang="en-US" sz="3200">
                <a:latin typeface="华文新魏" panose="02010800040101010101" pitchFamily="2" charset="-122"/>
                <a:ea typeface="华文新魏" panose="02010800040101010101" pitchFamily="2" charset="-122"/>
              </a:rPr>
              <a:t>应用进程在分配给它的处理器上执行可运行线程的子集，哪一些线程应该执行，哪一些线程应该挂起完全是应用进程自己的事。</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1026">
            <a:extLst>
              <a:ext uri="{FF2B5EF4-FFF2-40B4-BE49-F238E27FC236}">
                <a16:creationId xmlns:a16="http://schemas.microsoft.com/office/drawing/2014/main" id="{60E3704B-39B3-4B40-9EC2-EC5CDEC050BA}"/>
              </a:ext>
            </a:extLst>
          </p:cNvPr>
          <p:cNvSpPr>
            <a:spLocks noChangeArrowheads="1"/>
          </p:cNvSpPr>
          <p:nvPr/>
        </p:nvSpPr>
        <p:spPr bwMode="auto">
          <a:xfrm>
            <a:off x="609600" y="990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000">
                <a:solidFill>
                  <a:schemeClr val="tx2"/>
                </a:solidFill>
                <a:latin typeface="华文新魏" panose="02010800040101010101" pitchFamily="2" charset="-122"/>
                <a:ea typeface="华文新魏" panose="02010800040101010101" pitchFamily="2" charset="-122"/>
              </a:rPr>
              <a:t>多处理器调度算法</a:t>
            </a:r>
            <a:r>
              <a:rPr lang="en-US" altLang="zh-CN" sz="4000">
                <a:solidFill>
                  <a:schemeClr val="tx2"/>
                </a:solidFill>
                <a:latin typeface="华文新魏" panose="02010800040101010101" pitchFamily="2" charset="-122"/>
                <a:ea typeface="华文新魏" panose="02010800040101010101" pitchFamily="2" charset="-122"/>
              </a:rPr>
              <a:t>(5)</a:t>
            </a:r>
            <a:br>
              <a:rPr lang="en-US" altLang="zh-CN" sz="4000">
                <a:solidFill>
                  <a:schemeClr val="tx2"/>
                </a:solidFill>
                <a:latin typeface="华文新魏" panose="02010800040101010101" pitchFamily="2" charset="-122"/>
                <a:ea typeface="华文新魏" panose="02010800040101010101" pitchFamily="2" charset="-122"/>
              </a:rPr>
            </a:br>
            <a:r>
              <a:rPr lang="zh-CN" altLang="en-US" sz="4000">
                <a:latin typeface="华文新魏" panose="02010800040101010101" pitchFamily="2" charset="-122"/>
                <a:ea typeface="华文新魏" panose="02010800040101010101" pitchFamily="2" charset="-122"/>
              </a:rPr>
              <a:t>动态调度算法</a:t>
            </a:r>
            <a:r>
              <a:rPr lang="en-US" altLang="zh-CN" sz="4000">
                <a:latin typeface="华文新魏" panose="02010800040101010101" pitchFamily="2" charset="-122"/>
                <a:ea typeface="华文新魏" panose="02010800040101010101" pitchFamily="2" charset="-122"/>
              </a:rPr>
              <a:t>(2)</a:t>
            </a:r>
            <a:br>
              <a:rPr lang="en-US" altLang="zh-CN" sz="4000">
                <a:latin typeface="华文新魏" panose="02010800040101010101" pitchFamily="2" charset="-122"/>
                <a:ea typeface="华文新魏" panose="02010800040101010101" pitchFamily="2" charset="-122"/>
              </a:rPr>
            </a:br>
            <a:br>
              <a:rPr lang="en-US" altLang="zh-CN" sz="3200">
                <a:solidFill>
                  <a:srgbClr val="006600"/>
                </a:solidFill>
                <a:latin typeface="华文新魏" panose="02010800040101010101" pitchFamily="2" charset="-122"/>
                <a:ea typeface="华文新魏" panose="02010800040101010101" pitchFamily="2" charset="-122"/>
              </a:rPr>
            </a:br>
            <a:endParaRPr lang="en-US" altLang="zh-CN" sz="3200">
              <a:solidFill>
                <a:srgbClr val="006600"/>
              </a:solidFill>
              <a:latin typeface="华文新魏" panose="02010800040101010101" pitchFamily="2" charset="-122"/>
              <a:ea typeface="华文新魏" panose="02010800040101010101" pitchFamily="2" charset="-122"/>
            </a:endParaRPr>
          </a:p>
        </p:txBody>
      </p:sp>
      <p:sp>
        <p:nvSpPr>
          <p:cNvPr id="51203" name="Rectangle 1027">
            <a:extLst>
              <a:ext uri="{FF2B5EF4-FFF2-40B4-BE49-F238E27FC236}">
                <a16:creationId xmlns:a16="http://schemas.microsoft.com/office/drawing/2014/main" id="{13DF09A5-E2C3-44A8-B08E-53317EAFE1F2}"/>
              </a:ext>
            </a:extLst>
          </p:cNvPr>
          <p:cNvSpPr>
            <a:spLocks noChangeArrowheads="1"/>
          </p:cNvSpPr>
          <p:nvPr/>
        </p:nvSpPr>
        <p:spPr bwMode="auto">
          <a:xfrm>
            <a:off x="827088" y="1676400"/>
            <a:ext cx="7489825"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pPr>
            <a:r>
              <a:rPr lang="en-US" altLang="zh-CN" sz="2800">
                <a:ea typeface="华文新魏" panose="02010800040101010101" pitchFamily="2" charset="-122"/>
              </a:rPr>
              <a:t>• </a:t>
            </a:r>
            <a:r>
              <a:rPr lang="zh-CN" altLang="en-US" sz="2800">
                <a:latin typeface="华文新魏" panose="02010800040101010101" pitchFamily="2" charset="-122"/>
                <a:ea typeface="华文新魏" panose="02010800040101010101" pitchFamily="2" charset="-122"/>
              </a:rPr>
              <a:t>如果有空闲处理器，满足要求。否则，对新到达进程，从当前分配了一个以上处理器的进程中收回一个，并把它分给新到达进程。</a:t>
            </a:r>
          </a:p>
          <a:p>
            <a:pPr algn="just" eaLnBrk="1" hangingPunct="1">
              <a:spcBef>
                <a:spcPct val="20000"/>
              </a:spcBef>
            </a:pPr>
            <a:r>
              <a:rPr lang="en-US" altLang="zh-CN" sz="2800">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 </a:t>
            </a:r>
            <a:r>
              <a:rPr lang="zh-CN" altLang="en-US" sz="2800">
                <a:latin typeface="华文新魏" panose="02010800040101010101" pitchFamily="2" charset="-122"/>
                <a:ea typeface="华文新魏" panose="02010800040101010101" pitchFamily="2" charset="-122"/>
              </a:rPr>
              <a:t>如果要求不能被满足，则保留申请直到出现可用处理器或要求取消。</a:t>
            </a:r>
          </a:p>
          <a:p>
            <a:pPr algn="just" eaLnBrk="1" hangingPunct="1">
              <a:spcBef>
                <a:spcPct val="20000"/>
              </a:spcBef>
            </a:pPr>
            <a:r>
              <a:rPr lang="en-US" altLang="zh-CN" sz="2800">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 </a:t>
            </a:r>
            <a:r>
              <a:rPr lang="zh-CN" altLang="en-US" sz="2800">
                <a:latin typeface="华文新魏" panose="02010800040101010101" pitchFamily="2" charset="-122"/>
                <a:ea typeface="华文新魏" panose="02010800040101010101" pitchFamily="2" charset="-122"/>
              </a:rPr>
              <a:t>释放了一个或多个处理器后，扫描申请处理器的进程队列，按照</a:t>
            </a:r>
            <a:r>
              <a:rPr lang="en-US" altLang="zh-CN" sz="2800">
                <a:latin typeface="华文新魏" panose="02010800040101010101" pitchFamily="2" charset="-122"/>
                <a:ea typeface="华文新魏" panose="02010800040101010101" pitchFamily="2" charset="-122"/>
              </a:rPr>
              <a:t>FCFS</a:t>
            </a:r>
            <a:r>
              <a:rPr lang="zh-CN" altLang="en-US" sz="2800">
                <a:latin typeface="华文新魏" panose="02010800040101010101" pitchFamily="2" charset="-122"/>
                <a:ea typeface="华文新魏" panose="02010800040101010101" pitchFamily="2" charset="-122"/>
              </a:rPr>
              <a:t>原则把处理器逐一分配给每个申请进程直到没有可用处理器。</a:t>
            </a:r>
          </a:p>
          <a:p>
            <a:pPr eaLnBrk="1" hangingPunct="1">
              <a:spcBef>
                <a:spcPct val="20000"/>
              </a:spcBef>
              <a:buFontTx/>
              <a:buChar char="•"/>
            </a:pPr>
            <a:endParaRPr lang="en-US" altLang="zh-CN" sz="2800">
              <a:latin typeface="华文新魏" panose="02010800040101010101" pitchFamily="2" charset="-122"/>
              <a:ea typeface="华文新魏" panose="0201080004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AB316A7-5081-4E23-9484-A3EEFDE32C67}"/>
              </a:ext>
            </a:extLst>
          </p:cNvPr>
          <p:cNvSpPr>
            <a:spLocks noChangeArrowheads="1"/>
          </p:cNvSpPr>
          <p:nvPr/>
        </p:nvSpPr>
        <p:spPr bwMode="auto">
          <a:xfrm>
            <a:off x="762000" y="304800"/>
            <a:ext cx="8229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4800">
                <a:solidFill>
                  <a:schemeClr val="tx2"/>
                </a:solidFill>
                <a:ea typeface="华文新魏" panose="02010800040101010101" pitchFamily="2" charset="-122"/>
              </a:rPr>
              <a:t>2.7.2</a:t>
            </a:r>
            <a:r>
              <a:rPr lang="en-US" altLang="zh-CN" sz="4800">
                <a:solidFill>
                  <a:schemeClr val="tx2"/>
                </a:solidFill>
                <a:latin typeface="华文新魏" panose="02010800040101010101" pitchFamily="2" charset="-122"/>
                <a:ea typeface="华文新魏" panose="02010800040101010101" pitchFamily="2" charset="-122"/>
              </a:rPr>
              <a:t> </a:t>
            </a:r>
            <a:r>
              <a:rPr lang="zh-CN" altLang="en-US" sz="4800">
                <a:solidFill>
                  <a:schemeClr val="tx2"/>
                </a:solidFill>
                <a:latin typeface="华文新魏" panose="02010800040101010101" pitchFamily="2" charset="-122"/>
                <a:ea typeface="华文新魏" panose="02010800040101010101" pitchFamily="2" charset="-122"/>
              </a:rPr>
              <a:t>选择调度算法的原则</a:t>
            </a:r>
            <a:r>
              <a:rPr lang="en-US" altLang="zh-CN" sz="4800">
                <a:solidFill>
                  <a:schemeClr val="tx2"/>
                </a:solidFill>
                <a:latin typeface="华文新魏" panose="02010800040101010101" pitchFamily="2" charset="-122"/>
                <a:ea typeface="华文新魏" panose="02010800040101010101" pitchFamily="2" charset="-122"/>
              </a:rPr>
              <a:t>(1)</a:t>
            </a:r>
          </a:p>
        </p:txBody>
      </p:sp>
      <p:sp>
        <p:nvSpPr>
          <p:cNvPr id="6147" name="Rectangle 3">
            <a:extLst>
              <a:ext uri="{FF2B5EF4-FFF2-40B4-BE49-F238E27FC236}">
                <a16:creationId xmlns:a16="http://schemas.microsoft.com/office/drawing/2014/main" id="{1CDE22C1-92A2-4AF0-A946-18E1D60E44D8}"/>
              </a:ext>
            </a:extLst>
          </p:cNvPr>
          <p:cNvSpPr>
            <a:spLocks noChangeArrowheads="1"/>
          </p:cNvSpPr>
          <p:nvPr/>
        </p:nvSpPr>
        <p:spPr bwMode="auto">
          <a:xfrm>
            <a:off x="990600" y="1295400"/>
            <a:ext cx="7391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pPr>
            <a:r>
              <a:rPr lang="en-US" altLang="zh-CN" sz="32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l</a:t>
            </a:r>
            <a:r>
              <a:rPr lang="en-US" altLang="zh-CN" sz="4000">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资源利用率</a:t>
            </a:r>
          </a:p>
          <a:p>
            <a:pPr algn="just" eaLnBrk="1" hangingPunct="1">
              <a:spcBef>
                <a:spcPct val="20000"/>
              </a:spcBef>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CPU</a:t>
            </a:r>
            <a:r>
              <a:rPr lang="zh-CN" altLang="en-US" sz="3600">
                <a:latin typeface="华文新魏" panose="02010800040101010101" pitchFamily="2" charset="-122"/>
                <a:ea typeface="华文新魏" panose="02010800040101010101" pitchFamily="2" charset="-122"/>
              </a:rPr>
              <a:t>利用率</a:t>
            </a:r>
            <a:r>
              <a:rPr lang="en-US" altLang="zh-CN" sz="3600">
                <a:latin typeface="华文新魏" panose="02010800040101010101" pitchFamily="2" charset="-122"/>
                <a:ea typeface="华文新魏" panose="02010800040101010101" pitchFamily="2" charset="-122"/>
              </a:rPr>
              <a:t>=CPU</a:t>
            </a:r>
            <a:r>
              <a:rPr lang="zh-CN" altLang="en-US" sz="3600">
                <a:latin typeface="华文新魏" panose="02010800040101010101" pitchFamily="2" charset="-122"/>
                <a:ea typeface="华文新魏" panose="02010800040101010101" pitchFamily="2" charset="-122"/>
              </a:rPr>
              <a:t>有效工作时间</a:t>
            </a:r>
            <a:r>
              <a:rPr lang="en-US" altLang="zh-CN" sz="3600">
                <a:latin typeface="华文新魏" panose="02010800040101010101" pitchFamily="2" charset="-122"/>
                <a:ea typeface="华文新魏" panose="02010800040101010101" pitchFamily="2" charset="-122"/>
              </a:rPr>
              <a:t>/CPU</a:t>
            </a:r>
            <a:r>
              <a:rPr lang="zh-CN" altLang="en-US" sz="3600">
                <a:latin typeface="华文新魏" panose="02010800040101010101" pitchFamily="2" charset="-122"/>
                <a:ea typeface="华文新魏" panose="02010800040101010101" pitchFamily="2" charset="-122"/>
              </a:rPr>
              <a:t>总的运行时间，</a:t>
            </a:r>
          </a:p>
          <a:p>
            <a:pPr algn="just" eaLnBrk="1" hangingPunct="1">
              <a:spcBef>
                <a:spcPct val="20000"/>
              </a:spcBef>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CPU</a:t>
            </a:r>
            <a:r>
              <a:rPr lang="zh-CN" altLang="en-US" sz="3600">
                <a:latin typeface="华文新魏" panose="02010800040101010101" pitchFamily="2" charset="-122"/>
                <a:ea typeface="华文新魏" panose="02010800040101010101" pitchFamily="2" charset="-122"/>
              </a:rPr>
              <a:t>总的运行时间</a:t>
            </a:r>
            <a:r>
              <a:rPr lang="en-US" altLang="zh-CN" sz="3600">
                <a:latin typeface="华文新魏" panose="02010800040101010101" pitchFamily="2" charset="-122"/>
                <a:ea typeface="华文新魏" panose="02010800040101010101" pitchFamily="2" charset="-122"/>
              </a:rPr>
              <a:t>=CPU</a:t>
            </a:r>
            <a:r>
              <a:rPr lang="zh-CN" altLang="en-US" sz="3600">
                <a:latin typeface="华文新魏" panose="02010800040101010101" pitchFamily="2" charset="-122"/>
                <a:ea typeface="华文新魏" panose="02010800040101010101" pitchFamily="2" charset="-122"/>
              </a:rPr>
              <a:t>有效工作时间</a:t>
            </a:r>
            <a:r>
              <a:rPr lang="en-US" altLang="zh-CN" sz="3600">
                <a:latin typeface="华文新魏" panose="02010800040101010101" pitchFamily="2" charset="-122"/>
                <a:ea typeface="华文新魏" panose="02010800040101010101" pitchFamily="2" charset="-122"/>
              </a:rPr>
              <a:t>+CPU</a:t>
            </a:r>
            <a:r>
              <a:rPr lang="zh-CN" altLang="en-US" sz="3600">
                <a:latin typeface="华文新魏" panose="02010800040101010101" pitchFamily="2" charset="-122"/>
                <a:ea typeface="华文新魏" panose="02010800040101010101" pitchFamily="2" charset="-122"/>
              </a:rPr>
              <a:t>空闲等待时间。</a:t>
            </a:r>
          </a:p>
          <a:p>
            <a:pPr algn="just" eaLnBrk="1" hangingPunct="1">
              <a:spcBef>
                <a:spcPct val="20000"/>
              </a:spcBef>
            </a:pPr>
            <a:endParaRPr lang="en-US" altLang="zh-CN" sz="3600">
              <a:latin typeface="华文新魏" panose="02010800040101010101" pitchFamily="2" charset="-122"/>
              <a:ea typeface="华文新魏" panose="0201080004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1">
            <a:extLst>
              <a:ext uri="{FF2B5EF4-FFF2-40B4-BE49-F238E27FC236}">
                <a16:creationId xmlns:a16="http://schemas.microsoft.com/office/drawing/2014/main" id="{D3EF17CE-3D1D-4805-9532-6C9AA5D5D609}"/>
              </a:ext>
            </a:extLst>
          </p:cNvPr>
          <p:cNvSpPr txBox="1">
            <a:spLocks noChangeArrowheads="1"/>
          </p:cNvSpPr>
          <p:nvPr/>
        </p:nvSpPr>
        <p:spPr bwMode="auto">
          <a:xfrm>
            <a:off x="1763713" y="476250"/>
            <a:ext cx="4248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a:t>本章课后作业</a:t>
            </a:r>
          </a:p>
        </p:txBody>
      </p:sp>
      <p:sp>
        <p:nvSpPr>
          <p:cNvPr id="52227" name="TextBox 2">
            <a:extLst>
              <a:ext uri="{FF2B5EF4-FFF2-40B4-BE49-F238E27FC236}">
                <a16:creationId xmlns:a16="http://schemas.microsoft.com/office/drawing/2014/main" id="{2DECDFF9-BE9A-4B55-A925-97125364ADBF}"/>
              </a:ext>
            </a:extLst>
          </p:cNvPr>
          <p:cNvSpPr txBox="1">
            <a:spLocks noChangeArrowheads="1"/>
          </p:cNvSpPr>
          <p:nvPr/>
        </p:nvSpPr>
        <p:spPr bwMode="auto">
          <a:xfrm>
            <a:off x="1258888" y="2349500"/>
            <a:ext cx="6985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400"/>
              <a:t>1, 2, 6, 10, 12, 20, 22, 27, 28</a:t>
            </a:r>
            <a:endParaRPr lang="zh-CN" altLang="en-US" sz="4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6C492B9-01A3-4D68-B76B-4D17D7607C1C}"/>
              </a:ext>
            </a:extLst>
          </p:cNvPr>
          <p:cNvSpPr>
            <a:spLocks noChangeArrowheads="1"/>
          </p:cNvSpPr>
          <p:nvPr/>
        </p:nvSpPr>
        <p:spPr bwMode="auto">
          <a:xfrm>
            <a:off x="457200" y="228600"/>
            <a:ext cx="838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4800">
                <a:solidFill>
                  <a:schemeClr val="tx2"/>
                </a:solidFill>
                <a:latin typeface="华文新魏" panose="02010800040101010101" pitchFamily="2" charset="-122"/>
                <a:ea typeface="华文新魏" panose="02010800040101010101" pitchFamily="2" charset="-122"/>
              </a:rPr>
              <a:t> </a:t>
            </a:r>
            <a:r>
              <a:rPr lang="zh-CN" altLang="en-US" sz="4800">
                <a:solidFill>
                  <a:schemeClr val="tx2"/>
                </a:solidFill>
                <a:latin typeface="华文新魏" panose="02010800040101010101" pitchFamily="2" charset="-122"/>
                <a:ea typeface="华文新魏" panose="02010800040101010101" pitchFamily="2" charset="-122"/>
              </a:rPr>
              <a:t>选择调度算法的原则</a:t>
            </a:r>
            <a:r>
              <a:rPr lang="en-US" altLang="zh-CN" sz="4800">
                <a:solidFill>
                  <a:schemeClr val="tx2"/>
                </a:solidFill>
                <a:latin typeface="华文新魏" panose="02010800040101010101" pitchFamily="2" charset="-122"/>
                <a:ea typeface="华文新魏" panose="02010800040101010101" pitchFamily="2" charset="-122"/>
              </a:rPr>
              <a:t>(2)</a:t>
            </a:r>
            <a:endParaRPr lang="en-US" altLang="zh-CN" sz="4800">
              <a:solidFill>
                <a:srgbClr val="FF0000"/>
              </a:solidFill>
              <a:latin typeface="华文新魏" panose="02010800040101010101" pitchFamily="2" charset="-122"/>
              <a:ea typeface="华文新魏" panose="02010800040101010101" pitchFamily="2" charset="-122"/>
            </a:endParaRPr>
          </a:p>
        </p:txBody>
      </p:sp>
      <p:sp>
        <p:nvSpPr>
          <p:cNvPr id="7171" name="Rectangle 3">
            <a:extLst>
              <a:ext uri="{FF2B5EF4-FFF2-40B4-BE49-F238E27FC236}">
                <a16:creationId xmlns:a16="http://schemas.microsoft.com/office/drawing/2014/main" id="{F11C50FB-C96E-47B2-9716-91EE2A5AEFB7}"/>
              </a:ext>
            </a:extLst>
          </p:cNvPr>
          <p:cNvSpPr>
            <a:spLocks noChangeArrowheads="1"/>
          </p:cNvSpPr>
          <p:nvPr/>
        </p:nvSpPr>
        <p:spPr bwMode="auto">
          <a:xfrm>
            <a:off x="755650" y="1219200"/>
            <a:ext cx="7561263"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pPr>
            <a:r>
              <a:rPr lang="en-US" altLang="zh-CN" sz="32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2</a:t>
            </a:r>
            <a:r>
              <a:rPr lang="en-US" altLang="zh-CN" sz="3600">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响应时间</a:t>
            </a:r>
          </a:p>
          <a:p>
            <a:pPr algn="just" eaLnBrk="1" hangingPunct="1">
              <a:spcBef>
                <a:spcPct val="20000"/>
              </a:spcBef>
            </a:pPr>
            <a:r>
              <a:rPr lang="zh-CN" altLang="en-US" sz="3200">
                <a:latin typeface="华文新魏" panose="02010800040101010101" pitchFamily="2" charset="-122"/>
                <a:ea typeface="华文新魏" panose="02010800040101010101" pitchFamily="2" charset="-122"/>
              </a:rPr>
              <a:t>  </a:t>
            </a:r>
            <a:r>
              <a:rPr lang="en-US" altLang="zh-CN" sz="3200">
                <a:ea typeface="华文新魏" panose="02010800040101010101" pitchFamily="2" charset="-122"/>
              </a:rPr>
              <a:t>•</a:t>
            </a:r>
            <a:r>
              <a:rPr lang="zh-CN" altLang="en-US" sz="3200">
                <a:latin typeface="华文新魏" panose="02010800040101010101" pitchFamily="2" charset="-122"/>
                <a:ea typeface="华文新魏" panose="02010800040101010101" pitchFamily="2" charset="-122"/>
              </a:rPr>
              <a:t>交互式进程从提交一个请求</a:t>
            </a:r>
            <a:r>
              <a:rPr lang="en-US" altLang="zh-CN" sz="3200">
                <a:latin typeface="华文新魏" panose="02010800040101010101" pitchFamily="2" charset="-122"/>
                <a:ea typeface="华文新魏" panose="02010800040101010101" pitchFamily="2" charset="-122"/>
              </a:rPr>
              <a:t>(</a:t>
            </a:r>
            <a:r>
              <a:rPr lang="zh-CN" altLang="en-US" sz="3200">
                <a:latin typeface="华文新魏" panose="02010800040101010101" pitchFamily="2" charset="-122"/>
                <a:ea typeface="华文新魏" panose="02010800040101010101" pitchFamily="2" charset="-122"/>
              </a:rPr>
              <a:t>命令</a:t>
            </a:r>
            <a:r>
              <a:rPr lang="en-US" altLang="zh-CN" sz="3200">
                <a:latin typeface="华文新魏" panose="02010800040101010101" pitchFamily="2" charset="-122"/>
                <a:ea typeface="华文新魏" panose="02010800040101010101" pitchFamily="2" charset="-122"/>
              </a:rPr>
              <a:t>)</a:t>
            </a:r>
            <a:r>
              <a:rPr lang="zh-CN" altLang="en-US" sz="3200">
                <a:latin typeface="华文新魏" panose="02010800040101010101" pitchFamily="2" charset="-122"/>
                <a:ea typeface="华文新魏" panose="02010800040101010101" pitchFamily="2" charset="-122"/>
              </a:rPr>
              <a:t>到接收到响应之间的时间间隔称响应时间。</a:t>
            </a:r>
          </a:p>
          <a:p>
            <a:pPr algn="just" eaLnBrk="1" hangingPunct="1">
              <a:spcBef>
                <a:spcPct val="20000"/>
              </a:spcBef>
            </a:pPr>
            <a:r>
              <a:rPr lang="zh-CN" altLang="en-US" sz="3200">
                <a:latin typeface="华文新魏" panose="02010800040101010101" pitchFamily="2" charset="-122"/>
                <a:ea typeface="华文新魏" panose="02010800040101010101" pitchFamily="2" charset="-122"/>
              </a:rPr>
              <a:t>  </a:t>
            </a:r>
            <a:r>
              <a:rPr lang="en-US" altLang="zh-CN" sz="3200">
                <a:ea typeface="华文新魏" panose="02010800040101010101" pitchFamily="2" charset="-122"/>
              </a:rPr>
              <a:t>•</a:t>
            </a:r>
            <a:r>
              <a:rPr lang="zh-CN" altLang="en-US" sz="3200">
                <a:latin typeface="华文新魏" panose="02010800040101010101" pitchFamily="2" charset="-122"/>
                <a:ea typeface="华文新魏" panose="02010800040101010101" pitchFamily="2" charset="-122"/>
              </a:rPr>
              <a:t>使交互式用户的响应时间尽可能短，或尽快处理实时任务。</a:t>
            </a:r>
          </a:p>
          <a:p>
            <a:pPr algn="just" eaLnBrk="1" hangingPunct="1">
              <a:spcBef>
                <a:spcPct val="20000"/>
              </a:spcBef>
            </a:pPr>
            <a:r>
              <a:rPr lang="zh-CN" altLang="en-US" sz="3200">
                <a:latin typeface="华文新魏" panose="02010800040101010101" pitchFamily="2" charset="-122"/>
                <a:ea typeface="华文新魏" panose="02010800040101010101" pitchFamily="2" charset="-122"/>
              </a:rPr>
              <a:t>  </a:t>
            </a:r>
            <a:r>
              <a:rPr lang="en-US" altLang="zh-CN" sz="3200">
                <a:ea typeface="华文新魏" panose="02010800040101010101" pitchFamily="2" charset="-122"/>
              </a:rPr>
              <a:t>•</a:t>
            </a:r>
            <a:r>
              <a:rPr lang="zh-CN" altLang="en-US" sz="3200">
                <a:latin typeface="华文新魏" panose="02010800040101010101" pitchFamily="2" charset="-122"/>
                <a:ea typeface="华文新魏" panose="02010800040101010101" pitchFamily="2" charset="-122"/>
              </a:rPr>
              <a:t>这是分时系统和实时系统衡量调度性能的一个重要指标。</a:t>
            </a:r>
            <a:endParaRPr lang="zh-CN" altLang="en-US" sz="3200">
              <a:solidFill>
                <a:srgbClr val="FF0000"/>
              </a:solidFill>
              <a:latin typeface="华文新魏" panose="02010800040101010101" pitchFamily="2" charset="-122"/>
              <a:ea typeface="华文新魏" panose="02010800040101010101" pitchFamily="2" charset="-122"/>
            </a:endParaRPr>
          </a:p>
          <a:p>
            <a:pPr algn="just" eaLnBrk="1" hangingPunct="1">
              <a:spcBef>
                <a:spcPct val="20000"/>
              </a:spcBef>
              <a:buFontTx/>
              <a:buChar char="•"/>
            </a:pPr>
            <a:endParaRPr lang="en-US" altLang="zh-CN" sz="3200">
              <a:latin typeface="华文新魏" panose="02010800040101010101" pitchFamily="2" charset="-122"/>
              <a:ea typeface="华文新魏" panose="020108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67EE1AC-E106-4838-90EA-5E4B13FDC367}"/>
              </a:ext>
            </a:extLst>
          </p:cNvPr>
          <p:cNvSpPr>
            <a:spLocks noChangeArrowheads="1"/>
          </p:cNvSpPr>
          <p:nvPr/>
        </p:nvSpPr>
        <p:spPr bwMode="auto">
          <a:xfrm>
            <a:off x="8382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800">
                <a:solidFill>
                  <a:schemeClr val="tx2"/>
                </a:solidFill>
                <a:latin typeface="华文新魏" panose="02010800040101010101" pitchFamily="2" charset="-122"/>
                <a:ea typeface="华文新魏" panose="02010800040101010101" pitchFamily="2" charset="-122"/>
              </a:rPr>
              <a:t>选择调度算法的原则</a:t>
            </a:r>
            <a:r>
              <a:rPr lang="en-US" altLang="zh-CN" sz="4800">
                <a:solidFill>
                  <a:schemeClr val="tx2"/>
                </a:solidFill>
                <a:latin typeface="华文新魏" panose="02010800040101010101" pitchFamily="2" charset="-122"/>
                <a:ea typeface="华文新魏" panose="02010800040101010101" pitchFamily="2" charset="-122"/>
              </a:rPr>
              <a:t>(3)</a:t>
            </a:r>
            <a:br>
              <a:rPr lang="en-US" altLang="zh-CN" sz="4800">
                <a:solidFill>
                  <a:schemeClr val="tx2"/>
                </a:solidFill>
                <a:latin typeface="华文新魏" panose="02010800040101010101" pitchFamily="2" charset="-122"/>
                <a:ea typeface="华文新魏" panose="02010800040101010101" pitchFamily="2" charset="-122"/>
              </a:rPr>
            </a:br>
            <a:endParaRPr lang="en-US" altLang="zh-CN" sz="4800">
              <a:solidFill>
                <a:schemeClr val="tx2"/>
              </a:solidFill>
              <a:latin typeface="华文新魏" panose="02010800040101010101" pitchFamily="2" charset="-122"/>
              <a:ea typeface="华文新魏" panose="02010800040101010101" pitchFamily="2" charset="-122"/>
            </a:endParaRPr>
          </a:p>
        </p:txBody>
      </p:sp>
      <p:sp>
        <p:nvSpPr>
          <p:cNvPr id="8195" name="Rectangle 3">
            <a:extLst>
              <a:ext uri="{FF2B5EF4-FFF2-40B4-BE49-F238E27FC236}">
                <a16:creationId xmlns:a16="http://schemas.microsoft.com/office/drawing/2014/main" id="{86D6630B-366C-4E72-A10C-B5EECE9537A8}"/>
              </a:ext>
            </a:extLst>
          </p:cNvPr>
          <p:cNvSpPr>
            <a:spLocks noChangeArrowheads="1"/>
          </p:cNvSpPr>
          <p:nvPr/>
        </p:nvSpPr>
        <p:spPr bwMode="auto">
          <a:xfrm>
            <a:off x="990600" y="1066800"/>
            <a:ext cx="79248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en-US" altLang="zh-CN" sz="3200">
              <a:latin typeface="华文新魏" panose="02010800040101010101" pitchFamily="2" charset="-122"/>
              <a:ea typeface="华文新魏" panose="02010800040101010101" pitchFamily="2" charset="-122"/>
            </a:endParaRPr>
          </a:p>
          <a:p>
            <a:pPr algn="just" eaLnBrk="1" hangingPunct="1">
              <a:spcBef>
                <a:spcPct val="20000"/>
              </a:spcBef>
              <a:buFontTx/>
              <a:buChar char="•"/>
            </a:pPr>
            <a:endParaRPr lang="en-US" altLang="zh-CN" sz="2800">
              <a:latin typeface="华文新魏" panose="02010800040101010101" pitchFamily="2" charset="-122"/>
              <a:ea typeface="华文新魏" panose="02010800040101010101" pitchFamily="2" charset="-122"/>
            </a:endParaRPr>
          </a:p>
        </p:txBody>
      </p:sp>
      <p:sp>
        <p:nvSpPr>
          <p:cNvPr id="8196" name="Rectangle 4">
            <a:extLst>
              <a:ext uri="{FF2B5EF4-FFF2-40B4-BE49-F238E27FC236}">
                <a16:creationId xmlns:a16="http://schemas.microsoft.com/office/drawing/2014/main" id="{B6B6338C-520F-4688-B15B-4EEBAD52F3FF}"/>
              </a:ext>
            </a:extLst>
          </p:cNvPr>
          <p:cNvSpPr>
            <a:spLocks noChangeArrowheads="1"/>
          </p:cNvSpPr>
          <p:nvPr/>
        </p:nvSpPr>
        <p:spPr bwMode="auto">
          <a:xfrm>
            <a:off x="914400" y="1295400"/>
            <a:ext cx="7239000" cy="436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114300" algn="l"/>
                <a:tab pos="342900" algn="l"/>
                <a:tab pos="534988" algn="l"/>
                <a:tab pos="226695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114300" algn="l"/>
                <a:tab pos="342900" algn="l"/>
                <a:tab pos="534988" algn="l"/>
                <a:tab pos="226695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114300" algn="l"/>
                <a:tab pos="342900" algn="l"/>
                <a:tab pos="534988" algn="l"/>
                <a:tab pos="226695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114300" algn="l"/>
                <a:tab pos="342900" algn="l"/>
                <a:tab pos="534988" algn="l"/>
                <a:tab pos="226695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114300" algn="l"/>
                <a:tab pos="342900" algn="l"/>
                <a:tab pos="534988" algn="l"/>
                <a:tab pos="226695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114300" algn="l"/>
                <a:tab pos="342900" algn="l"/>
                <a:tab pos="534988" algn="l"/>
                <a:tab pos="226695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114300" algn="l"/>
                <a:tab pos="342900" algn="l"/>
                <a:tab pos="534988" algn="l"/>
                <a:tab pos="226695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114300" algn="l"/>
                <a:tab pos="342900" algn="l"/>
                <a:tab pos="534988" algn="l"/>
                <a:tab pos="226695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114300" algn="l"/>
                <a:tab pos="342900" algn="l"/>
                <a:tab pos="534988" algn="l"/>
                <a:tab pos="2266950" algn="l"/>
              </a:tabLs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7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  3</a:t>
            </a:r>
            <a:r>
              <a:rPr lang="zh-CN" altLang="en-US" sz="3600">
                <a:latin typeface="华文新魏" panose="02010800040101010101" pitchFamily="2" charset="-122"/>
                <a:ea typeface="华文新魏" panose="02010800040101010101" pitchFamily="2" charset="-122"/>
              </a:rPr>
              <a:t>周转时间</a:t>
            </a:r>
          </a:p>
          <a:p>
            <a:pPr eaLnBrk="1" hangingPunct="1"/>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批处理用户从作业提交给系统开始，到作业完成为止的时间间隔称作业周转时间，应使作业周转时间或平均作业周转时间尽可能短。</a:t>
            </a:r>
          </a:p>
          <a:p>
            <a:pPr eaLnBrk="1" hangingPunct="1"/>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这是批处理系统衡量调度性能的一个重要指标。</a:t>
            </a:r>
            <a:endParaRPr lang="zh-CN" altLang="en-US" sz="3600">
              <a:solidFill>
                <a:srgbClr val="FF0000"/>
              </a:solidFill>
              <a:latin typeface="华文新魏" panose="02010800040101010101" pitchFamily="2" charset="-122"/>
              <a:ea typeface="华文新魏" panose="02010800040101010101" pitchFamily="2" charset="-122"/>
            </a:endParaRPr>
          </a:p>
          <a:p>
            <a:pPr eaLnBrk="1" hangingPunct="1"/>
            <a:r>
              <a:rPr lang="zh-CN" altLang="en-US" sz="2800">
                <a:solidFill>
                  <a:srgbClr val="FF0000"/>
                </a:solidFill>
                <a:latin typeface="华文新魏" panose="02010800040101010101" pitchFamily="2" charset="-122"/>
                <a:ea typeface="华文新魏" panose="02010800040101010101" pitchFamily="2" charset="-122"/>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4B89BD0-A606-4ED0-BEF9-24DF88982F3B}"/>
              </a:ext>
            </a:extLst>
          </p:cNvPr>
          <p:cNvSpPr>
            <a:spLocks noChangeArrowheads="1"/>
          </p:cNvSpPr>
          <p:nvPr/>
        </p:nvSpPr>
        <p:spPr bwMode="auto">
          <a:xfrm>
            <a:off x="9906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800">
                <a:solidFill>
                  <a:schemeClr val="tx2"/>
                </a:solidFill>
                <a:latin typeface="华文新魏" panose="02010800040101010101" pitchFamily="2" charset="-122"/>
                <a:ea typeface="华文新魏" panose="02010800040101010101" pitchFamily="2" charset="-122"/>
              </a:rPr>
              <a:t>选择调度算法的原则</a:t>
            </a:r>
            <a:r>
              <a:rPr lang="en-US" altLang="zh-CN" sz="4800">
                <a:solidFill>
                  <a:schemeClr val="tx2"/>
                </a:solidFill>
                <a:latin typeface="华文新魏" panose="02010800040101010101" pitchFamily="2" charset="-122"/>
                <a:ea typeface="华文新魏" panose="02010800040101010101" pitchFamily="2" charset="-122"/>
              </a:rPr>
              <a:t>(4)</a:t>
            </a:r>
            <a:br>
              <a:rPr lang="en-US" altLang="zh-CN" sz="4800">
                <a:solidFill>
                  <a:schemeClr val="tx2"/>
                </a:solidFill>
                <a:latin typeface="华文新魏" panose="02010800040101010101" pitchFamily="2" charset="-122"/>
                <a:ea typeface="华文新魏" panose="02010800040101010101" pitchFamily="2" charset="-122"/>
              </a:rPr>
            </a:br>
            <a:endParaRPr lang="en-US" altLang="zh-CN" sz="4800">
              <a:solidFill>
                <a:schemeClr val="tx2"/>
              </a:solidFill>
              <a:latin typeface="华文新魏" panose="02010800040101010101" pitchFamily="2" charset="-122"/>
              <a:ea typeface="华文新魏" panose="02010800040101010101" pitchFamily="2" charset="-122"/>
            </a:endParaRPr>
          </a:p>
        </p:txBody>
      </p:sp>
      <p:sp>
        <p:nvSpPr>
          <p:cNvPr id="9219" name="Rectangle 3">
            <a:extLst>
              <a:ext uri="{FF2B5EF4-FFF2-40B4-BE49-F238E27FC236}">
                <a16:creationId xmlns:a16="http://schemas.microsoft.com/office/drawing/2014/main" id="{267B2AA8-9D19-461E-A3F6-2DD6EE9419B0}"/>
              </a:ext>
            </a:extLst>
          </p:cNvPr>
          <p:cNvSpPr>
            <a:spLocks noChangeArrowheads="1"/>
          </p:cNvSpPr>
          <p:nvPr/>
        </p:nvSpPr>
        <p:spPr bwMode="auto">
          <a:xfrm>
            <a:off x="990600" y="1066800"/>
            <a:ext cx="79248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en-US" altLang="zh-CN" sz="3200">
              <a:latin typeface="华文新魏" panose="02010800040101010101" pitchFamily="2" charset="-122"/>
              <a:ea typeface="华文新魏" panose="02010800040101010101" pitchFamily="2" charset="-122"/>
            </a:endParaRPr>
          </a:p>
          <a:p>
            <a:pPr algn="just" eaLnBrk="1" hangingPunct="1">
              <a:spcBef>
                <a:spcPct val="20000"/>
              </a:spcBef>
              <a:buFontTx/>
              <a:buChar char="•"/>
            </a:pPr>
            <a:endParaRPr lang="en-US" altLang="zh-CN" sz="2800">
              <a:latin typeface="华文新魏" panose="02010800040101010101" pitchFamily="2" charset="-122"/>
              <a:ea typeface="华文新魏" panose="02010800040101010101" pitchFamily="2" charset="-122"/>
            </a:endParaRPr>
          </a:p>
        </p:txBody>
      </p:sp>
      <p:sp>
        <p:nvSpPr>
          <p:cNvPr id="9220" name="Rectangle 4">
            <a:extLst>
              <a:ext uri="{FF2B5EF4-FFF2-40B4-BE49-F238E27FC236}">
                <a16:creationId xmlns:a16="http://schemas.microsoft.com/office/drawing/2014/main" id="{8BA256E5-CBCF-4B6D-9ACE-B825873217B9}"/>
              </a:ext>
            </a:extLst>
          </p:cNvPr>
          <p:cNvSpPr>
            <a:spLocks noChangeArrowheads="1"/>
          </p:cNvSpPr>
          <p:nvPr/>
        </p:nvSpPr>
        <p:spPr bwMode="auto">
          <a:xfrm>
            <a:off x="1219200" y="1371600"/>
            <a:ext cx="708660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114300" algn="l"/>
                <a:tab pos="342900" algn="l"/>
                <a:tab pos="534988" algn="l"/>
                <a:tab pos="226695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114300" algn="l"/>
                <a:tab pos="342900" algn="l"/>
                <a:tab pos="534988" algn="l"/>
                <a:tab pos="226695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114300" algn="l"/>
                <a:tab pos="342900" algn="l"/>
                <a:tab pos="534988" algn="l"/>
                <a:tab pos="226695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114300" algn="l"/>
                <a:tab pos="342900" algn="l"/>
                <a:tab pos="534988" algn="l"/>
                <a:tab pos="226695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114300" algn="l"/>
                <a:tab pos="342900" algn="l"/>
                <a:tab pos="534988" algn="l"/>
                <a:tab pos="226695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114300" algn="l"/>
                <a:tab pos="342900" algn="l"/>
                <a:tab pos="534988" algn="l"/>
                <a:tab pos="226695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114300" algn="l"/>
                <a:tab pos="342900" algn="l"/>
                <a:tab pos="534988" algn="l"/>
                <a:tab pos="226695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114300" algn="l"/>
                <a:tab pos="342900" algn="l"/>
                <a:tab pos="534988" algn="l"/>
                <a:tab pos="226695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114300" algn="l"/>
                <a:tab pos="342900" algn="l"/>
                <a:tab pos="534988" algn="l"/>
                <a:tab pos="2266950" algn="l"/>
              </a:tabLs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a:latin typeface="华文新魏" panose="02010800040101010101" pitchFamily="2" charset="-122"/>
                <a:ea typeface="华文新魏" panose="02010800040101010101" pitchFamily="2" charset="-122"/>
              </a:rPr>
              <a:t>    4</a:t>
            </a:r>
            <a:r>
              <a:rPr lang="zh-CN" altLang="en-US" sz="4000">
                <a:latin typeface="华文新魏" panose="02010800040101010101" pitchFamily="2" charset="-122"/>
                <a:ea typeface="华文新魏" panose="02010800040101010101" pitchFamily="2" charset="-122"/>
              </a:rPr>
              <a:t>吞吐率</a:t>
            </a:r>
          </a:p>
          <a:p>
            <a:pPr eaLnBrk="1" hangingPunct="1"/>
            <a:r>
              <a:rPr lang="zh-CN" altLang="en-US" sz="4000">
                <a:latin typeface="华文新魏" panose="02010800040101010101" pitchFamily="2" charset="-122"/>
                <a:ea typeface="华文新魏" panose="02010800040101010101" pitchFamily="2" charset="-122"/>
              </a:rPr>
              <a:t>单位时间内处理的作业数。</a:t>
            </a:r>
            <a:endParaRPr lang="zh-CN" altLang="en-US" sz="4000">
              <a:solidFill>
                <a:srgbClr val="FF0000"/>
              </a:solidFill>
              <a:latin typeface="华文新魏" panose="02010800040101010101" pitchFamily="2" charset="-122"/>
              <a:ea typeface="华文新魏" panose="02010800040101010101" pitchFamily="2" charset="-122"/>
            </a:endParaRPr>
          </a:p>
          <a:p>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5</a:t>
            </a:r>
            <a:r>
              <a:rPr lang="zh-CN" altLang="en-US" sz="4000">
                <a:latin typeface="华文新魏" panose="02010800040101010101" pitchFamily="2" charset="-122"/>
                <a:ea typeface="华文新魏" panose="02010800040101010101" pitchFamily="2" charset="-122"/>
              </a:rPr>
              <a:t>公平性</a:t>
            </a:r>
          </a:p>
          <a:p>
            <a:r>
              <a:rPr lang="zh-CN" altLang="en-US" sz="4000">
                <a:latin typeface="华文新魏" panose="02010800040101010101" pitchFamily="2" charset="-122"/>
                <a:ea typeface="华文新魏" panose="02010800040101010101" pitchFamily="2" charset="-122"/>
              </a:rPr>
              <a:t>确保每个用户每个进程获得合理的</a:t>
            </a:r>
            <a:r>
              <a:rPr lang="en-US" altLang="zh-CN" sz="4000">
                <a:latin typeface="华文新魏" panose="02010800040101010101" pitchFamily="2" charset="-122"/>
                <a:ea typeface="华文新魏" panose="02010800040101010101" pitchFamily="2" charset="-122"/>
              </a:rPr>
              <a:t>CPU</a:t>
            </a:r>
            <a:r>
              <a:rPr lang="zh-CN" altLang="en-US" sz="4000">
                <a:latin typeface="华文新魏" panose="02010800040101010101" pitchFamily="2" charset="-122"/>
                <a:ea typeface="华文新魏" panose="02010800040101010101" pitchFamily="2" charset="-122"/>
              </a:rPr>
              <a:t>份额或其他资源份额，不会出现饿死情况。</a:t>
            </a:r>
            <a:endParaRPr lang="zh-CN" altLang="en-US" sz="4000">
              <a:solidFill>
                <a:srgbClr val="FF0000"/>
              </a:solidFill>
              <a:latin typeface="华文新魏" panose="02010800040101010101" pitchFamily="2" charset="-122"/>
              <a:ea typeface="华文新魏" panose="02010800040101010101" pitchFamily="2" charset="-122"/>
            </a:endParaRPr>
          </a:p>
          <a:p>
            <a:endParaRPr lang="en-US" altLang="zh-CN" sz="4000">
              <a:latin typeface="华文新魏" panose="02010800040101010101" pitchFamily="2" charset="-122"/>
              <a:ea typeface="华文新魏" panose="0201080004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2BE3268-4884-4C84-A645-75B4BEAC9C66}"/>
              </a:ext>
            </a:extLst>
          </p:cNvPr>
          <p:cNvSpPr>
            <a:spLocks noChangeArrowheads="1"/>
          </p:cNvSpPr>
          <p:nvPr/>
        </p:nvSpPr>
        <p:spPr bwMode="auto">
          <a:xfrm>
            <a:off x="3810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4400">
                <a:solidFill>
                  <a:schemeClr val="tx2"/>
                </a:solidFill>
                <a:latin typeface="华文新魏" panose="02010800040101010101" pitchFamily="2" charset="-122"/>
                <a:ea typeface="华文新魏" panose="02010800040101010101" pitchFamily="2" charset="-122"/>
              </a:rPr>
              <a:t> </a:t>
            </a:r>
            <a:r>
              <a:rPr lang="zh-CN" altLang="en-US" sz="4800">
                <a:solidFill>
                  <a:schemeClr val="tx2"/>
                </a:solidFill>
                <a:latin typeface="华文新魏" panose="02010800040101010101" pitchFamily="2" charset="-122"/>
                <a:ea typeface="华文新魏" panose="02010800040101010101" pitchFamily="2" charset="-122"/>
              </a:rPr>
              <a:t>作业周转与平均周转时间</a:t>
            </a:r>
          </a:p>
        </p:txBody>
      </p:sp>
      <p:sp>
        <p:nvSpPr>
          <p:cNvPr id="10243" name="Rectangle 3">
            <a:extLst>
              <a:ext uri="{FF2B5EF4-FFF2-40B4-BE49-F238E27FC236}">
                <a16:creationId xmlns:a16="http://schemas.microsoft.com/office/drawing/2014/main" id="{23478C8B-3326-4056-B7C9-55D291FDB40A}"/>
              </a:ext>
            </a:extLst>
          </p:cNvPr>
          <p:cNvSpPr>
            <a:spLocks noChangeArrowheads="1"/>
          </p:cNvSpPr>
          <p:nvPr/>
        </p:nvSpPr>
        <p:spPr bwMode="auto">
          <a:xfrm>
            <a:off x="838200" y="1066800"/>
            <a:ext cx="7696200" cy="545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FontTx/>
              <a:buChar char="•"/>
            </a:pPr>
            <a:r>
              <a:rPr lang="zh-CN" altLang="en-US" sz="3200">
                <a:latin typeface="华文新魏" panose="02010800040101010101" pitchFamily="2" charset="-122"/>
                <a:ea typeface="华文新魏" panose="02010800040101010101" pitchFamily="2" charset="-122"/>
              </a:rPr>
              <a:t>如果作业</a:t>
            </a:r>
            <a:r>
              <a:rPr lang="en-US" altLang="zh-CN" sz="3200">
                <a:latin typeface="华文新魏" panose="02010800040101010101" pitchFamily="2" charset="-122"/>
                <a:ea typeface="华文新魏" panose="02010800040101010101" pitchFamily="2" charset="-122"/>
              </a:rPr>
              <a:t>i</a:t>
            </a:r>
            <a:r>
              <a:rPr lang="zh-CN" altLang="en-US" sz="3200">
                <a:latin typeface="华文新魏" panose="02010800040101010101" pitchFamily="2" charset="-122"/>
                <a:ea typeface="华文新魏" panose="02010800040101010101" pitchFamily="2" charset="-122"/>
              </a:rPr>
              <a:t>提交给系统的时刻是</a:t>
            </a:r>
            <a:r>
              <a:rPr lang="en-US" altLang="zh-CN" sz="3200">
                <a:latin typeface="华文新魏" panose="02010800040101010101" pitchFamily="2" charset="-122"/>
                <a:ea typeface="华文新魏" panose="02010800040101010101" pitchFamily="2" charset="-122"/>
              </a:rPr>
              <a:t>t</a:t>
            </a:r>
            <a:r>
              <a:rPr lang="en-US" altLang="zh-CN" sz="3200" baseline="-30000">
                <a:latin typeface="华文新魏" panose="02010800040101010101" pitchFamily="2" charset="-122"/>
                <a:ea typeface="华文新魏" panose="02010800040101010101" pitchFamily="2" charset="-122"/>
              </a:rPr>
              <a:t>s</a:t>
            </a:r>
            <a:r>
              <a:rPr lang="zh-CN" altLang="en-US" sz="3200">
                <a:latin typeface="华文新魏" panose="02010800040101010101" pitchFamily="2" charset="-122"/>
                <a:ea typeface="华文新魏" panose="02010800040101010101" pitchFamily="2" charset="-122"/>
              </a:rPr>
              <a:t>，完成时刻是</a:t>
            </a:r>
            <a:r>
              <a:rPr lang="en-US" altLang="zh-CN" sz="3200">
                <a:latin typeface="华文新魏" panose="02010800040101010101" pitchFamily="2" charset="-122"/>
                <a:ea typeface="华文新魏" panose="02010800040101010101" pitchFamily="2" charset="-122"/>
              </a:rPr>
              <a:t>t</a:t>
            </a:r>
            <a:r>
              <a:rPr lang="en-US" altLang="zh-CN" sz="3200" baseline="-30000">
                <a:latin typeface="华文新魏" panose="02010800040101010101" pitchFamily="2" charset="-122"/>
                <a:ea typeface="华文新魏" panose="02010800040101010101" pitchFamily="2" charset="-122"/>
              </a:rPr>
              <a:t>f</a:t>
            </a:r>
            <a:r>
              <a:rPr lang="zh-CN" altLang="en-US" sz="3200">
                <a:latin typeface="华文新魏" panose="02010800040101010101" pitchFamily="2" charset="-122"/>
                <a:ea typeface="华文新魏" panose="02010800040101010101" pitchFamily="2" charset="-122"/>
              </a:rPr>
              <a:t>，该作业的周转时间</a:t>
            </a:r>
            <a:r>
              <a:rPr lang="en-US" altLang="zh-CN" sz="3200">
                <a:latin typeface="华文新魏" panose="02010800040101010101" pitchFamily="2" charset="-122"/>
                <a:ea typeface="华文新魏" panose="02010800040101010101" pitchFamily="2" charset="-122"/>
              </a:rPr>
              <a:t>t</a:t>
            </a:r>
            <a:r>
              <a:rPr lang="en-US" altLang="zh-CN" sz="3200" baseline="-30000">
                <a:latin typeface="华文新魏" panose="02010800040101010101" pitchFamily="2" charset="-122"/>
                <a:ea typeface="华文新魏" panose="02010800040101010101" pitchFamily="2" charset="-122"/>
              </a:rPr>
              <a:t>i</a:t>
            </a:r>
            <a:r>
              <a:rPr lang="zh-CN" altLang="en-US" sz="3200">
                <a:latin typeface="华文新魏" panose="02010800040101010101" pitchFamily="2" charset="-122"/>
                <a:ea typeface="华文新魏" panose="02010800040101010101" pitchFamily="2" charset="-122"/>
              </a:rPr>
              <a:t>为：</a:t>
            </a:r>
          </a:p>
          <a:p>
            <a:pPr algn="ctr" eaLnBrk="1" hangingPunct="1">
              <a:spcBef>
                <a:spcPct val="20000"/>
              </a:spcBef>
            </a:pPr>
            <a:r>
              <a:rPr lang="en-US" altLang="zh-CN" sz="3200">
                <a:latin typeface="华文新魏" panose="02010800040101010101" pitchFamily="2" charset="-122"/>
                <a:ea typeface="华文新魏" panose="02010800040101010101" pitchFamily="2" charset="-122"/>
              </a:rPr>
              <a:t>t</a:t>
            </a:r>
            <a:r>
              <a:rPr lang="en-US" altLang="zh-CN" sz="3200" baseline="-30000">
                <a:latin typeface="华文新魏" panose="02010800040101010101" pitchFamily="2" charset="-122"/>
                <a:ea typeface="华文新魏" panose="02010800040101010101" pitchFamily="2" charset="-122"/>
              </a:rPr>
              <a:t>i</a:t>
            </a:r>
            <a:r>
              <a:rPr lang="en-US" altLang="zh-CN" sz="3200">
                <a:latin typeface="华文新魏" panose="02010800040101010101" pitchFamily="2" charset="-122"/>
                <a:ea typeface="华文新魏" panose="02010800040101010101" pitchFamily="2" charset="-122"/>
              </a:rPr>
              <a:t> = t</a:t>
            </a:r>
            <a:r>
              <a:rPr lang="en-US" altLang="zh-CN" sz="3200" baseline="-30000">
                <a:latin typeface="华文新魏" panose="02010800040101010101" pitchFamily="2" charset="-122"/>
                <a:ea typeface="华文新魏" panose="02010800040101010101" pitchFamily="2" charset="-122"/>
              </a:rPr>
              <a:t>f</a:t>
            </a:r>
            <a:r>
              <a:rPr lang="en-US" altLang="zh-CN" sz="3200">
                <a:latin typeface="华文新魏" panose="02010800040101010101" pitchFamily="2" charset="-122"/>
                <a:ea typeface="华文新魏" panose="02010800040101010101" pitchFamily="2" charset="-122"/>
              </a:rPr>
              <a:t> - t</a:t>
            </a:r>
            <a:r>
              <a:rPr lang="en-US" altLang="zh-CN" sz="3200" baseline="-30000">
                <a:latin typeface="华文新魏" panose="02010800040101010101" pitchFamily="2" charset="-122"/>
                <a:ea typeface="华文新魏" panose="02010800040101010101" pitchFamily="2" charset="-122"/>
              </a:rPr>
              <a:t>s</a:t>
            </a:r>
            <a:endParaRPr lang="en-US" altLang="zh-CN" sz="3200">
              <a:latin typeface="华文新魏" panose="02010800040101010101" pitchFamily="2" charset="-122"/>
              <a:ea typeface="华文新魏" panose="02010800040101010101" pitchFamily="2" charset="-122"/>
            </a:endParaRPr>
          </a:p>
          <a:p>
            <a:pPr eaLnBrk="1" hangingPunct="1">
              <a:spcBef>
                <a:spcPct val="20000"/>
              </a:spcBef>
            </a:pPr>
            <a:r>
              <a:rPr lang="en-US" altLang="zh-CN" sz="3200">
                <a:latin typeface="华文新魏" panose="02010800040101010101" pitchFamily="2" charset="-122"/>
                <a:ea typeface="华文新魏" panose="02010800040101010101" pitchFamily="2" charset="-122"/>
              </a:rPr>
              <a:t>    </a:t>
            </a:r>
            <a:r>
              <a:rPr lang="zh-CN" altLang="en-US" sz="3200">
                <a:latin typeface="华文新魏" panose="02010800040101010101" pitchFamily="2" charset="-122"/>
                <a:ea typeface="华文新魏" panose="02010800040101010101" pitchFamily="2" charset="-122"/>
              </a:rPr>
              <a:t>实际上，它是作业在系统里的等待时间与运行时间之和。</a:t>
            </a:r>
          </a:p>
          <a:p>
            <a:pPr algn="just" eaLnBrk="1" hangingPunct="1">
              <a:spcBef>
                <a:spcPct val="20000"/>
              </a:spcBef>
              <a:buFontTx/>
              <a:buChar char="•"/>
            </a:pPr>
            <a:r>
              <a:rPr lang="zh-CN" altLang="en-US" sz="3200">
                <a:latin typeface="华文新魏" panose="02010800040101010101" pitchFamily="2" charset="-122"/>
                <a:ea typeface="华文新魏" panose="02010800040101010101" pitchFamily="2" charset="-122"/>
              </a:rPr>
              <a:t>为了提高系统的性能，要让若干个用户的平均作业周转时间和平均带权周转时间最小。</a:t>
            </a:r>
          </a:p>
          <a:p>
            <a:pPr algn="ctr" eaLnBrk="1" hangingPunct="1">
              <a:spcBef>
                <a:spcPct val="20000"/>
              </a:spcBef>
            </a:pPr>
            <a:r>
              <a:rPr lang="zh-CN" altLang="en-US" sz="3200">
                <a:latin typeface="华文新魏" panose="02010800040101010101" pitchFamily="2" charset="-122"/>
                <a:ea typeface="华文新魏" panose="02010800040101010101" pitchFamily="2" charset="-122"/>
              </a:rPr>
              <a:t> 平均作业周转时间 </a:t>
            </a:r>
            <a:r>
              <a:rPr lang="en-US" altLang="zh-CN" sz="3200">
                <a:latin typeface="华文新魏" panose="02010800040101010101" pitchFamily="2" charset="-122"/>
                <a:ea typeface="华文新魏" panose="02010800040101010101" pitchFamily="2" charset="-122"/>
              </a:rPr>
              <a:t>T = (Σt</a:t>
            </a:r>
            <a:r>
              <a:rPr lang="en-US" altLang="zh-CN" sz="3200" baseline="-30000">
                <a:latin typeface="华文新魏" panose="02010800040101010101" pitchFamily="2" charset="-122"/>
                <a:ea typeface="华文新魏" panose="02010800040101010101" pitchFamily="2" charset="-122"/>
              </a:rPr>
              <a:t>i</a:t>
            </a:r>
            <a:r>
              <a:rPr lang="en-US" altLang="zh-CN" sz="3200">
                <a:latin typeface="华文新魏" panose="02010800040101010101" pitchFamily="2" charset="-122"/>
                <a:ea typeface="华文新魏" panose="02010800040101010101" pitchFamily="2" charset="-122"/>
              </a:rPr>
              <a:t>) / n</a:t>
            </a:r>
          </a:p>
          <a:p>
            <a:pPr eaLnBrk="1" hangingPunct="1">
              <a:spcBef>
                <a:spcPct val="20000"/>
              </a:spcBef>
            </a:pPr>
            <a:endParaRPr lang="en-US" altLang="zh-CN" sz="3200">
              <a:latin typeface="华文新魏" panose="02010800040101010101" pitchFamily="2" charset="-122"/>
              <a:ea typeface="华文新魏" panose="02010800040101010101" pitchFamily="2" charset="-122"/>
            </a:endParaRPr>
          </a:p>
          <a:p>
            <a:pPr eaLnBrk="1" hangingPunct="1">
              <a:spcBef>
                <a:spcPct val="20000"/>
              </a:spcBef>
            </a:pPr>
            <a:endParaRPr lang="en-US" altLang="zh-CN" sz="3200">
              <a:latin typeface="华文新魏" panose="02010800040101010101" pitchFamily="2" charset="-122"/>
              <a:ea typeface="华文新魏" panose="02010800040101010101" pitchFamily="2" charset="-122"/>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CC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CC"/>
    </a:dk1>
    <a:lt1>
      <a:srgbClr val="FFFFFF"/>
    </a:lt1>
    <a:dk2>
      <a:srgbClr val="CC0000"/>
    </a:dk2>
    <a:lt2>
      <a:srgbClr val="808080"/>
    </a:lt2>
    <a:accent1>
      <a:srgbClr val="00CC99"/>
    </a:accent1>
    <a:accent2>
      <a:srgbClr val="3333CC"/>
    </a:accent2>
    <a:accent3>
      <a:srgbClr val="FFFFFF"/>
    </a:accent3>
    <a:accent4>
      <a:srgbClr val="0000AE"/>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8000"/>
    </a:dk1>
    <a:lt1>
      <a:srgbClr val="FFFFFF"/>
    </a:lt1>
    <a:dk2>
      <a:srgbClr val="CC0000"/>
    </a:dk2>
    <a:lt2>
      <a:srgbClr val="808080"/>
    </a:lt2>
    <a:accent1>
      <a:srgbClr val="00CC99"/>
    </a:accent1>
    <a:accent2>
      <a:srgbClr val="3333CC"/>
    </a:accent2>
    <a:accent3>
      <a:srgbClr val="FFFFFF"/>
    </a:accent3>
    <a:accent4>
      <a:srgbClr val="006C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1353</TotalTime>
  <Words>2948</Words>
  <Application>Microsoft Office PowerPoint</Application>
  <PresentationFormat>全屏显示(4:3)</PresentationFormat>
  <Paragraphs>316</Paragraphs>
  <Slides>50</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57" baseType="lpstr">
      <vt:lpstr>Times New Roman</vt:lpstr>
      <vt:lpstr>宋体</vt:lpstr>
      <vt:lpstr>Arial</vt:lpstr>
      <vt:lpstr>华文新魏</vt:lpstr>
      <vt:lpstr>仿宋_GB2312</vt:lpstr>
      <vt:lpstr>默认设计模板</vt:lpstr>
      <vt:lpstr>Microsoft 公式 3.0</vt:lpstr>
      <vt:lpstr>2.7处理机调度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2.8 作业的管理与调度 </vt:lpstr>
      <vt:lpstr>2.8.1作业和进程的关系  </vt:lpstr>
      <vt:lpstr>2.8.2  作业的组织、调度和控制 </vt:lpstr>
      <vt:lpstr>  作业控制块</vt:lpstr>
      <vt:lpstr>作业生命周期状态</vt:lpstr>
      <vt:lpstr>3)批作业的调度</vt:lpstr>
      <vt:lpstr>作业调度与进程调度的关系 </vt:lpstr>
      <vt:lpstr>2 交互作业的组织和管理</vt:lpstr>
      <vt:lpstr>2.9 处理器调度算法</vt:lpstr>
      <vt:lpstr>2.9.1 低级调度的功能和类型</vt:lpstr>
      <vt:lpstr>调度机制逻辑功能程序模块组成</vt:lpstr>
      <vt:lpstr>2 低级调度的基本类型</vt:lpstr>
      <vt:lpstr>2.9.2 作业调度和低级调度算法</vt:lpstr>
      <vt:lpstr>2 最短作业优先算法(1) </vt:lpstr>
      <vt:lpstr>最短作业优先算法(2) </vt:lpstr>
      <vt:lpstr>3最短剩余时间优先算法(1)</vt:lpstr>
      <vt:lpstr>最短剩余时间优先算法(2)</vt:lpstr>
      <vt:lpstr>4响应比最高者优先算法 </vt:lpstr>
      <vt:lpstr>    响应比定义</vt:lpstr>
      <vt:lpstr>HRRF算法举例</vt:lpstr>
      <vt:lpstr>PowerPoint 演示文稿</vt:lpstr>
      <vt:lpstr>PowerPoint 演示文稿</vt:lpstr>
      <vt:lpstr>PowerPoint 演示文稿</vt:lpstr>
      <vt:lpstr>PowerPoint 演示文稿</vt:lpstr>
      <vt:lpstr>一个三级反馈队列调度策略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实时调度算法举例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LilyTech.com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操作系统教程(第三版)</dc:title>
  <dc:creator>yuyuhaso</dc:creator>
  <cp:lastModifiedBy>幽弥狂</cp:lastModifiedBy>
  <cp:revision>201</cp:revision>
  <dcterms:created xsi:type="dcterms:W3CDTF">2002-10-28T07:32:45Z</dcterms:created>
  <dcterms:modified xsi:type="dcterms:W3CDTF">2019-09-17T18:50:54Z</dcterms:modified>
</cp:coreProperties>
</file>