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87" r:id="rId4"/>
    <p:sldId id="261" r:id="rId5"/>
    <p:sldId id="293" r:id="rId6"/>
    <p:sldId id="265" r:id="rId7"/>
    <p:sldId id="297" r:id="rId8"/>
    <p:sldId id="291" r:id="rId9"/>
    <p:sldId id="266" r:id="rId10"/>
    <p:sldId id="283" r:id="rId11"/>
    <p:sldId id="288" r:id="rId12"/>
    <p:sldId id="269" r:id="rId13"/>
    <p:sldId id="285" r:id="rId14"/>
    <p:sldId id="272" r:id="rId15"/>
    <p:sldId id="273" r:id="rId16"/>
    <p:sldId id="274" r:id="rId17"/>
    <p:sldId id="275" r:id="rId18"/>
    <p:sldId id="277" r:id="rId19"/>
    <p:sldId id="279" r:id="rId20"/>
    <p:sldId id="280" r:id="rId21"/>
    <p:sldId id="294" r:id="rId22"/>
    <p:sldId id="292" r:id="rId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FF"/>
    <a:srgbClr val="008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a:extLst>
              <a:ext uri="{FF2B5EF4-FFF2-40B4-BE49-F238E27FC236}">
                <a16:creationId xmlns:a16="http://schemas.microsoft.com/office/drawing/2014/main" id="{5E4DFC20-D811-4489-AAA5-F6248F357E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C61D613-D8FF-4D2D-93D8-479B53F454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3173F7A-8FA8-46CC-95C0-CF1A9A41D860}"/>
              </a:ext>
            </a:extLst>
          </p:cNvPr>
          <p:cNvSpPr>
            <a:spLocks noGrp="1" noChangeArrowheads="1"/>
          </p:cNvSpPr>
          <p:nvPr>
            <p:ph type="sldNum" sz="quarter" idx="12"/>
          </p:nvPr>
        </p:nvSpPr>
        <p:spPr>
          <a:ln/>
        </p:spPr>
        <p:txBody>
          <a:bodyPr/>
          <a:lstStyle>
            <a:lvl1pPr>
              <a:defRPr/>
            </a:lvl1pPr>
          </a:lstStyle>
          <a:p>
            <a:fld id="{7865A0A3-67BD-4F2B-B037-59BFD1CBE751}" type="slidenum">
              <a:rPr lang="en-US" altLang="zh-CN"/>
              <a:pPr/>
              <a:t>‹#›</a:t>
            </a:fld>
            <a:endParaRPr lang="en-US" altLang="zh-CN"/>
          </a:p>
        </p:txBody>
      </p:sp>
    </p:spTree>
    <p:extLst>
      <p:ext uri="{BB962C8B-B14F-4D97-AF65-F5344CB8AC3E}">
        <p14:creationId xmlns:p14="http://schemas.microsoft.com/office/powerpoint/2010/main" val="260018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3BB62FA5-5530-4D7F-86B1-C15051BEED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757FCB-5CD9-4345-ABA1-7349122AD8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75BB848-1BD6-433B-9BB9-825D4742791C}"/>
              </a:ext>
            </a:extLst>
          </p:cNvPr>
          <p:cNvSpPr>
            <a:spLocks noGrp="1" noChangeArrowheads="1"/>
          </p:cNvSpPr>
          <p:nvPr>
            <p:ph type="sldNum" sz="quarter" idx="12"/>
          </p:nvPr>
        </p:nvSpPr>
        <p:spPr>
          <a:ln/>
        </p:spPr>
        <p:txBody>
          <a:bodyPr/>
          <a:lstStyle>
            <a:lvl1pPr>
              <a:defRPr/>
            </a:lvl1pPr>
          </a:lstStyle>
          <a:p>
            <a:fld id="{EB07B63C-7ABF-4CA6-B634-6829D2C4E9BA}" type="slidenum">
              <a:rPr lang="en-US" altLang="zh-CN"/>
              <a:pPr/>
              <a:t>‹#›</a:t>
            </a:fld>
            <a:endParaRPr lang="en-US" altLang="zh-CN"/>
          </a:p>
        </p:txBody>
      </p:sp>
    </p:spTree>
    <p:extLst>
      <p:ext uri="{BB962C8B-B14F-4D97-AF65-F5344CB8AC3E}">
        <p14:creationId xmlns:p14="http://schemas.microsoft.com/office/powerpoint/2010/main" val="335601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951EE773-4DA3-4000-9830-59A79B43D6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057C1D8-52A4-46C7-8946-7D66523F1F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3834FD-AD52-48BA-9DD1-4E589DB0A747}"/>
              </a:ext>
            </a:extLst>
          </p:cNvPr>
          <p:cNvSpPr>
            <a:spLocks noGrp="1" noChangeArrowheads="1"/>
          </p:cNvSpPr>
          <p:nvPr>
            <p:ph type="sldNum" sz="quarter" idx="12"/>
          </p:nvPr>
        </p:nvSpPr>
        <p:spPr>
          <a:ln/>
        </p:spPr>
        <p:txBody>
          <a:bodyPr/>
          <a:lstStyle>
            <a:lvl1pPr>
              <a:defRPr/>
            </a:lvl1pPr>
          </a:lstStyle>
          <a:p>
            <a:fld id="{B962D5FC-B8F1-49FB-BE1A-31D67CB57470}" type="slidenum">
              <a:rPr lang="en-US" altLang="zh-CN"/>
              <a:pPr/>
              <a:t>‹#›</a:t>
            </a:fld>
            <a:endParaRPr lang="en-US" altLang="zh-CN"/>
          </a:p>
        </p:txBody>
      </p:sp>
    </p:spTree>
    <p:extLst>
      <p:ext uri="{BB962C8B-B14F-4D97-AF65-F5344CB8AC3E}">
        <p14:creationId xmlns:p14="http://schemas.microsoft.com/office/powerpoint/2010/main" val="408993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a:extLst>
              <a:ext uri="{FF2B5EF4-FFF2-40B4-BE49-F238E27FC236}">
                <a16:creationId xmlns:a16="http://schemas.microsoft.com/office/drawing/2014/main" id="{B6495BC5-B14B-4B6B-9EA8-C5F45A0D00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A51DA95-20CE-47E1-AD83-E01917EDA6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6EF9D0C-4A0E-4A7A-BE69-585B24E89AFE}"/>
              </a:ext>
            </a:extLst>
          </p:cNvPr>
          <p:cNvSpPr>
            <a:spLocks noGrp="1" noChangeArrowheads="1"/>
          </p:cNvSpPr>
          <p:nvPr>
            <p:ph type="sldNum" sz="quarter" idx="12"/>
          </p:nvPr>
        </p:nvSpPr>
        <p:spPr>
          <a:ln/>
        </p:spPr>
        <p:txBody>
          <a:bodyPr/>
          <a:lstStyle>
            <a:lvl1pPr>
              <a:defRPr/>
            </a:lvl1pPr>
          </a:lstStyle>
          <a:p>
            <a:fld id="{6AD67449-BAB2-4A85-9644-DB2827B5052E}" type="slidenum">
              <a:rPr lang="en-US" altLang="zh-CN"/>
              <a:pPr/>
              <a:t>‹#›</a:t>
            </a:fld>
            <a:endParaRPr lang="en-US" altLang="zh-CN"/>
          </a:p>
        </p:txBody>
      </p:sp>
    </p:spTree>
    <p:extLst>
      <p:ext uri="{BB962C8B-B14F-4D97-AF65-F5344CB8AC3E}">
        <p14:creationId xmlns:p14="http://schemas.microsoft.com/office/powerpoint/2010/main" val="177892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a:extLst>
              <a:ext uri="{FF2B5EF4-FFF2-40B4-BE49-F238E27FC236}">
                <a16:creationId xmlns:a16="http://schemas.microsoft.com/office/drawing/2014/main" id="{2CAC210A-24FB-4EDE-A1C3-7929C51F74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A0DDA00-1AD6-4374-913F-FF31CBBEDA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5FDB9A-8CCB-4439-9219-3D324246BAC1}"/>
              </a:ext>
            </a:extLst>
          </p:cNvPr>
          <p:cNvSpPr>
            <a:spLocks noGrp="1" noChangeArrowheads="1"/>
          </p:cNvSpPr>
          <p:nvPr>
            <p:ph type="sldNum" sz="quarter" idx="12"/>
          </p:nvPr>
        </p:nvSpPr>
        <p:spPr>
          <a:ln/>
        </p:spPr>
        <p:txBody>
          <a:bodyPr/>
          <a:lstStyle>
            <a:lvl1pPr>
              <a:defRPr/>
            </a:lvl1pPr>
          </a:lstStyle>
          <a:p>
            <a:fld id="{110C6CDA-8D10-4195-8B5D-A4A4E501E633}" type="slidenum">
              <a:rPr lang="en-US" altLang="zh-CN"/>
              <a:pPr/>
              <a:t>‹#›</a:t>
            </a:fld>
            <a:endParaRPr lang="en-US" altLang="zh-CN"/>
          </a:p>
        </p:txBody>
      </p:sp>
    </p:spTree>
    <p:extLst>
      <p:ext uri="{BB962C8B-B14F-4D97-AF65-F5344CB8AC3E}">
        <p14:creationId xmlns:p14="http://schemas.microsoft.com/office/powerpoint/2010/main" val="356709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a:extLst>
              <a:ext uri="{FF2B5EF4-FFF2-40B4-BE49-F238E27FC236}">
                <a16:creationId xmlns:a16="http://schemas.microsoft.com/office/drawing/2014/main" id="{80178152-CDE7-49C3-902F-9EDD3F4626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48F89DB-453F-4642-A5C9-129C5436B5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1B3C6F7-F257-4188-83C5-0D28BBEFCEA3}"/>
              </a:ext>
            </a:extLst>
          </p:cNvPr>
          <p:cNvSpPr>
            <a:spLocks noGrp="1" noChangeArrowheads="1"/>
          </p:cNvSpPr>
          <p:nvPr>
            <p:ph type="sldNum" sz="quarter" idx="12"/>
          </p:nvPr>
        </p:nvSpPr>
        <p:spPr>
          <a:ln/>
        </p:spPr>
        <p:txBody>
          <a:bodyPr/>
          <a:lstStyle>
            <a:lvl1pPr>
              <a:defRPr/>
            </a:lvl1pPr>
          </a:lstStyle>
          <a:p>
            <a:fld id="{98C3A011-F3C7-44CF-B64C-E134F5932286}" type="slidenum">
              <a:rPr lang="en-US" altLang="zh-CN"/>
              <a:pPr/>
              <a:t>‹#›</a:t>
            </a:fld>
            <a:endParaRPr lang="en-US" altLang="zh-CN"/>
          </a:p>
        </p:txBody>
      </p:sp>
    </p:spTree>
    <p:extLst>
      <p:ext uri="{BB962C8B-B14F-4D97-AF65-F5344CB8AC3E}">
        <p14:creationId xmlns:p14="http://schemas.microsoft.com/office/powerpoint/2010/main" val="364150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a:extLst>
              <a:ext uri="{FF2B5EF4-FFF2-40B4-BE49-F238E27FC236}">
                <a16:creationId xmlns:a16="http://schemas.microsoft.com/office/drawing/2014/main" id="{4DA6C339-9597-46A3-B2FB-AFF4FD8E67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58D672A-EC6C-47BB-9307-6D9516D4D8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CCEEC93-7CD1-4893-A76D-ECC6FB1ADFF3}"/>
              </a:ext>
            </a:extLst>
          </p:cNvPr>
          <p:cNvSpPr>
            <a:spLocks noGrp="1" noChangeArrowheads="1"/>
          </p:cNvSpPr>
          <p:nvPr>
            <p:ph type="sldNum" sz="quarter" idx="12"/>
          </p:nvPr>
        </p:nvSpPr>
        <p:spPr>
          <a:ln/>
        </p:spPr>
        <p:txBody>
          <a:bodyPr/>
          <a:lstStyle>
            <a:lvl1pPr>
              <a:defRPr/>
            </a:lvl1pPr>
          </a:lstStyle>
          <a:p>
            <a:fld id="{186355D4-06D6-4880-977B-D16E5B90A068}" type="slidenum">
              <a:rPr lang="en-US" altLang="zh-CN"/>
              <a:pPr/>
              <a:t>‹#›</a:t>
            </a:fld>
            <a:endParaRPr lang="en-US" altLang="zh-CN"/>
          </a:p>
        </p:txBody>
      </p:sp>
    </p:spTree>
    <p:extLst>
      <p:ext uri="{BB962C8B-B14F-4D97-AF65-F5344CB8AC3E}">
        <p14:creationId xmlns:p14="http://schemas.microsoft.com/office/powerpoint/2010/main" val="51067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a:extLst>
              <a:ext uri="{FF2B5EF4-FFF2-40B4-BE49-F238E27FC236}">
                <a16:creationId xmlns:a16="http://schemas.microsoft.com/office/drawing/2014/main" id="{789B8154-F4BF-43A9-B461-EDCCF43D9E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8196ADF-755F-4870-B6E0-983369D0A2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296A865-359D-4649-AC6C-755370DDB6B2}"/>
              </a:ext>
            </a:extLst>
          </p:cNvPr>
          <p:cNvSpPr>
            <a:spLocks noGrp="1" noChangeArrowheads="1"/>
          </p:cNvSpPr>
          <p:nvPr>
            <p:ph type="sldNum" sz="quarter" idx="12"/>
          </p:nvPr>
        </p:nvSpPr>
        <p:spPr>
          <a:ln/>
        </p:spPr>
        <p:txBody>
          <a:bodyPr/>
          <a:lstStyle>
            <a:lvl1pPr>
              <a:defRPr/>
            </a:lvl1pPr>
          </a:lstStyle>
          <a:p>
            <a:fld id="{9FA2A4DC-C23A-43B5-A6E8-B142F139009D}" type="slidenum">
              <a:rPr lang="en-US" altLang="zh-CN"/>
              <a:pPr/>
              <a:t>‹#›</a:t>
            </a:fld>
            <a:endParaRPr lang="en-US" altLang="zh-CN"/>
          </a:p>
        </p:txBody>
      </p:sp>
    </p:spTree>
    <p:extLst>
      <p:ext uri="{BB962C8B-B14F-4D97-AF65-F5344CB8AC3E}">
        <p14:creationId xmlns:p14="http://schemas.microsoft.com/office/powerpoint/2010/main" val="410117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A0D50B4-0565-4C75-A05C-A351961CF6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171C32E-B468-4593-885A-B4331A3326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5A9F086-97F5-4282-8574-505C42329D7B}"/>
              </a:ext>
            </a:extLst>
          </p:cNvPr>
          <p:cNvSpPr>
            <a:spLocks noGrp="1" noChangeArrowheads="1"/>
          </p:cNvSpPr>
          <p:nvPr>
            <p:ph type="sldNum" sz="quarter" idx="12"/>
          </p:nvPr>
        </p:nvSpPr>
        <p:spPr>
          <a:ln/>
        </p:spPr>
        <p:txBody>
          <a:bodyPr/>
          <a:lstStyle>
            <a:lvl1pPr>
              <a:defRPr/>
            </a:lvl1pPr>
          </a:lstStyle>
          <a:p>
            <a:fld id="{150E714D-25D4-46B0-BD2E-5C2010F84ABA}" type="slidenum">
              <a:rPr lang="en-US" altLang="zh-CN"/>
              <a:pPr/>
              <a:t>‹#›</a:t>
            </a:fld>
            <a:endParaRPr lang="en-US" altLang="zh-CN"/>
          </a:p>
        </p:txBody>
      </p:sp>
    </p:spTree>
    <p:extLst>
      <p:ext uri="{BB962C8B-B14F-4D97-AF65-F5344CB8AC3E}">
        <p14:creationId xmlns:p14="http://schemas.microsoft.com/office/powerpoint/2010/main" val="30730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1E3FAD75-243F-44D7-A616-E6BA1540B8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D04A0ED-244C-4970-B992-7EE9563264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52FD328-08C1-494B-9FAB-A777171158FA}"/>
              </a:ext>
            </a:extLst>
          </p:cNvPr>
          <p:cNvSpPr>
            <a:spLocks noGrp="1" noChangeArrowheads="1"/>
          </p:cNvSpPr>
          <p:nvPr>
            <p:ph type="sldNum" sz="quarter" idx="12"/>
          </p:nvPr>
        </p:nvSpPr>
        <p:spPr>
          <a:ln/>
        </p:spPr>
        <p:txBody>
          <a:bodyPr/>
          <a:lstStyle>
            <a:lvl1pPr>
              <a:defRPr/>
            </a:lvl1pPr>
          </a:lstStyle>
          <a:p>
            <a:fld id="{F87AFFE3-6A5A-43BC-9FDC-D2E231D4D577}" type="slidenum">
              <a:rPr lang="en-US" altLang="zh-CN"/>
              <a:pPr/>
              <a:t>‹#›</a:t>
            </a:fld>
            <a:endParaRPr lang="en-US" altLang="zh-CN"/>
          </a:p>
        </p:txBody>
      </p:sp>
    </p:spTree>
    <p:extLst>
      <p:ext uri="{BB962C8B-B14F-4D97-AF65-F5344CB8AC3E}">
        <p14:creationId xmlns:p14="http://schemas.microsoft.com/office/powerpoint/2010/main" val="46128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a:extLst>
              <a:ext uri="{FF2B5EF4-FFF2-40B4-BE49-F238E27FC236}">
                <a16:creationId xmlns:a16="http://schemas.microsoft.com/office/drawing/2014/main" id="{D9FEB538-0E3F-4DB7-84F3-7BFFE70594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0E2E073-0EDC-4206-B11A-5D76F44E73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A121F6C-F2C1-4834-9B58-DD702F79AF1E}"/>
              </a:ext>
            </a:extLst>
          </p:cNvPr>
          <p:cNvSpPr>
            <a:spLocks noGrp="1" noChangeArrowheads="1"/>
          </p:cNvSpPr>
          <p:nvPr>
            <p:ph type="sldNum" sz="quarter" idx="12"/>
          </p:nvPr>
        </p:nvSpPr>
        <p:spPr>
          <a:ln/>
        </p:spPr>
        <p:txBody>
          <a:bodyPr/>
          <a:lstStyle>
            <a:lvl1pPr>
              <a:defRPr/>
            </a:lvl1pPr>
          </a:lstStyle>
          <a:p>
            <a:fld id="{9FA3DBFD-8F89-4AFB-8685-3DAE126F4DFC}" type="slidenum">
              <a:rPr lang="en-US" altLang="zh-CN"/>
              <a:pPr/>
              <a:t>‹#›</a:t>
            </a:fld>
            <a:endParaRPr lang="en-US" altLang="zh-CN"/>
          </a:p>
        </p:txBody>
      </p:sp>
    </p:spTree>
    <p:extLst>
      <p:ext uri="{BB962C8B-B14F-4D97-AF65-F5344CB8AC3E}">
        <p14:creationId xmlns:p14="http://schemas.microsoft.com/office/powerpoint/2010/main" val="390892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4EC3BE-A85D-46C5-936F-768DACFC567F}"/>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D260A99-9991-47DE-8941-F23D0DFB9B1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B7DD47B-668C-416F-BAEC-54DA6B47CDF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id="{C885D288-F26D-4779-964F-19A488C3F7C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id="{65233C67-67BA-4A64-B6B4-8E7C61DDD78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B5BF6F0-8D5C-400D-B68E-106D88A0B69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0C1A943-3463-47D7-B338-EAB8DA363FD5}"/>
              </a:ext>
            </a:extLst>
          </p:cNvPr>
          <p:cNvSpPr>
            <a:spLocks noChangeArrowheads="1"/>
          </p:cNvSpPr>
          <p:nvPr/>
        </p:nvSpPr>
        <p:spPr bwMode="auto">
          <a:xfrm>
            <a:off x="914400" y="115888"/>
            <a:ext cx="72390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5400">
                <a:solidFill>
                  <a:schemeClr val="tx2"/>
                </a:solidFill>
                <a:latin typeface="华文新魏" panose="02010800040101010101" pitchFamily="2" charset="-122"/>
                <a:ea typeface="华文新魏" panose="02010800040101010101" pitchFamily="2" charset="-122"/>
              </a:rPr>
              <a:t>操</a:t>
            </a:r>
            <a:r>
              <a:rPr lang="zh-CN" altLang="en-US" sz="5400">
                <a:solidFill>
                  <a:schemeClr val="tx2"/>
                </a:solidFill>
                <a:latin typeface="华文新魏" panose="02010800040101010101" pitchFamily="2" charset="-122"/>
                <a:ea typeface="华文新魏" panose="02010800040101010101" pitchFamily="2" charset="-122"/>
              </a:rPr>
              <a:t>作系统教程</a:t>
            </a:r>
            <a:r>
              <a:rPr lang="en-US" altLang="zh-CN" sz="5400">
                <a:solidFill>
                  <a:schemeClr val="tx2"/>
                </a:solidFill>
                <a:latin typeface="华文新魏" panose="02010800040101010101" pitchFamily="2" charset="-122"/>
                <a:ea typeface="华文新魏" panose="02010800040101010101" pitchFamily="2" charset="-122"/>
              </a:rPr>
              <a:t>(</a:t>
            </a:r>
            <a:r>
              <a:rPr lang="zh-CN" altLang="en-US" sz="5400">
                <a:solidFill>
                  <a:schemeClr val="tx2"/>
                </a:solidFill>
                <a:latin typeface="华文新魏" panose="02010800040101010101" pitchFamily="2" charset="-122"/>
                <a:ea typeface="华文新魏" panose="02010800040101010101" pitchFamily="2" charset="-122"/>
              </a:rPr>
              <a:t>第</a:t>
            </a:r>
            <a:r>
              <a:rPr lang="en-US" altLang="zh-CN" sz="5400">
                <a:solidFill>
                  <a:schemeClr val="tx2"/>
                </a:solidFill>
                <a:latin typeface="华文新魏" panose="02010800040101010101" pitchFamily="2" charset="-122"/>
                <a:ea typeface="华文新魏" panose="02010800040101010101" pitchFamily="2" charset="-122"/>
              </a:rPr>
              <a:t>4</a:t>
            </a:r>
            <a:r>
              <a:rPr lang="zh-CN" altLang="en-US" sz="5400">
                <a:solidFill>
                  <a:schemeClr val="tx2"/>
                </a:solidFill>
                <a:latin typeface="华文新魏" panose="02010800040101010101" pitchFamily="2" charset="-122"/>
                <a:ea typeface="华文新魏" panose="02010800040101010101" pitchFamily="2" charset="-122"/>
              </a:rPr>
              <a:t>版</a:t>
            </a:r>
            <a:r>
              <a:rPr lang="en-US" altLang="zh-CN" sz="5400">
                <a:solidFill>
                  <a:schemeClr val="tx2"/>
                </a:solidFill>
                <a:latin typeface="华文新魏" panose="02010800040101010101" pitchFamily="2" charset="-122"/>
                <a:ea typeface="华文新魏" panose="02010800040101010101" pitchFamily="2" charset="-122"/>
              </a:rPr>
              <a:t>)</a:t>
            </a:r>
            <a:br>
              <a:rPr lang="en-US" altLang="zh-CN" sz="5400">
                <a:solidFill>
                  <a:schemeClr val="tx2"/>
                </a:solidFill>
                <a:latin typeface="华文新魏" panose="02010800040101010101" pitchFamily="2" charset="-122"/>
                <a:ea typeface="华文新魏" panose="02010800040101010101" pitchFamily="2" charset="-122"/>
              </a:rPr>
            </a:br>
            <a:r>
              <a:rPr lang="zh-CN" altLang="en-US" sz="4400">
                <a:solidFill>
                  <a:schemeClr val="tx2"/>
                </a:solidFill>
                <a:latin typeface="华文新魏" panose="02010800040101010101" pitchFamily="2" charset="-122"/>
                <a:ea typeface="华文新魏" panose="02010800040101010101" pitchFamily="2" charset="-122"/>
              </a:rPr>
              <a:t>第三章  同步、通信与死锁</a:t>
            </a:r>
            <a:endParaRPr kumimoji="0" lang="zh-CN" altLang="en-US" sz="4400">
              <a:solidFill>
                <a:schemeClr val="tx2"/>
              </a:solidFill>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192F87A6-CA99-4669-A6FE-AF48607A1168}"/>
              </a:ext>
            </a:extLst>
          </p:cNvPr>
          <p:cNvSpPr>
            <a:spLocks noChangeArrowheads="1"/>
          </p:cNvSpPr>
          <p:nvPr/>
        </p:nvSpPr>
        <p:spPr bwMode="auto">
          <a:xfrm>
            <a:off x="1371600" y="4810125"/>
            <a:ext cx="6427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4000">
                <a:solidFill>
                  <a:srgbClr val="008000"/>
                </a:solidFill>
                <a:latin typeface="华文新魏" panose="02010800040101010101" pitchFamily="2" charset="-122"/>
                <a:ea typeface="华文新魏" panose="02010800040101010101" pitchFamily="2" charset="-122"/>
              </a:rPr>
              <a:t>高等教育出版社  </a:t>
            </a:r>
          </a:p>
          <a:p>
            <a:pPr algn="ctr" eaLnBrk="1" hangingPunct="1">
              <a:spcBef>
                <a:spcPct val="20000"/>
              </a:spcBef>
            </a:pPr>
            <a:r>
              <a:rPr lang="en-US" altLang="zh-CN" sz="3200" b="1">
                <a:solidFill>
                  <a:srgbClr val="008000"/>
                </a:solidFill>
              </a:rPr>
              <a:t>2008</a:t>
            </a:r>
            <a:r>
              <a:rPr lang="zh-CN" altLang="en-US" sz="3200" b="1">
                <a:solidFill>
                  <a:srgbClr val="008000"/>
                </a:solidFill>
              </a:rPr>
              <a:t>年</a:t>
            </a:r>
            <a:r>
              <a:rPr lang="en-US" altLang="zh-CN" sz="3200" b="1">
                <a:solidFill>
                  <a:srgbClr val="008000"/>
                </a:solidFill>
              </a:rPr>
              <a:t>3</a:t>
            </a:r>
            <a:r>
              <a:rPr lang="zh-CN" altLang="en-US" sz="3200" b="1">
                <a:solidFill>
                  <a:srgbClr val="008000"/>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A53144-D220-4E83-A7D1-30FED2383524}"/>
              </a:ext>
            </a:extLst>
          </p:cNvPr>
          <p:cNvSpPr>
            <a:spLocks noGrp="1" noChangeArrowheads="1"/>
          </p:cNvSpPr>
          <p:nvPr>
            <p:ph type="title"/>
          </p:nvPr>
        </p:nvSpPr>
        <p:spPr>
          <a:xfrm>
            <a:off x="381000" y="228600"/>
            <a:ext cx="7467600" cy="1219200"/>
          </a:xfrm>
        </p:spPr>
        <p:txBody>
          <a:bodyPr/>
          <a:lstStyle/>
          <a:p>
            <a:pPr eaLnBrk="1" hangingPunct="1"/>
            <a:r>
              <a:rPr lang="en-US" altLang="zh-CN" sz="4800">
                <a:latin typeface="华文新魏" panose="02010800040101010101" pitchFamily="2" charset="-122"/>
                <a:ea typeface="华文新魏" panose="02010800040101010101" pitchFamily="2" charset="-122"/>
              </a:rPr>
              <a:t>Bernstein</a:t>
            </a:r>
            <a:r>
              <a:rPr lang="zh-CN" altLang="en-US" sz="4800">
                <a:latin typeface="华文新魏" panose="02010800040101010101" pitchFamily="2" charset="-122"/>
                <a:ea typeface="华文新魏" panose="02010800040101010101" pitchFamily="2" charset="-122"/>
              </a:rPr>
              <a:t>条件</a:t>
            </a:r>
            <a:r>
              <a:rPr lang="zh-CN" altLang="en-US" sz="6000" b="1">
                <a:ea typeface="隶书" panose="02010509060101010101" pitchFamily="49" charset="-122"/>
              </a:rPr>
              <a:t>             </a:t>
            </a:r>
            <a:endParaRPr lang="zh-CN" altLang="en-US" sz="6000" b="1">
              <a:solidFill>
                <a:srgbClr val="0000FF"/>
              </a:solidFill>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48379195-6B64-46E3-BA15-96808623BD1A}"/>
              </a:ext>
            </a:extLst>
          </p:cNvPr>
          <p:cNvSpPr>
            <a:spLocks noGrp="1" noChangeArrowheads="1"/>
          </p:cNvSpPr>
          <p:nvPr>
            <p:ph type="body" idx="1"/>
          </p:nvPr>
        </p:nvSpPr>
        <p:spPr>
          <a:xfrm>
            <a:off x="838200" y="1295400"/>
            <a:ext cx="7620000" cy="5029200"/>
          </a:xfrm>
        </p:spPr>
        <p:txBody>
          <a:bodyPr/>
          <a:lstStyle/>
          <a:p>
            <a:pPr algn="just" eaLnBrk="1" hangingPunct="1">
              <a:buFontTx/>
              <a:buNone/>
            </a:pPr>
            <a:r>
              <a:rPr lang="en-US" altLang="zh-CN" b="1">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R(pi)={a1,a2,</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an}</a:t>
            </a:r>
            <a:r>
              <a:rPr lang="zh-CN" altLang="en-US">
                <a:latin typeface="华文新魏" panose="02010800040101010101" pitchFamily="2" charset="-122"/>
                <a:ea typeface="华文新魏" panose="02010800040101010101" pitchFamily="2" charset="-122"/>
              </a:rPr>
              <a:t>，程序</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在执行期间引用的变量集</a:t>
            </a:r>
          </a:p>
          <a:p>
            <a:pPr algn="just" eaLnBrk="1" hangingPunct="1">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W(pi)={b1,b2,</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bm}</a:t>
            </a:r>
            <a:r>
              <a:rPr lang="zh-CN" altLang="en-US">
                <a:latin typeface="华文新魏" panose="02010800040101010101" pitchFamily="2" charset="-122"/>
                <a:ea typeface="华文新魏" panose="02010800040101010101" pitchFamily="2" charset="-122"/>
              </a:rPr>
              <a:t>，程序</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在执行期间改变的变量集</a:t>
            </a:r>
          </a:p>
          <a:p>
            <a:pPr algn="just" eaLnBrk="1" hangingPunct="1">
              <a:buFontTx/>
              <a:buNone/>
            </a:pPr>
            <a:r>
              <a:rPr lang="zh-CN" altLang="en-US">
                <a:latin typeface="华文新魏" panose="02010800040101010101" pitchFamily="2" charset="-122"/>
                <a:ea typeface="华文新魏" panose="02010800040101010101" pitchFamily="2" charset="-122"/>
              </a:rPr>
              <a:t>     若两个程序的变量集交集之和为空集：         </a:t>
            </a:r>
            <a:r>
              <a:rPr lang="en-US" altLang="zh-CN">
                <a:latin typeface="华文新魏" panose="02010800040101010101" pitchFamily="2" charset="-122"/>
                <a:ea typeface="华文新魏" panose="02010800040101010101" pitchFamily="2" charset="-122"/>
              </a:rPr>
              <a:t>R(p1)∩W(p2)∪R(p2)∩W(p1)∪W(p1)∩W(p2)={   }</a:t>
            </a:r>
          </a:p>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则并发进程的执行与时间无关。</a:t>
            </a:r>
          </a:p>
          <a:p>
            <a:pPr eaLnBrk="1" hangingPunct="1">
              <a:buFontTx/>
              <a:buNone/>
            </a:pPr>
            <a:endParaRPr lang="zh-CN" altLang="zh-CN" sz="3600">
              <a:latin typeface="华文新魏" panose="02010800040101010101" pitchFamily="2" charset="-122"/>
              <a:ea typeface="华文新魏" panose="02010800040101010101" pitchFamily="2" charset="-122"/>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D33BBA-6EF2-4482-8B2C-D2095430F308}"/>
              </a:ext>
            </a:extLst>
          </p:cNvPr>
          <p:cNvSpPr>
            <a:spLocks noGrp="1" noChangeArrowheads="1"/>
          </p:cNvSpPr>
          <p:nvPr>
            <p:ph type="title"/>
          </p:nvPr>
        </p:nvSpPr>
        <p:spPr>
          <a:xfrm>
            <a:off x="381000" y="228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Bernstein</a:t>
            </a:r>
            <a:r>
              <a:rPr lang="zh-CN" altLang="en-US" sz="4800">
                <a:latin typeface="华文新魏" panose="02010800040101010101" pitchFamily="2" charset="-122"/>
                <a:ea typeface="华文新魏" panose="02010800040101010101" pitchFamily="2" charset="-122"/>
              </a:rPr>
              <a:t>条件举例</a:t>
            </a:r>
          </a:p>
        </p:txBody>
      </p:sp>
      <p:sp>
        <p:nvSpPr>
          <p:cNvPr id="12291" name="Rectangle 3">
            <a:extLst>
              <a:ext uri="{FF2B5EF4-FFF2-40B4-BE49-F238E27FC236}">
                <a16:creationId xmlns:a16="http://schemas.microsoft.com/office/drawing/2014/main" id="{0F8CB67B-9316-4E0C-A537-9302C4E17994}"/>
              </a:ext>
            </a:extLst>
          </p:cNvPr>
          <p:cNvSpPr>
            <a:spLocks noGrp="1" noChangeArrowheads="1"/>
          </p:cNvSpPr>
          <p:nvPr>
            <p:ph type="body" idx="1"/>
          </p:nvPr>
        </p:nvSpPr>
        <p:spPr>
          <a:xfrm>
            <a:off x="838200" y="1219200"/>
            <a:ext cx="7543800" cy="5257800"/>
          </a:xfrm>
        </p:spPr>
        <p:txBody>
          <a:bodyPr/>
          <a:lstStyle/>
          <a:p>
            <a:pPr algn="just" eaLnBrk="1" hangingPunct="1">
              <a:lnSpc>
                <a:spcPct val="90000"/>
              </a:lnSpc>
              <a:buFontTx/>
              <a:buNone/>
            </a:pPr>
            <a:r>
              <a:rPr lang="en-US" altLang="zh-CN">
                <a:latin typeface="隶书" panose="02010509060101010101" pitchFamily="49" charset="-122"/>
                <a:ea typeface="隶书" panose="02010509060101010101" pitchFamily="49" charset="-122"/>
              </a:rPr>
              <a:t>   </a:t>
            </a:r>
            <a:r>
              <a:rPr lang="zh-CN" altLang="en-US" sz="3600">
                <a:latin typeface="华文新魏" panose="02010800040101010101" pitchFamily="2" charset="-122"/>
                <a:ea typeface="华文新魏" panose="02010800040101010101" pitchFamily="2" charset="-122"/>
              </a:rPr>
              <a:t>例如，有如下四条语句：</a:t>
            </a:r>
          </a:p>
          <a:p>
            <a:pPr algn="just" eaLnBrk="1" hangingPunct="1">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S1:  a := x + y    S2:  b := z + 1</a:t>
            </a:r>
          </a:p>
          <a:p>
            <a:pPr algn="just" eaLnBrk="1" hangingPunct="1">
              <a:lnSpc>
                <a:spcPct val="90000"/>
              </a:lnSpc>
              <a:buFontTx/>
              <a:buNone/>
            </a:pPr>
            <a:r>
              <a:rPr lang="en-US" altLang="zh-CN">
                <a:latin typeface="华文新魏" panose="02010800040101010101" pitchFamily="2" charset="-122"/>
                <a:ea typeface="华文新魏" panose="02010800040101010101" pitchFamily="2" charset="-122"/>
              </a:rPr>
              <a:t>   S3:  c := a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b    S4:  w := c + 1</a:t>
            </a:r>
          </a:p>
          <a:p>
            <a:pPr eaLnBrk="1" hangingPunct="1">
              <a:lnSpc>
                <a:spcPct val="90000"/>
              </a:lnSpc>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于是有：</a:t>
            </a:r>
            <a:r>
              <a:rPr lang="en-US" altLang="zh-CN">
                <a:latin typeface="华文新魏" panose="02010800040101010101" pitchFamily="2" charset="-122"/>
                <a:ea typeface="华文新魏" panose="02010800040101010101" pitchFamily="2" charset="-122"/>
              </a:rPr>
              <a:t>R(S1)={x,y} ,R(S2)={z}</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R(S3)={a,b}</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R(S4)={c}</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W(S1)={a}, W(S2)={b}</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W(S3)={c}</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W(S4)={w}</a:t>
            </a:r>
            <a:r>
              <a:rPr lang="zh-CN" altLang="en-US">
                <a:latin typeface="华文新魏" panose="02010800040101010101" pitchFamily="2" charset="-122"/>
                <a:ea typeface="华文新魏" panose="02010800040101010101" pitchFamily="2" charset="-122"/>
              </a:rPr>
              <a:t>。</a:t>
            </a:r>
          </a:p>
          <a:p>
            <a:pPr algn="just" eaLnBrk="1" hangingPunct="1">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S1</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S2</a:t>
            </a:r>
            <a:r>
              <a:rPr lang="zh-CN" altLang="en-US" sz="3600">
                <a:latin typeface="华文新魏" panose="02010800040101010101" pitchFamily="2" charset="-122"/>
                <a:ea typeface="华文新魏" panose="02010800040101010101" pitchFamily="2" charset="-122"/>
              </a:rPr>
              <a:t>可并发执行，满足</a:t>
            </a:r>
            <a:r>
              <a:rPr lang="en-US" altLang="zh-CN" sz="3600">
                <a:latin typeface="华文新魏" panose="02010800040101010101" pitchFamily="2" charset="-122"/>
                <a:ea typeface="华文新魏" panose="02010800040101010101" pitchFamily="2" charset="-122"/>
              </a:rPr>
              <a:t>Bernstein</a:t>
            </a:r>
            <a:r>
              <a:rPr lang="zh-CN" altLang="en-US" sz="3600">
                <a:latin typeface="华文新魏" panose="02010800040101010101" pitchFamily="2" charset="-122"/>
                <a:ea typeface="华文新魏" panose="02010800040101010101" pitchFamily="2" charset="-122"/>
              </a:rPr>
              <a:t>条件。其他语句并发执行可能会产生与时间有关的错误。</a:t>
            </a:r>
          </a:p>
          <a:p>
            <a:pPr eaLnBrk="1" hangingPunct="1">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0CE90C0-D934-46E8-A10A-FD88BF71DA4D}"/>
              </a:ext>
            </a:extLst>
          </p:cNvPr>
          <p:cNvSpPr>
            <a:spLocks noGrp="1" noChangeArrowheads="1"/>
          </p:cNvSpPr>
          <p:nvPr>
            <p:ph type="title"/>
          </p:nvPr>
        </p:nvSpPr>
        <p:spPr>
          <a:xfrm>
            <a:off x="914400" y="381000"/>
            <a:ext cx="7391400" cy="914400"/>
          </a:xfrm>
        </p:spPr>
        <p:txBody>
          <a:bodyPr/>
          <a:lstStyle/>
          <a:p>
            <a:pPr eaLnBrk="1" hangingPunct="1"/>
            <a:r>
              <a:rPr lang="zh-CN" altLang="en-US" sz="5400">
                <a:latin typeface="华文新魏" panose="02010800040101010101" pitchFamily="2" charset="-122"/>
                <a:ea typeface="华文新魏" panose="02010800040101010101" pitchFamily="2" charset="-122"/>
              </a:rPr>
              <a:t>交往的并发进程</a:t>
            </a:r>
          </a:p>
        </p:txBody>
      </p:sp>
      <p:sp>
        <p:nvSpPr>
          <p:cNvPr id="13315" name="Rectangle 3">
            <a:extLst>
              <a:ext uri="{FF2B5EF4-FFF2-40B4-BE49-F238E27FC236}">
                <a16:creationId xmlns:a16="http://schemas.microsoft.com/office/drawing/2014/main" id="{980A8A99-0143-41E8-AC8F-67749AD61F74}"/>
              </a:ext>
            </a:extLst>
          </p:cNvPr>
          <p:cNvSpPr>
            <a:spLocks noGrp="1" noChangeArrowheads="1"/>
          </p:cNvSpPr>
          <p:nvPr>
            <p:ph type="body" idx="1"/>
          </p:nvPr>
        </p:nvSpPr>
        <p:spPr>
          <a:xfrm>
            <a:off x="990600" y="1295400"/>
            <a:ext cx="6705600" cy="3733800"/>
          </a:xfrm>
        </p:spPr>
        <p:txBody>
          <a:bodyPr/>
          <a:lstStyle/>
          <a:p>
            <a:pPr algn="just" eaLnBrk="1" hangingPunct="1">
              <a:lnSpc>
                <a:spcPct val="80000"/>
              </a:lnSpc>
              <a:spcBef>
                <a:spcPct val="0"/>
              </a:spcBef>
            </a:pPr>
            <a:r>
              <a:rPr lang="zh-CN" altLang="en-US" sz="4400">
                <a:ea typeface="华文新魏" panose="02010800040101010101" pitchFamily="2" charset="-122"/>
              </a:rPr>
              <a:t>交往的并发进程：一组并发进程共享某些变量，一个进程的执行可能影响其他并发进程的结果。</a:t>
            </a:r>
          </a:p>
          <a:p>
            <a:pPr algn="just" eaLnBrk="1" hangingPunct="1">
              <a:lnSpc>
                <a:spcPct val="80000"/>
              </a:lnSpc>
              <a:spcBef>
                <a:spcPct val="0"/>
              </a:spcBef>
            </a:pPr>
            <a:endParaRPr lang="en-US" altLang="zh-CN" sz="4400">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88C1DC1-8959-4554-B94F-C831CC9CFF38}"/>
              </a:ext>
            </a:extLst>
          </p:cNvPr>
          <p:cNvSpPr>
            <a:spLocks noGrp="1" noChangeArrowheads="1"/>
          </p:cNvSpPr>
          <p:nvPr>
            <p:ph type="title"/>
          </p:nvPr>
        </p:nvSpPr>
        <p:spPr>
          <a:xfrm>
            <a:off x="914400" y="260350"/>
            <a:ext cx="7696200" cy="990600"/>
          </a:xfrm>
        </p:spPr>
        <p:txBody>
          <a:bodyPr/>
          <a:lstStyle/>
          <a:p>
            <a:pPr eaLnBrk="1" hangingPunct="1"/>
            <a:r>
              <a:rPr lang="zh-CN" altLang="en-US" sz="4800">
                <a:latin typeface="华文新魏" panose="02010800040101010101" pitchFamily="2" charset="-122"/>
                <a:ea typeface="华文新魏" panose="02010800040101010101" pitchFamily="2" charset="-122"/>
              </a:rPr>
              <a:t>并发程序设计的优点</a:t>
            </a:r>
          </a:p>
        </p:txBody>
      </p:sp>
      <p:sp>
        <p:nvSpPr>
          <p:cNvPr id="14339" name="Rectangle 3">
            <a:extLst>
              <a:ext uri="{FF2B5EF4-FFF2-40B4-BE49-F238E27FC236}">
                <a16:creationId xmlns:a16="http://schemas.microsoft.com/office/drawing/2014/main" id="{00F0EBA2-D55C-4A9C-883D-D8E1D955A4C3}"/>
              </a:ext>
            </a:extLst>
          </p:cNvPr>
          <p:cNvSpPr>
            <a:spLocks noGrp="1" noChangeArrowheads="1"/>
          </p:cNvSpPr>
          <p:nvPr>
            <p:ph type="body" idx="1"/>
          </p:nvPr>
        </p:nvSpPr>
        <p:spPr>
          <a:xfrm>
            <a:off x="762000" y="1196975"/>
            <a:ext cx="7391400" cy="4191000"/>
          </a:xfrm>
        </p:spPr>
        <p:txBody>
          <a:bodyPr/>
          <a:lstStyle/>
          <a:p>
            <a:pPr lvl="1" algn="just" eaLnBrk="1" hangingPunct="1">
              <a:lnSpc>
                <a:spcPct val="85000"/>
              </a:lnSpc>
              <a:buFontTx/>
              <a:buNone/>
            </a:pPr>
            <a:r>
              <a:rPr lang="en-US" altLang="zh-CN" sz="3600" b="1">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对于单处理器系统</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可让处理器和各</a:t>
            </a:r>
            <a:r>
              <a:rPr lang="en-US" altLang="zh-CN" sz="3600">
                <a:latin typeface="华文新魏" panose="02010800040101010101" pitchFamily="2" charset="-122"/>
                <a:ea typeface="华文新魏" panose="02010800040101010101" pitchFamily="2" charset="-122"/>
              </a:rPr>
              <a:t>I/O</a:t>
            </a:r>
            <a:r>
              <a:rPr lang="zh-CN" altLang="en-US" sz="3600">
                <a:latin typeface="华文新魏" panose="02010800040101010101" pitchFamily="2" charset="-122"/>
                <a:ea typeface="华文新魏" panose="02010800040101010101" pitchFamily="2" charset="-122"/>
              </a:rPr>
              <a:t>设备同时工作</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发挥硬部件的并行能力。</a:t>
            </a:r>
          </a:p>
          <a:p>
            <a:pPr lvl="1" algn="just" eaLnBrk="1" hangingPunct="1">
              <a:lnSpc>
                <a:spcPct val="85000"/>
              </a:lnSpc>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对于多处理器系统</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可让各进程在不同处理器上物理地并行，加快计算速度。</a:t>
            </a:r>
          </a:p>
          <a:p>
            <a:pPr lvl="1" algn="just" eaLnBrk="1" hangingPunct="1">
              <a:lnSpc>
                <a:spcPct val="85000"/>
              </a:lnSpc>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简化了程序设计任务。 </a:t>
            </a:r>
          </a:p>
          <a:p>
            <a:pPr lvl="1" algn="just" eaLnBrk="1" hangingPunct="1">
              <a:lnSpc>
                <a:spcPct val="85000"/>
              </a:lnSpc>
              <a:buFontTx/>
              <a:buNone/>
            </a:pPr>
            <a:endParaRPr lang="zh-CN" altLang="zh-CN" sz="3600">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42686F2-BBA2-46C0-A5F8-016571C57191}"/>
              </a:ext>
            </a:extLst>
          </p:cNvPr>
          <p:cNvSpPr>
            <a:spLocks noGrp="1" noChangeArrowheads="1"/>
          </p:cNvSpPr>
          <p:nvPr>
            <p:ph type="title"/>
          </p:nvPr>
        </p:nvSpPr>
        <p:spPr>
          <a:xfrm>
            <a:off x="685800" y="260350"/>
            <a:ext cx="7772400" cy="1143000"/>
          </a:xfrm>
        </p:spPr>
        <p:txBody>
          <a:bodyPr/>
          <a:lstStyle/>
          <a:p>
            <a:pPr eaLnBrk="1" hangingPunct="1"/>
            <a:r>
              <a:rPr lang="zh-CN" altLang="en-US" sz="4800">
                <a:ea typeface="华文新魏" panose="02010800040101010101" pitchFamily="2" charset="-122"/>
              </a:rPr>
              <a:t>采用并发程序设计的目的</a:t>
            </a:r>
          </a:p>
        </p:txBody>
      </p:sp>
      <p:sp>
        <p:nvSpPr>
          <p:cNvPr id="15363" name="Rectangle 3">
            <a:extLst>
              <a:ext uri="{FF2B5EF4-FFF2-40B4-BE49-F238E27FC236}">
                <a16:creationId xmlns:a16="http://schemas.microsoft.com/office/drawing/2014/main" id="{B46C4ED0-759E-4EE3-88EF-B130A46897E0}"/>
              </a:ext>
            </a:extLst>
          </p:cNvPr>
          <p:cNvSpPr>
            <a:spLocks noGrp="1" noChangeArrowheads="1"/>
          </p:cNvSpPr>
          <p:nvPr>
            <p:ph type="body" idx="1"/>
          </p:nvPr>
        </p:nvSpPr>
        <p:spPr>
          <a:xfrm>
            <a:off x="609600" y="1371600"/>
            <a:ext cx="7239000" cy="4953000"/>
          </a:xfrm>
        </p:spPr>
        <p:txBody>
          <a:bodyPr/>
          <a:lstStyle/>
          <a:p>
            <a:pPr algn="just" eaLnBrk="1" hangingPunct="1"/>
            <a:r>
              <a:rPr lang="zh-CN" altLang="en-US">
                <a:ea typeface="华文新魏" panose="02010800040101010101" pitchFamily="2" charset="-122"/>
              </a:rPr>
              <a:t>充分发挥硬件的并行性，提高系统效率。硬件能并行工作仅有了提高效率的可能性，硬部件并行性的实现需要软件技术去利用和发挥，这种软件技术就是并发程序设计。</a:t>
            </a:r>
          </a:p>
          <a:p>
            <a:pPr algn="just" eaLnBrk="1" hangingPunct="1"/>
            <a:r>
              <a:rPr lang="zh-CN" altLang="en-US">
                <a:ea typeface="华文新魏" panose="02010800040101010101" pitchFamily="2" charset="-122"/>
              </a:rPr>
              <a:t>并发程序设计是多道程序设计的基础，多道程序的实质就是把并发程序设计引入到系统中。</a:t>
            </a:r>
          </a:p>
          <a:p>
            <a:pPr eaLnBrk="1" hangingPunct="1"/>
            <a:endParaRPr lang="en-US" altLang="zh-CN">
              <a:ea typeface="华文新魏" panose="02010800040101010101" pitchFamily="2" charset="-122"/>
            </a:endParaRP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9DC2E73-3CA5-4C36-898D-DB1FAE11C57F}"/>
              </a:ext>
            </a:extLst>
          </p:cNvPr>
          <p:cNvSpPr>
            <a:spLocks noGrp="1" noChangeArrowheads="1"/>
          </p:cNvSpPr>
          <p:nvPr>
            <p:ph type="title"/>
          </p:nvPr>
        </p:nvSpPr>
        <p:spPr>
          <a:xfrm>
            <a:off x="533400" y="304800"/>
            <a:ext cx="7772400" cy="1066800"/>
          </a:xfrm>
        </p:spPr>
        <p:txBody>
          <a:bodyPr/>
          <a:lstStyle/>
          <a:p>
            <a:pPr eaLnBrk="1" hangingPunct="1"/>
            <a:r>
              <a:rPr lang="zh-CN" altLang="en-US" sz="4800">
                <a:latin typeface="华文新魏" panose="02010800040101010101" pitchFamily="2" charset="-122"/>
                <a:ea typeface="华文新魏" panose="02010800040101010101" pitchFamily="2" charset="-122"/>
              </a:rPr>
              <a:t>与时间有关的错误</a:t>
            </a:r>
          </a:p>
        </p:txBody>
      </p:sp>
      <p:sp>
        <p:nvSpPr>
          <p:cNvPr id="16387" name="Rectangle 3">
            <a:extLst>
              <a:ext uri="{FF2B5EF4-FFF2-40B4-BE49-F238E27FC236}">
                <a16:creationId xmlns:a16="http://schemas.microsoft.com/office/drawing/2014/main" id="{E5951EB1-CA1E-4711-A9DF-C9BFFBF8003B}"/>
              </a:ext>
            </a:extLst>
          </p:cNvPr>
          <p:cNvSpPr>
            <a:spLocks noGrp="1" noChangeArrowheads="1"/>
          </p:cNvSpPr>
          <p:nvPr>
            <p:ph type="body" idx="1"/>
          </p:nvPr>
        </p:nvSpPr>
        <p:spPr>
          <a:xfrm>
            <a:off x="1066800" y="1143000"/>
            <a:ext cx="7162800" cy="4953000"/>
          </a:xfrm>
        </p:spPr>
        <p:txBody>
          <a:bodyPr/>
          <a:lstStyle/>
          <a:p>
            <a:pPr>
              <a:lnSpc>
                <a:spcPct val="120000"/>
              </a:lnSpc>
            </a:pPr>
            <a:r>
              <a:rPr lang="zh-CN" altLang="en-US" sz="3600">
                <a:latin typeface="宋体" panose="02010600030101010101" pitchFamily="2" charset="-122"/>
                <a:ea typeface="华文新魏" panose="02010800040101010101" pitchFamily="2" charset="-122"/>
              </a:rPr>
              <a:t>对于一组交往的并发进程，执行的相对速度无法相互控制，各种与时间有关的错误就可能出现。</a:t>
            </a:r>
          </a:p>
          <a:p>
            <a:pPr>
              <a:lnSpc>
                <a:spcPct val="120000"/>
              </a:lnSpc>
            </a:pPr>
            <a:r>
              <a:rPr lang="zh-CN" altLang="en-US" sz="3600">
                <a:latin typeface="宋体" panose="02010600030101010101" pitchFamily="2" charset="-122"/>
                <a:ea typeface="华文新魏" panose="02010800040101010101" pitchFamily="2" charset="-122"/>
              </a:rPr>
              <a:t>与时间有关错误的表现形式：</a:t>
            </a:r>
          </a:p>
          <a:p>
            <a:pPr lvl="1">
              <a:lnSpc>
                <a:spcPct val="120000"/>
              </a:lnSpc>
            </a:pPr>
            <a:r>
              <a:rPr lang="zh-CN" altLang="en-US" sz="3600">
                <a:latin typeface="宋体" panose="02010600030101010101" pitchFamily="2" charset="-122"/>
                <a:ea typeface="华文新魏" panose="02010800040101010101" pitchFamily="2" charset="-122"/>
              </a:rPr>
              <a:t>结果不唯一</a:t>
            </a:r>
          </a:p>
          <a:p>
            <a:pPr lvl="1">
              <a:lnSpc>
                <a:spcPct val="120000"/>
              </a:lnSpc>
            </a:pPr>
            <a:r>
              <a:rPr lang="zh-CN" altLang="en-US" sz="3600">
                <a:latin typeface="宋体" panose="02010600030101010101" pitchFamily="2" charset="-122"/>
                <a:ea typeface="华文新魏" panose="02010800040101010101" pitchFamily="2" charset="-122"/>
              </a:rPr>
              <a:t>永远等待</a:t>
            </a:r>
          </a:p>
          <a:p>
            <a:pPr lvl="1">
              <a:lnSpc>
                <a:spcPct val="120000"/>
              </a:lnSpc>
            </a:pPr>
            <a:endParaRPr lang="zh-CN" altLang="zh-CN" sz="3600">
              <a:latin typeface="宋体" panose="02010600030101010101" pitchFamily="2" charset="-122"/>
              <a:ea typeface="华文新魏" panose="02010800040101010101" pitchFamily="2" charset="-122"/>
            </a:endParaRP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5227B77-9E0E-416C-8631-0AA1E7DA870C}"/>
              </a:ext>
            </a:extLst>
          </p:cNvPr>
          <p:cNvSpPr>
            <a:spLocks noGrp="1" noChangeArrowheads="1"/>
          </p:cNvSpPr>
          <p:nvPr>
            <p:ph type="title"/>
          </p:nvPr>
        </p:nvSpPr>
        <p:spPr>
          <a:xfrm>
            <a:off x="685800" y="-26988"/>
            <a:ext cx="8153400" cy="1143001"/>
          </a:xfrm>
        </p:spPr>
        <p:txBody>
          <a:bodyPr/>
          <a:lstStyle/>
          <a:p>
            <a:pPr eaLnBrk="1" hangingPunct="1"/>
            <a:r>
              <a:rPr lang="en-US" altLang="zh-CN" sz="5400">
                <a:latin typeface="隶书" panose="02010509060101010101" pitchFamily="49" charset="-122"/>
                <a:ea typeface="隶书" panose="02010509060101010101" pitchFamily="49" charset="-122"/>
              </a:rPr>
              <a:t> </a:t>
            </a:r>
            <a:r>
              <a:rPr lang="zh-CN" altLang="en-US" sz="4800">
                <a:ea typeface="华文新魏" panose="02010800040101010101" pitchFamily="2" charset="-122"/>
              </a:rPr>
              <a:t>（结果不唯一）机票问题</a:t>
            </a:r>
          </a:p>
        </p:txBody>
      </p:sp>
      <p:pic>
        <p:nvPicPr>
          <p:cNvPr id="17411" name="Picture 4">
            <a:extLst>
              <a:ext uri="{FF2B5EF4-FFF2-40B4-BE49-F238E27FC236}">
                <a16:creationId xmlns:a16="http://schemas.microsoft.com/office/drawing/2014/main" id="{D9A18478-71C0-4797-B0CB-3BF20A3231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28750"/>
            <a:ext cx="8462963"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5738C2-DC43-4602-8E56-8A0BE767FCD2}"/>
              </a:ext>
            </a:extLst>
          </p:cNvPr>
          <p:cNvSpPr>
            <a:spLocks noGrp="1" noChangeArrowheads="1"/>
          </p:cNvSpPr>
          <p:nvPr>
            <p:ph type="title"/>
          </p:nvPr>
        </p:nvSpPr>
        <p:spPr>
          <a:xfrm>
            <a:off x="304800" y="188913"/>
            <a:ext cx="8686800" cy="1219200"/>
          </a:xfrm>
        </p:spPr>
        <p:txBody>
          <a:bodyPr/>
          <a:lstStyle/>
          <a:p>
            <a:pPr eaLnBrk="1" hangingPunct="1"/>
            <a:r>
              <a:rPr lang="zh-CN" altLang="en-US" sz="4800">
                <a:ea typeface="华文新魏" panose="02010800040101010101" pitchFamily="2" charset="-122"/>
              </a:rPr>
              <a:t>（永远等待）主存管理问题</a:t>
            </a:r>
          </a:p>
        </p:txBody>
      </p:sp>
      <p:pic>
        <p:nvPicPr>
          <p:cNvPr id="18435" name="Picture 4">
            <a:extLst>
              <a:ext uri="{FF2B5EF4-FFF2-40B4-BE49-F238E27FC236}">
                <a16:creationId xmlns:a16="http://schemas.microsoft.com/office/drawing/2014/main" id="{658741C4-0204-4927-848E-6D374AF9EB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109788"/>
            <a:ext cx="87979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44801BD-6D45-4800-AEA5-0EFDA0EDBE86}"/>
              </a:ext>
            </a:extLst>
          </p:cNvPr>
          <p:cNvSpPr>
            <a:spLocks noGrp="1" noChangeArrowheads="1"/>
          </p:cNvSpPr>
          <p:nvPr>
            <p:ph type="title"/>
          </p:nvPr>
        </p:nvSpPr>
        <p:spPr>
          <a:xfrm>
            <a:off x="762000" y="-609600"/>
            <a:ext cx="8382000" cy="1485900"/>
          </a:xfrm>
        </p:spPr>
        <p:txBody>
          <a:bodyPr/>
          <a:lstStyle/>
          <a:p>
            <a:pPr eaLnBrk="1" hangingPunct="1"/>
            <a:br>
              <a:rPr lang="en-US" altLang="zh-CN"/>
            </a:br>
            <a:br>
              <a:rPr lang="en-US" altLang="zh-CN"/>
            </a:br>
            <a:br>
              <a:rPr lang="en-US" altLang="zh-CN"/>
            </a:br>
            <a:r>
              <a:rPr lang="zh-CN" altLang="en-US" sz="4800">
                <a:latin typeface="华文新魏" panose="02010800040101010101" pitchFamily="2" charset="-122"/>
                <a:ea typeface="华文新魏" panose="02010800040101010101" pitchFamily="2" charset="-122"/>
              </a:rPr>
              <a:t>进程的交往：竞争与协作</a:t>
            </a:r>
            <a:r>
              <a:rPr lang="en-US" altLang="zh-CN" sz="48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r>
              <a:rPr lang="zh-CN" altLang="en-US" sz="4000">
                <a:latin typeface="华文新魏" panose="02010800040101010101" pitchFamily="2" charset="-122"/>
                <a:ea typeface="华文新魏" panose="02010800040101010101" pitchFamily="2" charset="-122"/>
              </a:rPr>
              <a:t>第一种是竞争关系</a:t>
            </a:r>
            <a:r>
              <a:rPr lang="zh-CN" altLang="en-US"/>
              <a:t> </a:t>
            </a:r>
          </a:p>
        </p:txBody>
      </p:sp>
      <p:sp>
        <p:nvSpPr>
          <p:cNvPr id="19459" name="Rectangle 3">
            <a:extLst>
              <a:ext uri="{FF2B5EF4-FFF2-40B4-BE49-F238E27FC236}">
                <a16:creationId xmlns:a16="http://schemas.microsoft.com/office/drawing/2014/main" id="{E1C5886B-E13A-4ACD-A02D-3AB8F1D36ECA}"/>
              </a:ext>
            </a:extLst>
          </p:cNvPr>
          <p:cNvSpPr>
            <a:spLocks noGrp="1" noChangeArrowheads="1"/>
          </p:cNvSpPr>
          <p:nvPr>
            <p:ph type="body" idx="1"/>
          </p:nvPr>
        </p:nvSpPr>
        <p:spPr>
          <a:xfrm>
            <a:off x="1295400" y="1905000"/>
            <a:ext cx="7239000" cy="3962400"/>
          </a:xfrm>
        </p:spPr>
        <p:txBody>
          <a:bodyPr/>
          <a:lstStyle/>
          <a:p>
            <a:pPr eaLnBrk="1" hangingPunct="1">
              <a:lnSpc>
                <a:spcPct val="90000"/>
              </a:lnSpc>
            </a:pPr>
            <a:r>
              <a:rPr lang="zh-CN" altLang="en-US">
                <a:latin typeface="华文新魏" panose="02010800040101010101" pitchFamily="2" charset="-122"/>
                <a:ea typeface="华文新魏" panose="02010800040101010101" pitchFamily="2" charset="-122"/>
              </a:rPr>
              <a:t>系统中的多个进程之间彼此无关</a:t>
            </a:r>
          </a:p>
          <a:p>
            <a:pPr eaLnBrk="1" hangingPunct="1">
              <a:lnSpc>
                <a:spcPct val="90000"/>
              </a:lnSpc>
            </a:pPr>
            <a:r>
              <a:rPr lang="zh-CN" altLang="en-US">
                <a:latin typeface="华文新魏" panose="02010800040101010101" pitchFamily="2" charset="-122"/>
                <a:ea typeface="华文新魏" panose="02010800040101010101" pitchFamily="2" charset="-122"/>
              </a:rPr>
              <a:t>系统中的多个进程之间彼此相关 </a:t>
            </a:r>
          </a:p>
          <a:p>
            <a:pPr algn="just" eaLnBrk="1" hangingPunct="1">
              <a:lnSpc>
                <a:spcPct val="90000"/>
              </a:lnSpc>
              <a:buFontTx/>
              <a:buNone/>
            </a:pPr>
            <a:r>
              <a:rPr lang="zh-CN" altLang="en-US" sz="3600" b="1">
                <a:solidFill>
                  <a:srgbClr val="0000FF"/>
                </a:solidFill>
                <a:latin typeface="华文新魏" panose="02010800040101010101" pitchFamily="2" charset="-122"/>
                <a:ea typeface="华文新魏" panose="02010800040101010101" pitchFamily="2" charset="-122"/>
              </a:rPr>
              <a:t>         </a:t>
            </a:r>
            <a:r>
              <a:rPr lang="zh-CN" altLang="en-US" sz="3600">
                <a:solidFill>
                  <a:schemeClr val="tx2"/>
                </a:solidFill>
                <a:latin typeface="华文新魏" panose="02010800040101010101" pitchFamily="2" charset="-122"/>
                <a:ea typeface="华文新魏" panose="02010800040101010101" pitchFamily="2" charset="-122"/>
              </a:rPr>
              <a:t>资源竞争的两个控制问题：</a:t>
            </a:r>
          </a:p>
          <a:p>
            <a:pPr algn="just" eaLnBrk="1" hangingPunct="1">
              <a:lnSpc>
                <a:spcPct val="90000"/>
              </a:lnSpc>
              <a:buFontTx/>
              <a:buNone/>
            </a:pPr>
            <a:r>
              <a:rPr lang="zh-CN" altLang="en-US" sz="3600">
                <a:latin typeface="华文新魏" panose="02010800040101010101" pitchFamily="2" charset="-122"/>
                <a:ea typeface="华文新魏" panose="02010800040101010101" pitchFamily="2" charset="-122"/>
              </a:rPr>
              <a:t>  一个是死锁</a:t>
            </a:r>
            <a:r>
              <a:rPr lang="en-US" altLang="zh-CN" sz="3600">
                <a:latin typeface="华文新魏" panose="02010800040101010101" pitchFamily="2" charset="-122"/>
                <a:ea typeface="华文新魏" panose="02010800040101010101" pitchFamily="2" charset="-122"/>
              </a:rPr>
              <a:t>(Deadlock)</a:t>
            </a:r>
            <a:r>
              <a:rPr lang="zh-CN" altLang="en-US" sz="3600">
                <a:latin typeface="华文新魏" panose="02010800040101010101" pitchFamily="2" charset="-122"/>
                <a:ea typeface="华文新魏" panose="02010800040101010101" pitchFamily="2" charset="-122"/>
              </a:rPr>
              <a:t>问题，  </a:t>
            </a:r>
          </a:p>
          <a:p>
            <a:pPr algn="just" eaLnBrk="1" hangingPunct="1">
              <a:lnSpc>
                <a:spcPct val="90000"/>
              </a:lnSpc>
              <a:buFontTx/>
              <a:buNone/>
            </a:pPr>
            <a:r>
              <a:rPr lang="zh-CN" altLang="en-US" sz="3600">
                <a:latin typeface="华文新魏" panose="02010800040101010101" pitchFamily="2" charset="-122"/>
                <a:ea typeface="华文新魏" panose="02010800040101010101" pitchFamily="2" charset="-122"/>
              </a:rPr>
              <a:t>  一个是饥饿</a:t>
            </a:r>
            <a:r>
              <a:rPr lang="en-US" altLang="zh-CN" sz="3600">
                <a:latin typeface="华文新魏" panose="02010800040101010101" pitchFamily="2" charset="-122"/>
                <a:ea typeface="华文新魏" panose="02010800040101010101" pitchFamily="2" charset="-122"/>
              </a:rPr>
              <a:t>(Starvation) </a:t>
            </a:r>
            <a:r>
              <a:rPr lang="zh-CN" altLang="en-US" sz="3600">
                <a:latin typeface="华文新魏" panose="02010800040101010101" pitchFamily="2" charset="-122"/>
                <a:ea typeface="华文新魏" panose="02010800040101010101" pitchFamily="2" charset="-122"/>
              </a:rPr>
              <a:t>问题，既要解决饥饿问题，又要解决死锁问题。</a:t>
            </a:r>
          </a:p>
          <a:p>
            <a:pPr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1766C4E-8002-463A-A9CD-C15330D5D887}"/>
              </a:ext>
            </a:extLst>
          </p:cNvPr>
          <p:cNvSpPr>
            <a:spLocks noGrp="1" noChangeArrowheads="1"/>
          </p:cNvSpPr>
          <p:nvPr>
            <p:ph type="title"/>
          </p:nvPr>
        </p:nvSpPr>
        <p:spPr>
          <a:xfrm>
            <a:off x="468313" y="457200"/>
            <a:ext cx="84582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进程的交往：竞争与协作</a:t>
            </a:r>
            <a:r>
              <a:rPr lang="en-US" altLang="zh-CN" sz="48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r>
              <a:rPr lang="zh-CN" altLang="en-US" sz="3600" b="1">
                <a:latin typeface="华文新魏" panose="02010800040101010101" pitchFamily="2" charset="-122"/>
                <a:ea typeface="华文新魏" panose="02010800040101010101" pitchFamily="2" charset="-122"/>
              </a:rPr>
              <a:t>进程互斥</a:t>
            </a:r>
            <a:r>
              <a:rPr lang="en-US" altLang="zh-CN" sz="3600" b="1">
                <a:latin typeface="华文新魏" panose="02010800040101010101" pitchFamily="2" charset="-122"/>
                <a:ea typeface="华文新魏" panose="02010800040101010101" pitchFamily="2" charset="-122"/>
              </a:rPr>
              <a:t>(Mutual Exclusion)</a:t>
            </a:r>
          </a:p>
        </p:txBody>
      </p:sp>
      <p:sp>
        <p:nvSpPr>
          <p:cNvPr id="20483" name="Rectangle 3">
            <a:extLst>
              <a:ext uri="{FF2B5EF4-FFF2-40B4-BE49-F238E27FC236}">
                <a16:creationId xmlns:a16="http://schemas.microsoft.com/office/drawing/2014/main" id="{2D335E07-8E0C-46B7-BADE-950B5CCDE1B9}"/>
              </a:ext>
            </a:extLst>
          </p:cNvPr>
          <p:cNvSpPr>
            <a:spLocks noGrp="1" noChangeArrowheads="1"/>
          </p:cNvSpPr>
          <p:nvPr>
            <p:ph type="body" idx="1"/>
          </p:nvPr>
        </p:nvSpPr>
        <p:spPr>
          <a:xfrm>
            <a:off x="990600" y="1965325"/>
            <a:ext cx="7467600" cy="4343400"/>
          </a:xfrm>
        </p:spPr>
        <p:txBody>
          <a:bodyPr/>
          <a:lstStyle/>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进程互斥是指若干个进程因相互争夺独占型资源时所产生的竞争制约关系。</a:t>
            </a:r>
          </a:p>
          <a:p>
            <a:pPr algn="just"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05843AB-EAAF-485C-BC87-EFCD2584406F}"/>
              </a:ext>
            </a:extLst>
          </p:cNvPr>
          <p:cNvSpPr>
            <a:spLocks noChangeArrowheads="1"/>
          </p:cNvSpPr>
          <p:nvPr/>
        </p:nvSpPr>
        <p:spPr bwMode="auto">
          <a:xfrm>
            <a:off x="685800" y="444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chemeClr val="tx2"/>
                </a:solidFill>
                <a:latin typeface="华文新魏" panose="02010800040101010101" pitchFamily="2" charset="-122"/>
                <a:ea typeface="华文新魏" panose="02010800040101010101" pitchFamily="2" charset="-122"/>
              </a:rPr>
              <a:t>第三章  并发进程</a:t>
            </a:r>
          </a:p>
        </p:txBody>
      </p:sp>
      <p:sp>
        <p:nvSpPr>
          <p:cNvPr id="3075" name="Rectangle 3">
            <a:extLst>
              <a:ext uri="{FF2B5EF4-FFF2-40B4-BE49-F238E27FC236}">
                <a16:creationId xmlns:a16="http://schemas.microsoft.com/office/drawing/2014/main" id="{FB55014E-EF60-4311-8C3D-64E3F6203214}"/>
              </a:ext>
            </a:extLst>
          </p:cNvPr>
          <p:cNvSpPr>
            <a:spLocks noChangeArrowheads="1"/>
          </p:cNvSpPr>
          <p:nvPr/>
        </p:nvSpPr>
        <p:spPr bwMode="auto">
          <a:xfrm>
            <a:off x="611188" y="981075"/>
            <a:ext cx="8281987"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600">
                <a:latin typeface="华文新魏" panose="02010800040101010101" pitchFamily="2" charset="-122"/>
                <a:ea typeface="华文新魏" panose="02010800040101010101" pitchFamily="2" charset="-122"/>
              </a:rPr>
              <a:t>3.1  </a:t>
            </a:r>
            <a:r>
              <a:rPr lang="zh-CN" altLang="en-US" sz="3600">
                <a:latin typeface="华文新魏" panose="02010800040101010101" pitchFamily="2" charset="-122"/>
                <a:ea typeface="华文新魏" panose="02010800040101010101" pitchFamily="2" charset="-122"/>
              </a:rPr>
              <a:t>并发进程</a:t>
            </a:r>
          </a:p>
          <a:p>
            <a:pPr eaLnBrk="1" hangingPunct="1">
              <a:spcBef>
                <a:spcPct val="20000"/>
              </a:spcBef>
            </a:pPr>
            <a:r>
              <a:rPr lang="en-US" altLang="zh-CN" sz="3600">
                <a:latin typeface="华文新魏" panose="02010800040101010101" pitchFamily="2" charset="-122"/>
                <a:ea typeface="华文新魏" panose="02010800040101010101" pitchFamily="2" charset="-122"/>
              </a:rPr>
              <a:t>3.2  </a:t>
            </a:r>
            <a:r>
              <a:rPr lang="zh-CN" altLang="en-US" sz="3600">
                <a:latin typeface="华文新魏" panose="02010800040101010101" pitchFamily="2" charset="-122"/>
                <a:ea typeface="华文新魏" panose="02010800040101010101" pitchFamily="2" charset="-122"/>
              </a:rPr>
              <a:t>临界区管理</a:t>
            </a:r>
          </a:p>
          <a:p>
            <a:pPr eaLnBrk="1" hangingPunct="1">
              <a:spcBef>
                <a:spcPct val="20000"/>
              </a:spcBef>
            </a:pPr>
            <a:r>
              <a:rPr lang="en-US" altLang="zh-CN" sz="3600">
                <a:latin typeface="华文新魏" panose="02010800040101010101" pitchFamily="2" charset="-122"/>
                <a:ea typeface="华文新魏" panose="02010800040101010101" pitchFamily="2" charset="-122"/>
              </a:rPr>
              <a:t>3.3  </a:t>
            </a:r>
            <a:r>
              <a:rPr lang="zh-CN" altLang="en-US" sz="3600">
                <a:latin typeface="华文新魏" panose="02010800040101010101" pitchFamily="2" charset="-122"/>
                <a:ea typeface="华文新魏" panose="02010800040101010101" pitchFamily="2" charset="-122"/>
              </a:rPr>
              <a:t>信号量与</a:t>
            </a:r>
            <a:r>
              <a:rPr lang="en-US" altLang="zh-CN" sz="3600">
                <a:latin typeface="华文新魏" panose="02010800040101010101" pitchFamily="2" charset="-122"/>
                <a:ea typeface="华文新魏" panose="02010800040101010101" pitchFamily="2" charset="-122"/>
              </a:rPr>
              <a:t>PV</a:t>
            </a:r>
            <a:r>
              <a:rPr lang="zh-CN" altLang="en-US" sz="3600">
                <a:latin typeface="华文新魏" panose="02010800040101010101" pitchFamily="2" charset="-122"/>
                <a:ea typeface="华文新魏" panose="02010800040101010101" pitchFamily="2" charset="-122"/>
              </a:rPr>
              <a:t>操作</a:t>
            </a:r>
          </a:p>
          <a:p>
            <a:pPr eaLnBrk="1" hangingPunct="1">
              <a:spcBef>
                <a:spcPct val="20000"/>
              </a:spcBef>
            </a:pPr>
            <a:r>
              <a:rPr lang="en-US" altLang="zh-CN" sz="3600">
                <a:latin typeface="华文新魏" panose="02010800040101010101" pitchFamily="2" charset="-122"/>
                <a:ea typeface="华文新魏" panose="02010800040101010101" pitchFamily="2" charset="-122"/>
              </a:rPr>
              <a:t>3.4  </a:t>
            </a:r>
            <a:r>
              <a:rPr lang="zh-CN" altLang="en-US" sz="3600">
                <a:latin typeface="华文新魏" panose="02010800040101010101" pitchFamily="2" charset="-122"/>
                <a:ea typeface="华文新魏" panose="02010800040101010101" pitchFamily="2" charset="-122"/>
              </a:rPr>
              <a:t>管程</a:t>
            </a:r>
          </a:p>
          <a:p>
            <a:pPr eaLnBrk="1" hangingPunct="1">
              <a:spcBef>
                <a:spcPct val="20000"/>
              </a:spcBef>
            </a:pPr>
            <a:r>
              <a:rPr lang="en-US" altLang="zh-CN" sz="3600">
                <a:latin typeface="华文新魏" panose="02010800040101010101" pitchFamily="2" charset="-122"/>
                <a:ea typeface="华文新魏" panose="02010800040101010101" pitchFamily="2" charset="-122"/>
              </a:rPr>
              <a:t>3.5  </a:t>
            </a:r>
            <a:r>
              <a:rPr lang="zh-CN" altLang="en-US" sz="3600">
                <a:latin typeface="华文新魏" panose="02010800040101010101" pitchFamily="2" charset="-122"/>
                <a:ea typeface="华文新魏" panose="02010800040101010101" pitchFamily="2" charset="-122"/>
              </a:rPr>
              <a:t>进程通信</a:t>
            </a:r>
          </a:p>
          <a:p>
            <a:pPr eaLnBrk="1" hangingPunct="1">
              <a:spcBef>
                <a:spcPct val="20000"/>
              </a:spcBef>
            </a:pPr>
            <a:r>
              <a:rPr lang="en-US" altLang="zh-CN" sz="3600">
                <a:latin typeface="华文新魏" panose="02010800040101010101" pitchFamily="2" charset="-122"/>
                <a:ea typeface="华文新魏" panose="02010800040101010101" pitchFamily="2" charset="-122"/>
              </a:rPr>
              <a:t>3.6  </a:t>
            </a:r>
            <a:r>
              <a:rPr lang="zh-CN" altLang="en-US" sz="3600">
                <a:latin typeface="华文新魏" panose="02010800040101010101" pitchFamily="2" charset="-122"/>
                <a:ea typeface="华文新魏" panose="02010800040101010101" pitchFamily="2" charset="-122"/>
              </a:rPr>
              <a:t>死锁</a:t>
            </a:r>
          </a:p>
          <a:p>
            <a:pPr eaLnBrk="1" hangingPunct="1">
              <a:spcBef>
                <a:spcPct val="20000"/>
              </a:spcBef>
            </a:pPr>
            <a:r>
              <a:rPr lang="en-US" altLang="zh-CN" sz="3600">
                <a:latin typeface="华文新魏" panose="02010800040101010101" pitchFamily="2" charset="-122"/>
                <a:ea typeface="华文新魏" panose="02010800040101010101" pitchFamily="2" charset="-122"/>
              </a:rPr>
              <a:t>3.7 Linux</a:t>
            </a:r>
            <a:r>
              <a:rPr lang="zh-CN" altLang="en-US" sz="3600">
                <a:latin typeface="华文新魏" panose="02010800040101010101" pitchFamily="2" charset="-122"/>
                <a:ea typeface="华文新魏" panose="02010800040101010101" pitchFamily="2" charset="-122"/>
              </a:rPr>
              <a:t>同步机制和通信机制</a:t>
            </a:r>
          </a:p>
          <a:p>
            <a:pPr eaLnBrk="1" hangingPunct="1">
              <a:spcBef>
                <a:spcPct val="20000"/>
              </a:spcBef>
            </a:pPr>
            <a:r>
              <a:rPr lang="en-US" altLang="zh-CN" sz="3600">
                <a:latin typeface="华文新魏" panose="02010800040101010101" pitchFamily="2" charset="-122"/>
                <a:ea typeface="华文新魏" panose="02010800040101010101" pitchFamily="2" charset="-122"/>
              </a:rPr>
              <a:t>3.8 Windows 2003</a:t>
            </a:r>
            <a:r>
              <a:rPr lang="zh-CN" altLang="en-US" sz="3600">
                <a:latin typeface="华文新魏" panose="02010800040101010101" pitchFamily="2" charset="-122"/>
                <a:ea typeface="华文新魏" panose="02010800040101010101" pitchFamily="2" charset="-122"/>
              </a:rPr>
              <a:t>同步机制和通信机制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21A265C-FB07-442D-B494-12F1882CBD2E}"/>
              </a:ext>
            </a:extLst>
          </p:cNvPr>
          <p:cNvSpPr>
            <a:spLocks noGrp="1" noChangeArrowheads="1"/>
          </p:cNvSpPr>
          <p:nvPr>
            <p:ph type="title"/>
          </p:nvPr>
        </p:nvSpPr>
        <p:spPr>
          <a:xfrm>
            <a:off x="990600" y="609600"/>
            <a:ext cx="7848600" cy="1066800"/>
          </a:xfrm>
        </p:spPr>
        <p:txBody>
          <a:bodyPr/>
          <a:lstStyle/>
          <a:p>
            <a:pPr eaLnBrk="1" hangingPunct="1"/>
            <a:r>
              <a:rPr lang="zh-CN" altLang="en-US" sz="5000">
                <a:latin typeface="华文新魏" panose="02010800040101010101" pitchFamily="2" charset="-122"/>
                <a:ea typeface="华文新魏" panose="02010800040101010101" pitchFamily="2" charset="-122"/>
              </a:rPr>
              <a:t>进程的交往：竞争与协作</a:t>
            </a:r>
            <a:r>
              <a:rPr lang="en-US" altLang="zh-CN" sz="5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第二种是协作关系</a:t>
            </a:r>
            <a:r>
              <a:rPr lang="en-US" altLang="zh-CN" sz="4000">
                <a:latin typeface="华文新魏" panose="02010800040101010101" pitchFamily="2" charset="-122"/>
                <a:ea typeface="华文新魏" panose="02010800040101010101" pitchFamily="2" charset="-122"/>
              </a:rPr>
              <a:t>(1)</a:t>
            </a:r>
          </a:p>
        </p:txBody>
      </p:sp>
      <p:sp>
        <p:nvSpPr>
          <p:cNvPr id="21507" name="Rectangle 3">
            <a:extLst>
              <a:ext uri="{FF2B5EF4-FFF2-40B4-BE49-F238E27FC236}">
                <a16:creationId xmlns:a16="http://schemas.microsoft.com/office/drawing/2014/main" id="{E99E0FF4-DAF9-44D9-91C7-E1BE8BFC1B87}"/>
              </a:ext>
            </a:extLst>
          </p:cNvPr>
          <p:cNvSpPr>
            <a:spLocks noGrp="1" noChangeArrowheads="1"/>
          </p:cNvSpPr>
          <p:nvPr>
            <p:ph type="body" idx="1"/>
          </p:nvPr>
        </p:nvSpPr>
        <p:spPr>
          <a:xfrm>
            <a:off x="762000" y="1828800"/>
            <a:ext cx="7620000" cy="4800600"/>
          </a:xfrm>
        </p:spPr>
        <p:txBody>
          <a:bodyPr/>
          <a:lstStyle/>
          <a:p>
            <a:pPr eaLnBrk="1" hangingPunct="1">
              <a:buFontTx/>
              <a:buNone/>
            </a:pPr>
            <a:r>
              <a:rPr lang="en-US" altLang="zh-CN" sz="2800">
                <a:cs typeface="Times New Roman" panose="02020603050405020304" pitchFamily="18" charset="0"/>
              </a:rPr>
              <a:t>•</a:t>
            </a:r>
            <a:r>
              <a:rPr lang="en-US" altLang="zh-CN" sz="2800">
                <a:latin typeface="隶书" panose="02010509060101010101" pitchFamily="49" charset="-122"/>
                <a:cs typeface="Times New Roman" panose="02020603050405020304" pitchFamily="18" charset="0"/>
              </a:rPr>
              <a:t> </a:t>
            </a:r>
            <a:r>
              <a:rPr lang="zh-CN" altLang="en-US">
                <a:latin typeface="华文新魏" panose="02010800040101010101" pitchFamily="2" charset="-122"/>
                <a:ea typeface="华文新魏" panose="02010800040101010101" pitchFamily="2" charset="-122"/>
              </a:rPr>
              <a:t>某些进程为完成同一任务需要分工协作。</a:t>
            </a:r>
          </a:p>
          <a:p>
            <a:pPr algn="just" eaLnBrk="1" hangingPunct="1">
              <a:buFontTx/>
              <a:buNone/>
            </a:pP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进程同步指为完成共同任务的并发进程基于某个条件来协调它们的活动，因为需要在某些位置上排定执行的先后次序而等待、传递信号或消息所产生的协作制约关系。</a:t>
            </a:r>
          </a:p>
          <a:p>
            <a:pPr algn="just"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C41759D-E834-450D-8752-B31B1080FF3E}"/>
              </a:ext>
            </a:extLst>
          </p:cNvPr>
          <p:cNvSpPr>
            <a:spLocks noGrp="1" noChangeArrowheads="1"/>
          </p:cNvSpPr>
          <p:nvPr>
            <p:ph type="title"/>
          </p:nvPr>
        </p:nvSpPr>
        <p:spPr>
          <a:xfrm>
            <a:off x="990600" y="609600"/>
            <a:ext cx="7848600" cy="1066800"/>
          </a:xfrm>
        </p:spPr>
        <p:txBody>
          <a:bodyPr/>
          <a:lstStyle/>
          <a:p>
            <a:pPr eaLnBrk="1" hangingPunct="1"/>
            <a:r>
              <a:rPr lang="zh-CN" altLang="en-US" sz="4800">
                <a:latin typeface="华文新魏" panose="02010800040101010101" pitchFamily="2" charset="-122"/>
                <a:ea typeface="华文新魏" panose="02010800040101010101" pitchFamily="2" charset="-122"/>
              </a:rPr>
              <a:t>进程的交往：竞争与协作</a:t>
            </a:r>
            <a:r>
              <a:rPr lang="en-US" altLang="zh-CN" sz="48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第二种是协作关系</a:t>
            </a:r>
            <a:r>
              <a:rPr lang="en-US" altLang="zh-CN" sz="4000">
                <a:latin typeface="华文新魏" panose="02010800040101010101" pitchFamily="2" charset="-122"/>
                <a:ea typeface="华文新魏" panose="02010800040101010101" pitchFamily="2" charset="-122"/>
              </a:rPr>
              <a:t>(2)</a:t>
            </a:r>
          </a:p>
        </p:txBody>
      </p:sp>
      <p:sp>
        <p:nvSpPr>
          <p:cNvPr id="22531" name="Rectangle 3">
            <a:extLst>
              <a:ext uri="{FF2B5EF4-FFF2-40B4-BE49-F238E27FC236}">
                <a16:creationId xmlns:a16="http://schemas.microsoft.com/office/drawing/2014/main" id="{5899F005-1BA9-4AC7-A16E-B9A6A7EE8A89}"/>
              </a:ext>
            </a:extLst>
          </p:cNvPr>
          <p:cNvSpPr>
            <a:spLocks noGrp="1" noChangeArrowheads="1"/>
          </p:cNvSpPr>
          <p:nvPr>
            <p:ph type="body" idx="1"/>
          </p:nvPr>
        </p:nvSpPr>
        <p:spPr>
          <a:xfrm>
            <a:off x="762000" y="1828800"/>
            <a:ext cx="7620000" cy="4800600"/>
          </a:xfrm>
        </p:spPr>
        <p:txBody>
          <a:bodyPr/>
          <a:lstStyle/>
          <a:p>
            <a:pPr eaLnBrk="1" hangingPunct="1">
              <a:buFontTx/>
              <a:buNone/>
            </a:pPr>
            <a:r>
              <a:rPr lang="en-US" altLang="zh-CN" sz="2800">
                <a:cs typeface="Times New Roman" panose="02020603050405020304" pitchFamily="18" charset="0"/>
              </a:rPr>
              <a:t>•</a:t>
            </a:r>
            <a:r>
              <a:rPr lang="en-US" altLang="zh-CN">
                <a:latin typeface="隶书" panose="02010509060101010101" pitchFamily="49" charset="-122"/>
                <a:cs typeface="Times New Roman" panose="02020603050405020304" pitchFamily="18" charset="0"/>
              </a:rPr>
              <a:t> </a:t>
            </a:r>
            <a:r>
              <a:rPr lang="zh-CN" altLang="en-US" sz="3600">
                <a:latin typeface="华文新魏" panose="02010800040101010101" pitchFamily="2" charset="-122"/>
                <a:ea typeface="华文新魏" panose="02010800040101010101" pitchFamily="2" charset="-122"/>
              </a:rPr>
              <a:t>进程同步指两个以上进程基于某个条件来协调它们的活动。一个进程的执行依赖于协作进程的消息或信号，当一个进程没有得到来自于协作进程的消息或信号时需等待，直到消息或信号到达才被唤醒。</a:t>
            </a:r>
          </a:p>
          <a:p>
            <a:pPr eaLnBrk="1" hangingPunct="1">
              <a:buFontTx/>
              <a:buNone/>
            </a:pP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BE0DE37-6D08-47EC-A73B-A510F10130EE}"/>
              </a:ext>
            </a:extLst>
          </p:cNvPr>
          <p:cNvSpPr>
            <a:spLocks noGrp="1" noChangeArrowheads="1"/>
          </p:cNvSpPr>
          <p:nvPr>
            <p:ph type="title"/>
          </p:nvPr>
        </p:nvSpPr>
        <p:spPr>
          <a:xfrm>
            <a:off x="914400" y="333375"/>
            <a:ext cx="7848600" cy="1066800"/>
          </a:xfrm>
        </p:spPr>
        <p:txBody>
          <a:bodyPr/>
          <a:lstStyle/>
          <a:p>
            <a:pPr eaLnBrk="1" hangingPunct="1"/>
            <a:r>
              <a:rPr lang="zh-CN" altLang="en-US" sz="4800">
                <a:latin typeface="华文新魏" panose="02010800040101010101" pitchFamily="2" charset="-122"/>
                <a:ea typeface="华文新魏" panose="02010800040101010101" pitchFamily="2" charset="-122"/>
              </a:rPr>
              <a:t>进程的交往：竞争与协作</a:t>
            </a:r>
            <a:r>
              <a:rPr lang="en-US" altLang="zh-CN" sz="4800">
                <a:latin typeface="华文新魏" panose="02010800040101010101" pitchFamily="2" charset="-122"/>
                <a:ea typeface="华文新魏" panose="02010800040101010101" pitchFamily="2" charset="-122"/>
              </a:rPr>
              <a:t>(5)</a:t>
            </a:r>
            <a:endParaRPr lang="en-US" altLang="zh-CN" sz="4800" b="1">
              <a:solidFill>
                <a:srgbClr val="0000FF"/>
              </a:solidFill>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F5CA4362-12BE-4E5D-A65E-37FA6ACDB375}"/>
              </a:ext>
            </a:extLst>
          </p:cNvPr>
          <p:cNvSpPr>
            <a:spLocks noGrp="1" noChangeArrowheads="1"/>
          </p:cNvSpPr>
          <p:nvPr>
            <p:ph type="body" idx="1"/>
          </p:nvPr>
        </p:nvSpPr>
        <p:spPr>
          <a:xfrm>
            <a:off x="838200" y="1412875"/>
            <a:ext cx="7696200" cy="4495800"/>
          </a:xfrm>
        </p:spPr>
        <p:txBody>
          <a:bodyPr/>
          <a:lstStyle/>
          <a:p>
            <a:pPr algn="just" eaLnBrk="1" hangingPunct="1"/>
            <a:r>
              <a:rPr lang="zh-CN" altLang="en-US" sz="4000">
                <a:latin typeface="华文新魏" panose="02010800040101010101" pitchFamily="2" charset="-122"/>
                <a:ea typeface="华文新魏" panose="02010800040101010101" pitchFamily="2" charset="-122"/>
              </a:rPr>
              <a:t>进程互斥关系是一种特殊的进程同步关系，即逐次使用互斥共享资源，是对进程使用资源次序上的一种协调。</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3FA871-83C3-4645-8F47-6010C5BA26E5}"/>
              </a:ext>
            </a:extLst>
          </p:cNvPr>
          <p:cNvSpPr>
            <a:spLocks noGrp="1" noChangeArrowheads="1"/>
          </p:cNvSpPr>
          <p:nvPr>
            <p:ph type="title"/>
          </p:nvPr>
        </p:nvSpPr>
        <p:spPr>
          <a:xfrm>
            <a:off x="609600" y="3048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3.1</a:t>
            </a:r>
            <a:r>
              <a:rPr lang="zh-CN" altLang="en-US" sz="4800">
                <a:latin typeface="华文新魏" panose="02010800040101010101" pitchFamily="2" charset="-122"/>
                <a:ea typeface="华文新魏" panose="02010800040101010101" pitchFamily="2" charset="-122"/>
              </a:rPr>
              <a:t>并发进程</a:t>
            </a:r>
          </a:p>
        </p:txBody>
      </p:sp>
      <p:sp>
        <p:nvSpPr>
          <p:cNvPr id="4099" name="Rectangle 3">
            <a:extLst>
              <a:ext uri="{FF2B5EF4-FFF2-40B4-BE49-F238E27FC236}">
                <a16:creationId xmlns:a16="http://schemas.microsoft.com/office/drawing/2014/main" id="{4103FFC3-E136-4923-99F6-4D11CDBBD879}"/>
              </a:ext>
            </a:extLst>
          </p:cNvPr>
          <p:cNvSpPr>
            <a:spLocks noGrp="1" noChangeArrowheads="1"/>
          </p:cNvSpPr>
          <p:nvPr>
            <p:ph type="body" idx="1"/>
          </p:nvPr>
        </p:nvSpPr>
        <p:spPr>
          <a:xfrm>
            <a:off x="1219200" y="1295400"/>
            <a:ext cx="7391400" cy="441960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3.1.1</a:t>
            </a:r>
            <a:r>
              <a:rPr lang="zh-CN" altLang="en-US" sz="3600">
                <a:latin typeface="华文新魏" panose="02010800040101010101" pitchFamily="2" charset="-122"/>
                <a:ea typeface="华文新魏" panose="02010800040101010101" pitchFamily="2" charset="-122"/>
              </a:rPr>
              <a:t>顺序程序设计 </a:t>
            </a:r>
          </a:p>
          <a:p>
            <a:pPr eaLnBrk="1" hangingPunct="1">
              <a:buFontTx/>
              <a:buNone/>
            </a:pPr>
            <a:r>
              <a:rPr lang="en-US" altLang="zh-CN" sz="3600">
                <a:latin typeface="华文新魏" panose="02010800040101010101" pitchFamily="2" charset="-122"/>
                <a:ea typeface="华文新魏" panose="02010800040101010101" pitchFamily="2" charset="-122"/>
              </a:rPr>
              <a:t>3.1.2</a:t>
            </a:r>
            <a:r>
              <a:rPr lang="zh-CN" altLang="en-US" sz="3600">
                <a:latin typeface="华文新魏" panose="02010800040101010101" pitchFamily="2" charset="-122"/>
                <a:ea typeface="华文新魏" panose="02010800040101010101" pitchFamily="2" charset="-122"/>
              </a:rPr>
              <a:t>进程的并发性 </a:t>
            </a:r>
          </a:p>
          <a:p>
            <a:pPr eaLnBrk="1" hangingPunct="1">
              <a:buFontTx/>
              <a:buNone/>
            </a:pPr>
            <a:r>
              <a:rPr lang="en-US" altLang="zh-CN" sz="3600">
                <a:latin typeface="华文新魏" panose="02010800040101010101" pitchFamily="2" charset="-122"/>
                <a:ea typeface="华文新魏" panose="02010800040101010101" pitchFamily="2" charset="-122"/>
              </a:rPr>
              <a:t>3.1.3</a:t>
            </a:r>
            <a:r>
              <a:rPr lang="zh-CN" altLang="en-US" sz="3600">
                <a:latin typeface="华文新魏" panose="02010800040101010101" pitchFamily="2" charset="-122"/>
                <a:ea typeface="华文新魏" panose="02010800040101010101" pitchFamily="2" charset="-122"/>
              </a:rPr>
              <a:t>进程的交互：协作和竞争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CBEB8B-7938-48AC-8C0F-52A5EFB66463}"/>
              </a:ext>
            </a:extLst>
          </p:cNvPr>
          <p:cNvSpPr>
            <a:spLocks noGrp="1" noChangeArrowheads="1"/>
          </p:cNvSpPr>
          <p:nvPr>
            <p:ph type="title"/>
          </p:nvPr>
        </p:nvSpPr>
        <p:spPr>
          <a:xfrm>
            <a:off x="914400" y="228600"/>
            <a:ext cx="7391400" cy="1066800"/>
          </a:xfrm>
        </p:spPr>
        <p:txBody>
          <a:bodyPr/>
          <a:lstStyle/>
          <a:p>
            <a:pPr eaLnBrk="1" hangingPunct="1"/>
            <a:r>
              <a:rPr lang="zh-CN" altLang="en-US" sz="4800">
                <a:latin typeface="华文新魏" panose="02010800040101010101" pitchFamily="2" charset="-122"/>
                <a:ea typeface="华文新魏" panose="02010800040101010101" pitchFamily="2" charset="-122"/>
              </a:rPr>
              <a:t>进程的顺序性</a:t>
            </a:r>
          </a:p>
        </p:txBody>
      </p:sp>
      <p:sp>
        <p:nvSpPr>
          <p:cNvPr id="5123" name="Rectangle 3">
            <a:extLst>
              <a:ext uri="{FF2B5EF4-FFF2-40B4-BE49-F238E27FC236}">
                <a16:creationId xmlns:a16="http://schemas.microsoft.com/office/drawing/2014/main" id="{855248CF-44E7-4396-9F98-23693F098D28}"/>
              </a:ext>
            </a:extLst>
          </p:cNvPr>
          <p:cNvSpPr>
            <a:spLocks noGrp="1" noChangeArrowheads="1"/>
          </p:cNvSpPr>
          <p:nvPr>
            <p:ph type="body" idx="1"/>
          </p:nvPr>
        </p:nvSpPr>
        <p:spPr>
          <a:xfrm>
            <a:off x="1066800" y="1143000"/>
            <a:ext cx="7239000" cy="5486400"/>
          </a:xfrm>
        </p:spPr>
        <p:txBody>
          <a:bodyPr/>
          <a:lstStyle/>
          <a:p>
            <a:pPr algn="just" eaLnBrk="1" hangingPunct="1">
              <a:lnSpc>
                <a:spcPct val="120000"/>
              </a:lnSpc>
            </a:pPr>
            <a:r>
              <a:rPr lang="zh-CN" altLang="en-US">
                <a:latin typeface="华文新魏" panose="02010800040101010101" pitchFamily="2" charset="-122"/>
                <a:ea typeface="华文新魏" panose="02010800040101010101" pitchFamily="2" charset="-122"/>
              </a:rPr>
              <a:t>一个进程在顺序处理器上的执行是严格按序的，一个进程只有当一个操作结束后，才能开始后继操作</a:t>
            </a:r>
          </a:p>
          <a:p>
            <a:pPr algn="just" eaLnBrk="1" hangingPunct="1">
              <a:lnSpc>
                <a:spcPct val="98000"/>
              </a:lnSpc>
            </a:pPr>
            <a:r>
              <a:rPr lang="zh-CN" altLang="en-US">
                <a:latin typeface="华文新魏" panose="02010800040101010101" pitchFamily="2" charset="-122"/>
                <a:ea typeface="华文新魏" panose="02010800040101010101" pitchFamily="2" charset="-122"/>
              </a:rPr>
              <a:t>顺序程序设计是把一个程序设计成一个顺序执行的程序模块，顺序的含义不但指一个程序模块内部，也指两个程序模块之间。</a:t>
            </a:r>
          </a:p>
          <a:p>
            <a:pPr lvl="1" algn="just" eaLnBrk="1" hangingPunct="1">
              <a:lnSpc>
                <a:spcPct val="98000"/>
              </a:lnSpc>
            </a:pPr>
            <a:endParaRPr lang="zh-CN" altLang="zh-CN" sz="3200">
              <a:latin typeface="华文新魏" panose="02010800040101010101" pitchFamily="2" charset="-122"/>
              <a:ea typeface="华文新魏" panose="02010800040101010101" pitchFamily="2" charset="-122"/>
            </a:endParaRPr>
          </a:p>
          <a:p>
            <a:pPr algn="just" eaLnBrk="1" hangingPunct="1">
              <a:lnSpc>
                <a:spcPct val="12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03F67C3D-8739-4332-A4E1-D60181FB8349}"/>
              </a:ext>
            </a:extLst>
          </p:cNvPr>
          <p:cNvSpPr>
            <a:spLocks noGrp="1" noChangeArrowheads="1"/>
          </p:cNvSpPr>
          <p:nvPr>
            <p:ph type="title"/>
          </p:nvPr>
        </p:nvSpPr>
        <p:spPr>
          <a:xfrm>
            <a:off x="1066800" y="0"/>
            <a:ext cx="7620000" cy="1295400"/>
          </a:xfrm>
        </p:spPr>
        <p:txBody>
          <a:bodyPr/>
          <a:lstStyle/>
          <a:p>
            <a:pPr eaLnBrk="1" hangingPunct="1"/>
            <a:r>
              <a:rPr lang="zh-CN" altLang="en-US" sz="5400">
                <a:latin typeface="华文新魏" panose="02010800040101010101" pitchFamily="2" charset="-122"/>
                <a:ea typeface="华文新魏" panose="02010800040101010101" pitchFamily="2" charset="-122"/>
              </a:rPr>
              <a:t>顺序程序设计</a:t>
            </a:r>
            <a:r>
              <a:rPr lang="zh-CN" altLang="en-US" sz="4800">
                <a:latin typeface="华文新魏" panose="02010800040101010101" pitchFamily="2" charset="-122"/>
                <a:ea typeface="华文新魏" panose="02010800040101010101" pitchFamily="2" charset="-122"/>
              </a:rPr>
              <a:t>特点</a:t>
            </a:r>
          </a:p>
        </p:txBody>
      </p:sp>
      <p:sp>
        <p:nvSpPr>
          <p:cNvPr id="6147" name="Rectangle 1027">
            <a:extLst>
              <a:ext uri="{FF2B5EF4-FFF2-40B4-BE49-F238E27FC236}">
                <a16:creationId xmlns:a16="http://schemas.microsoft.com/office/drawing/2014/main" id="{36B4DE7B-E91C-4A63-B842-EF060FD80F56}"/>
              </a:ext>
            </a:extLst>
          </p:cNvPr>
          <p:cNvSpPr>
            <a:spLocks noGrp="1" noChangeArrowheads="1"/>
          </p:cNvSpPr>
          <p:nvPr>
            <p:ph type="body" idx="1"/>
          </p:nvPr>
        </p:nvSpPr>
        <p:spPr>
          <a:xfrm>
            <a:off x="1219200" y="1143000"/>
            <a:ext cx="7010400" cy="5181600"/>
          </a:xfrm>
        </p:spPr>
        <p:txBody>
          <a:bodyPr/>
          <a:lstStyle/>
          <a:p>
            <a:pPr lvl="1" algn="just" eaLnBrk="1" hangingPunct="1">
              <a:lnSpc>
                <a:spcPct val="98000"/>
              </a:lnSpc>
            </a:pPr>
            <a:r>
              <a:rPr lang="en-US" altLang="zh-CN" sz="3600">
                <a:latin typeface="隶书" panose="02010509060101010101" pitchFamily="49" charset="-122"/>
                <a:ea typeface="隶书" panose="02010509060101010101" pitchFamily="49" charset="-122"/>
              </a:rPr>
              <a:t> </a:t>
            </a:r>
            <a:r>
              <a:rPr lang="zh-CN" altLang="en-US" sz="4000">
                <a:latin typeface="华文新魏" panose="02010800040101010101" pitchFamily="2" charset="-122"/>
                <a:ea typeface="华文新魏" panose="02010800040101010101" pitchFamily="2" charset="-122"/>
              </a:rPr>
              <a:t>程序执行的顺序性</a:t>
            </a:r>
          </a:p>
          <a:p>
            <a:pPr lvl="1" algn="just" eaLnBrk="1" hangingPunct="1">
              <a:lnSpc>
                <a:spcPct val="98000"/>
              </a:lnSpc>
            </a:pPr>
            <a:r>
              <a:rPr lang="zh-CN" altLang="en-US" sz="4000">
                <a:latin typeface="华文新魏" panose="02010800040101010101" pitchFamily="2" charset="-122"/>
                <a:ea typeface="华文新魏" panose="02010800040101010101" pitchFamily="2" charset="-122"/>
              </a:rPr>
              <a:t> 程序环境的封闭性</a:t>
            </a:r>
          </a:p>
          <a:p>
            <a:pPr lvl="1" algn="just" eaLnBrk="1" hangingPunct="1">
              <a:lnSpc>
                <a:spcPct val="98000"/>
              </a:lnSpc>
            </a:pPr>
            <a:r>
              <a:rPr lang="zh-CN" altLang="en-US" sz="4000">
                <a:latin typeface="华文新魏" panose="02010800040101010101" pitchFamily="2" charset="-122"/>
                <a:ea typeface="华文新魏" panose="02010800040101010101" pitchFamily="2" charset="-122"/>
              </a:rPr>
              <a:t> 程序执行结果的确定性</a:t>
            </a:r>
          </a:p>
          <a:p>
            <a:pPr lvl="1" algn="just" eaLnBrk="1" hangingPunct="1">
              <a:lnSpc>
                <a:spcPct val="98000"/>
              </a:lnSpc>
            </a:pPr>
            <a:r>
              <a:rPr lang="zh-CN" altLang="en-US" sz="4000">
                <a:latin typeface="华文新魏" panose="02010800040101010101" pitchFamily="2" charset="-122"/>
                <a:ea typeface="华文新魏" panose="02010800040101010101" pitchFamily="2" charset="-122"/>
              </a:rPr>
              <a:t> 计算过程的可再现性</a:t>
            </a:r>
          </a:p>
          <a:p>
            <a:pPr lvl="1" algn="just" eaLnBrk="1" hangingPunct="1">
              <a:lnSpc>
                <a:spcPct val="98000"/>
              </a:lnSpc>
            </a:pPr>
            <a:endParaRPr lang="zh-CN" altLang="zh-CN" sz="4000">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156A63D-7FCD-4D48-83EF-F4832393E31A}"/>
              </a:ext>
            </a:extLst>
          </p:cNvPr>
          <p:cNvSpPr>
            <a:spLocks noGrp="1" noChangeArrowheads="1"/>
          </p:cNvSpPr>
          <p:nvPr>
            <p:ph type="title"/>
          </p:nvPr>
        </p:nvSpPr>
        <p:spPr>
          <a:xfrm>
            <a:off x="914400" y="152400"/>
            <a:ext cx="7391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进程的并发性</a:t>
            </a:r>
            <a:r>
              <a:rPr lang="en-US" altLang="zh-CN" sz="4800">
                <a:latin typeface="华文新魏" panose="02010800040101010101" pitchFamily="2" charset="-122"/>
                <a:ea typeface="华文新魏" panose="02010800040101010101" pitchFamily="2" charset="-122"/>
              </a:rPr>
              <a:t>(1)</a:t>
            </a:r>
          </a:p>
        </p:txBody>
      </p:sp>
      <p:sp>
        <p:nvSpPr>
          <p:cNvPr id="7171" name="Rectangle 3">
            <a:extLst>
              <a:ext uri="{FF2B5EF4-FFF2-40B4-BE49-F238E27FC236}">
                <a16:creationId xmlns:a16="http://schemas.microsoft.com/office/drawing/2014/main" id="{F9DB03A1-6C76-4755-AA6F-2AC7E0313D4B}"/>
              </a:ext>
            </a:extLst>
          </p:cNvPr>
          <p:cNvSpPr>
            <a:spLocks noGrp="1" noChangeArrowheads="1"/>
          </p:cNvSpPr>
          <p:nvPr>
            <p:ph type="body" idx="1"/>
          </p:nvPr>
        </p:nvSpPr>
        <p:spPr>
          <a:xfrm>
            <a:off x="762000" y="990600"/>
            <a:ext cx="7772400" cy="5867400"/>
          </a:xfrm>
        </p:spPr>
        <p:txBody>
          <a:bodyPr/>
          <a:lstStyle/>
          <a:p>
            <a:pPr algn="just" eaLnBrk="1" fontAlgn="ctr" hangingPunct="1">
              <a:lnSpc>
                <a:spcPct val="120000"/>
              </a:lnSpc>
            </a:pPr>
            <a:r>
              <a:rPr lang="zh-CN" altLang="en-US">
                <a:latin typeface="华文新魏" panose="02010800040101010101" pitchFamily="2" charset="-122"/>
                <a:ea typeface="华文新魏" panose="02010800040101010101" pitchFamily="2" charset="-122"/>
              </a:rPr>
              <a:t>进程执行的并发性：一组进程的执行在时间上是重叠的。</a:t>
            </a:r>
          </a:p>
          <a:p>
            <a:pPr algn="just" eaLnBrk="1" fontAlgn="ctr" hangingPunct="1">
              <a:lnSpc>
                <a:spcPct val="120000"/>
              </a:lnSpc>
            </a:pPr>
            <a:r>
              <a:rPr lang="zh-CN" altLang="en-US">
                <a:latin typeface="华文新魏" panose="02010800040101010101" pitchFamily="2" charset="-122"/>
                <a:ea typeface="华文新魏" panose="02010800040101010101" pitchFamily="2" charset="-122"/>
              </a:rPr>
              <a:t>并发性举例：有两个进程</a:t>
            </a:r>
            <a:r>
              <a:rPr lang="en-US" altLang="zh-CN">
                <a:latin typeface="华文新魏" panose="02010800040101010101" pitchFamily="2" charset="-122"/>
                <a:ea typeface="华文新魏" panose="02010800040101010101" pitchFamily="2" charset="-122"/>
              </a:rPr>
              <a:t>A(a1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a3)</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B(b1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b2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b3)</a:t>
            </a:r>
            <a:r>
              <a:rPr lang="zh-CN" altLang="en-US">
                <a:latin typeface="华文新魏" panose="02010800040101010101" pitchFamily="2" charset="-122"/>
                <a:ea typeface="华文新魏" panose="02010800040101010101" pitchFamily="2" charset="-122"/>
              </a:rPr>
              <a:t>并发执行。 </a:t>
            </a:r>
          </a:p>
          <a:p>
            <a:pPr algn="just" eaLnBrk="1" hangingPunct="1">
              <a:lnSpc>
                <a:spcPct val="120000"/>
              </a:lnSpc>
            </a:pPr>
            <a:r>
              <a:rPr lang="zh-CN" altLang="en-US">
                <a:ea typeface="华文新魏" panose="02010800040101010101" pitchFamily="2" charset="-122"/>
              </a:rPr>
              <a:t>从宏观上看，并发性反映一个时间段中几个进程都在同一处理器上，处于运行还未运行结束状态。</a:t>
            </a:r>
          </a:p>
          <a:p>
            <a:pPr algn="just" eaLnBrk="1" hangingPunct="1">
              <a:lnSpc>
                <a:spcPct val="120000"/>
              </a:lnSpc>
            </a:pPr>
            <a:r>
              <a:rPr lang="zh-CN" altLang="en-US">
                <a:ea typeface="华文新魏" panose="02010800040101010101" pitchFamily="2" charset="-122"/>
              </a:rPr>
              <a:t>从微观上看，任一时刻仅有一个进程在处理器上运行。</a:t>
            </a:r>
          </a:p>
          <a:p>
            <a:pPr algn="just" eaLnBrk="1" hangingPunct="1">
              <a:lnSpc>
                <a:spcPct val="12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C09D2D-0700-4E2F-9093-B1898A93C55B}"/>
              </a:ext>
            </a:extLst>
          </p:cNvPr>
          <p:cNvSpPr>
            <a:spLocks noGrp="1" noChangeArrowheads="1"/>
          </p:cNvSpPr>
          <p:nvPr>
            <p:ph type="title"/>
          </p:nvPr>
        </p:nvSpPr>
        <p:spPr>
          <a:xfrm>
            <a:off x="914400" y="152400"/>
            <a:ext cx="7391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进程的并发性</a:t>
            </a:r>
            <a:r>
              <a:rPr lang="en-US" altLang="zh-CN" sz="4800">
                <a:latin typeface="华文新魏" panose="02010800040101010101" pitchFamily="2" charset="-122"/>
                <a:ea typeface="华文新魏" panose="02010800040101010101" pitchFamily="2" charset="-122"/>
              </a:rPr>
              <a:t>(2)</a:t>
            </a:r>
          </a:p>
        </p:txBody>
      </p:sp>
      <p:sp>
        <p:nvSpPr>
          <p:cNvPr id="8195" name="Rectangle 3">
            <a:extLst>
              <a:ext uri="{FF2B5EF4-FFF2-40B4-BE49-F238E27FC236}">
                <a16:creationId xmlns:a16="http://schemas.microsoft.com/office/drawing/2014/main" id="{329A33DC-BDB3-4079-A0F4-F055A6F0D850}"/>
              </a:ext>
            </a:extLst>
          </p:cNvPr>
          <p:cNvSpPr>
            <a:spLocks noGrp="1" noChangeArrowheads="1"/>
          </p:cNvSpPr>
          <p:nvPr>
            <p:ph type="body" idx="1"/>
          </p:nvPr>
        </p:nvSpPr>
        <p:spPr>
          <a:xfrm>
            <a:off x="762000" y="990600"/>
            <a:ext cx="7772400" cy="5867400"/>
          </a:xfrm>
        </p:spPr>
        <p:txBody>
          <a:bodyPr/>
          <a:lstStyle/>
          <a:p>
            <a:pPr algn="just" eaLnBrk="1" hangingPunct="1">
              <a:lnSpc>
                <a:spcPct val="120000"/>
              </a:lnSpc>
              <a:buFontTx/>
              <a:buNone/>
            </a:pPr>
            <a:r>
              <a:rPr lang="en-US" altLang="zh-CN">
                <a:latin typeface="华文新魏" panose="02010800040101010101" pitchFamily="2" charset="-122"/>
                <a:ea typeface="华文新魏" panose="02010800040101010101" pitchFamily="2" charset="-122"/>
              </a:rPr>
              <a:t>  </a:t>
            </a:r>
          </a:p>
        </p:txBody>
      </p:sp>
      <p:grpSp>
        <p:nvGrpSpPr>
          <p:cNvPr id="8196" name="Group 73">
            <a:extLst>
              <a:ext uri="{FF2B5EF4-FFF2-40B4-BE49-F238E27FC236}">
                <a16:creationId xmlns:a16="http://schemas.microsoft.com/office/drawing/2014/main" id="{3176D7A7-ECD4-4A98-9F28-69769E9A1066}"/>
              </a:ext>
            </a:extLst>
          </p:cNvPr>
          <p:cNvGrpSpPr>
            <a:grpSpLocks/>
          </p:cNvGrpSpPr>
          <p:nvPr/>
        </p:nvGrpSpPr>
        <p:grpSpPr bwMode="auto">
          <a:xfrm>
            <a:off x="1028700" y="1125538"/>
            <a:ext cx="7143750" cy="5183187"/>
            <a:chOff x="648" y="709"/>
            <a:chExt cx="4500" cy="3265"/>
          </a:xfrm>
        </p:grpSpPr>
        <p:sp>
          <p:nvSpPr>
            <p:cNvPr id="8197" name="Text Box 44">
              <a:extLst>
                <a:ext uri="{FF2B5EF4-FFF2-40B4-BE49-F238E27FC236}">
                  <a16:creationId xmlns:a16="http://schemas.microsoft.com/office/drawing/2014/main" id="{3CCC2690-98BB-4CA5-8C50-D7BEEBE0B7E7}"/>
                </a:ext>
              </a:extLst>
            </p:cNvPr>
            <p:cNvSpPr txBox="1">
              <a:spLocks noChangeArrowheads="1"/>
            </p:cNvSpPr>
            <p:nvPr/>
          </p:nvSpPr>
          <p:spPr bwMode="auto">
            <a:xfrm>
              <a:off x="4694" y="754"/>
              <a:ext cx="454" cy="1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0000FF"/>
                  </a:solidFill>
                  <a:latin typeface="宋体" panose="02010600030101010101" pitchFamily="2" charset="-122"/>
                  <a:ea typeface="华文新魏" panose="02010800040101010101" pitchFamily="2" charset="-122"/>
                </a:rPr>
                <a:t>进程</a:t>
              </a:r>
              <a:endParaRPr lang="zh-CN" altLang="en-US" sz="1400">
                <a:solidFill>
                  <a:srgbClr val="0000FF"/>
                </a:solidFill>
                <a:ea typeface="华文新魏" panose="02010800040101010101" pitchFamily="2" charset="-122"/>
              </a:endParaRPr>
            </a:p>
          </p:txBody>
        </p:sp>
        <p:sp>
          <p:nvSpPr>
            <p:cNvPr id="8198" name="Oval 5">
              <a:extLst>
                <a:ext uri="{FF2B5EF4-FFF2-40B4-BE49-F238E27FC236}">
                  <a16:creationId xmlns:a16="http://schemas.microsoft.com/office/drawing/2014/main" id="{6D440F5E-1A31-4055-9EF6-21CAC47BAF04}"/>
                </a:ext>
              </a:extLst>
            </p:cNvPr>
            <p:cNvSpPr>
              <a:spLocks noChangeArrowheads="1"/>
            </p:cNvSpPr>
            <p:nvPr/>
          </p:nvSpPr>
          <p:spPr bwMode="auto">
            <a:xfrm>
              <a:off x="1501" y="1488"/>
              <a:ext cx="426" cy="258"/>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99" name="Oval 6">
              <a:extLst>
                <a:ext uri="{FF2B5EF4-FFF2-40B4-BE49-F238E27FC236}">
                  <a16:creationId xmlns:a16="http://schemas.microsoft.com/office/drawing/2014/main" id="{620582E3-6CAC-4DF4-8F72-DA4345F9E58A}"/>
                </a:ext>
              </a:extLst>
            </p:cNvPr>
            <p:cNvSpPr>
              <a:spLocks noChangeArrowheads="1"/>
            </p:cNvSpPr>
            <p:nvPr/>
          </p:nvSpPr>
          <p:spPr bwMode="auto">
            <a:xfrm>
              <a:off x="1501" y="1025"/>
              <a:ext cx="426" cy="263"/>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0" name="Line 7">
              <a:extLst>
                <a:ext uri="{FF2B5EF4-FFF2-40B4-BE49-F238E27FC236}">
                  <a16:creationId xmlns:a16="http://schemas.microsoft.com/office/drawing/2014/main" id="{E20AF21B-7B96-4DB4-A013-0140C073204D}"/>
                </a:ext>
              </a:extLst>
            </p:cNvPr>
            <p:cNvSpPr>
              <a:spLocks noChangeShapeType="1"/>
            </p:cNvSpPr>
            <p:nvPr/>
          </p:nvSpPr>
          <p:spPr bwMode="auto">
            <a:xfrm>
              <a:off x="1113" y="907"/>
              <a:ext cx="11" cy="248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Text Box 8">
              <a:extLst>
                <a:ext uri="{FF2B5EF4-FFF2-40B4-BE49-F238E27FC236}">
                  <a16:creationId xmlns:a16="http://schemas.microsoft.com/office/drawing/2014/main" id="{13B477D8-F4B9-4FEE-B7AC-D9595093ED29}"/>
                </a:ext>
              </a:extLst>
            </p:cNvPr>
            <p:cNvSpPr txBox="1">
              <a:spLocks noChangeArrowheads="1"/>
            </p:cNvSpPr>
            <p:nvPr/>
          </p:nvSpPr>
          <p:spPr bwMode="auto">
            <a:xfrm>
              <a:off x="1671" y="1093"/>
              <a:ext cx="120" cy="1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i1</a:t>
              </a:r>
            </a:p>
          </p:txBody>
        </p:sp>
        <p:sp>
          <p:nvSpPr>
            <p:cNvPr id="8202" name="Line 9">
              <a:extLst>
                <a:ext uri="{FF2B5EF4-FFF2-40B4-BE49-F238E27FC236}">
                  <a16:creationId xmlns:a16="http://schemas.microsoft.com/office/drawing/2014/main" id="{02767EDF-1331-4167-A414-42250BB01B95}"/>
                </a:ext>
              </a:extLst>
            </p:cNvPr>
            <p:cNvSpPr>
              <a:spLocks noChangeShapeType="1"/>
            </p:cNvSpPr>
            <p:nvPr/>
          </p:nvSpPr>
          <p:spPr bwMode="auto">
            <a:xfrm>
              <a:off x="1957" y="1135"/>
              <a:ext cx="833" cy="3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Oval 11">
              <a:extLst>
                <a:ext uri="{FF2B5EF4-FFF2-40B4-BE49-F238E27FC236}">
                  <a16:creationId xmlns:a16="http://schemas.microsoft.com/office/drawing/2014/main" id="{4C5BBA66-DD42-4323-A43B-393790033F6B}"/>
                </a:ext>
              </a:extLst>
            </p:cNvPr>
            <p:cNvSpPr>
              <a:spLocks noChangeArrowheads="1"/>
            </p:cNvSpPr>
            <p:nvPr/>
          </p:nvSpPr>
          <p:spPr bwMode="auto">
            <a:xfrm>
              <a:off x="2671" y="1469"/>
              <a:ext cx="426" cy="277"/>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04" name="Text Box 12">
              <a:extLst>
                <a:ext uri="{FF2B5EF4-FFF2-40B4-BE49-F238E27FC236}">
                  <a16:creationId xmlns:a16="http://schemas.microsoft.com/office/drawing/2014/main" id="{C78056F2-CB7D-488A-AAB9-CD37F4DAE199}"/>
                </a:ext>
              </a:extLst>
            </p:cNvPr>
            <p:cNvSpPr txBox="1">
              <a:spLocks noChangeArrowheads="1"/>
            </p:cNvSpPr>
            <p:nvPr/>
          </p:nvSpPr>
          <p:spPr bwMode="auto">
            <a:xfrm>
              <a:off x="2872" y="1538"/>
              <a:ext cx="144" cy="1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p1</a:t>
              </a:r>
            </a:p>
          </p:txBody>
        </p:sp>
        <p:sp>
          <p:nvSpPr>
            <p:cNvPr id="8205" name="Text Box 13">
              <a:extLst>
                <a:ext uri="{FF2B5EF4-FFF2-40B4-BE49-F238E27FC236}">
                  <a16:creationId xmlns:a16="http://schemas.microsoft.com/office/drawing/2014/main" id="{13EE68BB-2FBE-4E43-884D-47F86C67693C}"/>
                </a:ext>
              </a:extLst>
            </p:cNvPr>
            <p:cNvSpPr txBox="1">
              <a:spLocks noChangeArrowheads="1"/>
            </p:cNvSpPr>
            <p:nvPr/>
          </p:nvSpPr>
          <p:spPr bwMode="auto">
            <a:xfrm>
              <a:off x="1578" y="709"/>
              <a:ext cx="286" cy="1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a:t>
              </a:r>
            </a:p>
          </p:txBody>
        </p:sp>
        <p:sp>
          <p:nvSpPr>
            <p:cNvPr id="8206" name="Text Box 14">
              <a:extLst>
                <a:ext uri="{FF2B5EF4-FFF2-40B4-BE49-F238E27FC236}">
                  <a16:creationId xmlns:a16="http://schemas.microsoft.com/office/drawing/2014/main" id="{323FCBAD-DE57-4EC2-9831-586847E31883}"/>
                </a:ext>
              </a:extLst>
            </p:cNvPr>
            <p:cNvSpPr txBox="1">
              <a:spLocks noChangeArrowheads="1"/>
            </p:cNvSpPr>
            <p:nvPr/>
          </p:nvSpPr>
          <p:spPr bwMode="auto">
            <a:xfrm>
              <a:off x="2741" y="709"/>
              <a:ext cx="286" cy="1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p</a:t>
              </a:r>
            </a:p>
          </p:txBody>
        </p:sp>
        <p:sp>
          <p:nvSpPr>
            <p:cNvPr id="8207" name="Text Box 15">
              <a:extLst>
                <a:ext uri="{FF2B5EF4-FFF2-40B4-BE49-F238E27FC236}">
                  <a16:creationId xmlns:a16="http://schemas.microsoft.com/office/drawing/2014/main" id="{8FB6558A-5D29-468D-BEFF-B37AD19BAE69}"/>
                </a:ext>
              </a:extLst>
            </p:cNvPr>
            <p:cNvSpPr txBox="1">
              <a:spLocks noChangeArrowheads="1"/>
            </p:cNvSpPr>
            <p:nvPr/>
          </p:nvSpPr>
          <p:spPr bwMode="auto">
            <a:xfrm>
              <a:off x="4084" y="709"/>
              <a:ext cx="285" cy="1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o</a:t>
              </a:r>
            </a:p>
          </p:txBody>
        </p:sp>
        <p:sp>
          <p:nvSpPr>
            <p:cNvPr id="8208" name="Line 16">
              <a:extLst>
                <a:ext uri="{FF2B5EF4-FFF2-40B4-BE49-F238E27FC236}">
                  <a16:creationId xmlns:a16="http://schemas.microsoft.com/office/drawing/2014/main" id="{ADC21AF4-A202-43A1-8325-BDE909A438D6}"/>
                </a:ext>
              </a:extLst>
            </p:cNvPr>
            <p:cNvSpPr>
              <a:spLocks noChangeShapeType="1"/>
            </p:cNvSpPr>
            <p:nvPr/>
          </p:nvSpPr>
          <p:spPr bwMode="auto">
            <a:xfrm>
              <a:off x="3028" y="1669"/>
              <a:ext cx="833" cy="3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9" name="Oval 18">
              <a:extLst>
                <a:ext uri="{FF2B5EF4-FFF2-40B4-BE49-F238E27FC236}">
                  <a16:creationId xmlns:a16="http://schemas.microsoft.com/office/drawing/2014/main" id="{351980D1-07FA-4B7F-9D21-889CE88F67E4}"/>
                </a:ext>
              </a:extLst>
            </p:cNvPr>
            <p:cNvSpPr>
              <a:spLocks noChangeArrowheads="1"/>
            </p:cNvSpPr>
            <p:nvPr/>
          </p:nvSpPr>
          <p:spPr bwMode="auto">
            <a:xfrm>
              <a:off x="3861" y="1974"/>
              <a:ext cx="426" cy="305"/>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0" name="Text Box 19">
              <a:extLst>
                <a:ext uri="{FF2B5EF4-FFF2-40B4-BE49-F238E27FC236}">
                  <a16:creationId xmlns:a16="http://schemas.microsoft.com/office/drawing/2014/main" id="{ACC72B49-7A20-4A23-B880-65F22F88FC64}"/>
                </a:ext>
              </a:extLst>
            </p:cNvPr>
            <p:cNvSpPr txBox="1">
              <a:spLocks noChangeArrowheads="1"/>
            </p:cNvSpPr>
            <p:nvPr/>
          </p:nvSpPr>
          <p:spPr bwMode="auto">
            <a:xfrm>
              <a:off x="3980" y="2036"/>
              <a:ext cx="170"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o1</a:t>
              </a:r>
            </a:p>
          </p:txBody>
        </p:sp>
        <p:sp>
          <p:nvSpPr>
            <p:cNvPr id="8211" name="Line 20">
              <a:extLst>
                <a:ext uri="{FF2B5EF4-FFF2-40B4-BE49-F238E27FC236}">
                  <a16:creationId xmlns:a16="http://schemas.microsoft.com/office/drawing/2014/main" id="{C8D20338-EC4C-41E8-B878-8C7AC27E6B15}"/>
                </a:ext>
              </a:extLst>
            </p:cNvPr>
            <p:cNvSpPr>
              <a:spLocks noChangeShapeType="1"/>
            </p:cNvSpPr>
            <p:nvPr/>
          </p:nvSpPr>
          <p:spPr bwMode="auto">
            <a:xfrm>
              <a:off x="1675" y="1205"/>
              <a:ext cx="0" cy="2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2" name="Line 21">
              <a:extLst>
                <a:ext uri="{FF2B5EF4-FFF2-40B4-BE49-F238E27FC236}">
                  <a16:creationId xmlns:a16="http://schemas.microsoft.com/office/drawing/2014/main" id="{FBB06F5A-2623-4F0C-8A4A-17B61A328FAB}"/>
                </a:ext>
              </a:extLst>
            </p:cNvPr>
            <p:cNvSpPr>
              <a:spLocks noChangeShapeType="1"/>
            </p:cNvSpPr>
            <p:nvPr/>
          </p:nvSpPr>
          <p:spPr bwMode="auto">
            <a:xfrm>
              <a:off x="4099" y="2238"/>
              <a:ext cx="0" cy="2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3" name="Text Box 22">
              <a:extLst>
                <a:ext uri="{FF2B5EF4-FFF2-40B4-BE49-F238E27FC236}">
                  <a16:creationId xmlns:a16="http://schemas.microsoft.com/office/drawing/2014/main" id="{80C4C612-AC54-4FD2-BEB2-EA71DE6B12A2}"/>
                </a:ext>
              </a:extLst>
            </p:cNvPr>
            <p:cNvSpPr txBox="1">
              <a:spLocks noChangeArrowheads="1"/>
            </p:cNvSpPr>
            <p:nvPr/>
          </p:nvSpPr>
          <p:spPr bwMode="auto">
            <a:xfrm>
              <a:off x="1671" y="1550"/>
              <a:ext cx="166" cy="1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i2</a:t>
              </a:r>
            </a:p>
          </p:txBody>
        </p:sp>
        <p:sp>
          <p:nvSpPr>
            <p:cNvPr id="8214" name="Oval 24">
              <a:extLst>
                <a:ext uri="{FF2B5EF4-FFF2-40B4-BE49-F238E27FC236}">
                  <a16:creationId xmlns:a16="http://schemas.microsoft.com/office/drawing/2014/main" id="{EA71BBE3-BF97-44BF-8FA7-82B19AEF8C82}"/>
                </a:ext>
              </a:extLst>
            </p:cNvPr>
            <p:cNvSpPr>
              <a:spLocks noChangeArrowheads="1"/>
            </p:cNvSpPr>
            <p:nvPr/>
          </p:nvSpPr>
          <p:spPr bwMode="auto">
            <a:xfrm>
              <a:off x="2567" y="1988"/>
              <a:ext cx="461" cy="291"/>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5" name="Text Box 25">
              <a:extLst>
                <a:ext uri="{FF2B5EF4-FFF2-40B4-BE49-F238E27FC236}">
                  <a16:creationId xmlns:a16="http://schemas.microsoft.com/office/drawing/2014/main" id="{2B92F383-9985-435E-B68A-D0C48ED14001}"/>
                </a:ext>
              </a:extLst>
            </p:cNvPr>
            <p:cNvSpPr txBox="1">
              <a:spLocks noChangeArrowheads="1"/>
            </p:cNvSpPr>
            <p:nvPr/>
          </p:nvSpPr>
          <p:spPr bwMode="auto">
            <a:xfrm>
              <a:off x="2742" y="2008"/>
              <a:ext cx="183" cy="1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p2</a:t>
              </a:r>
            </a:p>
          </p:txBody>
        </p:sp>
        <p:sp>
          <p:nvSpPr>
            <p:cNvPr id="8216" name="Oval 27">
              <a:extLst>
                <a:ext uri="{FF2B5EF4-FFF2-40B4-BE49-F238E27FC236}">
                  <a16:creationId xmlns:a16="http://schemas.microsoft.com/office/drawing/2014/main" id="{A3087E65-2741-4ECE-8BAF-CE00A4C952D9}"/>
                </a:ext>
              </a:extLst>
            </p:cNvPr>
            <p:cNvSpPr>
              <a:spLocks noChangeArrowheads="1"/>
            </p:cNvSpPr>
            <p:nvPr/>
          </p:nvSpPr>
          <p:spPr bwMode="auto">
            <a:xfrm>
              <a:off x="3861" y="2563"/>
              <a:ext cx="426" cy="250"/>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7" name="Text Box 28">
              <a:extLst>
                <a:ext uri="{FF2B5EF4-FFF2-40B4-BE49-F238E27FC236}">
                  <a16:creationId xmlns:a16="http://schemas.microsoft.com/office/drawing/2014/main" id="{6EC36B2C-F83D-428A-B626-8D517A358A4E}"/>
                </a:ext>
              </a:extLst>
            </p:cNvPr>
            <p:cNvSpPr txBox="1">
              <a:spLocks noChangeArrowheads="1"/>
            </p:cNvSpPr>
            <p:nvPr/>
          </p:nvSpPr>
          <p:spPr bwMode="auto">
            <a:xfrm>
              <a:off x="3980" y="2584"/>
              <a:ext cx="215" cy="21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o2</a:t>
              </a:r>
            </a:p>
          </p:txBody>
        </p:sp>
        <p:sp>
          <p:nvSpPr>
            <p:cNvPr id="8218" name="Line 29">
              <a:extLst>
                <a:ext uri="{FF2B5EF4-FFF2-40B4-BE49-F238E27FC236}">
                  <a16:creationId xmlns:a16="http://schemas.microsoft.com/office/drawing/2014/main" id="{7513C74C-B661-4355-B0FC-33B3F96EF77E}"/>
                </a:ext>
              </a:extLst>
            </p:cNvPr>
            <p:cNvSpPr>
              <a:spLocks noChangeShapeType="1"/>
            </p:cNvSpPr>
            <p:nvPr/>
          </p:nvSpPr>
          <p:spPr bwMode="auto">
            <a:xfrm>
              <a:off x="1719" y="1780"/>
              <a:ext cx="0" cy="2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Line 30">
              <a:extLst>
                <a:ext uri="{FF2B5EF4-FFF2-40B4-BE49-F238E27FC236}">
                  <a16:creationId xmlns:a16="http://schemas.microsoft.com/office/drawing/2014/main" id="{62537A37-4185-45F9-A0C5-91D23010A930}"/>
                </a:ext>
              </a:extLst>
            </p:cNvPr>
            <p:cNvSpPr>
              <a:spLocks noChangeShapeType="1"/>
            </p:cNvSpPr>
            <p:nvPr/>
          </p:nvSpPr>
          <p:spPr bwMode="auto">
            <a:xfrm>
              <a:off x="2790" y="2314"/>
              <a:ext cx="0" cy="2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Line 31">
              <a:extLst>
                <a:ext uri="{FF2B5EF4-FFF2-40B4-BE49-F238E27FC236}">
                  <a16:creationId xmlns:a16="http://schemas.microsoft.com/office/drawing/2014/main" id="{BE1275E8-3EA2-4236-A64C-6FC1EA6C7CC7}"/>
                </a:ext>
              </a:extLst>
            </p:cNvPr>
            <p:cNvSpPr>
              <a:spLocks noChangeShapeType="1"/>
            </p:cNvSpPr>
            <p:nvPr/>
          </p:nvSpPr>
          <p:spPr bwMode="auto">
            <a:xfrm>
              <a:off x="4099" y="2848"/>
              <a:ext cx="0" cy="2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1" name="Oval 33">
              <a:extLst>
                <a:ext uri="{FF2B5EF4-FFF2-40B4-BE49-F238E27FC236}">
                  <a16:creationId xmlns:a16="http://schemas.microsoft.com/office/drawing/2014/main" id="{EF42312B-1FFF-46C2-BE95-FE834F0AE2AC}"/>
                </a:ext>
              </a:extLst>
            </p:cNvPr>
            <p:cNvSpPr>
              <a:spLocks noChangeArrowheads="1"/>
            </p:cNvSpPr>
            <p:nvPr/>
          </p:nvSpPr>
          <p:spPr bwMode="auto">
            <a:xfrm>
              <a:off x="1501" y="2015"/>
              <a:ext cx="426" cy="264"/>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2" name="Text Box 34">
              <a:extLst>
                <a:ext uri="{FF2B5EF4-FFF2-40B4-BE49-F238E27FC236}">
                  <a16:creationId xmlns:a16="http://schemas.microsoft.com/office/drawing/2014/main" id="{1988A3BE-C8A0-4638-B6DE-A12B56E2775D}"/>
                </a:ext>
              </a:extLst>
            </p:cNvPr>
            <p:cNvSpPr txBox="1">
              <a:spLocks noChangeArrowheads="1"/>
            </p:cNvSpPr>
            <p:nvPr/>
          </p:nvSpPr>
          <p:spPr bwMode="auto">
            <a:xfrm>
              <a:off x="1672" y="2083"/>
              <a:ext cx="165" cy="1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i3</a:t>
              </a:r>
            </a:p>
          </p:txBody>
        </p:sp>
        <p:sp>
          <p:nvSpPr>
            <p:cNvPr id="8223" name="Oval 36">
              <a:extLst>
                <a:ext uri="{FF2B5EF4-FFF2-40B4-BE49-F238E27FC236}">
                  <a16:creationId xmlns:a16="http://schemas.microsoft.com/office/drawing/2014/main" id="{360222FE-B3C8-4120-9E87-D535B60B31EB}"/>
                </a:ext>
              </a:extLst>
            </p:cNvPr>
            <p:cNvSpPr>
              <a:spLocks noChangeArrowheads="1"/>
            </p:cNvSpPr>
            <p:nvPr/>
          </p:nvSpPr>
          <p:spPr bwMode="auto">
            <a:xfrm>
              <a:off x="2567" y="2557"/>
              <a:ext cx="427" cy="256"/>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Text Box 37">
              <a:extLst>
                <a:ext uri="{FF2B5EF4-FFF2-40B4-BE49-F238E27FC236}">
                  <a16:creationId xmlns:a16="http://schemas.microsoft.com/office/drawing/2014/main" id="{5BA8334E-8448-4792-8DA1-56CBE5BA3376}"/>
                </a:ext>
              </a:extLst>
            </p:cNvPr>
            <p:cNvSpPr txBox="1">
              <a:spLocks noChangeArrowheads="1"/>
            </p:cNvSpPr>
            <p:nvPr/>
          </p:nvSpPr>
          <p:spPr bwMode="auto">
            <a:xfrm>
              <a:off x="2741" y="2618"/>
              <a:ext cx="184" cy="1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p3</a:t>
              </a:r>
            </a:p>
          </p:txBody>
        </p:sp>
        <p:sp>
          <p:nvSpPr>
            <p:cNvPr id="8225" name="Oval 39">
              <a:extLst>
                <a:ext uri="{FF2B5EF4-FFF2-40B4-BE49-F238E27FC236}">
                  <a16:creationId xmlns:a16="http://schemas.microsoft.com/office/drawing/2014/main" id="{E9F504A0-C1D9-4A81-A294-452A81BBC45D}"/>
                </a:ext>
              </a:extLst>
            </p:cNvPr>
            <p:cNvSpPr>
              <a:spLocks noChangeArrowheads="1"/>
            </p:cNvSpPr>
            <p:nvPr/>
          </p:nvSpPr>
          <p:spPr bwMode="auto">
            <a:xfrm>
              <a:off x="3861" y="3091"/>
              <a:ext cx="426" cy="256"/>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6" name="Text Box 40">
              <a:extLst>
                <a:ext uri="{FF2B5EF4-FFF2-40B4-BE49-F238E27FC236}">
                  <a16:creationId xmlns:a16="http://schemas.microsoft.com/office/drawing/2014/main" id="{319B4B5F-DBD2-4D99-814E-CC02463010C6}"/>
                </a:ext>
              </a:extLst>
            </p:cNvPr>
            <p:cNvSpPr txBox="1">
              <a:spLocks noChangeArrowheads="1"/>
            </p:cNvSpPr>
            <p:nvPr/>
          </p:nvSpPr>
          <p:spPr bwMode="auto">
            <a:xfrm>
              <a:off x="3980" y="3152"/>
              <a:ext cx="215" cy="1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o3</a:t>
              </a:r>
            </a:p>
          </p:txBody>
        </p:sp>
        <p:sp>
          <p:nvSpPr>
            <p:cNvPr id="8227" name="Text Box 41">
              <a:extLst>
                <a:ext uri="{FF2B5EF4-FFF2-40B4-BE49-F238E27FC236}">
                  <a16:creationId xmlns:a16="http://schemas.microsoft.com/office/drawing/2014/main" id="{B3F6F022-CC6E-4CD8-8785-AFEA63522198}"/>
                </a:ext>
              </a:extLst>
            </p:cNvPr>
            <p:cNvSpPr txBox="1">
              <a:spLocks noChangeArrowheads="1"/>
            </p:cNvSpPr>
            <p:nvPr/>
          </p:nvSpPr>
          <p:spPr bwMode="auto">
            <a:xfrm>
              <a:off x="648" y="1025"/>
              <a:ext cx="286" cy="19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t1</a:t>
              </a:r>
            </a:p>
          </p:txBody>
        </p:sp>
        <p:sp>
          <p:nvSpPr>
            <p:cNvPr id="8228" name="Text Box 42">
              <a:extLst>
                <a:ext uri="{FF2B5EF4-FFF2-40B4-BE49-F238E27FC236}">
                  <a16:creationId xmlns:a16="http://schemas.microsoft.com/office/drawing/2014/main" id="{88A76B86-86D2-4D24-8E04-F204325D71BD}"/>
                </a:ext>
              </a:extLst>
            </p:cNvPr>
            <p:cNvSpPr txBox="1">
              <a:spLocks noChangeArrowheads="1"/>
            </p:cNvSpPr>
            <p:nvPr/>
          </p:nvSpPr>
          <p:spPr bwMode="auto">
            <a:xfrm>
              <a:off x="648" y="1593"/>
              <a:ext cx="286" cy="1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t2</a:t>
              </a:r>
            </a:p>
          </p:txBody>
        </p:sp>
        <p:sp>
          <p:nvSpPr>
            <p:cNvPr id="8229" name="Text Box 43">
              <a:extLst>
                <a:ext uri="{FF2B5EF4-FFF2-40B4-BE49-F238E27FC236}">
                  <a16:creationId xmlns:a16="http://schemas.microsoft.com/office/drawing/2014/main" id="{EE14C700-9558-4257-BA88-42AACEC5C6D2}"/>
                </a:ext>
              </a:extLst>
            </p:cNvPr>
            <p:cNvSpPr txBox="1">
              <a:spLocks noChangeArrowheads="1"/>
            </p:cNvSpPr>
            <p:nvPr/>
          </p:nvSpPr>
          <p:spPr bwMode="auto">
            <a:xfrm>
              <a:off x="648" y="2084"/>
              <a:ext cx="286" cy="19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t3</a:t>
              </a:r>
            </a:p>
          </p:txBody>
        </p:sp>
        <p:sp>
          <p:nvSpPr>
            <p:cNvPr id="8230" name="Text Box 45">
              <a:extLst>
                <a:ext uri="{FF2B5EF4-FFF2-40B4-BE49-F238E27FC236}">
                  <a16:creationId xmlns:a16="http://schemas.microsoft.com/office/drawing/2014/main" id="{CF1F810E-1F4A-4533-834B-0FFCE6CB6E27}"/>
                </a:ext>
              </a:extLst>
            </p:cNvPr>
            <p:cNvSpPr txBox="1">
              <a:spLocks noChangeArrowheads="1"/>
            </p:cNvSpPr>
            <p:nvPr/>
          </p:nvSpPr>
          <p:spPr bwMode="auto">
            <a:xfrm>
              <a:off x="659" y="3189"/>
              <a:ext cx="465" cy="1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a:solidFill>
                    <a:srgbClr val="0000FF"/>
                  </a:solidFill>
                  <a:latin typeface="华文新魏" panose="02010800040101010101" pitchFamily="2" charset="-122"/>
                  <a:ea typeface="华文新魏" panose="02010800040101010101" pitchFamily="2" charset="-122"/>
                </a:rPr>
                <a:t>时间</a:t>
              </a:r>
            </a:p>
          </p:txBody>
        </p:sp>
        <p:sp>
          <p:nvSpPr>
            <p:cNvPr id="8231" name="Text Box 46">
              <a:extLst>
                <a:ext uri="{FF2B5EF4-FFF2-40B4-BE49-F238E27FC236}">
                  <a16:creationId xmlns:a16="http://schemas.microsoft.com/office/drawing/2014/main" id="{29A4A935-DDD9-4E02-ABDE-E4E33CF0FA40}"/>
                </a:ext>
              </a:extLst>
            </p:cNvPr>
            <p:cNvSpPr txBox="1">
              <a:spLocks noChangeArrowheads="1"/>
            </p:cNvSpPr>
            <p:nvPr/>
          </p:nvSpPr>
          <p:spPr bwMode="auto">
            <a:xfrm>
              <a:off x="2314" y="3652"/>
              <a:ext cx="1065" cy="3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rgbClr val="0000FF"/>
                  </a:solidFill>
                  <a:latin typeface="华文新魏" panose="02010800040101010101" pitchFamily="2" charset="-122"/>
                  <a:ea typeface="华文新魏" panose="02010800040101010101" pitchFamily="2" charset="-122"/>
                </a:rPr>
                <a:t>并行工作</a:t>
              </a:r>
            </a:p>
          </p:txBody>
        </p:sp>
        <p:sp>
          <p:nvSpPr>
            <p:cNvPr id="8232" name="Line 48">
              <a:extLst>
                <a:ext uri="{FF2B5EF4-FFF2-40B4-BE49-F238E27FC236}">
                  <a16:creationId xmlns:a16="http://schemas.microsoft.com/office/drawing/2014/main" id="{BD45F3C9-2A43-4A96-91A3-7FB0AB3544ED}"/>
                </a:ext>
              </a:extLst>
            </p:cNvPr>
            <p:cNvSpPr>
              <a:spLocks noChangeShapeType="1"/>
            </p:cNvSpPr>
            <p:nvPr/>
          </p:nvSpPr>
          <p:spPr bwMode="auto">
            <a:xfrm>
              <a:off x="1124" y="907"/>
              <a:ext cx="392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3" name="Line 49">
              <a:extLst>
                <a:ext uri="{FF2B5EF4-FFF2-40B4-BE49-F238E27FC236}">
                  <a16:creationId xmlns:a16="http://schemas.microsoft.com/office/drawing/2014/main" id="{17DC5D30-EAA4-46F9-B417-03DAC3FA0C75}"/>
                </a:ext>
              </a:extLst>
            </p:cNvPr>
            <p:cNvSpPr>
              <a:spLocks noChangeShapeType="1"/>
            </p:cNvSpPr>
            <p:nvPr/>
          </p:nvSpPr>
          <p:spPr bwMode="auto">
            <a:xfrm>
              <a:off x="1838" y="1669"/>
              <a:ext cx="833" cy="3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4" name="Line 50">
              <a:extLst>
                <a:ext uri="{FF2B5EF4-FFF2-40B4-BE49-F238E27FC236}">
                  <a16:creationId xmlns:a16="http://schemas.microsoft.com/office/drawing/2014/main" id="{3BAF1B21-DF5F-48A5-A00B-8F955CA8FD3B}"/>
                </a:ext>
              </a:extLst>
            </p:cNvPr>
            <p:cNvSpPr>
              <a:spLocks noChangeShapeType="1"/>
            </p:cNvSpPr>
            <p:nvPr/>
          </p:nvSpPr>
          <p:spPr bwMode="auto">
            <a:xfrm>
              <a:off x="3028" y="2203"/>
              <a:ext cx="833" cy="3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5" name="Line 51">
              <a:extLst>
                <a:ext uri="{FF2B5EF4-FFF2-40B4-BE49-F238E27FC236}">
                  <a16:creationId xmlns:a16="http://schemas.microsoft.com/office/drawing/2014/main" id="{8AE34E72-64D2-44C8-A2C0-2781B9CEC4BD}"/>
                </a:ext>
              </a:extLst>
            </p:cNvPr>
            <p:cNvSpPr>
              <a:spLocks noChangeShapeType="1"/>
            </p:cNvSpPr>
            <p:nvPr/>
          </p:nvSpPr>
          <p:spPr bwMode="auto">
            <a:xfrm>
              <a:off x="1838" y="2279"/>
              <a:ext cx="714" cy="3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6" name="Line 52">
              <a:extLst>
                <a:ext uri="{FF2B5EF4-FFF2-40B4-BE49-F238E27FC236}">
                  <a16:creationId xmlns:a16="http://schemas.microsoft.com/office/drawing/2014/main" id="{D26A0670-1130-4DA6-B07C-4571F81204B8}"/>
                </a:ext>
              </a:extLst>
            </p:cNvPr>
            <p:cNvSpPr>
              <a:spLocks noChangeShapeType="1"/>
            </p:cNvSpPr>
            <p:nvPr/>
          </p:nvSpPr>
          <p:spPr bwMode="auto">
            <a:xfrm>
              <a:off x="1719" y="2279"/>
              <a:ext cx="0" cy="3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7" name="Line 53">
              <a:extLst>
                <a:ext uri="{FF2B5EF4-FFF2-40B4-BE49-F238E27FC236}">
                  <a16:creationId xmlns:a16="http://schemas.microsoft.com/office/drawing/2014/main" id="{58220E5A-FF1C-4913-8A1B-9F3F41828F85}"/>
                </a:ext>
              </a:extLst>
            </p:cNvPr>
            <p:cNvSpPr>
              <a:spLocks noChangeShapeType="1"/>
            </p:cNvSpPr>
            <p:nvPr/>
          </p:nvSpPr>
          <p:spPr bwMode="auto">
            <a:xfrm>
              <a:off x="2790" y="2813"/>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8" name="Line 54">
              <a:extLst>
                <a:ext uri="{FF2B5EF4-FFF2-40B4-BE49-F238E27FC236}">
                  <a16:creationId xmlns:a16="http://schemas.microsoft.com/office/drawing/2014/main" id="{34C804F3-9F03-4CE1-BA2E-B8D2244F85B5}"/>
                </a:ext>
              </a:extLst>
            </p:cNvPr>
            <p:cNvSpPr>
              <a:spLocks noChangeShapeType="1"/>
            </p:cNvSpPr>
            <p:nvPr/>
          </p:nvSpPr>
          <p:spPr bwMode="auto">
            <a:xfrm flipH="1">
              <a:off x="4099" y="3347"/>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39" name="Line 55">
              <a:extLst>
                <a:ext uri="{FF2B5EF4-FFF2-40B4-BE49-F238E27FC236}">
                  <a16:creationId xmlns:a16="http://schemas.microsoft.com/office/drawing/2014/main" id="{37CCEB3D-35E5-4A15-A15C-929F8C852D6C}"/>
                </a:ext>
              </a:extLst>
            </p:cNvPr>
            <p:cNvSpPr>
              <a:spLocks noChangeShapeType="1"/>
            </p:cNvSpPr>
            <p:nvPr/>
          </p:nvSpPr>
          <p:spPr bwMode="auto">
            <a:xfrm>
              <a:off x="2909" y="1746"/>
              <a:ext cx="0" cy="2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0" name="Oval 57">
              <a:extLst>
                <a:ext uri="{FF2B5EF4-FFF2-40B4-BE49-F238E27FC236}">
                  <a16:creationId xmlns:a16="http://schemas.microsoft.com/office/drawing/2014/main" id="{D81D341D-E283-4965-AC27-90004E48F1DF}"/>
                </a:ext>
              </a:extLst>
            </p:cNvPr>
            <p:cNvSpPr>
              <a:spLocks noChangeArrowheads="1"/>
            </p:cNvSpPr>
            <p:nvPr/>
          </p:nvSpPr>
          <p:spPr bwMode="auto">
            <a:xfrm>
              <a:off x="1481" y="2585"/>
              <a:ext cx="426" cy="264"/>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41" name="Text Box 58">
              <a:extLst>
                <a:ext uri="{FF2B5EF4-FFF2-40B4-BE49-F238E27FC236}">
                  <a16:creationId xmlns:a16="http://schemas.microsoft.com/office/drawing/2014/main" id="{E7BA6EF4-535C-4D93-AE83-8686B5CC361B}"/>
                </a:ext>
              </a:extLst>
            </p:cNvPr>
            <p:cNvSpPr txBox="1">
              <a:spLocks noChangeArrowheads="1"/>
            </p:cNvSpPr>
            <p:nvPr/>
          </p:nvSpPr>
          <p:spPr bwMode="auto">
            <a:xfrm>
              <a:off x="1652" y="2653"/>
              <a:ext cx="139" cy="14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i4</a:t>
              </a:r>
            </a:p>
          </p:txBody>
        </p:sp>
        <p:sp>
          <p:nvSpPr>
            <p:cNvPr id="8242" name="Line 59">
              <a:extLst>
                <a:ext uri="{FF2B5EF4-FFF2-40B4-BE49-F238E27FC236}">
                  <a16:creationId xmlns:a16="http://schemas.microsoft.com/office/drawing/2014/main" id="{60BC0EA7-9D35-4B51-A100-E76592018C93}"/>
                </a:ext>
              </a:extLst>
            </p:cNvPr>
            <p:cNvSpPr>
              <a:spLocks noChangeShapeType="1"/>
            </p:cNvSpPr>
            <p:nvPr/>
          </p:nvSpPr>
          <p:spPr bwMode="auto">
            <a:xfrm>
              <a:off x="1719" y="2813"/>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3" name="Line 60">
              <a:extLst>
                <a:ext uri="{FF2B5EF4-FFF2-40B4-BE49-F238E27FC236}">
                  <a16:creationId xmlns:a16="http://schemas.microsoft.com/office/drawing/2014/main" id="{4B2A3877-01DF-4A2A-ADA2-911BBBF39512}"/>
                </a:ext>
              </a:extLst>
            </p:cNvPr>
            <p:cNvSpPr>
              <a:spLocks noChangeShapeType="1"/>
            </p:cNvSpPr>
            <p:nvPr/>
          </p:nvSpPr>
          <p:spPr bwMode="auto">
            <a:xfrm>
              <a:off x="2909" y="2813"/>
              <a:ext cx="952" cy="3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44" name="Text Box 61">
              <a:extLst>
                <a:ext uri="{FF2B5EF4-FFF2-40B4-BE49-F238E27FC236}">
                  <a16:creationId xmlns:a16="http://schemas.microsoft.com/office/drawing/2014/main" id="{C4AB89D8-F143-40C0-8A9B-D9D9E6D05F4D}"/>
                </a:ext>
              </a:extLst>
            </p:cNvPr>
            <p:cNvSpPr txBox="1">
              <a:spLocks noChangeArrowheads="1"/>
            </p:cNvSpPr>
            <p:nvPr/>
          </p:nvSpPr>
          <p:spPr bwMode="auto">
            <a:xfrm>
              <a:off x="648" y="2618"/>
              <a:ext cx="286" cy="19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t4</a:t>
              </a:r>
            </a:p>
          </p:txBody>
        </p:sp>
        <p:sp>
          <p:nvSpPr>
            <p:cNvPr id="8245" name="Oval 63">
              <a:extLst>
                <a:ext uri="{FF2B5EF4-FFF2-40B4-BE49-F238E27FC236}">
                  <a16:creationId xmlns:a16="http://schemas.microsoft.com/office/drawing/2014/main" id="{C5BC748D-4C29-4E03-AEBE-8C1B55924223}"/>
                </a:ext>
              </a:extLst>
            </p:cNvPr>
            <p:cNvSpPr>
              <a:spLocks noChangeArrowheads="1"/>
            </p:cNvSpPr>
            <p:nvPr/>
          </p:nvSpPr>
          <p:spPr bwMode="auto">
            <a:xfrm>
              <a:off x="1481" y="3042"/>
              <a:ext cx="426" cy="264"/>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46" name="Text Box 64">
              <a:extLst>
                <a:ext uri="{FF2B5EF4-FFF2-40B4-BE49-F238E27FC236}">
                  <a16:creationId xmlns:a16="http://schemas.microsoft.com/office/drawing/2014/main" id="{306F5C87-BEC1-47FE-8097-38B1F031E14F}"/>
                </a:ext>
              </a:extLst>
            </p:cNvPr>
            <p:cNvSpPr txBox="1">
              <a:spLocks noChangeArrowheads="1"/>
            </p:cNvSpPr>
            <p:nvPr/>
          </p:nvSpPr>
          <p:spPr bwMode="auto">
            <a:xfrm>
              <a:off x="1652" y="3110"/>
              <a:ext cx="185" cy="1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i5</a:t>
              </a:r>
            </a:p>
          </p:txBody>
        </p:sp>
        <p:sp>
          <p:nvSpPr>
            <p:cNvPr id="8247" name="Oval 66">
              <a:extLst>
                <a:ext uri="{FF2B5EF4-FFF2-40B4-BE49-F238E27FC236}">
                  <a16:creationId xmlns:a16="http://schemas.microsoft.com/office/drawing/2014/main" id="{E09C6194-E5AC-4965-B83B-C74827F7EEC8}"/>
                </a:ext>
              </a:extLst>
            </p:cNvPr>
            <p:cNvSpPr>
              <a:spLocks noChangeArrowheads="1"/>
            </p:cNvSpPr>
            <p:nvPr/>
          </p:nvSpPr>
          <p:spPr bwMode="auto">
            <a:xfrm>
              <a:off x="2552" y="3042"/>
              <a:ext cx="426" cy="257"/>
            </a:xfrm>
            <a:prstGeom prst="ellipse">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48" name="Text Box 67">
              <a:extLst>
                <a:ext uri="{FF2B5EF4-FFF2-40B4-BE49-F238E27FC236}">
                  <a16:creationId xmlns:a16="http://schemas.microsoft.com/office/drawing/2014/main" id="{C216100F-C6F2-457C-92F8-3201A6F4DDB0}"/>
                </a:ext>
              </a:extLst>
            </p:cNvPr>
            <p:cNvSpPr txBox="1">
              <a:spLocks noChangeArrowheads="1"/>
            </p:cNvSpPr>
            <p:nvPr/>
          </p:nvSpPr>
          <p:spPr bwMode="auto">
            <a:xfrm>
              <a:off x="2726" y="3104"/>
              <a:ext cx="199" cy="1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FF"/>
                  </a:solidFill>
                  <a:latin typeface="华文新魏" panose="02010800040101010101" pitchFamily="2" charset="-122"/>
                  <a:ea typeface="华文新魏" panose="02010800040101010101" pitchFamily="2" charset="-122"/>
                </a:rPr>
                <a:t>P4</a:t>
              </a:r>
            </a:p>
          </p:txBody>
        </p:sp>
        <p:sp>
          <p:nvSpPr>
            <p:cNvPr id="8249" name="Line 68">
              <a:extLst>
                <a:ext uri="{FF2B5EF4-FFF2-40B4-BE49-F238E27FC236}">
                  <a16:creationId xmlns:a16="http://schemas.microsoft.com/office/drawing/2014/main" id="{EE3FCE54-1F3B-45B7-BFFF-744B6272670B}"/>
                </a:ext>
              </a:extLst>
            </p:cNvPr>
            <p:cNvSpPr>
              <a:spLocks noChangeShapeType="1"/>
            </p:cNvSpPr>
            <p:nvPr/>
          </p:nvSpPr>
          <p:spPr bwMode="auto">
            <a:xfrm>
              <a:off x="1838" y="2813"/>
              <a:ext cx="714" cy="3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0" name="Line 69">
              <a:extLst>
                <a:ext uri="{FF2B5EF4-FFF2-40B4-BE49-F238E27FC236}">
                  <a16:creationId xmlns:a16="http://schemas.microsoft.com/office/drawing/2014/main" id="{774DAF1C-4906-4208-902D-8F97BFC4F0BF}"/>
                </a:ext>
              </a:extLst>
            </p:cNvPr>
            <p:cNvSpPr>
              <a:spLocks noChangeShapeType="1"/>
            </p:cNvSpPr>
            <p:nvPr/>
          </p:nvSpPr>
          <p:spPr bwMode="auto">
            <a:xfrm flipH="1">
              <a:off x="2790" y="327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1" name="Line 70">
              <a:extLst>
                <a:ext uri="{FF2B5EF4-FFF2-40B4-BE49-F238E27FC236}">
                  <a16:creationId xmlns:a16="http://schemas.microsoft.com/office/drawing/2014/main" id="{92AED13E-E1A3-4C72-9AC2-DE7A028604ED}"/>
                </a:ext>
              </a:extLst>
            </p:cNvPr>
            <p:cNvSpPr>
              <a:spLocks noChangeShapeType="1"/>
            </p:cNvSpPr>
            <p:nvPr/>
          </p:nvSpPr>
          <p:spPr bwMode="auto">
            <a:xfrm flipH="1">
              <a:off x="1719" y="3271"/>
              <a:ext cx="0" cy="2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52" name="Line 71">
              <a:extLst>
                <a:ext uri="{FF2B5EF4-FFF2-40B4-BE49-F238E27FC236}">
                  <a16:creationId xmlns:a16="http://schemas.microsoft.com/office/drawing/2014/main" id="{B692AFF6-B8D4-4219-B0BB-78A430113055}"/>
                </a:ext>
              </a:extLst>
            </p:cNvPr>
            <p:cNvSpPr>
              <a:spLocks noChangeShapeType="1"/>
            </p:cNvSpPr>
            <p:nvPr/>
          </p:nvSpPr>
          <p:spPr bwMode="auto">
            <a:xfrm>
              <a:off x="2909" y="3271"/>
              <a:ext cx="952" cy="3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02B0BE7-AF04-465D-A88C-4B22EEBAC77A}"/>
              </a:ext>
            </a:extLst>
          </p:cNvPr>
          <p:cNvSpPr>
            <a:spLocks noGrp="1" noChangeArrowheads="1"/>
          </p:cNvSpPr>
          <p:nvPr>
            <p:ph type="title"/>
          </p:nvPr>
        </p:nvSpPr>
        <p:spPr>
          <a:xfrm>
            <a:off x="838200" y="304800"/>
            <a:ext cx="7391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进程的并发性</a:t>
            </a:r>
            <a:r>
              <a:rPr lang="en-US" altLang="zh-CN" sz="4800">
                <a:latin typeface="华文新魏" panose="02010800040101010101" pitchFamily="2" charset="-122"/>
                <a:ea typeface="华文新魏" panose="02010800040101010101" pitchFamily="2" charset="-122"/>
              </a:rPr>
              <a:t>(3)</a:t>
            </a:r>
          </a:p>
        </p:txBody>
      </p:sp>
      <p:sp>
        <p:nvSpPr>
          <p:cNvPr id="9219" name="Rectangle 3">
            <a:extLst>
              <a:ext uri="{FF2B5EF4-FFF2-40B4-BE49-F238E27FC236}">
                <a16:creationId xmlns:a16="http://schemas.microsoft.com/office/drawing/2014/main" id="{84893E3F-BAAE-45DF-A16A-556984872883}"/>
              </a:ext>
            </a:extLst>
          </p:cNvPr>
          <p:cNvSpPr>
            <a:spLocks noGrp="1" noChangeArrowheads="1"/>
          </p:cNvSpPr>
          <p:nvPr>
            <p:ph type="body" idx="1"/>
          </p:nvPr>
        </p:nvSpPr>
        <p:spPr>
          <a:xfrm>
            <a:off x="914400" y="1219200"/>
            <a:ext cx="7010400" cy="4876800"/>
          </a:xfrm>
        </p:spPr>
        <p:txBody>
          <a:bodyPr/>
          <a:lstStyle/>
          <a:p>
            <a:pPr algn="just" eaLnBrk="1" hangingPunct="1">
              <a:lnSpc>
                <a:spcPct val="120000"/>
              </a:lnSpc>
            </a:pPr>
            <a:r>
              <a:rPr lang="zh-CN" altLang="en-US" sz="3600">
                <a:ea typeface="华文新魏" panose="02010800040101010101" pitchFamily="2" charset="-122"/>
              </a:rPr>
              <a:t>并发的实质是一个处理器在几个进程之间的多路复用，并发是对有限的物理资源强制行使多用户共享，消除计算机部件之间的互等现象，以提高系统资源利用率。</a:t>
            </a:r>
          </a:p>
          <a:p>
            <a:pPr algn="just" eaLnBrk="1" hangingPunct="1">
              <a:lnSpc>
                <a:spcPct val="120000"/>
              </a:lnSpc>
            </a:pPr>
            <a:endParaRPr lang="en-US" altLang="zh-CN" sz="3600">
              <a:ea typeface="华文新魏" panose="02010800040101010101" pitchFamily="2" charset="-122"/>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E5E7825-D36F-42CA-9999-D4E5E4A67D65}"/>
              </a:ext>
            </a:extLst>
          </p:cNvPr>
          <p:cNvSpPr>
            <a:spLocks noGrp="1" noChangeArrowheads="1"/>
          </p:cNvSpPr>
          <p:nvPr>
            <p:ph type="title"/>
          </p:nvPr>
        </p:nvSpPr>
        <p:spPr>
          <a:xfrm>
            <a:off x="1143000" y="228600"/>
            <a:ext cx="7467600" cy="1219200"/>
          </a:xfrm>
        </p:spPr>
        <p:txBody>
          <a:bodyPr/>
          <a:lstStyle/>
          <a:p>
            <a:pPr eaLnBrk="1" hangingPunct="1"/>
            <a:r>
              <a:rPr lang="zh-CN" altLang="en-US" sz="4800">
                <a:latin typeface="华文新魏" panose="02010800040101010101" pitchFamily="2" charset="-122"/>
                <a:ea typeface="华文新魏" panose="02010800040101010101" pitchFamily="2" charset="-122"/>
              </a:rPr>
              <a:t>无关的并发进程</a:t>
            </a:r>
          </a:p>
        </p:txBody>
      </p:sp>
      <p:sp>
        <p:nvSpPr>
          <p:cNvPr id="10243" name="Rectangle 3">
            <a:extLst>
              <a:ext uri="{FF2B5EF4-FFF2-40B4-BE49-F238E27FC236}">
                <a16:creationId xmlns:a16="http://schemas.microsoft.com/office/drawing/2014/main" id="{866EA88A-2DDA-4C55-8AC6-8E9DDB7775ED}"/>
              </a:ext>
            </a:extLst>
          </p:cNvPr>
          <p:cNvSpPr>
            <a:spLocks noGrp="1" noChangeArrowheads="1"/>
          </p:cNvSpPr>
          <p:nvPr>
            <p:ph type="body" idx="1"/>
          </p:nvPr>
        </p:nvSpPr>
        <p:spPr>
          <a:xfrm>
            <a:off x="381000" y="1066800"/>
            <a:ext cx="8229600" cy="5410200"/>
          </a:xfrm>
        </p:spPr>
        <p:txBody>
          <a:bodyPr/>
          <a:lstStyle/>
          <a:p>
            <a:pPr algn="just" eaLnBrk="1" hangingPunct="1"/>
            <a:r>
              <a:rPr lang="zh-CN" altLang="en-US" sz="3600">
                <a:latin typeface="华文新魏" panose="02010800040101010101" pitchFamily="2" charset="-122"/>
                <a:ea typeface="华文新魏" panose="02010800040101010101" pitchFamily="2" charset="-122"/>
              </a:rPr>
              <a:t>并发进程分类：无关的，交往的。</a:t>
            </a:r>
          </a:p>
          <a:p>
            <a:pPr algn="just" eaLnBrk="1" hangingPunct="1"/>
            <a:r>
              <a:rPr lang="zh-CN" altLang="en-US" sz="3600">
                <a:latin typeface="华文新魏" panose="02010800040101010101" pitchFamily="2" charset="-122"/>
                <a:ea typeface="华文新魏" panose="02010800040101010101" pitchFamily="2" charset="-122"/>
              </a:rPr>
              <a:t>无关的并发进程：一组并发进程分别在不同的变量集合上操作，一个进程的执行与其他并发进程的进展无关。</a:t>
            </a:r>
          </a:p>
          <a:p>
            <a:pPr algn="just" eaLnBrk="1" hangingPunct="1"/>
            <a:r>
              <a:rPr lang="zh-CN" altLang="en-US" sz="4000">
                <a:latin typeface="华文新魏" panose="02010800040101010101" pitchFamily="2" charset="-122"/>
                <a:ea typeface="华文新魏" panose="02010800040101010101" pitchFamily="2" charset="-122"/>
              </a:rPr>
              <a:t>并发进程的无关性是进程的执行与时间无关的一个充分条件，又称为</a:t>
            </a:r>
            <a:r>
              <a:rPr lang="en-US" altLang="zh-CN" sz="4000">
                <a:latin typeface="华文新魏" panose="02010800040101010101" pitchFamily="2" charset="-122"/>
                <a:ea typeface="华文新魏" panose="02010800040101010101" pitchFamily="2" charset="-122"/>
              </a:rPr>
              <a:t>Bernstein</a:t>
            </a:r>
            <a:r>
              <a:rPr lang="zh-CN" altLang="en-US" sz="4000">
                <a:latin typeface="华文新魏" panose="02010800040101010101" pitchFamily="2" charset="-122"/>
                <a:ea typeface="华文新魏" panose="02010800040101010101" pitchFamily="2" charset="-122"/>
              </a:rPr>
              <a:t>条件。</a:t>
            </a:r>
          </a:p>
          <a:p>
            <a:pPr eaLnBrk="1" hangingPunct="1">
              <a:buFontTx/>
              <a:buNone/>
            </a:pPr>
            <a:r>
              <a:rPr lang="zh-CN" altLang="en-US" sz="3600">
                <a:latin typeface="华文新魏" panose="02010800040101010101" pitchFamily="2" charset="-122"/>
                <a:ea typeface="华文新魏" panose="02010800040101010101" pitchFamily="2" charset="-122"/>
              </a:rPr>
              <a:t> </a:t>
            </a:r>
            <a:endParaRPr lang="zh-CN" altLang="zh-CN" sz="3600">
              <a:latin typeface="华文新魏" panose="02010800040101010101" pitchFamily="2" charset="-122"/>
              <a:ea typeface="华文新魏" panose="02010800040101010101" pitchFamily="2" charset="-122"/>
            </a:endParaRPr>
          </a:p>
          <a:p>
            <a:pPr eaLnBrk="1" hangingPunct="1">
              <a:buFontTx/>
              <a:buNone/>
            </a:pPr>
            <a:endParaRPr lang="zh-CN" altLang="zh-CN" sz="2400">
              <a:latin typeface="华文新魏" panose="02010800040101010101" pitchFamily="2" charset="-122"/>
              <a:ea typeface="华文新魏" panose="02010800040101010101" pitchFamily="2" charset="-122"/>
            </a:endParaRPr>
          </a:p>
        </p:txBody>
      </p:sp>
    </p:spTree>
  </p:cSld>
  <p:clrMapOvr>
    <a:masterClrMapping/>
  </p:clrMapOvr>
  <p:transition>
    <p:wipe/>
  </p:transition>
</p:sld>
</file>

<file path=ppt/theme/theme1.xml><?xml version="1.0" encoding="utf-8"?>
<a:theme xmlns:a="http://schemas.openxmlformats.org/drawingml/2006/main" name="默认设计模板">
  <a:themeElements>
    <a:clrScheme name="">
      <a:dk1>
        <a:srgbClr val="000000"/>
      </a:dk1>
      <a:lt1>
        <a:srgbClr val="FFFFFF"/>
      </a:lt1>
      <a:dk2>
        <a:srgbClr val="008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415</TotalTime>
  <Words>1100</Words>
  <Application>Microsoft Office PowerPoint</Application>
  <PresentationFormat>全屏显示(4:3)</PresentationFormat>
  <Paragraphs>103</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Times New Roman</vt:lpstr>
      <vt:lpstr>宋体</vt:lpstr>
      <vt:lpstr>Arial</vt:lpstr>
      <vt:lpstr>Calibri</vt:lpstr>
      <vt:lpstr>华文新魏</vt:lpstr>
      <vt:lpstr>隶书</vt:lpstr>
      <vt:lpstr>默认设计模板</vt:lpstr>
      <vt:lpstr>PowerPoint 演示文稿</vt:lpstr>
      <vt:lpstr>PowerPoint 演示文稿</vt:lpstr>
      <vt:lpstr>3.1并发进程</vt:lpstr>
      <vt:lpstr>进程的顺序性</vt:lpstr>
      <vt:lpstr>顺序程序设计特点</vt:lpstr>
      <vt:lpstr>进程的并发性(1)</vt:lpstr>
      <vt:lpstr>进程的并发性(2)</vt:lpstr>
      <vt:lpstr>进程的并发性(3)</vt:lpstr>
      <vt:lpstr>无关的并发进程</vt:lpstr>
      <vt:lpstr>Bernstein条件             </vt:lpstr>
      <vt:lpstr>Bernstein条件举例</vt:lpstr>
      <vt:lpstr>交往的并发进程</vt:lpstr>
      <vt:lpstr>并发程序设计的优点</vt:lpstr>
      <vt:lpstr>采用并发程序设计的目的</vt:lpstr>
      <vt:lpstr>与时间有关的错误</vt:lpstr>
      <vt:lpstr> （结果不唯一）机票问题</vt:lpstr>
      <vt:lpstr>（永远等待）主存管理问题</vt:lpstr>
      <vt:lpstr>   进程的交往：竞争与协作(1) 第一种是竞争关系 </vt:lpstr>
      <vt:lpstr>进程的交往：竞争与协作(2) 进程互斥(Mutual Exclusion)</vt:lpstr>
      <vt:lpstr>进程的交往：竞争与协作(3)第二种是协作关系(1)</vt:lpstr>
      <vt:lpstr>进程的交往：竞争与协作(4)第二种是协作关系(2)</vt:lpstr>
      <vt:lpstr>进程的交往：竞争与协作(5)</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139</cp:revision>
  <dcterms:created xsi:type="dcterms:W3CDTF">2002-10-28T07:32:45Z</dcterms:created>
  <dcterms:modified xsi:type="dcterms:W3CDTF">2019-09-17T18:51:13Z</dcterms:modified>
</cp:coreProperties>
</file>