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7" r:id="rId3"/>
    <p:sldId id="288" r:id="rId4"/>
    <p:sldId id="273" r:id="rId5"/>
    <p:sldId id="289" r:id="rId6"/>
    <p:sldId id="275" r:id="rId7"/>
    <p:sldId id="276" r:id="rId8"/>
    <p:sldId id="290" r:id="rId9"/>
    <p:sldId id="269" r:id="rId10"/>
    <p:sldId id="270" r:id="rId11"/>
    <p:sldId id="271" r:id="rId12"/>
    <p:sldId id="286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24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C1C1C"/>
    <a:srgbClr val="000000"/>
    <a:srgbClr val="800000"/>
    <a:srgbClr val="6600FF"/>
    <a:srgbClr val="00CC00"/>
    <a:srgbClr val="008000"/>
    <a:srgbClr val="6633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95" autoAdjust="0"/>
    <p:restoredTop sz="90929"/>
  </p:normalViewPr>
  <p:slideViewPr>
    <p:cSldViewPr>
      <p:cViewPr varScale="1">
        <p:scale>
          <a:sx n="86" d="100"/>
          <a:sy n="86" d="100"/>
        </p:scale>
        <p:origin x="97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741522-3A01-4B59-9986-67B1902709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76F6C1-FC64-4385-93A0-2003E0C537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151414-988B-4F93-8236-ABC5B2EAA0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D458AE-70CE-413C-B173-EAFDAD09BE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91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6661EE-CE2B-49C2-9BBD-C30C07625E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F9D40F-198D-446F-8C48-B3BC546CD5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9E501-24EA-4F1A-BD69-57B7E8777D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978F2-39C6-49D5-9BE5-80D3B137ED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61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B64390-F324-41B0-B55A-BE4F1777BF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FF0AEE-9A93-445C-88BC-7F2C3F6CF1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3915B-3884-4A34-8A3B-81FDD3D79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34971-7C8B-4AF4-B036-A8DE231585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27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384956-49C4-4EAA-AA6D-07A74807D4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8A7592-F459-4209-9F8F-F358AFBB58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9E4767-1B63-4F4F-A3FE-652FF132C9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A366E-0B7A-4FC7-A382-E2A32F9060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13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B507E4-EDA0-4EDE-8BB3-9004C1DFC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732E0A-FCCE-49E3-A4A9-8D1B213F62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9E44B3-D224-4493-8262-3F580BED14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C3554-40E7-40CD-917D-C63EA0D534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38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B8323C-DADC-48B6-B9C0-145EC88BC4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D8FF5-2986-4679-9462-9C46029CE0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499997-7283-4359-9B39-7F1762FB70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0ADBC-4C17-4C0D-8836-9ACFC9A497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79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E3A1B9F-4F4E-4D8F-8F43-96D9895809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E07DF43-124C-4944-B834-1CABEE491E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AD6D83E-A3B1-4D69-A4BD-41D940C4BE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25B718-D11E-4CA4-9789-D663EFAFD4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65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80EC94A-A567-40B1-A4A5-1813703BFA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80DAD1-70EA-465B-8F82-DBCD568A61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58C573-5146-4734-A9EC-8D86D2FA1C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1AD85-D047-45C4-9270-DDD69593BB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90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B8C60A0-CF98-4263-A0AD-F785DD1714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26690CC-8F42-4CD2-B495-D12116EA31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EFDDEC1-6CC2-439B-B63E-8906915F6E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14B625-015E-4E20-9D65-117352B58F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37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34B86-4F26-49F8-9DD0-B56AE75061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45E3E9-BAC6-4352-A24E-6CD93AF296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0B1E6-5933-4B4B-89FA-463B8E0FBF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1E164F-DF09-4EBB-80E0-B76BD72E26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51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59BD1A-CCB4-4C70-B393-2505669111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78D5B-9B4C-4CC6-AC4E-5B837BB91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DF67FE-17F1-4BBA-913F-AD5E05181F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52061-C292-4D1A-883C-5034CEDB4F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70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F7192DD-76E0-42E6-8CCD-4B9BED5F7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13C579D-245A-423C-8F33-B90AF99CA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69F22B1-D865-49A7-BF30-49744ED64A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579FC48-5B08-4171-83FD-48914C0EC8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964ED9E-B534-48FC-A28A-47E29BF775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4AF56E-5DAB-4503-9945-3D01DE074A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50">
            <a:extLst>
              <a:ext uri="{FF2B5EF4-FFF2-40B4-BE49-F238E27FC236}">
                <a16:creationId xmlns:a16="http://schemas.microsoft.com/office/drawing/2014/main" id="{C4A66E03-F4BC-4C43-B3DA-C317C52E9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1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chemeClr val="tx2"/>
                </a:solidFill>
                <a:ea typeface="华文新魏" panose="02010800040101010101" pitchFamily="2" charset="-122"/>
              </a:rPr>
              <a:t>3.2 </a:t>
            </a:r>
            <a:r>
              <a:rPr lang="en-US" altLang="zh-CN" sz="5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5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临界区管理</a:t>
            </a:r>
          </a:p>
        </p:txBody>
      </p:sp>
      <p:sp>
        <p:nvSpPr>
          <p:cNvPr id="2051" name="Rectangle 2051">
            <a:extLst>
              <a:ext uri="{FF2B5EF4-FFF2-40B4-BE49-F238E27FC236}">
                <a16:creationId xmlns:a16="http://schemas.microsoft.com/office/drawing/2014/main" id="{4CD93435-5169-4422-B479-F0725E169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295400"/>
            <a:ext cx="6934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zh-CN" sz="3500">
                <a:ea typeface="华文新魏" panose="02010800040101010101" pitchFamily="2" charset="-122"/>
              </a:rPr>
              <a:t>3.2.1 </a:t>
            </a:r>
            <a:r>
              <a:rPr lang="en-US" altLang="zh-CN" sz="35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500">
                <a:latin typeface="华文新魏" panose="02010800040101010101" pitchFamily="2" charset="-122"/>
                <a:ea typeface="华文新魏" panose="02010800040101010101" pitchFamily="2" charset="-122"/>
              </a:rPr>
              <a:t>互斥与临界区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zh-CN" sz="3500">
                <a:ea typeface="华文新魏" panose="02010800040101010101" pitchFamily="2" charset="-122"/>
              </a:rPr>
              <a:t>3.2.2</a:t>
            </a:r>
            <a:r>
              <a:rPr lang="en-US" altLang="zh-CN" sz="35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3500">
                <a:latin typeface="华文新魏" panose="02010800040101010101" pitchFamily="2" charset="-122"/>
                <a:ea typeface="华文新魏" panose="02010800040101010101" pitchFamily="2" charset="-122"/>
              </a:rPr>
              <a:t>实现临界区管理的几种尝试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zh-CN" sz="3500">
                <a:ea typeface="华文新魏" panose="02010800040101010101" pitchFamily="2" charset="-122"/>
              </a:rPr>
              <a:t>3.2.3</a:t>
            </a:r>
            <a:r>
              <a:rPr lang="en-US" altLang="zh-CN" sz="35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3500">
                <a:latin typeface="华文新魏" panose="02010800040101010101" pitchFamily="2" charset="-122"/>
                <a:ea typeface="华文新魏" panose="02010800040101010101" pitchFamily="2" charset="-122"/>
              </a:rPr>
              <a:t>实现临界区管理的软件方法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zh-CN" sz="3500">
                <a:ea typeface="华文新魏" panose="02010800040101010101" pitchFamily="2" charset="-122"/>
              </a:rPr>
              <a:t>3.2.4</a:t>
            </a:r>
            <a:r>
              <a:rPr lang="en-US" altLang="zh-CN" sz="35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3500">
                <a:latin typeface="华文新魏" panose="02010800040101010101" pitchFamily="2" charset="-122"/>
                <a:ea typeface="华文新魏" panose="02010800040101010101" pitchFamily="2" charset="-122"/>
              </a:rPr>
              <a:t>实现临界区管理的硬件设施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endParaRPr lang="en-US" altLang="zh-CN" sz="35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81BF7A8-A63F-4286-8F75-67EB3FEEB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关中断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308C237-D256-4DD0-81FB-544836D9B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7391400" cy="3200400"/>
          </a:xfrm>
        </p:spPr>
        <p:txBody>
          <a:bodyPr/>
          <a:lstStyle/>
          <a:p>
            <a:pPr algn="just" eaLnBrk="1" hangingPunct="1"/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实现互斥的最简单方法</a:t>
            </a:r>
          </a:p>
          <a:p>
            <a:pPr algn="just" eaLnBrk="1" hangingPunct="1"/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关中断方法的缺点</a:t>
            </a:r>
          </a:p>
          <a:p>
            <a:pPr algn="just" eaLnBrk="1" hangingPunct="1"/>
            <a:endParaRPr lang="en-US" altLang="zh-CN" sz="4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E12BAD3-13BF-46FC-9C68-01A140FAF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534400" cy="9144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测试并建立指令</a:t>
            </a: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2291" name="Picture 6" descr="02-25">
            <a:extLst>
              <a:ext uri="{FF2B5EF4-FFF2-40B4-BE49-F238E27FC236}">
                <a16:creationId xmlns:a16="http://schemas.microsoft.com/office/drawing/2014/main" id="{AF9046DF-566D-42E0-885F-44BBFCCFF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133600"/>
            <a:ext cx="8799513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D922C87-17D3-447E-BC9F-EDE9AFF57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9144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对换指令</a:t>
            </a: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3315" name="Picture 10" descr="02-26">
            <a:extLst>
              <a:ext uri="{FF2B5EF4-FFF2-40B4-BE49-F238E27FC236}">
                <a16:creationId xmlns:a16="http://schemas.microsoft.com/office/drawing/2014/main" id="{FA5D5903-1A3C-457C-BB1A-15C4B69FA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773238"/>
            <a:ext cx="889000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3AEEE9E-AF5D-4E19-ABA4-D5C7253B2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3.2.1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互斥与临界区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524217A-756C-48C3-8D00-E48045CED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295400"/>
            <a:ext cx="7770812" cy="4941888"/>
          </a:xfrm>
        </p:spPr>
        <p:txBody>
          <a:bodyPr/>
          <a:lstStyle/>
          <a:p>
            <a:pPr algn="just" eaLnBrk="1" hangingPunct="1">
              <a:lnSpc>
                <a:spcPct val="75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并发进程中与共享变量有关的程序段叫</a:t>
            </a:r>
            <a:r>
              <a:rPr lang="zh-CN" altLang="en-US" sz="3600">
                <a:ea typeface="华文新魏" panose="02010800040101010101" pitchFamily="2" charset="-122"/>
              </a:rPr>
              <a:t>“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临界区</a:t>
            </a:r>
            <a:r>
              <a:rPr lang="zh-CN" altLang="en-US" sz="3600">
                <a:ea typeface="华文新魏" panose="02010800040101010101" pitchFamily="2" charset="-122"/>
              </a:rPr>
              <a:t>”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， 共享变量代表的资源叫</a:t>
            </a:r>
            <a:r>
              <a:rPr lang="zh-CN" altLang="en-US" sz="3600">
                <a:ea typeface="华文新魏" panose="02010800040101010101" pitchFamily="2" charset="-122"/>
              </a:rPr>
              <a:t>“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临界资源</a:t>
            </a:r>
            <a:r>
              <a:rPr lang="zh-CN" altLang="en-US" sz="3600">
                <a:ea typeface="华文新魏" panose="02010800040101010101" pitchFamily="2" charset="-122"/>
              </a:rPr>
              <a:t>”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</a:p>
          <a:p>
            <a:pPr algn="just" eaLnBrk="1" hangingPunct="1">
              <a:lnSpc>
                <a:spcPct val="75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与同一变量有关的临界区分散在各进程的程序段中，而各进程的执行速度不可预知。</a:t>
            </a:r>
          </a:p>
          <a:p>
            <a:pPr algn="just" eaLnBrk="1" hangingPunct="1">
              <a:lnSpc>
                <a:spcPct val="75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如果保证进程在临界区执行时，不让另一个进程进入临界区，即各进程对共享变量的访问是互斥的，就不会造成与时间有关的错误。</a:t>
            </a:r>
          </a:p>
          <a:p>
            <a:pPr lvl="2" algn="just" eaLnBrk="1" hangingPunct="1">
              <a:lnSpc>
                <a:spcPct val="75000"/>
              </a:lnSpc>
              <a:buFontTx/>
              <a:buNone/>
            </a:pPr>
            <a:endParaRPr lang="zh-CN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algn="just" eaLnBrk="1" hangingPunct="1">
              <a:lnSpc>
                <a:spcPct val="75000"/>
              </a:lnSpc>
              <a:buFontTx/>
              <a:buNone/>
            </a:pPr>
            <a:endParaRPr lang="zh-CN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algn="just" eaLnBrk="1" hangingPunct="1">
              <a:lnSpc>
                <a:spcPct val="75000"/>
              </a:lnSpc>
              <a:buFontTx/>
              <a:buNone/>
            </a:pPr>
            <a:endParaRPr lang="zh-CN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A14C411-431E-4B40-8BF7-23B788A9E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互斥与临界区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C1FC83B-25FB-4E83-9F6B-C4CA07B6A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75688" cy="5183187"/>
          </a:xfrm>
        </p:spPr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一次至多一个进程能够进入临界区内执行；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如果已有进程在临界区，其他试图进入的进程应等待；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进入临界区内的进程应在有限时间内退出，以便让等待进程中的一个进入。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临界区调度原则：</a:t>
            </a:r>
          </a:p>
          <a:p>
            <a:pPr eaLnBrk="1" hangingPunct="1"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互斥使用、有空让进，忙则等待、有限等待，择一而入，算法可行；</a:t>
            </a:r>
          </a:p>
          <a:p>
            <a:pPr eaLnBrk="1" hangingPunct="1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854B75A-0497-4983-BBEE-FE1EB3B51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3.2.2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临界区管理的尝试 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</a:p>
        </p:txBody>
      </p:sp>
      <p:pic>
        <p:nvPicPr>
          <p:cNvPr id="5123" name="Picture 4">
            <a:extLst>
              <a:ext uri="{FF2B5EF4-FFF2-40B4-BE49-F238E27FC236}">
                <a16:creationId xmlns:a16="http://schemas.microsoft.com/office/drawing/2014/main" id="{E5EF6FAA-7FA9-4894-AEBB-1212116A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885950"/>
            <a:ext cx="8697913" cy="312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C59B706-F17B-492B-B817-A9EFE7763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临界区管理的尝试 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</a:p>
        </p:txBody>
      </p:sp>
      <p:pic>
        <p:nvPicPr>
          <p:cNvPr id="6147" name="Picture 6">
            <a:extLst>
              <a:ext uri="{FF2B5EF4-FFF2-40B4-BE49-F238E27FC236}">
                <a16:creationId xmlns:a16="http://schemas.microsoft.com/office/drawing/2014/main" id="{8325276E-ADA1-48A2-972D-7C576232B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58938"/>
            <a:ext cx="8567738" cy="45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5A58E6-5973-4E76-8085-4DB3DDD12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461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3.2.3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实现临界区的软件算法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Peterson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8B758A8-72EE-498A-9513-AECAFAE2F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68488"/>
            <a:ext cx="8077200" cy="4800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bool inside[2];</a:t>
            </a:r>
          </a:p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inside[0]=false;inside[1]=false;</a:t>
            </a:r>
          </a:p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enum {0,1} turn;</a:t>
            </a:r>
          </a:p>
        </p:txBody>
      </p:sp>
    </p:spTree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53A8552-7AC8-41A1-A892-9D8FC0294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Peterson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5361DBA-DFDE-4A4E-93AA-654222711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838200"/>
            <a:ext cx="8240712" cy="5486400"/>
          </a:xfrm>
        </p:spPr>
        <p:txBody>
          <a:bodyPr/>
          <a:lstStyle/>
          <a:p>
            <a:pPr algn="just" eaLnBrk="1" hangingPunct="1"/>
            <a:r>
              <a:rPr lang="en-US" altLang="zh-CN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cobegin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process P0( ) {                   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  inside[0]=true;                   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  turn=1;                              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 while(inside[1]&amp;&amp;turn==1);        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	{</a:t>
            </a:r>
            <a:r>
              <a:rPr lang="zh-CN" altLang="en-US">
                <a:solidFill>
                  <a:srgbClr val="000000"/>
                </a:solidFill>
              </a:rPr>
              <a:t>临界区</a:t>
            </a:r>
            <a:r>
              <a:rPr lang="en-US" altLang="zh-CN">
                <a:solidFill>
                  <a:srgbClr val="000000"/>
                </a:solidFill>
              </a:rPr>
              <a:t>};                      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	inside[0]=false;                  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 }</a:t>
            </a:r>
            <a:r>
              <a:rPr lang="en-US" altLang="zh-CN"/>
              <a:t>                                 </a:t>
            </a:r>
          </a:p>
          <a:p>
            <a:pPr eaLnBrk="1" hangingPunct="1"/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37B5A06-470C-41BF-80ED-BFCE480EC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Peterson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FCD7094-6997-43FB-A873-F7A3EE6EA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838200"/>
            <a:ext cx="8240712" cy="5486400"/>
          </a:xfrm>
        </p:spPr>
        <p:txBody>
          <a:bodyPr/>
          <a:lstStyle/>
          <a:p>
            <a:pPr eaLnBrk="1" hangingPunct="1"/>
            <a:r>
              <a:rPr lang="en-US" altLang="zh-CN"/>
              <a:t>   process P1( ) {</a:t>
            </a:r>
          </a:p>
          <a:p>
            <a:pPr eaLnBrk="1" hangingPunct="1"/>
            <a:r>
              <a:rPr lang="en-US" altLang="zh-CN"/>
              <a:t>       inside[1]=true;</a:t>
            </a:r>
          </a:p>
          <a:p>
            <a:pPr eaLnBrk="1" hangingPunct="1"/>
            <a:r>
              <a:rPr lang="en-US" altLang="zh-CN"/>
              <a:t>       turn=0;</a:t>
            </a:r>
          </a:p>
          <a:p>
            <a:pPr eaLnBrk="1" hangingPunct="1"/>
            <a:r>
              <a:rPr lang="en-US" altLang="zh-CN"/>
              <a:t>      while(inside[0]&amp;&amp;turn==0);</a:t>
            </a:r>
          </a:p>
          <a:p>
            <a:pPr eaLnBrk="1" hangingPunct="1"/>
            <a:r>
              <a:rPr lang="en-US" altLang="zh-CN"/>
              <a:t>	{</a:t>
            </a:r>
            <a:r>
              <a:rPr lang="zh-CN" altLang="en-US"/>
              <a:t>临界区</a:t>
            </a:r>
            <a:r>
              <a:rPr lang="en-US" altLang="zh-CN"/>
              <a:t>};                     </a:t>
            </a:r>
          </a:p>
          <a:p>
            <a:pPr eaLnBrk="1" hangingPunct="1"/>
            <a:r>
              <a:rPr lang="en-US" altLang="zh-CN"/>
              <a:t>     inside[1]=false;</a:t>
            </a:r>
          </a:p>
          <a:p>
            <a:pPr eaLnBrk="1" hangingPunct="1"/>
            <a:r>
              <a:rPr lang="en-US" altLang="zh-CN"/>
              <a:t>}                                 </a:t>
            </a:r>
          </a:p>
          <a:p>
            <a:pPr eaLnBrk="1" hangingPunct="1"/>
            <a:r>
              <a:rPr lang="en-US" altLang="zh-CN"/>
              <a:t>coend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BA2D518-3F20-43F5-A6FD-84559D60C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ea typeface="华文新魏" panose="02010800040101010101" pitchFamily="2" charset="-122"/>
              </a:rPr>
              <a:t>实现临界区管理的硬件设施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69C63AB-22DE-4099-8E79-56E93EFEF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68413"/>
            <a:ext cx="7010400" cy="4343400"/>
          </a:xfrm>
        </p:spPr>
        <p:txBody>
          <a:bodyPr/>
          <a:lstStyle/>
          <a:p>
            <a:pPr eaLnBrk="1" hangingPunct="1"/>
            <a:r>
              <a:rPr lang="en-US" altLang="zh-CN" sz="39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关中断</a:t>
            </a:r>
          </a:p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测试并建立指令</a:t>
            </a:r>
          </a:p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对换指令</a:t>
            </a:r>
          </a:p>
          <a:p>
            <a:pPr eaLnBrk="1" hangingPunct="1"/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FF0066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8000"/>
    </a:dk1>
    <a:lt1>
      <a:srgbClr val="FFFFFF"/>
    </a:lt1>
    <a:dk2>
      <a:srgbClr val="FF0066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6C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8000"/>
    </a:dk1>
    <a:lt1>
      <a:srgbClr val="FFFFFF"/>
    </a:lt1>
    <a:dk2>
      <a:srgbClr val="FF0066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6C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8000"/>
    </a:dk1>
    <a:lt1>
      <a:srgbClr val="FFFFFF"/>
    </a:lt1>
    <a:dk2>
      <a:srgbClr val="FF0066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6C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349</Words>
  <Application>Microsoft Office PowerPoint</Application>
  <PresentationFormat>全屏显示(4:3)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Times New Roman</vt:lpstr>
      <vt:lpstr>宋体</vt:lpstr>
      <vt:lpstr>Arial</vt:lpstr>
      <vt:lpstr>Calibri</vt:lpstr>
      <vt:lpstr>华文新魏</vt:lpstr>
      <vt:lpstr>隶书</vt:lpstr>
      <vt:lpstr>默认设计模板</vt:lpstr>
      <vt:lpstr>PowerPoint 演示文稿</vt:lpstr>
      <vt:lpstr>3.2.1互斥与临界区(1)</vt:lpstr>
      <vt:lpstr>互斥与临界区(2)</vt:lpstr>
      <vt:lpstr>3.2.2临界区管理的尝试 (1)</vt:lpstr>
      <vt:lpstr>临界区管理的尝试 (2)</vt:lpstr>
      <vt:lpstr>3.2.3实现临界区的软件算法Peterson算法(1) </vt:lpstr>
      <vt:lpstr>Peterson算法(2) </vt:lpstr>
      <vt:lpstr>Peterson算法(3) </vt:lpstr>
      <vt:lpstr>实现临界区管理的硬件设施</vt:lpstr>
      <vt:lpstr>关中断</vt:lpstr>
      <vt:lpstr>测试并建立指令</vt:lpstr>
      <vt:lpstr>对换指令</vt:lpstr>
    </vt:vector>
  </TitlesOfParts>
  <Company>LilyTech.com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操作系统教程(第三版)</dc:title>
  <dc:creator>yuyuhaso</dc:creator>
  <cp:lastModifiedBy>幽弥狂</cp:lastModifiedBy>
  <cp:revision>104</cp:revision>
  <dcterms:created xsi:type="dcterms:W3CDTF">2002-10-28T07:32:45Z</dcterms:created>
  <dcterms:modified xsi:type="dcterms:W3CDTF">2019-09-17T18:51:22Z</dcterms:modified>
</cp:coreProperties>
</file>