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98" r:id="rId6"/>
    <p:sldId id="299" r:id="rId7"/>
    <p:sldId id="316" r:id="rId8"/>
    <p:sldId id="265" r:id="rId9"/>
    <p:sldId id="266" r:id="rId10"/>
    <p:sldId id="319" r:id="rId11"/>
    <p:sldId id="269" r:id="rId12"/>
    <p:sldId id="271" r:id="rId13"/>
    <p:sldId id="302" r:id="rId14"/>
    <p:sldId id="273" r:id="rId15"/>
    <p:sldId id="274" r:id="rId16"/>
    <p:sldId id="275" r:id="rId17"/>
    <p:sldId id="276" r:id="rId18"/>
    <p:sldId id="327" r:id="rId19"/>
    <p:sldId id="278" r:id="rId20"/>
    <p:sldId id="322" r:id="rId21"/>
    <p:sldId id="279" r:id="rId22"/>
    <p:sldId id="280" r:id="rId23"/>
    <p:sldId id="282" r:id="rId24"/>
    <p:sldId id="307" r:id="rId25"/>
    <p:sldId id="308" r:id="rId26"/>
    <p:sldId id="289" r:id="rId27"/>
    <p:sldId id="328" r:id="rId28"/>
    <p:sldId id="291" r:id="rId29"/>
    <p:sldId id="323" r:id="rId30"/>
    <p:sldId id="324" r:id="rId31"/>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33CC"/>
    <a:srgbClr val="D60093"/>
    <a:srgbClr val="FF0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3132CED2-7665-486C-92CB-883F97D6A3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E57CD7E-744D-464A-89F8-D57751C867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F07EEBF-D55F-45B7-9D4B-80240D85FA76}"/>
              </a:ext>
            </a:extLst>
          </p:cNvPr>
          <p:cNvSpPr>
            <a:spLocks noGrp="1" noChangeArrowheads="1"/>
          </p:cNvSpPr>
          <p:nvPr>
            <p:ph type="sldNum" sz="quarter" idx="12"/>
          </p:nvPr>
        </p:nvSpPr>
        <p:spPr>
          <a:ln/>
        </p:spPr>
        <p:txBody>
          <a:bodyPr/>
          <a:lstStyle>
            <a:lvl1pPr>
              <a:defRPr/>
            </a:lvl1pPr>
          </a:lstStyle>
          <a:p>
            <a:fld id="{F26F3DD4-5D1E-4249-9FF0-05F24DA4D83A}" type="slidenum">
              <a:rPr lang="en-US" altLang="zh-CN"/>
              <a:pPr/>
              <a:t>‹#›</a:t>
            </a:fld>
            <a:endParaRPr lang="en-US" altLang="zh-CN"/>
          </a:p>
        </p:txBody>
      </p:sp>
    </p:spTree>
    <p:extLst>
      <p:ext uri="{BB962C8B-B14F-4D97-AF65-F5344CB8AC3E}">
        <p14:creationId xmlns:p14="http://schemas.microsoft.com/office/powerpoint/2010/main" val="119169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9FAF15FA-EB22-43A4-97BC-C877E1A3F3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73C0DF0-FF0D-4864-8284-6685467995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8EB313D-50A2-4442-913B-DDE4004E4584}"/>
              </a:ext>
            </a:extLst>
          </p:cNvPr>
          <p:cNvSpPr>
            <a:spLocks noGrp="1" noChangeArrowheads="1"/>
          </p:cNvSpPr>
          <p:nvPr>
            <p:ph type="sldNum" sz="quarter" idx="12"/>
          </p:nvPr>
        </p:nvSpPr>
        <p:spPr>
          <a:ln/>
        </p:spPr>
        <p:txBody>
          <a:bodyPr/>
          <a:lstStyle>
            <a:lvl1pPr>
              <a:defRPr/>
            </a:lvl1pPr>
          </a:lstStyle>
          <a:p>
            <a:fld id="{25C0B9E3-4785-4815-A203-69198FC31784}" type="slidenum">
              <a:rPr lang="en-US" altLang="zh-CN"/>
              <a:pPr/>
              <a:t>‹#›</a:t>
            </a:fld>
            <a:endParaRPr lang="en-US" altLang="zh-CN"/>
          </a:p>
        </p:txBody>
      </p:sp>
    </p:spTree>
    <p:extLst>
      <p:ext uri="{BB962C8B-B14F-4D97-AF65-F5344CB8AC3E}">
        <p14:creationId xmlns:p14="http://schemas.microsoft.com/office/powerpoint/2010/main" val="296336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28D7A2EB-AEB1-41F0-A621-2C6DE0116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B9F305C-AB90-431C-8FE6-FF58DB4770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A53871-F045-42BB-AF3E-B1E438274530}"/>
              </a:ext>
            </a:extLst>
          </p:cNvPr>
          <p:cNvSpPr>
            <a:spLocks noGrp="1" noChangeArrowheads="1"/>
          </p:cNvSpPr>
          <p:nvPr>
            <p:ph type="sldNum" sz="quarter" idx="12"/>
          </p:nvPr>
        </p:nvSpPr>
        <p:spPr>
          <a:ln/>
        </p:spPr>
        <p:txBody>
          <a:bodyPr/>
          <a:lstStyle>
            <a:lvl1pPr>
              <a:defRPr/>
            </a:lvl1pPr>
          </a:lstStyle>
          <a:p>
            <a:fld id="{A6DB6931-7802-4C90-B9CD-641EC81C7C0C}" type="slidenum">
              <a:rPr lang="en-US" altLang="zh-CN"/>
              <a:pPr/>
              <a:t>‹#›</a:t>
            </a:fld>
            <a:endParaRPr lang="en-US" altLang="zh-CN"/>
          </a:p>
        </p:txBody>
      </p:sp>
    </p:spTree>
    <p:extLst>
      <p:ext uri="{BB962C8B-B14F-4D97-AF65-F5344CB8AC3E}">
        <p14:creationId xmlns:p14="http://schemas.microsoft.com/office/powerpoint/2010/main" val="296590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7793A555-BD6E-4CB1-9A80-56F8519549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9420759-4A38-4842-BC0B-CA2E29B9F1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7E1157-C667-4C7E-BE2B-B8CBAAD9BB0F}"/>
              </a:ext>
            </a:extLst>
          </p:cNvPr>
          <p:cNvSpPr>
            <a:spLocks noGrp="1" noChangeArrowheads="1"/>
          </p:cNvSpPr>
          <p:nvPr>
            <p:ph type="sldNum" sz="quarter" idx="12"/>
          </p:nvPr>
        </p:nvSpPr>
        <p:spPr>
          <a:ln/>
        </p:spPr>
        <p:txBody>
          <a:bodyPr/>
          <a:lstStyle>
            <a:lvl1pPr>
              <a:defRPr/>
            </a:lvl1pPr>
          </a:lstStyle>
          <a:p>
            <a:fld id="{64C32DCC-028E-4662-B4D3-93438BF5294E}" type="slidenum">
              <a:rPr lang="en-US" altLang="zh-CN"/>
              <a:pPr/>
              <a:t>‹#›</a:t>
            </a:fld>
            <a:endParaRPr lang="en-US" altLang="zh-CN"/>
          </a:p>
        </p:txBody>
      </p:sp>
    </p:spTree>
    <p:extLst>
      <p:ext uri="{BB962C8B-B14F-4D97-AF65-F5344CB8AC3E}">
        <p14:creationId xmlns:p14="http://schemas.microsoft.com/office/powerpoint/2010/main" val="170981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9CFFF005-483C-4E9E-BC0D-17E79A28FA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138248-D774-471A-A2EA-BF9906B686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C598DB-4A27-46FE-8A65-4DC2235B5BF9}"/>
              </a:ext>
            </a:extLst>
          </p:cNvPr>
          <p:cNvSpPr>
            <a:spLocks noGrp="1" noChangeArrowheads="1"/>
          </p:cNvSpPr>
          <p:nvPr>
            <p:ph type="sldNum" sz="quarter" idx="12"/>
          </p:nvPr>
        </p:nvSpPr>
        <p:spPr>
          <a:ln/>
        </p:spPr>
        <p:txBody>
          <a:bodyPr/>
          <a:lstStyle>
            <a:lvl1pPr>
              <a:defRPr/>
            </a:lvl1pPr>
          </a:lstStyle>
          <a:p>
            <a:fld id="{B095B3C3-B5A4-4E21-A9A2-E14CEE0C3244}" type="slidenum">
              <a:rPr lang="en-US" altLang="zh-CN"/>
              <a:pPr/>
              <a:t>‹#›</a:t>
            </a:fld>
            <a:endParaRPr lang="en-US" altLang="zh-CN"/>
          </a:p>
        </p:txBody>
      </p:sp>
    </p:spTree>
    <p:extLst>
      <p:ext uri="{BB962C8B-B14F-4D97-AF65-F5344CB8AC3E}">
        <p14:creationId xmlns:p14="http://schemas.microsoft.com/office/powerpoint/2010/main" val="99724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7B00B245-761E-4580-86BC-3B5D203C7E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47EBFFE-1ABF-4DE9-9B32-D86D7B563A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6912D1E-6C1F-4895-82C8-F50B172A2FCE}"/>
              </a:ext>
            </a:extLst>
          </p:cNvPr>
          <p:cNvSpPr>
            <a:spLocks noGrp="1" noChangeArrowheads="1"/>
          </p:cNvSpPr>
          <p:nvPr>
            <p:ph type="sldNum" sz="quarter" idx="12"/>
          </p:nvPr>
        </p:nvSpPr>
        <p:spPr>
          <a:ln/>
        </p:spPr>
        <p:txBody>
          <a:bodyPr/>
          <a:lstStyle>
            <a:lvl1pPr>
              <a:defRPr/>
            </a:lvl1pPr>
          </a:lstStyle>
          <a:p>
            <a:fld id="{A70427A8-C553-46D9-8479-303E99433B90}" type="slidenum">
              <a:rPr lang="en-US" altLang="zh-CN"/>
              <a:pPr/>
              <a:t>‹#›</a:t>
            </a:fld>
            <a:endParaRPr lang="en-US" altLang="zh-CN"/>
          </a:p>
        </p:txBody>
      </p:sp>
    </p:spTree>
    <p:extLst>
      <p:ext uri="{BB962C8B-B14F-4D97-AF65-F5344CB8AC3E}">
        <p14:creationId xmlns:p14="http://schemas.microsoft.com/office/powerpoint/2010/main" val="100366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9C5D375A-4DB7-4CCC-90BD-259328459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3537893-45BE-4D2D-86DC-C1AEEB6C1D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FEE2B98-C4EE-43D5-9090-EFD5D62E8DC5}"/>
              </a:ext>
            </a:extLst>
          </p:cNvPr>
          <p:cNvSpPr>
            <a:spLocks noGrp="1" noChangeArrowheads="1"/>
          </p:cNvSpPr>
          <p:nvPr>
            <p:ph type="sldNum" sz="quarter" idx="12"/>
          </p:nvPr>
        </p:nvSpPr>
        <p:spPr>
          <a:ln/>
        </p:spPr>
        <p:txBody>
          <a:bodyPr/>
          <a:lstStyle>
            <a:lvl1pPr>
              <a:defRPr/>
            </a:lvl1pPr>
          </a:lstStyle>
          <a:p>
            <a:fld id="{8A1B86A6-FBD1-4391-8670-48E2FAA595B3}" type="slidenum">
              <a:rPr lang="en-US" altLang="zh-CN"/>
              <a:pPr/>
              <a:t>‹#›</a:t>
            </a:fld>
            <a:endParaRPr lang="en-US" altLang="zh-CN"/>
          </a:p>
        </p:txBody>
      </p:sp>
    </p:spTree>
    <p:extLst>
      <p:ext uri="{BB962C8B-B14F-4D97-AF65-F5344CB8AC3E}">
        <p14:creationId xmlns:p14="http://schemas.microsoft.com/office/powerpoint/2010/main" val="142514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C11F2937-3BE2-4996-8259-36E7B24683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28CE81B-722C-4963-9B9A-BA861A951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AB777A9-A493-49F1-B38C-B9020DEFFF5E}"/>
              </a:ext>
            </a:extLst>
          </p:cNvPr>
          <p:cNvSpPr>
            <a:spLocks noGrp="1" noChangeArrowheads="1"/>
          </p:cNvSpPr>
          <p:nvPr>
            <p:ph type="sldNum" sz="quarter" idx="12"/>
          </p:nvPr>
        </p:nvSpPr>
        <p:spPr>
          <a:ln/>
        </p:spPr>
        <p:txBody>
          <a:bodyPr/>
          <a:lstStyle>
            <a:lvl1pPr>
              <a:defRPr/>
            </a:lvl1pPr>
          </a:lstStyle>
          <a:p>
            <a:fld id="{7821F596-52B8-4008-9B78-82B43D153D09}" type="slidenum">
              <a:rPr lang="en-US" altLang="zh-CN"/>
              <a:pPr/>
              <a:t>‹#›</a:t>
            </a:fld>
            <a:endParaRPr lang="en-US" altLang="zh-CN"/>
          </a:p>
        </p:txBody>
      </p:sp>
    </p:spTree>
    <p:extLst>
      <p:ext uri="{BB962C8B-B14F-4D97-AF65-F5344CB8AC3E}">
        <p14:creationId xmlns:p14="http://schemas.microsoft.com/office/powerpoint/2010/main" val="7034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44C622-081B-4D26-B284-8E7DF7D5F2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8B6AD06-3D0F-4AE5-A5CF-7ABFBFC1F1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3526C32-977E-4047-87BB-120AB4425F51}"/>
              </a:ext>
            </a:extLst>
          </p:cNvPr>
          <p:cNvSpPr>
            <a:spLocks noGrp="1" noChangeArrowheads="1"/>
          </p:cNvSpPr>
          <p:nvPr>
            <p:ph type="sldNum" sz="quarter" idx="12"/>
          </p:nvPr>
        </p:nvSpPr>
        <p:spPr>
          <a:ln/>
        </p:spPr>
        <p:txBody>
          <a:bodyPr/>
          <a:lstStyle>
            <a:lvl1pPr>
              <a:defRPr/>
            </a:lvl1pPr>
          </a:lstStyle>
          <a:p>
            <a:fld id="{E67FB544-518E-4AF2-B1A3-652E4D534652}" type="slidenum">
              <a:rPr lang="en-US" altLang="zh-CN"/>
              <a:pPr/>
              <a:t>‹#›</a:t>
            </a:fld>
            <a:endParaRPr lang="en-US" altLang="zh-CN"/>
          </a:p>
        </p:txBody>
      </p:sp>
    </p:spTree>
    <p:extLst>
      <p:ext uri="{BB962C8B-B14F-4D97-AF65-F5344CB8AC3E}">
        <p14:creationId xmlns:p14="http://schemas.microsoft.com/office/powerpoint/2010/main" val="384516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AD8D4468-BBE8-4C8E-8DD3-454B6F06EB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78F69C5-AEB4-4A04-866C-4E886B9F7B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DC80B53-9B2B-4AB5-A610-DA909E4ADC05}"/>
              </a:ext>
            </a:extLst>
          </p:cNvPr>
          <p:cNvSpPr>
            <a:spLocks noGrp="1" noChangeArrowheads="1"/>
          </p:cNvSpPr>
          <p:nvPr>
            <p:ph type="sldNum" sz="quarter" idx="12"/>
          </p:nvPr>
        </p:nvSpPr>
        <p:spPr>
          <a:ln/>
        </p:spPr>
        <p:txBody>
          <a:bodyPr/>
          <a:lstStyle>
            <a:lvl1pPr>
              <a:defRPr/>
            </a:lvl1pPr>
          </a:lstStyle>
          <a:p>
            <a:fld id="{E122E11E-4C5E-4FF5-B66F-DE67D43FCE2B}" type="slidenum">
              <a:rPr lang="en-US" altLang="zh-CN"/>
              <a:pPr/>
              <a:t>‹#›</a:t>
            </a:fld>
            <a:endParaRPr lang="en-US" altLang="zh-CN"/>
          </a:p>
        </p:txBody>
      </p:sp>
    </p:spTree>
    <p:extLst>
      <p:ext uri="{BB962C8B-B14F-4D97-AF65-F5344CB8AC3E}">
        <p14:creationId xmlns:p14="http://schemas.microsoft.com/office/powerpoint/2010/main" val="90606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2FD175BF-F719-4A1E-A25E-AD6C826816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F7BC3E-A4C0-488D-98F0-5469F26E0D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DEA78A0-2EAF-435C-908E-722F7BEA8E69}"/>
              </a:ext>
            </a:extLst>
          </p:cNvPr>
          <p:cNvSpPr>
            <a:spLocks noGrp="1" noChangeArrowheads="1"/>
          </p:cNvSpPr>
          <p:nvPr>
            <p:ph type="sldNum" sz="quarter" idx="12"/>
          </p:nvPr>
        </p:nvSpPr>
        <p:spPr>
          <a:ln/>
        </p:spPr>
        <p:txBody>
          <a:bodyPr/>
          <a:lstStyle>
            <a:lvl1pPr>
              <a:defRPr/>
            </a:lvl1pPr>
          </a:lstStyle>
          <a:p>
            <a:fld id="{3E3F75DA-4BA6-4142-B69D-E1CF8ECEC6E5}" type="slidenum">
              <a:rPr lang="en-US" altLang="zh-CN"/>
              <a:pPr/>
              <a:t>‹#›</a:t>
            </a:fld>
            <a:endParaRPr lang="en-US" altLang="zh-CN"/>
          </a:p>
        </p:txBody>
      </p:sp>
    </p:spTree>
    <p:extLst>
      <p:ext uri="{BB962C8B-B14F-4D97-AF65-F5344CB8AC3E}">
        <p14:creationId xmlns:p14="http://schemas.microsoft.com/office/powerpoint/2010/main" val="12441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144250D-C2A9-4D8A-92FF-ECA77C2393D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DAB16FA-B4E1-41F1-BBD2-400AA7427D2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7D17B27-BE95-4681-8D91-4A51FF433FB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53024CB-391C-4667-99E8-598AC8D06E5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A5E4FD17-FCB0-4F4A-911D-7FCB034CE89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F79E72C-3643-4152-80CB-6E275B0C3C0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62D6517-5C13-4665-85F1-E58D40E5F3A9}"/>
              </a:ext>
            </a:extLst>
          </p:cNvPr>
          <p:cNvSpPr>
            <a:spLocks noGrp="1" noChangeArrowheads="1"/>
          </p:cNvSpPr>
          <p:nvPr>
            <p:ph type="title"/>
          </p:nvPr>
        </p:nvSpPr>
        <p:spPr>
          <a:xfrm>
            <a:off x="685800" y="304800"/>
            <a:ext cx="82296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3.3 </a:t>
            </a:r>
            <a:r>
              <a:rPr lang="zh-CN" altLang="en-US" sz="4800">
                <a:latin typeface="华文新魏" panose="02010800040101010101" pitchFamily="2" charset="-122"/>
                <a:ea typeface="华文新魏" panose="02010800040101010101" pitchFamily="2" charset="-122"/>
              </a:rPr>
              <a:t>信号量与</a:t>
            </a:r>
            <a:r>
              <a:rPr lang="zh-CN" altLang="zh-CN" sz="4800">
                <a:latin typeface="华文新魏" panose="02010800040101010101" pitchFamily="2" charset="-122"/>
                <a:ea typeface="华文新魏" panose="02010800040101010101" pitchFamily="2" charset="-122"/>
              </a:rPr>
              <a:t>PV操作</a:t>
            </a:r>
          </a:p>
        </p:txBody>
      </p:sp>
      <p:sp>
        <p:nvSpPr>
          <p:cNvPr id="2051" name="Rectangle 3">
            <a:extLst>
              <a:ext uri="{FF2B5EF4-FFF2-40B4-BE49-F238E27FC236}">
                <a16:creationId xmlns:a16="http://schemas.microsoft.com/office/drawing/2014/main" id="{9937F95E-8A7A-47F0-BF4C-F26FEDBB68B3}"/>
              </a:ext>
            </a:extLst>
          </p:cNvPr>
          <p:cNvSpPr>
            <a:spLocks noGrp="1" noChangeArrowheads="1"/>
          </p:cNvSpPr>
          <p:nvPr>
            <p:ph type="body" idx="1"/>
          </p:nvPr>
        </p:nvSpPr>
        <p:spPr>
          <a:xfrm>
            <a:off x="539750" y="1295400"/>
            <a:ext cx="8532813" cy="4876800"/>
          </a:xfrm>
        </p:spPr>
        <p:txBody>
          <a:bodyPr/>
          <a:lstStyle/>
          <a:p>
            <a:pPr eaLnBrk="1" hangingPunct="1">
              <a:buFontTx/>
              <a:buNone/>
            </a:pPr>
            <a:r>
              <a:rPr lang="en-US" altLang="zh-CN" sz="3500">
                <a:latin typeface="华文新魏" panose="02010800040101010101" pitchFamily="2" charset="-122"/>
                <a:ea typeface="华文新魏" panose="02010800040101010101" pitchFamily="2" charset="-122"/>
              </a:rPr>
              <a:t>3.3.1</a:t>
            </a:r>
            <a:r>
              <a:rPr lang="zh-CN" altLang="en-US" sz="3500">
                <a:latin typeface="华文新魏" panose="02010800040101010101" pitchFamily="2" charset="-122"/>
                <a:ea typeface="华文新魏" panose="02010800040101010101" pitchFamily="2" charset="-122"/>
              </a:rPr>
              <a:t>同步与同步机制</a:t>
            </a:r>
          </a:p>
          <a:p>
            <a:pPr eaLnBrk="1" hangingPunct="1">
              <a:buFontTx/>
              <a:buNone/>
            </a:pPr>
            <a:r>
              <a:rPr lang="en-US" altLang="zh-CN" sz="3500">
                <a:latin typeface="华文新魏" panose="02010800040101010101" pitchFamily="2" charset="-122"/>
                <a:ea typeface="华文新魏" panose="02010800040101010101" pitchFamily="2" charset="-122"/>
              </a:rPr>
              <a:t>3.3.2</a:t>
            </a:r>
            <a:r>
              <a:rPr lang="zh-CN" altLang="en-US" sz="3500">
                <a:latin typeface="华文新魏" panose="02010800040101010101" pitchFamily="2" charset="-122"/>
                <a:ea typeface="华文新魏" panose="02010800040101010101" pitchFamily="2" charset="-122"/>
              </a:rPr>
              <a:t>信号量与</a:t>
            </a:r>
            <a:r>
              <a:rPr lang="en-US" altLang="zh-CN" sz="3500">
                <a:latin typeface="华文新魏" panose="02010800040101010101" pitchFamily="2" charset="-122"/>
                <a:ea typeface="华文新魏" panose="02010800040101010101" pitchFamily="2" charset="-122"/>
              </a:rPr>
              <a:t>PV</a:t>
            </a:r>
            <a:r>
              <a:rPr lang="zh-CN" altLang="en-US" sz="3500">
                <a:latin typeface="华文新魏" panose="02010800040101010101" pitchFamily="2" charset="-122"/>
                <a:ea typeface="华文新魏" panose="02010800040101010101" pitchFamily="2" charset="-122"/>
              </a:rPr>
              <a:t>操作</a:t>
            </a:r>
          </a:p>
          <a:p>
            <a:pPr eaLnBrk="1" hangingPunct="1">
              <a:buFontTx/>
              <a:buNone/>
            </a:pPr>
            <a:r>
              <a:rPr lang="en-US" altLang="zh-CN" sz="3500">
                <a:latin typeface="华文新魏" panose="02010800040101010101" pitchFamily="2" charset="-122"/>
                <a:ea typeface="华文新魏" panose="02010800040101010101" pitchFamily="2" charset="-122"/>
              </a:rPr>
              <a:t>3.3.3</a:t>
            </a:r>
            <a:r>
              <a:rPr lang="zh-CN" altLang="en-US" sz="3500">
                <a:latin typeface="华文新魏" panose="02010800040101010101" pitchFamily="2" charset="-122"/>
                <a:ea typeface="华文新魏" panose="02010800040101010101" pitchFamily="2" charset="-122"/>
              </a:rPr>
              <a:t>信号量实现互斥</a:t>
            </a:r>
          </a:p>
          <a:p>
            <a:pPr eaLnBrk="1" hangingPunct="1">
              <a:buFontTx/>
              <a:buNone/>
            </a:pPr>
            <a:r>
              <a:rPr lang="en-US" altLang="zh-CN" sz="3500">
                <a:latin typeface="华文新魏" panose="02010800040101010101" pitchFamily="2" charset="-122"/>
                <a:ea typeface="华文新魏" panose="02010800040101010101" pitchFamily="2" charset="-122"/>
              </a:rPr>
              <a:t>3.3.4</a:t>
            </a:r>
            <a:r>
              <a:rPr lang="zh-CN" altLang="en-US" sz="3500">
                <a:latin typeface="华文新魏" panose="02010800040101010101" pitchFamily="2" charset="-122"/>
                <a:ea typeface="华文新魏" panose="02010800040101010101" pitchFamily="2" charset="-122"/>
              </a:rPr>
              <a:t>信号量解决五个哲学家吃通心面问题</a:t>
            </a:r>
          </a:p>
          <a:p>
            <a:pPr eaLnBrk="1" hangingPunct="1">
              <a:buFontTx/>
              <a:buNone/>
            </a:pPr>
            <a:r>
              <a:rPr lang="en-US" altLang="zh-CN" sz="3500">
                <a:latin typeface="华文新魏" panose="02010800040101010101" pitchFamily="2" charset="-122"/>
                <a:ea typeface="华文新魏" panose="02010800040101010101" pitchFamily="2" charset="-122"/>
              </a:rPr>
              <a:t>3.3.5</a:t>
            </a:r>
            <a:r>
              <a:rPr lang="zh-CN" altLang="en-US" sz="3500">
                <a:latin typeface="华文新魏" panose="02010800040101010101" pitchFamily="2" charset="-122"/>
                <a:ea typeface="华文新魏" panose="02010800040101010101" pitchFamily="2" charset="-122"/>
              </a:rPr>
              <a:t>信号量解决生产者</a:t>
            </a:r>
            <a:r>
              <a:rPr lang="en-US" altLang="zh-CN" sz="3500">
                <a:latin typeface="华文新魏" panose="02010800040101010101" pitchFamily="2" charset="-122"/>
                <a:ea typeface="华文新魏" panose="02010800040101010101" pitchFamily="2" charset="-122"/>
              </a:rPr>
              <a:t>-</a:t>
            </a:r>
            <a:r>
              <a:rPr lang="zh-CN" altLang="en-US" sz="3500">
                <a:latin typeface="华文新魏" panose="02010800040101010101" pitchFamily="2" charset="-122"/>
                <a:ea typeface="华文新魏" panose="02010800040101010101" pitchFamily="2" charset="-122"/>
              </a:rPr>
              <a:t>消费者问题</a:t>
            </a:r>
          </a:p>
          <a:p>
            <a:pPr eaLnBrk="1" hangingPunct="1">
              <a:buFontTx/>
              <a:buNone/>
            </a:pPr>
            <a:r>
              <a:rPr lang="en-US" altLang="zh-CN" sz="3500">
                <a:latin typeface="华文新魏" panose="02010800040101010101" pitchFamily="2" charset="-122"/>
                <a:ea typeface="华文新魏" panose="02010800040101010101" pitchFamily="2" charset="-122"/>
              </a:rPr>
              <a:t>3.3.6</a:t>
            </a:r>
            <a:r>
              <a:rPr lang="zh-CN" altLang="en-US" sz="3500">
                <a:latin typeface="华文新魏" panose="02010800040101010101" pitchFamily="2" charset="-122"/>
                <a:ea typeface="华文新魏" panose="02010800040101010101" pitchFamily="2" charset="-122"/>
              </a:rPr>
              <a:t>记录型信号量解决读者</a:t>
            </a:r>
            <a:r>
              <a:rPr lang="en-US" altLang="zh-CN" sz="3500">
                <a:latin typeface="华文新魏" panose="02010800040101010101" pitchFamily="2" charset="-122"/>
                <a:ea typeface="华文新魏" panose="02010800040101010101" pitchFamily="2" charset="-122"/>
              </a:rPr>
              <a:t>-</a:t>
            </a:r>
            <a:r>
              <a:rPr lang="zh-CN" altLang="en-US" sz="3500">
                <a:latin typeface="华文新魏" panose="02010800040101010101" pitchFamily="2" charset="-122"/>
                <a:ea typeface="华文新魏" panose="02010800040101010101" pitchFamily="2" charset="-122"/>
              </a:rPr>
              <a:t>写者问题</a:t>
            </a:r>
          </a:p>
          <a:p>
            <a:pPr eaLnBrk="1" hangingPunct="1">
              <a:buFontTx/>
              <a:buNone/>
            </a:pPr>
            <a:r>
              <a:rPr lang="en-US" altLang="zh-CN" sz="3500">
                <a:latin typeface="华文新魏" panose="02010800040101010101" pitchFamily="2" charset="-122"/>
                <a:ea typeface="华文新魏" panose="02010800040101010101" pitchFamily="2" charset="-122"/>
              </a:rPr>
              <a:t>3.3.7</a:t>
            </a:r>
            <a:r>
              <a:rPr lang="zh-CN" altLang="en-US" sz="3500">
                <a:latin typeface="华文新魏" panose="02010800040101010101" pitchFamily="2" charset="-122"/>
                <a:ea typeface="华文新魏" panose="02010800040101010101" pitchFamily="2" charset="-122"/>
              </a:rPr>
              <a:t>记录型信号量解决理发师问题</a:t>
            </a:r>
          </a:p>
          <a:p>
            <a:pPr eaLnBrk="1" hangingPunct="1">
              <a:buFontTx/>
              <a:buNone/>
            </a:pPr>
            <a:endParaRPr lang="en-US" altLang="zh-CN" sz="35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C043DF2D-3E99-4EB5-8F23-85DABCCB6EB2}"/>
              </a:ext>
            </a:extLst>
          </p:cNvPr>
          <p:cNvSpPr>
            <a:spLocks noGrp="1" noChangeArrowheads="1"/>
          </p:cNvSpPr>
          <p:nvPr>
            <p:ph type="title"/>
          </p:nvPr>
        </p:nvSpPr>
        <p:spPr>
          <a:xfrm>
            <a:off x="838200" y="228600"/>
            <a:ext cx="8229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信号量与</a:t>
            </a:r>
            <a:r>
              <a:rPr lang="zh-CN" altLang="zh-CN" sz="4800">
                <a:latin typeface="华文新魏" panose="02010800040101010101" pitchFamily="2" charset="-122"/>
                <a:ea typeface="华文新魏" panose="02010800040101010101" pitchFamily="2" charset="-122"/>
              </a:rPr>
              <a:t>PV操作</a:t>
            </a:r>
            <a:r>
              <a:rPr lang="en-US" altLang="zh-CN" sz="4800">
                <a:latin typeface="华文新魏" panose="02010800040101010101" pitchFamily="2" charset="-122"/>
                <a:ea typeface="华文新魏" panose="02010800040101010101" pitchFamily="2" charset="-122"/>
              </a:rPr>
              <a:t>(3)</a:t>
            </a:r>
          </a:p>
        </p:txBody>
      </p:sp>
      <p:sp>
        <p:nvSpPr>
          <p:cNvPr id="11267" name="Rectangle 1027">
            <a:extLst>
              <a:ext uri="{FF2B5EF4-FFF2-40B4-BE49-F238E27FC236}">
                <a16:creationId xmlns:a16="http://schemas.microsoft.com/office/drawing/2014/main" id="{5C9E9F2B-0356-4FD9-953B-46F77EEA5436}"/>
              </a:ext>
            </a:extLst>
          </p:cNvPr>
          <p:cNvSpPr>
            <a:spLocks noGrp="1" noChangeArrowheads="1"/>
          </p:cNvSpPr>
          <p:nvPr>
            <p:ph type="body" idx="1"/>
          </p:nvPr>
        </p:nvSpPr>
        <p:spPr>
          <a:xfrm>
            <a:off x="914400" y="1066800"/>
            <a:ext cx="7543800" cy="5562600"/>
          </a:xfrm>
        </p:spPr>
        <p:txBody>
          <a:bodyPr/>
          <a:lstStyle/>
          <a:p>
            <a:pPr algn="just" eaLnBrk="1" hangingPunct="1"/>
            <a:r>
              <a:rPr lang="zh-CN" altLang="en-US">
                <a:latin typeface="宋体" panose="02010600030101010101" pitchFamily="2" charset="-122"/>
                <a:ea typeface="华文新魏" panose="02010800040101010101" pitchFamily="2" charset="-122"/>
              </a:rPr>
              <a:t>操作系统中，信号量表示物理资源的实体，它是一个与队列有关的整型变量。</a:t>
            </a:r>
          </a:p>
          <a:p>
            <a:pPr algn="just" eaLnBrk="1" hangingPunct="1"/>
            <a:r>
              <a:rPr lang="zh-CN" altLang="en-US">
                <a:latin typeface="宋体" panose="02010600030101010101" pitchFamily="2" charset="-122"/>
                <a:ea typeface="华文新魏" panose="02010800040101010101" pitchFamily="2" charset="-122"/>
              </a:rPr>
              <a:t>实现时，信号量是一种记录型数据结构，有两个分量：一个是信号量的值，另一个是信号量队列的队列指针。</a:t>
            </a:r>
            <a:endParaRPr lang="zh-CN" altLang="en-US">
              <a:ea typeface="华文新魏" panose="02010800040101010101" pitchFamily="2" charset="-122"/>
            </a:endParaRPr>
          </a:p>
          <a:p>
            <a:pPr eaLnBrk="1" hangingPunct="1"/>
            <a:endParaRPr lang="zh-CN" altLang="en-US">
              <a:ea typeface="华文新魏" panose="02010800040101010101" pitchFamily="2" charset="-122"/>
            </a:endParaRPr>
          </a:p>
          <a:p>
            <a:pPr eaLnBrk="1" hangingPunct="1"/>
            <a:endParaRPr lang="en-US" altLang="zh-CN">
              <a:ea typeface="华文新魏" panose="02010800040101010101" pitchFamily="2" charset="-122"/>
            </a:endParaRPr>
          </a:p>
        </p:txBody>
      </p:sp>
      <p:grpSp>
        <p:nvGrpSpPr>
          <p:cNvPr id="11268" name="Group 1028">
            <a:extLst>
              <a:ext uri="{FF2B5EF4-FFF2-40B4-BE49-F238E27FC236}">
                <a16:creationId xmlns:a16="http://schemas.microsoft.com/office/drawing/2014/main" id="{15746EA8-8FE4-4C0A-94D8-E6A9214551A8}"/>
              </a:ext>
            </a:extLst>
          </p:cNvPr>
          <p:cNvGrpSpPr>
            <a:grpSpLocks/>
          </p:cNvGrpSpPr>
          <p:nvPr/>
        </p:nvGrpSpPr>
        <p:grpSpPr bwMode="auto">
          <a:xfrm>
            <a:off x="2209800" y="3733800"/>
            <a:ext cx="4876800" cy="2387600"/>
            <a:chOff x="1488" y="1392"/>
            <a:chExt cx="2736" cy="948"/>
          </a:xfrm>
        </p:grpSpPr>
        <p:sp>
          <p:nvSpPr>
            <p:cNvPr id="11269" name="Text Box 1029">
              <a:extLst>
                <a:ext uri="{FF2B5EF4-FFF2-40B4-BE49-F238E27FC236}">
                  <a16:creationId xmlns:a16="http://schemas.microsoft.com/office/drawing/2014/main" id="{EA859D61-4810-4BFE-A692-3ED3669738C2}"/>
                </a:ext>
              </a:extLst>
            </p:cNvPr>
            <p:cNvSpPr txBox="1">
              <a:spLocks noChangeArrowheads="1"/>
            </p:cNvSpPr>
            <p:nvPr/>
          </p:nvSpPr>
          <p:spPr bwMode="auto">
            <a:xfrm>
              <a:off x="1488" y="2016"/>
              <a:ext cx="163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a:solidFill>
                  <a:srgbClr val="0033CC"/>
                </a:solidFill>
                <a:latin typeface="华文新魏" panose="02010800040101010101" pitchFamily="2" charset="-122"/>
                <a:ea typeface="华文新魏" panose="02010800040101010101" pitchFamily="2" charset="-122"/>
              </a:endParaRPr>
            </a:p>
          </p:txBody>
        </p:sp>
        <p:grpSp>
          <p:nvGrpSpPr>
            <p:cNvPr id="11270" name="Group 1030">
              <a:extLst>
                <a:ext uri="{FF2B5EF4-FFF2-40B4-BE49-F238E27FC236}">
                  <a16:creationId xmlns:a16="http://schemas.microsoft.com/office/drawing/2014/main" id="{1CC32FC5-37F4-4824-83F3-5013083617C3}"/>
                </a:ext>
              </a:extLst>
            </p:cNvPr>
            <p:cNvGrpSpPr>
              <a:grpSpLocks/>
            </p:cNvGrpSpPr>
            <p:nvPr/>
          </p:nvGrpSpPr>
          <p:grpSpPr bwMode="auto">
            <a:xfrm>
              <a:off x="1488" y="1392"/>
              <a:ext cx="1344" cy="948"/>
              <a:chOff x="1824" y="1392"/>
              <a:chExt cx="1344" cy="948"/>
            </a:xfrm>
          </p:grpSpPr>
          <p:sp>
            <p:nvSpPr>
              <p:cNvPr id="11275" name="Text Box 1031">
                <a:extLst>
                  <a:ext uri="{FF2B5EF4-FFF2-40B4-BE49-F238E27FC236}">
                    <a16:creationId xmlns:a16="http://schemas.microsoft.com/office/drawing/2014/main" id="{2208ED49-4D5B-4E8E-BBD2-813455AD2B9B}"/>
                  </a:ext>
                </a:extLst>
              </p:cNvPr>
              <p:cNvSpPr txBox="1">
                <a:spLocks noChangeArrowheads="1"/>
              </p:cNvSpPr>
              <p:nvPr/>
            </p:nvSpPr>
            <p:spPr bwMode="auto">
              <a:xfrm>
                <a:off x="1824" y="1392"/>
                <a:ext cx="1344" cy="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a:solidFill>
                      <a:srgbClr val="0033CC"/>
                    </a:solidFill>
                    <a:latin typeface="华文新魏" panose="02010800040101010101" pitchFamily="2" charset="-122"/>
                    <a:ea typeface="华文新魏" panose="02010800040101010101" pitchFamily="2" charset="-122"/>
                  </a:rPr>
                  <a:t>信号量的值</a:t>
                </a:r>
                <a:r>
                  <a:rPr lang="en-US" altLang="zh-CN">
                    <a:solidFill>
                      <a:srgbClr val="0033CC"/>
                    </a:solidFill>
                    <a:latin typeface="华文新魏" panose="02010800040101010101" pitchFamily="2" charset="-122"/>
                    <a:ea typeface="华文新魏" panose="02010800040101010101" pitchFamily="2" charset="-122"/>
                  </a:rPr>
                  <a:t>(-2)</a:t>
                </a:r>
                <a:r>
                  <a:rPr lang="en-US" altLang="zh-CN" sz="1800">
                    <a:solidFill>
                      <a:srgbClr val="0033CC"/>
                    </a:solidFill>
                    <a:latin typeface="华文新魏" panose="02010800040101010101" pitchFamily="2" charset="-122"/>
                    <a:ea typeface="华文新魏" panose="02010800040101010101" pitchFamily="2" charset="-122"/>
                  </a:rPr>
                  <a:t>  </a:t>
                </a:r>
              </a:p>
              <a:p>
                <a:pPr algn="just" eaLnBrk="1" hangingPunct="1">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eaLnBrk="1" hangingPunct="1">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eaLnBrk="1" hangingPunct="1">
                  <a:spcBef>
                    <a:spcPct val="50000"/>
                  </a:spcBef>
                </a:pPr>
                <a:r>
                  <a:rPr lang="zh-CN" altLang="en-US">
                    <a:solidFill>
                      <a:srgbClr val="0033CC"/>
                    </a:solidFill>
                    <a:latin typeface="华文新魏" panose="02010800040101010101" pitchFamily="2" charset="-122"/>
                    <a:ea typeface="华文新魏" panose="02010800040101010101" pitchFamily="2" charset="-122"/>
                  </a:rPr>
                  <a:t>信号量队列指针</a:t>
                </a:r>
              </a:p>
              <a:p>
                <a:pPr algn="l" eaLnBrk="1" hangingPunct="1">
                  <a:spcBef>
                    <a:spcPct val="50000"/>
                  </a:spcBef>
                </a:pPr>
                <a:endParaRPr lang="en-US" altLang="zh-CN">
                  <a:solidFill>
                    <a:srgbClr val="0033CC"/>
                  </a:solidFill>
                  <a:latin typeface="华文新魏" panose="02010800040101010101" pitchFamily="2" charset="-122"/>
                  <a:ea typeface="华文新魏" panose="02010800040101010101" pitchFamily="2" charset="-122"/>
                </a:endParaRPr>
              </a:p>
            </p:txBody>
          </p:sp>
          <p:sp>
            <p:nvSpPr>
              <p:cNvPr id="11276" name="Line 1032">
                <a:extLst>
                  <a:ext uri="{FF2B5EF4-FFF2-40B4-BE49-F238E27FC236}">
                    <a16:creationId xmlns:a16="http://schemas.microsoft.com/office/drawing/2014/main" id="{A43FCF89-3305-4093-A07E-6CCC50FCB682}"/>
                  </a:ext>
                </a:extLst>
              </p:cNvPr>
              <p:cNvSpPr>
                <a:spLocks noChangeShapeType="1"/>
              </p:cNvSpPr>
              <p:nvPr/>
            </p:nvSpPr>
            <p:spPr bwMode="auto">
              <a:xfrm>
                <a:off x="1824" y="18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sp>
          <p:nvSpPr>
            <p:cNvPr id="11271" name="Line 1033">
              <a:extLst>
                <a:ext uri="{FF2B5EF4-FFF2-40B4-BE49-F238E27FC236}">
                  <a16:creationId xmlns:a16="http://schemas.microsoft.com/office/drawing/2014/main" id="{6F33F404-E633-4A2F-9142-6537C5E3E532}"/>
                </a:ext>
              </a:extLst>
            </p:cNvPr>
            <p:cNvSpPr>
              <a:spLocks noChangeShapeType="1"/>
            </p:cNvSpPr>
            <p:nvPr/>
          </p:nvSpPr>
          <p:spPr bwMode="auto">
            <a:xfrm>
              <a:off x="2832" y="206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1272" name="Rectangle 1034">
              <a:extLst>
                <a:ext uri="{FF2B5EF4-FFF2-40B4-BE49-F238E27FC236}">
                  <a16:creationId xmlns:a16="http://schemas.microsoft.com/office/drawing/2014/main" id="{6745297D-B308-4A01-8064-515EF38A0C5A}"/>
                </a:ext>
              </a:extLst>
            </p:cNvPr>
            <p:cNvSpPr>
              <a:spLocks noChangeArrowheads="1"/>
            </p:cNvSpPr>
            <p:nvPr/>
          </p:nvSpPr>
          <p:spPr bwMode="auto">
            <a:xfrm>
              <a:off x="3264" y="2016"/>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Line 1035">
              <a:extLst>
                <a:ext uri="{FF2B5EF4-FFF2-40B4-BE49-F238E27FC236}">
                  <a16:creationId xmlns:a16="http://schemas.microsoft.com/office/drawing/2014/main" id="{4FE45E29-5164-43D1-A0E7-3D3A5316070B}"/>
                </a:ext>
              </a:extLst>
            </p:cNvPr>
            <p:cNvSpPr>
              <a:spLocks noChangeShapeType="1"/>
            </p:cNvSpPr>
            <p:nvPr/>
          </p:nvSpPr>
          <p:spPr bwMode="auto">
            <a:xfrm>
              <a:off x="364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1274" name="Rectangle 1036">
              <a:extLst>
                <a:ext uri="{FF2B5EF4-FFF2-40B4-BE49-F238E27FC236}">
                  <a16:creationId xmlns:a16="http://schemas.microsoft.com/office/drawing/2014/main" id="{2BE64A3C-7ABE-4CF8-87D7-9CDE5C3E075A}"/>
                </a:ext>
              </a:extLst>
            </p:cNvPr>
            <p:cNvSpPr>
              <a:spLocks noChangeArrowheads="1"/>
            </p:cNvSpPr>
            <p:nvPr/>
          </p:nvSpPr>
          <p:spPr bwMode="auto">
            <a:xfrm>
              <a:off x="3888" y="201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060C03C-4A50-4B54-AF91-A1247716DDED}"/>
              </a:ext>
            </a:extLst>
          </p:cNvPr>
          <p:cNvSpPr>
            <a:spLocks noGrp="1" noChangeArrowheads="1"/>
          </p:cNvSpPr>
          <p:nvPr>
            <p:ph type="title"/>
          </p:nvPr>
        </p:nvSpPr>
        <p:spPr>
          <a:xfrm>
            <a:off x="838200" y="1066800"/>
            <a:ext cx="7543800" cy="76200"/>
          </a:xfrm>
        </p:spPr>
        <p:txBody>
          <a:bodyPr/>
          <a:lstStyle/>
          <a:p>
            <a:pPr eaLnBrk="1" hangingPunct="1"/>
            <a:r>
              <a:rPr lang="zh-CN" altLang="en-US" sz="4800">
                <a:latin typeface="隶书" panose="02010509060101010101" pitchFamily="49" charset="-122"/>
                <a:ea typeface="华文新魏" panose="02010800040101010101" pitchFamily="2" charset="-122"/>
              </a:rPr>
              <a:t>信号量分类</a:t>
            </a:r>
            <a:br>
              <a:rPr lang="zh-CN" altLang="en-US" sz="4800">
                <a:latin typeface="隶书" panose="02010509060101010101" pitchFamily="49" charset="-122"/>
                <a:ea typeface="华文新魏" panose="02010800040101010101" pitchFamily="2" charset="-122"/>
              </a:rPr>
            </a:br>
            <a:endParaRPr lang="zh-CN" altLang="en-US" sz="4800">
              <a:latin typeface="隶书" panose="02010509060101010101" pitchFamily="49" charset="-122"/>
              <a:ea typeface="华文新魏" panose="02010800040101010101" pitchFamily="2" charset="-122"/>
            </a:endParaRPr>
          </a:p>
        </p:txBody>
      </p:sp>
      <p:sp>
        <p:nvSpPr>
          <p:cNvPr id="12291" name="Rectangle 3">
            <a:extLst>
              <a:ext uri="{FF2B5EF4-FFF2-40B4-BE49-F238E27FC236}">
                <a16:creationId xmlns:a16="http://schemas.microsoft.com/office/drawing/2014/main" id="{0BF252E3-FFB5-4D8B-A69A-F85D766784AA}"/>
              </a:ext>
            </a:extLst>
          </p:cNvPr>
          <p:cNvSpPr>
            <a:spLocks noGrp="1" noChangeArrowheads="1"/>
          </p:cNvSpPr>
          <p:nvPr>
            <p:ph type="body" idx="1"/>
          </p:nvPr>
        </p:nvSpPr>
        <p:spPr>
          <a:xfrm>
            <a:off x="2133600" y="1066800"/>
            <a:ext cx="6705600" cy="5105400"/>
          </a:xfrm>
        </p:spPr>
        <p:txBody>
          <a:bodyPr/>
          <a:lstStyle/>
          <a:p>
            <a:pPr algn="just" eaLnBrk="1" hangingPunct="1">
              <a:buFontTx/>
              <a:buNone/>
            </a:pPr>
            <a:r>
              <a:rPr lang="zh-CN" altLang="en-US" sz="4000">
                <a:latin typeface="华文新魏" panose="02010800040101010101" pitchFamily="2" charset="-122"/>
                <a:ea typeface="华文新魏" panose="02010800040101010101" pitchFamily="2" charset="-122"/>
              </a:rPr>
              <a:t>信号量按其用途分为</a:t>
            </a:r>
          </a:p>
          <a:p>
            <a:pPr algn="just"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公用信号量：</a:t>
            </a:r>
          </a:p>
          <a:p>
            <a:pPr algn="just"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私有信号量：</a:t>
            </a:r>
          </a:p>
          <a:p>
            <a:pPr algn="just" eaLnBrk="1" hangingPunct="1">
              <a:buFontTx/>
              <a:buNone/>
            </a:pPr>
            <a:r>
              <a:rPr lang="zh-CN" altLang="en-US" sz="4000">
                <a:latin typeface="华文新魏" panose="02010800040101010101" pitchFamily="2" charset="-122"/>
                <a:ea typeface="华文新魏" panose="02010800040101010101" pitchFamily="2" charset="-122"/>
              </a:rPr>
              <a:t>信号量按其取值分为</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二元信号量：</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一般信号量：</a:t>
            </a: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6869176-7363-4AA4-9B7C-37CD127DEF54}"/>
              </a:ext>
            </a:extLst>
          </p:cNvPr>
          <p:cNvSpPr>
            <a:spLocks noGrp="1" noChangeArrowheads="1"/>
          </p:cNvSpPr>
          <p:nvPr>
            <p:ph type="title"/>
          </p:nvPr>
        </p:nvSpPr>
        <p:spPr>
          <a:xfrm>
            <a:off x="838200" y="609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一般信号量</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76005D09-1743-4B2A-9D9A-9B6145133A1F}"/>
              </a:ext>
            </a:extLst>
          </p:cNvPr>
          <p:cNvSpPr>
            <a:spLocks noGrp="1" noChangeArrowheads="1"/>
          </p:cNvSpPr>
          <p:nvPr>
            <p:ph type="body" idx="1"/>
          </p:nvPr>
        </p:nvSpPr>
        <p:spPr>
          <a:xfrm>
            <a:off x="838200" y="1066800"/>
            <a:ext cx="7620000" cy="5562600"/>
          </a:xfrm>
        </p:spPr>
        <p:txBody>
          <a:bodyPr/>
          <a:lstStyle/>
          <a:p>
            <a:pPr algn="just" eaLnBrk="1" hangingPunct="1">
              <a:buFontTx/>
              <a:buNone/>
            </a:pPr>
            <a:r>
              <a:rPr lang="en-US" altLang="zh-CN">
                <a:latin typeface="隶书" panose="02010509060101010101" pitchFamily="49" charset="-122"/>
                <a:ea typeface="隶书" panose="02010509060101010101" pitchFamily="49" charset="-122"/>
              </a:rPr>
              <a:t>  </a:t>
            </a:r>
            <a:r>
              <a:rPr lang="zh-CN" altLang="en-US" sz="3600">
                <a:latin typeface="华文新魏" panose="02010800040101010101" pitchFamily="2" charset="-122"/>
                <a:ea typeface="华文新魏" panose="02010800040101010101" pitchFamily="2" charset="-122"/>
              </a:rPr>
              <a:t>设</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为一个记录型数据结构</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一个分量为整形量</a:t>
            </a:r>
            <a:r>
              <a:rPr lang="en-US" altLang="zh-CN" sz="3600">
                <a:latin typeface="华文新魏" panose="02010800040101010101" pitchFamily="2" charset="-122"/>
                <a:ea typeface="华文新魏" panose="02010800040101010101" pitchFamily="2" charset="-122"/>
              </a:rPr>
              <a:t>value,</a:t>
            </a:r>
            <a:r>
              <a:rPr lang="zh-CN" altLang="en-US" sz="3600">
                <a:latin typeface="华文新魏" panose="02010800040101010101" pitchFamily="2" charset="-122"/>
                <a:ea typeface="华文新魏" panose="02010800040101010101" pitchFamily="2" charset="-122"/>
              </a:rPr>
              <a:t>另一个为信号量队列</a:t>
            </a:r>
            <a:r>
              <a:rPr lang="en-US" altLang="zh-CN" sz="3600">
                <a:latin typeface="华文新魏" panose="02010800040101010101" pitchFamily="2" charset="-122"/>
                <a:ea typeface="华文新魏" panose="02010800040101010101" pitchFamily="2" charset="-122"/>
              </a:rPr>
              <a:t>queue, P</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V</a:t>
            </a:r>
            <a:r>
              <a:rPr lang="zh-CN" altLang="en-US" sz="3600">
                <a:latin typeface="华文新魏" panose="02010800040101010101" pitchFamily="2" charset="-122"/>
                <a:ea typeface="华文新魏" panose="02010800040101010101" pitchFamily="2" charset="-122"/>
              </a:rPr>
              <a:t>操作原语定义：</a:t>
            </a:r>
          </a:p>
          <a:p>
            <a:pPr algn="just" eaLnBrk="1" hangingPunct="1"/>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P(s)</a:t>
            </a:r>
            <a:r>
              <a:rPr lang="zh-CN" altLang="en-US" sz="3600">
                <a:latin typeface="华文新魏" panose="02010800040101010101" pitchFamily="2" charset="-122"/>
                <a:ea typeface="华文新魏" panose="02010800040101010101" pitchFamily="2" charset="-122"/>
              </a:rPr>
              <a:t>；将信号量</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减去</a:t>
            </a:r>
            <a:r>
              <a:rPr lang="en-US" altLang="zh-CN" sz="3600">
                <a:latin typeface="华文新魏" panose="02010800040101010101" pitchFamily="2" charset="-122"/>
                <a:ea typeface="华文新魏" panose="02010800040101010101" pitchFamily="2" charset="-122"/>
              </a:rPr>
              <a:t>l</a:t>
            </a:r>
            <a:r>
              <a:rPr lang="zh-CN" altLang="en-US" sz="3600">
                <a:latin typeface="华文新魏" panose="02010800040101010101" pitchFamily="2" charset="-122"/>
                <a:ea typeface="华文新魏" panose="02010800040101010101" pitchFamily="2" charset="-122"/>
              </a:rPr>
              <a:t>，若结果小于</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，则调用</a:t>
            </a:r>
            <a:r>
              <a:rPr lang="en-US" altLang="zh-CN" sz="3600">
                <a:latin typeface="华文新魏" panose="02010800040101010101" pitchFamily="2" charset="-122"/>
                <a:ea typeface="华文新魏" panose="02010800040101010101" pitchFamily="2" charset="-122"/>
              </a:rPr>
              <a:t>P(s)</a:t>
            </a:r>
            <a:r>
              <a:rPr lang="zh-CN" altLang="en-US" sz="3600">
                <a:latin typeface="华文新魏" panose="02010800040101010101" pitchFamily="2" charset="-122"/>
                <a:ea typeface="华文新魏" panose="02010800040101010101" pitchFamily="2" charset="-122"/>
              </a:rPr>
              <a:t>的进程被置成等待信号量</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的状态。</a:t>
            </a:r>
          </a:p>
          <a:p>
            <a:pPr algn="just" eaLnBrk="1" hangingPunct="1"/>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V(s)</a:t>
            </a:r>
            <a:r>
              <a:rPr lang="zh-CN" altLang="en-US" sz="3600">
                <a:latin typeface="华文新魏" panose="02010800040101010101" pitchFamily="2" charset="-122"/>
                <a:ea typeface="华文新魏" panose="02010800040101010101" pitchFamily="2" charset="-122"/>
              </a:rPr>
              <a:t>：将信号量</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加</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，若结果不大于</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，则释放一个等待信号量</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的进程。</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DA31C7BD-4651-4794-9D75-1256BBB04A8D}"/>
              </a:ext>
            </a:extLst>
          </p:cNvPr>
          <p:cNvSpPr>
            <a:spLocks noGrp="1" noChangeArrowheads="1"/>
          </p:cNvSpPr>
          <p:nvPr>
            <p:ph type="title"/>
          </p:nvPr>
        </p:nvSpPr>
        <p:spPr>
          <a:xfrm>
            <a:off x="6858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一般信号量</a:t>
            </a:r>
            <a:r>
              <a:rPr lang="en-US" altLang="zh-CN" sz="4800">
                <a:latin typeface="华文新魏" panose="02010800040101010101" pitchFamily="2" charset="-122"/>
                <a:ea typeface="华文新魏" panose="02010800040101010101" pitchFamily="2" charset="-122"/>
              </a:rPr>
              <a:t>(2)</a:t>
            </a:r>
            <a:br>
              <a:rPr lang="en-US" altLang="zh-CN" sz="4800">
                <a:latin typeface="隶书" panose="02010509060101010101" pitchFamily="49" charset="-122"/>
                <a:ea typeface="隶书" panose="02010509060101010101" pitchFamily="49" charset="-122"/>
              </a:rPr>
            </a:br>
            <a:endParaRPr lang="en-US" altLang="zh-CN" sz="4800">
              <a:latin typeface="隶书" panose="02010509060101010101" pitchFamily="49" charset="-122"/>
              <a:ea typeface="隶书" panose="02010509060101010101" pitchFamily="49" charset="-122"/>
            </a:endParaRPr>
          </a:p>
        </p:txBody>
      </p:sp>
      <p:sp>
        <p:nvSpPr>
          <p:cNvPr id="14339" name="Rectangle 1027">
            <a:extLst>
              <a:ext uri="{FF2B5EF4-FFF2-40B4-BE49-F238E27FC236}">
                <a16:creationId xmlns:a16="http://schemas.microsoft.com/office/drawing/2014/main" id="{B6607884-50AF-43B3-943D-E9548EC84A87}"/>
              </a:ext>
            </a:extLst>
          </p:cNvPr>
          <p:cNvSpPr>
            <a:spLocks noGrp="1" noChangeArrowheads="1"/>
          </p:cNvSpPr>
          <p:nvPr>
            <p:ph type="body" idx="1"/>
          </p:nvPr>
        </p:nvSpPr>
        <p:spPr>
          <a:xfrm>
            <a:off x="990600" y="990600"/>
            <a:ext cx="7543800" cy="5791200"/>
          </a:xfrm>
        </p:spPr>
        <p:txBody>
          <a:bodyPr/>
          <a:lstStyle/>
          <a:p>
            <a:pPr eaLnBrk="1" hangingPunct="1">
              <a:lnSpc>
                <a:spcPct val="80000"/>
              </a:lnSpc>
            </a:pPr>
            <a:r>
              <a:rPr lang="en-US" altLang="zh-CN" sz="2400">
                <a:latin typeface="华文新魏" panose="02010800040101010101" pitchFamily="2" charset="-122"/>
                <a:ea typeface="华文新魏" panose="02010800040101010101" pitchFamily="2" charset="-122"/>
              </a:rPr>
              <a:t>typedef struct semaphore {</a:t>
            </a:r>
          </a:p>
          <a:p>
            <a:pPr eaLnBrk="1" hangingPunct="1">
              <a:lnSpc>
                <a:spcPct val="80000"/>
              </a:lnSpc>
            </a:pPr>
            <a:r>
              <a:rPr lang="en-US" altLang="zh-CN" sz="2400">
                <a:latin typeface="华文新魏" panose="02010800040101010101" pitchFamily="2" charset="-122"/>
                <a:ea typeface="华文新魏" panose="02010800040101010101" pitchFamily="2" charset="-122"/>
              </a:rPr>
              <a:t>	int value;                   //</a:t>
            </a:r>
            <a:r>
              <a:rPr lang="zh-CN" altLang="en-US" sz="2400">
                <a:latin typeface="华文新魏" panose="02010800040101010101" pitchFamily="2" charset="-122"/>
                <a:ea typeface="华文新魏" panose="02010800040101010101" pitchFamily="2" charset="-122"/>
              </a:rPr>
              <a:t>信号量值</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struct pcb *list;         //</a:t>
            </a:r>
            <a:r>
              <a:rPr lang="zh-CN" altLang="en-US" sz="2400">
                <a:latin typeface="华文新魏" panose="02010800040101010101" pitchFamily="2" charset="-122"/>
                <a:ea typeface="华文新魏" panose="02010800040101010101" pitchFamily="2" charset="-122"/>
              </a:rPr>
              <a:t>信号量队列指针</a:t>
            </a:r>
          </a:p>
          <a:p>
            <a:pPr eaLnBrk="1" hangingPunct="1">
              <a:lnSpc>
                <a:spcPct val="80000"/>
              </a:lnSpc>
            </a:pPr>
            <a:endParaRPr lang="zh-CN" altLang="en-US" sz="2400">
              <a:latin typeface="华文新魏" panose="02010800040101010101" pitchFamily="2" charset="-122"/>
              <a:ea typeface="华文新魏" panose="02010800040101010101" pitchFamily="2" charset="-122"/>
            </a:endParaRP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t>
            </a:r>
          </a:p>
          <a:p>
            <a:pPr eaLnBrk="1" hangingPunct="1">
              <a:lnSpc>
                <a:spcPct val="80000"/>
              </a:lnSpc>
            </a:pPr>
            <a:r>
              <a:rPr lang="en-US" altLang="zh-CN" sz="2400" b="1">
                <a:latin typeface="华文新魏" panose="02010800040101010101" pitchFamily="2" charset="-122"/>
                <a:ea typeface="华文新魏" panose="02010800040101010101" pitchFamily="2" charset="-122"/>
              </a:rPr>
              <a:t>void P(semaphore &amp;s) {</a:t>
            </a:r>
          </a:p>
          <a:p>
            <a:pPr eaLnBrk="1" hangingPunct="1">
              <a:lnSpc>
                <a:spcPct val="80000"/>
              </a:lnSpc>
            </a:pPr>
            <a:r>
              <a:rPr lang="en-US" altLang="zh-CN" sz="2400" b="1">
                <a:latin typeface="华文新魏" panose="02010800040101010101" pitchFamily="2" charset="-122"/>
                <a:ea typeface="华文新魏" panose="02010800040101010101" pitchFamily="2" charset="-122"/>
              </a:rPr>
              <a:t>	 s.value--;            </a:t>
            </a:r>
          </a:p>
          <a:p>
            <a:pPr eaLnBrk="1" hangingPunct="1">
              <a:lnSpc>
                <a:spcPct val="80000"/>
              </a:lnSpc>
            </a:pPr>
            <a:r>
              <a:rPr lang="en-US" altLang="zh-CN" sz="2400" b="1">
                <a:latin typeface="华文新魏" panose="02010800040101010101" pitchFamily="2" charset="-122"/>
                <a:ea typeface="华文新魏" panose="02010800040101010101" pitchFamily="2" charset="-122"/>
              </a:rPr>
              <a:t>	if(s.value&lt;0)         </a:t>
            </a:r>
          </a:p>
          <a:p>
            <a:pPr eaLnBrk="1" hangingPunct="1">
              <a:lnSpc>
                <a:spcPct val="80000"/>
              </a:lnSpc>
            </a:pPr>
            <a:r>
              <a:rPr lang="en-US" altLang="zh-CN" sz="2400" b="1">
                <a:latin typeface="华文新魏" panose="02010800040101010101" pitchFamily="2" charset="-122"/>
                <a:ea typeface="华文新魏" panose="02010800040101010101" pitchFamily="2" charset="-122"/>
              </a:rPr>
              <a:t>           W(s.list);      </a:t>
            </a:r>
          </a:p>
          <a:p>
            <a:pPr eaLnBrk="1" hangingPunct="1">
              <a:lnSpc>
                <a:spcPct val="80000"/>
              </a:lnSpc>
            </a:pPr>
            <a:r>
              <a:rPr lang="en-US" altLang="zh-CN" sz="2400" b="1">
                <a:latin typeface="华文新魏" panose="02010800040101010101" pitchFamily="2" charset="-122"/>
                <a:ea typeface="华文新魏" panose="02010800040101010101" pitchFamily="2" charset="-122"/>
              </a:rPr>
              <a:t>}                     </a:t>
            </a:r>
          </a:p>
          <a:p>
            <a:pPr eaLnBrk="1" hangingPunct="1">
              <a:lnSpc>
                <a:spcPct val="80000"/>
              </a:lnSpc>
            </a:pPr>
            <a:r>
              <a:rPr lang="en-US" altLang="zh-CN" sz="2400" b="1">
                <a:latin typeface="华文新魏" panose="02010800040101010101" pitchFamily="2" charset="-122"/>
                <a:ea typeface="华文新魏" panose="02010800040101010101" pitchFamily="2" charset="-122"/>
              </a:rPr>
              <a:t>void V(semaphore &amp;s) {</a:t>
            </a:r>
          </a:p>
          <a:p>
            <a:pPr eaLnBrk="1" hangingPunct="1">
              <a:lnSpc>
                <a:spcPct val="80000"/>
              </a:lnSpc>
            </a:pPr>
            <a:r>
              <a:rPr lang="en-US" altLang="zh-CN" sz="2400" b="1">
                <a:latin typeface="华文新魏" panose="02010800040101010101" pitchFamily="2" charset="-122"/>
                <a:ea typeface="华文新魏" panose="02010800040101010101" pitchFamily="2" charset="-122"/>
              </a:rPr>
              <a:t>	s.value++;            </a:t>
            </a:r>
          </a:p>
          <a:p>
            <a:pPr eaLnBrk="1" hangingPunct="1">
              <a:lnSpc>
                <a:spcPct val="80000"/>
              </a:lnSpc>
            </a:pPr>
            <a:r>
              <a:rPr lang="en-US" altLang="zh-CN" sz="2400" b="1">
                <a:latin typeface="华文新魏" panose="02010800040101010101" pitchFamily="2" charset="-122"/>
                <a:ea typeface="华文新魏" panose="02010800040101010101" pitchFamily="2" charset="-122"/>
              </a:rPr>
              <a:t>      if(s.value&lt;=0)        </a:t>
            </a:r>
          </a:p>
          <a:p>
            <a:pPr eaLnBrk="1" hangingPunct="1">
              <a:lnSpc>
                <a:spcPct val="80000"/>
              </a:lnSpc>
            </a:pPr>
            <a:r>
              <a:rPr lang="en-US" altLang="zh-CN" sz="2400" b="1">
                <a:latin typeface="华文新魏" panose="02010800040101010101" pitchFamily="2" charset="-122"/>
                <a:ea typeface="华文新魏" panose="02010800040101010101" pitchFamily="2" charset="-122"/>
              </a:rPr>
              <a:t>        R(s.list);        </a:t>
            </a:r>
          </a:p>
          <a:p>
            <a:pPr eaLnBrk="1" hangingPunct="1">
              <a:lnSpc>
                <a:spcPct val="80000"/>
              </a:lnSpc>
            </a:pPr>
            <a:r>
              <a:rPr lang="en-US" altLang="zh-CN" sz="2400" b="1">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5949279-13C7-4680-92FF-1F48637468AB}"/>
              </a:ext>
            </a:extLst>
          </p:cNvPr>
          <p:cNvSpPr>
            <a:spLocks noGrp="1" noChangeArrowheads="1"/>
          </p:cNvSpPr>
          <p:nvPr>
            <p:ph type="title"/>
          </p:nvPr>
        </p:nvSpPr>
        <p:spPr>
          <a:xfrm>
            <a:off x="609600" y="152400"/>
            <a:ext cx="8229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一般信号量</a:t>
            </a:r>
            <a:r>
              <a:rPr lang="en-US" altLang="zh-CN" sz="4800">
                <a:latin typeface="华文新魏" panose="02010800040101010101" pitchFamily="2" charset="-122"/>
                <a:ea typeface="华文新魏" panose="02010800040101010101" pitchFamily="2" charset="-122"/>
              </a:rPr>
              <a:t>(3)</a:t>
            </a:r>
            <a:endParaRPr lang="zh-CN" altLang="zh-CN" sz="4800">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DDC3601D-2049-495B-802C-89541FEBD423}"/>
              </a:ext>
            </a:extLst>
          </p:cNvPr>
          <p:cNvSpPr>
            <a:spLocks noGrp="1" noChangeArrowheads="1"/>
          </p:cNvSpPr>
          <p:nvPr>
            <p:ph type="body" idx="1"/>
          </p:nvPr>
        </p:nvSpPr>
        <p:spPr>
          <a:xfrm>
            <a:off x="838200" y="990600"/>
            <a:ext cx="7543800" cy="5486400"/>
          </a:xfrm>
        </p:spPr>
        <p:txBody>
          <a:bodyPr/>
          <a:lstStyle/>
          <a:p>
            <a:pPr algn="just" eaLnBrk="1" hangingPunct="1"/>
            <a:r>
              <a:rPr lang="zh-CN" altLang="en-US" sz="2800">
                <a:latin typeface="华文新魏" panose="02010800040101010101" pitchFamily="2" charset="-122"/>
                <a:ea typeface="华文新魏" panose="02010800040101010101" pitchFamily="2" charset="-122"/>
              </a:rPr>
              <a:t>推论</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：若信号量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为正值，则该值等于在封锁进程之前对信号量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可施行的</a:t>
            </a:r>
            <a:r>
              <a:rPr lang="en-US" altLang="zh-CN" sz="2800">
                <a:latin typeface="华文新魏" panose="02010800040101010101" pitchFamily="2" charset="-122"/>
                <a:ea typeface="华文新魏" panose="02010800040101010101" pitchFamily="2" charset="-122"/>
              </a:rPr>
              <a:t>P</a:t>
            </a:r>
            <a:r>
              <a:rPr lang="zh-CN" altLang="en-US" sz="2800">
                <a:latin typeface="华文新魏" panose="02010800040101010101" pitchFamily="2" charset="-122"/>
                <a:ea typeface="华文新魏" panose="02010800040101010101" pitchFamily="2" charset="-122"/>
              </a:rPr>
              <a:t>操作数、亦等于</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所代表的实际还可以使用的物理资源数</a:t>
            </a:r>
          </a:p>
          <a:p>
            <a:pPr algn="just" eaLnBrk="1" hangingPunct="1"/>
            <a:r>
              <a:rPr lang="zh-CN" altLang="en-US" sz="2800">
                <a:latin typeface="华文新魏" panose="02010800040101010101" pitchFamily="2" charset="-122"/>
                <a:ea typeface="华文新魏" panose="02010800040101010101" pitchFamily="2" charset="-122"/>
              </a:rPr>
              <a:t>推论</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：若信号量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为负值，则其绝对值等于登记排列在该信号量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队列之中等待的进程个数、亦即恰好等于对信号量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实施</a:t>
            </a:r>
            <a:r>
              <a:rPr lang="en-US" altLang="zh-CN" sz="2800">
                <a:latin typeface="华文新魏" panose="02010800040101010101" pitchFamily="2" charset="-122"/>
                <a:ea typeface="华文新魏" panose="02010800040101010101" pitchFamily="2" charset="-122"/>
              </a:rPr>
              <a:t>P</a:t>
            </a:r>
            <a:r>
              <a:rPr lang="zh-CN" altLang="en-US" sz="2800">
                <a:latin typeface="华文新魏" panose="02010800040101010101" pitchFamily="2" charset="-122"/>
                <a:ea typeface="华文新魏" panose="02010800040101010101" pitchFamily="2" charset="-122"/>
              </a:rPr>
              <a:t>操作而被封锁起来并进入信号量</a:t>
            </a:r>
            <a:r>
              <a:rPr lang="en-US" altLang="zh-CN" sz="2800">
                <a:latin typeface="华文新魏" panose="02010800040101010101" pitchFamily="2" charset="-122"/>
                <a:ea typeface="华文新魏" panose="02010800040101010101" pitchFamily="2" charset="-122"/>
              </a:rPr>
              <a:t>s</a:t>
            </a:r>
            <a:r>
              <a:rPr lang="zh-CN" altLang="en-US" sz="2800">
                <a:latin typeface="华文新魏" panose="02010800040101010101" pitchFamily="2" charset="-122"/>
                <a:ea typeface="华文新魏" panose="02010800040101010101" pitchFamily="2" charset="-122"/>
              </a:rPr>
              <a:t>队列的进程数</a:t>
            </a:r>
          </a:p>
          <a:p>
            <a:pPr algn="just" eaLnBrk="1" hangingPunct="1"/>
            <a:r>
              <a:rPr lang="zh-CN" altLang="en-US" sz="2800">
                <a:latin typeface="华文新魏" panose="02010800040101010101" pitchFamily="2" charset="-122"/>
                <a:ea typeface="华文新魏" panose="02010800040101010101" pitchFamily="2" charset="-122"/>
              </a:rPr>
              <a:t>推论</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：通常，</a:t>
            </a:r>
            <a:r>
              <a:rPr lang="en-US" altLang="zh-CN" sz="2800">
                <a:latin typeface="华文新魏" panose="02010800040101010101" pitchFamily="2" charset="-122"/>
                <a:ea typeface="华文新魏" panose="02010800040101010101" pitchFamily="2" charset="-122"/>
              </a:rPr>
              <a:t>P</a:t>
            </a:r>
            <a:r>
              <a:rPr lang="zh-CN" altLang="en-US" sz="2800">
                <a:latin typeface="华文新魏" panose="02010800040101010101" pitchFamily="2" charset="-122"/>
                <a:ea typeface="华文新魏" panose="02010800040101010101" pitchFamily="2" charset="-122"/>
              </a:rPr>
              <a:t>操作意味着请求一个资源，</a:t>
            </a:r>
            <a:r>
              <a:rPr lang="en-US" altLang="zh-CN" sz="2800">
                <a:latin typeface="华文新魏" panose="02010800040101010101" pitchFamily="2" charset="-122"/>
                <a:ea typeface="华文新魏" panose="02010800040101010101" pitchFamily="2" charset="-122"/>
              </a:rPr>
              <a:t>V</a:t>
            </a:r>
            <a:r>
              <a:rPr lang="zh-CN" altLang="en-US" sz="2800">
                <a:latin typeface="华文新魏" panose="02010800040101010101" pitchFamily="2" charset="-122"/>
                <a:ea typeface="华文新魏" panose="02010800040101010101" pitchFamily="2" charset="-122"/>
              </a:rPr>
              <a:t>操作意味着释放一个资源。在一定条件下，</a:t>
            </a:r>
            <a:r>
              <a:rPr lang="en-US" altLang="zh-CN" sz="2800">
                <a:latin typeface="华文新魏" panose="02010800040101010101" pitchFamily="2" charset="-122"/>
                <a:ea typeface="华文新魏" panose="02010800040101010101" pitchFamily="2" charset="-122"/>
              </a:rPr>
              <a:t>P</a:t>
            </a:r>
            <a:r>
              <a:rPr lang="zh-CN" altLang="en-US" sz="2800">
                <a:latin typeface="华文新魏" panose="02010800040101010101" pitchFamily="2" charset="-122"/>
                <a:ea typeface="华文新魏" panose="02010800040101010101" pitchFamily="2" charset="-122"/>
              </a:rPr>
              <a:t>操作代表挂起进程操作，而</a:t>
            </a:r>
            <a:r>
              <a:rPr lang="en-US" altLang="zh-CN" sz="2800">
                <a:latin typeface="华文新魏" panose="02010800040101010101" pitchFamily="2" charset="-122"/>
                <a:ea typeface="华文新魏" panose="02010800040101010101" pitchFamily="2" charset="-122"/>
              </a:rPr>
              <a:t>V</a:t>
            </a:r>
            <a:r>
              <a:rPr lang="zh-CN" altLang="en-US" sz="2800">
                <a:latin typeface="华文新魏" panose="02010800040101010101" pitchFamily="2" charset="-122"/>
                <a:ea typeface="华文新魏" panose="02010800040101010101" pitchFamily="2" charset="-122"/>
              </a:rPr>
              <a:t>操作代表唤醒被挂起进程的操作</a:t>
            </a:r>
          </a:p>
          <a:p>
            <a:pPr algn="just" eaLnBrk="1" hangingPunct="1">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DE8146A-4A76-4D40-8504-A400EC05F73B}"/>
              </a:ext>
            </a:extLst>
          </p:cNvPr>
          <p:cNvSpPr>
            <a:spLocks noGrp="1" noChangeArrowheads="1"/>
          </p:cNvSpPr>
          <p:nvPr>
            <p:ph type="title"/>
          </p:nvPr>
        </p:nvSpPr>
        <p:spPr/>
        <p:txBody>
          <a:bodyPr/>
          <a:lstStyle/>
          <a:p>
            <a:pPr eaLnBrk="1" hangingPunct="1"/>
            <a:r>
              <a:rPr lang="zh-CN" altLang="en-US" sz="4800">
                <a:latin typeface="华文新魏" panose="02010800040101010101" pitchFamily="2" charset="-122"/>
                <a:ea typeface="华文新魏" panose="02010800040101010101" pitchFamily="2" charset="-122"/>
              </a:rPr>
              <a:t>二元信号量</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333AB2CE-5DED-4BF7-A543-D6FEC770A01C}"/>
              </a:ext>
            </a:extLst>
          </p:cNvPr>
          <p:cNvSpPr>
            <a:spLocks noGrp="1" noChangeArrowheads="1"/>
          </p:cNvSpPr>
          <p:nvPr>
            <p:ph type="body" idx="1"/>
          </p:nvPr>
        </p:nvSpPr>
        <p:spPr>
          <a:xfrm>
            <a:off x="685800" y="1143000"/>
            <a:ext cx="7924800" cy="5105400"/>
          </a:xfrm>
        </p:spPr>
        <p:txBody>
          <a:bodyPr/>
          <a:lstStyle/>
          <a:p>
            <a:pPr algn="just" eaLnBrk="1" hangingPunct="1"/>
            <a:r>
              <a:rPr lang="zh-CN" altLang="en-US" sz="3600">
                <a:latin typeface="华文新魏" panose="02010800040101010101" pitchFamily="2" charset="-122"/>
                <a:ea typeface="华文新魏" panose="02010800040101010101" pitchFamily="2" charset="-122"/>
              </a:rPr>
              <a:t>设</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为一个记录型数据结构</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一个分量为</a:t>
            </a:r>
            <a:r>
              <a:rPr lang="en-US" altLang="zh-CN" sz="3600">
                <a:latin typeface="华文新魏" panose="02010800040101010101" pitchFamily="2" charset="-122"/>
                <a:ea typeface="华文新魏" panose="02010800040101010101" pitchFamily="2" charset="-122"/>
              </a:rPr>
              <a:t>value,</a:t>
            </a:r>
            <a:r>
              <a:rPr lang="zh-CN" altLang="en-US" sz="3600">
                <a:latin typeface="华文新魏" panose="02010800040101010101" pitchFamily="2" charset="-122"/>
                <a:ea typeface="华文新魏" panose="02010800040101010101" pitchFamily="2" charset="-122"/>
              </a:rPr>
              <a:t>它仅能取值</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另一个分量为信号量队列</a:t>
            </a:r>
            <a:r>
              <a:rPr lang="en-US" altLang="zh-CN" sz="3600">
                <a:latin typeface="华文新魏" panose="02010800040101010101" pitchFamily="2" charset="-122"/>
                <a:ea typeface="华文新魏" panose="02010800040101010101" pitchFamily="2" charset="-122"/>
              </a:rPr>
              <a:t>queue, </a:t>
            </a:r>
            <a:r>
              <a:rPr lang="zh-CN" altLang="en-US" sz="3600">
                <a:latin typeface="华文新魏" panose="02010800040101010101" pitchFamily="2" charset="-122"/>
                <a:ea typeface="华文新魏" panose="02010800040101010101" pitchFamily="2" charset="-122"/>
              </a:rPr>
              <a:t>把二元信号量上的</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V</a:t>
            </a:r>
            <a:r>
              <a:rPr lang="zh-CN" altLang="en-US" sz="3600">
                <a:latin typeface="华文新魏" panose="02010800040101010101" pitchFamily="2" charset="-122"/>
                <a:ea typeface="华文新魏" panose="02010800040101010101" pitchFamily="2" charset="-122"/>
              </a:rPr>
              <a:t>操作记为</a:t>
            </a:r>
            <a:r>
              <a:rPr lang="en-US" altLang="zh-CN" sz="3600">
                <a:latin typeface="华文新魏" panose="02010800040101010101" pitchFamily="2" charset="-122"/>
                <a:ea typeface="华文新魏" panose="02010800040101010101" pitchFamily="2" charset="-122"/>
              </a:rPr>
              <a:t>BP</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BV,BP</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BV</a:t>
            </a:r>
            <a:r>
              <a:rPr lang="zh-CN" altLang="en-US" sz="3600">
                <a:latin typeface="华文新魏" panose="02010800040101010101" pitchFamily="2" charset="-122"/>
                <a:ea typeface="华文新魏" panose="02010800040101010101" pitchFamily="2" charset="-122"/>
              </a:rPr>
              <a:t>操作原语的定义如下：</a:t>
            </a:r>
          </a:p>
          <a:p>
            <a:pPr algn="just"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ED045B5-A86A-4695-9ADB-5BB52B0D1B8D}"/>
              </a:ext>
            </a:extLst>
          </p:cNvPr>
          <p:cNvSpPr>
            <a:spLocks noGrp="1" noChangeArrowheads="1"/>
          </p:cNvSpPr>
          <p:nvPr>
            <p:ph type="title"/>
          </p:nvPr>
        </p:nvSpPr>
        <p:spPr>
          <a:xfrm>
            <a:off x="914400" y="762000"/>
            <a:ext cx="7543800" cy="457200"/>
          </a:xfrm>
        </p:spPr>
        <p:txBody>
          <a:bodyPr/>
          <a:lstStyle/>
          <a:p>
            <a:pPr eaLnBrk="1" hangingPunct="1"/>
            <a:r>
              <a:rPr lang="zh-CN" altLang="en-US" sz="4800">
                <a:latin typeface="华文新魏" panose="02010800040101010101" pitchFamily="2" charset="-122"/>
                <a:ea typeface="华文新魏" panose="02010800040101010101" pitchFamily="2" charset="-122"/>
              </a:rPr>
              <a:t>二元信号量</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5DE715A7-605F-44E3-956E-35395FE1613F}"/>
              </a:ext>
            </a:extLst>
          </p:cNvPr>
          <p:cNvSpPr>
            <a:spLocks noGrp="1" noChangeArrowheads="1"/>
          </p:cNvSpPr>
          <p:nvPr>
            <p:ph type="body" idx="1"/>
          </p:nvPr>
        </p:nvSpPr>
        <p:spPr>
          <a:xfrm>
            <a:off x="304800" y="685800"/>
            <a:ext cx="8839200" cy="7086600"/>
          </a:xfrm>
        </p:spPr>
        <p:txBody>
          <a:bodyPr/>
          <a:lstStyle/>
          <a:p>
            <a:pPr eaLnBrk="1" hangingPunct="1"/>
            <a:r>
              <a:rPr lang="en-US" altLang="zh-CN" sz="2400">
                <a:latin typeface="华文新魏" panose="02010800040101010101" pitchFamily="2" charset="-122"/>
                <a:ea typeface="华文新魏" panose="02010800040101010101" pitchFamily="2" charset="-122"/>
              </a:rPr>
              <a:t> </a:t>
            </a:r>
            <a:r>
              <a:rPr lang="en-US" altLang="zh-CN" sz="2400"/>
              <a:t>typedef struct binary_semaphore {</a:t>
            </a:r>
            <a:r>
              <a:rPr lang="en-US" altLang="zh-CN" sz="2400">
                <a:latin typeface="华文新魏" panose="02010800040101010101" pitchFamily="2" charset="-122"/>
                <a:ea typeface="华文新魏" panose="02010800040101010101" pitchFamily="2" charset="-122"/>
              </a:rPr>
              <a:t> </a:t>
            </a:r>
          </a:p>
          <a:p>
            <a:pPr eaLnBrk="1" hangingPunct="1"/>
            <a:r>
              <a:rPr lang="en-US" altLang="zh-CN" sz="2400">
                <a:latin typeface="华文新魏" panose="02010800040101010101" pitchFamily="2" charset="-122"/>
                <a:ea typeface="华文新魏" panose="02010800040101010101" pitchFamily="2" charset="-122"/>
              </a:rPr>
              <a:t>   </a:t>
            </a:r>
            <a:r>
              <a:rPr lang="en-US" altLang="zh-CN" sz="2400"/>
              <a:t>int value;                  //value</a:t>
            </a:r>
            <a:r>
              <a:rPr lang="zh-CN" altLang="en-US" sz="2400"/>
              <a:t>取值</a:t>
            </a:r>
            <a:r>
              <a:rPr lang="en-US" altLang="zh-CN" sz="2400"/>
              <a:t>0 or 1</a:t>
            </a:r>
          </a:p>
          <a:p>
            <a:pPr eaLnBrk="1" hangingPunct="1"/>
            <a:r>
              <a:rPr lang="en-US" altLang="zh-CN" sz="2400"/>
              <a:t>  struct pcb *list;  };</a:t>
            </a:r>
          </a:p>
          <a:p>
            <a:pPr eaLnBrk="1" hangingPunct="1"/>
            <a:r>
              <a:rPr lang="en-US" altLang="zh-CN" sz="2400"/>
              <a:t>void BP(binary_semaphore &amp;s) {</a:t>
            </a:r>
          </a:p>
          <a:p>
            <a:pPr eaLnBrk="1" hangingPunct="1"/>
            <a:r>
              <a:rPr lang="en-US" altLang="zh-CN" sz="2400"/>
              <a:t>	if(s.value==1)</a:t>
            </a:r>
          </a:p>
          <a:p>
            <a:pPr eaLnBrk="1" hangingPunct="1"/>
            <a:r>
              <a:rPr lang="en-US" altLang="zh-CN" sz="2400"/>
              <a:t>	       s.value=0;</a:t>
            </a:r>
          </a:p>
          <a:p>
            <a:pPr eaLnBrk="1" hangingPunct="1"/>
            <a:r>
              <a:rPr lang="en-US" altLang="zh-CN" sz="2400"/>
              <a:t>	else</a:t>
            </a:r>
          </a:p>
          <a:p>
            <a:pPr eaLnBrk="1" hangingPunct="1"/>
            <a:r>
              <a:rPr lang="en-US" altLang="zh-CN" sz="2400"/>
              <a:t>	     W(s.list);</a:t>
            </a:r>
          </a:p>
          <a:p>
            <a:pPr eaLnBrk="1" hangingPunct="1"/>
            <a:r>
              <a:rPr lang="en-US" altLang="zh-CN" sz="2400"/>
              <a:t>}</a:t>
            </a:r>
          </a:p>
          <a:p>
            <a:pPr eaLnBrk="1" hangingPunct="1"/>
            <a:r>
              <a:rPr lang="en-US" altLang="zh-CN" sz="2400"/>
              <a:t>void BV(binary_semaphore &amp;s) {</a:t>
            </a:r>
          </a:p>
          <a:p>
            <a:pPr eaLnBrk="1" hangingPunct="1"/>
            <a:r>
              <a:rPr lang="en-US" altLang="zh-CN" sz="2400"/>
              <a:t>	if(s.list is empty( ))</a:t>
            </a:r>
          </a:p>
          <a:p>
            <a:pPr eaLnBrk="1" hangingPunct="1"/>
            <a:r>
              <a:rPr lang="en-US" altLang="zh-CN" sz="2400"/>
              <a:t>	      s.value=1;</a:t>
            </a:r>
          </a:p>
          <a:p>
            <a:pPr eaLnBrk="1" hangingPunct="1"/>
            <a:r>
              <a:rPr lang="en-US" altLang="zh-CN" sz="2400"/>
              <a:t>	else</a:t>
            </a:r>
          </a:p>
          <a:p>
            <a:pPr eaLnBrk="1" hangingPunct="1"/>
            <a:r>
              <a:rPr lang="en-US" altLang="zh-CN" sz="2400"/>
              <a:t>	      R(s.list);</a:t>
            </a:r>
          </a:p>
          <a:p>
            <a:pPr eaLnBrk="1" hangingPunct="1"/>
            <a:r>
              <a:rPr lang="en-US" altLang="zh-CN" sz="2400"/>
              <a:t>}</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5B11DAC-F205-42CA-BF6E-868052BF22C4}"/>
              </a:ext>
            </a:extLst>
          </p:cNvPr>
          <p:cNvSpPr>
            <a:spLocks noGrp="1" noChangeArrowheads="1"/>
          </p:cNvSpPr>
          <p:nvPr>
            <p:ph type="title"/>
          </p:nvPr>
        </p:nvSpPr>
        <p:spPr>
          <a:xfrm>
            <a:off x="457200" y="228600"/>
            <a:ext cx="8839200" cy="1143000"/>
          </a:xfrm>
        </p:spPr>
        <p:txBody>
          <a:bodyPr/>
          <a:lstStyle/>
          <a:p>
            <a:pPr eaLnBrk="1" hangingPunct="1"/>
            <a:r>
              <a:rPr lang="en-US" altLang="zh-CN">
                <a:latin typeface="华文新魏" panose="02010800040101010101" pitchFamily="2" charset="-122"/>
                <a:ea typeface="华文新魏" panose="02010800040101010101" pitchFamily="2" charset="-122"/>
              </a:rPr>
              <a:t>3.3.3</a:t>
            </a:r>
            <a:r>
              <a:rPr lang="zh-CN" altLang="en-US">
                <a:latin typeface="华文新魏" panose="02010800040101010101" pitchFamily="2" charset="-122"/>
                <a:ea typeface="华文新魏" panose="02010800040101010101" pitchFamily="2" charset="-122"/>
              </a:rPr>
              <a:t>信号量实现互斥</a:t>
            </a:r>
            <a:endParaRPr lang="zh-CN" altLang="zh-CN">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C2170956-CEBF-4B01-ADD2-6C604F92C4F6}"/>
              </a:ext>
            </a:extLst>
          </p:cNvPr>
          <p:cNvSpPr>
            <a:spLocks noGrp="1" noChangeArrowheads="1"/>
          </p:cNvSpPr>
          <p:nvPr>
            <p:ph type="body" idx="1"/>
          </p:nvPr>
        </p:nvSpPr>
        <p:spPr>
          <a:xfrm>
            <a:off x="990600" y="1066800"/>
            <a:ext cx="8229600" cy="5562600"/>
          </a:xfrm>
        </p:spPr>
        <p:txBody>
          <a:bodyPr/>
          <a:lstStyle/>
          <a:p>
            <a:pPr lvl="2" eaLnBrk="1" hangingPunct="1"/>
            <a:r>
              <a:rPr lang="zh-CN" altLang="zh-CN" sz="20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semaphore mutex;</a:t>
            </a:r>
          </a:p>
          <a:p>
            <a:pPr lvl="2" eaLnBrk="1" hangingPunct="1"/>
            <a:r>
              <a:rPr lang="en-US" altLang="zh-CN" sz="2800">
                <a:latin typeface="华文新魏" panose="02010800040101010101" pitchFamily="2" charset="-122"/>
                <a:ea typeface="华文新魏" panose="02010800040101010101" pitchFamily="2" charset="-122"/>
              </a:rPr>
              <a:t> mutex=1;</a:t>
            </a:r>
          </a:p>
          <a:p>
            <a:pPr lvl="2" eaLnBrk="1" hangingPunct="1"/>
            <a:r>
              <a:rPr lang="en-US" altLang="zh-CN" sz="2800">
                <a:latin typeface="华文新魏" panose="02010800040101010101" pitchFamily="2" charset="-122"/>
                <a:ea typeface="华文新魏" panose="02010800040101010101" pitchFamily="2" charset="-122"/>
              </a:rPr>
              <a:t> cobegin</a:t>
            </a:r>
          </a:p>
          <a:p>
            <a:pPr lvl="2" eaLnBrk="1" hangingPunct="1"/>
            <a:r>
              <a:rPr lang="en-US" altLang="zh-CN" sz="2800">
                <a:latin typeface="华文新魏" panose="02010800040101010101" pitchFamily="2" charset="-122"/>
                <a:ea typeface="华文新魏" panose="02010800040101010101" pitchFamily="2" charset="-122"/>
              </a:rPr>
              <a:t> process Pi( ) {   //i=1,</a:t>
            </a:r>
            <a:r>
              <a:rPr lang="en-GB"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,n</a:t>
            </a:r>
          </a:p>
          <a:p>
            <a:pPr lvl="2" eaLnBrk="1" hangingPunct="1"/>
            <a:r>
              <a:rPr lang="en-US" altLang="zh-CN" sz="2800">
                <a:latin typeface="华文新魏" panose="02010800040101010101" pitchFamily="2" charset="-122"/>
                <a:ea typeface="华文新魏" panose="02010800040101010101" pitchFamily="2" charset="-122"/>
              </a:rPr>
              <a:t>	 P(mutex);</a:t>
            </a:r>
          </a:p>
          <a:p>
            <a:pPr lvl="2" eaLnBrk="1" hangingPunct="1"/>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临界区</a:t>
            </a:r>
            <a:r>
              <a:rPr lang="en-US" altLang="zh-CN" sz="2800">
                <a:latin typeface="华文新魏" panose="02010800040101010101" pitchFamily="2" charset="-122"/>
                <a:ea typeface="华文新魏" panose="02010800040101010101" pitchFamily="2" charset="-122"/>
              </a:rPr>
              <a:t>};</a:t>
            </a:r>
          </a:p>
          <a:p>
            <a:pPr lvl="2" eaLnBrk="1" hangingPunct="1"/>
            <a:r>
              <a:rPr lang="en-US" altLang="zh-CN" sz="2800">
                <a:latin typeface="华文新魏" panose="02010800040101010101" pitchFamily="2" charset="-122"/>
                <a:ea typeface="华文新魏" panose="02010800040101010101" pitchFamily="2" charset="-122"/>
              </a:rPr>
              <a:t>	 V(mutex);</a:t>
            </a:r>
          </a:p>
          <a:p>
            <a:pPr lvl="2" eaLnBrk="1" hangingPunct="1"/>
            <a:r>
              <a:rPr lang="en-US" altLang="zh-CN" sz="2800">
                <a:latin typeface="华文新魏" panose="02010800040101010101" pitchFamily="2" charset="-122"/>
                <a:ea typeface="华文新魏" panose="02010800040101010101" pitchFamily="2" charset="-122"/>
              </a:rPr>
              <a:t>	}</a:t>
            </a:r>
          </a:p>
          <a:p>
            <a:pPr lvl="2" eaLnBrk="1" hangingPunct="1"/>
            <a:r>
              <a:rPr lang="en-US" altLang="zh-CN" sz="2800">
                <a:latin typeface="华文新魏" panose="02010800040101010101" pitchFamily="2" charset="-122"/>
                <a:ea typeface="华文新魏" panose="02010800040101010101" pitchFamily="2" charset="-122"/>
              </a:rPr>
              <a:t> coend</a:t>
            </a:r>
            <a:endParaRPr lang="en-US" altLang="zh-CN" sz="2800" b="1">
              <a:solidFill>
                <a:srgbClr val="0033CC"/>
              </a:solidFill>
              <a:latin typeface="华文新魏" panose="02010800040101010101" pitchFamily="2" charset="-122"/>
              <a:ea typeface="华文新魏" panose="02010800040101010101" pitchFamily="2" charset="-122"/>
            </a:endParaRPr>
          </a:p>
          <a:p>
            <a:pPr lvl="2" algn="just" eaLnBrk="1" hangingPunct="1">
              <a:buFontTx/>
              <a:buNone/>
            </a:pPr>
            <a:endParaRPr lang="en-US" altLang="zh-CN" sz="2800" b="1">
              <a:solidFill>
                <a:srgbClr val="0033CC"/>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15885BE7-98CD-4CE1-A1FC-FF0F4598DA1E}"/>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600">
                <a:solidFill>
                  <a:srgbClr val="FF0000"/>
                </a:solidFill>
                <a:latin typeface="Arial" panose="020B0604020202020204" pitchFamily="34" charset="0"/>
              </a:rPr>
              <a:t>利用二元信号量实现一般信号量</a:t>
            </a:r>
            <a:endParaRPr lang="en-US" altLang="zh-CN" sz="3600">
              <a:solidFill>
                <a:srgbClr val="FF0000"/>
              </a:solidFill>
              <a:latin typeface="Arial" panose="020B0604020202020204" pitchFamily="34" charset="0"/>
            </a:endParaRPr>
          </a:p>
        </p:txBody>
      </p:sp>
      <p:sp>
        <p:nvSpPr>
          <p:cNvPr id="19459" name="Rectangle 3">
            <a:extLst>
              <a:ext uri="{FF2B5EF4-FFF2-40B4-BE49-F238E27FC236}">
                <a16:creationId xmlns:a16="http://schemas.microsoft.com/office/drawing/2014/main" id="{C3612486-B3AF-4F8B-A8F3-1779120F8ED0}"/>
              </a:ext>
            </a:extLst>
          </p:cNvPr>
          <p:cNvSpPr>
            <a:spLocks noChangeArrowheads="1"/>
          </p:cNvSpPr>
          <p:nvPr/>
        </p:nvSpPr>
        <p:spPr bwMode="auto">
          <a:xfrm>
            <a:off x="482600" y="938213"/>
            <a:ext cx="826928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typedef struct semaphore {</a:t>
            </a:r>
          </a:p>
          <a:p>
            <a:pPr algn="l" eaLnBrk="1" hangingPunct="1"/>
            <a:r>
              <a:rPr lang="en-US" altLang="zh-CN"/>
              <a:t>	int value;                   </a:t>
            </a:r>
            <a:endParaRPr lang="zh-CN" altLang="en-US"/>
          </a:p>
          <a:p>
            <a:pPr algn="l" eaLnBrk="1" hangingPunct="1"/>
            <a:r>
              <a:rPr lang="zh-CN" altLang="en-US"/>
              <a:t>	</a:t>
            </a:r>
            <a:r>
              <a:rPr lang="en-US" altLang="zh-CN"/>
              <a:t>binary_semaphore wait, mutex;</a:t>
            </a:r>
          </a:p>
          <a:p>
            <a:pPr algn="l" eaLnBrk="1" hangingPunct="1"/>
            <a:r>
              <a:rPr lang="en-US" altLang="zh-CN"/>
              <a:t>	wait = 0; mutex = 1; </a:t>
            </a:r>
          </a:p>
          <a:p>
            <a:pPr algn="l" eaLnBrk="1" hangingPunct="1"/>
            <a:r>
              <a:rPr lang="en-US" altLang="zh-CN"/>
              <a:t>};</a:t>
            </a:r>
          </a:p>
          <a:p>
            <a:pPr algn="l" eaLnBrk="1" hangingPunct="1"/>
            <a:endParaRPr lang="en-US" altLang="zh-CN"/>
          </a:p>
          <a:p>
            <a:pPr algn="l" eaLnBrk="1" hangingPunct="1"/>
            <a:r>
              <a:rPr lang="en-US" altLang="zh-CN"/>
              <a:t>Semaphore S;</a:t>
            </a:r>
            <a:endParaRPr lang="zh-CN" altLang="en-US"/>
          </a:p>
        </p:txBody>
      </p:sp>
      <p:sp>
        <p:nvSpPr>
          <p:cNvPr id="19460" name="TextBox 4">
            <a:extLst>
              <a:ext uri="{FF2B5EF4-FFF2-40B4-BE49-F238E27FC236}">
                <a16:creationId xmlns:a16="http://schemas.microsoft.com/office/drawing/2014/main" id="{A2B1209F-F32C-47CB-A966-86B1329A0D22}"/>
              </a:ext>
            </a:extLst>
          </p:cNvPr>
          <p:cNvSpPr txBox="1">
            <a:spLocks noChangeArrowheads="1"/>
          </p:cNvSpPr>
          <p:nvPr/>
        </p:nvSpPr>
        <p:spPr bwMode="auto">
          <a:xfrm>
            <a:off x="496888" y="3644900"/>
            <a:ext cx="44402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P(S):</a:t>
            </a:r>
          </a:p>
          <a:p>
            <a:pPr algn="l" eaLnBrk="1" hangingPunct="1"/>
            <a:r>
              <a:rPr lang="en-US" altLang="zh-CN"/>
              <a:t>	BP(S.mutex);</a:t>
            </a:r>
          </a:p>
          <a:p>
            <a:pPr algn="l" eaLnBrk="1" hangingPunct="1"/>
            <a:r>
              <a:rPr lang="en-US" altLang="zh-CN"/>
              <a:t>	S.value -- ;</a:t>
            </a:r>
          </a:p>
          <a:p>
            <a:pPr algn="l" eaLnBrk="1" hangingPunct="1"/>
            <a:r>
              <a:rPr lang="en-US" altLang="zh-CN"/>
              <a:t>	if (S.value &lt; 0) {</a:t>
            </a:r>
          </a:p>
          <a:p>
            <a:pPr algn="l" eaLnBrk="1" hangingPunct="1"/>
            <a:r>
              <a:rPr lang="en-US" altLang="zh-CN"/>
              <a:t>		BV(S.mutex);</a:t>
            </a:r>
          </a:p>
          <a:p>
            <a:pPr algn="l" eaLnBrk="1" hangingPunct="1"/>
            <a:r>
              <a:rPr lang="en-US" altLang="zh-CN"/>
              <a:t>		BP(S.wait);</a:t>
            </a:r>
          </a:p>
          <a:p>
            <a:pPr algn="l" eaLnBrk="1" hangingPunct="1"/>
            <a:r>
              <a:rPr lang="en-US" altLang="zh-CN"/>
              <a:t>	} else BV(S.mutex);</a:t>
            </a:r>
            <a:endParaRPr lang="zh-CN" altLang="en-US"/>
          </a:p>
        </p:txBody>
      </p:sp>
      <p:sp>
        <p:nvSpPr>
          <p:cNvPr id="19461" name="TextBox 5">
            <a:extLst>
              <a:ext uri="{FF2B5EF4-FFF2-40B4-BE49-F238E27FC236}">
                <a16:creationId xmlns:a16="http://schemas.microsoft.com/office/drawing/2014/main" id="{35A39545-B2FB-47D7-8E7B-0F745699BD9A}"/>
              </a:ext>
            </a:extLst>
          </p:cNvPr>
          <p:cNvSpPr txBox="1">
            <a:spLocks noChangeArrowheads="1"/>
          </p:cNvSpPr>
          <p:nvPr/>
        </p:nvSpPr>
        <p:spPr bwMode="auto">
          <a:xfrm>
            <a:off x="4868863" y="3679825"/>
            <a:ext cx="38830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V(S):</a:t>
            </a:r>
          </a:p>
          <a:p>
            <a:pPr algn="l" eaLnBrk="1" hangingPunct="1"/>
            <a:r>
              <a:rPr lang="en-US" altLang="zh-CN"/>
              <a:t>	BP(S.mutex);</a:t>
            </a:r>
          </a:p>
          <a:p>
            <a:pPr algn="l" eaLnBrk="1" hangingPunct="1"/>
            <a:r>
              <a:rPr lang="en-US" altLang="zh-CN"/>
              <a:t>	S.value ++ ;</a:t>
            </a:r>
          </a:p>
          <a:p>
            <a:pPr algn="l" eaLnBrk="1" hangingPunct="1"/>
            <a:r>
              <a:rPr lang="en-US" altLang="zh-CN"/>
              <a:t>	if (S.value &lt;= 0) {</a:t>
            </a:r>
          </a:p>
          <a:p>
            <a:pPr algn="l" eaLnBrk="1" hangingPunct="1"/>
            <a:r>
              <a:rPr lang="en-US" altLang="zh-CN"/>
              <a:t>		BV(S.wait);</a:t>
            </a:r>
          </a:p>
          <a:p>
            <a:pPr algn="l" eaLnBrk="1" hangingPunct="1"/>
            <a:r>
              <a:rPr lang="en-US" altLang="zh-CN"/>
              <a:t>	}</a:t>
            </a:r>
          </a:p>
          <a:p>
            <a:pPr algn="l" eaLnBrk="1" hangingPunct="1"/>
            <a:r>
              <a:rPr lang="en-US" altLang="zh-CN"/>
              <a:t>	BV(S.mutex);</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CC67DE-04A7-4561-90C8-1FF204E56896}"/>
              </a:ext>
            </a:extLst>
          </p:cNvPr>
          <p:cNvSpPr>
            <a:spLocks noGrp="1" noChangeArrowheads="1"/>
          </p:cNvSpPr>
          <p:nvPr>
            <p:ph type="title"/>
          </p:nvPr>
        </p:nvSpPr>
        <p:spPr>
          <a:xfrm>
            <a:off x="250825" y="228600"/>
            <a:ext cx="8748713" cy="1400175"/>
          </a:xfrm>
        </p:spPr>
        <p:txBody>
          <a:bodyPr/>
          <a:lstStyle/>
          <a:p>
            <a:pPr eaLnBrk="1" hangingPunct="1">
              <a:lnSpc>
                <a:spcPct val="60000"/>
              </a:lnSpc>
            </a:pPr>
            <a:r>
              <a:rPr lang="zh-CN" altLang="en-US" sz="4000">
                <a:latin typeface="华文新魏" panose="02010800040101010101" pitchFamily="2" charset="-122"/>
                <a:ea typeface="华文新魏" panose="02010800040101010101" pitchFamily="2" charset="-122"/>
              </a:rPr>
              <a:t>信号量解决五个哲学家吃通心面</a:t>
            </a:r>
            <a:r>
              <a:rPr lang="zh-CN" altLang="en-US" sz="4000" b="1">
                <a:latin typeface="华文新魏" panose="02010800040101010101" pitchFamily="2" charset="-122"/>
                <a:ea typeface="华文新魏" panose="02010800040101010101" pitchFamily="2" charset="-122"/>
              </a:rPr>
              <a:t>问题</a:t>
            </a:r>
            <a:r>
              <a:rPr lang="en-US" altLang="zh-CN" sz="4000" b="1">
                <a:latin typeface="华文新魏" panose="02010800040101010101" pitchFamily="2" charset="-122"/>
                <a:ea typeface="华文新魏" panose="02010800040101010101" pitchFamily="2" charset="-122"/>
              </a:rPr>
              <a:t>(1)</a:t>
            </a:r>
          </a:p>
        </p:txBody>
      </p:sp>
      <p:sp>
        <p:nvSpPr>
          <p:cNvPr id="20483" name="Rectangle 3">
            <a:extLst>
              <a:ext uri="{FF2B5EF4-FFF2-40B4-BE49-F238E27FC236}">
                <a16:creationId xmlns:a16="http://schemas.microsoft.com/office/drawing/2014/main" id="{C119E811-D108-4576-9235-0CA39F50880D}"/>
              </a:ext>
            </a:extLst>
          </p:cNvPr>
          <p:cNvSpPr>
            <a:spLocks noChangeArrowheads="1"/>
          </p:cNvSpPr>
          <p:nvPr/>
        </p:nvSpPr>
        <p:spPr bwMode="auto">
          <a:xfrm>
            <a:off x="1066800" y="1196975"/>
            <a:ext cx="71628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en-US" altLang="zh-CN" sz="3200">
                <a:latin typeface="隶书" panose="02010509060101010101" pitchFamily="49" charset="-122"/>
                <a:ea typeface="隶书" panose="02010509060101010101" pitchFamily="49" charset="-122"/>
              </a:rPr>
              <a:t>  </a:t>
            </a:r>
            <a:r>
              <a:rPr lang="zh-CN" altLang="en-US" sz="3200">
                <a:latin typeface="华文新魏" panose="02010800040101010101" pitchFamily="2" charset="-122"/>
                <a:ea typeface="华文新魏" panose="02010800040101010101" pitchFamily="2" charset="-122"/>
              </a:rPr>
              <a:t>有五个哲学家围坐在一圆桌旁，桌中央有一盘通心面，每人面前有一只空盘于，每两人之间放一把叉子。每个哲学家思考、饥饿、然后吃通心面。为了吃面，每个哲学家必须获得两把叉子，且每人只能直接从自己左边或右边去取叉子 </a:t>
            </a:r>
          </a:p>
        </p:txBody>
      </p:sp>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56FF33B-275D-4C58-A202-B9EF05A16BFE}"/>
              </a:ext>
            </a:extLst>
          </p:cNvPr>
          <p:cNvSpPr>
            <a:spLocks noGrp="1" noChangeArrowheads="1"/>
          </p:cNvSpPr>
          <p:nvPr>
            <p:ph type="title"/>
          </p:nvPr>
        </p:nvSpPr>
        <p:spPr>
          <a:xfrm>
            <a:off x="990600" y="228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3.3.1 </a:t>
            </a:r>
            <a:r>
              <a:rPr lang="zh-CN" altLang="en-US" sz="4800">
                <a:latin typeface="华文新魏" panose="02010800040101010101" pitchFamily="2" charset="-122"/>
                <a:ea typeface="华文新魏" panose="02010800040101010101" pitchFamily="2" charset="-122"/>
              </a:rPr>
              <a:t>同步和同步机制</a:t>
            </a:r>
          </a:p>
        </p:txBody>
      </p:sp>
      <p:sp>
        <p:nvSpPr>
          <p:cNvPr id="3075" name="Rectangle 3">
            <a:extLst>
              <a:ext uri="{FF2B5EF4-FFF2-40B4-BE49-F238E27FC236}">
                <a16:creationId xmlns:a16="http://schemas.microsoft.com/office/drawing/2014/main" id="{006EEF61-C585-4A07-86F5-3E6778AA7D32}"/>
              </a:ext>
            </a:extLst>
          </p:cNvPr>
          <p:cNvSpPr>
            <a:spLocks noGrp="1" noChangeArrowheads="1"/>
          </p:cNvSpPr>
          <p:nvPr>
            <p:ph type="body" idx="1"/>
          </p:nvPr>
        </p:nvSpPr>
        <p:spPr>
          <a:xfrm>
            <a:off x="990600" y="1219200"/>
            <a:ext cx="7239000" cy="5410200"/>
          </a:xfrm>
        </p:spPr>
        <p:txBody>
          <a:bodyPr/>
          <a:lstStyle/>
          <a:p>
            <a:pPr algn="just" eaLnBrk="1" hangingPunct="1"/>
            <a:r>
              <a:rPr lang="zh-CN" altLang="en-US">
                <a:latin typeface="华文新魏" panose="02010800040101010101" pitchFamily="2" charset="-122"/>
                <a:ea typeface="华文新魏" panose="02010800040101010101" pitchFamily="2" charset="-122"/>
              </a:rPr>
              <a:t>著名的生产者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消费者问题是计算机操作系统中并发进程内在关系的一种抽象，是典型的进程同步问题。</a:t>
            </a:r>
          </a:p>
          <a:p>
            <a:pPr algn="just" eaLnBrk="1" hangingPunct="1"/>
            <a:r>
              <a:rPr lang="zh-CN" altLang="en-US">
                <a:latin typeface="华文新魏" panose="02010800040101010101" pitchFamily="2" charset="-122"/>
                <a:ea typeface="华文新魏" panose="02010800040101010101" pitchFamily="2" charset="-122"/>
              </a:rPr>
              <a:t>在操作系统中，生产者进程可以是计算进程、发送进程；而消费者进程可以是打印进程、接收进程等等。</a:t>
            </a:r>
          </a:p>
          <a:p>
            <a:pPr algn="just" eaLnBrk="1" hangingPunct="1"/>
            <a:r>
              <a:rPr lang="zh-CN" altLang="en-US">
                <a:latin typeface="华文新魏" panose="02010800040101010101" pitchFamily="2" charset="-122"/>
                <a:ea typeface="华文新魏" panose="02010800040101010101" pitchFamily="2" charset="-122"/>
              </a:rPr>
              <a:t>解决好生产者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消费者问题就解决好了一类并发进程的同步问题。</a:t>
            </a:r>
          </a:p>
          <a:p>
            <a:pPr algn="just"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C3787CE-EF0A-4281-9926-C8C05B443862}"/>
              </a:ext>
            </a:extLst>
          </p:cNvPr>
          <p:cNvSpPr>
            <a:spLocks noGrp="1" noChangeArrowheads="1"/>
          </p:cNvSpPr>
          <p:nvPr>
            <p:ph type="title"/>
          </p:nvPr>
        </p:nvSpPr>
        <p:spPr>
          <a:xfrm>
            <a:off x="685800" y="533400"/>
            <a:ext cx="7772400" cy="1143000"/>
          </a:xfrm>
        </p:spPr>
        <p:txBody>
          <a:bodyPr/>
          <a:lstStyle/>
          <a:p>
            <a:pPr eaLnBrk="1" hangingPunct="1">
              <a:lnSpc>
                <a:spcPct val="60000"/>
              </a:lnSpc>
            </a:pPr>
            <a:r>
              <a:rPr lang="zh-CN" altLang="en-US" sz="5400">
                <a:latin typeface="华文新魏" panose="02010800040101010101" pitchFamily="2" charset="-122"/>
                <a:ea typeface="华文新魏" panose="02010800040101010101" pitchFamily="2" charset="-122"/>
              </a:rPr>
              <a:t>哲学家吃通心面</a:t>
            </a:r>
            <a:r>
              <a:rPr lang="zh-CN" altLang="en-US" sz="5400" b="1">
                <a:latin typeface="华文新魏" panose="02010800040101010101" pitchFamily="2" charset="-122"/>
                <a:ea typeface="华文新魏" panose="02010800040101010101" pitchFamily="2" charset="-122"/>
              </a:rPr>
              <a:t>问题</a:t>
            </a:r>
            <a:r>
              <a:rPr lang="en-US" altLang="zh-CN" sz="5400" b="1">
                <a:latin typeface="华文新魏" panose="02010800040101010101" pitchFamily="2" charset="-122"/>
                <a:ea typeface="华文新魏" panose="02010800040101010101" pitchFamily="2" charset="-122"/>
              </a:rPr>
              <a:t>(2)</a:t>
            </a:r>
            <a:br>
              <a:rPr lang="en-US" altLang="zh-CN" sz="5600" b="1">
                <a:latin typeface="华文新魏" panose="02010800040101010101" pitchFamily="2" charset="-122"/>
                <a:ea typeface="华文新魏" panose="02010800040101010101" pitchFamily="2" charset="-122"/>
              </a:rPr>
            </a:br>
            <a:r>
              <a:rPr lang="en-US" altLang="zh-CN"/>
              <a:t>     </a:t>
            </a:r>
          </a:p>
        </p:txBody>
      </p:sp>
      <p:sp>
        <p:nvSpPr>
          <p:cNvPr id="21507" name="Rectangle 3">
            <a:extLst>
              <a:ext uri="{FF2B5EF4-FFF2-40B4-BE49-F238E27FC236}">
                <a16:creationId xmlns:a16="http://schemas.microsoft.com/office/drawing/2014/main" id="{85EC94B2-16A9-4857-B4C4-33F1634B8007}"/>
              </a:ext>
            </a:extLst>
          </p:cNvPr>
          <p:cNvSpPr>
            <a:spLocks noGrp="1" noChangeArrowheads="1"/>
          </p:cNvSpPr>
          <p:nvPr>
            <p:ph type="body" idx="1"/>
          </p:nvPr>
        </p:nvSpPr>
        <p:spPr>
          <a:xfrm>
            <a:off x="609600" y="1752600"/>
            <a:ext cx="7543800" cy="4495800"/>
          </a:xfrm>
        </p:spPr>
        <p:txBody>
          <a:bodyPr/>
          <a:lstStyle/>
          <a:p>
            <a:pPr eaLnBrk="1" hangingPunct="1">
              <a:buFontTx/>
              <a:buNone/>
            </a:pPr>
            <a:endParaRPr lang="en-US" altLang="zh-CN"/>
          </a:p>
          <a:p>
            <a:pPr eaLnBrk="1" hangingPunct="1">
              <a:buFontTx/>
              <a:buNone/>
            </a:pPr>
            <a:endParaRPr lang="en-US" altLang="zh-CN"/>
          </a:p>
          <a:p>
            <a:pPr eaLnBrk="1" hangingPunct="1">
              <a:buFontTx/>
              <a:buNone/>
            </a:pPr>
            <a:endParaRPr lang="en-US" altLang="zh-CN"/>
          </a:p>
        </p:txBody>
      </p:sp>
      <p:sp>
        <p:nvSpPr>
          <p:cNvPr id="21508" name="Text Box 69">
            <a:extLst>
              <a:ext uri="{FF2B5EF4-FFF2-40B4-BE49-F238E27FC236}">
                <a16:creationId xmlns:a16="http://schemas.microsoft.com/office/drawing/2014/main" id="{FE4A1F15-4C22-46D5-8D0A-B2EDD95A7E82}"/>
              </a:ext>
            </a:extLst>
          </p:cNvPr>
          <p:cNvSpPr txBox="1">
            <a:spLocks noChangeArrowheads="1"/>
          </p:cNvSpPr>
          <p:nvPr/>
        </p:nvSpPr>
        <p:spPr bwMode="auto">
          <a:xfrm>
            <a:off x="6858000" y="2286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a:p>
        </p:txBody>
      </p:sp>
      <p:grpSp>
        <p:nvGrpSpPr>
          <p:cNvPr id="21509" name="Group 92">
            <a:extLst>
              <a:ext uri="{FF2B5EF4-FFF2-40B4-BE49-F238E27FC236}">
                <a16:creationId xmlns:a16="http://schemas.microsoft.com/office/drawing/2014/main" id="{C72CE5CF-919D-4B62-B371-EA31E267BA06}"/>
              </a:ext>
            </a:extLst>
          </p:cNvPr>
          <p:cNvGrpSpPr>
            <a:grpSpLocks/>
          </p:cNvGrpSpPr>
          <p:nvPr/>
        </p:nvGrpSpPr>
        <p:grpSpPr bwMode="auto">
          <a:xfrm>
            <a:off x="2362200" y="1600200"/>
            <a:ext cx="3378200" cy="3481388"/>
            <a:chOff x="1488" y="1008"/>
            <a:chExt cx="2128" cy="2193"/>
          </a:xfrm>
        </p:grpSpPr>
        <p:sp>
          <p:nvSpPr>
            <p:cNvPr id="21510" name="Oval 5">
              <a:extLst>
                <a:ext uri="{FF2B5EF4-FFF2-40B4-BE49-F238E27FC236}">
                  <a16:creationId xmlns:a16="http://schemas.microsoft.com/office/drawing/2014/main" id="{26A9D097-1E11-486E-8F52-F550B2939A50}"/>
                </a:ext>
              </a:extLst>
            </p:cNvPr>
            <p:cNvSpPr>
              <a:spLocks noChangeArrowheads="1"/>
            </p:cNvSpPr>
            <p:nvPr/>
          </p:nvSpPr>
          <p:spPr bwMode="auto">
            <a:xfrm>
              <a:off x="1776" y="1104"/>
              <a:ext cx="1572" cy="1602"/>
            </a:xfrm>
            <a:prstGeom prst="ellipse">
              <a:avLst/>
            </a:prstGeom>
            <a:solidFill>
              <a:schemeClr val="hlink"/>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1" name="Oval 6">
              <a:extLst>
                <a:ext uri="{FF2B5EF4-FFF2-40B4-BE49-F238E27FC236}">
                  <a16:creationId xmlns:a16="http://schemas.microsoft.com/office/drawing/2014/main" id="{AC23A67A-4608-4901-B7A3-ACA048FBDD3D}"/>
                </a:ext>
              </a:extLst>
            </p:cNvPr>
            <p:cNvSpPr>
              <a:spLocks noChangeArrowheads="1"/>
            </p:cNvSpPr>
            <p:nvPr/>
          </p:nvSpPr>
          <p:spPr bwMode="auto">
            <a:xfrm>
              <a:off x="2112" y="1392"/>
              <a:ext cx="185" cy="168"/>
            </a:xfrm>
            <a:prstGeom prst="ellipse">
              <a:avLst/>
            </a:prstGeom>
            <a:solidFill>
              <a:srgbClr val="0033CC"/>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a:solidFill>
                  <a:srgbClr val="FF0000"/>
                </a:solidFill>
              </a:endParaRPr>
            </a:p>
          </p:txBody>
        </p:sp>
        <p:sp>
          <p:nvSpPr>
            <p:cNvPr id="21512" name="Oval 7">
              <a:extLst>
                <a:ext uri="{FF2B5EF4-FFF2-40B4-BE49-F238E27FC236}">
                  <a16:creationId xmlns:a16="http://schemas.microsoft.com/office/drawing/2014/main" id="{94A3DD78-9603-4FE9-92F9-0AA946E3DAA2}"/>
                </a:ext>
              </a:extLst>
            </p:cNvPr>
            <p:cNvSpPr>
              <a:spLocks noChangeArrowheads="1"/>
            </p:cNvSpPr>
            <p:nvPr/>
          </p:nvSpPr>
          <p:spPr bwMode="auto">
            <a:xfrm>
              <a:off x="2784" y="1392"/>
              <a:ext cx="185" cy="168"/>
            </a:xfrm>
            <a:prstGeom prst="ellipse">
              <a:avLst/>
            </a:prstGeom>
            <a:solidFill>
              <a:srgbClr val="0033CC"/>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3" name="Oval 8">
              <a:extLst>
                <a:ext uri="{FF2B5EF4-FFF2-40B4-BE49-F238E27FC236}">
                  <a16:creationId xmlns:a16="http://schemas.microsoft.com/office/drawing/2014/main" id="{D74E509A-989A-4016-815D-046AFB5E9D7B}"/>
                </a:ext>
              </a:extLst>
            </p:cNvPr>
            <p:cNvSpPr>
              <a:spLocks noChangeArrowheads="1"/>
            </p:cNvSpPr>
            <p:nvPr/>
          </p:nvSpPr>
          <p:spPr bwMode="auto">
            <a:xfrm>
              <a:off x="2968" y="1936"/>
              <a:ext cx="185" cy="169"/>
            </a:xfrm>
            <a:prstGeom prst="ellipse">
              <a:avLst/>
            </a:prstGeom>
            <a:solidFill>
              <a:srgbClr val="0033CC"/>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4" name="Oval 9">
              <a:extLst>
                <a:ext uri="{FF2B5EF4-FFF2-40B4-BE49-F238E27FC236}">
                  <a16:creationId xmlns:a16="http://schemas.microsoft.com/office/drawing/2014/main" id="{5D31D677-2D8B-4530-99F3-6165A9BDACC9}"/>
                </a:ext>
              </a:extLst>
            </p:cNvPr>
            <p:cNvSpPr>
              <a:spLocks noChangeArrowheads="1"/>
            </p:cNvSpPr>
            <p:nvPr/>
          </p:nvSpPr>
          <p:spPr bwMode="auto">
            <a:xfrm>
              <a:off x="2455" y="2375"/>
              <a:ext cx="185" cy="169"/>
            </a:xfrm>
            <a:prstGeom prst="ellipse">
              <a:avLst/>
            </a:prstGeom>
            <a:solidFill>
              <a:srgbClr val="0033CC"/>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5" name="Oval 10">
              <a:extLst>
                <a:ext uri="{FF2B5EF4-FFF2-40B4-BE49-F238E27FC236}">
                  <a16:creationId xmlns:a16="http://schemas.microsoft.com/office/drawing/2014/main" id="{09EFAB5F-80AD-4BD7-B90E-A11200AD2CBA}"/>
                </a:ext>
              </a:extLst>
            </p:cNvPr>
            <p:cNvSpPr>
              <a:spLocks noChangeArrowheads="1"/>
            </p:cNvSpPr>
            <p:nvPr/>
          </p:nvSpPr>
          <p:spPr bwMode="auto">
            <a:xfrm>
              <a:off x="1951" y="1991"/>
              <a:ext cx="185" cy="169"/>
            </a:xfrm>
            <a:prstGeom prst="ellipse">
              <a:avLst/>
            </a:prstGeom>
            <a:solidFill>
              <a:srgbClr val="0033CC"/>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1516" name="Group 17">
              <a:extLst>
                <a:ext uri="{FF2B5EF4-FFF2-40B4-BE49-F238E27FC236}">
                  <a16:creationId xmlns:a16="http://schemas.microsoft.com/office/drawing/2014/main" id="{6BE25822-EDBD-4854-B3AA-FB4F0B9E9CCE}"/>
                </a:ext>
              </a:extLst>
            </p:cNvPr>
            <p:cNvGrpSpPr>
              <a:grpSpLocks/>
            </p:cNvGrpSpPr>
            <p:nvPr/>
          </p:nvGrpSpPr>
          <p:grpSpPr bwMode="auto">
            <a:xfrm>
              <a:off x="3338" y="1092"/>
              <a:ext cx="185" cy="423"/>
              <a:chOff x="8541" y="11926"/>
              <a:chExt cx="360" cy="780"/>
            </a:xfrm>
          </p:grpSpPr>
          <p:sp>
            <p:nvSpPr>
              <p:cNvPr id="21565" name="Oval 18">
                <a:extLst>
                  <a:ext uri="{FF2B5EF4-FFF2-40B4-BE49-F238E27FC236}">
                    <a16:creationId xmlns:a16="http://schemas.microsoft.com/office/drawing/2014/main" id="{5C072AD0-4C9A-4FE1-91F0-745D7B2A7DB7}"/>
                  </a:ext>
                </a:extLst>
              </p:cNvPr>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66" name="Line 19">
                <a:extLst>
                  <a:ext uri="{FF2B5EF4-FFF2-40B4-BE49-F238E27FC236}">
                    <a16:creationId xmlns:a16="http://schemas.microsoft.com/office/drawing/2014/main" id="{D83C0D91-DCEE-4EA7-B9F8-D18C9FB62F84}"/>
                  </a:ext>
                </a:extLst>
              </p:cNvPr>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7" name="Line 20">
                <a:extLst>
                  <a:ext uri="{FF2B5EF4-FFF2-40B4-BE49-F238E27FC236}">
                    <a16:creationId xmlns:a16="http://schemas.microsoft.com/office/drawing/2014/main" id="{7A7B6C68-27D3-4E70-908C-BE3BAF2B80FD}"/>
                  </a:ext>
                </a:extLst>
              </p:cNvPr>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8" name="Line 21">
                <a:extLst>
                  <a:ext uri="{FF2B5EF4-FFF2-40B4-BE49-F238E27FC236}">
                    <a16:creationId xmlns:a16="http://schemas.microsoft.com/office/drawing/2014/main" id="{83BCD157-5E68-4226-B137-79F701CDBF81}"/>
                  </a:ext>
                </a:extLst>
              </p:cNvPr>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9" name="Line 22">
                <a:extLst>
                  <a:ext uri="{FF2B5EF4-FFF2-40B4-BE49-F238E27FC236}">
                    <a16:creationId xmlns:a16="http://schemas.microsoft.com/office/drawing/2014/main" id="{4252D126-C41E-4814-9E8A-C00CB1ADD6CF}"/>
                  </a:ext>
                </a:extLst>
              </p:cNvPr>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0" name="Line 23">
                <a:extLst>
                  <a:ext uri="{FF2B5EF4-FFF2-40B4-BE49-F238E27FC236}">
                    <a16:creationId xmlns:a16="http://schemas.microsoft.com/office/drawing/2014/main" id="{1B51E5AE-8A39-4884-9AB0-BE7B25FBC273}"/>
                  </a:ext>
                </a:extLst>
              </p:cNvPr>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1" name="Line 24">
                <a:extLst>
                  <a:ext uri="{FF2B5EF4-FFF2-40B4-BE49-F238E27FC236}">
                    <a16:creationId xmlns:a16="http://schemas.microsoft.com/office/drawing/2014/main" id="{37D42136-0CDB-4B13-935B-31522520DE9B}"/>
                  </a:ext>
                </a:extLst>
              </p:cNvPr>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7" name="Group 25">
              <a:extLst>
                <a:ext uri="{FF2B5EF4-FFF2-40B4-BE49-F238E27FC236}">
                  <a16:creationId xmlns:a16="http://schemas.microsoft.com/office/drawing/2014/main" id="{F26E1964-DE72-4B72-A203-683796B84B03}"/>
                </a:ext>
              </a:extLst>
            </p:cNvPr>
            <p:cNvGrpSpPr>
              <a:grpSpLocks/>
            </p:cNvGrpSpPr>
            <p:nvPr/>
          </p:nvGrpSpPr>
          <p:grpSpPr bwMode="auto">
            <a:xfrm>
              <a:off x="3431" y="1851"/>
              <a:ext cx="185" cy="422"/>
              <a:chOff x="8541" y="11926"/>
              <a:chExt cx="360" cy="780"/>
            </a:xfrm>
          </p:grpSpPr>
          <p:sp>
            <p:nvSpPr>
              <p:cNvPr id="21558" name="Oval 26">
                <a:extLst>
                  <a:ext uri="{FF2B5EF4-FFF2-40B4-BE49-F238E27FC236}">
                    <a16:creationId xmlns:a16="http://schemas.microsoft.com/office/drawing/2014/main" id="{300ECC49-225E-452B-BA91-55D2E9365796}"/>
                  </a:ext>
                </a:extLst>
              </p:cNvPr>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59" name="Line 27">
                <a:extLst>
                  <a:ext uri="{FF2B5EF4-FFF2-40B4-BE49-F238E27FC236}">
                    <a16:creationId xmlns:a16="http://schemas.microsoft.com/office/drawing/2014/main" id="{47BE703D-C325-410B-98A4-064F56D50830}"/>
                  </a:ext>
                </a:extLst>
              </p:cNvPr>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0" name="Line 28">
                <a:extLst>
                  <a:ext uri="{FF2B5EF4-FFF2-40B4-BE49-F238E27FC236}">
                    <a16:creationId xmlns:a16="http://schemas.microsoft.com/office/drawing/2014/main" id="{7B7D918E-4E8E-4C09-BF4A-CD62AA81851B}"/>
                  </a:ext>
                </a:extLst>
              </p:cNvPr>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1" name="Line 29">
                <a:extLst>
                  <a:ext uri="{FF2B5EF4-FFF2-40B4-BE49-F238E27FC236}">
                    <a16:creationId xmlns:a16="http://schemas.microsoft.com/office/drawing/2014/main" id="{EF60E0C1-47E9-44BE-89C1-58DA9E4F3E51}"/>
                  </a:ext>
                </a:extLst>
              </p:cNvPr>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2" name="Line 30">
                <a:extLst>
                  <a:ext uri="{FF2B5EF4-FFF2-40B4-BE49-F238E27FC236}">
                    <a16:creationId xmlns:a16="http://schemas.microsoft.com/office/drawing/2014/main" id="{79E01054-246F-4D52-9146-8E19FAE9D2F6}"/>
                  </a:ext>
                </a:extLst>
              </p:cNvPr>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3" name="Line 31">
                <a:extLst>
                  <a:ext uri="{FF2B5EF4-FFF2-40B4-BE49-F238E27FC236}">
                    <a16:creationId xmlns:a16="http://schemas.microsoft.com/office/drawing/2014/main" id="{4B98B804-B298-41D0-83F9-34E00DC68C32}"/>
                  </a:ext>
                </a:extLst>
              </p:cNvPr>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4" name="Line 32">
                <a:extLst>
                  <a:ext uri="{FF2B5EF4-FFF2-40B4-BE49-F238E27FC236}">
                    <a16:creationId xmlns:a16="http://schemas.microsoft.com/office/drawing/2014/main" id="{555866B1-E1FA-4801-9EEE-5EA1E06484A4}"/>
                  </a:ext>
                </a:extLst>
              </p:cNvPr>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8" name="Group 33">
              <a:extLst>
                <a:ext uri="{FF2B5EF4-FFF2-40B4-BE49-F238E27FC236}">
                  <a16:creationId xmlns:a16="http://schemas.microsoft.com/office/drawing/2014/main" id="{DAB80B0A-E930-441C-BCD6-173B81D0C86D}"/>
                </a:ext>
              </a:extLst>
            </p:cNvPr>
            <p:cNvGrpSpPr>
              <a:grpSpLocks/>
            </p:cNvGrpSpPr>
            <p:nvPr/>
          </p:nvGrpSpPr>
          <p:grpSpPr bwMode="auto">
            <a:xfrm>
              <a:off x="2413" y="2779"/>
              <a:ext cx="185" cy="422"/>
              <a:chOff x="8541" y="11926"/>
              <a:chExt cx="360" cy="780"/>
            </a:xfrm>
          </p:grpSpPr>
          <p:sp>
            <p:nvSpPr>
              <p:cNvPr id="21551" name="Oval 34">
                <a:extLst>
                  <a:ext uri="{FF2B5EF4-FFF2-40B4-BE49-F238E27FC236}">
                    <a16:creationId xmlns:a16="http://schemas.microsoft.com/office/drawing/2014/main" id="{80B7F33C-61E4-4C95-9AFF-AA6C02A9F4CF}"/>
                  </a:ext>
                </a:extLst>
              </p:cNvPr>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52" name="Line 35">
                <a:extLst>
                  <a:ext uri="{FF2B5EF4-FFF2-40B4-BE49-F238E27FC236}">
                    <a16:creationId xmlns:a16="http://schemas.microsoft.com/office/drawing/2014/main" id="{B963C00C-D0D8-4EA0-AD9F-D71A1B367534}"/>
                  </a:ext>
                </a:extLst>
              </p:cNvPr>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36">
                <a:extLst>
                  <a:ext uri="{FF2B5EF4-FFF2-40B4-BE49-F238E27FC236}">
                    <a16:creationId xmlns:a16="http://schemas.microsoft.com/office/drawing/2014/main" id="{CD1B6DB7-7AD7-49F1-892B-1A9B5153CD7A}"/>
                  </a:ext>
                </a:extLst>
              </p:cNvPr>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4" name="Line 37">
                <a:extLst>
                  <a:ext uri="{FF2B5EF4-FFF2-40B4-BE49-F238E27FC236}">
                    <a16:creationId xmlns:a16="http://schemas.microsoft.com/office/drawing/2014/main" id="{66D2C02F-7C7A-4BAD-BE34-B849874D888B}"/>
                  </a:ext>
                </a:extLst>
              </p:cNvPr>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38">
                <a:extLst>
                  <a:ext uri="{FF2B5EF4-FFF2-40B4-BE49-F238E27FC236}">
                    <a16:creationId xmlns:a16="http://schemas.microsoft.com/office/drawing/2014/main" id="{20A28B64-4C31-4B9B-825A-30FA24AC0D8F}"/>
                  </a:ext>
                </a:extLst>
              </p:cNvPr>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6" name="Line 39">
                <a:extLst>
                  <a:ext uri="{FF2B5EF4-FFF2-40B4-BE49-F238E27FC236}">
                    <a16:creationId xmlns:a16="http://schemas.microsoft.com/office/drawing/2014/main" id="{64CFEB43-4B85-47B1-B1BC-822C726BF0B3}"/>
                  </a:ext>
                </a:extLst>
              </p:cNvPr>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7" name="Line 40">
                <a:extLst>
                  <a:ext uri="{FF2B5EF4-FFF2-40B4-BE49-F238E27FC236}">
                    <a16:creationId xmlns:a16="http://schemas.microsoft.com/office/drawing/2014/main" id="{863CC022-4595-4B90-A6F2-5A4F151C0226}"/>
                  </a:ext>
                </a:extLst>
              </p:cNvPr>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9" name="Group 41">
              <a:extLst>
                <a:ext uri="{FF2B5EF4-FFF2-40B4-BE49-F238E27FC236}">
                  <a16:creationId xmlns:a16="http://schemas.microsoft.com/office/drawing/2014/main" id="{765F9D92-84DA-4C4F-A4EF-9C7537F7EBFD}"/>
                </a:ext>
              </a:extLst>
            </p:cNvPr>
            <p:cNvGrpSpPr>
              <a:grpSpLocks/>
            </p:cNvGrpSpPr>
            <p:nvPr/>
          </p:nvGrpSpPr>
          <p:grpSpPr bwMode="auto">
            <a:xfrm>
              <a:off x="1673" y="1008"/>
              <a:ext cx="185" cy="422"/>
              <a:chOff x="8541" y="11926"/>
              <a:chExt cx="360" cy="780"/>
            </a:xfrm>
          </p:grpSpPr>
          <p:sp>
            <p:nvSpPr>
              <p:cNvPr id="21544" name="Oval 42">
                <a:extLst>
                  <a:ext uri="{FF2B5EF4-FFF2-40B4-BE49-F238E27FC236}">
                    <a16:creationId xmlns:a16="http://schemas.microsoft.com/office/drawing/2014/main" id="{77E93DF3-073C-4EB5-A596-D9216C96046C}"/>
                  </a:ext>
                </a:extLst>
              </p:cNvPr>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45" name="Line 43">
                <a:extLst>
                  <a:ext uri="{FF2B5EF4-FFF2-40B4-BE49-F238E27FC236}">
                    <a16:creationId xmlns:a16="http://schemas.microsoft.com/office/drawing/2014/main" id="{2BA39849-0D5E-4244-ADF8-567E737DE825}"/>
                  </a:ext>
                </a:extLst>
              </p:cNvPr>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44">
                <a:extLst>
                  <a:ext uri="{FF2B5EF4-FFF2-40B4-BE49-F238E27FC236}">
                    <a16:creationId xmlns:a16="http://schemas.microsoft.com/office/drawing/2014/main" id="{F4254370-0B36-4724-9D89-009DDF671DED}"/>
                  </a:ext>
                </a:extLst>
              </p:cNvPr>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45">
                <a:extLst>
                  <a:ext uri="{FF2B5EF4-FFF2-40B4-BE49-F238E27FC236}">
                    <a16:creationId xmlns:a16="http://schemas.microsoft.com/office/drawing/2014/main" id="{D0E5645F-3762-4A17-BCE6-4A5A09258349}"/>
                  </a:ext>
                </a:extLst>
              </p:cNvPr>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46">
                <a:extLst>
                  <a:ext uri="{FF2B5EF4-FFF2-40B4-BE49-F238E27FC236}">
                    <a16:creationId xmlns:a16="http://schemas.microsoft.com/office/drawing/2014/main" id="{E3BB4E7F-E95C-4C11-850D-7CB4C9B91915}"/>
                  </a:ext>
                </a:extLst>
              </p:cNvPr>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47">
                <a:extLst>
                  <a:ext uri="{FF2B5EF4-FFF2-40B4-BE49-F238E27FC236}">
                    <a16:creationId xmlns:a16="http://schemas.microsoft.com/office/drawing/2014/main" id="{8FD8B326-8C85-46F9-B450-B4EE2B12EEFA}"/>
                  </a:ext>
                </a:extLst>
              </p:cNvPr>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48">
                <a:extLst>
                  <a:ext uri="{FF2B5EF4-FFF2-40B4-BE49-F238E27FC236}">
                    <a16:creationId xmlns:a16="http://schemas.microsoft.com/office/drawing/2014/main" id="{BD9130A0-37DB-4AD7-94A5-2092E5E8FEE8}"/>
                  </a:ext>
                </a:extLst>
              </p:cNvPr>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20" name="Group 49">
              <a:extLst>
                <a:ext uri="{FF2B5EF4-FFF2-40B4-BE49-F238E27FC236}">
                  <a16:creationId xmlns:a16="http://schemas.microsoft.com/office/drawing/2014/main" id="{C2B9F1A3-8166-4A4A-B21F-FE3512A3E1BD}"/>
                </a:ext>
              </a:extLst>
            </p:cNvPr>
            <p:cNvGrpSpPr>
              <a:grpSpLocks/>
            </p:cNvGrpSpPr>
            <p:nvPr/>
          </p:nvGrpSpPr>
          <p:grpSpPr bwMode="auto">
            <a:xfrm>
              <a:off x="1488" y="2105"/>
              <a:ext cx="185" cy="422"/>
              <a:chOff x="8541" y="11926"/>
              <a:chExt cx="360" cy="780"/>
            </a:xfrm>
          </p:grpSpPr>
          <p:sp>
            <p:nvSpPr>
              <p:cNvPr id="21537" name="Oval 50">
                <a:extLst>
                  <a:ext uri="{FF2B5EF4-FFF2-40B4-BE49-F238E27FC236}">
                    <a16:creationId xmlns:a16="http://schemas.microsoft.com/office/drawing/2014/main" id="{6AF84F03-4037-4364-90E7-84C75DBF36DE}"/>
                  </a:ext>
                </a:extLst>
              </p:cNvPr>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38" name="Line 51">
                <a:extLst>
                  <a:ext uri="{FF2B5EF4-FFF2-40B4-BE49-F238E27FC236}">
                    <a16:creationId xmlns:a16="http://schemas.microsoft.com/office/drawing/2014/main" id="{F8D0A74E-26CA-499E-9F53-9ACD5FD0B5E4}"/>
                  </a:ext>
                </a:extLst>
              </p:cNvPr>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52">
                <a:extLst>
                  <a:ext uri="{FF2B5EF4-FFF2-40B4-BE49-F238E27FC236}">
                    <a16:creationId xmlns:a16="http://schemas.microsoft.com/office/drawing/2014/main" id="{ECB4EBFC-4215-4787-97E6-16E6B193D60A}"/>
                  </a:ext>
                </a:extLst>
              </p:cNvPr>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53">
                <a:extLst>
                  <a:ext uri="{FF2B5EF4-FFF2-40B4-BE49-F238E27FC236}">
                    <a16:creationId xmlns:a16="http://schemas.microsoft.com/office/drawing/2014/main" id="{04EF6347-BF18-44F0-AA85-806A06852AB6}"/>
                  </a:ext>
                </a:extLst>
              </p:cNvPr>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54">
                <a:extLst>
                  <a:ext uri="{FF2B5EF4-FFF2-40B4-BE49-F238E27FC236}">
                    <a16:creationId xmlns:a16="http://schemas.microsoft.com/office/drawing/2014/main" id="{AEEE1E02-8019-49B5-B4E0-13BDB12CCA21}"/>
                  </a:ext>
                </a:extLst>
              </p:cNvPr>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55">
                <a:extLst>
                  <a:ext uri="{FF2B5EF4-FFF2-40B4-BE49-F238E27FC236}">
                    <a16:creationId xmlns:a16="http://schemas.microsoft.com/office/drawing/2014/main" id="{A49B730A-106D-4EB6-ADC3-8F23BD4D5C23}"/>
                  </a:ext>
                </a:extLst>
              </p:cNvPr>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56">
                <a:extLst>
                  <a:ext uri="{FF2B5EF4-FFF2-40B4-BE49-F238E27FC236}">
                    <a16:creationId xmlns:a16="http://schemas.microsoft.com/office/drawing/2014/main" id="{7FE79528-1854-4F26-B851-2A5AF1815DB9}"/>
                  </a:ext>
                </a:extLst>
              </p:cNvPr>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21" name="Oval 58">
              <a:extLst>
                <a:ext uri="{FF2B5EF4-FFF2-40B4-BE49-F238E27FC236}">
                  <a16:creationId xmlns:a16="http://schemas.microsoft.com/office/drawing/2014/main" id="{8BF84AFC-0E36-4630-8D2C-F82AB083510A}"/>
                </a:ext>
              </a:extLst>
            </p:cNvPr>
            <p:cNvSpPr>
              <a:spLocks noChangeArrowheads="1"/>
            </p:cNvSpPr>
            <p:nvPr/>
          </p:nvSpPr>
          <p:spPr bwMode="auto">
            <a:xfrm>
              <a:off x="2413" y="1811"/>
              <a:ext cx="278" cy="253"/>
            </a:xfrm>
            <a:prstGeom prst="ellipse">
              <a:avLst/>
            </a:prstGeom>
            <a:solidFill>
              <a:srgbClr val="00CC00"/>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1522" name="Group 73">
              <a:extLst>
                <a:ext uri="{FF2B5EF4-FFF2-40B4-BE49-F238E27FC236}">
                  <a16:creationId xmlns:a16="http://schemas.microsoft.com/office/drawing/2014/main" id="{D374C104-64A1-4DD0-9ADD-B805BE36C1C1}"/>
                </a:ext>
              </a:extLst>
            </p:cNvPr>
            <p:cNvGrpSpPr>
              <a:grpSpLocks/>
            </p:cNvGrpSpPr>
            <p:nvPr/>
          </p:nvGrpSpPr>
          <p:grpSpPr bwMode="auto">
            <a:xfrm>
              <a:off x="2400" y="1200"/>
              <a:ext cx="192" cy="432"/>
              <a:chOff x="4656" y="1488"/>
              <a:chExt cx="192" cy="432"/>
            </a:xfrm>
          </p:grpSpPr>
          <p:sp>
            <p:nvSpPr>
              <p:cNvPr id="21535" name="Line 74">
                <a:extLst>
                  <a:ext uri="{FF2B5EF4-FFF2-40B4-BE49-F238E27FC236}">
                    <a16:creationId xmlns:a16="http://schemas.microsoft.com/office/drawing/2014/main" id="{09DAEA48-8D53-4E32-AE8E-4AAD1356504D}"/>
                  </a:ext>
                </a:extLst>
              </p:cNvPr>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AutoShape 75">
                <a:extLst>
                  <a:ext uri="{FF2B5EF4-FFF2-40B4-BE49-F238E27FC236}">
                    <a16:creationId xmlns:a16="http://schemas.microsoft.com/office/drawing/2014/main" id="{03E22EE0-7627-426F-ACC8-12AC21804721}"/>
                  </a:ext>
                </a:extLst>
              </p:cNvPr>
              <p:cNvSpPr>
                <a:spLocks noChangeArrowheads="1"/>
              </p:cNvSpPr>
              <p:nvPr/>
            </p:nvSpPr>
            <p:spPr bwMode="auto">
              <a:xfrm>
                <a:off x="4656" y="1680"/>
                <a:ext cx="192" cy="240"/>
              </a:xfrm>
              <a:custGeom>
                <a:avLst/>
                <a:gdLst>
                  <a:gd name="T0" fmla="*/ 1 w 21600"/>
                  <a:gd name="T1" fmla="*/ 0 h 21600"/>
                  <a:gd name="T2" fmla="*/ 0 w 21600"/>
                  <a:gd name="T3" fmla="*/ 1 h 21600"/>
                  <a:gd name="T4" fmla="*/ 1 w 21600"/>
                  <a:gd name="T5" fmla="*/ 1 h 21600"/>
                  <a:gd name="T6" fmla="*/ 1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23" name="Group 76">
              <a:extLst>
                <a:ext uri="{FF2B5EF4-FFF2-40B4-BE49-F238E27FC236}">
                  <a16:creationId xmlns:a16="http://schemas.microsoft.com/office/drawing/2014/main" id="{10E016A0-E08D-4B99-AD44-49EEFFD14EA3}"/>
                </a:ext>
              </a:extLst>
            </p:cNvPr>
            <p:cNvGrpSpPr>
              <a:grpSpLocks/>
            </p:cNvGrpSpPr>
            <p:nvPr/>
          </p:nvGrpSpPr>
          <p:grpSpPr bwMode="auto">
            <a:xfrm rot="-5400000">
              <a:off x="1992" y="1560"/>
              <a:ext cx="192" cy="432"/>
              <a:chOff x="4656" y="1488"/>
              <a:chExt cx="192" cy="432"/>
            </a:xfrm>
          </p:grpSpPr>
          <p:sp>
            <p:nvSpPr>
              <p:cNvPr id="21533" name="Line 77">
                <a:extLst>
                  <a:ext uri="{FF2B5EF4-FFF2-40B4-BE49-F238E27FC236}">
                    <a16:creationId xmlns:a16="http://schemas.microsoft.com/office/drawing/2014/main" id="{810E8AF6-FAC6-42AC-969B-2A3A72082C7C}"/>
                  </a:ext>
                </a:extLst>
              </p:cNvPr>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AutoShape 78">
                <a:extLst>
                  <a:ext uri="{FF2B5EF4-FFF2-40B4-BE49-F238E27FC236}">
                    <a16:creationId xmlns:a16="http://schemas.microsoft.com/office/drawing/2014/main" id="{B5EDAEF3-C9D2-43EC-88FB-CD162F8679E2}"/>
                  </a:ext>
                </a:extLst>
              </p:cNvPr>
              <p:cNvSpPr>
                <a:spLocks noChangeArrowheads="1"/>
              </p:cNvSpPr>
              <p:nvPr/>
            </p:nvSpPr>
            <p:spPr bwMode="auto">
              <a:xfrm>
                <a:off x="4656" y="1680"/>
                <a:ext cx="192" cy="240"/>
              </a:xfrm>
              <a:custGeom>
                <a:avLst/>
                <a:gdLst>
                  <a:gd name="T0" fmla="*/ 1 w 21600"/>
                  <a:gd name="T1" fmla="*/ 0 h 21600"/>
                  <a:gd name="T2" fmla="*/ 0 w 21600"/>
                  <a:gd name="T3" fmla="*/ 1 h 21600"/>
                  <a:gd name="T4" fmla="*/ 1 w 21600"/>
                  <a:gd name="T5" fmla="*/ 1 h 21600"/>
                  <a:gd name="T6" fmla="*/ 1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24" name="Group 79">
              <a:extLst>
                <a:ext uri="{FF2B5EF4-FFF2-40B4-BE49-F238E27FC236}">
                  <a16:creationId xmlns:a16="http://schemas.microsoft.com/office/drawing/2014/main" id="{02425C41-6448-48DE-B088-5DF580C255EE}"/>
                </a:ext>
              </a:extLst>
            </p:cNvPr>
            <p:cNvGrpSpPr>
              <a:grpSpLocks/>
            </p:cNvGrpSpPr>
            <p:nvPr/>
          </p:nvGrpSpPr>
          <p:grpSpPr bwMode="auto">
            <a:xfrm rot="5400000">
              <a:off x="2904" y="1560"/>
              <a:ext cx="192" cy="432"/>
              <a:chOff x="4656" y="1488"/>
              <a:chExt cx="192" cy="432"/>
            </a:xfrm>
          </p:grpSpPr>
          <p:sp>
            <p:nvSpPr>
              <p:cNvPr id="21531" name="Line 80">
                <a:extLst>
                  <a:ext uri="{FF2B5EF4-FFF2-40B4-BE49-F238E27FC236}">
                    <a16:creationId xmlns:a16="http://schemas.microsoft.com/office/drawing/2014/main" id="{C62D2DB9-E34F-4DAC-92B8-D7E16CB85F09}"/>
                  </a:ext>
                </a:extLst>
              </p:cNvPr>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AutoShape 81">
                <a:extLst>
                  <a:ext uri="{FF2B5EF4-FFF2-40B4-BE49-F238E27FC236}">
                    <a16:creationId xmlns:a16="http://schemas.microsoft.com/office/drawing/2014/main" id="{33607CAC-BC13-4F2A-81CF-03FD679EF99A}"/>
                  </a:ext>
                </a:extLst>
              </p:cNvPr>
              <p:cNvSpPr>
                <a:spLocks noChangeArrowheads="1"/>
              </p:cNvSpPr>
              <p:nvPr/>
            </p:nvSpPr>
            <p:spPr bwMode="auto">
              <a:xfrm>
                <a:off x="4656" y="1680"/>
                <a:ext cx="192" cy="240"/>
              </a:xfrm>
              <a:custGeom>
                <a:avLst/>
                <a:gdLst>
                  <a:gd name="T0" fmla="*/ 1 w 21600"/>
                  <a:gd name="T1" fmla="*/ 0 h 21600"/>
                  <a:gd name="T2" fmla="*/ 0 w 21600"/>
                  <a:gd name="T3" fmla="*/ 1 h 21600"/>
                  <a:gd name="T4" fmla="*/ 1 w 21600"/>
                  <a:gd name="T5" fmla="*/ 1 h 21600"/>
                  <a:gd name="T6" fmla="*/ 1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25" name="Group 85">
              <a:extLst>
                <a:ext uri="{FF2B5EF4-FFF2-40B4-BE49-F238E27FC236}">
                  <a16:creationId xmlns:a16="http://schemas.microsoft.com/office/drawing/2014/main" id="{49A7DBDC-77E0-4850-87E3-0CC4909E050B}"/>
                </a:ext>
              </a:extLst>
            </p:cNvPr>
            <p:cNvGrpSpPr>
              <a:grpSpLocks/>
            </p:cNvGrpSpPr>
            <p:nvPr/>
          </p:nvGrpSpPr>
          <p:grpSpPr bwMode="auto">
            <a:xfrm rot="10800000">
              <a:off x="2736" y="2064"/>
              <a:ext cx="192" cy="432"/>
              <a:chOff x="4656" y="1488"/>
              <a:chExt cx="192" cy="432"/>
            </a:xfrm>
          </p:grpSpPr>
          <p:sp>
            <p:nvSpPr>
              <p:cNvPr id="21529" name="Line 86">
                <a:extLst>
                  <a:ext uri="{FF2B5EF4-FFF2-40B4-BE49-F238E27FC236}">
                    <a16:creationId xmlns:a16="http://schemas.microsoft.com/office/drawing/2014/main" id="{18F68B77-3349-4DBC-BDE7-3D02BFC92C9E}"/>
                  </a:ext>
                </a:extLst>
              </p:cNvPr>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AutoShape 87">
                <a:extLst>
                  <a:ext uri="{FF2B5EF4-FFF2-40B4-BE49-F238E27FC236}">
                    <a16:creationId xmlns:a16="http://schemas.microsoft.com/office/drawing/2014/main" id="{1713B180-3DEE-43E5-A216-DE64D9A724C3}"/>
                  </a:ext>
                </a:extLst>
              </p:cNvPr>
              <p:cNvSpPr>
                <a:spLocks noChangeArrowheads="1"/>
              </p:cNvSpPr>
              <p:nvPr/>
            </p:nvSpPr>
            <p:spPr bwMode="auto">
              <a:xfrm>
                <a:off x="4656" y="1680"/>
                <a:ext cx="192" cy="240"/>
              </a:xfrm>
              <a:custGeom>
                <a:avLst/>
                <a:gdLst>
                  <a:gd name="T0" fmla="*/ 1 w 21600"/>
                  <a:gd name="T1" fmla="*/ 0 h 21600"/>
                  <a:gd name="T2" fmla="*/ 0 w 21600"/>
                  <a:gd name="T3" fmla="*/ 1 h 21600"/>
                  <a:gd name="T4" fmla="*/ 1 w 21600"/>
                  <a:gd name="T5" fmla="*/ 1 h 21600"/>
                  <a:gd name="T6" fmla="*/ 1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26" name="Group 89">
              <a:extLst>
                <a:ext uri="{FF2B5EF4-FFF2-40B4-BE49-F238E27FC236}">
                  <a16:creationId xmlns:a16="http://schemas.microsoft.com/office/drawing/2014/main" id="{AD526A4F-67EB-4F80-B6F0-107BD5C7CC40}"/>
                </a:ext>
              </a:extLst>
            </p:cNvPr>
            <p:cNvGrpSpPr>
              <a:grpSpLocks/>
            </p:cNvGrpSpPr>
            <p:nvPr/>
          </p:nvGrpSpPr>
          <p:grpSpPr bwMode="auto">
            <a:xfrm rot="10800000">
              <a:off x="2160" y="2064"/>
              <a:ext cx="192" cy="432"/>
              <a:chOff x="4656" y="1488"/>
              <a:chExt cx="192" cy="432"/>
            </a:xfrm>
          </p:grpSpPr>
          <p:sp>
            <p:nvSpPr>
              <p:cNvPr id="21527" name="Line 90">
                <a:extLst>
                  <a:ext uri="{FF2B5EF4-FFF2-40B4-BE49-F238E27FC236}">
                    <a16:creationId xmlns:a16="http://schemas.microsoft.com/office/drawing/2014/main" id="{204FED09-F31E-48B8-9F9E-CFFEA1AB5BA6}"/>
                  </a:ext>
                </a:extLst>
              </p:cNvPr>
              <p:cNvSpPr>
                <a:spLocks noChangeShapeType="1"/>
              </p:cNvSpPr>
              <p:nvPr/>
            </p:nvSpPr>
            <p:spPr bwMode="auto">
              <a:xfrm>
                <a:off x="4752" y="1488"/>
                <a:ext cx="0" cy="384"/>
              </a:xfrm>
              <a:prstGeom prst="line">
                <a:avLst/>
              </a:prstGeom>
              <a:noFill/>
              <a:ln w="3810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AutoShape 91">
                <a:extLst>
                  <a:ext uri="{FF2B5EF4-FFF2-40B4-BE49-F238E27FC236}">
                    <a16:creationId xmlns:a16="http://schemas.microsoft.com/office/drawing/2014/main" id="{8E60757F-E0E6-492C-A49E-A6D3D64960A9}"/>
                  </a:ext>
                </a:extLst>
              </p:cNvPr>
              <p:cNvSpPr>
                <a:spLocks noChangeArrowheads="1"/>
              </p:cNvSpPr>
              <p:nvPr/>
            </p:nvSpPr>
            <p:spPr bwMode="auto">
              <a:xfrm>
                <a:off x="4656" y="1680"/>
                <a:ext cx="192" cy="240"/>
              </a:xfrm>
              <a:custGeom>
                <a:avLst/>
                <a:gdLst>
                  <a:gd name="T0" fmla="*/ 1 w 21600"/>
                  <a:gd name="T1" fmla="*/ 0 h 21600"/>
                  <a:gd name="T2" fmla="*/ 0 w 21600"/>
                  <a:gd name="T3" fmla="*/ 1 h 21600"/>
                  <a:gd name="T4" fmla="*/ 1 w 21600"/>
                  <a:gd name="T5" fmla="*/ 1 h 21600"/>
                  <a:gd name="T6" fmla="*/ 1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A1DAE5-6097-44CB-800C-8D9A0DD95121}"/>
              </a:ext>
            </a:extLst>
          </p:cNvPr>
          <p:cNvSpPr>
            <a:spLocks noGrp="1" noChangeArrowheads="1"/>
          </p:cNvSpPr>
          <p:nvPr>
            <p:ph type="title"/>
          </p:nvPr>
        </p:nvSpPr>
        <p:spPr>
          <a:xfrm>
            <a:off x="457200" y="304800"/>
            <a:ext cx="1066800" cy="6172200"/>
          </a:xfrm>
        </p:spPr>
        <p:txBody>
          <a:bodyPr/>
          <a:lstStyle/>
          <a:p>
            <a:pPr eaLnBrk="1" hangingPunct="1">
              <a:lnSpc>
                <a:spcPct val="60000"/>
              </a:lnSpc>
            </a:pPr>
            <a:r>
              <a:rPr lang="zh-CN" altLang="en-US" sz="4800">
                <a:latin typeface="华文新魏" panose="02010800040101010101" pitchFamily="2" charset="-122"/>
                <a:ea typeface="华文新魏" panose="02010800040101010101" pitchFamily="2" charset="-122"/>
              </a:rPr>
              <a:t>哲学家吃通心面</a:t>
            </a:r>
            <a:r>
              <a:rPr lang="zh-CN" altLang="en-US" sz="4800" b="1">
                <a:latin typeface="华文新魏" panose="02010800040101010101" pitchFamily="2" charset="-122"/>
                <a:ea typeface="华文新魏" panose="02010800040101010101" pitchFamily="2" charset="-122"/>
              </a:rPr>
              <a:t>问题</a:t>
            </a:r>
            <a:r>
              <a:rPr lang="en-US" altLang="zh-CN" sz="4800" b="1">
                <a:latin typeface="华文新魏" panose="02010800040101010101" pitchFamily="2" charset="-122"/>
                <a:ea typeface="华文新魏" panose="02010800040101010101" pitchFamily="2" charset="-122"/>
              </a:rPr>
              <a:t>(3)</a:t>
            </a:r>
          </a:p>
        </p:txBody>
      </p:sp>
      <p:sp>
        <p:nvSpPr>
          <p:cNvPr id="22531" name="Rectangle 3">
            <a:extLst>
              <a:ext uri="{FF2B5EF4-FFF2-40B4-BE49-F238E27FC236}">
                <a16:creationId xmlns:a16="http://schemas.microsoft.com/office/drawing/2014/main" id="{2CD82D6E-E7D2-457F-9710-AD626613A13C}"/>
              </a:ext>
            </a:extLst>
          </p:cNvPr>
          <p:cNvSpPr>
            <a:spLocks noChangeArrowheads="1"/>
          </p:cNvSpPr>
          <p:nvPr/>
        </p:nvSpPr>
        <p:spPr bwMode="auto">
          <a:xfrm>
            <a:off x="1476375" y="381000"/>
            <a:ext cx="6840538"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latin typeface="华文新魏" panose="02010800040101010101" pitchFamily="2" charset="-122"/>
                <a:ea typeface="华文新魏" panose="02010800040101010101" pitchFamily="2" charset="-122"/>
              </a:rPr>
              <a:t>semaphore fork[5];</a:t>
            </a:r>
          </a:p>
          <a:p>
            <a:pPr algn="l" eaLnBrk="1" hangingPunct="1"/>
            <a:r>
              <a:rPr lang="en-US" altLang="zh-CN">
                <a:latin typeface="华文新魏" panose="02010800040101010101" pitchFamily="2" charset="-122"/>
                <a:ea typeface="华文新魏" panose="02010800040101010101" pitchFamily="2" charset="-122"/>
              </a:rPr>
              <a:t>for (int i=0;i&lt;5;i++)</a:t>
            </a:r>
          </a:p>
          <a:p>
            <a:pPr algn="l" eaLnBrk="1" hangingPunct="1"/>
            <a:r>
              <a:rPr lang="en-US" altLang="zh-CN">
                <a:latin typeface="华文新魏" panose="02010800040101010101" pitchFamily="2" charset="-122"/>
                <a:ea typeface="华文新魏" panose="02010800040101010101" pitchFamily="2" charset="-122"/>
              </a:rPr>
              <a:t>	fork[i]=1;</a:t>
            </a:r>
          </a:p>
          <a:p>
            <a:pPr algn="l" eaLnBrk="1" hangingPunct="1"/>
            <a:endParaRPr lang="en-US" altLang="zh-CN">
              <a:latin typeface="华文新魏" panose="02010800040101010101" pitchFamily="2" charset="-122"/>
              <a:ea typeface="华文新魏" panose="02010800040101010101" pitchFamily="2" charset="-122"/>
            </a:endParaRPr>
          </a:p>
          <a:p>
            <a:pPr algn="l" eaLnBrk="1" hangingPunct="1"/>
            <a:r>
              <a:rPr lang="en-US" altLang="zh-CN">
                <a:latin typeface="华文新魏" panose="02010800040101010101" pitchFamily="2" charset="-122"/>
                <a:ea typeface="华文新魏" panose="02010800040101010101" pitchFamily="2" charset="-122"/>
              </a:rPr>
              <a:t>cobegin</a:t>
            </a:r>
          </a:p>
          <a:p>
            <a:pPr algn="l" eaLnBrk="1" hangingPunct="1"/>
            <a:r>
              <a:rPr lang="en-US" altLang="zh-CN">
                <a:latin typeface="华文新魏" panose="02010800040101010101" pitchFamily="2" charset="-122"/>
                <a:ea typeface="华文新魏" panose="02010800040101010101" pitchFamily="2" charset="-122"/>
              </a:rPr>
              <a:t>	process philosopher_i( ) {</a:t>
            </a:r>
          </a:p>
          <a:p>
            <a:pPr algn="l" eaLnBrk="1" hangingPunct="1"/>
            <a:r>
              <a:rPr lang="en-US" altLang="zh-CN">
                <a:latin typeface="华文新魏" panose="02010800040101010101" pitchFamily="2" charset="-122"/>
                <a:ea typeface="华文新魏" panose="02010800040101010101" pitchFamily="2" charset="-122"/>
              </a:rPr>
              <a:t>		while(true) {</a:t>
            </a:r>
          </a:p>
          <a:p>
            <a:pPr algn="l" eaLnBrk="1" hangingPunct="1"/>
            <a:r>
              <a:rPr lang="en-US" altLang="zh-CN">
                <a:latin typeface="华文新魏" panose="02010800040101010101" pitchFamily="2" charset="-122"/>
                <a:ea typeface="华文新魏" panose="02010800040101010101" pitchFamily="2" charset="-122"/>
              </a:rPr>
              <a:t>			think();</a:t>
            </a:r>
          </a:p>
          <a:p>
            <a:pPr algn="l" eaLnBrk="1" hangingPunct="1"/>
            <a:r>
              <a:rPr lang="en-US" altLang="zh-CN">
                <a:latin typeface="华文新魏" panose="02010800040101010101" pitchFamily="2" charset="-122"/>
                <a:ea typeface="华文新魏" panose="02010800040101010101" pitchFamily="2" charset="-122"/>
              </a:rPr>
              <a:t>  			P(fork[i]);</a:t>
            </a:r>
          </a:p>
          <a:p>
            <a:pPr algn="l" eaLnBrk="1" hangingPunct="1"/>
            <a:r>
              <a:rPr lang="en-US" altLang="zh-CN">
                <a:latin typeface="华文新魏" panose="02010800040101010101" pitchFamily="2" charset="-122"/>
                <a:ea typeface="华文新魏" panose="02010800040101010101" pitchFamily="2" charset="-122"/>
              </a:rPr>
              <a:t>	    		P(fork[(i+1)%5]);</a:t>
            </a:r>
          </a:p>
          <a:p>
            <a:pPr algn="l" eaLnBrk="1" hangingPunct="1"/>
            <a:r>
              <a:rPr lang="en-US" altLang="zh-CN">
                <a:latin typeface="华文新魏" panose="02010800040101010101" pitchFamily="2" charset="-122"/>
                <a:ea typeface="华文新魏" panose="02010800040101010101" pitchFamily="2" charset="-122"/>
              </a:rPr>
              <a:t>    			eat( );</a:t>
            </a:r>
          </a:p>
          <a:p>
            <a:pPr algn="l" eaLnBrk="1" hangingPunct="1"/>
            <a:r>
              <a:rPr lang="en-US" altLang="zh-CN">
                <a:latin typeface="华文新魏" panose="02010800040101010101" pitchFamily="2" charset="-122"/>
                <a:ea typeface="华文新魏" panose="02010800040101010101" pitchFamily="2" charset="-122"/>
              </a:rPr>
              <a:t>  			V(fork[i]);</a:t>
            </a:r>
          </a:p>
          <a:p>
            <a:pPr algn="l" eaLnBrk="1" hangingPunct="1"/>
            <a:r>
              <a:rPr lang="en-US" altLang="zh-CN">
                <a:latin typeface="华文新魏" panose="02010800040101010101" pitchFamily="2" charset="-122"/>
                <a:ea typeface="华文新魏" panose="02010800040101010101" pitchFamily="2" charset="-122"/>
              </a:rPr>
              <a:t>	    		V(fork[(i+1)%5]);</a:t>
            </a:r>
          </a:p>
          <a:p>
            <a:pPr algn="l" eaLnBrk="1" hangingPunct="1"/>
            <a:r>
              <a:rPr lang="en-US" altLang="zh-CN">
                <a:latin typeface="华文新魏" panose="02010800040101010101" pitchFamily="2" charset="-122"/>
                <a:ea typeface="华文新魏" panose="02010800040101010101" pitchFamily="2" charset="-122"/>
              </a:rPr>
              <a:t> 		}</a:t>
            </a:r>
          </a:p>
          <a:p>
            <a:pPr algn="l" eaLnBrk="1" hangingPunct="1"/>
            <a:r>
              <a:rPr lang="en-US" altLang="zh-CN">
                <a:latin typeface="华文新魏" panose="02010800040101010101" pitchFamily="2" charset="-122"/>
                <a:ea typeface="华文新魏" panose="02010800040101010101" pitchFamily="2" charset="-122"/>
              </a:rPr>
              <a:t>	}</a:t>
            </a:r>
          </a:p>
          <a:p>
            <a:pPr algn="l" eaLnBrk="1" hangingPunct="1"/>
            <a:r>
              <a:rPr lang="en-US" altLang="zh-CN">
                <a:latin typeface="华文新魏" panose="02010800040101010101" pitchFamily="2" charset="-122"/>
                <a:ea typeface="华文新魏" panose="02010800040101010101" pitchFamily="2" charset="-122"/>
              </a:rPr>
              <a:t>  coend</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74C455D-F817-4D39-AE84-6B4D6CDDA8FF}"/>
              </a:ext>
            </a:extLst>
          </p:cNvPr>
          <p:cNvSpPr>
            <a:spLocks noGrp="1" noChangeArrowheads="1"/>
          </p:cNvSpPr>
          <p:nvPr>
            <p:ph type="title"/>
          </p:nvPr>
        </p:nvSpPr>
        <p:spPr>
          <a:xfrm>
            <a:off x="914400" y="228600"/>
            <a:ext cx="8153400" cy="1371600"/>
          </a:xfrm>
        </p:spPr>
        <p:txBody>
          <a:bodyPr/>
          <a:lstStyle/>
          <a:p>
            <a:pPr eaLnBrk="1" hangingPunct="1">
              <a:lnSpc>
                <a:spcPct val="60000"/>
              </a:lnSpc>
            </a:pPr>
            <a:r>
              <a:rPr lang="zh-CN" altLang="en-US" sz="4800">
                <a:latin typeface="华文新魏" panose="02010800040101010101" pitchFamily="2" charset="-122"/>
                <a:ea typeface="华文新魏" panose="02010800040101010101" pitchFamily="2" charset="-122"/>
              </a:rPr>
              <a:t>有若干种办法可避免这类死锁</a:t>
            </a:r>
            <a:endParaRPr lang="zh-CN" altLang="zh-CN" sz="4800">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7D5C48C8-99A5-4191-B55A-A819E84F2A1F}"/>
              </a:ext>
            </a:extLst>
          </p:cNvPr>
          <p:cNvSpPr>
            <a:spLocks noGrp="1" noChangeArrowheads="1"/>
          </p:cNvSpPr>
          <p:nvPr>
            <p:ph type="body" idx="1"/>
          </p:nvPr>
        </p:nvSpPr>
        <p:spPr>
          <a:xfrm>
            <a:off x="914400" y="1219200"/>
            <a:ext cx="7772400" cy="4876800"/>
          </a:xfrm>
        </p:spPr>
        <p:txBody>
          <a:bodyPr/>
          <a:lstStyle/>
          <a:p>
            <a:pPr algn="just" eaLnBrk="1" hangingPunct="1">
              <a:buFontTx/>
              <a:buNone/>
            </a:pPr>
            <a:r>
              <a:rPr lang="en-US" altLang="zh-CN">
                <a:latin typeface="宋体" panose="02010600030101010101" pitchFamily="2" charset="-122"/>
                <a:ea typeface="隶书" panose="02010509060101010101" pitchFamily="49" charset="-122"/>
              </a:rPr>
              <a:t> </a:t>
            </a:r>
            <a:r>
              <a:rPr lang="zh-CN" altLang="en-US" sz="3600">
                <a:latin typeface="华文新魏" panose="02010800040101010101" pitchFamily="2" charset="-122"/>
                <a:ea typeface="华文新魏" panose="02010800040101010101" pitchFamily="2" charset="-122"/>
              </a:rPr>
              <a:t>上述解法可能出现永远等待，有若</a:t>
            </a:r>
          </a:p>
          <a:p>
            <a:pPr algn="just" eaLnBrk="1" hangingPunct="1">
              <a:buFontTx/>
              <a:buNone/>
            </a:pPr>
            <a:r>
              <a:rPr lang="zh-CN" altLang="en-US" sz="3600">
                <a:latin typeface="华文新魏" panose="02010800040101010101" pitchFamily="2" charset="-122"/>
                <a:ea typeface="华文新魏" panose="02010800040101010101" pitchFamily="2" charset="-122"/>
              </a:rPr>
              <a:t> 干种办法可避免死锁：</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至多允许四个哲学家同时吃；</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奇数号先取左手边的叉子，偶数号先取右手边的叉子；</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每个哲学家取到手边的两把叉子才吃，否则一把叉子也不取。</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9E307F2-C133-453A-99A4-76D0DE2AB9F6}"/>
              </a:ext>
            </a:extLst>
          </p:cNvPr>
          <p:cNvSpPr>
            <a:spLocks noGrp="1" noChangeArrowheads="1"/>
          </p:cNvSpPr>
          <p:nvPr>
            <p:ph type="title"/>
          </p:nvPr>
        </p:nvSpPr>
        <p:spPr>
          <a:xfrm>
            <a:off x="206375" y="381000"/>
            <a:ext cx="8686800" cy="914400"/>
          </a:xfrm>
        </p:spPr>
        <p:txBody>
          <a:bodyPr/>
          <a:lstStyle/>
          <a:p>
            <a:pPr eaLnBrk="1" hangingPunct="1">
              <a:lnSpc>
                <a:spcPct val="60000"/>
              </a:lnSpc>
            </a:pPr>
            <a:r>
              <a:rPr lang="en-US" altLang="zh-CN">
                <a:ea typeface="华文新魏" panose="02010800040101010101" pitchFamily="2" charset="-122"/>
              </a:rPr>
              <a:t>3.3.5</a:t>
            </a:r>
            <a:r>
              <a:rPr lang="zh-CN" altLang="en-US">
                <a:ea typeface="华文新魏" panose="02010800040101010101" pitchFamily="2" charset="-122"/>
              </a:rPr>
              <a:t>信号量解决生产者消费者问题</a:t>
            </a:r>
          </a:p>
        </p:txBody>
      </p:sp>
      <p:sp>
        <p:nvSpPr>
          <p:cNvPr id="24579" name="Rectangle 3">
            <a:extLst>
              <a:ext uri="{FF2B5EF4-FFF2-40B4-BE49-F238E27FC236}">
                <a16:creationId xmlns:a16="http://schemas.microsoft.com/office/drawing/2014/main" id="{267DCAB6-8469-4BED-A022-9AF301243731}"/>
              </a:ext>
            </a:extLst>
          </p:cNvPr>
          <p:cNvSpPr>
            <a:spLocks noChangeArrowheads="1"/>
          </p:cNvSpPr>
          <p:nvPr/>
        </p:nvSpPr>
        <p:spPr bwMode="auto">
          <a:xfrm>
            <a:off x="228600" y="1471613"/>
            <a:ext cx="84582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90000"/>
              </a:lnSpc>
              <a:spcBef>
                <a:spcPct val="20000"/>
              </a:spcBef>
            </a:pPr>
            <a:r>
              <a:rPr lang="en-US" altLang="zh-CN" sz="3200">
                <a:latin typeface="隶书" panose="02010509060101010101" pitchFamily="49" charset="-122"/>
                <a:ea typeface="华文新魏" panose="02010800040101010101" pitchFamily="2" charset="-122"/>
              </a:rPr>
              <a:t>①</a:t>
            </a:r>
            <a:r>
              <a:rPr lang="zh-CN" altLang="en-US" sz="3200">
                <a:ea typeface="华文新魏" panose="02010800040101010101" pitchFamily="2" charset="-122"/>
              </a:rPr>
              <a:t>一个生产者、一个消费者共享一个缓冲区</a:t>
            </a:r>
          </a:p>
          <a:p>
            <a:pPr lvl="1" algn="just" eaLnBrk="1" hangingPunct="1">
              <a:lnSpc>
                <a:spcPct val="90000"/>
              </a:lnSpc>
              <a:spcBef>
                <a:spcPct val="20000"/>
              </a:spcBef>
            </a:pPr>
            <a:r>
              <a:rPr lang="zh-CN" altLang="en-US" sz="3200">
                <a:latin typeface="隶书" panose="02010509060101010101" pitchFamily="49" charset="-122"/>
                <a:ea typeface="华文新魏" panose="02010800040101010101" pitchFamily="2" charset="-122"/>
              </a:rPr>
              <a:t>②</a:t>
            </a:r>
            <a:r>
              <a:rPr lang="zh-CN" altLang="en-US" sz="3200">
                <a:ea typeface="华文新魏" panose="02010800040101010101" pitchFamily="2" charset="-122"/>
              </a:rPr>
              <a:t>一个生产者、一个消费者共享多个缓冲区</a:t>
            </a:r>
          </a:p>
          <a:p>
            <a:pPr lvl="1" algn="just" eaLnBrk="1" hangingPunct="1">
              <a:lnSpc>
                <a:spcPct val="90000"/>
              </a:lnSpc>
              <a:spcBef>
                <a:spcPct val="20000"/>
              </a:spcBef>
            </a:pPr>
            <a:r>
              <a:rPr lang="zh-CN" altLang="en-US" sz="3200">
                <a:latin typeface="隶书" panose="02010509060101010101" pitchFamily="49" charset="-122"/>
                <a:ea typeface="华文新魏" panose="02010800040101010101" pitchFamily="2" charset="-122"/>
              </a:rPr>
              <a:t>③</a:t>
            </a:r>
            <a:r>
              <a:rPr lang="zh-CN" altLang="en-US" sz="3200">
                <a:ea typeface="华文新魏" panose="02010800040101010101" pitchFamily="2" charset="-122"/>
              </a:rPr>
              <a:t>多个生产者、多个消费者共享多个缓冲区</a:t>
            </a:r>
          </a:p>
          <a:p>
            <a:pPr lvl="1" algn="just" eaLnBrk="1" hangingPunct="1">
              <a:lnSpc>
                <a:spcPct val="90000"/>
              </a:lnSpc>
              <a:spcBef>
                <a:spcPct val="20000"/>
              </a:spcBef>
            </a:pPr>
            <a:endParaRPr lang="zh-CN" altLang="en-US" sz="3200">
              <a:latin typeface="隶书" panose="02010509060101010101" pitchFamily="49" charset="-122"/>
              <a:ea typeface="华文新魏" panose="02010800040101010101" pitchFamily="2" charset="-122"/>
            </a:endParaRPr>
          </a:p>
          <a:p>
            <a:pPr lvl="1" algn="just" eaLnBrk="1" hangingPunct="1">
              <a:lnSpc>
                <a:spcPct val="90000"/>
              </a:lnSpc>
              <a:spcBef>
                <a:spcPct val="20000"/>
              </a:spcBef>
            </a:pPr>
            <a:endParaRPr lang="zh-CN" altLang="en-US" sz="3200">
              <a:ea typeface="华文新魏" panose="02010800040101010101" pitchFamily="2" charset="-122"/>
            </a:endParaRPr>
          </a:p>
          <a:p>
            <a:pPr algn="just" eaLnBrk="1" hangingPunct="1">
              <a:lnSpc>
                <a:spcPct val="90000"/>
              </a:lnSpc>
              <a:spcBef>
                <a:spcPct val="20000"/>
              </a:spcBef>
            </a:pPr>
            <a:endParaRPr lang="en-US" altLang="zh-CN" sz="3200">
              <a:ea typeface="华文新魏" panose="02010800040101010101" pitchFamily="2" charset="-122"/>
            </a:endParaRPr>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D17DD75-CF09-46C4-8D6A-5E25C186B423}"/>
              </a:ext>
            </a:extLst>
          </p:cNvPr>
          <p:cNvSpPr>
            <a:spLocks noGrp="1" noChangeArrowheads="1"/>
          </p:cNvSpPr>
          <p:nvPr>
            <p:ph type="title"/>
          </p:nvPr>
        </p:nvSpPr>
        <p:spPr>
          <a:xfrm>
            <a:off x="990600" y="304800"/>
            <a:ext cx="7772400" cy="1143000"/>
          </a:xfrm>
        </p:spPr>
        <p:txBody>
          <a:bodyPr/>
          <a:lstStyle/>
          <a:p>
            <a:pPr algn="l" eaLnBrk="1" hangingPunct="1">
              <a:lnSpc>
                <a:spcPct val="60000"/>
              </a:lnSpc>
            </a:pPr>
            <a:r>
              <a:rPr lang="zh-CN" altLang="en-US">
                <a:ea typeface="华文新魏" panose="02010800040101010101" pitchFamily="2" charset="-122"/>
              </a:rPr>
              <a:t>一个生产者、一个消费者共享一个缓冲区的</a:t>
            </a:r>
            <a:r>
              <a:rPr lang="zh-CN" altLang="en-US" b="1">
                <a:ea typeface="华文新魏" panose="02010800040101010101" pitchFamily="2" charset="-122"/>
              </a:rPr>
              <a:t>解</a:t>
            </a:r>
            <a:endParaRPr lang="zh-CN" altLang="zh-CN" b="1">
              <a:ea typeface="华文新魏" panose="02010800040101010101" pitchFamily="2" charset="-122"/>
            </a:endParaRPr>
          </a:p>
        </p:txBody>
      </p:sp>
      <p:sp>
        <p:nvSpPr>
          <p:cNvPr id="25603" name="Rectangle 2">
            <a:extLst>
              <a:ext uri="{FF2B5EF4-FFF2-40B4-BE49-F238E27FC236}">
                <a16:creationId xmlns:a16="http://schemas.microsoft.com/office/drawing/2014/main" id="{44664375-ED2D-45B3-BF5F-4E722565201E}"/>
              </a:ext>
            </a:extLst>
          </p:cNvPr>
          <p:cNvSpPr>
            <a:spLocks noChangeArrowheads="1"/>
          </p:cNvSpPr>
          <p:nvPr/>
        </p:nvSpPr>
        <p:spPr bwMode="auto">
          <a:xfrm>
            <a:off x="323850" y="1341438"/>
            <a:ext cx="7848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int B;</a:t>
            </a:r>
          </a:p>
          <a:p>
            <a:pPr algn="l" eaLnBrk="1" hangingPunct="1"/>
            <a:r>
              <a:rPr lang="en-US" altLang="zh-CN"/>
              <a:t>empty:semaphore; /* </a:t>
            </a:r>
            <a:r>
              <a:rPr lang="zh-CN" altLang="en-US"/>
              <a:t>可以使用的空缓冲区数*</a:t>
            </a:r>
            <a:r>
              <a:rPr lang="en-US" altLang="zh-CN"/>
              <a:t>/</a:t>
            </a:r>
          </a:p>
          <a:p>
            <a:pPr algn="l" eaLnBrk="1" hangingPunct="1"/>
            <a:r>
              <a:rPr lang="en-US" altLang="zh-CN"/>
              <a:t>full:semaphore;     /* </a:t>
            </a:r>
            <a:r>
              <a:rPr lang="zh-CN" altLang="en-US"/>
              <a:t>缓冲区内可以使用的产品数*</a:t>
            </a:r>
            <a:r>
              <a:rPr lang="en-US" altLang="zh-CN"/>
              <a:t>/</a:t>
            </a:r>
          </a:p>
          <a:p>
            <a:pPr algn="l" eaLnBrk="1" hangingPunct="1"/>
            <a:r>
              <a:rPr lang="en-US" altLang="zh-CN"/>
              <a:t>empty:= 1;            /* </a:t>
            </a:r>
            <a:r>
              <a:rPr lang="zh-CN" altLang="en-US"/>
              <a:t>缓冲区内允许放入一件产品*</a:t>
            </a:r>
            <a:r>
              <a:rPr lang="en-US" altLang="zh-CN"/>
              <a:t>/</a:t>
            </a:r>
          </a:p>
          <a:p>
            <a:pPr algn="l" eaLnBrk="1" hangingPunct="1"/>
            <a:r>
              <a:rPr lang="en-US" altLang="zh-CN"/>
              <a:t>full:= 0;                /* </a:t>
            </a:r>
            <a:r>
              <a:rPr lang="zh-CN" altLang="en-US"/>
              <a:t>缓冲区内没有产品*</a:t>
            </a:r>
            <a:r>
              <a:rPr lang="en-US" altLang="zh-CN"/>
              <a:t>/     </a:t>
            </a:r>
          </a:p>
        </p:txBody>
      </p:sp>
      <p:sp>
        <p:nvSpPr>
          <p:cNvPr id="25604" name="Rectangle 3">
            <a:extLst>
              <a:ext uri="{FF2B5EF4-FFF2-40B4-BE49-F238E27FC236}">
                <a16:creationId xmlns:a16="http://schemas.microsoft.com/office/drawing/2014/main" id="{3591BCE9-8594-41FF-938A-3322DD8CCC38}"/>
              </a:ext>
            </a:extLst>
          </p:cNvPr>
          <p:cNvSpPr>
            <a:spLocks noChangeArrowheads="1"/>
          </p:cNvSpPr>
          <p:nvPr/>
        </p:nvSpPr>
        <p:spPr bwMode="auto">
          <a:xfrm>
            <a:off x="347663" y="3373438"/>
            <a:ext cx="390048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process producer {</a:t>
            </a:r>
          </a:p>
          <a:p>
            <a:pPr algn="l" eaLnBrk="1" hangingPunct="1"/>
            <a:r>
              <a:rPr lang="en-US" altLang="zh-CN"/>
              <a:t>    while(1) {</a:t>
            </a:r>
          </a:p>
          <a:p>
            <a:pPr algn="l" eaLnBrk="1" hangingPunct="1"/>
            <a:r>
              <a:rPr lang="en-US" altLang="zh-CN"/>
              <a:t>	Produce a product;</a:t>
            </a:r>
          </a:p>
          <a:p>
            <a:pPr algn="l" eaLnBrk="1" hangingPunct="1"/>
            <a:r>
              <a:rPr lang="en-US" altLang="zh-CN"/>
              <a:t>	P(empty);</a:t>
            </a:r>
          </a:p>
          <a:p>
            <a:pPr algn="l" eaLnBrk="1" hangingPunct="1"/>
            <a:r>
              <a:rPr lang="en-US" altLang="zh-CN"/>
              <a:t>	B = product;</a:t>
            </a:r>
          </a:p>
          <a:p>
            <a:pPr algn="l" eaLnBrk="1" hangingPunct="1"/>
            <a:r>
              <a:rPr lang="en-US" altLang="zh-CN"/>
              <a:t>	V(full);</a:t>
            </a:r>
          </a:p>
          <a:p>
            <a:pPr algn="l" eaLnBrk="1" hangingPunct="1"/>
            <a:r>
              <a:rPr lang="en-US" altLang="zh-CN"/>
              <a:t>   }</a:t>
            </a:r>
          </a:p>
          <a:p>
            <a:pPr algn="l" eaLnBrk="1" hangingPunct="1"/>
            <a:r>
              <a:rPr lang="en-US" altLang="zh-CN"/>
              <a:t>}</a:t>
            </a:r>
          </a:p>
        </p:txBody>
      </p:sp>
      <p:sp>
        <p:nvSpPr>
          <p:cNvPr id="25605" name="Rectangle 6">
            <a:extLst>
              <a:ext uri="{FF2B5EF4-FFF2-40B4-BE49-F238E27FC236}">
                <a16:creationId xmlns:a16="http://schemas.microsoft.com/office/drawing/2014/main" id="{CD6A0ABF-A6A7-4791-9484-D2DD997B6019}"/>
              </a:ext>
            </a:extLst>
          </p:cNvPr>
          <p:cNvSpPr>
            <a:spLocks noChangeArrowheads="1"/>
          </p:cNvSpPr>
          <p:nvPr/>
        </p:nvSpPr>
        <p:spPr bwMode="auto">
          <a:xfrm>
            <a:off x="4416425" y="3357563"/>
            <a:ext cx="390048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process consumer {</a:t>
            </a:r>
          </a:p>
          <a:p>
            <a:pPr algn="l" eaLnBrk="1" hangingPunct="1"/>
            <a:r>
              <a:rPr lang="en-US" altLang="zh-CN"/>
              <a:t>    while(1) {</a:t>
            </a:r>
          </a:p>
          <a:p>
            <a:pPr algn="l" eaLnBrk="1" hangingPunct="1"/>
            <a:r>
              <a:rPr lang="en-US" altLang="zh-CN"/>
              <a:t>	P(full);</a:t>
            </a:r>
          </a:p>
          <a:p>
            <a:pPr algn="l" eaLnBrk="1" hangingPunct="1"/>
            <a:r>
              <a:rPr lang="en-US" altLang="zh-CN"/>
              <a:t>	product = B;</a:t>
            </a:r>
          </a:p>
          <a:p>
            <a:pPr algn="l" eaLnBrk="1" hangingPunct="1"/>
            <a:r>
              <a:rPr lang="en-US" altLang="zh-CN"/>
              <a:t>	V(empty);</a:t>
            </a:r>
          </a:p>
          <a:p>
            <a:pPr algn="l" eaLnBrk="1" hangingPunct="1"/>
            <a:r>
              <a:rPr lang="en-US" altLang="zh-CN"/>
              <a:t>	Consume a product;</a:t>
            </a:r>
          </a:p>
          <a:p>
            <a:pPr algn="l" eaLnBrk="1" hangingPunct="1"/>
            <a:r>
              <a:rPr lang="en-US" altLang="zh-CN"/>
              <a:t>   }</a:t>
            </a:r>
          </a:p>
          <a:p>
            <a:pPr algn="l" eaLnBrk="1" hangingPunct="1"/>
            <a:r>
              <a:rPr lang="en-US" altLang="zh-CN"/>
              <a:t>}</a:t>
            </a: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7CAE57E-7FDA-4301-91CF-EC5DB664C2E2}"/>
              </a:ext>
            </a:extLst>
          </p:cNvPr>
          <p:cNvSpPr>
            <a:spLocks noGrp="1" noChangeArrowheads="1"/>
          </p:cNvSpPr>
          <p:nvPr>
            <p:ph type="title"/>
          </p:nvPr>
        </p:nvSpPr>
        <p:spPr>
          <a:xfrm>
            <a:off x="0" y="152400"/>
            <a:ext cx="9296400" cy="1066800"/>
          </a:xfrm>
        </p:spPr>
        <p:txBody>
          <a:bodyPr/>
          <a:lstStyle/>
          <a:p>
            <a:pPr eaLnBrk="1" hangingPunct="1"/>
            <a:r>
              <a:rPr lang="zh-CN" altLang="en-US" sz="3600">
                <a:ea typeface="华文新魏" panose="02010800040101010101" pitchFamily="2" charset="-122"/>
              </a:rPr>
              <a:t>多个生产者</a:t>
            </a:r>
            <a:r>
              <a:rPr lang="en-US" altLang="zh-CN" sz="3600">
                <a:ea typeface="华文新魏" panose="02010800040101010101" pitchFamily="2" charset="-122"/>
              </a:rPr>
              <a:t>/</a:t>
            </a:r>
            <a:r>
              <a:rPr lang="zh-CN" altLang="en-US" sz="3600">
                <a:ea typeface="华文新魏" panose="02010800040101010101" pitchFamily="2" charset="-122"/>
              </a:rPr>
              <a:t>消费者、共享多个缓冲区的</a:t>
            </a:r>
            <a:r>
              <a:rPr lang="zh-CN" altLang="en-US" sz="3600" b="1">
                <a:ea typeface="华文新魏" panose="02010800040101010101" pitchFamily="2" charset="-122"/>
              </a:rPr>
              <a:t>解</a:t>
            </a:r>
            <a:endParaRPr lang="zh-CN" altLang="en-US" sz="4800">
              <a:latin typeface="宋体" panose="02010600030101010101" pitchFamily="2" charset="-122"/>
              <a:ea typeface="华文新魏" panose="02010800040101010101" pitchFamily="2" charset="-122"/>
            </a:endParaRPr>
          </a:p>
        </p:txBody>
      </p:sp>
      <p:sp>
        <p:nvSpPr>
          <p:cNvPr id="26627" name="Rectangle 3">
            <a:extLst>
              <a:ext uri="{FF2B5EF4-FFF2-40B4-BE49-F238E27FC236}">
                <a16:creationId xmlns:a16="http://schemas.microsoft.com/office/drawing/2014/main" id="{6433BF9F-B395-4162-8659-DAE2C7E4B599}"/>
              </a:ext>
            </a:extLst>
          </p:cNvPr>
          <p:cNvSpPr>
            <a:spLocks noGrp="1" noChangeArrowheads="1"/>
          </p:cNvSpPr>
          <p:nvPr>
            <p:ph type="body" idx="1"/>
          </p:nvPr>
        </p:nvSpPr>
        <p:spPr>
          <a:xfrm>
            <a:off x="914400" y="914400"/>
            <a:ext cx="8001000" cy="6096000"/>
          </a:xfrm>
        </p:spPr>
        <p:txBody>
          <a:bodyPr/>
          <a:lstStyle/>
          <a:p>
            <a:pPr eaLnBrk="1" hangingPunct="1">
              <a:lnSpc>
                <a:spcPct val="80000"/>
              </a:lnSpc>
            </a:pPr>
            <a:r>
              <a:rPr lang="en-US" altLang="zh-CN" sz="2000" b="1">
                <a:latin typeface="华文新魏" panose="02010800040101010101" pitchFamily="2" charset="-122"/>
                <a:ea typeface="华文新魏" panose="02010800040101010101" pitchFamily="2" charset="-122"/>
              </a:rPr>
              <a:t>item B[k];</a:t>
            </a:r>
          </a:p>
          <a:p>
            <a:pPr eaLnBrk="1" hangingPunct="1">
              <a:lnSpc>
                <a:spcPct val="80000"/>
              </a:lnSpc>
            </a:pPr>
            <a:r>
              <a:rPr lang="en-US" altLang="zh-CN" sz="2000" b="1">
                <a:latin typeface="华文新魏" panose="02010800040101010101" pitchFamily="2" charset="-122"/>
                <a:ea typeface="华文新魏" panose="02010800040101010101" pitchFamily="2" charset="-122"/>
              </a:rPr>
              <a:t>semaphore empty;	empty=k;   //</a:t>
            </a:r>
            <a:r>
              <a:rPr lang="zh-CN" altLang="en-US" sz="2000" b="1">
                <a:latin typeface="华文新魏" panose="02010800040101010101" pitchFamily="2" charset="-122"/>
                <a:ea typeface="华文新魏" panose="02010800040101010101" pitchFamily="2" charset="-122"/>
              </a:rPr>
              <a:t>可以使用的空缓冲区数</a:t>
            </a:r>
          </a:p>
          <a:p>
            <a:pPr eaLnBrk="1" hangingPunct="1">
              <a:lnSpc>
                <a:spcPct val="80000"/>
              </a:lnSpc>
            </a:pPr>
            <a:r>
              <a:rPr lang="en-US" altLang="zh-CN" sz="2000" b="1">
                <a:latin typeface="华文新魏" panose="02010800040101010101" pitchFamily="2" charset="-122"/>
                <a:ea typeface="华文新魏" panose="02010800040101010101" pitchFamily="2" charset="-122"/>
              </a:rPr>
              <a:t>semaphore full; full=0;                   //</a:t>
            </a:r>
            <a:r>
              <a:rPr lang="zh-CN" altLang="en-US" sz="2000" b="1">
                <a:latin typeface="华文新魏" panose="02010800040101010101" pitchFamily="2" charset="-122"/>
                <a:ea typeface="华文新魏" panose="02010800040101010101" pitchFamily="2" charset="-122"/>
              </a:rPr>
              <a:t>缓冲区内可以使用的产品数</a:t>
            </a:r>
          </a:p>
          <a:p>
            <a:pPr eaLnBrk="1" hangingPunct="1">
              <a:lnSpc>
                <a:spcPct val="80000"/>
              </a:lnSpc>
            </a:pPr>
            <a:r>
              <a:rPr lang="en-US" altLang="zh-CN" sz="2000" b="1">
                <a:latin typeface="华文新魏" panose="02010800040101010101" pitchFamily="2" charset="-122"/>
                <a:ea typeface="华文新魏" panose="02010800040101010101" pitchFamily="2" charset="-122"/>
              </a:rPr>
              <a:t>semaphore mutex;	mutex=1;    //</a:t>
            </a:r>
            <a:r>
              <a:rPr lang="zh-CN" altLang="en-US" sz="2000" b="1">
                <a:latin typeface="华文新魏" panose="02010800040101010101" pitchFamily="2" charset="-122"/>
                <a:ea typeface="华文新魏" panose="02010800040101010101" pitchFamily="2" charset="-122"/>
              </a:rPr>
              <a:t>互斥信号量</a:t>
            </a:r>
          </a:p>
          <a:p>
            <a:pPr eaLnBrk="1" hangingPunct="1">
              <a:lnSpc>
                <a:spcPct val="80000"/>
              </a:lnSpc>
            </a:pPr>
            <a:r>
              <a:rPr lang="en-US" altLang="zh-CN" sz="2000" b="1">
                <a:latin typeface="华文新魏" panose="02010800040101010101" pitchFamily="2" charset="-122"/>
                <a:ea typeface="华文新魏" panose="02010800040101010101" pitchFamily="2" charset="-122"/>
              </a:rPr>
              <a:t>int in=0;			        //</a:t>
            </a:r>
            <a:r>
              <a:rPr lang="zh-CN" altLang="en-US" sz="2000" b="1">
                <a:latin typeface="华文新魏" panose="02010800040101010101" pitchFamily="2" charset="-122"/>
                <a:ea typeface="华文新魏" panose="02010800040101010101" pitchFamily="2" charset="-122"/>
              </a:rPr>
              <a:t>放入缓冲区指针</a:t>
            </a:r>
          </a:p>
          <a:p>
            <a:pPr eaLnBrk="1" hangingPunct="1">
              <a:lnSpc>
                <a:spcPct val="80000"/>
              </a:lnSpc>
            </a:pPr>
            <a:r>
              <a:rPr lang="en-US" altLang="zh-CN" sz="2000" b="1">
                <a:latin typeface="华文新魏" panose="02010800040101010101" pitchFamily="2" charset="-122"/>
                <a:ea typeface="华文新魏" panose="02010800040101010101" pitchFamily="2" charset="-122"/>
              </a:rPr>
              <a:t>int out=0;                                           //</a:t>
            </a:r>
            <a:r>
              <a:rPr lang="zh-CN" altLang="en-US" sz="2000" b="1">
                <a:latin typeface="华文新魏" panose="02010800040101010101" pitchFamily="2" charset="-122"/>
                <a:ea typeface="华文新魏" panose="02010800040101010101" pitchFamily="2" charset="-122"/>
              </a:rPr>
              <a:t>取出缓冲区指针</a:t>
            </a:r>
            <a:r>
              <a:rPr lang="zh-CN" altLang="en-US" sz="2000" b="1">
                <a:ea typeface="华文新魏" panose="02010800040101010101" pitchFamily="2" charset="-122"/>
              </a:rPr>
              <a:t> </a:t>
            </a:r>
            <a:endParaRPr lang="zh-CN" altLang="en-US" sz="2000" b="1">
              <a:latin typeface="华文新魏" panose="02010800040101010101" pitchFamily="2" charset="-122"/>
              <a:ea typeface="华文新魏" panose="02010800040101010101" pitchFamily="2" charset="-122"/>
            </a:endParaRPr>
          </a:p>
          <a:p>
            <a:pPr eaLnBrk="1" hangingPunct="1">
              <a:lnSpc>
                <a:spcPct val="80000"/>
              </a:lnSpc>
            </a:pPr>
            <a:r>
              <a:rPr lang="en-US" altLang="zh-CN" sz="2000" b="1">
                <a:latin typeface="华文新魏" panose="02010800040101010101" pitchFamily="2" charset="-122"/>
                <a:ea typeface="华文新魏" panose="02010800040101010101" pitchFamily="2" charset="-122"/>
              </a:rPr>
              <a:t>cobegin</a:t>
            </a:r>
          </a:p>
          <a:p>
            <a:pPr algn="just" eaLnBrk="1" hangingPunct="1">
              <a:lnSpc>
                <a:spcPct val="80000"/>
              </a:lnSpc>
            </a:pPr>
            <a:r>
              <a:rPr lang="en-US" altLang="zh-CN" sz="2000" b="1">
                <a:latin typeface="华文新魏" panose="02010800040101010101" pitchFamily="2" charset="-122"/>
                <a:ea typeface="华文新魏" panose="02010800040101010101" pitchFamily="2" charset="-122"/>
              </a:rPr>
              <a:t>process producer_i ( ) {                process consumer_j ( )   {    </a:t>
            </a:r>
          </a:p>
          <a:p>
            <a:pPr algn="just" eaLnBrk="1" hangingPunct="1">
              <a:lnSpc>
                <a:spcPct val="80000"/>
              </a:lnSpc>
            </a:pPr>
            <a:r>
              <a:rPr lang="en-US" altLang="zh-CN" sz="2000" b="1"/>
              <a:t>     while(true) {                                 while(true) {</a:t>
            </a:r>
            <a:endParaRPr lang="en-US" altLang="zh-CN" sz="2000" b="1">
              <a:latin typeface="华文新魏" panose="02010800040101010101" pitchFamily="2" charset="-122"/>
              <a:ea typeface="华文新魏" panose="02010800040101010101" pitchFamily="2" charset="-122"/>
            </a:endParaRPr>
          </a:p>
          <a:p>
            <a:pPr eaLnBrk="1" hangingPunct="1">
              <a:lnSpc>
                <a:spcPct val="80000"/>
              </a:lnSpc>
            </a:pPr>
            <a:r>
              <a:rPr lang="en-US" altLang="zh-CN" sz="2000"/>
              <a:t>            </a:t>
            </a:r>
            <a:r>
              <a:rPr lang="en-US" altLang="zh-CN" sz="2000" b="1"/>
              <a:t>produce( );                             P(full);</a:t>
            </a:r>
          </a:p>
          <a:p>
            <a:pPr eaLnBrk="1" hangingPunct="1">
              <a:lnSpc>
                <a:spcPct val="80000"/>
              </a:lnSpc>
            </a:pPr>
            <a:r>
              <a:rPr lang="en-US" altLang="zh-CN" sz="2000" b="1"/>
              <a:t>	   P(empty);                               P(mutex);</a:t>
            </a:r>
          </a:p>
          <a:p>
            <a:pPr eaLnBrk="1" hangingPunct="1">
              <a:lnSpc>
                <a:spcPct val="80000"/>
              </a:lnSpc>
            </a:pPr>
            <a:r>
              <a:rPr lang="en-US" altLang="zh-CN" sz="2000" b="1"/>
              <a:t>	   P(mutex);                               take( ) from B[out];</a:t>
            </a:r>
          </a:p>
          <a:p>
            <a:pPr eaLnBrk="1" hangingPunct="1">
              <a:lnSpc>
                <a:spcPct val="80000"/>
              </a:lnSpc>
            </a:pPr>
            <a:r>
              <a:rPr lang="en-US" altLang="zh-CN" sz="2000" b="1"/>
              <a:t>	   append to B[in];                    out=(out+1)%k;</a:t>
            </a:r>
          </a:p>
          <a:p>
            <a:pPr eaLnBrk="1" hangingPunct="1">
              <a:lnSpc>
                <a:spcPct val="80000"/>
              </a:lnSpc>
            </a:pPr>
            <a:r>
              <a:rPr lang="en-US" altLang="zh-CN" sz="2000" b="1"/>
              <a:t>	   in=(in+1)%k;                        V(mutex);</a:t>
            </a:r>
          </a:p>
          <a:p>
            <a:pPr eaLnBrk="1" hangingPunct="1">
              <a:lnSpc>
                <a:spcPct val="80000"/>
              </a:lnSpc>
            </a:pPr>
            <a:r>
              <a:rPr lang="en-US" altLang="zh-CN" sz="2000" b="1"/>
              <a:t>	   V(mutex);                              V(empty);</a:t>
            </a:r>
          </a:p>
          <a:p>
            <a:pPr eaLnBrk="1" hangingPunct="1">
              <a:lnSpc>
                <a:spcPct val="80000"/>
              </a:lnSpc>
            </a:pPr>
            <a:r>
              <a:rPr lang="en-US" altLang="zh-CN" sz="2000" b="1"/>
              <a:t>	   V(full);                                   consume( );</a:t>
            </a:r>
          </a:p>
          <a:p>
            <a:pPr eaLnBrk="1" hangingPunct="1">
              <a:lnSpc>
                <a:spcPct val="80000"/>
              </a:lnSpc>
            </a:pPr>
            <a:r>
              <a:rPr lang="en-US" altLang="zh-CN" sz="2000" b="1"/>
              <a:t>	}                                                }</a:t>
            </a:r>
          </a:p>
          <a:p>
            <a:pPr eaLnBrk="1" hangingPunct="1">
              <a:lnSpc>
                <a:spcPct val="80000"/>
              </a:lnSpc>
            </a:pPr>
            <a:r>
              <a:rPr lang="en-US" altLang="zh-CN" sz="2000" b="1"/>
              <a:t>     }                                                }</a:t>
            </a:r>
            <a:endParaRPr lang="en-US" altLang="zh-CN" sz="2000" b="1">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b="1">
                <a:latin typeface="华文新魏" panose="02010800040101010101" pitchFamily="2" charset="-122"/>
                <a:ea typeface="华文新魏" panose="02010800040101010101" pitchFamily="2" charset="-122"/>
              </a:rPr>
              <a:t>coend</a:t>
            </a:r>
          </a:p>
          <a:p>
            <a:pPr algn="just" eaLnBrk="1" hangingPunct="1">
              <a:lnSpc>
                <a:spcPct val="80000"/>
              </a:lnSpc>
            </a:pPr>
            <a:r>
              <a:rPr lang="en-US" altLang="zh-CN" sz="1600">
                <a:ea typeface="华文新魏" panose="02010800040101010101" pitchFamily="2" charset="-122"/>
              </a:rPr>
              <a:t> </a:t>
            </a:r>
            <a:endParaRPr lang="en-US" altLang="zh-CN" sz="1600">
              <a:latin typeface="华文新魏" panose="02010800040101010101" pitchFamily="2" charset="-122"/>
              <a:ea typeface="华文新魏" panose="02010800040101010101" pitchFamily="2" charset="-122"/>
            </a:endParaRPr>
          </a:p>
          <a:p>
            <a:pPr eaLnBrk="1" hangingPunct="1">
              <a:lnSpc>
                <a:spcPct val="80000"/>
              </a:lnSpc>
            </a:pPr>
            <a:endParaRPr lang="en-US" altLang="zh-CN" sz="1600">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C5945F0-8217-499F-BAF9-5D12633934CD}"/>
              </a:ext>
            </a:extLst>
          </p:cNvPr>
          <p:cNvSpPr>
            <a:spLocks noGrp="1" noChangeArrowheads="1"/>
          </p:cNvSpPr>
          <p:nvPr>
            <p:ph type="title"/>
          </p:nvPr>
        </p:nvSpPr>
        <p:spPr>
          <a:xfrm>
            <a:off x="468313" y="304800"/>
            <a:ext cx="8424862" cy="914400"/>
          </a:xfrm>
        </p:spPr>
        <p:txBody>
          <a:bodyPr/>
          <a:lstStyle/>
          <a:p>
            <a:pPr eaLnBrk="1" hangingPunct="1">
              <a:lnSpc>
                <a:spcPct val="60000"/>
              </a:lnSpc>
            </a:pPr>
            <a:r>
              <a:rPr lang="en-US" altLang="zh-CN">
                <a:latin typeface="华文新魏" panose="02010800040101010101" pitchFamily="2" charset="-122"/>
                <a:ea typeface="华文新魏" panose="02010800040101010101" pitchFamily="2" charset="-122"/>
              </a:rPr>
              <a:t>3.3.6 </a:t>
            </a:r>
            <a:r>
              <a:rPr lang="zh-CN" altLang="en-US">
                <a:latin typeface="华文新魏" panose="02010800040101010101" pitchFamily="2" charset="-122"/>
                <a:ea typeface="华文新魏" panose="02010800040101010101" pitchFamily="2" charset="-122"/>
              </a:rPr>
              <a:t>信号量解决读者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写者问题</a:t>
            </a:r>
            <a:r>
              <a:rPr lang="en-US" altLang="zh-CN">
                <a:latin typeface="华文新魏" panose="02010800040101010101" pitchFamily="2" charset="-122"/>
                <a:ea typeface="华文新魏" panose="02010800040101010101" pitchFamily="2" charset="-122"/>
              </a:rPr>
              <a:t>(1)</a:t>
            </a:r>
            <a:endParaRPr lang="en-US" altLang="zh-CN" sz="5400">
              <a:latin typeface="华文新魏" panose="02010800040101010101" pitchFamily="2" charset="-122"/>
              <a:ea typeface="华文新魏" panose="02010800040101010101" pitchFamily="2" charset="-122"/>
            </a:endParaRPr>
          </a:p>
        </p:txBody>
      </p:sp>
      <p:sp>
        <p:nvSpPr>
          <p:cNvPr id="27651" name="Rectangle 3">
            <a:extLst>
              <a:ext uri="{FF2B5EF4-FFF2-40B4-BE49-F238E27FC236}">
                <a16:creationId xmlns:a16="http://schemas.microsoft.com/office/drawing/2014/main" id="{ACA50379-0772-4D5D-8B20-1DF6BEB38E04}"/>
              </a:ext>
            </a:extLst>
          </p:cNvPr>
          <p:cNvSpPr>
            <a:spLocks noChangeArrowheads="1"/>
          </p:cNvSpPr>
          <p:nvPr/>
        </p:nvSpPr>
        <p:spPr bwMode="auto">
          <a:xfrm>
            <a:off x="900113" y="1052513"/>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en-US" altLang="zh-CN" sz="3200">
                <a:latin typeface="黑体" panose="02010609060101010101" pitchFamily="49" charset="-122"/>
                <a:ea typeface="黑体" panose="02010609060101010101" pitchFamily="49" charset="-122"/>
              </a:rPr>
              <a:t>  </a:t>
            </a:r>
            <a:r>
              <a:rPr lang="zh-CN" altLang="en-US" sz="3200">
                <a:latin typeface="华文新魏" panose="02010800040101010101" pitchFamily="2" charset="-122"/>
                <a:ea typeface="华文新魏" panose="02010800040101010101" pitchFamily="2" charset="-122"/>
              </a:rPr>
              <a:t>有两组并发进程：读者和写者，共享一个文件</a:t>
            </a:r>
            <a:r>
              <a:rPr lang="en-US" altLang="zh-CN" sz="3200">
                <a:latin typeface="华文新魏" panose="02010800040101010101" pitchFamily="2" charset="-122"/>
                <a:ea typeface="华文新魏" panose="02010800040101010101" pitchFamily="2" charset="-122"/>
              </a:rPr>
              <a:t>F</a:t>
            </a:r>
            <a:r>
              <a:rPr lang="zh-CN" altLang="en-US" sz="3200">
                <a:latin typeface="华文新魏" panose="02010800040101010101" pitchFamily="2" charset="-122"/>
                <a:ea typeface="华文新魏" panose="02010800040101010101" pitchFamily="2" charset="-122"/>
              </a:rPr>
              <a:t>，要求：</a:t>
            </a:r>
          </a:p>
          <a:p>
            <a:pPr algn="just" eaLnBrk="1" hangingPunct="1">
              <a:lnSpc>
                <a:spcPct val="120000"/>
              </a:lnSpc>
              <a:spcBef>
                <a:spcPct val="20000"/>
              </a:spcBef>
              <a:buFontTx/>
              <a:buChar char="•"/>
            </a:pPr>
            <a:r>
              <a:rPr lang="zh-CN" altLang="en-US" sz="3200">
                <a:latin typeface="华文新魏" panose="02010800040101010101" pitchFamily="2" charset="-122"/>
                <a:ea typeface="华文新魏" panose="02010800040101010101" pitchFamily="2" charset="-122"/>
              </a:rPr>
              <a:t>允许多个读者同时执行读操作</a:t>
            </a:r>
          </a:p>
          <a:p>
            <a:pPr algn="just" eaLnBrk="1" hangingPunct="1">
              <a:lnSpc>
                <a:spcPct val="120000"/>
              </a:lnSpc>
              <a:spcBef>
                <a:spcPct val="20000"/>
              </a:spcBef>
              <a:buFontTx/>
              <a:buChar char="•"/>
            </a:pPr>
            <a:r>
              <a:rPr lang="zh-CN" altLang="en-US" sz="3200">
                <a:latin typeface="华文新魏" panose="02010800040101010101" pitchFamily="2" charset="-122"/>
                <a:ea typeface="华文新魏" panose="02010800040101010101" pitchFamily="2" charset="-122"/>
              </a:rPr>
              <a:t>任一写者在完成写操作之前不允许其它读者或写者工作</a:t>
            </a:r>
          </a:p>
          <a:p>
            <a:pPr algn="just" eaLnBrk="1" hangingPunct="1">
              <a:lnSpc>
                <a:spcPct val="120000"/>
              </a:lnSpc>
              <a:spcBef>
                <a:spcPct val="20000"/>
              </a:spcBef>
              <a:buFontTx/>
              <a:buChar char="•"/>
            </a:pPr>
            <a:r>
              <a:rPr lang="zh-CN" altLang="en-US" sz="3200">
                <a:latin typeface="华文新魏" panose="02010800040101010101" pitchFamily="2" charset="-122"/>
                <a:ea typeface="华文新魏" panose="02010800040101010101" pitchFamily="2" charset="-122"/>
              </a:rPr>
              <a:t>写者执行写操作前，应让已有的写者和读者全部退出</a:t>
            </a:r>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5EA75E95-E45A-4549-8182-58898293A770}"/>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FF0000"/>
                </a:solidFill>
                <a:latin typeface="Arial" panose="020B0604020202020204" pitchFamily="34" charset="0"/>
              </a:rPr>
              <a:t>Semaphores in Reader-Writer Prob.</a:t>
            </a:r>
          </a:p>
        </p:txBody>
      </p:sp>
      <p:sp>
        <p:nvSpPr>
          <p:cNvPr id="28675" name="Rectangle 2">
            <a:extLst>
              <a:ext uri="{FF2B5EF4-FFF2-40B4-BE49-F238E27FC236}">
                <a16:creationId xmlns:a16="http://schemas.microsoft.com/office/drawing/2014/main" id="{0959B75D-77BA-446D-973D-4A03D46CA8AE}"/>
              </a:ext>
            </a:extLst>
          </p:cNvPr>
          <p:cNvSpPr>
            <a:spLocks noChangeArrowheads="1"/>
          </p:cNvSpPr>
          <p:nvPr/>
        </p:nvSpPr>
        <p:spPr bwMode="auto">
          <a:xfrm>
            <a:off x="614363" y="1112838"/>
            <a:ext cx="65309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新魏" panose="02010800040101010101" pitchFamily="2" charset="-122"/>
                <a:ea typeface="华文新魏" panose="02010800040101010101" pitchFamily="2" charset="-122"/>
              </a:rPr>
              <a:t>int read_count=0;  //</a:t>
            </a:r>
            <a:r>
              <a:rPr lang="zh-CN" altLang="en-US" sz="2800">
                <a:latin typeface="华文新魏" panose="02010800040101010101" pitchFamily="2" charset="-122"/>
                <a:ea typeface="华文新魏" panose="02010800040101010101" pitchFamily="2" charset="-122"/>
              </a:rPr>
              <a:t>读进程计数</a:t>
            </a:r>
            <a:endParaRPr lang="zh-CN" altLang="en-GB" sz="2800">
              <a:latin typeface="华文新魏" panose="02010800040101010101" pitchFamily="2" charset="-122"/>
              <a:ea typeface="华文新魏" panose="02010800040101010101" pitchFamily="2" charset="-122"/>
            </a:endParaRPr>
          </a:p>
          <a:p>
            <a:pPr algn="l" eaLnBrk="1" hangingPunct="1"/>
            <a:r>
              <a:rPr lang="en-GB" altLang="zh-CN" sz="2800">
                <a:latin typeface="华文新魏" panose="02010800040101010101" pitchFamily="2" charset="-122"/>
                <a:ea typeface="华文新魏" panose="02010800040101010101" pitchFamily="2" charset="-122"/>
              </a:rPr>
              <a:t>semaphore writeblock,mutex;</a:t>
            </a:r>
          </a:p>
          <a:p>
            <a:pPr algn="l" eaLnBrk="1" hangingPunct="1"/>
            <a:r>
              <a:rPr lang="en-GB" altLang="zh-CN" sz="2800">
                <a:latin typeface="华文新魏" panose="02010800040101010101" pitchFamily="2" charset="-122"/>
                <a:ea typeface="华文新魏" panose="02010800040101010101" pitchFamily="2" charset="-122"/>
              </a:rPr>
              <a:t>writeblock=1; mutex=1;</a:t>
            </a:r>
            <a:endParaRPr lang="zh-CN" altLang="en-US" sz="2800"/>
          </a:p>
        </p:txBody>
      </p:sp>
      <p:sp>
        <p:nvSpPr>
          <p:cNvPr id="4" name="Rectangle 3">
            <a:extLst>
              <a:ext uri="{FF2B5EF4-FFF2-40B4-BE49-F238E27FC236}">
                <a16:creationId xmlns:a16="http://schemas.microsoft.com/office/drawing/2014/main" id="{0C6669F2-2C3B-46CE-92E3-6A1C5426EB63}"/>
              </a:ext>
            </a:extLst>
          </p:cNvPr>
          <p:cNvSpPr/>
          <p:nvPr/>
        </p:nvSpPr>
        <p:spPr>
          <a:xfrm>
            <a:off x="614363" y="2508250"/>
            <a:ext cx="4321175" cy="3933825"/>
          </a:xfrm>
          <a:prstGeom prst="rect">
            <a:avLst/>
          </a:prstGeom>
        </p:spPr>
        <p:txBody>
          <a:bodyPr>
            <a:spAutoFit/>
          </a:bodyPr>
          <a:lstStyle/>
          <a:p>
            <a:pPr algn="l">
              <a:lnSpc>
                <a:spcPct val="80000"/>
              </a:lnSpc>
              <a:defRPr/>
            </a:pPr>
            <a:r>
              <a:rPr lang="en-US" altLang="zh-CN" dirty="0">
                <a:latin typeface="+mn-ea"/>
                <a:ea typeface="宋体" charset="-122"/>
              </a:rPr>
              <a:t>process </a:t>
            </a:r>
            <a:r>
              <a:rPr lang="en-US" altLang="zh-CN" dirty="0" err="1">
                <a:latin typeface="+mn-ea"/>
                <a:ea typeface="宋体" charset="-122"/>
              </a:rPr>
              <a:t>reader_i</a:t>
            </a:r>
            <a:r>
              <a:rPr lang="en-US" altLang="zh-CN" dirty="0">
                <a:latin typeface="+mn-ea"/>
                <a:ea typeface="宋体" charset="-122"/>
              </a:rPr>
              <a:t>( ) </a:t>
            </a:r>
            <a:r>
              <a:rPr lang="en-GB" altLang="zh-CN" dirty="0">
                <a:latin typeface="+mn-ea"/>
                <a:ea typeface="宋体" charset="-122"/>
              </a:rPr>
              <a:t>{</a:t>
            </a:r>
          </a:p>
          <a:p>
            <a:pPr algn="l">
              <a:lnSpc>
                <a:spcPct val="80000"/>
              </a:lnSpc>
              <a:defRPr/>
            </a:pPr>
            <a:r>
              <a:rPr lang="en-GB" altLang="zh-CN" dirty="0">
                <a:latin typeface="+mn-ea"/>
                <a:ea typeface="宋体" charset="-122"/>
              </a:rPr>
              <a:t>	</a:t>
            </a:r>
            <a:r>
              <a:rPr lang="en-US" altLang="zh-CN" dirty="0">
                <a:latin typeface="+mn-ea"/>
                <a:ea typeface="宋体" charset="-122"/>
              </a:rPr>
              <a:t>P(</a:t>
            </a:r>
            <a:r>
              <a:rPr lang="en-US" altLang="zh-CN" dirty="0" err="1">
                <a:latin typeface="+mn-ea"/>
                <a:ea typeface="宋体" charset="-122"/>
              </a:rPr>
              <a:t>mutex</a:t>
            </a:r>
            <a:r>
              <a:rPr lang="en-US" altLang="zh-CN" dirty="0">
                <a:latin typeface="+mn-ea"/>
                <a:ea typeface="宋体" charset="-122"/>
              </a:rPr>
              <a:t>);</a:t>
            </a:r>
          </a:p>
          <a:p>
            <a:pPr algn="l">
              <a:lnSpc>
                <a:spcPct val="80000"/>
              </a:lnSpc>
              <a:defRPr/>
            </a:pPr>
            <a:r>
              <a:rPr lang="en-US" altLang="zh-CN" dirty="0">
                <a:latin typeface="+mn-ea"/>
                <a:ea typeface="宋体" charset="-122"/>
              </a:rPr>
              <a:t>	</a:t>
            </a:r>
            <a:r>
              <a:rPr lang="en-US" altLang="zh-CN" dirty="0" err="1">
                <a:latin typeface="+mn-ea"/>
                <a:ea typeface="宋体" charset="-122"/>
              </a:rPr>
              <a:t>read_count</a:t>
            </a:r>
            <a:r>
              <a:rPr lang="en-US" altLang="zh-CN" dirty="0">
                <a:latin typeface="+mn-ea"/>
                <a:ea typeface="宋体" charset="-122"/>
              </a:rPr>
              <a:t> ++;</a:t>
            </a:r>
          </a:p>
          <a:p>
            <a:pPr algn="l">
              <a:lnSpc>
                <a:spcPct val="80000"/>
              </a:lnSpc>
              <a:defRPr/>
            </a:pPr>
            <a:r>
              <a:rPr lang="en-US" altLang="zh-CN" dirty="0">
                <a:latin typeface="+mn-ea"/>
                <a:ea typeface="宋体" charset="-122"/>
              </a:rPr>
              <a:t>	if (</a:t>
            </a:r>
            <a:r>
              <a:rPr lang="en-US" altLang="zh-CN" dirty="0" err="1">
                <a:latin typeface="+mn-ea"/>
                <a:ea typeface="宋体" charset="-122"/>
              </a:rPr>
              <a:t>read_count</a:t>
            </a:r>
            <a:r>
              <a:rPr lang="en-US" altLang="zh-CN" dirty="0">
                <a:latin typeface="+mn-ea"/>
                <a:ea typeface="宋体" charset="-122"/>
              </a:rPr>
              <a:t> == 1) </a:t>
            </a:r>
          </a:p>
          <a:p>
            <a:pPr algn="l">
              <a:lnSpc>
                <a:spcPct val="80000"/>
              </a:lnSpc>
              <a:defRPr/>
            </a:pPr>
            <a:r>
              <a:rPr lang="en-US" altLang="zh-CN" dirty="0">
                <a:latin typeface="+mn-ea"/>
                <a:ea typeface="宋体" charset="-122"/>
              </a:rPr>
              <a:t>		P(</a:t>
            </a:r>
            <a:r>
              <a:rPr lang="en-US" altLang="zh-CN" dirty="0" err="1">
                <a:latin typeface="+mn-ea"/>
                <a:ea typeface="宋体" charset="-122"/>
              </a:rPr>
              <a:t>writeblock</a:t>
            </a:r>
            <a:r>
              <a:rPr lang="en-US" altLang="zh-CN" dirty="0">
                <a:latin typeface="+mn-ea"/>
                <a:ea typeface="宋体" charset="-122"/>
              </a:rPr>
              <a:t>);</a:t>
            </a:r>
          </a:p>
          <a:p>
            <a:pPr algn="l">
              <a:lnSpc>
                <a:spcPct val="80000"/>
              </a:lnSpc>
              <a:defRPr/>
            </a:pPr>
            <a:r>
              <a:rPr lang="en-US" altLang="zh-CN" dirty="0">
                <a:latin typeface="+mn-ea"/>
                <a:ea typeface="宋体" charset="-122"/>
              </a:rPr>
              <a:t>	V(</a:t>
            </a:r>
            <a:r>
              <a:rPr lang="en-US" altLang="zh-CN" dirty="0" err="1">
                <a:latin typeface="+mn-ea"/>
                <a:ea typeface="宋体" charset="-122"/>
              </a:rPr>
              <a:t>mutex</a:t>
            </a:r>
            <a:r>
              <a:rPr lang="en-US" altLang="zh-CN" dirty="0">
                <a:latin typeface="+mn-ea"/>
                <a:ea typeface="宋体" charset="-122"/>
              </a:rPr>
              <a:t>);</a:t>
            </a:r>
            <a:endParaRPr lang="en-GB" altLang="zh-CN" dirty="0">
              <a:latin typeface="+mn-ea"/>
              <a:ea typeface="宋体" charset="-122"/>
            </a:endParaRPr>
          </a:p>
          <a:p>
            <a:pPr algn="l">
              <a:lnSpc>
                <a:spcPct val="80000"/>
              </a:lnSpc>
              <a:defRPr/>
            </a:pPr>
            <a:r>
              <a:rPr lang="en-US" altLang="zh-CN" dirty="0">
                <a:latin typeface="+mn-ea"/>
                <a:ea typeface="宋体" charset="-122"/>
              </a:rPr>
              <a:t>	</a:t>
            </a:r>
            <a:r>
              <a:rPr lang="zh-CN" altLang="en-US" dirty="0">
                <a:latin typeface="+mn-ea"/>
                <a:ea typeface="宋体" charset="-122"/>
              </a:rPr>
              <a:t>读文件</a:t>
            </a:r>
            <a:r>
              <a:rPr lang="en-US" altLang="zh-CN" dirty="0">
                <a:latin typeface="+mn-ea"/>
                <a:ea typeface="宋体" charset="-122"/>
              </a:rPr>
              <a:t>;</a:t>
            </a:r>
          </a:p>
          <a:p>
            <a:pPr algn="l">
              <a:lnSpc>
                <a:spcPct val="80000"/>
              </a:lnSpc>
              <a:defRPr/>
            </a:pPr>
            <a:r>
              <a:rPr lang="en-US" altLang="zh-CN" dirty="0">
                <a:latin typeface="+mn-ea"/>
                <a:ea typeface="宋体" charset="-122"/>
              </a:rPr>
              <a:t>	P(</a:t>
            </a:r>
            <a:r>
              <a:rPr lang="en-US" altLang="zh-CN" dirty="0" err="1">
                <a:latin typeface="+mn-ea"/>
                <a:ea typeface="宋体" charset="-122"/>
              </a:rPr>
              <a:t>mutex</a:t>
            </a:r>
            <a:r>
              <a:rPr lang="en-US" altLang="zh-CN" dirty="0">
                <a:latin typeface="+mn-ea"/>
                <a:ea typeface="宋体" charset="-122"/>
              </a:rPr>
              <a:t>);</a:t>
            </a:r>
          </a:p>
          <a:p>
            <a:pPr algn="l">
              <a:lnSpc>
                <a:spcPct val="80000"/>
              </a:lnSpc>
              <a:defRPr/>
            </a:pPr>
            <a:r>
              <a:rPr lang="en-US" altLang="zh-CN" dirty="0">
                <a:latin typeface="+mn-ea"/>
                <a:ea typeface="宋体" charset="-122"/>
              </a:rPr>
              <a:t>	</a:t>
            </a:r>
            <a:r>
              <a:rPr lang="en-US" altLang="zh-CN" dirty="0" err="1">
                <a:latin typeface="+mn-ea"/>
                <a:ea typeface="宋体" charset="-122"/>
              </a:rPr>
              <a:t>readcount</a:t>
            </a:r>
            <a:r>
              <a:rPr lang="en-US" altLang="zh-CN" dirty="0">
                <a:latin typeface="+mn-ea"/>
                <a:ea typeface="宋体" charset="-122"/>
              </a:rPr>
              <a:t> --;</a:t>
            </a:r>
          </a:p>
          <a:p>
            <a:pPr algn="l">
              <a:lnSpc>
                <a:spcPct val="80000"/>
              </a:lnSpc>
              <a:defRPr/>
            </a:pPr>
            <a:r>
              <a:rPr lang="en-US" altLang="zh-CN" dirty="0">
                <a:latin typeface="+mn-ea"/>
                <a:ea typeface="宋体" charset="-122"/>
              </a:rPr>
              <a:t>	if (</a:t>
            </a:r>
            <a:r>
              <a:rPr lang="en-US" altLang="zh-CN" dirty="0" err="1">
                <a:latin typeface="+mn-ea"/>
                <a:ea typeface="宋体" charset="-122"/>
              </a:rPr>
              <a:t>readcount</a:t>
            </a:r>
            <a:r>
              <a:rPr lang="en-US" altLang="zh-CN" dirty="0">
                <a:latin typeface="+mn-ea"/>
                <a:ea typeface="宋体" charset="-122"/>
              </a:rPr>
              <a:t>==0)</a:t>
            </a:r>
          </a:p>
          <a:p>
            <a:pPr algn="l">
              <a:lnSpc>
                <a:spcPct val="80000"/>
              </a:lnSpc>
              <a:defRPr/>
            </a:pPr>
            <a:r>
              <a:rPr lang="en-US" altLang="zh-CN" dirty="0">
                <a:latin typeface="+mn-ea"/>
                <a:ea typeface="宋体" charset="-122"/>
              </a:rPr>
              <a:t>		V(</a:t>
            </a:r>
            <a:r>
              <a:rPr lang="en-US" altLang="zh-CN" dirty="0" err="1">
                <a:latin typeface="+mn-ea"/>
                <a:ea typeface="宋体" charset="-122"/>
              </a:rPr>
              <a:t>writeblock</a:t>
            </a:r>
            <a:r>
              <a:rPr lang="en-US" altLang="zh-CN" dirty="0">
                <a:latin typeface="+mn-ea"/>
                <a:ea typeface="宋体" charset="-122"/>
              </a:rPr>
              <a:t>);</a:t>
            </a:r>
          </a:p>
          <a:p>
            <a:pPr algn="l">
              <a:lnSpc>
                <a:spcPct val="80000"/>
              </a:lnSpc>
              <a:defRPr/>
            </a:pPr>
            <a:r>
              <a:rPr lang="en-US" altLang="zh-CN" dirty="0">
                <a:latin typeface="+mn-ea"/>
                <a:ea typeface="宋体" charset="-122"/>
              </a:rPr>
              <a:t>	V(</a:t>
            </a:r>
            <a:r>
              <a:rPr lang="en-US" altLang="zh-CN" dirty="0" err="1">
                <a:latin typeface="+mn-ea"/>
                <a:ea typeface="宋体" charset="-122"/>
              </a:rPr>
              <a:t>mutex</a:t>
            </a:r>
            <a:r>
              <a:rPr lang="en-US" altLang="zh-CN" dirty="0">
                <a:latin typeface="+mn-ea"/>
                <a:ea typeface="宋体" charset="-122"/>
              </a:rPr>
              <a:t>);</a:t>
            </a:r>
          </a:p>
          <a:p>
            <a:pPr algn="l">
              <a:lnSpc>
                <a:spcPct val="80000"/>
              </a:lnSpc>
              <a:defRPr/>
            </a:pPr>
            <a:r>
              <a:rPr lang="en-US" altLang="zh-CN" dirty="0">
                <a:latin typeface="+mn-ea"/>
                <a:ea typeface="宋体" charset="-122"/>
              </a:rPr>
              <a:t>}</a:t>
            </a:r>
          </a:p>
        </p:txBody>
      </p:sp>
      <p:sp>
        <p:nvSpPr>
          <p:cNvPr id="28677" name="TextBox 4">
            <a:extLst>
              <a:ext uri="{FF2B5EF4-FFF2-40B4-BE49-F238E27FC236}">
                <a16:creationId xmlns:a16="http://schemas.microsoft.com/office/drawing/2014/main" id="{E1DD0397-C10C-4A0E-9A1A-5F0D2B6A7319}"/>
              </a:ext>
            </a:extLst>
          </p:cNvPr>
          <p:cNvSpPr txBox="1">
            <a:spLocks noChangeArrowheads="1"/>
          </p:cNvSpPr>
          <p:nvPr/>
        </p:nvSpPr>
        <p:spPr bwMode="auto">
          <a:xfrm>
            <a:off x="5419725" y="2393950"/>
            <a:ext cx="37242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process writer_j() {</a:t>
            </a:r>
          </a:p>
          <a:p>
            <a:pPr algn="l" eaLnBrk="1" hangingPunct="1"/>
            <a:r>
              <a:rPr lang="en-US" altLang="zh-CN"/>
              <a:t>	P(writeblock);</a:t>
            </a:r>
          </a:p>
          <a:p>
            <a:pPr algn="l" eaLnBrk="1" hangingPunct="1"/>
            <a:r>
              <a:rPr lang="en-US" altLang="zh-CN"/>
              <a:t>	</a:t>
            </a:r>
            <a:r>
              <a:rPr lang="zh-CN" altLang="en-US"/>
              <a:t>写文件；</a:t>
            </a:r>
            <a:endParaRPr lang="en-US" altLang="zh-CN"/>
          </a:p>
          <a:p>
            <a:pPr algn="l" eaLnBrk="1" hangingPunct="1"/>
            <a:r>
              <a:rPr lang="en-US" altLang="zh-CN"/>
              <a:t>	V(writeblock);</a:t>
            </a:r>
          </a:p>
          <a:p>
            <a:pPr algn="l" eaLnBrk="1" hangingPunct="1"/>
            <a:r>
              <a:rPr lang="en-US" altLang="zh-CN"/>
              <a: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451ABF4-A01B-4737-8C6D-ADC8BE5E0A3F}"/>
              </a:ext>
            </a:extLst>
          </p:cNvPr>
          <p:cNvSpPr>
            <a:spLocks noGrp="1" noChangeArrowheads="1"/>
          </p:cNvSpPr>
          <p:nvPr>
            <p:ph type="title"/>
          </p:nvPr>
        </p:nvSpPr>
        <p:spPr>
          <a:xfrm>
            <a:off x="457200" y="304800"/>
            <a:ext cx="8229600" cy="914400"/>
          </a:xfrm>
        </p:spPr>
        <p:txBody>
          <a:bodyPr/>
          <a:lstStyle/>
          <a:p>
            <a:pPr eaLnBrk="1" hangingPunct="1">
              <a:lnSpc>
                <a:spcPct val="60000"/>
              </a:lnSpc>
            </a:pPr>
            <a:r>
              <a:rPr lang="en-US" altLang="zh-CN">
                <a:latin typeface="华文新魏" panose="02010800040101010101" pitchFamily="2" charset="-122"/>
                <a:ea typeface="华文新魏" panose="02010800040101010101" pitchFamily="2" charset="-122"/>
              </a:rPr>
              <a:t>3.3.7</a:t>
            </a:r>
            <a:r>
              <a:rPr lang="zh-CN" altLang="en-US">
                <a:latin typeface="华文新魏" panose="02010800040101010101" pitchFamily="2" charset="-122"/>
                <a:ea typeface="华文新魏" panose="02010800040101010101" pitchFamily="2" charset="-122"/>
              </a:rPr>
              <a:t>信号量解决理发师问题</a:t>
            </a:r>
            <a:r>
              <a:rPr lang="en-US" altLang="zh-CN">
                <a:latin typeface="华文新魏" panose="02010800040101010101" pitchFamily="2" charset="-122"/>
                <a:ea typeface="华文新魏" panose="02010800040101010101" pitchFamily="2" charset="-122"/>
              </a:rPr>
              <a:t>(1)</a:t>
            </a:r>
          </a:p>
        </p:txBody>
      </p:sp>
      <p:sp>
        <p:nvSpPr>
          <p:cNvPr id="29699" name="Rectangle 3">
            <a:extLst>
              <a:ext uri="{FF2B5EF4-FFF2-40B4-BE49-F238E27FC236}">
                <a16:creationId xmlns:a16="http://schemas.microsoft.com/office/drawing/2014/main" id="{201C1E31-9F78-4391-8091-7E8120334C8B}"/>
              </a:ext>
            </a:extLst>
          </p:cNvPr>
          <p:cNvSpPr>
            <a:spLocks noChangeArrowheads="1"/>
          </p:cNvSpPr>
          <p:nvPr/>
        </p:nvSpPr>
        <p:spPr bwMode="auto">
          <a:xfrm>
            <a:off x="755650" y="1052513"/>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20000"/>
              </a:spcBef>
              <a:buFontTx/>
              <a:buChar char="•"/>
            </a:pPr>
            <a:r>
              <a:rPr lang="zh-CN" altLang="en-US" sz="3200">
                <a:latin typeface="华文新魏" panose="02010800040101010101" pitchFamily="2" charset="-122"/>
                <a:ea typeface="华文新魏" panose="02010800040101010101" pitchFamily="2" charset="-122"/>
              </a:rPr>
              <a:t>理发店理有一位理发师、一把理发椅和</a:t>
            </a:r>
            <a:r>
              <a:rPr lang="en-US" altLang="zh-CN" sz="3200">
                <a:latin typeface="华文新魏" panose="02010800040101010101" pitchFamily="2" charset="-122"/>
                <a:ea typeface="华文新魏" panose="02010800040101010101" pitchFamily="2" charset="-122"/>
              </a:rPr>
              <a:t>n</a:t>
            </a:r>
            <a:r>
              <a:rPr lang="zh-CN" altLang="en-US" sz="3200">
                <a:latin typeface="华文新魏" panose="02010800040101010101" pitchFamily="2" charset="-122"/>
                <a:ea typeface="华文新魏" panose="02010800040101010101" pitchFamily="2" charset="-122"/>
              </a:rPr>
              <a:t>把供等候理发的顾客坐的椅子</a:t>
            </a:r>
          </a:p>
          <a:p>
            <a:pPr algn="just" eaLnBrk="1" hangingPunct="1">
              <a:lnSpc>
                <a:spcPct val="130000"/>
              </a:lnSpc>
              <a:spcBef>
                <a:spcPct val="20000"/>
              </a:spcBef>
              <a:buFontTx/>
              <a:buChar char="•"/>
            </a:pPr>
            <a:r>
              <a:rPr lang="zh-CN" altLang="en-US" sz="3200">
                <a:latin typeface="华文新魏" panose="02010800040101010101" pitchFamily="2" charset="-122"/>
                <a:ea typeface="华文新魏" panose="02010800040101010101" pitchFamily="2" charset="-122"/>
              </a:rPr>
              <a:t>如果没有顾客，理发师便在理发椅上睡觉</a:t>
            </a:r>
          </a:p>
          <a:p>
            <a:pPr algn="just" eaLnBrk="1" hangingPunct="1">
              <a:lnSpc>
                <a:spcPct val="130000"/>
              </a:lnSpc>
              <a:spcBef>
                <a:spcPct val="20000"/>
              </a:spcBef>
              <a:buFontTx/>
              <a:buChar char="•"/>
            </a:pPr>
            <a:r>
              <a:rPr lang="zh-CN" altLang="en-US" sz="3200">
                <a:latin typeface="华文新魏" panose="02010800040101010101" pitchFamily="2" charset="-122"/>
                <a:ea typeface="华文新魏" panose="02010800040101010101" pitchFamily="2" charset="-122"/>
              </a:rPr>
              <a:t>一个顾客到来时，它必须叫醒理发师</a:t>
            </a:r>
          </a:p>
          <a:p>
            <a:pPr algn="just" eaLnBrk="1" hangingPunct="1">
              <a:lnSpc>
                <a:spcPct val="130000"/>
              </a:lnSpc>
              <a:spcBef>
                <a:spcPct val="20000"/>
              </a:spcBef>
              <a:buFontTx/>
              <a:buChar char="•"/>
            </a:pPr>
            <a:r>
              <a:rPr lang="zh-CN" altLang="en-US" sz="3200">
                <a:latin typeface="华文新魏" panose="02010800040101010101" pitchFamily="2" charset="-122"/>
                <a:ea typeface="华文新魏" panose="02010800040101010101" pitchFamily="2" charset="-122"/>
              </a:rPr>
              <a:t>如果理发师正在理发时又有顾客来到，则如果有空椅子可坐，就坐下来等待，否则就离开</a:t>
            </a:r>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DBCECEF-75E2-4BF6-8AE0-6BB6FD7CA20B}"/>
              </a:ext>
            </a:extLst>
          </p:cNvPr>
          <p:cNvSpPr>
            <a:spLocks noGrp="1" noChangeArrowheads="1"/>
          </p:cNvSpPr>
          <p:nvPr>
            <p:ph type="title"/>
          </p:nvPr>
        </p:nvSpPr>
        <p:spPr>
          <a:xfrm>
            <a:off x="755650" y="280988"/>
            <a:ext cx="7772400" cy="1419225"/>
          </a:xfrm>
        </p:spPr>
        <p:txBody>
          <a:bodyPr/>
          <a:lstStyle/>
          <a:p>
            <a:pPr eaLnBrk="1" hangingPunct="1">
              <a:lnSpc>
                <a:spcPct val="60000"/>
              </a:lnSpc>
            </a:pPr>
            <a:r>
              <a:rPr lang="zh-CN" altLang="en-US">
                <a:latin typeface="华文新魏" panose="02010800040101010101" pitchFamily="2" charset="-122"/>
                <a:ea typeface="华文新魏" panose="02010800040101010101" pitchFamily="2" charset="-122"/>
              </a:rPr>
              <a:t>信号量解决理发师问题</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endParaRPr lang="zh-CN" altLang="zh-CN">
              <a:latin typeface="华文新魏" panose="02010800040101010101" pitchFamily="2" charset="-122"/>
              <a:ea typeface="华文新魏" panose="02010800040101010101" pitchFamily="2" charset="-122"/>
            </a:endParaRPr>
          </a:p>
        </p:txBody>
      </p:sp>
      <p:sp>
        <p:nvSpPr>
          <p:cNvPr id="30723" name="Rectangle 3">
            <a:extLst>
              <a:ext uri="{FF2B5EF4-FFF2-40B4-BE49-F238E27FC236}">
                <a16:creationId xmlns:a16="http://schemas.microsoft.com/office/drawing/2014/main" id="{FC647D20-ABF7-4A1A-B556-05444E6A8FBC}"/>
              </a:ext>
            </a:extLst>
          </p:cNvPr>
          <p:cNvSpPr>
            <a:spLocks noGrp="1" noChangeArrowheads="1"/>
          </p:cNvSpPr>
          <p:nvPr>
            <p:ph type="body" idx="1"/>
          </p:nvPr>
        </p:nvSpPr>
        <p:spPr>
          <a:xfrm>
            <a:off x="400050" y="1484313"/>
            <a:ext cx="8132763" cy="4114800"/>
          </a:xfrm>
        </p:spPr>
        <p:txBody>
          <a:bodyPr/>
          <a:lstStyle/>
          <a:p>
            <a:pPr eaLnBrk="1" hangingPunct="1"/>
            <a:r>
              <a:rPr lang="en-US" altLang="zh-CN">
                <a:latin typeface="华文新魏" panose="02010800040101010101" pitchFamily="2" charset="-122"/>
                <a:ea typeface="华文新魏" panose="02010800040101010101" pitchFamily="2" charset="-122"/>
              </a:rPr>
              <a:t>int waiting=0;  //</a:t>
            </a:r>
            <a:r>
              <a:rPr lang="zh-CN" altLang="en-US">
                <a:latin typeface="华文新魏" panose="02010800040101010101" pitchFamily="2" charset="-122"/>
                <a:ea typeface="华文新魏" panose="02010800040101010101" pitchFamily="2" charset="-122"/>
              </a:rPr>
              <a:t>等候理发顾客坐的椅子数</a:t>
            </a:r>
          </a:p>
          <a:p>
            <a:pPr eaLnBrk="1" hangingPunct="1"/>
            <a:r>
              <a:rPr lang="en-US" altLang="zh-CN">
                <a:latin typeface="华文新魏" panose="02010800040101010101" pitchFamily="2" charset="-122"/>
                <a:ea typeface="华文新魏" panose="02010800040101010101" pitchFamily="2" charset="-122"/>
              </a:rPr>
              <a:t>int CHAIRS=N; //</a:t>
            </a:r>
            <a:r>
              <a:rPr lang="zh-CN" altLang="en-US">
                <a:latin typeface="华文新魏" panose="02010800040101010101" pitchFamily="2" charset="-122"/>
                <a:ea typeface="华文新魏" panose="02010800040101010101" pitchFamily="2" charset="-122"/>
              </a:rPr>
              <a:t>为顾客准备的椅子数</a:t>
            </a:r>
          </a:p>
          <a:p>
            <a:pPr eaLnBrk="1" hangingPunct="1"/>
            <a:r>
              <a:rPr lang="en-US" altLang="zh-CN">
                <a:latin typeface="华文新魏" panose="02010800040101010101" pitchFamily="2" charset="-122"/>
                <a:ea typeface="华文新魏" panose="02010800040101010101" pitchFamily="2" charset="-122"/>
              </a:rPr>
              <a:t>semaphore customers,barbers,mutex;</a:t>
            </a:r>
          </a:p>
          <a:p>
            <a:pPr eaLnBrk="1" hangingPunct="1"/>
            <a:r>
              <a:rPr lang="en-US" altLang="zh-CN">
                <a:latin typeface="华文新魏" panose="02010800040101010101" pitchFamily="2" charset="-122"/>
                <a:ea typeface="华文新魏" panose="02010800040101010101" pitchFamily="2" charset="-122"/>
              </a:rPr>
              <a:t>customers=0;barbers=0;mutex=1;</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3E7225B-E5DA-4229-B774-42282FBFB489}"/>
              </a:ext>
            </a:extLst>
          </p:cNvPr>
          <p:cNvSpPr>
            <a:spLocks noGrp="1" noChangeArrowheads="1"/>
          </p:cNvSpPr>
          <p:nvPr>
            <p:ph type="title"/>
          </p:nvPr>
        </p:nvSpPr>
        <p:spPr>
          <a:xfrm>
            <a:off x="10668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生产者</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消费者问题表述</a:t>
            </a:r>
          </a:p>
        </p:txBody>
      </p:sp>
      <p:sp>
        <p:nvSpPr>
          <p:cNvPr id="4099" name="Rectangle 3">
            <a:extLst>
              <a:ext uri="{FF2B5EF4-FFF2-40B4-BE49-F238E27FC236}">
                <a16:creationId xmlns:a16="http://schemas.microsoft.com/office/drawing/2014/main" id="{9418DAF3-84E4-4DDF-AD26-101415FCD2AA}"/>
              </a:ext>
            </a:extLst>
          </p:cNvPr>
          <p:cNvSpPr>
            <a:spLocks noGrp="1" noChangeArrowheads="1"/>
          </p:cNvSpPr>
          <p:nvPr>
            <p:ph type="body" idx="1"/>
          </p:nvPr>
        </p:nvSpPr>
        <p:spPr>
          <a:xfrm>
            <a:off x="914400" y="1295400"/>
            <a:ext cx="7696200" cy="4724400"/>
          </a:xfrm>
          <a:extLst>
            <a:ext uri="{91240B29-F687-4F45-9708-019B960494DF}">
              <a14:hiddenLine xmlns:a14="http://schemas.microsoft.com/office/drawing/2010/main" w="9525">
                <a:solidFill>
                  <a:schemeClr val="accent1"/>
                </a:solidFill>
                <a:miter lim="800000"/>
                <a:headEnd/>
                <a:tailEnd/>
              </a14:hiddenLine>
            </a:ext>
          </a:extLst>
        </p:spPr>
        <p:txBody>
          <a:bodyPr/>
          <a:lstStyle/>
          <a:p>
            <a:pPr algn="just" eaLnBrk="1" hangingPunct="1">
              <a:lnSpc>
                <a:spcPct val="90000"/>
              </a:lnSpc>
              <a:buFontTx/>
              <a:buNone/>
            </a:pPr>
            <a:r>
              <a:rPr lang="en-US" altLang="zh-CN" sz="3600">
                <a:latin typeface="隶书" panose="02010509060101010101" pitchFamily="49" charset="-122"/>
                <a:ea typeface="隶书" panose="02010509060101010101" pitchFamily="49" charset="-122"/>
              </a:rPr>
              <a:t>         </a:t>
            </a:r>
            <a:r>
              <a:rPr lang="zh-CN" altLang="en-US" sz="4000">
                <a:solidFill>
                  <a:schemeClr val="tx2"/>
                </a:solidFill>
                <a:latin typeface="华文新魏" panose="02010800040101010101" pitchFamily="2" charset="-122"/>
                <a:ea typeface="华文新魏" panose="02010800040101010101" pitchFamily="2" charset="-122"/>
              </a:rPr>
              <a:t>有界缓冲问题</a:t>
            </a:r>
          </a:p>
          <a:p>
            <a:pPr algn="just" eaLnBrk="1" hangingPunct="1">
              <a:lnSpc>
                <a:spcPct val="90000"/>
              </a:lnSpc>
            </a:pPr>
            <a:r>
              <a:rPr lang="zh-CN" altLang="en-US" sz="4000">
                <a:latin typeface="华文新魏" panose="02010800040101010101" pitchFamily="2" charset="-122"/>
                <a:ea typeface="华文新魏" panose="02010800040101010101" pitchFamily="2" charset="-122"/>
              </a:rPr>
              <a:t>有</a:t>
            </a:r>
            <a:r>
              <a:rPr lang="en-US" altLang="zh-CN" sz="4000">
                <a:latin typeface="华文新魏" panose="02010800040101010101" pitchFamily="2" charset="-122"/>
                <a:ea typeface="华文新魏" panose="02010800040101010101" pitchFamily="2" charset="-122"/>
              </a:rPr>
              <a:t>n</a:t>
            </a:r>
            <a:r>
              <a:rPr lang="zh-CN" altLang="en-US" sz="4000">
                <a:latin typeface="华文新魏" panose="02010800040101010101" pitchFamily="2" charset="-122"/>
                <a:ea typeface="华文新魏" panose="02010800040101010101" pitchFamily="2" charset="-122"/>
              </a:rPr>
              <a:t>个生产者和</a:t>
            </a:r>
            <a:r>
              <a:rPr lang="en-US" altLang="zh-CN" sz="4000">
                <a:latin typeface="华文新魏" panose="02010800040101010101" pitchFamily="2" charset="-122"/>
                <a:ea typeface="华文新魏" panose="02010800040101010101" pitchFamily="2" charset="-122"/>
              </a:rPr>
              <a:t>m</a:t>
            </a:r>
            <a:r>
              <a:rPr lang="zh-CN" altLang="en-US" sz="4000">
                <a:latin typeface="华文新魏" panose="02010800040101010101" pitchFamily="2" charset="-122"/>
                <a:ea typeface="华文新魏" panose="02010800040101010101" pitchFamily="2" charset="-122"/>
              </a:rPr>
              <a:t>个消费者，连接在一个有</a:t>
            </a:r>
            <a:r>
              <a:rPr lang="en-US" altLang="zh-CN" sz="4000">
                <a:latin typeface="华文新魏" panose="02010800040101010101" pitchFamily="2" charset="-122"/>
                <a:ea typeface="华文新魏" panose="02010800040101010101" pitchFamily="2" charset="-122"/>
              </a:rPr>
              <a:t>k</a:t>
            </a:r>
            <a:r>
              <a:rPr lang="zh-CN" altLang="en-US" sz="4000">
                <a:latin typeface="华文新魏" panose="02010800040101010101" pitchFamily="2" charset="-122"/>
                <a:ea typeface="华文新魏" panose="02010800040101010101" pitchFamily="2" charset="-122"/>
              </a:rPr>
              <a:t>个单位缓冲区的有界缓冲上。其中，</a:t>
            </a:r>
            <a:r>
              <a:rPr lang="en-US" altLang="zh-CN" sz="4000">
                <a:latin typeface="华文新魏" panose="02010800040101010101" pitchFamily="2" charset="-122"/>
                <a:ea typeface="华文新魏" panose="02010800040101010101" pitchFamily="2" charset="-122"/>
              </a:rPr>
              <a:t>pi</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cj</a:t>
            </a:r>
            <a:r>
              <a:rPr lang="zh-CN" altLang="en-US" sz="4000">
                <a:latin typeface="华文新魏" panose="02010800040101010101" pitchFamily="2" charset="-122"/>
                <a:ea typeface="华文新魏" panose="02010800040101010101" pitchFamily="2" charset="-122"/>
              </a:rPr>
              <a:t>都是并发进程，只要缓冲区未满，生产者</a:t>
            </a:r>
            <a:r>
              <a:rPr lang="en-US" altLang="zh-CN" sz="4000">
                <a:latin typeface="华文新魏" panose="02010800040101010101" pitchFamily="2" charset="-122"/>
                <a:ea typeface="华文新魏" panose="02010800040101010101" pitchFamily="2" charset="-122"/>
              </a:rPr>
              <a:t>pi</a:t>
            </a:r>
            <a:r>
              <a:rPr lang="zh-CN" altLang="en-US" sz="4000">
                <a:latin typeface="华文新魏" panose="02010800040101010101" pitchFamily="2" charset="-122"/>
                <a:ea typeface="华文新魏" panose="02010800040101010101" pitchFamily="2" charset="-122"/>
              </a:rPr>
              <a:t>生产的产品就可投入缓冲区；只要缓冲区不空，消费者进程</a:t>
            </a:r>
            <a:r>
              <a:rPr lang="en-US" altLang="zh-CN" sz="4000">
                <a:latin typeface="华文新魏" panose="02010800040101010101" pitchFamily="2" charset="-122"/>
                <a:ea typeface="华文新魏" panose="02010800040101010101" pitchFamily="2" charset="-122"/>
              </a:rPr>
              <a:t>cj</a:t>
            </a:r>
            <a:r>
              <a:rPr lang="zh-CN" altLang="en-US" sz="4000">
                <a:latin typeface="华文新魏" panose="02010800040101010101" pitchFamily="2" charset="-122"/>
                <a:ea typeface="华文新魏" panose="02010800040101010101" pitchFamily="2" charset="-122"/>
              </a:rPr>
              <a:t>就可从缓冲区取走并消耗产品。</a:t>
            </a:r>
          </a:p>
          <a:p>
            <a:pPr algn="just" eaLnBrk="1" hangingPunct="1">
              <a:lnSpc>
                <a:spcPct val="90000"/>
              </a:lnSpc>
              <a:buFontTx/>
              <a:buNone/>
            </a:pPr>
            <a:endParaRPr lang="zh-CN" altLang="en-US" sz="4000">
              <a:latin typeface="华文新魏" panose="02010800040101010101" pitchFamily="2" charset="-122"/>
              <a:ea typeface="华文新魏" panose="02010800040101010101" pitchFamily="2" charset="-122"/>
            </a:endParaRPr>
          </a:p>
          <a:p>
            <a:pPr eaLnBrk="1" hangingPunct="1">
              <a:lnSpc>
                <a:spcPct val="90000"/>
              </a:lnSpc>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65D1837-1019-4FF9-AD6C-E1C0635A3C24}"/>
              </a:ext>
            </a:extLst>
          </p:cNvPr>
          <p:cNvSpPr>
            <a:spLocks noGrp="1" noChangeArrowheads="1"/>
          </p:cNvSpPr>
          <p:nvPr>
            <p:ph type="title"/>
          </p:nvPr>
        </p:nvSpPr>
        <p:spPr>
          <a:xfrm>
            <a:off x="685800" y="404813"/>
            <a:ext cx="7772400" cy="1143000"/>
          </a:xfrm>
        </p:spPr>
        <p:txBody>
          <a:bodyPr/>
          <a:lstStyle/>
          <a:p>
            <a:pPr eaLnBrk="1" hangingPunct="1"/>
            <a:r>
              <a:rPr lang="zh-CN" altLang="en-US" sz="4000">
                <a:latin typeface="华文新魏" panose="02010800040101010101" pitchFamily="2" charset="-122"/>
                <a:ea typeface="华文新魏" panose="02010800040101010101" pitchFamily="2" charset="-122"/>
              </a:rPr>
              <a:t>信号量解决理发师问题</a:t>
            </a:r>
            <a:r>
              <a:rPr lang="en-US" altLang="zh-CN" sz="4000">
                <a:latin typeface="华文新魏" panose="02010800040101010101" pitchFamily="2" charset="-122"/>
                <a:ea typeface="华文新魏" panose="02010800040101010101" pitchFamily="2" charset="-122"/>
              </a:rPr>
              <a:t>(3)</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31747" name="Rectangle 3">
            <a:extLst>
              <a:ext uri="{FF2B5EF4-FFF2-40B4-BE49-F238E27FC236}">
                <a16:creationId xmlns:a16="http://schemas.microsoft.com/office/drawing/2014/main" id="{16F06A02-E87F-4964-B94C-78048664E40C}"/>
              </a:ext>
            </a:extLst>
          </p:cNvPr>
          <p:cNvSpPr>
            <a:spLocks noGrp="1" noChangeArrowheads="1"/>
          </p:cNvSpPr>
          <p:nvPr>
            <p:ph type="body" idx="1"/>
          </p:nvPr>
        </p:nvSpPr>
        <p:spPr>
          <a:xfrm>
            <a:off x="685800" y="1052513"/>
            <a:ext cx="8062913" cy="5616575"/>
          </a:xfrm>
        </p:spPr>
        <p:txBody>
          <a:bodyPr/>
          <a:lstStyle/>
          <a:p>
            <a:pPr eaLnBrk="1" hangingPunct="1">
              <a:lnSpc>
                <a:spcPct val="80000"/>
              </a:lnSpc>
            </a:pPr>
            <a:r>
              <a:rPr lang="en-US" altLang="zh-CN" sz="1600">
                <a:latin typeface="华文新魏" panose="02010800040101010101" pitchFamily="2" charset="-122"/>
                <a:ea typeface="华文新魏" panose="02010800040101010101" pitchFamily="2" charset="-122"/>
              </a:rPr>
              <a:t>cobegin</a:t>
            </a:r>
          </a:p>
          <a:p>
            <a:pPr eaLnBrk="1" hangingPunct="1">
              <a:lnSpc>
                <a:spcPct val="80000"/>
              </a:lnSpc>
            </a:pPr>
            <a:r>
              <a:rPr lang="en-US" altLang="zh-CN" sz="1600">
                <a:latin typeface="华文新魏" panose="02010800040101010101" pitchFamily="2" charset="-122"/>
                <a:ea typeface="华文新魏" panose="02010800040101010101" pitchFamily="2" charset="-122"/>
              </a:rPr>
              <a:t>process barber( ) {</a:t>
            </a:r>
          </a:p>
          <a:p>
            <a:pPr eaLnBrk="1" hangingPunct="1">
              <a:lnSpc>
                <a:spcPct val="80000"/>
              </a:lnSpc>
            </a:pPr>
            <a:r>
              <a:rPr lang="en-US" altLang="zh-CN" sz="1600">
                <a:latin typeface="华文新魏" panose="02010800040101010101" pitchFamily="2" charset="-122"/>
                <a:ea typeface="华文新魏" panose="02010800040101010101" pitchFamily="2" charset="-122"/>
              </a:rPr>
              <a:t>	  while(true) {</a:t>
            </a:r>
          </a:p>
          <a:p>
            <a:pPr eaLnBrk="1" hangingPunct="1">
              <a:lnSpc>
                <a:spcPct val="80000"/>
              </a:lnSpc>
            </a:pPr>
            <a:r>
              <a:rPr lang="en-US" altLang="zh-CN" sz="1600">
                <a:latin typeface="华文新魏" panose="02010800040101010101" pitchFamily="2" charset="-122"/>
                <a:ea typeface="华文新魏" panose="02010800040101010101" pitchFamily="2" charset="-122"/>
              </a:rPr>
              <a:t>		P(customers);         //</a:t>
            </a:r>
            <a:r>
              <a:rPr lang="zh-CN" altLang="en-US" sz="1600">
                <a:latin typeface="华文新魏" panose="02010800040101010101" pitchFamily="2" charset="-122"/>
                <a:ea typeface="华文新魏" panose="02010800040101010101" pitchFamily="2" charset="-122"/>
              </a:rPr>
              <a:t>有顾客吗？若无顾客，理发师睡眠</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P(mutex);               //</a:t>
            </a:r>
            <a:r>
              <a:rPr lang="zh-CN" altLang="en-US" sz="1600">
                <a:latin typeface="华文新魏" panose="02010800040101010101" pitchFamily="2" charset="-122"/>
                <a:ea typeface="华文新魏" panose="02010800040101010101" pitchFamily="2" charset="-122"/>
              </a:rPr>
              <a:t>若有顾客时，进入临界区</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waiting--;               //</a:t>
            </a:r>
            <a:r>
              <a:rPr lang="zh-CN" altLang="en-US" sz="1600">
                <a:latin typeface="华文新魏" panose="02010800040101010101" pitchFamily="2" charset="-122"/>
                <a:ea typeface="华文新魏" panose="02010800040101010101" pitchFamily="2" charset="-122"/>
              </a:rPr>
              <a:t>等候顾客数少一个</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V(barbers);            //</a:t>
            </a:r>
            <a:r>
              <a:rPr lang="zh-CN" altLang="en-US" sz="1600">
                <a:latin typeface="华文新魏" panose="02010800040101010101" pitchFamily="2" charset="-122"/>
                <a:ea typeface="华文新魏" panose="02010800040101010101" pitchFamily="2" charset="-122"/>
              </a:rPr>
              <a:t>理发师准备为顾客理发</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V(mutex);             //</a:t>
            </a:r>
            <a:r>
              <a:rPr lang="zh-CN" altLang="en-US" sz="1600">
                <a:latin typeface="华文新魏" panose="02010800040101010101" pitchFamily="2" charset="-122"/>
                <a:ea typeface="华文新魏" panose="02010800040101010101" pitchFamily="2" charset="-122"/>
              </a:rPr>
              <a:t>退出临界区</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cut_hair();             //</a:t>
            </a:r>
            <a:r>
              <a:rPr lang="zh-CN" altLang="en-US" sz="1600">
                <a:latin typeface="华文新魏" panose="02010800040101010101" pitchFamily="2" charset="-122"/>
                <a:ea typeface="华文新魏" panose="02010800040101010101" pitchFamily="2" charset="-122"/>
              </a:rPr>
              <a:t>理发师正在理发</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非临界区</a:t>
            </a:r>
            <a:r>
              <a:rPr lang="en-US" altLang="zh-CN" sz="1600">
                <a:latin typeface="华文新魏" panose="02010800040101010101" pitchFamily="2" charset="-122"/>
                <a:ea typeface="华文新魏" panose="02010800040101010101" pitchFamily="2" charset="-122"/>
              </a:rPr>
              <a:t>)</a:t>
            </a:r>
          </a:p>
          <a:p>
            <a:pPr eaLnBrk="1" hangingPunct="1">
              <a:lnSpc>
                <a:spcPct val="80000"/>
              </a:lnSpc>
            </a:pPr>
            <a:r>
              <a:rPr lang="en-US" altLang="zh-CN" sz="1600">
                <a:latin typeface="华文新魏" panose="02010800040101010101" pitchFamily="2" charset="-122"/>
                <a:ea typeface="华文新魏" panose="02010800040101010101" pitchFamily="2" charset="-122"/>
              </a:rPr>
              <a:t>	}</a:t>
            </a:r>
          </a:p>
          <a:p>
            <a:pPr eaLnBrk="1" hangingPunct="1">
              <a:lnSpc>
                <a:spcPct val="80000"/>
              </a:lnSpc>
            </a:pPr>
            <a:r>
              <a:rPr lang="en-US" altLang="zh-CN" sz="1600">
                <a:latin typeface="华文新魏" panose="02010800040101010101" pitchFamily="2" charset="-122"/>
                <a:ea typeface="华文新魏" panose="02010800040101010101" pitchFamily="2" charset="-122"/>
              </a:rPr>
              <a:t>}</a:t>
            </a:r>
          </a:p>
          <a:p>
            <a:pPr eaLnBrk="1" hangingPunct="1">
              <a:lnSpc>
                <a:spcPct val="80000"/>
              </a:lnSpc>
            </a:pPr>
            <a:r>
              <a:rPr lang="en-US" altLang="zh-CN" sz="1600">
                <a:latin typeface="华文新魏" panose="02010800040101010101" pitchFamily="2" charset="-122"/>
                <a:ea typeface="华文新魏" panose="02010800040101010101" pitchFamily="2" charset="-122"/>
              </a:rPr>
              <a:t>process customer_i( ) {</a:t>
            </a:r>
          </a:p>
          <a:p>
            <a:pPr eaLnBrk="1" hangingPunct="1">
              <a:lnSpc>
                <a:spcPct val="80000"/>
              </a:lnSpc>
            </a:pPr>
            <a:r>
              <a:rPr lang="en-US" altLang="zh-CN" sz="1600">
                <a:latin typeface="华文新魏" panose="02010800040101010101" pitchFamily="2" charset="-122"/>
                <a:ea typeface="华文新魏" panose="02010800040101010101" pitchFamily="2" charset="-122"/>
              </a:rPr>
              <a:t>	   P(mutex);                            //</a:t>
            </a:r>
            <a:r>
              <a:rPr lang="zh-CN" altLang="en-US" sz="1600">
                <a:latin typeface="华文新魏" panose="02010800040101010101" pitchFamily="2" charset="-122"/>
                <a:ea typeface="华文新魏" panose="02010800040101010101" pitchFamily="2" charset="-122"/>
              </a:rPr>
              <a:t>进入临界区</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if(waiting&lt;CHAIRS) {       //</a:t>
            </a:r>
            <a:r>
              <a:rPr lang="zh-CN" altLang="en-US" sz="1600">
                <a:latin typeface="华文新魏" panose="02010800040101010101" pitchFamily="2" charset="-122"/>
                <a:ea typeface="华文新魏" panose="02010800040101010101" pitchFamily="2" charset="-122"/>
              </a:rPr>
              <a:t>有空椅子吗</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waiting++;          //</a:t>
            </a:r>
            <a:r>
              <a:rPr lang="zh-CN" altLang="en-US" sz="1600">
                <a:latin typeface="华文新魏" panose="02010800040101010101" pitchFamily="2" charset="-122"/>
                <a:ea typeface="华文新魏" panose="02010800040101010101" pitchFamily="2" charset="-122"/>
              </a:rPr>
              <a:t>等候顾客数加</a:t>
            </a:r>
            <a:r>
              <a:rPr lang="en-US" altLang="zh-CN" sz="1600">
                <a:latin typeface="华文新魏" panose="02010800040101010101" pitchFamily="2" charset="-122"/>
                <a:ea typeface="华文新魏" panose="02010800040101010101" pitchFamily="2" charset="-122"/>
              </a:rPr>
              <a:t>1</a:t>
            </a:r>
          </a:p>
          <a:p>
            <a:pPr eaLnBrk="1" hangingPunct="1">
              <a:lnSpc>
                <a:spcPct val="80000"/>
              </a:lnSpc>
            </a:pPr>
            <a:r>
              <a:rPr lang="en-US" altLang="zh-CN" sz="1600">
                <a:latin typeface="华文新魏" panose="02010800040101010101" pitchFamily="2" charset="-122"/>
                <a:ea typeface="华文新魏" panose="02010800040101010101" pitchFamily="2" charset="-122"/>
              </a:rPr>
              <a:t>		V(customers);     //</a:t>
            </a:r>
            <a:r>
              <a:rPr lang="zh-CN" altLang="en-US" sz="1600">
                <a:latin typeface="华文新魏" panose="02010800040101010101" pitchFamily="2" charset="-122"/>
                <a:ea typeface="华文新魏" panose="02010800040101010101" pitchFamily="2" charset="-122"/>
              </a:rPr>
              <a:t>唤醒理发师</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V(mutex);            //</a:t>
            </a:r>
            <a:r>
              <a:rPr lang="zh-CN" altLang="en-US" sz="1600">
                <a:latin typeface="华文新魏" panose="02010800040101010101" pitchFamily="2" charset="-122"/>
                <a:ea typeface="华文新魏" panose="02010800040101010101" pitchFamily="2" charset="-122"/>
              </a:rPr>
              <a:t>退出临界区</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P(barbers);           //</a:t>
            </a:r>
            <a:r>
              <a:rPr lang="zh-CN" altLang="en-US" sz="1600">
                <a:latin typeface="华文新魏" panose="02010800040101010101" pitchFamily="2" charset="-122"/>
                <a:ea typeface="华文新魏" panose="02010800040101010101" pitchFamily="2" charset="-122"/>
              </a:rPr>
              <a:t>理发师忙，顾客坐下等待</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get_haircut();      //</a:t>
            </a:r>
            <a:r>
              <a:rPr lang="zh-CN" altLang="en-US" sz="1600">
                <a:latin typeface="华文新魏" panose="02010800040101010101" pitchFamily="2" charset="-122"/>
                <a:ea typeface="华文新魏" panose="02010800040101010101" pitchFamily="2" charset="-122"/>
              </a:rPr>
              <a:t>否则顾客坐下理发</a:t>
            </a:r>
          </a:p>
          <a:p>
            <a:pPr eaLnBrk="1" hangingPunct="1">
              <a:lnSpc>
                <a:spcPct val="80000"/>
              </a:lnSpc>
            </a:pPr>
            <a:r>
              <a:rPr lang="zh-CN" altLang="en-US" sz="1600">
                <a:latin typeface="华文新魏" panose="02010800040101010101" pitchFamily="2" charset="-122"/>
                <a:ea typeface="华文新魏" panose="02010800040101010101" pitchFamily="2" charset="-122"/>
              </a:rPr>
              <a:t>	  </a:t>
            </a:r>
            <a:r>
              <a:rPr lang="en-US" altLang="zh-CN" sz="1600">
                <a:latin typeface="华文新魏" panose="02010800040101010101" pitchFamily="2" charset="-122"/>
                <a:ea typeface="华文新魏" panose="02010800040101010101" pitchFamily="2" charset="-122"/>
              </a:rPr>
              <a:t>}</a:t>
            </a:r>
          </a:p>
          <a:p>
            <a:pPr eaLnBrk="1" hangingPunct="1">
              <a:lnSpc>
                <a:spcPct val="80000"/>
              </a:lnSpc>
            </a:pPr>
            <a:r>
              <a:rPr lang="en-US" altLang="zh-CN" sz="1600">
                <a:latin typeface="华文新魏" panose="02010800040101010101" pitchFamily="2" charset="-122"/>
                <a:ea typeface="华文新魏" panose="02010800040101010101" pitchFamily="2" charset="-122"/>
              </a:rPr>
              <a:t>	else</a:t>
            </a:r>
          </a:p>
          <a:p>
            <a:pPr eaLnBrk="1" hangingPunct="1">
              <a:lnSpc>
                <a:spcPct val="80000"/>
              </a:lnSpc>
            </a:pPr>
            <a:r>
              <a:rPr lang="en-US" altLang="zh-CN" sz="1600">
                <a:latin typeface="华文新魏" panose="02010800040101010101" pitchFamily="2" charset="-122"/>
                <a:ea typeface="华文新魏" panose="02010800040101010101" pitchFamily="2" charset="-122"/>
              </a:rPr>
              <a:t>		V(mutex);              //</a:t>
            </a:r>
            <a:r>
              <a:rPr lang="zh-CN" altLang="en-US" sz="1600">
                <a:latin typeface="华文新魏" panose="02010800040101010101" pitchFamily="2" charset="-122"/>
                <a:ea typeface="华文新魏" panose="02010800040101010101" pitchFamily="2" charset="-122"/>
              </a:rPr>
              <a:t>人满了，走吧！</a:t>
            </a:r>
          </a:p>
          <a:p>
            <a:pPr eaLnBrk="1" hangingPunct="1">
              <a:lnSpc>
                <a:spcPct val="80000"/>
              </a:lnSpc>
            </a:pPr>
            <a:r>
              <a:rPr lang="en-US" altLang="zh-CN" sz="1600">
                <a:latin typeface="华文新魏" panose="02010800040101010101" pitchFamily="2" charset="-122"/>
                <a:ea typeface="华文新魏" panose="02010800040101010101" pitchFamily="2" charset="-122"/>
              </a:rPr>
              <a:t>}</a:t>
            </a:r>
          </a:p>
          <a:p>
            <a:pPr eaLnBrk="1" hangingPunct="1">
              <a:lnSpc>
                <a:spcPct val="80000"/>
              </a:lnSpc>
            </a:pPr>
            <a:r>
              <a:rPr lang="en-US" altLang="zh-CN" sz="1600">
                <a:latin typeface="华文新魏" panose="02010800040101010101" pitchFamily="2" charset="-122"/>
                <a:ea typeface="华文新魏" panose="02010800040101010101" pitchFamily="2" charset="-122"/>
              </a:rPr>
              <a:t>coend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8A7360-DA0E-4C56-B4FA-4D1129192AF8}"/>
              </a:ext>
            </a:extLst>
          </p:cNvPr>
          <p:cNvSpPr>
            <a:spLocks noGrp="1" noChangeArrowheads="1"/>
          </p:cNvSpPr>
          <p:nvPr>
            <p:ph type="title"/>
          </p:nvPr>
        </p:nvSpPr>
        <p:spPr>
          <a:xfrm>
            <a:off x="457200" y="533400"/>
            <a:ext cx="8915400" cy="1219200"/>
          </a:xfrm>
        </p:spPr>
        <p:txBody>
          <a:bodyPr/>
          <a:lstStyle/>
          <a:p>
            <a:pPr eaLnBrk="1" hangingPunct="1"/>
            <a:r>
              <a:rPr lang="zh-CN" altLang="en-US" sz="4800">
                <a:latin typeface="华文新魏" panose="02010800040101010101" pitchFamily="2" charset="-122"/>
                <a:ea typeface="华文新魏" panose="02010800040101010101" pitchFamily="2" charset="-122"/>
              </a:rPr>
              <a:t>生产者</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消费者问题算法描述</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E83BA9D9-5AC1-44FE-9302-4C3E7D4724A0}"/>
              </a:ext>
            </a:extLst>
          </p:cNvPr>
          <p:cNvSpPr>
            <a:spLocks noGrp="1" noChangeArrowheads="1"/>
          </p:cNvSpPr>
          <p:nvPr>
            <p:ph type="body" idx="1"/>
          </p:nvPr>
        </p:nvSpPr>
        <p:spPr>
          <a:xfrm>
            <a:off x="1447800" y="1449388"/>
            <a:ext cx="6934200" cy="4572000"/>
          </a:xfrm>
        </p:spPr>
        <p:txBody>
          <a:bodyPr/>
          <a:lstStyle/>
          <a:p>
            <a:pPr eaLnBrk="1" hangingPunct="1"/>
            <a:r>
              <a:rPr lang="en-US" altLang="zh-CN">
                <a:latin typeface="华文新魏" panose="02010800040101010101" pitchFamily="2" charset="-122"/>
                <a:ea typeface="华文新魏" panose="02010800040101010101" pitchFamily="2" charset="-122"/>
              </a:rPr>
              <a:t>int k;</a:t>
            </a:r>
          </a:p>
          <a:p>
            <a:pPr eaLnBrk="1" hangingPunct="1"/>
            <a:r>
              <a:rPr lang="en-US" altLang="zh-CN">
                <a:latin typeface="华文新魏" panose="02010800040101010101" pitchFamily="2" charset="-122"/>
                <a:ea typeface="华文新魏" panose="02010800040101010101" pitchFamily="2" charset="-122"/>
              </a:rPr>
              <a:t>typedef anyitem item;      //item</a:t>
            </a:r>
            <a:r>
              <a:rPr lang="zh-CN" altLang="en-US">
                <a:latin typeface="华文新魏" panose="02010800040101010101" pitchFamily="2" charset="-122"/>
                <a:ea typeface="华文新魏" panose="02010800040101010101" pitchFamily="2" charset="-122"/>
              </a:rPr>
              <a:t>类型</a:t>
            </a:r>
          </a:p>
          <a:p>
            <a:pPr eaLnBrk="1" hangingPunct="1"/>
            <a:r>
              <a:rPr lang="en-US" altLang="zh-CN">
                <a:latin typeface="华文新魏" panose="02010800040101010101" pitchFamily="2" charset="-122"/>
                <a:ea typeface="华文新魏" panose="02010800040101010101" pitchFamily="2" charset="-122"/>
              </a:rPr>
              <a:t>item buffer[k];</a:t>
            </a:r>
          </a:p>
          <a:p>
            <a:pPr eaLnBrk="1" hangingPunct="1"/>
            <a:r>
              <a:rPr lang="en-US" altLang="zh-CN">
                <a:latin typeface="华文新魏" panose="02010800040101010101" pitchFamily="2" charset="-122"/>
                <a:ea typeface="华文新魏" panose="02010800040101010101" pitchFamily="2" charset="-122"/>
              </a:rPr>
              <a:t>int in=0,out=0,counter=0;</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B9C5D83-90AF-4EDE-A843-B09A0006910C}"/>
              </a:ext>
            </a:extLst>
          </p:cNvPr>
          <p:cNvSpPr>
            <a:spLocks noGrp="1" noChangeArrowheads="1"/>
          </p:cNvSpPr>
          <p:nvPr>
            <p:ph type="title"/>
          </p:nvPr>
        </p:nvSpPr>
        <p:spPr>
          <a:xfrm>
            <a:off x="457200" y="533400"/>
            <a:ext cx="8610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生产者</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消费者问题算法描述</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86BBA35C-B88C-40F1-9614-EDED8F95E4F2}"/>
              </a:ext>
            </a:extLst>
          </p:cNvPr>
          <p:cNvSpPr>
            <a:spLocks noGrp="1" noChangeArrowheads="1"/>
          </p:cNvSpPr>
          <p:nvPr>
            <p:ph type="body" idx="1"/>
          </p:nvPr>
        </p:nvSpPr>
        <p:spPr>
          <a:xfrm>
            <a:off x="304800" y="990600"/>
            <a:ext cx="8610600" cy="6096000"/>
          </a:xfrm>
        </p:spPr>
        <p:txBody>
          <a:bodyPr/>
          <a:lstStyle/>
          <a:p>
            <a:pPr eaLnBrk="1" hangingPunct="1">
              <a:lnSpc>
                <a:spcPct val="90000"/>
              </a:lnSpc>
            </a:pPr>
            <a:r>
              <a:rPr lang="en-US" altLang="zh-CN" sz="2400">
                <a:latin typeface="华文新魏" panose="02010800040101010101" pitchFamily="2" charset="-122"/>
                <a:ea typeface="华文新魏" panose="02010800040101010101" pitchFamily="2" charset="-122"/>
              </a:rPr>
              <a:t>process producer(void) {</a:t>
            </a:r>
          </a:p>
          <a:p>
            <a:pPr eaLnBrk="1" hangingPunct="1">
              <a:lnSpc>
                <a:spcPct val="90000"/>
              </a:lnSpc>
            </a:pPr>
            <a:r>
              <a:rPr lang="en-US" altLang="zh-CN" sz="2400">
                <a:latin typeface="华文新魏" panose="02010800040101010101" pitchFamily="2" charset="-122"/>
                <a:ea typeface="华文新魏" panose="02010800040101010101" pitchFamily="2" charset="-122"/>
              </a:rPr>
              <a:t>	while (true)  {                        //</a:t>
            </a:r>
            <a:r>
              <a:rPr lang="zh-CN" altLang="en-US" sz="2400">
                <a:latin typeface="华文新魏" panose="02010800040101010101" pitchFamily="2" charset="-122"/>
                <a:ea typeface="华文新魏" panose="02010800040101010101" pitchFamily="2" charset="-122"/>
              </a:rPr>
              <a:t>无限循环</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{produce an item in nextp};   //</a:t>
            </a:r>
            <a:r>
              <a:rPr lang="zh-CN" altLang="en-US" sz="2400">
                <a:latin typeface="华文新魏" panose="02010800040101010101" pitchFamily="2" charset="-122"/>
                <a:ea typeface="华文新魏" panose="02010800040101010101" pitchFamily="2" charset="-122"/>
              </a:rPr>
              <a:t>生产一个产品</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if (counter==k)       //</a:t>
            </a:r>
            <a:r>
              <a:rPr lang="zh-CN" altLang="en-US" sz="2400">
                <a:latin typeface="华文新魏" panose="02010800040101010101" pitchFamily="2" charset="-122"/>
                <a:ea typeface="华文新魏" panose="02010800040101010101" pitchFamily="2" charset="-122"/>
              </a:rPr>
              <a:t>缓冲满时，生产者睡眠</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sleep(producer);</a:t>
            </a:r>
          </a:p>
          <a:p>
            <a:pPr eaLnBrk="1" hangingPunct="1">
              <a:lnSpc>
                <a:spcPct val="90000"/>
              </a:lnSpc>
            </a:pPr>
            <a:r>
              <a:rPr lang="en-US" altLang="zh-CN" sz="2400">
                <a:latin typeface="华文新魏" panose="02010800040101010101" pitchFamily="2" charset="-122"/>
                <a:ea typeface="华文新魏" panose="02010800040101010101" pitchFamily="2" charset="-122"/>
              </a:rPr>
              <a:t>		buffer[in]=nextp;    //</a:t>
            </a:r>
            <a:r>
              <a:rPr lang="zh-CN" altLang="en-US" sz="2400">
                <a:latin typeface="华文新魏" panose="02010800040101010101" pitchFamily="2" charset="-122"/>
                <a:ea typeface="华文新魏" panose="02010800040101010101" pitchFamily="2" charset="-122"/>
              </a:rPr>
              <a:t>将一个产品放入缓冲区</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in=(in+1)%k;           //</a:t>
            </a:r>
            <a:r>
              <a:rPr lang="zh-CN" altLang="en-US" sz="2400">
                <a:latin typeface="华文新魏" panose="02010800040101010101" pitchFamily="2" charset="-122"/>
                <a:ea typeface="华文新魏" panose="02010800040101010101" pitchFamily="2" charset="-122"/>
              </a:rPr>
              <a:t>指针推进</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counter++;               //</a:t>
            </a:r>
            <a:r>
              <a:rPr lang="zh-CN" altLang="en-US" sz="2400">
                <a:latin typeface="华文新魏" panose="02010800040101010101" pitchFamily="2" charset="-122"/>
                <a:ea typeface="华文新魏" panose="02010800040101010101" pitchFamily="2" charset="-122"/>
              </a:rPr>
              <a:t>缓冲内产品数加</a:t>
            </a:r>
            <a:r>
              <a:rPr lang="en-US" altLang="zh-CN" sz="2400">
                <a:latin typeface="华文新魏" panose="02010800040101010101" pitchFamily="2" charset="-122"/>
                <a:ea typeface="华文新魏" panose="02010800040101010101" pitchFamily="2" charset="-122"/>
              </a:rPr>
              <a:t>1</a:t>
            </a:r>
          </a:p>
          <a:p>
            <a:pPr eaLnBrk="1" hangingPunct="1">
              <a:lnSpc>
                <a:spcPct val="90000"/>
              </a:lnSpc>
            </a:pPr>
            <a:r>
              <a:rPr lang="en-US" altLang="zh-CN" sz="2400">
                <a:latin typeface="华文新魏" panose="02010800040101010101" pitchFamily="2" charset="-122"/>
                <a:ea typeface="华文新魏" panose="02010800040101010101" pitchFamily="2" charset="-122"/>
              </a:rPr>
              <a:t>		if(counter==1)        //</a:t>
            </a:r>
            <a:r>
              <a:rPr lang="zh-CN" altLang="en-US" sz="2400">
                <a:latin typeface="华文新魏" panose="02010800040101010101" pitchFamily="2" charset="-122"/>
                <a:ea typeface="华文新魏" panose="02010800040101010101" pitchFamily="2" charset="-122"/>
              </a:rPr>
              <a:t>缓冲为空了，加进一件产品</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wakeup(consumer);  //</a:t>
            </a:r>
            <a:r>
              <a:rPr lang="zh-CN" altLang="en-US" sz="2400">
                <a:latin typeface="华文新魏" panose="02010800040101010101" pitchFamily="2" charset="-122"/>
                <a:ea typeface="华文新魏" panose="02010800040101010101" pitchFamily="2" charset="-122"/>
              </a:rPr>
              <a:t>并唤醒消费者</a:t>
            </a:r>
          </a:p>
          <a:p>
            <a:pPr eaLnBrk="1" hangingPunct="1">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a:t>
            </a:r>
          </a:p>
          <a:p>
            <a:pPr eaLnBrk="1" hangingPunct="1">
              <a:lnSpc>
                <a:spcPct val="90000"/>
              </a:lnSpc>
            </a:pPr>
            <a:r>
              <a:rPr lang="en-US" altLang="zh-CN" sz="2400">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BE3893-3AD1-47A1-9A14-B8AA306B22B4}"/>
              </a:ext>
            </a:extLst>
          </p:cNvPr>
          <p:cNvSpPr>
            <a:spLocks noGrp="1" noChangeArrowheads="1"/>
          </p:cNvSpPr>
          <p:nvPr>
            <p:ph type="title"/>
          </p:nvPr>
        </p:nvSpPr>
        <p:spPr>
          <a:xfrm>
            <a:off x="609600" y="457200"/>
            <a:ext cx="8534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生产者</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消费者问题算法描述</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7323176B-63FF-4DF0-9A1C-72DF5635087E}"/>
              </a:ext>
            </a:extLst>
          </p:cNvPr>
          <p:cNvSpPr>
            <a:spLocks noGrp="1" noChangeArrowheads="1"/>
          </p:cNvSpPr>
          <p:nvPr>
            <p:ph type="body" idx="1"/>
          </p:nvPr>
        </p:nvSpPr>
        <p:spPr>
          <a:xfrm>
            <a:off x="609600" y="990600"/>
            <a:ext cx="8229600" cy="5562600"/>
          </a:xfrm>
        </p:spPr>
        <p:txBody>
          <a:bodyPr/>
          <a:lstStyle/>
          <a:p>
            <a:pPr eaLnBrk="1" hangingPunct="1">
              <a:lnSpc>
                <a:spcPct val="80000"/>
              </a:lnSpc>
            </a:pPr>
            <a:r>
              <a:rPr lang="en-US" altLang="zh-CN" sz="2400">
                <a:latin typeface="华文新魏" panose="02010800040101010101" pitchFamily="2" charset="-122"/>
                <a:ea typeface="华文新魏" panose="02010800040101010101" pitchFamily="2" charset="-122"/>
              </a:rPr>
              <a:t>process consumer(void) {</a:t>
            </a:r>
          </a:p>
          <a:p>
            <a:pPr eaLnBrk="1" hangingPunct="1">
              <a:lnSpc>
                <a:spcPct val="80000"/>
              </a:lnSpc>
            </a:pPr>
            <a:r>
              <a:rPr lang="en-US" altLang="zh-CN" sz="2400">
                <a:latin typeface="华文新魏" panose="02010800040101010101" pitchFamily="2" charset="-122"/>
                <a:ea typeface="华文新魏" panose="02010800040101010101" pitchFamily="2" charset="-122"/>
              </a:rPr>
              <a:t>	while (true) {                 //</a:t>
            </a:r>
            <a:r>
              <a:rPr lang="zh-CN" altLang="en-US" sz="2400">
                <a:latin typeface="华文新魏" panose="02010800040101010101" pitchFamily="2" charset="-122"/>
                <a:ea typeface="华文新魏" panose="02010800040101010101" pitchFamily="2" charset="-122"/>
              </a:rPr>
              <a:t>无限循环</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if (counter==0)           //</a:t>
            </a:r>
            <a:r>
              <a:rPr lang="zh-CN" altLang="en-US" sz="2400">
                <a:latin typeface="华文新魏" panose="02010800040101010101" pitchFamily="2" charset="-122"/>
                <a:ea typeface="华文新魏" panose="02010800040101010101" pitchFamily="2" charset="-122"/>
              </a:rPr>
              <a:t>缓冲区空，消费者睡眠</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sleep(consumer);</a:t>
            </a:r>
          </a:p>
          <a:p>
            <a:pPr eaLnBrk="1" hangingPunct="1">
              <a:lnSpc>
                <a:spcPct val="80000"/>
              </a:lnSpc>
            </a:pPr>
            <a:r>
              <a:rPr lang="en-US" altLang="zh-CN" sz="2400">
                <a:latin typeface="华文新魏" panose="02010800040101010101" pitchFamily="2" charset="-122"/>
                <a:ea typeface="华文新魏" panose="02010800040101010101" pitchFamily="2" charset="-122"/>
              </a:rPr>
              <a:t>	    nextc=buffer[out];  //</a:t>
            </a:r>
            <a:r>
              <a:rPr lang="zh-CN" altLang="en-US" sz="2400">
                <a:latin typeface="华文新魏" panose="02010800040101010101" pitchFamily="2" charset="-122"/>
                <a:ea typeface="华文新魏" panose="02010800040101010101" pitchFamily="2" charset="-122"/>
              </a:rPr>
              <a:t>取一个产品到</a:t>
            </a:r>
            <a:r>
              <a:rPr lang="en-US" altLang="zh-CN" sz="2400">
                <a:latin typeface="华文新魏" panose="02010800040101010101" pitchFamily="2" charset="-122"/>
                <a:ea typeface="华文新魏" panose="02010800040101010101" pitchFamily="2" charset="-122"/>
              </a:rPr>
              <a:t>nextc</a:t>
            </a:r>
          </a:p>
          <a:p>
            <a:pPr eaLnBrk="1" hangingPunct="1">
              <a:lnSpc>
                <a:spcPct val="80000"/>
              </a:lnSpc>
            </a:pPr>
            <a:r>
              <a:rPr lang="en-US" altLang="zh-CN" sz="2400">
                <a:latin typeface="华文新魏" panose="02010800040101010101" pitchFamily="2" charset="-122"/>
                <a:ea typeface="华文新魏" panose="02010800040101010101" pitchFamily="2" charset="-122"/>
              </a:rPr>
              <a:t>	    out=(out+1)%k;     //</a:t>
            </a:r>
            <a:r>
              <a:rPr lang="zh-CN" altLang="en-US" sz="2400">
                <a:latin typeface="华文新魏" panose="02010800040101010101" pitchFamily="2" charset="-122"/>
                <a:ea typeface="华文新魏" panose="02010800040101010101" pitchFamily="2" charset="-122"/>
              </a:rPr>
              <a:t>指针推进</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counter--;                 //</a:t>
            </a:r>
            <a:r>
              <a:rPr lang="zh-CN" altLang="en-US" sz="2400">
                <a:latin typeface="华文新魏" panose="02010800040101010101" pitchFamily="2" charset="-122"/>
                <a:ea typeface="华文新魏" panose="02010800040101010101" pitchFamily="2" charset="-122"/>
              </a:rPr>
              <a:t>取走一个产品，计数减</a:t>
            </a:r>
            <a:r>
              <a:rPr lang="en-US" altLang="zh-CN" sz="2400">
                <a:latin typeface="华文新魏" panose="02010800040101010101" pitchFamily="2" charset="-122"/>
                <a:ea typeface="华文新魏" panose="02010800040101010101" pitchFamily="2" charset="-122"/>
              </a:rPr>
              <a:t>1</a:t>
            </a:r>
          </a:p>
          <a:p>
            <a:pPr eaLnBrk="1" hangingPunct="1">
              <a:lnSpc>
                <a:spcPct val="80000"/>
              </a:lnSpc>
            </a:pPr>
            <a:r>
              <a:rPr lang="en-US" altLang="zh-CN" sz="2400">
                <a:latin typeface="华文新魏" panose="02010800040101010101" pitchFamily="2" charset="-122"/>
                <a:ea typeface="华文新魏" panose="02010800040101010101" pitchFamily="2" charset="-122"/>
              </a:rPr>
              <a:t>	if(counter==k-1)       //</a:t>
            </a:r>
            <a:r>
              <a:rPr lang="zh-CN" altLang="en-US" sz="2400">
                <a:latin typeface="华文新魏" panose="02010800040101010101" pitchFamily="2" charset="-122"/>
                <a:ea typeface="华文新魏" panose="02010800040101010101" pitchFamily="2" charset="-122"/>
              </a:rPr>
              <a:t>缓冲满了，取走一件产品并唤</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wakeup(producer);   //</a:t>
            </a:r>
            <a:r>
              <a:rPr lang="zh-CN" altLang="en-US" sz="2400">
                <a:latin typeface="华文新魏" panose="02010800040101010101" pitchFamily="2" charset="-122"/>
                <a:ea typeface="华文新魏" panose="02010800040101010101" pitchFamily="2" charset="-122"/>
              </a:rPr>
              <a:t>醒生产者</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{consume the item in nextc};   //</a:t>
            </a:r>
            <a:r>
              <a:rPr lang="zh-CN" altLang="en-US" sz="2400">
                <a:latin typeface="华文新魏" panose="02010800040101010101" pitchFamily="2" charset="-122"/>
                <a:ea typeface="华文新魏" panose="02010800040101010101" pitchFamily="2" charset="-122"/>
              </a:rPr>
              <a:t>消耗产品</a:t>
            </a:r>
          </a:p>
          <a:p>
            <a:pPr eaLnBrk="1" hangingPunct="1">
              <a:lnSpc>
                <a:spcPct val="8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a:t>
            </a:r>
          </a:p>
          <a:p>
            <a:pPr eaLnBrk="1" hangingPunct="1">
              <a:lnSpc>
                <a:spcPct val="80000"/>
              </a:lnSpc>
            </a:pPr>
            <a:r>
              <a:rPr lang="en-US" altLang="zh-CN" sz="2400">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E4B0B4-5B6C-4E32-9F12-D5AB2BF5DB56}"/>
              </a:ext>
            </a:extLst>
          </p:cNvPr>
          <p:cNvSpPr>
            <a:spLocks noGrp="1" noChangeArrowheads="1"/>
          </p:cNvSpPr>
          <p:nvPr>
            <p:ph type="title"/>
          </p:nvPr>
        </p:nvSpPr>
        <p:spPr>
          <a:xfrm>
            <a:off x="609600" y="609600"/>
            <a:ext cx="8458200" cy="1143000"/>
          </a:xfrm>
        </p:spPr>
        <p:txBody>
          <a:bodyPr/>
          <a:lstStyle/>
          <a:p>
            <a:pPr eaLnBrk="1" hangingPunct="1"/>
            <a:r>
              <a:rPr lang="zh-CN" altLang="en-US">
                <a:latin typeface="华文新魏" panose="02010800040101010101" pitchFamily="2" charset="-122"/>
                <a:ea typeface="华文新魏" panose="02010800040101010101" pitchFamily="2" charset="-122"/>
              </a:rPr>
              <a:t>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消费者问题的算法描述</a:t>
            </a:r>
            <a:r>
              <a:rPr lang="en-US" altLang="zh-CN">
                <a:latin typeface="华文新魏" panose="02010800040101010101" pitchFamily="2" charset="-122"/>
                <a:ea typeface="华文新魏" panose="02010800040101010101" pitchFamily="2" charset="-122"/>
              </a:rPr>
              <a:t>(4)</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8195" name="Rectangle 3">
            <a:extLst>
              <a:ext uri="{FF2B5EF4-FFF2-40B4-BE49-F238E27FC236}">
                <a16:creationId xmlns:a16="http://schemas.microsoft.com/office/drawing/2014/main" id="{3DEA27F9-889A-4266-834B-0E4EDEB8AACB}"/>
              </a:ext>
            </a:extLst>
          </p:cNvPr>
          <p:cNvSpPr>
            <a:spLocks noGrp="1" noChangeArrowheads="1"/>
          </p:cNvSpPr>
          <p:nvPr>
            <p:ph type="body" idx="1"/>
          </p:nvPr>
        </p:nvSpPr>
        <p:spPr>
          <a:xfrm>
            <a:off x="1066800" y="1143000"/>
            <a:ext cx="7315200" cy="4267200"/>
          </a:xfrm>
        </p:spPr>
        <p:txBody>
          <a:bodyPr/>
          <a:lstStyle/>
          <a:p>
            <a:pPr eaLnBrk="1" hangingPunct="1"/>
            <a:r>
              <a:rPr lang="zh-CN" altLang="en-US" sz="4000">
                <a:latin typeface="华文新魏" panose="02010800040101010101" pitchFamily="2" charset="-122"/>
                <a:ea typeface="华文新魏" panose="02010800040101010101" pitchFamily="2" charset="-122"/>
              </a:rPr>
              <a:t>生产者和消费者进程对</a:t>
            </a:r>
            <a:r>
              <a:rPr lang="en-US" altLang="zh-CN" sz="4000">
                <a:latin typeface="华文新魏" panose="02010800040101010101" pitchFamily="2" charset="-122"/>
                <a:ea typeface="华文新魏" panose="02010800040101010101" pitchFamily="2" charset="-122"/>
              </a:rPr>
              <a:t>counter</a:t>
            </a:r>
            <a:r>
              <a:rPr lang="zh-CN" altLang="en-US" sz="4000">
                <a:latin typeface="华文新魏" panose="02010800040101010101" pitchFamily="2" charset="-122"/>
                <a:ea typeface="华文新魏" panose="02010800040101010101" pitchFamily="2" charset="-122"/>
              </a:rPr>
              <a:t>的交替执行会使其结果不唯一 </a:t>
            </a:r>
          </a:p>
          <a:p>
            <a:pPr eaLnBrk="1" hangingPunct="1"/>
            <a:r>
              <a:rPr lang="zh-CN" altLang="en-US" sz="4000">
                <a:latin typeface="华文新魏" panose="02010800040101010101" pitchFamily="2" charset="-122"/>
                <a:ea typeface="华文新魏" panose="02010800040101010101" pitchFamily="2" charset="-122"/>
              </a:rPr>
              <a:t>生产者和消费者进程的交替执行会导致进程永远等待</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28AABB1-124D-45A2-964E-43A8EBCAE674}"/>
              </a:ext>
            </a:extLst>
          </p:cNvPr>
          <p:cNvSpPr>
            <a:spLocks noGrp="1" noChangeArrowheads="1"/>
          </p:cNvSpPr>
          <p:nvPr>
            <p:ph type="title"/>
          </p:nvPr>
        </p:nvSpPr>
        <p:spPr>
          <a:xfrm>
            <a:off x="914400" y="533400"/>
            <a:ext cx="8305800" cy="381000"/>
          </a:xfrm>
        </p:spPr>
        <p:txBody>
          <a:bodyPr/>
          <a:lstStyle/>
          <a:p>
            <a:pPr eaLnBrk="1" hangingPunct="1"/>
            <a:r>
              <a:rPr lang="en-US" altLang="zh-CN" sz="4800">
                <a:latin typeface="华文新魏" panose="02010800040101010101" pitchFamily="2" charset="-122"/>
                <a:ea typeface="华文新魏" panose="02010800040101010101" pitchFamily="2" charset="-122"/>
              </a:rPr>
              <a:t>3.3.2</a:t>
            </a:r>
            <a:r>
              <a:rPr lang="zh-CN" altLang="en-US" sz="4800">
                <a:latin typeface="华文新魏" panose="02010800040101010101" pitchFamily="2" charset="-122"/>
                <a:ea typeface="华文新魏" panose="02010800040101010101" pitchFamily="2" charset="-122"/>
              </a:rPr>
              <a:t>信号量与</a:t>
            </a:r>
            <a:r>
              <a:rPr lang="zh-CN" altLang="zh-CN" sz="4800">
                <a:latin typeface="华文新魏" panose="02010800040101010101" pitchFamily="2" charset="-122"/>
                <a:ea typeface="华文新魏" panose="02010800040101010101" pitchFamily="2" charset="-122"/>
              </a:rPr>
              <a:t>PV操作</a:t>
            </a:r>
            <a:r>
              <a:rPr lang="en-US" altLang="zh-CN" sz="4800">
                <a:latin typeface="华文新魏" panose="02010800040101010101" pitchFamily="2" charset="-122"/>
                <a:ea typeface="华文新魏" panose="02010800040101010101" pitchFamily="2" charset="-122"/>
              </a:rPr>
              <a:t>(1)</a:t>
            </a:r>
          </a:p>
        </p:txBody>
      </p:sp>
      <p:sp>
        <p:nvSpPr>
          <p:cNvPr id="9219" name="Rectangle 3">
            <a:extLst>
              <a:ext uri="{FF2B5EF4-FFF2-40B4-BE49-F238E27FC236}">
                <a16:creationId xmlns:a16="http://schemas.microsoft.com/office/drawing/2014/main" id="{900F0486-1E3B-4FA0-8677-B17DA638DCFC}"/>
              </a:ext>
            </a:extLst>
          </p:cNvPr>
          <p:cNvSpPr>
            <a:spLocks noGrp="1" noChangeArrowheads="1"/>
          </p:cNvSpPr>
          <p:nvPr>
            <p:ph type="body" idx="1"/>
          </p:nvPr>
        </p:nvSpPr>
        <p:spPr>
          <a:xfrm>
            <a:off x="533400" y="1066800"/>
            <a:ext cx="8077200" cy="5410200"/>
          </a:xfrm>
        </p:spPr>
        <p:txBody>
          <a:bodyPr/>
          <a:lstStyle/>
          <a:p>
            <a:pPr algn="just" eaLnBrk="1" hangingPunct="1"/>
            <a:r>
              <a:rPr lang="zh-CN" altLang="en-US">
                <a:latin typeface="华文新魏" panose="02010800040101010101" pitchFamily="2" charset="-122"/>
                <a:ea typeface="华文新魏" panose="02010800040101010101" pitchFamily="2" charset="-122"/>
              </a:rPr>
              <a:t>前节种种方法解决临界区调度问题的缺点</a:t>
            </a:r>
            <a:r>
              <a:rPr lang="en-US" altLang="zh-CN">
                <a:latin typeface="华文新魏" panose="02010800040101010101" pitchFamily="2" charset="-122"/>
                <a:ea typeface="华文新魏" panose="02010800040101010101" pitchFamily="2" charset="-122"/>
              </a:rPr>
              <a:t>:</a:t>
            </a:r>
          </a:p>
          <a:p>
            <a:pPr algn="just" eaLnBrk="1" hangingPunct="1">
              <a:buFontTx/>
              <a:buNone/>
            </a:pPr>
            <a:r>
              <a:rPr lang="en-US" altLang="zh-CN">
                <a:latin typeface="华文新魏" panose="02010800040101010101" pitchFamily="2" charset="-122"/>
                <a:ea typeface="华文新魏" panose="02010800040101010101" pitchFamily="2" charset="-122"/>
              </a:rPr>
              <a:t>   1)</a:t>
            </a:r>
            <a:r>
              <a:rPr lang="zh-CN" altLang="en-US">
                <a:latin typeface="华文新魏" panose="02010800040101010101" pitchFamily="2" charset="-122"/>
                <a:ea typeface="华文新魏" panose="02010800040101010101" pitchFamily="2" charset="-122"/>
              </a:rPr>
              <a:t>对不能进入临界区的进程，采用忙式等待测试法，浪费</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时间。</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将测试能否进入临界区的责任推给各个竞争的进程会削弱系统的可靠性，加重了用户编程负担。</a:t>
            </a:r>
          </a:p>
          <a:p>
            <a:pPr eaLnBrk="1" hangingPunct="1"/>
            <a:r>
              <a:rPr lang="en-US" altLang="zh-CN">
                <a:latin typeface="华文新魏" panose="02010800040101010101" pitchFamily="2" charset="-122"/>
                <a:ea typeface="华文新魏" panose="02010800040101010101" pitchFamily="2" charset="-122"/>
              </a:rPr>
              <a:t>1965</a:t>
            </a:r>
            <a:r>
              <a:rPr lang="zh-CN" altLang="en-US">
                <a:latin typeface="华文新魏" panose="02010800040101010101" pitchFamily="2" charset="-122"/>
                <a:ea typeface="华文新魏" panose="02010800040101010101" pitchFamily="2" charset="-122"/>
              </a:rPr>
              <a:t>年</a:t>
            </a:r>
            <a:r>
              <a:rPr lang="en-US" altLang="zh-CN">
                <a:latin typeface="华文新魏" panose="02010800040101010101" pitchFamily="2" charset="-122"/>
                <a:ea typeface="华文新魏" panose="02010800040101010101" pitchFamily="2" charset="-122"/>
              </a:rPr>
              <a:t>E.W.Dijkstra</a:t>
            </a:r>
            <a:r>
              <a:rPr lang="zh-CN" altLang="en-US">
                <a:latin typeface="华文新魏" panose="02010800040101010101" pitchFamily="2" charset="-122"/>
                <a:ea typeface="华文新魏" panose="02010800040101010101" pitchFamily="2" charset="-122"/>
              </a:rPr>
              <a:t>提出了新的同步工具</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信号量和</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V</a:t>
            </a:r>
            <a:r>
              <a:rPr lang="zh-CN" altLang="en-US">
                <a:latin typeface="华文新魏" panose="02010800040101010101" pitchFamily="2" charset="-122"/>
                <a:ea typeface="华文新魏" panose="02010800040101010101" pitchFamily="2" charset="-122"/>
              </a:rPr>
              <a:t>操作。</a:t>
            </a:r>
          </a:p>
          <a:p>
            <a:pPr eaLnBrk="1" hangingPunct="1">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629643-103A-4E80-965F-03983517C29D}"/>
              </a:ext>
            </a:extLst>
          </p:cNvPr>
          <p:cNvSpPr>
            <a:spLocks noGrp="1" noChangeArrowheads="1"/>
          </p:cNvSpPr>
          <p:nvPr>
            <p:ph type="title"/>
          </p:nvPr>
        </p:nvSpPr>
        <p:spPr>
          <a:xfrm>
            <a:off x="838200" y="228600"/>
            <a:ext cx="8229600" cy="1295400"/>
          </a:xfrm>
        </p:spPr>
        <p:txBody>
          <a:bodyPr/>
          <a:lstStyle/>
          <a:p>
            <a:pPr eaLnBrk="1" hangingPunct="1"/>
            <a:r>
              <a:rPr lang="zh-CN" altLang="en-US" sz="4800">
                <a:latin typeface="华文新魏" panose="02010800040101010101" pitchFamily="2" charset="-122"/>
                <a:ea typeface="华文新魏" panose="02010800040101010101" pitchFamily="2" charset="-122"/>
              </a:rPr>
              <a:t>信号量与</a:t>
            </a:r>
            <a:r>
              <a:rPr lang="zh-CN" altLang="zh-CN" sz="4800">
                <a:latin typeface="华文新魏" panose="02010800040101010101" pitchFamily="2" charset="-122"/>
                <a:ea typeface="华文新魏" panose="02010800040101010101" pitchFamily="2" charset="-122"/>
              </a:rPr>
              <a:t>PV操作</a:t>
            </a:r>
            <a:r>
              <a:rPr lang="en-US" altLang="zh-CN" sz="4800">
                <a:latin typeface="华文新魏" panose="02010800040101010101" pitchFamily="2" charset="-122"/>
                <a:ea typeface="华文新魏" panose="02010800040101010101" pitchFamily="2" charset="-122"/>
              </a:rPr>
              <a:t>(2)</a:t>
            </a:r>
            <a:endParaRPr lang="zh-CN" altLang="zh-CN" sz="48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B9303B88-AB78-429F-B2AD-014B3BF3CCF2}"/>
              </a:ext>
            </a:extLst>
          </p:cNvPr>
          <p:cNvSpPr>
            <a:spLocks noGrp="1" noChangeArrowheads="1"/>
          </p:cNvSpPr>
          <p:nvPr>
            <p:ph type="body" idx="1"/>
          </p:nvPr>
        </p:nvSpPr>
        <p:spPr>
          <a:xfrm>
            <a:off x="992188" y="1354138"/>
            <a:ext cx="7467600" cy="4811712"/>
          </a:xfrm>
        </p:spPr>
        <p:txBody>
          <a:bodyPr/>
          <a:lstStyle/>
          <a:p>
            <a:pPr eaLnBrk="1" hangingPunct="1">
              <a:lnSpc>
                <a:spcPct val="120000"/>
              </a:lnSpc>
              <a:spcBef>
                <a:spcPct val="0"/>
              </a:spcBef>
            </a:pPr>
            <a:r>
              <a:rPr lang="zh-CN" altLang="en-US">
                <a:latin typeface="华文新魏" panose="02010800040101010101" pitchFamily="2" charset="-122"/>
                <a:ea typeface="华文新魏" panose="02010800040101010101" pitchFamily="2" charset="-122"/>
              </a:rPr>
              <a:t>信号量：一种软件资源</a:t>
            </a:r>
          </a:p>
          <a:p>
            <a:pPr algn="just" eaLnBrk="1" hangingPunct="1">
              <a:lnSpc>
                <a:spcPct val="120000"/>
              </a:lnSpc>
              <a:spcBef>
                <a:spcPct val="0"/>
              </a:spcBef>
            </a:pPr>
            <a:r>
              <a:rPr lang="zh-CN" altLang="en-US">
                <a:latin typeface="华文新魏" panose="02010800040101010101" pitchFamily="2" charset="-122"/>
                <a:ea typeface="华文新魏" panose="02010800040101010101" pitchFamily="2" charset="-122"/>
              </a:rPr>
              <a:t>原语：内核中执行时不可被中断的过程</a:t>
            </a:r>
          </a:p>
          <a:p>
            <a:pPr algn="just" eaLnBrk="1" hangingPunct="1">
              <a:lnSpc>
                <a:spcPct val="120000"/>
              </a:lnSpc>
              <a:spcBef>
                <a:spcPct val="0"/>
              </a:spcBef>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操作原语和</a:t>
            </a:r>
            <a:r>
              <a:rPr lang="en-US" altLang="zh-CN">
                <a:latin typeface="华文新魏" panose="02010800040101010101" pitchFamily="2" charset="-122"/>
                <a:ea typeface="华文新魏" panose="02010800040101010101" pitchFamily="2" charset="-122"/>
              </a:rPr>
              <a:t>V</a:t>
            </a:r>
            <a:r>
              <a:rPr lang="zh-CN" altLang="en-US">
                <a:latin typeface="华文新魏" panose="02010800040101010101" pitchFamily="2" charset="-122"/>
                <a:ea typeface="华文新魏" panose="02010800040101010101" pitchFamily="2" charset="-122"/>
              </a:rPr>
              <a:t>操作原语</a:t>
            </a:r>
            <a:endParaRPr lang="zh-CN" altLang="zh-CN" b="1">
              <a:latin typeface="华文新魏" panose="02010800040101010101" pitchFamily="2" charset="-122"/>
              <a:ea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一个进程在某一特殊点上被迫停止执行直到接收到一个对应的特殊变量值，这种特殊变量就是信号量</a:t>
            </a:r>
            <a:r>
              <a:rPr lang="en-US" altLang="zh-CN">
                <a:latin typeface="华文新魏" panose="02010800040101010101" pitchFamily="2" charset="-122"/>
                <a:ea typeface="华文新魏" panose="02010800040101010101" pitchFamily="2" charset="-122"/>
              </a:rPr>
              <a:t>(semaphore)</a:t>
            </a:r>
            <a:r>
              <a:rPr lang="zh-CN" altLang="en-US">
                <a:latin typeface="华文新魏" panose="02010800040101010101" pitchFamily="2" charset="-122"/>
                <a:ea typeface="华文新魏" panose="02010800040101010101" pitchFamily="2" charset="-122"/>
              </a:rPr>
              <a:t>，复杂的进程合作需求都可以通过适当的信号结构得到满足。</a:t>
            </a:r>
          </a:p>
          <a:p>
            <a:pPr algn="just" eaLnBrk="1" hangingPunct="1"/>
            <a:endParaRPr lang="zh-CN" altLang="en-US">
              <a:latin typeface="华文新魏" panose="02010800040101010101" pitchFamily="2" charset="-122"/>
              <a:ea typeface="华文新魏" panose="02010800040101010101" pitchFamily="2" charset="-122"/>
            </a:endParaRPr>
          </a:p>
          <a:p>
            <a:pPr algn="just" eaLnBrk="1" hangingPunct="1">
              <a:lnSpc>
                <a:spcPct val="120000"/>
              </a:lnSpc>
              <a:buFontTx/>
              <a:buNone/>
            </a:pPr>
            <a:endParaRPr lang="zh-CN" altLang="zh-CN">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theme/theme1.xml><?xml version="1.0" encoding="utf-8"?>
<a:theme xmlns:a="http://schemas.openxmlformats.org/drawingml/2006/main" name="默认设计模板">
  <a:themeElements>
    <a:clrScheme name="">
      <a:dk1>
        <a:srgbClr val="000000"/>
      </a:dk1>
      <a:lt1>
        <a:srgbClr val="FFFFFF"/>
      </a:lt1>
      <a:dk2>
        <a:srgbClr val="CC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654</TotalTime>
  <Words>1561</Words>
  <Application>Microsoft Office PowerPoint</Application>
  <PresentationFormat>全屏显示(4:3)</PresentationFormat>
  <Paragraphs>285</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Times New Roman</vt:lpstr>
      <vt:lpstr>宋体</vt:lpstr>
      <vt:lpstr>Arial</vt:lpstr>
      <vt:lpstr>Calibri</vt:lpstr>
      <vt:lpstr>华文新魏</vt:lpstr>
      <vt:lpstr>隶书</vt:lpstr>
      <vt:lpstr>黑体</vt:lpstr>
      <vt:lpstr>默认设计模板</vt:lpstr>
      <vt:lpstr>3.3 信号量与PV操作</vt:lpstr>
      <vt:lpstr>3.3.1 同步和同步机制</vt:lpstr>
      <vt:lpstr>生产者--消费者问题表述</vt:lpstr>
      <vt:lpstr>生产者-消费者问题算法描述(1) </vt:lpstr>
      <vt:lpstr>生产者-消费者问题算法描述(2) </vt:lpstr>
      <vt:lpstr>生产者-消费者问题算法描述(3) </vt:lpstr>
      <vt:lpstr>生产者-消费者问题的算法描述(4) </vt:lpstr>
      <vt:lpstr>3.3.2信号量与PV操作(1)</vt:lpstr>
      <vt:lpstr>信号量与PV操作(2)</vt:lpstr>
      <vt:lpstr>信号量与PV操作(3)</vt:lpstr>
      <vt:lpstr>信号量分类 </vt:lpstr>
      <vt:lpstr>一般信号量(1) </vt:lpstr>
      <vt:lpstr>一般信号量(2) </vt:lpstr>
      <vt:lpstr>一般信号量(3)</vt:lpstr>
      <vt:lpstr>二元信号量(1) </vt:lpstr>
      <vt:lpstr>二元信号量(2) </vt:lpstr>
      <vt:lpstr>3.3.3信号量实现互斥</vt:lpstr>
      <vt:lpstr>PowerPoint 演示文稿</vt:lpstr>
      <vt:lpstr>信号量解决五个哲学家吃通心面问题(1)</vt:lpstr>
      <vt:lpstr>哲学家吃通心面问题(2)      </vt:lpstr>
      <vt:lpstr>哲学家吃通心面问题(3)</vt:lpstr>
      <vt:lpstr>有若干种办法可避免这类死锁</vt:lpstr>
      <vt:lpstr>3.3.5信号量解决生产者消费者问题</vt:lpstr>
      <vt:lpstr>一个生产者、一个消费者共享一个缓冲区的解</vt:lpstr>
      <vt:lpstr>多个生产者/消费者、共享多个缓冲区的解</vt:lpstr>
      <vt:lpstr>3.3.6 信号量解决读者-写者问题(1)</vt:lpstr>
      <vt:lpstr>PowerPoint 演示文稿</vt:lpstr>
      <vt:lpstr>3.3.7信号量解决理发师问题(1)</vt:lpstr>
      <vt:lpstr>信号量解决理发师问题(2) </vt:lpstr>
      <vt:lpstr>信号量解决理发师问题(3)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173</cp:revision>
  <dcterms:created xsi:type="dcterms:W3CDTF">2002-10-28T07:32:45Z</dcterms:created>
  <dcterms:modified xsi:type="dcterms:W3CDTF">2019-09-17T18:52:55Z</dcterms:modified>
</cp:coreProperties>
</file>