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259" r:id="rId5"/>
    <p:sldId id="261" r:id="rId6"/>
    <p:sldId id="260" r:id="rId7"/>
    <p:sldId id="263" r:id="rId8"/>
    <p:sldId id="304" r:id="rId9"/>
    <p:sldId id="273" r:id="rId10"/>
    <p:sldId id="274" r:id="rId11"/>
    <p:sldId id="275" r:id="rId12"/>
    <p:sldId id="276" r:id="rId13"/>
    <p:sldId id="277" r:id="rId14"/>
    <p:sldId id="318" r:id="rId15"/>
    <p:sldId id="319" r:id="rId16"/>
    <p:sldId id="320" r:id="rId17"/>
    <p:sldId id="321" r:id="rId18"/>
    <p:sldId id="315" r:id="rId19"/>
    <p:sldId id="279" r:id="rId20"/>
    <p:sldId id="281" r:id="rId21"/>
    <p:sldId id="282" r:id="rId22"/>
    <p:sldId id="283" r:id="rId23"/>
    <p:sldId id="311" r:id="rId24"/>
    <p:sldId id="316" r:id="rId25"/>
    <p:sldId id="317" r:id="rId26"/>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5"/>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CC0000"/>
    <a:srgbClr val="6600CC"/>
    <a:srgbClr val="006600"/>
    <a:srgbClr val="FFCC00"/>
    <a:srgbClr val="CC0099"/>
    <a:srgbClr val="663300"/>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656" autoAdjust="0"/>
  </p:normalViewPr>
  <p:slideViewPr>
    <p:cSldViewPr>
      <p:cViewPr varScale="1">
        <p:scale>
          <a:sx n="81" d="100"/>
          <a:sy n="81" d="100"/>
        </p:scale>
        <p:origin x="14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FFF8654-5B86-459A-823A-D5F521E1CF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AA44D9B-523E-4CC9-B9F7-483606FDA7A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12BD45D-CDFB-4FE3-8825-E0FCABFFB0F7}"/>
              </a:ext>
            </a:extLst>
          </p:cNvPr>
          <p:cNvSpPr>
            <a:spLocks noGrp="1" noChangeArrowheads="1"/>
          </p:cNvSpPr>
          <p:nvPr>
            <p:ph type="sldNum" sz="quarter" idx="12"/>
          </p:nvPr>
        </p:nvSpPr>
        <p:spPr>
          <a:ln/>
        </p:spPr>
        <p:txBody>
          <a:bodyPr/>
          <a:lstStyle>
            <a:lvl1pPr>
              <a:defRPr/>
            </a:lvl1pPr>
          </a:lstStyle>
          <a:p>
            <a:fld id="{E20FE1F5-98C5-4CD9-B418-9DB24AE395AA}" type="slidenum">
              <a:rPr lang="en-US" altLang="zh-CN"/>
              <a:pPr/>
              <a:t>‹#›</a:t>
            </a:fld>
            <a:endParaRPr lang="en-US" altLang="zh-CN"/>
          </a:p>
        </p:txBody>
      </p:sp>
    </p:spTree>
    <p:extLst>
      <p:ext uri="{BB962C8B-B14F-4D97-AF65-F5344CB8AC3E}">
        <p14:creationId xmlns:p14="http://schemas.microsoft.com/office/powerpoint/2010/main" val="346777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F1843A1-8B57-4F54-89DB-3177E74363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E5B3E8C-86A3-4B33-8726-9B0416A513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535416F-D596-441A-9CD0-47BBAE2F96A5}"/>
              </a:ext>
            </a:extLst>
          </p:cNvPr>
          <p:cNvSpPr>
            <a:spLocks noGrp="1" noChangeArrowheads="1"/>
          </p:cNvSpPr>
          <p:nvPr>
            <p:ph type="sldNum" sz="quarter" idx="12"/>
          </p:nvPr>
        </p:nvSpPr>
        <p:spPr>
          <a:ln/>
        </p:spPr>
        <p:txBody>
          <a:bodyPr/>
          <a:lstStyle>
            <a:lvl1pPr>
              <a:defRPr/>
            </a:lvl1pPr>
          </a:lstStyle>
          <a:p>
            <a:fld id="{408210EF-7F92-4CC2-875B-65DF7B656378}" type="slidenum">
              <a:rPr lang="en-US" altLang="zh-CN"/>
              <a:pPr/>
              <a:t>‹#›</a:t>
            </a:fld>
            <a:endParaRPr lang="en-US" altLang="zh-CN"/>
          </a:p>
        </p:txBody>
      </p:sp>
    </p:spTree>
    <p:extLst>
      <p:ext uri="{BB962C8B-B14F-4D97-AF65-F5344CB8AC3E}">
        <p14:creationId xmlns:p14="http://schemas.microsoft.com/office/powerpoint/2010/main" val="67748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4B846A2-F2ED-4360-9E22-E936EDC334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8D53326-AC6F-4B83-ACA1-A414D2A5ED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E65E0EC-332A-4F21-ADB1-CB561FE07B6D}"/>
              </a:ext>
            </a:extLst>
          </p:cNvPr>
          <p:cNvSpPr>
            <a:spLocks noGrp="1" noChangeArrowheads="1"/>
          </p:cNvSpPr>
          <p:nvPr>
            <p:ph type="sldNum" sz="quarter" idx="12"/>
          </p:nvPr>
        </p:nvSpPr>
        <p:spPr>
          <a:ln/>
        </p:spPr>
        <p:txBody>
          <a:bodyPr/>
          <a:lstStyle>
            <a:lvl1pPr>
              <a:defRPr/>
            </a:lvl1pPr>
          </a:lstStyle>
          <a:p>
            <a:fld id="{77E76D25-C3F3-4638-A926-F036DFC359C3}" type="slidenum">
              <a:rPr lang="en-US" altLang="zh-CN"/>
              <a:pPr/>
              <a:t>‹#›</a:t>
            </a:fld>
            <a:endParaRPr lang="en-US" altLang="zh-CN"/>
          </a:p>
        </p:txBody>
      </p:sp>
    </p:spTree>
    <p:extLst>
      <p:ext uri="{BB962C8B-B14F-4D97-AF65-F5344CB8AC3E}">
        <p14:creationId xmlns:p14="http://schemas.microsoft.com/office/powerpoint/2010/main" val="361605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8D4ECC-1798-40D9-B519-E7712D7DFF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C10084-AE2B-44D1-A2A7-7C076BF268E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F65F848-2B8F-4B92-866D-636F232FABC9}"/>
              </a:ext>
            </a:extLst>
          </p:cNvPr>
          <p:cNvSpPr>
            <a:spLocks noGrp="1" noChangeArrowheads="1"/>
          </p:cNvSpPr>
          <p:nvPr>
            <p:ph type="sldNum" sz="quarter" idx="12"/>
          </p:nvPr>
        </p:nvSpPr>
        <p:spPr>
          <a:ln/>
        </p:spPr>
        <p:txBody>
          <a:bodyPr/>
          <a:lstStyle>
            <a:lvl1pPr>
              <a:defRPr/>
            </a:lvl1pPr>
          </a:lstStyle>
          <a:p>
            <a:fld id="{BD85D1BE-E2E8-4306-B760-A58F81E4C5B2}" type="slidenum">
              <a:rPr lang="en-US" altLang="zh-CN"/>
              <a:pPr/>
              <a:t>‹#›</a:t>
            </a:fld>
            <a:endParaRPr lang="en-US" altLang="zh-CN"/>
          </a:p>
        </p:txBody>
      </p:sp>
    </p:spTree>
    <p:extLst>
      <p:ext uri="{BB962C8B-B14F-4D97-AF65-F5344CB8AC3E}">
        <p14:creationId xmlns:p14="http://schemas.microsoft.com/office/powerpoint/2010/main" val="32065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0991CDA5-DB22-4B72-AD52-C01B18C114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3E6B7FD-D862-49AB-A8BB-BDC3B4E3AA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F3F176F-6728-4E72-869F-4FE9957DA1D2}"/>
              </a:ext>
            </a:extLst>
          </p:cNvPr>
          <p:cNvSpPr>
            <a:spLocks noGrp="1" noChangeArrowheads="1"/>
          </p:cNvSpPr>
          <p:nvPr>
            <p:ph type="sldNum" sz="quarter" idx="12"/>
          </p:nvPr>
        </p:nvSpPr>
        <p:spPr>
          <a:ln/>
        </p:spPr>
        <p:txBody>
          <a:bodyPr/>
          <a:lstStyle>
            <a:lvl1pPr>
              <a:defRPr/>
            </a:lvl1pPr>
          </a:lstStyle>
          <a:p>
            <a:fld id="{A09204A5-1FA8-49F2-8E27-8720BA8A3423}" type="slidenum">
              <a:rPr lang="en-US" altLang="zh-CN"/>
              <a:pPr/>
              <a:t>‹#›</a:t>
            </a:fld>
            <a:endParaRPr lang="en-US" altLang="zh-CN"/>
          </a:p>
        </p:txBody>
      </p:sp>
    </p:spTree>
    <p:extLst>
      <p:ext uri="{BB962C8B-B14F-4D97-AF65-F5344CB8AC3E}">
        <p14:creationId xmlns:p14="http://schemas.microsoft.com/office/powerpoint/2010/main" val="377757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6D9FE88-0CDE-468B-8F18-B1A3AAD986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511BCDB-F1B8-4768-9B0E-137003DF229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88150BC-FC33-4F0E-9345-B4967EEDFDC1}"/>
              </a:ext>
            </a:extLst>
          </p:cNvPr>
          <p:cNvSpPr>
            <a:spLocks noGrp="1" noChangeArrowheads="1"/>
          </p:cNvSpPr>
          <p:nvPr>
            <p:ph type="sldNum" sz="quarter" idx="12"/>
          </p:nvPr>
        </p:nvSpPr>
        <p:spPr>
          <a:ln/>
        </p:spPr>
        <p:txBody>
          <a:bodyPr/>
          <a:lstStyle>
            <a:lvl1pPr>
              <a:defRPr/>
            </a:lvl1pPr>
          </a:lstStyle>
          <a:p>
            <a:fld id="{F25C23E7-9E88-4FB2-A754-CF02D0CFE6A4}" type="slidenum">
              <a:rPr lang="en-US" altLang="zh-CN"/>
              <a:pPr/>
              <a:t>‹#›</a:t>
            </a:fld>
            <a:endParaRPr lang="en-US" altLang="zh-CN"/>
          </a:p>
        </p:txBody>
      </p:sp>
    </p:spTree>
    <p:extLst>
      <p:ext uri="{BB962C8B-B14F-4D97-AF65-F5344CB8AC3E}">
        <p14:creationId xmlns:p14="http://schemas.microsoft.com/office/powerpoint/2010/main" val="4177681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9E5A88A-E642-4F80-B1B3-8ACFE5DBA4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6A248F5-C18E-45C4-91B0-125887D3B5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1080763-8179-44D6-997D-AAE57D3955F2}"/>
              </a:ext>
            </a:extLst>
          </p:cNvPr>
          <p:cNvSpPr>
            <a:spLocks noGrp="1" noChangeArrowheads="1"/>
          </p:cNvSpPr>
          <p:nvPr>
            <p:ph type="sldNum" sz="quarter" idx="12"/>
          </p:nvPr>
        </p:nvSpPr>
        <p:spPr>
          <a:ln/>
        </p:spPr>
        <p:txBody>
          <a:bodyPr/>
          <a:lstStyle>
            <a:lvl1pPr>
              <a:defRPr/>
            </a:lvl1pPr>
          </a:lstStyle>
          <a:p>
            <a:fld id="{B23E2728-D1A8-4522-A999-F0E45F1E4C52}" type="slidenum">
              <a:rPr lang="en-US" altLang="zh-CN"/>
              <a:pPr/>
              <a:t>‹#›</a:t>
            </a:fld>
            <a:endParaRPr lang="en-US" altLang="zh-CN"/>
          </a:p>
        </p:txBody>
      </p:sp>
    </p:spTree>
    <p:extLst>
      <p:ext uri="{BB962C8B-B14F-4D97-AF65-F5344CB8AC3E}">
        <p14:creationId xmlns:p14="http://schemas.microsoft.com/office/powerpoint/2010/main" val="165295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5CFA6D1-69A7-4F04-9E58-E46140E7B3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DE4B81C6-58AF-4C06-B136-45BAAB394E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13C561A-854C-41E1-A4B1-5817CD30B751}"/>
              </a:ext>
            </a:extLst>
          </p:cNvPr>
          <p:cNvSpPr>
            <a:spLocks noGrp="1" noChangeArrowheads="1"/>
          </p:cNvSpPr>
          <p:nvPr>
            <p:ph type="sldNum" sz="quarter" idx="12"/>
          </p:nvPr>
        </p:nvSpPr>
        <p:spPr>
          <a:ln/>
        </p:spPr>
        <p:txBody>
          <a:bodyPr/>
          <a:lstStyle>
            <a:lvl1pPr>
              <a:defRPr/>
            </a:lvl1pPr>
          </a:lstStyle>
          <a:p>
            <a:fld id="{F58D1910-DFC9-469F-9EEC-3B7A6D56DE81}" type="slidenum">
              <a:rPr lang="en-US" altLang="zh-CN"/>
              <a:pPr/>
              <a:t>‹#›</a:t>
            </a:fld>
            <a:endParaRPr lang="en-US" altLang="zh-CN"/>
          </a:p>
        </p:txBody>
      </p:sp>
    </p:spTree>
    <p:extLst>
      <p:ext uri="{BB962C8B-B14F-4D97-AF65-F5344CB8AC3E}">
        <p14:creationId xmlns:p14="http://schemas.microsoft.com/office/powerpoint/2010/main" val="3703470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2D927DF-A5D8-4FD5-820B-98A49AA033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CA2E523-6C1C-4341-A2F8-A11B68BD2A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538ABBD-BECF-4C6C-A676-0633E53FE643}"/>
              </a:ext>
            </a:extLst>
          </p:cNvPr>
          <p:cNvSpPr>
            <a:spLocks noGrp="1" noChangeArrowheads="1"/>
          </p:cNvSpPr>
          <p:nvPr>
            <p:ph type="sldNum" sz="quarter" idx="12"/>
          </p:nvPr>
        </p:nvSpPr>
        <p:spPr>
          <a:ln/>
        </p:spPr>
        <p:txBody>
          <a:bodyPr/>
          <a:lstStyle>
            <a:lvl1pPr>
              <a:defRPr/>
            </a:lvl1pPr>
          </a:lstStyle>
          <a:p>
            <a:fld id="{E64C9101-8404-4783-B8AA-9616EDB6E43F}" type="slidenum">
              <a:rPr lang="en-US" altLang="zh-CN"/>
              <a:pPr/>
              <a:t>‹#›</a:t>
            </a:fld>
            <a:endParaRPr lang="en-US" altLang="zh-CN"/>
          </a:p>
        </p:txBody>
      </p:sp>
    </p:spTree>
    <p:extLst>
      <p:ext uri="{BB962C8B-B14F-4D97-AF65-F5344CB8AC3E}">
        <p14:creationId xmlns:p14="http://schemas.microsoft.com/office/powerpoint/2010/main" val="405827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97436F-DE2C-48B1-9490-F04395B551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2AD8BBA-4C1A-4212-9BCA-15283C931F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3DA1C47-FE95-4224-A9F7-A141A94027F4}"/>
              </a:ext>
            </a:extLst>
          </p:cNvPr>
          <p:cNvSpPr>
            <a:spLocks noGrp="1" noChangeArrowheads="1"/>
          </p:cNvSpPr>
          <p:nvPr>
            <p:ph type="sldNum" sz="quarter" idx="12"/>
          </p:nvPr>
        </p:nvSpPr>
        <p:spPr>
          <a:ln/>
        </p:spPr>
        <p:txBody>
          <a:bodyPr/>
          <a:lstStyle>
            <a:lvl1pPr>
              <a:defRPr/>
            </a:lvl1pPr>
          </a:lstStyle>
          <a:p>
            <a:fld id="{7C95D636-3BFA-4AFF-BF2B-1A36F58E5C23}" type="slidenum">
              <a:rPr lang="en-US" altLang="zh-CN"/>
              <a:pPr/>
              <a:t>‹#›</a:t>
            </a:fld>
            <a:endParaRPr lang="en-US" altLang="zh-CN"/>
          </a:p>
        </p:txBody>
      </p:sp>
    </p:spTree>
    <p:extLst>
      <p:ext uri="{BB962C8B-B14F-4D97-AF65-F5344CB8AC3E}">
        <p14:creationId xmlns:p14="http://schemas.microsoft.com/office/powerpoint/2010/main" val="79355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6FC5AF3C-486D-43C3-A851-7CA477B55A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6E6EE5-303D-4443-B583-3FE1351C32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34071CB-1D74-4DD4-9F79-4928BB5F63C3}"/>
              </a:ext>
            </a:extLst>
          </p:cNvPr>
          <p:cNvSpPr>
            <a:spLocks noGrp="1" noChangeArrowheads="1"/>
          </p:cNvSpPr>
          <p:nvPr>
            <p:ph type="sldNum" sz="quarter" idx="12"/>
          </p:nvPr>
        </p:nvSpPr>
        <p:spPr>
          <a:ln/>
        </p:spPr>
        <p:txBody>
          <a:bodyPr/>
          <a:lstStyle>
            <a:lvl1pPr>
              <a:defRPr/>
            </a:lvl1pPr>
          </a:lstStyle>
          <a:p>
            <a:fld id="{4A9DF2FF-61E2-4370-81D0-F312A6488E96}" type="slidenum">
              <a:rPr lang="en-US" altLang="zh-CN"/>
              <a:pPr/>
              <a:t>‹#›</a:t>
            </a:fld>
            <a:endParaRPr lang="en-US" altLang="zh-CN"/>
          </a:p>
        </p:txBody>
      </p:sp>
    </p:spTree>
    <p:extLst>
      <p:ext uri="{BB962C8B-B14F-4D97-AF65-F5344CB8AC3E}">
        <p14:creationId xmlns:p14="http://schemas.microsoft.com/office/powerpoint/2010/main" val="2175650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88EF519-18B8-476A-BEEC-A09CE5C9ECE2}"/>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7C5D64B-18A2-42B5-BDEE-5E4E024E66B7}"/>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5CBD0CEC-77BF-49E5-8105-8DFBCBD45F12}"/>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a:extLst>
              <a:ext uri="{FF2B5EF4-FFF2-40B4-BE49-F238E27FC236}">
                <a16:creationId xmlns:a16="http://schemas.microsoft.com/office/drawing/2014/main" id="{C9192E6B-58CD-474D-B0A0-4EA3E510579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a:extLst>
              <a:ext uri="{FF2B5EF4-FFF2-40B4-BE49-F238E27FC236}">
                <a16:creationId xmlns:a16="http://schemas.microsoft.com/office/drawing/2014/main" id="{6063385F-BDB9-41E7-A8A5-A8C5CD60FDCE}"/>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D3B75FF-1E77-4761-90FB-2DB84B12CC3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82AABD6-3EB6-4D11-B9DC-00F4E1071239}"/>
              </a:ext>
            </a:extLst>
          </p:cNvPr>
          <p:cNvSpPr>
            <a:spLocks noGrp="1" noChangeArrowheads="1"/>
          </p:cNvSpPr>
          <p:nvPr>
            <p:ph type="title"/>
          </p:nvPr>
        </p:nvSpPr>
        <p:spPr>
          <a:xfrm>
            <a:off x="609600" y="381000"/>
            <a:ext cx="80010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3.4 </a:t>
            </a:r>
            <a:r>
              <a:rPr lang="zh-CN" altLang="en-US" sz="4800">
                <a:latin typeface="华文新魏" panose="02010800040101010101" pitchFamily="2" charset="-122"/>
                <a:ea typeface="华文新魏" panose="02010800040101010101" pitchFamily="2" charset="-122"/>
              </a:rPr>
              <a:t>管程</a:t>
            </a:r>
            <a:r>
              <a:rPr lang="zh-CN" altLang="en-US"/>
              <a:t> </a:t>
            </a:r>
            <a:endParaRPr lang="zh-CN" altLang="zh-CN"/>
          </a:p>
        </p:txBody>
      </p:sp>
      <p:sp>
        <p:nvSpPr>
          <p:cNvPr id="2051" name="Rectangle 3">
            <a:extLst>
              <a:ext uri="{FF2B5EF4-FFF2-40B4-BE49-F238E27FC236}">
                <a16:creationId xmlns:a16="http://schemas.microsoft.com/office/drawing/2014/main" id="{E9653679-BC11-469C-B45D-0DF3FF2BBF4C}"/>
              </a:ext>
            </a:extLst>
          </p:cNvPr>
          <p:cNvSpPr>
            <a:spLocks noGrp="1" noChangeArrowheads="1"/>
          </p:cNvSpPr>
          <p:nvPr>
            <p:ph type="body" idx="1"/>
          </p:nvPr>
        </p:nvSpPr>
        <p:spPr>
          <a:xfrm>
            <a:off x="1295400" y="1685925"/>
            <a:ext cx="6934200" cy="4191000"/>
          </a:xfrm>
        </p:spPr>
        <p:txBody>
          <a:bodyPr/>
          <a:lstStyle/>
          <a:p>
            <a:pPr eaLnBrk="1" hangingPunct="1">
              <a:buFontTx/>
              <a:buNone/>
            </a:pPr>
            <a:r>
              <a:rPr lang="en-US" altLang="zh-CN" sz="4000">
                <a:latin typeface="华文新魏" panose="02010800040101010101" pitchFamily="2" charset="-122"/>
                <a:ea typeface="华文新魏" panose="02010800040101010101" pitchFamily="2" charset="-122"/>
              </a:rPr>
              <a:t>3.4.1 </a:t>
            </a:r>
            <a:r>
              <a:rPr lang="zh-CN" altLang="en-US" sz="4000">
                <a:latin typeface="华文新魏" panose="02010800040101010101" pitchFamily="2" charset="-122"/>
                <a:ea typeface="华文新魏" panose="02010800040101010101" pitchFamily="2" charset="-122"/>
              </a:rPr>
              <a:t>管程和条件变量</a:t>
            </a:r>
          </a:p>
          <a:p>
            <a:pPr eaLnBrk="1" hangingPunct="1">
              <a:buFontTx/>
              <a:buNone/>
            </a:pPr>
            <a:r>
              <a:rPr lang="en-US" altLang="zh-CN" sz="4000">
                <a:latin typeface="华文新魏" panose="02010800040101010101" pitchFamily="2" charset="-122"/>
                <a:ea typeface="华文新魏" panose="02010800040101010101" pitchFamily="2" charset="-122"/>
              </a:rPr>
              <a:t>3.4.2 </a:t>
            </a:r>
            <a:r>
              <a:rPr lang="zh-CN" altLang="en-US" sz="4000">
                <a:latin typeface="华文新魏" panose="02010800040101010101" pitchFamily="2" charset="-122"/>
                <a:ea typeface="华文新魏" panose="02010800040101010101" pitchFamily="2" charset="-122"/>
              </a:rPr>
              <a:t>管程的实现</a:t>
            </a:r>
          </a:p>
          <a:p>
            <a:pPr eaLnBrk="1" hangingPunct="1">
              <a:buFontTx/>
              <a:buNone/>
            </a:pPr>
            <a:r>
              <a:rPr lang="en-US" altLang="zh-CN" sz="4000">
                <a:latin typeface="华文新魏" panose="02010800040101010101" pitchFamily="2" charset="-122"/>
                <a:ea typeface="华文新魏" panose="02010800040101010101" pitchFamily="2" charset="-122"/>
              </a:rPr>
              <a:t>3.4.3 </a:t>
            </a:r>
            <a:r>
              <a:rPr lang="zh-CN" altLang="en-US" sz="4000">
                <a:latin typeface="华文新魏" panose="02010800040101010101" pitchFamily="2" charset="-122"/>
                <a:ea typeface="华文新魏" panose="02010800040101010101" pitchFamily="2" charset="-122"/>
              </a:rPr>
              <a:t>管程解决进程同步问题</a:t>
            </a:r>
          </a:p>
          <a:p>
            <a:pPr algn="just" eaLnBrk="1" hangingPunct="1">
              <a:lnSpc>
                <a:spcPct val="150000"/>
              </a:lnSpc>
              <a:buFontTx/>
              <a:buNone/>
            </a:pPr>
            <a:endParaRPr lang="en-US" altLang="zh-CN" sz="4000">
              <a:latin typeface="华文新魏" panose="02010800040101010101" pitchFamily="2" charset="-122"/>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7FEDC2-894C-43D3-B7DB-630A91505191}"/>
              </a:ext>
            </a:extLst>
          </p:cNvPr>
          <p:cNvSpPr>
            <a:spLocks noGrp="1" noChangeArrowheads="1"/>
          </p:cNvSpPr>
          <p:nvPr>
            <p:ph type="title"/>
          </p:nvPr>
        </p:nvSpPr>
        <p:spPr>
          <a:xfrm>
            <a:off x="1066800" y="1524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管程数据结构</a:t>
            </a:r>
            <a:r>
              <a:rPr lang="en-US" altLang="zh-CN" sz="4800">
                <a:latin typeface="华文新魏" panose="02010800040101010101" pitchFamily="2" charset="-122"/>
                <a:ea typeface="华文新魏" panose="02010800040101010101" pitchFamily="2" charset="-122"/>
              </a:rPr>
              <a:t>(1)</a:t>
            </a:r>
          </a:p>
        </p:txBody>
      </p:sp>
      <p:sp>
        <p:nvSpPr>
          <p:cNvPr id="11267" name="Rectangle 3">
            <a:extLst>
              <a:ext uri="{FF2B5EF4-FFF2-40B4-BE49-F238E27FC236}">
                <a16:creationId xmlns:a16="http://schemas.microsoft.com/office/drawing/2014/main" id="{744FB340-E0EA-4CFA-877E-E87A6CEE7633}"/>
              </a:ext>
            </a:extLst>
          </p:cNvPr>
          <p:cNvSpPr>
            <a:spLocks noGrp="1" noChangeArrowheads="1"/>
          </p:cNvSpPr>
          <p:nvPr>
            <p:ph type="body" idx="1"/>
          </p:nvPr>
        </p:nvSpPr>
        <p:spPr>
          <a:xfrm>
            <a:off x="609600" y="990600"/>
            <a:ext cx="8153400" cy="5334000"/>
          </a:xfrm>
        </p:spPr>
        <p:txBody>
          <a:bodyPr/>
          <a:lstStyle/>
          <a:p>
            <a:pPr algn="just" eaLnBrk="1" hangingPunct="1">
              <a:lnSpc>
                <a:spcPct val="90000"/>
              </a:lnSpc>
              <a:buFontTx/>
              <a:buNone/>
            </a:pPr>
            <a:r>
              <a:rPr lang="en-US" altLang="zh-CN">
                <a:solidFill>
                  <a:srgbClr val="FFCC00"/>
                </a:solidFill>
              </a:rPr>
              <a:t>                    </a:t>
            </a:r>
            <a:r>
              <a:rPr lang="en-US" altLang="zh-CN" sz="4000">
                <a:solidFill>
                  <a:schemeClr val="tx2"/>
                </a:solidFill>
                <a:latin typeface="华文新魏" panose="02010800040101010101" pitchFamily="2" charset="-122"/>
                <a:ea typeface="华文新魏" panose="02010800040101010101" pitchFamily="2" charset="-122"/>
              </a:rPr>
              <a:t>1. mutex</a:t>
            </a:r>
          </a:p>
          <a:p>
            <a:pPr algn="just" eaLnBrk="1" hangingPunct="1">
              <a:lnSpc>
                <a:spcPct val="90000"/>
              </a:lnSpc>
            </a:pPr>
            <a:r>
              <a:rPr lang="zh-CN" altLang="en-US">
                <a:latin typeface="华文新魏" panose="02010800040101010101" pitchFamily="2" charset="-122"/>
                <a:ea typeface="华文新魏" panose="02010800040101010101" pitchFamily="2" charset="-122"/>
              </a:rPr>
              <a:t>对每个管程，使用用于管程中过程互斥调用的信号量</a:t>
            </a:r>
            <a:r>
              <a:rPr lang="en-US" altLang="zh-CN">
                <a:latin typeface="华文新魏" panose="02010800040101010101" pitchFamily="2" charset="-122"/>
                <a:ea typeface="华文新魏" panose="02010800040101010101" pitchFamily="2" charset="-122"/>
              </a:rPr>
              <a:t>mutex</a:t>
            </a:r>
            <a:r>
              <a:rPr lang="zh-CN" altLang="en-US">
                <a:latin typeface="华文新魏" panose="02010800040101010101" pitchFamily="2" charset="-122"/>
                <a:ea typeface="华文新魏" panose="02010800040101010101" pitchFamily="2" charset="-122"/>
              </a:rPr>
              <a:t>（初值为</a:t>
            </a: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a:t>
            </a:r>
          </a:p>
          <a:p>
            <a:pPr algn="just" eaLnBrk="1" hangingPunct="1">
              <a:lnSpc>
                <a:spcPct val="90000"/>
              </a:lnSpc>
            </a:pPr>
            <a:r>
              <a:rPr lang="zh-CN" altLang="en-US">
                <a:latin typeface="华文新魏" panose="02010800040101010101" pitchFamily="2" charset="-122"/>
                <a:ea typeface="华文新魏" panose="02010800040101010101" pitchFamily="2" charset="-122"/>
              </a:rPr>
              <a:t>进程调用管程中的任何过程时，应执行</a:t>
            </a:r>
            <a:r>
              <a:rPr lang="en-US" altLang="zh-CN">
                <a:latin typeface="华文新魏" panose="02010800040101010101" pitchFamily="2" charset="-122"/>
                <a:ea typeface="华文新魏" panose="02010800040101010101" pitchFamily="2" charset="-122"/>
              </a:rPr>
              <a:t>P(mutex)</a:t>
            </a:r>
            <a:r>
              <a:rPr lang="zh-CN" altLang="en-US">
                <a:latin typeface="华文新魏" panose="02010800040101010101" pitchFamily="2" charset="-122"/>
                <a:ea typeface="华文新魏" panose="02010800040101010101" pitchFamily="2" charset="-122"/>
              </a:rPr>
              <a:t>；进程退出管程时应执行</a:t>
            </a:r>
            <a:r>
              <a:rPr lang="en-US" altLang="zh-CN">
                <a:latin typeface="华文新魏" panose="02010800040101010101" pitchFamily="2" charset="-122"/>
                <a:ea typeface="华文新魏" panose="02010800040101010101" pitchFamily="2" charset="-122"/>
              </a:rPr>
              <a:t>V(mutex)</a:t>
            </a:r>
            <a:r>
              <a:rPr lang="zh-CN" altLang="en-US">
                <a:latin typeface="华文新魏" panose="02010800040101010101" pitchFamily="2" charset="-122"/>
                <a:ea typeface="华文新魏" panose="02010800040101010101" pitchFamily="2" charset="-122"/>
              </a:rPr>
              <a:t>开放管程，以便让其他调用者进入。</a:t>
            </a:r>
          </a:p>
          <a:p>
            <a:pPr algn="just" eaLnBrk="1" hangingPunct="1">
              <a:lnSpc>
                <a:spcPct val="90000"/>
              </a:lnSpc>
            </a:pPr>
            <a:r>
              <a:rPr lang="zh-CN" altLang="en-US">
                <a:latin typeface="华文新魏" panose="02010800040101010101" pitchFamily="2" charset="-122"/>
                <a:ea typeface="华文新魏" panose="02010800040101010101" pitchFamily="2" charset="-122"/>
              </a:rPr>
              <a:t>为了使进程在等待资源期间，其他进程能进入管程，故在</a:t>
            </a:r>
            <a:r>
              <a:rPr lang="en-US" altLang="zh-CN">
                <a:latin typeface="华文新魏" panose="02010800040101010101" pitchFamily="2" charset="-122"/>
                <a:ea typeface="华文新魏" panose="02010800040101010101" pitchFamily="2" charset="-122"/>
              </a:rPr>
              <a:t>wait</a:t>
            </a:r>
            <a:r>
              <a:rPr lang="zh-CN" altLang="en-US">
                <a:latin typeface="华文新魏" panose="02010800040101010101" pitchFamily="2" charset="-122"/>
                <a:ea typeface="华文新魏" panose="02010800040101010101" pitchFamily="2" charset="-122"/>
              </a:rPr>
              <a:t>操作中也必须执行</a:t>
            </a:r>
            <a:r>
              <a:rPr lang="en-US" altLang="zh-CN">
                <a:latin typeface="华文新魏" panose="02010800040101010101" pitchFamily="2" charset="-122"/>
                <a:ea typeface="华文新魏" panose="02010800040101010101" pitchFamily="2" charset="-122"/>
              </a:rPr>
              <a:t>V(mutex)</a:t>
            </a:r>
            <a:r>
              <a:rPr lang="zh-CN" altLang="en-US">
                <a:latin typeface="华文新魏" panose="02010800040101010101" pitchFamily="2" charset="-122"/>
                <a:ea typeface="华文新魏" panose="02010800040101010101" pitchFamily="2" charset="-122"/>
              </a:rPr>
              <a:t>，否则会妨碍其他进程进入管程，导致无法释放资源。</a:t>
            </a:r>
          </a:p>
          <a:p>
            <a:pPr eaLnBrk="1" hangingPunct="1">
              <a:lnSpc>
                <a:spcPct val="90000"/>
              </a:lnSpc>
              <a:buFontTx/>
              <a:buNone/>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037FDE7-DD85-4232-BF5E-6B33718CD606}"/>
              </a:ext>
            </a:extLst>
          </p:cNvPr>
          <p:cNvSpPr>
            <a:spLocks noGrp="1" noChangeArrowheads="1"/>
          </p:cNvSpPr>
          <p:nvPr>
            <p:ph type="title"/>
          </p:nvPr>
        </p:nvSpPr>
        <p:spPr>
          <a:xfrm>
            <a:off x="1066800" y="152400"/>
            <a:ext cx="7772400" cy="1143000"/>
          </a:xfrm>
        </p:spPr>
        <p:txBody>
          <a:bodyPr/>
          <a:lstStyle/>
          <a:p>
            <a:pPr eaLnBrk="1" hangingPunct="1"/>
            <a:r>
              <a:rPr lang="en-US" altLang="zh-CN">
                <a:latin typeface="华文新魏" panose="02010800040101010101" pitchFamily="2" charset="-122"/>
                <a:ea typeface="华文新魏" panose="02010800040101010101" pitchFamily="2" charset="-122"/>
              </a:rPr>
              <a:t>Hoare</a:t>
            </a:r>
            <a:r>
              <a:rPr lang="zh-CN" altLang="en-US">
                <a:latin typeface="华文新魏" panose="02010800040101010101" pitchFamily="2" charset="-122"/>
                <a:ea typeface="华文新魏" panose="02010800040101010101" pitchFamily="2" charset="-122"/>
              </a:rPr>
              <a:t>管程数据结构</a:t>
            </a:r>
            <a:r>
              <a:rPr lang="en-US" altLang="zh-CN">
                <a:latin typeface="华文新魏" panose="02010800040101010101" pitchFamily="2" charset="-122"/>
                <a:ea typeface="华文新魏" panose="02010800040101010101" pitchFamily="2" charset="-122"/>
              </a:rPr>
              <a:t>(2)</a:t>
            </a:r>
          </a:p>
        </p:txBody>
      </p:sp>
      <p:sp>
        <p:nvSpPr>
          <p:cNvPr id="12291" name="Rectangle 3">
            <a:extLst>
              <a:ext uri="{FF2B5EF4-FFF2-40B4-BE49-F238E27FC236}">
                <a16:creationId xmlns:a16="http://schemas.microsoft.com/office/drawing/2014/main" id="{CBAEDF74-3B4C-4301-ABA5-F95DD518B0B1}"/>
              </a:ext>
            </a:extLst>
          </p:cNvPr>
          <p:cNvSpPr>
            <a:spLocks noGrp="1" noChangeArrowheads="1"/>
          </p:cNvSpPr>
          <p:nvPr>
            <p:ph type="body" idx="1"/>
          </p:nvPr>
        </p:nvSpPr>
        <p:spPr>
          <a:xfrm>
            <a:off x="539750" y="1066800"/>
            <a:ext cx="8135938" cy="5602288"/>
          </a:xfrm>
        </p:spPr>
        <p:txBody>
          <a:bodyPr/>
          <a:lstStyle/>
          <a:p>
            <a:pPr algn="just" eaLnBrk="1" hangingPunct="1">
              <a:lnSpc>
                <a:spcPct val="80000"/>
              </a:lnSpc>
              <a:buFontTx/>
              <a:buNone/>
            </a:pPr>
            <a:r>
              <a:rPr lang="en-US" altLang="zh-CN" sz="1600"/>
              <a:t>                    </a:t>
            </a:r>
            <a:r>
              <a:rPr lang="en-US" altLang="zh-CN" sz="3600">
                <a:solidFill>
                  <a:schemeClr val="tx2"/>
                </a:solidFill>
                <a:latin typeface="华文新魏" panose="02010800040101010101" pitchFamily="2" charset="-122"/>
                <a:ea typeface="华文新魏" panose="02010800040101010101" pitchFamily="2" charset="-122"/>
              </a:rPr>
              <a:t>2. next</a:t>
            </a:r>
            <a:r>
              <a:rPr lang="zh-CN" altLang="en-US" sz="3600">
                <a:solidFill>
                  <a:schemeClr val="tx2"/>
                </a:solidFill>
                <a:latin typeface="华文新魏" panose="02010800040101010101" pitchFamily="2" charset="-122"/>
                <a:ea typeface="华文新魏" panose="02010800040101010101" pitchFamily="2" charset="-122"/>
              </a:rPr>
              <a:t>和</a:t>
            </a:r>
            <a:r>
              <a:rPr lang="en-US" altLang="zh-CN" sz="3600">
                <a:solidFill>
                  <a:schemeClr val="tx2"/>
                </a:solidFill>
                <a:latin typeface="华文新魏" panose="02010800040101010101" pitchFamily="2" charset="-122"/>
                <a:ea typeface="华文新魏" panose="02010800040101010101" pitchFamily="2" charset="-122"/>
              </a:rPr>
              <a:t>next-count</a:t>
            </a:r>
          </a:p>
          <a:p>
            <a:pPr algn="just" eaLnBrk="1" hangingPunct="1">
              <a:lnSpc>
                <a:spcPct val="80000"/>
              </a:lnSpc>
            </a:pPr>
            <a:r>
              <a:rPr lang="zh-CN" altLang="en-US" sz="3600">
                <a:latin typeface="华文新魏" panose="02010800040101010101" pitchFamily="2" charset="-122"/>
                <a:ea typeface="华文新魏" panose="02010800040101010101" pitchFamily="2" charset="-122"/>
              </a:rPr>
              <a:t>对每个管程，引入信号量</a:t>
            </a:r>
            <a:r>
              <a:rPr lang="en-US" altLang="zh-CN" sz="3600">
                <a:latin typeface="华文新魏" panose="02010800040101010101" pitchFamily="2" charset="-122"/>
                <a:ea typeface="华文新魏" panose="02010800040101010101" pitchFamily="2" charset="-122"/>
              </a:rPr>
              <a:t>next</a:t>
            </a:r>
            <a:r>
              <a:rPr lang="zh-CN" altLang="en-US" sz="3600">
                <a:latin typeface="华文新魏" panose="02010800040101010101" pitchFamily="2" charset="-122"/>
                <a:ea typeface="华文新魏" panose="02010800040101010101" pitchFamily="2" charset="-122"/>
              </a:rPr>
              <a:t>（初值为</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），凡发出</a:t>
            </a:r>
            <a:r>
              <a:rPr lang="en-US" altLang="zh-CN" sz="3600">
                <a:latin typeface="华文新魏" panose="02010800040101010101" pitchFamily="2" charset="-122"/>
                <a:ea typeface="华文新魏" panose="02010800040101010101" pitchFamily="2" charset="-122"/>
              </a:rPr>
              <a:t>signal</a:t>
            </a:r>
            <a:r>
              <a:rPr lang="zh-CN" altLang="en-US" sz="3600">
                <a:latin typeface="华文新魏" panose="02010800040101010101" pitchFamily="2" charset="-122"/>
                <a:ea typeface="华文新魏" panose="02010800040101010101" pitchFamily="2" charset="-122"/>
              </a:rPr>
              <a:t>操作的进程应该用</a:t>
            </a:r>
            <a:r>
              <a:rPr lang="en-US" altLang="zh-CN" sz="3600">
                <a:latin typeface="华文新魏" panose="02010800040101010101" pitchFamily="2" charset="-122"/>
                <a:ea typeface="华文新魏" panose="02010800040101010101" pitchFamily="2" charset="-122"/>
              </a:rPr>
              <a:t>P(next)</a:t>
            </a:r>
            <a:r>
              <a:rPr lang="zh-CN" altLang="en-US" sz="3600">
                <a:latin typeface="华文新魏" panose="02010800040101010101" pitchFamily="2" charset="-122"/>
                <a:ea typeface="华文新魏" panose="02010800040101010101" pitchFamily="2" charset="-122"/>
              </a:rPr>
              <a:t>挂起自己，直到被释放进程退出管程或产生其他等待条件。</a:t>
            </a:r>
          </a:p>
          <a:p>
            <a:pPr algn="just" eaLnBrk="1" hangingPunct="1">
              <a:lnSpc>
                <a:spcPct val="80000"/>
              </a:lnSpc>
            </a:pPr>
            <a:r>
              <a:rPr lang="zh-CN" altLang="en-US" sz="3600">
                <a:latin typeface="华文新魏" panose="02010800040101010101" pitchFamily="2" charset="-122"/>
                <a:ea typeface="华文新魏" panose="02010800040101010101" pitchFamily="2" charset="-122"/>
              </a:rPr>
              <a:t>进程在退出管程的过程前，须检查是否有别的进程在信号量</a:t>
            </a:r>
            <a:r>
              <a:rPr lang="en-US" altLang="zh-CN" sz="3600">
                <a:latin typeface="华文新魏" panose="02010800040101010101" pitchFamily="2" charset="-122"/>
                <a:ea typeface="华文新魏" panose="02010800040101010101" pitchFamily="2" charset="-122"/>
              </a:rPr>
              <a:t>next</a:t>
            </a:r>
            <a:r>
              <a:rPr lang="zh-CN" altLang="en-US" sz="3600">
                <a:latin typeface="华文新魏" panose="02010800040101010101" pitchFamily="2" charset="-122"/>
                <a:ea typeface="华文新魏" panose="02010800040101010101" pitchFamily="2" charset="-122"/>
              </a:rPr>
              <a:t>上等待，若有，则用</a:t>
            </a:r>
            <a:r>
              <a:rPr lang="en-US" altLang="zh-CN" sz="3600">
                <a:latin typeface="华文新魏" panose="02010800040101010101" pitchFamily="2" charset="-122"/>
                <a:ea typeface="华文新魏" panose="02010800040101010101" pitchFamily="2" charset="-122"/>
              </a:rPr>
              <a:t>V(next)</a:t>
            </a:r>
            <a:r>
              <a:rPr lang="zh-CN" altLang="en-US" sz="3600">
                <a:latin typeface="华文新魏" panose="02010800040101010101" pitchFamily="2" charset="-122"/>
                <a:ea typeface="华文新魏" panose="02010800040101010101" pitchFamily="2" charset="-122"/>
              </a:rPr>
              <a:t>唤醒它。</a:t>
            </a:r>
            <a:r>
              <a:rPr lang="en-US" altLang="zh-CN" sz="3600">
                <a:latin typeface="华文新魏" panose="02010800040101010101" pitchFamily="2" charset="-122"/>
                <a:ea typeface="华文新魏" panose="02010800040101010101" pitchFamily="2" charset="-122"/>
              </a:rPr>
              <a:t>next-count</a:t>
            </a:r>
            <a:r>
              <a:rPr lang="zh-CN" altLang="en-US" sz="3600">
                <a:latin typeface="华文新魏" panose="02010800040101010101" pitchFamily="2" charset="-122"/>
                <a:ea typeface="华文新魏" panose="02010800040101010101" pitchFamily="2" charset="-122"/>
              </a:rPr>
              <a:t>（初值为</a:t>
            </a:r>
            <a:r>
              <a:rPr lang="en-US" altLang="zh-CN" sz="3600">
                <a:latin typeface="华文新魏" panose="02010800040101010101" pitchFamily="2" charset="-122"/>
                <a:ea typeface="华文新魏" panose="02010800040101010101" pitchFamily="2" charset="-122"/>
              </a:rPr>
              <a:t>0</a:t>
            </a:r>
            <a:r>
              <a:rPr lang="zh-CN" altLang="en-US" sz="3600">
                <a:latin typeface="华文新魏" panose="02010800040101010101" pitchFamily="2" charset="-122"/>
                <a:ea typeface="华文新魏" panose="02010800040101010101" pitchFamily="2" charset="-122"/>
              </a:rPr>
              <a:t>），用来记录在</a:t>
            </a:r>
            <a:r>
              <a:rPr lang="en-US" altLang="zh-CN" sz="3600">
                <a:latin typeface="华文新魏" panose="02010800040101010101" pitchFamily="2" charset="-122"/>
                <a:ea typeface="华文新魏" panose="02010800040101010101" pitchFamily="2" charset="-122"/>
              </a:rPr>
              <a:t>next</a:t>
            </a:r>
            <a:r>
              <a:rPr lang="zh-CN" altLang="en-US" sz="3600">
                <a:latin typeface="华文新魏" panose="02010800040101010101" pitchFamily="2" charset="-122"/>
                <a:ea typeface="华文新魏" panose="02010800040101010101" pitchFamily="2" charset="-122"/>
              </a:rPr>
              <a:t>上等待的进程个数。</a:t>
            </a:r>
          </a:p>
          <a:p>
            <a:pPr algn="just" eaLnBrk="1" hangingPunct="1">
              <a:lnSpc>
                <a:spcPct val="80000"/>
              </a:lnSpc>
            </a:pPr>
            <a:endParaRPr lang="zh-CN" altLang="en-US" sz="3600">
              <a:latin typeface="华文新魏" panose="02010800040101010101" pitchFamily="2" charset="-122"/>
              <a:ea typeface="华文新魏" panose="02010800040101010101" pitchFamily="2" charset="-122"/>
            </a:endParaRPr>
          </a:p>
          <a:p>
            <a:pPr algn="just" eaLnBrk="1" hangingPunct="1">
              <a:lnSpc>
                <a:spcPct val="80000"/>
              </a:lnSpc>
              <a:buFontTx/>
              <a:buNone/>
            </a:pPr>
            <a:r>
              <a:rPr lang="zh-CN" altLang="en-US" sz="1600"/>
              <a:t>                    </a:t>
            </a:r>
          </a:p>
        </p:txBody>
      </p:sp>
    </p:spTree>
  </p:cSld>
  <p:clrMapOvr>
    <a:masterClrMapping/>
  </p:clrMapOvr>
  <p:transition>
    <p:split dir="in"/>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2727658-784F-4501-9CB3-B2FE7988FD43}"/>
              </a:ext>
            </a:extLst>
          </p:cNvPr>
          <p:cNvSpPr>
            <a:spLocks noGrp="1" noChangeArrowheads="1"/>
          </p:cNvSpPr>
          <p:nvPr>
            <p:ph type="title"/>
          </p:nvPr>
        </p:nvSpPr>
        <p:spPr>
          <a:xfrm>
            <a:off x="1219200" y="1524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管程数据结构</a:t>
            </a:r>
            <a:r>
              <a:rPr lang="en-US" altLang="zh-CN" sz="4800">
                <a:latin typeface="华文新魏" panose="02010800040101010101" pitchFamily="2" charset="-122"/>
                <a:ea typeface="华文新魏" panose="02010800040101010101" pitchFamily="2" charset="-122"/>
              </a:rPr>
              <a:t>(3)</a:t>
            </a:r>
          </a:p>
        </p:txBody>
      </p:sp>
      <p:sp>
        <p:nvSpPr>
          <p:cNvPr id="13315" name="Rectangle 3">
            <a:extLst>
              <a:ext uri="{FF2B5EF4-FFF2-40B4-BE49-F238E27FC236}">
                <a16:creationId xmlns:a16="http://schemas.microsoft.com/office/drawing/2014/main" id="{35F3E071-C983-49EA-98C1-1CA926F3162A}"/>
              </a:ext>
            </a:extLst>
          </p:cNvPr>
          <p:cNvSpPr>
            <a:spLocks noGrp="1" noChangeArrowheads="1"/>
          </p:cNvSpPr>
          <p:nvPr>
            <p:ph type="body" idx="1"/>
          </p:nvPr>
        </p:nvSpPr>
        <p:spPr>
          <a:xfrm>
            <a:off x="914400" y="990600"/>
            <a:ext cx="7696200" cy="5486400"/>
          </a:xfrm>
        </p:spPr>
        <p:txBody>
          <a:bodyPr/>
          <a:lstStyle/>
          <a:p>
            <a:pPr algn="just" eaLnBrk="1" hangingPunct="1">
              <a:lnSpc>
                <a:spcPct val="90000"/>
              </a:lnSpc>
              <a:buFontTx/>
              <a:buNone/>
            </a:pPr>
            <a:r>
              <a:rPr lang="en-US" altLang="zh-CN" sz="2800"/>
              <a:t>                </a:t>
            </a:r>
            <a:r>
              <a:rPr lang="en-US" altLang="zh-CN" sz="3600">
                <a:solidFill>
                  <a:schemeClr val="tx2"/>
                </a:solidFill>
                <a:latin typeface="华文新魏" panose="02010800040101010101" pitchFamily="2" charset="-122"/>
                <a:ea typeface="华文新魏" panose="02010800040101010101" pitchFamily="2" charset="-122"/>
              </a:rPr>
              <a:t>3.x-sem</a:t>
            </a:r>
            <a:r>
              <a:rPr lang="zh-CN" altLang="en-US" sz="3600">
                <a:solidFill>
                  <a:schemeClr val="tx2"/>
                </a:solidFill>
                <a:latin typeface="华文新魏" panose="02010800040101010101" pitchFamily="2" charset="-122"/>
                <a:ea typeface="华文新魏" panose="02010800040101010101" pitchFamily="2" charset="-122"/>
              </a:rPr>
              <a:t>和 </a:t>
            </a:r>
            <a:r>
              <a:rPr lang="en-US" altLang="zh-CN" sz="3600">
                <a:solidFill>
                  <a:schemeClr val="tx2"/>
                </a:solidFill>
                <a:latin typeface="华文新魏" panose="02010800040101010101" pitchFamily="2" charset="-122"/>
                <a:ea typeface="华文新魏" panose="02010800040101010101" pitchFamily="2" charset="-122"/>
              </a:rPr>
              <a:t>x-count</a:t>
            </a:r>
          </a:p>
          <a:p>
            <a:pPr algn="just" eaLnBrk="1" hangingPunct="1">
              <a:lnSpc>
                <a:spcPct val="90000"/>
              </a:lnSpc>
            </a:pPr>
            <a:r>
              <a:rPr lang="zh-CN" altLang="en-US">
                <a:latin typeface="华文新魏" panose="02010800040101010101" pitchFamily="2" charset="-122"/>
                <a:ea typeface="华文新魏" panose="02010800040101010101" pitchFamily="2" charset="-122"/>
              </a:rPr>
              <a:t>引入信号量</a:t>
            </a:r>
            <a:r>
              <a:rPr lang="en-US" altLang="zh-CN">
                <a:latin typeface="华文新魏" panose="02010800040101010101" pitchFamily="2" charset="-122"/>
                <a:ea typeface="华文新魏" panose="02010800040101010101" pitchFamily="2" charset="-122"/>
              </a:rPr>
              <a:t>x-sem</a:t>
            </a:r>
            <a:r>
              <a:rPr lang="zh-CN" altLang="en-US">
                <a:latin typeface="华文新魏" panose="02010800040101010101" pitchFamily="2" charset="-122"/>
                <a:ea typeface="华文新魏" panose="02010800040101010101" pitchFamily="2" charset="-122"/>
              </a:rPr>
              <a:t>（初值为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），申请资源得不到满足时，执行</a:t>
            </a:r>
            <a:r>
              <a:rPr lang="en-US" altLang="zh-CN">
                <a:latin typeface="华文新魏" panose="02010800040101010101" pitchFamily="2" charset="-122"/>
                <a:ea typeface="华文新魏" panose="02010800040101010101" pitchFamily="2" charset="-122"/>
              </a:rPr>
              <a:t>P(x-sem)</a:t>
            </a:r>
            <a:r>
              <a:rPr lang="zh-CN" altLang="en-US">
                <a:latin typeface="华文新魏" panose="02010800040101010101" pitchFamily="2" charset="-122"/>
                <a:ea typeface="华文新魏" panose="02010800040101010101" pitchFamily="2" charset="-122"/>
              </a:rPr>
              <a:t>挂起。由于释放资源时，需要知道是否有别的进程在等待资源，用计数器</a:t>
            </a:r>
            <a:r>
              <a:rPr lang="en-US" altLang="zh-CN">
                <a:latin typeface="华文新魏" panose="02010800040101010101" pitchFamily="2" charset="-122"/>
                <a:ea typeface="华文新魏" panose="02010800040101010101" pitchFamily="2" charset="-122"/>
              </a:rPr>
              <a:t>x-count</a:t>
            </a:r>
            <a:r>
              <a:rPr lang="zh-CN" altLang="en-US">
                <a:latin typeface="华文新魏" panose="02010800040101010101" pitchFamily="2" charset="-122"/>
                <a:ea typeface="华文新魏" panose="02010800040101010101" pitchFamily="2" charset="-122"/>
              </a:rPr>
              <a:t>（初值为</a:t>
            </a:r>
            <a:r>
              <a:rPr lang="en-US" altLang="zh-CN">
                <a:latin typeface="华文新魏" panose="02010800040101010101" pitchFamily="2" charset="-122"/>
                <a:ea typeface="华文新魏" panose="02010800040101010101" pitchFamily="2" charset="-122"/>
              </a:rPr>
              <a:t>0</a:t>
            </a:r>
            <a:r>
              <a:rPr lang="zh-CN" altLang="en-US">
                <a:latin typeface="华文新魏" panose="02010800040101010101" pitchFamily="2" charset="-122"/>
                <a:ea typeface="华文新魏" panose="02010800040101010101" pitchFamily="2" charset="-122"/>
              </a:rPr>
              <a:t>）记录等待资源的进程数。</a:t>
            </a:r>
          </a:p>
          <a:p>
            <a:pPr algn="just" eaLnBrk="1" hangingPunct="1">
              <a:lnSpc>
                <a:spcPct val="90000"/>
              </a:lnSpc>
            </a:pPr>
            <a:r>
              <a:rPr lang="zh-CN" altLang="en-US">
                <a:latin typeface="华文新魏" panose="02010800040101010101" pitchFamily="2" charset="-122"/>
                <a:ea typeface="华文新魏" panose="02010800040101010101" pitchFamily="2" charset="-122"/>
              </a:rPr>
              <a:t>执行</a:t>
            </a:r>
            <a:r>
              <a:rPr lang="en-US" altLang="zh-CN">
                <a:latin typeface="华文新魏" panose="02010800040101010101" pitchFamily="2" charset="-122"/>
                <a:ea typeface="华文新魏" panose="02010800040101010101" pitchFamily="2" charset="-122"/>
              </a:rPr>
              <a:t>signal</a:t>
            </a:r>
            <a:r>
              <a:rPr lang="zh-CN" altLang="en-US">
                <a:latin typeface="华文新魏" panose="02010800040101010101" pitchFamily="2" charset="-122"/>
                <a:ea typeface="华文新魏" panose="02010800040101010101" pitchFamily="2" charset="-122"/>
              </a:rPr>
              <a:t>操作时，应让等待资源的诸进程中的某个进程立即恢复运行，而不让其他进程抢先进入管程，这可以用</a:t>
            </a:r>
            <a:r>
              <a:rPr lang="en-US" altLang="zh-CN">
                <a:latin typeface="华文新魏" panose="02010800040101010101" pitchFamily="2" charset="-122"/>
                <a:ea typeface="华文新魏" panose="02010800040101010101" pitchFamily="2" charset="-122"/>
              </a:rPr>
              <a:t>V(x-sem)</a:t>
            </a:r>
            <a:r>
              <a:rPr lang="zh-CN" altLang="en-US">
                <a:latin typeface="华文新魏" panose="02010800040101010101" pitchFamily="2" charset="-122"/>
                <a:ea typeface="华文新魏" panose="02010800040101010101" pitchFamily="2" charset="-122"/>
              </a:rPr>
              <a:t>来实现。</a:t>
            </a:r>
          </a:p>
          <a:p>
            <a:pPr algn="just" eaLnBrk="1" hangingPunct="1">
              <a:lnSpc>
                <a:spcPct val="90000"/>
              </a:lnSpc>
              <a:buFontTx/>
              <a:buNone/>
            </a:pPr>
            <a:r>
              <a:rPr lang="zh-CN" altLang="en-US">
                <a:latin typeface="华文新魏" panose="02010800040101010101" pitchFamily="2" charset="-122"/>
                <a:ea typeface="华文新魏" panose="02010800040101010101" pitchFamily="2" charset="-122"/>
              </a:rPr>
              <a:t>                     </a:t>
            </a:r>
          </a:p>
        </p:txBody>
      </p:sp>
    </p:spTree>
  </p:cSld>
  <p:clrMapOvr>
    <a:masterClrMapping/>
  </p:clrMapOvr>
  <p:transition>
    <p:split dir="in"/>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00100F9-FBD2-4EC4-A46E-B41CA1F6E04A}"/>
              </a:ext>
            </a:extLst>
          </p:cNvPr>
          <p:cNvSpPr>
            <a:spLocks noGrp="1" noChangeArrowheads="1"/>
          </p:cNvSpPr>
          <p:nvPr>
            <p:ph type="title"/>
          </p:nvPr>
        </p:nvSpPr>
        <p:spPr>
          <a:xfrm>
            <a:off x="838200" y="1524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管程数据结构</a:t>
            </a:r>
            <a:r>
              <a:rPr lang="en-US" altLang="zh-CN" sz="4800">
                <a:latin typeface="华文新魏" panose="02010800040101010101" pitchFamily="2" charset="-122"/>
                <a:ea typeface="华文新魏" panose="02010800040101010101" pitchFamily="2" charset="-122"/>
              </a:rPr>
              <a:t>(4)</a:t>
            </a:r>
            <a:r>
              <a:rPr lang="en-US" altLang="zh-CN"/>
              <a:t> </a:t>
            </a:r>
          </a:p>
        </p:txBody>
      </p:sp>
      <p:sp>
        <p:nvSpPr>
          <p:cNvPr id="14339" name="Rectangle 3">
            <a:extLst>
              <a:ext uri="{FF2B5EF4-FFF2-40B4-BE49-F238E27FC236}">
                <a16:creationId xmlns:a16="http://schemas.microsoft.com/office/drawing/2014/main" id="{0A2C5D34-C8F8-4120-AAE9-3E42F7C3EAE7}"/>
              </a:ext>
            </a:extLst>
          </p:cNvPr>
          <p:cNvSpPr>
            <a:spLocks noGrp="1" noChangeArrowheads="1"/>
          </p:cNvSpPr>
          <p:nvPr>
            <p:ph type="body" idx="1"/>
          </p:nvPr>
        </p:nvSpPr>
        <p:spPr>
          <a:xfrm>
            <a:off x="684213" y="1066800"/>
            <a:ext cx="8229600" cy="5105400"/>
          </a:xfrm>
        </p:spPr>
        <p:txBody>
          <a:bodyPr/>
          <a:lstStyle/>
          <a:p>
            <a:pPr algn="just" eaLnBrk="1" hangingPunct="1">
              <a:lnSpc>
                <a:spcPct val="90000"/>
              </a:lnSpc>
              <a:buFontTx/>
              <a:buNone/>
            </a:pPr>
            <a:r>
              <a:rPr lang="en-US" altLang="zh-CN" sz="2800">
                <a:latin typeface="华文新魏" panose="02010800040101010101" pitchFamily="2" charset="-122"/>
                <a:ea typeface="华文新魏" panose="02010800040101010101" pitchFamily="2" charset="-122"/>
              </a:rPr>
              <a:t>          </a:t>
            </a:r>
            <a:r>
              <a:rPr lang="zh-CN" altLang="en-US" sz="3600">
                <a:solidFill>
                  <a:schemeClr val="tx2"/>
                </a:solidFill>
                <a:latin typeface="华文新魏" panose="02010800040101010101" pitchFamily="2" charset="-122"/>
                <a:ea typeface="华文新魏" panose="02010800040101010101" pitchFamily="2" charset="-122"/>
              </a:rPr>
              <a:t>每个管程定义如下数据结构</a:t>
            </a:r>
            <a:r>
              <a:rPr lang="zh-CN" altLang="en-US" sz="2800">
                <a:solidFill>
                  <a:schemeClr val="tx2"/>
                </a:solidFill>
                <a:latin typeface="华文新魏" panose="02010800040101010101" pitchFamily="2" charset="-122"/>
                <a:ea typeface="华文新魏" panose="02010800040101010101" pitchFamily="2" charset="-122"/>
              </a:rPr>
              <a:t> ：</a:t>
            </a:r>
          </a:p>
          <a:p>
            <a:pPr eaLnBrk="1" hangingPunct="1">
              <a:lnSpc>
                <a:spcPct val="90000"/>
              </a:lnSpc>
            </a:pPr>
            <a:r>
              <a:rPr lang="en-US" altLang="zh-CN" sz="2800">
                <a:latin typeface="华文新魏" panose="02010800040101010101" pitchFamily="2" charset="-122"/>
                <a:ea typeface="华文新魏" panose="02010800040101010101" pitchFamily="2" charset="-122"/>
              </a:rPr>
              <a:t>typedef struct InterfaceModule</a:t>
            </a:r>
          </a:p>
          <a:p>
            <a:pPr eaLnBrk="1" hangingPunct="1">
              <a:lnSpc>
                <a:spcPct val="90000"/>
              </a:lnSpc>
            </a:pPr>
            <a:r>
              <a:rPr lang="en-US" altLang="zh-CN" sz="28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//InterfaceModule</a:t>
            </a:r>
            <a:r>
              <a:rPr lang="zh-CN" altLang="en-US" sz="2400">
                <a:latin typeface="华文新魏" panose="02010800040101010101" pitchFamily="2" charset="-122"/>
                <a:ea typeface="华文新魏" panose="02010800040101010101" pitchFamily="2" charset="-122"/>
              </a:rPr>
              <a:t>是结构体的名字</a:t>
            </a:r>
          </a:p>
          <a:p>
            <a:pPr eaLnBrk="1" hangingPunct="1">
              <a:lnSpc>
                <a:spcPct val="90000"/>
              </a:lnSpc>
            </a:pPr>
            <a:r>
              <a:rPr lang="en-US" altLang="zh-CN" sz="2800">
                <a:latin typeface="华文新魏" panose="02010800040101010101" pitchFamily="2" charset="-122"/>
                <a:ea typeface="华文新魏" panose="02010800040101010101" pitchFamily="2" charset="-122"/>
              </a:rPr>
              <a:t>semaphore mutex;             </a:t>
            </a:r>
          </a:p>
          <a:p>
            <a:pPr eaLnBrk="1" hangingPunct="1">
              <a:lnSpc>
                <a:spcPct val="90000"/>
              </a:lnSpc>
            </a:pPr>
            <a:r>
              <a:rPr lang="en-US" altLang="zh-CN" sz="2800">
                <a:latin typeface="华文新魏" panose="02010800040101010101" pitchFamily="2" charset="-122"/>
                <a:ea typeface="华文新魏" panose="02010800040101010101" pitchFamily="2" charset="-122"/>
              </a:rPr>
              <a:t> </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进程调用管程过程前使用的互斥信号量</a:t>
            </a:r>
          </a:p>
          <a:p>
            <a:pPr eaLnBrk="1" hangingPunct="1">
              <a:lnSpc>
                <a:spcPct val="90000"/>
              </a:lnSpc>
            </a:pPr>
            <a:r>
              <a:rPr lang="en-US" altLang="zh-CN" sz="2800">
                <a:latin typeface="华文新魏" panose="02010800040101010101" pitchFamily="2" charset="-122"/>
                <a:ea typeface="华文新魏" panose="02010800040101010101" pitchFamily="2" charset="-122"/>
              </a:rPr>
              <a:t>semaphore next; </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发出</a:t>
            </a:r>
            <a:r>
              <a:rPr lang="en-US" altLang="zh-CN" sz="2400">
                <a:latin typeface="华文新魏" panose="02010800040101010101" pitchFamily="2" charset="-122"/>
                <a:ea typeface="华文新魏" panose="02010800040101010101" pitchFamily="2" charset="-122"/>
              </a:rPr>
              <a:t>signal</a:t>
            </a:r>
            <a:r>
              <a:rPr lang="zh-CN" altLang="en-US" sz="2400">
                <a:latin typeface="华文新魏" panose="02010800040101010101" pitchFamily="2" charset="-122"/>
                <a:ea typeface="华文新魏" panose="02010800040101010101" pitchFamily="2" charset="-122"/>
              </a:rPr>
              <a:t>的进程挂起自己的信号量</a:t>
            </a:r>
          </a:p>
          <a:p>
            <a:pPr eaLnBrk="1" hangingPunct="1">
              <a:lnSpc>
                <a:spcPct val="90000"/>
              </a:lnSpc>
            </a:pPr>
            <a:r>
              <a:rPr lang="en-US" altLang="zh-CN" sz="2800">
                <a:latin typeface="华文新魏" panose="02010800040101010101" pitchFamily="2" charset="-122"/>
                <a:ea typeface="华文新魏" panose="02010800040101010101" pitchFamily="2" charset="-122"/>
              </a:rPr>
              <a:t>int next_count;    </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在</a:t>
            </a:r>
            <a:r>
              <a:rPr lang="en-US" altLang="zh-CN" sz="2400">
                <a:latin typeface="华文新魏" panose="02010800040101010101" pitchFamily="2" charset="-122"/>
                <a:ea typeface="华文新魏" panose="02010800040101010101" pitchFamily="2" charset="-122"/>
              </a:rPr>
              <a:t>next</a:t>
            </a:r>
            <a:r>
              <a:rPr lang="zh-CN" altLang="en-US" sz="2400">
                <a:latin typeface="华文新魏" panose="02010800040101010101" pitchFamily="2" charset="-122"/>
                <a:ea typeface="华文新魏" panose="02010800040101010101" pitchFamily="2" charset="-122"/>
              </a:rPr>
              <a:t>上等待的进程数</a:t>
            </a:r>
          </a:p>
          <a:p>
            <a:pPr eaLnBrk="1" hangingPunct="1">
              <a:lnSpc>
                <a:spcPct val="90000"/>
              </a:lnSpc>
            </a:pPr>
            <a:r>
              <a:rPr lang="en-US" altLang="zh-CN" sz="2800">
                <a:latin typeface="华文新魏" panose="02010800040101010101" pitchFamily="2" charset="-122"/>
                <a:ea typeface="华文新魏" panose="02010800040101010101" pitchFamily="2" charset="-122"/>
              </a:rPr>
              <a:t>};</a:t>
            </a:r>
          </a:p>
          <a:p>
            <a:pPr eaLnBrk="1" hangingPunct="1">
              <a:lnSpc>
                <a:spcPct val="90000"/>
              </a:lnSpc>
            </a:pPr>
            <a:r>
              <a:rPr lang="en-US" altLang="zh-CN" sz="2800">
                <a:latin typeface="华文新魏" panose="02010800040101010101" pitchFamily="2" charset="-122"/>
                <a:ea typeface="华文新魏" panose="02010800040101010101" pitchFamily="2" charset="-122"/>
              </a:rPr>
              <a:t>mutex=1;next=0;next_count=0</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初始化语句</a:t>
            </a:r>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13F3EF-5C45-46B4-9CB7-F7D164B70565}"/>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Hoare</a:t>
            </a:r>
            <a:r>
              <a:rPr lang="zh-CN" altLang="en-US">
                <a:latin typeface="华文新魏" panose="02010800040101010101" pitchFamily="2" charset="-122"/>
                <a:ea typeface="华文新魏" panose="02010800040101010101" pitchFamily="2" charset="-122"/>
              </a:rPr>
              <a:t>管程的</a:t>
            </a:r>
            <a:r>
              <a:rPr lang="en-US" altLang="zh-CN">
                <a:latin typeface="华文新魏" panose="02010800040101010101" pitchFamily="2" charset="-122"/>
                <a:ea typeface="华文新魏" panose="02010800040101010101" pitchFamily="2" charset="-122"/>
              </a:rPr>
              <a:t>enter( )</a:t>
            </a:r>
            <a:r>
              <a:rPr lang="zh-CN" altLang="en-US">
                <a:latin typeface="华文新魏" panose="02010800040101010101" pitchFamily="2" charset="-122"/>
                <a:ea typeface="华文新魏" panose="02010800040101010101" pitchFamily="2" charset="-122"/>
              </a:rPr>
              <a:t>操作</a:t>
            </a:r>
            <a:br>
              <a:rPr lang="zh-CN" altLang="en-US" sz="4800">
                <a:latin typeface="隶书" panose="02010509060101010101" pitchFamily="49" charset="-122"/>
                <a:ea typeface="隶书" panose="02010509060101010101" pitchFamily="49" charset="-122"/>
              </a:rPr>
            </a:br>
            <a:endParaRPr lang="zh-CN" altLang="en-US" sz="4800">
              <a:latin typeface="隶书" panose="02010509060101010101" pitchFamily="49" charset="-122"/>
              <a:ea typeface="隶书" panose="02010509060101010101" pitchFamily="49" charset="-122"/>
            </a:endParaRPr>
          </a:p>
        </p:txBody>
      </p:sp>
      <p:sp>
        <p:nvSpPr>
          <p:cNvPr id="15363" name="Rectangle 3">
            <a:extLst>
              <a:ext uri="{FF2B5EF4-FFF2-40B4-BE49-F238E27FC236}">
                <a16:creationId xmlns:a16="http://schemas.microsoft.com/office/drawing/2014/main" id="{EC0A7021-FEEF-4B1A-B713-B51DE5DA07C7}"/>
              </a:ext>
            </a:extLst>
          </p:cNvPr>
          <p:cNvSpPr>
            <a:spLocks noGrp="1" noChangeArrowheads="1"/>
          </p:cNvSpPr>
          <p:nvPr>
            <p:ph type="body" idx="1"/>
          </p:nvPr>
        </p:nvSpPr>
        <p:spPr>
          <a:xfrm>
            <a:off x="685800" y="1484313"/>
            <a:ext cx="7772400" cy="4114800"/>
          </a:xfrm>
        </p:spPr>
        <p:txBody>
          <a:bodyPr/>
          <a:lstStyle/>
          <a:p>
            <a:pPr eaLnBrk="1" hangingPunct="1"/>
            <a:r>
              <a:rPr lang="en-US" altLang="zh-CN"/>
              <a:t>void enter(InterfaceModule &amp;IM) {</a:t>
            </a:r>
          </a:p>
          <a:p>
            <a:pPr eaLnBrk="1" hangingPunct="1"/>
            <a:r>
              <a:rPr lang="en-US" altLang="zh-CN"/>
              <a:t>     P(IM.mutex);          </a:t>
            </a:r>
            <a:endParaRPr lang="en-US" altLang="zh-CN">
              <a:latin typeface="华文新魏" panose="02010800040101010101" pitchFamily="2" charset="-122"/>
              <a:ea typeface="华文新魏" panose="02010800040101010101" pitchFamily="2" charset="-122"/>
            </a:endParaRPr>
          </a:p>
          <a:p>
            <a:pPr eaLnBrk="1" hangingPunct="1"/>
            <a:r>
              <a:rPr lang="en-US" altLang="zh-CN"/>
              <a:t>}</a:t>
            </a:r>
          </a:p>
          <a:p>
            <a:pPr eaLnBrk="1" hangingPunct="1"/>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F4722BE-8B82-4F32-9DF7-C2A518695A58}"/>
              </a:ext>
            </a:extLst>
          </p:cNvPr>
          <p:cNvSpPr>
            <a:spLocks noGrp="1" noChangeArrowheads="1"/>
          </p:cNvSpPr>
          <p:nvPr>
            <p:ph type="title"/>
          </p:nvPr>
        </p:nvSpPr>
        <p:spPr/>
        <p:txBody>
          <a:bodyPr/>
          <a:lstStyle/>
          <a:p>
            <a:pPr eaLnBrk="1" hangingPunct="1"/>
            <a:r>
              <a:rPr lang="en-US" altLang="zh-CN">
                <a:latin typeface="华文新魏" panose="02010800040101010101" pitchFamily="2" charset="-122"/>
                <a:ea typeface="华文新魏" panose="02010800040101010101" pitchFamily="2" charset="-122"/>
              </a:rPr>
              <a:t>Hoare</a:t>
            </a:r>
            <a:r>
              <a:rPr lang="zh-CN" altLang="en-US">
                <a:latin typeface="华文新魏" panose="02010800040101010101" pitchFamily="2" charset="-122"/>
                <a:ea typeface="华文新魏" panose="02010800040101010101" pitchFamily="2" charset="-122"/>
              </a:rPr>
              <a:t>管程的</a:t>
            </a:r>
            <a:r>
              <a:rPr lang="en-US" altLang="zh-CN">
                <a:latin typeface="华文新魏" panose="02010800040101010101" pitchFamily="2" charset="-122"/>
                <a:ea typeface="华文新魏" panose="02010800040101010101" pitchFamily="2" charset="-122"/>
              </a:rPr>
              <a:t>leave( )</a:t>
            </a:r>
            <a:r>
              <a:rPr lang="zh-CN" altLang="en-US">
                <a:latin typeface="华文新魏" panose="02010800040101010101" pitchFamily="2" charset="-122"/>
                <a:ea typeface="华文新魏" panose="02010800040101010101" pitchFamily="2" charset="-122"/>
              </a:rPr>
              <a:t>操作</a:t>
            </a:r>
            <a:br>
              <a:rPr lang="zh-CN" altLang="en-US" sz="4800">
                <a:latin typeface="隶书" panose="02010509060101010101" pitchFamily="49" charset="-122"/>
                <a:ea typeface="隶书" panose="02010509060101010101" pitchFamily="49" charset="-122"/>
              </a:rPr>
            </a:br>
            <a:endParaRPr lang="zh-CN" altLang="en-US" sz="4800">
              <a:latin typeface="隶书" panose="02010509060101010101" pitchFamily="49" charset="-122"/>
              <a:ea typeface="隶书" panose="02010509060101010101" pitchFamily="49" charset="-122"/>
            </a:endParaRPr>
          </a:p>
        </p:txBody>
      </p:sp>
      <p:sp>
        <p:nvSpPr>
          <p:cNvPr id="16387" name="Rectangle 3">
            <a:extLst>
              <a:ext uri="{FF2B5EF4-FFF2-40B4-BE49-F238E27FC236}">
                <a16:creationId xmlns:a16="http://schemas.microsoft.com/office/drawing/2014/main" id="{405D1F19-4923-42B9-A243-16504A991397}"/>
              </a:ext>
            </a:extLst>
          </p:cNvPr>
          <p:cNvSpPr>
            <a:spLocks noGrp="1" noChangeArrowheads="1"/>
          </p:cNvSpPr>
          <p:nvPr>
            <p:ph type="body" idx="1"/>
          </p:nvPr>
        </p:nvSpPr>
        <p:spPr>
          <a:xfrm>
            <a:off x="685800" y="1484313"/>
            <a:ext cx="7772400" cy="4114800"/>
          </a:xfrm>
        </p:spPr>
        <p:txBody>
          <a:bodyPr/>
          <a:lstStyle/>
          <a:p>
            <a:pPr eaLnBrk="1" hangingPunct="1"/>
            <a:r>
              <a:rPr lang="en-US" altLang="zh-CN"/>
              <a:t>void leave(InterfaceModule &amp;IM) {</a:t>
            </a:r>
          </a:p>
          <a:p>
            <a:pPr eaLnBrk="1" hangingPunct="1"/>
            <a:r>
              <a:rPr lang="en-US" altLang="zh-CN"/>
              <a:t>    if(IM.next_count&gt;0)       </a:t>
            </a:r>
          </a:p>
          <a:p>
            <a:pPr eaLnBrk="1" hangingPunct="1"/>
            <a:r>
              <a:rPr lang="en-US" altLang="zh-CN"/>
              <a:t>            V(IM.next); </a:t>
            </a:r>
            <a:r>
              <a:rPr lang="en-US" altLang="zh-CN">
                <a:latin typeface="华文新魏" panose="02010800040101010101" pitchFamily="2" charset="-122"/>
                <a:ea typeface="华文新魏" panose="02010800040101010101" pitchFamily="2" charset="-122"/>
              </a:rPr>
              <a:t>                  </a:t>
            </a:r>
          </a:p>
          <a:p>
            <a:pPr eaLnBrk="1" hangingPunct="1"/>
            <a:r>
              <a:rPr lang="en-US" altLang="zh-CN"/>
              <a:t>   else</a:t>
            </a:r>
          </a:p>
          <a:p>
            <a:pPr eaLnBrk="1" hangingPunct="1"/>
            <a:r>
              <a:rPr lang="en-US" altLang="zh-CN"/>
              <a:t>	      V(IM.mutex);     </a:t>
            </a:r>
            <a:endParaRPr lang="en-US" altLang="zh-CN">
              <a:latin typeface="华文新魏" panose="02010800040101010101" pitchFamily="2" charset="-122"/>
              <a:ea typeface="华文新魏" panose="02010800040101010101" pitchFamily="2" charset="-122"/>
            </a:endParaRPr>
          </a:p>
          <a:p>
            <a:pPr eaLnBrk="1" hangingPunct="1"/>
            <a:r>
              <a:rPr lang="en-US" altLang="zh-CN"/>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7D05B91-392C-4B96-9267-558C45AA54E9}"/>
              </a:ext>
            </a:extLst>
          </p:cNvPr>
          <p:cNvSpPr>
            <a:spLocks noGrp="1" noChangeArrowheads="1"/>
          </p:cNvSpPr>
          <p:nvPr>
            <p:ph type="title"/>
          </p:nvPr>
        </p:nvSpPr>
        <p:spPr>
          <a:xfrm>
            <a:off x="8382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管程的</a:t>
            </a:r>
            <a:r>
              <a:rPr lang="en-US" altLang="zh-CN" sz="4800">
                <a:latin typeface="华文新魏" panose="02010800040101010101" pitchFamily="2" charset="-122"/>
                <a:ea typeface="华文新魏" panose="02010800040101010101" pitchFamily="2" charset="-122"/>
              </a:rPr>
              <a:t>wait( )</a:t>
            </a:r>
            <a:r>
              <a:rPr lang="zh-CN" altLang="en-US" sz="4800">
                <a:latin typeface="华文新魏" panose="02010800040101010101" pitchFamily="2" charset="-122"/>
                <a:ea typeface="华文新魏" panose="02010800040101010101" pitchFamily="2" charset="-122"/>
              </a:rPr>
              <a:t>操作</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17411" name="Rectangle 3">
            <a:extLst>
              <a:ext uri="{FF2B5EF4-FFF2-40B4-BE49-F238E27FC236}">
                <a16:creationId xmlns:a16="http://schemas.microsoft.com/office/drawing/2014/main" id="{EB0A8E82-B74F-4733-89E8-B1E472E0C1BC}"/>
              </a:ext>
            </a:extLst>
          </p:cNvPr>
          <p:cNvSpPr>
            <a:spLocks noGrp="1" noChangeArrowheads="1"/>
          </p:cNvSpPr>
          <p:nvPr>
            <p:ph type="body" idx="1"/>
          </p:nvPr>
        </p:nvSpPr>
        <p:spPr>
          <a:xfrm>
            <a:off x="611188" y="1219200"/>
            <a:ext cx="8532812" cy="5638800"/>
          </a:xfrm>
        </p:spPr>
        <p:txBody>
          <a:bodyPr/>
          <a:lstStyle/>
          <a:p>
            <a:pPr eaLnBrk="1" hangingPunct="1">
              <a:lnSpc>
                <a:spcPct val="90000"/>
              </a:lnSpc>
            </a:pPr>
            <a:r>
              <a:rPr lang="en-US" altLang="zh-CN">
                <a:latin typeface="华文新魏" panose="02010800040101010101" pitchFamily="2" charset="-122"/>
                <a:ea typeface="华文新魏" panose="02010800040101010101" pitchFamily="2" charset="-122"/>
              </a:rPr>
              <a:t>void wait(semaphore &amp;x_sem,int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&amp;x_count,InterfaceModule &amp;IM) {</a:t>
            </a:r>
          </a:p>
          <a:p>
            <a:pPr eaLnBrk="1" hangingPunct="1">
              <a:lnSpc>
                <a:spcPct val="90000"/>
              </a:lnSpc>
            </a:pPr>
            <a:r>
              <a:rPr lang="en-US" altLang="zh-CN">
                <a:latin typeface="华文新魏" panose="02010800040101010101" pitchFamily="2" charset="-122"/>
                <a:ea typeface="华文新魏" panose="02010800040101010101" pitchFamily="2" charset="-122"/>
              </a:rPr>
              <a:t>  x_count++;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if(IM.next_count&gt;0)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V(IM.next);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else </a:t>
            </a:r>
          </a:p>
          <a:p>
            <a:pPr eaLnBrk="1" hangingPunct="1">
              <a:lnSpc>
                <a:spcPct val="90000"/>
              </a:lnSpc>
            </a:pPr>
            <a:r>
              <a:rPr lang="en-US" altLang="zh-CN">
                <a:latin typeface="华文新魏" panose="02010800040101010101" pitchFamily="2" charset="-122"/>
                <a:ea typeface="华文新魏" panose="02010800040101010101" pitchFamily="2" charset="-122"/>
              </a:rPr>
              <a:t>        V(IM.mutex</a:t>
            </a:r>
            <a:r>
              <a:rPr lang="en-US" altLang="zh-CN" sz="2400">
                <a:latin typeface="华文新魏" panose="02010800040101010101" pitchFamily="2" charset="-122"/>
                <a:ea typeface="华文新魏" panose="02010800040101010101" pitchFamily="2" charset="-122"/>
              </a:rPr>
              <a: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P(x_sem);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x_count--;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a:t>
            </a:r>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D27A72C-1E94-4080-AD01-0D290830D8C4}"/>
              </a:ext>
            </a:extLst>
          </p:cNvPr>
          <p:cNvSpPr>
            <a:spLocks noGrp="1" noChangeArrowheads="1"/>
          </p:cNvSpPr>
          <p:nvPr>
            <p:ph type="title"/>
          </p:nvPr>
        </p:nvSpPr>
        <p:spPr>
          <a:xfrm>
            <a:off x="8382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管程的</a:t>
            </a:r>
            <a:r>
              <a:rPr lang="en-US" altLang="zh-CN" sz="4800">
                <a:latin typeface="华文新魏" panose="02010800040101010101" pitchFamily="2" charset="-122"/>
                <a:ea typeface="华文新魏" panose="02010800040101010101" pitchFamily="2" charset="-122"/>
              </a:rPr>
              <a:t>signal( )</a:t>
            </a:r>
            <a:r>
              <a:rPr lang="zh-CN" altLang="en-US" sz="4800">
                <a:latin typeface="华文新魏" panose="02010800040101010101" pitchFamily="2" charset="-122"/>
                <a:ea typeface="华文新魏" panose="02010800040101010101" pitchFamily="2" charset="-122"/>
              </a:rPr>
              <a:t>操作</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18435" name="Rectangle 3">
            <a:extLst>
              <a:ext uri="{FF2B5EF4-FFF2-40B4-BE49-F238E27FC236}">
                <a16:creationId xmlns:a16="http://schemas.microsoft.com/office/drawing/2014/main" id="{54A0EF31-78D6-4841-9A31-0FE9BBF9108E}"/>
              </a:ext>
            </a:extLst>
          </p:cNvPr>
          <p:cNvSpPr>
            <a:spLocks noGrp="1" noChangeArrowheads="1"/>
          </p:cNvSpPr>
          <p:nvPr>
            <p:ph type="body" idx="1"/>
          </p:nvPr>
        </p:nvSpPr>
        <p:spPr>
          <a:xfrm>
            <a:off x="684213" y="1219200"/>
            <a:ext cx="8002587" cy="5378450"/>
          </a:xfrm>
        </p:spPr>
        <p:txBody>
          <a:bodyPr/>
          <a:lstStyle/>
          <a:p>
            <a:pPr eaLnBrk="1" hangingPunct="1"/>
            <a:r>
              <a:rPr lang="en-US" altLang="zh-CN">
                <a:latin typeface="华文新魏" panose="02010800040101010101" pitchFamily="2" charset="-122"/>
                <a:ea typeface="华文新魏" panose="02010800040101010101" pitchFamily="2" charset="-122"/>
              </a:rPr>
              <a:t>void signal(semaphore &amp;x_sem,int </a:t>
            </a:r>
          </a:p>
          <a:p>
            <a:pPr eaLnBrk="1" hangingPunct="1">
              <a:buFontTx/>
              <a:buNone/>
            </a:pPr>
            <a:r>
              <a:rPr lang="en-US" altLang="zh-CN">
                <a:latin typeface="华文新魏" panose="02010800040101010101" pitchFamily="2" charset="-122"/>
                <a:ea typeface="华文新魏" panose="02010800040101010101" pitchFamily="2" charset="-122"/>
              </a:rPr>
              <a:t>             &amp;x_count,InterfaceModule &amp;IM) {</a:t>
            </a:r>
          </a:p>
          <a:p>
            <a:pPr eaLnBrk="1" hangingPunct="1"/>
            <a:r>
              <a:rPr lang="en-US" altLang="zh-CN">
                <a:latin typeface="华文新魏" panose="02010800040101010101" pitchFamily="2" charset="-122"/>
                <a:ea typeface="华文新魏" panose="02010800040101010101" pitchFamily="2" charset="-122"/>
              </a:rPr>
              <a:t> if(x_count&gt;0) {  </a:t>
            </a:r>
          </a:p>
          <a:p>
            <a:pPr eaLnBrk="1" hangingPunct="1"/>
            <a:r>
              <a:rPr lang="en-US" altLang="zh-CN">
                <a:latin typeface="华文新魏" panose="02010800040101010101" pitchFamily="2" charset="-122"/>
                <a:ea typeface="华文新魏" panose="02010800040101010101" pitchFamily="2" charset="-122"/>
              </a:rPr>
              <a:t>    IM.next_count++;  </a:t>
            </a:r>
          </a:p>
          <a:p>
            <a:pPr eaLnBrk="1" hangingPunct="1"/>
            <a:r>
              <a:rPr lang="en-US" altLang="zh-CN">
                <a:latin typeface="华文新魏" panose="02010800040101010101" pitchFamily="2" charset="-122"/>
                <a:ea typeface="华文新魏" panose="02010800040101010101" pitchFamily="2" charset="-122"/>
              </a:rPr>
              <a:t>    V(x_sem);         </a:t>
            </a:r>
          </a:p>
          <a:p>
            <a:pPr eaLnBrk="1" hangingPunct="1"/>
            <a:r>
              <a:rPr lang="en-US" altLang="zh-CN">
                <a:latin typeface="华文新魏" panose="02010800040101010101" pitchFamily="2" charset="-122"/>
                <a:ea typeface="华文新魏" panose="02010800040101010101" pitchFamily="2" charset="-122"/>
              </a:rPr>
              <a:t>    P(IM.next);        </a:t>
            </a:r>
          </a:p>
          <a:p>
            <a:pPr eaLnBrk="1" hangingPunct="1"/>
            <a:r>
              <a:rPr lang="en-US" altLang="zh-CN">
                <a:latin typeface="华文新魏" panose="02010800040101010101" pitchFamily="2" charset="-122"/>
                <a:ea typeface="华文新魏" panose="02010800040101010101" pitchFamily="2" charset="-122"/>
              </a:rPr>
              <a:t>    IM.next_count--;</a:t>
            </a:r>
          </a:p>
          <a:p>
            <a:pPr eaLnBrk="1" hangingPunct="1"/>
            <a:r>
              <a:rPr lang="en-US" altLang="zh-CN">
                <a:latin typeface="华文新魏" panose="02010800040101010101" pitchFamily="2" charset="-122"/>
                <a:ea typeface="华文新魏" panose="02010800040101010101" pitchFamily="2" charset="-122"/>
              </a:rPr>
              <a:t>	 }</a:t>
            </a:r>
          </a:p>
          <a:p>
            <a:pPr eaLnBrk="1" hangingPunct="1"/>
            <a:r>
              <a:rPr lang="en-US" altLang="zh-CN">
                <a:latin typeface="华文新魏" panose="02010800040101010101" pitchFamily="2" charset="-122"/>
                <a:ea typeface="华文新魏" panose="02010800040101010101" pitchFamily="2" charset="-122"/>
              </a:rPr>
              <a:t>}</a:t>
            </a:r>
          </a:p>
        </p:txBody>
      </p:sp>
      <p:sp>
        <p:nvSpPr>
          <p:cNvPr id="18436" name="Line 4">
            <a:extLst>
              <a:ext uri="{FF2B5EF4-FFF2-40B4-BE49-F238E27FC236}">
                <a16:creationId xmlns:a16="http://schemas.microsoft.com/office/drawing/2014/main" id="{A1BE0F3A-F81D-48ED-B733-64D5B5606E69}"/>
              </a:ext>
            </a:extLst>
          </p:cNvPr>
          <p:cNvSpPr>
            <a:spLocks noChangeShapeType="1"/>
          </p:cNvSpPr>
          <p:nvPr/>
        </p:nvSpPr>
        <p:spPr bwMode="auto">
          <a:xfrm>
            <a:off x="971550" y="43656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8F20CD-8AB9-4EA1-AB41-F973884D27AD}"/>
              </a:ext>
            </a:extLst>
          </p:cNvPr>
          <p:cNvSpPr>
            <a:spLocks noGrp="1" noChangeArrowheads="1"/>
          </p:cNvSpPr>
          <p:nvPr>
            <p:ph type="title"/>
          </p:nvPr>
        </p:nvSpPr>
        <p:spPr>
          <a:xfrm>
            <a:off x="8382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管程的</a:t>
            </a:r>
            <a:r>
              <a:rPr lang="en-US" altLang="zh-CN" sz="4800">
                <a:latin typeface="华文新魏" panose="02010800040101010101" pitchFamily="2" charset="-122"/>
                <a:ea typeface="华文新魏" panose="02010800040101010101" pitchFamily="2" charset="-122"/>
              </a:rPr>
              <a:t>wait( )</a:t>
            </a:r>
            <a:r>
              <a:rPr lang="zh-CN" altLang="en-US" sz="4800">
                <a:latin typeface="华文新魏" panose="02010800040101010101" pitchFamily="2" charset="-122"/>
                <a:ea typeface="华文新魏" panose="02010800040101010101" pitchFamily="2" charset="-122"/>
              </a:rPr>
              <a:t>操作</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94211" name="Rectangle 3">
            <a:extLst>
              <a:ext uri="{FF2B5EF4-FFF2-40B4-BE49-F238E27FC236}">
                <a16:creationId xmlns:a16="http://schemas.microsoft.com/office/drawing/2014/main" id="{E2F55B84-C979-48C7-AD92-0CD4CFF497FC}"/>
              </a:ext>
            </a:extLst>
          </p:cNvPr>
          <p:cNvSpPr>
            <a:spLocks noGrp="1" noChangeArrowheads="1"/>
          </p:cNvSpPr>
          <p:nvPr>
            <p:ph type="body" idx="1"/>
          </p:nvPr>
        </p:nvSpPr>
        <p:spPr>
          <a:xfrm>
            <a:off x="611188" y="1219200"/>
            <a:ext cx="8532812" cy="5638800"/>
          </a:xfrm>
        </p:spPr>
        <p:txBody>
          <a:bodyPr/>
          <a:lstStyle/>
          <a:p>
            <a:pPr eaLnBrk="1" hangingPunct="1">
              <a:lnSpc>
                <a:spcPct val="90000"/>
              </a:lnSpc>
            </a:pPr>
            <a:r>
              <a:rPr lang="en-US" altLang="zh-CN">
                <a:latin typeface="华文新魏" panose="02010800040101010101" pitchFamily="2" charset="-122"/>
                <a:ea typeface="华文新魏" panose="02010800040101010101" pitchFamily="2" charset="-122"/>
              </a:rPr>
              <a:t>void wait(semaphore &amp;x_sem,int   </a:t>
            </a:r>
          </a:p>
          <a:p>
            <a:pPr eaLnBrk="1" hangingPunct="1">
              <a:lnSpc>
                <a:spcPct val="90000"/>
              </a:lnSpc>
              <a:buFontTx/>
              <a:buNone/>
            </a:pPr>
            <a:r>
              <a:rPr lang="en-US" altLang="zh-CN">
                <a:latin typeface="华文新魏" panose="02010800040101010101" pitchFamily="2" charset="-122"/>
                <a:ea typeface="华文新魏" panose="02010800040101010101" pitchFamily="2" charset="-122"/>
              </a:rPr>
              <a:t>                &amp;x_count,InterfaceModule &amp;IM) {</a:t>
            </a:r>
          </a:p>
          <a:p>
            <a:pPr eaLnBrk="1" hangingPunct="1">
              <a:lnSpc>
                <a:spcPct val="90000"/>
              </a:lnSpc>
            </a:pPr>
            <a:r>
              <a:rPr lang="en-US" altLang="zh-CN">
                <a:latin typeface="华文新魏" panose="02010800040101010101" pitchFamily="2" charset="-122"/>
                <a:ea typeface="华文新魏" panose="02010800040101010101" pitchFamily="2" charset="-122"/>
              </a:rPr>
              <a:t>    x_count++;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if(IM.next_count&gt;0)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V(IM.next);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else </a:t>
            </a:r>
          </a:p>
          <a:p>
            <a:pPr eaLnBrk="1" hangingPunct="1">
              <a:lnSpc>
                <a:spcPct val="90000"/>
              </a:lnSpc>
            </a:pPr>
            <a:r>
              <a:rPr lang="en-US" altLang="zh-CN">
                <a:latin typeface="华文新魏" panose="02010800040101010101" pitchFamily="2" charset="-122"/>
                <a:ea typeface="华文新魏" panose="02010800040101010101" pitchFamily="2" charset="-122"/>
              </a:rPr>
              <a:t>          V(IM.mutex</a:t>
            </a:r>
            <a:r>
              <a:rPr lang="en-US" altLang="zh-CN" sz="2400">
                <a:latin typeface="华文新魏" panose="02010800040101010101" pitchFamily="2" charset="-122"/>
                <a:ea typeface="华文新魏" panose="02010800040101010101" pitchFamily="2" charset="-122"/>
              </a:rPr>
              <a: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P(x_sem);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    x_count--;        </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a:latin typeface="华文新魏" panose="02010800040101010101" pitchFamily="2" charset="-122"/>
                <a:ea typeface="华文新魏" panose="02010800040101010101" pitchFamily="2" charset="-122"/>
              </a:rPr>
              <a:t>}</a:t>
            </a:r>
          </a:p>
        </p:txBody>
      </p:sp>
      <p:sp>
        <p:nvSpPr>
          <p:cNvPr id="94212" name="Line 4">
            <a:extLst>
              <a:ext uri="{FF2B5EF4-FFF2-40B4-BE49-F238E27FC236}">
                <a16:creationId xmlns:a16="http://schemas.microsoft.com/office/drawing/2014/main" id="{1931CBA1-C10A-4509-8D4F-AB283F4E33B5}"/>
              </a:ext>
            </a:extLst>
          </p:cNvPr>
          <p:cNvSpPr>
            <a:spLocks noChangeShapeType="1"/>
          </p:cNvSpPr>
          <p:nvPr/>
        </p:nvSpPr>
        <p:spPr bwMode="auto">
          <a:xfrm>
            <a:off x="684213" y="5589588"/>
            <a:ext cx="3887787" cy="0"/>
          </a:xfrm>
          <a:prstGeom prst="line">
            <a:avLst/>
          </a:prstGeom>
          <a:noFill/>
          <a:ln w="28575">
            <a:solidFill>
              <a:srgbClr val="FF00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214" name="Line 6">
            <a:extLst>
              <a:ext uri="{FF2B5EF4-FFF2-40B4-BE49-F238E27FC236}">
                <a16:creationId xmlns:a16="http://schemas.microsoft.com/office/drawing/2014/main" id="{B333E513-41B8-40F1-92E9-6CAEED7F32BE}"/>
              </a:ext>
            </a:extLst>
          </p:cNvPr>
          <p:cNvSpPr>
            <a:spLocks noChangeShapeType="1"/>
          </p:cNvSpPr>
          <p:nvPr/>
        </p:nvSpPr>
        <p:spPr bwMode="auto">
          <a:xfrm>
            <a:off x="4143375" y="3643313"/>
            <a:ext cx="1295400" cy="0"/>
          </a:xfrm>
          <a:prstGeom prst="line">
            <a:avLst/>
          </a:prstGeom>
          <a:noFill/>
          <a:ln w="38100">
            <a:solidFill>
              <a:srgbClr val="0066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1">
                                            <p:txEl>
                                              <p:pRg st="1" end="1"/>
                                            </p:txEl>
                                          </p:spTgt>
                                        </p:tgtEl>
                                        <p:attrNameLst>
                                          <p:attrName>style.visibility</p:attrName>
                                        </p:attrNameLst>
                                      </p:cBhvr>
                                      <p:to>
                                        <p:strVal val="visible"/>
                                      </p:to>
                                    </p:set>
                                    <p:anim calcmode="lin" valueType="num">
                                      <p:cBhvr additive="base">
                                        <p:cTn id="11"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1">
                                            <p:txEl>
                                              <p:pRg st="2" end="2"/>
                                            </p:txEl>
                                          </p:spTgt>
                                        </p:tgtEl>
                                        <p:attrNameLst>
                                          <p:attrName>style.visibility</p:attrName>
                                        </p:attrNameLst>
                                      </p:cBhvr>
                                      <p:to>
                                        <p:strVal val="visible"/>
                                      </p:to>
                                    </p:set>
                                    <p:anim calcmode="lin" valueType="num">
                                      <p:cBhvr additive="base">
                                        <p:cTn id="15"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 calcmode="lin" valueType="num">
                                      <p:cBhvr additive="base">
                                        <p:cTn id="19"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anim calcmode="lin" valueType="num">
                                      <p:cBhvr additive="base">
                                        <p:cTn id="23"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4211">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 calcmode="lin" valueType="num">
                                      <p:cBhvr additive="base">
                                        <p:cTn id="27"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4211">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4211">
                                            <p:txEl>
                                              <p:pRg st="6" end="6"/>
                                            </p:txEl>
                                          </p:spTgt>
                                        </p:tgtEl>
                                        <p:attrNameLst>
                                          <p:attrName>style.visibility</p:attrName>
                                        </p:attrNameLst>
                                      </p:cBhvr>
                                      <p:to>
                                        <p:strVal val="visible"/>
                                      </p:to>
                                    </p:set>
                                    <p:anim calcmode="lin" valueType="num">
                                      <p:cBhvr additive="base">
                                        <p:cTn id="31" dur="5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 calcmode="lin" valueType="num">
                                      <p:cBhvr additive="base">
                                        <p:cTn id="35" dur="500" fill="hold"/>
                                        <p:tgtEl>
                                          <p:spTgt spid="9421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4211">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4211">
                                            <p:txEl>
                                              <p:pRg st="8" end="8"/>
                                            </p:txEl>
                                          </p:spTgt>
                                        </p:tgtEl>
                                        <p:attrNameLst>
                                          <p:attrName>style.visibility</p:attrName>
                                        </p:attrNameLst>
                                      </p:cBhvr>
                                      <p:to>
                                        <p:strVal val="visible"/>
                                      </p:to>
                                    </p:set>
                                    <p:anim calcmode="lin" valueType="num">
                                      <p:cBhvr additive="base">
                                        <p:cTn id="39" dur="500" fill="hold"/>
                                        <p:tgtEl>
                                          <p:spTgt spid="94211">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4211">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4211">
                                            <p:txEl>
                                              <p:pRg st="9" end="9"/>
                                            </p:txEl>
                                          </p:spTgt>
                                        </p:tgtEl>
                                        <p:attrNameLst>
                                          <p:attrName>style.visibility</p:attrName>
                                        </p:attrNameLst>
                                      </p:cBhvr>
                                      <p:to>
                                        <p:strVal val="visible"/>
                                      </p:to>
                                    </p:set>
                                    <p:anim calcmode="lin" valueType="num">
                                      <p:cBhvr additive="base">
                                        <p:cTn id="43" dur="500" fill="hold"/>
                                        <p:tgtEl>
                                          <p:spTgt spid="94211">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42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94212"/>
                                        </p:tgtEl>
                                        <p:attrNameLst>
                                          <p:attrName>style.visibility</p:attrName>
                                        </p:attrNameLst>
                                      </p:cBhvr>
                                      <p:to>
                                        <p:strVal val="visible"/>
                                      </p:to>
                                    </p:set>
                                    <p:anim calcmode="lin" valueType="num">
                                      <p:cBhvr additive="base">
                                        <p:cTn id="49" dur="500" fill="hold"/>
                                        <p:tgtEl>
                                          <p:spTgt spid="94212"/>
                                        </p:tgtEl>
                                        <p:attrNameLst>
                                          <p:attrName>ppt_x</p:attrName>
                                        </p:attrNameLst>
                                      </p:cBhvr>
                                      <p:tavLst>
                                        <p:tav tm="0">
                                          <p:val>
                                            <p:strVal val="#ppt_x"/>
                                          </p:val>
                                        </p:tav>
                                        <p:tav tm="100000">
                                          <p:val>
                                            <p:strVal val="#ppt_x"/>
                                          </p:val>
                                        </p:tav>
                                      </p:tavLst>
                                    </p:anim>
                                    <p:anim calcmode="lin" valueType="num">
                                      <p:cBhvr additive="base">
                                        <p:cTn id="50" dur="500" fill="hold"/>
                                        <p:tgtEl>
                                          <p:spTgt spid="94212"/>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94214"/>
                                        </p:tgtEl>
                                        <p:attrNameLst>
                                          <p:attrName>style.visibility</p:attrName>
                                        </p:attrNameLst>
                                      </p:cBhvr>
                                      <p:to>
                                        <p:strVal val="visible"/>
                                      </p:to>
                                    </p:set>
                                    <p:anim calcmode="lin" valueType="num">
                                      <p:cBhvr additive="base">
                                        <p:cTn id="55" dur="500" fill="hold"/>
                                        <p:tgtEl>
                                          <p:spTgt spid="94214"/>
                                        </p:tgtEl>
                                        <p:attrNameLst>
                                          <p:attrName>ppt_x</p:attrName>
                                        </p:attrNameLst>
                                      </p:cBhvr>
                                      <p:tavLst>
                                        <p:tav tm="0">
                                          <p:val>
                                            <p:strVal val="#ppt_x"/>
                                          </p:val>
                                        </p:tav>
                                        <p:tav tm="100000">
                                          <p:val>
                                            <p:strVal val="#ppt_x"/>
                                          </p:val>
                                        </p:tav>
                                      </p:tavLst>
                                    </p:anim>
                                    <p:anim calcmode="lin" valueType="num">
                                      <p:cBhvr additive="base">
                                        <p:cTn id="56" dur="500" fill="hold"/>
                                        <p:tgtEl>
                                          <p:spTgt spid="94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B53F09B-404D-426E-A52A-CE43E88E5252}"/>
              </a:ext>
            </a:extLst>
          </p:cNvPr>
          <p:cNvSpPr>
            <a:spLocks noGrp="1" noChangeArrowheads="1"/>
          </p:cNvSpPr>
          <p:nvPr>
            <p:ph type="title"/>
          </p:nvPr>
        </p:nvSpPr>
        <p:spPr>
          <a:xfrm>
            <a:off x="838200" y="609600"/>
            <a:ext cx="77724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管程的</a:t>
            </a:r>
            <a:r>
              <a:rPr lang="en-US" altLang="zh-CN" sz="4800">
                <a:latin typeface="华文新魏" panose="02010800040101010101" pitchFamily="2" charset="-122"/>
                <a:ea typeface="华文新魏" panose="02010800040101010101" pitchFamily="2" charset="-122"/>
              </a:rPr>
              <a:t>signal( )</a:t>
            </a:r>
            <a:r>
              <a:rPr lang="zh-CN" altLang="en-US" sz="4800">
                <a:latin typeface="华文新魏" panose="02010800040101010101" pitchFamily="2" charset="-122"/>
                <a:ea typeface="华文新魏" panose="02010800040101010101" pitchFamily="2" charset="-122"/>
              </a:rPr>
              <a:t>操作</a:t>
            </a:r>
            <a:br>
              <a:rPr lang="zh-CN" altLang="en-US" sz="5400">
                <a:latin typeface="隶书" panose="02010509060101010101" pitchFamily="49" charset="-122"/>
                <a:ea typeface="隶书" panose="02010509060101010101" pitchFamily="49" charset="-122"/>
              </a:rPr>
            </a:br>
            <a:endParaRPr lang="zh-CN" altLang="en-US" sz="5400">
              <a:latin typeface="隶书" panose="02010509060101010101" pitchFamily="49" charset="-122"/>
              <a:ea typeface="隶书" panose="02010509060101010101" pitchFamily="49" charset="-122"/>
            </a:endParaRPr>
          </a:p>
        </p:txBody>
      </p:sp>
      <p:sp>
        <p:nvSpPr>
          <p:cNvPr id="55299" name="Rectangle 3">
            <a:extLst>
              <a:ext uri="{FF2B5EF4-FFF2-40B4-BE49-F238E27FC236}">
                <a16:creationId xmlns:a16="http://schemas.microsoft.com/office/drawing/2014/main" id="{DB87CB94-F52F-4B6F-8450-B52E6E80F47B}"/>
              </a:ext>
            </a:extLst>
          </p:cNvPr>
          <p:cNvSpPr>
            <a:spLocks noGrp="1" noChangeArrowheads="1"/>
          </p:cNvSpPr>
          <p:nvPr>
            <p:ph type="body" idx="1"/>
          </p:nvPr>
        </p:nvSpPr>
        <p:spPr>
          <a:xfrm>
            <a:off x="684213" y="1219200"/>
            <a:ext cx="8002587" cy="5378450"/>
          </a:xfrm>
        </p:spPr>
        <p:txBody>
          <a:bodyPr/>
          <a:lstStyle/>
          <a:p>
            <a:pPr eaLnBrk="1" hangingPunct="1"/>
            <a:r>
              <a:rPr lang="en-US" altLang="zh-CN">
                <a:latin typeface="华文新魏" panose="02010800040101010101" pitchFamily="2" charset="-122"/>
                <a:ea typeface="华文新魏" panose="02010800040101010101" pitchFamily="2" charset="-122"/>
              </a:rPr>
              <a:t>void signal(semaphore &amp;x_sem,int </a:t>
            </a:r>
          </a:p>
          <a:p>
            <a:pPr eaLnBrk="1" hangingPunct="1">
              <a:buFontTx/>
              <a:buNone/>
            </a:pPr>
            <a:r>
              <a:rPr lang="en-US" altLang="zh-CN">
                <a:latin typeface="华文新魏" panose="02010800040101010101" pitchFamily="2" charset="-122"/>
                <a:ea typeface="华文新魏" panose="02010800040101010101" pitchFamily="2" charset="-122"/>
              </a:rPr>
              <a:t>             &amp;x_count,InterfaceModule &amp;IM) {</a:t>
            </a:r>
          </a:p>
          <a:p>
            <a:pPr eaLnBrk="1" hangingPunct="1"/>
            <a:r>
              <a:rPr lang="en-US" altLang="zh-CN">
                <a:latin typeface="华文新魏" panose="02010800040101010101" pitchFamily="2" charset="-122"/>
                <a:ea typeface="华文新魏" panose="02010800040101010101" pitchFamily="2" charset="-122"/>
              </a:rPr>
              <a:t>    if(x_count&gt;0) {  </a:t>
            </a:r>
          </a:p>
          <a:p>
            <a:pPr eaLnBrk="1" hangingPunct="1"/>
            <a:r>
              <a:rPr lang="en-US" altLang="zh-CN">
                <a:latin typeface="华文新魏" panose="02010800040101010101" pitchFamily="2" charset="-122"/>
                <a:ea typeface="华文新魏" panose="02010800040101010101" pitchFamily="2" charset="-122"/>
              </a:rPr>
              <a:t>	       IM.next_count++;  </a:t>
            </a:r>
          </a:p>
          <a:p>
            <a:pPr eaLnBrk="1" hangingPunct="1"/>
            <a:r>
              <a:rPr lang="en-US" altLang="zh-CN">
                <a:latin typeface="华文新魏" panose="02010800040101010101" pitchFamily="2" charset="-122"/>
                <a:ea typeface="华文新魏" panose="02010800040101010101" pitchFamily="2" charset="-122"/>
              </a:rPr>
              <a:t>    V(x_sem);         </a:t>
            </a:r>
          </a:p>
          <a:p>
            <a:pPr eaLnBrk="1" hangingPunct="1"/>
            <a:r>
              <a:rPr lang="en-US" altLang="zh-CN">
                <a:latin typeface="华文新魏" panose="02010800040101010101" pitchFamily="2" charset="-122"/>
                <a:ea typeface="华文新魏" panose="02010800040101010101" pitchFamily="2" charset="-122"/>
              </a:rPr>
              <a:t>    P(IM.next);        </a:t>
            </a:r>
          </a:p>
          <a:p>
            <a:pPr eaLnBrk="1" hangingPunct="1"/>
            <a:r>
              <a:rPr lang="en-US" altLang="zh-CN">
                <a:latin typeface="华文新魏" panose="02010800040101010101" pitchFamily="2" charset="-122"/>
                <a:ea typeface="华文新魏" panose="02010800040101010101" pitchFamily="2" charset="-122"/>
              </a:rPr>
              <a:t>    IM.next_count--;</a:t>
            </a:r>
          </a:p>
          <a:p>
            <a:pPr eaLnBrk="1" hangingPunct="1"/>
            <a:r>
              <a:rPr lang="en-US" altLang="zh-CN">
                <a:latin typeface="华文新魏" panose="02010800040101010101" pitchFamily="2" charset="-122"/>
                <a:ea typeface="华文新魏" panose="02010800040101010101" pitchFamily="2" charset="-122"/>
              </a:rPr>
              <a:t>	 }</a:t>
            </a:r>
          </a:p>
          <a:p>
            <a:pPr eaLnBrk="1" hangingPunct="1"/>
            <a:r>
              <a:rPr lang="en-US" altLang="zh-CN">
                <a:latin typeface="华文新魏" panose="02010800040101010101" pitchFamily="2" charset="-122"/>
                <a:ea typeface="华文新魏" panose="02010800040101010101" pitchFamily="2" charset="-122"/>
              </a:rPr>
              <a:t>}</a:t>
            </a:r>
          </a:p>
        </p:txBody>
      </p:sp>
      <p:sp>
        <p:nvSpPr>
          <p:cNvPr id="20484" name="Line 4">
            <a:extLst>
              <a:ext uri="{FF2B5EF4-FFF2-40B4-BE49-F238E27FC236}">
                <a16:creationId xmlns:a16="http://schemas.microsoft.com/office/drawing/2014/main" id="{BBED1E2C-613E-421C-A5D2-ABF2EF5CBCBA}"/>
              </a:ext>
            </a:extLst>
          </p:cNvPr>
          <p:cNvSpPr>
            <a:spLocks noChangeShapeType="1"/>
          </p:cNvSpPr>
          <p:nvPr/>
        </p:nvSpPr>
        <p:spPr bwMode="auto">
          <a:xfrm>
            <a:off x="971550" y="4365625"/>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1" name="Line 5">
            <a:extLst>
              <a:ext uri="{FF2B5EF4-FFF2-40B4-BE49-F238E27FC236}">
                <a16:creationId xmlns:a16="http://schemas.microsoft.com/office/drawing/2014/main" id="{F1E66A0C-DB88-4003-B9BF-3FC8E560234C}"/>
              </a:ext>
            </a:extLst>
          </p:cNvPr>
          <p:cNvSpPr>
            <a:spLocks noChangeShapeType="1"/>
          </p:cNvSpPr>
          <p:nvPr/>
        </p:nvSpPr>
        <p:spPr bwMode="auto">
          <a:xfrm>
            <a:off x="3500438" y="3929063"/>
            <a:ext cx="1295400" cy="0"/>
          </a:xfrm>
          <a:prstGeom prst="line">
            <a:avLst/>
          </a:prstGeom>
          <a:noFill/>
          <a:ln w="28575">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302" name="Line 6">
            <a:extLst>
              <a:ext uri="{FF2B5EF4-FFF2-40B4-BE49-F238E27FC236}">
                <a16:creationId xmlns:a16="http://schemas.microsoft.com/office/drawing/2014/main" id="{A6B8020C-F77C-4B1F-A7D3-9C6AA7768FB3}"/>
              </a:ext>
            </a:extLst>
          </p:cNvPr>
          <p:cNvSpPr>
            <a:spLocks noChangeShapeType="1"/>
          </p:cNvSpPr>
          <p:nvPr/>
        </p:nvSpPr>
        <p:spPr bwMode="auto">
          <a:xfrm>
            <a:off x="1428750" y="4714875"/>
            <a:ext cx="3384550" cy="0"/>
          </a:xfrm>
          <a:prstGeom prst="line">
            <a:avLst/>
          </a:prstGeom>
          <a:noFill/>
          <a:ln w="28575">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 calcmode="lin" valueType="num">
                                      <p:cBhvr additive="base">
                                        <p:cTn id="11"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29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 calcmode="lin" valueType="num">
                                      <p:cBhvr additive="base">
                                        <p:cTn id="15"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29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anim calcmode="lin" valueType="num">
                                      <p:cBhvr additive="base">
                                        <p:cTn id="19"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299">
                                            <p:txEl>
                                              <p:pRg st="4" end="4"/>
                                            </p:txEl>
                                          </p:spTgt>
                                        </p:tgtEl>
                                        <p:attrNameLst>
                                          <p:attrName>style.visibility</p:attrName>
                                        </p:attrNameLst>
                                      </p:cBhvr>
                                      <p:to>
                                        <p:strVal val="visible"/>
                                      </p:to>
                                    </p:set>
                                    <p:anim calcmode="lin" valueType="num">
                                      <p:cBhvr additive="base">
                                        <p:cTn id="23"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29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5299">
                                            <p:txEl>
                                              <p:pRg st="5" end="5"/>
                                            </p:txEl>
                                          </p:spTgt>
                                        </p:tgtEl>
                                        <p:attrNameLst>
                                          <p:attrName>style.visibility</p:attrName>
                                        </p:attrNameLst>
                                      </p:cBhvr>
                                      <p:to>
                                        <p:strVal val="visible"/>
                                      </p:to>
                                    </p:set>
                                    <p:anim calcmode="lin" valueType="num">
                                      <p:cBhvr additive="base">
                                        <p:cTn id="27"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529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anim calcmode="lin" valueType="num">
                                      <p:cBhvr additive="base">
                                        <p:cTn id="31"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5299">
                                            <p:txEl>
                                              <p:pRg st="7" end="7"/>
                                            </p:txEl>
                                          </p:spTgt>
                                        </p:tgtEl>
                                        <p:attrNameLst>
                                          <p:attrName>style.visibility</p:attrName>
                                        </p:attrNameLst>
                                      </p:cBhvr>
                                      <p:to>
                                        <p:strVal val="visible"/>
                                      </p:to>
                                    </p:set>
                                    <p:anim calcmode="lin" valueType="num">
                                      <p:cBhvr additive="base">
                                        <p:cTn id="35" dur="5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52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5299">
                                            <p:txEl>
                                              <p:pRg st="8" end="8"/>
                                            </p:txEl>
                                          </p:spTgt>
                                        </p:tgtEl>
                                        <p:attrNameLst>
                                          <p:attrName>style.visibility</p:attrName>
                                        </p:attrNameLst>
                                      </p:cBhvr>
                                      <p:to>
                                        <p:strVal val="visible"/>
                                      </p:to>
                                    </p:set>
                                    <p:anim calcmode="lin" valueType="num">
                                      <p:cBhvr additive="base">
                                        <p:cTn id="39" dur="500" fill="hold"/>
                                        <p:tgtEl>
                                          <p:spTgt spid="552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52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55301"/>
                                        </p:tgtEl>
                                        <p:attrNameLst>
                                          <p:attrName>style.visibility</p:attrName>
                                        </p:attrNameLst>
                                      </p:cBhvr>
                                      <p:to>
                                        <p:strVal val="visible"/>
                                      </p:to>
                                    </p:set>
                                    <p:anim calcmode="lin" valueType="num">
                                      <p:cBhvr additive="base">
                                        <p:cTn id="45" dur="500" fill="hold"/>
                                        <p:tgtEl>
                                          <p:spTgt spid="55301"/>
                                        </p:tgtEl>
                                        <p:attrNameLst>
                                          <p:attrName>ppt_x</p:attrName>
                                        </p:attrNameLst>
                                      </p:cBhvr>
                                      <p:tavLst>
                                        <p:tav tm="0">
                                          <p:val>
                                            <p:strVal val="#ppt_x"/>
                                          </p:val>
                                        </p:tav>
                                        <p:tav tm="100000">
                                          <p:val>
                                            <p:strVal val="#ppt_x"/>
                                          </p:val>
                                        </p:tav>
                                      </p:tavLst>
                                    </p:anim>
                                    <p:anim calcmode="lin" valueType="num">
                                      <p:cBhvr additive="base">
                                        <p:cTn id="46" dur="500" fill="hold"/>
                                        <p:tgtEl>
                                          <p:spTgt spid="5530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55302"/>
                                        </p:tgtEl>
                                        <p:attrNameLst>
                                          <p:attrName>style.visibility</p:attrName>
                                        </p:attrNameLst>
                                      </p:cBhvr>
                                      <p:to>
                                        <p:strVal val="visible"/>
                                      </p:to>
                                    </p:set>
                                    <p:anim calcmode="lin" valueType="num">
                                      <p:cBhvr additive="base">
                                        <p:cTn id="51" dur="500" fill="hold"/>
                                        <p:tgtEl>
                                          <p:spTgt spid="55302"/>
                                        </p:tgtEl>
                                        <p:attrNameLst>
                                          <p:attrName>ppt_x</p:attrName>
                                        </p:attrNameLst>
                                      </p:cBhvr>
                                      <p:tavLst>
                                        <p:tav tm="0">
                                          <p:val>
                                            <p:strVal val="#ppt_x"/>
                                          </p:val>
                                        </p:tav>
                                        <p:tav tm="100000">
                                          <p:val>
                                            <p:strVal val="#ppt_x"/>
                                          </p:val>
                                        </p:tav>
                                      </p:tavLst>
                                    </p:anim>
                                    <p:anim calcmode="lin" valueType="num">
                                      <p:cBhvr additive="base">
                                        <p:cTn id="52"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4679C51-AA15-4413-88F5-0D23FE69041F}"/>
              </a:ext>
            </a:extLst>
          </p:cNvPr>
          <p:cNvSpPr>
            <a:spLocks noGrp="1" noChangeArrowheads="1"/>
          </p:cNvSpPr>
          <p:nvPr>
            <p:ph type="title"/>
          </p:nvPr>
        </p:nvSpPr>
        <p:spPr>
          <a:xfrm>
            <a:off x="539750" y="457200"/>
            <a:ext cx="8229600" cy="1143000"/>
          </a:xfrm>
        </p:spPr>
        <p:txBody>
          <a:bodyPr/>
          <a:lstStyle/>
          <a:p>
            <a:pPr eaLnBrk="1" hangingPunct="1"/>
            <a:r>
              <a:rPr lang="en-US" altLang="zh-CN" sz="4800">
                <a:latin typeface="华文新魏" panose="02010800040101010101" pitchFamily="2" charset="-122"/>
                <a:ea typeface="华文新魏" panose="02010800040101010101" pitchFamily="2" charset="-122"/>
              </a:rPr>
              <a:t>3.4.1</a:t>
            </a:r>
            <a:r>
              <a:rPr lang="zh-CN" altLang="en-US" sz="4800">
                <a:latin typeface="华文新魏" panose="02010800040101010101" pitchFamily="2" charset="-122"/>
                <a:ea typeface="华文新魏" panose="02010800040101010101" pitchFamily="2" charset="-122"/>
              </a:rPr>
              <a:t>管程和条件变量 </a:t>
            </a:r>
            <a:br>
              <a:rPr lang="zh-CN" altLang="en-US" sz="4800">
                <a:latin typeface="华文新魏" panose="02010800040101010101" pitchFamily="2" charset="-122"/>
                <a:ea typeface="华文新魏" panose="02010800040101010101" pitchFamily="2" charset="-122"/>
              </a:rPr>
            </a:br>
            <a:endParaRPr lang="zh-CN" altLang="en-US" sz="4000">
              <a:latin typeface="华文新魏" panose="02010800040101010101" pitchFamily="2" charset="-122"/>
              <a:ea typeface="华文新魏" panose="02010800040101010101" pitchFamily="2" charset="-122"/>
            </a:endParaRPr>
          </a:p>
        </p:txBody>
      </p:sp>
      <p:sp>
        <p:nvSpPr>
          <p:cNvPr id="3075" name="Rectangle 3">
            <a:extLst>
              <a:ext uri="{FF2B5EF4-FFF2-40B4-BE49-F238E27FC236}">
                <a16:creationId xmlns:a16="http://schemas.microsoft.com/office/drawing/2014/main" id="{2B0BB364-703D-4A4E-BD4C-212A70056E86}"/>
              </a:ext>
            </a:extLst>
          </p:cNvPr>
          <p:cNvSpPr>
            <a:spLocks noGrp="1" noChangeArrowheads="1"/>
          </p:cNvSpPr>
          <p:nvPr>
            <p:ph type="body" idx="1"/>
          </p:nvPr>
        </p:nvSpPr>
        <p:spPr>
          <a:xfrm>
            <a:off x="468313" y="1196975"/>
            <a:ext cx="8532812" cy="4800600"/>
          </a:xfrm>
        </p:spPr>
        <p:txBody>
          <a:bodyPr/>
          <a:lstStyle/>
          <a:p>
            <a:pPr algn="just" eaLnBrk="1" hangingPunct="1">
              <a:lnSpc>
                <a:spcPct val="105000"/>
              </a:lnSpc>
              <a:buFontTx/>
              <a:buNone/>
            </a:pPr>
            <a:r>
              <a:rPr lang="en-US" altLang="zh-CN" sz="2800">
                <a:latin typeface="华文新魏" panose="02010800040101010101" pitchFamily="2" charset="-122"/>
                <a:ea typeface="华文新魏" panose="02010800040101010101" pitchFamily="2" charset="-122"/>
              </a:rPr>
              <a:t>     </a:t>
            </a:r>
            <a:r>
              <a:rPr lang="zh-CN" altLang="en-US" sz="3600">
                <a:latin typeface="华文新魏" panose="02010800040101010101" pitchFamily="2" charset="-122"/>
                <a:ea typeface="华文新魏" panose="02010800040101010101" pitchFamily="2" charset="-122"/>
              </a:rPr>
              <a:t>为什么要引入管程</a:t>
            </a:r>
          </a:p>
          <a:p>
            <a:pPr algn="just" eaLnBrk="1" hangingPunct="1">
              <a:lnSpc>
                <a:spcPct val="105000"/>
              </a:lnSpc>
            </a:pPr>
            <a:r>
              <a:rPr lang="zh-CN" altLang="en-US" sz="3600">
                <a:latin typeface="华文新魏" panose="02010800040101010101" pitchFamily="2" charset="-122"/>
                <a:ea typeface="华文新魏" panose="02010800040101010101" pitchFamily="2" charset="-122"/>
              </a:rPr>
              <a:t>把分散在各进程中的临界区集中起来进行管理 ；</a:t>
            </a:r>
          </a:p>
          <a:p>
            <a:pPr algn="just" eaLnBrk="1" hangingPunct="1">
              <a:lnSpc>
                <a:spcPct val="105000"/>
              </a:lnSpc>
            </a:pPr>
            <a:r>
              <a:rPr lang="zh-CN" altLang="en-US" sz="3600">
                <a:latin typeface="华文新魏" panose="02010800040101010101" pitchFamily="2" charset="-122"/>
                <a:ea typeface="华文新魏" panose="02010800040101010101" pitchFamily="2" charset="-122"/>
              </a:rPr>
              <a:t>防止进程有意或无意的违法同步操作， </a:t>
            </a:r>
          </a:p>
          <a:p>
            <a:pPr algn="just" eaLnBrk="1" hangingPunct="1">
              <a:lnSpc>
                <a:spcPct val="105000"/>
              </a:lnSpc>
            </a:pPr>
            <a:r>
              <a:rPr lang="zh-CN" altLang="en-US" sz="3600">
                <a:latin typeface="华文新魏" panose="02010800040101010101" pitchFamily="2" charset="-122"/>
                <a:ea typeface="华文新魏" panose="02010800040101010101" pitchFamily="2" charset="-122"/>
              </a:rPr>
              <a:t>便于用高级语言来书写程序，也便于程序正确性验证。 </a:t>
            </a:r>
          </a:p>
          <a:p>
            <a:pPr algn="just" eaLnBrk="1" hangingPunct="1">
              <a:lnSpc>
                <a:spcPct val="105000"/>
              </a:lnSpc>
            </a:pPr>
            <a:endParaRPr lang="en-US" altLang="zh-CN" sz="3600">
              <a:latin typeface="华文新魏" panose="02010800040101010101" pitchFamily="2" charset="-122"/>
              <a:ea typeface="华文新魏" panose="02010800040101010101" pitchFamily="2" charset="-122"/>
            </a:endParaRPr>
          </a:p>
        </p:txBody>
      </p:sp>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EFE3451-2D3F-4C0E-B965-BF3C79586C3C}"/>
              </a:ext>
            </a:extLst>
          </p:cNvPr>
          <p:cNvSpPr>
            <a:spLocks noGrp="1" noChangeArrowheads="1"/>
          </p:cNvSpPr>
          <p:nvPr>
            <p:ph type="title"/>
          </p:nvPr>
        </p:nvSpPr>
        <p:spPr>
          <a:xfrm>
            <a:off x="684213" y="260350"/>
            <a:ext cx="8231187" cy="1143000"/>
          </a:xfrm>
        </p:spPr>
        <p:txBody>
          <a:bodyPr/>
          <a:lstStyle/>
          <a:p>
            <a:pPr eaLnBrk="1" hangingPunct="1"/>
            <a:r>
              <a:rPr lang="en-US" altLang="zh-CN" sz="4000">
                <a:latin typeface="华文新魏" panose="02010800040101010101" pitchFamily="2" charset="-122"/>
                <a:ea typeface="华文新魏" panose="02010800040101010101" pitchFamily="2" charset="-122"/>
              </a:rPr>
              <a:t>3.4.3 </a:t>
            </a:r>
            <a:r>
              <a:rPr lang="zh-CN" altLang="en-US" sz="4000">
                <a:latin typeface="华文新魏" panose="02010800040101010101" pitchFamily="2" charset="-122"/>
                <a:ea typeface="华文新魏" panose="02010800040101010101" pitchFamily="2" charset="-122"/>
              </a:rPr>
              <a:t>使用管程解决进程同步问题 </a:t>
            </a:r>
          </a:p>
        </p:txBody>
      </p:sp>
      <p:sp>
        <p:nvSpPr>
          <p:cNvPr id="21507" name="Rectangle 3">
            <a:extLst>
              <a:ext uri="{FF2B5EF4-FFF2-40B4-BE49-F238E27FC236}">
                <a16:creationId xmlns:a16="http://schemas.microsoft.com/office/drawing/2014/main" id="{EA867AF8-EF50-4CA6-B764-E2F9A3DDF52E}"/>
              </a:ext>
            </a:extLst>
          </p:cNvPr>
          <p:cNvSpPr>
            <a:spLocks noGrp="1" noChangeArrowheads="1"/>
          </p:cNvSpPr>
          <p:nvPr>
            <p:ph type="body" idx="1"/>
          </p:nvPr>
        </p:nvSpPr>
        <p:spPr>
          <a:xfrm>
            <a:off x="468313" y="1268413"/>
            <a:ext cx="8280400" cy="5184775"/>
          </a:xfrm>
        </p:spPr>
        <p:txBody>
          <a:bodyPr/>
          <a:lstStyle/>
          <a:p>
            <a:pPr eaLnBrk="1" hangingPunct="1">
              <a:lnSpc>
                <a:spcPct val="90000"/>
              </a:lnSpc>
              <a:buFontTx/>
              <a:buNone/>
            </a:pPr>
            <a:r>
              <a:rPr lang="en-US" altLang="zh-CN">
                <a:latin typeface="华文新魏" panose="02010800040101010101" pitchFamily="2" charset="-122"/>
                <a:ea typeface="华文新魏" panose="02010800040101010101" pitchFamily="2" charset="-122"/>
              </a:rPr>
              <a:t>1</a:t>
            </a:r>
            <a:r>
              <a:rPr lang="zh-CN" altLang="en-US">
                <a:latin typeface="华文新魏" panose="02010800040101010101" pitchFamily="2" charset="-122"/>
                <a:ea typeface="华文新魏" panose="02010800040101010101" pitchFamily="2" charset="-122"/>
              </a:rPr>
              <a:t>霍尔管程解决五个哲学家吃通心面问题</a:t>
            </a:r>
            <a:r>
              <a:rPr lang="en-US" altLang="zh-CN">
                <a:latin typeface="华文新魏" panose="02010800040101010101" pitchFamily="2" charset="-122"/>
                <a:ea typeface="华文新魏" panose="02010800040101010101" pitchFamily="2" charset="-122"/>
              </a:rPr>
              <a:t>(1)</a:t>
            </a:r>
            <a:endParaRPr lang="en-US" altLang="zh-CN" sz="2800">
              <a:latin typeface="华文新魏" panose="02010800040101010101" pitchFamily="2" charset="-122"/>
              <a:ea typeface="华文新魏" panose="02010800040101010101" pitchFamily="2" charset="-122"/>
            </a:endParaRPr>
          </a:p>
          <a:p>
            <a:pPr eaLnBrk="1" hangingPunct="1">
              <a:lnSpc>
                <a:spcPct val="90000"/>
              </a:lnSpc>
            </a:pPr>
            <a:r>
              <a:rPr lang="en-US" altLang="zh-CN" sz="2800">
                <a:latin typeface="华文新魏" panose="02010800040101010101" pitchFamily="2" charset="-122"/>
                <a:ea typeface="华文新魏" panose="02010800040101010101" pitchFamily="2" charset="-122"/>
              </a:rPr>
              <a:t>type dining_philosophers=monitor</a:t>
            </a:r>
          </a:p>
          <a:p>
            <a:pPr eaLnBrk="1" hangingPunct="1">
              <a:lnSpc>
                <a:spcPct val="90000"/>
              </a:lnSpc>
            </a:pPr>
            <a:r>
              <a:rPr lang="en-US" altLang="zh-CN" sz="2800">
                <a:latin typeface="华文新魏" panose="02010800040101010101" pitchFamily="2" charset="-122"/>
                <a:ea typeface="华文新魏" panose="02010800040101010101" pitchFamily="2" charset="-122"/>
              </a:rPr>
              <a:t>  enum {thinking,hungry,eating} state[5];</a:t>
            </a:r>
          </a:p>
          <a:p>
            <a:pPr eaLnBrk="1" hangingPunct="1">
              <a:lnSpc>
                <a:spcPct val="90000"/>
              </a:lnSpc>
            </a:pPr>
            <a:r>
              <a:rPr lang="en-US" altLang="zh-CN" sz="2800">
                <a:latin typeface="华文新魏" panose="02010800040101010101" pitchFamily="2" charset="-122"/>
                <a:ea typeface="华文新魏" panose="02010800040101010101" pitchFamily="2" charset="-122"/>
              </a:rPr>
              <a:t>  semaphore self[5];</a:t>
            </a:r>
          </a:p>
          <a:p>
            <a:pPr eaLnBrk="1" hangingPunct="1">
              <a:lnSpc>
                <a:spcPct val="90000"/>
              </a:lnSpc>
            </a:pPr>
            <a:r>
              <a:rPr lang="en-US" altLang="zh-CN" sz="2800">
                <a:latin typeface="华文新魏" panose="02010800040101010101" pitchFamily="2" charset="-122"/>
                <a:ea typeface="华文新魏" panose="02010800040101010101" pitchFamily="2" charset="-122"/>
              </a:rPr>
              <a:t>  int self_count[5];</a:t>
            </a:r>
          </a:p>
          <a:p>
            <a:pPr eaLnBrk="1" hangingPunct="1">
              <a:lnSpc>
                <a:spcPct val="90000"/>
              </a:lnSpc>
            </a:pPr>
            <a:r>
              <a:rPr lang="en-US" altLang="zh-CN" sz="2800">
                <a:latin typeface="华文新魏" panose="02010800040101010101" pitchFamily="2" charset="-122"/>
                <a:ea typeface="华文新魏" panose="02010800040101010101" pitchFamily="2" charset="-122"/>
              </a:rPr>
              <a:t>  InterfaceModule IM;</a:t>
            </a:r>
          </a:p>
          <a:p>
            <a:pPr eaLnBrk="1" hangingPunct="1">
              <a:lnSpc>
                <a:spcPct val="90000"/>
              </a:lnSpc>
            </a:pPr>
            <a:r>
              <a:rPr lang="en-US" altLang="zh-CN" sz="2800">
                <a:latin typeface="华文新魏" panose="02010800040101010101" pitchFamily="2" charset="-122"/>
                <a:ea typeface="华文新魏" panose="02010800040101010101" pitchFamily="2" charset="-122"/>
              </a:rPr>
              <a:t>  for (int i=0;i&lt;5;i++)//</a:t>
            </a:r>
            <a:r>
              <a:rPr lang="zh-CN" altLang="en-US" sz="2800">
                <a:latin typeface="华文新魏" panose="02010800040101010101" pitchFamily="2" charset="-122"/>
                <a:ea typeface="华文新魏" panose="02010800040101010101" pitchFamily="2" charset="-122"/>
              </a:rPr>
              <a:t>初始化，</a:t>
            </a:r>
            <a:r>
              <a:rPr lang="en-US" altLang="zh-CN" sz="2800">
                <a:latin typeface="华文新魏" panose="02010800040101010101" pitchFamily="2" charset="-122"/>
                <a:ea typeface="华文新魏" panose="02010800040101010101" pitchFamily="2" charset="-122"/>
              </a:rPr>
              <a:t>i</a:t>
            </a:r>
            <a:r>
              <a:rPr lang="zh-CN" altLang="en-US" sz="2800">
                <a:latin typeface="华文新魏" panose="02010800040101010101" pitchFamily="2" charset="-122"/>
                <a:ea typeface="华文新魏" panose="02010800040101010101" pitchFamily="2" charset="-122"/>
              </a:rPr>
              <a:t>为进程号</a:t>
            </a:r>
          </a:p>
          <a:p>
            <a:pPr eaLnBrk="1" hangingPunct="1">
              <a:lnSpc>
                <a:spcPct val="9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state[i]=thinking;</a:t>
            </a:r>
          </a:p>
          <a:p>
            <a:pPr eaLnBrk="1" hangingPunct="1">
              <a:lnSpc>
                <a:spcPct val="90000"/>
              </a:lnSpc>
            </a:pPr>
            <a:r>
              <a:rPr lang="en-US" altLang="zh-CN" sz="2800">
                <a:latin typeface="华文新魏" panose="02010800040101010101" pitchFamily="2" charset="-122"/>
                <a:ea typeface="华文新魏" panose="02010800040101010101" pitchFamily="2" charset="-122"/>
              </a:rPr>
              <a:t> define pickup,putdown;</a:t>
            </a:r>
          </a:p>
          <a:p>
            <a:pPr eaLnBrk="1" hangingPunct="1">
              <a:lnSpc>
                <a:spcPct val="90000"/>
              </a:lnSpc>
            </a:pPr>
            <a:r>
              <a:rPr lang="en-US" altLang="zh-CN" sz="2800">
                <a:latin typeface="华文新魏" panose="02010800040101010101" pitchFamily="2" charset="-122"/>
                <a:ea typeface="华文新魏" panose="02010800040101010101" pitchFamily="2" charset="-122"/>
              </a:rPr>
              <a:t> use enter,leave,wait,signal</a:t>
            </a:r>
            <a:r>
              <a:rPr lang="zh-CN" altLang="en-US" sz="2800">
                <a:latin typeface="华文新魏" panose="02010800040101010101" pitchFamily="2" charset="-122"/>
                <a:ea typeface="华文新魏" panose="02010800040101010101" pitchFamily="2" charset="-122"/>
              </a:rPr>
              <a:t>；</a:t>
            </a:r>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4FDB01F-714B-468B-A5EA-480130F6CC20}"/>
              </a:ext>
            </a:extLst>
          </p:cNvPr>
          <p:cNvSpPr>
            <a:spLocks noGrp="1" noChangeArrowheads="1"/>
          </p:cNvSpPr>
          <p:nvPr>
            <p:ph type="title"/>
          </p:nvPr>
        </p:nvSpPr>
        <p:spPr>
          <a:xfrm>
            <a:off x="179388" y="260350"/>
            <a:ext cx="8785225" cy="1143000"/>
          </a:xfrm>
        </p:spPr>
        <p:txBody>
          <a:bodyPr/>
          <a:lstStyle/>
          <a:p>
            <a:pPr eaLnBrk="1" hangingPunct="1"/>
            <a:r>
              <a:rPr lang="zh-CN" altLang="en-US" sz="3600">
                <a:latin typeface="华文新魏" panose="02010800040101010101" pitchFamily="2" charset="-122"/>
                <a:ea typeface="华文新魏" panose="02010800040101010101" pitchFamily="2" charset="-122"/>
              </a:rPr>
              <a:t>霍尔管程解决五个哲学家吃通心面问题</a:t>
            </a:r>
            <a:r>
              <a:rPr lang="en-US" altLang="zh-CN" sz="3600">
                <a:latin typeface="华文新魏" panose="02010800040101010101" pitchFamily="2" charset="-122"/>
                <a:ea typeface="华文新魏" panose="02010800040101010101" pitchFamily="2" charset="-122"/>
              </a:rPr>
              <a:t>(2)</a:t>
            </a:r>
          </a:p>
        </p:txBody>
      </p:sp>
      <p:sp>
        <p:nvSpPr>
          <p:cNvPr id="22531" name="Rectangle 3">
            <a:extLst>
              <a:ext uri="{FF2B5EF4-FFF2-40B4-BE49-F238E27FC236}">
                <a16:creationId xmlns:a16="http://schemas.microsoft.com/office/drawing/2014/main" id="{E9F15ECC-5B6D-448E-870A-6FDAC6B94182}"/>
              </a:ext>
            </a:extLst>
          </p:cNvPr>
          <p:cNvSpPr>
            <a:spLocks noGrp="1" noChangeArrowheads="1"/>
          </p:cNvSpPr>
          <p:nvPr>
            <p:ph type="body" idx="1"/>
          </p:nvPr>
        </p:nvSpPr>
        <p:spPr>
          <a:xfrm>
            <a:off x="1066800" y="1196975"/>
            <a:ext cx="7696200" cy="5329238"/>
          </a:xfrm>
        </p:spPr>
        <p:txBody>
          <a:bodyPr/>
          <a:lstStyle/>
          <a:p>
            <a:pPr eaLnBrk="1" hangingPunct="1">
              <a:lnSpc>
                <a:spcPct val="80000"/>
              </a:lnSpc>
            </a:pPr>
            <a:r>
              <a:rPr lang="en-US" altLang="zh-CN" sz="2400"/>
              <a:t>void pickup(int i) {         //i=0,1,...,4</a:t>
            </a:r>
          </a:p>
          <a:p>
            <a:pPr eaLnBrk="1" hangingPunct="1">
              <a:lnSpc>
                <a:spcPct val="80000"/>
              </a:lnSpc>
            </a:pPr>
            <a:r>
              <a:rPr lang="en-US" altLang="zh-CN" sz="2400"/>
              <a:t>       enter(IM);</a:t>
            </a:r>
          </a:p>
          <a:p>
            <a:pPr eaLnBrk="1" hangingPunct="1">
              <a:lnSpc>
                <a:spcPct val="80000"/>
              </a:lnSpc>
            </a:pPr>
            <a:r>
              <a:rPr lang="en-US" altLang="zh-CN" sz="2400"/>
              <a:t>	  state[i]=hungry;</a:t>
            </a:r>
          </a:p>
          <a:p>
            <a:pPr eaLnBrk="1" hangingPunct="1">
              <a:lnSpc>
                <a:spcPct val="80000"/>
              </a:lnSpc>
            </a:pPr>
            <a:r>
              <a:rPr lang="en-US" altLang="zh-CN" sz="2400"/>
              <a:t>	  test(i);</a:t>
            </a:r>
          </a:p>
          <a:p>
            <a:pPr eaLnBrk="1" hangingPunct="1">
              <a:lnSpc>
                <a:spcPct val="80000"/>
              </a:lnSpc>
            </a:pPr>
            <a:r>
              <a:rPr lang="en-US" altLang="zh-CN" sz="2400"/>
              <a:t>	  if(state[i]!=eating)</a:t>
            </a:r>
          </a:p>
          <a:p>
            <a:pPr eaLnBrk="1" hangingPunct="1">
              <a:lnSpc>
                <a:spcPct val="80000"/>
              </a:lnSpc>
            </a:pPr>
            <a:r>
              <a:rPr lang="en-US" altLang="zh-CN" sz="2400"/>
              <a:t>	       wait(self[i],self_count[i],IM);</a:t>
            </a:r>
          </a:p>
          <a:p>
            <a:pPr eaLnBrk="1" hangingPunct="1">
              <a:lnSpc>
                <a:spcPct val="80000"/>
              </a:lnSpc>
            </a:pPr>
            <a:r>
              <a:rPr lang="en-US" altLang="zh-CN" sz="2400"/>
              <a:t>       leave(IM);</a:t>
            </a:r>
          </a:p>
          <a:p>
            <a:pPr eaLnBrk="1" hangingPunct="1">
              <a:lnSpc>
                <a:spcPct val="80000"/>
              </a:lnSpc>
            </a:pPr>
            <a:r>
              <a:rPr lang="en-US" altLang="zh-CN" sz="2400"/>
              <a:t>}</a:t>
            </a:r>
          </a:p>
          <a:p>
            <a:pPr eaLnBrk="1" hangingPunct="1">
              <a:lnSpc>
                <a:spcPct val="80000"/>
              </a:lnSpc>
            </a:pPr>
            <a:r>
              <a:rPr lang="en-US" altLang="zh-CN" sz="2400"/>
              <a:t>void putdown(int i) {       //i=0,1,2,..,4</a:t>
            </a:r>
          </a:p>
          <a:p>
            <a:pPr eaLnBrk="1" hangingPunct="1">
              <a:lnSpc>
                <a:spcPct val="80000"/>
              </a:lnSpc>
            </a:pPr>
            <a:r>
              <a:rPr lang="en-US" altLang="zh-CN" sz="2400"/>
              <a:t>     enter(IM);</a:t>
            </a:r>
          </a:p>
          <a:p>
            <a:pPr eaLnBrk="1" hangingPunct="1">
              <a:lnSpc>
                <a:spcPct val="80000"/>
              </a:lnSpc>
            </a:pPr>
            <a:r>
              <a:rPr lang="en-US" altLang="zh-CN" sz="2400"/>
              <a:t>       state[i]=thinking;</a:t>
            </a:r>
          </a:p>
          <a:p>
            <a:pPr eaLnBrk="1" hangingPunct="1">
              <a:lnSpc>
                <a:spcPct val="80000"/>
              </a:lnSpc>
            </a:pPr>
            <a:r>
              <a:rPr lang="en-US" altLang="zh-CN" sz="2400"/>
              <a:t>       test((i-1)%5);</a:t>
            </a:r>
          </a:p>
          <a:p>
            <a:pPr eaLnBrk="1" hangingPunct="1">
              <a:lnSpc>
                <a:spcPct val="80000"/>
              </a:lnSpc>
            </a:pPr>
            <a:r>
              <a:rPr lang="en-US" altLang="zh-CN" sz="2400"/>
              <a:t>       test((i+1)%5);</a:t>
            </a:r>
          </a:p>
          <a:p>
            <a:pPr eaLnBrk="1" hangingPunct="1">
              <a:lnSpc>
                <a:spcPct val="80000"/>
              </a:lnSpc>
            </a:pPr>
            <a:r>
              <a:rPr lang="en-US" altLang="zh-CN" sz="2400"/>
              <a:t>     leave(IM);</a:t>
            </a:r>
          </a:p>
          <a:p>
            <a:pPr eaLnBrk="1" hangingPunct="1">
              <a:lnSpc>
                <a:spcPct val="80000"/>
              </a:lnSpc>
            </a:pPr>
            <a:r>
              <a:rPr lang="en-US" altLang="zh-CN" sz="2400"/>
              <a:t>}</a:t>
            </a:r>
            <a:endParaRPr lang="en-US" altLang="zh-CN" sz="2400">
              <a:solidFill>
                <a:srgbClr val="006600"/>
              </a:solidFill>
              <a:latin typeface="华文新魏" panose="02010800040101010101" pitchFamily="2" charset="-122"/>
              <a:ea typeface="华文新魏" panose="02010800040101010101" pitchFamily="2" charset="-122"/>
            </a:endParaRPr>
          </a:p>
          <a:p>
            <a:pPr eaLnBrk="1" hangingPunct="1">
              <a:lnSpc>
                <a:spcPct val="80000"/>
              </a:lnSpc>
            </a:pPr>
            <a:endParaRPr lang="en-US" altLang="zh-CN" sz="2400">
              <a:solidFill>
                <a:srgbClr val="006600"/>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26B4F0F-498D-4B28-A0B5-52073F1389E6}"/>
              </a:ext>
            </a:extLst>
          </p:cNvPr>
          <p:cNvSpPr>
            <a:spLocks noGrp="1" noChangeArrowheads="1"/>
          </p:cNvSpPr>
          <p:nvPr>
            <p:ph type="title"/>
          </p:nvPr>
        </p:nvSpPr>
        <p:spPr>
          <a:xfrm>
            <a:off x="827088" y="333375"/>
            <a:ext cx="7772400" cy="1143000"/>
          </a:xfrm>
        </p:spPr>
        <p:txBody>
          <a:bodyPr/>
          <a:lstStyle/>
          <a:p>
            <a:pPr eaLnBrk="1" hangingPunct="1"/>
            <a:r>
              <a:rPr lang="zh-CN" altLang="en-US" sz="3600">
                <a:latin typeface="华文新魏" panose="02010800040101010101" pitchFamily="2" charset="-122"/>
                <a:ea typeface="华文新魏" panose="02010800040101010101" pitchFamily="2" charset="-122"/>
              </a:rPr>
              <a:t>霍尔管程实现五个哲学家吃通心面问题</a:t>
            </a:r>
            <a:r>
              <a:rPr lang="en-US" altLang="zh-CN" sz="3600">
                <a:latin typeface="华文新魏" panose="02010800040101010101" pitchFamily="2" charset="-122"/>
                <a:ea typeface="华文新魏" panose="02010800040101010101" pitchFamily="2" charset="-122"/>
              </a:rPr>
              <a:t>(3)</a:t>
            </a:r>
          </a:p>
        </p:txBody>
      </p:sp>
      <p:sp>
        <p:nvSpPr>
          <p:cNvPr id="23555" name="Rectangle 3">
            <a:extLst>
              <a:ext uri="{FF2B5EF4-FFF2-40B4-BE49-F238E27FC236}">
                <a16:creationId xmlns:a16="http://schemas.microsoft.com/office/drawing/2014/main" id="{AD9D0FE2-8FC1-46DF-B4AA-E733B41EABE5}"/>
              </a:ext>
            </a:extLst>
          </p:cNvPr>
          <p:cNvSpPr>
            <a:spLocks noGrp="1" noChangeArrowheads="1"/>
          </p:cNvSpPr>
          <p:nvPr>
            <p:ph type="body" idx="1"/>
          </p:nvPr>
        </p:nvSpPr>
        <p:spPr>
          <a:xfrm>
            <a:off x="611188" y="1593850"/>
            <a:ext cx="8280400" cy="4572000"/>
          </a:xfrm>
        </p:spPr>
        <p:txBody>
          <a:bodyPr/>
          <a:lstStyle/>
          <a:p>
            <a:pPr eaLnBrk="1" hangingPunct="1"/>
            <a:r>
              <a:rPr lang="en-US" altLang="zh-CN" sz="2800"/>
              <a:t>void test(int k)  {       //k=0,1,...,4</a:t>
            </a:r>
          </a:p>
          <a:p>
            <a:pPr eaLnBrk="1" hangingPunct="1"/>
            <a:r>
              <a:rPr lang="en-US" altLang="zh-CN" sz="2800"/>
              <a:t>	if((state[(k-1)%5]!=eating)&amp;&amp;(state[k]==hungry)</a:t>
            </a:r>
          </a:p>
          <a:p>
            <a:pPr eaLnBrk="1" hangingPunct="1"/>
            <a:r>
              <a:rPr lang="en-US" altLang="zh-CN" sz="2800"/>
              <a:t>	&amp;&amp;(state[(k+1)%5]!=eating)) {</a:t>
            </a:r>
          </a:p>
          <a:p>
            <a:pPr eaLnBrk="1" hangingPunct="1"/>
            <a:r>
              <a:rPr lang="en-US" altLang="zh-CN" sz="2800"/>
              <a:t>		state[k]=eating;</a:t>
            </a:r>
          </a:p>
          <a:p>
            <a:pPr eaLnBrk="1" hangingPunct="1"/>
            <a:r>
              <a:rPr lang="en-US" altLang="zh-CN" sz="2800"/>
              <a:t>		signal(self[k],self_count[k],IM);</a:t>
            </a:r>
          </a:p>
          <a:p>
            <a:pPr eaLnBrk="1" hangingPunct="1"/>
            <a:r>
              <a:rPr lang="en-US" altLang="zh-CN" sz="2800"/>
              <a:t>	 }</a:t>
            </a:r>
          </a:p>
          <a:p>
            <a:pPr eaLnBrk="1" hangingPunct="1"/>
            <a:r>
              <a:rPr lang="en-US" altLang="zh-CN" sz="2800"/>
              <a:t>    }</a:t>
            </a:r>
          </a:p>
          <a:p>
            <a:pPr eaLnBrk="1" hangingPunct="1"/>
            <a:r>
              <a:rPr lang="en-US" altLang="zh-CN" sz="2800"/>
              <a:t>}</a:t>
            </a:r>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2B8701E-CAB8-4CF7-B7BB-29E3CD8D0D6B}"/>
              </a:ext>
            </a:extLst>
          </p:cNvPr>
          <p:cNvSpPr>
            <a:spLocks noGrp="1" noChangeArrowheads="1"/>
          </p:cNvSpPr>
          <p:nvPr>
            <p:ph type="title"/>
          </p:nvPr>
        </p:nvSpPr>
        <p:spPr>
          <a:xfrm>
            <a:off x="827088" y="188913"/>
            <a:ext cx="8240712" cy="1143000"/>
          </a:xfrm>
        </p:spPr>
        <p:txBody>
          <a:bodyPr/>
          <a:lstStyle/>
          <a:p>
            <a:pPr eaLnBrk="1" hangingPunct="1"/>
            <a:r>
              <a:rPr lang="en-US" altLang="zh-CN">
                <a:latin typeface="华文新魏" panose="02010800040101010101" pitchFamily="2" charset="-122"/>
                <a:ea typeface="华文新魏" panose="02010800040101010101" pitchFamily="2" charset="-122"/>
              </a:rPr>
              <a:t>2</a:t>
            </a:r>
            <a:r>
              <a:rPr lang="zh-CN" altLang="en-US">
                <a:latin typeface="华文新魏" panose="02010800040101010101" pitchFamily="2" charset="-122"/>
                <a:ea typeface="华文新魏" panose="02010800040101010101" pitchFamily="2" charset="-122"/>
              </a:rPr>
              <a:t>管程解决生产者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a:t>
            </a:r>
            <a:r>
              <a:rPr lang="en-US" altLang="zh-CN">
                <a:latin typeface="华文新魏" panose="02010800040101010101" pitchFamily="2" charset="-122"/>
                <a:ea typeface="华文新魏" panose="02010800040101010101" pitchFamily="2" charset="-122"/>
              </a:rPr>
              <a:t>(1)</a:t>
            </a:r>
          </a:p>
        </p:txBody>
      </p:sp>
      <p:sp>
        <p:nvSpPr>
          <p:cNvPr id="24579" name="Rectangle 3">
            <a:extLst>
              <a:ext uri="{FF2B5EF4-FFF2-40B4-BE49-F238E27FC236}">
                <a16:creationId xmlns:a16="http://schemas.microsoft.com/office/drawing/2014/main" id="{DF34463C-00F4-4883-8AE7-5BECD45284C5}"/>
              </a:ext>
            </a:extLst>
          </p:cNvPr>
          <p:cNvSpPr>
            <a:spLocks noGrp="1" noChangeArrowheads="1"/>
          </p:cNvSpPr>
          <p:nvPr>
            <p:ph type="body" idx="1"/>
          </p:nvPr>
        </p:nvSpPr>
        <p:spPr>
          <a:xfrm>
            <a:off x="990600" y="1125538"/>
            <a:ext cx="7543800" cy="4876800"/>
          </a:xfrm>
        </p:spPr>
        <p:txBody>
          <a:bodyPr/>
          <a:lstStyle/>
          <a:p>
            <a:pPr eaLnBrk="1" hangingPunct="1"/>
            <a:r>
              <a:rPr lang="en-US" altLang="zh-CN" sz="2800">
                <a:latin typeface="华文新魏" panose="02010800040101010101" pitchFamily="2" charset="-122"/>
                <a:ea typeface="华文新魏" panose="02010800040101010101" pitchFamily="2" charset="-122"/>
              </a:rPr>
              <a:t>type producer_consumer=monitor</a:t>
            </a:r>
          </a:p>
          <a:p>
            <a:pPr eaLnBrk="1" hangingPunct="1"/>
            <a:r>
              <a:rPr lang="en-US" altLang="zh-CN" sz="2800">
                <a:latin typeface="华文新魏" panose="02010800040101010101" pitchFamily="2" charset="-122"/>
                <a:ea typeface="华文新魏" panose="02010800040101010101" pitchFamily="2" charset="-122"/>
              </a:rPr>
              <a:t>item B[k];     //</a:t>
            </a:r>
            <a:r>
              <a:rPr lang="zh-CN" altLang="en-US" sz="2800">
                <a:latin typeface="华文新魏" panose="02010800040101010101" pitchFamily="2" charset="-122"/>
                <a:ea typeface="华文新魏" panose="02010800040101010101" pitchFamily="2" charset="-122"/>
              </a:rPr>
              <a:t>缓冲区个数</a:t>
            </a:r>
          </a:p>
          <a:p>
            <a:pPr eaLnBrk="1" hangingPunct="1"/>
            <a:r>
              <a:rPr lang="en-US" altLang="zh-CN" sz="2800">
                <a:latin typeface="华文新魏" panose="02010800040101010101" pitchFamily="2" charset="-122"/>
                <a:ea typeface="华文新魏" panose="02010800040101010101" pitchFamily="2" charset="-122"/>
              </a:rPr>
              <a:t>int in,out;    //</a:t>
            </a:r>
            <a:r>
              <a:rPr lang="zh-CN" altLang="en-US" sz="2800">
                <a:latin typeface="华文新魏" panose="02010800040101010101" pitchFamily="2" charset="-122"/>
                <a:ea typeface="华文新魏" panose="02010800040101010101" pitchFamily="2" charset="-122"/>
              </a:rPr>
              <a:t>存取指针</a:t>
            </a:r>
          </a:p>
          <a:p>
            <a:pPr eaLnBrk="1" hangingPunct="1"/>
            <a:r>
              <a:rPr lang="en-US" altLang="zh-CN" sz="2800">
                <a:latin typeface="华文新魏" panose="02010800040101010101" pitchFamily="2" charset="-122"/>
                <a:ea typeface="华文新魏" panose="02010800040101010101" pitchFamily="2" charset="-122"/>
              </a:rPr>
              <a:t>int count;     //</a:t>
            </a:r>
            <a:r>
              <a:rPr lang="zh-CN" altLang="en-US" sz="2800">
                <a:latin typeface="华文新魏" panose="02010800040101010101" pitchFamily="2" charset="-122"/>
                <a:ea typeface="华文新魏" panose="02010800040101010101" pitchFamily="2" charset="-122"/>
              </a:rPr>
              <a:t>缓冲中产品数</a:t>
            </a:r>
          </a:p>
          <a:p>
            <a:pPr eaLnBrk="1" hangingPunct="1"/>
            <a:r>
              <a:rPr lang="en-US" altLang="zh-CN" sz="2800">
                <a:latin typeface="华文新魏" panose="02010800040101010101" pitchFamily="2" charset="-122"/>
                <a:ea typeface="华文新魏" panose="02010800040101010101" pitchFamily="2" charset="-122"/>
              </a:rPr>
              <a:t>semaphore notfull,notempty; //</a:t>
            </a:r>
            <a:r>
              <a:rPr lang="zh-CN" altLang="en-US" sz="2800">
                <a:latin typeface="华文新魏" panose="02010800040101010101" pitchFamily="2" charset="-122"/>
                <a:ea typeface="华文新魏" panose="02010800040101010101" pitchFamily="2" charset="-122"/>
              </a:rPr>
              <a:t>条件变量</a:t>
            </a:r>
            <a:endParaRPr lang="zh-CN" altLang="en-GB" sz="2800">
              <a:latin typeface="华文新魏" panose="02010800040101010101" pitchFamily="2" charset="-122"/>
              <a:ea typeface="华文新魏" panose="02010800040101010101" pitchFamily="2" charset="-122"/>
            </a:endParaRPr>
          </a:p>
          <a:p>
            <a:pPr eaLnBrk="1" hangingPunct="1"/>
            <a:r>
              <a:rPr lang="en-GB" altLang="zh-CN" sz="2800">
                <a:latin typeface="华文新魏" panose="02010800040101010101" pitchFamily="2" charset="-122"/>
                <a:ea typeface="华文新魏" panose="02010800040101010101" pitchFamily="2" charset="-122"/>
              </a:rPr>
              <a:t>int </a:t>
            </a:r>
            <a:r>
              <a:rPr lang="en-US" altLang="zh-CN" sz="2800">
                <a:latin typeface="华文新魏" panose="02010800040101010101" pitchFamily="2" charset="-122"/>
                <a:ea typeface="华文新魏" panose="02010800040101010101" pitchFamily="2" charset="-122"/>
              </a:rPr>
              <a:t>notfull_count,notempty_count;</a:t>
            </a:r>
          </a:p>
          <a:p>
            <a:pPr eaLnBrk="1" hangingPunct="1"/>
            <a:r>
              <a:rPr lang="en-US" altLang="zh-CN" sz="2800">
                <a:latin typeface="华文新魏" panose="02010800040101010101" pitchFamily="2" charset="-122"/>
                <a:ea typeface="华文新魏" panose="02010800040101010101" pitchFamily="2" charset="-122"/>
              </a:rPr>
              <a:t>InterfaceModule IM;</a:t>
            </a:r>
          </a:p>
          <a:p>
            <a:pPr eaLnBrk="1" hangingPunct="1"/>
            <a:r>
              <a:rPr lang="en-US" altLang="zh-CN" sz="2800">
                <a:latin typeface="华文新魏" panose="02010800040101010101" pitchFamily="2" charset="-122"/>
                <a:ea typeface="华文新魏" panose="02010800040101010101" pitchFamily="2" charset="-122"/>
              </a:rPr>
              <a:t>define append,take;</a:t>
            </a:r>
          </a:p>
          <a:p>
            <a:pPr eaLnBrk="1" hangingPunct="1"/>
            <a:r>
              <a:rPr lang="en-US" altLang="zh-CN" sz="2800">
                <a:latin typeface="华文新魏" panose="02010800040101010101" pitchFamily="2" charset="-122"/>
                <a:ea typeface="华文新魏" panose="02010800040101010101" pitchFamily="2" charset="-122"/>
              </a:rPr>
              <a:t>use enter,leave,wait,signal</a:t>
            </a:r>
            <a:r>
              <a:rPr lang="zh-CN" altLang="en-GB" sz="2800">
                <a:latin typeface="华文新魏" panose="02010800040101010101" pitchFamily="2" charset="-122"/>
                <a:ea typeface="华文新魏" panose="02010800040101010101" pitchFamily="2" charset="-122"/>
              </a:rPr>
              <a:t>；</a:t>
            </a:r>
          </a:p>
          <a:p>
            <a:pPr eaLnBrk="1" hangingPunct="1"/>
            <a:endParaRPr lang="en-US" altLang="zh-CN" sz="2800">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E4CD94E-6091-4883-B3B2-579A26420828}"/>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管程解决生产者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a:t>
            </a:r>
            <a:r>
              <a:rPr lang="en-US" altLang="zh-CN">
                <a:latin typeface="华文新魏" panose="02010800040101010101" pitchFamily="2" charset="-122"/>
                <a:ea typeface="华文新魏" panose="02010800040101010101" pitchFamily="2" charset="-122"/>
              </a:rPr>
              <a:t>(2)</a:t>
            </a:r>
          </a:p>
        </p:txBody>
      </p:sp>
      <p:sp>
        <p:nvSpPr>
          <p:cNvPr id="25603" name="Rectangle 3">
            <a:extLst>
              <a:ext uri="{FF2B5EF4-FFF2-40B4-BE49-F238E27FC236}">
                <a16:creationId xmlns:a16="http://schemas.microsoft.com/office/drawing/2014/main" id="{49BE4012-12C8-4EBF-8288-BBF42FD25E7B}"/>
              </a:ext>
            </a:extLst>
          </p:cNvPr>
          <p:cNvSpPr>
            <a:spLocks noGrp="1" noChangeArrowheads="1"/>
          </p:cNvSpPr>
          <p:nvPr>
            <p:ph type="body" idx="1"/>
          </p:nvPr>
        </p:nvSpPr>
        <p:spPr>
          <a:xfrm>
            <a:off x="685800" y="1268413"/>
            <a:ext cx="8062913" cy="5329237"/>
          </a:xfrm>
        </p:spPr>
        <p:txBody>
          <a:bodyPr/>
          <a:lstStyle/>
          <a:p>
            <a:pPr eaLnBrk="1" hangingPunct="1">
              <a:lnSpc>
                <a:spcPct val="90000"/>
              </a:lnSpc>
            </a:pPr>
            <a:r>
              <a:rPr lang="en-US" altLang="zh-CN" sz="2800">
                <a:latin typeface="华文新魏" panose="02010800040101010101" pitchFamily="2" charset="-122"/>
                <a:ea typeface="华文新魏" panose="02010800040101010101" pitchFamily="2" charset="-122"/>
              </a:rPr>
              <a:t>void append(item x) {</a:t>
            </a:r>
          </a:p>
          <a:p>
            <a:pPr eaLnBrk="1" hangingPunct="1">
              <a:lnSpc>
                <a:spcPct val="90000"/>
              </a:lnSpc>
            </a:pPr>
            <a:r>
              <a:rPr lang="en-US" altLang="zh-CN" sz="2800">
                <a:latin typeface="华文新魏" panose="02010800040101010101" pitchFamily="2" charset="-122"/>
                <a:ea typeface="华文新魏" panose="02010800040101010101" pitchFamily="2" charset="-122"/>
              </a:rPr>
              <a:t>     enter(IM);</a:t>
            </a:r>
          </a:p>
          <a:p>
            <a:pPr eaLnBrk="1" hangingPunct="1">
              <a:lnSpc>
                <a:spcPct val="90000"/>
              </a:lnSpc>
            </a:pPr>
            <a:r>
              <a:rPr lang="en-US" altLang="zh-CN" sz="2800">
                <a:latin typeface="华文新魏" panose="02010800040101010101" pitchFamily="2" charset="-122"/>
                <a:ea typeface="华文新魏" panose="02010800040101010101" pitchFamily="2" charset="-122"/>
              </a:rPr>
              <a:t>	if(count==k)    //</a:t>
            </a:r>
            <a:r>
              <a:rPr lang="zh-CN" altLang="en-US" sz="2800">
                <a:latin typeface="华文新魏" panose="02010800040101010101" pitchFamily="2" charset="-122"/>
                <a:ea typeface="华文新魏" panose="02010800040101010101" pitchFamily="2" charset="-122"/>
              </a:rPr>
              <a:t>缓冲已满</a:t>
            </a:r>
          </a:p>
          <a:p>
            <a:pPr eaLnBrk="1" hangingPunct="1">
              <a:lnSpc>
                <a:spcPct val="9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wait(notfull,notfull_count,IM);</a:t>
            </a:r>
          </a:p>
          <a:p>
            <a:pPr eaLnBrk="1" hangingPunct="1">
              <a:lnSpc>
                <a:spcPct val="90000"/>
              </a:lnSpc>
            </a:pPr>
            <a:r>
              <a:rPr lang="en-US" altLang="zh-CN" sz="2800">
                <a:latin typeface="华文新魏" panose="02010800040101010101" pitchFamily="2" charset="-122"/>
                <a:ea typeface="华文新魏" panose="02010800040101010101" pitchFamily="2" charset="-122"/>
              </a:rPr>
              <a:t>	B[in]=x;</a:t>
            </a:r>
          </a:p>
          <a:p>
            <a:pPr eaLnBrk="1" hangingPunct="1">
              <a:lnSpc>
                <a:spcPct val="90000"/>
              </a:lnSpc>
            </a:pPr>
            <a:r>
              <a:rPr lang="en-US" altLang="zh-CN" sz="2800">
                <a:latin typeface="华文新魏" panose="02010800040101010101" pitchFamily="2" charset="-122"/>
                <a:ea typeface="华文新魏" panose="02010800040101010101" pitchFamily="2" charset="-122"/>
              </a:rPr>
              <a:t>	in=(in+1)%k;</a:t>
            </a:r>
          </a:p>
          <a:p>
            <a:pPr eaLnBrk="1" hangingPunct="1">
              <a:lnSpc>
                <a:spcPct val="90000"/>
              </a:lnSpc>
            </a:pPr>
            <a:r>
              <a:rPr lang="en-US" altLang="zh-CN" sz="2800">
                <a:latin typeface="华文新魏" panose="02010800040101010101" pitchFamily="2" charset="-122"/>
                <a:ea typeface="华文新魏" panose="02010800040101010101" pitchFamily="2" charset="-122"/>
              </a:rPr>
              <a:t>	count++;          //</a:t>
            </a:r>
            <a:r>
              <a:rPr lang="zh-CN" altLang="en-US" sz="2800">
                <a:latin typeface="华文新魏" panose="02010800040101010101" pitchFamily="2" charset="-122"/>
                <a:ea typeface="华文新魏" panose="02010800040101010101" pitchFamily="2" charset="-122"/>
              </a:rPr>
              <a:t>增加一个产品</a:t>
            </a:r>
          </a:p>
          <a:p>
            <a:pPr eaLnBrk="1" hangingPunct="1">
              <a:lnSpc>
                <a:spcPct val="9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signal(notempty,notempty_count,IM); </a:t>
            </a:r>
          </a:p>
          <a:p>
            <a:pPr eaLnBrk="1" hangingPunct="1">
              <a:lnSpc>
                <a:spcPct val="90000"/>
              </a:lnSpc>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唤醒等待消费者</a:t>
            </a:r>
          </a:p>
          <a:p>
            <a:pPr eaLnBrk="1" hangingPunct="1">
              <a:lnSpc>
                <a:spcPct val="9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leave(IM);</a:t>
            </a:r>
          </a:p>
          <a:p>
            <a:pPr eaLnBrk="1" hangingPunct="1">
              <a:lnSpc>
                <a:spcPct val="90000"/>
              </a:lnSpc>
            </a:pPr>
            <a:r>
              <a:rPr lang="en-US" altLang="zh-CN" sz="2800">
                <a:latin typeface="华文新魏" panose="02010800040101010101" pitchFamily="2" charset="-122"/>
                <a:ea typeface="华文新魏" panose="02010800040101010101" pitchFamily="2" charset="-122"/>
              </a:rPr>
              <a:t>}</a:t>
            </a:r>
          </a:p>
          <a:p>
            <a:pPr eaLnBrk="1" hangingPunct="1">
              <a:lnSpc>
                <a:spcPct val="90000"/>
              </a:lnSpc>
            </a:pPr>
            <a:endParaRPr lang="en-US" altLang="zh-CN" sz="2800">
              <a:latin typeface="华文新魏" panose="02010800040101010101" pitchFamily="2" charset="-122"/>
              <a:ea typeface="华文新魏" panose="020108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BD5BDD-D947-4A17-A0FE-E79D214E525E}"/>
              </a:ext>
            </a:extLst>
          </p:cNvPr>
          <p:cNvSpPr>
            <a:spLocks noGrp="1" noChangeArrowheads="1"/>
          </p:cNvSpPr>
          <p:nvPr>
            <p:ph type="title"/>
          </p:nvPr>
        </p:nvSpPr>
        <p:spPr>
          <a:xfrm>
            <a:off x="685800" y="188913"/>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管程解决生产者</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消费者问题</a:t>
            </a:r>
            <a:r>
              <a:rPr lang="en-US" altLang="zh-CN">
                <a:latin typeface="华文新魏" panose="02010800040101010101" pitchFamily="2" charset="-122"/>
                <a:ea typeface="华文新魏" panose="02010800040101010101" pitchFamily="2" charset="-122"/>
              </a:rPr>
              <a:t>(3)</a:t>
            </a:r>
          </a:p>
        </p:txBody>
      </p:sp>
      <p:sp>
        <p:nvSpPr>
          <p:cNvPr id="26627" name="Rectangle 3">
            <a:extLst>
              <a:ext uri="{FF2B5EF4-FFF2-40B4-BE49-F238E27FC236}">
                <a16:creationId xmlns:a16="http://schemas.microsoft.com/office/drawing/2014/main" id="{BB4F903B-ADA1-479A-A0FE-A6B1A293C1F2}"/>
              </a:ext>
            </a:extLst>
          </p:cNvPr>
          <p:cNvSpPr>
            <a:spLocks noGrp="1" noChangeArrowheads="1"/>
          </p:cNvSpPr>
          <p:nvPr>
            <p:ph type="body" idx="1"/>
          </p:nvPr>
        </p:nvSpPr>
        <p:spPr>
          <a:xfrm>
            <a:off x="685800" y="1268413"/>
            <a:ext cx="7772400" cy="5329237"/>
          </a:xfrm>
        </p:spPr>
        <p:txBody>
          <a:bodyPr/>
          <a:lstStyle/>
          <a:p>
            <a:pPr eaLnBrk="1" hangingPunct="1">
              <a:lnSpc>
                <a:spcPct val="80000"/>
              </a:lnSpc>
            </a:pPr>
            <a:r>
              <a:rPr lang="en-US" altLang="zh-CN" sz="2800">
                <a:latin typeface="华文新魏" panose="02010800040101010101" pitchFamily="2" charset="-122"/>
                <a:ea typeface="华文新魏" panose="02010800040101010101" pitchFamily="2" charset="-122"/>
              </a:rPr>
              <a:t>void take(item &amp;x) {</a:t>
            </a:r>
          </a:p>
          <a:p>
            <a:pPr eaLnBrk="1" hangingPunct="1">
              <a:lnSpc>
                <a:spcPct val="80000"/>
              </a:lnSpc>
            </a:pPr>
            <a:r>
              <a:rPr lang="en-US" altLang="zh-CN" sz="2800">
                <a:latin typeface="华文新魏" panose="02010800040101010101" pitchFamily="2" charset="-122"/>
                <a:ea typeface="华文新魏" panose="02010800040101010101" pitchFamily="2" charset="-122"/>
              </a:rPr>
              <a:t>    enter(IM);</a:t>
            </a:r>
          </a:p>
          <a:p>
            <a:pPr eaLnBrk="1" hangingPunct="1">
              <a:lnSpc>
                <a:spcPct val="80000"/>
              </a:lnSpc>
            </a:pPr>
            <a:r>
              <a:rPr lang="en-US" altLang="zh-CN" sz="2800">
                <a:latin typeface="华文新魏" panose="02010800040101010101" pitchFamily="2" charset="-122"/>
                <a:ea typeface="华文新魏" panose="02010800040101010101" pitchFamily="2" charset="-122"/>
              </a:rPr>
              <a:t>      if(count==0)</a:t>
            </a:r>
          </a:p>
          <a:p>
            <a:pPr eaLnBrk="1" hangingPunct="1">
              <a:lnSpc>
                <a:spcPct val="80000"/>
              </a:lnSpc>
            </a:pPr>
            <a:r>
              <a:rPr lang="en-US" altLang="zh-CN" sz="2800">
                <a:latin typeface="华文新魏" panose="02010800040101010101" pitchFamily="2" charset="-122"/>
                <a:ea typeface="华文新魏" panose="02010800040101010101" pitchFamily="2" charset="-122"/>
              </a:rPr>
              <a:t>	   wait(notempty,notempty_count,IM);                                                                                      </a:t>
            </a:r>
          </a:p>
          <a:p>
            <a:pPr eaLnBrk="1" hangingPunct="1">
              <a:lnSpc>
                <a:spcPct val="80000"/>
              </a:lnSpc>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缓冲已空</a:t>
            </a:r>
          </a:p>
          <a:p>
            <a:pPr eaLnBrk="1" hangingPunct="1">
              <a:lnSpc>
                <a:spcPct val="8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x=B[out];</a:t>
            </a:r>
          </a:p>
          <a:p>
            <a:pPr eaLnBrk="1" hangingPunct="1">
              <a:lnSpc>
                <a:spcPct val="80000"/>
              </a:lnSpc>
            </a:pPr>
            <a:r>
              <a:rPr lang="en-US" altLang="zh-CN" sz="2800">
                <a:latin typeface="华文新魏" panose="02010800040101010101" pitchFamily="2" charset="-122"/>
                <a:ea typeface="华文新魏" panose="02010800040101010101" pitchFamily="2" charset="-122"/>
              </a:rPr>
              <a:t>	out=(out+1)%k;</a:t>
            </a:r>
          </a:p>
          <a:p>
            <a:pPr eaLnBrk="1" hangingPunct="1">
              <a:lnSpc>
                <a:spcPct val="80000"/>
              </a:lnSpc>
            </a:pPr>
            <a:r>
              <a:rPr lang="en-US" altLang="zh-CN" sz="2800">
                <a:latin typeface="华文新魏" panose="02010800040101010101" pitchFamily="2" charset="-122"/>
                <a:ea typeface="华文新魏" panose="02010800040101010101" pitchFamily="2" charset="-122"/>
              </a:rPr>
              <a:t>	count--;               //</a:t>
            </a:r>
            <a:r>
              <a:rPr lang="zh-CN" altLang="en-US" sz="2800">
                <a:latin typeface="华文新魏" panose="02010800040101010101" pitchFamily="2" charset="-122"/>
                <a:ea typeface="华文新魏" panose="02010800040101010101" pitchFamily="2" charset="-122"/>
              </a:rPr>
              <a:t>减少一个产品</a:t>
            </a:r>
          </a:p>
          <a:p>
            <a:pPr eaLnBrk="1" hangingPunct="1">
              <a:lnSpc>
                <a:spcPct val="8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signal(notfull,notfull_count,IM);                                                     </a:t>
            </a:r>
          </a:p>
          <a:p>
            <a:pPr eaLnBrk="1" hangingPunct="1">
              <a:lnSpc>
                <a:spcPct val="80000"/>
              </a:lnSpc>
            </a:pPr>
            <a:r>
              <a:rPr lang="en-US" altLang="zh-CN" sz="2800">
                <a:latin typeface="华文新魏" panose="02010800040101010101" pitchFamily="2" charset="-122"/>
                <a:ea typeface="华文新魏" panose="02010800040101010101" pitchFamily="2" charset="-122"/>
              </a:rPr>
              <a:t>                                   //</a:t>
            </a:r>
            <a:r>
              <a:rPr lang="zh-CN" altLang="en-US" sz="2800">
                <a:latin typeface="华文新魏" panose="02010800040101010101" pitchFamily="2" charset="-122"/>
                <a:ea typeface="华文新魏" panose="02010800040101010101" pitchFamily="2" charset="-122"/>
              </a:rPr>
              <a:t>唤醒等待生产者</a:t>
            </a:r>
          </a:p>
          <a:p>
            <a:pPr eaLnBrk="1" hangingPunct="1">
              <a:lnSpc>
                <a:spcPct val="80000"/>
              </a:lnSpc>
            </a:pPr>
            <a:r>
              <a:rPr lang="zh-CN" altLang="en-US" sz="2800">
                <a:latin typeface="华文新魏" panose="02010800040101010101" pitchFamily="2" charset="-122"/>
                <a:ea typeface="华文新魏" panose="02010800040101010101" pitchFamily="2" charset="-122"/>
              </a:rPr>
              <a:t>     </a:t>
            </a:r>
            <a:r>
              <a:rPr lang="en-US" altLang="zh-CN" sz="2800">
                <a:latin typeface="华文新魏" panose="02010800040101010101" pitchFamily="2" charset="-122"/>
                <a:ea typeface="华文新魏" panose="02010800040101010101" pitchFamily="2" charset="-122"/>
              </a:rPr>
              <a:t>leave(IM);</a:t>
            </a:r>
          </a:p>
          <a:p>
            <a:pPr eaLnBrk="1" hangingPunct="1">
              <a:lnSpc>
                <a:spcPct val="80000"/>
              </a:lnSpc>
            </a:pPr>
            <a:r>
              <a:rPr lang="en-US" altLang="zh-CN" sz="2800">
                <a:latin typeface="华文新魏" panose="02010800040101010101" pitchFamily="2" charset="-122"/>
                <a:ea typeface="华文新魏" panose="02010800040101010101" pitchFamily="2"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3F20711-A64D-47B1-9299-C2E480C47416}"/>
              </a:ext>
            </a:extLst>
          </p:cNvPr>
          <p:cNvSpPr>
            <a:spLocks noGrp="1" noChangeArrowheads="1"/>
          </p:cNvSpPr>
          <p:nvPr>
            <p:ph type="title"/>
          </p:nvPr>
        </p:nvSpPr>
        <p:spPr>
          <a:xfrm>
            <a:off x="914400" y="304800"/>
            <a:ext cx="77724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管程定义和属性</a:t>
            </a:r>
          </a:p>
        </p:txBody>
      </p:sp>
      <p:sp>
        <p:nvSpPr>
          <p:cNvPr id="4099" name="Rectangle 3">
            <a:extLst>
              <a:ext uri="{FF2B5EF4-FFF2-40B4-BE49-F238E27FC236}">
                <a16:creationId xmlns:a16="http://schemas.microsoft.com/office/drawing/2014/main" id="{516660A4-3FD2-4CDA-A50B-A4E874BDF3BE}"/>
              </a:ext>
            </a:extLst>
          </p:cNvPr>
          <p:cNvSpPr>
            <a:spLocks noGrp="1" noChangeArrowheads="1"/>
          </p:cNvSpPr>
          <p:nvPr>
            <p:ph type="body" idx="1"/>
          </p:nvPr>
        </p:nvSpPr>
        <p:spPr>
          <a:xfrm>
            <a:off x="684213" y="1143000"/>
            <a:ext cx="8154987" cy="5486400"/>
          </a:xfrm>
        </p:spPr>
        <p:txBody>
          <a:bodyPr/>
          <a:lstStyle/>
          <a:p>
            <a:pPr eaLnBrk="1" hangingPunct="1">
              <a:lnSpc>
                <a:spcPct val="90000"/>
              </a:lnSpc>
            </a:pPr>
            <a:r>
              <a:rPr lang="zh-CN" altLang="en-US" sz="4000">
                <a:latin typeface="华文新魏" panose="02010800040101010101" pitchFamily="2" charset="-122"/>
                <a:ea typeface="华文新魏" panose="02010800040101010101" pitchFamily="2" charset="-122"/>
              </a:rPr>
              <a:t>管程的定义</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管程是由局部于自己的若干公共变量及其说明和所有访问这些公共变量的过程所组成的软件模块。 </a:t>
            </a:r>
          </a:p>
          <a:p>
            <a:pPr eaLnBrk="1" hangingPunct="1">
              <a:lnSpc>
                <a:spcPct val="90000"/>
              </a:lnSpc>
            </a:pPr>
            <a:r>
              <a:rPr lang="zh-CN" altLang="en-US" sz="4000">
                <a:latin typeface="华文新魏" panose="02010800040101010101" pitchFamily="2" charset="-122"/>
                <a:ea typeface="华文新魏" panose="02010800040101010101" pitchFamily="2" charset="-122"/>
              </a:rPr>
              <a:t>管程的属性</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共享性：</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安全性：</a:t>
            </a:r>
          </a:p>
          <a:p>
            <a:pPr eaLnBrk="1" hangingPunct="1">
              <a:lnSpc>
                <a:spcPct val="90000"/>
              </a:lnSpc>
              <a:buFontTx/>
              <a:buNone/>
            </a:pPr>
            <a:r>
              <a:rPr lang="zh-CN" altLang="en-US" sz="4000">
                <a:latin typeface="华文新魏" panose="02010800040101010101" pitchFamily="2" charset="-122"/>
                <a:ea typeface="华文新魏" panose="02010800040101010101" pitchFamily="2" charset="-122"/>
              </a:rPr>
              <a:t>         </a:t>
            </a:r>
            <a:r>
              <a:rPr lang="en-US" altLang="zh-CN" sz="4000">
                <a:ea typeface="华文新魏" panose="02010800040101010101" pitchFamily="2" charset="-122"/>
              </a:rPr>
              <a:t>•</a:t>
            </a:r>
            <a:r>
              <a:rPr lang="zh-CN" altLang="en-US" sz="4000">
                <a:latin typeface="华文新魏" panose="02010800040101010101" pitchFamily="2" charset="-122"/>
                <a:ea typeface="华文新魏" panose="02010800040101010101" pitchFamily="2" charset="-122"/>
              </a:rPr>
              <a:t>互斥性：</a:t>
            </a:r>
          </a:p>
        </p:txBody>
      </p:sp>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5F96F13-D1C3-42B7-B8F3-6D6ACCAE5E3E}"/>
              </a:ext>
            </a:extLst>
          </p:cNvPr>
          <p:cNvSpPr>
            <a:spLocks noGrp="1" noChangeArrowheads="1"/>
          </p:cNvSpPr>
          <p:nvPr>
            <p:ph type="title"/>
          </p:nvPr>
        </p:nvSpPr>
        <p:spPr>
          <a:xfrm>
            <a:off x="533400" y="152400"/>
            <a:ext cx="8229600" cy="914400"/>
          </a:xfrm>
        </p:spPr>
        <p:txBody>
          <a:bodyPr/>
          <a:lstStyle/>
          <a:p>
            <a:pPr eaLnBrk="1" hangingPunct="1"/>
            <a:r>
              <a:rPr lang="zh-CN" altLang="en-US" sz="4800">
                <a:latin typeface="华文新魏" panose="02010800040101010101" pitchFamily="2" charset="-122"/>
                <a:ea typeface="华文新魏" panose="02010800040101010101" pitchFamily="2" charset="-122"/>
              </a:rPr>
              <a:t>管程的形式</a:t>
            </a:r>
            <a:endParaRPr lang="zh-CN" altLang="zh-CN" sz="4800">
              <a:latin typeface="华文新魏" panose="02010800040101010101" pitchFamily="2" charset="-122"/>
              <a:ea typeface="华文新魏" panose="02010800040101010101" pitchFamily="2" charset="-122"/>
            </a:endParaRPr>
          </a:p>
        </p:txBody>
      </p:sp>
      <p:sp>
        <p:nvSpPr>
          <p:cNvPr id="5123" name="Rectangle 3">
            <a:extLst>
              <a:ext uri="{FF2B5EF4-FFF2-40B4-BE49-F238E27FC236}">
                <a16:creationId xmlns:a16="http://schemas.microsoft.com/office/drawing/2014/main" id="{FCDAB1C3-CB5A-4BA1-B262-2B089A126446}"/>
              </a:ext>
            </a:extLst>
          </p:cNvPr>
          <p:cNvSpPr>
            <a:spLocks noGrp="1" noChangeArrowheads="1"/>
          </p:cNvSpPr>
          <p:nvPr>
            <p:ph type="body" idx="1"/>
          </p:nvPr>
        </p:nvSpPr>
        <p:spPr>
          <a:xfrm>
            <a:off x="611188" y="765175"/>
            <a:ext cx="8532812" cy="5715000"/>
          </a:xfrm>
        </p:spPr>
        <p:txBody>
          <a:bodyPr/>
          <a:lstStyle/>
          <a:p>
            <a:pPr eaLnBrk="1" hangingPunct="1"/>
            <a:r>
              <a:rPr lang="en-US" altLang="zh-CN" sz="2400">
                <a:latin typeface="华文新魏" panose="02010800040101010101" pitchFamily="2" charset="-122"/>
                <a:ea typeface="华文新魏" panose="02010800040101010101" pitchFamily="2" charset="-122"/>
              </a:rPr>
              <a:t>type </a:t>
            </a:r>
            <a:r>
              <a:rPr lang="zh-CN" altLang="en-US" sz="2400">
                <a:latin typeface="华文新魏" panose="02010800040101010101" pitchFamily="2" charset="-122"/>
                <a:ea typeface="华文新魏" panose="02010800040101010101" pitchFamily="2" charset="-122"/>
              </a:rPr>
              <a:t>管程名</a:t>
            </a:r>
            <a:r>
              <a:rPr lang="en-US" altLang="zh-CN" sz="2400">
                <a:latin typeface="华文新魏" panose="02010800040101010101" pitchFamily="2" charset="-122"/>
                <a:ea typeface="华文新魏" panose="02010800040101010101" pitchFamily="2" charset="-122"/>
              </a:rPr>
              <a:t>=monitor {</a:t>
            </a:r>
          </a:p>
          <a:p>
            <a:pPr eaLnBrk="1" hangingPunct="1"/>
            <a:r>
              <a:rPr lang="en-US" altLang="zh-CN" sz="2400">
                <a:latin typeface="华文新魏" panose="02010800040101010101" pitchFamily="2" charset="-122"/>
                <a:ea typeface="华文新魏" panose="02010800040101010101" pitchFamily="2" charset="-122"/>
              </a:rPr>
              <a:t>   </a:t>
            </a:r>
            <a:r>
              <a:rPr lang="zh-CN" altLang="en-US" sz="2400">
                <a:latin typeface="华文新魏" panose="02010800040101010101" pitchFamily="2" charset="-122"/>
                <a:ea typeface="华文新魏" panose="02010800040101010101" pitchFamily="2" charset="-122"/>
              </a:rPr>
              <a:t>局部变量说明；</a:t>
            </a:r>
          </a:p>
          <a:p>
            <a:pPr eaLnBrk="1" hangingPunct="1"/>
            <a:r>
              <a:rPr lang="zh-CN" altLang="en-US" sz="2400">
                <a:latin typeface="华文新魏" panose="02010800040101010101" pitchFamily="2" charset="-122"/>
                <a:ea typeface="华文新魏" panose="02010800040101010101" pitchFamily="2" charset="-122"/>
              </a:rPr>
              <a:t>   条件变量说明；</a:t>
            </a:r>
          </a:p>
          <a:p>
            <a:pPr eaLnBrk="1" hangingPunct="1"/>
            <a:r>
              <a:rPr lang="zh-CN" altLang="en-US" sz="2400">
                <a:latin typeface="华文新魏" panose="02010800040101010101" pitchFamily="2" charset="-122"/>
                <a:ea typeface="华文新魏" panose="02010800040101010101" pitchFamily="2" charset="-122"/>
              </a:rPr>
              <a:t>   初始化语句；</a:t>
            </a:r>
          </a:p>
          <a:p>
            <a:pPr eaLnBrk="1" hangingPunct="1"/>
            <a:r>
              <a:rPr lang="en-US" altLang="zh-CN" sz="2400">
                <a:latin typeface="华文新魏" panose="02010800040101010101" pitchFamily="2" charset="-122"/>
                <a:ea typeface="华文新魏" panose="02010800040101010101" pitchFamily="2" charset="-122"/>
              </a:rPr>
              <a:t>define </a:t>
            </a:r>
            <a:r>
              <a:rPr lang="zh-CN" altLang="en-US" sz="2400">
                <a:latin typeface="华文新魏" panose="02010800040101010101" pitchFamily="2" charset="-122"/>
                <a:ea typeface="华文新魏" panose="02010800040101010101" pitchFamily="2" charset="-122"/>
              </a:rPr>
              <a:t>管程内定义的，管程外可调用的过程或函数名列表；</a:t>
            </a:r>
          </a:p>
          <a:p>
            <a:pPr eaLnBrk="1" hangingPunct="1"/>
            <a:r>
              <a:rPr lang="en-US" altLang="zh-CN" sz="2400">
                <a:latin typeface="华文新魏" panose="02010800040101010101" pitchFamily="2" charset="-122"/>
                <a:ea typeface="华文新魏" panose="02010800040101010101" pitchFamily="2" charset="-122"/>
              </a:rPr>
              <a:t>use </a:t>
            </a:r>
            <a:r>
              <a:rPr lang="zh-CN" altLang="en-US" sz="2400">
                <a:latin typeface="华文新魏" panose="02010800040101010101" pitchFamily="2" charset="-122"/>
                <a:ea typeface="华文新魏" panose="02010800040101010101" pitchFamily="2" charset="-122"/>
              </a:rPr>
              <a:t>管程外定义的，管程内将调用的过程或函数名列表；</a:t>
            </a:r>
          </a:p>
          <a:p>
            <a:pPr eaLnBrk="1" hangingPunct="1"/>
            <a:r>
              <a:rPr lang="zh-CN" altLang="en-US" sz="2400">
                <a:latin typeface="华文新魏" panose="02010800040101010101" pitchFamily="2" charset="-122"/>
                <a:ea typeface="华文新魏" panose="02010800040101010101" pitchFamily="2" charset="-122"/>
              </a:rPr>
              <a:t>过程名</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函数名</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形式参数表</a:t>
            </a:r>
            <a:r>
              <a:rPr lang="en-US" altLang="zh-CN" sz="2400">
                <a:latin typeface="华文新魏" panose="02010800040101010101" pitchFamily="2" charset="-122"/>
                <a:ea typeface="华文新魏" panose="02010800040101010101" pitchFamily="2" charset="-122"/>
              </a:rPr>
              <a:t>) { </a:t>
            </a:r>
          </a:p>
          <a:p>
            <a:pPr eaLnBrk="1" hangingPunct="1"/>
            <a:r>
              <a:rPr lang="en-US" altLang="zh-CN" sz="2400">
                <a:latin typeface="华文新魏" panose="02010800040101010101" pitchFamily="2" charset="-122"/>
                <a:ea typeface="华文新魏" panose="02010800040101010101" pitchFamily="2" charset="-122"/>
              </a:rPr>
              <a:t>	&lt;</a:t>
            </a:r>
            <a:r>
              <a:rPr lang="zh-CN" altLang="en-US" sz="2400">
                <a:latin typeface="华文新魏" panose="02010800040101010101" pitchFamily="2" charset="-122"/>
                <a:ea typeface="华文新魏" panose="02010800040101010101" pitchFamily="2" charset="-122"/>
              </a:rPr>
              <a:t>过程</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函数体</a:t>
            </a:r>
            <a:r>
              <a:rPr lang="en-US" altLang="zh-CN" sz="2400">
                <a:latin typeface="华文新魏" panose="02010800040101010101" pitchFamily="2" charset="-122"/>
                <a:ea typeface="华文新魏" panose="02010800040101010101" pitchFamily="2" charset="-122"/>
              </a:rPr>
              <a:t>&gt;;</a:t>
            </a:r>
          </a:p>
          <a:p>
            <a:pPr eaLnBrk="1" hangingPunct="1"/>
            <a:r>
              <a:rPr lang="en-US" altLang="zh-CN" sz="2400">
                <a:latin typeface="华文新魏" panose="02010800040101010101" pitchFamily="2" charset="-122"/>
                <a:ea typeface="华文新魏" panose="02010800040101010101" pitchFamily="2" charset="-122"/>
              </a:rPr>
              <a:t>   }</a:t>
            </a:r>
          </a:p>
          <a:p>
            <a:pPr eaLnBrk="1" hangingPunct="1"/>
            <a:r>
              <a:rPr lang="en-US" altLang="zh-CN" sz="2400">
                <a:latin typeface="华文新魏" panose="02010800040101010101" pitchFamily="2" charset="-122"/>
                <a:ea typeface="华文新魏" panose="02010800040101010101" pitchFamily="2" charset="-122"/>
              </a:rPr>
              <a:t>                    </a:t>
            </a:r>
            <a:r>
              <a:rPr lang="en-US" altLang="zh-CN" sz="2400">
                <a:ea typeface="华文新魏" panose="02010800040101010101" pitchFamily="2" charset="-122"/>
              </a:rPr>
              <a:t>…</a:t>
            </a:r>
            <a:endParaRPr lang="en-US" altLang="zh-CN" sz="2400">
              <a:latin typeface="华文新魏" panose="02010800040101010101" pitchFamily="2" charset="-122"/>
              <a:ea typeface="华文新魏" panose="02010800040101010101" pitchFamily="2" charset="-122"/>
            </a:endParaRPr>
          </a:p>
          <a:p>
            <a:pPr eaLnBrk="1" hangingPunct="1"/>
            <a:r>
              <a:rPr lang="zh-CN" altLang="en-US" sz="2400">
                <a:latin typeface="华文新魏" panose="02010800040101010101" pitchFamily="2" charset="-122"/>
                <a:ea typeface="华文新魏" panose="02010800040101010101" pitchFamily="2" charset="-122"/>
              </a:rPr>
              <a:t>过程名</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函数名</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形式参数表</a:t>
            </a:r>
            <a:r>
              <a:rPr lang="en-US" altLang="zh-CN" sz="2400">
                <a:latin typeface="华文新魏" panose="02010800040101010101" pitchFamily="2" charset="-122"/>
                <a:ea typeface="华文新魏" panose="02010800040101010101" pitchFamily="2" charset="-122"/>
              </a:rPr>
              <a:t>) {</a:t>
            </a:r>
          </a:p>
          <a:p>
            <a:pPr eaLnBrk="1" hangingPunct="1"/>
            <a:r>
              <a:rPr lang="en-US" altLang="zh-CN" sz="2400">
                <a:latin typeface="华文新魏" panose="02010800040101010101" pitchFamily="2" charset="-122"/>
                <a:ea typeface="华文新魏" panose="02010800040101010101" pitchFamily="2" charset="-122"/>
              </a:rPr>
              <a:t>	&lt;</a:t>
            </a:r>
            <a:r>
              <a:rPr lang="zh-CN" altLang="en-US" sz="2400">
                <a:latin typeface="华文新魏" panose="02010800040101010101" pitchFamily="2" charset="-122"/>
                <a:ea typeface="华文新魏" panose="02010800040101010101" pitchFamily="2" charset="-122"/>
              </a:rPr>
              <a:t>过程</a:t>
            </a:r>
            <a:r>
              <a:rPr lang="en-US" altLang="zh-CN" sz="2400">
                <a:latin typeface="华文新魏" panose="02010800040101010101" pitchFamily="2" charset="-122"/>
                <a:ea typeface="华文新魏" panose="02010800040101010101" pitchFamily="2" charset="-122"/>
              </a:rPr>
              <a:t>/</a:t>
            </a:r>
            <a:r>
              <a:rPr lang="zh-CN" altLang="en-US" sz="2400">
                <a:latin typeface="华文新魏" panose="02010800040101010101" pitchFamily="2" charset="-122"/>
                <a:ea typeface="华文新魏" panose="02010800040101010101" pitchFamily="2" charset="-122"/>
              </a:rPr>
              <a:t>函数体</a:t>
            </a:r>
            <a:r>
              <a:rPr lang="en-US" altLang="zh-CN" sz="2400">
                <a:latin typeface="华文新魏" panose="02010800040101010101" pitchFamily="2" charset="-122"/>
                <a:ea typeface="华文新魏" panose="02010800040101010101" pitchFamily="2" charset="-122"/>
              </a:rPr>
              <a:t>&gt;;</a:t>
            </a:r>
          </a:p>
          <a:p>
            <a:pPr eaLnBrk="1" hangingPunct="1"/>
            <a:r>
              <a:rPr lang="en-US" altLang="zh-CN" sz="2400">
                <a:latin typeface="华文新魏" panose="02010800040101010101" pitchFamily="2" charset="-122"/>
                <a:ea typeface="华文新魏" panose="02010800040101010101" pitchFamily="2" charset="-122"/>
              </a:rPr>
              <a:t>   }</a:t>
            </a:r>
          </a:p>
          <a:p>
            <a:pPr eaLnBrk="1" hangingPunct="1"/>
            <a:r>
              <a:rPr lang="en-US" altLang="zh-CN" sz="2400">
                <a:latin typeface="华文新魏" panose="02010800040101010101" pitchFamily="2" charset="-122"/>
                <a:ea typeface="华文新魏" panose="02010800040101010101" pitchFamily="2" charset="-122"/>
              </a:rPr>
              <a:t>}</a:t>
            </a: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803C16D-6B6A-4076-A3CA-BD00E81DB3F2}"/>
              </a:ext>
            </a:extLst>
          </p:cNvPr>
          <p:cNvSpPr>
            <a:spLocks noGrp="1" noChangeArrowheads="1"/>
          </p:cNvSpPr>
          <p:nvPr>
            <p:ph type="title"/>
          </p:nvPr>
        </p:nvSpPr>
        <p:spPr>
          <a:xfrm>
            <a:off x="457200" y="152400"/>
            <a:ext cx="8229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管程的结构</a:t>
            </a:r>
            <a:endParaRPr lang="zh-CN" altLang="zh-CN" sz="4800">
              <a:latin typeface="华文新魏" panose="02010800040101010101" pitchFamily="2" charset="-122"/>
              <a:ea typeface="华文新魏" panose="02010800040101010101" pitchFamily="2" charset="-122"/>
            </a:endParaRPr>
          </a:p>
        </p:txBody>
      </p:sp>
      <p:sp>
        <p:nvSpPr>
          <p:cNvPr id="6147" name="Rectangle 176">
            <a:extLst>
              <a:ext uri="{FF2B5EF4-FFF2-40B4-BE49-F238E27FC236}">
                <a16:creationId xmlns:a16="http://schemas.microsoft.com/office/drawing/2014/main" id="{1803FCFA-660E-4357-8D8F-2248A41B088F}"/>
              </a:ext>
            </a:extLst>
          </p:cNvPr>
          <p:cNvSpPr>
            <a:spLocks noChangeArrowheads="1"/>
          </p:cNvSpPr>
          <p:nvPr/>
        </p:nvSpPr>
        <p:spPr bwMode="auto">
          <a:xfrm>
            <a:off x="4056063" y="2071688"/>
            <a:ext cx="4044950" cy="4094162"/>
          </a:xfrm>
          <a:prstGeom prst="rect">
            <a:avLst/>
          </a:prstGeom>
          <a:solidFill>
            <a:schemeClr val="accent1"/>
          </a:solidFill>
          <a:ln w="9525">
            <a:solidFill>
              <a:srgbClr val="FFFFFF"/>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148" name="Rectangle 177">
            <a:extLst>
              <a:ext uri="{FF2B5EF4-FFF2-40B4-BE49-F238E27FC236}">
                <a16:creationId xmlns:a16="http://schemas.microsoft.com/office/drawing/2014/main" id="{1783EAF8-DA9E-4296-9484-F54095A330F9}"/>
              </a:ext>
            </a:extLst>
          </p:cNvPr>
          <p:cNvSpPr>
            <a:spLocks noChangeArrowheads="1"/>
          </p:cNvSpPr>
          <p:nvPr/>
        </p:nvSpPr>
        <p:spPr bwMode="auto">
          <a:xfrm>
            <a:off x="1133475" y="2301875"/>
            <a:ext cx="2922588" cy="3335338"/>
          </a:xfrm>
          <a:prstGeom prst="rect">
            <a:avLst/>
          </a:prstGeom>
          <a:solidFill>
            <a:srgbClr val="C0C0C0">
              <a:alpha val="50195"/>
            </a:srgbClr>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6149" name="Group 178">
            <a:extLst>
              <a:ext uri="{FF2B5EF4-FFF2-40B4-BE49-F238E27FC236}">
                <a16:creationId xmlns:a16="http://schemas.microsoft.com/office/drawing/2014/main" id="{18FADF40-417E-4F81-A44D-441F120F02EF}"/>
              </a:ext>
            </a:extLst>
          </p:cNvPr>
          <p:cNvGrpSpPr>
            <a:grpSpLocks/>
          </p:cNvGrpSpPr>
          <p:nvPr/>
        </p:nvGrpSpPr>
        <p:grpSpPr bwMode="auto">
          <a:xfrm>
            <a:off x="1582738" y="2649538"/>
            <a:ext cx="2922587" cy="709612"/>
            <a:chOff x="2601" y="7501"/>
            <a:chExt cx="2340" cy="837"/>
          </a:xfrm>
        </p:grpSpPr>
        <p:grpSp>
          <p:nvGrpSpPr>
            <p:cNvPr id="6204" name="Group 179">
              <a:extLst>
                <a:ext uri="{FF2B5EF4-FFF2-40B4-BE49-F238E27FC236}">
                  <a16:creationId xmlns:a16="http://schemas.microsoft.com/office/drawing/2014/main" id="{8425E02C-00AA-4D3E-8FFB-5981DCBC8CFF}"/>
                </a:ext>
              </a:extLst>
            </p:cNvPr>
            <p:cNvGrpSpPr>
              <a:grpSpLocks/>
            </p:cNvGrpSpPr>
            <p:nvPr/>
          </p:nvGrpSpPr>
          <p:grpSpPr bwMode="auto">
            <a:xfrm>
              <a:off x="2961" y="7714"/>
              <a:ext cx="1260" cy="312"/>
              <a:chOff x="2421" y="7714"/>
              <a:chExt cx="1440" cy="312"/>
            </a:xfrm>
          </p:grpSpPr>
          <p:sp>
            <p:nvSpPr>
              <p:cNvPr id="6211" name="Line 180">
                <a:extLst>
                  <a:ext uri="{FF2B5EF4-FFF2-40B4-BE49-F238E27FC236}">
                    <a16:creationId xmlns:a16="http://schemas.microsoft.com/office/drawing/2014/main" id="{2EA60273-FF90-4F89-BDD9-B8F14D3EF2C6}"/>
                  </a:ext>
                </a:extLst>
              </p:cNvPr>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2" name="Line 181">
                <a:extLst>
                  <a:ext uri="{FF2B5EF4-FFF2-40B4-BE49-F238E27FC236}">
                    <a16:creationId xmlns:a16="http://schemas.microsoft.com/office/drawing/2014/main" id="{3CBC0091-DC29-4E4F-97EA-16A88346925B}"/>
                  </a:ext>
                </a:extLst>
              </p:cNvPr>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3" name="Line 182">
                <a:extLst>
                  <a:ext uri="{FF2B5EF4-FFF2-40B4-BE49-F238E27FC236}">
                    <a16:creationId xmlns:a16="http://schemas.microsoft.com/office/drawing/2014/main" id="{4BB90283-6A5A-4778-8A7C-FB69C4B77886}"/>
                  </a:ext>
                </a:extLst>
              </p:cNvPr>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4" name="Line 183">
                <a:extLst>
                  <a:ext uri="{FF2B5EF4-FFF2-40B4-BE49-F238E27FC236}">
                    <a16:creationId xmlns:a16="http://schemas.microsoft.com/office/drawing/2014/main" id="{D61C6BC7-7DC5-4DB7-8FD1-147F4EAD1E6A}"/>
                  </a:ext>
                </a:extLst>
              </p:cNvPr>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5" name="Line 184">
                <a:extLst>
                  <a:ext uri="{FF2B5EF4-FFF2-40B4-BE49-F238E27FC236}">
                    <a16:creationId xmlns:a16="http://schemas.microsoft.com/office/drawing/2014/main" id="{24800E88-2B58-4701-B9A0-78C072D5C5E8}"/>
                  </a:ext>
                </a:extLst>
              </p:cNvPr>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6" name="Line 185">
                <a:extLst>
                  <a:ext uri="{FF2B5EF4-FFF2-40B4-BE49-F238E27FC236}">
                    <a16:creationId xmlns:a16="http://schemas.microsoft.com/office/drawing/2014/main" id="{AB061EE7-2140-486A-90E1-53B0B5EC415F}"/>
                  </a:ext>
                </a:extLst>
              </p:cNvPr>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7" name="Line 186">
                <a:extLst>
                  <a:ext uri="{FF2B5EF4-FFF2-40B4-BE49-F238E27FC236}">
                    <a16:creationId xmlns:a16="http://schemas.microsoft.com/office/drawing/2014/main" id="{E14A9F28-D475-4757-8CF7-A35004950C6C}"/>
                  </a:ext>
                </a:extLst>
              </p:cNvPr>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8" name="Line 187">
                <a:extLst>
                  <a:ext uri="{FF2B5EF4-FFF2-40B4-BE49-F238E27FC236}">
                    <a16:creationId xmlns:a16="http://schemas.microsoft.com/office/drawing/2014/main" id="{22FAC6DE-3075-4F87-B044-5BB4A8E6294C}"/>
                  </a:ext>
                </a:extLst>
              </p:cNvPr>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19" name="Line 188">
                <a:extLst>
                  <a:ext uri="{FF2B5EF4-FFF2-40B4-BE49-F238E27FC236}">
                    <a16:creationId xmlns:a16="http://schemas.microsoft.com/office/drawing/2014/main" id="{1F38C8E1-50E6-4702-B665-3088DC216021}"/>
                  </a:ext>
                </a:extLst>
              </p:cNvPr>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20" name="Line 189">
                <a:extLst>
                  <a:ext uri="{FF2B5EF4-FFF2-40B4-BE49-F238E27FC236}">
                    <a16:creationId xmlns:a16="http://schemas.microsoft.com/office/drawing/2014/main" id="{CF978679-E14E-4C2F-959B-DBAAEE8D8C01}"/>
                  </a:ext>
                </a:extLst>
              </p:cNvPr>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205" name="Text Box 190">
              <a:extLst>
                <a:ext uri="{FF2B5EF4-FFF2-40B4-BE49-F238E27FC236}">
                  <a16:creationId xmlns:a16="http://schemas.microsoft.com/office/drawing/2014/main" id="{E0397444-5156-4866-88AF-76E91A00A228}"/>
                </a:ext>
              </a:extLst>
            </p:cNvPr>
            <p:cNvSpPr txBox="1">
              <a:spLocks noChangeArrowheads="1"/>
            </p:cNvSpPr>
            <p:nvPr/>
          </p:nvSpPr>
          <p:spPr bwMode="auto">
            <a:xfrm>
              <a:off x="3243" y="7501"/>
              <a:ext cx="91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CC"/>
                  </a:solidFill>
                  <a:latin typeface="华文新魏" panose="02010800040101010101" pitchFamily="2" charset="-122"/>
                  <a:ea typeface="华文新魏" panose="02010800040101010101" pitchFamily="2" charset="-122"/>
                </a:rPr>
                <a:t>condition c1</a:t>
              </a:r>
            </a:p>
          </p:txBody>
        </p:sp>
        <p:sp>
          <p:nvSpPr>
            <p:cNvPr id="6206" name="Line 191">
              <a:extLst>
                <a:ext uri="{FF2B5EF4-FFF2-40B4-BE49-F238E27FC236}">
                  <a16:creationId xmlns:a16="http://schemas.microsoft.com/office/drawing/2014/main" id="{0FF03A5A-66DB-434D-A2B6-9167D80C381E}"/>
                </a:ext>
              </a:extLst>
            </p:cNvPr>
            <p:cNvSpPr>
              <a:spLocks noChangeShapeType="1"/>
            </p:cNvSpPr>
            <p:nvPr/>
          </p:nvSpPr>
          <p:spPr bwMode="auto">
            <a:xfrm flipH="1">
              <a:off x="2601" y="8338"/>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7" name="Line 192">
              <a:extLst>
                <a:ext uri="{FF2B5EF4-FFF2-40B4-BE49-F238E27FC236}">
                  <a16:creationId xmlns:a16="http://schemas.microsoft.com/office/drawing/2014/main" id="{3A3366E1-0B60-4D7F-ABBD-6424392352CE}"/>
                </a:ext>
              </a:extLst>
            </p:cNvPr>
            <p:cNvSpPr>
              <a:spLocks noChangeShapeType="1"/>
            </p:cNvSpPr>
            <p:nvPr/>
          </p:nvSpPr>
          <p:spPr bwMode="auto">
            <a:xfrm flipV="1">
              <a:off x="2601" y="787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8" name="Line 193">
              <a:extLst>
                <a:ext uri="{FF2B5EF4-FFF2-40B4-BE49-F238E27FC236}">
                  <a16:creationId xmlns:a16="http://schemas.microsoft.com/office/drawing/2014/main" id="{1ADDA997-76BA-4510-8218-CD0B1E97A5D4}"/>
                </a:ext>
              </a:extLst>
            </p:cNvPr>
            <p:cNvSpPr>
              <a:spLocks noChangeShapeType="1"/>
            </p:cNvSpPr>
            <p:nvPr/>
          </p:nvSpPr>
          <p:spPr bwMode="auto">
            <a:xfrm>
              <a:off x="2601" y="787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09" name="Line 194">
              <a:extLst>
                <a:ext uri="{FF2B5EF4-FFF2-40B4-BE49-F238E27FC236}">
                  <a16:creationId xmlns:a16="http://schemas.microsoft.com/office/drawing/2014/main" id="{204453DC-6D55-4E8B-8684-AFF9DCEC3D26}"/>
                </a:ext>
              </a:extLst>
            </p:cNvPr>
            <p:cNvSpPr>
              <a:spLocks noChangeShapeType="1"/>
            </p:cNvSpPr>
            <p:nvPr/>
          </p:nvSpPr>
          <p:spPr bwMode="auto">
            <a:xfrm>
              <a:off x="4221" y="787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10" name="Text Box 195">
              <a:extLst>
                <a:ext uri="{FF2B5EF4-FFF2-40B4-BE49-F238E27FC236}">
                  <a16:creationId xmlns:a16="http://schemas.microsoft.com/office/drawing/2014/main" id="{F9A7256B-1FC9-41BF-A41E-108B8EF31CF0}"/>
                </a:ext>
              </a:extLst>
            </p:cNvPr>
            <p:cNvSpPr txBox="1">
              <a:spLocks noChangeArrowheads="1"/>
            </p:cNvSpPr>
            <p:nvPr/>
          </p:nvSpPr>
          <p:spPr bwMode="auto">
            <a:xfrm>
              <a:off x="3246" y="8101"/>
              <a:ext cx="91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rgbClr val="6600CC"/>
                  </a:solidFill>
                  <a:latin typeface="华文新魏" panose="02010800040101010101" pitchFamily="2" charset="-122"/>
                  <a:ea typeface="华文新魏" panose="02010800040101010101" pitchFamily="2" charset="-122"/>
                </a:rPr>
                <a:t>wait(c1)</a:t>
              </a:r>
            </a:p>
          </p:txBody>
        </p:sp>
      </p:grpSp>
      <p:sp>
        <p:nvSpPr>
          <p:cNvPr id="6150" name="Text Box 196">
            <a:extLst>
              <a:ext uri="{FF2B5EF4-FFF2-40B4-BE49-F238E27FC236}">
                <a16:creationId xmlns:a16="http://schemas.microsoft.com/office/drawing/2014/main" id="{69998398-F84A-4831-B3C8-56E34EED77D2}"/>
              </a:ext>
            </a:extLst>
          </p:cNvPr>
          <p:cNvSpPr txBox="1">
            <a:spLocks noChangeArrowheads="1"/>
          </p:cNvSpPr>
          <p:nvPr/>
        </p:nvSpPr>
        <p:spPr bwMode="auto">
          <a:xfrm>
            <a:off x="1931988" y="3524250"/>
            <a:ext cx="11239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rgbClr val="6600CC"/>
                </a:solidFill>
                <a:ea typeface="华文新魏" panose="02010800040101010101" pitchFamily="2" charset="-122"/>
              </a:rPr>
              <a:t>…</a:t>
            </a:r>
            <a:endParaRPr lang="en-US" altLang="zh-CN" sz="1600">
              <a:solidFill>
                <a:srgbClr val="6600CC"/>
              </a:solidFill>
              <a:latin typeface="华文新魏" panose="02010800040101010101" pitchFamily="2" charset="-122"/>
              <a:ea typeface="华文新魏" panose="02010800040101010101" pitchFamily="2" charset="-122"/>
            </a:endParaRP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grpSp>
        <p:nvGrpSpPr>
          <p:cNvPr id="6151" name="Group 197">
            <a:extLst>
              <a:ext uri="{FF2B5EF4-FFF2-40B4-BE49-F238E27FC236}">
                <a16:creationId xmlns:a16="http://schemas.microsoft.com/office/drawing/2014/main" id="{68609AD4-E87F-45A1-A593-FA9CE022A1AA}"/>
              </a:ext>
            </a:extLst>
          </p:cNvPr>
          <p:cNvGrpSpPr>
            <a:grpSpLocks/>
          </p:cNvGrpSpPr>
          <p:nvPr/>
        </p:nvGrpSpPr>
        <p:grpSpPr bwMode="auto">
          <a:xfrm>
            <a:off x="1582738" y="4713288"/>
            <a:ext cx="2922587" cy="708025"/>
            <a:chOff x="2601" y="7501"/>
            <a:chExt cx="2340" cy="837"/>
          </a:xfrm>
        </p:grpSpPr>
        <p:grpSp>
          <p:nvGrpSpPr>
            <p:cNvPr id="6187" name="Group 198">
              <a:extLst>
                <a:ext uri="{FF2B5EF4-FFF2-40B4-BE49-F238E27FC236}">
                  <a16:creationId xmlns:a16="http://schemas.microsoft.com/office/drawing/2014/main" id="{87880EA1-3A2F-4D21-BBCA-DD8C60A12AC9}"/>
                </a:ext>
              </a:extLst>
            </p:cNvPr>
            <p:cNvGrpSpPr>
              <a:grpSpLocks/>
            </p:cNvGrpSpPr>
            <p:nvPr/>
          </p:nvGrpSpPr>
          <p:grpSpPr bwMode="auto">
            <a:xfrm>
              <a:off x="2961" y="7714"/>
              <a:ext cx="1260" cy="312"/>
              <a:chOff x="2421" y="7714"/>
              <a:chExt cx="1440" cy="312"/>
            </a:xfrm>
          </p:grpSpPr>
          <p:sp>
            <p:nvSpPr>
              <p:cNvPr id="6194" name="Line 199">
                <a:extLst>
                  <a:ext uri="{FF2B5EF4-FFF2-40B4-BE49-F238E27FC236}">
                    <a16:creationId xmlns:a16="http://schemas.microsoft.com/office/drawing/2014/main" id="{3DCDFFC7-28D5-4E39-9217-2D258D936A19}"/>
                  </a:ext>
                </a:extLst>
              </p:cNvPr>
              <p:cNvSpPr>
                <a:spLocks noChangeShapeType="1"/>
              </p:cNvSpPr>
              <p:nvPr/>
            </p:nvSpPr>
            <p:spPr bwMode="auto">
              <a:xfrm>
                <a:off x="2421" y="7714"/>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5" name="Line 200">
                <a:extLst>
                  <a:ext uri="{FF2B5EF4-FFF2-40B4-BE49-F238E27FC236}">
                    <a16:creationId xmlns:a16="http://schemas.microsoft.com/office/drawing/2014/main" id="{CC1E9CFE-1ADF-484F-B9F5-2A7C9144A1AB}"/>
                  </a:ext>
                </a:extLst>
              </p:cNvPr>
              <p:cNvSpPr>
                <a:spLocks noChangeShapeType="1"/>
              </p:cNvSpPr>
              <p:nvPr/>
            </p:nvSpPr>
            <p:spPr bwMode="auto">
              <a:xfrm>
                <a:off x="2421" y="8026"/>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6" name="Line 201">
                <a:extLst>
                  <a:ext uri="{FF2B5EF4-FFF2-40B4-BE49-F238E27FC236}">
                    <a16:creationId xmlns:a16="http://schemas.microsoft.com/office/drawing/2014/main" id="{F55BB553-6E26-4B91-B781-12909BBC56C1}"/>
                  </a:ext>
                </a:extLst>
              </p:cNvPr>
              <p:cNvSpPr>
                <a:spLocks noChangeShapeType="1"/>
              </p:cNvSpPr>
              <p:nvPr/>
            </p:nvSpPr>
            <p:spPr bwMode="auto">
              <a:xfrm>
                <a:off x="386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7" name="Line 202">
                <a:extLst>
                  <a:ext uri="{FF2B5EF4-FFF2-40B4-BE49-F238E27FC236}">
                    <a16:creationId xmlns:a16="http://schemas.microsoft.com/office/drawing/2014/main" id="{189AD85E-62A1-4F2B-B98A-C228C9109BE9}"/>
                  </a:ext>
                </a:extLst>
              </p:cNvPr>
              <p:cNvSpPr>
                <a:spLocks noChangeShapeType="1"/>
              </p:cNvSpPr>
              <p:nvPr/>
            </p:nvSpPr>
            <p:spPr bwMode="auto">
              <a:xfrm>
                <a:off x="368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8" name="Line 203">
                <a:extLst>
                  <a:ext uri="{FF2B5EF4-FFF2-40B4-BE49-F238E27FC236}">
                    <a16:creationId xmlns:a16="http://schemas.microsoft.com/office/drawing/2014/main" id="{93619BE8-1520-4792-A14B-036484E2E48C}"/>
                  </a:ext>
                </a:extLst>
              </p:cNvPr>
              <p:cNvSpPr>
                <a:spLocks noChangeShapeType="1"/>
              </p:cNvSpPr>
              <p:nvPr/>
            </p:nvSpPr>
            <p:spPr bwMode="auto">
              <a:xfrm>
                <a:off x="350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9" name="Line 204">
                <a:extLst>
                  <a:ext uri="{FF2B5EF4-FFF2-40B4-BE49-F238E27FC236}">
                    <a16:creationId xmlns:a16="http://schemas.microsoft.com/office/drawing/2014/main" id="{CFBC8C6F-DEF0-4BA0-BC78-B07BC83DFC32}"/>
                  </a:ext>
                </a:extLst>
              </p:cNvPr>
              <p:cNvSpPr>
                <a:spLocks noChangeShapeType="1"/>
              </p:cNvSpPr>
              <p:nvPr/>
            </p:nvSpPr>
            <p:spPr bwMode="auto">
              <a:xfrm>
                <a:off x="332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0" name="Line 205">
                <a:extLst>
                  <a:ext uri="{FF2B5EF4-FFF2-40B4-BE49-F238E27FC236}">
                    <a16:creationId xmlns:a16="http://schemas.microsoft.com/office/drawing/2014/main" id="{96A7C307-FBCA-4426-9FB8-F16CECB29E69}"/>
                  </a:ext>
                </a:extLst>
              </p:cNvPr>
              <p:cNvSpPr>
                <a:spLocks noChangeShapeType="1"/>
              </p:cNvSpPr>
              <p:nvPr/>
            </p:nvSpPr>
            <p:spPr bwMode="auto">
              <a:xfrm>
                <a:off x="314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1" name="Line 206">
                <a:extLst>
                  <a:ext uri="{FF2B5EF4-FFF2-40B4-BE49-F238E27FC236}">
                    <a16:creationId xmlns:a16="http://schemas.microsoft.com/office/drawing/2014/main" id="{C10B72E5-3A2B-416E-981E-AFFB4012C662}"/>
                  </a:ext>
                </a:extLst>
              </p:cNvPr>
              <p:cNvSpPr>
                <a:spLocks noChangeShapeType="1"/>
              </p:cNvSpPr>
              <p:nvPr/>
            </p:nvSpPr>
            <p:spPr bwMode="auto">
              <a:xfrm>
                <a:off x="296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2" name="Line 207">
                <a:extLst>
                  <a:ext uri="{FF2B5EF4-FFF2-40B4-BE49-F238E27FC236}">
                    <a16:creationId xmlns:a16="http://schemas.microsoft.com/office/drawing/2014/main" id="{D6DC64AF-40FE-4746-B0F7-A021F4F2B7E3}"/>
                  </a:ext>
                </a:extLst>
              </p:cNvPr>
              <p:cNvSpPr>
                <a:spLocks noChangeShapeType="1"/>
              </p:cNvSpPr>
              <p:nvPr/>
            </p:nvSpPr>
            <p:spPr bwMode="auto">
              <a:xfrm>
                <a:off x="278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3" name="Line 208">
                <a:extLst>
                  <a:ext uri="{FF2B5EF4-FFF2-40B4-BE49-F238E27FC236}">
                    <a16:creationId xmlns:a16="http://schemas.microsoft.com/office/drawing/2014/main" id="{BD3F1F32-CEE1-4EB4-9BC6-F316B5CE82FC}"/>
                  </a:ext>
                </a:extLst>
              </p:cNvPr>
              <p:cNvSpPr>
                <a:spLocks noChangeShapeType="1"/>
              </p:cNvSpPr>
              <p:nvPr/>
            </p:nvSpPr>
            <p:spPr bwMode="auto">
              <a:xfrm>
                <a:off x="2601" y="7714"/>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88" name="Text Box 209">
              <a:extLst>
                <a:ext uri="{FF2B5EF4-FFF2-40B4-BE49-F238E27FC236}">
                  <a16:creationId xmlns:a16="http://schemas.microsoft.com/office/drawing/2014/main" id="{B0A45E84-0E01-4751-A80B-365E06ED675F}"/>
                </a:ext>
              </a:extLst>
            </p:cNvPr>
            <p:cNvSpPr txBox="1">
              <a:spLocks noChangeArrowheads="1"/>
            </p:cNvSpPr>
            <p:nvPr/>
          </p:nvSpPr>
          <p:spPr bwMode="auto">
            <a:xfrm>
              <a:off x="3243" y="7501"/>
              <a:ext cx="91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solidFill>
                    <a:srgbClr val="6600CC"/>
                  </a:solidFill>
                  <a:latin typeface="华文新魏" panose="02010800040101010101" pitchFamily="2" charset="-122"/>
                  <a:ea typeface="华文新魏" panose="02010800040101010101" pitchFamily="2" charset="-122"/>
                </a:rPr>
                <a:t>condition cn</a:t>
              </a:r>
            </a:p>
          </p:txBody>
        </p:sp>
        <p:sp>
          <p:nvSpPr>
            <p:cNvPr id="6189" name="Line 210">
              <a:extLst>
                <a:ext uri="{FF2B5EF4-FFF2-40B4-BE49-F238E27FC236}">
                  <a16:creationId xmlns:a16="http://schemas.microsoft.com/office/drawing/2014/main" id="{B1FB18AD-D094-4FB4-AFB9-93DD29E3ECA8}"/>
                </a:ext>
              </a:extLst>
            </p:cNvPr>
            <p:cNvSpPr>
              <a:spLocks noChangeShapeType="1"/>
            </p:cNvSpPr>
            <p:nvPr/>
          </p:nvSpPr>
          <p:spPr bwMode="auto">
            <a:xfrm flipH="1">
              <a:off x="2601" y="8338"/>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0" name="Line 211">
              <a:extLst>
                <a:ext uri="{FF2B5EF4-FFF2-40B4-BE49-F238E27FC236}">
                  <a16:creationId xmlns:a16="http://schemas.microsoft.com/office/drawing/2014/main" id="{FDF8920D-261F-45AE-BAD0-A0540E9C145A}"/>
                </a:ext>
              </a:extLst>
            </p:cNvPr>
            <p:cNvSpPr>
              <a:spLocks noChangeShapeType="1"/>
            </p:cNvSpPr>
            <p:nvPr/>
          </p:nvSpPr>
          <p:spPr bwMode="auto">
            <a:xfrm flipV="1">
              <a:off x="2601" y="7870"/>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91" name="Line 212">
              <a:extLst>
                <a:ext uri="{FF2B5EF4-FFF2-40B4-BE49-F238E27FC236}">
                  <a16:creationId xmlns:a16="http://schemas.microsoft.com/office/drawing/2014/main" id="{2255D404-71C6-4C4F-ABA9-1EA69C01198A}"/>
                </a:ext>
              </a:extLst>
            </p:cNvPr>
            <p:cNvSpPr>
              <a:spLocks noChangeShapeType="1"/>
            </p:cNvSpPr>
            <p:nvPr/>
          </p:nvSpPr>
          <p:spPr bwMode="auto">
            <a:xfrm>
              <a:off x="2601" y="7870"/>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92" name="Line 213">
              <a:extLst>
                <a:ext uri="{FF2B5EF4-FFF2-40B4-BE49-F238E27FC236}">
                  <a16:creationId xmlns:a16="http://schemas.microsoft.com/office/drawing/2014/main" id="{7CA820A6-9984-4C7B-B9C1-D9E5C59ECC44}"/>
                </a:ext>
              </a:extLst>
            </p:cNvPr>
            <p:cNvSpPr>
              <a:spLocks noChangeShapeType="1"/>
            </p:cNvSpPr>
            <p:nvPr/>
          </p:nvSpPr>
          <p:spPr bwMode="auto">
            <a:xfrm>
              <a:off x="4221" y="7870"/>
              <a:ext cx="7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93" name="Text Box 214">
              <a:extLst>
                <a:ext uri="{FF2B5EF4-FFF2-40B4-BE49-F238E27FC236}">
                  <a16:creationId xmlns:a16="http://schemas.microsoft.com/office/drawing/2014/main" id="{A520BF41-F98B-4A33-9AE6-450771580D46}"/>
                </a:ext>
              </a:extLst>
            </p:cNvPr>
            <p:cNvSpPr txBox="1">
              <a:spLocks noChangeArrowheads="1"/>
            </p:cNvSpPr>
            <p:nvPr/>
          </p:nvSpPr>
          <p:spPr bwMode="auto">
            <a:xfrm>
              <a:off x="3246" y="8101"/>
              <a:ext cx="91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600">
                  <a:solidFill>
                    <a:srgbClr val="6600CC"/>
                  </a:solidFill>
                  <a:latin typeface="华文新魏" panose="02010800040101010101" pitchFamily="2" charset="-122"/>
                  <a:ea typeface="华文新魏" panose="02010800040101010101" pitchFamily="2" charset="-122"/>
                </a:rPr>
                <a:t> wait(cn)</a:t>
              </a:r>
            </a:p>
          </p:txBody>
        </p:sp>
      </p:grpSp>
      <p:sp>
        <p:nvSpPr>
          <p:cNvPr id="6152" name="Text Box 215">
            <a:extLst>
              <a:ext uri="{FF2B5EF4-FFF2-40B4-BE49-F238E27FC236}">
                <a16:creationId xmlns:a16="http://schemas.microsoft.com/office/drawing/2014/main" id="{E831840A-8AF3-4E96-9848-F6CDD9B51FC1}"/>
              </a:ext>
            </a:extLst>
          </p:cNvPr>
          <p:cNvSpPr txBox="1">
            <a:spLocks noChangeArrowheads="1"/>
          </p:cNvSpPr>
          <p:nvPr/>
        </p:nvSpPr>
        <p:spPr bwMode="auto">
          <a:xfrm>
            <a:off x="5180013" y="2600325"/>
            <a:ext cx="2246312" cy="395288"/>
          </a:xfrm>
          <a:prstGeom prst="rect">
            <a:avLst/>
          </a:prstGeom>
          <a:solidFill>
            <a:srgbClr val="FFCC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latin typeface="华文新魏" panose="02010800040101010101" pitchFamily="2" charset="-122"/>
                <a:ea typeface="华文新魏" panose="02010800040101010101" pitchFamily="2" charset="-122"/>
              </a:rPr>
              <a:t>        </a:t>
            </a:r>
            <a:r>
              <a:rPr lang="zh-CN" altLang="en-US" sz="1600">
                <a:solidFill>
                  <a:srgbClr val="6600CC"/>
                </a:solidFill>
                <a:latin typeface="华文新魏" panose="02010800040101010101" pitchFamily="2" charset="-122"/>
                <a:ea typeface="华文新魏" panose="02010800040101010101" pitchFamily="2" charset="-122"/>
              </a:rPr>
              <a:t>局部数据</a:t>
            </a:r>
          </a:p>
        </p:txBody>
      </p:sp>
      <p:sp>
        <p:nvSpPr>
          <p:cNvPr id="6153" name="Text Box 216">
            <a:extLst>
              <a:ext uri="{FF2B5EF4-FFF2-40B4-BE49-F238E27FC236}">
                <a16:creationId xmlns:a16="http://schemas.microsoft.com/office/drawing/2014/main" id="{DDED9C99-A505-4095-A6B4-21B79CCDAB83}"/>
              </a:ext>
            </a:extLst>
          </p:cNvPr>
          <p:cNvSpPr txBox="1">
            <a:spLocks noChangeArrowheads="1"/>
          </p:cNvSpPr>
          <p:nvPr/>
        </p:nvSpPr>
        <p:spPr bwMode="auto">
          <a:xfrm>
            <a:off x="5180013" y="3127375"/>
            <a:ext cx="2246312" cy="396875"/>
          </a:xfrm>
          <a:prstGeom prst="rect">
            <a:avLst/>
          </a:prstGeom>
          <a:solidFill>
            <a:srgbClr val="FFCC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latin typeface="华文新魏" panose="02010800040101010101" pitchFamily="2" charset="-122"/>
                <a:ea typeface="华文新魏" panose="02010800040101010101" pitchFamily="2" charset="-122"/>
              </a:rPr>
              <a:t>       </a:t>
            </a:r>
            <a:r>
              <a:rPr lang="zh-CN" altLang="en-US" sz="1600">
                <a:solidFill>
                  <a:srgbClr val="6600CC"/>
                </a:solidFill>
                <a:latin typeface="华文新魏" panose="02010800040101010101" pitchFamily="2" charset="-122"/>
                <a:ea typeface="华文新魏" panose="02010800040101010101" pitchFamily="2" charset="-122"/>
              </a:rPr>
              <a:t>条件变量</a:t>
            </a:r>
          </a:p>
        </p:txBody>
      </p:sp>
      <p:sp>
        <p:nvSpPr>
          <p:cNvPr id="6154" name="Text Box 217">
            <a:extLst>
              <a:ext uri="{FF2B5EF4-FFF2-40B4-BE49-F238E27FC236}">
                <a16:creationId xmlns:a16="http://schemas.microsoft.com/office/drawing/2014/main" id="{AFFF00B9-D137-45F6-8185-AB759A9B6E9A}"/>
              </a:ext>
            </a:extLst>
          </p:cNvPr>
          <p:cNvSpPr txBox="1">
            <a:spLocks noChangeArrowheads="1"/>
          </p:cNvSpPr>
          <p:nvPr/>
        </p:nvSpPr>
        <p:spPr bwMode="auto">
          <a:xfrm>
            <a:off x="5180013" y="3656013"/>
            <a:ext cx="2246312" cy="528637"/>
          </a:xfrm>
          <a:prstGeom prst="rect">
            <a:avLst/>
          </a:prstGeom>
          <a:solidFill>
            <a:srgbClr val="FFCC99"/>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latin typeface="华文新魏" panose="02010800040101010101" pitchFamily="2" charset="-122"/>
                <a:ea typeface="华文新魏" panose="02010800040101010101" pitchFamily="2" charset="-122"/>
              </a:rPr>
              <a:t>       </a:t>
            </a:r>
            <a:r>
              <a:rPr lang="zh-CN" altLang="en-US" sz="1600">
                <a:solidFill>
                  <a:srgbClr val="6600CC"/>
                </a:solidFill>
                <a:latin typeface="华文新魏" panose="02010800040101010101" pitchFamily="2" charset="-122"/>
                <a:ea typeface="华文新魏" panose="02010800040101010101" pitchFamily="2" charset="-122"/>
              </a:rPr>
              <a:t>过程</a:t>
            </a:r>
            <a:r>
              <a:rPr lang="en-US" altLang="zh-CN" sz="1600">
                <a:solidFill>
                  <a:srgbClr val="6600CC"/>
                </a:solidFill>
                <a:latin typeface="华文新魏" panose="02010800040101010101" pitchFamily="2" charset="-122"/>
                <a:ea typeface="华文新魏" panose="02010800040101010101" pitchFamily="2" charset="-122"/>
              </a:rPr>
              <a:t>/</a:t>
            </a:r>
            <a:r>
              <a:rPr lang="zh-CN" altLang="en-US" sz="1600">
                <a:solidFill>
                  <a:srgbClr val="6600CC"/>
                </a:solidFill>
                <a:latin typeface="华文新魏" panose="02010800040101010101" pitchFamily="2" charset="-122"/>
                <a:ea typeface="华文新魏" panose="02010800040101010101" pitchFamily="2" charset="-122"/>
              </a:rPr>
              <a:t>函数</a:t>
            </a:r>
            <a:r>
              <a:rPr lang="en-US" altLang="zh-CN" sz="1600">
                <a:solidFill>
                  <a:srgbClr val="6600CC"/>
                </a:solidFill>
                <a:latin typeface="华文新魏" panose="02010800040101010101" pitchFamily="2" charset="-122"/>
                <a:ea typeface="华文新魏" panose="02010800040101010101" pitchFamily="2" charset="-122"/>
              </a:rPr>
              <a:t>1</a:t>
            </a:r>
          </a:p>
        </p:txBody>
      </p:sp>
      <p:sp>
        <p:nvSpPr>
          <p:cNvPr id="6155" name="Text Box 218">
            <a:extLst>
              <a:ext uri="{FF2B5EF4-FFF2-40B4-BE49-F238E27FC236}">
                <a16:creationId xmlns:a16="http://schemas.microsoft.com/office/drawing/2014/main" id="{DFD090AC-11D1-4DA7-B28A-ABABCC2F7D29}"/>
              </a:ext>
            </a:extLst>
          </p:cNvPr>
          <p:cNvSpPr txBox="1">
            <a:spLocks noChangeArrowheads="1"/>
          </p:cNvSpPr>
          <p:nvPr/>
        </p:nvSpPr>
        <p:spPr bwMode="auto">
          <a:xfrm>
            <a:off x="5180013" y="4448175"/>
            <a:ext cx="2246312" cy="528638"/>
          </a:xfrm>
          <a:prstGeom prst="rect">
            <a:avLst/>
          </a:prstGeom>
          <a:solidFill>
            <a:srgbClr val="FFCC99"/>
          </a:solidFill>
          <a:ln w="9525">
            <a:solidFill>
              <a:srgbClr val="000000"/>
            </a:solidFill>
            <a:miter lim="800000"/>
            <a:headEnd/>
            <a:tailEnd/>
          </a:ln>
        </p:spPr>
        <p:txBody>
          <a:bodyPr tIns="82800" bIns="8280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latin typeface="华文新魏" panose="02010800040101010101" pitchFamily="2" charset="-122"/>
                <a:ea typeface="华文新魏" panose="02010800040101010101" pitchFamily="2" charset="-122"/>
              </a:rPr>
              <a:t>       </a:t>
            </a:r>
            <a:r>
              <a:rPr lang="zh-CN" altLang="en-US" sz="1600">
                <a:solidFill>
                  <a:srgbClr val="6600CC"/>
                </a:solidFill>
                <a:latin typeface="华文新魏" panose="02010800040101010101" pitchFamily="2" charset="-122"/>
                <a:ea typeface="华文新魏" panose="02010800040101010101" pitchFamily="2" charset="-122"/>
              </a:rPr>
              <a:t>过程</a:t>
            </a:r>
            <a:r>
              <a:rPr lang="en-US" altLang="zh-CN" sz="1600">
                <a:solidFill>
                  <a:srgbClr val="6600CC"/>
                </a:solidFill>
                <a:latin typeface="华文新魏" panose="02010800040101010101" pitchFamily="2" charset="-122"/>
                <a:ea typeface="华文新魏" panose="02010800040101010101" pitchFamily="2" charset="-122"/>
              </a:rPr>
              <a:t>/</a:t>
            </a:r>
            <a:r>
              <a:rPr lang="zh-CN" altLang="en-US" sz="1600">
                <a:solidFill>
                  <a:srgbClr val="6600CC"/>
                </a:solidFill>
                <a:latin typeface="华文新魏" panose="02010800040101010101" pitchFamily="2" charset="-122"/>
                <a:ea typeface="华文新魏" panose="02010800040101010101" pitchFamily="2" charset="-122"/>
              </a:rPr>
              <a:t>函数</a:t>
            </a:r>
            <a:r>
              <a:rPr lang="en-US" altLang="zh-CN" sz="1600">
                <a:solidFill>
                  <a:srgbClr val="6600CC"/>
                </a:solidFill>
                <a:latin typeface="华文新魏" panose="02010800040101010101" pitchFamily="2" charset="-122"/>
                <a:ea typeface="华文新魏" panose="02010800040101010101" pitchFamily="2" charset="-122"/>
              </a:rPr>
              <a:t>k</a:t>
            </a:r>
          </a:p>
        </p:txBody>
      </p:sp>
      <p:sp>
        <p:nvSpPr>
          <p:cNvPr id="6156" name="Text Box 219">
            <a:extLst>
              <a:ext uri="{FF2B5EF4-FFF2-40B4-BE49-F238E27FC236}">
                <a16:creationId xmlns:a16="http://schemas.microsoft.com/office/drawing/2014/main" id="{82D4820C-AECB-4027-984D-A94E2508F1B9}"/>
              </a:ext>
            </a:extLst>
          </p:cNvPr>
          <p:cNvSpPr txBox="1">
            <a:spLocks noChangeArrowheads="1"/>
          </p:cNvSpPr>
          <p:nvPr/>
        </p:nvSpPr>
        <p:spPr bwMode="auto">
          <a:xfrm>
            <a:off x="6753225" y="5637213"/>
            <a:ext cx="89852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CC"/>
                </a:solidFill>
                <a:latin typeface="华文新魏" panose="02010800040101010101" pitchFamily="2" charset="-122"/>
                <a:ea typeface="华文新魏" panose="02010800040101010101" pitchFamily="2" charset="-122"/>
              </a:rPr>
              <a:t>出口</a:t>
            </a: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sp>
        <p:nvSpPr>
          <p:cNvPr id="6157" name="Text Box 220">
            <a:extLst>
              <a:ext uri="{FF2B5EF4-FFF2-40B4-BE49-F238E27FC236}">
                <a16:creationId xmlns:a16="http://schemas.microsoft.com/office/drawing/2014/main" id="{03E27238-758B-4554-AA5C-0755D0D75521}"/>
              </a:ext>
            </a:extLst>
          </p:cNvPr>
          <p:cNvSpPr txBox="1">
            <a:spLocks noChangeArrowheads="1"/>
          </p:cNvSpPr>
          <p:nvPr/>
        </p:nvSpPr>
        <p:spPr bwMode="auto">
          <a:xfrm>
            <a:off x="5180013" y="5108575"/>
            <a:ext cx="2246312" cy="396875"/>
          </a:xfrm>
          <a:prstGeom prst="rect">
            <a:avLst/>
          </a:prstGeom>
          <a:solidFill>
            <a:srgbClr val="FFCC99"/>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latin typeface="华文新魏" panose="02010800040101010101" pitchFamily="2" charset="-122"/>
                <a:ea typeface="华文新魏" panose="02010800040101010101" pitchFamily="2" charset="-122"/>
              </a:rPr>
              <a:t>       </a:t>
            </a:r>
            <a:r>
              <a:rPr lang="zh-CN" altLang="en-US" sz="1600">
                <a:solidFill>
                  <a:srgbClr val="6600CC"/>
                </a:solidFill>
                <a:latin typeface="华文新魏" panose="02010800040101010101" pitchFamily="2" charset="-122"/>
                <a:ea typeface="华文新魏" panose="02010800040101010101" pitchFamily="2" charset="-122"/>
              </a:rPr>
              <a:t>初始化代码</a:t>
            </a:r>
          </a:p>
        </p:txBody>
      </p:sp>
      <p:sp>
        <p:nvSpPr>
          <p:cNvPr id="6158" name="Line 221">
            <a:extLst>
              <a:ext uri="{FF2B5EF4-FFF2-40B4-BE49-F238E27FC236}">
                <a16:creationId xmlns:a16="http://schemas.microsoft.com/office/drawing/2014/main" id="{C06900C9-75A6-4947-AE29-0FB5B799BE5D}"/>
              </a:ext>
            </a:extLst>
          </p:cNvPr>
          <p:cNvSpPr>
            <a:spLocks noChangeShapeType="1"/>
          </p:cNvSpPr>
          <p:nvPr/>
        </p:nvSpPr>
        <p:spPr bwMode="auto">
          <a:xfrm>
            <a:off x="6302375" y="5637213"/>
            <a:ext cx="0" cy="396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9" name="Text Box 222">
            <a:extLst>
              <a:ext uri="{FF2B5EF4-FFF2-40B4-BE49-F238E27FC236}">
                <a16:creationId xmlns:a16="http://schemas.microsoft.com/office/drawing/2014/main" id="{8E6A8C4D-C98F-4938-A555-B5BBCE0EEE6D}"/>
              </a:ext>
            </a:extLst>
          </p:cNvPr>
          <p:cNvSpPr txBox="1">
            <a:spLocks noChangeArrowheads="1"/>
          </p:cNvSpPr>
          <p:nvPr/>
        </p:nvSpPr>
        <p:spPr bwMode="auto">
          <a:xfrm>
            <a:off x="6753225" y="2038350"/>
            <a:ext cx="7969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CC"/>
                </a:solidFill>
                <a:latin typeface="华文新魏" panose="02010800040101010101" pitchFamily="2" charset="-122"/>
                <a:ea typeface="华文新魏" panose="02010800040101010101" pitchFamily="2" charset="-122"/>
              </a:rPr>
              <a:t>入口</a:t>
            </a: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sp>
        <p:nvSpPr>
          <p:cNvPr id="6160" name="Text Box 223">
            <a:extLst>
              <a:ext uri="{FF2B5EF4-FFF2-40B4-BE49-F238E27FC236}">
                <a16:creationId xmlns:a16="http://schemas.microsoft.com/office/drawing/2014/main" id="{4F720E19-2CF0-4DA7-8841-5739C1D3E799}"/>
              </a:ext>
            </a:extLst>
          </p:cNvPr>
          <p:cNvSpPr txBox="1">
            <a:spLocks noChangeArrowheads="1"/>
          </p:cNvSpPr>
          <p:nvPr/>
        </p:nvSpPr>
        <p:spPr bwMode="auto">
          <a:xfrm>
            <a:off x="4279900" y="2433638"/>
            <a:ext cx="1146175"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CC"/>
                </a:solidFill>
                <a:latin typeface="华文新魏" panose="02010800040101010101" pitchFamily="2" charset="-122"/>
                <a:ea typeface="华文新魏" panose="02010800040101010101" pitchFamily="2" charset="-122"/>
              </a:rPr>
              <a:t>管程</a:t>
            </a: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grpSp>
        <p:nvGrpSpPr>
          <p:cNvPr id="6161" name="Group 224">
            <a:extLst>
              <a:ext uri="{FF2B5EF4-FFF2-40B4-BE49-F238E27FC236}">
                <a16:creationId xmlns:a16="http://schemas.microsoft.com/office/drawing/2014/main" id="{B604624C-9B8B-48AB-8E5C-935A53EF9ABF}"/>
              </a:ext>
            </a:extLst>
          </p:cNvPr>
          <p:cNvGrpSpPr>
            <a:grpSpLocks/>
          </p:cNvGrpSpPr>
          <p:nvPr/>
        </p:nvGrpSpPr>
        <p:grpSpPr bwMode="auto">
          <a:xfrm>
            <a:off x="6078538" y="1244600"/>
            <a:ext cx="449262" cy="925513"/>
            <a:chOff x="5841" y="5842"/>
            <a:chExt cx="360" cy="1404"/>
          </a:xfrm>
        </p:grpSpPr>
        <p:sp>
          <p:nvSpPr>
            <p:cNvPr id="6176" name="Line 225">
              <a:extLst>
                <a:ext uri="{FF2B5EF4-FFF2-40B4-BE49-F238E27FC236}">
                  <a16:creationId xmlns:a16="http://schemas.microsoft.com/office/drawing/2014/main" id="{82397915-0553-474C-8424-B79CB8B2CDB0}"/>
                </a:ext>
              </a:extLst>
            </p:cNvPr>
            <p:cNvSpPr>
              <a:spLocks noChangeShapeType="1"/>
            </p:cNvSpPr>
            <p:nvPr/>
          </p:nvSpPr>
          <p:spPr bwMode="auto">
            <a:xfrm>
              <a:off x="5841" y="5842"/>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7" name="Line 226">
              <a:extLst>
                <a:ext uri="{FF2B5EF4-FFF2-40B4-BE49-F238E27FC236}">
                  <a16:creationId xmlns:a16="http://schemas.microsoft.com/office/drawing/2014/main" id="{259E118B-5B78-499C-A5A8-6250EA3D93B7}"/>
                </a:ext>
              </a:extLst>
            </p:cNvPr>
            <p:cNvSpPr>
              <a:spLocks noChangeShapeType="1"/>
            </p:cNvSpPr>
            <p:nvPr/>
          </p:nvSpPr>
          <p:spPr bwMode="auto">
            <a:xfrm>
              <a:off x="6201" y="5842"/>
              <a:ext cx="0" cy="14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8" name="Line 227">
              <a:extLst>
                <a:ext uri="{FF2B5EF4-FFF2-40B4-BE49-F238E27FC236}">
                  <a16:creationId xmlns:a16="http://schemas.microsoft.com/office/drawing/2014/main" id="{5EAE77F7-14AD-4CD9-9F94-B3E424F9D760}"/>
                </a:ext>
              </a:extLst>
            </p:cNvPr>
            <p:cNvSpPr>
              <a:spLocks noChangeShapeType="1"/>
            </p:cNvSpPr>
            <p:nvPr/>
          </p:nvSpPr>
          <p:spPr bwMode="auto">
            <a:xfrm>
              <a:off x="5841" y="724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9" name="Line 228">
              <a:extLst>
                <a:ext uri="{FF2B5EF4-FFF2-40B4-BE49-F238E27FC236}">
                  <a16:creationId xmlns:a16="http://schemas.microsoft.com/office/drawing/2014/main" id="{17F08596-1680-49C2-B259-A581C7EB84A1}"/>
                </a:ext>
              </a:extLst>
            </p:cNvPr>
            <p:cNvSpPr>
              <a:spLocks noChangeShapeType="1"/>
            </p:cNvSpPr>
            <p:nvPr/>
          </p:nvSpPr>
          <p:spPr bwMode="auto">
            <a:xfrm>
              <a:off x="5841" y="709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0" name="Line 229">
              <a:extLst>
                <a:ext uri="{FF2B5EF4-FFF2-40B4-BE49-F238E27FC236}">
                  <a16:creationId xmlns:a16="http://schemas.microsoft.com/office/drawing/2014/main" id="{2046835F-BBBB-47F7-9994-5C944BC7A275}"/>
                </a:ext>
              </a:extLst>
            </p:cNvPr>
            <p:cNvSpPr>
              <a:spLocks noChangeShapeType="1"/>
            </p:cNvSpPr>
            <p:nvPr/>
          </p:nvSpPr>
          <p:spPr bwMode="auto">
            <a:xfrm>
              <a:off x="5841" y="693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1" name="Line 230">
              <a:extLst>
                <a:ext uri="{FF2B5EF4-FFF2-40B4-BE49-F238E27FC236}">
                  <a16:creationId xmlns:a16="http://schemas.microsoft.com/office/drawing/2014/main" id="{50C4EDD7-AB8B-4C82-867C-9D22BFAF09FD}"/>
                </a:ext>
              </a:extLst>
            </p:cNvPr>
            <p:cNvSpPr>
              <a:spLocks noChangeShapeType="1"/>
            </p:cNvSpPr>
            <p:nvPr/>
          </p:nvSpPr>
          <p:spPr bwMode="auto">
            <a:xfrm>
              <a:off x="5841" y="677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2" name="Line 231">
              <a:extLst>
                <a:ext uri="{FF2B5EF4-FFF2-40B4-BE49-F238E27FC236}">
                  <a16:creationId xmlns:a16="http://schemas.microsoft.com/office/drawing/2014/main" id="{24611E22-E365-4E73-B838-7538047499CA}"/>
                </a:ext>
              </a:extLst>
            </p:cNvPr>
            <p:cNvSpPr>
              <a:spLocks noChangeShapeType="1"/>
            </p:cNvSpPr>
            <p:nvPr/>
          </p:nvSpPr>
          <p:spPr bwMode="auto">
            <a:xfrm>
              <a:off x="5841" y="6622"/>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3" name="Line 232">
              <a:extLst>
                <a:ext uri="{FF2B5EF4-FFF2-40B4-BE49-F238E27FC236}">
                  <a16:creationId xmlns:a16="http://schemas.microsoft.com/office/drawing/2014/main" id="{6E600249-6303-4DB2-8788-827B8E1BE166}"/>
                </a:ext>
              </a:extLst>
            </p:cNvPr>
            <p:cNvSpPr>
              <a:spLocks noChangeShapeType="1"/>
            </p:cNvSpPr>
            <p:nvPr/>
          </p:nvSpPr>
          <p:spPr bwMode="auto">
            <a:xfrm>
              <a:off x="5841" y="6466"/>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4" name="Line 233">
              <a:extLst>
                <a:ext uri="{FF2B5EF4-FFF2-40B4-BE49-F238E27FC236}">
                  <a16:creationId xmlns:a16="http://schemas.microsoft.com/office/drawing/2014/main" id="{E874FF36-F660-4473-AC3C-3F6F6069111B}"/>
                </a:ext>
              </a:extLst>
            </p:cNvPr>
            <p:cNvSpPr>
              <a:spLocks noChangeShapeType="1"/>
            </p:cNvSpPr>
            <p:nvPr/>
          </p:nvSpPr>
          <p:spPr bwMode="auto">
            <a:xfrm>
              <a:off x="5841" y="631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5" name="Line 234">
              <a:extLst>
                <a:ext uri="{FF2B5EF4-FFF2-40B4-BE49-F238E27FC236}">
                  <a16:creationId xmlns:a16="http://schemas.microsoft.com/office/drawing/2014/main" id="{1D42FFE0-4830-4497-BCAF-9B2D31C1B827}"/>
                </a:ext>
              </a:extLst>
            </p:cNvPr>
            <p:cNvSpPr>
              <a:spLocks noChangeShapeType="1"/>
            </p:cNvSpPr>
            <p:nvPr/>
          </p:nvSpPr>
          <p:spPr bwMode="auto">
            <a:xfrm>
              <a:off x="5841" y="6154"/>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86" name="Line 235">
              <a:extLst>
                <a:ext uri="{FF2B5EF4-FFF2-40B4-BE49-F238E27FC236}">
                  <a16:creationId xmlns:a16="http://schemas.microsoft.com/office/drawing/2014/main" id="{4C286527-0919-4FAA-92A1-0EE7A05EAE96}"/>
                </a:ext>
              </a:extLst>
            </p:cNvPr>
            <p:cNvSpPr>
              <a:spLocks noChangeShapeType="1"/>
            </p:cNvSpPr>
            <p:nvPr/>
          </p:nvSpPr>
          <p:spPr bwMode="auto">
            <a:xfrm>
              <a:off x="5841" y="599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62" name="Line 236">
            <a:extLst>
              <a:ext uri="{FF2B5EF4-FFF2-40B4-BE49-F238E27FC236}">
                <a16:creationId xmlns:a16="http://schemas.microsoft.com/office/drawing/2014/main" id="{E6F2CCCF-3E7C-40A4-9FDE-17DFEC7E27F3}"/>
              </a:ext>
            </a:extLst>
          </p:cNvPr>
          <p:cNvSpPr>
            <a:spLocks noChangeShapeType="1"/>
          </p:cNvSpPr>
          <p:nvPr/>
        </p:nvSpPr>
        <p:spPr bwMode="auto">
          <a:xfrm>
            <a:off x="6302375" y="2170113"/>
            <a:ext cx="0" cy="395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3" name="Line 237">
            <a:extLst>
              <a:ext uri="{FF2B5EF4-FFF2-40B4-BE49-F238E27FC236}">
                <a16:creationId xmlns:a16="http://schemas.microsoft.com/office/drawing/2014/main" id="{AFF3AA4F-A6B4-49C9-9A93-B0F4019DAB38}"/>
              </a:ext>
            </a:extLst>
          </p:cNvPr>
          <p:cNvSpPr>
            <a:spLocks noChangeShapeType="1"/>
          </p:cNvSpPr>
          <p:nvPr/>
        </p:nvSpPr>
        <p:spPr bwMode="auto">
          <a:xfrm>
            <a:off x="6302375" y="981075"/>
            <a:ext cx="0" cy="39687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64" name="Text Box 238">
            <a:extLst>
              <a:ext uri="{FF2B5EF4-FFF2-40B4-BE49-F238E27FC236}">
                <a16:creationId xmlns:a16="http://schemas.microsoft.com/office/drawing/2014/main" id="{D59AA049-1447-471C-8E16-B85F1CF31B01}"/>
              </a:ext>
            </a:extLst>
          </p:cNvPr>
          <p:cNvSpPr txBox="1">
            <a:spLocks noChangeArrowheads="1"/>
          </p:cNvSpPr>
          <p:nvPr/>
        </p:nvSpPr>
        <p:spPr bwMode="auto">
          <a:xfrm>
            <a:off x="6753225" y="1112838"/>
            <a:ext cx="102235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CC"/>
                </a:solidFill>
                <a:latin typeface="华文新魏" panose="02010800040101010101" pitchFamily="2" charset="-122"/>
                <a:ea typeface="华文新魏" panose="02010800040101010101" pitchFamily="2" charset="-122"/>
              </a:rPr>
              <a:t>等待调用过程的进程队列</a:t>
            </a: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sp>
        <p:nvSpPr>
          <p:cNvPr id="6165" name="Text Box 239">
            <a:extLst>
              <a:ext uri="{FF2B5EF4-FFF2-40B4-BE49-F238E27FC236}">
                <a16:creationId xmlns:a16="http://schemas.microsoft.com/office/drawing/2014/main" id="{28CC13F8-6F26-4D40-8681-0D9E824BE3C6}"/>
              </a:ext>
            </a:extLst>
          </p:cNvPr>
          <p:cNvSpPr txBox="1">
            <a:spLocks noChangeArrowheads="1"/>
          </p:cNvSpPr>
          <p:nvPr/>
        </p:nvSpPr>
        <p:spPr bwMode="auto">
          <a:xfrm>
            <a:off x="1358900" y="2433638"/>
            <a:ext cx="147161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6600CC"/>
                </a:solidFill>
                <a:latin typeface="华文新魏" panose="02010800040101010101" pitchFamily="2" charset="-122"/>
                <a:ea typeface="华文新魏" panose="02010800040101010101" pitchFamily="2" charset="-122"/>
              </a:rPr>
              <a:t>管程等待区</a:t>
            </a: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sp>
        <p:nvSpPr>
          <p:cNvPr id="6166" name="Line 240">
            <a:extLst>
              <a:ext uri="{FF2B5EF4-FFF2-40B4-BE49-F238E27FC236}">
                <a16:creationId xmlns:a16="http://schemas.microsoft.com/office/drawing/2014/main" id="{41F38723-F54C-429E-948C-0630559A566A}"/>
              </a:ext>
            </a:extLst>
          </p:cNvPr>
          <p:cNvSpPr>
            <a:spLocks noChangeShapeType="1"/>
          </p:cNvSpPr>
          <p:nvPr/>
        </p:nvSpPr>
        <p:spPr bwMode="auto">
          <a:xfrm>
            <a:off x="4056063" y="2301875"/>
            <a:ext cx="202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7" name="Line 241">
            <a:extLst>
              <a:ext uri="{FF2B5EF4-FFF2-40B4-BE49-F238E27FC236}">
                <a16:creationId xmlns:a16="http://schemas.microsoft.com/office/drawing/2014/main" id="{D9056F48-4B54-459C-944D-F8FD903B6E85}"/>
              </a:ext>
            </a:extLst>
          </p:cNvPr>
          <p:cNvSpPr>
            <a:spLocks noChangeShapeType="1"/>
          </p:cNvSpPr>
          <p:nvPr/>
        </p:nvSpPr>
        <p:spPr bwMode="auto">
          <a:xfrm>
            <a:off x="6527800" y="2301875"/>
            <a:ext cx="1347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8" name="Line 242">
            <a:extLst>
              <a:ext uri="{FF2B5EF4-FFF2-40B4-BE49-F238E27FC236}">
                <a16:creationId xmlns:a16="http://schemas.microsoft.com/office/drawing/2014/main" id="{9BE63114-D206-47C8-A6B8-7706AA2FE3D7}"/>
              </a:ext>
            </a:extLst>
          </p:cNvPr>
          <p:cNvSpPr>
            <a:spLocks noChangeShapeType="1"/>
          </p:cNvSpPr>
          <p:nvPr/>
        </p:nvSpPr>
        <p:spPr bwMode="auto">
          <a:xfrm>
            <a:off x="4056063" y="5637213"/>
            <a:ext cx="20224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9" name="Line 243">
            <a:extLst>
              <a:ext uri="{FF2B5EF4-FFF2-40B4-BE49-F238E27FC236}">
                <a16:creationId xmlns:a16="http://schemas.microsoft.com/office/drawing/2014/main" id="{DCDB6CB7-833C-48CF-BDCC-ED5F46A3BF39}"/>
              </a:ext>
            </a:extLst>
          </p:cNvPr>
          <p:cNvSpPr>
            <a:spLocks noChangeShapeType="1"/>
          </p:cNvSpPr>
          <p:nvPr/>
        </p:nvSpPr>
        <p:spPr bwMode="auto">
          <a:xfrm>
            <a:off x="6527800" y="5637213"/>
            <a:ext cx="13477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0" name="Line 244">
            <a:extLst>
              <a:ext uri="{FF2B5EF4-FFF2-40B4-BE49-F238E27FC236}">
                <a16:creationId xmlns:a16="http://schemas.microsoft.com/office/drawing/2014/main" id="{B814F526-3F2A-4942-883B-5982BCA2DF85}"/>
              </a:ext>
            </a:extLst>
          </p:cNvPr>
          <p:cNvSpPr>
            <a:spLocks noChangeShapeType="1"/>
          </p:cNvSpPr>
          <p:nvPr/>
        </p:nvSpPr>
        <p:spPr bwMode="auto">
          <a:xfrm>
            <a:off x="7875588" y="2301875"/>
            <a:ext cx="0" cy="3335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1" name="Line 245">
            <a:extLst>
              <a:ext uri="{FF2B5EF4-FFF2-40B4-BE49-F238E27FC236}">
                <a16:creationId xmlns:a16="http://schemas.microsoft.com/office/drawing/2014/main" id="{14BB4E0F-B290-4DF8-B68F-C854A52B584E}"/>
              </a:ext>
            </a:extLst>
          </p:cNvPr>
          <p:cNvSpPr>
            <a:spLocks noChangeShapeType="1"/>
          </p:cNvSpPr>
          <p:nvPr/>
        </p:nvSpPr>
        <p:spPr bwMode="auto">
          <a:xfrm>
            <a:off x="6078538" y="2301875"/>
            <a:ext cx="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2" name="Line 246">
            <a:extLst>
              <a:ext uri="{FF2B5EF4-FFF2-40B4-BE49-F238E27FC236}">
                <a16:creationId xmlns:a16="http://schemas.microsoft.com/office/drawing/2014/main" id="{4241BA2C-21B2-4C26-B270-46B11CAB9B00}"/>
              </a:ext>
            </a:extLst>
          </p:cNvPr>
          <p:cNvSpPr>
            <a:spLocks noChangeShapeType="1"/>
          </p:cNvSpPr>
          <p:nvPr/>
        </p:nvSpPr>
        <p:spPr bwMode="auto">
          <a:xfrm>
            <a:off x="6527800" y="2301875"/>
            <a:ext cx="0" cy="1317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3" name="Line 247">
            <a:extLst>
              <a:ext uri="{FF2B5EF4-FFF2-40B4-BE49-F238E27FC236}">
                <a16:creationId xmlns:a16="http://schemas.microsoft.com/office/drawing/2014/main" id="{5E7BDA30-58D6-4C24-B556-CFECC90C149F}"/>
              </a:ext>
            </a:extLst>
          </p:cNvPr>
          <p:cNvSpPr>
            <a:spLocks noChangeShapeType="1"/>
          </p:cNvSpPr>
          <p:nvPr/>
        </p:nvSpPr>
        <p:spPr bwMode="auto">
          <a:xfrm>
            <a:off x="6078538" y="5637213"/>
            <a:ext cx="0" cy="131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4" name="Line 248">
            <a:extLst>
              <a:ext uri="{FF2B5EF4-FFF2-40B4-BE49-F238E27FC236}">
                <a16:creationId xmlns:a16="http://schemas.microsoft.com/office/drawing/2014/main" id="{792C885F-5CC0-4273-B134-11AABB15F527}"/>
              </a:ext>
            </a:extLst>
          </p:cNvPr>
          <p:cNvSpPr>
            <a:spLocks noChangeShapeType="1"/>
          </p:cNvSpPr>
          <p:nvPr/>
        </p:nvSpPr>
        <p:spPr bwMode="auto">
          <a:xfrm>
            <a:off x="6527800" y="5637213"/>
            <a:ext cx="0" cy="1317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75" name="Text Box 249">
            <a:extLst>
              <a:ext uri="{FF2B5EF4-FFF2-40B4-BE49-F238E27FC236}">
                <a16:creationId xmlns:a16="http://schemas.microsoft.com/office/drawing/2014/main" id="{66E4A4B7-20CE-40E9-A51D-93DEB08A4F31}"/>
              </a:ext>
            </a:extLst>
          </p:cNvPr>
          <p:cNvSpPr txBox="1">
            <a:spLocks noChangeArrowheads="1"/>
          </p:cNvSpPr>
          <p:nvPr/>
        </p:nvSpPr>
        <p:spPr bwMode="auto">
          <a:xfrm>
            <a:off x="5629275" y="4184650"/>
            <a:ext cx="13477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6600CC"/>
                </a:solidFill>
                <a:ea typeface="华文新魏" panose="02010800040101010101" pitchFamily="2" charset="-122"/>
              </a:rPr>
              <a:t>…</a:t>
            </a:r>
            <a:endParaRPr lang="en-US" altLang="zh-CN" sz="1600">
              <a:solidFill>
                <a:srgbClr val="6600CC"/>
              </a:solidFill>
              <a:latin typeface="华文新魏" panose="02010800040101010101" pitchFamily="2" charset="-122"/>
              <a:ea typeface="华文新魏" panose="02010800040101010101" pitchFamily="2" charset="-122"/>
            </a:endParaRPr>
          </a:p>
          <a:p>
            <a:pPr eaLnBrk="1" hangingPunct="1"/>
            <a:endParaRPr lang="en-US" altLang="zh-CN" sz="1600">
              <a:solidFill>
                <a:srgbClr val="6600CC"/>
              </a:solidFill>
              <a:latin typeface="华文新魏" panose="02010800040101010101" pitchFamily="2" charset="-122"/>
              <a:ea typeface="华文新魏" panose="02010800040101010101" pitchFamily="2" charset="-122"/>
            </a:endParaRP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680183C-00D4-4A7C-A3C8-36E6B7307A14}"/>
              </a:ext>
            </a:extLst>
          </p:cNvPr>
          <p:cNvSpPr>
            <a:spLocks noGrp="1" noChangeArrowheads="1"/>
          </p:cNvSpPr>
          <p:nvPr>
            <p:ph type="title"/>
          </p:nvPr>
        </p:nvSpPr>
        <p:spPr>
          <a:xfrm>
            <a:off x="609600" y="228600"/>
            <a:ext cx="8229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管程的条件变量</a:t>
            </a:r>
            <a:endParaRPr lang="zh-CN" altLang="zh-CN" sz="4800">
              <a:latin typeface="华文新魏" panose="02010800040101010101" pitchFamily="2" charset="-122"/>
              <a:ea typeface="华文新魏" panose="02010800040101010101" pitchFamily="2" charset="-122"/>
            </a:endParaRPr>
          </a:p>
        </p:txBody>
      </p:sp>
      <p:sp>
        <p:nvSpPr>
          <p:cNvPr id="7171" name="Rectangle 3">
            <a:extLst>
              <a:ext uri="{FF2B5EF4-FFF2-40B4-BE49-F238E27FC236}">
                <a16:creationId xmlns:a16="http://schemas.microsoft.com/office/drawing/2014/main" id="{5350DF14-48A9-4DE1-A89F-59893BB0873B}"/>
              </a:ext>
            </a:extLst>
          </p:cNvPr>
          <p:cNvSpPr>
            <a:spLocks noGrp="1" noChangeArrowheads="1"/>
          </p:cNvSpPr>
          <p:nvPr>
            <p:ph type="body" idx="1"/>
          </p:nvPr>
        </p:nvSpPr>
        <p:spPr>
          <a:xfrm>
            <a:off x="539750" y="1219200"/>
            <a:ext cx="8147050" cy="5334000"/>
          </a:xfrm>
        </p:spPr>
        <p:txBody>
          <a:bodyPr/>
          <a:lstStyle/>
          <a:p>
            <a:pPr eaLnBrk="1" hangingPunct="1"/>
            <a:r>
              <a:rPr lang="zh-CN" altLang="zh-CN">
                <a:latin typeface="华文新魏" panose="02010800040101010101" pitchFamily="2" charset="-122"/>
                <a:ea typeface="华文新魏" panose="02010800040101010101" pitchFamily="2" charset="-122"/>
              </a:rPr>
              <a:t>条件变量</a:t>
            </a:r>
            <a:r>
              <a:rPr lang="en-US" altLang="zh-CN">
                <a:latin typeface="华文新魏" panose="02010800040101010101" pitchFamily="2" charset="-122"/>
                <a:ea typeface="华文新魏" panose="02010800040101010101" pitchFamily="2" charset="-122"/>
              </a:rPr>
              <a:t>-</a:t>
            </a:r>
            <a:r>
              <a:rPr lang="zh-CN" altLang="en-US">
                <a:latin typeface="华文新魏" panose="02010800040101010101" pitchFamily="2" charset="-122"/>
                <a:ea typeface="华文新魏" panose="02010800040101010101" pitchFamily="2" charset="-122"/>
              </a:rPr>
              <a:t>是出现在管程内的一种数据结构，且只有在管程中才能被访问，它对管程内的所有过程是全局的，只能通过两个原语操作来控制它。</a:t>
            </a:r>
          </a:p>
          <a:p>
            <a:pPr eaLnBrk="1" hangingPunct="1"/>
            <a:r>
              <a:rPr lang="en-US" altLang="zh-CN">
                <a:latin typeface="华文新魏" panose="02010800040101010101" pitchFamily="2" charset="-122"/>
                <a:ea typeface="华文新魏" panose="02010800040101010101" pitchFamily="2" charset="-122"/>
              </a:rPr>
              <a:t>wait( )-</a:t>
            </a:r>
            <a:r>
              <a:rPr lang="zh-CN" altLang="en-US">
                <a:latin typeface="华文新魏" panose="02010800040101010101" pitchFamily="2" charset="-122"/>
                <a:ea typeface="华文新魏" panose="02010800040101010101" pitchFamily="2" charset="-122"/>
              </a:rPr>
              <a:t>挂起调用进程并释放管程，直到另一个进程在该条件变量上执行</a:t>
            </a:r>
            <a:r>
              <a:rPr lang="en-US" altLang="zh-CN">
                <a:latin typeface="华文新魏" panose="02010800040101010101" pitchFamily="2" charset="-122"/>
                <a:ea typeface="华文新魏" panose="02010800040101010101" pitchFamily="2" charset="-122"/>
              </a:rPr>
              <a:t>signal( )</a:t>
            </a:r>
            <a:r>
              <a:rPr lang="zh-CN" altLang="en-US">
                <a:latin typeface="华文新魏" panose="02010800040101010101" pitchFamily="2" charset="-122"/>
                <a:ea typeface="华文新魏" panose="02010800040101010101" pitchFamily="2" charset="-122"/>
              </a:rPr>
              <a:t>。</a:t>
            </a:r>
          </a:p>
          <a:p>
            <a:pPr eaLnBrk="1" hangingPunct="1"/>
            <a:r>
              <a:rPr lang="en-US" altLang="zh-CN">
                <a:latin typeface="华文新魏" panose="02010800040101010101" pitchFamily="2" charset="-122"/>
                <a:ea typeface="华文新魏" panose="02010800040101010101" pitchFamily="2" charset="-122"/>
              </a:rPr>
              <a:t>signal( )-</a:t>
            </a:r>
            <a:r>
              <a:rPr lang="zh-CN" altLang="en-US">
                <a:latin typeface="华文新魏" panose="02010800040101010101" pitchFamily="2" charset="-122"/>
                <a:ea typeface="华文新魏" panose="02010800040101010101" pitchFamily="2" charset="-122"/>
              </a:rPr>
              <a:t>如果存在其他进程由于对条件变量执行</a:t>
            </a:r>
            <a:r>
              <a:rPr lang="en-US" altLang="zh-CN">
                <a:latin typeface="华文新魏" panose="02010800040101010101" pitchFamily="2" charset="-122"/>
                <a:ea typeface="华文新魏" panose="02010800040101010101" pitchFamily="2" charset="-122"/>
              </a:rPr>
              <a:t>wait( )</a:t>
            </a:r>
            <a:r>
              <a:rPr lang="zh-CN" altLang="en-US">
                <a:latin typeface="华文新魏" panose="02010800040101010101" pitchFamily="2" charset="-122"/>
                <a:ea typeface="华文新魏" panose="02010800040101010101" pitchFamily="2" charset="-122"/>
              </a:rPr>
              <a:t>而被挂起，便释放之；如果没有进程在等待，那么，信号不被保存。</a:t>
            </a:r>
          </a:p>
          <a:p>
            <a:pPr eaLnBrk="1" hangingPunct="1"/>
            <a:r>
              <a:rPr lang="zh-CN" altLang="en-US">
                <a:latin typeface="华文新魏" panose="02010800040101010101" pitchFamily="2" charset="-122"/>
                <a:ea typeface="华文新魏" panose="02010800040101010101" pitchFamily="2" charset="-122"/>
              </a:rPr>
              <a:t>条件变量与</a:t>
            </a:r>
            <a:r>
              <a:rPr lang="en-US" altLang="zh-CN">
                <a:latin typeface="华文新魏" panose="02010800040101010101" pitchFamily="2" charset="-122"/>
                <a:ea typeface="华文新魏" panose="02010800040101010101" pitchFamily="2" charset="-122"/>
              </a:rPr>
              <a:t>P</a:t>
            </a:r>
            <a:r>
              <a:rPr lang="zh-CN" altLang="en-US">
                <a:latin typeface="华文新魏" panose="02010800040101010101" pitchFamily="2" charset="-122"/>
                <a:ea typeface="华文新魏" panose="02010800040101010101" pitchFamily="2" charset="-122"/>
              </a:rPr>
              <a:t>、</a:t>
            </a:r>
            <a:r>
              <a:rPr lang="en-US" altLang="zh-CN">
                <a:latin typeface="华文新魏" panose="02010800040101010101" pitchFamily="2" charset="-122"/>
                <a:ea typeface="华文新魏" panose="02010800040101010101" pitchFamily="2" charset="-122"/>
              </a:rPr>
              <a:t>V</a:t>
            </a:r>
            <a:r>
              <a:rPr lang="zh-CN" altLang="en-US">
                <a:latin typeface="华文新魏" panose="02010800040101010101" pitchFamily="2" charset="-122"/>
                <a:ea typeface="华文新魏" panose="02010800040101010101" pitchFamily="2" charset="-122"/>
              </a:rPr>
              <a:t>操作中信号量的区别</a:t>
            </a:r>
            <a:r>
              <a:rPr lang="en-US" altLang="zh-CN">
                <a:latin typeface="华文新魏" panose="02010800040101010101" pitchFamily="2" charset="-122"/>
                <a:ea typeface="华文新魏" panose="02010800040101010101" pitchFamily="2" charset="-122"/>
              </a:rPr>
              <a:t>?</a:t>
            </a:r>
          </a:p>
          <a:p>
            <a:pPr algn="just" eaLnBrk="1" hangingPunct="1">
              <a:lnSpc>
                <a:spcPct val="105000"/>
              </a:lnSpc>
              <a:buFontTx/>
              <a:buNone/>
            </a:pPr>
            <a:endParaRPr lang="en-US" altLang="zh-CN">
              <a:latin typeface="华文新魏" panose="02010800040101010101" pitchFamily="2" charset="-122"/>
              <a:ea typeface="华文新魏" panose="02010800040101010101" pitchFamily="2" charset="-122"/>
            </a:endParaRPr>
          </a:p>
          <a:p>
            <a:pPr algn="just" eaLnBrk="1" hangingPunct="1">
              <a:lnSpc>
                <a:spcPct val="105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5FE0C5E-5E93-47D2-9AC6-4D1E93685A58}"/>
              </a:ext>
            </a:extLst>
          </p:cNvPr>
          <p:cNvSpPr>
            <a:spLocks noGrp="1" noChangeArrowheads="1"/>
          </p:cNvSpPr>
          <p:nvPr>
            <p:ph type="title"/>
          </p:nvPr>
        </p:nvSpPr>
        <p:spPr>
          <a:xfrm>
            <a:off x="609600" y="228600"/>
            <a:ext cx="8229600" cy="1143000"/>
          </a:xfrm>
        </p:spPr>
        <p:txBody>
          <a:bodyPr/>
          <a:lstStyle/>
          <a:p>
            <a:pPr eaLnBrk="1" hangingPunct="1"/>
            <a:r>
              <a:rPr lang="zh-CN" altLang="en-US" sz="4800">
                <a:latin typeface="华文新魏" panose="02010800040101010101" pitchFamily="2" charset="-122"/>
                <a:ea typeface="华文新魏" panose="02010800040101010101" pitchFamily="2" charset="-122"/>
              </a:rPr>
              <a:t>管程问题讨论</a:t>
            </a:r>
            <a:endParaRPr lang="zh-CN" altLang="zh-CN" sz="4800">
              <a:latin typeface="华文新魏" panose="02010800040101010101" pitchFamily="2" charset="-122"/>
              <a:ea typeface="华文新魏" panose="02010800040101010101" pitchFamily="2" charset="-122"/>
            </a:endParaRPr>
          </a:p>
        </p:txBody>
      </p:sp>
      <p:sp>
        <p:nvSpPr>
          <p:cNvPr id="8195" name="Rectangle 3">
            <a:extLst>
              <a:ext uri="{FF2B5EF4-FFF2-40B4-BE49-F238E27FC236}">
                <a16:creationId xmlns:a16="http://schemas.microsoft.com/office/drawing/2014/main" id="{427C7D1D-D6F3-432F-B9D8-0807DDAB9752}"/>
              </a:ext>
            </a:extLst>
          </p:cNvPr>
          <p:cNvSpPr>
            <a:spLocks noGrp="1" noChangeArrowheads="1"/>
          </p:cNvSpPr>
          <p:nvPr>
            <p:ph type="body" idx="1"/>
          </p:nvPr>
        </p:nvSpPr>
        <p:spPr>
          <a:xfrm>
            <a:off x="533400" y="1219200"/>
            <a:ext cx="8001000" cy="5181600"/>
          </a:xfrm>
        </p:spPr>
        <p:txBody>
          <a:bodyPr/>
          <a:lstStyle/>
          <a:p>
            <a:pPr algn="just" eaLnBrk="1" hangingPunct="1">
              <a:lnSpc>
                <a:spcPct val="90000"/>
              </a:lnSpc>
              <a:buFontTx/>
              <a:buNone/>
            </a:pPr>
            <a:r>
              <a:rPr lang="en-US" altLang="zh-CN" sz="2800">
                <a:latin typeface="隶书" panose="02010509060101010101" pitchFamily="49" charset="-122"/>
                <a:ea typeface="隶书" panose="02010509060101010101" pitchFamily="49" charset="-122"/>
              </a:rPr>
              <a:t>  </a:t>
            </a:r>
            <a:r>
              <a:rPr lang="zh-CN" altLang="en-US">
                <a:latin typeface="华文新魏" panose="02010800040101010101" pitchFamily="2" charset="-122"/>
                <a:ea typeface="华文新魏" panose="02010800040101010101" pitchFamily="2" charset="-122"/>
              </a:rPr>
              <a:t>使用</a:t>
            </a:r>
            <a:r>
              <a:rPr lang="en-US" altLang="zh-CN">
                <a:latin typeface="华文新魏" panose="02010800040101010101" pitchFamily="2" charset="-122"/>
                <a:ea typeface="华文新魏" panose="02010800040101010101" pitchFamily="2" charset="-122"/>
              </a:rPr>
              <a:t>signal</a:t>
            </a:r>
            <a:r>
              <a:rPr lang="zh-CN" altLang="en-US">
                <a:latin typeface="华文新魏" panose="02010800040101010101" pitchFamily="2" charset="-122"/>
                <a:ea typeface="华文新魏" panose="02010800040101010101" pitchFamily="2" charset="-122"/>
              </a:rPr>
              <a:t>释放等待进程时，可能出现两个进程同时停留在管程内。解决方法：</a:t>
            </a:r>
          </a:p>
          <a:p>
            <a:pPr lvl="1" algn="just" eaLnBrk="1" hangingPunct="1">
              <a:lnSpc>
                <a:spcPct val="90000"/>
              </a:lnSpc>
              <a:buFont typeface="Symbol" panose="05050102010706020507" pitchFamily="18" charset="2"/>
              <a:buChar char="·"/>
            </a:pPr>
            <a:r>
              <a:rPr lang="zh-CN" altLang="en-US" sz="3200">
                <a:latin typeface="华文新魏" panose="02010800040101010101" pitchFamily="2" charset="-122"/>
                <a:ea typeface="华文新魏" panose="02010800040101010101" pitchFamily="2" charset="-122"/>
              </a:rPr>
              <a:t>执行</a:t>
            </a:r>
            <a:r>
              <a:rPr lang="en-US" altLang="zh-CN" sz="3200">
                <a:latin typeface="华文新魏" panose="02010800040101010101" pitchFamily="2" charset="-122"/>
                <a:ea typeface="华文新魏" panose="02010800040101010101" pitchFamily="2" charset="-122"/>
              </a:rPr>
              <a:t>signal</a:t>
            </a:r>
            <a:r>
              <a:rPr lang="zh-CN" altLang="en-US" sz="3200">
                <a:latin typeface="华文新魏" panose="02010800040101010101" pitchFamily="2" charset="-122"/>
                <a:ea typeface="华文新魏" panose="02010800040101010101" pitchFamily="2" charset="-122"/>
              </a:rPr>
              <a:t>的进程等待，直到被释放进程退出管程或等待另一个条件</a:t>
            </a:r>
          </a:p>
          <a:p>
            <a:pPr lvl="1" algn="just" eaLnBrk="1" hangingPunct="1">
              <a:lnSpc>
                <a:spcPct val="90000"/>
              </a:lnSpc>
              <a:buFont typeface="Symbol" panose="05050102010706020507" pitchFamily="18" charset="2"/>
              <a:buChar char="·"/>
            </a:pPr>
            <a:r>
              <a:rPr lang="zh-CN" altLang="en-US" sz="3200">
                <a:latin typeface="华文新魏" panose="02010800040101010101" pitchFamily="2" charset="-122"/>
                <a:ea typeface="华文新魏" panose="02010800040101010101" pitchFamily="2" charset="-122"/>
              </a:rPr>
              <a:t>被释放进程等待，直到执行</a:t>
            </a:r>
            <a:r>
              <a:rPr lang="en-US" altLang="zh-CN" sz="3200">
                <a:latin typeface="华文新魏" panose="02010800040101010101" pitchFamily="2" charset="-122"/>
                <a:ea typeface="华文新魏" panose="02010800040101010101" pitchFamily="2" charset="-122"/>
              </a:rPr>
              <a:t>signal</a:t>
            </a:r>
            <a:r>
              <a:rPr lang="zh-CN" altLang="en-US" sz="3200">
                <a:latin typeface="华文新魏" panose="02010800040101010101" pitchFamily="2" charset="-122"/>
                <a:ea typeface="华文新魏" panose="02010800040101010101" pitchFamily="2" charset="-122"/>
              </a:rPr>
              <a:t>的进程退出管程或等待另一个条件</a:t>
            </a:r>
          </a:p>
          <a:p>
            <a:pPr algn="just" eaLnBrk="1" hangingPunct="1">
              <a:lnSpc>
                <a:spcPct val="90000"/>
              </a:lnSpc>
            </a:pPr>
            <a:r>
              <a:rPr lang="zh-CN" altLang="en-US">
                <a:latin typeface="华文新魏" panose="02010800040101010101" pitchFamily="2" charset="-122"/>
                <a:ea typeface="华文新魏" panose="02010800040101010101" pitchFamily="2" charset="-122"/>
              </a:rPr>
              <a:t>霍尔采用第一种办法，</a:t>
            </a:r>
          </a:p>
          <a:p>
            <a:pPr algn="just" eaLnBrk="1" hangingPunct="1">
              <a:lnSpc>
                <a:spcPct val="90000"/>
              </a:lnSpc>
            </a:pPr>
            <a:r>
              <a:rPr lang="zh-CN" altLang="en-US">
                <a:latin typeface="华文新魏" panose="02010800040101010101" pitchFamily="2" charset="-122"/>
                <a:ea typeface="华文新魏" panose="02010800040101010101" pitchFamily="2" charset="-122"/>
              </a:rPr>
              <a:t>汉森选择两者的折衷，规定管程中的过程所执行的</a:t>
            </a:r>
            <a:r>
              <a:rPr lang="en-US" altLang="zh-CN">
                <a:latin typeface="华文新魏" panose="02010800040101010101" pitchFamily="2" charset="-122"/>
                <a:ea typeface="华文新魏" panose="02010800040101010101" pitchFamily="2" charset="-122"/>
              </a:rPr>
              <a:t>signal</a:t>
            </a:r>
            <a:r>
              <a:rPr lang="zh-CN" altLang="en-US">
                <a:latin typeface="华文新魏" panose="02010800040101010101" pitchFamily="2" charset="-122"/>
                <a:ea typeface="华文新魏" panose="02010800040101010101" pitchFamily="2" charset="-122"/>
              </a:rPr>
              <a:t>操作是过程体的最后一个操作。 </a:t>
            </a:r>
          </a:p>
          <a:p>
            <a:pPr algn="just" eaLnBrk="1" hangingPunct="1">
              <a:lnSpc>
                <a:spcPct val="90000"/>
              </a:lnSpc>
            </a:pPr>
            <a:endParaRPr lang="zh-CN" altLang="en-US">
              <a:latin typeface="华文新魏" panose="02010800040101010101" pitchFamily="2" charset="-122"/>
              <a:ea typeface="华文新魏" panose="02010800040101010101" pitchFamily="2" charset="-122"/>
            </a:endParaRPr>
          </a:p>
          <a:p>
            <a:pPr algn="just" eaLnBrk="1" hangingPunct="1">
              <a:lnSpc>
                <a:spcPct val="90000"/>
              </a:lnSpc>
            </a:pPr>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id="{ED678DE5-F799-4DDF-A368-AF4D5C607328}"/>
              </a:ext>
            </a:extLst>
          </p:cNvPr>
          <p:cNvSpPr>
            <a:spLocks noGrp="1" noChangeArrowheads="1"/>
          </p:cNvSpPr>
          <p:nvPr>
            <p:ph type="title"/>
          </p:nvPr>
        </p:nvSpPr>
        <p:spPr>
          <a:xfrm>
            <a:off x="838200" y="457200"/>
            <a:ext cx="7772400" cy="1143000"/>
          </a:xfrm>
        </p:spPr>
        <p:txBody>
          <a:bodyPr/>
          <a:lstStyle/>
          <a:p>
            <a:pPr eaLnBrk="1" hangingPunct="1"/>
            <a:r>
              <a:rPr lang="zh-CN" altLang="en-US">
                <a:latin typeface="华文新魏" panose="02010800040101010101" pitchFamily="2" charset="-122"/>
                <a:ea typeface="华文新魏" panose="02010800040101010101" pitchFamily="2" charset="-122"/>
              </a:rPr>
              <a:t>管程与进程作比较</a:t>
            </a:r>
            <a:br>
              <a:rPr lang="zh-CN" altLang="en-US">
                <a:latin typeface="华文新魏" panose="02010800040101010101" pitchFamily="2" charset="-122"/>
                <a:ea typeface="华文新魏" panose="02010800040101010101" pitchFamily="2" charset="-122"/>
              </a:rPr>
            </a:br>
            <a:endParaRPr lang="zh-CN" altLang="en-US">
              <a:latin typeface="华文新魏" panose="02010800040101010101" pitchFamily="2" charset="-122"/>
              <a:ea typeface="华文新魏" panose="02010800040101010101" pitchFamily="2" charset="-122"/>
            </a:endParaRPr>
          </a:p>
        </p:txBody>
      </p:sp>
      <p:sp>
        <p:nvSpPr>
          <p:cNvPr id="9219" name="Rectangle 1027">
            <a:extLst>
              <a:ext uri="{FF2B5EF4-FFF2-40B4-BE49-F238E27FC236}">
                <a16:creationId xmlns:a16="http://schemas.microsoft.com/office/drawing/2014/main" id="{012DDB03-DBD3-4767-801D-FBB8E22D8E69}"/>
              </a:ext>
            </a:extLst>
          </p:cNvPr>
          <p:cNvSpPr>
            <a:spLocks noGrp="1" noChangeArrowheads="1"/>
          </p:cNvSpPr>
          <p:nvPr>
            <p:ph type="body" idx="1"/>
          </p:nvPr>
        </p:nvSpPr>
        <p:spPr>
          <a:xfrm>
            <a:off x="900113" y="990600"/>
            <a:ext cx="7600950" cy="5715000"/>
          </a:xfrm>
        </p:spPr>
        <p:txBody>
          <a:bodyPr/>
          <a:lstStyle/>
          <a:p>
            <a:pPr eaLnBrk="1" hangingPunct="1">
              <a:lnSpc>
                <a:spcPct val="90000"/>
              </a:lnSpc>
              <a:buFontTx/>
              <a:buNone/>
            </a:pPr>
            <a:r>
              <a:rPr lang="en-US" altLang="zh-CN">
                <a:cs typeface="Times New Roman" panose="02020603050405020304" pitchFamily="18" charset="0"/>
              </a:rPr>
              <a:t>•</a:t>
            </a:r>
            <a:r>
              <a:rPr lang="zh-CN" altLang="en-US" sz="2800">
                <a:latin typeface="隶书" panose="02010509060101010101" pitchFamily="49" charset="-122"/>
                <a:ea typeface="华文新魏" panose="02010800040101010101" pitchFamily="2" charset="-122"/>
              </a:rPr>
              <a:t>管程定义的是公用数据结构，而进程定义的</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是私有数据结构；</a:t>
            </a:r>
            <a:endParaRPr lang="zh-CN" altLang="en-US" sz="2800">
              <a:solidFill>
                <a:srgbClr val="FF0000"/>
              </a:solidFill>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ea typeface="华文新魏" panose="02010800040101010101" pitchFamily="2" charset="-122"/>
              </a:rPr>
              <a:t>•</a:t>
            </a:r>
            <a:r>
              <a:rPr lang="zh-CN" altLang="en-US" sz="2800">
                <a:latin typeface="隶书" panose="02010509060101010101" pitchFamily="49" charset="-122"/>
                <a:ea typeface="华文新魏" panose="02010800040101010101" pitchFamily="2" charset="-122"/>
              </a:rPr>
              <a:t>管程把共享变量上的同步操作集中起来，而</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临界区却分散在每个进程中；</a:t>
            </a:r>
            <a:endParaRPr lang="zh-CN" altLang="en-US" sz="2800">
              <a:solidFill>
                <a:srgbClr val="FF0000"/>
              </a:solidFill>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ea typeface="华文新魏" panose="02010800040101010101" pitchFamily="2" charset="-122"/>
              </a:rPr>
              <a:t>•</a:t>
            </a:r>
            <a:r>
              <a:rPr lang="zh-CN" altLang="en-US" sz="2800">
                <a:latin typeface="隶书" panose="02010509060101010101" pitchFamily="49" charset="-122"/>
                <a:ea typeface="华文新魏" panose="02010800040101010101" pitchFamily="2" charset="-122"/>
              </a:rPr>
              <a:t>管程是为管理共享资源而建立，进程主要是为</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占有系统资源和实现系统并发性而引入；</a:t>
            </a:r>
          </a:p>
          <a:p>
            <a:pPr eaLnBrk="1" hangingPunct="1">
              <a:lnSpc>
                <a:spcPct val="90000"/>
              </a:lnSpc>
              <a:buFontTx/>
              <a:buNone/>
            </a:pPr>
            <a:r>
              <a:rPr lang="en-US" altLang="zh-CN" sz="2800">
                <a:ea typeface="华文新魏" panose="02010800040101010101" pitchFamily="2" charset="-122"/>
              </a:rPr>
              <a:t>•</a:t>
            </a:r>
            <a:r>
              <a:rPr lang="zh-CN" altLang="en-US" sz="2800">
                <a:latin typeface="隶书" panose="02010509060101010101" pitchFamily="49" charset="-122"/>
                <a:ea typeface="华文新魏" panose="02010800040101010101" pitchFamily="2" charset="-122"/>
              </a:rPr>
              <a:t>管程是被欲使用共享资源的进程所调用的，管</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程和调用它的进程不能并行工作，而进程之间</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能并行工作，并发性是其固有特性；</a:t>
            </a:r>
            <a:endParaRPr lang="zh-CN" altLang="en-US" sz="2800">
              <a:solidFill>
                <a:srgbClr val="FF0000"/>
              </a:solidFill>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ea typeface="华文新魏" panose="02010800040101010101" pitchFamily="2" charset="-122"/>
              </a:rPr>
              <a:t>•</a:t>
            </a:r>
            <a:r>
              <a:rPr lang="zh-CN" altLang="en-US" sz="2800">
                <a:latin typeface="隶书" panose="02010509060101010101" pitchFamily="49" charset="-122"/>
                <a:ea typeface="华文新魏" panose="02010800040101010101" pitchFamily="2" charset="-122"/>
              </a:rPr>
              <a:t>管程是语言或操作系统的成分，不必创建或撤</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销，而进程有生命周期，由创建而产生至撤销</a:t>
            </a:r>
            <a:endParaRPr lang="en-US" altLang="zh-CN" sz="2800">
              <a:latin typeface="隶书" panose="02010509060101010101" pitchFamily="49" charset="-122"/>
              <a:ea typeface="华文新魏" panose="02010800040101010101" pitchFamily="2" charset="-122"/>
            </a:endParaRPr>
          </a:p>
          <a:p>
            <a:pPr eaLnBrk="1" hangingPunct="1">
              <a:lnSpc>
                <a:spcPct val="90000"/>
              </a:lnSpc>
              <a:buFontTx/>
              <a:buNone/>
            </a:pPr>
            <a:r>
              <a:rPr lang="en-US" altLang="zh-CN" sz="2800">
                <a:latin typeface="隶书" panose="02010509060101010101" pitchFamily="49" charset="-122"/>
                <a:ea typeface="华文新魏" panose="02010800040101010101" pitchFamily="2" charset="-122"/>
              </a:rPr>
              <a:t> </a:t>
            </a:r>
            <a:r>
              <a:rPr lang="zh-CN" altLang="en-US" sz="2800">
                <a:latin typeface="隶书" panose="02010509060101010101" pitchFamily="49" charset="-122"/>
                <a:ea typeface="华文新魏" panose="02010800040101010101" pitchFamily="2" charset="-122"/>
              </a:rPr>
              <a:t>便消亡。</a:t>
            </a:r>
            <a:endParaRPr lang="zh-CN" altLang="en-US" sz="2800">
              <a:solidFill>
                <a:srgbClr val="FF0000"/>
              </a:solidFill>
              <a:latin typeface="隶书" panose="02010509060101010101" pitchFamily="49" charset="-122"/>
              <a:ea typeface="华文新魏" panose="02010800040101010101" pitchFamily="2" charset="-122"/>
            </a:endParaRPr>
          </a:p>
          <a:p>
            <a:pPr eaLnBrk="1" hangingPunct="1">
              <a:lnSpc>
                <a:spcPct val="90000"/>
              </a:lnSpc>
              <a:buFontTx/>
              <a:buNone/>
            </a:pPr>
            <a:endParaRPr lang="en-US" altLang="zh-CN">
              <a:latin typeface="隶书" panose="02010509060101010101" pitchFamily="49" charset="-122"/>
              <a:ea typeface="华文新魏" panose="02010800040101010101" pitchFamily="2" charset="-122"/>
            </a:endParaRP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339E9F2-AB9A-4D4F-AC3E-14FA23AA3ADE}"/>
              </a:ext>
            </a:extLst>
          </p:cNvPr>
          <p:cNvSpPr>
            <a:spLocks noGrp="1" noChangeArrowheads="1"/>
          </p:cNvSpPr>
          <p:nvPr>
            <p:ph type="title"/>
          </p:nvPr>
        </p:nvSpPr>
        <p:spPr>
          <a:xfrm>
            <a:off x="533400" y="304800"/>
            <a:ext cx="8610600" cy="914400"/>
          </a:xfrm>
        </p:spPr>
        <p:txBody>
          <a:bodyPr/>
          <a:lstStyle/>
          <a:p>
            <a:pPr eaLnBrk="1" hangingPunct="1"/>
            <a:r>
              <a:rPr lang="en-US" altLang="zh-CN" sz="4800">
                <a:latin typeface="华文新魏" panose="02010800040101010101" pitchFamily="2" charset="-122"/>
                <a:ea typeface="华文新魏" panose="02010800040101010101" pitchFamily="2" charset="-122"/>
              </a:rPr>
              <a:t>3.4.2</a:t>
            </a:r>
            <a:r>
              <a:rPr lang="zh-CN" altLang="en-US" sz="4800">
                <a:latin typeface="华文新魏" panose="02010800040101010101" pitchFamily="2" charset="-122"/>
                <a:ea typeface="华文新魏" panose="02010800040101010101" pitchFamily="2" charset="-122"/>
              </a:rPr>
              <a:t>管程的实现：</a:t>
            </a:r>
            <a:r>
              <a:rPr lang="en-US" altLang="zh-CN" sz="4800">
                <a:latin typeface="华文新魏" panose="02010800040101010101" pitchFamily="2" charset="-122"/>
                <a:ea typeface="华文新魏" panose="02010800040101010101" pitchFamily="2" charset="-122"/>
              </a:rPr>
              <a:t>Hoare</a:t>
            </a:r>
            <a:r>
              <a:rPr lang="zh-CN" altLang="en-US" sz="4800">
                <a:latin typeface="华文新魏" panose="02010800040101010101" pitchFamily="2" charset="-122"/>
                <a:ea typeface="华文新魏" panose="02010800040101010101" pitchFamily="2" charset="-122"/>
              </a:rPr>
              <a:t>方法</a:t>
            </a:r>
          </a:p>
        </p:txBody>
      </p:sp>
      <p:sp>
        <p:nvSpPr>
          <p:cNvPr id="10243" name="Rectangle 3">
            <a:extLst>
              <a:ext uri="{FF2B5EF4-FFF2-40B4-BE49-F238E27FC236}">
                <a16:creationId xmlns:a16="http://schemas.microsoft.com/office/drawing/2014/main" id="{6481924C-A6AA-435A-9687-C14B292DB230}"/>
              </a:ext>
            </a:extLst>
          </p:cNvPr>
          <p:cNvSpPr>
            <a:spLocks noGrp="1" noChangeArrowheads="1"/>
          </p:cNvSpPr>
          <p:nvPr>
            <p:ph type="body" idx="1"/>
          </p:nvPr>
        </p:nvSpPr>
        <p:spPr>
          <a:xfrm>
            <a:off x="395288" y="1219200"/>
            <a:ext cx="8353425" cy="5257800"/>
          </a:xfrm>
        </p:spPr>
        <p:txBody>
          <a:bodyPr/>
          <a:lstStyle/>
          <a:p>
            <a:pPr eaLnBrk="1" hangingPunct="1"/>
            <a:r>
              <a:rPr lang="zh-CN" altLang="en-US" sz="4000">
                <a:latin typeface="华文新魏" panose="02010800040101010101" pitchFamily="2" charset="-122"/>
                <a:ea typeface="华文新魏" panose="02010800040101010101" pitchFamily="2" charset="-122"/>
              </a:rPr>
              <a:t>霍尔方法使用</a:t>
            </a:r>
            <a:r>
              <a:rPr lang="en-US" altLang="zh-CN" sz="4000">
                <a:latin typeface="华文新魏" panose="02010800040101010101" pitchFamily="2" charset="-122"/>
                <a:ea typeface="华文新魏" panose="02010800040101010101" pitchFamily="2" charset="-122"/>
              </a:rPr>
              <a:t>P</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V</a:t>
            </a:r>
            <a:r>
              <a:rPr lang="zh-CN" altLang="en-US" sz="4000">
                <a:latin typeface="华文新魏" panose="02010800040101010101" pitchFamily="2" charset="-122"/>
                <a:ea typeface="华文新魏" panose="02010800040101010101" pitchFamily="2" charset="-122"/>
              </a:rPr>
              <a:t>操作原语来实现对管程中过程的互斥调用，及实现对共享资源互斥使用的管理。</a:t>
            </a:r>
          </a:p>
          <a:p>
            <a:pPr algn="just" eaLnBrk="1" hangingPunct="1"/>
            <a:r>
              <a:rPr lang="zh-CN" altLang="en-US" sz="4000">
                <a:latin typeface="华文新魏" panose="02010800040101010101" pitchFamily="2" charset="-122"/>
                <a:ea typeface="华文新魏" panose="02010800040101010101" pitchFamily="2" charset="-122"/>
              </a:rPr>
              <a:t>不要求</a:t>
            </a:r>
            <a:r>
              <a:rPr lang="en-US" altLang="zh-CN" sz="4000">
                <a:latin typeface="华文新魏" panose="02010800040101010101" pitchFamily="2" charset="-122"/>
                <a:ea typeface="华文新魏" panose="02010800040101010101" pitchFamily="2" charset="-122"/>
              </a:rPr>
              <a:t>signal</a:t>
            </a:r>
            <a:r>
              <a:rPr lang="zh-CN" altLang="en-US" sz="4000">
                <a:latin typeface="华文新魏" panose="02010800040101010101" pitchFamily="2" charset="-122"/>
                <a:ea typeface="华文新魏" panose="02010800040101010101" pitchFamily="2" charset="-122"/>
              </a:rPr>
              <a:t>操作是过程体的最后一个操作，且</a:t>
            </a:r>
            <a:r>
              <a:rPr lang="en-US" altLang="zh-CN" sz="4000">
                <a:latin typeface="华文新魏" panose="02010800040101010101" pitchFamily="2" charset="-122"/>
                <a:ea typeface="华文新魏" panose="02010800040101010101" pitchFamily="2" charset="-122"/>
              </a:rPr>
              <a:t>wait</a:t>
            </a:r>
            <a:r>
              <a:rPr lang="zh-CN" altLang="en-US" sz="4000">
                <a:latin typeface="华文新魏" panose="02010800040101010101" pitchFamily="2" charset="-122"/>
                <a:ea typeface="华文新魏" panose="02010800040101010101" pitchFamily="2" charset="-122"/>
              </a:rPr>
              <a:t>和</a:t>
            </a:r>
            <a:r>
              <a:rPr lang="en-US" altLang="zh-CN" sz="4000">
                <a:latin typeface="华文新魏" panose="02010800040101010101" pitchFamily="2" charset="-122"/>
                <a:ea typeface="华文新魏" panose="02010800040101010101" pitchFamily="2" charset="-122"/>
              </a:rPr>
              <a:t>signal</a:t>
            </a:r>
            <a:r>
              <a:rPr lang="zh-CN" altLang="en-US" sz="4000">
                <a:latin typeface="华文新魏" panose="02010800040101010101" pitchFamily="2" charset="-122"/>
                <a:ea typeface="华文新魏" panose="02010800040101010101" pitchFamily="2" charset="-122"/>
              </a:rPr>
              <a:t>操作可被设计成可以中断的过程。</a:t>
            </a:r>
          </a:p>
          <a:p>
            <a:pPr eaLnBrk="1" hangingPunct="1">
              <a:buFontTx/>
              <a:buNone/>
            </a:pPr>
            <a:r>
              <a:rPr lang="zh-CN" altLang="en-US">
                <a:latin typeface="华文新魏" panose="02010800040101010101" pitchFamily="2" charset="-122"/>
                <a:ea typeface="华文新魏" panose="02010800040101010101" pitchFamily="2" charset="-122"/>
              </a:rPr>
              <a:t> </a:t>
            </a:r>
          </a:p>
          <a:p>
            <a:pPr eaLnBrk="1" hangingPunct="1"/>
            <a:endParaRPr lang="en-US" altLang="zh-CN">
              <a:latin typeface="华文新魏" panose="02010800040101010101" pitchFamily="2" charset="-122"/>
              <a:ea typeface="华文新魏" panose="02010800040101010101" pitchFamily="2" charset="-122"/>
            </a:endParaRPr>
          </a:p>
        </p:txBody>
      </p:sp>
    </p:spTree>
  </p:cSld>
  <p:clrMapOvr>
    <a:masterClrMapping/>
  </p:clrMapOvr>
  <p:transition>
    <p:fade thruBlk="1"/>
  </p:transition>
</p:sld>
</file>

<file path=ppt/theme/theme1.xml><?xml version="1.0" encoding="utf-8"?>
<a:theme xmlns:a="http://schemas.openxmlformats.org/drawingml/2006/main" name="默认设计模板">
  <a:themeElements>
    <a:clrScheme name="">
      <a:dk1>
        <a:srgbClr val="000000"/>
      </a:dk1>
      <a:lt1>
        <a:srgbClr val="FFFFFF"/>
      </a:lt1>
      <a:dk2>
        <a:srgbClr val="FF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646</TotalTime>
  <Words>1602</Words>
  <Application>Microsoft Office PowerPoint</Application>
  <PresentationFormat>全屏显示(4:3)</PresentationFormat>
  <Paragraphs>226</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Times New Roman</vt:lpstr>
      <vt:lpstr>宋体</vt:lpstr>
      <vt:lpstr>Arial</vt:lpstr>
      <vt:lpstr>Calibri</vt:lpstr>
      <vt:lpstr>华文新魏</vt:lpstr>
      <vt:lpstr>隶书</vt:lpstr>
      <vt:lpstr>Symbol</vt:lpstr>
      <vt:lpstr>默认设计模板</vt:lpstr>
      <vt:lpstr>3.4 管程 </vt:lpstr>
      <vt:lpstr>3.4.1管程和条件变量  </vt:lpstr>
      <vt:lpstr>管程定义和属性</vt:lpstr>
      <vt:lpstr>管程的形式</vt:lpstr>
      <vt:lpstr>管程的结构</vt:lpstr>
      <vt:lpstr>管程的条件变量</vt:lpstr>
      <vt:lpstr>管程问题讨论</vt:lpstr>
      <vt:lpstr>管程与进程作比较 </vt:lpstr>
      <vt:lpstr>3.4.2管程的实现：Hoare方法</vt:lpstr>
      <vt:lpstr>Hoare管程数据结构(1)</vt:lpstr>
      <vt:lpstr>Hoare管程数据结构(2)</vt:lpstr>
      <vt:lpstr>Hoare管程数据结构(3)</vt:lpstr>
      <vt:lpstr>Hoare管程数据结构(4) </vt:lpstr>
      <vt:lpstr>Hoare管程的enter( )操作 </vt:lpstr>
      <vt:lpstr>Hoare管程的leave( )操作 </vt:lpstr>
      <vt:lpstr>Hoare管程的wait( )操作 </vt:lpstr>
      <vt:lpstr>Hoare管程的signal( )操作 </vt:lpstr>
      <vt:lpstr>Hoare管程的wait( )操作 </vt:lpstr>
      <vt:lpstr>Hoare管程的signal( )操作 </vt:lpstr>
      <vt:lpstr>3.4.3 使用管程解决进程同步问题 </vt:lpstr>
      <vt:lpstr>霍尔管程解决五个哲学家吃通心面问题(2)</vt:lpstr>
      <vt:lpstr>霍尔管程实现五个哲学家吃通心面问题(3)</vt:lpstr>
      <vt:lpstr>2管程解决生产者-消费者问题(1)</vt:lpstr>
      <vt:lpstr>管程解决生产者-消费者问题(2)</vt:lpstr>
      <vt:lpstr>管程解决生产者-消费者问题(3)</vt:lpstr>
    </vt:vector>
  </TitlesOfParts>
  <Company>LilyTech.com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操作系统教程(第三版)</dc:title>
  <dc:creator>yuyuhaso</dc:creator>
  <cp:lastModifiedBy>幽弥狂</cp:lastModifiedBy>
  <cp:revision>197</cp:revision>
  <dcterms:created xsi:type="dcterms:W3CDTF">2002-10-28T07:32:45Z</dcterms:created>
  <dcterms:modified xsi:type="dcterms:W3CDTF">2019-09-17T18:56:49Z</dcterms:modified>
</cp:coreProperties>
</file>