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sldIdLst>
    <p:sldId id="259" r:id="rId2"/>
    <p:sldId id="260" r:id="rId3"/>
    <p:sldId id="332" r:id="rId4"/>
    <p:sldId id="328" r:id="rId5"/>
    <p:sldId id="261" r:id="rId6"/>
    <p:sldId id="317" r:id="rId7"/>
    <p:sldId id="263" r:id="rId8"/>
    <p:sldId id="338" r:id="rId9"/>
    <p:sldId id="264" r:id="rId10"/>
    <p:sldId id="331" r:id="rId11"/>
    <p:sldId id="344" r:id="rId12"/>
    <p:sldId id="334" r:id="rId13"/>
    <p:sldId id="301" r:id="rId14"/>
    <p:sldId id="345" r:id="rId15"/>
    <p:sldId id="346" r:id="rId16"/>
    <p:sldId id="347" r:id="rId17"/>
    <p:sldId id="348" r:id="rId18"/>
    <p:sldId id="343" r:id="rId19"/>
    <p:sldId id="311" r:id="rId20"/>
    <p:sldId id="339" r:id="rId21"/>
    <p:sldId id="266" r:id="rId22"/>
    <p:sldId id="268" r:id="rId23"/>
    <p:sldId id="336" r:id="rId24"/>
    <p:sldId id="302" r:id="rId25"/>
    <p:sldId id="314" r:id="rId26"/>
    <p:sldId id="315" r:id="rId27"/>
    <p:sldId id="337" r:id="rId28"/>
    <p:sldId id="275" r:id="rId29"/>
    <p:sldId id="330" r:id="rId30"/>
    <p:sldId id="276" r:id="rId31"/>
    <p:sldId id="277" r:id="rId32"/>
    <p:sldId id="329" r:id="rId33"/>
    <p:sldId id="321" r:id="rId34"/>
    <p:sldId id="322" r:id="rId35"/>
    <p:sldId id="323" r:id="rId36"/>
    <p:sldId id="303" r:id="rId37"/>
    <p:sldId id="324" r:id="rId38"/>
    <p:sldId id="325" r:id="rId39"/>
    <p:sldId id="326" r:id="rId40"/>
    <p:sldId id="327" r:id="rId41"/>
    <p:sldId id="278" r:id="rId42"/>
    <p:sldId id="279" r:id="rId43"/>
    <p:sldId id="304" r:id="rId44"/>
    <p:sldId id="318" r:id="rId45"/>
    <p:sldId id="319" r:id="rId46"/>
    <p:sldId id="285" r:id="rId47"/>
    <p:sldId id="295" r:id="rId48"/>
    <p:sldId id="320" r:id="rId49"/>
    <p:sldId id="306" r:id="rId50"/>
    <p:sldId id="340" r:id="rId51"/>
    <p:sldId id="341" r:id="rId52"/>
    <p:sldId id="307" r:id="rId53"/>
    <p:sldId id="342" r:id="rId5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0" end="53"/>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CC00CC"/>
    <a:srgbClr val="FF0000"/>
    <a:srgbClr val="FF0066"/>
    <a:srgbClr val="6600CC"/>
    <a:srgbClr val="CCCC00"/>
    <a:srgbClr val="FFCC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D1B4B2B-1B6B-4B61-97FE-B009DB5272B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ea typeface="宋体" charset="-122"/>
              </a:defRPr>
            </a:lvl1pPr>
          </a:lstStyle>
          <a:p>
            <a:pPr>
              <a:defRPr/>
            </a:pPr>
            <a:endParaRPr lang="en-US" altLang="zh-CN"/>
          </a:p>
        </p:txBody>
      </p:sp>
      <p:sp>
        <p:nvSpPr>
          <p:cNvPr id="79875" name="Rectangle 3">
            <a:extLst>
              <a:ext uri="{FF2B5EF4-FFF2-40B4-BE49-F238E27FC236}">
                <a16:creationId xmlns:a16="http://schemas.microsoft.com/office/drawing/2014/main" id="{6864D6F4-F486-4BA9-BB7E-B4AE8C028D8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ea typeface="宋体" charset="-122"/>
              </a:defRPr>
            </a:lvl1pPr>
          </a:lstStyle>
          <a:p>
            <a:pPr>
              <a:defRPr/>
            </a:pPr>
            <a:endParaRPr lang="en-US" altLang="zh-CN"/>
          </a:p>
        </p:txBody>
      </p:sp>
      <p:sp>
        <p:nvSpPr>
          <p:cNvPr id="56324" name="Rectangle 4">
            <a:extLst>
              <a:ext uri="{FF2B5EF4-FFF2-40B4-BE49-F238E27FC236}">
                <a16:creationId xmlns:a16="http://schemas.microsoft.com/office/drawing/2014/main" id="{E26C04F3-46BF-44DA-8437-F9F5236C88E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a:extLst>
              <a:ext uri="{FF2B5EF4-FFF2-40B4-BE49-F238E27FC236}">
                <a16:creationId xmlns:a16="http://schemas.microsoft.com/office/drawing/2014/main" id="{1CBAE0BD-C02D-4A43-AFED-8A1B6569D6E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9878" name="Rectangle 6">
            <a:extLst>
              <a:ext uri="{FF2B5EF4-FFF2-40B4-BE49-F238E27FC236}">
                <a16:creationId xmlns:a16="http://schemas.microsoft.com/office/drawing/2014/main" id="{503BC2B5-3A61-4637-92B8-6B66276D869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ea typeface="宋体" charset="-122"/>
              </a:defRPr>
            </a:lvl1pPr>
          </a:lstStyle>
          <a:p>
            <a:pPr>
              <a:defRPr/>
            </a:pPr>
            <a:endParaRPr lang="en-US" altLang="zh-CN"/>
          </a:p>
        </p:txBody>
      </p:sp>
      <p:sp>
        <p:nvSpPr>
          <p:cNvPr id="79879" name="Rectangle 7">
            <a:extLst>
              <a:ext uri="{FF2B5EF4-FFF2-40B4-BE49-F238E27FC236}">
                <a16:creationId xmlns:a16="http://schemas.microsoft.com/office/drawing/2014/main" id="{9FD5E0A4-EDFB-4B33-B1FE-3D0A36C31B3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65BE0229-A056-44CB-AFDE-C71AF197195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F40F8B7-22F8-4EA6-941F-9DACF64DD8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fld id="{CB5DBF20-B6DA-4AD2-887B-02AA24D81B73}" type="slidenum">
              <a:rPr lang="en-US" altLang="zh-CN" sz="1200">
                <a:ea typeface="宋体" panose="02010600030101010101" pitchFamily="2" charset="-122"/>
              </a:rPr>
              <a:pPr eaLnBrk="1" hangingPunct="1"/>
              <a:t>4</a:t>
            </a:fld>
            <a:endParaRPr lang="en-US" altLang="zh-CN" sz="1200">
              <a:ea typeface="宋体" panose="02010600030101010101" pitchFamily="2" charset="-122"/>
            </a:endParaRPr>
          </a:p>
        </p:txBody>
      </p:sp>
      <p:sp>
        <p:nvSpPr>
          <p:cNvPr id="57347" name="Rectangle 2">
            <a:extLst>
              <a:ext uri="{FF2B5EF4-FFF2-40B4-BE49-F238E27FC236}">
                <a16:creationId xmlns:a16="http://schemas.microsoft.com/office/drawing/2014/main" id="{0410329D-AA0E-4C2A-AA1F-306C76E81A41}"/>
              </a:ext>
            </a:extLst>
          </p:cNvPr>
          <p:cNvSpPr>
            <a:spLocks noGrp="1" noRot="1" noChangeAspect="1" noChangeArrowheads="1" noTextEdit="1"/>
          </p:cNvSpPr>
          <p:nvPr>
            <p:ph type="sldImg"/>
          </p:nvPr>
        </p:nvSpPr>
        <p:spPr>
          <a:ln w="12700" cap="flat">
            <a:solidFill>
              <a:schemeClr val="tx1"/>
            </a:solidFill>
          </a:ln>
        </p:spPr>
      </p:sp>
      <p:sp>
        <p:nvSpPr>
          <p:cNvPr id="57348" name="Rectangle 3">
            <a:extLst>
              <a:ext uri="{FF2B5EF4-FFF2-40B4-BE49-F238E27FC236}">
                <a16:creationId xmlns:a16="http://schemas.microsoft.com/office/drawing/2014/main" id="{87352B34-8E69-4F0D-98B0-C5E2056375D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33B36E9-1A2A-41D7-ACAE-0C4C46864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fld id="{586894F2-BD17-4A51-859F-A40F2C492518}" type="slidenum">
              <a:rPr lang="en-US" altLang="zh-CN" sz="1200">
                <a:ea typeface="宋体" panose="02010600030101010101" pitchFamily="2" charset="-122"/>
              </a:rPr>
              <a:pPr eaLnBrk="1" hangingPunct="1"/>
              <a:t>29</a:t>
            </a:fld>
            <a:endParaRPr lang="en-US" altLang="zh-CN" sz="1200">
              <a:ea typeface="宋体" panose="02010600030101010101" pitchFamily="2" charset="-122"/>
            </a:endParaRPr>
          </a:p>
        </p:txBody>
      </p:sp>
      <p:sp>
        <p:nvSpPr>
          <p:cNvPr id="58371" name="Rectangle 2">
            <a:extLst>
              <a:ext uri="{FF2B5EF4-FFF2-40B4-BE49-F238E27FC236}">
                <a16:creationId xmlns:a16="http://schemas.microsoft.com/office/drawing/2014/main" id="{00A1F8D1-53C2-4FBD-A85F-C22B74C1BD0A}"/>
              </a:ext>
            </a:extLst>
          </p:cNvPr>
          <p:cNvSpPr>
            <a:spLocks noGrp="1" noRot="1" noChangeAspect="1" noChangeArrowheads="1" noTextEdit="1"/>
          </p:cNvSpPr>
          <p:nvPr>
            <p:ph type="sldImg"/>
          </p:nvPr>
        </p:nvSpPr>
        <p:spPr>
          <a:ln w="12700" cap="flat">
            <a:solidFill>
              <a:schemeClr val="tx1"/>
            </a:solidFill>
          </a:ln>
        </p:spPr>
      </p:sp>
      <p:sp>
        <p:nvSpPr>
          <p:cNvPr id="58372" name="Rectangle 3">
            <a:extLst>
              <a:ext uri="{FF2B5EF4-FFF2-40B4-BE49-F238E27FC236}">
                <a16:creationId xmlns:a16="http://schemas.microsoft.com/office/drawing/2014/main" id="{650EEEF5-1951-4DCA-B960-AB1FD1FE667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86D5554-2077-445E-80B1-DF1A5B39E7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fld id="{C256F34A-C218-46C3-86C1-785C77CCBBEA}" type="slidenum">
              <a:rPr lang="en-US" altLang="zh-CN" sz="1200">
                <a:ea typeface="宋体" panose="02010600030101010101" pitchFamily="2" charset="-122"/>
              </a:rPr>
              <a:pPr eaLnBrk="1" hangingPunct="1"/>
              <a:t>32</a:t>
            </a:fld>
            <a:endParaRPr lang="en-US" altLang="zh-CN" sz="1200">
              <a:ea typeface="宋体" panose="02010600030101010101" pitchFamily="2" charset="-122"/>
            </a:endParaRPr>
          </a:p>
        </p:txBody>
      </p:sp>
      <p:sp>
        <p:nvSpPr>
          <p:cNvPr id="59395" name="Rectangle 2">
            <a:extLst>
              <a:ext uri="{FF2B5EF4-FFF2-40B4-BE49-F238E27FC236}">
                <a16:creationId xmlns:a16="http://schemas.microsoft.com/office/drawing/2014/main" id="{4324A2E6-B257-4850-8F71-DC730E3F6349}"/>
              </a:ext>
            </a:extLst>
          </p:cNvPr>
          <p:cNvSpPr>
            <a:spLocks noGrp="1" noRot="1" noChangeAspect="1" noChangeArrowheads="1" noTextEdit="1"/>
          </p:cNvSpPr>
          <p:nvPr>
            <p:ph type="sldImg"/>
          </p:nvPr>
        </p:nvSpPr>
        <p:spPr>
          <a:ln w="12700" cap="flat">
            <a:solidFill>
              <a:schemeClr val="tx1"/>
            </a:solidFill>
          </a:ln>
        </p:spPr>
      </p:sp>
      <p:sp>
        <p:nvSpPr>
          <p:cNvPr id="59396" name="Rectangle 3">
            <a:extLst>
              <a:ext uri="{FF2B5EF4-FFF2-40B4-BE49-F238E27FC236}">
                <a16:creationId xmlns:a16="http://schemas.microsoft.com/office/drawing/2014/main" id="{01C9A43B-5A9F-4F20-B43C-634C2CA1E12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0E51740-70D6-4ACE-B268-87666A29E3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70B01E-0A35-4365-AE06-30DBE0DA03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EC8F028-8DE2-4225-B5AE-4E689AAEC146}"/>
              </a:ext>
            </a:extLst>
          </p:cNvPr>
          <p:cNvSpPr>
            <a:spLocks noGrp="1" noChangeArrowheads="1"/>
          </p:cNvSpPr>
          <p:nvPr>
            <p:ph type="sldNum" sz="quarter" idx="12"/>
          </p:nvPr>
        </p:nvSpPr>
        <p:spPr>
          <a:ln/>
        </p:spPr>
        <p:txBody>
          <a:bodyPr/>
          <a:lstStyle>
            <a:lvl1pPr>
              <a:defRPr/>
            </a:lvl1pPr>
          </a:lstStyle>
          <a:p>
            <a:fld id="{66FE5B42-1A1B-4F2D-B622-E98B535AF112}" type="slidenum">
              <a:rPr lang="en-US" altLang="zh-CN"/>
              <a:pPr/>
              <a:t>‹#›</a:t>
            </a:fld>
            <a:endParaRPr lang="en-US" altLang="zh-CN"/>
          </a:p>
        </p:txBody>
      </p:sp>
    </p:spTree>
    <p:extLst>
      <p:ext uri="{BB962C8B-B14F-4D97-AF65-F5344CB8AC3E}">
        <p14:creationId xmlns:p14="http://schemas.microsoft.com/office/powerpoint/2010/main" val="398402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B900701-EA59-4759-A745-00B4171E3D2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E94710-BAE6-4AB2-B184-E696CFCCA0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594C271-B08F-468D-9529-66543A0C68AA}"/>
              </a:ext>
            </a:extLst>
          </p:cNvPr>
          <p:cNvSpPr>
            <a:spLocks noGrp="1" noChangeArrowheads="1"/>
          </p:cNvSpPr>
          <p:nvPr>
            <p:ph type="sldNum" sz="quarter" idx="12"/>
          </p:nvPr>
        </p:nvSpPr>
        <p:spPr>
          <a:ln/>
        </p:spPr>
        <p:txBody>
          <a:bodyPr/>
          <a:lstStyle>
            <a:lvl1pPr>
              <a:defRPr/>
            </a:lvl1pPr>
          </a:lstStyle>
          <a:p>
            <a:fld id="{A6484143-4627-4C04-BF0E-5720AD72B343}" type="slidenum">
              <a:rPr lang="en-US" altLang="zh-CN"/>
              <a:pPr/>
              <a:t>‹#›</a:t>
            </a:fld>
            <a:endParaRPr lang="en-US" altLang="zh-CN"/>
          </a:p>
        </p:txBody>
      </p:sp>
    </p:spTree>
    <p:extLst>
      <p:ext uri="{BB962C8B-B14F-4D97-AF65-F5344CB8AC3E}">
        <p14:creationId xmlns:p14="http://schemas.microsoft.com/office/powerpoint/2010/main" val="20944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F40D80F-2299-4DB8-8E3C-69D86DCC3E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9DF265E-D362-45F6-BFF1-9A6A78D42E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96D94E9-90B0-40A4-BB31-E7EE42F01C5C}"/>
              </a:ext>
            </a:extLst>
          </p:cNvPr>
          <p:cNvSpPr>
            <a:spLocks noGrp="1" noChangeArrowheads="1"/>
          </p:cNvSpPr>
          <p:nvPr>
            <p:ph type="sldNum" sz="quarter" idx="12"/>
          </p:nvPr>
        </p:nvSpPr>
        <p:spPr>
          <a:ln/>
        </p:spPr>
        <p:txBody>
          <a:bodyPr/>
          <a:lstStyle>
            <a:lvl1pPr>
              <a:defRPr/>
            </a:lvl1pPr>
          </a:lstStyle>
          <a:p>
            <a:fld id="{4A7E362E-31D4-440E-9A38-921103EC9153}" type="slidenum">
              <a:rPr lang="en-US" altLang="zh-CN"/>
              <a:pPr/>
              <a:t>‹#›</a:t>
            </a:fld>
            <a:endParaRPr lang="en-US" altLang="zh-CN"/>
          </a:p>
        </p:txBody>
      </p:sp>
    </p:spTree>
    <p:extLst>
      <p:ext uri="{BB962C8B-B14F-4D97-AF65-F5344CB8AC3E}">
        <p14:creationId xmlns:p14="http://schemas.microsoft.com/office/powerpoint/2010/main" val="115149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5800" y="41148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A0A29F2-454A-4353-9736-80420FE6B9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8E666B6-E551-4933-88F4-6FF1FDC6B6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BB774C2-F0FA-4DB9-A062-D563CC8B272A}"/>
              </a:ext>
            </a:extLst>
          </p:cNvPr>
          <p:cNvSpPr>
            <a:spLocks noGrp="1" noChangeArrowheads="1"/>
          </p:cNvSpPr>
          <p:nvPr>
            <p:ph type="sldNum" sz="quarter" idx="12"/>
          </p:nvPr>
        </p:nvSpPr>
        <p:spPr>
          <a:ln/>
        </p:spPr>
        <p:txBody>
          <a:bodyPr/>
          <a:lstStyle>
            <a:lvl1pPr>
              <a:defRPr/>
            </a:lvl1pPr>
          </a:lstStyle>
          <a:p>
            <a:fld id="{7E795CF0-FEB6-4E65-AEDD-6C6338F50E37}" type="slidenum">
              <a:rPr lang="en-US" altLang="zh-CN"/>
              <a:pPr/>
              <a:t>‹#›</a:t>
            </a:fld>
            <a:endParaRPr lang="en-US" altLang="zh-CN"/>
          </a:p>
        </p:txBody>
      </p:sp>
    </p:spTree>
    <p:extLst>
      <p:ext uri="{BB962C8B-B14F-4D97-AF65-F5344CB8AC3E}">
        <p14:creationId xmlns:p14="http://schemas.microsoft.com/office/powerpoint/2010/main" val="377259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1B9C2C6-CDEB-4AD4-B958-31BAFC90DE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5EBACFA-B26F-447B-A38F-D424BF08F7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B8907A6-2E11-44F1-923F-6716B96B56B5}"/>
              </a:ext>
            </a:extLst>
          </p:cNvPr>
          <p:cNvSpPr>
            <a:spLocks noGrp="1" noChangeArrowheads="1"/>
          </p:cNvSpPr>
          <p:nvPr>
            <p:ph type="sldNum" sz="quarter" idx="12"/>
          </p:nvPr>
        </p:nvSpPr>
        <p:spPr>
          <a:ln/>
        </p:spPr>
        <p:txBody>
          <a:bodyPr/>
          <a:lstStyle>
            <a:lvl1pPr>
              <a:defRPr/>
            </a:lvl1pPr>
          </a:lstStyle>
          <a:p>
            <a:fld id="{FA727302-C44F-4302-B1A7-9B4F24401259}" type="slidenum">
              <a:rPr lang="en-US" altLang="zh-CN"/>
              <a:pPr/>
              <a:t>‹#›</a:t>
            </a:fld>
            <a:endParaRPr lang="en-US" altLang="zh-CN"/>
          </a:p>
        </p:txBody>
      </p:sp>
    </p:spTree>
    <p:extLst>
      <p:ext uri="{BB962C8B-B14F-4D97-AF65-F5344CB8AC3E}">
        <p14:creationId xmlns:p14="http://schemas.microsoft.com/office/powerpoint/2010/main" val="338295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030C355-EC57-4BB9-9CB4-7F7D1AC271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2589874-2A36-455F-A773-66E488AE10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D1F0B0-1090-4294-840D-F6E5E7CF0D45}"/>
              </a:ext>
            </a:extLst>
          </p:cNvPr>
          <p:cNvSpPr>
            <a:spLocks noGrp="1" noChangeArrowheads="1"/>
          </p:cNvSpPr>
          <p:nvPr>
            <p:ph type="sldNum" sz="quarter" idx="12"/>
          </p:nvPr>
        </p:nvSpPr>
        <p:spPr>
          <a:ln/>
        </p:spPr>
        <p:txBody>
          <a:bodyPr/>
          <a:lstStyle>
            <a:lvl1pPr>
              <a:defRPr/>
            </a:lvl1pPr>
          </a:lstStyle>
          <a:p>
            <a:fld id="{54632ABA-C96B-40C1-8DBD-FD4CF018CFCC}" type="slidenum">
              <a:rPr lang="en-US" altLang="zh-CN"/>
              <a:pPr/>
              <a:t>‹#›</a:t>
            </a:fld>
            <a:endParaRPr lang="en-US" altLang="zh-CN"/>
          </a:p>
        </p:txBody>
      </p:sp>
    </p:spTree>
    <p:extLst>
      <p:ext uri="{BB962C8B-B14F-4D97-AF65-F5344CB8AC3E}">
        <p14:creationId xmlns:p14="http://schemas.microsoft.com/office/powerpoint/2010/main" val="336031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2648D67-085C-4A66-8133-F5E5DC36FC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D7EFA7A-EFDD-427D-92FC-8A874893CF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C87310D-D3E5-4AA2-8692-F0DABC214D24}"/>
              </a:ext>
            </a:extLst>
          </p:cNvPr>
          <p:cNvSpPr>
            <a:spLocks noGrp="1" noChangeArrowheads="1"/>
          </p:cNvSpPr>
          <p:nvPr>
            <p:ph type="sldNum" sz="quarter" idx="12"/>
          </p:nvPr>
        </p:nvSpPr>
        <p:spPr>
          <a:ln/>
        </p:spPr>
        <p:txBody>
          <a:bodyPr/>
          <a:lstStyle>
            <a:lvl1pPr>
              <a:defRPr/>
            </a:lvl1pPr>
          </a:lstStyle>
          <a:p>
            <a:fld id="{2858E2C6-FC80-408E-8AD2-A031AAF3EF7A}" type="slidenum">
              <a:rPr lang="en-US" altLang="zh-CN"/>
              <a:pPr/>
              <a:t>‹#›</a:t>
            </a:fld>
            <a:endParaRPr lang="en-US" altLang="zh-CN"/>
          </a:p>
        </p:txBody>
      </p:sp>
    </p:spTree>
    <p:extLst>
      <p:ext uri="{BB962C8B-B14F-4D97-AF65-F5344CB8AC3E}">
        <p14:creationId xmlns:p14="http://schemas.microsoft.com/office/powerpoint/2010/main" val="209250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5DF83C7-B58C-4D6A-AA1A-574B857050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7E97D6E-629B-41EA-BE73-1A1A38BA3D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16E5928-BC67-400B-AA66-1B67695463CF}"/>
              </a:ext>
            </a:extLst>
          </p:cNvPr>
          <p:cNvSpPr>
            <a:spLocks noGrp="1" noChangeArrowheads="1"/>
          </p:cNvSpPr>
          <p:nvPr>
            <p:ph type="sldNum" sz="quarter" idx="12"/>
          </p:nvPr>
        </p:nvSpPr>
        <p:spPr>
          <a:ln/>
        </p:spPr>
        <p:txBody>
          <a:bodyPr/>
          <a:lstStyle>
            <a:lvl1pPr>
              <a:defRPr/>
            </a:lvl1pPr>
          </a:lstStyle>
          <a:p>
            <a:fld id="{0B919312-C789-47C3-B27F-41AF2ACAA98E}" type="slidenum">
              <a:rPr lang="en-US" altLang="zh-CN"/>
              <a:pPr/>
              <a:t>‹#›</a:t>
            </a:fld>
            <a:endParaRPr lang="en-US" altLang="zh-CN"/>
          </a:p>
        </p:txBody>
      </p:sp>
    </p:spTree>
    <p:extLst>
      <p:ext uri="{BB962C8B-B14F-4D97-AF65-F5344CB8AC3E}">
        <p14:creationId xmlns:p14="http://schemas.microsoft.com/office/powerpoint/2010/main" val="256897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0BB010E-51F0-4481-B1C2-38177A3A97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073B2E7-2BAA-454B-8EF3-665236B098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43091BA-10A4-42BE-875E-CEAAE82E8260}"/>
              </a:ext>
            </a:extLst>
          </p:cNvPr>
          <p:cNvSpPr>
            <a:spLocks noGrp="1" noChangeArrowheads="1"/>
          </p:cNvSpPr>
          <p:nvPr>
            <p:ph type="sldNum" sz="quarter" idx="12"/>
          </p:nvPr>
        </p:nvSpPr>
        <p:spPr>
          <a:ln/>
        </p:spPr>
        <p:txBody>
          <a:bodyPr/>
          <a:lstStyle>
            <a:lvl1pPr>
              <a:defRPr/>
            </a:lvl1pPr>
          </a:lstStyle>
          <a:p>
            <a:fld id="{B6CF10FE-67F2-4EA4-86BE-662DE631C751}" type="slidenum">
              <a:rPr lang="en-US" altLang="zh-CN"/>
              <a:pPr/>
              <a:t>‹#›</a:t>
            </a:fld>
            <a:endParaRPr lang="en-US" altLang="zh-CN"/>
          </a:p>
        </p:txBody>
      </p:sp>
    </p:spTree>
    <p:extLst>
      <p:ext uri="{BB962C8B-B14F-4D97-AF65-F5344CB8AC3E}">
        <p14:creationId xmlns:p14="http://schemas.microsoft.com/office/powerpoint/2010/main" val="251163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D7BDA21-8907-497C-827B-EA51007BDA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6326DA2-2FB9-4D1B-8D5B-C8C4281079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B08741E-CD2C-4B8F-8E05-5744076812BB}"/>
              </a:ext>
            </a:extLst>
          </p:cNvPr>
          <p:cNvSpPr>
            <a:spLocks noGrp="1" noChangeArrowheads="1"/>
          </p:cNvSpPr>
          <p:nvPr>
            <p:ph type="sldNum" sz="quarter" idx="12"/>
          </p:nvPr>
        </p:nvSpPr>
        <p:spPr>
          <a:ln/>
        </p:spPr>
        <p:txBody>
          <a:bodyPr/>
          <a:lstStyle>
            <a:lvl1pPr>
              <a:defRPr/>
            </a:lvl1pPr>
          </a:lstStyle>
          <a:p>
            <a:fld id="{D1E08159-C4D0-4D51-B93D-D6B12F63122C}" type="slidenum">
              <a:rPr lang="en-US" altLang="zh-CN"/>
              <a:pPr/>
              <a:t>‹#›</a:t>
            </a:fld>
            <a:endParaRPr lang="en-US" altLang="zh-CN"/>
          </a:p>
        </p:txBody>
      </p:sp>
    </p:spTree>
    <p:extLst>
      <p:ext uri="{BB962C8B-B14F-4D97-AF65-F5344CB8AC3E}">
        <p14:creationId xmlns:p14="http://schemas.microsoft.com/office/powerpoint/2010/main" val="133982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64B21D2-720D-466C-980E-DCA9F7491D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712FA8D-CC7D-4998-A78D-F749F933C1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7C2567-925E-43B4-AF75-7F2031EAED35}"/>
              </a:ext>
            </a:extLst>
          </p:cNvPr>
          <p:cNvSpPr>
            <a:spLocks noGrp="1" noChangeArrowheads="1"/>
          </p:cNvSpPr>
          <p:nvPr>
            <p:ph type="sldNum" sz="quarter" idx="12"/>
          </p:nvPr>
        </p:nvSpPr>
        <p:spPr>
          <a:ln/>
        </p:spPr>
        <p:txBody>
          <a:bodyPr/>
          <a:lstStyle>
            <a:lvl1pPr>
              <a:defRPr/>
            </a:lvl1pPr>
          </a:lstStyle>
          <a:p>
            <a:fld id="{F681182D-80A3-4296-846F-7284716FB4F0}" type="slidenum">
              <a:rPr lang="en-US" altLang="zh-CN"/>
              <a:pPr/>
              <a:t>‹#›</a:t>
            </a:fld>
            <a:endParaRPr lang="en-US" altLang="zh-CN"/>
          </a:p>
        </p:txBody>
      </p:sp>
    </p:spTree>
    <p:extLst>
      <p:ext uri="{BB962C8B-B14F-4D97-AF65-F5344CB8AC3E}">
        <p14:creationId xmlns:p14="http://schemas.microsoft.com/office/powerpoint/2010/main" val="342483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E483E33-DE80-4160-8FF3-9633569103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CA3505-AB38-4669-BB53-0E44E2C092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E55486F-04F8-49BB-832B-175056799F7C}"/>
              </a:ext>
            </a:extLst>
          </p:cNvPr>
          <p:cNvSpPr>
            <a:spLocks noGrp="1" noChangeArrowheads="1"/>
          </p:cNvSpPr>
          <p:nvPr>
            <p:ph type="sldNum" sz="quarter" idx="12"/>
          </p:nvPr>
        </p:nvSpPr>
        <p:spPr>
          <a:ln/>
        </p:spPr>
        <p:txBody>
          <a:bodyPr/>
          <a:lstStyle>
            <a:lvl1pPr>
              <a:defRPr/>
            </a:lvl1pPr>
          </a:lstStyle>
          <a:p>
            <a:fld id="{D078777A-A5F0-4694-B92A-E5F437720765}" type="slidenum">
              <a:rPr lang="en-US" altLang="zh-CN"/>
              <a:pPr/>
              <a:t>‹#›</a:t>
            </a:fld>
            <a:endParaRPr lang="en-US" altLang="zh-CN"/>
          </a:p>
        </p:txBody>
      </p:sp>
    </p:spTree>
    <p:extLst>
      <p:ext uri="{BB962C8B-B14F-4D97-AF65-F5344CB8AC3E}">
        <p14:creationId xmlns:p14="http://schemas.microsoft.com/office/powerpoint/2010/main" val="382793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2DCDCA-E41D-4E2A-9CFC-55029EB18D97}"/>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75B4435-A27E-466D-8967-354763194E90}"/>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F8FB2656-B785-4058-8A84-BBA061C315B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B9745380-0440-479A-926C-A4943BB6DD1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Times New Roman"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B2808CDE-0145-4748-B50A-ECDE1326376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8113026F-FAF5-4C45-8C42-0AF81299332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宋体" charset="-122"/>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宋体"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宋体"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宋体"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宋体"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606BC58-F338-49C5-921C-BFA65740825A}"/>
              </a:ext>
            </a:extLst>
          </p:cNvPr>
          <p:cNvSpPr>
            <a:spLocks noGrp="1" noChangeArrowheads="1"/>
          </p:cNvSpPr>
          <p:nvPr>
            <p:ph type="title"/>
          </p:nvPr>
        </p:nvSpPr>
        <p:spPr>
          <a:xfrm>
            <a:off x="533400" y="228600"/>
            <a:ext cx="7772400" cy="1143000"/>
          </a:xfrm>
        </p:spPr>
        <p:txBody>
          <a:bodyPr/>
          <a:lstStyle/>
          <a:p>
            <a:pPr eaLnBrk="1" hangingPunct="1"/>
            <a:r>
              <a:rPr lang="en-US" altLang="zh-CN" sz="5400">
                <a:latin typeface="华文新魏" panose="02010800040101010101" pitchFamily="2" charset="-122"/>
                <a:ea typeface="华文新魏" panose="02010800040101010101" pitchFamily="2" charset="-122"/>
              </a:rPr>
              <a:t>3.5 </a:t>
            </a:r>
            <a:r>
              <a:rPr lang="zh-CN" altLang="en-US" sz="5400">
                <a:latin typeface="华文新魏" panose="02010800040101010101" pitchFamily="2" charset="-122"/>
                <a:ea typeface="华文新魏" panose="02010800040101010101" pitchFamily="2" charset="-122"/>
              </a:rPr>
              <a:t>进程通信</a:t>
            </a:r>
          </a:p>
        </p:txBody>
      </p:sp>
      <p:sp>
        <p:nvSpPr>
          <p:cNvPr id="2051" name="Rectangle 3">
            <a:extLst>
              <a:ext uri="{FF2B5EF4-FFF2-40B4-BE49-F238E27FC236}">
                <a16:creationId xmlns:a16="http://schemas.microsoft.com/office/drawing/2014/main" id="{3CF334E7-4779-4541-AEAA-AAD57431D5EE}"/>
              </a:ext>
            </a:extLst>
          </p:cNvPr>
          <p:cNvSpPr>
            <a:spLocks noGrp="1" noChangeArrowheads="1"/>
          </p:cNvSpPr>
          <p:nvPr>
            <p:ph type="body" idx="1"/>
          </p:nvPr>
        </p:nvSpPr>
        <p:spPr>
          <a:xfrm>
            <a:off x="914400" y="1371600"/>
            <a:ext cx="8229600" cy="4114800"/>
          </a:xfrm>
        </p:spPr>
        <p:txBody>
          <a:bodyPr/>
          <a:lstStyle/>
          <a:p>
            <a:pPr eaLnBrk="1" hangingPunct="1">
              <a:buFontTx/>
              <a:buNone/>
            </a:pPr>
            <a:r>
              <a:rPr lang="en-US" altLang="zh-CN" sz="4000">
                <a:latin typeface="华文新魏" panose="02010800040101010101" pitchFamily="2" charset="-122"/>
                <a:ea typeface="华文新魏" panose="02010800040101010101" pitchFamily="2" charset="-122"/>
              </a:rPr>
              <a:t>3.5.1  </a:t>
            </a:r>
            <a:r>
              <a:rPr lang="zh-CN" altLang="en-US" sz="4000">
                <a:latin typeface="华文新魏" panose="02010800040101010101" pitchFamily="2" charset="-122"/>
                <a:ea typeface="华文新魏" panose="02010800040101010101" pitchFamily="2" charset="-122"/>
              </a:rPr>
              <a:t>信号通信机制 </a:t>
            </a:r>
          </a:p>
          <a:p>
            <a:pPr eaLnBrk="1" hangingPunct="1">
              <a:buFontTx/>
              <a:buNone/>
            </a:pPr>
            <a:r>
              <a:rPr lang="en-US" altLang="zh-CN" sz="4000">
                <a:latin typeface="华文新魏" panose="02010800040101010101" pitchFamily="2" charset="-122"/>
                <a:ea typeface="华文新魏" panose="02010800040101010101" pitchFamily="2" charset="-122"/>
              </a:rPr>
              <a:t>3.5.2 </a:t>
            </a:r>
            <a:r>
              <a:rPr lang="zh-CN" altLang="en-US" sz="4000">
                <a:latin typeface="华文新魏" panose="02010800040101010101" pitchFamily="2" charset="-122"/>
                <a:ea typeface="华文新魏" panose="02010800040101010101" pitchFamily="2" charset="-122"/>
              </a:rPr>
              <a:t>管道通信机制 </a:t>
            </a:r>
          </a:p>
          <a:p>
            <a:pPr eaLnBrk="1" hangingPunct="1">
              <a:buFontTx/>
              <a:buNone/>
            </a:pPr>
            <a:r>
              <a:rPr lang="en-US" altLang="zh-CN" sz="4000">
                <a:latin typeface="华文新魏" panose="02010800040101010101" pitchFamily="2" charset="-122"/>
                <a:ea typeface="华文新魏" panose="02010800040101010101" pitchFamily="2" charset="-122"/>
              </a:rPr>
              <a:t>3.5.3 </a:t>
            </a:r>
            <a:r>
              <a:rPr lang="zh-CN" altLang="en-US" sz="4000">
                <a:latin typeface="华文新魏" panose="02010800040101010101" pitchFamily="2" charset="-122"/>
                <a:ea typeface="华文新魏" panose="02010800040101010101" pitchFamily="2" charset="-122"/>
              </a:rPr>
              <a:t>共享主存通信机制 </a:t>
            </a:r>
          </a:p>
          <a:p>
            <a:pPr eaLnBrk="1" hangingPunct="1">
              <a:buFontTx/>
              <a:buNone/>
            </a:pPr>
            <a:r>
              <a:rPr lang="en-US" altLang="zh-CN" sz="4000">
                <a:latin typeface="华文新魏" panose="02010800040101010101" pitchFamily="2" charset="-122"/>
                <a:ea typeface="华文新魏" panose="02010800040101010101" pitchFamily="2" charset="-122"/>
              </a:rPr>
              <a:t>3.5.4 </a:t>
            </a:r>
            <a:r>
              <a:rPr lang="zh-CN" altLang="en-US" sz="4000">
                <a:latin typeface="华文新魏" panose="02010800040101010101" pitchFamily="2" charset="-122"/>
                <a:ea typeface="华文新魏" panose="02010800040101010101" pitchFamily="2" charset="-122"/>
              </a:rPr>
              <a:t>消息传递通信机制 </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DA9F538-C320-413B-80D4-25D835959F17}"/>
              </a:ext>
            </a:extLst>
          </p:cNvPr>
          <p:cNvSpPr>
            <a:spLocks noGrp="1" noChangeArrowheads="1"/>
          </p:cNvSpPr>
          <p:nvPr>
            <p:ph type="title"/>
          </p:nvPr>
        </p:nvSpPr>
        <p:spPr>
          <a:xfrm>
            <a:off x="685800" y="188913"/>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Linux</a:t>
            </a:r>
            <a:r>
              <a:rPr lang="zh-CN" altLang="en-US">
                <a:latin typeface="华文新魏" panose="02010800040101010101" pitchFamily="2" charset="-122"/>
                <a:ea typeface="华文新魏" panose="02010800040101010101" pitchFamily="2" charset="-122"/>
              </a:rPr>
              <a:t>继承的进程间通信</a:t>
            </a:r>
          </a:p>
        </p:txBody>
      </p:sp>
      <p:grpSp>
        <p:nvGrpSpPr>
          <p:cNvPr id="11267" name="Group 21">
            <a:extLst>
              <a:ext uri="{FF2B5EF4-FFF2-40B4-BE49-F238E27FC236}">
                <a16:creationId xmlns:a16="http://schemas.microsoft.com/office/drawing/2014/main" id="{51A95334-B05F-482E-8D91-EA16CC4D76F5}"/>
              </a:ext>
            </a:extLst>
          </p:cNvPr>
          <p:cNvGrpSpPr>
            <a:grpSpLocks/>
          </p:cNvGrpSpPr>
          <p:nvPr/>
        </p:nvGrpSpPr>
        <p:grpSpPr bwMode="auto">
          <a:xfrm>
            <a:off x="1403350" y="1844675"/>
            <a:ext cx="6553200" cy="3176588"/>
            <a:chOff x="975" y="1117"/>
            <a:chExt cx="4128" cy="2001"/>
          </a:xfrm>
        </p:grpSpPr>
        <p:sp>
          <p:nvSpPr>
            <p:cNvPr id="11268" name="Text Box 7">
              <a:extLst>
                <a:ext uri="{FF2B5EF4-FFF2-40B4-BE49-F238E27FC236}">
                  <a16:creationId xmlns:a16="http://schemas.microsoft.com/office/drawing/2014/main" id="{61BEF8AC-1507-45F1-8D56-2F6C32B2A9D5}"/>
                </a:ext>
              </a:extLst>
            </p:cNvPr>
            <p:cNvSpPr txBox="1">
              <a:spLocks noChangeArrowheads="1"/>
            </p:cNvSpPr>
            <p:nvPr/>
          </p:nvSpPr>
          <p:spPr bwMode="auto">
            <a:xfrm>
              <a:off x="1791" y="1117"/>
              <a:ext cx="737" cy="272"/>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en-US" altLang="zh-CN" sz="2000" noProof="1">
                  <a:latin typeface="华文新魏" panose="02010800040101010101" pitchFamily="2" charset="-122"/>
                </a:rPr>
                <a:t>AT&amp;T</a:t>
              </a:r>
              <a:endParaRPr lang="en-US" altLang="zh-CN" sz="2000">
                <a:latin typeface="华文新魏" panose="02010800040101010101" pitchFamily="2" charset="-122"/>
              </a:endParaRPr>
            </a:p>
          </p:txBody>
        </p:sp>
        <p:sp>
          <p:nvSpPr>
            <p:cNvPr id="11269" name="Text Box 8">
              <a:extLst>
                <a:ext uri="{FF2B5EF4-FFF2-40B4-BE49-F238E27FC236}">
                  <a16:creationId xmlns:a16="http://schemas.microsoft.com/office/drawing/2014/main" id="{87FE72F5-DB05-4402-AA14-E5976B4981EE}"/>
                </a:ext>
              </a:extLst>
            </p:cNvPr>
            <p:cNvSpPr txBox="1">
              <a:spLocks noChangeArrowheads="1"/>
            </p:cNvSpPr>
            <p:nvPr/>
          </p:nvSpPr>
          <p:spPr bwMode="auto">
            <a:xfrm>
              <a:off x="1860" y="2024"/>
              <a:ext cx="589" cy="300"/>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en-US" altLang="zh-CN" sz="2000" noProof="1">
                  <a:latin typeface="华文新魏" panose="02010800040101010101" pitchFamily="2" charset="-122"/>
                </a:rPr>
                <a:t>BSD</a:t>
              </a:r>
              <a:endParaRPr lang="en-US" altLang="zh-CN" sz="2000">
                <a:latin typeface="华文新魏" panose="02010800040101010101" pitchFamily="2" charset="-122"/>
              </a:endParaRPr>
            </a:p>
          </p:txBody>
        </p:sp>
        <p:sp>
          <p:nvSpPr>
            <p:cNvPr id="11270" name="Text Box 9">
              <a:extLst>
                <a:ext uri="{FF2B5EF4-FFF2-40B4-BE49-F238E27FC236}">
                  <a16:creationId xmlns:a16="http://schemas.microsoft.com/office/drawing/2014/main" id="{E27353C4-F8DA-4833-801A-5C7773B50D5A}"/>
                </a:ext>
              </a:extLst>
            </p:cNvPr>
            <p:cNvSpPr txBox="1">
              <a:spLocks noChangeArrowheads="1"/>
            </p:cNvSpPr>
            <p:nvPr/>
          </p:nvSpPr>
          <p:spPr bwMode="auto">
            <a:xfrm>
              <a:off x="975" y="1271"/>
              <a:ext cx="737" cy="1386"/>
            </a:xfrm>
            <a:prstGeom prst="rect">
              <a:avLst/>
            </a:prstGeom>
            <a:solidFill>
              <a:srgbClr val="CCCC00"/>
            </a:solidFill>
            <a:ln w="9525">
              <a:solidFill>
                <a:srgbClr val="000000"/>
              </a:solidFill>
              <a:miter lim="800000"/>
              <a:headEnd/>
              <a:tailEnd/>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endParaRPr lang="en-US" altLang="zh-CN" sz="2000" noProof="1"/>
            </a:p>
            <a:p>
              <a:pPr eaLnBrk="1" hangingPunct="1"/>
              <a:r>
                <a:rPr lang="zh-CN" altLang="en-US" sz="2000" noProof="1">
                  <a:latin typeface="华文新魏" panose="02010800040101010101" pitchFamily="2" charset="-122"/>
                </a:rPr>
                <a:t>初始</a:t>
              </a:r>
              <a:r>
                <a:rPr lang="en-US" altLang="zh-CN" sz="2000" noProof="1">
                  <a:latin typeface="华文新魏" panose="02010800040101010101" pitchFamily="2" charset="-122"/>
                </a:rPr>
                <a:t>UNIX</a:t>
              </a:r>
            </a:p>
            <a:p>
              <a:pPr eaLnBrk="1" hangingPunct="1"/>
              <a:r>
                <a:rPr lang="en-US" altLang="zh-CN" sz="2000" noProof="1">
                  <a:latin typeface="华文新魏" panose="02010800040101010101" pitchFamily="2" charset="-122"/>
                </a:rPr>
                <a:t>IPC</a:t>
              </a:r>
              <a:endParaRPr lang="en-US" altLang="zh-CN" sz="2000">
                <a:latin typeface="华文新魏" panose="02010800040101010101" pitchFamily="2" charset="-122"/>
              </a:endParaRPr>
            </a:p>
          </p:txBody>
        </p:sp>
        <p:sp>
          <p:nvSpPr>
            <p:cNvPr id="11271" name="Text Box 10">
              <a:extLst>
                <a:ext uri="{FF2B5EF4-FFF2-40B4-BE49-F238E27FC236}">
                  <a16:creationId xmlns:a16="http://schemas.microsoft.com/office/drawing/2014/main" id="{08CA2B27-76BD-4C05-839E-97F8D915C0F2}"/>
                </a:ext>
              </a:extLst>
            </p:cNvPr>
            <p:cNvSpPr txBox="1">
              <a:spLocks noChangeArrowheads="1"/>
            </p:cNvSpPr>
            <p:nvPr/>
          </p:nvSpPr>
          <p:spPr bwMode="auto">
            <a:xfrm>
              <a:off x="2597" y="1271"/>
              <a:ext cx="1474" cy="462"/>
            </a:xfrm>
            <a:prstGeom prst="rect">
              <a:avLst/>
            </a:prstGeom>
            <a:solidFill>
              <a:srgbClr val="CCCC00"/>
            </a:solidFill>
            <a:ln w="9525">
              <a:solidFill>
                <a:srgbClr val="000000"/>
              </a:solidFill>
              <a:miter lim="800000"/>
              <a:headEnd/>
              <a:tailEnd/>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en-US" altLang="zh-CN" sz="2000" noProof="1">
                  <a:latin typeface="华文新魏" panose="02010800040101010101" pitchFamily="2" charset="-122"/>
                </a:rPr>
                <a:t>System V IPC</a:t>
              </a:r>
              <a:endParaRPr lang="en-US" altLang="zh-CN" sz="2000">
                <a:latin typeface="华文新魏" panose="02010800040101010101" pitchFamily="2" charset="-122"/>
              </a:endParaRPr>
            </a:p>
          </p:txBody>
        </p:sp>
        <p:sp>
          <p:nvSpPr>
            <p:cNvPr id="11272" name="Text Box 11">
              <a:extLst>
                <a:ext uri="{FF2B5EF4-FFF2-40B4-BE49-F238E27FC236}">
                  <a16:creationId xmlns:a16="http://schemas.microsoft.com/office/drawing/2014/main" id="{B345203A-F638-47D2-BD87-D37AFCB99DC4}"/>
                </a:ext>
              </a:extLst>
            </p:cNvPr>
            <p:cNvSpPr txBox="1">
              <a:spLocks noChangeArrowheads="1"/>
            </p:cNvSpPr>
            <p:nvPr/>
          </p:nvSpPr>
          <p:spPr bwMode="auto">
            <a:xfrm>
              <a:off x="2597" y="2041"/>
              <a:ext cx="1474" cy="462"/>
            </a:xfrm>
            <a:prstGeom prst="rect">
              <a:avLst/>
            </a:prstGeom>
            <a:solidFill>
              <a:srgbClr val="CCCC00"/>
            </a:solidFill>
            <a:ln w="9525">
              <a:solidFill>
                <a:srgbClr val="000000"/>
              </a:solidFill>
              <a:miter lim="800000"/>
              <a:headEnd/>
              <a:tailEnd/>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2000" noProof="1">
                  <a:latin typeface="华文新魏" panose="02010800040101010101" pitchFamily="2" charset="-122"/>
                </a:rPr>
                <a:t>基于</a:t>
              </a:r>
              <a:r>
                <a:rPr lang="en-US" altLang="zh-CN" sz="2000" noProof="1">
                  <a:latin typeface="华文新魏" panose="02010800040101010101" pitchFamily="2" charset="-122"/>
                </a:rPr>
                <a:t>socket IPC</a:t>
              </a:r>
              <a:endParaRPr lang="en-US" altLang="zh-CN" sz="2000">
                <a:latin typeface="华文新魏" panose="02010800040101010101" pitchFamily="2" charset="-122"/>
              </a:endParaRPr>
            </a:p>
          </p:txBody>
        </p:sp>
        <p:sp>
          <p:nvSpPr>
            <p:cNvPr id="11273" name="Text Box 12">
              <a:extLst>
                <a:ext uri="{FF2B5EF4-FFF2-40B4-BE49-F238E27FC236}">
                  <a16:creationId xmlns:a16="http://schemas.microsoft.com/office/drawing/2014/main" id="{7F92890C-5CD5-4111-86C5-420A0EAEEBB3}"/>
                </a:ext>
              </a:extLst>
            </p:cNvPr>
            <p:cNvSpPr txBox="1">
              <a:spLocks noChangeArrowheads="1"/>
            </p:cNvSpPr>
            <p:nvPr/>
          </p:nvSpPr>
          <p:spPr bwMode="auto">
            <a:xfrm>
              <a:off x="2597" y="2657"/>
              <a:ext cx="1474" cy="461"/>
            </a:xfrm>
            <a:prstGeom prst="rect">
              <a:avLst/>
            </a:prstGeom>
            <a:solidFill>
              <a:srgbClr val="CCCC00"/>
            </a:solidFill>
            <a:ln w="9525">
              <a:solidFill>
                <a:srgbClr val="000000"/>
              </a:solidFill>
              <a:prstDash val="dash"/>
              <a:miter lim="800000"/>
              <a:headEnd/>
              <a:tailEnd/>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en-US" altLang="zh-CN" sz="2000" noProof="1">
                  <a:latin typeface="华文新魏" panose="02010800040101010101" pitchFamily="2" charset="-122"/>
                </a:rPr>
                <a:t>POSIX IPC</a:t>
              </a:r>
              <a:endParaRPr lang="en-US" altLang="zh-CN" sz="2000">
                <a:latin typeface="华文新魏" panose="02010800040101010101" pitchFamily="2" charset="-122"/>
              </a:endParaRPr>
            </a:p>
          </p:txBody>
        </p:sp>
        <p:sp>
          <p:nvSpPr>
            <p:cNvPr id="11274" name="Text Box 13">
              <a:extLst>
                <a:ext uri="{FF2B5EF4-FFF2-40B4-BE49-F238E27FC236}">
                  <a16:creationId xmlns:a16="http://schemas.microsoft.com/office/drawing/2014/main" id="{6DF1E4FC-8298-4156-A2EA-30C2000E34EB}"/>
                </a:ext>
              </a:extLst>
            </p:cNvPr>
            <p:cNvSpPr txBox="1">
              <a:spLocks noChangeArrowheads="1"/>
            </p:cNvSpPr>
            <p:nvPr/>
          </p:nvSpPr>
          <p:spPr bwMode="auto">
            <a:xfrm>
              <a:off x="4366" y="1425"/>
              <a:ext cx="737" cy="1232"/>
            </a:xfrm>
            <a:prstGeom prst="rect">
              <a:avLst/>
            </a:prstGeom>
            <a:solidFill>
              <a:srgbClr val="CCCC00"/>
            </a:solidFill>
            <a:ln w="9525">
              <a:solidFill>
                <a:srgbClr val="000000"/>
              </a:solidFill>
              <a:miter lim="800000"/>
              <a:headEnd/>
              <a:tailEnd/>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endParaRPr lang="en-US" altLang="zh-CN" sz="2000" noProof="1">
                <a:ea typeface="宋体" panose="02010600030101010101" pitchFamily="2" charset="-122"/>
              </a:endParaRPr>
            </a:p>
            <a:p>
              <a:pPr algn="just" eaLnBrk="1" hangingPunct="1"/>
              <a:r>
                <a:rPr lang="en-US" altLang="zh-CN" sz="2000" noProof="1">
                  <a:latin typeface="华文新魏" panose="02010800040101010101" pitchFamily="2" charset="-122"/>
                </a:rPr>
                <a:t>Linux</a:t>
              </a:r>
            </a:p>
            <a:p>
              <a:pPr algn="just" eaLnBrk="1" hangingPunct="1"/>
              <a:r>
                <a:rPr lang="en-US" altLang="zh-CN" sz="2000" noProof="1">
                  <a:latin typeface="华文新魏" panose="02010800040101010101" pitchFamily="2" charset="-122"/>
                </a:rPr>
                <a:t>IPC</a:t>
              </a:r>
              <a:endParaRPr lang="en-US" altLang="zh-CN" sz="2000">
                <a:latin typeface="华文新魏" panose="02010800040101010101" pitchFamily="2" charset="-122"/>
              </a:endParaRPr>
            </a:p>
          </p:txBody>
        </p:sp>
        <p:sp>
          <p:nvSpPr>
            <p:cNvPr id="11275" name="Line 14">
              <a:extLst>
                <a:ext uri="{FF2B5EF4-FFF2-40B4-BE49-F238E27FC236}">
                  <a16:creationId xmlns:a16="http://schemas.microsoft.com/office/drawing/2014/main" id="{722325B7-6F17-4E74-800A-6324BF84ECD1}"/>
                </a:ext>
              </a:extLst>
            </p:cNvPr>
            <p:cNvSpPr>
              <a:spLocks noChangeShapeType="1"/>
            </p:cNvSpPr>
            <p:nvPr/>
          </p:nvSpPr>
          <p:spPr bwMode="auto">
            <a:xfrm>
              <a:off x="1712" y="1425"/>
              <a:ext cx="8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6" name="Line 15">
              <a:extLst>
                <a:ext uri="{FF2B5EF4-FFF2-40B4-BE49-F238E27FC236}">
                  <a16:creationId xmlns:a16="http://schemas.microsoft.com/office/drawing/2014/main" id="{1B2E9040-CD88-43ED-ADE8-03403BA87450}"/>
                </a:ext>
              </a:extLst>
            </p:cNvPr>
            <p:cNvSpPr>
              <a:spLocks noChangeShapeType="1"/>
            </p:cNvSpPr>
            <p:nvPr/>
          </p:nvSpPr>
          <p:spPr bwMode="auto">
            <a:xfrm>
              <a:off x="1712" y="2349"/>
              <a:ext cx="8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7" name="Line 16">
              <a:extLst>
                <a:ext uri="{FF2B5EF4-FFF2-40B4-BE49-F238E27FC236}">
                  <a16:creationId xmlns:a16="http://schemas.microsoft.com/office/drawing/2014/main" id="{21E0D297-F1DF-488B-9CA5-C4712D4470DC}"/>
                </a:ext>
              </a:extLst>
            </p:cNvPr>
            <p:cNvSpPr>
              <a:spLocks noChangeShapeType="1"/>
            </p:cNvSpPr>
            <p:nvPr/>
          </p:nvSpPr>
          <p:spPr bwMode="auto">
            <a:xfrm>
              <a:off x="1712" y="1887"/>
              <a:ext cx="26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17">
              <a:extLst>
                <a:ext uri="{FF2B5EF4-FFF2-40B4-BE49-F238E27FC236}">
                  <a16:creationId xmlns:a16="http://schemas.microsoft.com/office/drawing/2014/main" id="{E2D9CE27-DD36-410B-8FFE-1A4A5DB9B561}"/>
                </a:ext>
              </a:extLst>
            </p:cNvPr>
            <p:cNvSpPr>
              <a:spLocks noChangeShapeType="1"/>
            </p:cNvSpPr>
            <p:nvPr/>
          </p:nvSpPr>
          <p:spPr bwMode="auto">
            <a:xfrm>
              <a:off x="4071" y="1425"/>
              <a:ext cx="295" cy="3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Line 18">
              <a:extLst>
                <a:ext uri="{FF2B5EF4-FFF2-40B4-BE49-F238E27FC236}">
                  <a16:creationId xmlns:a16="http://schemas.microsoft.com/office/drawing/2014/main" id="{C31A5329-19C6-4FC5-86F2-4C52658A1360}"/>
                </a:ext>
              </a:extLst>
            </p:cNvPr>
            <p:cNvSpPr>
              <a:spLocks noChangeShapeType="1"/>
            </p:cNvSpPr>
            <p:nvPr/>
          </p:nvSpPr>
          <p:spPr bwMode="auto">
            <a:xfrm flipV="1">
              <a:off x="4071" y="2041"/>
              <a:ext cx="295" cy="3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9">
              <a:extLst>
                <a:ext uri="{FF2B5EF4-FFF2-40B4-BE49-F238E27FC236}">
                  <a16:creationId xmlns:a16="http://schemas.microsoft.com/office/drawing/2014/main" id="{F56F13CB-5C97-427C-B2C5-88ADDE216BF0}"/>
                </a:ext>
              </a:extLst>
            </p:cNvPr>
            <p:cNvSpPr>
              <a:spLocks noChangeShapeType="1"/>
            </p:cNvSpPr>
            <p:nvPr/>
          </p:nvSpPr>
          <p:spPr bwMode="auto">
            <a:xfrm flipV="1">
              <a:off x="4071" y="2349"/>
              <a:ext cx="295" cy="4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CD5376FD-5C3F-4190-8089-90DBB60E1429}"/>
              </a:ext>
            </a:extLst>
          </p:cNvPr>
          <p:cNvSpPr>
            <a:spLocks noGrp="1"/>
          </p:cNvSpPr>
          <p:nvPr>
            <p:ph type="title"/>
          </p:nvPr>
        </p:nvSpPr>
        <p:spPr/>
        <p:txBody>
          <a:bodyPr/>
          <a:lstStyle/>
          <a:p>
            <a:r>
              <a:rPr lang="en-US" altLang="zh-CN">
                <a:latin typeface="华文新魏" panose="02010800040101010101" pitchFamily="2" charset="-122"/>
                <a:ea typeface="华文新魏" panose="02010800040101010101" pitchFamily="2" charset="-122"/>
              </a:rPr>
              <a:t>Linux</a:t>
            </a:r>
            <a:r>
              <a:rPr lang="zh-CN" altLang="en-US">
                <a:latin typeface="华文新魏" panose="02010800040101010101" pitchFamily="2" charset="-122"/>
                <a:ea typeface="华文新魏" panose="02010800040101010101" pitchFamily="2" charset="-122"/>
              </a:rPr>
              <a:t>信号事件源</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12291" name="内容占位符 2">
            <a:extLst>
              <a:ext uri="{FF2B5EF4-FFF2-40B4-BE49-F238E27FC236}">
                <a16:creationId xmlns:a16="http://schemas.microsoft.com/office/drawing/2014/main" id="{4B12069C-59EC-4978-84A9-A20325B2F03B}"/>
              </a:ext>
            </a:extLst>
          </p:cNvPr>
          <p:cNvSpPr>
            <a:spLocks noGrp="1"/>
          </p:cNvSpPr>
          <p:nvPr>
            <p:ph idx="1"/>
          </p:nvPr>
        </p:nvSpPr>
        <p:spPr>
          <a:xfrm>
            <a:off x="685800" y="1285875"/>
            <a:ext cx="7772400" cy="4810125"/>
          </a:xfrm>
        </p:spPr>
        <p:txBody>
          <a:bodyPr/>
          <a:lstStyle/>
          <a:p>
            <a:r>
              <a:rPr lang="zh-CN" altLang="en-US" sz="2800">
                <a:latin typeface="华文新魏" panose="02010800040101010101" pitchFamily="2" charset="-122"/>
                <a:ea typeface="华文新魏" panose="02010800040101010101" pitchFamily="2" charset="-122"/>
              </a:rPr>
              <a:t>异常事件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如进程访问非法地址空间，内核发信号给进程，发生了异常。</a:t>
            </a:r>
          </a:p>
          <a:p>
            <a:r>
              <a:rPr lang="zh-CN" altLang="en-US" sz="2800">
                <a:latin typeface="华文新魏" panose="02010800040101010101" pitchFamily="2" charset="-122"/>
                <a:ea typeface="华文新魏" panose="02010800040101010101" pitchFamily="2" charset="-122"/>
              </a:rPr>
              <a:t>终端事件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用户按</a:t>
            </a:r>
            <a:r>
              <a:rPr lang="en-US" altLang="zh-CN" sz="2800">
                <a:latin typeface="华文新魏" panose="02010800040101010101" pitchFamily="2" charset="-122"/>
                <a:ea typeface="华文新魏" panose="02010800040101010101" pitchFamily="2" charset="-122"/>
              </a:rPr>
              <a:t>Crtl+C</a:t>
            </a:r>
            <a:r>
              <a:rPr lang="zh-CN" altLang="en-US" sz="2800">
                <a:latin typeface="华文新魏" panose="02010800040101010101" pitchFamily="2" charset="-122"/>
                <a:ea typeface="华文新魏" panose="02010800040101010101" pitchFamily="2" charset="-122"/>
              </a:rPr>
              <a:t>，终止前台进程。</a:t>
            </a:r>
          </a:p>
          <a:p>
            <a:r>
              <a:rPr lang="zh-CN" altLang="en-US" sz="2800">
                <a:latin typeface="华文新魏" panose="02010800040101010101" pitchFamily="2" charset="-122"/>
                <a:ea typeface="华文新魏" panose="02010800040101010101" pitchFamily="2" charset="-122"/>
              </a:rPr>
              <a:t>作业控制</a:t>
            </a:r>
            <a:r>
              <a:rPr lang="en-US" altLang="zh-CN" sz="2800">
                <a:latin typeface="华文新魏" panose="02010800040101010101" pitchFamily="2" charset="-122"/>
                <a:ea typeface="华文新魏" panose="02010800040101010101" pitchFamily="2" charset="-122"/>
              </a:rPr>
              <a:t>—shell</a:t>
            </a:r>
            <a:r>
              <a:rPr lang="zh-CN" altLang="en-US" sz="2800">
                <a:latin typeface="华文新魏" panose="02010800040101010101" pitchFamily="2" charset="-122"/>
                <a:ea typeface="华文新魏" panose="02010800040101010101" pitchFamily="2" charset="-122"/>
              </a:rPr>
              <a:t>通过信号管理进程，内核通知父进程，其子进程已终止或挂起。</a:t>
            </a:r>
          </a:p>
          <a:p>
            <a:r>
              <a:rPr lang="zh-CN" altLang="en-US" sz="2800">
                <a:latin typeface="华文新魏" panose="02010800040101010101" pitchFamily="2" charset="-122"/>
                <a:ea typeface="华文新魏" panose="02010800040101010101" pitchFamily="2" charset="-122"/>
              </a:rPr>
              <a:t>定时事件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进程设定的时间到，内核通过</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报警</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信号通知进程。</a:t>
            </a:r>
          </a:p>
          <a:p>
            <a:r>
              <a:rPr lang="zh-CN" altLang="en-US" sz="2800">
                <a:latin typeface="华文新魏" panose="02010800040101010101" pitchFamily="2" charset="-122"/>
                <a:ea typeface="华文新魏" panose="02010800040101010101" pitchFamily="2" charset="-122"/>
              </a:rPr>
              <a:t>资源使用事件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进程使用处理器时间超限或文件越界。</a:t>
            </a:r>
          </a:p>
          <a:p>
            <a:r>
              <a:rPr lang="zh-CN" altLang="en-US" sz="2800">
                <a:latin typeface="华文新魏" panose="02010800040101010101" pitchFamily="2" charset="-122"/>
                <a:ea typeface="华文新魏" panose="02010800040101010101" pitchFamily="2" charset="-122"/>
              </a:rPr>
              <a:t>通知事件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内核通过信号，通知进程某事件发生。</a:t>
            </a: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9BEAE5E-EC10-4FBF-8763-AECF84E30D50}"/>
              </a:ext>
            </a:extLst>
          </p:cNvPr>
          <p:cNvSpPr>
            <a:spLocks noGrp="1" noChangeArrowheads="1"/>
          </p:cNvSpPr>
          <p:nvPr>
            <p:ph type="title"/>
          </p:nvPr>
        </p:nvSpPr>
        <p:spPr>
          <a:xfrm>
            <a:off x="685800" y="188913"/>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进程该如何处理信号</a:t>
            </a:r>
            <a:endParaRPr lang="en-US" altLang="zh-CN">
              <a:latin typeface="华文新魏" panose="02010800040101010101" pitchFamily="2" charset="-122"/>
              <a:ea typeface="华文新魏" panose="02010800040101010101" pitchFamily="2" charset="-122"/>
            </a:endParaRPr>
          </a:p>
        </p:txBody>
      </p:sp>
      <p:sp>
        <p:nvSpPr>
          <p:cNvPr id="13315" name="Rectangle 3">
            <a:extLst>
              <a:ext uri="{FF2B5EF4-FFF2-40B4-BE49-F238E27FC236}">
                <a16:creationId xmlns:a16="http://schemas.microsoft.com/office/drawing/2014/main" id="{E0055E88-CDD5-4918-9F95-B30C4FBB0D22}"/>
              </a:ext>
            </a:extLst>
          </p:cNvPr>
          <p:cNvSpPr>
            <a:spLocks noGrp="1" noChangeArrowheads="1"/>
          </p:cNvSpPr>
          <p:nvPr>
            <p:ph type="body" idx="1"/>
          </p:nvPr>
        </p:nvSpPr>
        <p:spPr>
          <a:xfrm>
            <a:off x="685800" y="1268413"/>
            <a:ext cx="7772400" cy="5400675"/>
          </a:xfrm>
        </p:spPr>
        <p:txBody>
          <a:bodyPr/>
          <a:lstStyle/>
          <a:p>
            <a:pPr eaLnBrk="1" hangingPunct="1"/>
            <a:r>
              <a:rPr lang="zh-CN" altLang="en-US">
                <a:latin typeface="华文新魏" panose="02010800040101010101" pitchFamily="2" charset="-122"/>
                <a:ea typeface="华文新魏" panose="02010800040101010101" pitchFamily="2" charset="-122"/>
              </a:rPr>
              <a:t>处理方法分为三类：</a:t>
            </a:r>
          </a:p>
          <a:p>
            <a:pPr eaLnBrk="1" hangingPunct="1"/>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）忽略信号。但</a:t>
            </a:r>
            <a:r>
              <a:rPr lang="en-US" altLang="zh-CN">
                <a:latin typeface="华文新魏" panose="02010800040101010101" pitchFamily="2" charset="-122"/>
                <a:ea typeface="华文新魏" panose="02010800040101010101" pitchFamily="2" charset="-122"/>
              </a:rPr>
              <a:t>SIGKILL</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SIGSTOP</a:t>
            </a:r>
            <a:r>
              <a:rPr lang="zh-CN" altLang="en-US">
                <a:latin typeface="华文新魏" panose="02010800040101010101" pitchFamily="2" charset="-122"/>
                <a:ea typeface="华文新魏" panose="02010800040101010101" pitchFamily="2" charset="-122"/>
              </a:rPr>
              <a:t>信号不能忽略。</a:t>
            </a:r>
          </a:p>
          <a:p>
            <a:pPr eaLnBrk="1" hangingPunct="1"/>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）捕获信号。该方法类似中断处理程序，当信号发生时，执行相应的信号处理函数。</a:t>
            </a:r>
          </a:p>
          <a:p>
            <a:pPr eaLnBrk="1" hangingPunct="1"/>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）执行缺省操作。。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036AECD-25F1-4466-B947-136FD9E87E65}"/>
              </a:ext>
            </a:extLst>
          </p:cNvPr>
          <p:cNvSpPr>
            <a:spLocks noGrp="1" noChangeArrowheads="1"/>
          </p:cNvSpPr>
          <p:nvPr>
            <p:ph type="title"/>
          </p:nvPr>
        </p:nvSpPr>
        <p:spPr>
          <a:xfrm>
            <a:off x="6858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信号机制的实现机制</a:t>
            </a:r>
            <a:r>
              <a:rPr lang="en-US" altLang="zh-CN" sz="4800">
                <a:latin typeface="华文新魏" panose="02010800040101010101" pitchFamily="2" charset="-122"/>
                <a:ea typeface="华文新魏" panose="02010800040101010101" pitchFamily="2" charset="-122"/>
              </a:rPr>
              <a:t>(1)</a:t>
            </a:r>
            <a:endParaRPr lang="zh-CN" altLang="en-US" sz="4800">
              <a:latin typeface="华文新魏" panose="02010800040101010101" pitchFamily="2" charset="-122"/>
              <a:ea typeface="华文新魏" panose="02010800040101010101" pitchFamily="2" charset="-122"/>
            </a:endParaRPr>
          </a:p>
        </p:txBody>
      </p:sp>
      <p:sp>
        <p:nvSpPr>
          <p:cNvPr id="14339" name="Rectangle 3">
            <a:extLst>
              <a:ext uri="{FF2B5EF4-FFF2-40B4-BE49-F238E27FC236}">
                <a16:creationId xmlns:a16="http://schemas.microsoft.com/office/drawing/2014/main" id="{0E904DE5-B837-49EC-9F53-8F464E3538AE}"/>
              </a:ext>
            </a:extLst>
          </p:cNvPr>
          <p:cNvSpPr>
            <a:spLocks noGrp="1" noChangeArrowheads="1"/>
          </p:cNvSpPr>
          <p:nvPr>
            <p:ph type="body" idx="1"/>
          </p:nvPr>
        </p:nvSpPr>
        <p:spPr>
          <a:xfrm>
            <a:off x="428625" y="1219200"/>
            <a:ext cx="8429625" cy="5029200"/>
          </a:xfrm>
        </p:spPr>
        <p:txBody>
          <a:bodyPr/>
          <a:lstStyle/>
          <a:p>
            <a:pPr eaLnBrk="1" hangingPunct="1"/>
            <a:r>
              <a:rPr lang="zh-CN" altLang="en-US" sz="3600">
                <a:ea typeface="华文新魏" panose="02010800040101010101" pitchFamily="2" charset="-122"/>
              </a:rPr>
              <a:t>信号接收域</a:t>
            </a:r>
            <a:r>
              <a:rPr lang="en-US" altLang="zh-CN" sz="3600">
                <a:ea typeface="华文新魏" panose="02010800040101010101" pitchFamily="2" charset="-122"/>
              </a:rPr>
              <a:t>signal</a:t>
            </a:r>
          </a:p>
          <a:p>
            <a:pPr eaLnBrk="1" hangingPunct="1">
              <a:buFontTx/>
              <a:buNone/>
            </a:pPr>
            <a:r>
              <a:rPr lang="en-US" altLang="zh-CN" sz="3600">
                <a:ea typeface="华文新魏" panose="02010800040101010101" pitchFamily="2" charset="-122"/>
              </a:rPr>
              <a:t>   每位表示一种信号，共32位，置位有效。</a:t>
            </a:r>
          </a:p>
          <a:p>
            <a:pPr eaLnBrk="1" hangingPunct="1">
              <a:buFontTx/>
              <a:buNone/>
            </a:pPr>
            <a:r>
              <a:rPr lang="en-US" altLang="zh-CN" sz="3600">
                <a:ea typeface="华文新魏" panose="02010800040101010101" pitchFamily="2" charset="-122"/>
              </a:rPr>
              <a:t>   实时信号另行处理。</a:t>
            </a:r>
          </a:p>
          <a:p>
            <a:pPr eaLnBrk="1" hangingPunct="1"/>
            <a:r>
              <a:rPr lang="zh-CN" altLang="en-US" sz="3600">
                <a:ea typeface="华文新魏" panose="02010800040101010101" pitchFamily="2" charset="-122"/>
              </a:rPr>
              <a:t>信号屏蔽位</a:t>
            </a:r>
            <a:r>
              <a:rPr lang="en-US" altLang="zh-CN" sz="3600">
                <a:ea typeface="华文新魏" panose="02010800040101010101" pitchFamily="2" charset="-122"/>
              </a:rPr>
              <a:t>blocked</a:t>
            </a:r>
          </a:p>
          <a:p>
            <a:pPr eaLnBrk="1" hangingPunct="1">
              <a:buFontTx/>
              <a:buNone/>
            </a:pPr>
            <a:r>
              <a:rPr lang="en-US" altLang="zh-CN" sz="3600">
                <a:latin typeface="华文新魏" panose="02010800040101010101" pitchFamily="2" charset="-122"/>
                <a:ea typeface="华文新魏" panose="02010800040101010101" pitchFamily="2" charset="-122"/>
              </a:rPr>
              <a:t>   被阻塞的信号，置位表示屏蔽。</a:t>
            </a:r>
            <a:endParaRPr lang="en-US" altLang="zh-CN" sz="3600">
              <a:ea typeface="华文新魏" panose="02010800040101010101" pitchFamily="2" charset="-122"/>
            </a:endParaRPr>
          </a:p>
          <a:p>
            <a:pPr eaLnBrk="1" hangingPunct="1"/>
            <a:r>
              <a:rPr lang="en-US" altLang="zh-CN" sz="3600">
                <a:ea typeface="华文新魏" panose="02010800040101010101" pitchFamily="2" charset="-122"/>
              </a:rPr>
              <a:t>信号标志位sigpending</a:t>
            </a:r>
          </a:p>
          <a:p>
            <a:pPr eaLnBrk="1" hangingPunct="1">
              <a:buFontTx/>
              <a:buNone/>
            </a:pPr>
            <a:r>
              <a:rPr lang="en-US" altLang="zh-CN" sz="3600">
                <a:ea typeface="华文新魏" panose="02010800040101010101" pitchFamily="2" charset="-122"/>
              </a:rPr>
              <a:t>   如有一个或多个非阻塞信号正在挂起，将设这个标志。</a:t>
            </a:r>
          </a:p>
          <a:p>
            <a:pPr eaLnBrk="1" hangingPunct="1"/>
            <a:endParaRPr lang="en-US" altLang="zh-CN" sz="3600">
              <a:ea typeface="华文新魏" panose="02010800040101010101" pitchFamily="2" charset="-122"/>
            </a:endParaRPr>
          </a:p>
          <a:p>
            <a:pPr eaLnBrk="1" hangingPunct="1">
              <a:buFontTx/>
              <a:buNone/>
            </a:pPr>
            <a:r>
              <a:rPr lang="en-US" altLang="zh-CN" sz="3600">
                <a:latin typeface="华文新魏" panose="02010800040101010101" pitchFamily="2" charset="-122"/>
                <a:ea typeface="华文新魏" panose="02010800040101010101" pitchFamily="2" charset="-122"/>
              </a:rPr>
              <a:t>   </a:t>
            </a: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信号发送工作由系统调用</a:t>
            </a:r>
            <a:r>
              <a:rPr lang="en-US" altLang="zh-CN" sz="3600">
                <a:latin typeface="华文新魏" panose="02010800040101010101" pitchFamily="2" charset="-122"/>
                <a:ea typeface="华文新魏" panose="02010800040101010101" pitchFamily="2" charset="-122"/>
              </a:rPr>
              <a:t>kill</a:t>
            </a:r>
            <a:r>
              <a:rPr lang="zh-CN" altLang="en-US" sz="3600">
                <a:latin typeface="华文新魏" panose="02010800040101010101" pitchFamily="2" charset="-122"/>
                <a:ea typeface="华文新魏" panose="02010800040101010101" pitchFamily="2" charset="-122"/>
              </a:rPr>
              <a:t>完成  </a:t>
            </a:r>
          </a:p>
          <a:p>
            <a:pPr eaLnBrk="1" hangingPunct="1"/>
            <a:r>
              <a:rPr lang="zh-CN" altLang="en-US" sz="3600">
                <a:latin typeface="华文新魏" panose="02010800040101010101" pitchFamily="2" charset="-122"/>
                <a:ea typeface="华文新魏" panose="02010800040101010101" pitchFamily="2" charset="-122"/>
              </a:rPr>
              <a:t>信号响应使用系统调用</a:t>
            </a:r>
            <a:r>
              <a:rPr lang="en-US" altLang="zh-CN" sz="3600">
                <a:latin typeface="华文新魏" panose="02010800040101010101" pitchFamily="2" charset="-122"/>
                <a:ea typeface="华文新魏" panose="02010800040101010101" pitchFamily="2" charset="-122"/>
              </a:rPr>
              <a:t>sigaction</a:t>
            </a:r>
            <a:r>
              <a:rPr lang="zh-CN" altLang="en-US" sz="3600">
                <a:latin typeface="华文新魏" panose="02010800040101010101" pitchFamily="2" charset="-122"/>
                <a:ea typeface="华文新魏" panose="02010800040101010101" pitchFamily="2" charset="-122"/>
              </a:rPr>
              <a:t>完成</a:t>
            </a:r>
          </a:p>
          <a:p>
            <a:pPr eaLnBrk="1" hangingPunct="1"/>
            <a:r>
              <a:rPr lang="zh-CN" altLang="en-US" sz="3600">
                <a:latin typeface="华文新魏" panose="02010800040101010101" pitchFamily="2" charset="-122"/>
                <a:ea typeface="华文新魏" panose="02010800040101010101" pitchFamily="2" charset="-122"/>
              </a:rPr>
              <a:t>信号的处理过程 </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A92990C-8721-4064-A72C-0AFB4EC15045}"/>
              </a:ext>
            </a:extLst>
          </p:cNvPr>
          <p:cNvSpPr>
            <a:spLocks noGrp="1" noChangeArrowheads="1"/>
          </p:cNvSpPr>
          <p:nvPr>
            <p:ph type="title"/>
          </p:nvPr>
        </p:nvSpPr>
        <p:spPr>
          <a:xfrm>
            <a:off x="6858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信号机制的实现机制</a:t>
            </a:r>
            <a:r>
              <a:rPr lang="en-US" altLang="zh-CN" sz="4800">
                <a:latin typeface="华文新魏" panose="02010800040101010101" pitchFamily="2" charset="-122"/>
                <a:ea typeface="华文新魏" panose="02010800040101010101" pitchFamily="2" charset="-122"/>
              </a:rPr>
              <a:t>(2)</a:t>
            </a:r>
            <a:endParaRPr lang="zh-CN" altLang="en-US" sz="4800">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A41A725F-538E-4B1E-A5A5-43A60A0F176B}"/>
              </a:ext>
            </a:extLst>
          </p:cNvPr>
          <p:cNvSpPr>
            <a:spLocks noGrp="1" noChangeArrowheads="1"/>
          </p:cNvSpPr>
          <p:nvPr>
            <p:ph type="body" idx="1"/>
          </p:nvPr>
        </p:nvSpPr>
        <p:spPr>
          <a:xfrm>
            <a:off x="684213" y="1219200"/>
            <a:ext cx="8078787" cy="5029200"/>
          </a:xfrm>
        </p:spPr>
        <p:txBody>
          <a:bodyPr/>
          <a:lstStyle/>
          <a:p>
            <a:pPr eaLnBrk="1" hangingPunct="1"/>
            <a:r>
              <a:rPr lang="zh-CN" altLang="en-US" sz="3600">
                <a:ea typeface="华文新魏" panose="02010800040101010101" pitchFamily="2" charset="-122"/>
              </a:rPr>
              <a:t>信号发送</a:t>
            </a:r>
            <a:endParaRPr lang="en-US" altLang="zh-CN" sz="3600">
              <a:ea typeface="华文新魏" panose="02010800040101010101" pitchFamily="2" charset="-122"/>
            </a:endParaRPr>
          </a:p>
          <a:p>
            <a:pPr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信号发送由系统调用</a:t>
            </a:r>
            <a:r>
              <a:rPr lang="en-US" altLang="zh-CN" sz="3600">
                <a:latin typeface="华文新魏" panose="02010800040101010101" pitchFamily="2" charset="-122"/>
                <a:ea typeface="华文新魏" panose="02010800040101010101" pitchFamily="2" charset="-122"/>
              </a:rPr>
              <a:t>kill</a:t>
            </a:r>
            <a:r>
              <a:rPr lang="zh-CN" altLang="en-US" sz="3600">
                <a:latin typeface="华文新魏" panose="02010800040101010101" pitchFamily="2" charset="-122"/>
                <a:ea typeface="华文新魏" panose="02010800040101010101" pitchFamily="2" charset="-122"/>
              </a:rPr>
              <a:t>完成 。参数</a:t>
            </a:r>
            <a:r>
              <a:rPr lang="en-US" altLang="zh-CN" sz="3600">
                <a:latin typeface="华文新魏" panose="02010800040101010101" pitchFamily="2" charset="-122"/>
                <a:ea typeface="华文新魏" panose="02010800040101010101" pitchFamily="2" charset="-122"/>
              </a:rPr>
              <a:t>pid和sig。</a:t>
            </a:r>
          </a:p>
          <a:p>
            <a:pPr eaLnBrk="1" hangingPunct="1">
              <a:buFontTx/>
              <a:buNone/>
            </a:pPr>
            <a:r>
              <a:rPr lang="en-US" altLang="zh-CN" sz="3600">
                <a:latin typeface="华文新魏" panose="02010800040101010101" pitchFamily="2" charset="-122"/>
                <a:ea typeface="华文新魏" panose="02010800040101010101" pitchFamily="2" charset="-122"/>
              </a:rPr>
              <a:t>   其工作是把发送信号的编号写入目标进程PCB的signal域。</a:t>
            </a:r>
          </a:p>
          <a:p>
            <a:pPr eaLnBrk="1" hangingPunct="1">
              <a:buFontTx/>
              <a:buNone/>
            </a:pPr>
            <a:r>
              <a:rPr lang="en-US" altLang="zh-CN" sz="3600">
                <a:latin typeface="华文新魏" panose="02010800040101010101" pitchFamily="2" charset="-122"/>
                <a:ea typeface="华文新魏" panose="02010800040101010101" pitchFamily="2" charset="-122"/>
              </a:rPr>
              <a:t>   若目标进程正在等待该信号，信号也在等待它，则唤醒该进程并接收信号。</a:t>
            </a:r>
            <a:r>
              <a:rPr lang="zh-CN" altLang="en-US" sz="3600">
                <a:latin typeface="华文新魏" panose="02010800040101010101" pitchFamily="2" charset="-122"/>
                <a:ea typeface="华文新魏" panose="02010800040101010101" pitchFamily="2" charset="-122"/>
              </a:rPr>
              <a:t> </a:t>
            </a:r>
          </a:p>
        </p:txBody>
      </p:sp>
    </p:spTree>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BCEA564-388B-4DD8-8B43-271CC057F98A}"/>
              </a:ext>
            </a:extLst>
          </p:cNvPr>
          <p:cNvSpPr>
            <a:spLocks noGrp="1" noChangeArrowheads="1"/>
          </p:cNvSpPr>
          <p:nvPr>
            <p:ph type="title"/>
          </p:nvPr>
        </p:nvSpPr>
        <p:spPr>
          <a:xfrm>
            <a:off x="6858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信号机制的实现机制</a:t>
            </a:r>
            <a:r>
              <a:rPr lang="en-US" altLang="zh-CN" sz="4800">
                <a:latin typeface="华文新魏" panose="02010800040101010101" pitchFamily="2" charset="-122"/>
                <a:ea typeface="华文新魏" panose="02010800040101010101" pitchFamily="2" charset="-122"/>
              </a:rPr>
              <a:t>(3)</a:t>
            </a:r>
            <a:endParaRPr lang="zh-CN" altLang="en-US" sz="4800">
              <a:latin typeface="华文新魏" panose="02010800040101010101" pitchFamily="2" charset="-122"/>
              <a:ea typeface="华文新魏" panose="02010800040101010101" pitchFamily="2" charset="-122"/>
            </a:endParaRPr>
          </a:p>
        </p:txBody>
      </p:sp>
      <p:sp>
        <p:nvSpPr>
          <p:cNvPr id="16387" name="Rectangle 3">
            <a:extLst>
              <a:ext uri="{FF2B5EF4-FFF2-40B4-BE49-F238E27FC236}">
                <a16:creationId xmlns:a16="http://schemas.microsoft.com/office/drawing/2014/main" id="{038CE346-D57B-449D-8FA5-3D0ED64E8003}"/>
              </a:ext>
            </a:extLst>
          </p:cNvPr>
          <p:cNvSpPr>
            <a:spLocks noGrp="1" noChangeArrowheads="1"/>
          </p:cNvSpPr>
          <p:nvPr>
            <p:ph type="body" idx="1"/>
          </p:nvPr>
        </p:nvSpPr>
        <p:spPr>
          <a:xfrm>
            <a:off x="684213" y="1219200"/>
            <a:ext cx="8078787" cy="5029200"/>
          </a:xfrm>
        </p:spPr>
        <p:txBody>
          <a:bodyPr/>
          <a:lstStyle/>
          <a:p>
            <a:pPr eaLnBrk="1" hangingPunct="1"/>
            <a:r>
              <a:rPr lang="zh-CN" altLang="en-US" sz="3600">
                <a:ea typeface="华文新魏" panose="02010800040101010101" pitchFamily="2" charset="-122"/>
              </a:rPr>
              <a:t>信号接收</a:t>
            </a:r>
          </a:p>
          <a:p>
            <a:pPr eaLnBrk="1" hangingPunct="1">
              <a:buFontTx/>
              <a:buNone/>
            </a:pPr>
            <a:r>
              <a:rPr lang="en-US" altLang="zh-CN" sz="3600">
                <a:latin typeface="华文新魏" panose="02010800040101010101" pitchFamily="2" charset="-122"/>
                <a:ea typeface="华文新魏" panose="02010800040101010101" pitchFamily="2" charset="-122"/>
              </a:rPr>
              <a:t>    一旦进程PCB的sigpending置位，表示已成功向目标进程发送了信号。</a:t>
            </a:r>
          </a:p>
          <a:p>
            <a:pPr eaLnBrk="1" hangingPunct="1">
              <a:buFontTx/>
              <a:buNone/>
            </a:pPr>
            <a:r>
              <a:rPr lang="en-US" altLang="zh-CN" sz="3600">
                <a:latin typeface="华文新魏" panose="02010800040101010101" pitchFamily="2" charset="-122"/>
                <a:ea typeface="华文新魏" panose="02010800040101010101" pitchFamily="2" charset="-122"/>
              </a:rPr>
              <a:t>   内核从核心态返回用户态时，检测非阻塞的挂起信号，且每10ms时钟中断时必检测一次。</a:t>
            </a:r>
          </a:p>
          <a:p>
            <a:pPr eaLnBrk="1" hangingPunct="1">
              <a:buFontTx/>
              <a:buNone/>
            </a:pPr>
            <a:r>
              <a:rPr lang="en-US" altLang="zh-CN" sz="3600">
                <a:latin typeface="华文新魏" panose="02010800040101010101" pitchFamily="2" charset="-122"/>
                <a:ea typeface="华文新魏" panose="02010800040101010101" pitchFamily="2" charset="-122"/>
              </a:rPr>
              <a:t>    若有挂起信号，调用do_signal接收信号，并执行信号处理函数。</a:t>
            </a:r>
          </a:p>
        </p:txBody>
      </p:sp>
    </p:spTree>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CBB9BEB-E12A-4C51-B33B-B26548B19069}"/>
              </a:ext>
            </a:extLst>
          </p:cNvPr>
          <p:cNvSpPr>
            <a:spLocks noGrp="1" noChangeArrowheads="1"/>
          </p:cNvSpPr>
          <p:nvPr>
            <p:ph type="title"/>
          </p:nvPr>
        </p:nvSpPr>
        <p:spPr>
          <a:xfrm>
            <a:off x="685800" y="142875"/>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信号机制的实现机制</a:t>
            </a:r>
            <a:r>
              <a:rPr lang="en-US" altLang="zh-CN" sz="4800">
                <a:latin typeface="华文新魏" panose="02010800040101010101" pitchFamily="2" charset="-122"/>
                <a:ea typeface="华文新魏" panose="02010800040101010101" pitchFamily="2" charset="-122"/>
              </a:rPr>
              <a:t>(4)</a:t>
            </a:r>
            <a:endParaRPr lang="zh-CN" altLang="en-US" sz="4800">
              <a:latin typeface="华文新魏" panose="02010800040101010101" pitchFamily="2" charset="-122"/>
              <a:ea typeface="华文新魏" panose="02010800040101010101" pitchFamily="2" charset="-122"/>
            </a:endParaRPr>
          </a:p>
        </p:txBody>
      </p:sp>
      <p:sp>
        <p:nvSpPr>
          <p:cNvPr id="17411" name="Rectangle 3">
            <a:extLst>
              <a:ext uri="{FF2B5EF4-FFF2-40B4-BE49-F238E27FC236}">
                <a16:creationId xmlns:a16="http://schemas.microsoft.com/office/drawing/2014/main" id="{2478BA3A-665C-4475-9C48-04617FF2D3AD}"/>
              </a:ext>
            </a:extLst>
          </p:cNvPr>
          <p:cNvSpPr>
            <a:spLocks noGrp="1" noChangeArrowheads="1"/>
          </p:cNvSpPr>
          <p:nvPr>
            <p:ph type="body" idx="1"/>
          </p:nvPr>
        </p:nvSpPr>
        <p:spPr>
          <a:xfrm>
            <a:off x="642938" y="1000125"/>
            <a:ext cx="8078787" cy="5353050"/>
          </a:xfrm>
        </p:spPr>
        <p:txBody>
          <a:bodyPr/>
          <a:lstStyle/>
          <a:p>
            <a:pPr eaLnBrk="1" hangingPunct="1"/>
            <a:r>
              <a:rPr lang="en-US" altLang="zh-CN" sz="3600">
                <a:ea typeface="华文新魏" panose="02010800040101010101" pitchFamily="2" charset="-122"/>
              </a:rPr>
              <a:t>do_signal</a:t>
            </a:r>
          </a:p>
          <a:p>
            <a:pPr eaLnBrk="1" hangingPunct="1">
              <a:buFontTx/>
              <a:buNone/>
            </a:pPr>
            <a:r>
              <a:rPr lang="en-US" altLang="zh-CN" sz="3600">
                <a:ea typeface="华文新魏" panose="02010800040101010101" pitchFamily="2" charset="-122"/>
              </a:rPr>
              <a:t>   获取处理的非阻塞信号的编号。若为0，表明处理完所有信号。</a:t>
            </a:r>
          </a:p>
          <a:p>
            <a:pPr eaLnBrk="1" hangingPunct="1">
              <a:buFontTx/>
              <a:buNone/>
            </a:pPr>
            <a:r>
              <a:rPr lang="en-US" altLang="zh-CN" sz="3600">
                <a:ea typeface="华文新魏" panose="02010800040101010101" pitchFamily="2" charset="-122"/>
              </a:rPr>
              <a:t>   获取(从sigaction中)如何处理信号的信息，即</a:t>
            </a:r>
            <a:r>
              <a:rPr lang="en-US" altLang="zh-CN" sz="2800" b="1">
                <a:ea typeface="华文新魏" panose="02010800040101010101" pitchFamily="2" charset="-122"/>
              </a:rPr>
              <a:t>怱</a:t>
            </a:r>
            <a:r>
              <a:rPr lang="en-US" altLang="zh-CN" sz="3600">
                <a:ea typeface="华文新魏" panose="02010800040101010101" pitchFamily="2" charset="-122"/>
              </a:rPr>
              <a:t>略信号、默认操作和执行信号处理函数。</a:t>
            </a:r>
          </a:p>
          <a:p>
            <a:pPr eaLnBrk="1" hangingPunct="1">
              <a:buFontTx/>
              <a:buNone/>
            </a:pPr>
            <a:r>
              <a:rPr lang="zh-CN" altLang="en-US" sz="3600">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信号处理程序入口存放在进程</a:t>
            </a:r>
            <a:r>
              <a:rPr lang="en-US" altLang="zh-CN" sz="3600">
                <a:latin typeface="华文新魏" panose="02010800040101010101" pitchFamily="2" charset="-122"/>
                <a:ea typeface="华文新魏" panose="02010800040101010101" pitchFamily="2" charset="-122"/>
              </a:rPr>
              <a:t>task_struct</a:t>
            </a:r>
            <a:r>
              <a:rPr lang="zh-CN" altLang="en-US" sz="3600">
                <a:latin typeface="华文新魏" panose="02010800040101010101" pitchFamily="2" charset="-122"/>
                <a:ea typeface="华文新魏" panose="02010800040101010101" pitchFamily="2" charset="-122"/>
              </a:rPr>
              <a:t>的</a:t>
            </a:r>
            <a:r>
              <a:rPr lang="en-US" altLang="zh-CN" sz="3600">
                <a:latin typeface="华文新魏" panose="02010800040101010101" pitchFamily="2" charset="-122"/>
                <a:ea typeface="华文新魏" panose="02010800040101010101" pitchFamily="2" charset="-122"/>
              </a:rPr>
              <a:t>sigaction</a:t>
            </a:r>
            <a:r>
              <a:rPr lang="zh-CN" altLang="en-US" sz="3600">
                <a:latin typeface="华文新魏" panose="02010800040101010101" pitchFamily="2" charset="-122"/>
                <a:ea typeface="华文新魏" panose="02010800040101010101" pitchFamily="2" charset="-122"/>
              </a:rPr>
              <a:t>［］数组中，函数</a:t>
            </a:r>
            <a:r>
              <a:rPr lang="en-US" altLang="zh-CN" sz="3600">
                <a:latin typeface="华文新魏" panose="02010800040101010101" pitchFamily="2" charset="-122"/>
                <a:ea typeface="华文新魏" panose="02010800040101010101" pitchFamily="2" charset="-122"/>
              </a:rPr>
              <a:t>sigaction(signo,act,oldact)</a:t>
            </a:r>
            <a:r>
              <a:rPr lang="zh-CN" altLang="en-US" sz="3600">
                <a:latin typeface="华文新魏" panose="02010800040101010101" pitchFamily="2" charset="-122"/>
                <a:ea typeface="华文新魏" panose="02010800040101010101" pitchFamily="2" charset="-122"/>
              </a:rPr>
              <a:t>为指定信号预置处理程序</a:t>
            </a:r>
            <a:r>
              <a:rPr lang="en-US" altLang="zh-CN" sz="3600">
                <a:ea typeface="华文新魏" panose="02010800040101010101" pitchFamily="2" charset="-122"/>
              </a:rPr>
              <a:t>。</a:t>
            </a: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40E8369-0B66-41ED-87CF-1A36874D77A5}"/>
              </a:ext>
            </a:extLst>
          </p:cNvPr>
          <p:cNvSpPr>
            <a:spLocks noGrp="1" noChangeArrowheads="1"/>
          </p:cNvSpPr>
          <p:nvPr>
            <p:ph type="title"/>
          </p:nvPr>
        </p:nvSpPr>
        <p:spPr>
          <a:xfrm>
            <a:off x="6858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信号机制的实现机制</a:t>
            </a:r>
            <a:r>
              <a:rPr lang="en-US" altLang="zh-CN" sz="4800">
                <a:latin typeface="华文新魏" panose="02010800040101010101" pitchFamily="2" charset="-122"/>
                <a:ea typeface="华文新魏" panose="02010800040101010101" pitchFamily="2" charset="-122"/>
              </a:rPr>
              <a:t>(5)</a:t>
            </a:r>
            <a:endParaRPr lang="zh-CN" altLang="en-US" sz="4800">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07FDE1DD-D1D3-471A-A9AE-4474412025BD}"/>
              </a:ext>
            </a:extLst>
          </p:cNvPr>
          <p:cNvSpPr>
            <a:spLocks noGrp="1" noChangeArrowheads="1"/>
          </p:cNvSpPr>
          <p:nvPr>
            <p:ph type="body" idx="1"/>
          </p:nvPr>
        </p:nvSpPr>
        <p:spPr>
          <a:xfrm>
            <a:off x="642938" y="1219200"/>
            <a:ext cx="8215312" cy="5353050"/>
          </a:xfrm>
        </p:spPr>
        <p:txBody>
          <a:bodyPr/>
          <a:lstStyle/>
          <a:p>
            <a:pPr eaLnBrk="1" hangingPunct="1"/>
            <a:r>
              <a:rPr lang="zh-CN" altLang="en-US" sz="3600">
                <a:ea typeface="华文新魏" panose="02010800040101010101" pitchFamily="2" charset="-122"/>
              </a:rPr>
              <a:t>捕获信号</a:t>
            </a:r>
            <a:endParaRPr lang="en-US" altLang="zh-CN" sz="3600">
              <a:ea typeface="华文新魏" panose="02010800040101010101" pitchFamily="2" charset="-122"/>
            </a:endParaRPr>
          </a:p>
          <a:p>
            <a:pPr eaLnBrk="1" hangingPunct="1">
              <a:buFontTx/>
              <a:buNone/>
            </a:pPr>
            <a:r>
              <a:rPr lang="en-US" altLang="zh-CN" sz="3600">
                <a:ea typeface="华文新魏" panose="02010800040101010101" pitchFamily="2" charset="-122"/>
              </a:rPr>
              <a:t>   若进入handle_signal( )，表明由用户定义的信号处理函数处理。</a:t>
            </a:r>
          </a:p>
          <a:p>
            <a:pPr eaLnBrk="1" hangingPunct="1">
              <a:buFontTx/>
              <a:buNone/>
            </a:pPr>
            <a:r>
              <a:rPr lang="en-US" altLang="zh-CN" sz="3600">
                <a:ea typeface="华文新魏" panose="02010800040101010101" pitchFamily="2" charset="-122"/>
              </a:rPr>
              <a:t>   信号处理函数运行在用户态，而 handle_signal( ) 运行在核心态，故这里需两次进入用户态。</a:t>
            </a:r>
            <a:endParaRPr lang="zh-CN" altLang="en-US" sz="3600">
              <a:ea typeface="华文新魏" panose="02010800040101010101" pitchFamily="2" charset="-122"/>
            </a:endParaRPr>
          </a:p>
        </p:txBody>
      </p:sp>
    </p:spTree>
  </p:cSld>
  <p:clrMapOvr>
    <a:masterClrMapping/>
  </p:clrMapOvr>
  <p:transition>
    <p:cover dir="d"/>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B55B903F-A269-4590-B614-854C159CA85F}"/>
              </a:ext>
            </a:extLst>
          </p:cNvPr>
          <p:cNvSpPr>
            <a:spLocks noGrp="1"/>
          </p:cNvSpPr>
          <p:nvPr>
            <p:ph type="title"/>
          </p:nvPr>
        </p:nvSpPr>
        <p:spPr/>
        <p:txBody>
          <a:bodyPr/>
          <a:lstStyle/>
          <a:p>
            <a:r>
              <a:rPr lang="zh-CN" altLang="en-US">
                <a:latin typeface="华文新魏" panose="02010800040101010101" pitchFamily="2" charset="-122"/>
                <a:ea typeface="华文新魏" panose="02010800040101010101" pitchFamily="2" charset="-122"/>
              </a:rPr>
              <a:t>信号的检测和处理过程 </a:t>
            </a:r>
            <a:br>
              <a:rPr lang="zh-CN" altLang="en-US">
                <a:latin typeface="华文新魏" panose="02010800040101010101" pitchFamily="2" charset="-122"/>
                <a:ea typeface="华文新魏" panose="02010800040101010101" pitchFamily="2" charset="-122"/>
              </a:rPr>
            </a:br>
            <a:endParaRPr lang="zh-CN" altLang="en-US"/>
          </a:p>
        </p:txBody>
      </p:sp>
      <p:sp>
        <p:nvSpPr>
          <p:cNvPr id="19459" name="内容占位符 2">
            <a:extLst>
              <a:ext uri="{FF2B5EF4-FFF2-40B4-BE49-F238E27FC236}">
                <a16:creationId xmlns:a16="http://schemas.microsoft.com/office/drawing/2014/main" id="{B6D8FBB0-B41F-4AF0-8E7F-5C1D76A9169F}"/>
              </a:ext>
            </a:extLst>
          </p:cNvPr>
          <p:cNvSpPr>
            <a:spLocks noGrp="1"/>
          </p:cNvSpPr>
          <p:nvPr>
            <p:ph idx="1"/>
          </p:nvPr>
        </p:nvSpPr>
        <p:spPr>
          <a:xfrm>
            <a:off x="357188" y="1285875"/>
            <a:ext cx="8215312" cy="5214938"/>
          </a:xfrm>
        </p:spPr>
        <p:txBody>
          <a:bodyPr/>
          <a:lstStyle/>
          <a:p>
            <a:r>
              <a:rPr lang="zh-CN" altLang="en-US" sz="2800">
                <a:latin typeface="华文新魏" panose="02010800040101010101" pitchFamily="2" charset="-122"/>
                <a:ea typeface="华文新魏" panose="02010800040101010101" pitchFamily="2" charset="-122"/>
              </a:rPr>
              <a:t>对信号的检测和响应发生在内核空间。</a:t>
            </a:r>
            <a:endParaRPr lang="en-US" altLang="zh-CN" sz="2800">
              <a:latin typeface="华文新魏" panose="02010800040101010101" pitchFamily="2" charset="-122"/>
              <a:ea typeface="华文新魏" panose="02010800040101010101" pitchFamily="2" charset="-122"/>
            </a:endParaRPr>
          </a:p>
          <a:p>
            <a:r>
              <a:rPr lang="zh-CN" altLang="en-US" sz="2800">
                <a:latin typeface="华文新魏" panose="02010800040101010101" pitchFamily="2" charset="-122"/>
                <a:ea typeface="华文新魏" panose="02010800040101010101" pitchFamily="2" charset="-122"/>
              </a:rPr>
              <a:t>信号检测的时机：</a:t>
            </a:r>
            <a:endParaRPr lang="en-US" altLang="zh-CN" sz="2800">
              <a:latin typeface="华文新魏" panose="02010800040101010101" pitchFamily="2" charset="-122"/>
              <a:ea typeface="华文新魏" panose="02010800040101010101" pitchFamily="2" charset="-122"/>
            </a:endParaRPr>
          </a:p>
          <a:p>
            <a:pPr>
              <a:buFontTx/>
              <a:buNone/>
            </a:pPr>
            <a:r>
              <a:rPr lang="en-US" altLang="zh-CN" sz="2800">
                <a:latin typeface="华文新魏" panose="02010800040101010101" pitchFamily="2" charset="-122"/>
                <a:ea typeface="华文新魏" panose="02010800040101010101" pitchFamily="2" charset="-122"/>
              </a:rPr>
              <a:t>     (1)int指令未尾，返回用户空间前。</a:t>
            </a:r>
          </a:p>
          <a:p>
            <a:pPr>
              <a:buFontTx/>
              <a:buNone/>
            </a:pPr>
            <a:r>
              <a:rPr lang="en-US" altLang="zh-CN" sz="2800">
                <a:latin typeface="华文新魏" panose="02010800040101010101" pitchFamily="2" charset="-122"/>
                <a:ea typeface="华文新魏" panose="02010800040101010101" pitchFamily="2" charset="-122"/>
              </a:rPr>
              <a:t>     (2)应用程序遇到时钟中断，该中断处理结束前。</a:t>
            </a:r>
          </a:p>
          <a:p>
            <a:pPr>
              <a:buFontTx/>
              <a:buNone/>
            </a:pPr>
            <a:r>
              <a:rPr lang="en-US" altLang="zh-CN" sz="2800">
                <a:latin typeface="华文新魏" panose="02010800040101010101" pitchFamily="2" charset="-122"/>
                <a:ea typeface="华文新魏" panose="02010800040101010101" pitchFamily="2" charset="-122"/>
              </a:rPr>
              <a:t>     (3)进程请求睡眠时，内核若检查到有信号，则进程不去睡眠而处理信号。</a:t>
            </a:r>
          </a:p>
          <a:p>
            <a:r>
              <a:rPr lang="zh-CN" altLang="en-US" sz="2800">
                <a:ea typeface="华文新魏" panose="02010800040101010101" pitchFamily="2" charset="-122"/>
              </a:rPr>
              <a:t>信号的发送、接收、捕获、处理和释放的过程。</a:t>
            </a: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F0E6AE8-79B1-4803-9C0A-5C070D3AF914}"/>
              </a:ext>
            </a:extLst>
          </p:cNvPr>
          <p:cNvSpPr>
            <a:spLocks noGrp="1" noChangeArrowheads="1"/>
          </p:cNvSpPr>
          <p:nvPr>
            <p:ph type="title"/>
          </p:nvPr>
        </p:nvSpPr>
        <p:spPr>
          <a:xfrm>
            <a:off x="685800" y="188913"/>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信号的检测与处理流程</a:t>
            </a:r>
          </a:p>
        </p:txBody>
      </p:sp>
      <p:sp>
        <p:nvSpPr>
          <p:cNvPr id="20483" name="Rectangle 3">
            <a:extLst>
              <a:ext uri="{FF2B5EF4-FFF2-40B4-BE49-F238E27FC236}">
                <a16:creationId xmlns:a16="http://schemas.microsoft.com/office/drawing/2014/main" id="{46EF4A28-2D97-43C4-A487-3D225898F003}"/>
              </a:ext>
            </a:extLst>
          </p:cNvPr>
          <p:cNvSpPr>
            <a:spLocks noGrp="1" noChangeArrowheads="1"/>
          </p:cNvSpPr>
          <p:nvPr>
            <p:ph type="body" idx="1"/>
          </p:nvPr>
        </p:nvSpPr>
        <p:spPr>
          <a:xfrm>
            <a:off x="685800" y="1219200"/>
            <a:ext cx="8077200" cy="5029200"/>
          </a:xfrm>
        </p:spPr>
        <p:txBody>
          <a:bodyPr/>
          <a:lstStyle/>
          <a:p>
            <a:pPr eaLnBrk="1" hangingPunct="1">
              <a:buFontTx/>
              <a:buNone/>
            </a:pPr>
            <a:r>
              <a:rPr lang="en-US" altLang="zh-CN" sz="3600">
                <a:latin typeface="隶书" panose="02010509060101010101" pitchFamily="49" charset="-122"/>
                <a:ea typeface="隶书" panose="02010509060101010101" pitchFamily="49" charset="-122"/>
              </a:rPr>
              <a:t>   </a:t>
            </a:r>
          </a:p>
        </p:txBody>
      </p:sp>
      <p:sp>
        <p:nvSpPr>
          <p:cNvPr id="20484" name="Text Box 37">
            <a:extLst>
              <a:ext uri="{FF2B5EF4-FFF2-40B4-BE49-F238E27FC236}">
                <a16:creationId xmlns:a16="http://schemas.microsoft.com/office/drawing/2014/main" id="{89D51A33-2E9D-40A0-B800-7FD0DF3B304D}"/>
              </a:ext>
            </a:extLst>
          </p:cNvPr>
          <p:cNvSpPr txBox="1">
            <a:spLocks noChangeArrowheads="1"/>
          </p:cNvSpPr>
          <p:nvPr/>
        </p:nvSpPr>
        <p:spPr bwMode="auto">
          <a:xfrm>
            <a:off x="250825" y="3676650"/>
            <a:ext cx="1403350" cy="3286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系统空间</a:t>
            </a:r>
            <a:endParaRPr lang="zh-CN" altLang="en-US" sz="1800">
              <a:latin typeface="华文新魏" panose="02010800040101010101" pitchFamily="2" charset="-122"/>
            </a:endParaRPr>
          </a:p>
        </p:txBody>
      </p:sp>
      <p:sp>
        <p:nvSpPr>
          <p:cNvPr id="20485" name="Text Box 41">
            <a:extLst>
              <a:ext uri="{FF2B5EF4-FFF2-40B4-BE49-F238E27FC236}">
                <a16:creationId xmlns:a16="http://schemas.microsoft.com/office/drawing/2014/main" id="{FE71D004-3321-4970-B43A-A561AE22A052}"/>
              </a:ext>
            </a:extLst>
          </p:cNvPr>
          <p:cNvSpPr txBox="1">
            <a:spLocks noChangeArrowheads="1"/>
          </p:cNvSpPr>
          <p:nvPr/>
        </p:nvSpPr>
        <p:spPr bwMode="auto">
          <a:xfrm>
            <a:off x="2673350" y="3821113"/>
            <a:ext cx="1970088" cy="400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中断或异常服务</a:t>
            </a:r>
            <a:endParaRPr lang="zh-CN" altLang="en-US" sz="1800">
              <a:latin typeface="华文新魏" panose="02010800040101010101" pitchFamily="2" charset="-122"/>
            </a:endParaRPr>
          </a:p>
        </p:txBody>
      </p:sp>
      <p:sp>
        <p:nvSpPr>
          <p:cNvPr id="20486" name="Line 43">
            <a:extLst>
              <a:ext uri="{FF2B5EF4-FFF2-40B4-BE49-F238E27FC236}">
                <a16:creationId xmlns:a16="http://schemas.microsoft.com/office/drawing/2014/main" id="{72757483-CD8D-4311-A7C7-D8A308F7136F}"/>
              </a:ext>
            </a:extLst>
          </p:cNvPr>
          <p:cNvSpPr>
            <a:spLocks noChangeShapeType="1"/>
          </p:cNvSpPr>
          <p:nvPr/>
        </p:nvSpPr>
        <p:spPr bwMode="auto">
          <a:xfrm>
            <a:off x="2581275" y="3575050"/>
            <a:ext cx="0" cy="722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44">
            <a:extLst>
              <a:ext uri="{FF2B5EF4-FFF2-40B4-BE49-F238E27FC236}">
                <a16:creationId xmlns:a16="http://schemas.microsoft.com/office/drawing/2014/main" id="{346B37D9-48C9-4981-81E4-8CA56E87A200}"/>
              </a:ext>
            </a:extLst>
          </p:cNvPr>
          <p:cNvSpPr>
            <a:spLocks noChangeShapeType="1"/>
          </p:cNvSpPr>
          <p:nvPr/>
        </p:nvSpPr>
        <p:spPr bwMode="auto">
          <a:xfrm>
            <a:off x="2581275" y="4297363"/>
            <a:ext cx="2333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45">
            <a:extLst>
              <a:ext uri="{FF2B5EF4-FFF2-40B4-BE49-F238E27FC236}">
                <a16:creationId xmlns:a16="http://schemas.microsoft.com/office/drawing/2014/main" id="{6CD4FBA4-9C42-4F21-8C4E-590606AFE5B2}"/>
              </a:ext>
            </a:extLst>
          </p:cNvPr>
          <p:cNvSpPr>
            <a:spLocks noChangeShapeType="1"/>
          </p:cNvSpPr>
          <p:nvPr/>
        </p:nvSpPr>
        <p:spPr bwMode="auto">
          <a:xfrm flipV="1">
            <a:off x="4914900" y="3575050"/>
            <a:ext cx="0" cy="722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Line 50">
            <a:extLst>
              <a:ext uri="{FF2B5EF4-FFF2-40B4-BE49-F238E27FC236}">
                <a16:creationId xmlns:a16="http://schemas.microsoft.com/office/drawing/2014/main" id="{585B4D7C-9864-4391-8D46-1B350C21654C}"/>
              </a:ext>
            </a:extLst>
          </p:cNvPr>
          <p:cNvSpPr>
            <a:spLocks noChangeShapeType="1"/>
          </p:cNvSpPr>
          <p:nvPr/>
        </p:nvSpPr>
        <p:spPr bwMode="auto">
          <a:xfrm>
            <a:off x="6348413" y="3575050"/>
            <a:ext cx="0" cy="722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51">
            <a:extLst>
              <a:ext uri="{FF2B5EF4-FFF2-40B4-BE49-F238E27FC236}">
                <a16:creationId xmlns:a16="http://schemas.microsoft.com/office/drawing/2014/main" id="{9BC3F5AD-90CC-495F-BDCB-CC8F38741EFA}"/>
              </a:ext>
            </a:extLst>
          </p:cNvPr>
          <p:cNvSpPr>
            <a:spLocks noChangeShapeType="1"/>
          </p:cNvSpPr>
          <p:nvPr/>
        </p:nvSpPr>
        <p:spPr bwMode="auto">
          <a:xfrm>
            <a:off x="6348413" y="4297363"/>
            <a:ext cx="35877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52">
            <a:extLst>
              <a:ext uri="{FF2B5EF4-FFF2-40B4-BE49-F238E27FC236}">
                <a16:creationId xmlns:a16="http://schemas.microsoft.com/office/drawing/2014/main" id="{85B1F826-A3E9-4D0C-8FE2-F8A0F1686C83}"/>
              </a:ext>
            </a:extLst>
          </p:cNvPr>
          <p:cNvSpPr>
            <a:spLocks noChangeShapeType="1"/>
          </p:cNvSpPr>
          <p:nvPr/>
        </p:nvSpPr>
        <p:spPr bwMode="auto">
          <a:xfrm flipV="1">
            <a:off x="6707188" y="3575050"/>
            <a:ext cx="0" cy="722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Text Box 56">
            <a:extLst>
              <a:ext uri="{FF2B5EF4-FFF2-40B4-BE49-F238E27FC236}">
                <a16:creationId xmlns:a16="http://schemas.microsoft.com/office/drawing/2014/main" id="{55A6FE9A-A159-4AB9-BBCB-32DD9067CD32}"/>
              </a:ext>
            </a:extLst>
          </p:cNvPr>
          <p:cNvSpPr txBox="1">
            <a:spLocks noChangeArrowheads="1"/>
          </p:cNvSpPr>
          <p:nvPr/>
        </p:nvSpPr>
        <p:spPr bwMode="auto">
          <a:xfrm>
            <a:off x="952500" y="4478338"/>
            <a:ext cx="1928813" cy="1060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000">
                <a:solidFill>
                  <a:srgbClr val="6600CC"/>
                </a:solidFill>
                <a:latin typeface="华文新魏" panose="02010800040101010101" pitchFamily="2" charset="-122"/>
              </a:rPr>
              <a:t>当前进程因中断</a:t>
            </a:r>
            <a:r>
              <a:rPr lang="en-US" altLang="zh-CN" sz="2000">
                <a:solidFill>
                  <a:srgbClr val="6600CC"/>
                </a:solidFill>
                <a:latin typeface="华文新魏" panose="02010800040101010101" pitchFamily="2" charset="-122"/>
              </a:rPr>
              <a:t>/</a:t>
            </a:r>
            <a:r>
              <a:rPr lang="zh-CN" altLang="en-US" sz="2000">
                <a:solidFill>
                  <a:srgbClr val="6600CC"/>
                </a:solidFill>
                <a:latin typeface="华文新魏" panose="02010800040101010101" pitchFamily="2" charset="-122"/>
              </a:rPr>
              <a:t>异常而进入核心态</a:t>
            </a:r>
          </a:p>
        </p:txBody>
      </p:sp>
      <p:sp>
        <p:nvSpPr>
          <p:cNvPr id="20493" name="Text Box 57">
            <a:extLst>
              <a:ext uri="{FF2B5EF4-FFF2-40B4-BE49-F238E27FC236}">
                <a16:creationId xmlns:a16="http://schemas.microsoft.com/office/drawing/2014/main" id="{7E44F4D2-15B4-4983-85C4-0A2FEEF3D554}"/>
              </a:ext>
            </a:extLst>
          </p:cNvPr>
          <p:cNvSpPr txBox="1">
            <a:spLocks noChangeArrowheads="1"/>
          </p:cNvSpPr>
          <p:nvPr/>
        </p:nvSpPr>
        <p:spPr bwMode="auto">
          <a:xfrm>
            <a:off x="3232150" y="4478338"/>
            <a:ext cx="2276475" cy="1327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800">
                <a:solidFill>
                  <a:srgbClr val="6600CC"/>
                </a:solidFill>
                <a:latin typeface="华文新魏" panose="02010800040101010101" pitchFamily="2" charset="-122"/>
              </a:rPr>
              <a:t>在返回用户态之前，调用</a:t>
            </a:r>
            <a:r>
              <a:rPr lang="en-US" altLang="zh-CN" sz="1800">
                <a:solidFill>
                  <a:srgbClr val="6600CC"/>
                </a:solidFill>
                <a:latin typeface="华文新魏" panose="02010800040101010101" pitchFamily="2" charset="-122"/>
              </a:rPr>
              <a:t>do_signal( )</a:t>
            </a:r>
            <a:r>
              <a:rPr lang="zh-CN" altLang="en-US" sz="1800">
                <a:solidFill>
                  <a:srgbClr val="6600CC"/>
                </a:solidFill>
                <a:latin typeface="华文新魏" panose="02010800040101010101" pitchFamily="2" charset="-122"/>
              </a:rPr>
              <a:t>，</a:t>
            </a:r>
            <a:r>
              <a:rPr lang="en-US" altLang="zh-CN" sz="1800">
                <a:solidFill>
                  <a:srgbClr val="6600CC"/>
                </a:solidFill>
                <a:latin typeface="华文新魏" panose="02010800040101010101" pitchFamily="2" charset="-122"/>
              </a:rPr>
              <a:t>handle_signal( )</a:t>
            </a:r>
            <a:r>
              <a:rPr lang="zh-CN" altLang="en-US" sz="1800">
                <a:solidFill>
                  <a:srgbClr val="6600CC"/>
                </a:solidFill>
                <a:latin typeface="华文新魏" panose="02010800040101010101" pitchFamily="2" charset="-122"/>
              </a:rPr>
              <a:t>转向用户空间执行信号处理程序</a:t>
            </a:r>
          </a:p>
        </p:txBody>
      </p:sp>
      <p:sp>
        <p:nvSpPr>
          <p:cNvPr id="20494" name="Text Box 58">
            <a:extLst>
              <a:ext uri="{FF2B5EF4-FFF2-40B4-BE49-F238E27FC236}">
                <a16:creationId xmlns:a16="http://schemas.microsoft.com/office/drawing/2014/main" id="{558BDD35-7FF2-461B-854F-589B30BA00A4}"/>
              </a:ext>
            </a:extLst>
          </p:cNvPr>
          <p:cNvSpPr txBox="1">
            <a:spLocks noChangeArrowheads="1"/>
          </p:cNvSpPr>
          <p:nvPr/>
        </p:nvSpPr>
        <p:spPr bwMode="auto">
          <a:xfrm>
            <a:off x="5651500" y="4470400"/>
            <a:ext cx="649288" cy="1838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800">
                <a:solidFill>
                  <a:srgbClr val="6600CC"/>
                </a:solidFill>
                <a:latin typeface="华文新魏" panose="02010800040101010101" pitchFamily="2" charset="-122"/>
              </a:rPr>
              <a:t>陷入内核后执行善后工作</a:t>
            </a:r>
          </a:p>
        </p:txBody>
      </p:sp>
      <p:sp>
        <p:nvSpPr>
          <p:cNvPr id="20495" name="Text Box 59">
            <a:extLst>
              <a:ext uri="{FF2B5EF4-FFF2-40B4-BE49-F238E27FC236}">
                <a16:creationId xmlns:a16="http://schemas.microsoft.com/office/drawing/2014/main" id="{C7E1B80F-1212-4E71-A092-CDC912DB1B73}"/>
              </a:ext>
            </a:extLst>
          </p:cNvPr>
          <p:cNvSpPr txBox="1">
            <a:spLocks noChangeArrowheads="1"/>
          </p:cNvSpPr>
          <p:nvPr/>
        </p:nvSpPr>
        <p:spPr bwMode="auto">
          <a:xfrm>
            <a:off x="6707188" y="4478338"/>
            <a:ext cx="887412" cy="9667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800">
                <a:solidFill>
                  <a:srgbClr val="6600CC"/>
                </a:solidFill>
                <a:latin typeface="华文新魏" panose="02010800040101010101" pitchFamily="2" charset="-122"/>
              </a:rPr>
              <a:t>从内核返回用户空间</a:t>
            </a:r>
          </a:p>
        </p:txBody>
      </p:sp>
      <p:sp>
        <p:nvSpPr>
          <p:cNvPr id="20496" name="Line 60">
            <a:extLst>
              <a:ext uri="{FF2B5EF4-FFF2-40B4-BE49-F238E27FC236}">
                <a16:creationId xmlns:a16="http://schemas.microsoft.com/office/drawing/2014/main" id="{471AF330-86A8-4B86-AE34-05283C61A605}"/>
              </a:ext>
            </a:extLst>
          </p:cNvPr>
          <p:cNvSpPr>
            <a:spLocks noChangeShapeType="1"/>
          </p:cNvSpPr>
          <p:nvPr/>
        </p:nvSpPr>
        <p:spPr bwMode="auto">
          <a:xfrm flipV="1">
            <a:off x="2224088" y="4297363"/>
            <a:ext cx="357187" cy="1809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7" name="Line 61">
            <a:extLst>
              <a:ext uri="{FF2B5EF4-FFF2-40B4-BE49-F238E27FC236}">
                <a16:creationId xmlns:a16="http://schemas.microsoft.com/office/drawing/2014/main" id="{E7714F38-53CF-48DE-80A6-79198003A1B2}"/>
              </a:ext>
            </a:extLst>
          </p:cNvPr>
          <p:cNvSpPr>
            <a:spLocks noChangeShapeType="1"/>
          </p:cNvSpPr>
          <p:nvPr/>
        </p:nvSpPr>
        <p:spPr bwMode="auto">
          <a:xfrm flipV="1">
            <a:off x="5989638" y="4297363"/>
            <a:ext cx="358775" cy="1809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8" name="Line 62">
            <a:extLst>
              <a:ext uri="{FF2B5EF4-FFF2-40B4-BE49-F238E27FC236}">
                <a16:creationId xmlns:a16="http://schemas.microsoft.com/office/drawing/2014/main" id="{6C300DD6-5329-4C8D-9FC3-4591B2FF5847}"/>
              </a:ext>
            </a:extLst>
          </p:cNvPr>
          <p:cNvSpPr>
            <a:spLocks noChangeShapeType="1"/>
          </p:cNvSpPr>
          <p:nvPr/>
        </p:nvSpPr>
        <p:spPr bwMode="auto">
          <a:xfrm flipH="1" flipV="1">
            <a:off x="6707188" y="4297363"/>
            <a:ext cx="358775" cy="1809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9" name="Line 63">
            <a:extLst>
              <a:ext uri="{FF2B5EF4-FFF2-40B4-BE49-F238E27FC236}">
                <a16:creationId xmlns:a16="http://schemas.microsoft.com/office/drawing/2014/main" id="{9A7DA6FF-F1D6-4837-9747-AD7CDD9BD9F7}"/>
              </a:ext>
            </a:extLst>
          </p:cNvPr>
          <p:cNvSpPr>
            <a:spLocks noChangeShapeType="1"/>
          </p:cNvSpPr>
          <p:nvPr/>
        </p:nvSpPr>
        <p:spPr bwMode="auto">
          <a:xfrm flipV="1">
            <a:off x="4633913" y="4297363"/>
            <a:ext cx="280987" cy="32543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500" name="Group 72">
            <a:extLst>
              <a:ext uri="{FF2B5EF4-FFF2-40B4-BE49-F238E27FC236}">
                <a16:creationId xmlns:a16="http://schemas.microsoft.com/office/drawing/2014/main" id="{6BC193FB-B038-4F3E-8F1E-4EF794126CD7}"/>
              </a:ext>
            </a:extLst>
          </p:cNvPr>
          <p:cNvGrpSpPr>
            <a:grpSpLocks/>
          </p:cNvGrpSpPr>
          <p:nvPr/>
        </p:nvGrpSpPr>
        <p:grpSpPr bwMode="auto">
          <a:xfrm>
            <a:off x="250825" y="1052513"/>
            <a:ext cx="8066088" cy="2522537"/>
            <a:chOff x="158" y="663"/>
            <a:chExt cx="5081" cy="1589"/>
          </a:xfrm>
        </p:grpSpPr>
        <p:sp>
          <p:nvSpPr>
            <p:cNvPr id="20501" name="Text Box 36">
              <a:extLst>
                <a:ext uri="{FF2B5EF4-FFF2-40B4-BE49-F238E27FC236}">
                  <a16:creationId xmlns:a16="http://schemas.microsoft.com/office/drawing/2014/main" id="{C2526B4A-C49E-4905-B719-F6C261564832}"/>
                </a:ext>
              </a:extLst>
            </p:cNvPr>
            <p:cNvSpPr txBox="1">
              <a:spLocks noChangeArrowheads="1"/>
            </p:cNvSpPr>
            <p:nvPr/>
          </p:nvSpPr>
          <p:spPr bwMode="auto">
            <a:xfrm>
              <a:off x="158" y="1979"/>
              <a:ext cx="884" cy="21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用户空间</a:t>
              </a:r>
              <a:endParaRPr lang="zh-CN" altLang="en-US" sz="1800">
                <a:latin typeface="华文新魏" panose="02010800040101010101" pitchFamily="2" charset="-122"/>
              </a:endParaRPr>
            </a:p>
          </p:txBody>
        </p:sp>
        <p:sp>
          <p:nvSpPr>
            <p:cNvPr id="20502" name="Text Box 38">
              <a:extLst>
                <a:ext uri="{FF2B5EF4-FFF2-40B4-BE49-F238E27FC236}">
                  <a16:creationId xmlns:a16="http://schemas.microsoft.com/office/drawing/2014/main" id="{95B131EF-2BFF-4A4B-A30C-98FB1CB0A91F}"/>
                </a:ext>
              </a:extLst>
            </p:cNvPr>
            <p:cNvSpPr txBox="1">
              <a:spLocks noChangeArrowheads="1"/>
            </p:cNvSpPr>
            <p:nvPr/>
          </p:nvSpPr>
          <p:spPr bwMode="auto">
            <a:xfrm>
              <a:off x="835" y="1612"/>
              <a:ext cx="730" cy="23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应用程序</a:t>
              </a:r>
              <a:endParaRPr lang="zh-CN" altLang="en-US" sz="1800">
                <a:latin typeface="华文新魏" panose="02010800040101010101" pitchFamily="2" charset="-122"/>
              </a:endParaRPr>
            </a:p>
          </p:txBody>
        </p:sp>
        <p:sp>
          <p:nvSpPr>
            <p:cNvPr id="20503" name="Line 39">
              <a:extLst>
                <a:ext uri="{FF2B5EF4-FFF2-40B4-BE49-F238E27FC236}">
                  <a16:creationId xmlns:a16="http://schemas.microsoft.com/office/drawing/2014/main" id="{4A976297-CF0F-45D2-948A-654B4BDB827F}"/>
                </a:ext>
              </a:extLst>
            </p:cNvPr>
            <p:cNvSpPr>
              <a:spLocks noChangeShapeType="1"/>
            </p:cNvSpPr>
            <p:nvPr/>
          </p:nvSpPr>
          <p:spPr bwMode="auto">
            <a:xfrm>
              <a:off x="158" y="2252"/>
              <a:ext cx="497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40">
              <a:extLst>
                <a:ext uri="{FF2B5EF4-FFF2-40B4-BE49-F238E27FC236}">
                  <a16:creationId xmlns:a16="http://schemas.microsoft.com/office/drawing/2014/main" id="{303AD702-0DE6-4E01-9889-2DDC263CF6D6}"/>
                </a:ext>
              </a:extLst>
            </p:cNvPr>
            <p:cNvSpPr>
              <a:spLocks noChangeShapeType="1"/>
            </p:cNvSpPr>
            <p:nvPr/>
          </p:nvSpPr>
          <p:spPr bwMode="auto">
            <a:xfrm>
              <a:off x="835" y="1567"/>
              <a:ext cx="79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42">
              <a:extLst>
                <a:ext uri="{FF2B5EF4-FFF2-40B4-BE49-F238E27FC236}">
                  <a16:creationId xmlns:a16="http://schemas.microsoft.com/office/drawing/2014/main" id="{28B126B3-1AC6-4E94-8D43-415E6011D2AA}"/>
                </a:ext>
              </a:extLst>
            </p:cNvPr>
            <p:cNvSpPr>
              <a:spLocks noChangeShapeType="1"/>
            </p:cNvSpPr>
            <p:nvPr/>
          </p:nvSpPr>
          <p:spPr bwMode="auto">
            <a:xfrm>
              <a:off x="1626" y="1567"/>
              <a:ext cx="0" cy="6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6" name="Text Box 46">
              <a:extLst>
                <a:ext uri="{FF2B5EF4-FFF2-40B4-BE49-F238E27FC236}">
                  <a16:creationId xmlns:a16="http://schemas.microsoft.com/office/drawing/2014/main" id="{50CD8D9F-B85B-4F76-A1C7-DB6D8F419C92}"/>
                </a:ext>
              </a:extLst>
            </p:cNvPr>
            <p:cNvSpPr txBox="1">
              <a:spLocks noChangeArrowheads="1"/>
            </p:cNvSpPr>
            <p:nvPr/>
          </p:nvSpPr>
          <p:spPr bwMode="auto">
            <a:xfrm>
              <a:off x="3141" y="1637"/>
              <a:ext cx="555" cy="34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600">
                  <a:solidFill>
                    <a:srgbClr val="6600CC"/>
                  </a:solidFill>
                  <a:latin typeface="华文新魏" panose="02010800040101010101" pitchFamily="2" charset="-122"/>
                </a:rPr>
                <a:t>信号处</a:t>
              </a:r>
            </a:p>
            <a:p>
              <a:pPr algn="just" eaLnBrk="1" hangingPunct="1"/>
              <a:r>
                <a:rPr lang="zh-CN" altLang="en-US" sz="1600">
                  <a:solidFill>
                    <a:srgbClr val="6600CC"/>
                  </a:solidFill>
                  <a:latin typeface="华文新魏" panose="02010800040101010101" pitchFamily="2" charset="-122"/>
                </a:rPr>
                <a:t>理程序</a:t>
              </a:r>
              <a:endParaRPr lang="zh-CN" altLang="en-US" sz="1600">
                <a:latin typeface="华文新魏" panose="02010800040101010101" pitchFamily="2" charset="-122"/>
              </a:endParaRPr>
            </a:p>
          </p:txBody>
        </p:sp>
        <p:sp>
          <p:nvSpPr>
            <p:cNvPr id="20507" name="Line 47">
              <a:extLst>
                <a:ext uri="{FF2B5EF4-FFF2-40B4-BE49-F238E27FC236}">
                  <a16:creationId xmlns:a16="http://schemas.microsoft.com/office/drawing/2014/main" id="{EC2AE314-8CDF-4CA3-814B-B77B22EFA2BB}"/>
                </a:ext>
              </a:extLst>
            </p:cNvPr>
            <p:cNvSpPr>
              <a:spLocks noChangeShapeType="1"/>
            </p:cNvSpPr>
            <p:nvPr/>
          </p:nvSpPr>
          <p:spPr bwMode="auto">
            <a:xfrm>
              <a:off x="3096" y="1567"/>
              <a:ext cx="90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Line 48">
              <a:extLst>
                <a:ext uri="{FF2B5EF4-FFF2-40B4-BE49-F238E27FC236}">
                  <a16:creationId xmlns:a16="http://schemas.microsoft.com/office/drawing/2014/main" id="{452223F7-7D87-4A57-BB87-1B3B474C2B0F}"/>
                </a:ext>
              </a:extLst>
            </p:cNvPr>
            <p:cNvSpPr>
              <a:spLocks noChangeShapeType="1"/>
            </p:cNvSpPr>
            <p:nvPr/>
          </p:nvSpPr>
          <p:spPr bwMode="auto">
            <a:xfrm flipV="1">
              <a:off x="3096" y="1567"/>
              <a:ext cx="0" cy="6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49">
              <a:extLst>
                <a:ext uri="{FF2B5EF4-FFF2-40B4-BE49-F238E27FC236}">
                  <a16:creationId xmlns:a16="http://schemas.microsoft.com/office/drawing/2014/main" id="{1471FF32-BFA0-4E47-B5A5-730B36EAFC0D}"/>
                </a:ext>
              </a:extLst>
            </p:cNvPr>
            <p:cNvSpPr>
              <a:spLocks noChangeShapeType="1"/>
            </p:cNvSpPr>
            <p:nvPr/>
          </p:nvSpPr>
          <p:spPr bwMode="auto">
            <a:xfrm>
              <a:off x="3999" y="1567"/>
              <a:ext cx="0" cy="6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0" name="Line 53">
              <a:extLst>
                <a:ext uri="{FF2B5EF4-FFF2-40B4-BE49-F238E27FC236}">
                  <a16:creationId xmlns:a16="http://schemas.microsoft.com/office/drawing/2014/main" id="{3D541347-56BA-49D5-B230-AD145DA34769}"/>
                </a:ext>
              </a:extLst>
            </p:cNvPr>
            <p:cNvSpPr>
              <a:spLocks noChangeShapeType="1"/>
            </p:cNvSpPr>
            <p:nvPr/>
          </p:nvSpPr>
          <p:spPr bwMode="auto">
            <a:xfrm flipV="1">
              <a:off x="4225" y="1567"/>
              <a:ext cx="0" cy="6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Text Box 54">
              <a:extLst>
                <a:ext uri="{FF2B5EF4-FFF2-40B4-BE49-F238E27FC236}">
                  <a16:creationId xmlns:a16="http://schemas.microsoft.com/office/drawing/2014/main" id="{6AC47A20-0629-4820-8542-DFEA08033FF2}"/>
                </a:ext>
              </a:extLst>
            </p:cNvPr>
            <p:cNvSpPr txBox="1">
              <a:spLocks noChangeArrowheads="1"/>
            </p:cNvSpPr>
            <p:nvPr/>
          </p:nvSpPr>
          <p:spPr bwMode="auto">
            <a:xfrm>
              <a:off x="4338" y="1657"/>
              <a:ext cx="765" cy="4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800">
                  <a:solidFill>
                    <a:srgbClr val="6600CC"/>
                  </a:solidFill>
                  <a:latin typeface="华文新魏" panose="02010800040101010101" pitchFamily="2" charset="-122"/>
                </a:rPr>
                <a:t>应用程序</a:t>
              </a:r>
            </a:p>
            <a:p>
              <a:pPr eaLnBrk="1" hangingPunct="1"/>
              <a:r>
                <a:rPr lang="zh-CN" altLang="en-US" sz="1800">
                  <a:solidFill>
                    <a:srgbClr val="6600CC"/>
                  </a:solidFill>
                  <a:latin typeface="华文新魏" panose="02010800040101010101" pitchFamily="2" charset="-122"/>
                </a:rPr>
                <a:t>继续执行</a:t>
              </a:r>
              <a:endParaRPr lang="zh-CN" altLang="en-US" sz="1800">
                <a:latin typeface="华文新魏" panose="02010800040101010101" pitchFamily="2" charset="-122"/>
              </a:endParaRPr>
            </a:p>
          </p:txBody>
        </p:sp>
        <p:sp>
          <p:nvSpPr>
            <p:cNvPr id="20512" name="Line 55">
              <a:extLst>
                <a:ext uri="{FF2B5EF4-FFF2-40B4-BE49-F238E27FC236}">
                  <a16:creationId xmlns:a16="http://schemas.microsoft.com/office/drawing/2014/main" id="{F3B3193C-7F51-479E-91C3-D7EE9AF74B7C}"/>
                </a:ext>
              </a:extLst>
            </p:cNvPr>
            <p:cNvSpPr>
              <a:spLocks noChangeShapeType="1"/>
            </p:cNvSpPr>
            <p:nvPr/>
          </p:nvSpPr>
          <p:spPr bwMode="auto">
            <a:xfrm>
              <a:off x="4225" y="1567"/>
              <a:ext cx="90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AutoShape 65">
              <a:extLst>
                <a:ext uri="{FF2B5EF4-FFF2-40B4-BE49-F238E27FC236}">
                  <a16:creationId xmlns:a16="http://schemas.microsoft.com/office/drawing/2014/main" id="{E91314CA-9315-4886-A317-36B47F841814}"/>
                </a:ext>
              </a:extLst>
            </p:cNvPr>
            <p:cNvSpPr>
              <a:spLocks noChangeArrowheads="1"/>
            </p:cNvSpPr>
            <p:nvPr/>
          </p:nvSpPr>
          <p:spPr bwMode="auto">
            <a:xfrm>
              <a:off x="931" y="1087"/>
              <a:ext cx="773" cy="288"/>
            </a:xfrm>
            <a:prstGeom prst="wedgeRectCallout">
              <a:avLst>
                <a:gd name="adj1" fmla="val 30468"/>
                <a:gd name="adj2" fmla="val 108681"/>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发送信号</a:t>
              </a:r>
            </a:p>
          </p:txBody>
        </p:sp>
        <p:sp>
          <p:nvSpPr>
            <p:cNvPr id="20514" name="AutoShape 66">
              <a:extLst>
                <a:ext uri="{FF2B5EF4-FFF2-40B4-BE49-F238E27FC236}">
                  <a16:creationId xmlns:a16="http://schemas.microsoft.com/office/drawing/2014/main" id="{36198510-91BF-4A36-9DBA-C5A512B873F5}"/>
                </a:ext>
              </a:extLst>
            </p:cNvPr>
            <p:cNvSpPr>
              <a:spLocks noChangeArrowheads="1"/>
            </p:cNvSpPr>
            <p:nvPr/>
          </p:nvSpPr>
          <p:spPr bwMode="auto">
            <a:xfrm>
              <a:off x="2478" y="981"/>
              <a:ext cx="883" cy="394"/>
            </a:xfrm>
            <a:prstGeom prst="wedgeRectCallout">
              <a:avLst>
                <a:gd name="adj1" fmla="val 22139"/>
                <a:gd name="adj2" fmla="val 90356"/>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执行信号处理程序</a:t>
              </a:r>
            </a:p>
          </p:txBody>
        </p:sp>
        <p:sp>
          <p:nvSpPr>
            <p:cNvPr id="20515" name="AutoShape 67">
              <a:extLst>
                <a:ext uri="{FF2B5EF4-FFF2-40B4-BE49-F238E27FC236}">
                  <a16:creationId xmlns:a16="http://schemas.microsoft.com/office/drawing/2014/main" id="{7D1F4EC5-2773-45A0-BB90-06ABE41963EE}"/>
                </a:ext>
              </a:extLst>
            </p:cNvPr>
            <p:cNvSpPr>
              <a:spLocks noChangeArrowheads="1"/>
            </p:cNvSpPr>
            <p:nvPr/>
          </p:nvSpPr>
          <p:spPr bwMode="auto">
            <a:xfrm>
              <a:off x="1815" y="1087"/>
              <a:ext cx="552" cy="288"/>
            </a:xfrm>
            <a:prstGeom prst="wedgeRectCallout">
              <a:avLst>
                <a:gd name="adj1" fmla="val -84602"/>
                <a:gd name="adj2" fmla="val 117361"/>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断点</a:t>
              </a:r>
            </a:p>
          </p:txBody>
        </p:sp>
        <p:sp>
          <p:nvSpPr>
            <p:cNvPr id="20516" name="AutoShape 68">
              <a:extLst>
                <a:ext uri="{FF2B5EF4-FFF2-40B4-BE49-F238E27FC236}">
                  <a16:creationId xmlns:a16="http://schemas.microsoft.com/office/drawing/2014/main" id="{9857D880-2752-479F-9902-2BE1E3D87345}"/>
                </a:ext>
              </a:extLst>
            </p:cNvPr>
            <p:cNvSpPr>
              <a:spLocks noChangeArrowheads="1"/>
            </p:cNvSpPr>
            <p:nvPr/>
          </p:nvSpPr>
          <p:spPr bwMode="auto">
            <a:xfrm>
              <a:off x="4466" y="1087"/>
              <a:ext cx="773" cy="288"/>
            </a:xfrm>
            <a:prstGeom prst="wedgeRectCallout">
              <a:avLst>
                <a:gd name="adj1" fmla="val -79495"/>
                <a:gd name="adj2" fmla="val 106597"/>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800">
                  <a:solidFill>
                    <a:srgbClr val="6600CC"/>
                  </a:solidFill>
                  <a:latin typeface="华文新魏" panose="02010800040101010101" pitchFamily="2" charset="-122"/>
                </a:rPr>
                <a:t>断点返回</a:t>
              </a:r>
            </a:p>
          </p:txBody>
        </p:sp>
        <p:sp>
          <p:nvSpPr>
            <p:cNvPr id="20517" name="AutoShape 69">
              <a:extLst>
                <a:ext uri="{FF2B5EF4-FFF2-40B4-BE49-F238E27FC236}">
                  <a16:creationId xmlns:a16="http://schemas.microsoft.com/office/drawing/2014/main" id="{1F7BAB24-3048-40AA-865C-BFB4915C1E08}"/>
                </a:ext>
              </a:extLst>
            </p:cNvPr>
            <p:cNvSpPr>
              <a:spLocks noChangeArrowheads="1"/>
            </p:cNvSpPr>
            <p:nvPr/>
          </p:nvSpPr>
          <p:spPr bwMode="auto">
            <a:xfrm>
              <a:off x="3472" y="663"/>
              <a:ext cx="883" cy="712"/>
            </a:xfrm>
            <a:prstGeom prst="wedgeRectCallout">
              <a:avLst>
                <a:gd name="adj1" fmla="val 6171"/>
                <a:gd name="adj2" fmla="val 74157"/>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600">
                  <a:solidFill>
                    <a:srgbClr val="6600CC"/>
                  </a:solidFill>
                  <a:latin typeface="华文新魏" panose="02010800040101010101" pitchFamily="2" charset="-122"/>
                </a:rPr>
                <a:t>信号处理程序执行结束，执行</a:t>
              </a:r>
              <a:r>
                <a:rPr lang="en-US" altLang="zh-CN" sz="1600">
                  <a:solidFill>
                    <a:srgbClr val="6600CC"/>
                  </a:solidFill>
                  <a:latin typeface="华文新魏" panose="02010800040101010101" pitchFamily="2" charset="-122"/>
                </a:rPr>
                <a:t>sigreturn( )</a:t>
              </a:r>
            </a:p>
          </p:txBody>
        </p:sp>
      </p:grpSp>
    </p:spTree>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DF79ABF-34AC-47D1-827E-B20E82CBF2DF}"/>
              </a:ext>
            </a:extLst>
          </p:cNvPr>
          <p:cNvSpPr>
            <a:spLocks noGrp="1" noChangeArrowheads="1"/>
          </p:cNvSpPr>
          <p:nvPr>
            <p:ph type="title"/>
          </p:nvPr>
        </p:nvSpPr>
        <p:spPr>
          <a:xfrm>
            <a:off x="609600" y="47625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进程通信概念</a:t>
            </a:r>
            <a:br>
              <a:rPr lang="zh-CN" altLang="en-US" sz="5400">
                <a:ea typeface="隶书" panose="02010509060101010101" pitchFamily="49" charset="-122"/>
              </a:rPr>
            </a:br>
            <a:endParaRPr lang="zh-CN" altLang="en-US">
              <a:ea typeface="隶书" panose="02010509060101010101" pitchFamily="49" charset="-122"/>
            </a:endParaRPr>
          </a:p>
        </p:txBody>
      </p:sp>
      <p:sp>
        <p:nvSpPr>
          <p:cNvPr id="3075" name="Rectangle 3">
            <a:extLst>
              <a:ext uri="{FF2B5EF4-FFF2-40B4-BE49-F238E27FC236}">
                <a16:creationId xmlns:a16="http://schemas.microsoft.com/office/drawing/2014/main" id="{86D81A33-9040-4958-9C31-DC18B8153BEE}"/>
              </a:ext>
            </a:extLst>
          </p:cNvPr>
          <p:cNvSpPr>
            <a:spLocks noGrp="1" noChangeArrowheads="1"/>
          </p:cNvSpPr>
          <p:nvPr>
            <p:ph type="body" idx="1"/>
          </p:nvPr>
        </p:nvSpPr>
        <p:spPr>
          <a:xfrm>
            <a:off x="395288" y="1341438"/>
            <a:ext cx="8353425" cy="4770437"/>
          </a:xfrm>
        </p:spPr>
        <p:txBody>
          <a:bodyPr/>
          <a:lstStyle/>
          <a:p>
            <a:pPr algn="just" eaLnBrk="1" hangingPunct="1">
              <a:lnSpc>
                <a:spcPct val="98000"/>
              </a:lnSpc>
            </a:pPr>
            <a:r>
              <a:rPr lang="zh-CN" altLang="en-US" sz="2800">
                <a:latin typeface="宋体" panose="02010600030101010101" pitchFamily="2" charset="-122"/>
                <a:ea typeface="华文新魏" panose="02010800040101010101" pitchFamily="2" charset="-122"/>
              </a:rPr>
              <a:t>并发进程之间的交互必须满足两个基本要求：同步和通信。</a:t>
            </a:r>
          </a:p>
          <a:p>
            <a:pPr algn="just" eaLnBrk="1" hangingPunct="1">
              <a:lnSpc>
                <a:spcPct val="98000"/>
              </a:lnSpc>
            </a:pPr>
            <a:r>
              <a:rPr lang="zh-CN" altLang="en-US" sz="2800">
                <a:latin typeface="宋体" panose="02010600030101010101" pitchFamily="2" charset="-122"/>
                <a:ea typeface="华文新魏" panose="02010800040101010101" pitchFamily="2" charset="-122"/>
              </a:rPr>
              <a:t>进程竞争资源时要实施互斥，互斥是一种特殊的同步，实质上需要解决好进程同步问题，</a:t>
            </a:r>
          </a:p>
          <a:p>
            <a:pPr algn="just" eaLnBrk="1" hangingPunct="1">
              <a:lnSpc>
                <a:spcPct val="98000"/>
              </a:lnSpc>
            </a:pPr>
            <a:r>
              <a:rPr lang="zh-CN" altLang="en-US" sz="2800">
                <a:latin typeface="宋体" panose="02010600030101010101" pitchFamily="2" charset="-122"/>
                <a:ea typeface="华文新魏" panose="02010800040101010101" pitchFamily="2" charset="-122"/>
              </a:rPr>
              <a:t>进程同步是一种进程通信，通过修改信号量，进程之间建立起联系，相互协调运行和协同工作。</a:t>
            </a:r>
          </a:p>
          <a:p>
            <a:pPr algn="just" eaLnBrk="1" hangingPunct="1">
              <a:lnSpc>
                <a:spcPct val="98000"/>
              </a:lnSpc>
            </a:pPr>
            <a:r>
              <a:rPr lang="zh-CN" altLang="en-US" sz="2800">
                <a:latin typeface="华文新魏" panose="02010800040101010101" pitchFamily="2" charset="-122"/>
                <a:ea typeface="华文新魏" panose="02010800040101010101" pitchFamily="2" charset="-122"/>
              </a:rPr>
              <a:t>进程协同工作时，需互相交换信息，可能是少量信息，也可能交换大批数据。</a:t>
            </a:r>
          </a:p>
          <a:p>
            <a:pPr eaLnBrk="1" hangingPunct="1">
              <a:lnSpc>
                <a:spcPct val="98000"/>
              </a:lnSpc>
            </a:pPr>
            <a:r>
              <a:rPr lang="zh-CN" altLang="en-US" sz="2800">
                <a:latin typeface="华文新魏" panose="02010800040101010101" pitchFamily="2" charset="-122"/>
                <a:ea typeface="华文新魏" panose="02010800040101010101" pitchFamily="2" charset="-122"/>
              </a:rPr>
              <a:t>进程之间互相交换信息的工作称为</a:t>
            </a:r>
            <a:r>
              <a:rPr lang="zh-CN" altLang="en-US" sz="2800" b="1">
                <a:latin typeface="华文新魏" panose="02010800040101010101" pitchFamily="2" charset="-122"/>
                <a:ea typeface="华文新魏" panose="02010800040101010101" pitchFamily="2" charset="-122"/>
              </a:rPr>
              <a:t>进程通信</a:t>
            </a:r>
            <a:r>
              <a:rPr lang="en-US" altLang="zh-CN" sz="2800" b="1">
                <a:latin typeface="华文新魏" panose="02010800040101010101" pitchFamily="2" charset="-122"/>
                <a:ea typeface="华文新魏" panose="02010800040101010101" pitchFamily="2" charset="-122"/>
              </a:rPr>
              <a:t>IPC</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InterProcess Communication</a:t>
            </a:r>
            <a:r>
              <a:rPr lang="zh-CN" altLang="en-US" sz="2800">
                <a:latin typeface="华文新魏" panose="02010800040101010101" pitchFamily="2" charset="-122"/>
                <a:ea typeface="华文新魏" panose="02010800040101010101" pitchFamily="2" charset="-122"/>
              </a:rPr>
              <a:t>）。</a:t>
            </a:r>
          </a:p>
          <a:p>
            <a:pPr algn="just" eaLnBrk="1" hangingPunct="1">
              <a:lnSpc>
                <a:spcPct val="98000"/>
              </a:lnSpc>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C47B59C-1951-4F42-8FE3-F8AEFEE0CFD5}"/>
              </a:ext>
            </a:extLst>
          </p:cNvPr>
          <p:cNvSpPr>
            <a:spLocks noGrp="1" noChangeArrowheads="1"/>
          </p:cNvSpPr>
          <p:nvPr>
            <p:ph type="title"/>
          </p:nvPr>
        </p:nvSpPr>
        <p:spPr>
          <a:xfrm>
            <a:off x="685800" y="333375"/>
            <a:ext cx="7772400" cy="1143000"/>
          </a:xfrm>
        </p:spPr>
        <p:txBody>
          <a:bodyPr/>
          <a:lstStyle/>
          <a:p>
            <a:pPr eaLnBrk="1" hangingPunct="1"/>
            <a:r>
              <a:rPr lang="en-US" altLang="zh-CN" sz="4000">
                <a:latin typeface="华文新魏" panose="02010800040101010101" pitchFamily="2" charset="-122"/>
                <a:ea typeface="华文新魏" panose="02010800040101010101" pitchFamily="2" charset="-122"/>
              </a:rPr>
              <a:t>Windows</a:t>
            </a:r>
            <a:r>
              <a:rPr lang="zh-CN" altLang="en-US" sz="4000">
                <a:latin typeface="华文新魏" panose="02010800040101010101" pitchFamily="2" charset="-122"/>
                <a:ea typeface="华文新魏" panose="02010800040101010101" pitchFamily="2" charset="-122"/>
              </a:rPr>
              <a:t>操作系统信号通信机制</a:t>
            </a:r>
            <a:r>
              <a:rPr lang="zh-CN" altLang="en-US" sz="4000"/>
              <a:t> </a:t>
            </a:r>
          </a:p>
        </p:txBody>
      </p:sp>
      <p:sp>
        <p:nvSpPr>
          <p:cNvPr id="21507" name="Rectangle 3">
            <a:extLst>
              <a:ext uri="{FF2B5EF4-FFF2-40B4-BE49-F238E27FC236}">
                <a16:creationId xmlns:a16="http://schemas.microsoft.com/office/drawing/2014/main" id="{8029C13E-FD63-4AFA-8670-E00FB07598DA}"/>
              </a:ext>
            </a:extLst>
          </p:cNvPr>
          <p:cNvSpPr>
            <a:spLocks noGrp="1" noChangeArrowheads="1"/>
          </p:cNvSpPr>
          <p:nvPr>
            <p:ph type="body" idx="1"/>
          </p:nvPr>
        </p:nvSpPr>
        <p:spPr>
          <a:xfrm>
            <a:off x="685800" y="1412875"/>
            <a:ext cx="8134350" cy="5445125"/>
          </a:xfrm>
        </p:spPr>
        <p:txBody>
          <a:bodyPr/>
          <a:lstStyle/>
          <a:p>
            <a:pPr eaLnBrk="1" hangingPunct="1"/>
            <a:r>
              <a:rPr lang="zh-CN" altLang="en-US" sz="2400">
                <a:latin typeface="华文新魏" panose="02010800040101010101" pitchFamily="2" charset="-122"/>
                <a:ea typeface="华文新魏" panose="02010800040101010101" pitchFamily="2" charset="-122"/>
              </a:rPr>
              <a:t>分派器对象</a:t>
            </a:r>
            <a:r>
              <a:rPr lang="en-US" altLang="zh-CN" sz="2400">
                <a:latin typeface="华文新魏" panose="02010800040101010101" pitchFamily="2" charset="-122"/>
                <a:ea typeface="华文新魏" panose="02010800040101010101" pitchFamily="2" charset="-122"/>
              </a:rPr>
              <a:t>(dispatcher object)</a:t>
            </a:r>
            <a:r>
              <a:rPr lang="zh-CN" altLang="en-US" sz="2400">
                <a:latin typeface="华文新魏" panose="02010800040101010101" pitchFamily="2" charset="-122"/>
                <a:ea typeface="华文新魏" panose="02010800040101010101" pitchFamily="2" charset="-122"/>
              </a:rPr>
              <a:t>公共框架中，分派器对象可处于两种状态之一：已发信号</a:t>
            </a:r>
            <a:r>
              <a:rPr lang="en-US" altLang="zh-CN" sz="2400">
                <a:latin typeface="华文新魏" panose="02010800040101010101" pitchFamily="2" charset="-122"/>
                <a:ea typeface="华文新魏" panose="02010800040101010101" pitchFamily="2" charset="-122"/>
              </a:rPr>
              <a:t>(signaled)</a:t>
            </a:r>
            <a:r>
              <a:rPr lang="zh-CN" altLang="en-US" sz="2400">
                <a:latin typeface="华文新魏" panose="02010800040101010101" pitchFamily="2" charset="-122"/>
                <a:ea typeface="华文新魏" panose="02010800040101010101" pitchFamily="2" charset="-122"/>
              </a:rPr>
              <a:t>或未发信号</a:t>
            </a:r>
            <a:r>
              <a:rPr lang="en-US" altLang="zh-CN" sz="2400">
                <a:latin typeface="华文新魏" panose="02010800040101010101" pitchFamily="2" charset="-122"/>
                <a:ea typeface="华文新魏" panose="02010800040101010101" pitchFamily="2" charset="-122"/>
              </a:rPr>
              <a:t>(unsignaled)</a:t>
            </a:r>
            <a:r>
              <a:rPr lang="zh-CN" altLang="en-US" sz="2400">
                <a:latin typeface="华文新魏" panose="02010800040101010101" pitchFamily="2" charset="-122"/>
                <a:ea typeface="华文新魏" panose="02010800040101010101" pitchFamily="2" charset="-122"/>
              </a:rPr>
              <a:t>。</a:t>
            </a:r>
          </a:p>
          <a:p>
            <a:pPr eaLnBrk="1" hangingPunct="1"/>
            <a:r>
              <a:rPr lang="zh-CN" altLang="en-US" sz="2400">
                <a:latin typeface="华文新魏" panose="02010800040101010101" pitchFamily="2" charset="-122"/>
                <a:ea typeface="华文新魏" panose="02010800040101010101" pitchFamily="2" charset="-122"/>
              </a:rPr>
              <a:t>进程用函数</a:t>
            </a:r>
            <a:r>
              <a:rPr lang="en-US" altLang="zh-CN" sz="2400">
                <a:latin typeface="华文新魏" panose="02010800040101010101" pitchFamily="2" charset="-122"/>
                <a:ea typeface="华文新魏" panose="02010800040101010101" pitchFamily="2" charset="-122"/>
              </a:rPr>
              <a:t>WaitForSingleObject</a:t>
            </a:r>
            <a:r>
              <a:rPr lang="zh-CN" altLang="en-US" sz="2400">
                <a:latin typeface="华文新魏" panose="02010800040101010101" pitchFamily="2" charset="-122"/>
                <a:ea typeface="华文新魏" panose="02010800040101010101" pitchFamily="2" charset="-122"/>
              </a:rPr>
              <a:t>阻塞，等待一个未发信号的对象，当其他进程把该对象的状态改为已发信号时，该进程就会恢复执行。</a:t>
            </a:r>
          </a:p>
          <a:p>
            <a:pPr eaLnBrk="1" hangingPunct="1"/>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WaitForMultipleObjects </a:t>
            </a:r>
          </a:p>
          <a:p>
            <a:pPr eaLnBrk="1" hangingPunct="1"/>
            <a:r>
              <a:rPr lang="zh-CN" altLang="en-US" sz="2400">
                <a:latin typeface="华文新魏" panose="02010800040101010101" pitchFamily="2" charset="-122"/>
                <a:ea typeface="华文新魏" panose="02010800040101010101" pitchFamily="2" charset="-122"/>
              </a:rPr>
              <a:t>对象类型：进程、线程、文件、事件、信号量、定时器、互斥量和队列。</a:t>
            </a:r>
          </a:p>
          <a:p>
            <a:pPr eaLnBrk="1" hangingPunct="1"/>
            <a:r>
              <a:rPr lang="zh-CN" altLang="en-US" sz="2400">
                <a:latin typeface="华文新魏" panose="02010800040101010101" pitchFamily="2" charset="-122"/>
                <a:ea typeface="华文新魏" panose="02010800040101010101" pitchFamily="2" charset="-122"/>
              </a:rPr>
              <a:t>当线程释放互斥锁之后，就会向互斥量对象发信号，一个等待线程被唤醒；当一个定时器到时，就会向定时器对象发信号，可唤醒所有等待线程或仅仅唤醒一个。</a:t>
            </a:r>
            <a:r>
              <a:rPr lang="zh-CN" altLang="en-US" sz="2800"/>
              <a:t> </a:t>
            </a:r>
            <a:endParaRPr lang="zh-CN" altLang="en-US" sz="2400">
              <a:latin typeface="华文新魏" panose="02010800040101010101" pitchFamily="2" charset="-122"/>
              <a:ea typeface="华文新魏" panose="02010800040101010101" pitchFamily="2" charset="-122"/>
            </a:endParaRPr>
          </a:p>
          <a:p>
            <a:pPr eaLnBrk="1" hangingPunct="1"/>
            <a:endParaRPr lang="en-US" altLang="zh-CN" sz="240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42A5C50-F132-43A7-A50B-E19E2AE8B88B}"/>
              </a:ext>
            </a:extLst>
          </p:cNvPr>
          <p:cNvSpPr>
            <a:spLocks noGrp="1" noChangeArrowheads="1"/>
          </p:cNvSpPr>
          <p:nvPr>
            <p:ph type="title"/>
          </p:nvPr>
        </p:nvSpPr>
        <p:spPr>
          <a:xfrm>
            <a:off x="10668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3.5.2 </a:t>
            </a:r>
            <a:r>
              <a:rPr lang="zh-CN" altLang="en-US" sz="4800">
                <a:latin typeface="华文新魏" panose="02010800040101010101" pitchFamily="2" charset="-122"/>
                <a:ea typeface="华文新魏" panose="02010800040101010101" pitchFamily="2" charset="-122"/>
              </a:rPr>
              <a:t>管道通信机制</a:t>
            </a:r>
            <a:r>
              <a:rPr lang="en-US" altLang="zh-CN" sz="4800">
                <a:latin typeface="华文新魏" panose="02010800040101010101" pitchFamily="2" charset="-122"/>
                <a:ea typeface="华文新魏" panose="02010800040101010101" pitchFamily="2" charset="-122"/>
              </a:rPr>
              <a:t>(1)</a:t>
            </a:r>
            <a:br>
              <a:rPr lang="en-US" altLang="zh-CN" sz="4800">
                <a:latin typeface="隶书" panose="02010509060101010101" pitchFamily="49" charset="-122"/>
                <a:ea typeface="隶书" panose="02010509060101010101" pitchFamily="49" charset="-122"/>
              </a:rPr>
            </a:br>
            <a:endParaRPr lang="en-US" altLang="zh-CN" sz="4800">
              <a:latin typeface="隶书" panose="02010509060101010101" pitchFamily="49" charset="-122"/>
              <a:ea typeface="隶书" panose="02010509060101010101" pitchFamily="49" charset="-122"/>
            </a:endParaRPr>
          </a:p>
        </p:txBody>
      </p:sp>
      <p:sp>
        <p:nvSpPr>
          <p:cNvPr id="22531" name="Rectangle 3">
            <a:extLst>
              <a:ext uri="{FF2B5EF4-FFF2-40B4-BE49-F238E27FC236}">
                <a16:creationId xmlns:a16="http://schemas.microsoft.com/office/drawing/2014/main" id="{7ABFE48D-8F0F-40B9-A7E5-30365324AA51}"/>
              </a:ext>
            </a:extLst>
          </p:cNvPr>
          <p:cNvSpPr>
            <a:spLocks noGrp="1" noChangeArrowheads="1"/>
          </p:cNvSpPr>
          <p:nvPr>
            <p:ph type="body" idx="1"/>
          </p:nvPr>
        </p:nvSpPr>
        <p:spPr>
          <a:xfrm>
            <a:off x="827088" y="1219200"/>
            <a:ext cx="7921625" cy="4876800"/>
          </a:xfrm>
        </p:spPr>
        <p:txBody>
          <a:bodyPr/>
          <a:lstStyle/>
          <a:p>
            <a:pPr algn="just" eaLnBrk="1" hangingPunct="1"/>
            <a:r>
              <a:rPr lang="zh-CN" altLang="en-US">
                <a:latin typeface="华文新魏" panose="02010800040101010101" pitchFamily="2" charset="-122"/>
                <a:ea typeface="华文新魏" panose="02010800040101010101" pitchFamily="2" charset="-122"/>
              </a:rPr>
              <a:t>管道</a:t>
            </a:r>
            <a:r>
              <a:rPr lang="en-US" altLang="zh-CN">
                <a:latin typeface="华文新魏" panose="02010800040101010101" pitchFamily="2" charset="-122"/>
                <a:ea typeface="华文新魏" panose="02010800040101010101" pitchFamily="2" charset="-122"/>
              </a:rPr>
              <a:t>(pipeline)</a:t>
            </a:r>
            <a:r>
              <a:rPr lang="zh-CN" altLang="en-US">
                <a:latin typeface="华文新魏" panose="02010800040101010101" pitchFamily="2" charset="-122"/>
                <a:ea typeface="华文新魏" panose="02010800040101010101" pitchFamily="2" charset="-122"/>
              </a:rPr>
              <a:t>是连接读写进程的一个特殊文件，允许进程按先进先出方式传送数据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也能使进程同步执行操作。</a:t>
            </a:r>
          </a:p>
          <a:p>
            <a:pPr algn="just" eaLnBrk="1" hangingPunct="1"/>
            <a:r>
              <a:rPr lang="zh-CN" altLang="en-US">
                <a:latin typeface="华文新魏" panose="02010800040101010101" pitchFamily="2" charset="-122"/>
                <a:ea typeface="华文新魏" panose="02010800040101010101" pitchFamily="2" charset="-122"/>
              </a:rPr>
              <a:t>发送进程以字符流形式把大量数据送入管道，接收进程从管道中接收数据，所以叫管道通信。</a:t>
            </a:r>
          </a:p>
          <a:p>
            <a:pPr algn="just" eaLnBrk="1" hangingPunct="1"/>
            <a:r>
              <a:rPr lang="zh-CN" altLang="en-US">
                <a:latin typeface="华文新魏" panose="02010800040101010101" pitchFamily="2" charset="-122"/>
                <a:ea typeface="华文新魏" panose="02010800040101010101" pitchFamily="2" charset="-122"/>
              </a:rPr>
              <a:t>管道的实质是一个共享文件，基本上可借助于文件系统的机制实现，包括（管道）文件的创建、打开、关闭和读写。</a:t>
            </a:r>
          </a:p>
        </p:txBody>
      </p:sp>
    </p:spTree>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D5C3ACC-72B6-446C-A3FC-91FF79681BAA}"/>
              </a:ext>
            </a:extLst>
          </p:cNvPr>
          <p:cNvSpPr>
            <a:spLocks noGrp="1" noChangeArrowheads="1"/>
          </p:cNvSpPr>
          <p:nvPr>
            <p:ph type="title"/>
          </p:nvPr>
        </p:nvSpPr>
        <p:spPr>
          <a:xfrm>
            <a:off x="914400" y="1143000"/>
            <a:ext cx="7696200" cy="76200"/>
          </a:xfrm>
        </p:spPr>
        <p:txBody>
          <a:bodyPr/>
          <a:lstStyle/>
          <a:p>
            <a:pPr eaLnBrk="1" hangingPunct="1"/>
            <a:r>
              <a:rPr lang="zh-CN" altLang="en-US" sz="4800">
                <a:latin typeface="华文新魏" panose="02010800040101010101" pitchFamily="2" charset="-122"/>
                <a:ea typeface="华文新魏" panose="02010800040101010101" pitchFamily="2" charset="-122"/>
              </a:rPr>
              <a:t>共享文件通信机制</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3555" name="Rectangle 3">
            <a:extLst>
              <a:ext uri="{FF2B5EF4-FFF2-40B4-BE49-F238E27FC236}">
                <a16:creationId xmlns:a16="http://schemas.microsoft.com/office/drawing/2014/main" id="{81BD3E32-60C0-44C7-BF60-F40BBABBB336}"/>
              </a:ext>
            </a:extLst>
          </p:cNvPr>
          <p:cNvSpPr>
            <a:spLocks noGrp="1" noChangeArrowheads="1"/>
          </p:cNvSpPr>
          <p:nvPr>
            <p:ph type="body" idx="1"/>
          </p:nvPr>
        </p:nvSpPr>
        <p:spPr>
          <a:xfrm>
            <a:off x="609600" y="1143000"/>
            <a:ext cx="8229600" cy="4876800"/>
          </a:xfrm>
        </p:spPr>
        <p:txBody>
          <a:bodyPr/>
          <a:lstStyle/>
          <a:p>
            <a:pPr algn="just" eaLnBrk="1" hangingPunct="1">
              <a:lnSpc>
                <a:spcPct val="90000"/>
              </a:lnSpc>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读写进程相互协调，必须做到：</a:t>
            </a:r>
          </a:p>
          <a:p>
            <a:pPr algn="just" eaLnBrk="1" hangingPunct="1">
              <a:lnSpc>
                <a:spcPct val="90000"/>
              </a:lnSpc>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进程对通信机构的使用应该互斥，一个进程正在使用某个管道写入或读出数据时，另一个进程就必须等待。 </a:t>
            </a:r>
            <a:r>
              <a:rPr lang="en-US" altLang="zh-CN" sz="4000">
                <a:latin typeface="华文新魏" panose="02010800040101010101" pitchFamily="2" charset="-122"/>
                <a:ea typeface="华文新魏" panose="02010800040101010101" pitchFamily="2" charset="-122"/>
              </a:rPr>
              <a:t>(write</a:t>
            </a:r>
            <a:r>
              <a:rPr lang="zh-CN" altLang="en-US" sz="4000">
                <a:latin typeface="华文新魏" panose="02010800040101010101" pitchFamily="2" charset="-122"/>
                <a:ea typeface="华文新魏" panose="02010800040101010101" pitchFamily="2" charset="-122"/>
              </a:rPr>
              <a:t>阻塞、</a:t>
            </a:r>
            <a:r>
              <a:rPr lang="en-US" altLang="zh-CN" sz="4000">
                <a:latin typeface="华文新魏" panose="02010800040101010101" pitchFamily="2" charset="-122"/>
                <a:ea typeface="华文新魏" panose="02010800040101010101" pitchFamily="2" charset="-122"/>
              </a:rPr>
              <a:t>read</a:t>
            </a:r>
            <a:r>
              <a:rPr lang="zh-CN" altLang="en-US" sz="4000">
                <a:latin typeface="华文新魏" panose="02010800040101010101" pitchFamily="2" charset="-122"/>
                <a:ea typeface="华文新魏" panose="02010800040101010101" pitchFamily="2" charset="-122"/>
              </a:rPr>
              <a:t>阻塞</a:t>
            </a:r>
            <a:r>
              <a:rPr lang="en-US" altLang="zh-CN" sz="4000">
                <a:latin typeface="华文新魏" panose="02010800040101010101" pitchFamily="2" charset="-122"/>
                <a:ea typeface="华文新魏" panose="02010800040101010101" pitchFamily="2" charset="-122"/>
              </a:rPr>
              <a:t>)</a:t>
            </a:r>
          </a:p>
          <a:p>
            <a:pPr algn="just" eaLnBrk="1" hangingPunct="1">
              <a:lnSpc>
                <a:spcPct val="90000"/>
              </a:lnSpc>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发送者和接收者双方必须能够知道对方是否存在，如果对方已经不存在，就没有必要再发送信息。 </a:t>
            </a:r>
          </a:p>
          <a:p>
            <a:pPr algn="just" eaLnBrk="1" hangingPunct="1">
              <a:lnSpc>
                <a:spcPct val="90000"/>
              </a:lnSpc>
            </a:pPr>
            <a:endParaRPr lang="zh-CN" altLang="en-US" sz="4000">
              <a:latin typeface="华文新魏" panose="02010800040101010101" pitchFamily="2" charset="-122"/>
              <a:ea typeface="华文新魏" panose="02010800040101010101" pitchFamily="2" charset="-122"/>
            </a:endParaRPr>
          </a:p>
          <a:p>
            <a:pPr eaLnBrk="1" hangingPunct="1">
              <a:lnSpc>
                <a:spcPct val="90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2DFF9E2-B3CF-462D-B885-4A1A84AF42EC}"/>
              </a:ext>
            </a:extLst>
          </p:cNvPr>
          <p:cNvSpPr>
            <a:spLocks noGrp="1" noChangeArrowheads="1"/>
          </p:cNvSpPr>
          <p:nvPr>
            <p:ph type="title"/>
          </p:nvPr>
        </p:nvSpPr>
        <p:spPr>
          <a:xfrm>
            <a:off x="611188" y="333375"/>
            <a:ext cx="7772400" cy="1143000"/>
          </a:xfrm>
        </p:spPr>
        <p:txBody>
          <a:bodyPr/>
          <a:lstStyle/>
          <a:p>
            <a:pPr eaLnBrk="1" hangingPunct="1"/>
            <a:r>
              <a:rPr lang="zh-CN" altLang="en-US" sz="4800">
                <a:ea typeface="华文新魏" panose="02010800040101010101" pitchFamily="2" charset="-122"/>
              </a:rPr>
              <a:t>匿名管道</a:t>
            </a:r>
            <a:r>
              <a:rPr lang="en-US" altLang="zh-CN" sz="4800">
                <a:ea typeface="华文新魏" panose="02010800040101010101" pitchFamily="2" charset="-122"/>
              </a:rPr>
              <a:t>(3)</a:t>
            </a:r>
          </a:p>
        </p:txBody>
      </p:sp>
      <p:sp>
        <p:nvSpPr>
          <p:cNvPr id="24579" name="Rectangle 3">
            <a:extLst>
              <a:ext uri="{FF2B5EF4-FFF2-40B4-BE49-F238E27FC236}">
                <a16:creationId xmlns:a16="http://schemas.microsoft.com/office/drawing/2014/main" id="{BE1E5DCC-44F5-4D6B-AE02-43F118EF5E62}"/>
              </a:ext>
            </a:extLst>
          </p:cNvPr>
          <p:cNvSpPr>
            <a:spLocks noGrp="1" noChangeArrowheads="1"/>
          </p:cNvSpPr>
          <p:nvPr>
            <p:ph type="body" idx="1"/>
          </p:nvPr>
        </p:nvSpPr>
        <p:spPr>
          <a:xfrm>
            <a:off x="468313" y="1341438"/>
            <a:ext cx="8207375" cy="5257800"/>
          </a:xfrm>
        </p:spPr>
        <p:txBody>
          <a:bodyPr/>
          <a:lstStyle/>
          <a:p>
            <a:pPr eaLnBrk="1" hangingPunct="1">
              <a:lnSpc>
                <a:spcPct val="80000"/>
              </a:lnSpc>
            </a:pPr>
            <a:r>
              <a:rPr lang="zh-CN" altLang="en-US" sz="2800">
                <a:latin typeface="华文新魏" panose="02010800040101010101" pitchFamily="2" charset="-122"/>
                <a:ea typeface="华文新魏" panose="02010800040101010101" pitchFamily="2" charset="-122"/>
              </a:rPr>
              <a:t>具有以下特点：</a:t>
            </a:r>
          </a:p>
          <a:p>
            <a:pPr eaLnBrk="1" hangingPunct="1">
              <a:lnSpc>
                <a:spcPct val="80000"/>
              </a:lnSpc>
            </a:pP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匿名管道是半双工的，数据只能向一个方向流动；要求双向通信时，需要建立两个匿名管道。 </a:t>
            </a:r>
          </a:p>
          <a:p>
            <a:pPr eaLnBrk="1" hangingPunct="1">
              <a:lnSpc>
                <a:spcPct val="80000"/>
              </a:lnSpc>
            </a:pP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只能用于具有亲缘关系的进程通信，亲缘关系指的是具有共同祖先，如父子进程或者兄弟进程之间。 </a:t>
            </a:r>
          </a:p>
          <a:p>
            <a:pPr eaLnBrk="1" hangingPunct="1">
              <a:lnSpc>
                <a:spcPct val="80000"/>
              </a:lnSpc>
            </a:pP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匿名管道对于管道两端的进程而言，就是一个文件，但它不是普通文件，而是一个只存在于主存中的特殊文件。 </a:t>
            </a:r>
          </a:p>
          <a:p>
            <a:pPr eaLnBrk="1" hangingPunct="1">
              <a:lnSpc>
                <a:spcPct val="80000"/>
              </a:lnSpc>
            </a:pPr>
            <a:r>
              <a:rPr lang="en-US" altLang="zh-CN" sz="2800">
                <a:latin typeface="华文新魏" panose="02010800040101010101" pitchFamily="2" charset="-122"/>
                <a:ea typeface="华文新魏" panose="02010800040101010101" pitchFamily="2" charset="-122"/>
              </a:rPr>
              <a:t>4)</a:t>
            </a:r>
            <a:r>
              <a:rPr lang="zh-CN" altLang="en-US" sz="2800">
                <a:latin typeface="华文新魏" panose="02010800040101010101" pitchFamily="2" charset="-122"/>
                <a:ea typeface="华文新魏" panose="02010800040101010101" pitchFamily="2" charset="-122"/>
              </a:rPr>
              <a:t>一个进程向管道中写入的内容被管道另一端的进程读出。写入的内容每次都添加在管道缓冲区的末尾，并且每次都是从缓冲区的头部读出数据。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BBDBAF-AF90-4835-B65E-2616269A3913}"/>
              </a:ext>
            </a:extLst>
          </p:cNvPr>
          <p:cNvSpPr>
            <a:spLocks noGrp="1" noChangeArrowheads="1"/>
          </p:cNvSpPr>
          <p:nvPr>
            <p:ph type="title"/>
          </p:nvPr>
        </p:nvSpPr>
        <p:spPr>
          <a:xfrm>
            <a:off x="11430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共享文件通信机制</a:t>
            </a:r>
            <a:r>
              <a:rPr lang="en-US" altLang="zh-CN" sz="4800">
                <a:latin typeface="华文新魏" panose="02010800040101010101" pitchFamily="2" charset="-122"/>
                <a:ea typeface="华文新魏" panose="02010800040101010101" pitchFamily="2" charset="-122"/>
              </a:rPr>
              <a:t>(4)</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5603" name="Rectangle 3">
            <a:extLst>
              <a:ext uri="{FF2B5EF4-FFF2-40B4-BE49-F238E27FC236}">
                <a16:creationId xmlns:a16="http://schemas.microsoft.com/office/drawing/2014/main" id="{AB573FFF-B014-4258-8B28-690904F414EB}"/>
              </a:ext>
            </a:extLst>
          </p:cNvPr>
          <p:cNvSpPr>
            <a:spLocks noGrp="1" noChangeArrowheads="1"/>
          </p:cNvSpPr>
          <p:nvPr>
            <p:ph type="body" idx="1"/>
          </p:nvPr>
        </p:nvSpPr>
        <p:spPr/>
        <p:txBody>
          <a:bodyPr/>
          <a:lstStyle/>
          <a:p>
            <a:pPr eaLnBrk="1" hangingPunct="1">
              <a:buFontTx/>
              <a:buNone/>
            </a:pPr>
            <a:r>
              <a:rPr lang="en-US" altLang="zh-CN"/>
              <a:t>     </a:t>
            </a:r>
          </a:p>
        </p:txBody>
      </p:sp>
      <p:grpSp>
        <p:nvGrpSpPr>
          <p:cNvPr id="25604" name="Group 41">
            <a:extLst>
              <a:ext uri="{FF2B5EF4-FFF2-40B4-BE49-F238E27FC236}">
                <a16:creationId xmlns:a16="http://schemas.microsoft.com/office/drawing/2014/main" id="{7ED1E3F4-FF1E-49CF-982C-D1DA780B48E2}"/>
              </a:ext>
            </a:extLst>
          </p:cNvPr>
          <p:cNvGrpSpPr>
            <a:grpSpLocks/>
          </p:cNvGrpSpPr>
          <p:nvPr/>
        </p:nvGrpSpPr>
        <p:grpSpPr bwMode="auto">
          <a:xfrm>
            <a:off x="685800" y="1371600"/>
            <a:ext cx="6934200" cy="4191000"/>
            <a:chOff x="432" y="864"/>
            <a:chExt cx="4368" cy="2640"/>
          </a:xfrm>
        </p:grpSpPr>
        <p:sp>
          <p:nvSpPr>
            <p:cNvPr id="25605" name="Text Box 5">
              <a:extLst>
                <a:ext uri="{FF2B5EF4-FFF2-40B4-BE49-F238E27FC236}">
                  <a16:creationId xmlns:a16="http://schemas.microsoft.com/office/drawing/2014/main" id="{DD681CEE-0498-4B26-97CC-84CEC98BA398}"/>
                </a:ext>
              </a:extLst>
            </p:cNvPr>
            <p:cNvSpPr txBox="1">
              <a:spLocks noChangeArrowheads="1"/>
            </p:cNvSpPr>
            <p:nvPr/>
          </p:nvSpPr>
          <p:spPr bwMode="auto">
            <a:xfrm>
              <a:off x="1968" y="1489"/>
              <a:ext cx="867" cy="399"/>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系统打开</a:t>
              </a:r>
            </a:p>
            <a:p>
              <a:r>
                <a:rPr kumimoji="0" lang="zh-CN" altLang="en-US" sz="2000">
                  <a:solidFill>
                    <a:schemeClr val="accent2"/>
                  </a:solidFill>
                  <a:latin typeface="华文新魏" panose="02010800040101010101" pitchFamily="2" charset="-122"/>
                </a:rPr>
                <a:t>文件表</a:t>
              </a:r>
            </a:p>
          </p:txBody>
        </p:sp>
        <p:sp>
          <p:nvSpPr>
            <p:cNvPr id="25606" name="Text Box 6">
              <a:extLst>
                <a:ext uri="{FF2B5EF4-FFF2-40B4-BE49-F238E27FC236}">
                  <a16:creationId xmlns:a16="http://schemas.microsoft.com/office/drawing/2014/main" id="{7242130B-1C5A-4AB5-8331-0380E927F82B}"/>
                </a:ext>
              </a:extLst>
            </p:cNvPr>
            <p:cNvSpPr txBox="1">
              <a:spLocks noChangeArrowheads="1"/>
            </p:cNvSpPr>
            <p:nvPr/>
          </p:nvSpPr>
          <p:spPr bwMode="auto">
            <a:xfrm>
              <a:off x="940" y="1489"/>
              <a:ext cx="912" cy="417"/>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用户打开</a:t>
              </a:r>
            </a:p>
            <a:p>
              <a:r>
                <a:rPr kumimoji="0" lang="zh-CN" altLang="en-US" sz="2000">
                  <a:solidFill>
                    <a:schemeClr val="accent2"/>
                  </a:solidFill>
                  <a:latin typeface="华文新魏" panose="02010800040101010101" pitchFamily="2" charset="-122"/>
                </a:rPr>
                <a:t>文件表</a:t>
              </a:r>
            </a:p>
          </p:txBody>
        </p:sp>
        <p:sp>
          <p:nvSpPr>
            <p:cNvPr id="25607" name="Text Box 7">
              <a:extLst>
                <a:ext uri="{FF2B5EF4-FFF2-40B4-BE49-F238E27FC236}">
                  <a16:creationId xmlns:a16="http://schemas.microsoft.com/office/drawing/2014/main" id="{E580613A-A665-4787-BE31-91244D67CE18}"/>
                </a:ext>
              </a:extLst>
            </p:cNvPr>
            <p:cNvSpPr txBox="1">
              <a:spLocks noChangeArrowheads="1"/>
            </p:cNvSpPr>
            <p:nvPr/>
          </p:nvSpPr>
          <p:spPr bwMode="auto">
            <a:xfrm>
              <a:off x="3018" y="1489"/>
              <a:ext cx="966" cy="383"/>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主存活动</a:t>
              </a:r>
            </a:p>
            <a:p>
              <a:r>
                <a:rPr kumimoji="0" lang="zh-CN" altLang="en-US" sz="2000">
                  <a:solidFill>
                    <a:schemeClr val="accent2"/>
                  </a:solidFill>
                  <a:latin typeface="华文新魏" panose="02010800040101010101" pitchFamily="2" charset="-122"/>
                </a:rPr>
                <a:t>索引节点表</a:t>
              </a:r>
            </a:p>
          </p:txBody>
        </p:sp>
        <p:sp>
          <p:nvSpPr>
            <p:cNvPr id="25608" name="Text Box 8">
              <a:extLst>
                <a:ext uri="{FF2B5EF4-FFF2-40B4-BE49-F238E27FC236}">
                  <a16:creationId xmlns:a16="http://schemas.microsoft.com/office/drawing/2014/main" id="{D651434C-BBDC-4330-9998-5B509B4FCF32}"/>
                </a:ext>
              </a:extLst>
            </p:cNvPr>
            <p:cNvSpPr txBox="1">
              <a:spLocks noChangeArrowheads="1"/>
            </p:cNvSpPr>
            <p:nvPr/>
          </p:nvSpPr>
          <p:spPr bwMode="auto">
            <a:xfrm>
              <a:off x="4093" y="1559"/>
              <a:ext cx="509" cy="256"/>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外存</a:t>
              </a:r>
            </a:p>
          </p:txBody>
        </p:sp>
        <p:sp>
          <p:nvSpPr>
            <p:cNvPr id="25609" name="Text Box 10">
              <a:extLst>
                <a:ext uri="{FF2B5EF4-FFF2-40B4-BE49-F238E27FC236}">
                  <a16:creationId xmlns:a16="http://schemas.microsoft.com/office/drawing/2014/main" id="{D738CE16-F75B-43A3-88F2-51B8ACAA57D8}"/>
                </a:ext>
              </a:extLst>
            </p:cNvPr>
            <p:cNvSpPr txBox="1">
              <a:spLocks noChangeArrowheads="1"/>
            </p:cNvSpPr>
            <p:nvPr/>
          </p:nvSpPr>
          <p:spPr bwMode="auto">
            <a:xfrm>
              <a:off x="1139" y="1950"/>
              <a:ext cx="408" cy="51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kumimoji="0" lang="en-US" altLang="zh-CN" sz="900">
                <a:solidFill>
                  <a:schemeClr val="accent2"/>
                </a:solidFill>
                <a:latin typeface="华文新魏" panose="02010800040101010101" pitchFamily="2" charset="-122"/>
              </a:endParaRPr>
            </a:p>
            <a:p>
              <a:r>
                <a:rPr kumimoji="0" lang="en-US" altLang="zh-CN" sz="2000">
                  <a:solidFill>
                    <a:schemeClr val="accent2"/>
                  </a:solidFill>
                  <a:latin typeface="华文新魏" panose="02010800040101010101" pitchFamily="2" charset="-122"/>
                </a:rPr>
                <a:t>fp</a:t>
              </a:r>
            </a:p>
          </p:txBody>
        </p:sp>
        <p:sp>
          <p:nvSpPr>
            <p:cNvPr id="25610" name="Line 11">
              <a:extLst>
                <a:ext uri="{FF2B5EF4-FFF2-40B4-BE49-F238E27FC236}">
                  <a16:creationId xmlns:a16="http://schemas.microsoft.com/office/drawing/2014/main" id="{3F68FA9E-E6D8-4150-B432-90AD4F16A7D8}"/>
                </a:ext>
              </a:extLst>
            </p:cNvPr>
            <p:cNvSpPr>
              <a:spLocks noChangeShapeType="1"/>
            </p:cNvSpPr>
            <p:nvPr/>
          </p:nvSpPr>
          <p:spPr bwMode="auto">
            <a:xfrm>
              <a:off x="1139" y="2112"/>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a:extLst>
                <a:ext uri="{FF2B5EF4-FFF2-40B4-BE49-F238E27FC236}">
                  <a16:creationId xmlns:a16="http://schemas.microsoft.com/office/drawing/2014/main" id="{5F89FFFB-78B2-4133-BFD3-57241581FF79}"/>
                </a:ext>
              </a:extLst>
            </p:cNvPr>
            <p:cNvSpPr>
              <a:spLocks noChangeShapeType="1"/>
            </p:cNvSpPr>
            <p:nvPr/>
          </p:nvSpPr>
          <p:spPr bwMode="auto">
            <a:xfrm>
              <a:off x="1139" y="2335"/>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Text Box 13">
              <a:extLst>
                <a:ext uri="{FF2B5EF4-FFF2-40B4-BE49-F238E27FC236}">
                  <a16:creationId xmlns:a16="http://schemas.microsoft.com/office/drawing/2014/main" id="{4A29C50A-5DDA-46DB-A747-E514C3157F2D}"/>
                </a:ext>
              </a:extLst>
            </p:cNvPr>
            <p:cNvSpPr txBox="1">
              <a:spLocks noChangeArrowheads="1"/>
            </p:cNvSpPr>
            <p:nvPr/>
          </p:nvSpPr>
          <p:spPr bwMode="auto">
            <a:xfrm>
              <a:off x="432" y="2071"/>
              <a:ext cx="624" cy="233"/>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读进程</a:t>
              </a:r>
            </a:p>
          </p:txBody>
        </p:sp>
        <p:sp>
          <p:nvSpPr>
            <p:cNvPr id="25613" name="Text Box 14">
              <a:extLst>
                <a:ext uri="{FF2B5EF4-FFF2-40B4-BE49-F238E27FC236}">
                  <a16:creationId xmlns:a16="http://schemas.microsoft.com/office/drawing/2014/main" id="{C072AAA9-A18B-4E2F-BB14-5F94D316C547}"/>
                </a:ext>
              </a:extLst>
            </p:cNvPr>
            <p:cNvSpPr txBox="1">
              <a:spLocks noChangeArrowheads="1"/>
            </p:cNvSpPr>
            <p:nvPr/>
          </p:nvSpPr>
          <p:spPr bwMode="auto">
            <a:xfrm>
              <a:off x="432" y="3094"/>
              <a:ext cx="624" cy="218"/>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写进程</a:t>
              </a:r>
            </a:p>
          </p:txBody>
        </p:sp>
        <p:sp>
          <p:nvSpPr>
            <p:cNvPr id="25614" name="Text Box 16">
              <a:extLst>
                <a:ext uri="{FF2B5EF4-FFF2-40B4-BE49-F238E27FC236}">
                  <a16:creationId xmlns:a16="http://schemas.microsoft.com/office/drawing/2014/main" id="{28772367-35AE-4555-B1D1-1FF93F740D4C}"/>
                </a:ext>
              </a:extLst>
            </p:cNvPr>
            <p:cNvSpPr txBox="1">
              <a:spLocks noChangeArrowheads="1"/>
            </p:cNvSpPr>
            <p:nvPr/>
          </p:nvSpPr>
          <p:spPr bwMode="auto">
            <a:xfrm>
              <a:off x="1139" y="2993"/>
              <a:ext cx="408" cy="511"/>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kumimoji="0" lang="en-US" altLang="zh-CN" sz="900">
                <a:solidFill>
                  <a:schemeClr val="accent2"/>
                </a:solidFill>
                <a:latin typeface="华文新魏" panose="02010800040101010101" pitchFamily="2" charset="-122"/>
              </a:endParaRPr>
            </a:p>
            <a:p>
              <a:r>
                <a:rPr kumimoji="0" lang="en-US" altLang="zh-CN" sz="2000">
                  <a:solidFill>
                    <a:schemeClr val="accent2"/>
                  </a:solidFill>
                  <a:latin typeface="华文新魏" panose="02010800040101010101" pitchFamily="2" charset="-122"/>
                </a:rPr>
                <a:t>fp</a:t>
              </a:r>
            </a:p>
          </p:txBody>
        </p:sp>
        <p:sp>
          <p:nvSpPr>
            <p:cNvPr id="25615" name="Line 17">
              <a:extLst>
                <a:ext uri="{FF2B5EF4-FFF2-40B4-BE49-F238E27FC236}">
                  <a16:creationId xmlns:a16="http://schemas.microsoft.com/office/drawing/2014/main" id="{12B685FB-D249-42DC-9B87-4F9FB7FA7164}"/>
                </a:ext>
              </a:extLst>
            </p:cNvPr>
            <p:cNvSpPr>
              <a:spLocks noChangeShapeType="1"/>
            </p:cNvSpPr>
            <p:nvPr/>
          </p:nvSpPr>
          <p:spPr bwMode="auto">
            <a:xfrm>
              <a:off x="1139" y="3120"/>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18">
              <a:extLst>
                <a:ext uri="{FF2B5EF4-FFF2-40B4-BE49-F238E27FC236}">
                  <a16:creationId xmlns:a16="http://schemas.microsoft.com/office/drawing/2014/main" id="{4BABAAA0-74C4-445F-BF3B-1951FC798528}"/>
                </a:ext>
              </a:extLst>
            </p:cNvPr>
            <p:cNvSpPr>
              <a:spLocks noChangeShapeType="1"/>
            </p:cNvSpPr>
            <p:nvPr/>
          </p:nvSpPr>
          <p:spPr bwMode="auto">
            <a:xfrm>
              <a:off x="1139" y="3377"/>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Text Box 19">
              <a:extLst>
                <a:ext uri="{FF2B5EF4-FFF2-40B4-BE49-F238E27FC236}">
                  <a16:creationId xmlns:a16="http://schemas.microsoft.com/office/drawing/2014/main" id="{DFCA3583-A636-4AC3-BAE5-36CF5ABB8ADE}"/>
                </a:ext>
              </a:extLst>
            </p:cNvPr>
            <p:cNvSpPr txBox="1">
              <a:spLocks noChangeArrowheads="1"/>
            </p:cNvSpPr>
            <p:nvPr/>
          </p:nvSpPr>
          <p:spPr bwMode="auto">
            <a:xfrm>
              <a:off x="2158" y="1942"/>
              <a:ext cx="610" cy="140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lnSpc>
                  <a:spcPct val="80000"/>
                </a:lnSpc>
              </a:pPr>
              <a:endParaRPr kumimoji="0" lang="en-US" altLang="zh-CN" sz="1400">
                <a:solidFill>
                  <a:schemeClr val="accent2"/>
                </a:solidFill>
                <a:latin typeface="华文新魏" panose="02010800040101010101" pitchFamily="2" charset="-122"/>
              </a:endParaRPr>
            </a:p>
            <a:p>
              <a:pPr algn="just">
                <a:lnSpc>
                  <a:spcPct val="80000"/>
                </a:lnSpc>
              </a:pPr>
              <a:r>
                <a:rPr kumimoji="0" lang="zh-CN" altLang="en-US" sz="2000">
                  <a:solidFill>
                    <a:schemeClr val="accent2"/>
                  </a:solidFill>
                  <a:latin typeface="华文新魏" panose="02010800040101010101" pitchFamily="2" charset="-122"/>
                </a:rPr>
                <a:t>文件节点指针</a:t>
              </a:r>
            </a:p>
            <a:p>
              <a:pPr algn="just"/>
              <a:endParaRPr kumimoji="0" lang="zh-CN" altLang="en-US" sz="1400">
                <a:solidFill>
                  <a:schemeClr val="accent2"/>
                </a:solidFill>
                <a:latin typeface="华文新魏" panose="02010800040101010101" pitchFamily="2" charset="-122"/>
              </a:endParaRPr>
            </a:p>
            <a:p>
              <a:pPr algn="just">
                <a:lnSpc>
                  <a:spcPct val="80000"/>
                </a:lnSpc>
              </a:pPr>
              <a:endParaRPr kumimoji="0" lang="zh-CN" altLang="en-US" sz="1400">
                <a:solidFill>
                  <a:schemeClr val="accent2"/>
                </a:solidFill>
                <a:latin typeface="华文新魏" panose="02010800040101010101" pitchFamily="2" charset="-122"/>
              </a:endParaRPr>
            </a:p>
            <a:p>
              <a:pPr algn="just">
                <a:lnSpc>
                  <a:spcPct val="80000"/>
                </a:lnSpc>
              </a:pPr>
              <a:r>
                <a:rPr kumimoji="0" lang="zh-CN" altLang="en-US" sz="2000">
                  <a:solidFill>
                    <a:schemeClr val="accent2"/>
                  </a:solidFill>
                  <a:latin typeface="华文新魏" panose="02010800040101010101" pitchFamily="2" charset="-122"/>
                </a:rPr>
                <a:t>文件节点指针</a:t>
              </a:r>
            </a:p>
          </p:txBody>
        </p:sp>
        <p:sp>
          <p:nvSpPr>
            <p:cNvPr id="25618" name="Line 20">
              <a:extLst>
                <a:ext uri="{FF2B5EF4-FFF2-40B4-BE49-F238E27FC236}">
                  <a16:creationId xmlns:a16="http://schemas.microsoft.com/office/drawing/2014/main" id="{A3DEE29E-DBA7-45D6-8611-8010F10AA505}"/>
                </a:ext>
              </a:extLst>
            </p:cNvPr>
            <p:cNvSpPr>
              <a:spLocks noChangeShapeType="1"/>
            </p:cNvSpPr>
            <p:nvPr/>
          </p:nvSpPr>
          <p:spPr bwMode="auto">
            <a:xfrm>
              <a:off x="2158" y="2448"/>
              <a:ext cx="6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21">
              <a:extLst>
                <a:ext uri="{FF2B5EF4-FFF2-40B4-BE49-F238E27FC236}">
                  <a16:creationId xmlns:a16="http://schemas.microsoft.com/office/drawing/2014/main" id="{B4416D28-1BF6-4058-8351-A6BA56657030}"/>
                </a:ext>
              </a:extLst>
            </p:cNvPr>
            <p:cNvSpPr>
              <a:spLocks noChangeShapeType="1"/>
            </p:cNvSpPr>
            <p:nvPr/>
          </p:nvSpPr>
          <p:spPr bwMode="auto">
            <a:xfrm>
              <a:off x="2158" y="2976"/>
              <a:ext cx="6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2">
              <a:extLst>
                <a:ext uri="{FF2B5EF4-FFF2-40B4-BE49-F238E27FC236}">
                  <a16:creationId xmlns:a16="http://schemas.microsoft.com/office/drawing/2014/main" id="{2320F182-E787-4A83-A92E-3D083FF2E943}"/>
                </a:ext>
              </a:extLst>
            </p:cNvPr>
            <p:cNvSpPr>
              <a:spLocks noChangeShapeType="1"/>
            </p:cNvSpPr>
            <p:nvPr/>
          </p:nvSpPr>
          <p:spPr bwMode="auto">
            <a:xfrm>
              <a:off x="1547" y="2198"/>
              <a:ext cx="611" cy="1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23">
              <a:extLst>
                <a:ext uri="{FF2B5EF4-FFF2-40B4-BE49-F238E27FC236}">
                  <a16:creationId xmlns:a16="http://schemas.microsoft.com/office/drawing/2014/main" id="{C7C155A7-F1E7-453C-9605-3F1731C65CCF}"/>
                </a:ext>
              </a:extLst>
            </p:cNvPr>
            <p:cNvSpPr>
              <a:spLocks noChangeShapeType="1"/>
            </p:cNvSpPr>
            <p:nvPr/>
          </p:nvSpPr>
          <p:spPr bwMode="auto">
            <a:xfrm flipV="1">
              <a:off x="1547" y="2784"/>
              <a:ext cx="613"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2" name="Text Box 24">
              <a:extLst>
                <a:ext uri="{FF2B5EF4-FFF2-40B4-BE49-F238E27FC236}">
                  <a16:creationId xmlns:a16="http://schemas.microsoft.com/office/drawing/2014/main" id="{0C9C3FC9-DF9F-4D67-8DC6-6F1A074448C7}"/>
                </a:ext>
              </a:extLst>
            </p:cNvPr>
            <p:cNvSpPr txBox="1">
              <a:spLocks noChangeArrowheads="1"/>
            </p:cNvSpPr>
            <p:nvPr/>
          </p:nvSpPr>
          <p:spPr bwMode="auto">
            <a:xfrm>
              <a:off x="3074" y="1942"/>
              <a:ext cx="611" cy="140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endParaRPr kumimoji="0" lang="en-US" altLang="zh-CN" sz="900">
                <a:solidFill>
                  <a:schemeClr val="accent2"/>
                </a:solidFill>
                <a:latin typeface="华文新魏" panose="02010800040101010101" pitchFamily="2" charset="-122"/>
              </a:endParaRPr>
            </a:p>
            <a:p>
              <a:pPr algn="just"/>
              <a:endParaRPr kumimoji="0" lang="en-US" altLang="zh-CN" sz="900">
                <a:solidFill>
                  <a:schemeClr val="accent2"/>
                </a:solidFill>
                <a:latin typeface="华文新魏" panose="02010800040101010101" pitchFamily="2" charset="-122"/>
              </a:endParaRPr>
            </a:p>
            <a:p>
              <a:pPr algn="just">
                <a:lnSpc>
                  <a:spcPct val="80000"/>
                </a:lnSpc>
              </a:pPr>
              <a:endParaRPr kumimoji="0" lang="en-US" altLang="zh-CN" sz="1400">
                <a:solidFill>
                  <a:schemeClr val="accent2"/>
                </a:solidFill>
                <a:latin typeface="华文新魏" panose="02010800040101010101" pitchFamily="2" charset="-122"/>
              </a:endParaRPr>
            </a:p>
            <a:p>
              <a:pPr algn="just">
                <a:lnSpc>
                  <a:spcPct val="80000"/>
                </a:lnSpc>
              </a:pPr>
              <a:r>
                <a:rPr kumimoji="0" lang="zh-CN" altLang="en-US" sz="2000">
                  <a:solidFill>
                    <a:schemeClr val="accent2"/>
                  </a:solidFill>
                  <a:latin typeface="华文新魏" panose="02010800040101010101" pitchFamily="2" charset="-122"/>
                </a:rPr>
                <a:t>索引</a:t>
              </a:r>
            </a:p>
            <a:p>
              <a:pPr algn="just">
                <a:lnSpc>
                  <a:spcPct val="80000"/>
                </a:lnSpc>
              </a:pPr>
              <a:r>
                <a:rPr kumimoji="0" lang="zh-CN" altLang="en-US" sz="2000">
                  <a:solidFill>
                    <a:schemeClr val="accent2"/>
                  </a:solidFill>
                  <a:latin typeface="华文新魏" panose="02010800040101010101" pitchFamily="2" charset="-122"/>
                </a:rPr>
                <a:t>节点</a:t>
              </a:r>
            </a:p>
          </p:txBody>
        </p:sp>
        <p:sp>
          <p:nvSpPr>
            <p:cNvPr id="25623" name="Line 25">
              <a:extLst>
                <a:ext uri="{FF2B5EF4-FFF2-40B4-BE49-F238E27FC236}">
                  <a16:creationId xmlns:a16="http://schemas.microsoft.com/office/drawing/2014/main" id="{91A1FBFB-A067-4E28-A5FD-1E663AAA2F66}"/>
                </a:ext>
              </a:extLst>
            </p:cNvPr>
            <p:cNvSpPr>
              <a:spLocks noChangeShapeType="1"/>
            </p:cNvSpPr>
            <p:nvPr/>
          </p:nvSpPr>
          <p:spPr bwMode="auto">
            <a:xfrm>
              <a:off x="3074" y="2184"/>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26">
              <a:extLst>
                <a:ext uri="{FF2B5EF4-FFF2-40B4-BE49-F238E27FC236}">
                  <a16:creationId xmlns:a16="http://schemas.microsoft.com/office/drawing/2014/main" id="{17F0BA92-3CD1-42FF-86FF-F6C02CD0ED89}"/>
                </a:ext>
              </a:extLst>
            </p:cNvPr>
            <p:cNvSpPr>
              <a:spLocks noChangeShapeType="1"/>
            </p:cNvSpPr>
            <p:nvPr/>
          </p:nvSpPr>
          <p:spPr bwMode="auto">
            <a:xfrm>
              <a:off x="3074" y="2569"/>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7">
              <a:extLst>
                <a:ext uri="{FF2B5EF4-FFF2-40B4-BE49-F238E27FC236}">
                  <a16:creationId xmlns:a16="http://schemas.microsoft.com/office/drawing/2014/main" id="{71CE4013-9FED-47D9-BD0D-1F8B672F1C38}"/>
                </a:ext>
              </a:extLst>
            </p:cNvPr>
            <p:cNvSpPr>
              <a:spLocks noChangeShapeType="1"/>
            </p:cNvSpPr>
            <p:nvPr/>
          </p:nvSpPr>
          <p:spPr bwMode="auto">
            <a:xfrm>
              <a:off x="2768" y="2198"/>
              <a:ext cx="306" cy="1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6" name="Line 28">
              <a:extLst>
                <a:ext uri="{FF2B5EF4-FFF2-40B4-BE49-F238E27FC236}">
                  <a16:creationId xmlns:a16="http://schemas.microsoft.com/office/drawing/2014/main" id="{15EBA6B6-8F78-4ED7-87E3-CDB435337BB7}"/>
                </a:ext>
              </a:extLst>
            </p:cNvPr>
            <p:cNvSpPr>
              <a:spLocks noChangeShapeType="1"/>
            </p:cNvSpPr>
            <p:nvPr/>
          </p:nvSpPr>
          <p:spPr bwMode="auto">
            <a:xfrm flipV="1">
              <a:off x="2784" y="2455"/>
              <a:ext cx="290" cy="3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7" name="Text Box 29">
              <a:extLst>
                <a:ext uri="{FF2B5EF4-FFF2-40B4-BE49-F238E27FC236}">
                  <a16:creationId xmlns:a16="http://schemas.microsoft.com/office/drawing/2014/main" id="{CDB629F9-1E50-4B2C-ABC9-EADAC6288B8F}"/>
                </a:ext>
              </a:extLst>
            </p:cNvPr>
            <p:cNvSpPr txBox="1">
              <a:spLocks noChangeArrowheads="1"/>
            </p:cNvSpPr>
            <p:nvPr/>
          </p:nvSpPr>
          <p:spPr bwMode="auto">
            <a:xfrm>
              <a:off x="4093" y="1942"/>
              <a:ext cx="707" cy="146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endParaRPr kumimoji="0" lang="en-US" altLang="zh-CN" sz="900">
                <a:solidFill>
                  <a:schemeClr val="accent2"/>
                </a:solidFill>
                <a:latin typeface="华文新魏" panose="02010800040101010101" pitchFamily="2" charset="-122"/>
              </a:endParaRPr>
            </a:p>
            <a:p>
              <a:pPr algn="just"/>
              <a:endParaRPr kumimoji="0" lang="en-US" altLang="zh-CN" sz="900">
                <a:solidFill>
                  <a:schemeClr val="accent2"/>
                </a:solidFill>
                <a:latin typeface="华文新魏" panose="02010800040101010101" pitchFamily="2" charset="-122"/>
              </a:endParaRPr>
            </a:p>
            <a:p>
              <a:pPr algn="just"/>
              <a:endParaRPr kumimoji="0" lang="en-US" altLang="zh-CN" sz="900">
                <a:solidFill>
                  <a:schemeClr val="accent2"/>
                </a:solidFill>
                <a:latin typeface="华文新魏" panose="02010800040101010101" pitchFamily="2" charset="-122"/>
              </a:endParaRPr>
            </a:p>
            <a:p>
              <a:pPr algn="just"/>
              <a:endParaRPr kumimoji="0" lang="en-US" altLang="zh-CN" sz="900">
                <a:solidFill>
                  <a:schemeClr val="accent2"/>
                </a:solidFill>
                <a:latin typeface="华文新魏" panose="02010800040101010101" pitchFamily="2" charset="-122"/>
              </a:endParaRPr>
            </a:p>
            <a:p>
              <a:pPr algn="just"/>
              <a:r>
                <a:rPr kumimoji="0" lang="en-US" altLang="zh-CN" sz="1800">
                  <a:solidFill>
                    <a:schemeClr val="accent2"/>
                  </a:solidFill>
                  <a:latin typeface="华文新魏" panose="02010800040101010101" pitchFamily="2" charset="-122"/>
                </a:rPr>
                <a:t>pipe</a:t>
              </a:r>
              <a:r>
                <a:rPr kumimoji="0" lang="zh-CN" altLang="en-US" sz="1800">
                  <a:solidFill>
                    <a:schemeClr val="accent2"/>
                  </a:solidFill>
                  <a:latin typeface="华文新魏" panose="02010800040101010101" pitchFamily="2" charset="-122"/>
                </a:rPr>
                <a:t>文件</a:t>
              </a:r>
            </a:p>
          </p:txBody>
        </p:sp>
        <p:sp>
          <p:nvSpPr>
            <p:cNvPr id="25628" name="Line 32">
              <a:extLst>
                <a:ext uri="{FF2B5EF4-FFF2-40B4-BE49-F238E27FC236}">
                  <a16:creationId xmlns:a16="http://schemas.microsoft.com/office/drawing/2014/main" id="{179003C5-A54E-4D78-810B-3745003B01DF}"/>
                </a:ext>
              </a:extLst>
            </p:cNvPr>
            <p:cNvSpPr>
              <a:spLocks noChangeShapeType="1"/>
            </p:cNvSpPr>
            <p:nvPr/>
          </p:nvSpPr>
          <p:spPr bwMode="auto">
            <a:xfrm>
              <a:off x="3685" y="2455"/>
              <a:ext cx="4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9" name="Text Box 33">
              <a:extLst>
                <a:ext uri="{FF2B5EF4-FFF2-40B4-BE49-F238E27FC236}">
                  <a16:creationId xmlns:a16="http://schemas.microsoft.com/office/drawing/2014/main" id="{4F046041-F1B6-4061-A265-6A5DD65B891F}"/>
                </a:ext>
              </a:extLst>
            </p:cNvPr>
            <p:cNvSpPr txBox="1">
              <a:spLocks noChangeArrowheads="1"/>
            </p:cNvSpPr>
            <p:nvPr/>
          </p:nvSpPr>
          <p:spPr bwMode="auto">
            <a:xfrm>
              <a:off x="1376" y="864"/>
              <a:ext cx="2184" cy="434"/>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700">
                  <a:solidFill>
                    <a:schemeClr val="accent2"/>
                  </a:solidFill>
                  <a:latin typeface="华文新魏" panose="02010800040101010101" pitchFamily="2" charset="-122"/>
                </a:rPr>
                <a:t> </a:t>
              </a:r>
              <a:r>
                <a:rPr kumimoji="0" lang="en-US" altLang="zh-CN" sz="3600">
                  <a:solidFill>
                    <a:schemeClr val="accent2"/>
                  </a:solidFill>
                  <a:latin typeface="华文新魏" panose="02010800040101010101" pitchFamily="2" charset="-122"/>
                </a:rPr>
                <a:t>pipe</a:t>
              </a:r>
              <a:r>
                <a:rPr kumimoji="0" lang="zh-CN" altLang="en-US" sz="3600">
                  <a:solidFill>
                    <a:schemeClr val="accent2"/>
                  </a:solidFill>
                  <a:latin typeface="华文新魏" panose="02010800040101010101" pitchFamily="2" charset="-122"/>
                </a:rPr>
                <a:t>的数据结构</a:t>
              </a:r>
            </a:p>
          </p:txBody>
        </p:sp>
        <p:sp>
          <p:nvSpPr>
            <p:cNvPr id="25630" name="Line 38">
              <a:extLst>
                <a:ext uri="{FF2B5EF4-FFF2-40B4-BE49-F238E27FC236}">
                  <a16:creationId xmlns:a16="http://schemas.microsoft.com/office/drawing/2014/main" id="{3B1C2040-93B5-434B-975D-BC7D0884CEFC}"/>
                </a:ext>
              </a:extLst>
            </p:cNvPr>
            <p:cNvSpPr>
              <a:spLocks noChangeShapeType="1"/>
            </p:cNvSpPr>
            <p:nvPr/>
          </p:nvSpPr>
          <p:spPr bwMode="auto">
            <a:xfrm>
              <a:off x="4080" y="220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Line 39">
              <a:extLst>
                <a:ext uri="{FF2B5EF4-FFF2-40B4-BE49-F238E27FC236}">
                  <a16:creationId xmlns:a16="http://schemas.microsoft.com/office/drawing/2014/main" id="{84371B7A-9BCE-4645-A699-0439689391E0}"/>
                </a:ext>
              </a:extLst>
            </p:cNvPr>
            <p:cNvSpPr>
              <a:spLocks noChangeShapeType="1"/>
            </p:cNvSpPr>
            <p:nvPr/>
          </p:nvSpPr>
          <p:spPr bwMode="auto">
            <a:xfrm>
              <a:off x="4080" y="268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overrideClrMapping bg1="lt1" tx1="dk1" bg2="lt2" tx2="dk2" accent1="accent1" accent2="accent2" accent3="accent3" accent4="accent4" accent5="accent5" accent6="accent6" hlink="hlink" folHlink="folHlink"/>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EDEF71D-D9A7-4711-8006-6EFC632CB116}"/>
              </a:ext>
            </a:extLst>
          </p:cNvPr>
          <p:cNvSpPr>
            <a:spLocks noGrp="1" noChangeArrowheads="1"/>
          </p:cNvSpPr>
          <p:nvPr>
            <p:ph type="title"/>
          </p:nvPr>
        </p:nvSpPr>
        <p:spPr>
          <a:xfrm>
            <a:off x="914400" y="7620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父子进程通过管道传送信息</a:t>
            </a:r>
            <a:r>
              <a:rPr lang="en-US" altLang="zh-CN">
                <a:latin typeface="华文新魏" panose="02010800040101010101" pitchFamily="2" charset="-122"/>
                <a:ea typeface="华文新魏" panose="02010800040101010101" pitchFamily="2" charset="-122"/>
              </a:rPr>
              <a:t>(5)</a:t>
            </a:r>
            <a:br>
              <a:rPr lang="en-US" altLang="zh-CN">
                <a:latin typeface="华文新魏" panose="02010800040101010101" pitchFamily="2" charset="-122"/>
                <a:ea typeface="华文新魏" panose="02010800040101010101" pitchFamily="2" charset="-122"/>
              </a:rPr>
            </a:br>
            <a:br>
              <a:rPr lang="en-US" altLang="zh-CN" b="1">
                <a:latin typeface="隶书" panose="02010509060101010101" pitchFamily="49" charset="-122"/>
                <a:ea typeface="隶书" panose="02010509060101010101" pitchFamily="49" charset="-122"/>
              </a:rPr>
            </a:br>
            <a:endParaRPr lang="en-US" altLang="zh-CN" b="1">
              <a:latin typeface="隶书" panose="02010509060101010101" pitchFamily="49" charset="-122"/>
              <a:ea typeface="隶书" panose="02010509060101010101" pitchFamily="49" charset="-122"/>
            </a:endParaRPr>
          </a:p>
        </p:txBody>
      </p:sp>
      <p:sp>
        <p:nvSpPr>
          <p:cNvPr id="26627" name="Rectangle 3">
            <a:extLst>
              <a:ext uri="{FF2B5EF4-FFF2-40B4-BE49-F238E27FC236}">
                <a16:creationId xmlns:a16="http://schemas.microsoft.com/office/drawing/2014/main" id="{0FCDEEBE-7BEC-4EA3-A9A8-CD521EC62901}"/>
              </a:ext>
            </a:extLst>
          </p:cNvPr>
          <p:cNvSpPr>
            <a:spLocks noGrp="1" noChangeArrowheads="1"/>
          </p:cNvSpPr>
          <p:nvPr>
            <p:ph type="body" idx="1"/>
          </p:nvPr>
        </p:nvSpPr>
        <p:spPr>
          <a:xfrm>
            <a:off x="990600" y="1676400"/>
            <a:ext cx="7162800" cy="5029200"/>
          </a:xfrm>
        </p:spPr>
        <p:txBody>
          <a:bodyPr/>
          <a:lstStyle/>
          <a:p>
            <a:pPr algn="just" eaLnBrk="1" hangingPunct="1">
              <a:buFontTx/>
              <a:buNone/>
            </a:pPr>
            <a:r>
              <a:rPr lang="en-US" altLang="zh-CN" sz="4000">
                <a:latin typeface="隶书" panose="02010509060101010101" pitchFamily="49" charset="-122"/>
              </a:rPr>
              <a:t> </a:t>
            </a:r>
            <a:endParaRPr lang="en-US" altLang="zh-CN" sz="4000">
              <a:latin typeface="隶书" panose="02010509060101010101" pitchFamily="49" charset="-122"/>
              <a:ea typeface="隶书" panose="02010509060101010101" pitchFamily="49" charset="-122"/>
            </a:endParaRPr>
          </a:p>
        </p:txBody>
      </p:sp>
      <p:grpSp>
        <p:nvGrpSpPr>
          <p:cNvPr id="26628" name="Group 23">
            <a:extLst>
              <a:ext uri="{FF2B5EF4-FFF2-40B4-BE49-F238E27FC236}">
                <a16:creationId xmlns:a16="http://schemas.microsoft.com/office/drawing/2014/main" id="{91538DE2-19E3-42DB-824F-804919D72675}"/>
              </a:ext>
            </a:extLst>
          </p:cNvPr>
          <p:cNvGrpSpPr>
            <a:grpSpLocks/>
          </p:cNvGrpSpPr>
          <p:nvPr/>
        </p:nvGrpSpPr>
        <p:grpSpPr bwMode="auto">
          <a:xfrm>
            <a:off x="1447800" y="1447800"/>
            <a:ext cx="6019800" cy="4645025"/>
            <a:chOff x="912" y="912"/>
            <a:chExt cx="3792" cy="2926"/>
          </a:xfrm>
        </p:grpSpPr>
        <p:grpSp>
          <p:nvGrpSpPr>
            <p:cNvPr id="26629" name="Group 5">
              <a:extLst>
                <a:ext uri="{FF2B5EF4-FFF2-40B4-BE49-F238E27FC236}">
                  <a16:creationId xmlns:a16="http://schemas.microsoft.com/office/drawing/2014/main" id="{3C7E6C99-E193-40EF-8686-767DFDE251D2}"/>
                </a:ext>
              </a:extLst>
            </p:cNvPr>
            <p:cNvGrpSpPr>
              <a:grpSpLocks/>
            </p:cNvGrpSpPr>
            <p:nvPr/>
          </p:nvGrpSpPr>
          <p:grpSpPr bwMode="auto">
            <a:xfrm>
              <a:off x="1680" y="912"/>
              <a:ext cx="575" cy="1767"/>
              <a:chOff x="1680" y="1200"/>
              <a:chExt cx="575" cy="1767"/>
            </a:xfrm>
          </p:grpSpPr>
          <p:sp>
            <p:nvSpPr>
              <p:cNvPr id="26644" name="Text Box 6">
                <a:extLst>
                  <a:ext uri="{FF2B5EF4-FFF2-40B4-BE49-F238E27FC236}">
                    <a16:creationId xmlns:a16="http://schemas.microsoft.com/office/drawing/2014/main" id="{26B4C925-2EAB-486C-9C94-5FB1EB74061A}"/>
                  </a:ext>
                </a:extLst>
              </p:cNvPr>
              <p:cNvSpPr txBox="1">
                <a:spLocks noChangeArrowheads="1"/>
              </p:cNvSpPr>
              <p:nvPr/>
            </p:nvSpPr>
            <p:spPr bwMode="auto">
              <a:xfrm>
                <a:off x="1680" y="1200"/>
                <a:ext cx="575" cy="176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endParaRPr kumimoji="0" lang="en-US" altLang="zh-CN" sz="2000">
                  <a:solidFill>
                    <a:schemeClr val="accent2"/>
                  </a:solidFill>
                  <a:latin typeface="华文新魏" panose="02010800040101010101" pitchFamily="2" charset="-122"/>
                </a:endParaRPr>
              </a:p>
              <a:p>
                <a:pPr algn="just"/>
                <a:r>
                  <a:rPr kumimoji="0" lang="zh-CN" altLang="en-US" sz="2000">
                    <a:solidFill>
                      <a:schemeClr val="accent2"/>
                    </a:solidFill>
                    <a:latin typeface="华文新魏" panose="02010800040101010101" pitchFamily="2" charset="-122"/>
                  </a:rPr>
                  <a:t>写端</a:t>
                </a:r>
              </a:p>
              <a:p>
                <a:pPr algn="just"/>
                <a:endParaRPr kumimoji="0" lang="zh-CN" altLang="en-US" sz="2000">
                  <a:solidFill>
                    <a:schemeClr val="accent2"/>
                  </a:solidFill>
                  <a:latin typeface="华文新魏" panose="02010800040101010101" pitchFamily="2" charset="-122"/>
                </a:endParaRPr>
              </a:p>
              <a:p>
                <a:pPr algn="just"/>
                <a:r>
                  <a:rPr kumimoji="0" lang="zh-CN" altLang="en-US" sz="2000">
                    <a:solidFill>
                      <a:schemeClr val="accent2"/>
                    </a:solidFill>
                    <a:latin typeface="华文新魏" panose="02010800040101010101" pitchFamily="2" charset="-122"/>
                  </a:rPr>
                  <a:t>读端</a:t>
                </a:r>
              </a:p>
              <a:p>
                <a:pPr algn="just"/>
                <a:endParaRPr kumimoji="0" lang="zh-CN" altLang="en-US" sz="2000">
                  <a:solidFill>
                    <a:schemeClr val="accent2"/>
                  </a:solidFill>
                  <a:latin typeface="华文新魏" panose="02010800040101010101" pitchFamily="2" charset="-122"/>
                </a:endParaRPr>
              </a:p>
              <a:p>
                <a:pPr algn="just"/>
                <a:r>
                  <a:rPr kumimoji="0" lang="en-US" altLang="zh-CN">
                    <a:solidFill>
                      <a:schemeClr val="accent2"/>
                    </a:solidFill>
                  </a:rPr>
                  <a:t>…</a:t>
                </a:r>
                <a:endParaRPr kumimoji="0" lang="en-US" altLang="zh-CN">
                  <a:solidFill>
                    <a:schemeClr val="accent2"/>
                  </a:solidFill>
                  <a:latin typeface="华文新魏" panose="02010800040101010101" pitchFamily="2" charset="-122"/>
                </a:endParaRPr>
              </a:p>
            </p:txBody>
          </p:sp>
          <p:sp>
            <p:nvSpPr>
              <p:cNvPr id="26645" name="Line 7">
                <a:extLst>
                  <a:ext uri="{FF2B5EF4-FFF2-40B4-BE49-F238E27FC236}">
                    <a16:creationId xmlns:a16="http://schemas.microsoft.com/office/drawing/2014/main" id="{0DB6C3AA-E488-4817-9A5F-A0CC981DC3CD}"/>
                  </a:ext>
                </a:extLst>
              </p:cNvPr>
              <p:cNvSpPr>
                <a:spLocks noChangeShapeType="1"/>
              </p:cNvSpPr>
              <p:nvPr/>
            </p:nvSpPr>
            <p:spPr bwMode="auto">
              <a:xfrm>
                <a:off x="1680" y="1671"/>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8">
                <a:extLst>
                  <a:ext uri="{FF2B5EF4-FFF2-40B4-BE49-F238E27FC236}">
                    <a16:creationId xmlns:a16="http://schemas.microsoft.com/office/drawing/2014/main" id="{CF0962AF-26A0-4081-8CCA-7F591E386F2C}"/>
                  </a:ext>
                </a:extLst>
              </p:cNvPr>
              <p:cNvSpPr>
                <a:spLocks noChangeShapeType="1"/>
              </p:cNvSpPr>
              <p:nvPr/>
            </p:nvSpPr>
            <p:spPr bwMode="auto">
              <a:xfrm>
                <a:off x="1680" y="2142"/>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0" name="Text Box 9">
              <a:extLst>
                <a:ext uri="{FF2B5EF4-FFF2-40B4-BE49-F238E27FC236}">
                  <a16:creationId xmlns:a16="http://schemas.microsoft.com/office/drawing/2014/main" id="{E37090D3-5C07-4900-822A-978D4E3F88C2}"/>
                </a:ext>
              </a:extLst>
            </p:cNvPr>
            <p:cNvSpPr txBox="1">
              <a:spLocks noChangeArrowheads="1"/>
            </p:cNvSpPr>
            <p:nvPr/>
          </p:nvSpPr>
          <p:spPr bwMode="auto">
            <a:xfrm>
              <a:off x="912" y="912"/>
              <a:ext cx="575" cy="2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A</a:t>
              </a:r>
            </a:p>
          </p:txBody>
        </p:sp>
        <p:grpSp>
          <p:nvGrpSpPr>
            <p:cNvPr id="26631" name="Group 10">
              <a:extLst>
                <a:ext uri="{FF2B5EF4-FFF2-40B4-BE49-F238E27FC236}">
                  <a16:creationId xmlns:a16="http://schemas.microsoft.com/office/drawing/2014/main" id="{81DE8643-C894-4B5E-A960-FED5BA5E4532}"/>
                </a:ext>
              </a:extLst>
            </p:cNvPr>
            <p:cNvGrpSpPr>
              <a:grpSpLocks/>
            </p:cNvGrpSpPr>
            <p:nvPr/>
          </p:nvGrpSpPr>
          <p:grpSpPr bwMode="auto">
            <a:xfrm>
              <a:off x="3408" y="912"/>
              <a:ext cx="575" cy="1767"/>
              <a:chOff x="3408" y="1200"/>
              <a:chExt cx="575" cy="1767"/>
            </a:xfrm>
          </p:grpSpPr>
          <p:sp>
            <p:nvSpPr>
              <p:cNvPr id="26641" name="Text Box 11">
                <a:extLst>
                  <a:ext uri="{FF2B5EF4-FFF2-40B4-BE49-F238E27FC236}">
                    <a16:creationId xmlns:a16="http://schemas.microsoft.com/office/drawing/2014/main" id="{2EEA2C1A-D4F5-49F0-A66D-297A483C1A1B}"/>
                  </a:ext>
                </a:extLst>
              </p:cNvPr>
              <p:cNvSpPr txBox="1">
                <a:spLocks noChangeArrowheads="1"/>
              </p:cNvSpPr>
              <p:nvPr/>
            </p:nvSpPr>
            <p:spPr bwMode="auto">
              <a:xfrm>
                <a:off x="3408" y="1200"/>
                <a:ext cx="575" cy="176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endParaRPr kumimoji="0" lang="en-US" altLang="zh-CN" sz="2000">
                  <a:solidFill>
                    <a:schemeClr val="accent2"/>
                  </a:solidFill>
                  <a:latin typeface="华文新魏" panose="02010800040101010101" pitchFamily="2" charset="-122"/>
                </a:endParaRPr>
              </a:p>
              <a:p>
                <a:pPr algn="just"/>
                <a:r>
                  <a:rPr kumimoji="0" lang="zh-CN" altLang="en-US" sz="2000">
                    <a:solidFill>
                      <a:schemeClr val="accent2"/>
                    </a:solidFill>
                    <a:latin typeface="华文新魏" panose="02010800040101010101" pitchFamily="2" charset="-122"/>
                  </a:rPr>
                  <a:t>写端</a:t>
                </a:r>
              </a:p>
              <a:p>
                <a:pPr algn="just"/>
                <a:endParaRPr kumimoji="0" lang="zh-CN" altLang="en-US" sz="2000">
                  <a:solidFill>
                    <a:schemeClr val="accent2"/>
                  </a:solidFill>
                  <a:latin typeface="华文新魏" panose="02010800040101010101" pitchFamily="2" charset="-122"/>
                </a:endParaRPr>
              </a:p>
              <a:p>
                <a:pPr algn="just"/>
                <a:r>
                  <a:rPr kumimoji="0" lang="zh-CN" altLang="en-US" sz="2000">
                    <a:solidFill>
                      <a:schemeClr val="accent2"/>
                    </a:solidFill>
                    <a:latin typeface="华文新魏" panose="02010800040101010101" pitchFamily="2" charset="-122"/>
                  </a:rPr>
                  <a:t>读端</a:t>
                </a:r>
              </a:p>
              <a:p>
                <a:pPr algn="just"/>
                <a:endParaRPr kumimoji="0" lang="zh-CN" altLang="en-US" sz="2000">
                  <a:solidFill>
                    <a:schemeClr val="accent2"/>
                  </a:solidFill>
                  <a:latin typeface="华文新魏" panose="02010800040101010101" pitchFamily="2" charset="-122"/>
                </a:endParaRPr>
              </a:p>
              <a:p>
                <a:pPr algn="just"/>
                <a:r>
                  <a:rPr kumimoji="0" lang="en-US" altLang="zh-CN" sz="2000">
                    <a:solidFill>
                      <a:schemeClr val="accent2"/>
                    </a:solidFill>
                  </a:rPr>
                  <a:t>…</a:t>
                </a:r>
                <a:endParaRPr kumimoji="0" lang="en-US" altLang="zh-CN" sz="2000">
                  <a:solidFill>
                    <a:schemeClr val="accent2"/>
                  </a:solidFill>
                  <a:latin typeface="华文新魏" panose="02010800040101010101" pitchFamily="2" charset="-122"/>
                </a:endParaRPr>
              </a:p>
            </p:txBody>
          </p:sp>
          <p:sp>
            <p:nvSpPr>
              <p:cNvPr id="26642" name="Line 12">
                <a:extLst>
                  <a:ext uri="{FF2B5EF4-FFF2-40B4-BE49-F238E27FC236}">
                    <a16:creationId xmlns:a16="http://schemas.microsoft.com/office/drawing/2014/main" id="{E41C5AB0-DA9B-4008-902A-94E7998DE2A3}"/>
                  </a:ext>
                </a:extLst>
              </p:cNvPr>
              <p:cNvSpPr>
                <a:spLocks noChangeShapeType="1"/>
              </p:cNvSpPr>
              <p:nvPr/>
            </p:nvSpPr>
            <p:spPr bwMode="auto">
              <a:xfrm>
                <a:off x="3408" y="1671"/>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13">
                <a:extLst>
                  <a:ext uri="{FF2B5EF4-FFF2-40B4-BE49-F238E27FC236}">
                    <a16:creationId xmlns:a16="http://schemas.microsoft.com/office/drawing/2014/main" id="{EB058F4E-9066-4A80-B6DB-C39C3ECC1303}"/>
                  </a:ext>
                </a:extLst>
              </p:cNvPr>
              <p:cNvSpPr>
                <a:spLocks noChangeShapeType="1"/>
              </p:cNvSpPr>
              <p:nvPr/>
            </p:nvSpPr>
            <p:spPr bwMode="auto">
              <a:xfrm>
                <a:off x="3408" y="2142"/>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2" name="Text Box 14">
              <a:extLst>
                <a:ext uri="{FF2B5EF4-FFF2-40B4-BE49-F238E27FC236}">
                  <a16:creationId xmlns:a16="http://schemas.microsoft.com/office/drawing/2014/main" id="{27A093AB-03CC-4FA3-9315-E1EBC3F86CC6}"/>
                </a:ext>
              </a:extLst>
            </p:cNvPr>
            <p:cNvSpPr txBox="1">
              <a:spLocks noChangeArrowheads="1"/>
            </p:cNvSpPr>
            <p:nvPr/>
          </p:nvSpPr>
          <p:spPr bwMode="auto">
            <a:xfrm>
              <a:off x="4129" y="912"/>
              <a:ext cx="575" cy="2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B</a:t>
              </a:r>
            </a:p>
          </p:txBody>
        </p:sp>
        <p:sp>
          <p:nvSpPr>
            <p:cNvPr id="26633" name="Text Box 15">
              <a:extLst>
                <a:ext uri="{FF2B5EF4-FFF2-40B4-BE49-F238E27FC236}">
                  <a16:creationId xmlns:a16="http://schemas.microsoft.com/office/drawing/2014/main" id="{9B4D0B21-3EDA-41E6-B0A6-FA69CDA27E6C}"/>
                </a:ext>
              </a:extLst>
            </p:cNvPr>
            <p:cNvSpPr txBox="1">
              <a:spLocks noChangeArrowheads="1"/>
            </p:cNvSpPr>
            <p:nvPr/>
          </p:nvSpPr>
          <p:spPr bwMode="auto">
            <a:xfrm>
              <a:off x="2521" y="1855"/>
              <a:ext cx="804" cy="70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管道文件</a:t>
              </a:r>
            </a:p>
            <a:p>
              <a:r>
                <a:rPr kumimoji="0" lang="en-US" altLang="zh-CN" sz="2000">
                  <a:solidFill>
                    <a:schemeClr val="accent2"/>
                  </a:solidFill>
                  <a:latin typeface="华文新魏" panose="02010800040101010101" pitchFamily="2" charset="-122"/>
                </a:rPr>
                <a:t>(</a:t>
              </a:r>
              <a:r>
                <a:rPr kumimoji="0" lang="zh-CN" altLang="en-US" sz="2000">
                  <a:solidFill>
                    <a:schemeClr val="accent2"/>
                  </a:solidFill>
                  <a:latin typeface="华文新魏" panose="02010800040101010101" pitchFamily="2" charset="-122"/>
                </a:rPr>
                <a:t>缓冲区</a:t>
              </a:r>
              <a:r>
                <a:rPr kumimoji="0" lang="en-US" altLang="zh-CN" sz="2000">
                  <a:solidFill>
                    <a:schemeClr val="accent2"/>
                  </a:solidFill>
                  <a:latin typeface="华文新魏" panose="02010800040101010101" pitchFamily="2" charset="-122"/>
                </a:rPr>
                <a:t>)</a:t>
              </a:r>
            </a:p>
          </p:txBody>
        </p:sp>
        <p:sp>
          <p:nvSpPr>
            <p:cNvPr id="26634" name="Line 16">
              <a:extLst>
                <a:ext uri="{FF2B5EF4-FFF2-40B4-BE49-F238E27FC236}">
                  <a16:creationId xmlns:a16="http://schemas.microsoft.com/office/drawing/2014/main" id="{CAA38692-7DF5-436B-836E-C4EE1F4FF515}"/>
                </a:ext>
              </a:extLst>
            </p:cNvPr>
            <p:cNvSpPr>
              <a:spLocks noChangeShapeType="1"/>
            </p:cNvSpPr>
            <p:nvPr/>
          </p:nvSpPr>
          <p:spPr bwMode="auto">
            <a:xfrm>
              <a:off x="2176" y="1148"/>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7">
              <a:extLst>
                <a:ext uri="{FF2B5EF4-FFF2-40B4-BE49-F238E27FC236}">
                  <a16:creationId xmlns:a16="http://schemas.microsoft.com/office/drawing/2014/main" id="{6081675B-F1AE-4FAC-A85C-4B26F6E4423A}"/>
                </a:ext>
              </a:extLst>
            </p:cNvPr>
            <p:cNvSpPr>
              <a:spLocks noChangeShapeType="1"/>
            </p:cNvSpPr>
            <p:nvPr/>
          </p:nvSpPr>
          <p:spPr bwMode="auto">
            <a:xfrm>
              <a:off x="2751" y="1148"/>
              <a:ext cx="0" cy="7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6" name="Line 18">
              <a:extLst>
                <a:ext uri="{FF2B5EF4-FFF2-40B4-BE49-F238E27FC236}">
                  <a16:creationId xmlns:a16="http://schemas.microsoft.com/office/drawing/2014/main" id="{2A44F43B-0012-4B14-A21F-BA84E297C54E}"/>
                </a:ext>
              </a:extLst>
            </p:cNvPr>
            <p:cNvSpPr>
              <a:spLocks noChangeShapeType="1"/>
            </p:cNvSpPr>
            <p:nvPr/>
          </p:nvSpPr>
          <p:spPr bwMode="auto">
            <a:xfrm flipV="1">
              <a:off x="3095" y="1501"/>
              <a:ext cx="0" cy="3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9">
              <a:extLst>
                <a:ext uri="{FF2B5EF4-FFF2-40B4-BE49-F238E27FC236}">
                  <a16:creationId xmlns:a16="http://schemas.microsoft.com/office/drawing/2014/main" id="{150CB7F7-EFCC-4134-8086-6F99480801ED}"/>
                </a:ext>
              </a:extLst>
            </p:cNvPr>
            <p:cNvSpPr>
              <a:spLocks noChangeShapeType="1"/>
            </p:cNvSpPr>
            <p:nvPr/>
          </p:nvSpPr>
          <p:spPr bwMode="auto">
            <a:xfrm>
              <a:off x="3095" y="1501"/>
              <a:ext cx="3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8" name="Text Box 20">
              <a:extLst>
                <a:ext uri="{FF2B5EF4-FFF2-40B4-BE49-F238E27FC236}">
                  <a16:creationId xmlns:a16="http://schemas.microsoft.com/office/drawing/2014/main" id="{6EAFDA34-83D1-4EA2-9E0F-7A0FD0A82539}"/>
                </a:ext>
              </a:extLst>
            </p:cNvPr>
            <p:cNvSpPr txBox="1">
              <a:spLocks noChangeArrowheads="1"/>
            </p:cNvSpPr>
            <p:nvPr/>
          </p:nvSpPr>
          <p:spPr bwMode="auto">
            <a:xfrm>
              <a:off x="960" y="2736"/>
              <a:ext cx="1440" cy="336"/>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A</a:t>
              </a:r>
              <a:r>
                <a:rPr kumimoji="0" lang="zh-CN" altLang="en-US" sz="2000">
                  <a:solidFill>
                    <a:schemeClr val="accent2"/>
                  </a:solidFill>
                  <a:latin typeface="华文新魏" panose="02010800040101010101" pitchFamily="2" charset="-122"/>
                </a:rPr>
                <a:t>打开文件表</a:t>
              </a:r>
            </a:p>
          </p:txBody>
        </p:sp>
        <p:sp>
          <p:nvSpPr>
            <p:cNvPr id="26639" name="Text Box 21">
              <a:extLst>
                <a:ext uri="{FF2B5EF4-FFF2-40B4-BE49-F238E27FC236}">
                  <a16:creationId xmlns:a16="http://schemas.microsoft.com/office/drawing/2014/main" id="{2BDBFF2D-8BE7-46A3-A245-614A2842F83F}"/>
                </a:ext>
              </a:extLst>
            </p:cNvPr>
            <p:cNvSpPr txBox="1">
              <a:spLocks noChangeArrowheads="1"/>
            </p:cNvSpPr>
            <p:nvPr/>
          </p:nvSpPr>
          <p:spPr bwMode="auto">
            <a:xfrm>
              <a:off x="3168" y="2736"/>
              <a:ext cx="1488" cy="336"/>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B</a:t>
              </a:r>
              <a:r>
                <a:rPr kumimoji="0" lang="zh-CN" altLang="en-US" sz="2000">
                  <a:solidFill>
                    <a:schemeClr val="accent2"/>
                  </a:solidFill>
                  <a:latin typeface="华文新魏" panose="02010800040101010101" pitchFamily="2" charset="-122"/>
                </a:rPr>
                <a:t>打开文件表</a:t>
              </a:r>
            </a:p>
          </p:txBody>
        </p:sp>
        <p:sp>
          <p:nvSpPr>
            <p:cNvPr id="26640" name="Text Box 22">
              <a:extLst>
                <a:ext uri="{FF2B5EF4-FFF2-40B4-BE49-F238E27FC236}">
                  <a16:creationId xmlns:a16="http://schemas.microsoft.com/office/drawing/2014/main" id="{E8B62C8E-BA6F-4279-9C10-9F11F9A785B0}"/>
                </a:ext>
              </a:extLst>
            </p:cNvPr>
            <p:cNvSpPr txBox="1">
              <a:spLocks noChangeArrowheads="1"/>
            </p:cNvSpPr>
            <p:nvPr/>
          </p:nvSpPr>
          <p:spPr bwMode="auto">
            <a:xfrm>
              <a:off x="1968" y="3247"/>
              <a:ext cx="1502" cy="59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800">
                  <a:solidFill>
                    <a:schemeClr val="accent2"/>
                  </a:solidFill>
                  <a:latin typeface="华文新魏" panose="02010800040101010101" pitchFamily="2" charset="-122"/>
                </a:rPr>
                <a:t>父子进程通过</a:t>
              </a:r>
            </a:p>
            <a:p>
              <a:pPr algn="just"/>
              <a:r>
                <a:rPr kumimoji="0" lang="zh-CN" altLang="en-US" sz="2800">
                  <a:solidFill>
                    <a:schemeClr val="accent2"/>
                  </a:solidFill>
                  <a:latin typeface="华文新魏" panose="02010800040101010101" pitchFamily="2" charset="-122"/>
                </a:rPr>
                <a:t>管道单向通信</a:t>
              </a:r>
            </a:p>
          </p:txBody>
        </p:sp>
      </p:grpSp>
    </p:spTree>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88FE91D-64D1-4EA6-A90D-2836E33EF70B}"/>
              </a:ext>
            </a:extLst>
          </p:cNvPr>
          <p:cNvSpPr>
            <a:spLocks noGrp="1" noChangeArrowheads="1"/>
          </p:cNvSpPr>
          <p:nvPr>
            <p:ph type="title"/>
          </p:nvPr>
        </p:nvSpPr>
        <p:spPr>
          <a:xfrm>
            <a:off x="468313" y="762000"/>
            <a:ext cx="8218487" cy="1143000"/>
          </a:xfrm>
        </p:spPr>
        <p:txBody>
          <a:bodyPr/>
          <a:lstStyle/>
          <a:p>
            <a:pPr eaLnBrk="1" hangingPunct="1"/>
            <a:r>
              <a:rPr lang="zh-CN" altLang="en-US" sz="4800">
                <a:latin typeface="华文新魏" panose="02010800040101010101" pitchFamily="2" charset="-122"/>
                <a:ea typeface="华文新魏" panose="02010800040101010101" pitchFamily="2" charset="-122"/>
              </a:rPr>
              <a:t>兄弟进程通过管道传送信息</a:t>
            </a:r>
            <a:r>
              <a:rPr lang="en-US" altLang="zh-CN" sz="4800">
                <a:latin typeface="华文新魏" panose="02010800040101010101" pitchFamily="2" charset="-122"/>
                <a:ea typeface="华文新魏" panose="02010800040101010101" pitchFamily="2" charset="-122"/>
              </a:rPr>
              <a:t>(6)</a:t>
            </a:r>
            <a:br>
              <a:rPr lang="en-US" altLang="zh-CN" sz="4800">
                <a:latin typeface="华文新魏" panose="02010800040101010101" pitchFamily="2" charset="-122"/>
                <a:ea typeface="华文新魏" panose="02010800040101010101" pitchFamily="2" charset="-122"/>
              </a:rPr>
            </a:br>
            <a:br>
              <a:rPr lang="en-US" altLang="zh-CN" sz="4800" b="1">
                <a:latin typeface="华文新魏" panose="02010800040101010101" pitchFamily="2" charset="-122"/>
                <a:ea typeface="华文新魏" panose="02010800040101010101" pitchFamily="2" charset="-122"/>
              </a:rPr>
            </a:br>
            <a:endParaRPr lang="en-US" altLang="zh-CN" sz="4800" b="1">
              <a:latin typeface="华文新魏" panose="02010800040101010101" pitchFamily="2" charset="-122"/>
              <a:ea typeface="华文新魏" panose="02010800040101010101" pitchFamily="2" charset="-122"/>
            </a:endParaRPr>
          </a:p>
        </p:txBody>
      </p:sp>
      <p:sp>
        <p:nvSpPr>
          <p:cNvPr id="27651" name="Rectangle 3">
            <a:extLst>
              <a:ext uri="{FF2B5EF4-FFF2-40B4-BE49-F238E27FC236}">
                <a16:creationId xmlns:a16="http://schemas.microsoft.com/office/drawing/2014/main" id="{91D472F1-F303-496D-A9EF-AF0E69D8DC56}"/>
              </a:ext>
            </a:extLst>
          </p:cNvPr>
          <p:cNvSpPr>
            <a:spLocks noGrp="1" noChangeArrowheads="1"/>
          </p:cNvSpPr>
          <p:nvPr>
            <p:ph type="body" idx="1"/>
          </p:nvPr>
        </p:nvSpPr>
        <p:spPr>
          <a:xfrm>
            <a:off x="990600" y="1676400"/>
            <a:ext cx="7162800" cy="5029200"/>
          </a:xfrm>
        </p:spPr>
        <p:txBody>
          <a:bodyPr/>
          <a:lstStyle/>
          <a:p>
            <a:pPr algn="just" eaLnBrk="1" hangingPunct="1">
              <a:buFontTx/>
              <a:buNone/>
            </a:pPr>
            <a:r>
              <a:rPr lang="en-US" altLang="zh-CN" sz="4000">
                <a:latin typeface="隶书" panose="02010509060101010101" pitchFamily="49" charset="-122"/>
              </a:rPr>
              <a:t> </a:t>
            </a:r>
            <a:endParaRPr lang="en-US" altLang="zh-CN" sz="4000">
              <a:latin typeface="隶书" panose="02010509060101010101" pitchFamily="49" charset="-122"/>
              <a:ea typeface="隶书" panose="02010509060101010101" pitchFamily="49" charset="-122"/>
            </a:endParaRPr>
          </a:p>
        </p:txBody>
      </p:sp>
      <p:grpSp>
        <p:nvGrpSpPr>
          <p:cNvPr id="27652" name="Group 36">
            <a:extLst>
              <a:ext uri="{FF2B5EF4-FFF2-40B4-BE49-F238E27FC236}">
                <a16:creationId xmlns:a16="http://schemas.microsoft.com/office/drawing/2014/main" id="{7F1680E6-A963-4621-A49F-8BDAF6AAF983}"/>
              </a:ext>
            </a:extLst>
          </p:cNvPr>
          <p:cNvGrpSpPr>
            <a:grpSpLocks/>
          </p:cNvGrpSpPr>
          <p:nvPr/>
        </p:nvGrpSpPr>
        <p:grpSpPr bwMode="auto">
          <a:xfrm>
            <a:off x="1277938" y="1371600"/>
            <a:ext cx="6037262" cy="4343400"/>
            <a:chOff x="805" y="864"/>
            <a:chExt cx="3803" cy="2736"/>
          </a:xfrm>
        </p:grpSpPr>
        <p:grpSp>
          <p:nvGrpSpPr>
            <p:cNvPr id="27653" name="Group 33">
              <a:extLst>
                <a:ext uri="{FF2B5EF4-FFF2-40B4-BE49-F238E27FC236}">
                  <a16:creationId xmlns:a16="http://schemas.microsoft.com/office/drawing/2014/main" id="{7BFEF171-2DBF-4F16-A648-635B7DCC4FF8}"/>
                </a:ext>
              </a:extLst>
            </p:cNvPr>
            <p:cNvGrpSpPr>
              <a:grpSpLocks/>
            </p:cNvGrpSpPr>
            <p:nvPr/>
          </p:nvGrpSpPr>
          <p:grpSpPr bwMode="auto">
            <a:xfrm>
              <a:off x="3385" y="864"/>
              <a:ext cx="588" cy="1061"/>
              <a:chOff x="3385" y="864"/>
              <a:chExt cx="588" cy="1061"/>
            </a:xfrm>
          </p:grpSpPr>
          <p:sp>
            <p:nvSpPr>
              <p:cNvPr id="27677" name="Text Box 6">
                <a:extLst>
                  <a:ext uri="{FF2B5EF4-FFF2-40B4-BE49-F238E27FC236}">
                    <a16:creationId xmlns:a16="http://schemas.microsoft.com/office/drawing/2014/main" id="{39EF1452-D5FE-48CA-A3D5-26B551B9BCF3}"/>
                  </a:ext>
                </a:extLst>
              </p:cNvPr>
              <p:cNvSpPr txBox="1">
                <a:spLocks noChangeArrowheads="1"/>
              </p:cNvSpPr>
              <p:nvPr/>
            </p:nvSpPr>
            <p:spPr bwMode="auto">
              <a:xfrm>
                <a:off x="3385" y="864"/>
                <a:ext cx="588" cy="1061"/>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写端</a:t>
                </a:r>
              </a:p>
              <a:p>
                <a:pPr algn="just"/>
                <a:r>
                  <a:rPr kumimoji="0" lang="zh-CN" altLang="en-US" sz="2000">
                    <a:solidFill>
                      <a:schemeClr val="accent2"/>
                    </a:solidFill>
                    <a:latin typeface="华文新魏" panose="02010800040101010101" pitchFamily="2" charset="-122"/>
                  </a:rPr>
                  <a:t>读端</a:t>
                </a:r>
              </a:p>
              <a:p>
                <a:pPr algn="just"/>
                <a:endParaRPr kumimoji="0" lang="zh-CN" altLang="en-US" sz="2000">
                  <a:solidFill>
                    <a:schemeClr val="accent2"/>
                  </a:solidFill>
                  <a:latin typeface="华文新魏" panose="02010800040101010101" pitchFamily="2" charset="-122"/>
                </a:endParaRPr>
              </a:p>
              <a:p>
                <a:pPr algn="just"/>
                <a:r>
                  <a:rPr kumimoji="0" lang="en-US" altLang="zh-CN" sz="2000">
                    <a:solidFill>
                      <a:schemeClr val="accent2"/>
                    </a:solidFill>
                  </a:rPr>
                  <a:t>…</a:t>
                </a:r>
                <a:endParaRPr kumimoji="0" lang="en-US" altLang="zh-CN" sz="2000">
                  <a:solidFill>
                    <a:schemeClr val="accent2"/>
                  </a:solidFill>
                  <a:latin typeface="华文新魏" panose="02010800040101010101" pitchFamily="2" charset="-122"/>
                </a:endParaRPr>
              </a:p>
            </p:txBody>
          </p:sp>
          <p:sp>
            <p:nvSpPr>
              <p:cNvPr id="27678" name="Line 7">
                <a:extLst>
                  <a:ext uri="{FF2B5EF4-FFF2-40B4-BE49-F238E27FC236}">
                    <a16:creationId xmlns:a16="http://schemas.microsoft.com/office/drawing/2014/main" id="{BC5B9B4E-04FD-4D33-9C7F-936E9CAA316A}"/>
                  </a:ext>
                </a:extLst>
              </p:cNvPr>
              <p:cNvSpPr>
                <a:spLocks noChangeShapeType="1"/>
              </p:cNvSpPr>
              <p:nvPr/>
            </p:nvSpPr>
            <p:spPr bwMode="auto">
              <a:xfrm>
                <a:off x="3385" y="1104"/>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Line 8">
                <a:extLst>
                  <a:ext uri="{FF2B5EF4-FFF2-40B4-BE49-F238E27FC236}">
                    <a16:creationId xmlns:a16="http://schemas.microsoft.com/office/drawing/2014/main" id="{C10D879A-CFCC-40F2-996E-D23DBD6BED78}"/>
                  </a:ext>
                </a:extLst>
              </p:cNvPr>
              <p:cNvSpPr>
                <a:spLocks noChangeShapeType="1"/>
              </p:cNvSpPr>
              <p:nvPr/>
            </p:nvSpPr>
            <p:spPr bwMode="auto">
              <a:xfrm>
                <a:off x="3385" y="1288"/>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0" name="Line 9">
                <a:extLst>
                  <a:ext uri="{FF2B5EF4-FFF2-40B4-BE49-F238E27FC236}">
                    <a16:creationId xmlns:a16="http://schemas.microsoft.com/office/drawing/2014/main" id="{114C974C-4D7D-4CA8-ABA8-5206857EEC57}"/>
                  </a:ext>
                </a:extLst>
              </p:cNvPr>
              <p:cNvSpPr>
                <a:spLocks noChangeShapeType="1"/>
              </p:cNvSpPr>
              <p:nvPr/>
            </p:nvSpPr>
            <p:spPr bwMode="auto">
              <a:xfrm>
                <a:off x="3385" y="1440"/>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4" name="Text Box 10">
              <a:extLst>
                <a:ext uri="{FF2B5EF4-FFF2-40B4-BE49-F238E27FC236}">
                  <a16:creationId xmlns:a16="http://schemas.microsoft.com/office/drawing/2014/main" id="{C46475D4-15F2-4856-878B-C7D7AE4C4455}"/>
                </a:ext>
              </a:extLst>
            </p:cNvPr>
            <p:cNvSpPr txBox="1">
              <a:spLocks noChangeArrowheads="1"/>
            </p:cNvSpPr>
            <p:nvPr/>
          </p:nvSpPr>
          <p:spPr bwMode="auto">
            <a:xfrm>
              <a:off x="4020" y="988"/>
              <a:ext cx="588" cy="2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B</a:t>
              </a:r>
            </a:p>
          </p:txBody>
        </p:sp>
        <p:sp>
          <p:nvSpPr>
            <p:cNvPr id="27655" name="Text Box 11">
              <a:extLst>
                <a:ext uri="{FF2B5EF4-FFF2-40B4-BE49-F238E27FC236}">
                  <a16:creationId xmlns:a16="http://schemas.microsoft.com/office/drawing/2014/main" id="{B660CBBB-0CC1-4DBC-8B2D-10FE9638C4C8}"/>
                </a:ext>
              </a:extLst>
            </p:cNvPr>
            <p:cNvSpPr txBox="1">
              <a:spLocks noChangeArrowheads="1"/>
            </p:cNvSpPr>
            <p:nvPr/>
          </p:nvSpPr>
          <p:spPr bwMode="auto">
            <a:xfrm>
              <a:off x="2454" y="1430"/>
              <a:ext cx="901" cy="53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zh-CN" altLang="en-US" sz="2000">
                  <a:solidFill>
                    <a:schemeClr val="accent2"/>
                  </a:solidFill>
                  <a:latin typeface="华文新魏" panose="02010800040101010101" pitchFamily="2" charset="-122"/>
                </a:rPr>
                <a:t>管道文件</a:t>
              </a:r>
            </a:p>
            <a:p>
              <a:r>
                <a:rPr kumimoji="0" lang="en-US" altLang="zh-CN" sz="2000">
                  <a:solidFill>
                    <a:schemeClr val="accent2"/>
                  </a:solidFill>
                  <a:latin typeface="华文新魏" panose="02010800040101010101" pitchFamily="2" charset="-122"/>
                </a:rPr>
                <a:t>(</a:t>
              </a:r>
              <a:r>
                <a:rPr kumimoji="0" lang="zh-CN" altLang="en-US" sz="2000">
                  <a:solidFill>
                    <a:schemeClr val="accent2"/>
                  </a:solidFill>
                  <a:latin typeface="华文新魏" panose="02010800040101010101" pitchFamily="2" charset="-122"/>
                </a:rPr>
                <a:t>缓冲区</a:t>
              </a:r>
              <a:r>
                <a:rPr kumimoji="0" lang="en-US" altLang="zh-CN" sz="2000">
                  <a:solidFill>
                    <a:schemeClr val="accent2"/>
                  </a:solidFill>
                  <a:latin typeface="华文新魏" panose="02010800040101010101" pitchFamily="2" charset="-122"/>
                </a:rPr>
                <a:t>)</a:t>
              </a:r>
            </a:p>
          </p:txBody>
        </p:sp>
        <p:sp>
          <p:nvSpPr>
            <p:cNvPr id="27656" name="Line 12">
              <a:extLst>
                <a:ext uri="{FF2B5EF4-FFF2-40B4-BE49-F238E27FC236}">
                  <a16:creationId xmlns:a16="http://schemas.microsoft.com/office/drawing/2014/main" id="{37B1B972-1681-40C3-BCBC-CDCC24AAB574}"/>
                </a:ext>
              </a:extLst>
            </p:cNvPr>
            <p:cNvSpPr>
              <a:spLocks noChangeShapeType="1"/>
            </p:cNvSpPr>
            <p:nvPr/>
          </p:nvSpPr>
          <p:spPr bwMode="auto">
            <a:xfrm>
              <a:off x="2773" y="1005"/>
              <a:ext cx="1" cy="4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7" name="Line 13">
              <a:extLst>
                <a:ext uri="{FF2B5EF4-FFF2-40B4-BE49-F238E27FC236}">
                  <a16:creationId xmlns:a16="http://schemas.microsoft.com/office/drawing/2014/main" id="{7B420F00-A9BA-4C9B-BCBA-BD4952BB9C9E}"/>
                </a:ext>
              </a:extLst>
            </p:cNvPr>
            <p:cNvSpPr>
              <a:spLocks noChangeShapeType="1"/>
            </p:cNvSpPr>
            <p:nvPr/>
          </p:nvSpPr>
          <p:spPr bwMode="auto">
            <a:xfrm flipV="1">
              <a:off x="3120" y="1218"/>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14">
              <a:extLst>
                <a:ext uri="{FF2B5EF4-FFF2-40B4-BE49-F238E27FC236}">
                  <a16:creationId xmlns:a16="http://schemas.microsoft.com/office/drawing/2014/main" id="{892CEEB2-080D-4444-9D43-744A7484EF3F}"/>
                </a:ext>
              </a:extLst>
            </p:cNvPr>
            <p:cNvSpPr>
              <a:spLocks noChangeShapeType="1"/>
            </p:cNvSpPr>
            <p:nvPr/>
          </p:nvSpPr>
          <p:spPr bwMode="auto">
            <a:xfrm>
              <a:off x="3091" y="1218"/>
              <a:ext cx="35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9" name="Text Box 15">
              <a:extLst>
                <a:ext uri="{FF2B5EF4-FFF2-40B4-BE49-F238E27FC236}">
                  <a16:creationId xmlns:a16="http://schemas.microsoft.com/office/drawing/2014/main" id="{C596957B-4298-488C-89EC-0C9343CAC701}"/>
                </a:ext>
              </a:extLst>
            </p:cNvPr>
            <p:cNvSpPr txBox="1">
              <a:spLocks noChangeArrowheads="1"/>
            </p:cNvSpPr>
            <p:nvPr/>
          </p:nvSpPr>
          <p:spPr bwMode="auto">
            <a:xfrm>
              <a:off x="1691" y="864"/>
              <a:ext cx="589" cy="1061"/>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写端</a:t>
              </a:r>
            </a:p>
            <a:p>
              <a:pPr algn="just"/>
              <a:r>
                <a:rPr kumimoji="0" lang="zh-CN" altLang="en-US" sz="2000">
                  <a:solidFill>
                    <a:schemeClr val="accent2"/>
                  </a:solidFill>
                  <a:latin typeface="华文新魏" panose="02010800040101010101" pitchFamily="2" charset="-122"/>
                </a:rPr>
                <a:t>读端</a:t>
              </a:r>
            </a:p>
            <a:p>
              <a:pPr algn="just"/>
              <a:endParaRPr kumimoji="0" lang="zh-CN" altLang="en-US" sz="2000">
                <a:solidFill>
                  <a:schemeClr val="accent2"/>
                </a:solidFill>
                <a:latin typeface="华文新魏" panose="02010800040101010101" pitchFamily="2" charset="-122"/>
              </a:endParaRPr>
            </a:p>
            <a:p>
              <a:pPr algn="just"/>
              <a:r>
                <a:rPr kumimoji="0" lang="en-US" altLang="zh-CN" sz="2000">
                  <a:solidFill>
                    <a:schemeClr val="accent2"/>
                  </a:solidFill>
                </a:rPr>
                <a:t>…</a:t>
              </a:r>
              <a:endParaRPr kumimoji="0" lang="en-US" altLang="zh-CN" sz="2000">
                <a:solidFill>
                  <a:schemeClr val="accent2"/>
                </a:solidFill>
                <a:latin typeface="华文新魏" panose="02010800040101010101" pitchFamily="2" charset="-122"/>
              </a:endParaRPr>
            </a:p>
          </p:txBody>
        </p:sp>
        <p:sp>
          <p:nvSpPr>
            <p:cNvPr id="27660" name="Line 16">
              <a:extLst>
                <a:ext uri="{FF2B5EF4-FFF2-40B4-BE49-F238E27FC236}">
                  <a16:creationId xmlns:a16="http://schemas.microsoft.com/office/drawing/2014/main" id="{E66629E7-D4CA-4122-8579-E08FD7E7237E}"/>
                </a:ext>
              </a:extLst>
            </p:cNvPr>
            <p:cNvSpPr>
              <a:spLocks noChangeShapeType="1"/>
            </p:cNvSpPr>
            <p:nvPr/>
          </p:nvSpPr>
          <p:spPr bwMode="auto">
            <a:xfrm>
              <a:off x="1691" y="1104"/>
              <a:ext cx="5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7">
              <a:extLst>
                <a:ext uri="{FF2B5EF4-FFF2-40B4-BE49-F238E27FC236}">
                  <a16:creationId xmlns:a16="http://schemas.microsoft.com/office/drawing/2014/main" id="{52E91E71-DD76-4830-8CBA-77868F6040BE}"/>
                </a:ext>
              </a:extLst>
            </p:cNvPr>
            <p:cNvSpPr>
              <a:spLocks noChangeShapeType="1"/>
            </p:cNvSpPr>
            <p:nvPr/>
          </p:nvSpPr>
          <p:spPr bwMode="auto">
            <a:xfrm>
              <a:off x="1691" y="1288"/>
              <a:ext cx="5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8">
              <a:extLst>
                <a:ext uri="{FF2B5EF4-FFF2-40B4-BE49-F238E27FC236}">
                  <a16:creationId xmlns:a16="http://schemas.microsoft.com/office/drawing/2014/main" id="{FAC891AC-24B5-4824-9E8D-E17176C4BEAC}"/>
                </a:ext>
              </a:extLst>
            </p:cNvPr>
            <p:cNvSpPr>
              <a:spLocks noChangeShapeType="1"/>
            </p:cNvSpPr>
            <p:nvPr/>
          </p:nvSpPr>
          <p:spPr bwMode="auto">
            <a:xfrm>
              <a:off x="1691" y="1439"/>
              <a:ext cx="5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Text Box 19">
              <a:extLst>
                <a:ext uri="{FF2B5EF4-FFF2-40B4-BE49-F238E27FC236}">
                  <a16:creationId xmlns:a16="http://schemas.microsoft.com/office/drawing/2014/main" id="{3994A9C3-75E9-4353-A404-1B4C197F5912}"/>
                </a:ext>
              </a:extLst>
            </p:cNvPr>
            <p:cNvSpPr txBox="1">
              <a:spLocks noChangeArrowheads="1"/>
            </p:cNvSpPr>
            <p:nvPr/>
          </p:nvSpPr>
          <p:spPr bwMode="auto">
            <a:xfrm>
              <a:off x="960" y="988"/>
              <a:ext cx="685" cy="2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fontAlgn="ctr"/>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A</a:t>
              </a:r>
            </a:p>
          </p:txBody>
        </p:sp>
        <p:sp>
          <p:nvSpPr>
            <p:cNvPr id="27664" name="Text Box 20">
              <a:extLst>
                <a:ext uri="{FF2B5EF4-FFF2-40B4-BE49-F238E27FC236}">
                  <a16:creationId xmlns:a16="http://schemas.microsoft.com/office/drawing/2014/main" id="{86FB4C3F-CA57-4B74-B721-C5CE4F4A54EB}"/>
                </a:ext>
              </a:extLst>
            </p:cNvPr>
            <p:cNvSpPr txBox="1">
              <a:spLocks noChangeArrowheads="1"/>
            </p:cNvSpPr>
            <p:nvPr/>
          </p:nvSpPr>
          <p:spPr bwMode="auto">
            <a:xfrm>
              <a:off x="805" y="1996"/>
              <a:ext cx="1547" cy="2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A</a:t>
              </a:r>
              <a:r>
                <a:rPr kumimoji="0" lang="zh-CN" altLang="en-US" sz="2000">
                  <a:solidFill>
                    <a:schemeClr val="accent2"/>
                  </a:solidFill>
                  <a:latin typeface="华文新魏" panose="02010800040101010101" pitchFamily="2" charset="-122"/>
                </a:rPr>
                <a:t>打开文件表</a:t>
              </a:r>
            </a:p>
          </p:txBody>
        </p:sp>
        <p:sp>
          <p:nvSpPr>
            <p:cNvPr id="27665" name="Text Box 21">
              <a:extLst>
                <a:ext uri="{FF2B5EF4-FFF2-40B4-BE49-F238E27FC236}">
                  <a16:creationId xmlns:a16="http://schemas.microsoft.com/office/drawing/2014/main" id="{5D825359-AB63-47B1-8294-B089631EB8B1}"/>
                </a:ext>
              </a:extLst>
            </p:cNvPr>
            <p:cNvSpPr txBox="1">
              <a:spLocks noChangeArrowheads="1"/>
            </p:cNvSpPr>
            <p:nvPr/>
          </p:nvSpPr>
          <p:spPr bwMode="auto">
            <a:xfrm>
              <a:off x="3084" y="1996"/>
              <a:ext cx="1476" cy="26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B</a:t>
              </a:r>
              <a:r>
                <a:rPr kumimoji="0" lang="zh-CN" altLang="en-US" sz="2000">
                  <a:solidFill>
                    <a:schemeClr val="accent2"/>
                  </a:solidFill>
                  <a:latin typeface="华文新魏" panose="02010800040101010101" pitchFamily="2" charset="-122"/>
                </a:rPr>
                <a:t>打开文件表</a:t>
              </a:r>
            </a:p>
          </p:txBody>
        </p:sp>
        <p:sp>
          <p:nvSpPr>
            <p:cNvPr id="27666" name="Text Box 22">
              <a:extLst>
                <a:ext uri="{FF2B5EF4-FFF2-40B4-BE49-F238E27FC236}">
                  <a16:creationId xmlns:a16="http://schemas.microsoft.com/office/drawing/2014/main" id="{961E0D69-52C7-4BF9-ADA2-CD5C87ECE1D9}"/>
                </a:ext>
              </a:extLst>
            </p:cNvPr>
            <p:cNvSpPr txBox="1">
              <a:spLocks noChangeArrowheads="1"/>
            </p:cNvSpPr>
            <p:nvPr/>
          </p:nvSpPr>
          <p:spPr bwMode="auto">
            <a:xfrm>
              <a:off x="2687" y="2632"/>
              <a:ext cx="1921" cy="776"/>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3200">
                  <a:solidFill>
                    <a:schemeClr val="accent2"/>
                  </a:solidFill>
                  <a:latin typeface="华文新魏" panose="02010800040101010101" pitchFamily="2" charset="-122"/>
                </a:rPr>
                <a:t>兄弟进程通过</a:t>
              </a:r>
            </a:p>
            <a:p>
              <a:pPr algn="just"/>
              <a:r>
                <a:rPr kumimoji="0" lang="zh-CN" altLang="en-US" sz="3200">
                  <a:solidFill>
                    <a:schemeClr val="accent2"/>
                  </a:solidFill>
                  <a:latin typeface="华文新魏" panose="02010800040101010101" pitchFamily="2" charset="-122"/>
                </a:rPr>
                <a:t>管道单向通信</a:t>
              </a:r>
            </a:p>
          </p:txBody>
        </p:sp>
        <p:grpSp>
          <p:nvGrpSpPr>
            <p:cNvPr id="27667" name="Group 34">
              <a:extLst>
                <a:ext uri="{FF2B5EF4-FFF2-40B4-BE49-F238E27FC236}">
                  <a16:creationId xmlns:a16="http://schemas.microsoft.com/office/drawing/2014/main" id="{A67C6445-95E0-48EE-BA1B-096D21821168}"/>
                </a:ext>
              </a:extLst>
            </p:cNvPr>
            <p:cNvGrpSpPr>
              <a:grpSpLocks/>
            </p:cNvGrpSpPr>
            <p:nvPr/>
          </p:nvGrpSpPr>
          <p:grpSpPr bwMode="auto">
            <a:xfrm>
              <a:off x="1656" y="2256"/>
              <a:ext cx="588" cy="1061"/>
              <a:chOff x="1656" y="2256"/>
              <a:chExt cx="588" cy="1061"/>
            </a:xfrm>
          </p:grpSpPr>
          <p:sp>
            <p:nvSpPr>
              <p:cNvPr id="27673" name="Text Box 24">
                <a:extLst>
                  <a:ext uri="{FF2B5EF4-FFF2-40B4-BE49-F238E27FC236}">
                    <a16:creationId xmlns:a16="http://schemas.microsoft.com/office/drawing/2014/main" id="{C0C31B13-8681-4E46-BC83-CD3AE1669305}"/>
                  </a:ext>
                </a:extLst>
              </p:cNvPr>
              <p:cNvSpPr txBox="1">
                <a:spLocks noChangeArrowheads="1"/>
              </p:cNvSpPr>
              <p:nvPr/>
            </p:nvSpPr>
            <p:spPr bwMode="auto">
              <a:xfrm>
                <a:off x="1656" y="2256"/>
                <a:ext cx="588" cy="1061"/>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写端</a:t>
                </a:r>
              </a:p>
              <a:p>
                <a:pPr algn="just"/>
                <a:r>
                  <a:rPr kumimoji="0" lang="zh-CN" altLang="en-US" sz="2000">
                    <a:solidFill>
                      <a:schemeClr val="accent2"/>
                    </a:solidFill>
                    <a:latin typeface="华文新魏" panose="02010800040101010101" pitchFamily="2" charset="-122"/>
                  </a:rPr>
                  <a:t>读端</a:t>
                </a:r>
              </a:p>
              <a:p>
                <a:pPr algn="just"/>
                <a:endParaRPr kumimoji="0" lang="zh-CN" altLang="en-US" sz="2000">
                  <a:solidFill>
                    <a:schemeClr val="accent2"/>
                  </a:solidFill>
                  <a:latin typeface="华文新魏" panose="02010800040101010101" pitchFamily="2" charset="-122"/>
                </a:endParaRPr>
              </a:p>
              <a:p>
                <a:pPr algn="just"/>
                <a:r>
                  <a:rPr kumimoji="0" lang="en-US" altLang="zh-CN" sz="2000">
                    <a:solidFill>
                      <a:schemeClr val="accent2"/>
                    </a:solidFill>
                  </a:rPr>
                  <a:t>…</a:t>
                </a:r>
                <a:endParaRPr kumimoji="0" lang="en-US" altLang="zh-CN" sz="2000">
                  <a:solidFill>
                    <a:schemeClr val="accent2"/>
                  </a:solidFill>
                  <a:latin typeface="华文新魏" panose="02010800040101010101" pitchFamily="2" charset="-122"/>
                </a:endParaRPr>
              </a:p>
            </p:txBody>
          </p:sp>
          <p:sp>
            <p:nvSpPr>
              <p:cNvPr id="27674" name="Line 25">
                <a:extLst>
                  <a:ext uri="{FF2B5EF4-FFF2-40B4-BE49-F238E27FC236}">
                    <a16:creationId xmlns:a16="http://schemas.microsoft.com/office/drawing/2014/main" id="{B491ABD1-A85E-45D5-898A-C711945DEAA3}"/>
                  </a:ext>
                </a:extLst>
              </p:cNvPr>
              <p:cNvSpPr>
                <a:spLocks noChangeShapeType="1"/>
              </p:cNvSpPr>
              <p:nvPr/>
            </p:nvSpPr>
            <p:spPr bwMode="auto">
              <a:xfrm>
                <a:off x="1656" y="2496"/>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26">
                <a:extLst>
                  <a:ext uri="{FF2B5EF4-FFF2-40B4-BE49-F238E27FC236}">
                    <a16:creationId xmlns:a16="http://schemas.microsoft.com/office/drawing/2014/main" id="{7DFF2C06-AD08-4D34-8764-860139B28F85}"/>
                  </a:ext>
                </a:extLst>
              </p:cNvPr>
              <p:cNvSpPr>
                <a:spLocks noChangeShapeType="1"/>
              </p:cNvSpPr>
              <p:nvPr/>
            </p:nvSpPr>
            <p:spPr bwMode="auto">
              <a:xfrm>
                <a:off x="1656" y="2736"/>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27">
                <a:extLst>
                  <a:ext uri="{FF2B5EF4-FFF2-40B4-BE49-F238E27FC236}">
                    <a16:creationId xmlns:a16="http://schemas.microsoft.com/office/drawing/2014/main" id="{C04D6EB9-B18F-4144-B0D3-700D6BC5E081}"/>
                  </a:ext>
                </a:extLst>
              </p:cNvPr>
              <p:cNvSpPr>
                <a:spLocks noChangeShapeType="1"/>
              </p:cNvSpPr>
              <p:nvPr/>
            </p:nvSpPr>
            <p:spPr bwMode="auto">
              <a:xfrm>
                <a:off x="1656" y="2928"/>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68" name="Text Box 28">
              <a:extLst>
                <a:ext uri="{FF2B5EF4-FFF2-40B4-BE49-F238E27FC236}">
                  <a16:creationId xmlns:a16="http://schemas.microsoft.com/office/drawing/2014/main" id="{055074FE-9D41-4021-88DA-C5189A8160E5}"/>
                </a:ext>
              </a:extLst>
            </p:cNvPr>
            <p:cNvSpPr txBox="1">
              <a:spLocks noChangeArrowheads="1"/>
            </p:cNvSpPr>
            <p:nvPr/>
          </p:nvSpPr>
          <p:spPr bwMode="auto">
            <a:xfrm>
              <a:off x="912" y="2332"/>
              <a:ext cx="697" cy="2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fontAlgn="ctr"/>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C</a:t>
              </a:r>
            </a:p>
          </p:txBody>
        </p:sp>
        <p:sp>
          <p:nvSpPr>
            <p:cNvPr id="27669" name="Text Box 29">
              <a:extLst>
                <a:ext uri="{FF2B5EF4-FFF2-40B4-BE49-F238E27FC236}">
                  <a16:creationId xmlns:a16="http://schemas.microsoft.com/office/drawing/2014/main" id="{778E3BB3-E573-4F18-A9CD-00727A8A3015}"/>
                </a:ext>
              </a:extLst>
            </p:cNvPr>
            <p:cNvSpPr txBox="1">
              <a:spLocks noChangeArrowheads="1"/>
            </p:cNvSpPr>
            <p:nvPr/>
          </p:nvSpPr>
          <p:spPr bwMode="auto">
            <a:xfrm>
              <a:off x="928" y="3340"/>
              <a:ext cx="1520" cy="26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a:r>
                <a:rPr kumimoji="0" lang="zh-CN" altLang="en-US" sz="2000">
                  <a:solidFill>
                    <a:schemeClr val="accent2"/>
                  </a:solidFill>
                  <a:latin typeface="华文新魏" panose="02010800040101010101" pitchFamily="2" charset="-122"/>
                </a:rPr>
                <a:t>进程</a:t>
              </a:r>
              <a:r>
                <a:rPr kumimoji="0" lang="en-US" altLang="zh-CN" sz="2000">
                  <a:solidFill>
                    <a:schemeClr val="accent2"/>
                  </a:solidFill>
                  <a:latin typeface="华文新魏" panose="02010800040101010101" pitchFamily="2" charset="-122"/>
                </a:rPr>
                <a:t>C</a:t>
              </a:r>
              <a:r>
                <a:rPr kumimoji="0" lang="zh-CN" altLang="en-US" sz="2000">
                  <a:solidFill>
                    <a:schemeClr val="accent2"/>
                  </a:solidFill>
                  <a:latin typeface="华文新魏" panose="02010800040101010101" pitchFamily="2" charset="-122"/>
                </a:rPr>
                <a:t>打开文件表</a:t>
              </a:r>
            </a:p>
          </p:txBody>
        </p:sp>
        <p:sp>
          <p:nvSpPr>
            <p:cNvPr id="27670" name="Line 30">
              <a:extLst>
                <a:ext uri="{FF2B5EF4-FFF2-40B4-BE49-F238E27FC236}">
                  <a16:creationId xmlns:a16="http://schemas.microsoft.com/office/drawing/2014/main" id="{B843F433-0CE5-4976-B94F-BB79CFC953EE}"/>
                </a:ext>
              </a:extLst>
            </p:cNvPr>
            <p:cNvSpPr>
              <a:spLocks noChangeShapeType="1"/>
            </p:cNvSpPr>
            <p:nvPr/>
          </p:nvSpPr>
          <p:spPr bwMode="auto">
            <a:xfrm>
              <a:off x="2220" y="2349"/>
              <a:ext cx="23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31">
              <a:extLst>
                <a:ext uri="{FF2B5EF4-FFF2-40B4-BE49-F238E27FC236}">
                  <a16:creationId xmlns:a16="http://schemas.microsoft.com/office/drawing/2014/main" id="{D94699B0-7533-4750-9256-5CE0659B6229}"/>
                </a:ext>
              </a:extLst>
            </p:cNvPr>
            <p:cNvSpPr>
              <a:spLocks noChangeShapeType="1"/>
            </p:cNvSpPr>
            <p:nvPr/>
          </p:nvSpPr>
          <p:spPr bwMode="auto">
            <a:xfrm flipV="1">
              <a:off x="2456" y="1005"/>
              <a:ext cx="1" cy="1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32">
              <a:extLst>
                <a:ext uri="{FF2B5EF4-FFF2-40B4-BE49-F238E27FC236}">
                  <a16:creationId xmlns:a16="http://schemas.microsoft.com/office/drawing/2014/main" id="{147066B4-908D-45C7-BABF-C0400CC5C67F}"/>
                </a:ext>
              </a:extLst>
            </p:cNvPr>
            <p:cNvSpPr>
              <a:spLocks noChangeShapeType="1"/>
            </p:cNvSpPr>
            <p:nvPr/>
          </p:nvSpPr>
          <p:spPr bwMode="auto">
            <a:xfrm>
              <a:off x="2421" y="1005"/>
              <a:ext cx="35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6393FF7-600F-4621-9B05-EEB451538D26}"/>
              </a:ext>
            </a:extLst>
          </p:cNvPr>
          <p:cNvSpPr>
            <a:spLocks noGrp="1" noChangeArrowheads="1"/>
          </p:cNvSpPr>
          <p:nvPr>
            <p:ph type="title"/>
          </p:nvPr>
        </p:nvSpPr>
        <p:spPr>
          <a:xfrm>
            <a:off x="685800" y="115888"/>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有名管道</a:t>
            </a:r>
            <a:r>
              <a:rPr lang="en-US" altLang="zh-CN" sz="4800">
                <a:latin typeface="华文新魏" panose="02010800040101010101" pitchFamily="2" charset="-122"/>
                <a:ea typeface="华文新魏" panose="02010800040101010101" pitchFamily="2" charset="-122"/>
              </a:rPr>
              <a:t>(7)</a:t>
            </a:r>
          </a:p>
        </p:txBody>
      </p:sp>
      <p:sp>
        <p:nvSpPr>
          <p:cNvPr id="28675" name="Rectangle 3">
            <a:extLst>
              <a:ext uri="{FF2B5EF4-FFF2-40B4-BE49-F238E27FC236}">
                <a16:creationId xmlns:a16="http://schemas.microsoft.com/office/drawing/2014/main" id="{62C02675-9CCB-4151-84FB-EE1FA4E551D4}"/>
              </a:ext>
            </a:extLst>
          </p:cNvPr>
          <p:cNvSpPr>
            <a:spLocks noGrp="1" noChangeArrowheads="1"/>
          </p:cNvSpPr>
          <p:nvPr>
            <p:ph type="body" idx="1"/>
          </p:nvPr>
        </p:nvSpPr>
        <p:spPr>
          <a:xfrm>
            <a:off x="685800" y="1196975"/>
            <a:ext cx="7772400" cy="5327650"/>
          </a:xfrm>
        </p:spPr>
        <p:txBody>
          <a:bodyPr/>
          <a:lstStyle/>
          <a:p>
            <a:pPr eaLnBrk="1" hangingPunct="1"/>
            <a:r>
              <a:rPr lang="zh-CN" altLang="en-US">
                <a:latin typeface="华文新魏" panose="02010800040101010101" pitchFamily="2" charset="-122"/>
                <a:ea typeface="华文新魏" panose="02010800040101010101" pitchFamily="2" charset="-122"/>
              </a:rPr>
              <a:t>又称</a:t>
            </a:r>
            <a:r>
              <a:rPr lang="en-US" altLang="zh-CN">
                <a:latin typeface="华文新魏" panose="02010800040101010101" pitchFamily="2" charset="-122"/>
                <a:ea typeface="华文新魏" panose="02010800040101010101" pitchFamily="2" charset="-122"/>
              </a:rPr>
              <a:t>FIFO</a:t>
            </a:r>
            <a:r>
              <a:rPr lang="zh-CN" altLang="en-US">
                <a:latin typeface="华文新魏" panose="02010800040101010101" pitchFamily="2" charset="-122"/>
                <a:ea typeface="华文新魏" panose="02010800040101010101" pitchFamily="2" charset="-122"/>
              </a:rPr>
              <a:t>，克服只能用于具有亲缘关系的进程之间通信的限制。</a:t>
            </a:r>
          </a:p>
          <a:p>
            <a:pPr eaLnBrk="1" hangingPunct="1"/>
            <a:r>
              <a:rPr lang="en-US" altLang="zh-CN">
                <a:latin typeface="华文新魏" panose="02010800040101010101" pitchFamily="2" charset="-122"/>
                <a:ea typeface="华文新魏" panose="02010800040101010101" pitchFamily="2" charset="-122"/>
              </a:rPr>
              <a:t>FIFO</a:t>
            </a:r>
            <a:r>
              <a:rPr lang="zh-CN" altLang="en-US">
                <a:latin typeface="华文新魏" panose="02010800040101010101" pitchFamily="2" charset="-122"/>
                <a:ea typeface="华文新魏" panose="02010800040101010101" pitchFamily="2" charset="-122"/>
              </a:rPr>
              <a:t>提供一个与路径名的关联，以</a:t>
            </a:r>
            <a:r>
              <a:rPr lang="en-US" altLang="zh-CN">
                <a:latin typeface="华文新魏" panose="02010800040101010101" pitchFamily="2" charset="-122"/>
                <a:ea typeface="华文新魏" panose="02010800040101010101" pitchFamily="2" charset="-122"/>
              </a:rPr>
              <a:t>FIFO</a:t>
            </a:r>
            <a:r>
              <a:rPr lang="zh-CN" altLang="en-US">
                <a:latin typeface="华文新魏" panose="02010800040101010101" pitchFamily="2" charset="-122"/>
                <a:ea typeface="华文新魏" panose="02010800040101010101" pitchFamily="2" charset="-122"/>
              </a:rPr>
              <a:t>的文件形式存在于文件系统中，通过</a:t>
            </a:r>
            <a:r>
              <a:rPr lang="en-US" altLang="zh-CN">
                <a:latin typeface="华文新魏" panose="02010800040101010101" pitchFamily="2" charset="-122"/>
                <a:ea typeface="华文新魏" panose="02010800040101010101" pitchFamily="2" charset="-122"/>
              </a:rPr>
              <a:t>FIFO</a:t>
            </a:r>
            <a:r>
              <a:rPr lang="zh-CN" altLang="en-US">
                <a:latin typeface="华文新魏" panose="02010800040101010101" pitchFamily="2" charset="-122"/>
                <a:ea typeface="华文新魏" panose="02010800040101010101" pitchFamily="2" charset="-122"/>
              </a:rPr>
              <a:t>不相关的进程也能交换数据。</a:t>
            </a:r>
          </a:p>
          <a:p>
            <a:pPr eaLnBrk="1" hangingPunct="1"/>
            <a:r>
              <a:rPr lang="en-US" altLang="zh-CN">
                <a:latin typeface="华文新魏" panose="02010800040101010101" pitchFamily="2" charset="-122"/>
                <a:ea typeface="华文新魏" panose="02010800040101010101" pitchFamily="2" charset="-122"/>
              </a:rPr>
              <a:t>FIFO</a:t>
            </a:r>
            <a:r>
              <a:rPr lang="zh-CN" altLang="en-US">
                <a:latin typeface="华文新魏" panose="02010800040101010101" pitchFamily="2" charset="-122"/>
                <a:ea typeface="华文新魏" panose="02010800040101010101" pitchFamily="2" charset="-122"/>
              </a:rPr>
              <a:t>遵循先进先出，对管道及</a:t>
            </a:r>
            <a:r>
              <a:rPr lang="en-US" altLang="zh-CN">
                <a:latin typeface="华文新魏" panose="02010800040101010101" pitchFamily="2" charset="-122"/>
                <a:ea typeface="华文新魏" panose="02010800040101010101" pitchFamily="2" charset="-122"/>
              </a:rPr>
              <a:t>FIFO</a:t>
            </a:r>
            <a:r>
              <a:rPr lang="zh-CN" altLang="en-US">
                <a:latin typeface="华文新魏" panose="02010800040101010101" pitchFamily="2" charset="-122"/>
                <a:ea typeface="华文新魏" panose="02010800040101010101" pitchFamily="2" charset="-122"/>
              </a:rPr>
              <a:t>的读总是从开始处返回数据，对它们的写则把数据添加到末尾。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010A5FC-5D3F-434A-A1A1-BB93BB74E0D4}"/>
              </a:ext>
            </a:extLst>
          </p:cNvPr>
          <p:cNvSpPr>
            <a:spLocks noGrp="1" noChangeArrowheads="1"/>
          </p:cNvSpPr>
          <p:nvPr>
            <p:ph type="title"/>
          </p:nvPr>
        </p:nvSpPr>
        <p:spPr>
          <a:xfrm>
            <a:off x="685800" y="609600"/>
            <a:ext cx="84582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3.5.3 </a:t>
            </a:r>
            <a:r>
              <a:rPr lang="zh-CN" altLang="en-US" sz="4800">
                <a:latin typeface="华文新魏" panose="02010800040101010101" pitchFamily="2" charset="-122"/>
                <a:ea typeface="华文新魏" panose="02010800040101010101" pitchFamily="2" charset="-122"/>
              </a:rPr>
              <a:t>共享主存通信机制</a:t>
            </a:r>
            <a:br>
              <a:rPr lang="zh-CN" altLang="en-US" sz="5400">
                <a:latin typeface="隶书" panose="02010509060101010101" pitchFamily="49" charset="-122"/>
                <a:ea typeface="隶书" panose="02010509060101010101" pitchFamily="49" charset="-122"/>
              </a:rPr>
            </a:br>
            <a:endParaRPr lang="zh-CN" altLang="en-US" sz="5400">
              <a:latin typeface="隶书" panose="02010509060101010101" pitchFamily="49" charset="-122"/>
              <a:ea typeface="隶书" panose="02010509060101010101" pitchFamily="49" charset="-122"/>
            </a:endParaRPr>
          </a:p>
        </p:txBody>
      </p:sp>
      <p:sp>
        <p:nvSpPr>
          <p:cNvPr id="29699" name="Rectangle 3">
            <a:extLst>
              <a:ext uri="{FF2B5EF4-FFF2-40B4-BE49-F238E27FC236}">
                <a16:creationId xmlns:a16="http://schemas.microsoft.com/office/drawing/2014/main" id="{FB98DC5A-3B5F-4A69-B032-EC2F2F117F7E}"/>
              </a:ext>
            </a:extLst>
          </p:cNvPr>
          <p:cNvSpPr>
            <a:spLocks noGrp="1" noChangeArrowheads="1"/>
          </p:cNvSpPr>
          <p:nvPr>
            <p:ph type="body" idx="1"/>
          </p:nvPr>
        </p:nvSpPr>
        <p:spPr/>
        <p:txBody>
          <a:bodyPr/>
          <a:lstStyle/>
          <a:p>
            <a:pPr eaLnBrk="1" hangingPunct="1">
              <a:buFontTx/>
              <a:buNone/>
            </a:pPr>
            <a:r>
              <a:rPr lang="en-US" altLang="zh-CN"/>
              <a:t>  </a:t>
            </a:r>
          </a:p>
        </p:txBody>
      </p:sp>
      <p:sp>
        <p:nvSpPr>
          <p:cNvPr id="29700" name="Text Box 19">
            <a:extLst>
              <a:ext uri="{FF2B5EF4-FFF2-40B4-BE49-F238E27FC236}">
                <a16:creationId xmlns:a16="http://schemas.microsoft.com/office/drawing/2014/main" id="{9705E520-6663-43AB-B8BE-3B73B9DF7762}"/>
              </a:ext>
            </a:extLst>
          </p:cNvPr>
          <p:cNvSpPr txBox="1">
            <a:spLocks noChangeArrowheads="1"/>
          </p:cNvSpPr>
          <p:nvPr/>
        </p:nvSpPr>
        <p:spPr bwMode="auto">
          <a:xfrm>
            <a:off x="1476375" y="1125538"/>
            <a:ext cx="2566988" cy="5572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a:solidFill>
                  <a:schemeClr val="accent2"/>
                </a:solidFill>
                <a:latin typeface="华文新魏" panose="02010800040101010101" pitchFamily="2" charset="-122"/>
              </a:rPr>
              <a:t>进程</a:t>
            </a:r>
            <a:r>
              <a:rPr lang="en-US" altLang="zh-CN">
                <a:solidFill>
                  <a:schemeClr val="accent2"/>
                </a:solidFill>
                <a:latin typeface="华文新魏" panose="02010800040101010101" pitchFamily="2" charset="-122"/>
              </a:rPr>
              <a:t>1</a:t>
            </a:r>
            <a:r>
              <a:rPr lang="zh-CN" altLang="en-US">
                <a:solidFill>
                  <a:schemeClr val="accent2"/>
                </a:solidFill>
                <a:latin typeface="华文新魏" panose="02010800040101010101" pitchFamily="2" charset="-122"/>
              </a:rPr>
              <a:t>的虚存空间</a:t>
            </a:r>
          </a:p>
        </p:txBody>
      </p:sp>
      <p:sp>
        <p:nvSpPr>
          <p:cNvPr id="29701" name="Text Box 20">
            <a:extLst>
              <a:ext uri="{FF2B5EF4-FFF2-40B4-BE49-F238E27FC236}">
                <a16:creationId xmlns:a16="http://schemas.microsoft.com/office/drawing/2014/main" id="{6C7AAC16-177F-49B8-B93F-939E248C056A}"/>
              </a:ext>
            </a:extLst>
          </p:cNvPr>
          <p:cNvSpPr txBox="1">
            <a:spLocks noChangeArrowheads="1"/>
          </p:cNvSpPr>
          <p:nvPr/>
        </p:nvSpPr>
        <p:spPr bwMode="auto">
          <a:xfrm>
            <a:off x="1709738" y="1825625"/>
            <a:ext cx="1866900" cy="167005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endParaRPr lang="en-US" altLang="zh-CN">
              <a:solidFill>
                <a:schemeClr val="accent2"/>
              </a:solidFill>
              <a:latin typeface="华文新魏" panose="02010800040101010101" pitchFamily="2" charset="-122"/>
            </a:endParaRPr>
          </a:p>
          <a:p>
            <a:pPr algn="just" eaLnBrk="1" hangingPunct="1"/>
            <a:endParaRPr lang="en-US" altLang="zh-CN">
              <a:solidFill>
                <a:schemeClr val="accent2"/>
              </a:solidFill>
              <a:latin typeface="华文新魏" panose="02010800040101010101" pitchFamily="2" charset="-122"/>
            </a:endParaRPr>
          </a:p>
          <a:p>
            <a:pPr algn="just" eaLnBrk="1" hangingPunct="1"/>
            <a:r>
              <a:rPr lang="zh-CN" altLang="en-US">
                <a:solidFill>
                  <a:schemeClr val="accent2"/>
                </a:solidFill>
                <a:latin typeface="华文新魏" panose="02010800040101010101" pitchFamily="2" charset="-122"/>
              </a:rPr>
              <a:t>虚存段</a:t>
            </a:r>
          </a:p>
        </p:txBody>
      </p:sp>
      <p:sp>
        <p:nvSpPr>
          <p:cNvPr id="29702" name="Line 21">
            <a:extLst>
              <a:ext uri="{FF2B5EF4-FFF2-40B4-BE49-F238E27FC236}">
                <a16:creationId xmlns:a16="http://schemas.microsoft.com/office/drawing/2014/main" id="{FF21CD24-C31E-4408-BD11-FC0C3A3EF7E1}"/>
              </a:ext>
            </a:extLst>
          </p:cNvPr>
          <p:cNvSpPr>
            <a:spLocks noChangeShapeType="1"/>
          </p:cNvSpPr>
          <p:nvPr/>
        </p:nvSpPr>
        <p:spPr bwMode="auto">
          <a:xfrm>
            <a:off x="1709738" y="2566988"/>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22">
            <a:extLst>
              <a:ext uri="{FF2B5EF4-FFF2-40B4-BE49-F238E27FC236}">
                <a16:creationId xmlns:a16="http://schemas.microsoft.com/office/drawing/2014/main" id="{9B1FE05A-AFFB-406D-B6E0-3A8B810FB4AA}"/>
              </a:ext>
            </a:extLst>
          </p:cNvPr>
          <p:cNvSpPr>
            <a:spLocks noChangeShapeType="1"/>
          </p:cNvSpPr>
          <p:nvPr/>
        </p:nvSpPr>
        <p:spPr bwMode="auto">
          <a:xfrm>
            <a:off x="1709738" y="3124200"/>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04" name="Group 39">
            <a:extLst>
              <a:ext uri="{FF2B5EF4-FFF2-40B4-BE49-F238E27FC236}">
                <a16:creationId xmlns:a16="http://schemas.microsoft.com/office/drawing/2014/main" id="{09CCB50C-8803-49BA-BCDD-78CE6106B61B}"/>
              </a:ext>
            </a:extLst>
          </p:cNvPr>
          <p:cNvGrpSpPr>
            <a:grpSpLocks/>
          </p:cNvGrpSpPr>
          <p:nvPr/>
        </p:nvGrpSpPr>
        <p:grpSpPr bwMode="auto">
          <a:xfrm>
            <a:off x="1476375" y="3681413"/>
            <a:ext cx="2566988" cy="2339975"/>
            <a:chOff x="930" y="2319"/>
            <a:chExt cx="1617" cy="1474"/>
          </a:xfrm>
        </p:grpSpPr>
        <p:sp>
          <p:nvSpPr>
            <p:cNvPr id="29713" name="Text Box 24">
              <a:extLst>
                <a:ext uri="{FF2B5EF4-FFF2-40B4-BE49-F238E27FC236}">
                  <a16:creationId xmlns:a16="http://schemas.microsoft.com/office/drawing/2014/main" id="{9719ED7B-9D0A-418C-8757-9A99EEF2B52E}"/>
                </a:ext>
              </a:extLst>
            </p:cNvPr>
            <p:cNvSpPr txBox="1">
              <a:spLocks noChangeArrowheads="1"/>
            </p:cNvSpPr>
            <p:nvPr/>
          </p:nvSpPr>
          <p:spPr bwMode="auto">
            <a:xfrm>
              <a:off x="930" y="2319"/>
              <a:ext cx="1617" cy="35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a:solidFill>
                    <a:schemeClr val="accent2"/>
                  </a:solidFill>
                  <a:latin typeface="华文新魏" panose="02010800040101010101" pitchFamily="2" charset="-122"/>
                </a:rPr>
                <a:t>进程</a:t>
              </a:r>
              <a:r>
                <a:rPr lang="en-US" altLang="zh-CN">
                  <a:solidFill>
                    <a:schemeClr val="accent2"/>
                  </a:solidFill>
                  <a:latin typeface="华文新魏" panose="02010800040101010101" pitchFamily="2" charset="-122"/>
                </a:rPr>
                <a:t>2</a:t>
              </a:r>
              <a:r>
                <a:rPr lang="zh-CN" altLang="en-US">
                  <a:solidFill>
                    <a:schemeClr val="accent2"/>
                  </a:solidFill>
                  <a:latin typeface="华文新魏" panose="02010800040101010101" pitchFamily="2" charset="-122"/>
                </a:rPr>
                <a:t>的虚存空间</a:t>
              </a:r>
            </a:p>
          </p:txBody>
        </p:sp>
        <p:sp>
          <p:nvSpPr>
            <p:cNvPr id="29714" name="Text Box 25">
              <a:extLst>
                <a:ext uri="{FF2B5EF4-FFF2-40B4-BE49-F238E27FC236}">
                  <a16:creationId xmlns:a16="http://schemas.microsoft.com/office/drawing/2014/main" id="{02DE764D-73B3-462A-A01D-07843CED803A}"/>
                </a:ext>
              </a:extLst>
            </p:cNvPr>
            <p:cNvSpPr txBox="1">
              <a:spLocks noChangeArrowheads="1"/>
            </p:cNvSpPr>
            <p:nvPr/>
          </p:nvSpPr>
          <p:spPr bwMode="auto">
            <a:xfrm>
              <a:off x="1077" y="2742"/>
              <a:ext cx="1176" cy="1051"/>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endParaRPr lang="en-US" altLang="zh-CN">
                <a:solidFill>
                  <a:schemeClr val="accent2"/>
                </a:solidFill>
                <a:latin typeface="华文新魏" panose="02010800040101010101" pitchFamily="2" charset="-122"/>
              </a:endParaRPr>
            </a:p>
            <a:p>
              <a:pPr algn="just" eaLnBrk="1" hangingPunct="1"/>
              <a:endParaRPr lang="en-US" altLang="zh-CN">
                <a:solidFill>
                  <a:schemeClr val="accent2"/>
                </a:solidFill>
                <a:latin typeface="华文新魏" panose="02010800040101010101" pitchFamily="2" charset="-122"/>
              </a:endParaRPr>
            </a:p>
            <a:p>
              <a:pPr algn="just" eaLnBrk="1" hangingPunct="1"/>
              <a:r>
                <a:rPr lang="zh-CN" altLang="en-US">
                  <a:solidFill>
                    <a:schemeClr val="accent2"/>
                  </a:solidFill>
                  <a:latin typeface="华文新魏" panose="02010800040101010101" pitchFamily="2" charset="-122"/>
                </a:rPr>
                <a:t>虚存段</a:t>
              </a:r>
            </a:p>
          </p:txBody>
        </p:sp>
        <p:sp>
          <p:nvSpPr>
            <p:cNvPr id="29715" name="Line 26">
              <a:extLst>
                <a:ext uri="{FF2B5EF4-FFF2-40B4-BE49-F238E27FC236}">
                  <a16:creationId xmlns:a16="http://schemas.microsoft.com/office/drawing/2014/main" id="{0B58B47D-CDA8-4F61-AD3C-6E0184004026}"/>
                </a:ext>
              </a:extLst>
            </p:cNvPr>
            <p:cNvSpPr>
              <a:spLocks noChangeShapeType="1"/>
            </p:cNvSpPr>
            <p:nvPr/>
          </p:nvSpPr>
          <p:spPr bwMode="auto">
            <a:xfrm>
              <a:off x="1077" y="3137"/>
              <a:ext cx="11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27">
              <a:extLst>
                <a:ext uri="{FF2B5EF4-FFF2-40B4-BE49-F238E27FC236}">
                  <a16:creationId xmlns:a16="http://schemas.microsoft.com/office/drawing/2014/main" id="{63193D10-E3C1-4242-B5AD-E0BC263371D5}"/>
                </a:ext>
              </a:extLst>
            </p:cNvPr>
            <p:cNvSpPr>
              <a:spLocks noChangeShapeType="1"/>
            </p:cNvSpPr>
            <p:nvPr/>
          </p:nvSpPr>
          <p:spPr bwMode="auto">
            <a:xfrm>
              <a:off x="1077" y="3487"/>
              <a:ext cx="11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05" name="Text Box 29">
            <a:extLst>
              <a:ext uri="{FF2B5EF4-FFF2-40B4-BE49-F238E27FC236}">
                <a16:creationId xmlns:a16="http://schemas.microsoft.com/office/drawing/2014/main" id="{246DC3ED-FB53-4D87-AAD6-E1E31881301E}"/>
              </a:ext>
            </a:extLst>
          </p:cNvPr>
          <p:cNvSpPr txBox="1">
            <a:spLocks noChangeArrowheads="1"/>
          </p:cNvSpPr>
          <p:nvPr/>
        </p:nvSpPr>
        <p:spPr bwMode="auto">
          <a:xfrm>
            <a:off x="5497513" y="2276475"/>
            <a:ext cx="1666875" cy="5572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en-US" altLang="zh-CN">
                <a:solidFill>
                  <a:schemeClr val="accent2"/>
                </a:solidFill>
                <a:latin typeface="华文新魏" panose="02010800040101010101" pitchFamily="2" charset="-122"/>
              </a:rPr>
              <a:t>  </a:t>
            </a:r>
            <a:r>
              <a:rPr lang="zh-CN" altLang="en-US">
                <a:solidFill>
                  <a:schemeClr val="accent2"/>
                </a:solidFill>
                <a:latin typeface="华文新魏" panose="02010800040101010101" pitchFamily="2" charset="-122"/>
              </a:rPr>
              <a:t>物理主存</a:t>
            </a:r>
          </a:p>
        </p:txBody>
      </p:sp>
      <p:sp>
        <p:nvSpPr>
          <p:cNvPr id="29706" name="Text Box 30">
            <a:extLst>
              <a:ext uri="{FF2B5EF4-FFF2-40B4-BE49-F238E27FC236}">
                <a16:creationId xmlns:a16="http://schemas.microsoft.com/office/drawing/2014/main" id="{FB050C24-A38C-4E3D-9FFB-519A6E3D490E}"/>
              </a:ext>
            </a:extLst>
          </p:cNvPr>
          <p:cNvSpPr txBox="1">
            <a:spLocks noChangeArrowheads="1"/>
          </p:cNvSpPr>
          <p:nvPr/>
        </p:nvSpPr>
        <p:spPr bwMode="auto">
          <a:xfrm>
            <a:off x="5443538" y="2938463"/>
            <a:ext cx="1866900" cy="167005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endParaRPr lang="en-US" altLang="zh-CN">
              <a:solidFill>
                <a:schemeClr val="accent2"/>
              </a:solidFill>
              <a:latin typeface="华文新魏" panose="02010800040101010101" pitchFamily="2" charset="-122"/>
            </a:endParaRPr>
          </a:p>
          <a:p>
            <a:pPr algn="just" eaLnBrk="1" hangingPunct="1"/>
            <a:endParaRPr lang="en-US" altLang="zh-CN">
              <a:solidFill>
                <a:schemeClr val="accent2"/>
              </a:solidFill>
              <a:latin typeface="华文新魏" panose="02010800040101010101" pitchFamily="2" charset="-122"/>
            </a:endParaRPr>
          </a:p>
          <a:p>
            <a:pPr algn="just" eaLnBrk="1" hangingPunct="1"/>
            <a:r>
              <a:rPr lang="zh-CN" altLang="en-US">
                <a:solidFill>
                  <a:schemeClr val="accent2"/>
                </a:solidFill>
                <a:latin typeface="华文新魏" panose="02010800040101010101" pitchFamily="2" charset="-122"/>
              </a:rPr>
              <a:t>共享主存</a:t>
            </a:r>
          </a:p>
        </p:txBody>
      </p:sp>
      <p:sp>
        <p:nvSpPr>
          <p:cNvPr id="29707" name="Line 31">
            <a:extLst>
              <a:ext uri="{FF2B5EF4-FFF2-40B4-BE49-F238E27FC236}">
                <a16:creationId xmlns:a16="http://schemas.microsoft.com/office/drawing/2014/main" id="{8C1CB315-B1EA-453F-8F41-F605CCFFD5B5}"/>
              </a:ext>
            </a:extLst>
          </p:cNvPr>
          <p:cNvSpPr>
            <a:spLocks noChangeShapeType="1"/>
          </p:cNvSpPr>
          <p:nvPr/>
        </p:nvSpPr>
        <p:spPr bwMode="auto">
          <a:xfrm>
            <a:off x="5443538" y="3679825"/>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32">
            <a:extLst>
              <a:ext uri="{FF2B5EF4-FFF2-40B4-BE49-F238E27FC236}">
                <a16:creationId xmlns:a16="http://schemas.microsoft.com/office/drawing/2014/main" id="{CCDEDEB2-9692-4201-937A-7D20710810B5}"/>
              </a:ext>
            </a:extLst>
          </p:cNvPr>
          <p:cNvSpPr>
            <a:spLocks noChangeShapeType="1"/>
          </p:cNvSpPr>
          <p:nvPr/>
        </p:nvSpPr>
        <p:spPr bwMode="auto">
          <a:xfrm>
            <a:off x="5443538" y="4237038"/>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33">
            <a:extLst>
              <a:ext uri="{FF2B5EF4-FFF2-40B4-BE49-F238E27FC236}">
                <a16:creationId xmlns:a16="http://schemas.microsoft.com/office/drawing/2014/main" id="{D726DB6B-1ED4-4F03-A709-4B23A6E06EA5}"/>
              </a:ext>
            </a:extLst>
          </p:cNvPr>
          <p:cNvSpPr>
            <a:spLocks noChangeShapeType="1"/>
          </p:cNvSpPr>
          <p:nvPr/>
        </p:nvSpPr>
        <p:spPr bwMode="auto">
          <a:xfrm>
            <a:off x="3576638" y="2566988"/>
            <a:ext cx="1866900" cy="11144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34">
            <a:extLst>
              <a:ext uri="{FF2B5EF4-FFF2-40B4-BE49-F238E27FC236}">
                <a16:creationId xmlns:a16="http://schemas.microsoft.com/office/drawing/2014/main" id="{7C3B0E41-09EE-4EBE-B664-68911E2A33AE}"/>
              </a:ext>
            </a:extLst>
          </p:cNvPr>
          <p:cNvSpPr>
            <a:spLocks noChangeShapeType="1"/>
          </p:cNvSpPr>
          <p:nvPr/>
        </p:nvSpPr>
        <p:spPr bwMode="auto">
          <a:xfrm>
            <a:off x="3576638" y="3124200"/>
            <a:ext cx="1866900" cy="111283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35">
            <a:extLst>
              <a:ext uri="{FF2B5EF4-FFF2-40B4-BE49-F238E27FC236}">
                <a16:creationId xmlns:a16="http://schemas.microsoft.com/office/drawing/2014/main" id="{29833824-7B20-4E37-A73B-3D8086F03718}"/>
              </a:ext>
            </a:extLst>
          </p:cNvPr>
          <p:cNvSpPr>
            <a:spLocks noChangeShapeType="1"/>
          </p:cNvSpPr>
          <p:nvPr/>
        </p:nvSpPr>
        <p:spPr bwMode="auto">
          <a:xfrm flipV="1">
            <a:off x="3576638" y="3681413"/>
            <a:ext cx="1866900" cy="12985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36">
            <a:extLst>
              <a:ext uri="{FF2B5EF4-FFF2-40B4-BE49-F238E27FC236}">
                <a16:creationId xmlns:a16="http://schemas.microsoft.com/office/drawing/2014/main" id="{680B658A-6DF2-4827-BCF0-38FDFE3880A2}"/>
              </a:ext>
            </a:extLst>
          </p:cNvPr>
          <p:cNvSpPr>
            <a:spLocks noChangeShapeType="1"/>
          </p:cNvSpPr>
          <p:nvPr/>
        </p:nvSpPr>
        <p:spPr bwMode="auto">
          <a:xfrm flipV="1">
            <a:off x="3576638" y="4237038"/>
            <a:ext cx="1866900" cy="12985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C2D8F53-3813-43A8-9850-35C16B9AC3F8}"/>
              </a:ext>
            </a:extLst>
          </p:cNvPr>
          <p:cNvSpPr>
            <a:spLocks noChangeArrowheads="1"/>
          </p:cNvSpPr>
          <p:nvPr/>
        </p:nvSpPr>
        <p:spPr bwMode="auto">
          <a:xfrm>
            <a:off x="3352800" y="1373188"/>
            <a:ext cx="2725738" cy="1589087"/>
          </a:xfrm>
          <a:prstGeom prst="rect">
            <a:avLst/>
          </a:prstGeom>
          <a:solidFill>
            <a:schemeClr val="bg1"/>
          </a:solidFill>
          <a:ln w="508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23" name="Rectangle 3">
            <a:extLst>
              <a:ext uri="{FF2B5EF4-FFF2-40B4-BE49-F238E27FC236}">
                <a16:creationId xmlns:a16="http://schemas.microsoft.com/office/drawing/2014/main" id="{5EA1B844-DB9B-49CE-A29B-326B519B019A}"/>
              </a:ext>
            </a:extLst>
          </p:cNvPr>
          <p:cNvSpPr>
            <a:spLocks noGrp="1" noChangeArrowheads="1"/>
          </p:cNvSpPr>
          <p:nvPr>
            <p:ph type="title"/>
          </p:nvPr>
        </p:nvSpPr>
        <p:spPr>
          <a:xfrm>
            <a:off x="554038" y="228600"/>
            <a:ext cx="8666162" cy="914400"/>
          </a:xfrm>
        </p:spPr>
        <p:txBody>
          <a:bodyPr lIns="90488" tIns="44450" rIns="90488" bIns="44450" anchor="b"/>
          <a:lstStyle/>
          <a:p>
            <a:pPr eaLnBrk="1" hangingPunct="1"/>
            <a:r>
              <a:rPr lang="en-US" altLang="zh-CN" sz="4000"/>
              <a:t>Shared Memory Implementation</a:t>
            </a:r>
          </a:p>
        </p:txBody>
      </p:sp>
      <p:sp>
        <p:nvSpPr>
          <p:cNvPr id="30724" name="Rectangle 4">
            <a:extLst>
              <a:ext uri="{FF2B5EF4-FFF2-40B4-BE49-F238E27FC236}">
                <a16:creationId xmlns:a16="http://schemas.microsoft.com/office/drawing/2014/main" id="{6BA615E7-E3A6-4B1E-8CEE-F786A5AD4643}"/>
              </a:ext>
            </a:extLst>
          </p:cNvPr>
          <p:cNvSpPr>
            <a:spLocks noChangeArrowheads="1"/>
          </p:cNvSpPr>
          <p:nvPr/>
        </p:nvSpPr>
        <p:spPr bwMode="auto">
          <a:xfrm>
            <a:off x="2127250" y="2820988"/>
            <a:ext cx="6964363"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25" name="Rectangle 5">
            <a:extLst>
              <a:ext uri="{FF2B5EF4-FFF2-40B4-BE49-F238E27FC236}">
                <a16:creationId xmlns:a16="http://schemas.microsoft.com/office/drawing/2014/main" id="{6C39F1C9-3FCE-4208-B454-E2FB4DF14263}"/>
              </a:ext>
            </a:extLst>
          </p:cNvPr>
          <p:cNvSpPr>
            <a:spLocks noChangeArrowheads="1"/>
          </p:cNvSpPr>
          <p:nvPr/>
        </p:nvSpPr>
        <p:spPr bwMode="auto">
          <a:xfrm>
            <a:off x="1370013" y="5641975"/>
            <a:ext cx="6802437"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spcBef>
                <a:spcPct val="20000"/>
              </a:spcBef>
              <a:buClr>
                <a:schemeClr val="tx1"/>
              </a:buClr>
              <a:buSzPct val="50000"/>
              <a:buFont typeface="Wingdings" panose="05000000000000000000" pitchFamily="2" charset="2"/>
              <a:buChar char="q"/>
            </a:pPr>
            <a:r>
              <a:rPr kumimoji="0" lang="en-US" altLang="zh-CN">
                <a:latin typeface="Arial" panose="020B0604020202020204" pitchFamily="34" charset="0"/>
                <a:ea typeface="宋体" panose="02010600030101010101" pitchFamily="2" charset="-122"/>
              </a:rPr>
              <a:t>no copying but synchronization is necessary</a:t>
            </a:r>
          </a:p>
        </p:txBody>
      </p:sp>
      <p:sp>
        <p:nvSpPr>
          <p:cNvPr id="30726" name="Rectangle 6">
            <a:extLst>
              <a:ext uri="{FF2B5EF4-FFF2-40B4-BE49-F238E27FC236}">
                <a16:creationId xmlns:a16="http://schemas.microsoft.com/office/drawing/2014/main" id="{58E4F2D3-1486-40D2-8D36-D84F09F52E74}"/>
              </a:ext>
            </a:extLst>
          </p:cNvPr>
          <p:cNvSpPr>
            <a:spLocks noChangeArrowheads="1"/>
          </p:cNvSpPr>
          <p:nvPr/>
        </p:nvSpPr>
        <p:spPr bwMode="auto">
          <a:xfrm>
            <a:off x="3333750" y="1443038"/>
            <a:ext cx="2763838" cy="3954462"/>
          </a:xfrm>
          <a:prstGeom prst="rect">
            <a:avLst/>
          </a:prstGeom>
          <a:solidFill>
            <a:schemeClr val="bg1"/>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27" name="Rectangle 7">
            <a:extLst>
              <a:ext uri="{FF2B5EF4-FFF2-40B4-BE49-F238E27FC236}">
                <a16:creationId xmlns:a16="http://schemas.microsoft.com/office/drawing/2014/main" id="{2FD62336-2E42-4DC2-93B5-38612EAFE885}"/>
              </a:ext>
            </a:extLst>
          </p:cNvPr>
          <p:cNvSpPr>
            <a:spLocks noChangeArrowheads="1"/>
          </p:cNvSpPr>
          <p:nvPr/>
        </p:nvSpPr>
        <p:spPr bwMode="auto">
          <a:xfrm>
            <a:off x="3344863" y="1341438"/>
            <a:ext cx="2752725" cy="1622425"/>
          </a:xfrm>
          <a:prstGeom prst="rect">
            <a:avLst/>
          </a:prstGeom>
          <a:solidFill>
            <a:schemeClr val="accent1"/>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28" name="Rectangle 8">
            <a:extLst>
              <a:ext uri="{FF2B5EF4-FFF2-40B4-BE49-F238E27FC236}">
                <a16:creationId xmlns:a16="http://schemas.microsoft.com/office/drawing/2014/main" id="{B59C198D-E3AD-424C-8BA4-00913618954C}"/>
              </a:ext>
            </a:extLst>
          </p:cNvPr>
          <p:cNvSpPr>
            <a:spLocks noChangeArrowheads="1"/>
          </p:cNvSpPr>
          <p:nvPr/>
        </p:nvSpPr>
        <p:spPr bwMode="auto">
          <a:xfrm>
            <a:off x="3409950" y="3541713"/>
            <a:ext cx="7207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  X=1</a:t>
            </a:r>
          </a:p>
        </p:txBody>
      </p:sp>
      <p:sp>
        <p:nvSpPr>
          <p:cNvPr id="30729" name="Line 9">
            <a:extLst>
              <a:ext uri="{FF2B5EF4-FFF2-40B4-BE49-F238E27FC236}">
                <a16:creationId xmlns:a16="http://schemas.microsoft.com/office/drawing/2014/main" id="{7AF787B9-F678-495E-97E5-E5E7C508A068}"/>
              </a:ext>
            </a:extLst>
          </p:cNvPr>
          <p:cNvSpPr>
            <a:spLocks noChangeShapeType="1"/>
          </p:cNvSpPr>
          <p:nvPr/>
        </p:nvSpPr>
        <p:spPr bwMode="auto">
          <a:xfrm flipV="1">
            <a:off x="6273800" y="3397250"/>
            <a:ext cx="714375" cy="393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0">
            <a:extLst>
              <a:ext uri="{FF2B5EF4-FFF2-40B4-BE49-F238E27FC236}">
                <a16:creationId xmlns:a16="http://schemas.microsoft.com/office/drawing/2014/main" id="{C938A121-64E4-4443-ACAA-7C4A5F10A5B2}"/>
              </a:ext>
            </a:extLst>
          </p:cNvPr>
          <p:cNvSpPr>
            <a:spLocks noChangeShapeType="1"/>
          </p:cNvSpPr>
          <p:nvPr/>
        </p:nvSpPr>
        <p:spPr bwMode="auto">
          <a:xfrm flipV="1">
            <a:off x="6324600" y="4435475"/>
            <a:ext cx="714375" cy="393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1" name="Rectangle 11">
            <a:extLst>
              <a:ext uri="{FF2B5EF4-FFF2-40B4-BE49-F238E27FC236}">
                <a16:creationId xmlns:a16="http://schemas.microsoft.com/office/drawing/2014/main" id="{C549DC56-36CE-4C78-91D8-F746117D13E7}"/>
              </a:ext>
            </a:extLst>
          </p:cNvPr>
          <p:cNvSpPr>
            <a:spLocks noChangeArrowheads="1"/>
          </p:cNvSpPr>
          <p:nvPr/>
        </p:nvSpPr>
        <p:spPr bwMode="auto">
          <a:xfrm>
            <a:off x="3403600" y="456882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  print Y</a:t>
            </a:r>
          </a:p>
        </p:txBody>
      </p:sp>
      <p:sp>
        <p:nvSpPr>
          <p:cNvPr id="30732" name="Rectangle 12">
            <a:extLst>
              <a:ext uri="{FF2B5EF4-FFF2-40B4-BE49-F238E27FC236}">
                <a16:creationId xmlns:a16="http://schemas.microsoft.com/office/drawing/2014/main" id="{8F6D6445-1B81-479D-8C97-379216FB87E9}"/>
              </a:ext>
            </a:extLst>
          </p:cNvPr>
          <p:cNvSpPr>
            <a:spLocks noChangeArrowheads="1"/>
          </p:cNvSpPr>
          <p:nvPr/>
        </p:nvSpPr>
        <p:spPr bwMode="auto">
          <a:xfrm>
            <a:off x="3328988" y="5022850"/>
            <a:ext cx="2767012" cy="228600"/>
          </a:xfrm>
          <a:prstGeom prst="rect">
            <a:avLst/>
          </a:prstGeom>
          <a:solidFill>
            <a:srgbClr val="CCFFCC"/>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33" name="Rectangle 13">
            <a:extLst>
              <a:ext uri="{FF2B5EF4-FFF2-40B4-BE49-F238E27FC236}">
                <a16:creationId xmlns:a16="http://schemas.microsoft.com/office/drawing/2014/main" id="{4F9B6ED6-56A5-41FA-A603-B2C848BAD920}"/>
              </a:ext>
            </a:extLst>
          </p:cNvPr>
          <p:cNvSpPr>
            <a:spLocks noChangeArrowheads="1"/>
          </p:cNvSpPr>
          <p:nvPr/>
        </p:nvSpPr>
        <p:spPr bwMode="auto">
          <a:xfrm>
            <a:off x="3346450" y="3981450"/>
            <a:ext cx="2767013" cy="228600"/>
          </a:xfrm>
          <a:prstGeom prst="rect">
            <a:avLst/>
          </a:prstGeom>
          <a:solidFill>
            <a:srgbClr val="CCFFCC"/>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34" name="Rectangle 14">
            <a:extLst>
              <a:ext uri="{FF2B5EF4-FFF2-40B4-BE49-F238E27FC236}">
                <a16:creationId xmlns:a16="http://schemas.microsoft.com/office/drawing/2014/main" id="{9C8B176D-0B5C-46EF-A0F9-F3B68FBCB056}"/>
              </a:ext>
            </a:extLst>
          </p:cNvPr>
          <p:cNvSpPr>
            <a:spLocks noChangeArrowheads="1"/>
          </p:cNvSpPr>
          <p:nvPr/>
        </p:nvSpPr>
        <p:spPr bwMode="auto">
          <a:xfrm>
            <a:off x="3340100" y="4454525"/>
            <a:ext cx="2751138" cy="936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35" name="Rectangle 15">
            <a:extLst>
              <a:ext uri="{FF2B5EF4-FFF2-40B4-BE49-F238E27FC236}">
                <a16:creationId xmlns:a16="http://schemas.microsoft.com/office/drawing/2014/main" id="{54035767-9B7B-499C-9846-BC3F44B92281}"/>
              </a:ext>
            </a:extLst>
          </p:cNvPr>
          <p:cNvSpPr>
            <a:spLocks noChangeArrowheads="1"/>
          </p:cNvSpPr>
          <p:nvPr/>
        </p:nvSpPr>
        <p:spPr bwMode="auto">
          <a:xfrm>
            <a:off x="3346450" y="3414713"/>
            <a:ext cx="2751138" cy="936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36" name="Rectangle 16">
            <a:extLst>
              <a:ext uri="{FF2B5EF4-FFF2-40B4-BE49-F238E27FC236}">
                <a16:creationId xmlns:a16="http://schemas.microsoft.com/office/drawing/2014/main" id="{95DDCD6A-1C63-439E-8E93-5F1CA447C393}"/>
              </a:ext>
            </a:extLst>
          </p:cNvPr>
          <p:cNvSpPr>
            <a:spLocks noChangeArrowheads="1"/>
          </p:cNvSpPr>
          <p:nvPr/>
        </p:nvSpPr>
        <p:spPr bwMode="auto">
          <a:xfrm>
            <a:off x="7085013" y="3146425"/>
            <a:ext cx="1171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process 1</a:t>
            </a:r>
          </a:p>
        </p:txBody>
      </p:sp>
      <p:sp>
        <p:nvSpPr>
          <p:cNvPr id="30737" name="Rectangle 17">
            <a:extLst>
              <a:ext uri="{FF2B5EF4-FFF2-40B4-BE49-F238E27FC236}">
                <a16:creationId xmlns:a16="http://schemas.microsoft.com/office/drawing/2014/main" id="{9C3F8DAE-24BB-4A72-9E01-F9429BDB5CA8}"/>
              </a:ext>
            </a:extLst>
          </p:cNvPr>
          <p:cNvSpPr>
            <a:spLocks noChangeArrowheads="1"/>
          </p:cNvSpPr>
          <p:nvPr/>
        </p:nvSpPr>
        <p:spPr bwMode="auto">
          <a:xfrm>
            <a:off x="7108825" y="4184650"/>
            <a:ext cx="1171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process 2</a:t>
            </a:r>
          </a:p>
        </p:txBody>
      </p:sp>
      <p:sp>
        <p:nvSpPr>
          <p:cNvPr id="30738" name="Rectangle 18">
            <a:extLst>
              <a:ext uri="{FF2B5EF4-FFF2-40B4-BE49-F238E27FC236}">
                <a16:creationId xmlns:a16="http://schemas.microsoft.com/office/drawing/2014/main" id="{8A1978E1-2EE8-46C7-8A1E-4033EC545CD8}"/>
              </a:ext>
            </a:extLst>
          </p:cNvPr>
          <p:cNvSpPr>
            <a:spLocks noChangeArrowheads="1"/>
          </p:cNvSpPr>
          <p:nvPr/>
        </p:nvSpPr>
        <p:spPr bwMode="auto">
          <a:xfrm>
            <a:off x="4129088" y="3910013"/>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X</a:t>
            </a:r>
          </a:p>
        </p:txBody>
      </p:sp>
      <p:sp>
        <p:nvSpPr>
          <p:cNvPr id="30739" name="Rectangle 19">
            <a:extLst>
              <a:ext uri="{FF2B5EF4-FFF2-40B4-BE49-F238E27FC236}">
                <a16:creationId xmlns:a16="http://schemas.microsoft.com/office/drawing/2014/main" id="{40D40FD0-0A46-477D-946F-D71DD404710E}"/>
              </a:ext>
            </a:extLst>
          </p:cNvPr>
          <p:cNvSpPr>
            <a:spLocks noChangeArrowheads="1"/>
          </p:cNvSpPr>
          <p:nvPr/>
        </p:nvSpPr>
        <p:spPr bwMode="auto">
          <a:xfrm>
            <a:off x="4106863" y="495617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Y</a:t>
            </a:r>
          </a:p>
        </p:txBody>
      </p:sp>
      <p:sp>
        <p:nvSpPr>
          <p:cNvPr id="30740" name="Rectangle 20">
            <a:extLst>
              <a:ext uri="{FF2B5EF4-FFF2-40B4-BE49-F238E27FC236}">
                <a16:creationId xmlns:a16="http://schemas.microsoft.com/office/drawing/2014/main" id="{5C4CDA12-6C88-42C3-BE32-A8E1FF58F897}"/>
              </a:ext>
            </a:extLst>
          </p:cNvPr>
          <p:cNvSpPr>
            <a:spLocks noChangeArrowheads="1"/>
          </p:cNvSpPr>
          <p:nvPr/>
        </p:nvSpPr>
        <p:spPr bwMode="auto">
          <a:xfrm>
            <a:off x="1289050" y="1354138"/>
            <a:ext cx="1290638" cy="2841625"/>
          </a:xfrm>
          <a:prstGeom prst="rect">
            <a:avLst/>
          </a:prstGeom>
          <a:solidFill>
            <a:schemeClr val="accent1"/>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41" name="Line 21">
            <a:extLst>
              <a:ext uri="{FF2B5EF4-FFF2-40B4-BE49-F238E27FC236}">
                <a16:creationId xmlns:a16="http://schemas.microsoft.com/office/drawing/2014/main" id="{A4378983-0180-48A5-A1AE-F385CAD33748}"/>
              </a:ext>
            </a:extLst>
          </p:cNvPr>
          <p:cNvSpPr>
            <a:spLocks noChangeShapeType="1"/>
          </p:cNvSpPr>
          <p:nvPr/>
        </p:nvSpPr>
        <p:spPr bwMode="auto">
          <a:xfrm flipV="1">
            <a:off x="6319838" y="1879600"/>
            <a:ext cx="714375" cy="393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22">
            <a:extLst>
              <a:ext uri="{FF2B5EF4-FFF2-40B4-BE49-F238E27FC236}">
                <a16:creationId xmlns:a16="http://schemas.microsoft.com/office/drawing/2014/main" id="{B933B7BE-F2EF-4A89-98D6-64515D243E60}"/>
              </a:ext>
            </a:extLst>
          </p:cNvPr>
          <p:cNvSpPr>
            <a:spLocks noChangeArrowheads="1"/>
          </p:cNvSpPr>
          <p:nvPr/>
        </p:nvSpPr>
        <p:spPr bwMode="auto">
          <a:xfrm>
            <a:off x="7086600" y="1674813"/>
            <a:ext cx="803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kernel</a:t>
            </a:r>
          </a:p>
        </p:txBody>
      </p:sp>
      <p:sp>
        <p:nvSpPr>
          <p:cNvPr id="30743" name="Rectangle 23">
            <a:extLst>
              <a:ext uri="{FF2B5EF4-FFF2-40B4-BE49-F238E27FC236}">
                <a16:creationId xmlns:a16="http://schemas.microsoft.com/office/drawing/2014/main" id="{528060E9-4745-4D14-AAEE-166835052854}"/>
              </a:ext>
            </a:extLst>
          </p:cNvPr>
          <p:cNvSpPr>
            <a:spLocks noChangeArrowheads="1"/>
          </p:cNvSpPr>
          <p:nvPr/>
        </p:nvSpPr>
        <p:spPr bwMode="auto">
          <a:xfrm>
            <a:off x="893763" y="4316413"/>
            <a:ext cx="1895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physical memory</a:t>
            </a:r>
          </a:p>
        </p:txBody>
      </p:sp>
      <p:sp>
        <p:nvSpPr>
          <p:cNvPr id="30744" name="Line 24">
            <a:extLst>
              <a:ext uri="{FF2B5EF4-FFF2-40B4-BE49-F238E27FC236}">
                <a16:creationId xmlns:a16="http://schemas.microsoft.com/office/drawing/2014/main" id="{76321791-F1FC-4CC4-8CF0-6C3B449F614B}"/>
              </a:ext>
            </a:extLst>
          </p:cNvPr>
          <p:cNvSpPr>
            <a:spLocks noChangeShapeType="1"/>
          </p:cNvSpPr>
          <p:nvPr/>
        </p:nvSpPr>
        <p:spPr bwMode="auto">
          <a:xfrm flipH="1" flipV="1">
            <a:off x="2579688" y="2970213"/>
            <a:ext cx="752475" cy="102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5" name="Line 25">
            <a:extLst>
              <a:ext uri="{FF2B5EF4-FFF2-40B4-BE49-F238E27FC236}">
                <a16:creationId xmlns:a16="http://schemas.microsoft.com/office/drawing/2014/main" id="{106E88B3-DDDA-4012-B93C-4955BA687E7B}"/>
              </a:ext>
            </a:extLst>
          </p:cNvPr>
          <p:cNvSpPr>
            <a:spLocks noChangeShapeType="1"/>
          </p:cNvSpPr>
          <p:nvPr/>
        </p:nvSpPr>
        <p:spPr bwMode="auto">
          <a:xfrm flipH="1" flipV="1">
            <a:off x="2592388" y="3230563"/>
            <a:ext cx="741362" cy="989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6" name="Rectangle 26" descr="Dark upward diagonal">
            <a:extLst>
              <a:ext uri="{FF2B5EF4-FFF2-40B4-BE49-F238E27FC236}">
                <a16:creationId xmlns:a16="http://schemas.microsoft.com/office/drawing/2014/main" id="{20075C4F-C085-469D-ADAB-531E9CCCF0CF}"/>
              </a:ext>
            </a:extLst>
          </p:cNvPr>
          <p:cNvSpPr>
            <a:spLocks noChangeArrowheads="1"/>
          </p:cNvSpPr>
          <p:nvPr/>
        </p:nvSpPr>
        <p:spPr bwMode="auto">
          <a:xfrm>
            <a:off x="1284288" y="2976563"/>
            <a:ext cx="1295400" cy="228600"/>
          </a:xfrm>
          <a:prstGeom prst="rect">
            <a:avLst/>
          </a:prstGeom>
          <a:pattFill prst="dkUpDiag">
            <a:fgClr>
              <a:schemeClr val="bg1"/>
            </a:fgClr>
            <a:bgClr>
              <a:srgbClr val="000000"/>
            </a:bgClr>
          </a:patt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0747" name="Line 27">
            <a:extLst>
              <a:ext uri="{FF2B5EF4-FFF2-40B4-BE49-F238E27FC236}">
                <a16:creationId xmlns:a16="http://schemas.microsoft.com/office/drawing/2014/main" id="{E009C132-379C-4F06-B2CD-B41F01440085}"/>
              </a:ext>
            </a:extLst>
          </p:cNvPr>
          <p:cNvSpPr>
            <a:spLocks noChangeShapeType="1"/>
          </p:cNvSpPr>
          <p:nvPr/>
        </p:nvSpPr>
        <p:spPr bwMode="auto">
          <a:xfrm>
            <a:off x="2600325" y="2990850"/>
            <a:ext cx="725488" cy="2008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28">
            <a:extLst>
              <a:ext uri="{FF2B5EF4-FFF2-40B4-BE49-F238E27FC236}">
                <a16:creationId xmlns:a16="http://schemas.microsoft.com/office/drawing/2014/main" id="{83C021D2-CF58-4D1E-B143-C86D9E5EBB61}"/>
              </a:ext>
            </a:extLst>
          </p:cNvPr>
          <p:cNvSpPr>
            <a:spLocks noChangeShapeType="1"/>
          </p:cNvSpPr>
          <p:nvPr/>
        </p:nvSpPr>
        <p:spPr bwMode="auto">
          <a:xfrm>
            <a:off x="2589213" y="3238500"/>
            <a:ext cx="736600" cy="2017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9" name="Line 29">
            <a:extLst>
              <a:ext uri="{FF2B5EF4-FFF2-40B4-BE49-F238E27FC236}">
                <a16:creationId xmlns:a16="http://schemas.microsoft.com/office/drawing/2014/main" id="{43CCE219-8708-4E85-BD94-781CDD1A826C}"/>
              </a:ext>
            </a:extLst>
          </p:cNvPr>
          <p:cNvSpPr>
            <a:spLocks noChangeShapeType="1"/>
          </p:cNvSpPr>
          <p:nvPr/>
        </p:nvSpPr>
        <p:spPr bwMode="auto">
          <a:xfrm>
            <a:off x="892175" y="2665413"/>
            <a:ext cx="309563" cy="3667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0" name="Rectangle 30">
            <a:extLst>
              <a:ext uri="{FF2B5EF4-FFF2-40B4-BE49-F238E27FC236}">
                <a16:creationId xmlns:a16="http://schemas.microsoft.com/office/drawing/2014/main" id="{8B78340E-F804-487C-B2B8-21F954EEF9DC}"/>
              </a:ext>
            </a:extLst>
          </p:cNvPr>
          <p:cNvSpPr>
            <a:spLocks noChangeArrowheads="1"/>
          </p:cNvSpPr>
          <p:nvPr/>
        </p:nvSpPr>
        <p:spPr bwMode="auto">
          <a:xfrm>
            <a:off x="396875" y="2052638"/>
            <a:ext cx="879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shared</a:t>
            </a:r>
          </a:p>
          <a:p>
            <a:r>
              <a:rPr kumimoji="0" lang="en-US" altLang="zh-CN" sz="1800">
                <a:latin typeface="Arial" panose="020B0604020202020204" pitchFamily="34" charset="0"/>
                <a:ea typeface="宋体" panose="02010600030101010101" pitchFamily="2" charset="-122"/>
              </a:rPr>
              <a:t>region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A8DE5A2-4A56-4A8B-9EE0-8DBE80268367}"/>
              </a:ext>
            </a:extLst>
          </p:cNvPr>
          <p:cNvSpPr>
            <a:spLocks noGrp="1" noChangeArrowheads="1"/>
          </p:cNvSpPr>
          <p:nvPr>
            <p:ph type="title"/>
          </p:nvPr>
        </p:nvSpPr>
        <p:spPr>
          <a:xfrm>
            <a:off x="684213" y="260350"/>
            <a:ext cx="7772400" cy="1143000"/>
          </a:xfrm>
        </p:spPr>
        <p:txBody>
          <a:bodyPr/>
          <a:lstStyle/>
          <a:p>
            <a:pPr eaLnBrk="1" hangingPunct="1"/>
            <a:r>
              <a:rPr lang="zh-CN" altLang="en-US" sz="4800">
                <a:ea typeface="华文新魏" panose="02010800040101010101" pitchFamily="2" charset="-122"/>
              </a:rPr>
              <a:t>进程需要通信的情况</a:t>
            </a:r>
            <a:r>
              <a:rPr lang="zh-CN" altLang="en-US"/>
              <a:t> </a:t>
            </a:r>
          </a:p>
        </p:txBody>
      </p:sp>
      <p:sp>
        <p:nvSpPr>
          <p:cNvPr id="4099" name="Rectangle 3">
            <a:extLst>
              <a:ext uri="{FF2B5EF4-FFF2-40B4-BE49-F238E27FC236}">
                <a16:creationId xmlns:a16="http://schemas.microsoft.com/office/drawing/2014/main" id="{D1FD0663-E90C-4133-9749-6A458CBCE443}"/>
              </a:ext>
            </a:extLst>
          </p:cNvPr>
          <p:cNvSpPr>
            <a:spLocks noGrp="1" noChangeArrowheads="1"/>
          </p:cNvSpPr>
          <p:nvPr>
            <p:ph type="body" idx="1"/>
          </p:nvPr>
        </p:nvSpPr>
        <p:spPr>
          <a:xfrm>
            <a:off x="685800" y="1412875"/>
            <a:ext cx="7772400" cy="5184775"/>
          </a:xfrm>
        </p:spPr>
        <p:txBody>
          <a:bodyPr/>
          <a:lstStyle/>
          <a:p>
            <a:pPr eaLnBrk="1" hangingPunct="1"/>
            <a:r>
              <a:rPr lang="en-US" altLang="zh-CN">
                <a:latin typeface="华文新魏" panose="02010800040101010101" pitchFamily="2" charset="-122"/>
                <a:ea typeface="华文新魏" panose="02010800040101010101" pitchFamily="2" charset="-122"/>
              </a:rPr>
              <a:t>l</a:t>
            </a:r>
            <a:r>
              <a:rPr lang="zh-CN" altLang="en-US">
                <a:latin typeface="华文新魏" panose="02010800040101010101" pitchFamily="2" charset="-122"/>
                <a:ea typeface="华文新魏" panose="02010800040101010101" pitchFamily="2" charset="-122"/>
              </a:rPr>
              <a:t>）共享资源</a:t>
            </a:r>
            <a:r>
              <a:rPr lang="en-US" altLang="zh-CN">
                <a:latin typeface="华文新魏" panose="02010800040101010101" pitchFamily="2" charset="-122"/>
                <a:ea typeface="华文新魏" panose="02010800040101010101" pitchFamily="2" charset="-122"/>
              </a:rPr>
              <a:t>-</a:t>
            </a:r>
          </a:p>
          <a:p>
            <a:pPr eaLnBrk="1" hangingPunct="1"/>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协同工作</a:t>
            </a:r>
            <a:r>
              <a:rPr lang="en-US" altLang="zh-CN">
                <a:latin typeface="华文新魏" panose="02010800040101010101" pitchFamily="2" charset="-122"/>
                <a:ea typeface="华文新魏" panose="02010800040101010101" pitchFamily="2" charset="-122"/>
              </a:rPr>
              <a:t>-</a:t>
            </a:r>
          </a:p>
          <a:p>
            <a:pPr eaLnBrk="1" hangingPunct="1"/>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并发控制</a:t>
            </a:r>
            <a:r>
              <a:rPr lang="en-US" altLang="zh-CN">
                <a:latin typeface="华文新魏" panose="02010800040101010101" pitchFamily="2" charset="-122"/>
                <a:ea typeface="华文新魏" panose="02010800040101010101" pitchFamily="2" charset="-122"/>
              </a:rPr>
              <a:t>-</a:t>
            </a:r>
          </a:p>
          <a:p>
            <a:pPr eaLnBrk="1" hangingPunct="1"/>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）通知进程</a:t>
            </a:r>
            <a:r>
              <a:rPr lang="en-US" altLang="zh-CN">
                <a:latin typeface="华文新魏" panose="02010800040101010101" pitchFamily="2" charset="-122"/>
                <a:ea typeface="华文新魏" panose="02010800040101010101" pitchFamily="2" charset="-122"/>
              </a:rPr>
              <a:t>-</a:t>
            </a:r>
          </a:p>
          <a:p>
            <a:pPr eaLnBrk="1" hangingPunct="1"/>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）传递数据</a:t>
            </a:r>
            <a:r>
              <a:rPr lang="en-US" altLang="zh-CN">
                <a:latin typeface="华文新魏" panose="02010800040101010101" pitchFamily="2" charset="-122"/>
                <a:ea typeface="华文新魏" panose="02010800040101010101" pitchFamily="2"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57E1872-2F77-4106-9968-AD6D26AFB204}"/>
              </a:ext>
            </a:extLst>
          </p:cNvPr>
          <p:cNvSpPr>
            <a:spLocks noGrp="1" noChangeArrowheads="1"/>
          </p:cNvSpPr>
          <p:nvPr>
            <p:ph type="title"/>
          </p:nvPr>
        </p:nvSpPr>
        <p:spPr>
          <a:xfrm>
            <a:off x="685800" y="304800"/>
            <a:ext cx="8458200" cy="1066800"/>
          </a:xfrm>
        </p:spPr>
        <p:txBody>
          <a:bodyPr/>
          <a:lstStyle/>
          <a:p>
            <a:pPr eaLnBrk="1" hangingPunct="1"/>
            <a:r>
              <a:rPr lang="zh-CN" altLang="en-US" sz="4800">
                <a:latin typeface="华文新魏" panose="02010800040101010101" pitchFamily="2" charset="-122"/>
                <a:ea typeface="华文新魏" panose="02010800040101010101" pitchFamily="2" charset="-122"/>
              </a:rPr>
              <a:t>与共享存储有关的系统调用</a:t>
            </a:r>
          </a:p>
        </p:txBody>
      </p:sp>
      <p:sp>
        <p:nvSpPr>
          <p:cNvPr id="31747" name="Rectangle 3">
            <a:extLst>
              <a:ext uri="{FF2B5EF4-FFF2-40B4-BE49-F238E27FC236}">
                <a16:creationId xmlns:a16="http://schemas.microsoft.com/office/drawing/2014/main" id="{5EE5242D-011C-4BF1-87D6-1C2A550DC8BC}"/>
              </a:ext>
            </a:extLst>
          </p:cNvPr>
          <p:cNvSpPr>
            <a:spLocks noGrp="1" noChangeArrowheads="1"/>
          </p:cNvSpPr>
          <p:nvPr>
            <p:ph type="body" idx="1"/>
          </p:nvPr>
        </p:nvSpPr>
        <p:spPr>
          <a:xfrm>
            <a:off x="755650" y="1371600"/>
            <a:ext cx="8159750" cy="4267200"/>
          </a:xfrm>
        </p:spPr>
        <p:txBody>
          <a:bodyPr/>
          <a:lstStyle/>
          <a:p>
            <a:pPr algn="just" eaLnBrk="1" hangingPunct="1">
              <a:buFontTx/>
              <a:buNone/>
            </a:pPr>
            <a:r>
              <a:rPr lang="en-US" altLang="zh-CN" sz="2800">
                <a:cs typeface="Times New Roman" panose="02020603050405020304" pitchFamily="18" charset="0"/>
              </a:rPr>
              <a:t>•</a:t>
            </a:r>
            <a:r>
              <a:rPr lang="en-US" altLang="zh-CN" sz="3600">
                <a:cs typeface="Times New Roman" panose="02020603050405020304" pitchFamily="18" charset="0"/>
              </a:rPr>
              <a:t>  </a:t>
            </a:r>
            <a:r>
              <a:rPr lang="en-US" altLang="zh-CN" sz="360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shmget(key,size,permflags)</a:t>
            </a:r>
          </a:p>
          <a:p>
            <a:pPr algn="just" eaLnBrk="1" hangingPunct="1">
              <a:buFontTx/>
              <a:buNone/>
            </a:pPr>
            <a:r>
              <a:rPr lang="en-US" altLang="zh-CN" sz="2800">
                <a:solidFill>
                  <a:srgbClr val="000000"/>
                </a:solidFill>
                <a:ea typeface="华文新魏" panose="02010800040101010101" pitchFamily="2" charset="-122"/>
                <a:cs typeface="Times New Roman" panose="02020603050405020304" pitchFamily="18" charset="0"/>
              </a:rPr>
              <a:t>•</a:t>
            </a:r>
            <a:r>
              <a:rPr lang="en-US" altLang="zh-CN" sz="360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600">
                <a:solidFill>
                  <a:srgbClr val="000000"/>
                </a:solidFill>
                <a:ea typeface="华文新魏" panose="02010800040101010101" pitchFamily="2" charset="-122"/>
                <a:cs typeface="Times New Roman" panose="02020603050405020304" pitchFamily="18" charset="0"/>
              </a:rPr>
              <a:t> </a:t>
            </a:r>
            <a:r>
              <a:rPr lang="en-US" altLang="zh-CN" sz="360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shmat(shm-id,daddr,shmflags)</a:t>
            </a:r>
          </a:p>
          <a:p>
            <a:pPr algn="just" eaLnBrk="1" hangingPunct="1">
              <a:buFontTx/>
              <a:buNone/>
            </a:pPr>
            <a:r>
              <a:rPr lang="en-US" altLang="zh-CN" sz="2800">
                <a:solidFill>
                  <a:srgbClr val="000000"/>
                </a:solidFill>
                <a:ea typeface="华文新魏" panose="02010800040101010101" pitchFamily="2" charset="-122"/>
                <a:cs typeface="Times New Roman" panose="02020603050405020304" pitchFamily="18" charset="0"/>
              </a:rPr>
              <a:t>•</a:t>
            </a:r>
            <a:r>
              <a:rPr lang="en-US" altLang="zh-CN" sz="360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600">
                <a:solidFill>
                  <a:srgbClr val="000000"/>
                </a:solidFill>
                <a:ea typeface="华文新魏" panose="02010800040101010101" pitchFamily="2" charset="-122"/>
                <a:cs typeface="Times New Roman" panose="02020603050405020304" pitchFamily="18" charset="0"/>
              </a:rPr>
              <a:t> </a:t>
            </a:r>
            <a:r>
              <a:rPr lang="en-US" altLang="zh-CN" sz="360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shmdt(memptr)</a:t>
            </a:r>
          </a:p>
          <a:p>
            <a:pPr algn="just" eaLnBrk="1" hangingPunct="1">
              <a:buFontTx/>
              <a:buNone/>
            </a:pPr>
            <a:r>
              <a:rPr lang="en-US" altLang="zh-CN" sz="2800">
                <a:solidFill>
                  <a:srgbClr val="000000"/>
                </a:solidFill>
                <a:ea typeface="华文新魏" panose="02010800040101010101" pitchFamily="2" charset="-122"/>
                <a:cs typeface="Times New Roman" panose="02020603050405020304" pitchFamily="18" charset="0"/>
              </a:rPr>
              <a:t>•</a:t>
            </a:r>
            <a:r>
              <a:rPr lang="en-US" altLang="zh-CN" sz="360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  shmctl(shm-id,command,&amp;shm-stat)</a:t>
            </a:r>
          </a:p>
          <a:p>
            <a:pPr eaLnBrk="1" hangingPunct="1">
              <a:buFontTx/>
              <a:buNone/>
            </a:pPr>
            <a:endParaRPr lang="en-US" altLang="zh-CN" sz="3600">
              <a:solidFill>
                <a:srgbClr val="000000"/>
              </a:solidFill>
              <a:latin typeface="华文新魏" panose="02010800040101010101" pitchFamily="2" charset="-122"/>
              <a:ea typeface="华文新魏" panose="02010800040101010101" pitchFamily="2" charset="-122"/>
            </a:endParaRPr>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31A2AA5-CE11-49DA-98E4-FAC4B0CA370C}"/>
              </a:ext>
            </a:extLst>
          </p:cNvPr>
          <p:cNvSpPr>
            <a:spLocks noGrp="1" noChangeArrowheads="1"/>
          </p:cNvSpPr>
          <p:nvPr>
            <p:ph type="title"/>
          </p:nvPr>
        </p:nvSpPr>
        <p:spPr>
          <a:xfrm>
            <a:off x="762000" y="304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3.5.4</a:t>
            </a:r>
            <a:r>
              <a:rPr lang="zh-CN" altLang="en-US" sz="4800">
                <a:latin typeface="华文新魏" panose="02010800040101010101" pitchFamily="2" charset="-122"/>
                <a:ea typeface="华文新魏" panose="02010800040101010101" pitchFamily="2" charset="-122"/>
              </a:rPr>
              <a:t>消息传递</a:t>
            </a:r>
            <a:r>
              <a:rPr lang="en-US" altLang="zh-CN" sz="4800">
                <a:latin typeface="华文新魏" panose="02010800040101010101" pitchFamily="2" charset="-122"/>
                <a:ea typeface="华文新魏" panose="02010800040101010101" pitchFamily="2" charset="-122"/>
              </a:rPr>
              <a:t>(1)</a:t>
            </a:r>
          </a:p>
        </p:txBody>
      </p:sp>
      <p:sp>
        <p:nvSpPr>
          <p:cNvPr id="32771" name="Rectangle 3">
            <a:extLst>
              <a:ext uri="{FF2B5EF4-FFF2-40B4-BE49-F238E27FC236}">
                <a16:creationId xmlns:a16="http://schemas.microsoft.com/office/drawing/2014/main" id="{BA4B73CA-3EAB-4E3E-B495-B490C27CED1B}"/>
              </a:ext>
            </a:extLst>
          </p:cNvPr>
          <p:cNvSpPr>
            <a:spLocks noGrp="1" noChangeArrowheads="1"/>
          </p:cNvSpPr>
          <p:nvPr>
            <p:ph type="body" idx="1"/>
          </p:nvPr>
        </p:nvSpPr>
        <p:spPr>
          <a:xfrm>
            <a:off x="990600" y="1295400"/>
            <a:ext cx="7620000" cy="4800600"/>
          </a:xfrm>
        </p:spPr>
        <p:txBody>
          <a:bodyPr/>
          <a:lstStyle/>
          <a:p>
            <a:pPr algn="just" eaLnBrk="1" hangingPunct="1">
              <a:lnSpc>
                <a:spcPct val="98000"/>
              </a:lnSpc>
            </a:pPr>
            <a:r>
              <a:rPr lang="zh-CN" altLang="en-US" sz="4400">
                <a:latin typeface="华文新魏" panose="02010800040101010101" pitchFamily="2" charset="-122"/>
                <a:ea typeface="华文新魏" panose="02010800040101010101" pitchFamily="2" charset="-122"/>
              </a:rPr>
              <a:t>什么是消息传递（</a:t>
            </a:r>
            <a:r>
              <a:rPr lang="en-US" altLang="zh-CN" sz="4400">
                <a:latin typeface="华文新魏" panose="02010800040101010101" pitchFamily="2" charset="-122"/>
                <a:ea typeface="华文新魏" panose="02010800040101010101" pitchFamily="2" charset="-122"/>
              </a:rPr>
              <a:t>message passing</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a:t>
            </a:r>
          </a:p>
          <a:p>
            <a:pPr algn="just" eaLnBrk="1" hangingPunct="1">
              <a:lnSpc>
                <a:spcPct val="98000"/>
              </a:lnSpc>
            </a:pPr>
            <a:r>
              <a:rPr lang="zh-CN" altLang="en-US" sz="4400">
                <a:latin typeface="华文新魏" panose="02010800040101010101" pitchFamily="2" charset="-122"/>
                <a:ea typeface="华文新魏" panose="02010800040101010101" pitchFamily="2" charset="-122"/>
              </a:rPr>
              <a:t>消息和消息传递机制 </a:t>
            </a:r>
          </a:p>
          <a:p>
            <a:pPr algn="just" eaLnBrk="1" hangingPunct="1">
              <a:lnSpc>
                <a:spcPct val="98000"/>
              </a:lnSpc>
            </a:pPr>
            <a:r>
              <a:rPr lang="zh-CN" altLang="en-US" sz="4400">
                <a:latin typeface="华文新魏" panose="02010800040101010101" pitchFamily="2" charset="-122"/>
                <a:ea typeface="华文新魏" panose="02010800040101010101" pitchFamily="2" charset="-122"/>
              </a:rPr>
              <a:t>基本的消息传递原语</a:t>
            </a:r>
            <a:r>
              <a:rPr lang="en-US" altLang="zh-CN" sz="4400">
                <a:latin typeface="华文新魏" panose="02010800040101010101" pitchFamily="2" charset="-122"/>
                <a:ea typeface="华文新魏" panose="02010800040101010101" pitchFamily="2" charset="-122"/>
              </a:rPr>
              <a:t>send </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receive</a:t>
            </a:r>
          </a:p>
          <a:p>
            <a:pPr algn="just" eaLnBrk="1" hangingPunct="1">
              <a:lnSpc>
                <a:spcPct val="98000"/>
              </a:lnSpc>
              <a:spcBef>
                <a:spcPts val="600"/>
              </a:spcBef>
              <a:spcAft>
                <a:spcPts val="600"/>
              </a:spcAft>
              <a:buFontTx/>
              <a:buNone/>
            </a:pPr>
            <a:endParaRPr lang="en-US" altLang="zh-CN" sz="44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690FDAB-1098-445A-B113-AB7E14933974}"/>
              </a:ext>
            </a:extLst>
          </p:cNvPr>
          <p:cNvSpPr>
            <a:spLocks noChangeArrowheads="1"/>
          </p:cNvSpPr>
          <p:nvPr/>
        </p:nvSpPr>
        <p:spPr bwMode="auto">
          <a:xfrm>
            <a:off x="1922463" y="1381125"/>
            <a:ext cx="2725737" cy="1589088"/>
          </a:xfrm>
          <a:prstGeom prst="rect">
            <a:avLst/>
          </a:prstGeom>
          <a:solidFill>
            <a:schemeClr val="bg1"/>
          </a:solidFill>
          <a:ln w="508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795" name="Rectangle 3">
            <a:extLst>
              <a:ext uri="{FF2B5EF4-FFF2-40B4-BE49-F238E27FC236}">
                <a16:creationId xmlns:a16="http://schemas.microsoft.com/office/drawing/2014/main" id="{35E5FD27-8621-44FA-982F-8CD681B3511D}"/>
              </a:ext>
            </a:extLst>
          </p:cNvPr>
          <p:cNvSpPr>
            <a:spLocks noGrp="1" noChangeArrowheads="1"/>
          </p:cNvSpPr>
          <p:nvPr>
            <p:ph type="title"/>
          </p:nvPr>
        </p:nvSpPr>
        <p:spPr>
          <a:xfrm>
            <a:off x="304800" y="228600"/>
            <a:ext cx="9144000" cy="914400"/>
          </a:xfrm>
        </p:spPr>
        <p:txBody>
          <a:bodyPr lIns="90488" tIns="44450" rIns="90488" bIns="44450" anchor="b"/>
          <a:lstStyle/>
          <a:p>
            <a:pPr eaLnBrk="1" hangingPunct="1"/>
            <a:r>
              <a:rPr lang="en-US" altLang="zh-CN"/>
              <a:t> </a:t>
            </a:r>
            <a:r>
              <a:rPr lang="en-US" altLang="zh-CN" sz="4000"/>
              <a:t>Message Passing Implementation</a:t>
            </a:r>
          </a:p>
        </p:txBody>
      </p:sp>
      <p:sp>
        <p:nvSpPr>
          <p:cNvPr id="33796" name="Rectangle 4">
            <a:extLst>
              <a:ext uri="{FF2B5EF4-FFF2-40B4-BE49-F238E27FC236}">
                <a16:creationId xmlns:a16="http://schemas.microsoft.com/office/drawing/2014/main" id="{AEA0F240-E22A-4714-8D2C-F7E92D6D8629}"/>
              </a:ext>
            </a:extLst>
          </p:cNvPr>
          <p:cNvSpPr>
            <a:spLocks noChangeArrowheads="1"/>
          </p:cNvSpPr>
          <p:nvPr/>
        </p:nvSpPr>
        <p:spPr bwMode="auto">
          <a:xfrm>
            <a:off x="1731963" y="2787650"/>
            <a:ext cx="69643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797" name="Rectangle 5">
            <a:extLst>
              <a:ext uri="{FF2B5EF4-FFF2-40B4-BE49-F238E27FC236}">
                <a16:creationId xmlns:a16="http://schemas.microsoft.com/office/drawing/2014/main" id="{B7539920-76F1-448C-8548-3BA900AC7C85}"/>
              </a:ext>
            </a:extLst>
          </p:cNvPr>
          <p:cNvSpPr>
            <a:spLocks noChangeArrowheads="1"/>
          </p:cNvSpPr>
          <p:nvPr/>
        </p:nvSpPr>
        <p:spPr bwMode="auto">
          <a:xfrm>
            <a:off x="838200" y="5699125"/>
            <a:ext cx="78819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spcBef>
                <a:spcPct val="20000"/>
              </a:spcBef>
              <a:buClr>
                <a:schemeClr val="tx1"/>
              </a:buClr>
              <a:buSzPct val="50000"/>
              <a:buFont typeface="Wingdings" panose="05000000000000000000" pitchFamily="2" charset="2"/>
              <a:buChar char="q"/>
            </a:pPr>
            <a:r>
              <a:rPr kumimoji="0" lang="en-US" altLang="zh-CN">
                <a:latin typeface="Arial" panose="020B0604020202020204" pitchFamily="34" charset="0"/>
                <a:ea typeface="宋体" panose="02010600030101010101" pitchFamily="2" charset="-122"/>
              </a:rPr>
              <a:t>two copy operations in a conventional implementation</a:t>
            </a:r>
          </a:p>
        </p:txBody>
      </p:sp>
      <p:sp>
        <p:nvSpPr>
          <p:cNvPr id="33798" name="Rectangle 6">
            <a:extLst>
              <a:ext uri="{FF2B5EF4-FFF2-40B4-BE49-F238E27FC236}">
                <a16:creationId xmlns:a16="http://schemas.microsoft.com/office/drawing/2014/main" id="{A95C8DE9-4ECD-4E02-9AAA-9E635D3F9D36}"/>
              </a:ext>
            </a:extLst>
          </p:cNvPr>
          <p:cNvSpPr>
            <a:spLocks noChangeArrowheads="1"/>
          </p:cNvSpPr>
          <p:nvPr/>
        </p:nvSpPr>
        <p:spPr bwMode="auto">
          <a:xfrm>
            <a:off x="1903413" y="1450975"/>
            <a:ext cx="2763837" cy="3954463"/>
          </a:xfrm>
          <a:prstGeom prst="rect">
            <a:avLst/>
          </a:prstGeom>
          <a:solidFill>
            <a:schemeClr val="bg1"/>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799" name="Rectangle 7">
            <a:extLst>
              <a:ext uri="{FF2B5EF4-FFF2-40B4-BE49-F238E27FC236}">
                <a16:creationId xmlns:a16="http://schemas.microsoft.com/office/drawing/2014/main" id="{8B2316B6-8B22-4B5C-A6BB-679F5AEBDCC7}"/>
              </a:ext>
            </a:extLst>
          </p:cNvPr>
          <p:cNvSpPr>
            <a:spLocks noChangeArrowheads="1"/>
          </p:cNvSpPr>
          <p:nvPr/>
        </p:nvSpPr>
        <p:spPr bwMode="auto">
          <a:xfrm>
            <a:off x="1914525" y="1341438"/>
            <a:ext cx="2752725" cy="1622425"/>
          </a:xfrm>
          <a:prstGeom prst="rect">
            <a:avLst/>
          </a:prstGeom>
          <a:solidFill>
            <a:schemeClr val="accent1"/>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800" name="Rectangle 8">
            <a:extLst>
              <a:ext uri="{FF2B5EF4-FFF2-40B4-BE49-F238E27FC236}">
                <a16:creationId xmlns:a16="http://schemas.microsoft.com/office/drawing/2014/main" id="{926CAE7E-8D8B-4B42-AF1F-3C0FDE982729}"/>
              </a:ext>
            </a:extLst>
          </p:cNvPr>
          <p:cNvSpPr>
            <a:spLocks noChangeArrowheads="1"/>
          </p:cNvSpPr>
          <p:nvPr/>
        </p:nvSpPr>
        <p:spPr bwMode="auto">
          <a:xfrm>
            <a:off x="2070100" y="3386138"/>
            <a:ext cx="2201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x=1</a:t>
            </a:r>
          </a:p>
          <a:p>
            <a:r>
              <a:rPr kumimoji="0" lang="en-US" altLang="zh-CN" sz="1800">
                <a:latin typeface="Arial" panose="020B0604020202020204" pitchFamily="34" charset="0"/>
                <a:ea typeface="宋体" panose="02010600030101010101" pitchFamily="2" charset="-122"/>
              </a:rPr>
              <a:t>send(process2, &amp;X)</a:t>
            </a:r>
          </a:p>
        </p:txBody>
      </p:sp>
      <p:sp>
        <p:nvSpPr>
          <p:cNvPr id="33801" name="Rectangle 9">
            <a:extLst>
              <a:ext uri="{FF2B5EF4-FFF2-40B4-BE49-F238E27FC236}">
                <a16:creationId xmlns:a16="http://schemas.microsoft.com/office/drawing/2014/main" id="{DA74C95E-DE0B-468D-AD4E-DD5294F278AC}"/>
              </a:ext>
            </a:extLst>
          </p:cNvPr>
          <p:cNvSpPr>
            <a:spLocks noChangeArrowheads="1"/>
          </p:cNvSpPr>
          <p:nvPr/>
        </p:nvSpPr>
        <p:spPr bwMode="auto">
          <a:xfrm>
            <a:off x="1903413" y="1608138"/>
            <a:ext cx="2767012" cy="228600"/>
          </a:xfrm>
          <a:prstGeom prst="rect">
            <a:avLst/>
          </a:prstGeom>
          <a:solidFill>
            <a:srgbClr val="CCFFCC"/>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802" name="Line 10">
            <a:extLst>
              <a:ext uri="{FF2B5EF4-FFF2-40B4-BE49-F238E27FC236}">
                <a16:creationId xmlns:a16="http://schemas.microsoft.com/office/drawing/2014/main" id="{A76CBA63-C8DD-4BC2-9B82-8D2DB1F6DF7B}"/>
              </a:ext>
            </a:extLst>
          </p:cNvPr>
          <p:cNvSpPr>
            <a:spLocks noChangeShapeType="1"/>
          </p:cNvSpPr>
          <p:nvPr/>
        </p:nvSpPr>
        <p:spPr bwMode="auto">
          <a:xfrm flipV="1">
            <a:off x="4843463" y="3405188"/>
            <a:ext cx="714375" cy="393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3" name="Line 11">
            <a:extLst>
              <a:ext uri="{FF2B5EF4-FFF2-40B4-BE49-F238E27FC236}">
                <a16:creationId xmlns:a16="http://schemas.microsoft.com/office/drawing/2014/main" id="{91717D7E-D503-4247-957B-CED20CFE7497}"/>
              </a:ext>
            </a:extLst>
          </p:cNvPr>
          <p:cNvSpPr>
            <a:spLocks noChangeShapeType="1"/>
          </p:cNvSpPr>
          <p:nvPr/>
        </p:nvSpPr>
        <p:spPr bwMode="auto">
          <a:xfrm>
            <a:off x="903288" y="1658938"/>
            <a:ext cx="6254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2">
            <a:extLst>
              <a:ext uri="{FF2B5EF4-FFF2-40B4-BE49-F238E27FC236}">
                <a16:creationId xmlns:a16="http://schemas.microsoft.com/office/drawing/2014/main" id="{301EAB5E-3652-45BA-B8AB-66BB51FC623E}"/>
              </a:ext>
            </a:extLst>
          </p:cNvPr>
          <p:cNvSpPr>
            <a:spLocks noChangeShapeType="1"/>
          </p:cNvSpPr>
          <p:nvPr/>
        </p:nvSpPr>
        <p:spPr bwMode="auto">
          <a:xfrm flipH="1">
            <a:off x="881063" y="1684338"/>
            <a:ext cx="14287" cy="2422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13">
            <a:extLst>
              <a:ext uri="{FF2B5EF4-FFF2-40B4-BE49-F238E27FC236}">
                <a16:creationId xmlns:a16="http://schemas.microsoft.com/office/drawing/2014/main" id="{019D3346-480F-4935-B2A5-3C14582B2086}"/>
              </a:ext>
            </a:extLst>
          </p:cNvPr>
          <p:cNvSpPr>
            <a:spLocks noChangeShapeType="1"/>
          </p:cNvSpPr>
          <p:nvPr/>
        </p:nvSpPr>
        <p:spPr bwMode="auto">
          <a:xfrm>
            <a:off x="933450" y="4097338"/>
            <a:ext cx="8715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4">
            <a:extLst>
              <a:ext uri="{FF2B5EF4-FFF2-40B4-BE49-F238E27FC236}">
                <a16:creationId xmlns:a16="http://schemas.microsoft.com/office/drawing/2014/main" id="{E0E0F3F0-2A75-4BF6-B052-021AB77BFA47}"/>
              </a:ext>
            </a:extLst>
          </p:cNvPr>
          <p:cNvSpPr>
            <a:spLocks noChangeShapeType="1"/>
          </p:cNvSpPr>
          <p:nvPr/>
        </p:nvSpPr>
        <p:spPr bwMode="auto">
          <a:xfrm flipV="1">
            <a:off x="4894263" y="4443413"/>
            <a:ext cx="714375" cy="393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Rectangle 15">
            <a:extLst>
              <a:ext uri="{FF2B5EF4-FFF2-40B4-BE49-F238E27FC236}">
                <a16:creationId xmlns:a16="http://schemas.microsoft.com/office/drawing/2014/main" id="{8C2BF425-8492-4577-9985-269535F1C6A7}"/>
              </a:ext>
            </a:extLst>
          </p:cNvPr>
          <p:cNvSpPr>
            <a:spLocks noChangeArrowheads="1"/>
          </p:cNvSpPr>
          <p:nvPr/>
        </p:nvSpPr>
        <p:spPr bwMode="auto">
          <a:xfrm>
            <a:off x="2073275" y="4421188"/>
            <a:ext cx="2365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receive(process1,&amp;Y)</a:t>
            </a:r>
          </a:p>
          <a:p>
            <a:r>
              <a:rPr kumimoji="0" lang="en-US" altLang="zh-CN" sz="1800">
                <a:latin typeface="Arial" panose="020B0604020202020204" pitchFamily="34" charset="0"/>
                <a:ea typeface="宋体" panose="02010600030101010101" pitchFamily="2" charset="-122"/>
              </a:rPr>
              <a:t>print Y</a:t>
            </a:r>
          </a:p>
        </p:txBody>
      </p:sp>
      <p:sp>
        <p:nvSpPr>
          <p:cNvPr id="33808" name="Rectangle 16">
            <a:extLst>
              <a:ext uri="{FF2B5EF4-FFF2-40B4-BE49-F238E27FC236}">
                <a16:creationId xmlns:a16="http://schemas.microsoft.com/office/drawing/2014/main" id="{5FE38A46-FFA1-484B-8B6F-047874F46A3D}"/>
              </a:ext>
            </a:extLst>
          </p:cNvPr>
          <p:cNvSpPr>
            <a:spLocks noChangeArrowheads="1"/>
          </p:cNvSpPr>
          <p:nvPr/>
        </p:nvSpPr>
        <p:spPr bwMode="auto">
          <a:xfrm>
            <a:off x="1898650" y="5030788"/>
            <a:ext cx="2767013" cy="228600"/>
          </a:xfrm>
          <a:prstGeom prst="rect">
            <a:avLst/>
          </a:prstGeom>
          <a:solidFill>
            <a:srgbClr val="CCFFCC"/>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809" name="Rectangle 17">
            <a:extLst>
              <a:ext uri="{FF2B5EF4-FFF2-40B4-BE49-F238E27FC236}">
                <a16:creationId xmlns:a16="http://schemas.microsoft.com/office/drawing/2014/main" id="{99D72297-07EB-4445-B14E-EE8217677B70}"/>
              </a:ext>
            </a:extLst>
          </p:cNvPr>
          <p:cNvSpPr>
            <a:spLocks noChangeArrowheads="1"/>
          </p:cNvSpPr>
          <p:nvPr/>
        </p:nvSpPr>
        <p:spPr bwMode="auto">
          <a:xfrm>
            <a:off x="1916113" y="3989388"/>
            <a:ext cx="2767012" cy="228600"/>
          </a:xfrm>
          <a:prstGeom prst="rect">
            <a:avLst/>
          </a:prstGeom>
          <a:solidFill>
            <a:srgbClr val="CCFFCC"/>
          </a:solidFill>
          <a:ln w="1270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810" name="Rectangle 18">
            <a:extLst>
              <a:ext uri="{FF2B5EF4-FFF2-40B4-BE49-F238E27FC236}">
                <a16:creationId xmlns:a16="http://schemas.microsoft.com/office/drawing/2014/main" id="{2B68207F-0220-41AF-BE13-96F89A4AB62D}"/>
              </a:ext>
            </a:extLst>
          </p:cNvPr>
          <p:cNvSpPr>
            <a:spLocks noChangeArrowheads="1"/>
          </p:cNvSpPr>
          <p:nvPr/>
        </p:nvSpPr>
        <p:spPr bwMode="auto">
          <a:xfrm>
            <a:off x="1909763" y="4462463"/>
            <a:ext cx="2751137" cy="936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811" name="Rectangle 19">
            <a:extLst>
              <a:ext uri="{FF2B5EF4-FFF2-40B4-BE49-F238E27FC236}">
                <a16:creationId xmlns:a16="http://schemas.microsoft.com/office/drawing/2014/main" id="{7856E754-1279-4EB0-95C8-00C248FCE9E6}"/>
              </a:ext>
            </a:extLst>
          </p:cNvPr>
          <p:cNvSpPr>
            <a:spLocks noChangeArrowheads="1"/>
          </p:cNvSpPr>
          <p:nvPr/>
        </p:nvSpPr>
        <p:spPr bwMode="auto">
          <a:xfrm>
            <a:off x="1916113" y="3422650"/>
            <a:ext cx="2751137" cy="936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33812" name="Rectangle 20">
            <a:extLst>
              <a:ext uri="{FF2B5EF4-FFF2-40B4-BE49-F238E27FC236}">
                <a16:creationId xmlns:a16="http://schemas.microsoft.com/office/drawing/2014/main" id="{3CF560CF-B8D4-4B98-9258-F1B3488428ED}"/>
              </a:ext>
            </a:extLst>
          </p:cNvPr>
          <p:cNvSpPr>
            <a:spLocks noChangeArrowheads="1"/>
          </p:cNvSpPr>
          <p:nvPr/>
        </p:nvSpPr>
        <p:spPr bwMode="auto">
          <a:xfrm>
            <a:off x="5654675" y="3154363"/>
            <a:ext cx="1171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process 1</a:t>
            </a:r>
          </a:p>
        </p:txBody>
      </p:sp>
      <p:sp>
        <p:nvSpPr>
          <p:cNvPr id="33813" name="Rectangle 21">
            <a:extLst>
              <a:ext uri="{FF2B5EF4-FFF2-40B4-BE49-F238E27FC236}">
                <a16:creationId xmlns:a16="http://schemas.microsoft.com/office/drawing/2014/main" id="{10D81587-8AF3-4931-AFFA-0B8977940436}"/>
              </a:ext>
            </a:extLst>
          </p:cNvPr>
          <p:cNvSpPr>
            <a:spLocks noChangeArrowheads="1"/>
          </p:cNvSpPr>
          <p:nvPr/>
        </p:nvSpPr>
        <p:spPr bwMode="auto">
          <a:xfrm>
            <a:off x="5678488" y="4192588"/>
            <a:ext cx="1171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process 2</a:t>
            </a:r>
          </a:p>
        </p:txBody>
      </p:sp>
      <p:sp>
        <p:nvSpPr>
          <p:cNvPr id="33814" name="Rectangle 22">
            <a:extLst>
              <a:ext uri="{FF2B5EF4-FFF2-40B4-BE49-F238E27FC236}">
                <a16:creationId xmlns:a16="http://schemas.microsoft.com/office/drawing/2014/main" id="{8960E3BA-7351-4ABB-87B3-5547F7D085C9}"/>
              </a:ext>
            </a:extLst>
          </p:cNvPr>
          <p:cNvSpPr>
            <a:spLocks noChangeArrowheads="1"/>
          </p:cNvSpPr>
          <p:nvPr/>
        </p:nvSpPr>
        <p:spPr bwMode="auto">
          <a:xfrm>
            <a:off x="2698750" y="391795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X</a:t>
            </a:r>
          </a:p>
        </p:txBody>
      </p:sp>
      <p:sp>
        <p:nvSpPr>
          <p:cNvPr id="33815" name="Rectangle 23">
            <a:extLst>
              <a:ext uri="{FF2B5EF4-FFF2-40B4-BE49-F238E27FC236}">
                <a16:creationId xmlns:a16="http://schemas.microsoft.com/office/drawing/2014/main" id="{310C72F2-9D2D-4089-A796-DE3736913E5A}"/>
              </a:ext>
            </a:extLst>
          </p:cNvPr>
          <p:cNvSpPr>
            <a:spLocks noChangeArrowheads="1"/>
          </p:cNvSpPr>
          <p:nvPr/>
        </p:nvSpPr>
        <p:spPr bwMode="auto">
          <a:xfrm>
            <a:off x="2676525" y="4964113"/>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Y</a:t>
            </a:r>
          </a:p>
        </p:txBody>
      </p:sp>
      <p:sp>
        <p:nvSpPr>
          <p:cNvPr id="33816" name="Rectangle 24">
            <a:extLst>
              <a:ext uri="{FF2B5EF4-FFF2-40B4-BE49-F238E27FC236}">
                <a16:creationId xmlns:a16="http://schemas.microsoft.com/office/drawing/2014/main" id="{7C75F2F4-FDD2-41AA-8E3B-47ADEBC8A0BB}"/>
              </a:ext>
            </a:extLst>
          </p:cNvPr>
          <p:cNvSpPr>
            <a:spLocks noChangeArrowheads="1"/>
          </p:cNvSpPr>
          <p:nvPr/>
        </p:nvSpPr>
        <p:spPr bwMode="auto">
          <a:xfrm>
            <a:off x="2486025" y="1536700"/>
            <a:ext cx="156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kernel buffers</a:t>
            </a:r>
          </a:p>
        </p:txBody>
      </p:sp>
      <p:sp>
        <p:nvSpPr>
          <p:cNvPr id="33817" name="Line 25">
            <a:extLst>
              <a:ext uri="{FF2B5EF4-FFF2-40B4-BE49-F238E27FC236}">
                <a16:creationId xmlns:a16="http://schemas.microsoft.com/office/drawing/2014/main" id="{D5CF869B-1743-4017-B0BD-FF41676336F1}"/>
              </a:ext>
            </a:extLst>
          </p:cNvPr>
          <p:cNvSpPr>
            <a:spLocks noChangeShapeType="1"/>
          </p:cNvSpPr>
          <p:nvPr/>
        </p:nvSpPr>
        <p:spPr bwMode="auto">
          <a:xfrm>
            <a:off x="1382713" y="1793875"/>
            <a:ext cx="4349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8" name="Line 26">
            <a:extLst>
              <a:ext uri="{FF2B5EF4-FFF2-40B4-BE49-F238E27FC236}">
                <a16:creationId xmlns:a16="http://schemas.microsoft.com/office/drawing/2014/main" id="{DE12F6C4-7AF1-4D42-A65B-3068B0265573}"/>
              </a:ext>
            </a:extLst>
          </p:cNvPr>
          <p:cNvSpPr>
            <a:spLocks noChangeShapeType="1"/>
          </p:cNvSpPr>
          <p:nvPr/>
        </p:nvSpPr>
        <p:spPr bwMode="auto">
          <a:xfrm>
            <a:off x="1379538" y="1819275"/>
            <a:ext cx="0" cy="3367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9" name="Line 27">
            <a:extLst>
              <a:ext uri="{FF2B5EF4-FFF2-40B4-BE49-F238E27FC236}">
                <a16:creationId xmlns:a16="http://schemas.microsoft.com/office/drawing/2014/main" id="{E371B875-D38F-4FFE-8409-0A63EE80E689}"/>
              </a:ext>
            </a:extLst>
          </p:cNvPr>
          <p:cNvSpPr>
            <a:spLocks noChangeShapeType="1"/>
          </p:cNvSpPr>
          <p:nvPr/>
        </p:nvSpPr>
        <p:spPr bwMode="auto">
          <a:xfrm>
            <a:off x="1404938" y="5199063"/>
            <a:ext cx="355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0" name="Rectangle 28">
            <a:extLst>
              <a:ext uri="{FF2B5EF4-FFF2-40B4-BE49-F238E27FC236}">
                <a16:creationId xmlns:a16="http://schemas.microsoft.com/office/drawing/2014/main" id="{1C8B8F1C-8D26-4F46-A1F9-213F746B4F34}"/>
              </a:ext>
            </a:extLst>
          </p:cNvPr>
          <p:cNvSpPr>
            <a:spLocks noChangeArrowheads="1"/>
          </p:cNvSpPr>
          <p:nvPr/>
        </p:nvSpPr>
        <p:spPr bwMode="auto">
          <a:xfrm>
            <a:off x="395288" y="2098675"/>
            <a:ext cx="663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1st</a:t>
            </a:r>
          </a:p>
          <a:p>
            <a:r>
              <a:rPr kumimoji="0" lang="en-US" altLang="zh-CN" sz="1800">
                <a:latin typeface="Arial" panose="020B0604020202020204" pitchFamily="34" charset="0"/>
                <a:ea typeface="宋体" panose="02010600030101010101" pitchFamily="2" charset="-122"/>
              </a:rPr>
              <a:t>copy</a:t>
            </a:r>
          </a:p>
        </p:txBody>
      </p:sp>
      <p:sp>
        <p:nvSpPr>
          <p:cNvPr id="33821" name="Rectangle 29">
            <a:extLst>
              <a:ext uri="{FF2B5EF4-FFF2-40B4-BE49-F238E27FC236}">
                <a16:creationId xmlns:a16="http://schemas.microsoft.com/office/drawing/2014/main" id="{C9D6870C-ED3C-4934-A12A-85F2B91CE420}"/>
              </a:ext>
            </a:extLst>
          </p:cNvPr>
          <p:cNvSpPr>
            <a:spLocks noChangeArrowheads="1"/>
          </p:cNvSpPr>
          <p:nvPr/>
        </p:nvSpPr>
        <p:spPr bwMode="auto">
          <a:xfrm>
            <a:off x="1058863" y="3322638"/>
            <a:ext cx="663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2nd</a:t>
            </a:r>
          </a:p>
          <a:p>
            <a:r>
              <a:rPr kumimoji="0" lang="en-US" altLang="zh-CN" sz="1800">
                <a:latin typeface="Arial" panose="020B0604020202020204" pitchFamily="34" charset="0"/>
                <a:ea typeface="宋体" panose="02010600030101010101" pitchFamily="2" charset="-122"/>
              </a:rPr>
              <a:t>copy</a:t>
            </a:r>
          </a:p>
        </p:txBody>
      </p:sp>
      <p:sp>
        <p:nvSpPr>
          <p:cNvPr id="33822" name="Line 30">
            <a:extLst>
              <a:ext uri="{FF2B5EF4-FFF2-40B4-BE49-F238E27FC236}">
                <a16:creationId xmlns:a16="http://schemas.microsoft.com/office/drawing/2014/main" id="{5585C8CF-2A94-4F17-AB6B-958416C1AE0C}"/>
              </a:ext>
            </a:extLst>
          </p:cNvPr>
          <p:cNvSpPr>
            <a:spLocks noChangeShapeType="1"/>
          </p:cNvSpPr>
          <p:nvPr/>
        </p:nvSpPr>
        <p:spPr bwMode="auto">
          <a:xfrm flipV="1">
            <a:off x="4805363" y="1871663"/>
            <a:ext cx="714375" cy="393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3" name="Rectangle 31">
            <a:extLst>
              <a:ext uri="{FF2B5EF4-FFF2-40B4-BE49-F238E27FC236}">
                <a16:creationId xmlns:a16="http://schemas.microsoft.com/office/drawing/2014/main" id="{473A7904-CD64-4F3C-805F-38110E250D6A}"/>
              </a:ext>
            </a:extLst>
          </p:cNvPr>
          <p:cNvSpPr>
            <a:spLocks noChangeArrowheads="1"/>
          </p:cNvSpPr>
          <p:nvPr/>
        </p:nvSpPr>
        <p:spPr bwMode="auto">
          <a:xfrm>
            <a:off x="5654675" y="1682750"/>
            <a:ext cx="803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r>
              <a:rPr kumimoji="0" lang="en-US" altLang="zh-CN" sz="1800">
                <a:latin typeface="Arial" panose="020B0604020202020204" pitchFamily="34" charset="0"/>
                <a:ea typeface="宋体" panose="02010600030101010101" pitchFamily="2" charset="-122"/>
              </a:rPr>
              <a:t>kernel</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F75E122-A7C3-4561-944C-DC426D0C70CF}"/>
              </a:ext>
            </a:extLst>
          </p:cNvPr>
          <p:cNvSpPr>
            <a:spLocks noGrp="1" noChangeArrowheads="1"/>
          </p:cNvSpPr>
          <p:nvPr>
            <p:ph type="title"/>
          </p:nvPr>
        </p:nvSpPr>
        <p:spPr>
          <a:xfrm>
            <a:off x="685800" y="188913"/>
            <a:ext cx="7772400" cy="1143000"/>
          </a:xfrm>
        </p:spPr>
        <p:txBody>
          <a:bodyPr/>
          <a:lstStyle/>
          <a:p>
            <a:pPr eaLnBrk="1" hangingPunct="1"/>
            <a:r>
              <a:rPr lang="en-US" altLang="zh-CN" sz="4000"/>
              <a:t>Interprocess Communication (IPC)</a:t>
            </a:r>
          </a:p>
        </p:txBody>
      </p:sp>
      <p:sp>
        <p:nvSpPr>
          <p:cNvPr id="34819" name="Rectangle 3">
            <a:extLst>
              <a:ext uri="{FF2B5EF4-FFF2-40B4-BE49-F238E27FC236}">
                <a16:creationId xmlns:a16="http://schemas.microsoft.com/office/drawing/2014/main" id="{5273B9ED-4DC7-41F0-B2FF-EED56549DF3B}"/>
              </a:ext>
            </a:extLst>
          </p:cNvPr>
          <p:cNvSpPr>
            <a:spLocks noGrp="1" noChangeArrowheads="1"/>
          </p:cNvSpPr>
          <p:nvPr>
            <p:ph type="body" idx="1"/>
          </p:nvPr>
        </p:nvSpPr>
        <p:spPr>
          <a:xfrm>
            <a:off x="685800" y="1052513"/>
            <a:ext cx="7772400" cy="4114800"/>
          </a:xfrm>
        </p:spPr>
        <p:txBody>
          <a:bodyPr/>
          <a:lstStyle/>
          <a:p>
            <a:pPr eaLnBrk="1" hangingPunct="1">
              <a:lnSpc>
                <a:spcPct val="90000"/>
              </a:lnSpc>
            </a:pPr>
            <a:r>
              <a:rPr lang="en-US" altLang="zh-CN" sz="2400"/>
              <a:t>Mechanism for processes to communicate and to synchronize their actions</a:t>
            </a:r>
          </a:p>
          <a:p>
            <a:pPr eaLnBrk="1" hangingPunct="1">
              <a:lnSpc>
                <a:spcPct val="90000"/>
              </a:lnSpc>
            </a:pPr>
            <a:r>
              <a:rPr lang="en-US" altLang="zh-CN" sz="2400"/>
              <a:t>Message system </a:t>
            </a:r>
            <a:r>
              <a:rPr lang="en-US" altLang="zh-CN" sz="2400">
                <a:latin typeface="Helvetica" panose="020B0604020202020204" pitchFamily="34" charset="0"/>
              </a:rPr>
              <a:t>–</a:t>
            </a:r>
            <a:r>
              <a:rPr lang="en-US" altLang="zh-CN" sz="2400"/>
              <a:t> processes communicate with each other without resorting to shared variables</a:t>
            </a:r>
          </a:p>
          <a:p>
            <a:pPr eaLnBrk="1" hangingPunct="1">
              <a:lnSpc>
                <a:spcPct val="90000"/>
              </a:lnSpc>
            </a:pPr>
            <a:r>
              <a:rPr lang="en-US" altLang="zh-CN" sz="2400"/>
              <a:t>IPC facility provides two operations:</a:t>
            </a:r>
          </a:p>
          <a:p>
            <a:pPr lvl="1" eaLnBrk="1" hangingPunct="1">
              <a:lnSpc>
                <a:spcPct val="90000"/>
              </a:lnSpc>
            </a:pPr>
            <a:r>
              <a:rPr lang="en-US" altLang="zh-CN" sz="2400" b="1"/>
              <a:t>send</a:t>
            </a:r>
            <a:r>
              <a:rPr lang="en-US" altLang="zh-CN" sz="2400"/>
              <a:t>(</a:t>
            </a:r>
            <a:r>
              <a:rPr lang="en-US" altLang="zh-CN" sz="2400" i="1"/>
              <a:t>message</a:t>
            </a:r>
            <a:r>
              <a:rPr lang="en-US" altLang="zh-CN" sz="2400"/>
              <a:t>) </a:t>
            </a:r>
            <a:r>
              <a:rPr lang="en-US" altLang="zh-CN" sz="2400">
                <a:latin typeface="Helvetica" panose="020B0604020202020204" pitchFamily="34" charset="0"/>
              </a:rPr>
              <a:t>–</a:t>
            </a:r>
            <a:r>
              <a:rPr lang="en-US" altLang="zh-CN" sz="2400"/>
              <a:t> message size fixed or variable </a:t>
            </a:r>
          </a:p>
          <a:p>
            <a:pPr lvl="1" eaLnBrk="1" hangingPunct="1">
              <a:lnSpc>
                <a:spcPct val="90000"/>
              </a:lnSpc>
            </a:pPr>
            <a:r>
              <a:rPr lang="en-US" altLang="zh-CN" sz="2400" b="1"/>
              <a:t>receive</a:t>
            </a:r>
            <a:r>
              <a:rPr lang="en-US" altLang="zh-CN" sz="2400"/>
              <a:t>(</a:t>
            </a:r>
            <a:r>
              <a:rPr lang="en-US" altLang="zh-CN" sz="2400" i="1"/>
              <a:t>message</a:t>
            </a:r>
            <a:r>
              <a:rPr lang="en-US" altLang="zh-CN" sz="2400"/>
              <a:t>)</a:t>
            </a:r>
          </a:p>
          <a:p>
            <a:pPr eaLnBrk="1" hangingPunct="1">
              <a:lnSpc>
                <a:spcPct val="90000"/>
              </a:lnSpc>
            </a:pPr>
            <a:r>
              <a:rPr lang="en-US" altLang="zh-CN" sz="2400"/>
              <a:t>If </a:t>
            </a:r>
            <a:r>
              <a:rPr lang="en-US" altLang="zh-CN" sz="2400" i="1"/>
              <a:t>P</a:t>
            </a:r>
            <a:r>
              <a:rPr lang="en-US" altLang="zh-CN" sz="2400"/>
              <a:t> and </a:t>
            </a:r>
            <a:r>
              <a:rPr lang="en-US" altLang="zh-CN" sz="2400" i="1"/>
              <a:t>Q</a:t>
            </a:r>
            <a:r>
              <a:rPr lang="en-US" altLang="zh-CN" sz="2400"/>
              <a:t> wish to communicate, they need to:</a:t>
            </a:r>
          </a:p>
          <a:p>
            <a:pPr lvl="1" eaLnBrk="1" hangingPunct="1">
              <a:lnSpc>
                <a:spcPct val="90000"/>
              </a:lnSpc>
            </a:pPr>
            <a:r>
              <a:rPr lang="en-US" altLang="zh-CN" sz="2400"/>
              <a:t>establish a </a:t>
            </a:r>
            <a:r>
              <a:rPr lang="en-US" altLang="zh-CN" sz="2400" i="1"/>
              <a:t>communication</a:t>
            </a:r>
            <a:r>
              <a:rPr lang="en-US" altLang="zh-CN" sz="2400"/>
              <a:t> </a:t>
            </a:r>
            <a:r>
              <a:rPr lang="en-US" altLang="zh-CN" sz="2400" i="1"/>
              <a:t>link</a:t>
            </a:r>
            <a:r>
              <a:rPr lang="en-US" altLang="zh-CN" sz="2400"/>
              <a:t> between them</a:t>
            </a:r>
          </a:p>
          <a:p>
            <a:pPr lvl="1" eaLnBrk="1" hangingPunct="1">
              <a:lnSpc>
                <a:spcPct val="90000"/>
              </a:lnSpc>
            </a:pPr>
            <a:r>
              <a:rPr lang="en-US" altLang="zh-CN" sz="2400"/>
              <a:t>exchange messages via send/receive</a:t>
            </a:r>
          </a:p>
          <a:p>
            <a:pPr eaLnBrk="1" hangingPunct="1">
              <a:lnSpc>
                <a:spcPct val="90000"/>
              </a:lnSpc>
            </a:pPr>
            <a:r>
              <a:rPr lang="en-US" altLang="zh-CN" sz="2400"/>
              <a:t>Implementation of communication link</a:t>
            </a:r>
          </a:p>
          <a:p>
            <a:pPr lvl="1" eaLnBrk="1" hangingPunct="1">
              <a:lnSpc>
                <a:spcPct val="90000"/>
              </a:lnSpc>
            </a:pPr>
            <a:r>
              <a:rPr lang="en-US" altLang="zh-CN" sz="2400"/>
              <a:t>physical (e.g., shared memory, hardware bus)</a:t>
            </a:r>
          </a:p>
          <a:p>
            <a:pPr lvl="1" eaLnBrk="1" hangingPunct="1">
              <a:lnSpc>
                <a:spcPct val="90000"/>
              </a:lnSpc>
            </a:pPr>
            <a:r>
              <a:rPr lang="en-US" altLang="zh-CN" sz="2400"/>
              <a:t>logical (e.g., logical properties)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5C1993B-2D80-4A0F-88F1-EB2B0128C58C}"/>
              </a:ext>
            </a:extLst>
          </p:cNvPr>
          <p:cNvSpPr>
            <a:spLocks noGrp="1" noChangeArrowheads="1"/>
          </p:cNvSpPr>
          <p:nvPr>
            <p:ph type="title"/>
          </p:nvPr>
        </p:nvSpPr>
        <p:spPr>
          <a:xfrm>
            <a:off x="685800" y="115888"/>
            <a:ext cx="7772400" cy="1143000"/>
          </a:xfrm>
        </p:spPr>
        <p:txBody>
          <a:bodyPr/>
          <a:lstStyle/>
          <a:p>
            <a:pPr eaLnBrk="1" hangingPunct="1"/>
            <a:r>
              <a:rPr lang="en-US" altLang="zh-CN"/>
              <a:t>Implementation Questions</a:t>
            </a:r>
          </a:p>
        </p:txBody>
      </p:sp>
      <p:sp>
        <p:nvSpPr>
          <p:cNvPr id="35843" name="Rectangle 3">
            <a:extLst>
              <a:ext uri="{FF2B5EF4-FFF2-40B4-BE49-F238E27FC236}">
                <a16:creationId xmlns:a16="http://schemas.microsoft.com/office/drawing/2014/main" id="{D7016C28-4CDA-4CB4-9362-7E3F2B6D9C69}"/>
              </a:ext>
            </a:extLst>
          </p:cNvPr>
          <p:cNvSpPr>
            <a:spLocks noGrp="1" noChangeArrowheads="1"/>
          </p:cNvSpPr>
          <p:nvPr>
            <p:ph type="body" idx="1"/>
          </p:nvPr>
        </p:nvSpPr>
        <p:spPr>
          <a:xfrm>
            <a:off x="685800" y="1052513"/>
            <a:ext cx="7772400" cy="4114800"/>
          </a:xfrm>
        </p:spPr>
        <p:txBody>
          <a:bodyPr/>
          <a:lstStyle/>
          <a:p>
            <a:pPr eaLnBrk="1" hangingPunct="1"/>
            <a:r>
              <a:rPr lang="en-US" altLang="zh-CN"/>
              <a:t>How are links established?</a:t>
            </a:r>
          </a:p>
          <a:p>
            <a:pPr eaLnBrk="1" hangingPunct="1"/>
            <a:r>
              <a:rPr lang="en-US" altLang="zh-CN"/>
              <a:t>Can a link be associated with more than two processes?</a:t>
            </a:r>
          </a:p>
          <a:p>
            <a:pPr eaLnBrk="1" hangingPunct="1"/>
            <a:r>
              <a:rPr lang="en-US" altLang="zh-CN"/>
              <a:t>How many links can there be between every pair of communicating processes?</a:t>
            </a:r>
          </a:p>
          <a:p>
            <a:pPr eaLnBrk="1" hangingPunct="1"/>
            <a:r>
              <a:rPr lang="en-US" altLang="zh-CN"/>
              <a:t>What is the capacity of a link?</a:t>
            </a:r>
          </a:p>
          <a:p>
            <a:pPr eaLnBrk="1" hangingPunct="1"/>
            <a:r>
              <a:rPr lang="en-US" altLang="zh-CN"/>
              <a:t>Is the size of a message that the link can accommodate fixed or variable?</a:t>
            </a:r>
          </a:p>
          <a:p>
            <a:pPr eaLnBrk="1" hangingPunct="1"/>
            <a:r>
              <a:rPr lang="en-US" altLang="zh-CN"/>
              <a:t>Is a link unidirectional or bi-directional?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20244B6-196A-4C4E-84C1-E541E63492B6}"/>
              </a:ext>
            </a:extLst>
          </p:cNvPr>
          <p:cNvSpPr>
            <a:spLocks noGrp="1" noChangeArrowheads="1"/>
          </p:cNvSpPr>
          <p:nvPr>
            <p:ph type="title"/>
          </p:nvPr>
        </p:nvSpPr>
        <p:spPr>
          <a:xfrm>
            <a:off x="685800" y="115888"/>
            <a:ext cx="7772400" cy="1143000"/>
          </a:xfrm>
        </p:spPr>
        <p:txBody>
          <a:bodyPr/>
          <a:lstStyle/>
          <a:p>
            <a:pPr eaLnBrk="1" hangingPunct="1"/>
            <a:r>
              <a:rPr lang="en-US" altLang="zh-CN"/>
              <a:t>Communications Models </a:t>
            </a:r>
          </a:p>
        </p:txBody>
      </p:sp>
      <p:pic>
        <p:nvPicPr>
          <p:cNvPr id="36867" name="Picture 3">
            <a:extLst>
              <a:ext uri="{FF2B5EF4-FFF2-40B4-BE49-F238E27FC236}">
                <a16:creationId xmlns:a16="http://schemas.microsoft.com/office/drawing/2014/main" id="{8E431180-27FE-437E-B6FA-5C2E06D9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4" t="6601" r="594" b="7129"/>
          <a:stretch>
            <a:fillRect/>
          </a:stretch>
        </p:blipFill>
        <p:spPr bwMode="auto">
          <a:xfrm>
            <a:off x="1600200" y="1125538"/>
            <a:ext cx="6337300" cy="4968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F89FD35-47AC-4CEC-9A3E-A3D7B286789E}"/>
              </a:ext>
            </a:extLst>
          </p:cNvPr>
          <p:cNvSpPr>
            <a:spLocks noGrp="1" noChangeArrowheads="1"/>
          </p:cNvSpPr>
          <p:nvPr>
            <p:ph type="title"/>
          </p:nvPr>
        </p:nvSpPr>
        <p:spPr>
          <a:xfrm>
            <a:off x="457200" y="152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消息传递</a:t>
            </a:r>
            <a:r>
              <a:rPr lang="en-US" altLang="zh-CN" sz="4800">
                <a:latin typeface="华文新魏" panose="02010800040101010101" pitchFamily="2" charset="-122"/>
                <a:ea typeface="华文新魏" panose="02010800040101010101" pitchFamily="2" charset="-122"/>
              </a:rPr>
              <a:t>(2)</a:t>
            </a:r>
          </a:p>
        </p:txBody>
      </p:sp>
      <p:sp>
        <p:nvSpPr>
          <p:cNvPr id="37891" name="Rectangle 3">
            <a:extLst>
              <a:ext uri="{FF2B5EF4-FFF2-40B4-BE49-F238E27FC236}">
                <a16:creationId xmlns:a16="http://schemas.microsoft.com/office/drawing/2014/main" id="{86F76FE5-7734-448C-B930-E1D885CAB80D}"/>
              </a:ext>
            </a:extLst>
          </p:cNvPr>
          <p:cNvSpPr>
            <a:spLocks noGrp="1" noChangeArrowheads="1"/>
          </p:cNvSpPr>
          <p:nvPr>
            <p:ph type="body" idx="1"/>
          </p:nvPr>
        </p:nvSpPr>
        <p:spPr>
          <a:xfrm>
            <a:off x="838200" y="1143000"/>
            <a:ext cx="7543800" cy="5029200"/>
          </a:xfrm>
        </p:spPr>
        <p:txBody>
          <a:bodyPr/>
          <a:lstStyle/>
          <a:p>
            <a:pPr algn="just" eaLnBrk="1" hangingPunct="1">
              <a:lnSpc>
                <a:spcPct val="98000"/>
              </a:lnSpc>
              <a:spcBef>
                <a:spcPts val="600"/>
              </a:spcBef>
              <a:spcAft>
                <a:spcPts val="600"/>
              </a:spcAft>
              <a:buFontTx/>
              <a:buNone/>
            </a:pPr>
            <a:r>
              <a:rPr lang="en-US" altLang="zh-CN" sz="2800"/>
              <a:t>•</a:t>
            </a:r>
            <a:r>
              <a:rPr lang="en-US" altLang="zh-CN" sz="2800">
                <a:latin typeface="宋体" panose="02010600030101010101" pitchFamily="2" charset="-122"/>
              </a:rPr>
              <a:t> </a:t>
            </a:r>
            <a:r>
              <a:rPr lang="zh-CN" altLang="en-US">
                <a:latin typeface="华文新魏" panose="02010800040101010101" pitchFamily="2" charset="-122"/>
                <a:ea typeface="华文新魏" panose="02010800040101010101" pitchFamily="2" charset="-122"/>
              </a:rPr>
              <a:t>采用消息传递机制后，一个正在执行的进程可在任何时刻向另一个正在执行的进程发送消息；一个正在执行的进程也可在任何时刻向正在执行的另一个进程请求消息。</a:t>
            </a:r>
          </a:p>
          <a:p>
            <a:pPr algn="just" eaLnBrk="1" hangingPunct="1">
              <a:lnSpc>
                <a:spcPct val="98000"/>
              </a:lnSpc>
              <a:spcBef>
                <a:spcPts val="600"/>
              </a:spcBef>
              <a:spcAft>
                <a:spcPts val="600"/>
              </a:spcAft>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一个进程在某一时刻的执行依赖于另一进程的消息或等待其他进程对发出消息的回答，那么，消息传递机制紧密地与进程的阻塞和释放相联系。消息传递就进一步扩充了并发进程间对数据的共享，提供了进程同步的能力。</a:t>
            </a:r>
          </a:p>
          <a:p>
            <a:pPr algn="just" eaLnBrk="1" hangingPunct="1">
              <a:lnSpc>
                <a:spcPct val="98000"/>
              </a:lnSpc>
              <a:spcBef>
                <a:spcPts val="600"/>
              </a:spcBef>
              <a:spcAft>
                <a:spcPts val="600"/>
              </a:spcAft>
              <a:buFontTx/>
              <a:buNone/>
            </a:pPr>
            <a:endParaRPr lang="zh-CN" altLang="en-US">
              <a:latin typeface="华文新魏" panose="02010800040101010101" pitchFamily="2" charset="-122"/>
              <a:ea typeface="华文新魏" panose="02010800040101010101" pitchFamily="2" charset="-122"/>
            </a:endParaRPr>
          </a:p>
          <a:p>
            <a:pPr algn="just" eaLnBrk="1" hangingPunct="1">
              <a:lnSpc>
                <a:spcPct val="98000"/>
              </a:lnSpc>
              <a:spcBef>
                <a:spcPts val="600"/>
              </a:spcBef>
              <a:spcAft>
                <a:spcPts val="600"/>
              </a:spcAft>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639F18E-D9D0-4A9C-A2C5-19889A2FF496}"/>
              </a:ext>
            </a:extLst>
          </p:cNvPr>
          <p:cNvSpPr>
            <a:spLocks noGrp="1" noChangeArrowheads="1"/>
          </p:cNvSpPr>
          <p:nvPr>
            <p:ph type="title"/>
          </p:nvPr>
        </p:nvSpPr>
        <p:spPr>
          <a:xfrm>
            <a:off x="685800" y="115888"/>
            <a:ext cx="7772400" cy="1143000"/>
          </a:xfrm>
        </p:spPr>
        <p:txBody>
          <a:bodyPr/>
          <a:lstStyle/>
          <a:p>
            <a:pPr eaLnBrk="1" hangingPunct="1"/>
            <a:r>
              <a:rPr lang="en-US" altLang="zh-CN"/>
              <a:t>Direct Communication</a:t>
            </a:r>
          </a:p>
        </p:txBody>
      </p:sp>
      <p:sp>
        <p:nvSpPr>
          <p:cNvPr id="38915" name="Rectangle 3">
            <a:extLst>
              <a:ext uri="{FF2B5EF4-FFF2-40B4-BE49-F238E27FC236}">
                <a16:creationId xmlns:a16="http://schemas.microsoft.com/office/drawing/2014/main" id="{4B2F3431-173D-4A91-B273-F958282626CC}"/>
              </a:ext>
            </a:extLst>
          </p:cNvPr>
          <p:cNvSpPr>
            <a:spLocks noGrp="1" noChangeArrowheads="1"/>
          </p:cNvSpPr>
          <p:nvPr>
            <p:ph type="body" idx="1"/>
          </p:nvPr>
        </p:nvSpPr>
        <p:spPr>
          <a:xfrm>
            <a:off x="539750" y="1054100"/>
            <a:ext cx="7920038" cy="5543550"/>
          </a:xfrm>
        </p:spPr>
        <p:txBody>
          <a:bodyPr/>
          <a:lstStyle/>
          <a:p>
            <a:pPr eaLnBrk="1" hangingPunct="1"/>
            <a:r>
              <a:rPr lang="en-US" altLang="zh-CN" sz="2800"/>
              <a:t>Processes must name each other explicitly:</a:t>
            </a:r>
          </a:p>
          <a:p>
            <a:pPr lvl="1" eaLnBrk="1" hangingPunct="1"/>
            <a:r>
              <a:rPr lang="en-US" altLang="zh-CN" b="1"/>
              <a:t>send</a:t>
            </a:r>
            <a:r>
              <a:rPr lang="en-US" altLang="zh-CN"/>
              <a:t> (</a:t>
            </a:r>
            <a:r>
              <a:rPr lang="en-US" altLang="zh-CN" i="1"/>
              <a:t>P, message</a:t>
            </a:r>
            <a:r>
              <a:rPr lang="en-US" altLang="zh-CN"/>
              <a:t>) </a:t>
            </a:r>
            <a:r>
              <a:rPr lang="en-US" altLang="zh-CN">
                <a:latin typeface="Helvetica" panose="020B0604020202020204" pitchFamily="34" charset="0"/>
              </a:rPr>
              <a:t>–</a:t>
            </a:r>
            <a:r>
              <a:rPr lang="en-US" altLang="zh-CN"/>
              <a:t> send a message to process P</a:t>
            </a:r>
          </a:p>
          <a:p>
            <a:pPr lvl="1" eaLnBrk="1" hangingPunct="1"/>
            <a:r>
              <a:rPr lang="en-US" altLang="zh-CN" b="1"/>
              <a:t>receive</a:t>
            </a:r>
            <a:r>
              <a:rPr lang="en-US" altLang="zh-CN"/>
              <a:t>(</a:t>
            </a:r>
            <a:r>
              <a:rPr lang="en-US" altLang="zh-CN" i="1"/>
              <a:t>Q, message</a:t>
            </a:r>
            <a:r>
              <a:rPr lang="en-US" altLang="zh-CN"/>
              <a:t>) </a:t>
            </a:r>
            <a:r>
              <a:rPr lang="en-US" altLang="zh-CN">
                <a:latin typeface="Helvetica" panose="020B0604020202020204" pitchFamily="34" charset="0"/>
              </a:rPr>
              <a:t>–</a:t>
            </a:r>
            <a:r>
              <a:rPr lang="en-US" altLang="zh-CN"/>
              <a:t> receive a message from process Q</a:t>
            </a:r>
          </a:p>
          <a:p>
            <a:pPr eaLnBrk="1" hangingPunct="1"/>
            <a:r>
              <a:rPr lang="en-US" altLang="zh-CN" sz="2800"/>
              <a:t>Properties of communication link</a:t>
            </a:r>
          </a:p>
          <a:p>
            <a:pPr lvl="1" eaLnBrk="1" hangingPunct="1"/>
            <a:r>
              <a:rPr lang="en-US" altLang="zh-CN"/>
              <a:t>Links are established automatically</a:t>
            </a:r>
          </a:p>
          <a:p>
            <a:pPr lvl="1" eaLnBrk="1" hangingPunct="1"/>
            <a:r>
              <a:rPr lang="en-US" altLang="zh-CN"/>
              <a:t>A link is associated with exactly one pair of communicating processes</a:t>
            </a:r>
          </a:p>
          <a:p>
            <a:pPr lvl="1" eaLnBrk="1" hangingPunct="1"/>
            <a:r>
              <a:rPr lang="en-US" altLang="zh-CN"/>
              <a:t>Between each pair there exists exactly one link</a:t>
            </a:r>
          </a:p>
          <a:p>
            <a:pPr lvl="1" eaLnBrk="1" hangingPunct="1"/>
            <a:r>
              <a:rPr lang="en-US" altLang="zh-CN"/>
              <a:t>The link may be unidirectional, but is usually bi-directional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D3EB589-A9B6-4797-B20E-A6236F846148}"/>
              </a:ext>
            </a:extLst>
          </p:cNvPr>
          <p:cNvSpPr>
            <a:spLocks noGrp="1" noChangeArrowheads="1"/>
          </p:cNvSpPr>
          <p:nvPr>
            <p:ph type="title"/>
          </p:nvPr>
        </p:nvSpPr>
        <p:spPr>
          <a:xfrm>
            <a:off x="685800" y="188913"/>
            <a:ext cx="7772400" cy="1143000"/>
          </a:xfrm>
        </p:spPr>
        <p:txBody>
          <a:bodyPr/>
          <a:lstStyle/>
          <a:p>
            <a:pPr eaLnBrk="1" hangingPunct="1"/>
            <a:r>
              <a:rPr lang="en-US" altLang="zh-CN"/>
              <a:t>Indirect Communication</a:t>
            </a:r>
          </a:p>
        </p:txBody>
      </p:sp>
      <p:sp>
        <p:nvSpPr>
          <p:cNvPr id="39939" name="Rectangle 3">
            <a:extLst>
              <a:ext uri="{FF2B5EF4-FFF2-40B4-BE49-F238E27FC236}">
                <a16:creationId xmlns:a16="http://schemas.microsoft.com/office/drawing/2014/main" id="{9F54D1C9-AE38-46E2-932A-45E8DB37F104}"/>
              </a:ext>
            </a:extLst>
          </p:cNvPr>
          <p:cNvSpPr>
            <a:spLocks noGrp="1" noChangeArrowheads="1"/>
          </p:cNvSpPr>
          <p:nvPr>
            <p:ph type="body" idx="1"/>
          </p:nvPr>
        </p:nvSpPr>
        <p:spPr>
          <a:xfrm>
            <a:off x="685800" y="1125538"/>
            <a:ext cx="7431088" cy="3776662"/>
          </a:xfrm>
        </p:spPr>
        <p:txBody>
          <a:bodyPr/>
          <a:lstStyle/>
          <a:p>
            <a:pPr eaLnBrk="1" hangingPunct="1"/>
            <a:r>
              <a:rPr lang="en-US" altLang="zh-CN" sz="2400"/>
              <a:t>Messages are directed and received from mailboxes (also referred to as ports)</a:t>
            </a:r>
          </a:p>
          <a:p>
            <a:pPr lvl="1" eaLnBrk="1" hangingPunct="1"/>
            <a:r>
              <a:rPr lang="en-US" altLang="zh-CN" sz="2400"/>
              <a:t>Each mailbox has a unique id</a:t>
            </a:r>
          </a:p>
          <a:p>
            <a:pPr lvl="1" eaLnBrk="1" hangingPunct="1"/>
            <a:r>
              <a:rPr lang="en-US" altLang="zh-CN" sz="2400"/>
              <a:t>Processes can communicate only if they share a mailbox</a:t>
            </a:r>
          </a:p>
          <a:p>
            <a:pPr eaLnBrk="1" hangingPunct="1"/>
            <a:r>
              <a:rPr lang="en-US" altLang="zh-CN" sz="2400"/>
              <a:t>Properties of communication link</a:t>
            </a:r>
          </a:p>
          <a:p>
            <a:pPr lvl="1" eaLnBrk="1" hangingPunct="1"/>
            <a:r>
              <a:rPr lang="en-US" altLang="zh-CN" sz="2400"/>
              <a:t>Link established only if processes share a common mailbox</a:t>
            </a:r>
          </a:p>
          <a:p>
            <a:pPr lvl="1" eaLnBrk="1" hangingPunct="1"/>
            <a:r>
              <a:rPr lang="en-US" altLang="zh-CN" sz="2400"/>
              <a:t>A link may be associated with many processes</a:t>
            </a:r>
          </a:p>
          <a:p>
            <a:pPr lvl="1" eaLnBrk="1" hangingPunct="1"/>
            <a:r>
              <a:rPr lang="en-US" altLang="zh-CN" sz="2400"/>
              <a:t>Each pair of processes may share several communication links</a:t>
            </a:r>
          </a:p>
          <a:p>
            <a:pPr lvl="1" eaLnBrk="1" hangingPunct="1"/>
            <a:r>
              <a:rPr lang="en-US" altLang="zh-CN" sz="2400"/>
              <a:t>Link may be unidirectional or bi-directional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7B48B8F-254F-4600-82D2-BD701A48023D}"/>
              </a:ext>
            </a:extLst>
          </p:cNvPr>
          <p:cNvSpPr>
            <a:spLocks noGrp="1" noChangeArrowheads="1"/>
          </p:cNvSpPr>
          <p:nvPr>
            <p:ph type="title"/>
          </p:nvPr>
        </p:nvSpPr>
        <p:spPr>
          <a:xfrm>
            <a:off x="685800" y="188913"/>
            <a:ext cx="7772400" cy="1143000"/>
          </a:xfrm>
        </p:spPr>
        <p:txBody>
          <a:bodyPr/>
          <a:lstStyle/>
          <a:p>
            <a:pPr eaLnBrk="1" hangingPunct="1"/>
            <a:r>
              <a:rPr lang="en-US" altLang="zh-CN"/>
              <a:t>Indirect Communication</a:t>
            </a:r>
          </a:p>
        </p:txBody>
      </p:sp>
      <p:sp>
        <p:nvSpPr>
          <p:cNvPr id="40963" name="Rectangle 3">
            <a:extLst>
              <a:ext uri="{FF2B5EF4-FFF2-40B4-BE49-F238E27FC236}">
                <a16:creationId xmlns:a16="http://schemas.microsoft.com/office/drawing/2014/main" id="{9022AD60-C04F-4A55-8FD4-3F41D52127A0}"/>
              </a:ext>
            </a:extLst>
          </p:cNvPr>
          <p:cNvSpPr>
            <a:spLocks noGrp="1" noChangeArrowheads="1"/>
          </p:cNvSpPr>
          <p:nvPr>
            <p:ph type="body" idx="1"/>
          </p:nvPr>
        </p:nvSpPr>
        <p:spPr>
          <a:xfrm>
            <a:off x="685800" y="1125538"/>
            <a:ext cx="7199313" cy="5329237"/>
          </a:xfrm>
        </p:spPr>
        <p:txBody>
          <a:bodyPr/>
          <a:lstStyle/>
          <a:p>
            <a:pPr eaLnBrk="1" hangingPunct="1"/>
            <a:r>
              <a:rPr lang="en-US" altLang="zh-CN"/>
              <a:t>Operations</a:t>
            </a:r>
          </a:p>
          <a:p>
            <a:pPr lvl="1" eaLnBrk="1" hangingPunct="1"/>
            <a:r>
              <a:rPr lang="en-US" altLang="zh-CN"/>
              <a:t>create a new mailbox</a:t>
            </a:r>
          </a:p>
          <a:p>
            <a:pPr lvl="1" eaLnBrk="1" hangingPunct="1"/>
            <a:r>
              <a:rPr lang="en-US" altLang="zh-CN"/>
              <a:t>send and receive messages through mailbox</a:t>
            </a:r>
          </a:p>
          <a:p>
            <a:pPr lvl="1" eaLnBrk="1" hangingPunct="1"/>
            <a:r>
              <a:rPr lang="en-US" altLang="zh-CN"/>
              <a:t>destroy a mailbox</a:t>
            </a:r>
          </a:p>
          <a:p>
            <a:pPr eaLnBrk="1" hangingPunct="1"/>
            <a:r>
              <a:rPr lang="en-US" altLang="zh-CN"/>
              <a:t>Primitives are defined as:</a:t>
            </a:r>
          </a:p>
          <a:p>
            <a:pPr eaLnBrk="1" hangingPunct="1">
              <a:buFontTx/>
              <a:buNone/>
            </a:pPr>
            <a:r>
              <a:rPr lang="en-US" altLang="zh-CN"/>
              <a:t>	</a:t>
            </a:r>
            <a:r>
              <a:rPr lang="en-US" altLang="zh-CN" b="1"/>
              <a:t>send</a:t>
            </a:r>
            <a:r>
              <a:rPr lang="en-US" altLang="zh-CN"/>
              <a:t>(</a:t>
            </a:r>
            <a:r>
              <a:rPr lang="en-US" altLang="zh-CN" i="1"/>
              <a:t>A, message</a:t>
            </a:r>
            <a:r>
              <a:rPr lang="en-US" altLang="zh-CN"/>
              <a:t>) </a:t>
            </a:r>
            <a:r>
              <a:rPr lang="en-US" altLang="zh-CN">
                <a:latin typeface="Helvetica" panose="020B0604020202020204" pitchFamily="34" charset="0"/>
              </a:rPr>
              <a:t>–</a:t>
            </a:r>
            <a:r>
              <a:rPr lang="en-US" altLang="zh-CN"/>
              <a:t> send a message to mailbox A</a:t>
            </a:r>
          </a:p>
          <a:p>
            <a:pPr eaLnBrk="1" hangingPunct="1">
              <a:buFontTx/>
              <a:buNone/>
            </a:pPr>
            <a:r>
              <a:rPr lang="en-US" altLang="zh-CN"/>
              <a:t>	</a:t>
            </a:r>
            <a:r>
              <a:rPr lang="en-US" altLang="zh-CN" b="1"/>
              <a:t>receive</a:t>
            </a:r>
            <a:r>
              <a:rPr lang="en-US" altLang="zh-CN"/>
              <a:t>(</a:t>
            </a:r>
            <a:r>
              <a:rPr lang="en-US" altLang="zh-CN" i="1"/>
              <a:t>A, message</a:t>
            </a:r>
            <a:r>
              <a:rPr lang="en-US" altLang="zh-CN"/>
              <a:t>) </a:t>
            </a:r>
            <a:r>
              <a:rPr lang="en-US" altLang="zh-CN">
                <a:latin typeface="Helvetica" panose="020B0604020202020204" pitchFamily="34" charset="0"/>
              </a:rPr>
              <a:t>–</a:t>
            </a:r>
            <a:r>
              <a:rPr lang="en-US" altLang="zh-CN"/>
              <a:t> receive a message from mailbox 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4651440-F322-4D38-A42E-41E7A5EB9518}"/>
              </a:ext>
            </a:extLst>
          </p:cNvPr>
          <p:cNvSpPr>
            <a:spLocks noGrp="1" noChangeArrowheads="1"/>
          </p:cNvSpPr>
          <p:nvPr>
            <p:ph type="title"/>
          </p:nvPr>
        </p:nvSpPr>
        <p:spPr>
          <a:xfrm>
            <a:off x="457200" y="228600"/>
            <a:ext cx="8763000" cy="914400"/>
          </a:xfrm>
        </p:spPr>
        <p:txBody>
          <a:bodyPr lIns="90488" tIns="44450" rIns="90488" bIns="44450" anchor="b"/>
          <a:lstStyle/>
          <a:p>
            <a:pPr eaLnBrk="1" hangingPunct="1"/>
            <a:r>
              <a:rPr lang="en-US" altLang="zh-CN"/>
              <a:t> Inter-Process Communication</a:t>
            </a:r>
          </a:p>
        </p:txBody>
      </p:sp>
      <p:sp>
        <p:nvSpPr>
          <p:cNvPr id="5123" name="Rectangle 3">
            <a:extLst>
              <a:ext uri="{FF2B5EF4-FFF2-40B4-BE49-F238E27FC236}">
                <a16:creationId xmlns:a16="http://schemas.microsoft.com/office/drawing/2014/main" id="{0A4E08C0-3590-434D-9C1B-E303EB6B733D}"/>
              </a:ext>
            </a:extLst>
          </p:cNvPr>
          <p:cNvSpPr>
            <a:spLocks noChangeArrowheads="1"/>
          </p:cNvSpPr>
          <p:nvPr/>
        </p:nvSpPr>
        <p:spPr bwMode="auto">
          <a:xfrm>
            <a:off x="684213" y="1196975"/>
            <a:ext cx="78819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spcBef>
                <a:spcPct val="20000"/>
              </a:spcBef>
              <a:buClr>
                <a:schemeClr val="tx1"/>
              </a:buClr>
              <a:buFont typeface="Wingdings" panose="05000000000000000000" pitchFamily="2" charset="2"/>
              <a:buChar char="q"/>
            </a:pPr>
            <a:r>
              <a:rPr kumimoji="0" lang="en-US" altLang="zh-CN">
                <a:latin typeface="Arial" panose="020B0604020202020204" pitchFamily="34" charset="0"/>
                <a:ea typeface="宋体" panose="02010600030101010101" pitchFamily="2" charset="-122"/>
              </a:rPr>
              <a:t>most OSs provide several abstractions for inter-process communication: message passing, shared memory, etc. </a:t>
            </a:r>
          </a:p>
        </p:txBody>
      </p:sp>
      <p:sp>
        <p:nvSpPr>
          <p:cNvPr id="5124" name="Rectangle 4">
            <a:extLst>
              <a:ext uri="{FF2B5EF4-FFF2-40B4-BE49-F238E27FC236}">
                <a16:creationId xmlns:a16="http://schemas.microsoft.com/office/drawing/2014/main" id="{2EE83CD9-78CE-4B21-A09D-86A376C82859}"/>
              </a:ext>
            </a:extLst>
          </p:cNvPr>
          <p:cNvSpPr>
            <a:spLocks noChangeArrowheads="1"/>
          </p:cNvSpPr>
          <p:nvPr/>
        </p:nvSpPr>
        <p:spPr bwMode="auto">
          <a:xfrm>
            <a:off x="704850" y="2420938"/>
            <a:ext cx="7881938"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kumimoji="1" sz="24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spcBef>
                <a:spcPct val="20000"/>
              </a:spcBef>
              <a:buClr>
                <a:schemeClr val="tx1"/>
              </a:buClr>
              <a:buFont typeface="Wingdings" panose="05000000000000000000" pitchFamily="2" charset="2"/>
              <a:buChar char="q"/>
            </a:pPr>
            <a:r>
              <a:rPr kumimoji="0" lang="en-US" altLang="zh-CN">
                <a:latin typeface="Arial" panose="020B0604020202020204" pitchFamily="34" charset="0"/>
                <a:ea typeface="宋体" panose="02010600030101010101" pitchFamily="2" charset="-122"/>
              </a:rPr>
              <a:t>communication requires synchronization between processes (i.e. data must be produced before it is consumed) </a:t>
            </a:r>
          </a:p>
          <a:p>
            <a:pPr>
              <a:spcBef>
                <a:spcPct val="20000"/>
              </a:spcBef>
              <a:buClr>
                <a:schemeClr val="tx1"/>
              </a:buClr>
              <a:buFont typeface="Wingdings" panose="05000000000000000000" pitchFamily="2" charset="2"/>
              <a:buChar char="q"/>
            </a:pPr>
            <a:r>
              <a:rPr kumimoji="0" lang="en-US" altLang="zh-CN">
                <a:latin typeface="Arial" panose="020B0604020202020204" pitchFamily="34" charset="0"/>
                <a:ea typeface="宋体" panose="02010600030101010101" pitchFamily="2" charset="-122"/>
              </a:rPr>
              <a:t>synchronization can be implicit (message passing) or must be explicit (shared memory)</a:t>
            </a:r>
          </a:p>
          <a:p>
            <a:pPr>
              <a:spcBef>
                <a:spcPct val="20000"/>
              </a:spcBef>
              <a:buClr>
                <a:schemeClr val="tx1"/>
              </a:buClr>
              <a:buFont typeface="Wingdings" panose="05000000000000000000" pitchFamily="2" charset="2"/>
              <a:buChar char="q"/>
            </a:pPr>
            <a:r>
              <a:rPr kumimoji="0" lang="en-US" altLang="zh-CN">
                <a:latin typeface="Arial" panose="020B0604020202020204" pitchFamily="34" charset="0"/>
                <a:ea typeface="宋体" panose="02010600030101010101" pitchFamily="2" charset="-122"/>
              </a:rPr>
              <a:t>explicit synchronization can be provided by the OS (semaphores, monitors, etc..) or can be achieved exclusively in user-mode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7EFFF79-43B2-4FF4-A0D6-7958FFB14863}"/>
              </a:ext>
            </a:extLst>
          </p:cNvPr>
          <p:cNvSpPr>
            <a:spLocks noGrp="1" noChangeArrowheads="1"/>
          </p:cNvSpPr>
          <p:nvPr>
            <p:ph type="title"/>
          </p:nvPr>
        </p:nvSpPr>
        <p:spPr>
          <a:xfrm>
            <a:off x="685800" y="115888"/>
            <a:ext cx="7772400" cy="1143000"/>
          </a:xfrm>
        </p:spPr>
        <p:txBody>
          <a:bodyPr/>
          <a:lstStyle/>
          <a:p>
            <a:pPr eaLnBrk="1" hangingPunct="1"/>
            <a:r>
              <a:rPr lang="en-US" altLang="zh-CN"/>
              <a:t>Indirect Communication</a:t>
            </a:r>
          </a:p>
        </p:txBody>
      </p:sp>
      <p:sp>
        <p:nvSpPr>
          <p:cNvPr id="41987" name="Rectangle 3">
            <a:extLst>
              <a:ext uri="{FF2B5EF4-FFF2-40B4-BE49-F238E27FC236}">
                <a16:creationId xmlns:a16="http://schemas.microsoft.com/office/drawing/2014/main" id="{FEB7987D-5171-42FF-B8E5-C70DCC9F9D74}"/>
              </a:ext>
            </a:extLst>
          </p:cNvPr>
          <p:cNvSpPr>
            <a:spLocks noGrp="1" noChangeArrowheads="1"/>
          </p:cNvSpPr>
          <p:nvPr>
            <p:ph type="body" idx="1"/>
          </p:nvPr>
        </p:nvSpPr>
        <p:spPr>
          <a:xfrm>
            <a:off x="684213" y="908050"/>
            <a:ext cx="7772400" cy="4827588"/>
          </a:xfrm>
        </p:spPr>
        <p:txBody>
          <a:bodyPr/>
          <a:lstStyle/>
          <a:p>
            <a:pPr eaLnBrk="1" hangingPunct="1"/>
            <a:r>
              <a:rPr lang="en-US" altLang="zh-CN"/>
              <a:t>Mailbox sharing</a:t>
            </a:r>
          </a:p>
          <a:p>
            <a:pPr lvl="1" eaLnBrk="1" hangingPunct="1"/>
            <a:r>
              <a:rPr lang="en-US" altLang="zh-CN" i="1"/>
              <a:t>P</a:t>
            </a:r>
            <a:r>
              <a:rPr lang="en-US" altLang="zh-CN" i="1" baseline="-25000"/>
              <a:t>1</a:t>
            </a:r>
            <a:r>
              <a:rPr lang="en-US" altLang="zh-CN" i="1"/>
              <a:t>, P</a:t>
            </a:r>
            <a:r>
              <a:rPr lang="en-US" altLang="zh-CN" i="1" baseline="-25000"/>
              <a:t>2</a:t>
            </a:r>
            <a:r>
              <a:rPr lang="en-US" altLang="zh-CN" i="1"/>
              <a:t>,</a:t>
            </a:r>
            <a:r>
              <a:rPr lang="en-US" altLang="zh-CN"/>
              <a:t> and</a:t>
            </a:r>
            <a:r>
              <a:rPr lang="en-US" altLang="zh-CN" i="1"/>
              <a:t> P</a:t>
            </a:r>
            <a:r>
              <a:rPr lang="en-US" altLang="zh-CN" i="1" baseline="-25000"/>
              <a:t>3</a:t>
            </a:r>
            <a:r>
              <a:rPr lang="en-US" altLang="zh-CN"/>
              <a:t> share mailbox A</a:t>
            </a:r>
          </a:p>
          <a:p>
            <a:pPr lvl="1" eaLnBrk="1" hangingPunct="1"/>
            <a:r>
              <a:rPr lang="en-US" altLang="zh-CN" i="1"/>
              <a:t>P</a:t>
            </a:r>
            <a:r>
              <a:rPr lang="en-US" altLang="zh-CN" i="1" baseline="-25000"/>
              <a:t>1</a:t>
            </a:r>
            <a:r>
              <a:rPr lang="en-US" altLang="zh-CN"/>
              <a:t>, sends; </a:t>
            </a:r>
            <a:r>
              <a:rPr lang="en-US" altLang="zh-CN" i="1"/>
              <a:t>P</a:t>
            </a:r>
            <a:r>
              <a:rPr lang="en-US" altLang="zh-CN" i="1" baseline="-25000"/>
              <a:t>2</a:t>
            </a:r>
            <a:r>
              <a:rPr lang="en-US" altLang="zh-CN" i="1"/>
              <a:t> </a:t>
            </a:r>
            <a:r>
              <a:rPr lang="en-US" altLang="zh-CN"/>
              <a:t>and</a:t>
            </a:r>
            <a:r>
              <a:rPr lang="en-US" altLang="zh-CN" i="1"/>
              <a:t> P</a:t>
            </a:r>
            <a:r>
              <a:rPr lang="en-US" altLang="zh-CN" i="1" baseline="-25000"/>
              <a:t>3</a:t>
            </a:r>
            <a:r>
              <a:rPr lang="en-US" altLang="zh-CN"/>
              <a:t> receive</a:t>
            </a:r>
          </a:p>
          <a:p>
            <a:pPr lvl="1" eaLnBrk="1" hangingPunct="1"/>
            <a:r>
              <a:rPr lang="en-US" altLang="zh-CN"/>
              <a:t>Who gets the message?</a:t>
            </a:r>
          </a:p>
          <a:p>
            <a:pPr eaLnBrk="1" hangingPunct="1"/>
            <a:r>
              <a:rPr lang="en-US" altLang="zh-CN"/>
              <a:t>Solutions</a:t>
            </a:r>
          </a:p>
          <a:p>
            <a:pPr lvl="1" eaLnBrk="1" hangingPunct="1"/>
            <a:r>
              <a:rPr lang="en-US" altLang="zh-CN"/>
              <a:t>Allow a link to be associated with at most two processes</a:t>
            </a:r>
          </a:p>
          <a:p>
            <a:pPr lvl="1" eaLnBrk="1" hangingPunct="1"/>
            <a:r>
              <a:rPr lang="en-US" altLang="zh-CN"/>
              <a:t>Allow only one process at a time to execute a receive operation</a:t>
            </a:r>
          </a:p>
          <a:p>
            <a:pPr lvl="1" eaLnBrk="1" hangingPunct="1"/>
            <a:r>
              <a:rPr lang="en-US" altLang="zh-CN"/>
              <a:t>Allow the system to select arbitrarily the receiver.  Sender is notified who the receiver was.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1255C45-20D4-482B-8442-80C7E057002F}"/>
              </a:ext>
            </a:extLst>
          </p:cNvPr>
          <p:cNvSpPr>
            <a:spLocks noGrp="1" noChangeArrowheads="1"/>
          </p:cNvSpPr>
          <p:nvPr>
            <p:ph type="title"/>
          </p:nvPr>
        </p:nvSpPr>
        <p:spPr>
          <a:xfrm>
            <a:off x="152400" y="304800"/>
            <a:ext cx="8153400" cy="990600"/>
          </a:xfrm>
        </p:spPr>
        <p:txBody>
          <a:bodyPr/>
          <a:lstStyle/>
          <a:p>
            <a:pPr eaLnBrk="1" hangingPunct="1"/>
            <a:r>
              <a:rPr lang="zh-CN" altLang="en-US" sz="4800">
                <a:latin typeface="华文新魏" panose="02010800040101010101" pitchFamily="2" charset="-122"/>
                <a:ea typeface="华文新魏" panose="02010800040101010101" pitchFamily="2" charset="-122"/>
              </a:rPr>
              <a:t>直接通信</a:t>
            </a:r>
          </a:p>
        </p:txBody>
      </p:sp>
      <p:sp>
        <p:nvSpPr>
          <p:cNvPr id="43011" name="Rectangle 3">
            <a:extLst>
              <a:ext uri="{FF2B5EF4-FFF2-40B4-BE49-F238E27FC236}">
                <a16:creationId xmlns:a16="http://schemas.microsoft.com/office/drawing/2014/main" id="{36A708F6-3786-43AC-82DC-74514FB94396}"/>
              </a:ext>
            </a:extLst>
          </p:cNvPr>
          <p:cNvSpPr>
            <a:spLocks noGrp="1" noChangeArrowheads="1"/>
          </p:cNvSpPr>
          <p:nvPr>
            <p:ph type="body" idx="1"/>
          </p:nvPr>
        </p:nvSpPr>
        <p:spPr>
          <a:xfrm>
            <a:off x="838200" y="1066800"/>
            <a:ext cx="7391400" cy="4953000"/>
          </a:xfrm>
        </p:spPr>
        <p:txBody>
          <a:bodyPr/>
          <a:lstStyle/>
          <a:p>
            <a:pPr algn="just" eaLnBrk="1" hangingPunct="1">
              <a:lnSpc>
                <a:spcPct val="118000"/>
              </a:lnSpc>
            </a:pPr>
            <a:r>
              <a:rPr lang="zh-CN" altLang="en-US" sz="3600">
                <a:latin typeface="华文新魏" panose="02010800040101010101" pitchFamily="2" charset="-122"/>
                <a:ea typeface="华文新魏" panose="02010800040101010101" pitchFamily="2" charset="-122"/>
              </a:rPr>
              <a:t>发送或接收消息的进程必须指出信件发给谁或从谁那里接收消息</a:t>
            </a:r>
          </a:p>
          <a:p>
            <a:pPr algn="just" eaLnBrk="1" hangingPunct="1">
              <a:lnSpc>
                <a:spcPct val="118000"/>
              </a:lnSpc>
            </a:pPr>
            <a:r>
              <a:rPr lang="zh-CN" altLang="en-US" sz="3600">
                <a:latin typeface="华文新魏" panose="02010800040101010101" pitchFamily="2" charset="-122"/>
                <a:ea typeface="华文新魏" panose="02010800040101010101" pitchFamily="2" charset="-122"/>
              </a:rPr>
              <a:t>原语</a:t>
            </a:r>
            <a:r>
              <a:rPr lang="en-US" altLang="zh-CN" sz="3600">
                <a:latin typeface="华文新魏" panose="02010800040101010101" pitchFamily="2" charset="-122"/>
                <a:ea typeface="华文新魏" panose="02010800040101010101" pitchFamily="2" charset="-122"/>
              </a:rPr>
              <a:t>send</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，消息）：把一个消息发送给进程</a:t>
            </a:r>
            <a:r>
              <a:rPr lang="en-US" altLang="zh-CN" sz="3600">
                <a:latin typeface="华文新魏" panose="02010800040101010101" pitchFamily="2" charset="-122"/>
                <a:ea typeface="华文新魏" panose="02010800040101010101" pitchFamily="2" charset="-122"/>
              </a:rPr>
              <a:t>P</a:t>
            </a:r>
          </a:p>
          <a:p>
            <a:pPr algn="just" eaLnBrk="1" hangingPunct="1">
              <a:lnSpc>
                <a:spcPct val="118000"/>
              </a:lnSpc>
            </a:pPr>
            <a:r>
              <a:rPr lang="zh-CN" altLang="en-US" sz="3600">
                <a:latin typeface="华文新魏" panose="02010800040101010101" pitchFamily="2" charset="-122"/>
                <a:ea typeface="华文新魏" panose="02010800040101010101" pitchFamily="2" charset="-122"/>
              </a:rPr>
              <a:t>原语</a:t>
            </a:r>
            <a:r>
              <a:rPr lang="en-US" altLang="zh-CN" sz="3600">
                <a:latin typeface="华文新魏" panose="02010800040101010101" pitchFamily="2" charset="-122"/>
                <a:ea typeface="华文新魏" panose="02010800040101010101" pitchFamily="2" charset="-122"/>
              </a:rPr>
              <a:t>receive</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Q</a:t>
            </a:r>
            <a:r>
              <a:rPr lang="zh-CN" altLang="en-US" sz="3600">
                <a:latin typeface="华文新魏" panose="02010800040101010101" pitchFamily="2" charset="-122"/>
                <a:ea typeface="华文新魏" panose="02010800040101010101" pitchFamily="2" charset="-122"/>
              </a:rPr>
              <a:t>，消息）：从进程</a:t>
            </a:r>
            <a:r>
              <a:rPr lang="en-US" altLang="zh-CN" sz="3600">
                <a:latin typeface="华文新魏" panose="02010800040101010101" pitchFamily="2" charset="-122"/>
                <a:ea typeface="华文新魏" panose="02010800040101010101" pitchFamily="2" charset="-122"/>
              </a:rPr>
              <a:t>Q</a:t>
            </a:r>
            <a:r>
              <a:rPr lang="zh-CN" altLang="en-US" sz="3600">
                <a:latin typeface="华文新魏" panose="02010800040101010101" pitchFamily="2" charset="-122"/>
                <a:ea typeface="华文新魏" panose="02010800040101010101" pitchFamily="2" charset="-122"/>
              </a:rPr>
              <a:t>接收一个消息</a:t>
            </a:r>
          </a:p>
          <a:p>
            <a:pPr algn="just" eaLnBrk="1" hangingPunct="1">
              <a:lnSpc>
                <a:spcPct val="118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931E4EB-9A6B-403A-BEDD-B1282FC738BA}"/>
              </a:ext>
            </a:extLst>
          </p:cNvPr>
          <p:cNvSpPr>
            <a:spLocks noGrp="1" noChangeArrowheads="1"/>
          </p:cNvSpPr>
          <p:nvPr>
            <p:ph type="title"/>
          </p:nvPr>
        </p:nvSpPr>
        <p:spPr>
          <a:xfrm>
            <a:off x="457200" y="304800"/>
            <a:ext cx="8077200" cy="990600"/>
          </a:xfrm>
        </p:spPr>
        <p:txBody>
          <a:bodyPr/>
          <a:lstStyle/>
          <a:p>
            <a:pPr eaLnBrk="1" hangingPunct="1"/>
            <a:r>
              <a:rPr lang="zh-CN" altLang="en-US" sz="4800">
                <a:latin typeface="华文新魏" panose="02010800040101010101" pitchFamily="2" charset="-122"/>
                <a:ea typeface="华文新魏" panose="02010800040101010101" pitchFamily="2" charset="-122"/>
              </a:rPr>
              <a:t>间接通信</a:t>
            </a:r>
          </a:p>
        </p:txBody>
      </p:sp>
      <p:sp>
        <p:nvSpPr>
          <p:cNvPr id="44035" name="Rectangle 3">
            <a:extLst>
              <a:ext uri="{FF2B5EF4-FFF2-40B4-BE49-F238E27FC236}">
                <a16:creationId xmlns:a16="http://schemas.microsoft.com/office/drawing/2014/main" id="{27A6393F-C0E3-4A30-A4E8-F98EFED085FA}"/>
              </a:ext>
            </a:extLst>
          </p:cNvPr>
          <p:cNvSpPr>
            <a:spLocks noGrp="1" noChangeArrowheads="1"/>
          </p:cNvSpPr>
          <p:nvPr>
            <p:ph type="body" idx="1"/>
          </p:nvPr>
        </p:nvSpPr>
        <p:spPr>
          <a:xfrm>
            <a:off x="838200" y="1066800"/>
            <a:ext cx="8077200" cy="5029200"/>
          </a:xfrm>
        </p:spPr>
        <p:txBody>
          <a:bodyPr/>
          <a:lstStyle/>
          <a:p>
            <a:pPr algn="just" eaLnBrk="1" hangingPunct="1">
              <a:lnSpc>
                <a:spcPct val="118000"/>
              </a:lnSpc>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原语</a:t>
            </a:r>
            <a:r>
              <a:rPr lang="en-US" altLang="zh-CN" sz="3600">
                <a:latin typeface="华文新魏" panose="02010800040101010101" pitchFamily="2" charset="-122"/>
                <a:ea typeface="华文新魏" panose="02010800040101010101" pitchFamily="2" charset="-122"/>
              </a:rPr>
              <a:t>send</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，信件）：把一封信件（消息）传送到信箱</a:t>
            </a:r>
            <a:r>
              <a:rPr lang="en-US" altLang="zh-CN" sz="3600">
                <a:latin typeface="华文新魏" panose="02010800040101010101" pitchFamily="2" charset="-122"/>
                <a:ea typeface="华文新魏" panose="02010800040101010101" pitchFamily="2" charset="-122"/>
              </a:rPr>
              <a:t>A</a:t>
            </a:r>
          </a:p>
          <a:p>
            <a:pPr algn="just" eaLnBrk="1" hangingPunct="1">
              <a:lnSpc>
                <a:spcPct val="118000"/>
              </a:lnSpc>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原语</a:t>
            </a:r>
            <a:r>
              <a:rPr lang="en-US" altLang="zh-CN" sz="3600">
                <a:latin typeface="华文新魏" panose="02010800040101010101" pitchFamily="2" charset="-122"/>
                <a:ea typeface="华文新魏" panose="02010800040101010101" pitchFamily="2" charset="-122"/>
              </a:rPr>
              <a:t>receive</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，信件）：从信箱</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接收一封信件（消息）</a:t>
            </a:r>
          </a:p>
          <a:p>
            <a:pPr algn="just" eaLnBrk="1" hangingPunct="1">
              <a:lnSpc>
                <a:spcPct val="80000"/>
              </a:lnSpc>
              <a:spcBef>
                <a:spcPct val="0"/>
              </a:spcBef>
            </a:pPr>
            <a:r>
              <a:rPr lang="zh-CN" altLang="en-US" sz="3600">
                <a:latin typeface="华文新魏" panose="02010800040101010101" pitchFamily="2" charset="-122"/>
                <a:ea typeface="华文新魏" panose="02010800040101010101" pitchFamily="2" charset="-122"/>
              </a:rPr>
              <a:t>信箱是存放信件的存储区域，每个信箱可分成信箱特征和信箱体两部分。</a:t>
            </a:r>
          </a:p>
          <a:p>
            <a:pPr algn="just" eaLnBrk="1" hangingPunct="1">
              <a:lnSpc>
                <a:spcPct val="80000"/>
              </a:lnSpc>
              <a:spcBef>
                <a:spcPct val="0"/>
              </a:spcBef>
            </a:pPr>
            <a:r>
              <a:rPr lang="zh-CN" altLang="en-US" sz="3600">
                <a:latin typeface="华文新魏" panose="02010800040101010101" pitchFamily="2" charset="-122"/>
                <a:ea typeface="华文新魏" panose="02010800040101010101" pitchFamily="2" charset="-122"/>
              </a:rPr>
              <a:t>信箱特征指出信箱容量、信件格式、指针等；信箱体用来存放信件</a:t>
            </a:r>
          </a:p>
          <a:p>
            <a:pPr algn="just" eaLnBrk="1" hangingPunct="1">
              <a:lnSpc>
                <a:spcPct val="80000"/>
              </a:lnSpc>
              <a:spcBef>
                <a:spcPct val="0"/>
              </a:spcBef>
            </a:pPr>
            <a:endParaRPr lang="zh-CN" altLang="en-US" sz="3600">
              <a:latin typeface="华文新魏" panose="02010800040101010101" pitchFamily="2" charset="-122"/>
              <a:ea typeface="华文新魏" panose="02010800040101010101" pitchFamily="2" charset="-122"/>
            </a:endParaRPr>
          </a:p>
          <a:p>
            <a:pPr algn="just" eaLnBrk="1" hangingPunct="1">
              <a:lnSpc>
                <a:spcPct val="118000"/>
              </a:lnSpc>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5AA8A17-6778-4723-A058-6A0ACA6FB3F2}"/>
              </a:ext>
            </a:extLst>
          </p:cNvPr>
          <p:cNvSpPr>
            <a:spLocks noGrp="1" noChangeArrowheads="1"/>
          </p:cNvSpPr>
          <p:nvPr>
            <p:ph type="title"/>
          </p:nvPr>
        </p:nvSpPr>
        <p:spPr>
          <a:xfrm>
            <a:off x="685800" y="609600"/>
            <a:ext cx="8077200" cy="990600"/>
          </a:xfrm>
        </p:spPr>
        <p:txBody>
          <a:bodyPr/>
          <a:lstStyle/>
          <a:p>
            <a:pPr eaLnBrk="1" hangingPunct="1"/>
            <a:r>
              <a:rPr lang="zh-CN" altLang="en-US" sz="4800">
                <a:latin typeface="华文新魏" panose="02010800040101010101" pitchFamily="2" charset="-122"/>
                <a:ea typeface="华文新魏" panose="02010800040101010101" pitchFamily="2" charset="-122"/>
              </a:rPr>
              <a:t>间接通信的实现</a:t>
            </a:r>
            <a:br>
              <a:rPr lang="zh-CN" altLang="en-US" sz="4800">
                <a:latin typeface="华文新魏" panose="02010800040101010101" pitchFamily="2" charset="-122"/>
                <a:ea typeface="华文新魏" panose="02010800040101010101" pitchFamily="2" charset="-122"/>
              </a:rPr>
            </a:br>
            <a:endParaRPr lang="zh-CN" altLang="en-US" sz="4800">
              <a:solidFill>
                <a:srgbClr val="FF00FF"/>
              </a:solidFill>
              <a:latin typeface="华文新魏" panose="02010800040101010101" pitchFamily="2" charset="-122"/>
              <a:ea typeface="华文新魏" panose="02010800040101010101" pitchFamily="2" charset="-122"/>
            </a:endParaRPr>
          </a:p>
        </p:txBody>
      </p:sp>
      <p:sp>
        <p:nvSpPr>
          <p:cNvPr id="45059" name="Rectangle 3">
            <a:extLst>
              <a:ext uri="{FF2B5EF4-FFF2-40B4-BE49-F238E27FC236}">
                <a16:creationId xmlns:a16="http://schemas.microsoft.com/office/drawing/2014/main" id="{754E6E70-202F-413F-8CFA-63CECF139773}"/>
              </a:ext>
            </a:extLst>
          </p:cNvPr>
          <p:cNvSpPr>
            <a:spLocks noGrp="1" noChangeArrowheads="1"/>
          </p:cNvSpPr>
          <p:nvPr>
            <p:ph type="body" idx="1"/>
          </p:nvPr>
        </p:nvSpPr>
        <p:spPr>
          <a:xfrm>
            <a:off x="685800" y="1219200"/>
            <a:ext cx="7543800" cy="5181600"/>
          </a:xfrm>
        </p:spPr>
        <p:txBody>
          <a:bodyPr/>
          <a:lstStyle/>
          <a:p>
            <a:pPr algn="just" eaLnBrk="1" hangingPunct="1">
              <a:lnSpc>
                <a:spcPct val="90000"/>
              </a:lnSpc>
              <a:spcBef>
                <a:spcPct val="0"/>
              </a:spcBef>
            </a:pPr>
            <a:r>
              <a:rPr lang="zh-CN" altLang="en-US" sz="3600">
                <a:latin typeface="华文新魏" panose="02010800040101010101" pitchFamily="2" charset="-122"/>
                <a:ea typeface="华文新魏" panose="02010800040101010101" pitchFamily="2" charset="-122"/>
              </a:rPr>
              <a:t>发送信件：</a:t>
            </a:r>
          </a:p>
          <a:p>
            <a:pPr algn="just" eaLnBrk="1" hangingPunct="1">
              <a:lnSpc>
                <a:spcPct val="90000"/>
              </a:lnSpc>
              <a:spcBef>
                <a:spcPct val="0"/>
              </a:spcBef>
              <a:buFontTx/>
              <a:buNone/>
            </a:pPr>
            <a:r>
              <a:rPr lang="zh-CN" altLang="en-US" sz="3600">
                <a:latin typeface="华文新魏" panose="02010800040101010101" pitchFamily="2" charset="-122"/>
                <a:ea typeface="华文新魏" panose="02010800040101010101" pitchFamily="2" charset="-122"/>
              </a:rPr>
              <a:t>  如果指定信箱未满，则将信件送入信箱中由指针所指示的位置，并释放等待该信箱中信件的等待者；否则发送信件者被置成等待信箱状态</a:t>
            </a:r>
          </a:p>
          <a:p>
            <a:pPr algn="just" eaLnBrk="1" hangingPunct="1">
              <a:lnSpc>
                <a:spcPct val="90000"/>
              </a:lnSpc>
              <a:spcBef>
                <a:spcPct val="0"/>
              </a:spcBef>
            </a:pPr>
            <a:r>
              <a:rPr lang="zh-CN" altLang="en-US" sz="3600">
                <a:latin typeface="华文新魏" panose="02010800040101010101" pitchFamily="2" charset="-122"/>
                <a:ea typeface="华文新魏" panose="02010800040101010101" pitchFamily="2" charset="-122"/>
              </a:rPr>
              <a:t>接收信件：</a:t>
            </a:r>
          </a:p>
          <a:p>
            <a:pPr algn="just" eaLnBrk="1" hangingPunct="1">
              <a:lnSpc>
                <a:spcPct val="90000"/>
              </a:lnSpc>
              <a:spcBef>
                <a:spcPct val="0"/>
              </a:spcBef>
              <a:buFontTx/>
              <a:buNone/>
            </a:pPr>
            <a:r>
              <a:rPr lang="zh-CN" altLang="en-US" sz="3600">
                <a:latin typeface="华文新魏" panose="02010800040101010101" pitchFamily="2" charset="-122"/>
                <a:ea typeface="华文新魏" panose="02010800040101010101" pitchFamily="2" charset="-122"/>
              </a:rPr>
              <a:t>  如果指定信箱中有信，则取出一封信件，并释放等待信箱的等待者，否则接收信件者被置成等待信箱中信件的状态</a:t>
            </a:r>
          </a:p>
          <a:p>
            <a:pPr algn="just" eaLnBrk="1" hangingPunct="1">
              <a:lnSpc>
                <a:spcPct val="90000"/>
              </a:lnSpc>
              <a:spcBef>
                <a:spcPct val="0"/>
              </a:spcBef>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84E020E-8363-430C-B7B2-C3F9A0335335}"/>
              </a:ext>
            </a:extLst>
          </p:cNvPr>
          <p:cNvSpPr>
            <a:spLocks noGrp="1" noChangeArrowheads="1"/>
          </p:cNvSpPr>
          <p:nvPr>
            <p:ph type="title"/>
          </p:nvPr>
        </p:nvSpPr>
        <p:spPr>
          <a:xfrm>
            <a:off x="685800" y="260350"/>
            <a:ext cx="7772400" cy="1143000"/>
          </a:xfrm>
        </p:spPr>
        <p:txBody>
          <a:bodyPr/>
          <a:lstStyle/>
          <a:p>
            <a:pPr eaLnBrk="1" hangingPunct="1"/>
            <a:r>
              <a:rPr lang="zh-CN" altLang="en-US" sz="4000">
                <a:ea typeface="华文新魏" panose="02010800040101010101" pitchFamily="2" charset="-122"/>
              </a:rPr>
              <a:t>消息传递机制解决进程互斥问题</a:t>
            </a:r>
          </a:p>
        </p:txBody>
      </p:sp>
      <p:sp>
        <p:nvSpPr>
          <p:cNvPr id="46083" name="Rectangle 3">
            <a:extLst>
              <a:ext uri="{FF2B5EF4-FFF2-40B4-BE49-F238E27FC236}">
                <a16:creationId xmlns:a16="http://schemas.microsoft.com/office/drawing/2014/main" id="{57874172-7D8E-43BD-9C0D-CB2650192BDD}"/>
              </a:ext>
            </a:extLst>
          </p:cNvPr>
          <p:cNvSpPr>
            <a:spLocks noGrp="1" noChangeArrowheads="1"/>
          </p:cNvSpPr>
          <p:nvPr>
            <p:ph type="body" idx="1"/>
          </p:nvPr>
        </p:nvSpPr>
        <p:spPr>
          <a:xfrm>
            <a:off x="685800" y="1196975"/>
            <a:ext cx="7772400" cy="5256213"/>
          </a:xfrm>
        </p:spPr>
        <p:txBody>
          <a:bodyPr/>
          <a:lstStyle/>
          <a:p>
            <a:pPr eaLnBrk="1" hangingPunct="1">
              <a:lnSpc>
                <a:spcPct val="90000"/>
              </a:lnSpc>
            </a:pPr>
            <a:r>
              <a:rPr lang="en-US" altLang="zh-CN" sz="2400">
                <a:latin typeface="华文新魏" panose="02010800040101010101" pitchFamily="2" charset="-122"/>
                <a:ea typeface="华文新魏" panose="02010800040101010101" pitchFamily="2" charset="-122"/>
              </a:rPr>
              <a:t>create_mailbox(box);</a:t>
            </a:r>
          </a:p>
          <a:p>
            <a:pPr eaLnBrk="1" hangingPunct="1">
              <a:lnSpc>
                <a:spcPct val="90000"/>
              </a:lnSpc>
            </a:pPr>
            <a:r>
              <a:rPr lang="en-US" altLang="zh-CN" sz="2400">
                <a:latin typeface="华文新魏" panose="02010800040101010101" pitchFamily="2" charset="-122"/>
                <a:ea typeface="华文新魏" panose="02010800040101010101" pitchFamily="2" charset="-122"/>
              </a:rPr>
              <a:t>send(box,null);</a:t>
            </a:r>
          </a:p>
          <a:p>
            <a:pPr eaLnBrk="1" hangingPunct="1">
              <a:lnSpc>
                <a:spcPct val="90000"/>
              </a:lnSpc>
            </a:pPr>
            <a:r>
              <a:rPr lang="en-US" altLang="zh-CN" sz="2400">
                <a:latin typeface="华文新魏" panose="02010800040101010101" pitchFamily="2" charset="-122"/>
                <a:ea typeface="华文新魏" panose="02010800040101010101" pitchFamily="2" charset="-122"/>
              </a:rPr>
              <a:t>void Pi( ) {              //i=1,2,</a:t>
            </a:r>
            <a:r>
              <a:rPr lang="en-GB" altLang="zh-CN" sz="2400">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,n</a:t>
            </a:r>
          </a:p>
          <a:p>
            <a:pPr eaLnBrk="1" hangingPunct="1">
              <a:lnSpc>
                <a:spcPct val="90000"/>
              </a:lnSpc>
            </a:pPr>
            <a:r>
              <a:rPr lang="en-US" altLang="zh-CN" sz="2400">
                <a:latin typeface="华文新魏" panose="02010800040101010101" pitchFamily="2" charset="-122"/>
                <a:ea typeface="华文新魏" panose="02010800040101010101" pitchFamily="2" charset="-122"/>
              </a:rPr>
              <a:t>        message msg;</a:t>
            </a:r>
          </a:p>
          <a:p>
            <a:pPr eaLnBrk="1" hangingPunct="1">
              <a:lnSpc>
                <a:spcPct val="90000"/>
              </a:lnSpc>
            </a:pPr>
            <a:r>
              <a:rPr lang="en-US" altLang="zh-CN" sz="2400">
                <a:latin typeface="华文新魏" panose="02010800040101010101" pitchFamily="2" charset="-122"/>
                <a:ea typeface="华文新魏" panose="02010800040101010101" pitchFamily="2" charset="-122"/>
              </a:rPr>
              <a:t>        while(true) {</a:t>
            </a:r>
          </a:p>
          <a:p>
            <a:pPr eaLnBrk="1" hangingPunct="1">
              <a:lnSpc>
                <a:spcPct val="90000"/>
              </a:lnSpc>
            </a:pPr>
            <a:r>
              <a:rPr lang="en-US" altLang="zh-CN" sz="2400">
                <a:latin typeface="华文新魏" panose="02010800040101010101" pitchFamily="2" charset="-122"/>
                <a:ea typeface="华文新魏" panose="02010800040101010101" pitchFamily="2" charset="-122"/>
              </a:rPr>
              <a:t>        receive(box,msg);</a:t>
            </a:r>
          </a:p>
          <a:p>
            <a:pPr eaLnBrk="1" hangingPunct="1">
              <a:lnSpc>
                <a:spcPct val="90000"/>
              </a:lnSpc>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临界区</a:t>
            </a:r>
            <a:r>
              <a:rPr lang="en-US" altLang="zh-CN" sz="2400">
                <a:latin typeface="华文新魏" panose="02010800040101010101" pitchFamily="2" charset="-122"/>
                <a:ea typeface="华文新魏" panose="02010800040101010101" pitchFamily="2" charset="-122"/>
              </a:rPr>
              <a:t>};</a:t>
            </a:r>
          </a:p>
          <a:p>
            <a:pPr eaLnBrk="1" hangingPunct="1">
              <a:lnSpc>
                <a:spcPct val="90000"/>
              </a:lnSpc>
            </a:pPr>
            <a:r>
              <a:rPr lang="en-US" altLang="zh-CN" sz="2400">
                <a:latin typeface="华文新魏" panose="02010800040101010101" pitchFamily="2" charset="-122"/>
                <a:ea typeface="华文新魏" panose="02010800040101010101" pitchFamily="2" charset="-122"/>
              </a:rPr>
              <a:t>        send(box,msg);</a:t>
            </a:r>
          </a:p>
          <a:p>
            <a:pPr eaLnBrk="1" hangingPunct="1">
              <a:lnSpc>
                <a:spcPct val="90000"/>
              </a:lnSpc>
            </a:pPr>
            <a:r>
              <a:rPr lang="en-US" altLang="zh-CN" sz="2400">
                <a:latin typeface="华文新魏" panose="02010800040101010101" pitchFamily="2" charset="-122"/>
                <a:ea typeface="华文新魏" panose="02010800040101010101" pitchFamily="2" charset="-122"/>
              </a:rPr>
              <a:t>    }</a:t>
            </a:r>
          </a:p>
          <a:p>
            <a:pPr eaLnBrk="1" hangingPunct="1">
              <a:lnSpc>
                <a:spcPct val="90000"/>
              </a:lnSpc>
            </a:pPr>
            <a:r>
              <a:rPr lang="en-US" altLang="zh-CN" sz="2400">
                <a:latin typeface="华文新魏" panose="02010800040101010101" pitchFamily="2" charset="-122"/>
                <a:ea typeface="华文新魏" panose="02010800040101010101" pitchFamily="2" charset="-122"/>
              </a:rPr>
              <a:t>  }</a:t>
            </a:r>
          </a:p>
          <a:p>
            <a:pPr eaLnBrk="1" hangingPunct="1">
              <a:lnSpc>
                <a:spcPct val="90000"/>
              </a:lnSpc>
            </a:pPr>
            <a:r>
              <a:rPr lang="en-US" altLang="zh-CN" sz="2400">
                <a:latin typeface="华文新魏" panose="02010800040101010101" pitchFamily="2" charset="-122"/>
                <a:ea typeface="华文新魏" panose="02010800040101010101" pitchFamily="2" charset="-122"/>
              </a:rPr>
              <a:t> cobegin</a:t>
            </a:r>
          </a:p>
          <a:p>
            <a:pPr eaLnBrk="1" hangingPunct="1">
              <a:lnSpc>
                <a:spcPct val="90000"/>
              </a:lnSpc>
            </a:pPr>
            <a:r>
              <a:rPr lang="en-US" altLang="zh-CN" sz="2400">
                <a:latin typeface="华文新魏" panose="02010800040101010101" pitchFamily="2" charset="-122"/>
                <a:ea typeface="华文新魏" panose="02010800040101010101" pitchFamily="2" charset="-122"/>
              </a:rPr>
              <a:t>  Pi( );</a:t>
            </a:r>
          </a:p>
          <a:p>
            <a:pPr eaLnBrk="1" hangingPunct="1">
              <a:lnSpc>
                <a:spcPct val="90000"/>
              </a:lnSpc>
            </a:pPr>
            <a:r>
              <a:rPr lang="en-US" altLang="zh-CN" sz="2400">
                <a:latin typeface="华文新魏" panose="02010800040101010101" pitchFamily="2" charset="-122"/>
                <a:ea typeface="华文新魏" panose="02010800040101010101" pitchFamily="2" charset="-122"/>
              </a:rPr>
              <a:t> coend</a:t>
            </a:r>
          </a:p>
          <a:p>
            <a:pPr eaLnBrk="1" hangingPunct="1">
              <a:lnSpc>
                <a:spcPct val="90000"/>
              </a:lnSpc>
            </a:pPr>
            <a:endParaRPr lang="en-US" altLang="zh-CN" sz="2400">
              <a:latin typeface="华文新魏" panose="02010800040101010101" pitchFamily="2" charset="-122"/>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CFDB7AF-5E14-4E39-BA17-CFA149D777C9}"/>
              </a:ext>
            </a:extLst>
          </p:cNvPr>
          <p:cNvSpPr>
            <a:spLocks noGrp="1" noChangeArrowheads="1"/>
          </p:cNvSpPr>
          <p:nvPr>
            <p:ph type="title"/>
          </p:nvPr>
        </p:nvSpPr>
        <p:spPr>
          <a:xfrm>
            <a:off x="762000" y="914400"/>
            <a:ext cx="7620000" cy="762000"/>
          </a:xfrm>
        </p:spPr>
        <p:txBody>
          <a:bodyPr/>
          <a:lstStyle/>
          <a:p>
            <a:pPr eaLnBrk="1" hangingPunct="1"/>
            <a:r>
              <a:rPr lang="zh-CN" altLang="en-US">
                <a:latin typeface="华文新魏" panose="02010800040101010101" pitchFamily="2" charset="-122"/>
                <a:ea typeface="华文新魏" panose="02010800040101010101" pitchFamily="2" charset="-122"/>
              </a:rPr>
              <a:t>用消息传递机制解决</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a:t>
            </a:r>
            <a:r>
              <a:rPr lang="en-US" altLang="zh-CN">
                <a:latin typeface="华文新魏" panose="02010800040101010101" pitchFamily="2" charset="-122"/>
                <a:ea typeface="华文新魏" panose="02010800040101010101" pitchFamily="2" charset="-122"/>
              </a:rPr>
              <a:t>(1)</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47107" name="Rectangle 3">
            <a:extLst>
              <a:ext uri="{FF2B5EF4-FFF2-40B4-BE49-F238E27FC236}">
                <a16:creationId xmlns:a16="http://schemas.microsoft.com/office/drawing/2014/main" id="{C09E6EBE-81CD-42C3-826F-DA1F0912EA97}"/>
              </a:ext>
            </a:extLst>
          </p:cNvPr>
          <p:cNvSpPr>
            <a:spLocks noGrp="1" noChangeArrowheads="1"/>
          </p:cNvSpPr>
          <p:nvPr>
            <p:ph type="body" idx="1"/>
          </p:nvPr>
        </p:nvSpPr>
        <p:spPr>
          <a:xfrm>
            <a:off x="685800" y="1524000"/>
            <a:ext cx="8839200" cy="6705600"/>
          </a:xfrm>
        </p:spPr>
        <p:txBody>
          <a:bodyPr/>
          <a:lstStyle/>
          <a:p>
            <a:pPr eaLnBrk="1" hangingPunct="1"/>
            <a:r>
              <a:rPr lang="en-US" altLang="zh-CN">
                <a:latin typeface="华文新魏" panose="02010800040101010101" pitchFamily="2" charset="-122"/>
                <a:ea typeface="华文新魏" panose="02010800040101010101" pitchFamily="2" charset="-122"/>
              </a:rPr>
              <a:t>int capacity, i ;        //</a:t>
            </a:r>
            <a:r>
              <a:rPr lang="zh-CN" altLang="en-US">
                <a:latin typeface="华文新魏" panose="02010800040101010101" pitchFamily="2" charset="-122"/>
                <a:ea typeface="华文新魏" panose="02010800040101010101" pitchFamily="2" charset="-122"/>
              </a:rPr>
              <a:t>缓冲大小</a:t>
            </a:r>
          </a:p>
          <a:p>
            <a:pPr eaLnBrk="1" hangingPunct="1"/>
            <a:r>
              <a:rPr lang="en-US" altLang="zh-CN">
                <a:latin typeface="华文新魏" panose="02010800040101010101" pitchFamily="2" charset="-122"/>
                <a:ea typeface="华文新魏" panose="02010800040101010101" pitchFamily="2" charset="-122"/>
              </a:rPr>
              <a:t>creat-mailbox(producer); //</a:t>
            </a:r>
            <a:r>
              <a:rPr lang="zh-CN" altLang="en-US">
                <a:latin typeface="华文新魏" panose="02010800040101010101" pitchFamily="2" charset="-122"/>
                <a:ea typeface="华文新魏" panose="02010800040101010101" pitchFamily="2" charset="-122"/>
              </a:rPr>
              <a:t>创建信箱</a:t>
            </a:r>
          </a:p>
          <a:p>
            <a:pPr eaLnBrk="1" hangingPunct="1"/>
            <a:r>
              <a:rPr lang="en-US" altLang="zh-CN">
                <a:latin typeface="华文新魏" panose="02010800040101010101" pitchFamily="2" charset="-122"/>
                <a:ea typeface="华文新魏" panose="02010800040101010101" pitchFamily="2" charset="-122"/>
              </a:rPr>
              <a:t>creat-mailbox(consumer);</a:t>
            </a:r>
          </a:p>
          <a:p>
            <a:pPr eaLnBrk="1" hangingPunct="1"/>
            <a:r>
              <a:rPr lang="en-US" altLang="zh-CN">
                <a:latin typeface="华文新魏" panose="02010800040101010101" pitchFamily="2" charset="-122"/>
                <a:ea typeface="华文新魏" panose="02010800040101010101" pitchFamily="2" charset="-122"/>
              </a:rPr>
              <a:t>for(i=0;i&lt;capacity;i++)</a:t>
            </a:r>
          </a:p>
          <a:p>
            <a:pPr eaLnBrk="1" hangingPunct="1"/>
            <a:r>
              <a:rPr lang="en-US" altLang="zh-CN">
                <a:latin typeface="华文新魏" panose="02010800040101010101" pitchFamily="2" charset="-122"/>
                <a:ea typeface="华文新魏" panose="02010800040101010101" pitchFamily="2" charset="-122"/>
              </a:rPr>
              <a:t>     send(producer,null);//</a:t>
            </a:r>
            <a:r>
              <a:rPr lang="zh-CN" altLang="en-US">
                <a:latin typeface="华文新魏" panose="02010800040101010101" pitchFamily="2" charset="-122"/>
                <a:ea typeface="华文新魏" panose="02010800040101010101" pitchFamily="2" charset="-122"/>
              </a:rPr>
              <a:t>发送空消息</a:t>
            </a:r>
          </a:p>
        </p:txBody>
      </p:sp>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D58820D-2280-4E47-9433-28E666C3864A}"/>
              </a:ext>
            </a:extLst>
          </p:cNvPr>
          <p:cNvSpPr>
            <a:spLocks noGrp="1" noChangeArrowheads="1"/>
          </p:cNvSpPr>
          <p:nvPr>
            <p:ph type="title"/>
          </p:nvPr>
        </p:nvSpPr>
        <p:spPr>
          <a:xfrm>
            <a:off x="762000" y="914400"/>
            <a:ext cx="7620000" cy="762000"/>
          </a:xfrm>
        </p:spPr>
        <p:txBody>
          <a:bodyPr/>
          <a:lstStyle/>
          <a:p>
            <a:pPr eaLnBrk="1" hangingPunct="1"/>
            <a:r>
              <a:rPr lang="zh-CN" altLang="en-US">
                <a:latin typeface="华文新魏" panose="02010800040101010101" pitchFamily="2" charset="-122"/>
                <a:ea typeface="华文新魏" panose="02010800040101010101" pitchFamily="2" charset="-122"/>
              </a:rPr>
              <a:t>用消息传递机制解决</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a:t>
            </a:r>
            <a:r>
              <a:rPr lang="en-US" altLang="zh-CN">
                <a:latin typeface="华文新魏" panose="02010800040101010101" pitchFamily="2" charset="-122"/>
                <a:ea typeface="华文新魏" panose="02010800040101010101" pitchFamily="2" charset="-122"/>
              </a:rPr>
              <a:t>(2)</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48131" name="Rectangle 3">
            <a:extLst>
              <a:ext uri="{FF2B5EF4-FFF2-40B4-BE49-F238E27FC236}">
                <a16:creationId xmlns:a16="http://schemas.microsoft.com/office/drawing/2014/main" id="{4B607A01-C7D5-4A74-90B1-1847C88F9334}"/>
              </a:ext>
            </a:extLst>
          </p:cNvPr>
          <p:cNvSpPr>
            <a:spLocks noGrp="1" noChangeArrowheads="1"/>
          </p:cNvSpPr>
          <p:nvPr>
            <p:ph type="body" idx="1"/>
          </p:nvPr>
        </p:nvSpPr>
        <p:spPr>
          <a:xfrm>
            <a:off x="685800" y="1524000"/>
            <a:ext cx="8839200" cy="6705600"/>
          </a:xfrm>
        </p:spPr>
        <p:txBody>
          <a:bodyPr/>
          <a:lstStyle/>
          <a:p>
            <a:pPr eaLnBrk="1" hangingPunct="1"/>
            <a:r>
              <a:rPr lang="en-US" altLang="zh-CN" sz="2400">
                <a:latin typeface="华文新魏" panose="02010800040101010101" pitchFamily="2" charset="-122"/>
                <a:ea typeface="华文新魏" panose="02010800040101010101" pitchFamily="2" charset="-122"/>
              </a:rPr>
              <a:t>void producer_i( ) {              //i=1,…,n</a:t>
            </a:r>
          </a:p>
          <a:p>
            <a:pPr eaLnBrk="1" hangingPunct="1"/>
            <a:r>
              <a:rPr lang="en-US" altLang="zh-CN" sz="2400">
                <a:latin typeface="华文新魏" panose="02010800040101010101" pitchFamily="2" charset="-122"/>
                <a:ea typeface="华文新魏" panose="02010800040101010101" pitchFamily="2" charset="-122"/>
              </a:rPr>
              <a:t>      message pmsg;</a:t>
            </a:r>
          </a:p>
          <a:p>
            <a:pPr eaLnBrk="1" hangingPunct="1"/>
            <a:r>
              <a:rPr lang="en-US" altLang="zh-CN" sz="2400">
                <a:latin typeface="华文新魏" panose="02010800040101010101" pitchFamily="2" charset="-122"/>
                <a:ea typeface="华文新魏" panose="02010800040101010101" pitchFamily="2" charset="-122"/>
              </a:rPr>
              <a:t>      while(true) {</a:t>
            </a:r>
          </a:p>
          <a:p>
            <a:pPr eaLnBrk="1" hangingPunct="1"/>
            <a:r>
              <a:rPr lang="en-US" altLang="zh-CN" sz="2400">
                <a:latin typeface="华文新魏" panose="02010800040101010101" pitchFamily="2" charset="-122"/>
                <a:ea typeface="华文新魏" panose="02010800040101010101" pitchFamily="2" charset="-122"/>
              </a:rPr>
              <a:t>        produce( );               //</a:t>
            </a:r>
            <a:r>
              <a:rPr lang="zh-CN" altLang="en-US" sz="2400">
                <a:latin typeface="华文新魏" panose="02010800040101010101" pitchFamily="2" charset="-122"/>
                <a:ea typeface="华文新魏" panose="02010800040101010101" pitchFamily="2" charset="-122"/>
              </a:rPr>
              <a:t>生产消息</a:t>
            </a:r>
          </a:p>
          <a:p>
            <a:pPr eaLnBrk="1" hangingPunct="1"/>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receive(producerer,null); //</a:t>
            </a:r>
            <a:r>
              <a:rPr lang="zh-CN" altLang="en-US" sz="2400">
                <a:latin typeface="华文新魏" panose="02010800040101010101" pitchFamily="2" charset="-122"/>
                <a:ea typeface="华文新魏" panose="02010800040101010101" pitchFamily="2" charset="-122"/>
              </a:rPr>
              <a:t>等待空消息</a:t>
            </a:r>
          </a:p>
          <a:p>
            <a:pPr eaLnBrk="1" hangingPunct="1"/>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build( );                 //</a:t>
            </a:r>
            <a:r>
              <a:rPr lang="zh-CN" altLang="en-US" sz="2400">
                <a:latin typeface="华文新魏" panose="02010800040101010101" pitchFamily="2" charset="-122"/>
                <a:ea typeface="华文新魏" panose="02010800040101010101" pitchFamily="2" charset="-122"/>
              </a:rPr>
              <a:t>构造一条消息</a:t>
            </a:r>
          </a:p>
          <a:p>
            <a:pPr eaLnBrk="1" hangingPunct="1"/>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send(consumer,pmsg);     //</a:t>
            </a:r>
            <a:r>
              <a:rPr lang="zh-CN" altLang="en-US" sz="2400">
                <a:latin typeface="华文新魏" panose="02010800040101010101" pitchFamily="2" charset="-122"/>
                <a:ea typeface="华文新魏" panose="02010800040101010101" pitchFamily="2" charset="-122"/>
              </a:rPr>
              <a:t>发送消息</a:t>
            </a:r>
          </a:p>
          <a:p>
            <a:pPr eaLnBrk="1" hangingPunct="1"/>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a:t>
            </a:r>
          </a:p>
          <a:p>
            <a:pPr eaLnBrk="1" hangingPunct="1"/>
            <a:r>
              <a:rPr lang="en-US" altLang="zh-CN" sz="2400">
                <a:latin typeface="华文新魏" panose="02010800040101010101" pitchFamily="2" charset="-122"/>
                <a:ea typeface="华文新魏" panose="02010800040101010101" pitchFamily="2" charset="-122"/>
              </a:rPr>
              <a:t>    }</a:t>
            </a:r>
          </a:p>
        </p:txBody>
      </p:sp>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E46703A-4841-4234-B691-89FC91D20336}"/>
              </a:ext>
            </a:extLst>
          </p:cNvPr>
          <p:cNvSpPr>
            <a:spLocks noGrp="1" noChangeArrowheads="1"/>
          </p:cNvSpPr>
          <p:nvPr>
            <p:ph type="title"/>
          </p:nvPr>
        </p:nvSpPr>
        <p:spPr>
          <a:xfrm>
            <a:off x="381000" y="762000"/>
            <a:ext cx="7848600" cy="762000"/>
          </a:xfrm>
        </p:spPr>
        <p:txBody>
          <a:bodyPr/>
          <a:lstStyle/>
          <a:p>
            <a:pPr eaLnBrk="1" hangingPunct="1"/>
            <a:r>
              <a:rPr lang="zh-CN" altLang="en-US" sz="3600">
                <a:latin typeface="华文新魏" panose="02010800040101010101" pitchFamily="2" charset="-122"/>
                <a:ea typeface="华文新魏" panose="02010800040101010101" pitchFamily="2" charset="-122"/>
              </a:rPr>
              <a:t>用消息传递机制解决</a:t>
            </a:r>
            <a:br>
              <a:rPr lang="zh-CN" altLang="en-US" sz="36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生产者</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消费者问题</a:t>
            </a:r>
            <a:r>
              <a:rPr lang="en-US" altLang="zh-CN" sz="3600">
                <a:latin typeface="华文新魏" panose="02010800040101010101" pitchFamily="2" charset="-122"/>
                <a:ea typeface="华文新魏" panose="02010800040101010101" pitchFamily="2" charset="-122"/>
              </a:rPr>
              <a:t>(3)</a:t>
            </a:r>
            <a:br>
              <a:rPr lang="en-US" altLang="zh-CN" sz="3600">
                <a:latin typeface="华文新魏" panose="02010800040101010101" pitchFamily="2" charset="-122"/>
                <a:ea typeface="华文新魏" panose="02010800040101010101" pitchFamily="2" charset="-122"/>
              </a:rPr>
            </a:br>
            <a:endParaRPr lang="en-US" altLang="zh-CN" sz="3600">
              <a:latin typeface="华文新魏" panose="02010800040101010101" pitchFamily="2" charset="-122"/>
              <a:ea typeface="华文新魏" panose="02010800040101010101" pitchFamily="2" charset="-122"/>
            </a:endParaRPr>
          </a:p>
        </p:txBody>
      </p:sp>
      <p:sp>
        <p:nvSpPr>
          <p:cNvPr id="49155" name="Rectangle 3">
            <a:extLst>
              <a:ext uri="{FF2B5EF4-FFF2-40B4-BE49-F238E27FC236}">
                <a16:creationId xmlns:a16="http://schemas.microsoft.com/office/drawing/2014/main" id="{1C0AA2CE-80F5-418C-BEC3-FC3BA8E40E6C}"/>
              </a:ext>
            </a:extLst>
          </p:cNvPr>
          <p:cNvSpPr>
            <a:spLocks noGrp="1" noChangeArrowheads="1"/>
          </p:cNvSpPr>
          <p:nvPr>
            <p:ph type="body" idx="1"/>
          </p:nvPr>
        </p:nvSpPr>
        <p:spPr>
          <a:xfrm>
            <a:off x="381000" y="1187450"/>
            <a:ext cx="8839200" cy="6705600"/>
          </a:xfrm>
        </p:spPr>
        <p:txBody>
          <a:bodyPr/>
          <a:lstStyle/>
          <a:p>
            <a:pPr eaLnBrk="1" hangingPunct="1"/>
            <a:r>
              <a:rPr lang="en-US" altLang="zh-CN" sz="2800">
                <a:latin typeface="华文新魏" panose="02010800040101010101" pitchFamily="2" charset="-122"/>
                <a:ea typeface="华文新魏" panose="02010800040101010101" pitchFamily="2" charset="-122"/>
              </a:rPr>
              <a:t>void consumer_j( ) {               //j=1,…,m</a:t>
            </a:r>
          </a:p>
          <a:p>
            <a:pPr eaLnBrk="1" hangingPunct="1"/>
            <a:r>
              <a:rPr lang="en-US" altLang="zh-CN" sz="2800">
                <a:latin typeface="华文新魏" panose="02010800040101010101" pitchFamily="2" charset="-122"/>
                <a:ea typeface="华文新魏" panose="02010800040101010101" pitchFamily="2" charset="-122"/>
              </a:rPr>
              <a:t>       message cmsg;</a:t>
            </a:r>
          </a:p>
          <a:p>
            <a:pPr eaLnBrk="1" hangingPunct="1"/>
            <a:r>
              <a:rPr lang="en-US" altLang="zh-CN" sz="2800">
                <a:latin typeface="华文新魏" panose="02010800040101010101" pitchFamily="2" charset="-122"/>
                <a:ea typeface="华文新魏" panose="02010800040101010101" pitchFamily="2" charset="-122"/>
              </a:rPr>
              <a:t>       while(true) {</a:t>
            </a:r>
          </a:p>
          <a:p>
            <a:pPr eaLnBrk="1" hangingPunct="1"/>
            <a:r>
              <a:rPr lang="en-US" altLang="zh-CN" sz="2800">
                <a:latin typeface="华文新魏" panose="02010800040101010101" pitchFamily="2" charset="-122"/>
                <a:ea typeface="华文新魏" panose="02010800040101010101" pitchFamily="2" charset="-122"/>
              </a:rPr>
              <a:t>        receive (consumer,cmsg);  //</a:t>
            </a:r>
            <a:r>
              <a:rPr lang="zh-CN" altLang="en-US" sz="2800">
                <a:latin typeface="华文新魏" panose="02010800040101010101" pitchFamily="2" charset="-122"/>
                <a:ea typeface="华文新魏" panose="02010800040101010101" pitchFamily="2" charset="-122"/>
              </a:rPr>
              <a:t>接收消息</a:t>
            </a:r>
          </a:p>
          <a:p>
            <a:pPr eaLnBrk="1" hangingPunct="1"/>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extract( ) ;              //</a:t>
            </a:r>
            <a:r>
              <a:rPr lang="zh-CN" altLang="en-US" sz="2800">
                <a:latin typeface="华文新魏" panose="02010800040101010101" pitchFamily="2" charset="-122"/>
                <a:ea typeface="华文新魏" panose="02010800040101010101" pitchFamily="2" charset="-122"/>
              </a:rPr>
              <a:t>取消息</a:t>
            </a:r>
          </a:p>
          <a:p>
            <a:pPr eaLnBrk="1" hangingPunct="1"/>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send(producer,null);    //</a:t>
            </a:r>
            <a:r>
              <a:rPr lang="zh-CN" altLang="en-US" sz="2800">
                <a:latin typeface="华文新魏" panose="02010800040101010101" pitchFamily="2" charset="-122"/>
                <a:ea typeface="华文新魏" panose="02010800040101010101" pitchFamily="2" charset="-122"/>
              </a:rPr>
              <a:t>回送空消息</a:t>
            </a:r>
          </a:p>
          <a:p>
            <a:pPr eaLnBrk="1" hangingPunct="1"/>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consume(csmg);            //</a:t>
            </a:r>
            <a:r>
              <a:rPr lang="zh-CN" altLang="en-US" sz="2800">
                <a:latin typeface="华文新魏" panose="02010800040101010101" pitchFamily="2" charset="-122"/>
                <a:ea typeface="华文新魏" panose="02010800040101010101" pitchFamily="2" charset="-122"/>
              </a:rPr>
              <a:t>消耗消息</a:t>
            </a:r>
          </a:p>
          <a:p>
            <a:pPr eaLnBrk="1" hangingPunct="1"/>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a:t>
            </a:r>
          </a:p>
          <a:p>
            <a:pPr eaLnBrk="1" hangingPunct="1"/>
            <a:r>
              <a:rPr lang="en-US" altLang="zh-CN" sz="2800">
                <a:latin typeface="华文新魏" panose="02010800040101010101" pitchFamily="2" charset="-122"/>
                <a:ea typeface="华文新魏" panose="02010800040101010101" pitchFamily="2" charset="-122"/>
              </a:rPr>
              <a:t>   }</a:t>
            </a:r>
          </a:p>
          <a:p>
            <a:pPr algn="just" eaLnBrk="1" hangingPunct="1"/>
            <a:endParaRPr lang="en-US" altLang="zh-CN">
              <a:solidFill>
                <a:srgbClr val="000000"/>
              </a:solidFill>
              <a:latin typeface="华文新魏" panose="02010800040101010101" pitchFamily="2" charset="-122"/>
              <a:ea typeface="华文新魏" panose="02010800040101010101" pitchFamily="2" charset="-122"/>
            </a:endParaRPr>
          </a:p>
          <a:p>
            <a:pPr eaLnBrk="1" hangingPunct="1"/>
            <a:endParaRPr lang="en-US" altLang="zh-CN">
              <a:solidFill>
                <a:srgbClr val="000000"/>
              </a:solidFill>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723C5D6-B5B4-42AD-8DA1-230648515F57}"/>
              </a:ext>
            </a:extLst>
          </p:cNvPr>
          <p:cNvSpPr>
            <a:spLocks noGrp="1" noChangeArrowheads="1"/>
          </p:cNvSpPr>
          <p:nvPr>
            <p:ph type="title"/>
          </p:nvPr>
        </p:nvSpPr>
        <p:spPr>
          <a:xfrm>
            <a:off x="381000" y="762000"/>
            <a:ext cx="7848600" cy="762000"/>
          </a:xfrm>
        </p:spPr>
        <p:txBody>
          <a:bodyPr/>
          <a:lstStyle/>
          <a:p>
            <a:pPr eaLnBrk="1" hangingPunct="1"/>
            <a:r>
              <a:rPr lang="zh-CN" altLang="en-US" sz="3600">
                <a:latin typeface="华文新魏" panose="02010800040101010101" pitchFamily="2" charset="-122"/>
                <a:ea typeface="华文新魏" panose="02010800040101010101" pitchFamily="2" charset="-122"/>
              </a:rPr>
              <a:t>用消息传递机制解决</a:t>
            </a:r>
            <a:br>
              <a:rPr lang="zh-CN" altLang="en-US" sz="36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生产者</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消费者问题</a:t>
            </a:r>
            <a:r>
              <a:rPr lang="en-US" altLang="zh-CN" sz="3600">
                <a:latin typeface="华文新魏" panose="02010800040101010101" pitchFamily="2" charset="-122"/>
                <a:ea typeface="华文新魏" panose="02010800040101010101" pitchFamily="2" charset="-122"/>
              </a:rPr>
              <a:t>(4)</a:t>
            </a:r>
            <a:br>
              <a:rPr lang="en-US" altLang="zh-CN" sz="3600">
                <a:latin typeface="华文新魏" panose="02010800040101010101" pitchFamily="2" charset="-122"/>
                <a:ea typeface="华文新魏" panose="02010800040101010101" pitchFamily="2" charset="-122"/>
              </a:rPr>
            </a:br>
            <a:endParaRPr lang="en-US" altLang="zh-CN" sz="3600">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AAACD0B3-8501-4D08-9B8B-16B73EFFA935}"/>
              </a:ext>
            </a:extLst>
          </p:cNvPr>
          <p:cNvSpPr>
            <a:spLocks noGrp="1" noChangeArrowheads="1"/>
          </p:cNvSpPr>
          <p:nvPr>
            <p:ph type="body" idx="1"/>
          </p:nvPr>
        </p:nvSpPr>
        <p:spPr>
          <a:xfrm>
            <a:off x="917575" y="1331913"/>
            <a:ext cx="7110413" cy="6705600"/>
          </a:xfrm>
        </p:spPr>
        <p:txBody>
          <a:bodyPr/>
          <a:lstStyle/>
          <a:p>
            <a:pPr algn="just" eaLnBrk="1" hangingPunct="1"/>
            <a:endParaRPr lang="en-US" altLang="zh-CN">
              <a:solidFill>
                <a:srgbClr val="000000"/>
              </a:solidFill>
              <a:latin typeface="华文新魏" panose="02010800040101010101" pitchFamily="2" charset="-122"/>
              <a:ea typeface="华文新魏" panose="02010800040101010101" pitchFamily="2" charset="-122"/>
            </a:endParaRPr>
          </a:p>
          <a:p>
            <a:pPr eaLnBrk="1" hangingPunct="1"/>
            <a:r>
              <a:rPr lang="en-US" altLang="zh-CN"/>
              <a:t> cobegin </a:t>
            </a:r>
          </a:p>
          <a:p>
            <a:pPr eaLnBrk="1" hangingPunct="1"/>
            <a:r>
              <a:rPr lang="en-US" altLang="zh-CN"/>
              <a:t>      producer_i( );</a:t>
            </a:r>
          </a:p>
          <a:p>
            <a:pPr eaLnBrk="1" hangingPunct="1"/>
            <a:r>
              <a:rPr lang="en-US" altLang="zh-CN"/>
              <a:t>     consumer_j( );</a:t>
            </a:r>
          </a:p>
          <a:p>
            <a:pPr eaLnBrk="1" hangingPunct="1"/>
            <a:r>
              <a:rPr lang="en-US" altLang="zh-CN"/>
              <a:t> coend</a:t>
            </a:r>
          </a:p>
        </p:txBody>
      </p:sp>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B280CCC-0837-45BB-9353-0A7EEDE1904C}"/>
              </a:ext>
            </a:extLst>
          </p:cNvPr>
          <p:cNvSpPr>
            <a:spLocks noGrp="1" noChangeArrowheads="1"/>
          </p:cNvSpPr>
          <p:nvPr>
            <p:ph type="title"/>
          </p:nvPr>
        </p:nvSpPr>
        <p:spPr>
          <a:xfrm>
            <a:off x="762000" y="228600"/>
            <a:ext cx="8229600" cy="1066800"/>
          </a:xfrm>
        </p:spPr>
        <p:txBody>
          <a:bodyPr/>
          <a:lstStyle/>
          <a:p>
            <a:pPr eaLnBrk="1" hangingPunct="1"/>
            <a:r>
              <a:rPr lang="zh-CN" altLang="en-US">
                <a:latin typeface="华文新魏" panose="02010800040101010101" pitchFamily="2" charset="-122"/>
                <a:ea typeface="华文新魏" panose="02010800040101010101" pitchFamily="2" charset="-122"/>
              </a:rPr>
              <a:t>信件的格式问题</a:t>
            </a:r>
            <a:r>
              <a:rPr lang="zh-CN" altLang="en-US"/>
              <a:t> </a:t>
            </a:r>
          </a:p>
        </p:txBody>
      </p:sp>
      <p:sp>
        <p:nvSpPr>
          <p:cNvPr id="51203" name="Rectangle 3">
            <a:extLst>
              <a:ext uri="{FF2B5EF4-FFF2-40B4-BE49-F238E27FC236}">
                <a16:creationId xmlns:a16="http://schemas.microsoft.com/office/drawing/2014/main" id="{94CEC765-7670-47AD-93AC-97F0A93FB690}"/>
              </a:ext>
            </a:extLst>
          </p:cNvPr>
          <p:cNvSpPr>
            <a:spLocks noGrp="1" noChangeArrowheads="1"/>
          </p:cNvSpPr>
          <p:nvPr>
            <p:ph type="body" idx="1"/>
          </p:nvPr>
        </p:nvSpPr>
        <p:spPr>
          <a:xfrm>
            <a:off x="1143000" y="1143000"/>
            <a:ext cx="7391400" cy="4800600"/>
          </a:xfrm>
        </p:spPr>
        <p:txBody>
          <a:bodyPr/>
          <a:lstStyle/>
          <a:p>
            <a:pPr eaLnBrk="1" hangingPunct="1"/>
            <a:r>
              <a:rPr lang="zh-CN" altLang="en-US">
                <a:latin typeface="华文新魏" panose="02010800040101010101" pitchFamily="2" charset="-122"/>
                <a:ea typeface="华文新魏" panose="02010800040101010101" pitchFamily="2" charset="-122"/>
              </a:rPr>
              <a:t>单机系统中信件的格式可以分直接信件（又叫定长格式）和间接信件（又叫变长格式）。 </a:t>
            </a:r>
          </a:p>
          <a:p>
            <a:pPr eaLnBrk="1" hangingPunct="1"/>
            <a:r>
              <a:rPr lang="zh-CN" altLang="en-US">
                <a:latin typeface="华文新魏" panose="02010800040101010101" pitchFamily="2" charset="-122"/>
                <a:ea typeface="华文新魏" panose="02010800040101010101" pitchFamily="2" charset="-122"/>
              </a:rPr>
              <a:t>网络环境下的信件格式较为复杂，通常分成消息头和消息体，前者包括了发送者、接收者、消息长度、消息类型、发送时间等各种控制信息；后者包含了消息内容。</a:t>
            </a:r>
            <a:r>
              <a:rPr lang="zh-CN" altLang="en-US">
                <a:latin typeface="隶书" panose="02010509060101010101" pitchFamily="49" charset="-122"/>
                <a:ea typeface="隶书" panose="02010509060101010101" pitchFamily="49" charset="-122"/>
              </a:rPr>
              <a:t> </a:t>
            </a:r>
          </a:p>
          <a:p>
            <a:pPr eaLnBrk="1" hangingPunct="1"/>
            <a:endParaRPr lang="en-US" altLang="zh-CN">
              <a:latin typeface="隶书" panose="02010509060101010101" pitchFamily="49" charset="-122"/>
              <a:ea typeface="隶书" panose="02010509060101010101" pitchFamily="49" charset="-122"/>
            </a:endParaRPr>
          </a:p>
        </p:txBody>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3C6D60-AEB8-4FF9-A678-4E730FDF4688}"/>
              </a:ext>
            </a:extLst>
          </p:cNvPr>
          <p:cNvSpPr>
            <a:spLocks noGrp="1" noChangeArrowheads="1"/>
          </p:cNvSpPr>
          <p:nvPr>
            <p:ph type="title"/>
          </p:nvPr>
        </p:nvSpPr>
        <p:spPr>
          <a:xfrm>
            <a:off x="914400" y="152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进程间通信的方式 </a:t>
            </a:r>
          </a:p>
        </p:txBody>
      </p:sp>
      <p:sp>
        <p:nvSpPr>
          <p:cNvPr id="6147" name="Rectangle 3">
            <a:extLst>
              <a:ext uri="{FF2B5EF4-FFF2-40B4-BE49-F238E27FC236}">
                <a16:creationId xmlns:a16="http://schemas.microsoft.com/office/drawing/2014/main" id="{A94FFBA8-3117-4DFF-A9C0-9DA1EA4BA9C0}"/>
              </a:ext>
            </a:extLst>
          </p:cNvPr>
          <p:cNvSpPr>
            <a:spLocks noGrp="1" noChangeArrowheads="1"/>
          </p:cNvSpPr>
          <p:nvPr>
            <p:ph type="body" idx="1"/>
          </p:nvPr>
        </p:nvSpPr>
        <p:spPr>
          <a:xfrm>
            <a:off x="900113" y="1211263"/>
            <a:ext cx="8243887" cy="4810125"/>
          </a:xfrm>
        </p:spPr>
        <p:txBody>
          <a:bodyPr/>
          <a:lstStyle/>
          <a:p>
            <a:pPr eaLnBrk="1" hangingPunct="1"/>
            <a:r>
              <a:rPr lang="zh-CN" altLang="en-US" sz="3600">
                <a:latin typeface="华文新魏" panose="02010800040101010101" pitchFamily="2" charset="-122"/>
                <a:ea typeface="华文新魏" panose="02010800040101010101" pitchFamily="2" charset="-122"/>
              </a:rPr>
              <a:t>信号</a:t>
            </a:r>
            <a:r>
              <a:rPr lang="en-US" altLang="zh-CN" sz="3600">
                <a:latin typeface="华文新魏" panose="02010800040101010101" pitchFamily="2" charset="-122"/>
                <a:ea typeface="华文新魏" panose="02010800040101010101" pitchFamily="2" charset="-122"/>
              </a:rPr>
              <a:t>(signal)</a:t>
            </a:r>
            <a:r>
              <a:rPr lang="zh-CN" altLang="en-US" sz="3600">
                <a:latin typeface="华文新魏" panose="02010800040101010101" pitchFamily="2" charset="-122"/>
                <a:ea typeface="华文新魏" panose="02010800040101010101" pitchFamily="2" charset="-122"/>
              </a:rPr>
              <a:t>通信机制</a:t>
            </a:r>
          </a:p>
          <a:p>
            <a:pPr eaLnBrk="1" hangingPunct="1"/>
            <a:r>
              <a:rPr lang="zh-CN" altLang="en-US" sz="3600">
                <a:latin typeface="华文新魏" panose="02010800040101010101" pitchFamily="2" charset="-122"/>
                <a:ea typeface="华文新魏" panose="02010800040101010101" pitchFamily="2" charset="-122"/>
              </a:rPr>
              <a:t>管道</a:t>
            </a:r>
            <a:r>
              <a:rPr lang="en-US" altLang="zh-CN" sz="3600">
                <a:latin typeface="华文新魏" panose="02010800040101010101" pitchFamily="2" charset="-122"/>
                <a:ea typeface="华文新魏" panose="02010800040101010101" pitchFamily="2" charset="-122"/>
              </a:rPr>
              <a:t>(pipeline)</a:t>
            </a:r>
            <a:r>
              <a:rPr lang="zh-CN" altLang="en-US" sz="3600">
                <a:latin typeface="华文新魏" panose="02010800040101010101" pitchFamily="2" charset="-122"/>
                <a:ea typeface="华文新魏" panose="02010800040101010101" pitchFamily="2" charset="-122"/>
              </a:rPr>
              <a:t>通信机制 </a:t>
            </a:r>
          </a:p>
          <a:p>
            <a:pPr eaLnBrk="1" hangingPunct="1"/>
            <a:r>
              <a:rPr lang="zh-CN" altLang="en-US" sz="3600">
                <a:latin typeface="华文新魏" panose="02010800040101010101" pitchFamily="2" charset="-122"/>
                <a:ea typeface="华文新魏" panose="02010800040101010101" pitchFamily="2" charset="-122"/>
              </a:rPr>
              <a:t>消息传递</a:t>
            </a:r>
            <a:r>
              <a:rPr lang="en-US" altLang="zh-CN" sz="3600">
                <a:latin typeface="华文新魏" panose="02010800040101010101" pitchFamily="2" charset="-122"/>
                <a:ea typeface="华文新魏" panose="02010800040101010101" pitchFamily="2" charset="-122"/>
              </a:rPr>
              <a:t>(message passing)</a:t>
            </a:r>
            <a:r>
              <a:rPr lang="zh-CN" altLang="en-US" sz="3600">
                <a:latin typeface="华文新魏" panose="02010800040101010101" pitchFamily="2" charset="-122"/>
                <a:ea typeface="华文新魏" panose="02010800040101010101" pitchFamily="2" charset="-122"/>
              </a:rPr>
              <a:t>通信机制 </a:t>
            </a:r>
          </a:p>
          <a:p>
            <a:pPr eaLnBrk="1" hangingPunct="1"/>
            <a:r>
              <a:rPr lang="zh-CN" altLang="en-US" sz="3600">
                <a:latin typeface="华文新魏" panose="02010800040101010101" pitchFamily="2" charset="-122"/>
                <a:ea typeface="华文新魏" panose="02010800040101010101" pitchFamily="2" charset="-122"/>
              </a:rPr>
              <a:t>信号量</a:t>
            </a:r>
            <a:r>
              <a:rPr lang="en-US" altLang="zh-CN" sz="3600">
                <a:latin typeface="华文新魏" panose="02010800040101010101" pitchFamily="2" charset="-122"/>
                <a:ea typeface="华文新魏" panose="02010800040101010101" pitchFamily="2" charset="-122"/>
              </a:rPr>
              <a:t>(semaphore)</a:t>
            </a:r>
            <a:r>
              <a:rPr lang="zh-CN" altLang="en-US" sz="3600">
                <a:latin typeface="华文新魏" panose="02010800040101010101" pitchFamily="2" charset="-122"/>
                <a:ea typeface="华文新魏" panose="02010800040101010101" pitchFamily="2" charset="-122"/>
              </a:rPr>
              <a:t>通信机制</a:t>
            </a:r>
          </a:p>
          <a:p>
            <a:pPr eaLnBrk="1" hangingPunct="1"/>
            <a:r>
              <a:rPr lang="zh-CN" altLang="en-US" sz="3600">
                <a:latin typeface="华文新魏" panose="02010800040101010101" pitchFamily="2" charset="-122"/>
                <a:ea typeface="华文新魏" panose="02010800040101010101" pitchFamily="2" charset="-122"/>
              </a:rPr>
              <a:t>共享主存</a:t>
            </a:r>
            <a:r>
              <a:rPr lang="en-US" altLang="zh-CN" sz="3600">
                <a:latin typeface="华文新魏" panose="02010800040101010101" pitchFamily="2" charset="-122"/>
                <a:ea typeface="华文新魏" panose="02010800040101010101" pitchFamily="2" charset="-122"/>
              </a:rPr>
              <a:t>(shared memory)</a:t>
            </a:r>
            <a:r>
              <a:rPr lang="zh-CN" altLang="en-US" sz="3600">
                <a:latin typeface="华文新魏" panose="02010800040101010101" pitchFamily="2" charset="-122"/>
                <a:ea typeface="华文新魏" panose="02010800040101010101" pitchFamily="2" charset="-122"/>
              </a:rPr>
              <a:t>通信机制</a:t>
            </a: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网络</a:t>
            </a:r>
            <a:r>
              <a:rPr lang="en-US" altLang="zh-CN" sz="3600">
                <a:latin typeface="华文新魏" panose="02010800040101010101" pitchFamily="2" charset="-122"/>
                <a:ea typeface="华文新魏" panose="02010800040101010101" pitchFamily="2" charset="-122"/>
              </a:rPr>
              <a:t>(socket)</a:t>
            </a:r>
            <a:r>
              <a:rPr lang="zh-CN" altLang="en-US" sz="3600">
                <a:latin typeface="华文新魏" panose="02010800040101010101" pitchFamily="2" charset="-122"/>
                <a:ea typeface="华文新魏" panose="02010800040101010101" pitchFamily="2" charset="-122"/>
              </a:rPr>
              <a:t>通信机制</a:t>
            </a:r>
          </a:p>
        </p:txBody>
      </p:sp>
    </p:spTree>
  </p:cSld>
  <p:clrMapOvr>
    <a:masterClrMapping/>
  </p:clrMapOvr>
  <p:transition>
    <p:cover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0F239C6-4C4C-4BA6-B68F-88E2DF6481E0}"/>
              </a:ext>
            </a:extLst>
          </p:cNvPr>
          <p:cNvSpPr>
            <a:spLocks noGrp="1" noChangeArrowheads="1"/>
          </p:cNvSpPr>
          <p:nvPr>
            <p:ph type="title"/>
          </p:nvPr>
        </p:nvSpPr>
        <p:spPr>
          <a:xfrm>
            <a:off x="685800" y="260350"/>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send( )</a:t>
            </a:r>
            <a:r>
              <a:rPr lang="zh-CN" altLang="en-US">
                <a:latin typeface="华文新魏" panose="02010800040101010101" pitchFamily="2" charset="-122"/>
                <a:ea typeface="华文新魏" panose="02010800040101010101" pitchFamily="2" charset="-122"/>
              </a:rPr>
              <a:t>操作</a:t>
            </a:r>
          </a:p>
        </p:txBody>
      </p:sp>
      <p:sp>
        <p:nvSpPr>
          <p:cNvPr id="52227" name="Rectangle 3">
            <a:extLst>
              <a:ext uri="{FF2B5EF4-FFF2-40B4-BE49-F238E27FC236}">
                <a16:creationId xmlns:a16="http://schemas.microsoft.com/office/drawing/2014/main" id="{39D4182C-E06A-4A55-BB06-01D764D1BF04}"/>
              </a:ext>
            </a:extLst>
          </p:cNvPr>
          <p:cNvSpPr>
            <a:spLocks noGrp="1" noChangeArrowheads="1"/>
          </p:cNvSpPr>
          <p:nvPr>
            <p:ph type="body" idx="1"/>
          </p:nvPr>
        </p:nvSpPr>
        <p:spPr>
          <a:xfrm>
            <a:off x="685800" y="1341438"/>
            <a:ext cx="7772400" cy="5256212"/>
          </a:xfrm>
        </p:spPr>
        <p:txBody>
          <a:bodyPr/>
          <a:lstStyle/>
          <a:p>
            <a:pPr eaLnBrk="1" hangingPunct="1"/>
            <a:r>
              <a:rPr lang="zh-CN" altLang="en-US">
                <a:latin typeface="华文新魏" panose="02010800040101010101" pitchFamily="2" charset="-122"/>
                <a:ea typeface="华文新魏" panose="02010800040101010101" pitchFamily="2" charset="-122"/>
              </a:rPr>
              <a:t>同步或异步</a:t>
            </a:r>
            <a:r>
              <a:rPr lang="en-US" altLang="zh-CN">
                <a:latin typeface="华文新魏" panose="02010800040101010101" pitchFamily="2" charset="-122"/>
                <a:ea typeface="华文新魏" panose="02010800040101010101" pitchFamily="2" charset="-122"/>
              </a:rPr>
              <a:t>send( )</a:t>
            </a:r>
            <a:r>
              <a:rPr lang="zh-CN" altLang="en-US">
                <a:latin typeface="华文新魏" panose="02010800040101010101" pitchFamily="2" charset="-122"/>
                <a:ea typeface="华文新魏" panose="02010800040101010101" pitchFamily="2" charset="-122"/>
              </a:rPr>
              <a:t>操作，会有失败的情形，如果发送进程试图向一个不存在的进程发送消息，操作系统将无法识别用哪个信箱来缓存消息，如何处理呢</a:t>
            </a:r>
            <a:r>
              <a:rPr lang="en-US" altLang="zh-CN">
                <a:latin typeface="华文新魏" panose="02010800040101010101" pitchFamily="2" charset="-122"/>
                <a:ea typeface="华文新魏" panose="02010800040101010101" pitchFamily="2" charset="-122"/>
              </a:rPr>
              <a:t>?</a:t>
            </a:r>
          </a:p>
          <a:p>
            <a:pPr eaLnBrk="1" hangingPunct="1"/>
            <a:r>
              <a:rPr lang="zh-CN" altLang="en-US">
                <a:latin typeface="华文新魏" panose="02010800040101010101" pitchFamily="2" charset="-122"/>
                <a:ea typeface="华文新魏" panose="02010800040101010101" pitchFamily="2" charset="-122"/>
              </a:rPr>
              <a:t>同步</a:t>
            </a:r>
            <a:r>
              <a:rPr lang="en-US" altLang="zh-CN">
                <a:latin typeface="华文新魏" panose="02010800040101010101" pitchFamily="2" charset="-122"/>
                <a:ea typeface="华文新魏" panose="02010800040101010101" pitchFamily="2" charset="-122"/>
              </a:rPr>
              <a:t>send( )</a:t>
            </a:r>
            <a:r>
              <a:rPr lang="zh-CN" altLang="en-US">
                <a:latin typeface="华文新魏" panose="02010800040101010101" pitchFamily="2" charset="-122"/>
                <a:ea typeface="华文新魏" panose="02010800040101010101" pitchFamily="2" charset="-122"/>
              </a:rPr>
              <a:t>时，会返回一个错误码到发送方，发送方依赖错误码来工作；</a:t>
            </a:r>
          </a:p>
          <a:p>
            <a:pPr eaLnBrk="1" hangingPunct="1"/>
            <a:r>
              <a:rPr lang="zh-CN" altLang="en-US">
                <a:latin typeface="华文新魏" panose="02010800040101010101" pitchFamily="2" charset="-122"/>
                <a:ea typeface="华文新魏" panose="02010800040101010101" pitchFamily="2" charset="-122"/>
              </a:rPr>
              <a:t>异步</a:t>
            </a:r>
            <a:r>
              <a:rPr lang="en-US" altLang="zh-CN">
                <a:latin typeface="华文新魏" panose="02010800040101010101" pitchFamily="2" charset="-122"/>
                <a:ea typeface="华文新魏" panose="02010800040101010101" pitchFamily="2" charset="-122"/>
              </a:rPr>
              <a:t>send( )</a:t>
            </a:r>
            <a:r>
              <a:rPr lang="zh-CN" altLang="en-US">
                <a:latin typeface="华文新魏" panose="02010800040101010101" pitchFamily="2" charset="-122"/>
                <a:ea typeface="华文新魏" panose="02010800040101010101" pitchFamily="2" charset="-122"/>
              </a:rPr>
              <a:t>时，发送方可继续发送消息，而不期望任何返回码，系统可使用像</a:t>
            </a:r>
            <a:r>
              <a:rPr lang="en-US" altLang="zh-CN">
                <a:latin typeface="华文新魏" panose="02010800040101010101" pitchFamily="2" charset="-122"/>
                <a:ea typeface="华文新魏" panose="02010800040101010101" pitchFamily="2" charset="-122"/>
              </a:rPr>
              <a:t>UNIX</a:t>
            </a:r>
            <a:r>
              <a:rPr lang="zh-CN" altLang="en-US">
                <a:latin typeface="华文新魏" panose="02010800040101010101" pitchFamily="2" charset="-122"/>
                <a:ea typeface="华文新魏" panose="02010800040101010101" pitchFamily="2" charset="-122"/>
              </a:rPr>
              <a:t>中的信号机制来告诉发送方发送消息失败。</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F609258-EC9E-4878-BE8C-9DE47E83EFEE}"/>
              </a:ext>
            </a:extLst>
          </p:cNvPr>
          <p:cNvSpPr>
            <a:spLocks noGrp="1" noChangeArrowheads="1"/>
          </p:cNvSpPr>
          <p:nvPr>
            <p:ph type="title"/>
          </p:nvPr>
        </p:nvSpPr>
        <p:spPr>
          <a:xfrm>
            <a:off x="685800" y="115888"/>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receive( )</a:t>
            </a:r>
            <a:r>
              <a:rPr lang="zh-CN" altLang="en-US">
                <a:latin typeface="华文新魏" panose="02010800040101010101" pitchFamily="2" charset="-122"/>
                <a:ea typeface="华文新魏" panose="02010800040101010101" pitchFamily="2" charset="-122"/>
              </a:rPr>
              <a:t>操作</a:t>
            </a:r>
            <a:r>
              <a:rPr lang="zh-CN" altLang="en-US"/>
              <a:t> </a:t>
            </a:r>
          </a:p>
        </p:txBody>
      </p:sp>
      <p:sp>
        <p:nvSpPr>
          <p:cNvPr id="53251" name="Rectangle 3">
            <a:extLst>
              <a:ext uri="{FF2B5EF4-FFF2-40B4-BE49-F238E27FC236}">
                <a16:creationId xmlns:a16="http://schemas.microsoft.com/office/drawing/2014/main" id="{5784D6B3-65B4-4247-B4A7-7C7306D83484}"/>
              </a:ext>
            </a:extLst>
          </p:cNvPr>
          <p:cNvSpPr>
            <a:spLocks noGrp="1" noChangeArrowheads="1"/>
          </p:cNvSpPr>
          <p:nvPr>
            <p:ph type="body" idx="1"/>
          </p:nvPr>
        </p:nvSpPr>
        <p:spPr>
          <a:xfrm>
            <a:off x="611188" y="1268413"/>
            <a:ext cx="8278812" cy="5400675"/>
          </a:xfrm>
        </p:spPr>
        <p:txBody>
          <a:bodyPr/>
          <a:lstStyle/>
          <a:p>
            <a:pPr eaLnBrk="1" hangingPunct="1">
              <a:lnSpc>
                <a:spcPct val="90000"/>
              </a:lnSpc>
            </a:pPr>
            <a:r>
              <a:rPr lang="zh-CN" altLang="en-US">
                <a:latin typeface="华文新魏" panose="02010800040101010101" pitchFamily="2" charset="-122"/>
                <a:ea typeface="华文新魏" panose="02010800040101010101" pitchFamily="2" charset="-122"/>
              </a:rPr>
              <a:t>阻塞型接收操作：如果信箱中没有消息，接收进程会被挂起，直到有消息投入信箱；如果信箱中有消息，则会立即获得一个消息并返回。阻塞型</a:t>
            </a:r>
            <a:r>
              <a:rPr lang="en-US" altLang="zh-CN">
                <a:latin typeface="华文新魏" panose="02010800040101010101" pitchFamily="2" charset="-122"/>
                <a:ea typeface="华文新魏" panose="02010800040101010101" pitchFamily="2" charset="-122"/>
              </a:rPr>
              <a:t>receive( )</a:t>
            </a:r>
            <a:r>
              <a:rPr lang="zh-CN" altLang="en-US">
                <a:latin typeface="华文新魏" panose="02010800040101010101" pitchFamily="2" charset="-122"/>
                <a:ea typeface="华文新魏" panose="02010800040101010101" pitchFamily="2" charset="-122"/>
              </a:rPr>
              <a:t>操作能同步发送进程和接收进程的通信；</a:t>
            </a:r>
          </a:p>
          <a:p>
            <a:pPr eaLnBrk="1" hangingPunct="1">
              <a:lnSpc>
                <a:spcPct val="90000"/>
              </a:lnSpc>
            </a:pPr>
            <a:r>
              <a:rPr lang="zh-CN" altLang="en-US">
                <a:latin typeface="华文新魏" panose="02010800040101010101" pitchFamily="2" charset="-122"/>
                <a:ea typeface="华文新魏" panose="02010800040101010101" pitchFamily="2" charset="-122"/>
              </a:rPr>
              <a:t>非阻塞型</a:t>
            </a:r>
            <a:r>
              <a:rPr lang="en-US" altLang="zh-CN">
                <a:latin typeface="华文新魏" panose="02010800040101010101" pitchFamily="2" charset="-122"/>
                <a:ea typeface="华文新魏" panose="02010800040101010101" pitchFamily="2" charset="-122"/>
              </a:rPr>
              <a:t>receive( )</a:t>
            </a:r>
            <a:r>
              <a:rPr lang="zh-CN" altLang="en-US">
                <a:latin typeface="华文新魏" panose="02010800040101010101" pitchFamily="2" charset="-122"/>
                <a:ea typeface="华文新魏" panose="02010800040101010101" pitchFamily="2" charset="-122"/>
              </a:rPr>
              <a:t>操作查询信箱后，立即返还控制给调用进程，如果信箱中有消息，就返回消息，否则返回标志码，表明无消息可用。这种方法允许接收进程轮询信箱，如果信箱中没有待处理的消息，它可以去干其他工作。</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1E62AC3-62CC-493E-9B43-967C0C7AFEA5}"/>
              </a:ext>
            </a:extLst>
          </p:cNvPr>
          <p:cNvSpPr>
            <a:spLocks noGrp="1" noChangeArrowheads="1"/>
          </p:cNvSpPr>
          <p:nvPr>
            <p:ph type="title"/>
          </p:nvPr>
        </p:nvSpPr>
        <p:spPr>
          <a:xfrm>
            <a:off x="9144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通信进程同步方式</a:t>
            </a:r>
            <a:endParaRPr lang="zh-CN" altLang="en-US"/>
          </a:p>
        </p:txBody>
      </p:sp>
      <p:sp>
        <p:nvSpPr>
          <p:cNvPr id="54275" name="Rectangle 3">
            <a:extLst>
              <a:ext uri="{FF2B5EF4-FFF2-40B4-BE49-F238E27FC236}">
                <a16:creationId xmlns:a16="http://schemas.microsoft.com/office/drawing/2014/main" id="{7B73360A-E97F-496F-9E34-160EFC571004}"/>
              </a:ext>
            </a:extLst>
          </p:cNvPr>
          <p:cNvSpPr>
            <a:spLocks noGrp="1" noChangeArrowheads="1"/>
          </p:cNvSpPr>
          <p:nvPr>
            <p:ph type="body" idx="1"/>
          </p:nvPr>
        </p:nvSpPr>
        <p:spPr>
          <a:xfrm>
            <a:off x="914400" y="1295400"/>
            <a:ext cx="8229600" cy="4800600"/>
          </a:xfrm>
        </p:spPr>
        <p:txBody>
          <a:bodyPr/>
          <a:lstStyle/>
          <a:p>
            <a:pPr algn="just" eaLnBrk="1" hangingPunct="1">
              <a:buFontTx/>
              <a:buNone/>
            </a:pPr>
            <a:r>
              <a:rPr lang="en-US" altLang="zh-CN"/>
              <a:t>               </a:t>
            </a:r>
            <a:r>
              <a:rPr lang="zh-CN" altLang="en-US" sz="4800">
                <a:solidFill>
                  <a:schemeClr val="tx2"/>
                </a:solidFill>
                <a:latin typeface="华文新魏" panose="02010800040101010101" pitchFamily="2" charset="-122"/>
                <a:ea typeface="华文新魏" panose="02010800040101010101" pitchFamily="2" charset="-122"/>
              </a:rPr>
              <a:t>常用的组合有：</a:t>
            </a:r>
          </a:p>
          <a:p>
            <a:pPr eaLnBrk="1" hangingPunct="1"/>
            <a:r>
              <a:rPr lang="zh-CN" altLang="en-US" sz="4400">
                <a:latin typeface="华文新魏" panose="02010800040101010101" pitchFamily="2" charset="-122"/>
                <a:ea typeface="华文新魏" panose="02010800040101010101" pitchFamily="2" charset="-122"/>
              </a:rPr>
              <a:t>阻塞型</a:t>
            </a:r>
            <a:r>
              <a:rPr lang="en-US" altLang="zh-CN" sz="4400">
                <a:latin typeface="华文新魏" panose="02010800040101010101" pitchFamily="2" charset="-122"/>
                <a:ea typeface="华文新魏" panose="02010800040101010101" pitchFamily="2" charset="-122"/>
              </a:rPr>
              <a:t>send</a:t>
            </a:r>
            <a:r>
              <a:rPr lang="zh-CN" altLang="en-US" sz="4400">
                <a:latin typeface="华文新魏" panose="02010800040101010101" pitchFamily="2" charset="-122"/>
                <a:ea typeface="华文新魏" panose="02010800040101010101" pitchFamily="2" charset="-122"/>
              </a:rPr>
              <a:t>和阻塞型</a:t>
            </a:r>
            <a:r>
              <a:rPr lang="en-US" altLang="zh-CN" sz="4400">
                <a:latin typeface="华文新魏" panose="02010800040101010101" pitchFamily="2" charset="-122"/>
                <a:ea typeface="华文新魏" panose="02010800040101010101" pitchFamily="2" charset="-122"/>
              </a:rPr>
              <a:t>receive </a:t>
            </a:r>
          </a:p>
          <a:p>
            <a:pPr eaLnBrk="1" hangingPunct="1"/>
            <a:r>
              <a:rPr lang="zh-CN" altLang="en-US" sz="4400">
                <a:latin typeface="华文新魏" panose="02010800040101010101" pitchFamily="2" charset="-122"/>
                <a:ea typeface="华文新魏" panose="02010800040101010101" pitchFamily="2" charset="-122"/>
              </a:rPr>
              <a:t>非阻塞型</a:t>
            </a:r>
            <a:r>
              <a:rPr lang="en-US" altLang="zh-CN" sz="4400">
                <a:latin typeface="华文新魏" panose="02010800040101010101" pitchFamily="2" charset="-122"/>
                <a:ea typeface="华文新魏" panose="02010800040101010101" pitchFamily="2" charset="-122"/>
              </a:rPr>
              <a:t>send</a:t>
            </a:r>
            <a:r>
              <a:rPr lang="zh-CN" altLang="en-US" sz="4400">
                <a:latin typeface="华文新魏" panose="02010800040101010101" pitchFamily="2" charset="-122"/>
                <a:ea typeface="华文新魏" panose="02010800040101010101" pitchFamily="2" charset="-122"/>
              </a:rPr>
              <a:t>和阻塞型</a:t>
            </a:r>
            <a:r>
              <a:rPr lang="en-US" altLang="zh-CN" sz="4400">
                <a:latin typeface="华文新魏" panose="02010800040101010101" pitchFamily="2" charset="-122"/>
                <a:ea typeface="华文新魏" panose="02010800040101010101" pitchFamily="2" charset="-122"/>
              </a:rPr>
              <a:t>receive </a:t>
            </a:r>
          </a:p>
          <a:p>
            <a:pPr eaLnBrk="1" hangingPunct="1"/>
            <a:r>
              <a:rPr lang="zh-CN" altLang="en-US" sz="4400">
                <a:latin typeface="华文新魏" panose="02010800040101010101" pitchFamily="2" charset="-122"/>
                <a:ea typeface="华文新魏" panose="02010800040101010101" pitchFamily="2" charset="-122"/>
              </a:rPr>
              <a:t>非阻塞型</a:t>
            </a:r>
            <a:r>
              <a:rPr lang="en-US" altLang="zh-CN" sz="4400">
                <a:latin typeface="华文新魏" panose="02010800040101010101" pitchFamily="2" charset="-122"/>
                <a:ea typeface="华文新魏" panose="02010800040101010101" pitchFamily="2" charset="-122"/>
              </a:rPr>
              <a:t>send</a:t>
            </a:r>
            <a:r>
              <a:rPr lang="zh-CN" altLang="en-US" sz="4400">
                <a:latin typeface="华文新魏" panose="02010800040101010101" pitchFamily="2" charset="-122"/>
                <a:ea typeface="华文新魏" panose="02010800040101010101" pitchFamily="2" charset="-122"/>
              </a:rPr>
              <a:t>和非阻塞型</a:t>
            </a:r>
            <a:r>
              <a:rPr lang="en-US" altLang="zh-CN" sz="4400">
                <a:latin typeface="华文新魏" panose="02010800040101010101" pitchFamily="2" charset="-122"/>
                <a:ea typeface="华文新魏" panose="02010800040101010101" pitchFamily="2" charset="-122"/>
              </a:rPr>
              <a:t>receive </a:t>
            </a:r>
          </a:p>
          <a:p>
            <a:pPr eaLnBrk="1" hangingPunct="1"/>
            <a:endParaRPr lang="en-US" altLang="zh-CN" sz="4400">
              <a:latin typeface="华文新魏" panose="02010800040101010101" pitchFamily="2" charset="-122"/>
              <a:ea typeface="华文新魏" panose="02010800040101010101" pitchFamily="2" charset="-122"/>
            </a:endParaRPr>
          </a:p>
          <a:p>
            <a:pPr eaLnBrk="1" hangingPunct="1"/>
            <a:endParaRPr lang="en-US" altLang="zh-CN" sz="44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7E54005C-A602-416F-A465-C2231D6D3B45}"/>
              </a:ext>
            </a:extLst>
          </p:cNvPr>
          <p:cNvSpPr>
            <a:spLocks noGrp="1"/>
          </p:cNvSpPr>
          <p:nvPr>
            <p:ph type="title"/>
          </p:nvPr>
        </p:nvSpPr>
        <p:spPr>
          <a:xfrm>
            <a:off x="642938" y="0"/>
            <a:ext cx="7772400" cy="1395413"/>
          </a:xfrm>
        </p:spPr>
        <p:txBody>
          <a:bodyPr/>
          <a:lstStyle/>
          <a:p>
            <a:r>
              <a:rPr lang="zh-CN" altLang="en-US" sz="3600">
                <a:latin typeface="华文新魏" panose="02010800040101010101" pitchFamily="2" charset="-122"/>
                <a:ea typeface="华文新魏" panose="02010800040101010101" pitchFamily="2" charset="-122"/>
              </a:rPr>
              <a:t>操作系统</a:t>
            </a:r>
            <a:r>
              <a:rPr lang="en-US" altLang="ja-JP"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并发问题</a:t>
            </a:r>
            <a:r>
              <a:rPr lang="en-US" altLang="ja-JP"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解决方案</a:t>
            </a:r>
            <a:br>
              <a:rPr lang="en-US" altLang="zh-CN" sz="36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知识框架</a:t>
            </a:r>
          </a:p>
        </p:txBody>
      </p:sp>
      <p:graphicFrame>
        <p:nvGraphicFramePr>
          <p:cNvPr id="7" name="内容占位符 6">
            <a:extLst>
              <a:ext uri="{FF2B5EF4-FFF2-40B4-BE49-F238E27FC236}">
                <a16:creationId xmlns:a16="http://schemas.microsoft.com/office/drawing/2014/main" id="{3616C8B4-7C90-4A27-8E03-C4F1CD159F9F}"/>
              </a:ext>
            </a:extLst>
          </p:cNvPr>
          <p:cNvGraphicFramePr>
            <a:graphicFrameLocks noGrp="1"/>
          </p:cNvGraphicFramePr>
          <p:nvPr>
            <p:ph idx="1"/>
          </p:nvPr>
        </p:nvGraphicFramePr>
        <p:xfrm>
          <a:off x="642938" y="1285875"/>
          <a:ext cx="7772400" cy="5337175"/>
        </p:xfrm>
        <a:graphic>
          <a:graphicData uri="http://schemas.openxmlformats.org/drawingml/2006/table">
            <a:tbl>
              <a:tblPr/>
              <a:tblGrid>
                <a:gridCol w="1000125">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757362">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2028825">
                  <a:extLst>
                    <a:ext uri="{9D8B030D-6E8A-4147-A177-3AD203B41FA5}">
                      <a16:colId xmlns:a16="http://schemas.microsoft.com/office/drawing/2014/main" val="20004"/>
                    </a:ext>
                  </a:extLst>
                </a:gridCol>
                <a:gridCol w="671513">
                  <a:extLst>
                    <a:ext uri="{9D8B030D-6E8A-4147-A177-3AD203B41FA5}">
                      <a16:colId xmlns:a16="http://schemas.microsoft.com/office/drawing/2014/main" val="20005"/>
                    </a:ext>
                  </a:extLst>
                </a:gridCol>
              </a:tblGrid>
              <a:tr h="338158">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OS“</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并发问题</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解决方案。</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进程通信知识点及层次安排</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endPar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原语类型</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111125"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采用策略</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同步机制</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223838"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适用埸合</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方向</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118593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高级通信原语</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采用</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消息传递</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策略</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消息队列、</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共享主存、</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解决并发进程通信、同步和互斥问题。适用于面向语句的高级程序设计。</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pitchFamily="2" charset="-122"/>
                          <a:ea typeface="华文新魏" pitchFamily="2" charset="-122"/>
                        </a:rPr>
                        <a:t>上</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自</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底</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向</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上</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pitchFamily="2" charset="-122"/>
                          <a:ea typeface="华文新魏" pitchFamily="2" charset="-122"/>
                          <a:cs typeface="Times New Roman" charset="0"/>
                        </a:rPr>
                        <a:t>下</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charset="0"/>
                        <a:ea typeface="宋体"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975418">
                <a:tc vMerge="1">
                  <a:txBody>
                    <a:bodyPr/>
                    <a:lstStyle/>
                    <a:p>
                      <a:endParaRPr lang="zh-CN" altLang="en-US"/>
                    </a:p>
                  </a:txBody>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低级通信原语</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采用</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阻塞</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唤醒</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集中临界区</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 </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(1</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次测试</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策略</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管程</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解决并发进程同步和互斥问题，不能传递消息。适用于面向语句的高级程序设计。</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vMerge="1">
                  <a:txBody>
                    <a:bodyPr/>
                    <a:lstStyle/>
                    <a:p>
                      <a:endParaRPr lang="zh-CN" altLang="en-US"/>
                    </a:p>
                  </a:txBody>
                  <a:tcPr/>
                </a:tc>
                <a:extLst>
                  <a:ext uri="{0D108BD9-81ED-4DB2-BD59-A6C34878D82A}">
                    <a16:rowId xmlns:a16="http://schemas.microsoft.com/office/drawing/2014/main" val="10002"/>
                  </a:ext>
                </a:extLst>
              </a:tr>
              <a:tr h="1044637">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采用</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阻塞</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唤醒</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分散临界区</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(1</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次测试</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策略</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解决并发进程同步和互斥问题，不能传递消息。适用于面向指令的低级程序设计。</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vMerge="1">
                  <a:txBody>
                    <a:bodyPr/>
                    <a:lstStyle/>
                    <a:p>
                      <a:endParaRPr lang="zh-CN" altLang="en-US"/>
                    </a:p>
                  </a:txBody>
                  <a:tcPr/>
                </a:tc>
                <a:extLst>
                  <a:ext uri="{0D108BD9-81ED-4DB2-BD59-A6C34878D82A}">
                    <a16:rowId xmlns:a16="http://schemas.microsoft.com/office/drawing/2014/main" val="10003"/>
                  </a:ext>
                </a:extLst>
              </a:tr>
              <a:tr h="179302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采用</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忙式等待</a:t>
                      </a:r>
                      <a:r>
                        <a:rPr kumimoji="0" lang="en-US" altLang="ja-JP"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反复测试</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策略</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关中断、测试建立指令、对换指令、</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peterson</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算法、</a:t>
                      </a:r>
                      <a:r>
                        <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rPr>
                        <a:t>dekker</a:t>
                      </a: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算法</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新魏" pitchFamily="2" charset="-122"/>
                          <a:ea typeface="华文新魏" pitchFamily="2" charset="-122"/>
                          <a:cs typeface="Times New Roman" charset="0"/>
                        </a:rPr>
                        <a:t>解决并发进程互斥问题，不能传递消息。适用于面向指令的低级程序设计。</a:t>
                      </a:r>
                      <a:endParaRPr kumimoji="0" lang="en-US" altLang="zh-CN" sz="1600" b="0" i="0" u="none" strike="noStrike" cap="none" normalizeH="0" baseline="0">
                        <a:ln>
                          <a:noFill/>
                        </a:ln>
                        <a:solidFill>
                          <a:srgbClr val="000000"/>
                        </a:solidFill>
                        <a:effectLst/>
                        <a:latin typeface="华文新魏" pitchFamily="2" charset="-122"/>
                        <a:ea typeface="华文新魏" pitchFamily="2" charset="-122"/>
                        <a:cs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cxnSp>
        <p:nvCxnSpPr>
          <p:cNvPr id="55334" name="直接箭头连接符 8">
            <a:extLst>
              <a:ext uri="{FF2B5EF4-FFF2-40B4-BE49-F238E27FC236}">
                <a16:creationId xmlns:a16="http://schemas.microsoft.com/office/drawing/2014/main" id="{A391BAB6-FC4A-4A80-BB3B-88917875C0D8}"/>
              </a:ext>
            </a:extLst>
          </p:cNvPr>
          <p:cNvCxnSpPr>
            <a:cxnSpLocks noChangeShapeType="1"/>
          </p:cNvCxnSpPr>
          <p:nvPr/>
        </p:nvCxnSpPr>
        <p:spPr bwMode="auto">
          <a:xfrm rot="5400000" flipH="1" flipV="1">
            <a:off x="7179469" y="2821782"/>
            <a:ext cx="15017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5335" name="直接连接符 10">
            <a:extLst>
              <a:ext uri="{FF2B5EF4-FFF2-40B4-BE49-F238E27FC236}">
                <a16:creationId xmlns:a16="http://schemas.microsoft.com/office/drawing/2014/main" id="{515E27B0-415B-49F3-8D3D-63BBDEA7A8D2}"/>
              </a:ext>
            </a:extLst>
          </p:cNvPr>
          <p:cNvCxnSpPr>
            <a:cxnSpLocks noChangeShapeType="1"/>
          </p:cNvCxnSpPr>
          <p:nvPr/>
        </p:nvCxnSpPr>
        <p:spPr bwMode="auto">
          <a:xfrm rot="5400000" flipH="1" flipV="1">
            <a:off x="7180263" y="5251450"/>
            <a:ext cx="15001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5336" name="直接连接符 7">
            <a:extLst>
              <a:ext uri="{FF2B5EF4-FFF2-40B4-BE49-F238E27FC236}">
                <a16:creationId xmlns:a16="http://schemas.microsoft.com/office/drawing/2014/main" id="{5CC2AB1A-98AD-4D9D-BC6B-08001053A575}"/>
              </a:ext>
            </a:extLst>
          </p:cNvPr>
          <p:cNvCxnSpPr>
            <a:cxnSpLocks noChangeShapeType="1"/>
          </p:cNvCxnSpPr>
          <p:nvPr/>
        </p:nvCxnSpPr>
        <p:spPr bwMode="auto">
          <a:xfrm>
            <a:off x="1643063" y="2786063"/>
            <a:ext cx="61436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5337" name="直接连接符 12">
            <a:extLst>
              <a:ext uri="{FF2B5EF4-FFF2-40B4-BE49-F238E27FC236}">
                <a16:creationId xmlns:a16="http://schemas.microsoft.com/office/drawing/2014/main" id="{2A918D80-3298-40B0-AF79-DE8E02FF2566}"/>
              </a:ext>
            </a:extLst>
          </p:cNvPr>
          <p:cNvCxnSpPr>
            <a:cxnSpLocks noChangeShapeType="1"/>
          </p:cNvCxnSpPr>
          <p:nvPr/>
        </p:nvCxnSpPr>
        <p:spPr bwMode="auto">
          <a:xfrm>
            <a:off x="2714625" y="4786313"/>
            <a:ext cx="50006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5338" name="直接连接符 14">
            <a:extLst>
              <a:ext uri="{FF2B5EF4-FFF2-40B4-BE49-F238E27FC236}">
                <a16:creationId xmlns:a16="http://schemas.microsoft.com/office/drawing/2014/main" id="{A3D21C66-C964-4AD5-B6E3-96E3A9D29B46}"/>
              </a:ext>
            </a:extLst>
          </p:cNvPr>
          <p:cNvCxnSpPr>
            <a:cxnSpLocks noChangeShapeType="1"/>
          </p:cNvCxnSpPr>
          <p:nvPr/>
        </p:nvCxnSpPr>
        <p:spPr bwMode="auto">
          <a:xfrm rot="5400000">
            <a:off x="-1001713" y="3929063"/>
            <a:ext cx="52879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a:extLst>
              <a:ext uri="{FF2B5EF4-FFF2-40B4-BE49-F238E27FC236}">
                <a16:creationId xmlns:a16="http://schemas.microsoft.com/office/drawing/2014/main" id="{F78B93CF-F3C3-4A3E-8804-BC8477B061AD}"/>
              </a:ext>
            </a:extLst>
          </p:cNvPr>
          <p:cNvSpPr>
            <a:spLocks noGrp="1" noChangeArrowheads="1"/>
          </p:cNvSpPr>
          <p:nvPr>
            <p:ph type="title"/>
          </p:nvPr>
        </p:nvSpPr>
        <p:spPr>
          <a:xfrm>
            <a:off x="1066800" y="115888"/>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进程间通信的方式发展</a:t>
            </a:r>
          </a:p>
        </p:txBody>
      </p:sp>
      <p:sp>
        <p:nvSpPr>
          <p:cNvPr id="7171" name="Rectangle 2051">
            <a:extLst>
              <a:ext uri="{FF2B5EF4-FFF2-40B4-BE49-F238E27FC236}">
                <a16:creationId xmlns:a16="http://schemas.microsoft.com/office/drawing/2014/main" id="{FF162D7D-CA2F-4D94-913C-D304E8856EF6}"/>
              </a:ext>
            </a:extLst>
          </p:cNvPr>
          <p:cNvSpPr>
            <a:spLocks noGrp="1" noChangeArrowheads="1"/>
          </p:cNvSpPr>
          <p:nvPr>
            <p:ph type="body" idx="1"/>
          </p:nvPr>
        </p:nvSpPr>
        <p:spPr>
          <a:xfrm>
            <a:off x="611188" y="1066800"/>
            <a:ext cx="7770812" cy="5486400"/>
          </a:xfrm>
        </p:spPr>
        <p:txBody>
          <a:bodyPr/>
          <a:lstStyle/>
          <a:p>
            <a:pPr algn="just" eaLnBrk="1" hangingPunct="1"/>
            <a:r>
              <a:rPr lang="en-US" altLang="zh-CN">
                <a:latin typeface="华文新魏" panose="02010800040101010101" pitchFamily="2" charset="-122"/>
                <a:ea typeface="华文新魏" panose="02010800040101010101" pitchFamily="2" charset="-122"/>
              </a:rPr>
              <a:t>UNIX</a:t>
            </a:r>
            <a:r>
              <a:rPr lang="zh-CN" altLang="en-US">
                <a:latin typeface="华文新魏" panose="02010800040101010101" pitchFamily="2" charset="-122"/>
                <a:ea typeface="华文新魏" panose="02010800040101010101" pitchFamily="2" charset="-122"/>
              </a:rPr>
              <a:t>发展历史中，</a:t>
            </a:r>
            <a:r>
              <a:rPr lang="en-US" altLang="zh-CN">
                <a:latin typeface="华文新魏" panose="02010800040101010101" pitchFamily="2" charset="-122"/>
                <a:ea typeface="华文新魏" panose="02010800040101010101" pitchFamily="2" charset="-122"/>
              </a:rPr>
              <a:t>AT&amp;T</a:t>
            </a:r>
            <a:r>
              <a:rPr lang="zh-CN" altLang="en-US">
                <a:latin typeface="华文新魏" panose="02010800040101010101" pitchFamily="2" charset="-122"/>
                <a:ea typeface="华文新魏" panose="02010800040101010101" pitchFamily="2" charset="-122"/>
              </a:rPr>
              <a:t>的</a:t>
            </a:r>
            <a:r>
              <a:rPr lang="en-US" altLang="zh-CN">
                <a:latin typeface="华文新魏" panose="02010800040101010101" pitchFamily="2" charset="-122"/>
                <a:ea typeface="华文新魏" panose="02010800040101010101" pitchFamily="2" charset="-122"/>
              </a:rPr>
              <a:t>Bell</a:t>
            </a:r>
            <a:r>
              <a:rPr lang="zh-CN" altLang="en-US">
                <a:latin typeface="华文新魏" panose="02010800040101010101" pitchFamily="2" charset="-122"/>
                <a:ea typeface="华文新魏" panose="02010800040101010101" pitchFamily="2" charset="-122"/>
              </a:rPr>
              <a:t>与加大伯克利的</a:t>
            </a:r>
            <a:r>
              <a:rPr lang="en-US" altLang="zh-CN">
                <a:latin typeface="华文新魏" panose="02010800040101010101" pitchFamily="2" charset="-122"/>
                <a:ea typeface="华文新魏" panose="02010800040101010101" pitchFamily="2" charset="-122"/>
              </a:rPr>
              <a:t>BSD</a:t>
            </a:r>
            <a:r>
              <a:rPr lang="zh-CN" altLang="en-US">
                <a:latin typeface="华文新魏" panose="02010800040101010101" pitchFamily="2" charset="-122"/>
                <a:ea typeface="华文新魏" panose="02010800040101010101" pitchFamily="2" charset="-122"/>
              </a:rPr>
              <a:t>是两大主力。</a:t>
            </a:r>
          </a:p>
          <a:p>
            <a:pPr algn="just" eaLnBrk="1" hangingPunct="1"/>
            <a:r>
              <a:rPr lang="en-US" altLang="zh-CN">
                <a:latin typeface="华文新魏" panose="02010800040101010101" pitchFamily="2" charset="-122"/>
                <a:ea typeface="华文新魏" panose="02010800040101010101" pitchFamily="2" charset="-122"/>
              </a:rPr>
              <a:t>Bell</a:t>
            </a:r>
            <a:r>
              <a:rPr lang="zh-CN" altLang="en-US">
                <a:latin typeface="华文新魏" panose="02010800040101010101" pitchFamily="2" charset="-122"/>
                <a:ea typeface="华文新魏" panose="02010800040101010101" pitchFamily="2" charset="-122"/>
              </a:rPr>
              <a:t>致力于改进传统的进程</a:t>
            </a:r>
            <a:r>
              <a:rPr lang="en-US" altLang="zh-CN">
                <a:latin typeface="华文新魏" panose="02010800040101010101" pitchFamily="2" charset="-122"/>
                <a:ea typeface="华文新魏" panose="02010800040101010101" pitchFamily="2" charset="-122"/>
              </a:rPr>
              <a:t>IPC</a:t>
            </a:r>
            <a:r>
              <a:rPr lang="zh-CN" altLang="en-US">
                <a:latin typeface="华文新魏" panose="02010800040101010101" pitchFamily="2" charset="-122"/>
                <a:ea typeface="华文新魏" panose="02010800040101010101" pitchFamily="2" charset="-122"/>
              </a:rPr>
              <a:t>，形成</a:t>
            </a:r>
            <a:r>
              <a:rPr lang="en-US" altLang="zh-CN">
                <a:latin typeface="华文新魏" panose="02010800040101010101" pitchFamily="2" charset="-122"/>
                <a:ea typeface="华文新魏" panose="02010800040101010101" pitchFamily="2" charset="-122"/>
              </a:rPr>
              <a:t>SYSTEM Ⅴ IPC</a:t>
            </a:r>
            <a:r>
              <a:rPr lang="zh-CN" altLang="en-US">
                <a:latin typeface="华文新魏" panose="02010800040101010101" pitchFamily="2" charset="-122"/>
                <a:ea typeface="华文新魏" panose="02010800040101010101" pitchFamily="2" charset="-122"/>
              </a:rPr>
              <a:t>机制。</a:t>
            </a:r>
          </a:p>
          <a:p>
            <a:pPr algn="just" eaLnBrk="1" hangingPunct="1"/>
            <a:r>
              <a:rPr lang="en-US" altLang="zh-CN">
                <a:latin typeface="华文新魏" panose="02010800040101010101" pitchFamily="2" charset="-122"/>
                <a:ea typeface="华文新魏" panose="02010800040101010101" pitchFamily="2" charset="-122"/>
              </a:rPr>
              <a:t>BSD</a:t>
            </a:r>
            <a:r>
              <a:rPr lang="zh-CN" altLang="en-US">
                <a:latin typeface="华文新魏" panose="02010800040101010101" pitchFamily="2" charset="-122"/>
                <a:ea typeface="华文新魏" panose="02010800040101010101" pitchFamily="2" charset="-122"/>
              </a:rPr>
              <a:t>在改进</a:t>
            </a:r>
            <a:r>
              <a:rPr lang="en-US" altLang="zh-CN">
                <a:latin typeface="华文新魏" panose="02010800040101010101" pitchFamily="2" charset="-122"/>
                <a:ea typeface="华文新魏" panose="02010800040101010101" pitchFamily="2" charset="-122"/>
              </a:rPr>
              <a:t>IPC</a:t>
            </a:r>
            <a:r>
              <a:rPr lang="zh-CN" altLang="en-US">
                <a:latin typeface="华文新魏" panose="02010800040101010101" pitchFamily="2" charset="-122"/>
                <a:ea typeface="华文新魏" panose="02010800040101010101" pitchFamily="2" charset="-122"/>
              </a:rPr>
              <a:t>的同时，把网络通信规程</a:t>
            </a:r>
            <a:r>
              <a:rPr lang="en-US" altLang="zh-CN">
                <a:latin typeface="华文新魏" panose="02010800040101010101" pitchFamily="2" charset="-122"/>
                <a:ea typeface="华文新魏" panose="02010800040101010101" pitchFamily="2" charset="-122"/>
              </a:rPr>
              <a:t>(TCP/IP)</a:t>
            </a:r>
            <a:r>
              <a:rPr lang="zh-CN" altLang="en-US">
                <a:latin typeface="华文新魏" panose="02010800040101010101" pitchFamily="2" charset="-122"/>
                <a:ea typeface="华文新魏" panose="02010800040101010101" pitchFamily="2" charset="-122"/>
              </a:rPr>
              <a:t>实现到</a:t>
            </a:r>
            <a:r>
              <a:rPr lang="en-US" altLang="zh-CN">
                <a:latin typeface="华文新魏" panose="02010800040101010101" pitchFamily="2" charset="-122"/>
                <a:ea typeface="华文新魏" panose="02010800040101010101" pitchFamily="2" charset="-122"/>
              </a:rPr>
              <a:t>UNIX</a:t>
            </a:r>
            <a:r>
              <a:rPr lang="zh-CN" altLang="en-US">
                <a:latin typeface="华文新魏" panose="02010800040101010101" pitchFamily="2" charset="-122"/>
                <a:ea typeface="华文新魏" panose="02010800040101010101" pitchFamily="2" charset="-122"/>
              </a:rPr>
              <a:t>内核，把同一计算机上的进程通信纳入更广的网络范围的进程间通信，结果出现了</a:t>
            </a:r>
            <a:r>
              <a:rPr lang="en-US" altLang="zh-CN">
                <a:latin typeface="华文新魏" panose="02010800040101010101" pitchFamily="2" charset="-122"/>
                <a:ea typeface="华文新魏" panose="02010800040101010101" pitchFamily="2" charset="-122"/>
              </a:rPr>
              <a:t>socket</a:t>
            </a:r>
            <a:r>
              <a:rPr lang="zh-CN" altLang="en-US">
                <a:latin typeface="华文新魏" panose="02010800040101010101" pitchFamily="2" charset="-122"/>
                <a:ea typeface="华文新魏" panose="02010800040101010101" pitchFamily="2" charset="-122"/>
              </a:rPr>
              <a:t>网络通信机制。 </a:t>
            </a:r>
          </a:p>
          <a:p>
            <a:pPr algn="just" eaLnBrk="1" hangingPunct="1">
              <a:buFontTx/>
              <a:buNone/>
            </a:pPr>
            <a:r>
              <a:rPr lang="zh-CN" altLang="en-US">
                <a:latin typeface="华文新魏" panose="02010800040101010101" pitchFamily="2" charset="-122"/>
                <a:ea typeface="华文新魏" panose="02010800040101010101" pitchFamily="2" charset="-122"/>
              </a:rPr>
              <a:t>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0244A1-BE18-4D55-84FB-BD8B2455E4CE}"/>
              </a:ext>
            </a:extLst>
          </p:cNvPr>
          <p:cNvSpPr>
            <a:spLocks noGrp="1" noChangeArrowheads="1"/>
          </p:cNvSpPr>
          <p:nvPr>
            <p:ph type="title"/>
          </p:nvPr>
        </p:nvSpPr>
        <p:spPr>
          <a:xfrm>
            <a:off x="9906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3.5.1 </a:t>
            </a:r>
            <a:r>
              <a:rPr lang="zh-CN" altLang="en-US" sz="4800">
                <a:latin typeface="华文新魏" panose="02010800040101010101" pitchFamily="2" charset="-122"/>
                <a:ea typeface="华文新魏" panose="02010800040101010101" pitchFamily="2" charset="-122"/>
              </a:rPr>
              <a:t>信号通信机制</a:t>
            </a:r>
            <a:br>
              <a:rPr lang="zh-CN" altLang="en-US" sz="5400">
                <a:latin typeface="隶书" panose="02010509060101010101" pitchFamily="49" charset="-122"/>
                <a:ea typeface="隶书" panose="02010509060101010101" pitchFamily="49" charset="-122"/>
              </a:rPr>
            </a:br>
            <a:endParaRPr lang="zh-CN" altLang="en-US" sz="5400">
              <a:latin typeface="隶书" panose="02010509060101010101" pitchFamily="49" charset="-122"/>
              <a:ea typeface="隶书" panose="02010509060101010101" pitchFamily="49" charset="-122"/>
            </a:endParaRPr>
          </a:p>
        </p:txBody>
      </p:sp>
      <p:sp>
        <p:nvSpPr>
          <p:cNvPr id="8195" name="Rectangle 3">
            <a:extLst>
              <a:ext uri="{FF2B5EF4-FFF2-40B4-BE49-F238E27FC236}">
                <a16:creationId xmlns:a16="http://schemas.microsoft.com/office/drawing/2014/main" id="{F00E8206-7E29-48C5-812D-309D74541ECA}"/>
              </a:ext>
            </a:extLst>
          </p:cNvPr>
          <p:cNvSpPr>
            <a:spLocks noGrp="1" noChangeArrowheads="1"/>
          </p:cNvSpPr>
          <p:nvPr>
            <p:ph type="body" idx="1"/>
          </p:nvPr>
        </p:nvSpPr>
        <p:spPr>
          <a:xfrm>
            <a:off x="107950" y="1233488"/>
            <a:ext cx="8893175" cy="5364162"/>
          </a:xfrm>
        </p:spPr>
        <p:txBody>
          <a:bodyPr/>
          <a:lstStyle/>
          <a:p>
            <a:pPr eaLnBrk="1" hangingPunct="1">
              <a:lnSpc>
                <a:spcPct val="90000"/>
              </a:lnSpc>
            </a:pPr>
            <a:r>
              <a:rPr lang="zh-CN" altLang="en-US" sz="2800">
                <a:latin typeface="华文新魏" panose="02010800040101010101" pitchFamily="2" charset="-122"/>
                <a:ea typeface="华文新魏" panose="02010800040101010101" pitchFamily="2" charset="-122"/>
              </a:rPr>
              <a:t>信号机制又称软中断，一种简单的通信机制，通过发送一个指定信号通知进程某个异常事件发生。 </a:t>
            </a:r>
          </a:p>
          <a:p>
            <a:pPr eaLnBrk="1" hangingPunct="1">
              <a:lnSpc>
                <a:spcPct val="90000"/>
              </a:lnSpc>
            </a:pPr>
            <a:r>
              <a:rPr lang="zh-CN" altLang="en-US" sz="2800">
                <a:latin typeface="华文新魏" panose="02010800040101010101" pitchFamily="2" charset="-122"/>
                <a:ea typeface="华文新魏" panose="02010800040101010101" pitchFamily="2" charset="-122"/>
              </a:rPr>
              <a:t>用户、内核和进程都能生成信号请求：</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用户</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用户能通过输入</a:t>
            </a:r>
            <a:r>
              <a:rPr lang="en-US" altLang="zh-CN" sz="2800">
                <a:latin typeface="华文新魏" panose="02010800040101010101" pitchFamily="2" charset="-122"/>
                <a:ea typeface="华文新魏" panose="02010800040101010101" pitchFamily="2" charset="-122"/>
              </a:rPr>
              <a:t>ctrl+c</a:t>
            </a:r>
            <a:r>
              <a:rPr lang="zh-CN" altLang="en-US" sz="2800">
                <a:latin typeface="华文新魏" panose="02010800040101010101" pitchFamily="2" charset="-122"/>
                <a:ea typeface="华文新魏" panose="02010800040101010101" pitchFamily="2" charset="-122"/>
              </a:rPr>
              <a:t>，或终端驱动程序分配给信号控制字符的其他任何键来请求内核产生信号。</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内核</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当进程执行出错时，内核检测到事件并给进程发送信号，例如，非法段存取、浮点数溢出、或非法操作码，内核利用信号通知进程种种特定事件发生。</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进程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进程可通过系统调用</a:t>
            </a:r>
            <a:r>
              <a:rPr lang="en-US" altLang="zh-CN" sz="2800">
                <a:latin typeface="华文新魏" panose="02010800040101010101" pitchFamily="2" charset="-122"/>
                <a:ea typeface="华文新魏" panose="02010800040101010101" pitchFamily="2" charset="-122"/>
              </a:rPr>
              <a:t>kill</a:t>
            </a:r>
            <a:r>
              <a:rPr lang="zh-CN" altLang="en-US" sz="2800">
                <a:latin typeface="华文新魏" panose="02010800040101010101" pitchFamily="2" charset="-122"/>
                <a:ea typeface="华文新魏" panose="02010800040101010101" pitchFamily="2" charset="-122"/>
              </a:rPr>
              <a:t>给另一个进程发送信号，一个进程可通过信号与另一个进程通信。</a:t>
            </a:r>
          </a:p>
          <a:p>
            <a:pPr eaLnBrk="1" hangingPunct="1">
              <a:lnSpc>
                <a:spcPct val="90000"/>
              </a:lnSpc>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3197159-3BB0-45F9-A9DB-A158B1708CAA}"/>
              </a:ext>
            </a:extLst>
          </p:cNvPr>
          <p:cNvSpPr>
            <a:spLocks noGrp="1" noChangeArrowheads="1"/>
          </p:cNvSpPr>
          <p:nvPr>
            <p:ph type="title"/>
          </p:nvPr>
        </p:nvSpPr>
        <p:spPr>
          <a:xfrm>
            <a:off x="468313" y="260350"/>
            <a:ext cx="7772400" cy="1143000"/>
          </a:xfrm>
        </p:spPr>
        <p:txBody>
          <a:bodyPr/>
          <a:lstStyle/>
          <a:p>
            <a:pPr eaLnBrk="1" hangingPunct="1"/>
            <a:r>
              <a:rPr lang="zh-CN" altLang="en-US" sz="4800">
                <a:ea typeface="华文新魏" panose="02010800040101010101" pitchFamily="2" charset="-122"/>
              </a:rPr>
              <a:t>用户杀死进程</a:t>
            </a:r>
            <a:r>
              <a:rPr lang="zh-CN" altLang="en-US"/>
              <a:t>  </a:t>
            </a:r>
          </a:p>
        </p:txBody>
      </p:sp>
      <p:sp>
        <p:nvSpPr>
          <p:cNvPr id="9219" name="Rectangle 3">
            <a:extLst>
              <a:ext uri="{FF2B5EF4-FFF2-40B4-BE49-F238E27FC236}">
                <a16:creationId xmlns:a16="http://schemas.microsoft.com/office/drawing/2014/main" id="{82868D10-3110-49F7-88D0-4527E7FE4A6E}"/>
              </a:ext>
            </a:extLst>
          </p:cNvPr>
          <p:cNvSpPr>
            <a:spLocks noGrp="1" noChangeArrowheads="1"/>
          </p:cNvSpPr>
          <p:nvPr>
            <p:ph type="body" idx="1"/>
          </p:nvPr>
        </p:nvSpPr>
        <p:spPr>
          <a:xfrm>
            <a:off x="684213" y="1412875"/>
            <a:ext cx="7772400" cy="5184775"/>
          </a:xfrm>
        </p:spPr>
        <p:txBody>
          <a:bodyPr/>
          <a:lstStyle/>
          <a:p>
            <a:pPr eaLnBrk="1" hangingPunct="1"/>
            <a:r>
              <a:rPr lang="zh-CN" altLang="en-US" sz="3600">
                <a:latin typeface="华文新魏" panose="02010800040101010101" pitchFamily="2" charset="-122"/>
                <a:ea typeface="华文新魏" panose="02010800040101010101" pitchFamily="2" charset="-122"/>
              </a:rPr>
              <a:t>步</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用户键入中断组合键</a:t>
            </a:r>
            <a:r>
              <a:rPr lang="en-US" altLang="zh-CN" sz="3600">
                <a:latin typeface="华文新魏" panose="02010800040101010101" pitchFamily="2" charset="-122"/>
                <a:ea typeface="华文新魏" panose="02010800040101010101" pitchFamily="2" charset="-122"/>
              </a:rPr>
              <a:t>ctrl+c</a:t>
            </a:r>
            <a:r>
              <a:rPr lang="zh-CN" altLang="en-US" sz="3600">
                <a:latin typeface="华文新魏" panose="02010800040101010101" pitchFamily="2" charset="-122"/>
                <a:ea typeface="华文新魏" panose="02010800040101010101" pitchFamily="2" charset="-122"/>
              </a:rPr>
              <a:t>；</a:t>
            </a:r>
          </a:p>
          <a:p>
            <a:pPr eaLnBrk="1" hangingPunct="1"/>
            <a:r>
              <a:rPr lang="zh-CN" altLang="en-US" sz="3600">
                <a:latin typeface="华文新魏" panose="02010800040101010101" pitchFamily="2" charset="-122"/>
                <a:ea typeface="华文新魏" panose="02010800040101010101" pitchFamily="2" charset="-122"/>
              </a:rPr>
              <a:t>步</a:t>
            </a: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终端驱动程序收到输入字符，并调用信号系统；</a:t>
            </a:r>
          </a:p>
          <a:p>
            <a:pPr eaLnBrk="1" hangingPunct="1"/>
            <a:r>
              <a:rPr lang="zh-CN" altLang="en-US" sz="3600">
                <a:latin typeface="华文新魏" panose="02010800040101010101" pitchFamily="2" charset="-122"/>
                <a:ea typeface="华文新魏" panose="02010800040101010101" pitchFamily="2" charset="-122"/>
              </a:rPr>
              <a:t>步</a:t>
            </a: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信号系统发送</a:t>
            </a:r>
            <a:r>
              <a:rPr lang="en-US" altLang="zh-CN" sz="3600">
                <a:latin typeface="华文新魏" panose="02010800040101010101" pitchFamily="2" charset="-122"/>
                <a:ea typeface="华文新魏" panose="02010800040101010101" pitchFamily="2" charset="-122"/>
              </a:rPr>
              <a:t>SIGINT</a:t>
            </a:r>
            <a:r>
              <a:rPr lang="zh-CN" altLang="en-US" sz="3600">
                <a:latin typeface="华文新魏" panose="02010800040101010101" pitchFamily="2" charset="-122"/>
                <a:ea typeface="华文新魏" panose="02010800040101010101" pitchFamily="2" charset="-122"/>
              </a:rPr>
              <a:t>信号给</a:t>
            </a:r>
            <a:r>
              <a:rPr lang="en-US" altLang="zh-CN" sz="3600">
                <a:latin typeface="华文新魏" panose="02010800040101010101" pitchFamily="2" charset="-122"/>
                <a:ea typeface="华文新魏" panose="02010800040101010101" pitchFamily="2" charset="-122"/>
              </a:rPr>
              <a:t>shell</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shell</a:t>
            </a:r>
            <a:r>
              <a:rPr lang="zh-CN" altLang="en-US" sz="3600">
                <a:latin typeface="华文新魏" panose="02010800040101010101" pitchFamily="2" charset="-122"/>
                <a:ea typeface="华文新魏" panose="02010800040101010101" pitchFamily="2" charset="-122"/>
              </a:rPr>
              <a:t>再把它发送给进程；</a:t>
            </a:r>
          </a:p>
          <a:p>
            <a:pPr eaLnBrk="1" hangingPunct="1"/>
            <a:r>
              <a:rPr lang="zh-CN" altLang="en-US" sz="3600">
                <a:latin typeface="华文新魏" panose="02010800040101010101" pitchFamily="2" charset="-122"/>
                <a:ea typeface="华文新魏" panose="02010800040101010101" pitchFamily="2" charset="-122"/>
              </a:rPr>
              <a:t>步</a:t>
            </a: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进程收到</a:t>
            </a:r>
            <a:r>
              <a:rPr lang="en-US" altLang="zh-CN" sz="3600">
                <a:latin typeface="华文新魏" panose="02010800040101010101" pitchFamily="2" charset="-122"/>
                <a:ea typeface="华文新魏" panose="02010800040101010101" pitchFamily="2" charset="-122"/>
              </a:rPr>
              <a:t>SIGINT</a:t>
            </a:r>
            <a:r>
              <a:rPr lang="zh-CN" altLang="en-US" sz="3600">
                <a:latin typeface="华文新魏" panose="02010800040101010101" pitchFamily="2" charset="-122"/>
                <a:ea typeface="华文新魏" panose="02010800040101010101" pitchFamily="2" charset="-122"/>
              </a:rPr>
              <a:t>信号；</a:t>
            </a:r>
          </a:p>
          <a:p>
            <a:pPr eaLnBrk="1" hangingPunct="1"/>
            <a:r>
              <a:rPr lang="zh-CN" altLang="en-US" sz="3600">
                <a:latin typeface="华文新魏" panose="02010800040101010101" pitchFamily="2" charset="-122"/>
                <a:ea typeface="华文新魏" panose="02010800040101010101" pitchFamily="2" charset="-122"/>
              </a:rPr>
              <a:t>步</a:t>
            </a:r>
            <a:r>
              <a:rPr lang="en-US" altLang="zh-CN" sz="3600">
                <a:latin typeface="华文新魏" panose="02010800040101010101" pitchFamily="2" charset="-122"/>
                <a:ea typeface="华文新魏" panose="02010800040101010101" pitchFamily="2" charset="-122"/>
              </a:rPr>
              <a:t>5  </a:t>
            </a:r>
            <a:r>
              <a:rPr lang="zh-CN" altLang="en-US" sz="3600">
                <a:latin typeface="华文新魏" panose="02010800040101010101" pitchFamily="2" charset="-122"/>
                <a:ea typeface="华文新魏" panose="02010800040101010101" pitchFamily="2" charset="-122"/>
              </a:rPr>
              <a:t>进程撤销。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893464E-1AE0-4E64-8BB2-FA0A3C6D5456}"/>
              </a:ext>
            </a:extLst>
          </p:cNvPr>
          <p:cNvSpPr>
            <a:spLocks noGrp="1" noChangeArrowheads="1"/>
          </p:cNvSpPr>
          <p:nvPr>
            <p:ph type="title"/>
          </p:nvPr>
        </p:nvSpPr>
        <p:spPr>
          <a:xfrm>
            <a:off x="533400" y="304800"/>
            <a:ext cx="8305800" cy="1295400"/>
          </a:xfrm>
        </p:spPr>
        <p:txBody>
          <a:bodyPr/>
          <a:lstStyle/>
          <a:p>
            <a:pPr eaLnBrk="1" hangingPunct="1"/>
            <a:r>
              <a:rPr lang="en-US" altLang="zh-CN" sz="4800">
                <a:latin typeface="华文新魏" panose="02010800040101010101" pitchFamily="2" charset="-122"/>
                <a:ea typeface="华文新魏" panose="02010800040101010101" pitchFamily="2" charset="-122"/>
              </a:rPr>
              <a:t>Linux</a:t>
            </a:r>
            <a:r>
              <a:rPr lang="zh-CN" altLang="en-US" sz="4800">
                <a:latin typeface="华文新魏" panose="02010800040101010101" pitchFamily="2" charset="-122"/>
                <a:ea typeface="华文新魏" panose="02010800040101010101" pitchFamily="2" charset="-122"/>
              </a:rPr>
              <a:t>系统信号分类</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DED0754B-9D75-440F-A963-4C7AA763A3A3}"/>
              </a:ext>
            </a:extLst>
          </p:cNvPr>
          <p:cNvSpPr>
            <a:spLocks noGrp="1" noChangeArrowheads="1"/>
          </p:cNvSpPr>
          <p:nvPr>
            <p:ph type="body" idx="1"/>
          </p:nvPr>
        </p:nvSpPr>
        <p:spPr>
          <a:xfrm>
            <a:off x="990600" y="1125538"/>
            <a:ext cx="7315200" cy="5334000"/>
          </a:xfrm>
        </p:spPr>
        <p:txBody>
          <a:bodyPr/>
          <a:lstStyle/>
          <a:p>
            <a:pPr algn="just" eaLnBrk="1" hangingPunct="1">
              <a:buFontTx/>
              <a:buNone/>
            </a:pPr>
            <a:r>
              <a:rPr lang="en-US" altLang="zh-CN" sz="28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与进程终止相关的信号</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与进程例外事件相关的信号</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与进程执行系统调用相关的信号</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与进程终端交互相关的信号</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用户进程发信号</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跟踪进程执行的信号</a:t>
            </a:r>
          </a:p>
          <a:p>
            <a:pPr algn="just" eaLnBrk="1" hangingPunct="1">
              <a:buFontTx/>
              <a:buNone/>
            </a:pPr>
            <a:endParaRPr lang="en-US" altLang="zh-CN" sz="2800"/>
          </a:p>
        </p:txBody>
      </p:sp>
    </p:spTree>
  </p:cSld>
  <p:clrMapOvr>
    <a:masterClrMapping/>
  </p:clrMapOvr>
  <p:transition>
    <p:cover dir="d"/>
  </p:transition>
</p:sld>
</file>

<file path=ppt/theme/theme1.xml><?xml version="1.0" encoding="utf-8"?>
<a:theme xmlns:a="http://schemas.openxmlformats.org/drawingml/2006/main" name="默认设计模板">
  <a:themeElements>
    <a:clrScheme name="">
      <a:dk1>
        <a:srgbClr val="000000"/>
      </a:dk1>
      <a:lt1>
        <a:srgbClr val="FFFFFF"/>
      </a:lt1>
      <a:dk2>
        <a:srgbClr val="00CC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华文新魏"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CC0099"/>
    </a:dk1>
    <a:lt1>
      <a:srgbClr val="FFFFFF"/>
    </a:lt1>
    <a:dk2>
      <a:srgbClr val="00CCFF"/>
    </a:dk2>
    <a:lt2>
      <a:srgbClr val="808080"/>
    </a:lt2>
    <a:accent1>
      <a:srgbClr val="00CC99"/>
    </a:accent1>
    <a:accent2>
      <a:srgbClr val="3333CC"/>
    </a:accent2>
    <a:accent3>
      <a:srgbClr val="FFFFFF"/>
    </a:accent3>
    <a:accent4>
      <a:srgbClr val="AE0082"/>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9900CC"/>
    </a:dk1>
    <a:lt1>
      <a:srgbClr val="FFFFFF"/>
    </a:lt1>
    <a:dk2>
      <a:srgbClr val="00CCFF"/>
    </a:dk2>
    <a:lt2>
      <a:srgbClr val="808080"/>
    </a:lt2>
    <a:accent1>
      <a:srgbClr val="00CC99"/>
    </a:accent1>
    <a:accent2>
      <a:srgbClr val="3333CC"/>
    </a:accent2>
    <a:accent3>
      <a:srgbClr val="FFFFFF"/>
    </a:accent3>
    <a:accent4>
      <a:srgbClr val="8200AE"/>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9900CC"/>
    </a:dk1>
    <a:lt1>
      <a:srgbClr val="FFFFFF"/>
    </a:lt1>
    <a:dk2>
      <a:srgbClr val="00CCFF"/>
    </a:dk2>
    <a:lt2>
      <a:srgbClr val="808080"/>
    </a:lt2>
    <a:accent1>
      <a:srgbClr val="00CC99"/>
    </a:accent1>
    <a:accent2>
      <a:srgbClr val="3333CC"/>
    </a:accent2>
    <a:accent3>
      <a:srgbClr val="FFFFFF"/>
    </a:accent3>
    <a:accent4>
      <a:srgbClr val="8200AE"/>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1094</TotalTime>
  <Words>3472</Words>
  <Application>Microsoft Office PowerPoint</Application>
  <PresentationFormat>全屏显示(4:3)</PresentationFormat>
  <Paragraphs>511</Paragraphs>
  <Slides>53</Slides>
  <Notes>3</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Times New Roman</vt:lpstr>
      <vt:lpstr>华文新魏</vt:lpstr>
      <vt:lpstr>Arial</vt:lpstr>
      <vt:lpstr>宋体</vt:lpstr>
      <vt:lpstr>隶书</vt:lpstr>
      <vt:lpstr>Wingdings</vt:lpstr>
      <vt:lpstr>Helvetica</vt:lpstr>
      <vt:lpstr>默认设计模板</vt:lpstr>
      <vt:lpstr>3.5 进程通信</vt:lpstr>
      <vt:lpstr>进程通信概念 </vt:lpstr>
      <vt:lpstr>进程需要通信的情况 </vt:lpstr>
      <vt:lpstr> Inter-Process Communication</vt:lpstr>
      <vt:lpstr>进程间通信的方式 </vt:lpstr>
      <vt:lpstr>进程间通信的方式发展</vt:lpstr>
      <vt:lpstr>3.5.1 信号通信机制 </vt:lpstr>
      <vt:lpstr>用户杀死进程  </vt:lpstr>
      <vt:lpstr>Linux系统信号分类 </vt:lpstr>
      <vt:lpstr>Linux继承的进程间通信</vt:lpstr>
      <vt:lpstr>Linux信号事件源 </vt:lpstr>
      <vt:lpstr>进程该如何处理信号</vt:lpstr>
      <vt:lpstr>信号机制的实现机制(1)</vt:lpstr>
      <vt:lpstr>信号机制的实现机制(2)</vt:lpstr>
      <vt:lpstr>信号机制的实现机制(3)</vt:lpstr>
      <vt:lpstr>信号机制的实现机制(4)</vt:lpstr>
      <vt:lpstr>信号机制的实现机制(5)</vt:lpstr>
      <vt:lpstr>信号的检测和处理过程  </vt:lpstr>
      <vt:lpstr>信号的检测与处理流程</vt:lpstr>
      <vt:lpstr>Windows操作系统信号通信机制 </vt:lpstr>
      <vt:lpstr>3.5.2 管道通信机制(1) </vt:lpstr>
      <vt:lpstr>共享文件通信机制(2) </vt:lpstr>
      <vt:lpstr>匿名管道(3)</vt:lpstr>
      <vt:lpstr>共享文件通信机制(4) </vt:lpstr>
      <vt:lpstr>父子进程通过管道传送信息(5)  </vt:lpstr>
      <vt:lpstr>兄弟进程通过管道传送信息(6)  </vt:lpstr>
      <vt:lpstr>有名管道(7)</vt:lpstr>
      <vt:lpstr>3.5.3 共享主存通信机制 </vt:lpstr>
      <vt:lpstr>Shared Memory Implementation</vt:lpstr>
      <vt:lpstr>与共享存储有关的系统调用</vt:lpstr>
      <vt:lpstr>3.5.4消息传递(1)</vt:lpstr>
      <vt:lpstr> Message Passing Implementation</vt:lpstr>
      <vt:lpstr>Interprocess Communication (IPC)</vt:lpstr>
      <vt:lpstr>Implementation Questions</vt:lpstr>
      <vt:lpstr>Communications Models </vt:lpstr>
      <vt:lpstr>消息传递(2)</vt:lpstr>
      <vt:lpstr>Direct Communication</vt:lpstr>
      <vt:lpstr>Indirect Communication</vt:lpstr>
      <vt:lpstr>Indirect Communication</vt:lpstr>
      <vt:lpstr>Indirect Communication</vt:lpstr>
      <vt:lpstr>直接通信</vt:lpstr>
      <vt:lpstr>间接通信</vt:lpstr>
      <vt:lpstr>间接通信的实现 </vt:lpstr>
      <vt:lpstr>消息传递机制解决进程互斥问题</vt:lpstr>
      <vt:lpstr>用消息传递机制解决 生产者-消费者问(1) </vt:lpstr>
      <vt:lpstr>用消息传递机制解决 生产者-消费者问(2) </vt:lpstr>
      <vt:lpstr>用消息传递机制解决 生产者-消费者问题(3) </vt:lpstr>
      <vt:lpstr>用消息传递机制解决 生产者-消费者问题(4) </vt:lpstr>
      <vt:lpstr>信件的格式问题 </vt:lpstr>
      <vt:lpstr>send( )操作</vt:lpstr>
      <vt:lpstr>receive( )操作 </vt:lpstr>
      <vt:lpstr>通信进程同步方式</vt:lpstr>
      <vt:lpstr>操作系统“并发问题”解决方案 知识框架</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244</cp:revision>
  <dcterms:created xsi:type="dcterms:W3CDTF">2002-10-28T07:32:45Z</dcterms:created>
  <dcterms:modified xsi:type="dcterms:W3CDTF">2019-09-17T18:56:42Z</dcterms:modified>
</cp:coreProperties>
</file>