
<file path=[Content_Types].xml><?xml version="1.0" encoding="utf-8"?>
<Types xmlns="http://schemas.openxmlformats.org/package/2006/content-types">
  <Default Extension="bin" ContentType="application/vnd.openxmlformats-officedocument.oleObject"/>
  <Default Extension="doc" ContentType="application/msword"/>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9" r:id="rId2"/>
    <p:sldId id="262" r:id="rId3"/>
    <p:sldId id="263" r:id="rId4"/>
    <p:sldId id="264" r:id="rId5"/>
    <p:sldId id="265" r:id="rId6"/>
    <p:sldId id="336" r:id="rId7"/>
    <p:sldId id="344" r:id="rId8"/>
    <p:sldId id="345" r:id="rId9"/>
    <p:sldId id="346" r:id="rId10"/>
    <p:sldId id="261" r:id="rId11"/>
    <p:sldId id="314" r:id="rId12"/>
    <p:sldId id="347" r:id="rId13"/>
    <p:sldId id="348" r:id="rId14"/>
    <p:sldId id="349" r:id="rId15"/>
    <p:sldId id="267" r:id="rId16"/>
    <p:sldId id="337" r:id="rId17"/>
    <p:sldId id="350" r:id="rId18"/>
    <p:sldId id="335" r:id="rId19"/>
    <p:sldId id="270" r:id="rId20"/>
    <p:sldId id="271" r:id="rId21"/>
    <p:sldId id="351" r:id="rId22"/>
    <p:sldId id="352" r:id="rId23"/>
    <p:sldId id="353" r:id="rId24"/>
    <p:sldId id="354" r:id="rId25"/>
    <p:sldId id="355" r:id="rId26"/>
    <p:sldId id="357" r:id="rId27"/>
    <p:sldId id="273" r:id="rId28"/>
    <p:sldId id="278" r:id="rId29"/>
    <p:sldId id="358" r:id="rId30"/>
    <p:sldId id="359" r:id="rId31"/>
    <p:sldId id="360" r:id="rId32"/>
    <p:sldId id="361" r:id="rId33"/>
    <p:sldId id="362" r:id="rId34"/>
    <p:sldId id="363" r:id="rId35"/>
    <p:sldId id="364" r:id="rId36"/>
    <p:sldId id="365" r:id="rId37"/>
    <p:sldId id="366" r:id="rId38"/>
    <p:sldId id="282" r:id="rId39"/>
    <p:sldId id="312" r:id="rId40"/>
    <p:sldId id="284" r:id="rId41"/>
    <p:sldId id="285" r:id="rId42"/>
    <p:sldId id="286" r:id="rId43"/>
    <p:sldId id="287" r:id="rId44"/>
    <p:sldId id="338" r:id="rId45"/>
    <p:sldId id="339" r:id="rId46"/>
    <p:sldId id="340" r:id="rId47"/>
    <p:sldId id="341" r:id="rId48"/>
    <p:sldId id="288" r:id="rId49"/>
    <p:sldId id="289" r:id="rId50"/>
    <p:sldId id="290" r:id="rId51"/>
    <p:sldId id="291" r:id="rId52"/>
    <p:sldId id="333" r:id="rId53"/>
    <p:sldId id="292" r:id="rId54"/>
    <p:sldId id="316" r:id="rId55"/>
    <p:sldId id="334" r:id="rId56"/>
    <p:sldId id="294" r:id="rId57"/>
    <p:sldId id="295" r:id="rId58"/>
    <p:sldId id="296" r:id="rId59"/>
    <p:sldId id="297" r:id="rId60"/>
    <p:sldId id="300" r:id="rId61"/>
    <p:sldId id="318" r:id="rId62"/>
    <p:sldId id="319" r:id="rId63"/>
    <p:sldId id="320" r:id="rId64"/>
    <p:sldId id="321" r:id="rId65"/>
    <p:sldId id="331" r:id="rId66"/>
    <p:sldId id="301" r:id="rId67"/>
    <p:sldId id="304" r:id="rId68"/>
    <p:sldId id="342" r:id="rId69"/>
    <p:sldId id="343" r:id="rId70"/>
    <p:sldId id="305" r:id="rId71"/>
    <p:sldId id="332" r:id="rId72"/>
    <p:sldId id="367" r:id="rId73"/>
    <p:sldId id="368" r:id="rId74"/>
    <p:sldId id="369" r:id="rId7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74"/>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11111"/>
    <a:srgbClr val="FF0000"/>
    <a:srgbClr val="0066FF"/>
    <a:srgbClr val="CC0000"/>
    <a:srgbClr val="9900CC"/>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55" autoAdjust="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53439E5-FD75-48BE-A23F-5867289A91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147" name="Rectangle 3">
            <a:extLst>
              <a:ext uri="{FF2B5EF4-FFF2-40B4-BE49-F238E27FC236}">
                <a16:creationId xmlns:a16="http://schemas.microsoft.com/office/drawing/2014/main" id="{50F01353-364D-4875-B9C3-7F798DCF358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148" name="Rectangle 4">
            <a:extLst>
              <a:ext uri="{FF2B5EF4-FFF2-40B4-BE49-F238E27FC236}">
                <a16:creationId xmlns:a16="http://schemas.microsoft.com/office/drawing/2014/main" id="{1FED07E9-C554-48E7-A934-9B4BA8E4ECB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E206015E-5B34-4794-AEA2-ADCDE3569FE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a:extLst>
              <a:ext uri="{FF2B5EF4-FFF2-40B4-BE49-F238E27FC236}">
                <a16:creationId xmlns:a16="http://schemas.microsoft.com/office/drawing/2014/main" id="{6A86E406-4D1E-4801-83A6-9222A96BAA5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151" name="Rectangle 7">
            <a:extLst>
              <a:ext uri="{FF2B5EF4-FFF2-40B4-BE49-F238E27FC236}">
                <a16:creationId xmlns:a16="http://schemas.microsoft.com/office/drawing/2014/main" id="{01EC0929-7271-4ABC-8833-2A1E94255FE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288786-56F2-414B-BBFB-B3A607FA90D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2DF29B-5269-4B06-8E3E-60B7A5E1907F}"/>
              </a:ext>
            </a:extLst>
          </p:cNvPr>
          <p:cNvSpPr>
            <a:spLocks noGrp="1" noChangeArrowheads="1"/>
          </p:cNvSpPr>
          <p:nvPr>
            <p:ph type="sldNum" sz="quarter" idx="5"/>
          </p:nvPr>
        </p:nvSpPr>
        <p:spPr>
          <a:ln/>
        </p:spPr>
        <p:txBody>
          <a:bodyPr/>
          <a:lstStyle/>
          <a:p>
            <a:fld id="{85C9DBFD-B307-4D51-98EA-8886EF9E6940}" type="slidenum">
              <a:rPr lang="en-US" altLang="zh-CN"/>
              <a:pPr/>
              <a:t>1</a:t>
            </a:fld>
            <a:endParaRPr lang="en-US" altLang="zh-CN"/>
          </a:p>
        </p:txBody>
      </p:sp>
      <p:sp>
        <p:nvSpPr>
          <p:cNvPr id="7170" name="Rectangle 2">
            <a:extLst>
              <a:ext uri="{FF2B5EF4-FFF2-40B4-BE49-F238E27FC236}">
                <a16:creationId xmlns:a16="http://schemas.microsoft.com/office/drawing/2014/main" id="{ACBDA642-E33A-4F85-8B32-CC2A33D89CA4}"/>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a16="http://schemas.microsoft.com/office/drawing/2014/main" id="{5EDFDC2B-8AC9-4305-AE2B-05599F0A43EA}"/>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0353EB-717C-4475-A432-C4947C2942D4}"/>
              </a:ext>
            </a:extLst>
          </p:cNvPr>
          <p:cNvSpPr>
            <a:spLocks noGrp="1" noChangeArrowheads="1"/>
          </p:cNvSpPr>
          <p:nvPr>
            <p:ph type="sldNum" sz="quarter" idx="5"/>
          </p:nvPr>
        </p:nvSpPr>
        <p:spPr>
          <a:ln/>
        </p:spPr>
        <p:txBody>
          <a:bodyPr/>
          <a:lstStyle/>
          <a:p>
            <a:fld id="{026F1AD2-D4DA-4B5B-A271-065B5C3AAA80}" type="slidenum">
              <a:rPr lang="en-US" altLang="zh-CN"/>
              <a:pPr/>
              <a:t>23</a:t>
            </a:fld>
            <a:endParaRPr lang="en-US" altLang="zh-CN"/>
          </a:p>
        </p:txBody>
      </p:sp>
      <p:sp>
        <p:nvSpPr>
          <p:cNvPr id="135170" name="Rectangle 2">
            <a:extLst>
              <a:ext uri="{FF2B5EF4-FFF2-40B4-BE49-F238E27FC236}">
                <a16:creationId xmlns:a16="http://schemas.microsoft.com/office/drawing/2014/main" id="{F22CB44A-E604-4535-BA2E-05664248D0B2}"/>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35171" name="Rectangle 3">
            <a:extLst>
              <a:ext uri="{FF2B5EF4-FFF2-40B4-BE49-F238E27FC236}">
                <a16:creationId xmlns:a16="http://schemas.microsoft.com/office/drawing/2014/main" id="{CA45858E-6A73-4995-83ED-7F891A7660A8}"/>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ED3F23-E2FE-4A24-8202-25F7F5B3B15A}"/>
              </a:ext>
            </a:extLst>
          </p:cNvPr>
          <p:cNvSpPr>
            <a:spLocks noGrp="1" noChangeArrowheads="1"/>
          </p:cNvSpPr>
          <p:nvPr>
            <p:ph type="sldNum" sz="quarter" idx="5"/>
          </p:nvPr>
        </p:nvSpPr>
        <p:spPr>
          <a:ln/>
        </p:spPr>
        <p:txBody>
          <a:bodyPr/>
          <a:lstStyle/>
          <a:p>
            <a:fld id="{9CBC81C0-332C-4A13-87FC-8861D9B6709C}" type="slidenum">
              <a:rPr lang="en-US" altLang="zh-CN"/>
              <a:pPr/>
              <a:t>24</a:t>
            </a:fld>
            <a:endParaRPr lang="en-US" altLang="zh-CN"/>
          </a:p>
        </p:txBody>
      </p:sp>
      <p:sp>
        <p:nvSpPr>
          <p:cNvPr id="137218" name="Rectangle 2">
            <a:extLst>
              <a:ext uri="{FF2B5EF4-FFF2-40B4-BE49-F238E27FC236}">
                <a16:creationId xmlns:a16="http://schemas.microsoft.com/office/drawing/2014/main" id="{1A3F28EA-6430-4297-8047-B57BDEAB1068}"/>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37219" name="Rectangle 3">
            <a:extLst>
              <a:ext uri="{FF2B5EF4-FFF2-40B4-BE49-F238E27FC236}">
                <a16:creationId xmlns:a16="http://schemas.microsoft.com/office/drawing/2014/main" id="{6AD70298-3D90-4829-BDF4-65945428F283}"/>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67689E-2F50-44AF-BB7B-8F8F460C347E}"/>
              </a:ext>
            </a:extLst>
          </p:cNvPr>
          <p:cNvSpPr>
            <a:spLocks noGrp="1" noChangeArrowheads="1"/>
          </p:cNvSpPr>
          <p:nvPr>
            <p:ph type="sldNum" sz="quarter" idx="5"/>
          </p:nvPr>
        </p:nvSpPr>
        <p:spPr>
          <a:ln/>
        </p:spPr>
        <p:txBody>
          <a:bodyPr/>
          <a:lstStyle/>
          <a:p>
            <a:fld id="{8EFF097F-5C8D-40C8-BCE1-C71C25E50414}" type="slidenum">
              <a:rPr lang="en-US" altLang="zh-CN"/>
              <a:pPr/>
              <a:t>28</a:t>
            </a:fld>
            <a:endParaRPr lang="en-US" altLang="zh-CN"/>
          </a:p>
        </p:txBody>
      </p:sp>
      <p:sp>
        <p:nvSpPr>
          <p:cNvPr id="33794" name="Rectangle 2">
            <a:extLst>
              <a:ext uri="{FF2B5EF4-FFF2-40B4-BE49-F238E27FC236}">
                <a16:creationId xmlns:a16="http://schemas.microsoft.com/office/drawing/2014/main" id="{AC08816B-7864-477B-8003-38E2E57FCF19}"/>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33795" name="Rectangle 3">
            <a:extLst>
              <a:ext uri="{FF2B5EF4-FFF2-40B4-BE49-F238E27FC236}">
                <a16:creationId xmlns:a16="http://schemas.microsoft.com/office/drawing/2014/main" id="{9E580535-3BC8-4476-8BC1-4BEC6A41A83B}"/>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FD1B2C-D23B-431B-9059-90C95D3DBD37}"/>
              </a:ext>
            </a:extLst>
          </p:cNvPr>
          <p:cNvSpPr>
            <a:spLocks noGrp="1" noChangeArrowheads="1"/>
          </p:cNvSpPr>
          <p:nvPr>
            <p:ph type="sldNum" sz="quarter" idx="5"/>
          </p:nvPr>
        </p:nvSpPr>
        <p:spPr>
          <a:ln/>
        </p:spPr>
        <p:txBody>
          <a:bodyPr/>
          <a:lstStyle/>
          <a:p>
            <a:fld id="{3FC499ED-9B46-434F-A370-6E91F50DCE88}" type="slidenum">
              <a:rPr lang="en-US" altLang="zh-CN"/>
              <a:pPr/>
              <a:t>67</a:t>
            </a:fld>
            <a:endParaRPr lang="en-US" altLang="zh-CN"/>
          </a:p>
        </p:txBody>
      </p:sp>
      <p:sp>
        <p:nvSpPr>
          <p:cNvPr id="66562" name="Rectangle 2">
            <a:extLst>
              <a:ext uri="{FF2B5EF4-FFF2-40B4-BE49-F238E27FC236}">
                <a16:creationId xmlns:a16="http://schemas.microsoft.com/office/drawing/2014/main" id="{D2CF0EBB-F0A6-4496-85D4-47488C541EDD}"/>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66563" name="Rectangle 3">
            <a:extLst>
              <a:ext uri="{FF2B5EF4-FFF2-40B4-BE49-F238E27FC236}">
                <a16:creationId xmlns:a16="http://schemas.microsoft.com/office/drawing/2014/main" id="{196259D2-1E92-49C5-BD8B-673FBD6D921B}"/>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5234E1-F5C3-440E-83C1-68D584AABBBE}"/>
              </a:ext>
            </a:extLst>
          </p:cNvPr>
          <p:cNvSpPr>
            <a:spLocks noGrp="1" noChangeArrowheads="1"/>
          </p:cNvSpPr>
          <p:nvPr>
            <p:ph type="sldNum" sz="quarter" idx="5"/>
          </p:nvPr>
        </p:nvSpPr>
        <p:spPr>
          <a:ln/>
        </p:spPr>
        <p:txBody>
          <a:bodyPr/>
          <a:lstStyle/>
          <a:p>
            <a:fld id="{BBCCA65F-7BC2-4922-9280-7D7A68B0F878}" type="slidenum">
              <a:rPr lang="en-US" altLang="zh-CN"/>
              <a:pPr/>
              <a:t>2</a:t>
            </a:fld>
            <a:endParaRPr lang="en-US" altLang="zh-CN"/>
          </a:p>
        </p:txBody>
      </p:sp>
      <p:sp>
        <p:nvSpPr>
          <p:cNvPr id="13314" name="Rectangle 2">
            <a:extLst>
              <a:ext uri="{FF2B5EF4-FFF2-40B4-BE49-F238E27FC236}">
                <a16:creationId xmlns:a16="http://schemas.microsoft.com/office/drawing/2014/main" id="{7694D008-70C6-41D0-955D-FF4477351400}"/>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13315" name="Rectangle 3">
            <a:extLst>
              <a:ext uri="{FF2B5EF4-FFF2-40B4-BE49-F238E27FC236}">
                <a16:creationId xmlns:a16="http://schemas.microsoft.com/office/drawing/2014/main" id="{526FD554-28CF-4183-B544-3AF3BDF8535D}"/>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F43186-8088-4E97-8932-116F34D7862A}"/>
              </a:ext>
            </a:extLst>
          </p:cNvPr>
          <p:cNvSpPr>
            <a:spLocks noGrp="1" noChangeArrowheads="1"/>
          </p:cNvSpPr>
          <p:nvPr>
            <p:ph type="sldNum" sz="quarter" idx="5"/>
          </p:nvPr>
        </p:nvSpPr>
        <p:spPr>
          <a:ln/>
        </p:spPr>
        <p:txBody>
          <a:bodyPr/>
          <a:lstStyle/>
          <a:p>
            <a:fld id="{C3287EB1-96BC-4D5A-BA81-CA722A37FE55}" type="slidenum">
              <a:rPr lang="en-US" altLang="zh-CN"/>
              <a:pPr/>
              <a:t>8</a:t>
            </a:fld>
            <a:endParaRPr lang="en-US" altLang="zh-CN"/>
          </a:p>
        </p:txBody>
      </p:sp>
      <p:sp>
        <p:nvSpPr>
          <p:cNvPr id="122882" name="Rectangle 2">
            <a:extLst>
              <a:ext uri="{FF2B5EF4-FFF2-40B4-BE49-F238E27FC236}">
                <a16:creationId xmlns:a16="http://schemas.microsoft.com/office/drawing/2014/main" id="{324112EC-33EE-43A7-A5FF-7A51A2EA51CB}"/>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22883" name="Rectangle 3">
            <a:extLst>
              <a:ext uri="{FF2B5EF4-FFF2-40B4-BE49-F238E27FC236}">
                <a16:creationId xmlns:a16="http://schemas.microsoft.com/office/drawing/2014/main" id="{4C310368-4AFC-4FFF-A208-89E00C5240E5}"/>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6CB723-1D3F-4A26-9B26-F5BECEC4F8B2}"/>
              </a:ext>
            </a:extLst>
          </p:cNvPr>
          <p:cNvSpPr>
            <a:spLocks noGrp="1" noChangeArrowheads="1"/>
          </p:cNvSpPr>
          <p:nvPr>
            <p:ph type="sldNum" sz="quarter" idx="5"/>
          </p:nvPr>
        </p:nvSpPr>
        <p:spPr>
          <a:ln/>
        </p:spPr>
        <p:txBody>
          <a:bodyPr/>
          <a:lstStyle/>
          <a:p>
            <a:fld id="{2484C86F-7358-4BE2-87B1-3B385418D432}" type="slidenum">
              <a:rPr lang="en-US" altLang="zh-CN"/>
              <a:pPr/>
              <a:t>10</a:t>
            </a:fld>
            <a:endParaRPr lang="en-US" altLang="zh-CN"/>
          </a:p>
        </p:txBody>
      </p:sp>
      <p:sp>
        <p:nvSpPr>
          <p:cNvPr id="11266" name="Rectangle 2">
            <a:extLst>
              <a:ext uri="{FF2B5EF4-FFF2-40B4-BE49-F238E27FC236}">
                <a16:creationId xmlns:a16="http://schemas.microsoft.com/office/drawing/2014/main" id="{FDF80BAA-2E5A-4887-99A7-FC06B3DC9AB0}"/>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a16="http://schemas.microsoft.com/office/drawing/2014/main" id="{CF2772E7-B283-48C2-9439-3B8EA2AC4902}"/>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5431F9-A9D8-4CF7-947A-FF49FE70B598}"/>
              </a:ext>
            </a:extLst>
          </p:cNvPr>
          <p:cNvSpPr>
            <a:spLocks noGrp="1" noChangeArrowheads="1"/>
          </p:cNvSpPr>
          <p:nvPr>
            <p:ph type="sldNum" sz="quarter" idx="5"/>
          </p:nvPr>
        </p:nvSpPr>
        <p:spPr>
          <a:ln/>
        </p:spPr>
        <p:txBody>
          <a:bodyPr/>
          <a:lstStyle/>
          <a:p>
            <a:fld id="{40A81C7A-2B20-49FF-91A8-1686E1D34FDA}" type="slidenum">
              <a:rPr lang="en-US" altLang="zh-CN"/>
              <a:pPr/>
              <a:t>12</a:t>
            </a:fld>
            <a:endParaRPr lang="en-US" altLang="zh-CN"/>
          </a:p>
        </p:txBody>
      </p:sp>
      <p:sp>
        <p:nvSpPr>
          <p:cNvPr id="125954" name="Rectangle 2">
            <a:extLst>
              <a:ext uri="{FF2B5EF4-FFF2-40B4-BE49-F238E27FC236}">
                <a16:creationId xmlns:a16="http://schemas.microsoft.com/office/drawing/2014/main" id="{31A07CB1-A650-47E4-AC32-8AFE60F7A004}"/>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25955" name="Rectangle 3">
            <a:extLst>
              <a:ext uri="{FF2B5EF4-FFF2-40B4-BE49-F238E27FC236}">
                <a16:creationId xmlns:a16="http://schemas.microsoft.com/office/drawing/2014/main" id="{87419DF0-BE41-4A95-A679-ECE459C840DD}"/>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75F271-D6E4-417E-846A-35CDCA7605C8}"/>
              </a:ext>
            </a:extLst>
          </p:cNvPr>
          <p:cNvSpPr>
            <a:spLocks noGrp="1" noChangeArrowheads="1"/>
          </p:cNvSpPr>
          <p:nvPr>
            <p:ph type="sldNum" sz="quarter" idx="5"/>
          </p:nvPr>
        </p:nvSpPr>
        <p:spPr>
          <a:ln/>
        </p:spPr>
        <p:txBody>
          <a:bodyPr/>
          <a:lstStyle/>
          <a:p>
            <a:fld id="{9D1DE82F-B8EE-4912-875C-27ECA2732191}" type="slidenum">
              <a:rPr lang="en-US" altLang="zh-CN"/>
              <a:pPr/>
              <a:t>13</a:t>
            </a:fld>
            <a:endParaRPr lang="en-US" altLang="zh-CN"/>
          </a:p>
        </p:txBody>
      </p:sp>
      <p:sp>
        <p:nvSpPr>
          <p:cNvPr id="128002" name="Rectangle 2">
            <a:extLst>
              <a:ext uri="{FF2B5EF4-FFF2-40B4-BE49-F238E27FC236}">
                <a16:creationId xmlns:a16="http://schemas.microsoft.com/office/drawing/2014/main" id="{CE82BE8D-2222-408A-8D78-C57B16411869}"/>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28003" name="Rectangle 3">
            <a:extLst>
              <a:ext uri="{FF2B5EF4-FFF2-40B4-BE49-F238E27FC236}">
                <a16:creationId xmlns:a16="http://schemas.microsoft.com/office/drawing/2014/main" id="{1D0C1CDE-C903-49CB-AA1C-4018320FCA79}"/>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07A276-A10C-4E28-B263-1AA1A304066C}"/>
              </a:ext>
            </a:extLst>
          </p:cNvPr>
          <p:cNvSpPr>
            <a:spLocks noGrp="1" noChangeArrowheads="1"/>
          </p:cNvSpPr>
          <p:nvPr>
            <p:ph type="sldNum" sz="quarter" idx="5"/>
          </p:nvPr>
        </p:nvSpPr>
        <p:spPr>
          <a:ln/>
        </p:spPr>
        <p:txBody>
          <a:bodyPr/>
          <a:lstStyle/>
          <a:p>
            <a:fld id="{5FF0670A-5E05-4F7A-9DC1-74437CB67C4A}" type="slidenum">
              <a:rPr lang="en-US" altLang="zh-CN"/>
              <a:pPr/>
              <a:t>15</a:t>
            </a:fld>
            <a:endParaRPr lang="en-US" altLang="zh-CN"/>
          </a:p>
        </p:txBody>
      </p:sp>
      <p:sp>
        <p:nvSpPr>
          <p:cNvPr id="19458" name="Rectangle 2">
            <a:extLst>
              <a:ext uri="{FF2B5EF4-FFF2-40B4-BE49-F238E27FC236}">
                <a16:creationId xmlns:a16="http://schemas.microsoft.com/office/drawing/2014/main" id="{0AD5FD03-6191-406B-83F2-358828443047}"/>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F5510B71-EF03-4795-A77B-C4882533129D}"/>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CE10C2-F6A1-4F60-B9B2-CD665E7B1DF0}"/>
              </a:ext>
            </a:extLst>
          </p:cNvPr>
          <p:cNvSpPr>
            <a:spLocks noGrp="1" noChangeArrowheads="1"/>
          </p:cNvSpPr>
          <p:nvPr>
            <p:ph type="sldNum" sz="quarter" idx="5"/>
          </p:nvPr>
        </p:nvSpPr>
        <p:spPr>
          <a:ln/>
        </p:spPr>
        <p:txBody>
          <a:bodyPr/>
          <a:lstStyle/>
          <a:p>
            <a:fld id="{8215FCCA-6E8B-4E97-972C-9391B4FFC90F}" type="slidenum">
              <a:rPr lang="en-US" altLang="zh-CN"/>
              <a:pPr/>
              <a:t>19</a:t>
            </a:fld>
            <a:endParaRPr lang="en-US" altLang="zh-CN"/>
          </a:p>
        </p:txBody>
      </p:sp>
      <p:sp>
        <p:nvSpPr>
          <p:cNvPr id="23554" name="Rectangle 2">
            <a:extLst>
              <a:ext uri="{FF2B5EF4-FFF2-40B4-BE49-F238E27FC236}">
                <a16:creationId xmlns:a16="http://schemas.microsoft.com/office/drawing/2014/main" id="{27242F53-8897-4DDC-B3B8-26BC8C339D71}"/>
              </a:ext>
            </a:extLst>
          </p:cNvPr>
          <p:cNvSpPr>
            <a:spLocks noChangeArrowheads="1" noTextEdit="1"/>
          </p:cNvSpPr>
          <p:nvPr>
            <p:ph type="sldImg"/>
          </p:nvPr>
        </p:nvSpPr>
        <p:spPr bwMode="auto">
          <a:xfrm>
            <a:off x="1128713" y="701675"/>
            <a:ext cx="4586287" cy="3440113"/>
          </a:xfrm>
          <a:prstGeom prst="rect">
            <a:avLst/>
          </a:prstGeom>
          <a:solidFill>
            <a:srgbClr val="FFFFFF"/>
          </a:solidFill>
          <a:ln>
            <a:solidFill>
              <a:srgbClr val="000000"/>
            </a:solidFill>
            <a:miter lim="800000"/>
            <a:headEnd/>
            <a:tailEnd/>
          </a:ln>
        </p:spPr>
      </p:sp>
      <p:sp>
        <p:nvSpPr>
          <p:cNvPr id="23555" name="Rectangle 3">
            <a:extLst>
              <a:ext uri="{FF2B5EF4-FFF2-40B4-BE49-F238E27FC236}">
                <a16:creationId xmlns:a16="http://schemas.microsoft.com/office/drawing/2014/main" id="{48B7C41B-EEC2-4208-8BD2-F2EEF12C2130}"/>
              </a:ext>
            </a:extLst>
          </p:cNvPr>
          <p:cNvSpPr>
            <a:spLocks noChangeArrowheads="1"/>
          </p:cNvSpPr>
          <p:nvPr>
            <p:ph type="body" idx="1"/>
          </p:nvPr>
        </p:nvSpPr>
        <p:spPr bwMode="auto">
          <a:xfrm>
            <a:off x="922338" y="4351338"/>
            <a:ext cx="4997450" cy="4141787"/>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5657ED-7962-4708-8FDD-4D42C8BDECF6}"/>
              </a:ext>
            </a:extLst>
          </p:cNvPr>
          <p:cNvSpPr>
            <a:spLocks noGrp="1" noChangeArrowheads="1"/>
          </p:cNvSpPr>
          <p:nvPr>
            <p:ph type="sldNum" sz="quarter" idx="5"/>
          </p:nvPr>
        </p:nvSpPr>
        <p:spPr>
          <a:ln/>
        </p:spPr>
        <p:txBody>
          <a:bodyPr/>
          <a:lstStyle/>
          <a:p>
            <a:fld id="{7A4DFEF4-D79F-413F-B26F-05BC98CCC8CD}" type="slidenum">
              <a:rPr lang="en-US" altLang="zh-CN"/>
              <a:pPr/>
              <a:t>21</a:t>
            </a:fld>
            <a:endParaRPr lang="en-US" altLang="zh-CN"/>
          </a:p>
        </p:txBody>
      </p:sp>
      <p:sp>
        <p:nvSpPr>
          <p:cNvPr id="132098" name="Rectangle 2">
            <a:extLst>
              <a:ext uri="{FF2B5EF4-FFF2-40B4-BE49-F238E27FC236}">
                <a16:creationId xmlns:a16="http://schemas.microsoft.com/office/drawing/2014/main" id="{DBE511BA-41BB-4FEA-9D38-A12503CE9111}"/>
              </a:ext>
            </a:extLst>
          </p:cNvPr>
          <p:cNvSpPr>
            <a:spLocks noChangeArrowheads="1" noTextEdit="1"/>
          </p:cNvSpPr>
          <p:nvPr>
            <p:ph type="sldImg"/>
          </p:nvPr>
        </p:nvSpPr>
        <p:spPr>
          <a:xfrm>
            <a:off x="1144588" y="685800"/>
            <a:ext cx="4570412" cy="3429000"/>
          </a:xfrm>
          <a:ln w="12700" cap="flat">
            <a:solidFill>
              <a:schemeClr val="tx1"/>
            </a:solidFill>
          </a:ln>
          <a:extLst>
            <a:ext uri="{909E8E84-426E-40DD-AFC4-6F175D3DCCD1}">
              <a14:hiddenFill xmlns:a14="http://schemas.microsoft.com/office/drawing/2010/main">
                <a:noFill/>
              </a14:hiddenFill>
            </a:ext>
          </a:extLst>
        </p:spPr>
      </p:sp>
      <p:sp>
        <p:nvSpPr>
          <p:cNvPr id="132099" name="Rectangle 3">
            <a:extLst>
              <a:ext uri="{FF2B5EF4-FFF2-40B4-BE49-F238E27FC236}">
                <a16:creationId xmlns:a16="http://schemas.microsoft.com/office/drawing/2014/main" id="{485E27CE-804B-4AF3-9BB5-AD8A55AA96DA}"/>
              </a:ext>
            </a:extLst>
          </p:cNvPr>
          <p:cNvSpPr>
            <a:spLocks noGrp="1" noChangeArrowheads="1"/>
          </p:cNvSpPr>
          <p:nvPr>
            <p:ph type="body" idx="1"/>
          </p:nvPr>
        </p:nvSpPr>
        <p:spPr>
          <a:xfrm>
            <a:off x="914400" y="4343400"/>
            <a:ext cx="5030788" cy="4116388"/>
          </a:xfrm>
          <a:ln/>
        </p:spPr>
        <p:txBody>
          <a:bodyPr lIns="90497" tIns="44454" rIns="90497" bIns="44454"/>
          <a:lstStyle/>
          <a:p>
            <a:endParaRPr lang="fr-CA"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F6810-52E7-4019-B0AD-8833883F20BF}"/>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DA29E5C5-5654-4AAD-8847-C523710167B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D5538AC-EF0C-4083-9358-BF7AEDB6D34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9FC1362-C85C-4D47-A2F0-99FF160D9BF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2690FFF-4F90-44D9-ADCF-5F94055BF73D}"/>
              </a:ext>
            </a:extLst>
          </p:cNvPr>
          <p:cNvSpPr>
            <a:spLocks noGrp="1"/>
          </p:cNvSpPr>
          <p:nvPr>
            <p:ph type="sldNum" sz="quarter" idx="12"/>
          </p:nvPr>
        </p:nvSpPr>
        <p:spPr/>
        <p:txBody>
          <a:bodyPr/>
          <a:lstStyle>
            <a:lvl1pPr>
              <a:defRPr/>
            </a:lvl1pPr>
          </a:lstStyle>
          <a:p>
            <a:fld id="{16C63098-6628-4908-AF04-C6DF2DC41F73}" type="slidenum">
              <a:rPr lang="en-US" altLang="zh-CN"/>
              <a:pPr/>
              <a:t>‹#›</a:t>
            </a:fld>
            <a:endParaRPr lang="en-US" altLang="zh-CN"/>
          </a:p>
        </p:txBody>
      </p:sp>
    </p:spTree>
    <p:extLst>
      <p:ext uri="{BB962C8B-B14F-4D97-AF65-F5344CB8AC3E}">
        <p14:creationId xmlns:p14="http://schemas.microsoft.com/office/powerpoint/2010/main" val="74516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CE839-D857-49FB-823A-09DA08EAE2A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0155676-8B47-46C6-86B6-6623CFFF09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B98CA2A1-3020-4AA7-ADA5-127E93C95DC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885A2B-BBB6-417F-BF07-E0FB9D20BB1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C3EBE6-12F5-4B30-857F-929D4ADBDDA0}"/>
              </a:ext>
            </a:extLst>
          </p:cNvPr>
          <p:cNvSpPr>
            <a:spLocks noGrp="1"/>
          </p:cNvSpPr>
          <p:nvPr>
            <p:ph type="sldNum" sz="quarter" idx="12"/>
          </p:nvPr>
        </p:nvSpPr>
        <p:spPr/>
        <p:txBody>
          <a:bodyPr/>
          <a:lstStyle>
            <a:lvl1pPr>
              <a:defRPr/>
            </a:lvl1pPr>
          </a:lstStyle>
          <a:p>
            <a:fld id="{9B53FF53-E6C6-4407-8807-C47AFD55260D}" type="slidenum">
              <a:rPr lang="en-US" altLang="zh-CN"/>
              <a:pPr/>
              <a:t>‹#›</a:t>
            </a:fld>
            <a:endParaRPr lang="en-US" altLang="zh-CN"/>
          </a:p>
        </p:txBody>
      </p:sp>
    </p:spTree>
    <p:extLst>
      <p:ext uri="{BB962C8B-B14F-4D97-AF65-F5344CB8AC3E}">
        <p14:creationId xmlns:p14="http://schemas.microsoft.com/office/powerpoint/2010/main" val="84936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D6F347-A5DF-4FA2-8733-EC1D665AD6CC}"/>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6793964-5C9A-4152-AC1D-A02B6B350A60}"/>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CC1E5EA-9213-421F-BBAF-EE1EBE50566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2E70629-4836-4D04-963C-C1AE2EAB642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D9B1BD7-AEB6-4C16-9FC1-40A08D6A3B7F}"/>
              </a:ext>
            </a:extLst>
          </p:cNvPr>
          <p:cNvSpPr>
            <a:spLocks noGrp="1"/>
          </p:cNvSpPr>
          <p:nvPr>
            <p:ph type="sldNum" sz="quarter" idx="12"/>
          </p:nvPr>
        </p:nvSpPr>
        <p:spPr/>
        <p:txBody>
          <a:bodyPr/>
          <a:lstStyle>
            <a:lvl1pPr>
              <a:defRPr/>
            </a:lvl1pPr>
          </a:lstStyle>
          <a:p>
            <a:fld id="{C0162BBD-36A4-4734-A191-AEC8EEF4AE8E}" type="slidenum">
              <a:rPr lang="en-US" altLang="zh-CN"/>
              <a:pPr/>
              <a:t>‹#›</a:t>
            </a:fld>
            <a:endParaRPr lang="en-US" altLang="zh-CN"/>
          </a:p>
        </p:txBody>
      </p:sp>
    </p:spTree>
    <p:extLst>
      <p:ext uri="{BB962C8B-B14F-4D97-AF65-F5344CB8AC3E}">
        <p14:creationId xmlns:p14="http://schemas.microsoft.com/office/powerpoint/2010/main" val="114432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D029E-392C-4A72-8EBA-7D259BB18D5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507F7B0-8D2A-489E-A8AF-370FF79033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9BA786D-DF39-4694-B659-0DD7C40B041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A940848-A170-425D-8B91-2F874DB9301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C86612F-2436-4FC8-9F82-02823B33C35B}"/>
              </a:ext>
            </a:extLst>
          </p:cNvPr>
          <p:cNvSpPr>
            <a:spLocks noGrp="1"/>
          </p:cNvSpPr>
          <p:nvPr>
            <p:ph type="sldNum" sz="quarter" idx="12"/>
          </p:nvPr>
        </p:nvSpPr>
        <p:spPr/>
        <p:txBody>
          <a:bodyPr/>
          <a:lstStyle>
            <a:lvl1pPr>
              <a:defRPr/>
            </a:lvl1pPr>
          </a:lstStyle>
          <a:p>
            <a:fld id="{BFAE2D59-A667-4FF3-99A9-5DC3674DBDB4}" type="slidenum">
              <a:rPr lang="en-US" altLang="zh-CN"/>
              <a:pPr/>
              <a:t>‹#›</a:t>
            </a:fld>
            <a:endParaRPr lang="en-US" altLang="zh-CN"/>
          </a:p>
        </p:txBody>
      </p:sp>
    </p:spTree>
    <p:extLst>
      <p:ext uri="{BB962C8B-B14F-4D97-AF65-F5344CB8AC3E}">
        <p14:creationId xmlns:p14="http://schemas.microsoft.com/office/powerpoint/2010/main" val="370460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D48F2-F2B2-4EB0-A23F-37EFEDAB79A9}"/>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83CB1E8-4E51-44E7-89D8-07639457515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E01081-BEFE-4547-911F-C5C7E386009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FEF5840-5024-464C-8CA9-B0C6390000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1103CE1-E27C-47D0-8AA2-2219762EE28A}"/>
              </a:ext>
            </a:extLst>
          </p:cNvPr>
          <p:cNvSpPr>
            <a:spLocks noGrp="1"/>
          </p:cNvSpPr>
          <p:nvPr>
            <p:ph type="sldNum" sz="quarter" idx="12"/>
          </p:nvPr>
        </p:nvSpPr>
        <p:spPr/>
        <p:txBody>
          <a:bodyPr/>
          <a:lstStyle>
            <a:lvl1pPr>
              <a:defRPr/>
            </a:lvl1pPr>
          </a:lstStyle>
          <a:p>
            <a:fld id="{8B0BA4A4-AB11-435B-BCF6-E8D428219C0F}" type="slidenum">
              <a:rPr lang="en-US" altLang="zh-CN"/>
              <a:pPr/>
              <a:t>‹#›</a:t>
            </a:fld>
            <a:endParaRPr lang="en-US" altLang="zh-CN"/>
          </a:p>
        </p:txBody>
      </p:sp>
    </p:spTree>
    <p:extLst>
      <p:ext uri="{BB962C8B-B14F-4D97-AF65-F5344CB8AC3E}">
        <p14:creationId xmlns:p14="http://schemas.microsoft.com/office/powerpoint/2010/main" val="180304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16313-0BD6-4CE6-9F03-514DBA53683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70ACB6E-896D-473E-9DFB-175B762782F5}"/>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C5AE0598-BBA8-4A5E-8C9A-313BA5F402E3}"/>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81587EDA-F082-4895-A53F-956322ED3FA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5B64A5D-198B-42EE-B82C-6238D54286A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207D7BB-D71A-44F3-808E-955C06DA5C4F}"/>
              </a:ext>
            </a:extLst>
          </p:cNvPr>
          <p:cNvSpPr>
            <a:spLocks noGrp="1"/>
          </p:cNvSpPr>
          <p:nvPr>
            <p:ph type="sldNum" sz="quarter" idx="12"/>
          </p:nvPr>
        </p:nvSpPr>
        <p:spPr/>
        <p:txBody>
          <a:bodyPr/>
          <a:lstStyle>
            <a:lvl1pPr>
              <a:defRPr/>
            </a:lvl1pPr>
          </a:lstStyle>
          <a:p>
            <a:fld id="{E889939A-C77E-46AD-839D-53BE8DF5E3FA}" type="slidenum">
              <a:rPr lang="en-US" altLang="zh-CN"/>
              <a:pPr/>
              <a:t>‹#›</a:t>
            </a:fld>
            <a:endParaRPr lang="en-US" altLang="zh-CN"/>
          </a:p>
        </p:txBody>
      </p:sp>
    </p:spTree>
    <p:extLst>
      <p:ext uri="{BB962C8B-B14F-4D97-AF65-F5344CB8AC3E}">
        <p14:creationId xmlns:p14="http://schemas.microsoft.com/office/powerpoint/2010/main" val="186058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E8D29-2622-4B17-B838-098072B07BBA}"/>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3019AD3-59CE-4C2D-A745-6409200790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75F044-E6B3-40DE-A312-83AD08A136CD}"/>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F3FF89C-9AF8-44FA-B85A-459C2B75409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C01A7B-8BA4-4BFA-9659-6BCC0801BC4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3711002F-7B5E-4D10-8781-F7EE43C08AC7}"/>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25829EA-13EA-4B5D-86D7-DA873D0D051E}"/>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8F3655B-398E-4678-AB54-417CAEBEA40F}"/>
              </a:ext>
            </a:extLst>
          </p:cNvPr>
          <p:cNvSpPr>
            <a:spLocks noGrp="1"/>
          </p:cNvSpPr>
          <p:nvPr>
            <p:ph type="sldNum" sz="quarter" idx="12"/>
          </p:nvPr>
        </p:nvSpPr>
        <p:spPr/>
        <p:txBody>
          <a:bodyPr/>
          <a:lstStyle>
            <a:lvl1pPr>
              <a:defRPr/>
            </a:lvl1pPr>
          </a:lstStyle>
          <a:p>
            <a:fld id="{684A6CA9-08A4-4D3A-8436-4B841BB3046B}" type="slidenum">
              <a:rPr lang="en-US" altLang="zh-CN"/>
              <a:pPr/>
              <a:t>‹#›</a:t>
            </a:fld>
            <a:endParaRPr lang="en-US" altLang="zh-CN"/>
          </a:p>
        </p:txBody>
      </p:sp>
    </p:spTree>
    <p:extLst>
      <p:ext uri="{BB962C8B-B14F-4D97-AF65-F5344CB8AC3E}">
        <p14:creationId xmlns:p14="http://schemas.microsoft.com/office/powerpoint/2010/main" val="409020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483AF-5731-477C-AAD5-64660F41B0D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7192A28-6DC2-4CDC-9A1A-D5D0BD48A332}"/>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6AED907-BB9C-4771-BEEB-97E1282979A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56A89D8-44A2-48A0-A7DA-3FA81C448105}"/>
              </a:ext>
            </a:extLst>
          </p:cNvPr>
          <p:cNvSpPr>
            <a:spLocks noGrp="1"/>
          </p:cNvSpPr>
          <p:nvPr>
            <p:ph type="sldNum" sz="quarter" idx="12"/>
          </p:nvPr>
        </p:nvSpPr>
        <p:spPr/>
        <p:txBody>
          <a:bodyPr/>
          <a:lstStyle>
            <a:lvl1pPr>
              <a:defRPr/>
            </a:lvl1pPr>
          </a:lstStyle>
          <a:p>
            <a:fld id="{A2627954-C26F-4440-B17D-F85C44177AF1}" type="slidenum">
              <a:rPr lang="en-US" altLang="zh-CN"/>
              <a:pPr/>
              <a:t>‹#›</a:t>
            </a:fld>
            <a:endParaRPr lang="en-US" altLang="zh-CN"/>
          </a:p>
        </p:txBody>
      </p:sp>
    </p:spTree>
    <p:extLst>
      <p:ext uri="{BB962C8B-B14F-4D97-AF65-F5344CB8AC3E}">
        <p14:creationId xmlns:p14="http://schemas.microsoft.com/office/powerpoint/2010/main" val="93858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D982C6-A9B2-4592-A4E6-58CB6465BB0B}"/>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EEAEFC7-3ADF-4B03-A6AD-8650D50ED29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C2158F9-2909-4EF9-824F-1EF6525AE6DD}"/>
              </a:ext>
            </a:extLst>
          </p:cNvPr>
          <p:cNvSpPr>
            <a:spLocks noGrp="1"/>
          </p:cNvSpPr>
          <p:nvPr>
            <p:ph type="sldNum" sz="quarter" idx="12"/>
          </p:nvPr>
        </p:nvSpPr>
        <p:spPr/>
        <p:txBody>
          <a:bodyPr/>
          <a:lstStyle>
            <a:lvl1pPr>
              <a:defRPr/>
            </a:lvl1pPr>
          </a:lstStyle>
          <a:p>
            <a:fld id="{84886FAE-F146-4B2E-978C-5FEE38E3B2F3}" type="slidenum">
              <a:rPr lang="en-US" altLang="zh-CN"/>
              <a:pPr/>
              <a:t>‹#›</a:t>
            </a:fld>
            <a:endParaRPr lang="en-US" altLang="zh-CN"/>
          </a:p>
        </p:txBody>
      </p:sp>
    </p:spTree>
    <p:extLst>
      <p:ext uri="{BB962C8B-B14F-4D97-AF65-F5344CB8AC3E}">
        <p14:creationId xmlns:p14="http://schemas.microsoft.com/office/powerpoint/2010/main" val="393689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0D9B9-7083-425F-9AAF-0490DEA062B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76BF13-8707-4E14-811D-DCEA81B090C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BF585D8E-B0FF-4840-98F8-1610F8F255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6A606D-79E6-4548-BBBB-33E24F18A33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8B9A6F9-32DC-447B-A6BD-A829A739549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B1A20B5-1231-496D-89F2-ACD104AEFC26}"/>
              </a:ext>
            </a:extLst>
          </p:cNvPr>
          <p:cNvSpPr>
            <a:spLocks noGrp="1"/>
          </p:cNvSpPr>
          <p:nvPr>
            <p:ph type="sldNum" sz="quarter" idx="12"/>
          </p:nvPr>
        </p:nvSpPr>
        <p:spPr/>
        <p:txBody>
          <a:bodyPr/>
          <a:lstStyle>
            <a:lvl1pPr>
              <a:defRPr/>
            </a:lvl1pPr>
          </a:lstStyle>
          <a:p>
            <a:fld id="{3D4A32E6-0DC1-4CC7-A1A7-4D9DD0230823}" type="slidenum">
              <a:rPr lang="en-US" altLang="zh-CN"/>
              <a:pPr/>
              <a:t>‹#›</a:t>
            </a:fld>
            <a:endParaRPr lang="en-US" altLang="zh-CN"/>
          </a:p>
        </p:txBody>
      </p:sp>
    </p:spTree>
    <p:extLst>
      <p:ext uri="{BB962C8B-B14F-4D97-AF65-F5344CB8AC3E}">
        <p14:creationId xmlns:p14="http://schemas.microsoft.com/office/powerpoint/2010/main" val="20479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36BD0-7ECB-4D26-BA27-6CD8F99708E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C739124B-6734-408C-A97A-04F40C38C3F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A147807-99CA-45D3-8C1A-EE6489F714B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F3A622-DF26-43EB-B7AC-8CE98B9E52C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4F02F6F-96C4-4C94-9C8C-5A78243233A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AD70133-09C3-4CC5-9904-599BE5C4576F}"/>
              </a:ext>
            </a:extLst>
          </p:cNvPr>
          <p:cNvSpPr>
            <a:spLocks noGrp="1"/>
          </p:cNvSpPr>
          <p:nvPr>
            <p:ph type="sldNum" sz="quarter" idx="12"/>
          </p:nvPr>
        </p:nvSpPr>
        <p:spPr/>
        <p:txBody>
          <a:bodyPr/>
          <a:lstStyle>
            <a:lvl1pPr>
              <a:defRPr/>
            </a:lvl1pPr>
          </a:lstStyle>
          <a:p>
            <a:fld id="{3F42DF9E-E623-4A71-AB80-9D42D94B199E}" type="slidenum">
              <a:rPr lang="en-US" altLang="zh-CN"/>
              <a:pPr/>
              <a:t>‹#›</a:t>
            </a:fld>
            <a:endParaRPr lang="en-US" altLang="zh-CN"/>
          </a:p>
        </p:txBody>
      </p:sp>
    </p:spTree>
    <p:extLst>
      <p:ext uri="{BB962C8B-B14F-4D97-AF65-F5344CB8AC3E}">
        <p14:creationId xmlns:p14="http://schemas.microsoft.com/office/powerpoint/2010/main" val="289950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27FCEF-B481-49E0-B5FD-6241E9B6188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B78FC5F-EA2C-4114-8E2F-3E5B9DECC48B}"/>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3591F2F-9BCE-4D3E-9236-3EB8FDBBAA46}"/>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A9F4DA7A-FF29-4F62-83E3-B550E0619A0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ECF588A1-2970-4582-B67F-D99374CB115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854C042-BD1A-4558-B0C4-9C7790F409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A6DA45E-0524-4EDA-B8EB-4E7711B1F6CC}"/>
              </a:ext>
            </a:extLst>
          </p:cNvPr>
          <p:cNvSpPr>
            <a:spLocks noGrp="1" noChangeArrowheads="1"/>
          </p:cNvSpPr>
          <p:nvPr>
            <p:ph type="title"/>
          </p:nvPr>
        </p:nvSpPr>
        <p:spPr>
          <a:xfrm>
            <a:off x="609600" y="228600"/>
            <a:ext cx="7620000" cy="1143000"/>
          </a:xfrm>
        </p:spPr>
        <p:txBody>
          <a:bodyPr/>
          <a:lstStyle/>
          <a:p>
            <a:r>
              <a:rPr lang="en-US" altLang="zh-CN" sz="4800">
                <a:latin typeface="华文新魏" panose="02010800040101010101" pitchFamily="2" charset="-122"/>
                <a:ea typeface="华文新魏" panose="02010800040101010101" pitchFamily="2" charset="-122"/>
              </a:rPr>
              <a:t>3.6  </a:t>
            </a:r>
            <a:r>
              <a:rPr lang="zh-CN" altLang="en-US" sz="4800">
                <a:latin typeface="华文新魏" panose="02010800040101010101" pitchFamily="2" charset="-122"/>
                <a:ea typeface="华文新魏" panose="02010800040101010101" pitchFamily="2" charset="-122"/>
              </a:rPr>
              <a:t>死锁</a:t>
            </a:r>
            <a:endParaRPr lang="zh-CN" altLang="zh-CN" sz="4800">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C96EE401-EB52-4E0C-83D3-FBFA6936A6EE}"/>
              </a:ext>
            </a:extLst>
          </p:cNvPr>
          <p:cNvSpPr>
            <a:spLocks noGrp="1" noChangeArrowheads="1"/>
          </p:cNvSpPr>
          <p:nvPr>
            <p:ph type="body" idx="1"/>
          </p:nvPr>
        </p:nvSpPr>
        <p:spPr>
          <a:xfrm>
            <a:off x="1981200" y="1219200"/>
            <a:ext cx="6172200" cy="4495800"/>
          </a:xfrm>
        </p:spPr>
        <p:txBody>
          <a:bodyPr/>
          <a:lstStyle/>
          <a:p>
            <a:pPr>
              <a:lnSpc>
                <a:spcPct val="120000"/>
              </a:lnSpc>
              <a:spcBef>
                <a:spcPct val="10000"/>
              </a:spcBef>
              <a:buFontTx/>
              <a:buNone/>
            </a:pPr>
            <a:r>
              <a:rPr lang="en-US" altLang="zh-CN" sz="4000">
                <a:latin typeface="华文新魏" panose="02010800040101010101" pitchFamily="2" charset="-122"/>
                <a:ea typeface="华文新魏" panose="02010800040101010101" pitchFamily="2" charset="-122"/>
              </a:rPr>
              <a:t>3.6.1 </a:t>
            </a:r>
            <a:r>
              <a:rPr lang="zh-CN" altLang="en-US" sz="4000">
                <a:latin typeface="华文新魏" panose="02010800040101010101" pitchFamily="2" charset="-122"/>
                <a:ea typeface="华文新魏" panose="02010800040101010101" pitchFamily="2" charset="-122"/>
              </a:rPr>
              <a:t>死锁产生</a:t>
            </a:r>
          </a:p>
          <a:p>
            <a:pPr>
              <a:lnSpc>
                <a:spcPct val="120000"/>
              </a:lnSpc>
              <a:spcBef>
                <a:spcPct val="10000"/>
              </a:spcBef>
              <a:buFontTx/>
              <a:buNone/>
            </a:pPr>
            <a:r>
              <a:rPr lang="en-US" altLang="zh-CN" sz="4000">
                <a:latin typeface="华文新魏" panose="02010800040101010101" pitchFamily="2" charset="-122"/>
                <a:ea typeface="华文新魏" panose="02010800040101010101" pitchFamily="2" charset="-122"/>
              </a:rPr>
              <a:t>3.6.2 </a:t>
            </a:r>
            <a:r>
              <a:rPr lang="zh-CN" altLang="en-US" sz="4000">
                <a:latin typeface="华文新魏" panose="02010800040101010101" pitchFamily="2" charset="-122"/>
                <a:ea typeface="华文新魏" panose="02010800040101010101" pitchFamily="2" charset="-122"/>
              </a:rPr>
              <a:t>死锁防止</a:t>
            </a:r>
          </a:p>
          <a:p>
            <a:pPr>
              <a:lnSpc>
                <a:spcPct val="120000"/>
              </a:lnSpc>
              <a:spcBef>
                <a:spcPct val="10000"/>
              </a:spcBef>
              <a:buFontTx/>
              <a:buNone/>
            </a:pPr>
            <a:r>
              <a:rPr lang="en-US" altLang="zh-CN" sz="4000">
                <a:latin typeface="华文新魏" panose="02010800040101010101" pitchFamily="2" charset="-122"/>
                <a:ea typeface="华文新魏" panose="02010800040101010101" pitchFamily="2" charset="-122"/>
              </a:rPr>
              <a:t>3.6.3 </a:t>
            </a:r>
            <a:r>
              <a:rPr lang="zh-CN" altLang="en-US" sz="4000">
                <a:latin typeface="华文新魏" panose="02010800040101010101" pitchFamily="2" charset="-122"/>
                <a:ea typeface="华文新魏" panose="02010800040101010101" pitchFamily="2" charset="-122"/>
              </a:rPr>
              <a:t>死锁避免</a:t>
            </a:r>
          </a:p>
          <a:p>
            <a:pPr>
              <a:lnSpc>
                <a:spcPct val="120000"/>
              </a:lnSpc>
              <a:spcBef>
                <a:spcPct val="10000"/>
              </a:spcBef>
              <a:buFontTx/>
              <a:buNone/>
            </a:pPr>
            <a:r>
              <a:rPr lang="en-US" altLang="zh-CN" sz="4000">
                <a:latin typeface="华文新魏" panose="02010800040101010101" pitchFamily="2" charset="-122"/>
                <a:ea typeface="华文新魏" panose="02010800040101010101" pitchFamily="2" charset="-122"/>
              </a:rPr>
              <a:t>3.6.4 </a:t>
            </a:r>
            <a:r>
              <a:rPr lang="zh-CN" altLang="en-US" sz="4000">
                <a:latin typeface="华文新魏" panose="02010800040101010101" pitchFamily="2" charset="-122"/>
                <a:ea typeface="华文新魏" panose="02010800040101010101" pitchFamily="2" charset="-122"/>
              </a:rPr>
              <a:t>死锁检测和解除</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89F4656-D9A9-4494-87A9-B63CCFF5E985}"/>
              </a:ext>
            </a:extLst>
          </p:cNvPr>
          <p:cNvSpPr>
            <a:spLocks noGrp="1" noChangeArrowheads="1"/>
          </p:cNvSpPr>
          <p:nvPr>
            <p:ph type="title"/>
          </p:nvPr>
        </p:nvSpPr>
        <p:spPr>
          <a:xfrm>
            <a:off x="838200" y="152400"/>
            <a:ext cx="7467600" cy="1219200"/>
          </a:xfrm>
        </p:spPr>
        <p:txBody>
          <a:bodyPr/>
          <a:lstStyle/>
          <a:p>
            <a:r>
              <a:rPr lang="zh-CN" altLang="en-US" sz="4800">
                <a:latin typeface="华文新魏" panose="02010800040101010101" pitchFamily="2" charset="-122"/>
                <a:ea typeface="华文新魏" panose="02010800040101010101" pitchFamily="2" charset="-122"/>
              </a:rPr>
              <a:t>死锁定义</a:t>
            </a:r>
          </a:p>
        </p:txBody>
      </p:sp>
      <p:sp>
        <p:nvSpPr>
          <p:cNvPr id="10243" name="Rectangle 3">
            <a:extLst>
              <a:ext uri="{FF2B5EF4-FFF2-40B4-BE49-F238E27FC236}">
                <a16:creationId xmlns:a16="http://schemas.microsoft.com/office/drawing/2014/main" id="{B8B0D975-814F-4ACE-A5AA-C8266104B564}"/>
              </a:ext>
            </a:extLst>
          </p:cNvPr>
          <p:cNvSpPr>
            <a:spLocks noGrp="1" noChangeArrowheads="1"/>
          </p:cNvSpPr>
          <p:nvPr>
            <p:ph type="body" idx="1"/>
          </p:nvPr>
        </p:nvSpPr>
        <p:spPr>
          <a:xfrm>
            <a:off x="1066800" y="1219200"/>
            <a:ext cx="7315200" cy="5410200"/>
          </a:xfrm>
        </p:spPr>
        <p:txBody>
          <a:bodyPr/>
          <a:lstStyle/>
          <a:p>
            <a:pPr algn="just">
              <a:lnSpc>
                <a:spcPct val="90000"/>
              </a:lnSpc>
            </a:pPr>
            <a:r>
              <a:rPr lang="zh-CN" altLang="en-US">
                <a:latin typeface="华文新魏" panose="02010800040101010101" pitchFamily="2" charset="-122"/>
                <a:ea typeface="华文新魏" panose="02010800040101010101" pitchFamily="2" charset="-122"/>
              </a:rPr>
              <a:t>操作系统中的死锁指：如果在一个进程集合中的每个进程都在等待只能由该集合中的其他一个进程才能引发的事件，则称一组进程或系统此时发生死锁。</a:t>
            </a:r>
          </a:p>
          <a:p>
            <a:pPr algn="just">
              <a:lnSpc>
                <a:spcPct val="90000"/>
              </a:lnSpc>
            </a:pPr>
            <a:r>
              <a:rPr lang="zh-CN" altLang="en-US">
                <a:latin typeface="华文新魏" panose="02010800040101010101" pitchFamily="2" charset="-122"/>
                <a:ea typeface="华文新魏" panose="02010800040101010101" pitchFamily="2" charset="-122"/>
              </a:rPr>
              <a:t>例如，</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个进程</a:t>
            </a:r>
            <a:r>
              <a:rPr lang="en-US" altLang="zh-CN">
                <a:latin typeface="华文新魏" panose="02010800040101010101" pitchFamily="2" charset="-122"/>
                <a:ea typeface="华文新魏" panose="02010800040101010101" pitchFamily="2" charset="-122"/>
              </a:rPr>
              <a:t>P1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P2</a:t>
            </a:r>
            <a:r>
              <a:rPr lang="zh-CN" altLang="en-US">
                <a:latin typeface="华文新魏" panose="02010800040101010101" pitchFamily="2" charset="-122"/>
                <a:ea typeface="华文新魏" panose="02010800040101010101" pitchFamily="2" charset="-122"/>
              </a:rPr>
              <a:t>，</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Pn</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因为申请不到资源</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而处于等待状态，而</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又被</a:t>
            </a:r>
            <a:r>
              <a:rPr lang="en-US" altLang="zh-CN">
                <a:latin typeface="华文新魏" panose="02010800040101010101" pitchFamily="2" charset="-122"/>
                <a:ea typeface="华文新魏" panose="02010800040101010101" pitchFamily="2" charset="-122"/>
              </a:rPr>
              <a:t>Pi+1</a:t>
            </a:r>
            <a:r>
              <a:rPr lang="zh-CN" altLang="en-US">
                <a:latin typeface="华文新魏" panose="02010800040101010101" pitchFamily="2" charset="-122"/>
                <a:ea typeface="华文新魏" panose="02010800040101010101" pitchFamily="2" charset="-122"/>
              </a:rPr>
              <a:t>占有，</a:t>
            </a:r>
            <a:r>
              <a:rPr lang="en-US" altLang="zh-CN">
                <a:latin typeface="华文新魏" panose="02010800040101010101" pitchFamily="2" charset="-122"/>
                <a:ea typeface="华文新魏" panose="02010800040101010101" pitchFamily="2" charset="-122"/>
              </a:rPr>
              <a:t>Pn</a:t>
            </a:r>
            <a:r>
              <a:rPr lang="zh-CN" altLang="en-US">
                <a:latin typeface="华文新魏" panose="02010800040101010101" pitchFamily="2" charset="-122"/>
                <a:ea typeface="华文新魏" panose="02010800040101010101" pitchFamily="2" charset="-122"/>
              </a:rPr>
              <a:t>欲申请的资源被</a:t>
            </a:r>
            <a:r>
              <a:rPr lang="en-US" altLang="zh-CN">
                <a:latin typeface="华文新魏" panose="02010800040101010101" pitchFamily="2" charset="-122"/>
                <a:ea typeface="华文新魏" panose="02010800040101010101" pitchFamily="2" charset="-122"/>
              </a:rPr>
              <a:t>P1</a:t>
            </a:r>
            <a:r>
              <a:rPr lang="zh-CN" altLang="en-US">
                <a:latin typeface="华文新魏" panose="02010800040101010101" pitchFamily="2" charset="-122"/>
                <a:ea typeface="华文新魏" panose="02010800040101010101" pitchFamily="2" charset="-122"/>
              </a:rPr>
              <a:t>占有，此时这</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个进程的等待状态永远不能结束，则说这</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个进程处于死锁状态。</a:t>
            </a:r>
          </a:p>
          <a:p>
            <a:pPr algn="just">
              <a:lnSpc>
                <a:spcPct val="90000"/>
              </a:lnSpc>
              <a:buFontTx/>
              <a:buNone/>
            </a:pPr>
            <a:r>
              <a:rPr lang="zh-CN" altLang="en-US">
                <a:ea typeface="华文新魏" panose="02010800040101010101" pitchFamily="2" charset="-122"/>
              </a:rPr>
              <a:t> </a:t>
            </a:r>
            <a:endParaRPr lang="zh-CN" altLang="en-US">
              <a:latin typeface="华文新魏" panose="02010800040101010101" pitchFamily="2" charset="-122"/>
              <a:ea typeface="华文新魏" panose="02010800040101010101" pitchFamily="2" charset="-122"/>
            </a:endParaRPr>
          </a:p>
          <a:p>
            <a:pPr algn="just">
              <a:lnSpc>
                <a:spcPct val="90000"/>
              </a:lnSpc>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225BF171-1C55-4914-A0CE-2722B527CCB5}"/>
              </a:ext>
            </a:extLst>
          </p:cNvPr>
          <p:cNvSpPr>
            <a:spLocks noGrp="1" noChangeArrowheads="1"/>
          </p:cNvSpPr>
          <p:nvPr>
            <p:ph type="title"/>
          </p:nvPr>
        </p:nvSpPr>
        <p:spPr>
          <a:xfrm>
            <a:off x="685800" y="228600"/>
            <a:ext cx="7772400" cy="1143000"/>
          </a:xfrm>
        </p:spPr>
        <p:txBody>
          <a:bodyPr/>
          <a:lstStyle/>
          <a:p>
            <a:r>
              <a:rPr lang="zh-CN" altLang="en-US" sz="4800">
                <a:latin typeface="华文新魏" panose="02010800040101010101" pitchFamily="2" charset="-122"/>
                <a:ea typeface="华文新魏" panose="02010800040101010101" pitchFamily="2" charset="-122"/>
              </a:rPr>
              <a:t>产生死锁因素</a:t>
            </a:r>
          </a:p>
        </p:txBody>
      </p:sp>
      <p:sp>
        <p:nvSpPr>
          <p:cNvPr id="81923" name="Rectangle 1027">
            <a:extLst>
              <a:ext uri="{FF2B5EF4-FFF2-40B4-BE49-F238E27FC236}">
                <a16:creationId xmlns:a16="http://schemas.microsoft.com/office/drawing/2014/main" id="{A3539F21-4672-466B-A0AD-8C0DFA6635B9}"/>
              </a:ext>
            </a:extLst>
          </p:cNvPr>
          <p:cNvSpPr>
            <a:spLocks noGrp="1" noChangeArrowheads="1"/>
          </p:cNvSpPr>
          <p:nvPr>
            <p:ph type="body" idx="1"/>
          </p:nvPr>
        </p:nvSpPr>
        <p:spPr>
          <a:xfrm>
            <a:off x="914400" y="1219200"/>
            <a:ext cx="7315200" cy="4648200"/>
          </a:xfrm>
        </p:spPr>
        <p:txBody>
          <a:bodyPr/>
          <a:lstStyle/>
          <a:p>
            <a:r>
              <a:rPr lang="zh-CN" altLang="en-US" sz="4400">
                <a:latin typeface="宋体" panose="02010600030101010101" pitchFamily="2" charset="-122"/>
                <a:ea typeface="华文新魏" panose="02010800040101010101" pitchFamily="2" charset="-122"/>
              </a:rPr>
              <a:t>不仅与系统拥有的资源数量有关，而且与资源分配策略，进程对资源的使用要求以及并发进程的推进顺序有关。</a:t>
            </a:r>
          </a:p>
          <a:p>
            <a:endParaRPr lang="zh-CN" altLang="en-US" sz="4400">
              <a:ea typeface="华文新魏" panose="02010800040101010101" pitchFamily="2" charset="-122"/>
            </a:endParaRP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0DAC018-336F-4D60-8B77-BAD25DCD1D2A}"/>
              </a:ext>
            </a:extLst>
          </p:cNvPr>
          <p:cNvSpPr>
            <a:spLocks noGrp="1" noChangeArrowheads="1"/>
          </p:cNvSpPr>
          <p:nvPr>
            <p:ph type="title"/>
          </p:nvPr>
        </p:nvSpPr>
        <p:spPr>
          <a:xfrm>
            <a:off x="685800" y="115888"/>
            <a:ext cx="7772400" cy="971550"/>
          </a:xfrm>
          <a:noFill/>
          <a:ln/>
        </p:spPr>
        <p:txBody>
          <a:bodyPr lIns="92075" tIns="46038" rIns="92075" bIns="46038" anchor="b"/>
          <a:lstStyle/>
          <a:p>
            <a:r>
              <a:rPr lang="en-US" altLang="zh-CN"/>
              <a:t>The Conditions for Deadlock </a:t>
            </a:r>
          </a:p>
        </p:txBody>
      </p:sp>
      <p:sp>
        <p:nvSpPr>
          <p:cNvPr id="124931" name="Rectangle 3">
            <a:extLst>
              <a:ext uri="{FF2B5EF4-FFF2-40B4-BE49-F238E27FC236}">
                <a16:creationId xmlns:a16="http://schemas.microsoft.com/office/drawing/2014/main" id="{ABBBA4A9-553E-4588-938D-01C589E5914E}"/>
              </a:ext>
            </a:extLst>
          </p:cNvPr>
          <p:cNvSpPr>
            <a:spLocks noGrp="1" noChangeArrowheads="1"/>
          </p:cNvSpPr>
          <p:nvPr>
            <p:ph type="body" idx="1"/>
          </p:nvPr>
        </p:nvSpPr>
        <p:spPr>
          <a:xfrm>
            <a:off x="304800" y="1268413"/>
            <a:ext cx="8458200" cy="5132387"/>
          </a:xfrm>
          <a:noFill/>
          <a:ln/>
        </p:spPr>
        <p:txBody>
          <a:bodyPr lIns="92075" tIns="46038" rIns="92075" bIns="46038"/>
          <a:lstStyle/>
          <a:p>
            <a:r>
              <a:rPr lang="en-US" altLang="zh-CN" sz="2800"/>
              <a:t>Three conditions must be present for a deadlock to be possible:</a:t>
            </a:r>
          </a:p>
          <a:p>
            <a:pPr lvl="1"/>
            <a:r>
              <a:rPr lang="en-US" altLang="zh-CN"/>
              <a:t> Mutual exclusion: only one process may use a resource at a time</a:t>
            </a:r>
          </a:p>
          <a:p>
            <a:pPr lvl="1"/>
            <a:r>
              <a:rPr lang="en-US" altLang="zh-CN"/>
              <a:t>Hold-and-wait : a process may hold allocated resources while awaiting assignment of others</a:t>
            </a:r>
          </a:p>
          <a:p>
            <a:pPr lvl="1"/>
            <a:r>
              <a:rPr lang="en-US" altLang="zh-CN"/>
              <a:t>No preemption: no resource can be forcibly removed from a process holding it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0943232-702E-478F-B9E8-13D6B9429B89}"/>
              </a:ext>
            </a:extLst>
          </p:cNvPr>
          <p:cNvSpPr>
            <a:spLocks noGrp="1" noChangeArrowheads="1"/>
          </p:cNvSpPr>
          <p:nvPr>
            <p:ph type="title"/>
          </p:nvPr>
        </p:nvSpPr>
        <p:spPr>
          <a:xfrm>
            <a:off x="1066800" y="434975"/>
            <a:ext cx="7885113" cy="762000"/>
          </a:xfrm>
          <a:noFill/>
          <a:ln/>
        </p:spPr>
        <p:txBody>
          <a:bodyPr lIns="92075" tIns="46038" rIns="92075" bIns="46038" anchor="b"/>
          <a:lstStyle/>
          <a:p>
            <a:r>
              <a:rPr lang="en-US" altLang="zh-CN"/>
              <a:t>The Conditions for Deadlock</a:t>
            </a:r>
          </a:p>
        </p:txBody>
      </p:sp>
      <p:sp>
        <p:nvSpPr>
          <p:cNvPr id="126979" name="Rectangle 3">
            <a:extLst>
              <a:ext uri="{FF2B5EF4-FFF2-40B4-BE49-F238E27FC236}">
                <a16:creationId xmlns:a16="http://schemas.microsoft.com/office/drawing/2014/main" id="{4DD05422-10B9-44D5-8A27-3AEA22EDC093}"/>
              </a:ext>
            </a:extLst>
          </p:cNvPr>
          <p:cNvSpPr>
            <a:spLocks noGrp="1" noChangeArrowheads="1"/>
          </p:cNvSpPr>
          <p:nvPr>
            <p:ph type="body" idx="1"/>
          </p:nvPr>
        </p:nvSpPr>
        <p:spPr>
          <a:xfrm>
            <a:off x="266700" y="1268413"/>
            <a:ext cx="8648700" cy="2922587"/>
          </a:xfrm>
          <a:noFill/>
          <a:ln/>
        </p:spPr>
        <p:txBody>
          <a:bodyPr lIns="92075" tIns="46038" rIns="92075" bIns="46038"/>
          <a:lstStyle/>
          <a:p>
            <a:r>
              <a:rPr lang="en-US" altLang="zh-CN" sz="2800"/>
              <a:t>We also need the occurrence of a particular sequence of events that result in:</a:t>
            </a:r>
          </a:p>
          <a:p>
            <a:pPr lvl="1"/>
            <a:r>
              <a:rPr lang="en-US" altLang="zh-CN"/>
              <a:t>Circular wait: a closed chain of processes exists, such that each process holds at least one resource needed by the next process in the chain</a:t>
            </a:r>
          </a:p>
          <a:p>
            <a:pPr lvl="1"/>
            <a:endParaRPr lang="en-US" altLang="zh-CN" sz="2400"/>
          </a:p>
        </p:txBody>
      </p:sp>
      <p:graphicFrame>
        <p:nvGraphicFramePr>
          <p:cNvPr id="126980" name="Object 4">
            <a:extLst>
              <a:ext uri="{FF2B5EF4-FFF2-40B4-BE49-F238E27FC236}">
                <a16:creationId xmlns:a16="http://schemas.microsoft.com/office/drawing/2014/main" id="{5B50BBD2-6280-4DFE-9375-F853575F8EBA}"/>
              </a:ext>
            </a:extLst>
          </p:cNvPr>
          <p:cNvGraphicFramePr>
            <a:graphicFrameLocks noChangeAspect="1"/>
          </p:cNvGraphicFramePr>
          <p:nvPr/>
        </p:nvGraphicFramePr>
        <p:xfrm>
          <a:off x="1905000" y="4114800"/>
          <a:ext cx="5707063" cy="2520950"/>
        </p:xfrm>
        <a:graphic>
          <a:graphicData uri="http://schemas.openxmlformats.org/presentationml/2006/ole">
            <mc:AlternateContent xmlns:mc="http://schemas.openxmlformats.org/markup-compatibility/2006">
              <mc:Choice xmlns:v="urn:schemas-microsoft-com:vml" Requires="v">
                <p:oleObj spid="_x0000_s126981" name="Artwork" r:id="rId4" imgW="6380952" imgH="2819794" progId="Adobe.Illustrator.7">
                  <p:embed/>
                </p:oleObj>
              </mc:Choice>
              <mc:Fallback>
                <p:oleObj name="Artwork" r:id="rId4" imgW="6380952" imgH="2819794" progId="Adobe.Illustrator.7">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114800"/>
                        <a:ext cx="5707063"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5ED05C9-0145-4E85-BCA2-2CAC1615DE3C}"/>
              </a:ext>
            </a:extLst>
          </p:cNvPr>
          <p:cNvSpPr>
            <a:spLocks noGrp="1" noChangeArrowheads="1"/>
          </p:cNvSpPr>
          <p:nvPr>
            <p:ph type="title"/>
          </p:nvPr>
        </p:nvSpPr>
        <p:spPr>
          <a:xfrm>
            <a:off x="684213" y="260350"/>
            <a:ext cx="7772400" cy="1143000"/>
          </a:xfrm>
        </p:spPr>
        <p:txBody>
          <a:bodyPr/>
          <a:lstStyle/>
          <a:p>
            <a:r>
              <a:rPr lang="en-US" altLang="zh-CN"/>
              <a:t>The Conditions for Deadlock</a:t>
            </a:r>
          </a:p>
        </p:txBody>
      </p:sp>
      <p:sp>
        <p:nvSpPr>
          <p:cNvPr id="129027" name="Rectangle 3">
            <a:extLst>
              <a:ext uri="{FF2B5EF4-FFF2-40B4-BE49-F238E27FC236}">
                <a16:creationId xmlns:a16="http://schemas.microsoft.com/office/drawing/2014/main" id="{B7CBAE2B-8AC9-4143-A2E7-D0791AED6AF8}"/>
              </a:ext>
            </a:extLst>
          </p:cNvPr>
          <p:cNvSpPr>
            <a:spLocks noGrp="1" noChangeArrowheads="1"/>
          </p:cNvSpPr>
          <p:nvPr>
            <p:ph type="body" idx="1"/>
          </p:nvPr>
        </p:nvSpPr>
        <p:spPr>
          <a:xfrm>
            <a:off x="685800" y="1268413"/>
            <a:ext cx="8001000" cy="4903787"/>
          </a:xfrm>
        </p:spPr>
        <p:txBody>
          <a:bodyPr/>
          <a:lstStyle/>
          <a:p>
            <a:pPr>
              <a:lnSpc>
                <a:spcPct val="90000"/>
              </a:lnSpc>
            </a:pPr>
            <a:r>
              <a:rPr lang="en-US" altLang="zh-CN" sz="2800"/>
              <a:t>Deadlock occurs if and only if the circular wait condition is unresolvable</a:t>
            </a:r>
          </a:p>
          <a:p>
            <a:pPr>
              <a:lnSpc>
                <a:spcPct val="90000"/>
              </a:lnSpc>
            </a:pPr>
            <a:r>
              <a:rPr lang="en-US" altLang="zh-CN" sz="2800"/>
              <a:t>The circular wait condition is unresolvable when the first three conditions hold</a:t>
            </a:r>
          </a:p>
          <a:p>
            <a:pPr>
              <a:lnSpc>
                <a:spcPct val="90000"/>
              </a:lnSpc>
            </a:pPr>
            <a:endParaRPr lang="en-US" altLang="zh-CN" sz="2800"/>
          </a:p>
          <a:p>
            <a:pPr>
              <a:lnSpc>
                <a:spcPct val="90000"/>
              </a:lnSpc>
            </a:pPr>
            <a:r>
              <a:rPr lang="en-US" altLang="zh-CN" sz="2800"/>
              <a:t>Thus the four conditions taken together constitute necessary and sufficient conditions for deadlock</a:t>
            </a:r>
          </a:p>
          <a:p>
            <a:pPr lvl="1">
              <a:lnSpc>
                <a:spcPct val="90000"/>
              </a:lnSpc>
            </a:pPr>
            <a:r>
              <a:rPr lang="en-US" altLang="zh-CN"/>
              <a:t>Deadlock can occur if the four conditions are satisfied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A92B96D-5815-46F8-B09B-FECFF9BDD18A}"/>
              </a:ext>
            </a:extLst>
          </p:cNvPr>
          <p:cNvSpPr>
            <a:spLocks noGrp="1" noChangeArrowheads="1"/>
          </p:cNvSpPr>
          <p:nvPr>
            <p:ph type="title"/>
          </p:nvPr>
        </p:nvSpPr>
        <p:spPr>
          <a:xfrm>
            <a:off x="1447800" y="304800"/>
            <a:ext cx="6477000" cy="914400"/>
          </a:xfrm>
        </p:spPr>
        <p:txBody>
          <a:bodyPr/>
          <a:lstStyle/>
          <a:p>
            <a:r>
              <a:rPr lang="en-US" altLang="zh-CN" sz="4800">
                <a:latin typeface="华文新魏" panose="02010800040101010101" pitchFamily="2" charset="-122"/>
                <a:ea typeface="华文新魏" panose="02010800040101010101" pitchFamily="2" charset="-122"/>
              </a:rPr>
              <a:t>3.6.2</a:t>
            </a:r>
            <a:r>
              <a:rPr lang="zh-CN" altLang="en-US" sz="4800">
                <a:latin typeface="华文新魏" panose="02010800040101010101" pitchFamily="2" charset="-122"/>
                <a:ea typeface="华文新魏" panose="02010800040101010101" pitchFamily="2" charset="-122"/>
              </a:rPr>
              <a:t>死锁防止</a:t>
            </a:r>
            <a:r>
              <a:rPr lang="en-US" altLang="zh-CN" sz="4800">
                <a:latin typeface="华文新魏" panose="02010800040101010101" pitchFamily="2" charset="-122"/>
                <a:ea typeface="华文新魏" panose="02010800040101010101" pitchFamily="2" charset="-122"/>
              </a:rPr>
              <a:t>(1)</a:t>
            </a:r>
          </a:p>
        </p:txBody>
      </p:sp>
      <p:sp>
        <p:nvSpPr>
          <p:cNvPr id="18435" name="Rectangle 3">
            <a:extLst>
              <a:ext uri="{FF2B5EF4-FFF2-40B4-BE49-F238E27FC236}">
                <a16:creationId xmlns:a16="http://schemas.microsoft.com/office/drawing/2014/main" id="{74B858CD-FA21-4CED-8A7A-15129CD0EEAC}"/>
              </a:ext>
            </a:extLst>
          </p:cNvPr>
          <p:cNvSpPr>
            <a:spLocks noGrp="1" noChangeArrowheads="1"/>
          </p:cNvSpPr>
          <p:nvPr>
            <p:ph type="body" idx="1"/>
          </p:nvPr>
        </p:nvSpPr>
        <p:spPr>
          <a:xfrm>
            <a:off x="838200" y="1066800"/>
            <a:ext cx="7315200" cy="4953000"/>
          </a:xfrm>
        </p:spPr>
        <p:txBody>
          <a:bodyPr/>
          <a:lstStyle/>
          <a:p>
            <a:pPr algn="just">
              <a:buFontTx/>
              <a:buNone/>
            </a:pPr>
            <a:r>
              <a:rPr lang="en-US" altLang="zh-CN" sz="4000" b="1">
                <a:ea typeface="隶书" panose="02010509060101010101" pitchFamily="49" charset="-122"/>
              </a:rPr>
              <a:t>      </a:t>
            </a:r>
            <a:r>
              <a:rPr lang="zh-CN" altLang="en-US">
                <a:solidFill>
                  <a:srgbClr val="CC0000"/>
                </a:solidFill>
                <a:ea typeface="华文新魏" panose="02010800040101010101" pitchFamily="2" charset="-122"/>
              </a:rPr>
              <a:t>系统形成死锁的四个必要条件</a:t>
            </a:r>
          </a:p>
          <a:p>
            <a:pPr lvl="1" algn="just"/>
            <a:r>
              <a:rPr lang="zh-CN" altLang="en-US" sz="3200">
                <a:ea typeface="华文新魏" panose="02010800040101010101" pitchFamily="2" charset="-122"/>
              </a:rPr>
              <a:t>互斥条件：进程互斥使用资源</a:t>
            </a:r>
          </a:p>
          <a:p>
            <a:pPr lvl="1" algn="just"/>
            <a:r>
              <a:rPr lang="zh-CN" altLang="en-US" sz="3200">
                <a:ea typeface="华文新魏" panose="02010800040101010101" pitchFamily="2" charset="-122"/>
              </a:rPr>
              <a:t>部分分配条件：申请新资源时不释放已占有资源</a:t>
            </a:r>
          </a:p>
          <a:p>
            <a:pPr lvl="1" algn="just"/>
            <a:r>
              <a:rPr lang="zh-CN" altLang="en-US" sz="3200">
                <a:ea typeface="华文新魏" panose="02010800040101010101" pitchFamily="2" charset="-122"/>
              </a:rPr>
              <a:t>不剥夺条件：一个进程不能抢夺其他进程占有的资源</a:t>
            </a:r>
          </a:p>
          <a:p>
            <a:pPr lvl="1" algn="just"/>
            <a:r>
              <a:rPr lang="zh-CN" altLang="en-US" sz="3200">
                <a:ea typeface="华文新魏" panose="02010800040101010101" pitchFamily="2" charset="-122"/>
              </a:rPr>
              <a:t>环路条件：存在一组进程循环等待资源的</a:t>
            </a:r>
          </a:p>
          <a:p>
            <a:pPr algn="just">
              <a:buFontTx/>
              <a:buNone/>
            </a:pPr>
            <a:endParaRPr lang="zh-CN" altLang="en-US">
              <a:ea typeface="华文新魏" panose="02010800040101010101" pitchFamily="2" charset="-122"/>
            </a:endParaRPr>
          </a:p>
          <a:p>
            <a:pPr lvl="1" algn="just"/>
            <a:endParaRPr lang="zh-CN" altLang="en-US" sz="3600" b="1">
              <a:ea typeface="隶书" panose="020105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500" fill="hold"/>
                                        <p:tgtEl>
                                          <p:spTgt spid="184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435">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p:cTn id="11" dur="500" fill="hold"/>
                                        <p:tgtEl>
                                          <p:spTgt spid="1843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18435">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 calcmode="lin" valueType="num">
                                      <p:cBhvr>
                                        <p:cTn id="15" dur="5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18435">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p:cTn id="19" dur="5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8435">
                                            <p:txEl>
                                              <p:pRg st="3" end="3"/>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p:cTn id="23"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1843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3402344-15DD-4309-95F2-36D9F7853796}"/>
              </a:ext>
            </a:extLst>
          </p:cNvPr>
          <p:cNvSpPr>
            <a:spLocks noGrp="1" noChangeArrowheads="1"/>
          </p:cNvSpPr>
          <p:nvPr>
            <p:ph type="title"/>
          </p:nvPr>
        </p:nvSpPr>
        <p:spPr>
          <a:xfrm>
            <a:off x="685800" y="115888"/>
            <a:ext cx="7772400" cy="1143000"/>
          </a:xfrm>
        </p:spPr>
        <p:txBody>
          <a:bodyPr/>
          <a:lstStyle/>
          <a:p>
            <a:r>
              <a:rPr lang="en-US" altLang="zh-CN"/>
              <a:t>Deadlock Characterization</a:t>
            </a:r>
          </a:p>
        </p:txBody>
      </p:sp>
      <p:sp>
        <p:nvSpPr>
          <p:cNvPr id="113667" name="Rectangle 3">
            <a:extLst>
              <a:ext uri="{FF2B5EF4-FFF2-40B4-BE49-F238E27FC236}">
                <a16:creationId xmlns:a16="http://schemas.microsoft.com/office/drawing/2014/main" id="{F4500190-CD88-41CE-B0C5-95A9925E7016}"/>
              </a:ext>
            </a:extLst>
          </p:cNvPr>
          <p:cNvSpPr>
            <a:spLocks noGrp="1" noChangeArrowheads="1"/>
          </p:cNvSpPr>
          <p:nvPr>
            <p:ph type="body" idx="1"/>
          </p:nvPr>
        </p:nvSpPr>
        <p:spPr>
          <a:xfrm>
            <a:off x="827088" y="1803400"/>
            <a:ext cx="7848600" cy="4865688"/>
          </a:xfrm>
        </p:spPr>
        <p:txBody>
          <a:bodyPr/>
          <a:lstStyle/>
          <a:p>
            <a:pPr>
              <a:lnSpc>
                <a:spcPct val="90000"/>
              </a:lnSpc>
            </a:pPr>
            <a:r>
              <a:rPr lang="en-US" altLang="zh-CN" sz="2400" b="1"/>
              <a:t>Mutual exclusion:</a:t>
            </a:r>
            <a:r>
              <a:rPr lang="en-US" altLang="zh-CN" sz="2400"/>
              <a:t>  only one process at a time can use a resource.</a:t>
            </a:r>
          </a:p>
          <a:p>
            <a:pPr>
              <a:lnSpc>
                <a:spcPct val="90000"/>
              </a:lnSpc>
            </a:pPr>
            <a:r>
              <a:rPr lang="en-US" altLang="zh-CN" sz="2400" b="1"/>
              <a:t>Hold and wait:</a:t>
            </a:r>
            <a:r>
              <a:rPr lang="en-US" altLang="zh-CN" sz="2400"/>
              <a:t>  a process holding at least one resource is waiting to acquire additional resources held by other processes.</a:t>
            </a:r>
          </a:p>
          <a:p>
            <a:pPr>
              <a:lnSpc>
                <a:spcPct val="90000"/>
              </a:lnSpc>
            </a:pPr>
            <a:r>
              <a:rPr lang="en-US" altLang="zh-CN" sz="2400" b="1"/>
              <a:t>No preemption:</a:t>
            </a:r>
            <a:r>
              <a:rPr lang="en-US" altLang="zh-CN" sz="2400"/>
              <a:t>  a resource can be released only voluntarily by the process holding it, after that process has completed its task.</a:t>
            </a:r>
          </a:p>
          <a:p>
            <a:pPr>
              <a:lnSpc>
                <a:spcPct val="90000"/>
              </a:lnSpc>
            </a:pPr>
            <a:r>
              <a:rPr lang="en-US" altLang="zh-CN" sz="2400" b="1"/>
              <a:t>Circular wait:</a:t>
            </a:r>
            <a:r>
              <a:rPr lang="en-US" altLang="zh-CN" sz="2400"/>
              <a:t>  there exists a set {</a:t>
            </a:r>
            <a:r>
              <a:rPr lang="en-US" altLang="zh-CN" sz="2400" i="1"/>
              <a:t>P</a:t>
            </a:r>
            <a:r>
              <a:rPr lang="en-US" altLang="zh-CN" sz="2400" baseline="-25000"/>
              <a:t>0</a:t>
            </a:r>
            <a:r>
              <a:rPr lang="en-US" altLang="zh-CN" sz="2400"/>
              <a:t>, </a:t>
            </a:r>
            <a:r>
              <a:rPr lang="en-US" altLang="zh-CN" sz="2400" i="1"/>
              <a:t>P</a:t>
            </a:r>
            <a:r>
              <a:rPr lang="en-US" altLang="zh-CN" sz="2400" baseline="-25000"/>
              <a:t>1</a:t>
            </a:r>
            <a:r>
              <a:rPr lang="en-US" altLang="zh-CN" sz="2400"/>
              <a:t>, </a:t>
            </a:r>
            <a:r>
              <a:rPr lang="en-US" altLang="zh-CN" sz="2400">
                <a:latin typeface="Helvetica" panose="020B0604020202020204" pitchFamily="34" charset="0"/>
              </a:rPr>
              <a:t>…</a:t>
            </a:r>
            <a:r>
              <a:rPr lang="en-US" altLang="zh-CN" sz="2400"/>
              <a:t>, </a:t>
            </a:r>
            <a:r>
              <a:rPr lang="en-US" altLang="zh-CN" sz="2400" i="1"/>
              <a:t>P</a:t>
            </a:r>
            <a:r>
              <a:rPr lang="en-US" altLang="zh-CN" sz="2400" baseline="-25000"/>
              <a:t>0</a:t>
            </a:r>
            <a:r>
              <a:rPr lang="en-US" altLang="zh-CN" sz="2400"/>
              <a:t>} of waiting processes such that </a:t>
            </a:r>
            <a:r>
              <a:rPr lang="en-US" altLang="zh-CN" sz="2400" i="1"/>
              <a:t>P</a:t>
            </a:r>
            <a:r>
              <a:rPr lang="en-US" altLang="zh-CN" sz="2400" baseline="-25000"/>
              <a:t>0 </a:t>
            </a:r>
            <a:r>
              <a:rPr lang="en-US" altLang="zh-CN" sz="2400"/>
              <a:t>is waiting for a resource that is held by </a:t>
            </a:r>
            <a:r>
              <a:rPr lang="en-US" altLang="zh-CN" sz="2400" i="1"/>
              <a:t>P</a:t>
            </a:r>
            <a:r>
              <a:rPr lang="en-US" altLang="zh-CN" sz="2400" baseline="-25000"/>
              <a:t>1</a:t>
            </a:r>
            <a:r>
              <a:rPr lang="en-US" altLang="zh-CN" sz="2400"/>
              <a:t>, </a:t>
            </a:r>
            <a:r>
              <a:rPr lang="en-US" altLang="zh-CN" sz="2400" i="1"/>
              <a:t>P</a:t>
            </a:r>
            <a:r>
              <a:rPr lang="en-US" altLang="zh-CN" sz="2400" baseline="-25000"/>
              <a:t>1</a:t>
            </a:r>
            <a:r>
              <a:rPr lang="en-US" altLang="zh-CN" sz="2400"/>
              <a:t> is waiting for a resource that is held by </a:t>
            </a:r>
          </a:p>
          <a:p>
            <a:pPr>
              <a:lnSpc>
                <a:spcPct val="90000"/>
              </a:lnSpc>
              <a:buFontTx/>
              <a:buNone/>
            </a:pPr>
            <a:r>
              <a:rPr lang="en-US" altLang="zh-CN" sz="2400" i="1"/>
              <a:t>	P</a:t>
            </a:r>
            <a:r>
              <a:rPr lang="en-US" altLang="zh-CN" sz="2400" baseline="-25000"/>
              <a:t>2</a:t>
            </a:r>
            <a:r>
              <a:rPr lang="en-US" altLang="zh-CN" sz="2400"/>
              <a:t>, </a:t>
            </a:r>
            <a:r>
              <a:rPr lang="en-US" altLang="zh-CN" sz="2400">
                <a:latin typeface="Helvetica" panose="020B0604020202020204" pitchFamily="34" charset="0"/>
              </a:rPr>
              <a:t>…</a:t>
            </a:r>
            <a:r>
              <a:rPr lang="en-US" altLang="zh-CN" sz="2400"/>
              <a:t>, </a:t>
            </a:r>
            <a:r>
              <a:rPr lang="en-US" altLang="zh-CN" sz="2400" i="1"/>
              <a:t>P</a:t>
            </a:r>
            <a:r>
              <a:rPr lang="en-US" altLang="zh-CN" sz="2400" i="1" baseline="-25000"/>
              <a:t>n</a:t>
            </a:r>
            <a:r>
              <a:rPr lang="en-US" altLang="zh-CN" sz="2400" baseline="-25000">
                <a:latin typeface="Helvetica" panose="020B0604020202020204" pitchFamily="34" charset="0"/>
              </a:rPr>
              <a:t>–</a:t>
            </a:r>
            <a:r>
              <a:rPr lang="en-US" altLang="zh-CN" sz="2400" baseline="-25000"/>
              <a:t>1</a:t>
            </a:r>
            <a:r>
              <a:rPr lang="en-US" altLang="zh-CN" sz="2400"/>
              <a:t> is waiting for a resource that is held by </a:t>
            </a:r>
            <a:br>
              <a:rPr lang="en-US" altLang="zh-CN" sz="2400"/>
            </a:br>
            <a:r>
              <a:rPr lang="en-US" altLang="zh-CN" sz="2400" i="1"/>
              <a:t>P</a:t>
            </a:r>
            <a:r>
              <a:rPr lang="en-US" altLang="zh-CN" sz="2400" baseline="-25000"/>
              <a:t>n</a:t>
            </a:r>
            <a:r>
              <a:rPr lang="en-US" altLang="zh-CN" sz="2400"/>
              <a:t>, and </a:t>
            </a:r>
            <a:r>
              <a:rPr lang="en-US" altLang="zh-CN" sz="2400" i="1"/>
              <a:t>P</a:t>
            </a:r>
            <a:r>
              <a:rPr lang="en-US" altLang="zh-CN" sz="2400" baseline="-25000"/>
              <a:t>0</a:t>
            </a:r>
            <a:r>
              <a:rPr lang="en-US" altLang="zh-CN" sz="2400"/>
              <a:t> is waiting for a resource that is held by </a:t>
            </a:r>
            <a:r>
              <a:rPr lang="en-US" altLang="zh-CN" sz="2400" i="1"/>
              <a:t>P</a:t>
            </a:r>
            <a:r>
              <a:rPr lang="en-US" altLang="zh-CN" sz="2400" baseline="-25000"/>
              <a:t>0</a:t>
            </a:r>
            <a:r>
              <a:rPr lang="en-US" altLang="zh-CN" sz="2400"/>
              <a:t>.</a:t>
            </a:r>
          </a:p>
          <a:p>
            <a:pPr>
              <a:lnSpc>
                <a:spcPct val="90000"/>
              </a:lnSpc>
            </a:pPr>
            <a:endParaRPr lang="en-US" altLang="zh-CN" sz="2400"/>
          </a:p>
        </p:txBody>
      </p:sp>
      <p:sp>
        <p:nvSpPr>
          <p:cNvPr id="113668" name="Text Box 4">
            <a:extLst>
              <a:ext uri="{FF2B5EF4-FFF2-40B4-BE49-F238E27FC236}">
                <a16:creationId xmlns:a16="http://schemas.microsoft.com/office/drawing/2014/main" id="{057D5787-8C7A-457A-AE66-1EB19578106B}"/>
              </a:ext>
            </a:extLst>
          </p:cNvPr>
          <p:cNvSpPr txBox="1">
            <a:spLocks noChangeArrowheads="1"/>
          </p:cNvSpPr>
          <p:nvPr/>
        </p:nvSpPr>
        <p:spPr bwMode="auto">
          <a:xfrm>
            <a:off x="869950" y="1001713"/>
            <a:ext cx="7086600"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0" lang="en-US" altLang="zh-CN">
                <a:latin typeface="Helvetica" panose="020B0604020202020204" pitchFamily="34" charset="0"/>
              </a:rPr>
              <a:t>Deadlock can arise if four conditions hold simultaneously.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2343B243-B30E-4E43-B5BA-9CDD99796F4B}"/>
              </a:ext>
            </a:extLst>
          </p:cNvPr>
          <p:cNvSpPr>
            <a:spLocks noGrp="1" noChangeArrowheads="1"/>
          </p:cNvSpPr>
          <p:nvPr>
            <p:ph type="title"/>
          </p:nvPr>
        </p:nvSpPr>
        <p:spPr>
          <a:xfrm>
            <a:off x="685800" y="188913"/>
            <a:ext cx="7772400" cy="1143000"/>
          </a:xfrm>
        </p:spPr>
        <p:txBody>
          <a:bodyPr/>
          <a:lstStyle/>
          <a:p>
            <a:r>
              <a:rPr lang="en-US" altLang="zh-CN"/>
              <a:t>Methods for Handling Deadlocks</a:t>
            </a:r>
          </a:p>
        </p:txBody>
      </p:sp>
      <p:sp>
        <p:nvSpPr>
          <p:cNvPr id="130051" name="Rectangle 3">
            <a:extLst>
              <a:ext uri="{FF2B5EF4-FFF2-40B4-BE49-F238E27FC236}">
                <a16:creationId xmlns:a16="http://schemas.microsoft.com/office/drawing/2014/main" id="{12C6D596-7C43-4BAB-9751-03888BE11A31}"/>
              </a:ext>
            </a:extLst>
          </p:cNvPr>
          <p:cNvSpPr>
            <a:spLocks noGrp="1" noChangeArrowheads="1"/>
          </p:cNvSpPr>
          <p:nvPr>
            <p:ph type="body" idx="1"/>
          </p:nvPr>
        </p:nvSpPr>
        <p:spPr>
          <a:xfrm>
            <a:off x="381000" y="1341438"/>
            <a:ext cx="8534400" cy="4983162"/>
          </a:xfrm>
        </p:spPr>
        <p:txBody>
          <a:bodyPr/>
          <a:lstStyle/>
          <a:p>
            <a:r>
              <a:rPr lang="en-US" altLang="zh-CN" sz="2800"/>
              <a:t>Deadlock prevention</a:t>
            </a:r>
          </a:p>
          <a:p>
            <a:pPr lvl="1"/>
            <a:r>
              <a:rPr lang="en-US" altLang="zh-CN"/>
              <a:t>disallow 1 of the 4 necessary conditions of deadlock occurrence</a:t>
            </a:r>
          </a:p>
          <a:p>
            <a:r>
              <a:rPr lang="en-US" altLang="zh-CN" sz="2800"/>
              <a:t>Deadlock avoidance</a:t>
            </a:r>
          </a:p>
          <a:p>
            <a:pPr lvl="1"/>
            <a:r>
              <a:rPr lang="en-US" altLang="zh-CN"/>
              <a:t>do not grant a resource request if this allocation might lead to deadlock</a:t>
            </a:r>
          </a:p>
          <a:p>
            <a:r>
              <a:rPr lang="en-US" altLang="zh-CN" sz="2800"/>
              <a:t>Deadlock detection</a:t>
            </a:r>
          </a:p>
          <a:p>
            <a:pPr lvl="1"/>
            <a:r>
              <a:rPr lang="en-US" altLang="zh-CN"/>
              <a:t>always grant resource request when possible.  But periodically, check for the presence of deadlock and  recover from it if occured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23CF016-6F48-498E-BCED-138B2FD5B5DF}"/>
              </a:ext>
            </a:extLst>
          </p:cNvPr>
          <p:cNvSpPr>
            <a:spLocks noGrp="1" noChangeArrowheads="1"/>
          </p:cNvSpPr>
          <p:nvPr>
            <p:ph type="title"/>
          </p:nvPr>
        </p:nvSpPr>
        <p:spPr>
          <a:xfrm>
            <a:off x="762000" y="685800"/>
            <a:ext cx="7696200" cy="76200"/>
          </a:xfrm>
        </p:spPr>
        <p:txBody>
          <a:bodyPr/>
          <a:lstStyle/>
          <a:p>
            <a:r>
              <a:rPr lang="zh-CN" altLang="en-US" sz="4800">
                <a:latin typeface="华文新魏" panose="02010800040101010101" pitchFamily="2" charset="-122"/>
                <a:ea typeface="华文新魏" panose="02010800040101010101" pitchFamily="2" charset="-122"/>
              </a:rPr>
              <a:t>死锁防止</a:t>
            </a:r>
            <a:r>
              <a:rPr lang="en-US" altLang="zh-CN" sz="4800">
                <a:latin typeface="华文新魏" panose="02010800040101010101" pitchFamily="2" charset="-122"/>
                <a:ea typeface="华文新魏" panose="02010800040101010101" pitchFamily="2" charset="-122"/>
              </a:rPr>
              <a:t>(2)</a:t>
            </a:r>
          </a:p>
        </p:txBody>
      </p:sp>
      <p:sp>
        <p:nvSpPr>
          <p:cNvPr id="109571" name="Rectangle 3">
            <a:extLst>
              <a:ext uri="{FF2B5EF4-FFF2-40B4-BE49-F238E27FC236}">
                <a16:creationId xmlns:a16="http://schemas.microsoft.com/office/drawing/2014/main" id="{6FA3A338-F5B0-472E-9035-56EFDC97AD44}"/>
              </a:ext>
            </a:extLst>
          </p:cNvPr>
          <p:cNvSpPr>
            <a:spLocks noGrp="1" noChangeArrowheads="1"/>
          </p:cNvSpPr>
          <p:nvPr>
            <p:ph type="body" idx="1"/>
          </p:nvPr>
        </p:nvSpPr>
        <p:spPr>
          <a:xfrm>
            <a:off x="914400" y="1143000"/>
            <a:ext cx="7467600" cy="5715000"/>
          </a:xfrm>
        </p:spPr>
        <p:txBody>
          <a:bodyPr/>
          <a:lstStyle/>
          <a:p>
            <a:pPr algn="just">
              <a:buFontTx/>
              <a:buNone/>
            </a:pPr>
            <a:r>
              <a:rPr lang="en-US" altLang="zh-CN" sz="2800"/>
              <a:t>    </a:t>
            </a:r>
            <a:r>
              <a:rPr lang="zh-CN" altLang="en-US" sz="2800">
                <a:solidFill>
                  <a:srgbClr val="CC0000"/>
                </a:solidFill>
                <a:latin typeface="华文新魏" panose="02010800040101010101" pitchFamily="2" charset="-122"/>
                <a:ea typeface="华文新魏" panose="02010800040101010101" pitchFamily="2" charset="-122"/>
              </a:rPr>
              <a:t>破坏第一个条件</a:t>
            </a:r>
          </a:p>
          <a:p>
            <a:pPr algn="just"/>
            <a:r>
              <a:rPr lang="zh-CN" altLang="en-US" sz="2800">
                <a:latin typeface="华文新魏" panose="02010800040101010101" pitchFamily="2" charset="-122"/>
                <a:ea typeface="华文新魏" panose="02010800040101010101" pitchFamily="2" charset="-122"/>
              </a:rPr>
              <a:t>使资源可同时访问而不是互斥使用，</a:t>
            </a:r>
          </a:p>
          <a:p>
            <a:pPr algn="just">
              <a:buFontTx/>
              <a:buNone/>
            </a:pPr>
            <a:r>
              <a:rPr lang="zh-CN" altLang="en-US" sz="2800">
                <a:solidFill>
                  <a:srgbClr val="CC0000"/>
                </a:solidFill>
                <a:latin typeface="华文新魏" panose="02010800040101010101" pitchFamily="2" charset="-122"/>
                <a:ea typeface="华文新魏" panose="02010800040101010101" pitchFamily="2" charset="-122"/>
              </a:rPr>
              <a:t>    破坏第二个条件</a:t>
            </a:r>
          </a:p>
          <a:p>
            <a:pPr algn="just"/>
            <a:r>
              <a:rPr lang="zh-CN" altLang="en-US" sz="2800">
                <a:latin typeface="华文新魏" panose="02010800040101010101" pitchFamily="2" charset="-122"/>
                <a:ea typeface="华文新魏" panose="02010800040101010101" pitchFamily="2" charset="-122"/>
              </a:rPr>
              <a:t>静态分配，</a:t>
            </a:r>
          </a:p>
          <a:p>
            <a:pPr algn="just">
              <a:buFontTx/>
              <a:buNone/>
            </a:pPr>
            <a:r>
              <a:rPr lang="zh-CN" altLang="en-US" sz="2800">
                <a:solidFill>
                  <a:srgbClr val="CC0000"/>
                </a:solidFill>
                <a:latin typeface="隶书" panose="02010509060101010101" pitchFamily="49" charset="-122"/>
                <a:ea typeface="隶书" panose="02010509060101010101" pitchFamily="49" charset="-122"/>
              </a:rPr>
              <a:t>  </a:t>
            </a:r>
            <a:r>
              <a:rPr lang="zh-CN" altLang="en-US" sz="2800">
                <a:solidFill>
                  <a:srgbClr val="CC0000"/>
                </a:solidFill>
                <a:latin typeface="华文新魏" panose="02010800040101010101" pitchFamily="2" charset="-122"/>
                <a:ea typeface="华文新魏" panose="02010800040101010101" pitchFamily="2" charset="-122"/>
              </a:rPr>
              <a:t>破坏第三个条件</a:t>
            </a:r>
          </a:p>
          <a:p>
            <a:pPr algn="just"/>
            <a:r>
              <a:rPr lang="zh-CN" altLang="en-US" sz="2800">
                <a:latin typeface="华文新魏" panose="02010800040101010101" pitchFamily="2" charset="-122"/>
                <a:ea typeface="华文新魏" panose="02010800040101010101" pitchFamily="2" charset="-122"/>
              </a:rPr>
              <a:t>采用剥夺式调度方法，</a:t>
            </a:r>
          </a:p>
          <a:p>
            <a:pPr algn="just"/>
            <a:r>
              <a:rPr lang="zh-CN" altLang="en-US" sz="2800">
                <a:latin typeface="华文新魏" panose="02010800040101010101" pitchFamily="2" charset="-122"/>
                <a:ea typeface="华文新魏" panose="02010800040101010101" pitchFamily="2" charset="-122"/>
              </a:rPr>
              <a:t>当进程在申请资源未获准许的情况下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如主动释放资源</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一种剥夺式</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然后才去等待。</a:t>
            </a:r>
          </a:p>
          <a:p>
            <a:pPr algn="just">
              <a:buFontTx/>
              <a:buNone/>
            </a:pPr>
            <a:r>
              <a:rPr lang="zh-CN" altLang="en-US" sz="2800" b="1">
                <a:solidFill>
                  <a:srgbClr val="CC0000"/>
                </a:solidFill>
                <a:latin typeface="华文新魏" panose="02010800040101010101" pitchFamily="2" charset="-122"/>
                <a:ea typeface="华文新魏" panose="02010800040101010101" pitchFamily="2" charset="-122"/>
              </a:rPr>
              <a:t>    </a:t>
            </a:r>
            <a:r>
              <a:rPr lang="zh-CN" altLang="en-US" sz="2800">
                <a:solidFill>
                  <a:srgbClr val="CC0000"/>
                </a:solidFill>
                <a:latin typeface="华文新魏" panose="02010800040101010101" pitchFamily="2" charset="-122"/>
                <a:ea typeface="华文新魏" panose="02010800040101010101" pitchFamily="2" charset="-122"/>
              </a:rPr>
              <a:t>破坏第四个条件</a:t>
            </a:r>
          </a:p>
          <a:p>
            <a:pPr algn="just"/>
            <a:r>
              <a:rPr lang="zh-CN" altLang="en-US" sz="2800">
                <a:latin typeface="华文新魏" panose="02010800040101010101" pitchFamily="2" charset="-122"/>
                <a:ea typeface="华文新魏" panose="02010800040101010101" pitchFamily="2" charset="-122"/>
              </a:rPr>
              <a:t>上述死锁防止办法造成资源利用率和吞吐率低。介绍两种比较实用的死锁防止方法。</a:t>
            </a:r>
          </a:p>
          <a:p>
            <a:pPr algn="just"/>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269BE11-8AD6-488A-AE40-FB6DA8BFACA6}"/>
              </a:ext>
            </a:extLst>
          </p:cNvPr>
          <p:cNvSpPr>
            <a:spLocks noGrp="1" noChangeArrowheads="1"/>
          </p:cNvSpPr>
          <p:nvPr>
            <p:ph type="title"/>
          </p:nvPr>
        </p:nvSpPr>
        <p:spPr>
          <a:xfrm>
            <a:off x="1066800" y="685800"/>
            <a:ext cx="7608888" cy="1219200"/>
          </a:xfrm>
        </p:spPr>
        <p:txBody>
          <a:bodyPr/>
          <a:lstStyle/>
          <a:p>
            <a:r>
              <a:rPr lang="zh-CN" altLang="en-US" sz="5400">
                <a:latin typeface="华文新魏" panose="02010800040101010101" pitchFamily="2" charset="-122"/>
                <a:ea typeface="华文新魏" panose="02010800040101010101" pitchFamily="2" charset="-122"/>
              </a:rPr>
              <a:t>死锁的防止</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r>
              <a:rPr lang="zh-CN" altLang="en-US" sz="3600">
                <a:solidFill>
                  <a:srgbClr val="CC0000"/>
                </a:solidFill>
                <a:latin typeface="华文新魏" panose="02010800040101010101" pitchFamily="2" charset="-122"/>
                <a:ea typeface="华文新魏" panose="02010800040101010101" pitchFamily="2" charset="-122"/>
              </a:rPr>
              <a:t>采用层次分配策略（破坏条件</a:t>
            </a:r>
            <a:r>
              <a:rPr lang="en-US" altLang="zh-CN" sz="3600">
                <a:solidFill>
                  <a:srgbClr val="CC0000"/>
                </a:solidFill>
                <a:latin typeface="华文新魏" panose="02010800040101010101" pitchFamily="2" charset="-122"/>
                <a:ea typeface="华文新魏" panose="02010800040101010101" pitchFamily="2" charset="-122"/>
              </a:rPr>
              <a:t>2</a:t>
            </a:r>
            <a:r>
              <a:rPr lang="zh-CN" altLang="en-US" sz="3600">
                <a:solidFill>
                  <a:srgbClr val="CC0000"/>
                </a:solidFill>
                <a:latin typeface="华文新魏" panose="02010800040101010101" pitchFamily="2" charset="-122"/>
                <a:ea typeface="华文新魏" panose="02010800040101010101" pitchFamily="2" charset="-122"/>
              </a:rPr>
              <a:t>和</a:t>
            </a:r>
            <a:r>
              <a:rPr lang="en-US" altLang="zh-CN" sz="3600">
                <a:solidFill>
                  <a:srgbClr val="CC0000"/>
                </a:solidFill>
                <a:latin typeface="华文新魏" panose="02010800040101010101" pitchFamily="2" charset="-122"/>
                <a:ea typeface="华文新魏" panose="02010800040101010101" pitchFamily="2" charset="-122"/>
              </a:rPr>
              <a:t>4</a:t>
            </a:r>
            <a:r>
              <a:rPr lang="zh-CN" altLang="en-US" sz="3600">
                <a:solidFill>
                  <a:srgbClr val="CC0000"/>
                </a:solidFill>
                <a:latin typeface="华文新魏" panose="02010800040101010101" pitchFamily="2" charset="-122"/>
                <a:ea typeface="华文新魏" panose="02010800040101010101" pitchFamily="2" charset="-122"/>
              </a:rPr>
              <a:t>）</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7DB5733D-A257-4ACA-ABCC-71EBEB140569}"/>
              </a:ext>
            </a:extLst>
          </p:cNvPr>
          <p:cNvSpPr>
            <a:spLocks noGrp="1" noChangeArrowheads="1"/>
          </p:cNvSpPr>
          <p:nvPr>
            <p:ph type="body" idx="1"/>
          </p:nvPr>
        </p:nvSpPr>
        <p:spPr>
          <a:xfrm>
            <a:off x="827088" y="1752600"/>
            <a:ext cx="7467600" cy="5105400"/>
          </a:xfrm>
        </p:spPr>
        <p:txBody>
          <a:bodyPr/>
          <a:lstStyle/>
          <a:p>
            <a:pPr lvl="1" algn="just">
              <a:spcBef>
                <a:spcPct val="10000"/>
              </a:spcBef>
            </a:pPr>
            <a:r>
              <a:rPr lang="zh-CN" altLang="en-US" sz="3200">
                <a:ea typeface="华文新魏" panose="02010800040101010101" pitchFamily="2" charset="-122"/>
              </a:rPr>
              <a:t>资源被分成多个层次</a:t>
            </a:r>
          </a:p>
          <a:p>
            <a:pPr lvl="1" algn="just">
              <a:spcBef>
                <a:spcPct val="10000"/>
              </a:spcBef>
            </a:pPr>
            <a:r>
              <a:rPr lang="zh-CN" altLang="en-US" sz="3200">
                <a:ea typeface="华文新魏" panose="02010800040101010101" pitchFamily="2" charset="-122"/>
              </a:rPr>
              <a:t>当进程得到某一层的一个资源后，它只能再申请较高层次的资源</a:t>
            </a:r>
          </a:p>
          <a:p>
            <a:pPr lvl="1" algn="just">
              <a:spcBef>
                <a:spcPct val="10000"/>
              </a:spcBef>
            </a:pPr>
            <a:r>
              <a:rPr lang="zh-CN" altLang="en-US" sz="3200">
                <a:ea typeface="华文新魏" panose="02010800040101010101" pitchFamily="2" charset="-122"/>
              </a:rPr>
              <a:t>当进程要释放某层的一个资源时，必须先释放占有的较高层次的资源</a:t>
            </a:r>
          </a:p>
          <a:p>
            <a:pPr lvl="1" algn="just">
              <a:spcBef>
                <a:spcPct val="10000"/>
              </a:spcBef>
            </a:pPr>
            <a:r>
              <a:rPr lang="zh-CN" altLang="en-US" sz="3200">
                <a:ea typeface="华文新魏" panose="02010800040101010101" pitchFamily="2" charset="-122"/>
              </a:rPr>
              <a:t>当进程得到某一层的一个资源后，它想申请该层的另一个资源时，必须先释放该层中的已占资源</a:t>
            </a:r>
            <a:endParaRPr lang="zh-CN" altLang="en-US" sz="3200">
              <a:latin typeface="隶书" panose="02010509060101010101" pitchFamily="49" charset="-122"/>
              <a:ea typeface="华文新魏" panose="02010800040101010101" pitchFamily="2" charset="-122"/>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DE815F6-6B79-4970-BCB2-68607275BAC7}"/>
              </a:ext>
            </a:extLst>
          </p:cNvPr>
          <p:cNvSpPr>
            <a:spLocks noGrp="1" noChangeArrowheads="1"/>
          </p:cNvSpPr>
          <p:nvPr>
            <p:ph type="title"/>
          </p:nvPr>
        </p:nvSpPr>
        <p:spPr>
          <a:xfrm>
            <a:off x="685800" y="533400"/>
            <a:ext cx="7239000" cy="990600"/>
          </a:xfrm>
        </p:spPr>
        <p:txBody>
          <a:bodyPr/>
          <a:lstStyle/>
          <a:p>
            <a:r>
              <a:rPr lang="en-US" altLang="zh-CN">
                <a:latin typeface="华文新魏" panose="02010800040101010101" pitchFamily="2" charset="-122"/>
                <a:ea typeface="华文新魏" panose="02010800040101010101" pitchFamily="2" charset="-122"/>
              </a:rPr>
              <a:t>3.6.1 </a:t>
            </a:r>
            <a:r>
              <a:rPr lang="zh-CN" altLang="en-US">
                <a:latin typeface="华文新魏" panose="02010800040101010101" pitchFamily="2" charset="-122"/>
                <a:ea typeface="华文新魏" panose="02010800040101010101" pitchFamily="2" charset="-122"/>
              </a:rPr>
              <a:t>死锁产生</a:t>
            </a:r>
            <a:br>
              <a:rPr lang="zh-CN" altLang="en-US"/>
            </a:br>
            <a:r>
              <a:rPr lang="zh-CN" altLang="en-US" sz="3200">
                <a:latin typeface="华文新魏" panose="02010800040101010101" pitchFamily="2" charset="-122"/>
                <a:ea typeface="华文新魏" panose="02010800040101010101" pitchFamily="2" charset="-122"/>
              </a:rPr>
              <a:t>若干死锁的例子</a:t>
            </a:r>
            <a:r>
              <a:rPr lang="en-US" altLang="zh-CN" sz="3200">
                <a:latin typeface="华文新魏" panose="02010800040101010101" pitchFamily="2" charset="-122"/>
                <a:ea typeface="华文新魏" panose="02010800040101010101" pitchFamily="2" charset="-122"/>
              </a:rPr>
              <a:t>(1)</a:t>
            </a:r>
            <a:br>
              <a:rPr lang="en-US" altLang="zh-CN" sz="3200" b="1">
                <a:latin typeface="华文新魏" panose="02010800040101010101" pitchFamily="2" charset="-122"/>
                <a:ea typeface="华文新魏" panose="02010800040101010101" pitchFamily="2" charset="-122"/>
              </a:rPr>
            </a:br>
            <a:endParaRPr lang="en-US" altLang="zh-CN" sz="3200" b="1">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A89D07F0-91C9-4FB2-B9AE-6B540B0B7563}"/>
              </a:ext>
            </a:extLst>
          </p:cNvPr>
          <p:cNvSpPr>
            <a:spLocks noGrp="1" noChangeArrowheads="1"/>
          </p:cNvSpPr>
          <p:nvPr>
            <p:ph type="body" idx="1"/>
          </p:nvPr>
        </p:nvSpPr>
        <p:spPr>
          <a:xfrm>
            <a:off x="762000" y="1479550"/>
            <a:ext cx="7924800" cy="5334000"/>
          </a:xfrm>
        </p:spPr>
        <p:txBody>
          <a:bodyPr/>
          <a:lstStyle/>
          <a:p>
            <a:pPr algn="just">
              <a:lnSpc>
                <a:spcPct val="85000"/>
              </a:lnSpc>
              <a:spcBef>
                <a:spcPct val="0"/>
              </a:spcBef>
              <a:buFontTx/>
              <a:buNone/>
            </a:pPr>
            <a:r>
              <a:rPr lang="en-US" altLang="zh-CN" b="1">
                <a:solidFill>
                  <a:srgbClr val="CC0000"/>
                </a:solidFill>
                <a:latin typeface="隶书" panose="02010509060101010101" pitchFamily="49" charset="-122"/>
                <a:ea typeface="隶书" panose="02010509060101010101" pitchFamily="49" charset="-122"/>
              </a:rPr>
              <a:t>  </a:t>
            </a:r>
            <a:r>
              <a:rPr lang="zh-CN" altLang="en-US" sz="3600">
                <a:solidFill>
                  <a:srgbClr val="CC0000"/>
                </a:solidFill>
                <a:latin typeface="华文新魏" panose="02010800040101010101" pitchFamily="2" charset="-122"/>
                <a:ea typeface="华文新魏" panose="02010800040101010101" pitchFamily="2" charset="-122"/>
              </a:rPr>
              <a:t>例１进程推进顺序不当产生死锁</a:t>
            </a:r>
          </a:p>
          <a:p>
            <a:pPr algn="just">
              <a:lnSpc>
                <a:spcPct val="85000"/>
              </a:lnSpc>
              <a:spcBef>
                <a:spcPct val="0"/>
              </a:spcBef>
              <a:buFontTx/>
              <a:buNone/>
            </a:pPr>
            <a:r>
              <a:rPr lang="zh-CN" altLang="en-US" b="1">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设系统有打印机、读卡机各一台，被进程Ｐ和Ｑ共享。两个进程并发执行，按下列次序请求和释放资源：</a:t>
            </a:r>
          </a:p>
          <a:p>
            <a:pPr algn="just">
              <a:lnSpc>
                <a:spcPct val="85000"/>
              </a:lnSpc>
              <a:spcBef>
                <a:spcPct val="0"/>
              </a:spcBef>
              <a:buFontTx/>
              <a:buNone/>
            </a:pPr>
            <a:r>
              <a:rPr lang="zh-CN" altLang="en-US" sz="3600">
                <a:latin typeface="华文新魏" panose="02010800040101010101" pitchFamily="2" charset="-122"/>
                <a:ea typeface="华文新魏" panose="02010800040101010101" pitchFamily="2" charset="-122"/>
              </a:rPr>
              <a:t>     进程Ｐ          进程Ｑ</a:t>
            </a:r>
          </a:p>
          <a:p>
            <a:pPr algn="just">
              <a:lnSpc>
                <a:spcPct val="85000"/>
              </a:lnSpc>
              <a:spcBef>
                <a:spcPct val="0"/>
              </a:spcBef>
              <a:buFontTx/>
              <a:buNone/>
            </a:pPr>
            <a:r>
              <a:rPr lang="zh-CN" altLang="en-US" sz="3600">
                <a:latin typeface="华文新魏" panose="02010800040101010101" pitchFamily="2" charset="-122"/>
                <a:ea typeface="华文新魏" panose="02010800040101010101" pitchFamily="2" charset="-122"/>
              </a:rPr>
              <a:t>   请求读卡机      请求打印机</a:t>
            </a:r>
          </a:p>
          <a:p>
            <a:pPr algn="just">
              <a:lnSpc>
                <a:spcPct val="85000"/>
              </a:lnSpc>
              <a:spcBef>
                <a:spcPct val="0"/>
              </a:spcBef>
              <a:buFontTx/>
              <a:buNone/>
            </a:pPr>
            <a:r>
              <a:rPr lang="zh-CN" altLang="en-US" sz="3600">
                <a:latin typeface="华文新魏" panose="02010800040101010101" pitchFamily="2" charset="-122"/>
                <a:ea typeface="华文新魏" panose="02010800040101010101" pitchFamily="2" charset="-122"/>
              </a:rPr>
              <a:t>   请求打印机      请求读卡机</a:t>
            </a:r>
          </a:p>
          <a:p>
            <a:pPr algn="just">
              <a:lnSpc>
                <a:spcPct val="85000"/>
              </a:lnSpc>
              <a:spcBef>
                <a:spcPct val="0"/>
              </a:spcBef>
              <a:buFontTx/>
              <a:buNone/>
            </a:pPr>
            <a:r>
              <a:rPr lang="zh-CN" altLang="en-US" sz="3600">
                <a:latin typeface="华文新魏" panose="02010800040101010101" pitchFamily="2" charset="-122"/>
                <a:ea typeface="华文新魏" panose="02010800040101010101" pitchFamily="2" charset="-122"/>
              </a:rPr>
              <a:t>   释放读卡机      释放读卡机</a:t>
            </a:r>
          </a:p>
          <a:p>
            <a:pPr algn="just">
              <a:lnSpc>
                <a:spcPct val="85000"/>
              </a:lnSpc>
              <a:spcBef>
                <a:spcPct val="0"/>
              </a:spcBef>
              <a:buFontTx/>
              <a:buNone/>
            </a:pPr>
            <a:r>
              <a:rPr lang="zh-CN" altLang="en-US" sz="3600">
                <a:latin typeface="华文新魏" panose="02010800040101010101" pitchFamily="2" charset="-122"/>
                <a:ea typeface="华文新魏" panose="02010800040101010101" pitchFamily="2" charset="-122"/>
              </a:rPr>
              <a:t>   释放打印机      释放打印机</a:t>
            </a:r>
          </a:p>
          <a:p>
            <a:pPr algn="just">
              <a:lnSpc>
                <a:spcPct val="85000"/>
              </a:lnSpc>
              <a:spcBef>
                <a:spcPct val="0"/>
              </a:spcBef>
              <a:buFontTx/>
              <a:buNone/>
            </a:pPr>
            <a:r>
              <a:rPr lang="zh-CN" altLang="en-US" sz="3600">
                <a:ea typeface="华文新魏" panose="02010800040101010101" pitchFamily="2" charset="-122"/>
              </a:rPr>
              <a:t> </a:t>
            </a:r>
            <a:endParaRPr lang="zh-CN" altLang="en-US" sz="3600">
              <a:latin typeface="华文新魏" panose="02010800040101010101" pitchFamily="2" charset="-122"/>
              <a:ea typeface="华文新魏" panose="02010800040101010101" pitchFamily="2" charset="-122"/>
            </a:endParaRPr>
          </a:p>
          <a:p>
            <a:pPr>
              <a:lnSpc>
                <a:spcPct val="85000"/>
              </a:lnSpc>
              <a:spcBef>
                <a:spcPct val="0"/>
              </a:spcBef>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826DB45-73E9-49B6-A117-0F68F3B35CD7}"/>
              </a:ext>
            </a:extLst>
          </p:cNvPr>
          <p:cNvSpPr>
            <a:spLocks noGrp="1" noChangeArrowheads="1"/>
          </p:cNvSpPr>
          <p:nvPr>
            <p:ph type="title"/>
          </p:nvPr>
        </p:nvSpPr>
        <p:spPr>
          <a:xfrm>
            <a:off x="685800" y="381000"/>
            <a:ext cx="7772400" cy="1143000"/>
          </a:xfrm>
        </p:spPr>
        <p:txBody>
          <a:bodyPr/>
          <a:lstStyle/>
          <a:p>
            <a:r>
              <a:rPr lang="zh-CN" altLang="en-US" sz="5400">
                <a:latin typeface="华文新魏" panose="02010800040101010101" pitchFamily="2" charset="-122"/>
                <a:ea typeface="华文新魏" panose="02010800040101010101" pitchFamily="2" charset="-122"/>
              </a:rPr>
              <a:t>死锁防止</a:t>
            </a:r>
            <a:r>
              <a:rPr lang="en-US" altLang="zh-CN" sz="5400">
                <a:latin typeface="华文新魏" panose="02010800040101010101" pitchFamily="2" charset="-122"/>
                <a:ea typeface="华文新魏" panose="02010800040101010101" pitchFamily="2" charset="-122"/>
              </a:rPr>
              <a:t>(4)</a:t>
            </a:r>
            <a:br>
              <a:rPr lang="en-US" altLang="zh-CN" sz="5400">
                <a:latin typeface="华文新魏" panose="02010800040101010101" pitchFamily="2" charset="-122"/>
                <a:ea typeface="华文新魏" panose="02010800040101010101" pitchFamily="2" charset="-122"/>
              </a:rPr>
            </a:br>
            <a:r>
              <a:rPr lang="zh-CN" altLang="en-US" sz="3600" b="1">
                <a:solidFill>
                  <a:srgbClr val="CC0000"/>
                </a:solidFill>
                <a:latin typeface="华文新魏" panose="02010800040101010101" pitchFamily="2" charset="-122"/>
                <a:ea typeface="华文新魏" panose="02010800040101010101" pitchFamily="2" charset="-122"/>
              </a:rPr>
              <a:t>层次</a:t>
            </a:r>
            <a:r>
              <a:rPr lang="zh-CN" altLang="en-US" sz="3600">
                <a:solidFill>
                  <a:srgbClr val="CC0000"/>
                </a:solidFill>
                <a:latin typeface="华文新魏" panose="02010800040101010101" pitchFamily="2" charset="-122"/>
                <a:ea typeface="华文新魏" panose="02010800040101010101" pitchFamily="2" charset="-122"/>
              </a:rPr>
              <a:t>策略的变种按序分配策略</a:t>
            </a:r>
          </a:p>
        </p:txBody>
      </p:sp>
      <p:sp>
        <p:nvSpPr>
          <p:cNvPr id="24579" name="Rectangle 3">
            <a:extLst>
              <a:ext uri="{FF2B5EF4-FFF2-40B4-BE49-F238E27FC236}">
                <a16:creationId xmlns:a16="http://schemas.microsoft.com/office/drawing/2014/main" id="{ED75DC2F-F167-4FEA-BED6-DBC22DD0C45B}"/>
              </a:ext>
            </a:extLst>
          </p:cNvPr>
          <p:cNvSpPr>
            <a:spLocks noGrp="1" noChangeArrowheads="1"/>
          </p:cNvSpPr>
          <p:nvPr>
            <p:ph type="body" idx="1"/>
          </p:nvPr>
        </p:nvSpPr>
        <p:spPr>
          <a:xfrm>
            <a:off x="762000" y="1600200"/>
            <a:ext cx="7467600" cy="4876800"/>
          </a:xfrm>
        </p:spPr>
        <p:txBody>
          <a:bodyPr/>
          <a:lstStyle/>
          <a:p>
            <a:pPr algn="just"/>
            <a:r>
              <a:rPr lang="zh-CN" altLang="en-US">
                <a:latin typeface="华文新魏" panose="02010800040101010101" pitchFamily="2" charset="-122"/>
                <a:ea typeface="华文新魏" panose="02010800040101010101" pitchFamily="2" charset="-122"/>
              </a:rPr>
              <a:t>把系统的所有资源排一个顺序，例如，系统若共有</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共有</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个资源，用</a:t>
            </a:r>
            <a:r>
              <a:rPr lang="en-US" altLang="zh-CN">
                <a:latin typeface="华文新魏" panose="02010800040101010101" pitchFamily="2" charset="-122"/>
                <a:ea typeface="华文新魏" panose="02010800040101010101" pitchFamily="2" charset="-122"/>
              </a:rPr>
              <a:t>ri</a:t>
            </a:r>
            <a:r>
              <a:rPr lang="zh-CN" altLang="en-US">
                <a:latin typeface="华文新魏" panose="02010800040101010101" pitchFamily="2" charset="-122"/>
                <a:ea typeface="华文新魏" panose="02010800040101010101" pitchFamily="2" charset="-122"/>
              </a:rPr>
              <a:t>表示第</a:t>
            </a:r>
            <a:r>
              <a:rPr lang="en-US" altLang="zh-CN">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个资源，于是这</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个资源是：</a:t>
            </a:r>
          </a:p>
          <a:p>
            <a:pPr algn="ctr">
              <a:buFontTx/>
              <a:buNone/>
            </a:pPr>
            <a:r>
              <a:rPr lang="en-US" altLang="zh-CN">
                <a:latin typeface="华文新魏" panose="02010800040101010101" pitchFamily="2" charset="-122"/>
                <a:ea typeface="华文新魏" panose="02010800040101010101" pitchFamily="2" charset="-122"/>
              </a:rPr>
              <a:t>r1,r2</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,rm</a:t>
            </a:r>
          </a:p>
          <a:p>
            <a:r>
              <a:rPr lang="zh-CN" altLang="en-US">
                <a:latin typeface="华文新魏" panose="02010800040101010101" pitchFamily="2" charset="-122"/>
                <a:ea typeface="华文新魏" panose="02010800040101010101" pitchFamily="2" charset="-122"/>
              </a:rPr>
              <a:t>规定如果进程不得在占用资源</a:t>
            </a:r>
            <a:r>
              <a:rPr lang="en-US" altLang="zh-CN">
                <a:latin typeface="华文新魏" panose="02010800040101010101" pitchFamily="2" charset="-122"/>
                <a:ea typeface="华文新魏" panose="02010800040101010101" pitchFamily="2" charset="-122"/>
              </a:rPr>
              <a:t>ri(1≤i≤m)</a:t>
            </a:r>
            <a:r>
              <a:rPr lang="zh-CN" altLang="en-US">
                <a:latin typeface="华文新魏" panose="02010800040101010101" pitchFamily="2" charset="-122"/>
                <a:ea typeface="华文新魏" panose="02010800040101010101" pitchFamily="2" charset="-122"/>
              </a:rPr>
              <a:t>后再申请</a:t>
            </a:r>
            <a:r>
              <a:rPr lang="en-US" altLang="zh-CN">
                <a:latin typeface="华文新魏" panose="02010800040101010101" pitchFamily="2" charset="-122"/>
                <a:ea typeface="华文新魏" panose="02010800040101010101" pitchFamily="2" charset="-122"/>
              </a:rPr>
              <a:t>rj(j&lt;i)</a:t>
            </a:r>
            <a:r>
              <a:rPr lang="zh-CN" altLang="en-US">
                <a:latin typeface="华文新魏" panose="02010800040101010101" pitchFamily="2" charset="-122"/>
                <a:ea typeface="华文新魏" panose="02010800040101010101" pitchFamily="2" charset="-122"/>
              </a:rPr>
              <a:t>。不难证明，按这种策略分配资源时系统不会发生死锁。 </a:t>
            </a:r>
          </a:p>
          <a:p>
            <a:endParaRPr lang="zh-CN" altLang="en-US">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8D2B427-80F8-4F35-A8DB-BC78E5567C6A}"/>
              </a:ext>
            </a:extLst>
          </p:cNvPr>
          <p:cNvSpPr>
            <a:spLocks noGrp="1" noChangeArrowheads="1"/>
          </p:cNvSpPr>
          <p:nvPr>
            <p:ph type="title"/>
          </p:nvPr>
        </p:nvSpPr>
        <p:spPr>
          <a:xfrm>
            <a:off x="685800" y="333375"/>
            <a:ext cx="7772400" cy="881063"/>
          </a:xfrm>
          <a:noFill/>
          <a:ln/>
        </p:spPr>
        <p:txBody>
          <a:bodyPr lIns="92075" tIns="46038" rIns="92075" bIns="46038" anchor="b"/>
          <a:lstStyle/>
          <a:p>
            <a:r>
              <a:rPr lang="en-US" altLang="zh-CN"/>
              <a:t>Deadlock Prevention</a:t>
            </a:r>
          </a:p>
        </p:txBody>
      </p:sp>
      <p:sp>
        <p:nvSpPr>
          <p:cNvPr id="131075" name="Rectangle 3">
            <a:extLst>
              <a:ext uri="{FF2B5EF4-FFF2-40B4-BE49-F238E27FC236}">
                <a16:creationId xmlns:a16="http://schemas.microsoft.com/office/drawing/2014/main" id="{2309A31E-A911-4847-8BE3-3E46E5F6DCE2}"/>
              </a:ext>
            </a:extLst>
          </p:cNvPr>
          <p:cNvSpPr>
            <a:spLocks noGrp="1" noChangeArrowheads="1"/>
          </p:cNvSpPr>
          <p:nvPr>
            <p:ph type="body" idx="1"/>
          </p:nvPr>
        </p:nvSpPr>
        <p:spPr>
          <a:xfrm>
            <a:off x="685800" y="1268413"/>
            <a:ext cx="7874000" cy="4535487"/>
          </a:xfrm>
          <a:noFill/>
          <a:ln/>
        </p:spPr>
        <p:txBody>
          <a:bodyPr lIns="92075" tIns="46038" rIns="92075" bIns="46038"/>
          <a:lstStyle/>
          <a:p>
            <a:r>
              <a:rPr lang="en-US" altLang="zh-CN"/>
              <a:t>The OS is designed to exclude  the possibility of deadlock</a:t>
            </a:r>
          </a:p>
          <a:p>
            <a:r>
              <a:rPr lang="en-US" altLang="zh-CN"/>
              <a:t>Indirect methods of deadlock prevention:</a:t>
            </a:r>
          </a:p>
          <a:p>
            <a:pPr lvl="1"/>
            <a:r>
              <a:rPr lang="en-US" altLang="zh-CN" sz="3200"/>
              <a:t>to disallow one of the 3 policy conditions</a:t>
            </a:r>
          </a:p>
          <a:p>
            <a:r>
              <a:rPr lang="en-US" altLang="zh-CN"/>
              <a:t>Direct methods of deadlock prevention:</a:t>
            </a:r>
          </a:p>
          <a:p>
            <a:pPr lvl="1"/>
            <a:r>
              <a:rPr lang="en-US" altLang="zh-CN" sz="3200"/>
              <a:t>to prevent the occurrence of circular wait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70F72B5C-43ED-43F2-85F4-0EDB9B3CC15F}"/>
              </a:ext>
            </a:extLst>
          </p:cNvPr>
          <p:cNvSpPr>
            <a:spLocks noGrp="1" noChangeArrowheads="1"/>
          </p:cNvSpPr>
          <p:nvPr>
            <p:ph type="title"/>
          </p:nvPr>
        </p:nvSpPr>
        <p:spPr/>
        <p:txBody>
          <a:bodyPr/>
          <a:lstStyle/>
          <a:p>
            <a:r>
              <a:rPr lang="en-US" altLang="zh-CN"/>
              <a:t>Indirect Methods of Deadlock Prevention</a:t>
            </a:r>
          </a:p>
        </p:txBody>
      </p:sp>
      <p:sp>
        <p:nvSpPr>
          <p:cNvPr id="133123" name="Rectangle 3">
            <a:extLst>
              <a:ext uri="{FF2B5EF4-FFF2-40B4-BE49-F238E27FC236}">
                <a16:creationId xmlns:a16="http://schemas.microsoft.com/office/drawing/2014/main" id="{9EAEF6D2-EC6F-4691-A0EF-0D25904CEFCB}"/>
              </a:ext>
            </a:extLst>
          </p:cNvPr>
          <p:cNvSpPr>
            <a:spLocks noGrp="1" noChangeArrowheads="1"/>
          </p:cNvSpPr>
          <p:nvPr>
            <p:ph type="body" sz="half" idx="1"/>
          </p:nvPr>
        </p:nvSpPr>
        <p:spPr>
          <a:xfrm>
            <a:off x="76200" y="1676400"/>
            <a:ext cx="9067800" cy="4572000"/>
          </a:xfrm>
        </p:spPr>
        <p:txBody>
          <a:bodyPr/>
          <a:lstStyle/>
          <a:p>
            <a:pPr>
              <a:lnSpc>
                <a:spcPct val="90000"/>
              </a:lnSpc>
            </a:pPr>
            <a:r>
              <a:rPr lang="en-US" altLang="zh-CN" sz="2400"/>
              <a:t>Mutual Exclusion</a:t>
            </a:r>
          </a:p>
          <a:p>
            <a:pPr lvl="1">
              <a:lnSpc>
                <a:spcPct val="90000"/>
              </a:lnSpc>
            </a:pPr>
            <a:r>
              <a:rPr lang="en-US" altLang="zh-CN" sz="2400"/>
              <a:t>cannot be disallowed</a:t>
            </a:r>
          </a:p>
          <a:p>
            <a:pPr lvl="1">
              <a:lnSpc>
                <a:spcPct val="90000"/>
              </a:lnSpc>
            </a:pPr>
            <a:r>
              <a:rPr lang="en-US" altLang="zh-CN" sz="2400"/>
              <a:t>example: only 1 process at a time can write to a file</a:t>
            </a:r>
          </a:p>
          <a:p>
            <a:pPr>
              <a:lnSpc>
                <a:spcPct val="90000"/>
              </a:lnSpc>
            </a:pPr>
            <a:r>
              <a:rPr lang="en-US" altLang="zh-CN" sz="2400"/>
              <a:t>Hold-and-Wait</a:t>
            </a:r>
          </a:p>
          <a:p>
            <a:pPr lvl="1">
              <a:lnSpc>
                <a:spcPct val="90000"/>
              </a:lnSpc>
            </a:pPr>
            <a:r>
              <a:rPr lang="en-US" altLang="zh-CN" sz="2400"/>
              <a:t>can be disallowed by requiring that a process requests all its required resources at one time</a:t>
            </a:r>
          </a:p>
          <a:p>
            <a:pPr lvl="1">
              <a:lnSpc>
                <a:spcPct val="90000"/>
              </a:lnSpc>
            </a:pPr>
            <a:r>
              <a:rPr lang="en-US" altLang="zh-CN" sz="2400"/>
              <a:t>block the process until all requests can be granted simultaneously </a:t>
            </a:r>
          </a:p>
          <a:p>
            <a:pPr lvl="1">
              <a:lnSpc>
                <a:spcPct val="90000"/>
              </a:lnSpc>
            </a:pPr>
            <a:r>
              <a:rPr lang="en-US" altLang="zh-CN" sz="2400"/>
              <a:t>process may be held up for a long time waiting for all its requests</a:t>
            </a:r>
          </a:p>
          <a:p>
            <a:pPr lvl="1">
              <a:lnSpc>
                <a:spcPct val="90000"/>
              </a:lnSpc>
            </a:pPr>
            <a:r>
              <a:rPr lang="en-US" altLang="zh-CN" sz="2400"/>
              <a:t>resources allocated to a process may remain unused for a long time (these resources could be used by other processes)</a:t>
            </a:r>
          </a:p>
          <a:p>
            <a:pPr lvl="1">
              <a:lnSpc>
                <a:spcPct val="90000"/>
              </a:lnSpc>
            </a:pPr>
            <a:r>
              <a:rPr lang="en-US" altLang="zh-CN" sz="2400"/>
              <a:t>application must anticipate all resources  it may need</a:t>
            </a:r>
          </a:p>
          <a:p>
            <a:pPr lvl="1">
              <a:lnSpc>
                <a:spcPct val="90000"/>
              </a:lnSpc>
            </a:pPr>
            <a:endParaRPr lang="en-US" altLang="zh-CN"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E5467A8-0491-4990-9802-7C9A9698D90F}"/>
              </a:ext>
            </a:extLst>
          </p:cNvPr>
          <p:cNvSpPr>
            <a:spLocks noGrp="1" noChangeArrowheads="1"/>
          </p:cNvSpPr>
          <p:nvPr>
            <p:ph type="title"/>
          </p:nvPr>
        </p:nvSpPr>
        <p:spPr>
          <a:noFill/>
          <a:ln/>
        </p:spPr>
        <p:txBody>
          <a:bodyPr lIns="90488" tIns="44450" rIns="90488" bIns="44450"/>
          <a:lstStyle/>
          <a:p>
            <a:r>
              <a:rPr lang="en-US" altLang="zh-CN"/>
              <a:t>Indirect Methods of Deadlock Prevention</a:t>
            </a:r>
          </a:p>
        </p:txBody>
      </p:sp>
      <p:sp>
        <p:nvSpPr>
          <p:cNvPr id="134147" name="Rectangle 3">
            <a:extLst>
              <a:ext uri="{FF2B5EF4-FFF2-40B4-BE49-F238E27FC236}">
                <a16:creationId xmlns:a16="http://schemas.microsoft.com/office/drawing/2014/main" id="{77CA4843-E7D4-479E-99CD-DEDD02EE4BBA}"/>
              </a:ext>
            </a:extLst>
          </p:cNvPr>
          <p:cNvSpPr>
            <a:spLocks noGrp="1" noChangeArrowheads="1"/>
          </p:cNvSpPr>
          <p:nvPr>
            <p:ph type="body" idx="1"/>
          </p:nvPr>
        </p:nvSpPr>
        <p:spPr>
          <a:xfrm>
            <a:off x="609600" y="1905000"/>
            <a:ext cx="7924800" cy="4038600"/>
          </a:xfrm>
          <a:noFill/>
          <a:ln/>
        </p:spPr>
        <p:txBody>
          <a:bodyPr lIns="90488" tIns="44450" rIns="90488" bIns="44450"/>
          <a:lstStyle/>
          <a:p>
            <a:r>
              <a:rPr lang="en-US" altLang="zh-CN" sz="2800"/>
              <a:t>No preemption</a:t>
            </a:r>
          </a:p>
          <a:p>
            <a:pPr lvl="1"/>
            <a:r>
              <a:rPr lang="en-US" altLang="zh-CN"/>
              <a:t> can be prevented in several ways. Whenever a process must release a resource still in use, the state of this resource must be saved for later resumption.  </a:t>
            </a:r>
          </a:p>
          <a:p>
            <a:pPr lvl="1"/>
            <a:r>
              <a:rPr lang="en-US" altLang="zh-CN"/>
              <a:t> practical only when the state of a resource can be easily saved and restored later, such as the processor.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BCFB764-0B5C-47EF-B808-46DF44448084}"/>
              </a:ext>
            </a:extLst>
          </p:cNvPr>
          <p:cNvSpPr>
            <a:spLocks noGrp="1" noChangeArrowheads="1"/>
          </p:cNvSpPr>
          <p:nvPr>
            <p:ph type="title"/>
          </p:nvPr>
        </p:nvSpPr>
        <p:spPr>
          <a:xfrm>
            <a:off x="685800" y="609600"/>
            <a:ext cx="7772400" cy="790575"/>
          </a:xfrm>
          <a:noFill/>
          <a:ln/>
        </p:spPr>
        <p:txBody>
          <a:bodyPr lIns="90488" tIns="44450" rIns="90488" bIns="44450"/>
          <a:lstStyle/>
          <a:p>
            <a:r>
              <a:rPr lang="en-US" altLang="zh-CN"/>
              <a:t>Direct Methods of Deadlock Prevention</a:t>
            </a:r>
          </a:p>
        </p:txBody>
      </p:sp>
      <p:sp>
        <p:nvSpPr>
          <p:cNvPr id="136195" name="Rectangle 3">
            <a:extLst>
              <a:ext uri="{FF2B5EF4-FFF2-40B4-BE49-F238E27FC236}">
                <a16:creationId xmlns:a16="http://schemas.microsoft.com/office/drawing/2014/main" id="{376188E2-B2C1-4EFC-B80C-895791B270EB}"/>
              </a:ext>
            </a:extLst>
          </p:cNvPr>
          <p:cNvSpPr>
            <a:spLocks noGrp="1" noChangeArrowheads="1"/>
          </p:cNvSpPr>
          <p:nvPr>
            <p:ph type="body" idx="1"/>
          </p:nvPr>
        </p:nvSpPr>
        <p:spPr>
          <a:xfrm>
            <a:off x="381000" y="1600200"/>
            <a:ext cx="8496300" cy="5029200"/>
          </a:xfrm>
          <a:noFill/>
          <a:ln/>
        </p:spPr>
        <p:txBody>
          <a:bodyPr lIns="90488" tIns="44450" rIns="90488" bIns="44450"/>
          <a:lstStyle/>
          <a:p>
            <a:r>
              <a:rPr lang="en-US" altLang="zh-CN" sz="2400"/>
              <a:t>A protocol to prevent circular wait: </a:t>
            </a:r>
          </a:p>
          <a:p>
            <a:pPr lvl="1"/>
            <a:r>
              <a:rPr lang="en-US" altLang="zh-CN" sz="2400"/>
              <a:t>define a strictly increasing linear ordering O( ) for resource types. Ex:</a:t>
            </a:r>
          </a:p>
          <a:p>
            <a:pPr lvl="2"/>
            <a:r>
              <a:rPr lang="en-US" altLang="zh-CN"/>
              <a:t>R1: tape drives: O(R1) = 2</a:t>
            </a:r>
          </a:p>
          <a:p>
            <a:pPr lvl="2"/>
            <a:r>
              <a:rPr lang="en-US" altLang="zh-CN"/>
              <a:t>R2: disk drives: O(R2) = 4</a:t>
            </a:r>
          </a:p>
          <a:p>
            <a:pPr lvl="2"/>
            <a:r>
              <a:rPr lang="en-US" altLang="zh-CN"/>
              <a:t>R3: printers: O(R3) = 7</a:t>
            </a:r>
          </a:p>
          <a:p>
            <a:pPr lvl="1"/>
            <a:r>
              <a:rPr lang="en-US" altLang="zh-CN" sz="2400"/>
              <a:t>Initially, a process requests a number of instances of a resource type, say Ri  (a single request must be issued to obtain several instances).</a:t>
            </a:r>
          </a:p>
          <a:p>
            <a:pPr lvl="1"/>
            <a:r>
              <a:rPr lang="en-US" altLang="zh-CN" sz="2400"/>
              <a:t>after that, the process can request instances for resource type Rj if and only if O(Rj) &gt; O(Ri)</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23CD3D58-6D14-42FD-97B0-6C6CB2552635}"/>
              </a:ext>
            </a:extLst>
          </p:cNvPr>
          <p:cNvSpPr>
            <a:spLocks noGrp="1" noChangeArrowheads="1"/>
          </p:cNvSpPr>
          <p:nvPr>
            <p:ph type="title"/>
          </p:nvPr>
        </p:nvSpPr>
        <p:spPr>
          <a:xfrm>
            <a:off x="685800" y="609600"/>
            <a:ext cx="7772400" cy="881063"/>
          </a:xfrm>
        </p:spPr>
        <p:txBody>
          <a:bodyPr/>
          <a:lstStyle/>
          <a:p>
            <a:r>
              <a:rPr lang="en-US" altLang="zh-CN"/>
              <a:t>Prevention of Circular Wait</a:t>
            </a:r>
          </a:p>
        </p:txBody>
      </p:sp>
      <p:sp>
        <p:nvSpPr>
          <p:cNvPr id="138243" name="Rectangle 3">
            <a:extLst>
              <a:ext uri="{FF2B5EF4-FFF2-40B4-BE49-F238E27FC236}">
                <a16:creationId xmlns:a16="http://schemas.microsoft.com/office/drawing/2014/main" id="{9BF3782D-BD5E-4212-A7BA-02AD5A552726}"/>
              </a:ext>
            </a:extLst>
          </p:cNvPr>
          <p:cNvSpPr>
            <a:spLocks noGrp="1" noChangeArrowheads="1"/>
          </p:cNvSpPr>
          <p:nvPr>
            <p:ph type="body" idx="1"/>
          </p:nvPr>
        </p:nvSpPr>
        <p:spPr>
          <a:xfrm>
            <a:off x="419100" y="1557338"/>
            <a:ext cx="8572500" cy="2362200"/>
          </a:xfrm>
        </p:spPr>
        <p:txBody>
          <a:bodyPr/>
          <a:lstStyle/>
          <a:p>
            <a:r>
              <a:rPr lang="en-US" altLang="zh-CN" sz="2800"/>
              <a:t>Circular wait cannot hold under this protocol. Proof:</a:t>
            </a:r>
          </a:p>
          <a:p>
            <a:pPr lvl="1"/>
            <a:r>
              <a:rPr lang="en-US" altLang="zh-CN"/>
              <a:t>Processes {P0, P1..Pn} are involved in circular wait iff Pi is waiting for Ri which is held by Pi+1 and Pn is waiting for Rn held which is held by P0 (circular waiting)</a:t>
            </a:r>
          </a:p>
        </p:txBody>
      </p:sp>
      <p:graphicFrame>
        <p:nvGraphicFramePr>
          <p:cNvPr id="138244" name="Object 4">
            <a:extLst>
              <a:ext uri="{FF2B5EF4-FFF2-40B4-BE49-F238E27FC236}">
                <a16:creationId xmlns:a16="http://schemas.microsoft.com/office/drawing/2014/main" id="{77AE7F91-3FE9-4ED5-AE89-844CE9E39FB0}"/>
              </a:ext>
            </a:extLst>
          </p:cNvPr>
          <p:cNvGraphicFramePr>
            <a:graphicFrameLocks noChangeAspect="1"/>
          </p:cNvGraphicFramePr>
          <p:nvPr/>
        </p:nvGraphicFramePr>
        <p:xfrm>
          <a:off x="1692275" y="3716338"/>
          <a:ext cx="5707063" cy="2520950"/>
        </p:xfrm>
        <a:graphic>
          <a:graphicData uri="http://schemas.openxmlformats.org/presentationml/2006/ole">
            <mc:AlternateContent xmlns:mc="http://schemas.openxmlformats.org/markup-compatibility/2006">
              <mc:Choice xmlns:v="urn:schemas-microsoft-com:vml" Requires="v">
                <p:oleObj spid="_x0000_s138245" name="Artwork" r:id="rId3" imgW="6380952" imgH="2819794" progId="Adobe.Illustrator.7">
                  <p:embed/>
                </p:oleObj>
              </mc:Choice>
              <mc:Fallback>
                <p:oleObj name="Artwork" r:id="rId3" imgW="6380952" imgH="2819794"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716338"/>
                        <a:ext cx="5707063"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CF85B21-7C3A-4581-9AE8-A2F5691DC1BD}"/>
              </a:ext>
            </a:extLst>
          </p:cNvPr>
          <p:cNvSpPr>
            <a:spLocks noGrp="1" noChangeArrowheads="1"/>
          </p:cNvSpPr>
          <p:nvPr>
            <p:ph type="title"/>
          </p:nvPr>
        </p:nvSpPr>
        <p:spPr>
          <a:xfrm>
            <a:off x="990600" y="306388"/>
            <a:ext cx="7885113" cy="962025"/>
          </a:xfrm>
        </p:spPr>
        <p:txBody>
          <a:bodyPr/>
          <a:lstStyle/>
          <a:p>
            <a:r>
              <a:rPr lang="en-US" altLang="zh-CN"/>
              <a:t>Deadlock Avoidance</a:t>
            </a:r>
          </a:p>
        </p:txBody>
      </p:sp>
      <p:sp>
        <p:nvSpPr>
          <p:cNvPr id="140291" name="Rectangle 3">
            <a:extLst>
              <a:ext uri="{FF2B5EF4-FFF2-40B4-BE49-F238E27FC236}">
                <a16:creationId xmlns:a16="http://schemas.microsoft.com/office/drawing/2014/main" id="{FE6AA1B4-C204-41C6-9E0C-DD03D0903B07}"/>
              </a:ext>
            </a:extLst>
          </p:cNvPr>
          <p:cNvSpPr>
            <a:spLocks noGrp="1" noChangeArrowheads="1"/>
          </p:cNvSpPr>
          <p:nvPr>
            <p:ph type="body" idx="1"/>
          </p:nvPr>
        </p:nvSpPr>
        <p:spPr>
          <a:xfrm>
            <a:off x="152400" y="1268413"/>
            <a:ext cx="8991600" cy="4191000"/>
          </a:xfrm>
        </p:spPr>
        <p:txBody>
          <a:bodyPr/>
          <a:lstStyle/>
          <a:p>
            <a:r>
              <a:rPr lang="en-US" altLang="zh-CN" sz="2800"/>
              <a:t>We allow the three policy conditions but make judicious choices to assure that the deadlock point is never reached</a:t>
            </a:r>
          </a:p>
          <a:p>
            <a:r>
              <a:rPr lang="en-US" altLang="zh-CN" sz="2800"/>
              <a:t>Allows more concurrency than prevention</a:t>
            </a:r>
          </a:p>
          <a:p>
            <a:r>
              <a:rPr lang="en-US" altLang="zh-CN" sz="2800"/>
              <a:t>Two approaches:</a:t>
            </a:r>
          </a:p>
          <a:p>
            <a:pPr lvl="1"/>
            <a:r>
              <a:rPr lang="en-US" altLang="zh-CN"/>
              <a:t>do not start a process if its demand might lead to deadlock</a:t>
            </a:r>
          </a:p>
          <a:p>
            <a:pPr lvl="1"/>
            <a:r>
              <a:rPr lang="en-US" altLang="zh-CN"/>
              <a:t>do not grant an incremental resource request if this allocation might lead to deadlock</a:t>
            </a:r>
          </a:p>
          <a:p>
            <a:r>
              <a:rPr lang="en-US" altLang="zh-CN" sz="2800"/>
              <a:t>In both cases: maximum requirements of each resource must be stated in advance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86A2E3B-A2F8-4A08-A49B-1EFFC1FAF653}"/>
              </a:ext>
            </a:extLst>
          </p:cNvPr>
          <p:cNvSpPr>
            <a:spLocks noGrp="1" noChangeArrowheads="1"/>
          </p:cNvSpPr>
          <p:nvPr>
            <p:ph type="title"/>
          </p:nvPr>
        </p:nvSpPr>
        <p:spPr>
          <a:xfrm>
            <a:off x="685800" y="228600"/>
            <a:ext cx="7772400" cy="1143000"/>
          </a:xfrm>
        </p:spPr>
        <p:txBody>
          <a:bodyPr/>
          <a:lstStyle/>
          <a:p>
            <a:r>
              <a:rPr lang="en-US" altLang="zh-CN" sz="4800">
                <a:latin typeface="华文新魏" panose="02010800040101010101" pitchFamily="2" charset="-122"/>
                <a:ea typeface="华文新魏" panose="02010800040101010101" pitchFamily="2" charset="-122"/>
              </a:rPr>
              <a:t>3.6.3</a:t>
            </a:r>
            <a:r>
              <a:rPr lang="zh-CN" altLang="en-US" sz="4800">
                <a:latin typeface="华文新魏" panose="02010800040101010101" pitchFamily="2" charset="-122"/>
                <a:ea typeface="华文新魏" panose="02010800040101010101" pitchFamily="2" charset="-122"/>
              </a:rPr>
              <a:t>死锁避免</a:t>
            </a:r>
          </a:p>
        </p:txBody>
      </p:sp>
      <p:sp>
        <p:nvSpPr>
          <p:cNvPr id="26627" name="Rectangle 3">
            <a:extLst>
              <a:ext uri="{FF2B5EF4-FFF2-40B4-BE49-F238E27FC236}">
                <a16:creationId xmlns:a16="http://schemas.microsoft.com/office/drawing/2014/main" id="{1EE0EB9E-98C7-48B2-9B2B-D64E7AC79BF2}"/>
              </a:ext>
            </a:extLst>
          </p:cNvPr>
          <p:cNvSpPr>
            <a:spLocks noGrp="1" noChangeArrowheads="1"/>
          </p:cNvSpPr>
          <p:nvPr>
            <p:ph type="body" idx="1"/>
          </p:nvPr>
        </p:nvSpPr>
        <p:spPr>
          <a:xfrm>
            <a:off x="1143000" y="1143000"/>
            <a:ext cx="7467600" cy="5334000"/>
          </a:xfrm>
        </p:spPr>
        <p:txBody>
          <a:bodyPr/>
          <a:lstStyle/>
          <a:p>
            <a:pPr algn="just">
              <a:lnSpc>
                <a:spcPct val="75000"/>
              </a:lnSpc>
            </a:pPr>
            <a:r>
              <a:rPr lang="zh-CN" altLang="en-US">
                <a:latin typeface="华文新魏" panose="02010800040101010101" pitchFamily="2" charset="-122"/>
                <a:ea typeface="华文新魏" panose="02010800040101010101" pitchFamily="2" charset="-122"/>
              </a:rPr>
              <a:t>银行家算法</a:t>
            </a:r>
          </a:p>
          <a:p>
            <a:pPr lvl="1" algn="just">
              <a:lnSpc>
                <a:spcPct val="75000"/>
              </a:lnSpc>
            </a:pPr>
            <a:r>
              <a:rPr lang="zh-CN" altLang="en-US" sz="3200">
                <a:latin typeface="华文新魏" panose="02010800040101010101" pitchFamily="2" charset="-122"/>
                <a:ea typeface="华文新魏" panose="02010800040101010101" pitchFamily="2" charset="-122"/>
              </a:rPr>
              <a:t>银行家拥有一笔周转资金</a:t>
            </a:r>
          </a:p>
          <a:p>
            <a:pPr lvl="1" algn="just">
              <a:lnSpc>
                <a:spcPct val="75000"/>
              </a:lnSpc>
            </a:pPr>
            <a:r>
              <a:rPr lang="zh-CN" altLang="en-US" sz="3200">
                <a:latin typeface="华文新魏" panose="02010800040101010101" pitchFamily="2" charset="-122"/>
                <a:ea typeface="华文新魏" panose="02010800040101010101" pitchFamily="2" charset="-122"/>
              </a:rPr>
              <a:t>客户要求分期贷款，如果客户能够得到各期贷款，就一定能够归还贷款，否则就一定不能归还贷款</a:t>
            </a:r>
          </a:p>
          <a:p>
            <a:pPr lvl="1" algn="just">
              <a:lnSpc>
                <a:spcPct val="75000"/>
              </a:lnSpc>
            </a:pPr>
            <a:r>
              <a:rPr lang="zh-CN" altLang="en-US" sz="3200">
                <a:latin typeface="华文新魏" panose="02010800040101010101" pitchFamily="2" charset="-122"/>
                <a:ea typeface="华文新魏" panose="02010800040101010101" pitchFamily="2" charset="-122"/>
              </a:rPr>
              <a:t>银行家应谨慎的贷款，防止出现坏帐</a:t>
            </a:r>
          </a:p>
          <a:p>
            <a:pPr algn="just">
              <a:lnSpc>
                <a:spcPct val="75000"/>
              </a:lnSpc>
            </a:pPr>
            <a:r>
              <a:rPr lang="zh-CN" altLang="en-US">
                <a:latin typeface="华文新魏" panose="02010800040101010101" pitchFamily="2" charset="-122"/>
                <a:ea typeface="华文新魏" panose="02010800040101010101" pitchFamily="2" charset="-122"/>
              </a:rPr>
              <a:t>用银行家算法避免死锁</a:t>
            </a:r>
          </a:p>
          <a:p>
            <a:pPr lvl="1" algn="just">
              <a:lnSpc>
                <a:spcPct val="75000"/>
              </a:lnSpc>
            </a:pPr>
            <a:r>
              <a:rPr lang="zh-CN" altLang="en-US" sz="3200">
                <a:latin typeface="华文新魏" panose="02010800040101010101" pitchFamily="2" charset="-122"/>
                <a:ea typeface="华文新魏" panose="02010800040101010101" pitchFamily="2" charset="-122"/>
              </a:rPr>
              <a:t>操作系统（银行家）</a:t>
            </a:r>
          </a:p>
          <a:p>
            <a:pPr lvl="1" algn="just">
              <a:lnSpc>
                <a:spcPct val="75000"/>
              </a:lnSpc>
            </a:pPr>
            <a:r>
              <a:rPr lang="zh-CN" altLang="en-US" sz="3200">
                <a:latin typeface="华文新魏" panose="02010800040101010101" pitchFamily="2" charset="-122"/>
                <a:ea typeface="华文新魏" panose="02010800040101010101" pitchFamily="2" charset="-122"/>
              </a:rPr>
              <a:t>操作系统管理的资源</a:t>
            </a:r>
            <a:r>
              <a:rPr lang="en-US" altLang="zh-CN" sz="3200">
                <a:latin typeface="华文新魏" panose="02010800040101010101" pitchFamily="2" charset="-122"/>
                <a:ea typeface="华文新魏" panose="02010800040101010101" pitchFamily="2" charset="-122"/>
              </a:rPr>
              <a:t>(</a:t>
            </a:r>
            <a:r>
              <a:rPr lang="zh-CN" altLang="en-US" sz="3200">
                <a:latin typeface="华文新魏" panose="02010800040101010101" pitchFamily="2" charset="-122"/>
                <a:ea typeface="华文新魏" panose="02010800040101010101" pitchFamily="2" charset="-122"/>
              </a:rPr>
              <a:t>周转资金</a:t>
            </a:r>
            <a:r>
              <a:rPr lang="en-US" altLang="zh-CN" sz="3200">
                <a:latin typeface="华文新魏" panose="02010800040101010101" pitchFamily="2" charset="-122"/>
                <a:ea typeface="华文新魏" panose="02010800040101010101" pitchFamily="2" charset="-122"/>
              </a:rPr>
              <a:t>)</a:t>
            </a:r>
          </a:p>
          <a:p>
            <a:pPr lvl="1" algn="just">
              <a:lnSpc>
                <a:spcPct val="75000"/>
              </a:lnSpc>
            </a:pPr>
            <a:r>
              <a:rPr lang="zh-CN" altLang="en-US" sz="3200">
                <a:latin typeface="华文新魏" panose="02010800040101010101" pitchFamily="2" charset="-122"/>
                <a:ea typeface="华文新魏" panose="02010800040101010101" pitchFamily="2" charset="-122"/>
              </a:rPr>
              <a:t>进程（要求贷款的客户） </a:t>
            </a:r>
            <a:endParaRPr lang="zh-CN" altLang="zh-CN" sz="3200">
              <a:latin typeface="华文新魏" panose="02010800040101010101" pitchFamily="2" charset="-122"/>
              <a:ea typeface="华文新魏" panose="02010800040101010101" pitchFamily="2" charset="-122"/>
            </a:endParaRP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77126F7-0983-4168-9399-23DF2995A6D3}"/>
              </a:ext>
            </a:extLst>
          </p:cNvPr>
          <p:cNvSpPr>
            <a:spLocks noGrp="1" noChangeArrowheads="1"/>
          </p:cNvSpPr>
          <p:nvPr>
            <p:ph type="title"/>
          </p:nvPr>
        </p:nvSpPr>
        <p:spPr>
          <a:xfrm>
            <a:off x="1447800" y="228600"/>
            <a:ext cx="5943600" cy="1219200"/>
          </a:xfrm>
        </p:spPr>
        <p:txBody>
          <a:bodyPr/>
          <a:lstStyle/>
          <a:p>
            <a:pPr>
              <a:lnSpc>
                <a:spcPct val="75000"/>
              </a:lnSpc>
            </a:pPr>
            <a:r>
              <a:rPr lang="zh-CN" altLang="en-US" sz="4800">
                <a:ea typeface="华文新魏" panose="02010800040101010101" pitchFamily="2" charset="-122"/>
              </a:rPr>
              <a:t>进程资源轨迹图</a:t>
            </a:r>
          </a:p>
        </p:txBody>
      </p:sp>
      <p:pic>
        <p:nvPicPr>
          <p:cNvPr id="32771" name="Picture 3" descr="5">
            <a:extLst>
              <a:ext uri="{FF2B5EF4-FFF2-40B4-BE49-F238E27FC236}">
                <a16:creationId xmlns:a16="http://schemas.microsoft.com/office/drawing/2014/main" id="{1B33894F-A2B0-4D9E-AA78-D31C9EF38A28}"/>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l="10864" t="13600" r="4395" b="10236"/>
          <a:stretch>
            <a:fillRect/>
          </a:stretch>
        </p:blipFill>
        <p:spPr bwMode="auto">
          <a:xfrm>
            <a:off x="685800" y="1295400"/>
            <a:ext cx="7543800" cy="4692650"/>
          </a:xfrm>
          <a:prstGeom prst="rect">
            <a:avLst/>
          </a:prstGeom>
          <a:noFill/>
          <a:ln w="9525">
            <a:solidFill>
              <a:srgbClr val="9900CC"/>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B96C954D-67C2-43F1-83A9-673ED198580B}"/>
              </a:ext>
            </a:extLst>
          </p:cNvPr>
          <p:cNvSpPr>
            <a:spLocks noGrp="1" noChangeArrowheads="1"/>
          </p:cNvSpPr>
          <p:nvPr>
            <p:ph type="title"/>
          </p:nvPr>
        </p:nvSpPr>
        <p:spPr/>
        <p:txBody>
          <a:bodyPr/>
          <a:lstStyle/>
          <a:p>
            <a:r>
              <a:rPr lang="en-US" altLang="zh-CN" sz="4000"/>
              <a:t>Resource Allocation Denial: The Banker’s Algorithm</a:t>
            </a:r>
          </a:p>
        </p:txBody>
      </p:sp>
      <p:sp>
        <p:nvSpPr>
          <p:cNvPr id="141315" name="Rectangle 3">
            <a:extLst>
              <a:ext uri="{FF2B5EF4-FFF2-40B4-BE49-F238E27FC236}">
                <a16:creationId xmlns:a16="http://schemas.microsoft.com/office/drawing/2014/main" id="{F90A60F9-2DF2-4F20-A751-C6BB5057AC6E}"/>
              </a:ext>
            </a:extLst>
          </p:cNvPr>
          <p:cNvSpPr>
            <a:spLocks noGrp="1" noChangeArrowheads="1"/>
          </p:cNvSpPr>
          <p:nvPr>
            <p:ph type="body" idx="1"/>
          </p:nvPr>
        </p:nvSpPr>
        <p:spPr>
          <a:xfrm>
            <a:off x="381000" y="1752600"/>
            <a:ext cx="8305800" cy="4572000"/>
          </a:xfrm>
        </p:spPr>
        <p:txBody>
          <a:bodyPr/>
          <a:lstStyle/>
          <a:p>
            <a:r>
              <a:rPr lang="en-US" altLang="zh-CN"/>
              <a:t>Processes are like customers wanting to borrow money (resources) to a bank...</a:t>
            </a:r>
          </a:p>
          <a:p>
            <a:r>
              <a:rPr lang="en-US" altLang="zh-CN"/>
              <a:t>A banker should not allocate cash when it cannot satisfy the needs of all its customers</a:t>
            </a:r>
          </a:p>
          <a:p>
            <a:r>
              <a:rPr lang="en-US" altLang="zh-CN"/>
              <a:t>At any time, the state of the system is defined by the values of R(i), C(j,i) for all resource type i and process j, and the values of other vectors and matrices. </a:t>
            </a:r>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DA69669-EBB8-4A14-B7C4-E44B04FD26C7}"/>
              </a:ext>
            </a:extLst>
          </p:cNvPr>
          <p:cNvSpPr>
            <a:spLocks noGrp="1" noChangeArrowheads="1"/>
          </p:cNvSpPr>
          <p:nvPr>
            <p:ph type="title"/>
          </p:nvPr>
        </p:nvSpPr>
        <p:spPr>
          <a:xfrm>
            <a:off x="838200" y="609600"/>
            <a:ext cx="7772400" cy="1143000"/>
          </a:xfrm>
        </p:spPr>
        <p:txBody>
          <a:bodyPr/>
          <a:lstStyle/>
          <a:p>
            <a:r>
              <a:rPr lang="zh-CN" altLang="en-US" sz="4800">
                <a:latin typeface="华文新魏" panose="02010800040101010101" pitchFamily="2" charset="-122"/>
                <a:ea typeface="华文新魏" panose="02010800040101010101" pitchFamily="2" charset="-122"/>
              </a:rPr>
              <a:t>若干死锁的例子</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solidFill>
                  <a:srgbClr val="CC0000"/>
                </a:solidFill>
                <a:latin typeface="华文新魏" panose="02010800040101010101" pitchFamily="2" charset="-122"/>
                <a:ea typeface="华文新魏" panose="02010800040101010101" pitchFamily="2" charset="-122"/>
              </a:rPr>
              <a:t>例２</a:t>
            </a:r>
            <a:r>
              <a:rPr lang="en-US" altLang="zh-CN" sz="3600">
                <a:solidFill>
                  <a:srgbClr val="CC0000"/>
                </a:solidFill>
                <a:latin typeface="华文新魏" panose="02010800040101010101" pitchFamily="2" charset="-122"/>
                <a:ea typeface="华文新魏" panose="02010800040101010101" pitchFamily="2" charset="-122"/>
              </a:rPr>
              <a:t>PV</a:t>
            </a:r>
            <a:r>
              <a:rPr lang="zh-CN" altLang="en-US" sz="3600">
                <a:solidFill>
                  <a:srgbClr val="CC0000"/>
                </a:solidFill>
                <a:latin typeface="华文新魏" panose="02010800040101010101" pitchFamily="2" charset="-122"/>
                <a:ea typeface="华文新魏" panose="02010800040101010101" pitchFamily="2" charset="-122"/>
              </a:rPr>
              <a:t>操作使用不当产生死锁</a:t>
            </a:r>
            <a:br>
              <a:rPr lang="zh-CN" altLang="en-US" sz="3600">
                <a:solidFill>
                  <a:srgbClr val="CC0000"/>
                </a:solidFill>
                <a:latin typeface="华文新魏" panose="02010800040101010101" pitchFamily="2" charset="-122"/>
                <a:ea typeface="华文新魏" panose="02010800040101010101" pitchFamily="2" charset="-122"/>
              </a:rPr>
            </a:br>
            <a:endParaRPr lang="zh-CN" altLang="en-US" sz="3600">
              <a:solidFill>
                <a:srgbClr val="CC0000"/>
              </a:solidFill>
              <a:latin typeface="华文新魏" panose="02010800040101010101" pitchFamily="2" charset="-122"/>
              <a:ea typeface="华文新魏" panose="02010800040101010101" pitchFamily="2" charset="-122"/>
            </a:endParaRPr>
          </a:p>
        </p:txBody>
      </p:sp>
      <p:sp>
        <p:nvSpPr>
          <p:cNvPr id="14339" name="Rectangle 3">
            <a:extLst>
              <a:ext uri="{FF2B5EF4-FFF2-40B4-BE49-F238E27FC236}">
                <a16:creationId xmlns:a16="http://schemas.microsoft.com/office/drawing/2014/main" id="{97A25F70-0335-430D-B1E8-D89EEE444420}"/>
              </a:ext>
            </a:extLst>
          </p:cNvPr>
          <p:cNvSpPr>
            <a:spLocks noGrp="1" noChangeArrowheads="1"/>
          </p:cNvSpPr>
          <p:nvPr>
            <p:ph type="body" idx="1"/>
          </p:nvPr>
        </p:nvSpPr>
        <p:spPr>
          <a:xfrm>
            <a:off x="1138238" y="1538288"/>
            <a:ext cx="7091362" cy="4633912"/>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Q1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Q2    </a:t>
            </a:r>
          </a:p>
          <a:p>
            <a:pPr algn="just">
              <a:buFontTx/>
              <a:buNone/>
            </a:pP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algn="just"/>
            <a:r>
              <a:rPr lang="en-US" altLang="zh-CN">
                <a:latin typeface="华文新魏" panose="02010800040101010101" pitchFamily="2" charset="-122"/>
                <a:ea typeface="华文新魏" panose="02010800040101010101" pitchFamily="2" charset="-122"/>
              </a:rPr>
              <a:t>   P(S1);        P(s2);</a:t>
            </a:r>
          </a:p>
          <a:p>
            <a:pPr algn="just"/>
            <a:r>
              <a:rPr lang="en-US" altLang="zh-CN">
                <a:latin typeface="华文新魏" panose="02010800040101010101" pitchFamily="2" charset="-122"/>
                <a:ea typeface="华文新魏" panose="02010800040101010101" pitchFamily="2" charset="-122"/>
              </a:rPr>
              <a:t>   P(s2);        P(s1);</a:t>
            </a:r>
          </a:p>
          <a:p>
            <a:pPr algn="just"/>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r1</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r2;    </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r1</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r2</a:t>
            </a:r>
          </a:p>
          <a:p>
            <a:pPr algn="just"/>
            <a:r>
              <a:rPr lang="en-US" altLang="zh-CN">
                <a:latin typeface="华文新魏" panose="02010800040101010101" pitchFamily="2" charset="-122"/>
                <a:ea typeface="华文新魏" panose="02010800040101010101" pitchFamily="2" charset="-122"/>
              </a:rPr>
              <a:t>   V(S1); 	     V(s2);</a:t>
            </a:r>
          </a:p>
          <a:p>
            <a:pPr algn="just"/>
            <a:r>
              <a:rPr lang="en-US" altLang="zh-CN">
                <a:latin typeface="华文新魏" panose="02010800040101010101" pitchFamily="2" charset="-122"/>
                <a:ea typeface="华文新魏" panose="02010800040101010101" pitchFamily="2" charset="-122"/>
              </a:rPr>
              <a:t>   V(S2);        V(S1);</a:t>
            </a:r>
          </a:p>
          <a:p>
            <a:pPr algn="just">
              <a:buFontTx/>
              <a:buNone/>
            </a:pPr>
            <a:r>
              <a:rPr lang="en-US" altLang="zh-CN">
                <a:latin typeface="华文新魏" panose="02010800040101010101" pitchFamily="2" charset="-122"/>
                <a:ea typeface="华文新魏" panose="02010800040101010101" pitchFamily="2" charset="-122"/>
              </a:rPr>
              <a:t>    		</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7F88671-5BF0-438E-A480-1F74E8B68497}"/>
              </a:ext>
            </a:extLst>
          </p:cNvPr>
          <p:cNvSpPr>
            <a:spLocks noGrp="1" noChangeArrowheads="1"/>
          </p:cNvSpPr>
          <p:nvPr>
            <p:ph type="title"/>
          </p:nvPr>
        </p:nvSpPr>
        <p:spPr>
          <a:xfrm>
            <a:off x="762000" y="519113"/>
            <a:ext cx="7885113" cy="533400"/>
          </a:xfrm>
        </p:spPr>
        <p:txBody>
          <a:bodyPr/>
          <a:lstStyle/>
          <a:p>
            <a:r>
              <a:rPr lang="en-US" altLang="zh-CN"/>
              <a:t>The Banker’s Algorithm</a:t>
            </a:r>
          </a:p>
        </p:txBody>
      </p:sp>
      <p:sp>
        <p:nvSpPr>
          <p:cNvPr id="142339" name="Rectangle 3">
            <a:extLst>
              <a:ext uri="{FF2B5EF4-FFF2-40B4-BE49-F238E27FC236}">
                <a16:creationId xmlns:a16="http://schemas.microsoft.com/office/drawing/2014/main" id="{440ADC71-1142-4A14-BB74-DFD2D8334646}"/>
              </a:ext>
            </a:extLst>
          </p:cNvPr>
          <p:cNvSpPr>
            <a:spLocks noGrp="1" noChangeArrowheads="1"/>
          </p:cNvSpPr>
          <p:nvPr>
            <p:ph type="body" idx="1"/>
          </p:nvPr>
        </p:nvSpPr>
        <p:spPr>
          <a:xfrm>
            <a:off x="228600" y="1196975"/>
            <a:ext cx="8915400" cy="5432425"/>
          </a:xfrm>
        </p:spPr>
        <p:txBody>
          <a:bodyPr/>
          <a:lstStyle/>
          <a:p>
            <a:pPr>
              <a:lnSpc>
                <a:spcPct val="90000"/>
              </a:lnSpc>
            </a:pPr>
            <a:r>
              <a:rPr lang="en-US" altLang="zh-CN" sz="3000"/>
              <a:t>The amount allocated A(j,i) of resource type i to process j for all (j,i)</a:t>
            </a:r>
          </a:p>
          <a:p>
            <a:pPr>
              <a:lnSpc>
                <a:spcPct val="90000"/>
              </a:lnSpc>
            </a:pPr>
            <a:r>
              <a:rPr lang="en-US" altLang="zh-CN" sz="3000"/>
              <a:t>The total amount available of resource i is given by: V(i) = R(i) - </a:t>
            </a:r>
            <a:r>
              <a:rPr lang="en-US" altLang="zh-CN">
                <a:latin typeface="Symbol" panose="05050102010706020507" pitchFamily="18" charset="2"/>
              </a:rPr>
              <a:t>S</a:t>
            </a:r>
            <a:r>
              <a:rPr lang="en-US" altLang="zh-CN" sz="2400"/>
              <a:t>_k</a:t>
            </a:r>
            <a:r>
              <a:rPr lang="en-US" altLang="zh-CN" sz="3000"/>
              <a:t> A(k,i)</a:t>
            </a:r>
          </a:p>
          <a:p>
            <a:pPr>
              <a:lnSpc>
                <a:spcPct val="90000"/>
              </a:lnSpc>
            </a:pPr>
            <a:r>
              <a:rPr lang="en-US" altLang="zh-CN" sz="3000"/>
              <a:t>N(j,i) of resource type i required by process j to complete its task: N(j,i) = C(j,i) - A(j,i)</a:t>
            </a:r>
          </a:p>
          <a:p>
            <a:pPr>
              <a:lnSpc>
                <a:spcPct val="90000"/>
              </a:lnSpc>
            </a:pPr>
            <a:r>
              <a:rPr lang="en-US" altLang="zh-CN" sz="3000"/>
              <a:t>To decide if a resource request made by a process should be granted, the banker’s algorithm tests if granting the request will lead to a safe state:</a:t>
            </a:r>
          </a:p>
          <a:p>
            <a:pPr lvl="1">
              <a:lnSpc>
                <a:spcPct val="90000"/>
              </a:lnSpc>
            </a:pPr>
            <a:r>
              <a:rPr lang="en-US" altLang="zh-CN"/>
              <a:t>If the resulting state is safe then grant request </a:t>
            </a:r>
          </a:p>
          <a:p>
            <a:pPr lvl="1">
              <a:lnSpc>
                <a:spcPct val="90000"/>
              </a:lnSpc>
            </a:pPr>
            <a:r>
              <a:rPr lang="en-US" altLang="zh-CN"/>
              <a:t>Else do not grant the request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EF440A5-CFC9-464D-9B2C-401BA64F2870}"/>
              </a:ext>
            </a:extLst>
          </p:cNvPr>
          <p:cNvSpPr>
            <a:spLocks noGrp="1" noChangeArrowheads="1"/>
          </p:cNvSpPr>
          <p:nvPr>
            <p:ph type="title"/>
          </p:nvPr>
        </p:nvSpPr>
        <p:spPr>
          <a:xfrm>
            <a:off x="685800" y="404813"/>
            <a:ext cx="7772400" cy="881062"/>
          </a:xfrm>
        </p:spPr>
        <p:txBody>
          <a:bodyPr/>
          <a:lstStyle/>
          <a:p>
            <a:r>
              <a:rPr lang="en-US" altLang="zh-CN"/>
              <a:t>Safe State</a:t>
            </a:r>
          </a:p>
        </p:txBody>
      </p:sp>
      <p:sp>
        <p:nvSpPr>
          <p:cNvPr id="143363" name="Rectangle 3">
            <a:extLst>
              <a:ext uri="{FF2B5EF4-FFF2-40B4-BE49-F238E27FC236}">
                <a16:creationId xmlns:a16="http://schemas.microsoft.com/office/drawing/2014/main" id="{1ED0113C-204A-4ED4-B8EA-D8EEC0BA03E2}"/>
              </a:ext>
            </a:extLst>
          </p:cNvPr>
          <p:cNvSpPr>
            <a:spLocks noGrp="1" noChangeArrowheads="1"/>
          </p:cNvSpPr>
          <p:nvPr>
            <p:ph type="body" idx="1"/>
          </p:nvPr>
        </p:nvSpPr>
        <p:spPr>
          <a:xfrm>
            <a:off x="611188" y="1268413"/>
            <a:ext cx="7777162" cy="5257800"/>
          </a:xfrm>
        </p:spPr>
        <p:txBody>
          <a:bodyPr/>
          <a:lstStyle/>
          <a:p>
            <a:r>
              <a:rPr lang="en-US" altLang="zh-CN" sz="2800"/>
              <a:t>A state is safe if there is a sequence {P1..Pn} where each Pi is allocated all of its needed resources to be run to completion</a:t>
            </a:r>
          </a:p>
          <a:p>
            <a:pPr lvl="1"/>
            <a:r>
              <a:rPr lang="en-US" altLang="zh-CN"/>
              <a:t>ie: we can always run all the processes to completion from a safe state</a:t>
            </a:r>
          </a:p>
          <a:p>
            <a:r>
              <a:rPr lang="en-US" altLang="zh-CN" sz="2800"/>
              <a:t>The safety algorithm determines if a state is safe</a:t>
            </a:r>
          </a:p>
          <a:p>
            <a:r>
              <a:rPr lang="en-US" altLang="zh-CN" sz="2800"/>
              <a:t>Initialization: </a:t>
            </a:r>
          </a:p>
          <a:p>
            <a:pPr lvl="1"/>
            <a:r>
              <a:rPr lang="en-US" altLang="zh-CN"/>
              <a:t>all processes are said to be “unfinished” </a:t>
            </a:r>
          </a:p>
          <a:p>
            <a:pPr lvl="1"/>
            <a:r>
              <a:rPr lang="en-US" altLang="zh-CN"/>
              <a:t>set the work vector to the amount resources  available: W(i) = V(i) for all i;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6FCA095-C265-4A23-9C22-247F97EBCBA2}"/>
              </a:ext>
            </a:extLst>
          </p:cNvPr>
          <p:cNvSpPr>
            <a:spLocks noGrp="1" noChangeArrowheads="1"/>
          </p:cNvSpPr>
          <p:nvPr>
            <p:ph type="title"/>
          </p:nvPr>
        </p:nvSpPr>
        <p:spPr>
          <a:xfrm>
            <a:off x="685800" y="228600"/>
            <a:ext cx="8305800" cy="1143000"/>
          </a:xfrm>
        </p:spPr>
        <p:txBody>
          <a:bodyPr/>
          <a:lstStyle/>
          <a:p>
            <a:r>
              <a:rPr lang="en-US" altLang="zh-CN"/>
              <a:t>Safe State</a:t>
            </a:r>
          </a:p>
        </p:txBody>
      </p:sp>
      <p:sp>
        <p:nvSpPr>
          <p:cNvPr id="144387" name="Rectangle 3">
            <a:extLst>
              <a:ext uri="{FF2B5EF4-FFF2-40B4-BE49-F238E27FC236}">
                <a16:creationId xmlns:a16="http://schemas.microsoft.com/office/drawing/2014/main" id="{9CDB4043-DF67-4218-AAEB-55741D735FA2}"/>
              </a:ext>
            </a:extLst>
          </p:cNvPr>
          <p:cNvSpPr>
            <a:spLocks noGrp="1" noChangeArrowheads="1"/>
          </p:cNvSpPr>
          <p:nvPr>
            <p:ph type="body" idx="1"/>
          </p:nvPr>
        </p:nvSpPr>
        <p:spPr>
          <a:xfrm>
            <a:off x="304800" y="1196975"/>
            <a:ext cx="8496300" cy="5203825"/>
          </a:xfrm>
        </p:spPr>
        <p:txBody>
          <a:bodyPr/>
          <a:lstStyle/>
          <a:p>
            <a:r>
              <a:rPr lang="en-US" altLang="zh-CN" sz="2400"/>
              <a:t>REPEAT: </a:t>
            </a:r>
          </a:p>
          <a:p>
            <a:pPr lvl="1"/>
            <a:r>
              <a:rPr lang="en-US" altLang="zh-CN" sz="2400"/>
              <a:t>Find a unfinished process j such that N(j,i) &lt;= W(i) for all i.</a:t>
            </a:r>
          </a:p>
          <a:p>
            <a:pPr lvl="1"/>
            <a:r>
              <a:rPr lang="en-US" altLang="zh-CN" sz="2400"/>
              <a:t>If no such j exists then</a:t>
            </a:r>
          </a:p>
          <a:p>
            <a:pPr lvl="2"/>
            <a:r>
              <a:rPr lang="en-US" altLang="zh-CN"/>
              <a:t>goto EXIT</a:t>
            </a:r>
          </a:p>
          <a:p>
            <a:pPr lvl="1"/>
            <a:r>
              <a:rPr lang="en-US" altLang="zh-CN" sz="2400"/>
              <a:t>Else: </a:t>
            </a:r>
          </a:p>
          <a:p>
            <a:pPr lvl="2"/>
            <a:r>
              <a:rPr lang="en-US" altLang="zh-CN"/>
              <a:t>“finish” this process </a:t>
            </a:r>
          </a:p>
          <a:p>
            <a:pPr lvl="2"/>
            <a:r>
              <a:rPr lang="en-US" altLang="zh-CN"/>
              <a:t> recover its resources: W(i) = W(i) + A(j,i) for all i.</a:t>
            </a:r>
          </a:p>
          <a:p>
            <a:pPr lvl="1"/>
            <a:r>
              <a:rPr lang="en-US" altLang="zh-CN" sz="2400"/>
              <a:t>Goto REPEAT</a:t>
            </a:r>
          </a:p>
          <a:p>
            <a:r>
              <a:rPr lang="en-US" altLang="zh-CN" sz="2400"/>
              <a:t>EXIT: </a:t>
            </a:r>
          </a:p>
          <a:p>
            <a:pPr lvl="1"/>
            <a:r>
              <a:rPr lang="en-US" altLang="zh-CN" sz="2400"/>
              <a:t>If all processes have “finished” then this state is safe. </a:t>
            </a:r>
          </a:p>
          <a:p>
            <a:pPr lvl="1"/>
            <a:r>
              <a:rPr lang="en-US" altLang="zh-CN" sz="2400"/>
              <a:t>Else it is unsafe.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EC1A9641-ABCF-479D-95EE-11C53C2B077B}"/>
              </a:ext>
            </a:extLst>
          </p:cNvPr>
          <p:cNvSpPr>
            <a:spLocks noGrp="1" noChangeArrowheads="1"/>
          </p:cNvSpPr>
          <p:nvPr>
            <p:ph type="title"/>
          </p:nvPr>
        </p:nvSpPr>
        <p:spPr>
          <a:xfrm>
            <a:off x="685800" y="188913"/>
            <a:ext cx="7772400" cy="1143000"/>
          </a:xfrm>
        </p:spPr>
        <p:txBody>
          <a:bodyPr/>
          <a:lstStyle/>
          <a:p>
            <a:r>
              <a:rPr lang="en-US" altLang="zh-CN"/>
              <a:t>The Banker’s Algorithm</a:t>
            </a:r>
          </a:p>
        </p:txBody>
      </p:sp>
      <p:sp>
        <p:nvSpPr>
          <p:cNvPr id="145411" name="Rectangle 3">
            <a:extLst>
              <a:ext uri="{FF2B5EF4-FFF2-40B4-BE49-F238E27FC236}">
                <a16:creationId xmlns:a16="http://schemas.microsoft.com/office/drawing/2014/main" id="{208B2A38-19ED-407B-AF53-274AD57E7040}"/>
              </a:ext>
            </a:extLst>
          </p:cNvPr>
          <p:cNvSpPr>
            <a:spLocks noGrp="1" noChangeArrowheads="1"/>
          </p:cNvSpPr>
          <p:nvPr>
            <p:ph type="body" idx="1"/>
          </p:nvPr>
        </p:nvSpPr>
        <p:spPr>
          <a:xfrm>
            <a:off x="457200" y="1196975"/>
            <a:ext cx="8001000" cy="5661025"/>
          </a:xfrm>
        </p:spPr>
        <p:txBody>
          <a:bodyPr/>
          <a:lstStyle/>
          <a:p>
            <a:r>
              <a:rPr lang="en-US" altLang="zh-CN" sz="2400"/>
              <a:t>Let Q(j,i) be the amount of resource type i requested by process j.  </a:t>
            </a:r>
          </a:p>
          <a:p>
            <a:r>
              <a:rPr lang="en-US" altLang="zh-CN" sz="2400"/>
              <a:t>To determine if this request should be granted we use the banker’s algorithm:</a:t>
            </a:r>
          </a:p>
          <a:p>
            <a:pPr lvl="1"/>
            <a:r>
              <a:rPr lang="en-US" altLang="zh-CN" sz="2400"/>
              <a:t>If Q(j,i) &lt;= N(j,i) for all i then continue. Else raise error condition (claim exceeded).</a:t>
            </a:r>
          </a:p>
          <a:p>
            <a:pPr lvl="1"/>
            <a:r>
              <a:rPr lang="en-US" altLang="zh-CN" sz="2400"/>
              <a:t>If Q(j,i) &lt;= V(i) for all i then continue.  Else wait (resource not yet available)</a:t>
            </a:r>
          </a:p>
          <a:p>
            <a:pPr lvl="1"/>
            <a:r>
              <a:rPr lang="en-US" altLang="zh-CN" sz="2400"/>
              <a:t>Pretend that the request is granted and determine the new resource-allocation state:</a:t>
            </a:r>
          </a:p>
          <a:p>
            <a:pPr lvl="2"/>
            <a:r>
              <a:rPr lang="en-US" altLang="zh-CN"/>
              <a:t>V(i) = V(i) - Q(j,i) for all i</a:t>
            </a:r>
          </a:p>
          <a:p>
            <a:pPr lvl="2"/>
            <a:r>
              <a:rPr lang="en-US" altLang="zh-CN"/>
              <a:t>A(j,i) = A(j,i) + Q(j,i) for all i</a:t>
            </a:r>
          </a:p>
          <a:p>
            <a:pPr lvl="2"/>
            <a:r>
              <a:rPr lang="en-US" altLang="zh-CN"/>
              <a:t>N(j,i) = N(j,i) - Q(j,i) for all i</a:t>
            </a:r>
            <a:r>
              <a:rPr lang="en-US" altLang="zh-CN" sz="20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721386E8-061B-4B65-B14D-40B4616139FD}"/>
              </a:ext>
            </a:extLst>
          </p:cNvPr>
          <p:cNvSpPr>
            <a:spLocks noGrp="1" noChangeArrowheads="1"/>
          </p:cNvSpPr>
          <p:nvPr>
            <p:ph type="title"/>
          </p:nvPr>
        </p:nvSpPr>
        <p:spPr>
          <a:xfrm>
            <a:off x="685800" y="333375"/>
            <a:ext cx="7772400" cy="1143000"/>
          </a:xfrm>
        </p:spPr>
        <p:txBody>
          <a:bodyPr/>
          <a:lstStyle/>
          <a:p>
            <a:r>
              <a:rPr lang="en-US" altLang="zh-CN"/>
              <a:t>The Banker’s Algorithm</a:t>
            </a:r>
          </a:p>
        </p:txBody>
      </p:sp>
      <p:sp>
        <p:nvSpPr>
          <p:cNvPr id="146435" name="Rectangle 3">
            <a:extLst>
              <a:ext uri="{FF2B5EF4-FFF2-40B4-BE49-F238E27FC236}">
                <a16:creationId xmlns:a16="http://schemas.microsoft.com/office/drawing/2014/main" id="{0A6ABA9D-C217-4697-9D2B-ABA1601BE15A}"/>
              </a:ext>
            </a:extLst>
          </p:cNvPr>
          <p:cNvSpPr>
            <a:spLocks noGrp="1" noChangeArrowheads="1"/>
          </p:cNvSpPr>
          <p:nvPr>
            <p:ph type="body" idx="1"/>
          </p:nvPr>
        </p:nvSpPr>
        <p:spPr>
          <a:xfrm>
            <a:off x="685800" y="1412875"/>
            <a:ext cx="8001000" cy="4911725"/>
          </a:xfrm>
        </p:spPr>
        <p:txBody>
          <a:bodyPr/>
          <a:lstStyle/>
          <a:p>
            <a:pPr lvl="1"/>
            <a:r>
              <a:rPr lang="en-US" altLang="zh-CN" sz="3600"/>
              <a:t>If the resulting state is safe then allocate resource to process j. Else process j must wait for request Q(j,i) and restore old state.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611A86A-D456-4692-B245-EFC7AF67C9DE}"/>
              </a:ext>
            </a:extLst>
          </p:cNvPr>
          <p:cNvSpPr>
            <a:spLocks noGrp="1" noChangeArrowheads="1"/>
          </p:cNvSpPr>
          <p:nvPr>
            <p:ph type="title"/>
          </p:nvPr>
        </p:nvSpPr>
        <p:spPr>
          <a:xfrm>
            <a:off x="685800" y="333375"/>
            <a:ext cx="7772400" cy="1143000"/>
          </a:xfrm>
        </p:spPr>
        <p:txBody>
          <a:bodyPr/>
          <a:lstStyle/>
          <a:p>
            <a:r>
              <a:rPr lang="en-US" altLang="zh-CN" sz="4000"/>
              <a:t>Example of the Banker’s Algorithm</a:t>
            </a:r>
          </a:p>
        </p:txBody>
      </p:sp>
      <p:sp>
        <p:nvSpPr>
          <p:cNvPr id="147459" name="Rectangle 3">
            <a:extLst>
              <a:ext uri="{FF2B5EF4-FFF2-40B4-BE49-F238E27FC236}">
                <a16:creationId xmlns:a16="http://schemas.microsoft.com/office/drawing/2014/main" id="{D93765EC-EEA9-4D7D-BA92-03836CB65EAD}"/>
              </a:ext>
            </a:extLst>
          </p:cNvPr>
          <p:cNvSpPr>
            <a:spLocks noGrp="1" noChangeArrowheads="1"/>
          </p:cNvSpPr>
          <p:nvPr>
            <p:ph type="body" idx="1"/>
          </p:nvPr>
        </p:nvSpPr>
        <p:spPr>
          <a:xfrm>
            <a:off x="755650" y="1341438"/>
            <a:ext cx="7886700" cy="1565275"/>
          </a:xfrm>
        </p:spPr>
        <p:txBody>
          <a:bodyPr/>
          <a:lstStyle/>
          <a:p>
            <a:r>
              <a:rPr lang="en-US" altLang="zh-CN" sz="2800"/>
              <a:t>We have 3 resources types with amount:</a:t>
            </a:r>
          </a:p>
          <a:p>
            <a:pPr lvl="1"/>
            <a:r>
              <a:rPr lang="en-US" altLang="zh-CN"/>
              <a:t>R(1) = 9, R(2) = 3, R(3) = 6</a:t>
            </a:r>
          </a:p>
          <a:p>
            <a:r>
              <a:rPr lang="en-US" altLang="zh-CN" sz="2800"/>
              <a:t>and have 4 processes with initial state:</a:t>
            </a:r>
          </a:p>
        </p:txBody>
      </p:sp>
      <p:sp>
        <p:nvSpPr>
          <p:cNvPr id="147460" name="Text Box 4">
            <a:extLst>
              <a:ext uri="{FF2B5EF4-FFF2-40B4-BE49-F238E27FC236}">
                <a16:creationId xmlns:a16="http://schemas.microsoft.com/office/drawing/2014/main" id="{2B0F8B61-0868-4F78-8F5E-E8FC6247DC2B}"/>
              </a:ext>
            </a:extLst>
          </p:cNvPr>
          <p:cNvSpPr txBox="1">
            <a:spLocks noChangeArrowheads="1"/>
          </p:cNvSpPr>
          <p:nvPr/>
        </p:nvSpPr>
        <p:spPr bwMode="auto">
          <a:xfrm>
            <a:off x="1143000" y="30480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t>            Claimed                Allocated               Available	</a:t>
            </a:r>
          </a:p>
        </p:txBody>
      </p:sp>
      <p:sp>
        <p:nvSpPr>
          <p:cNvPr id="147461" name="Text Box 5">
            <a:extLst>
              <a:ext uri="{FF2B5EF4-FFF2-40B4-BE49-F238E27FC236}">
                <a16:creationId xmlns:a16="http://schemas.microsoft.com/office/drawing/2014/main" id="{CDB7B82E-3FA9-4E97-B548-4676B47A7253}"/>
              </a:ext>
            </a:extLst>
          </p:cNvPr>
          <p:cNvSpPr txBox="1">
            <a:spLocks noChangeArrowheads="1"/>
          </p:cNvSpPr>
          <p:nvPr/>
        </p:nvSpPr>
        <p:spPr bwMode="auto">
          <a:xfrm>
            <a:off x="2057400" y="3810000"/>
            <a:ext cx="120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3     2     2</a:t>
            </a:r>
          </a:p>
          <a:p>
            <a:pPr algn="ctr" eaLnBrk="0" hangingPunct="0"/>
            <a:r>
              <a:rPr kumimoji="0" lang="en-US" altLang="zh-CN" sz="2000" b="1"/>
              <a:t>6     1     3</a:t>
            </a:r>
          </a:p>
          <a:p>
            <a:pPr algn="ctr" eaLnBrk="0" hangingPunct="0"/>
            <a:r>
              <a:rPr kumimoji="0" lang="en-US" altLang="zh-CN" sz="2000" b="1"/>
              <a:t>3     1     4</a:t>
            </a:r>
          </a:p>
          <a:p>
            <a:pPr algn="ctr" eaLnBrk="0" hangingPunct="0"/>
            <a:r>
              <a:rPr kumimoji="0" lang="en-US" altLang="zh-CN" sz="2000" b="1"/>
              <a:t>4     2     2</a:t>
            </a:r>
          </a:p>
        </p:txBody>
      </p:sp>
      <p:sp>
        <p:nvSpPr>
          <p:cNvPr id="147462" name="Text Box 6">
            <a:extLst>
              <a:ext uri="{FF2B5EF4-FFF2-40B4-BE49-F238E27FC236}">
                <a16:creationId xmlns:a16="http://schemas.microsoft.com/office/drawing/2014/main" id="{12C519D8-24F5-4772-8BDE-5DB6A6332008}"/>
              </a:ext>
            </a:extLst>
          </p:cNvPr>
          <p:cNvSpPr txBox="1">
            <a:spLocks noChangeArrowheads="1"/>
          </p:cNvSpPr>
          <p:nvPr/>
        </p:nvSpPr>
        <p:spPr bwMode="auto">
          <a:xfrm>
            <a:off x="4038600" y="3810000"/>
            <a:ext cx="121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t>1     0     0</a:t>
            </a:r>
          </a:p>
          <a:p>
            <a:pPr algn="ctr" eaLnBrk="0" hangingPunct="0"/>
            <a:r>
              <a:rPr kumimoji="0" lang="en-US" altLang="zh-CN" sz="2000" b="1"/>
              <a:t>5    1     1</a:t>
            </a:r>
          </a:p>
          <a:p>
            <a:pPr algn="ctr" eaLnBrk="0" hangingPunct="0"/>
            <a:r>
              <a:rPr kumimoji="0" lang="en-US" altLang="zh-CN" sz="2000" b="1"/>
              <a:t>2     1     1</a:t>
            </a:r>
          </a:p>
          <a:p>
            <a:pPr algn="ctr" eaLnBrk="0" hangingPunct="0"/>
            <a:r>
              <a:rPr kumimoji="0" lang="en-US" altLang="zh-CN" sz="2000" b="1"/>
              <a:t>0     0     2</a:t>
            </a:r>
          </a:p>
        </p:txBody>
      </p:sp>
      <p:sp>
        <p:nvSpPr>
          <p:cNvPr id="147463" name="Text Box 7">
            <a:extLst>
              <a:ext uri="{FF2B5EF4-FFF2-40B4-BE49-F238E27FC236}">
                <a16:creationId xmlns:a16="http://schemas.microsoft.com/office/drawing/2014/main" id="{C590ACFE-97EE-4836-B754-E1D43DBB958C}"/>
              </a:ext>
            </a:extLst>
          </p:cNvPr>
          <p:cNvSpPr txBox="1">
            <a:spLocks noChangeArrowheads="1"/>
          </p:cNvSpPr>
          <p:nvPr/>
        </p:nvSpPr>
        <p:spPr bwMode="auto">
          <a:xfrm>
            <a:off x="5943600" y="3810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1     1     2</a:t>
            </a:r>
          </a:p>
        </p:txBody>
      </p:sp>
      <p:sp>
        <p:nvSpPr>
          <p:cNvPr id="147464" name="Text Box 8">
            <a:extLst>
              <a:ext uri="{FF2B5EF4-FFF2-40B4-BE49-F238E27FC236}">
                <a16:creationId xmlns:a16="http://schemas.microsoft.com/office/drawing/2014/main" id="{B8388DD2-43DC-4EB1-AB10-C85998D5C3D3}"/>
              </a:ext>
            </a:extLst>
          </p:cNvPr>
          <p:cNvSpPr txBox="1">
            <a:spLocks noChangeArrowheads="1"/>
          </p:cNvSpPr>
          <p:nvPr/>
        </p:nvSpPr>
        <p:spPr bwMode="auto">
          <a:xfrm>
            <a:off x="1219200" y="3810000"/>
            <a:ext cx="4667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P1</a:t>
            </a:r>
          </a:p>
          <a:p>
            <a:pPr algn="ctr" eaLnBrk="0" hangingPunct="0"/>
            <a:r>
              <a:rPr kumimoji="0" lang="en-US" altLang="zh-CN" sz="2000" b="1"/>
              <a:t>P2</a:t>
            </a:r>
          </a:p>
          <a:p>
            <a:pPr algn="ctr" eaLnBrk="0" hangingPunct="0"/>
            <a:r>
              <a:rPr kumimoji="0" lang="en-US" altLang="zh-CN" sz="2000" b="1"/>
              <a:t>P3</a:t>
            </a:r>
          </a:p>
          <a:p>
            <a:pPr algn="ctr" eaLnBrk="0" hangingPunct="0"/>
            <a:r>
              <a:rPr kumimoji="0" lang="en-US" altLang="zh-CN" sz="2000" b="1"/>
              <a:t>P4</a:t>
            </a:r>
          </a:p>
        </p:txBody>
      </p:sp>
      <p:sp>
        <p:nvSpPr>
          <p:cNvPr id="147465" name="Rectangle 9">
            <a:extLst>
              <a:ext uri="{FF2B5EF4-FFF2-40B4-BE49-F238E27FC236}">
                <a16:creationId xmlns:a16="http://schemas.microsoft.com/office/drawing/2014/main" id="{576A5754-FF74-49A4-8399-885F4395650E}"/>
              </a:ext>
            </a:extLst>
          </p:cNvPr>
          <p:cNvSpPr>
            <a:spLocks noChangeArrowheads="1"/>
          </p:cNvSpPr>
          <p:nvPr/>
        </p:nvSpPr>
        <p:spPr bwMode="auto">
          <a:xfrm>
            <a:off x="838200" y="5445125"/>
            <a:ext cx="78867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en-US" altLang="zh-CN" sz="2800"/>
              <a:t>Suppose that P2 is requesting Q = (1,0,1). Should this request be granted</a:t>
            </a:r>
            <a:r>
              <a:rPr lang="en-US" altLang="zh-CN"/>
              <a:t>?</a:t>
            </a:r>
          </a:p>
        </p:txBody>
      </p:sp>
      <p:sp>
        <p:nvSpPr>
          <p:cNvPr id="147466" name="Text Box 10">
            <a:extLst>
              <a:ext uri="{FF2B5EF4-FFF2-40B4-BE49-F238E27FC236}">
                <a16:creationId xmlns:a16="http://schemas.microsoft.com/office/drawing/2014/main" id="{9C5F29B1-1CED-4C77-9F39-67634E3D07FD}"/>
              </a:ext>
            </a:extLst>
          </p:cNvPr>
          <p:cNvSpPr txBox="1">
            <a:spLocks noChangeArrowheads="1"/>
          </p:cNvSpPr>
          <p:nvPr/>
        </p:nvSpPr>
        <p:spPr bwMode="auto">
          <a:xfrm>
            <a:off x="1981200" y="3429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7467" name="Text Box 11">
            <a:extLst>
              <a:ext uri="{FF2B5EF4-FFF2-40B4-BE49-F238E27FC236}">
                <a16:creationId xmlns:a16="http://schemas.microsoft.com/office/drawing/2014/main" id="{DA888206-9543-4032-ABE8-E78648EDFFE0}"/>
              </a:ext>
            </a:extLst>
          </p:cNvPr>
          <p:cNvSpPr txBox="1">
            <a:spLocks noChangeArrowheads="1"/>
          </p:cNvSpPr>
          <p:nvPr/>
        </p:nvSpPr>
        <p:spPr bwMode="auto">
          <a:xfrm>
            <a:off x="3962400" y="3429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7468" name="Text Box 12">
            <a:extLst>
              <a:ext uri="{FF2B5EF4-FFF2-40B4-BE49-F238E27FC236}">
                <a16:creationId xmlns:a16="http://schemas.microsoft.com/office/drawing/2014/main" id="{2D5CDC22-E61C-4DB3-B6C2-534BDB2B4524}"/>
              </a:ext>
            </a:extLst>
          </p:cNvPr>
          <p:cNvSpPr txBox="1">
            <a:spLocks noChangeArrowheads="1"/>
          </p:cNvSpPr>
          <p:nvPr/>
        </p:nvSpPr>
        <p:spPr bwMode="auto">
          <a:xfrm>
            <a:off x="5867400" y="3429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E7947893-4033-479B-B645-D38409AC0131}"/>
              </a:ext>
            </a:extLst>
          </p:cNvPr>
          <p:cNvSpPr>
            <a:spLocks noGrp="1" noChangeArrowheads="1"/>
          </p:cNvSpPr>
          <p:nvPr>
            <p:ph type="title"/>
          </p:nvPr>
        </p:nvSpPr>
        <p:spPr>
          <a:xfrm>
            <a:off x="685800" y="115888"/>
            <a:ext cx="7772400" cy="1143000"/>
          </a:xfrm>
        </p:spPr>
        <p:txBody>
          <a:bodyPr/>
          <a:lstStyle/>
          <a:p>
            <a:r>
              <a:rPr lang="en-US" altLang="zh-CN" sz="3600"/>
              <a:t>Example of the Banker’s Algorithm</a:t>
            </a:r>
          </a:p>
        </p:txBody>
      </p:sp>
      <p:sp>
        <p:nvSpPr>
          <p:cNvPr id="148483" name="Rectangle 3">
            <a:extLst>
              <a:ext uri="{FF2B5EF4-FFF2-40B4-BE49-F238E27FC236}">
                <a16:creationId xmlns:a16="http://schemas.microsoft.com/office/drawing/2014/main" id="{7D1BB604-4CAF-43EA-BE33-50B5C041F4AA}"/>
              </a:ext>
            </a:extLst>
          </p:cNvPr>
          <p:cNvSpPr>
            <a:spLocks noGrp="1" noChangeArrowheads="1"/>
          </p:cNvSpPr>
          <p:nvPr>
            <p:ph type="body" idx="1"/>
          </p:nvPr>
        </p:nvSpPr>
        <p:spPr>
          <a:xfrm>
            <a:off x="990600" y="4724400"/>
            <a:ext cx="7886700" cy="1870075"/>
          </a:xfrm>
        </p:spPr>
        <p:txBody>
          <a:bodyPr/>
          <a:lstStyle/>
          <a:p>
            <a:r>
              <a:rPr lang="en-US" altLang="zh-CN" sz="2800"/>
              <a:t>This state is safe with sequence {P2, P1, P3, P4}. After P2, we have W = (6,2,3), which enables the other processes to finish. Hence: request granted.</a:t>
            </a:r>
            <a:r>
              <a:rPr lang="en-US" altLang="zh-CN"/>
              <a:t> </a:t>
            </a:r>
          </a:p>
        </p:txBody>
      </p:sp>
      <p:sp>
        <p:nvSpPr>
          <p:cNvPr id="148484" name="Text Box 4">
            <a:extLst>
              <a:ext uri="{FF2B5EF4-FFF2-40B4-BE49-F238E27FC236}">
                <a16:creationId xmlns:a16="http://schemas.microsoft.com/office/drawing/2014/main" id="{D98B74FB-C645-4AD1-AE52-ABA30D5EA0C0}"/>
              </a:ext>
            </a:extLst>
          </p:cNvPr>
          <p:cNvSpPr txBox="1">
            <a:spLocks noChangeArrowheads="1"/>
          </p:cNvSpPr>
          <p:nvPr/>
        </p:nvSpPr>
        <p:spPr bwMode="auto">
          <a:xfrm>
            <a:off x="1295400" y="2286000"/>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t>             Claimed                Allocated               Available	</a:t>
            </a:r>
          </a:p>
        </p:txBody>
      </p:sp>
      <p:sp>
        <p:nvSpPr>
          <p:cNvPr id="148485" name="Text Box 5">
            <a:extLst>
              <a:ext uri="{FF2B5EF4-FFF2-40B4-BE49-F238E27FC236}">
                <a16:creationId xmlns:a16="http://schemas.microsoft.com/office/drawing/2014/main" id="{B9CE674E-E9AD-4D4F-B51F-988A7BC88813}"/>
              </a:ext>
            </a:extLst>
          </p:cNvPr>
          <p:cNvSpPr txBox="1">
            <a:spLocks noChangeArrowheads="1"/>
          </p:cNvSpPr>
          <p:nvPr/>
        </p:nvSpPr>
        <p:spPr bwMode="auto">
          <a:xfrm>
            <a:off x="2209800" y="3048000"/>
            <a:ext cx="120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3     2     2</a:t>
            </a:r>
          </a:p>
          <a:p>
            <a:pPr algn="ctr" eaLnBrk="0" hangingPunct="0"/>
            <a:r>
              <a:rPr kumimoji="0" lang="en-US" altLang="zh-CN" sz="2000" b="1"/>
              <a:t>6     1     3</a:t>
            </a:r>
          </a:p>
          <a:p>
            <a:pPr algn="ctr" eaLnBrk="0" hangingPunct="0"/>
            <a:r>
              <a:rPr kumimoji="0" lang="en-US" altLang="zh-CN" sz="2000" b="1"/>
              <a:t>3     1     4</a:t>
            </a:r>
          </a:p>
          <a:p>
            <a:pPr algn="ctr" eaLnBrk="0" hangingPunct="0"/>
            <a:r>
              <a:rPr kumimoji="0" lang="en-US" altLang="zh-CN" sz="2000" b="1"/>
              <a:t>4     2     2</a:t>
            </a:r>
          </a:p>
        </p:txBody>
      </p:sp>
      <p:sp>
        <p:nvSpPr>
          <p:cNvPr id="148486" name="Text Box 6">
            <a:extLst>
              <a:ext uri="{FF2B5EF4-FFF2-40B4-BE49-F238E27FC236}">
                <a16:creationId xmlns:a16="http://schemas.microsoft.com/office/drawing/2014/main" id="{6BF37196-B80E-4D83-B7B4-AE5D10DA0D26}"/>
              </a:ext>
            </a:extLst>
          </p:cNvPr>
          <p:cNvSpPr txBox="1">
            <a:spLocks noChangeArrowheads="1"/>
          </p:cNvSpPr>
          <p:nvPr/>
        </p:nvSpPr>
        <p:spPr bwMode="auto">
          <a:xfrm>
            <a:off x="4191000" y="3048000"/>
            <a:ext cx="120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1     0     0</a:t>
            </a:r>
          </a:p>
          <a:p>
            <a:pPr algn="ctr" eaLnBrk="0" hangingPunct="0"/>
            <a:r>
              <a:rPr kumimoji="0" lang="en-US" altLang="zh-CN" sz="2000" b="1"/>
              <a:t>6     1     2</a:t>
            </a:r>
          </a:p>
          <a:p>
            <a:pPr algn="ctr" eaLnBrk="0" hangingPunct="0"/>
            <a:r>
              <a:rPr kumimoji="0" lang="en-US" altLang="zh-CN" sz="2000" b="1"/>
              <a:t>2     1     1</a:t>
            </a:r>
          </a:p>
          <a:p>
            <a:pPr algn="ctr" eaLnBrk="0" hangingPunct="0"/>
            <a:r>
              <a:rPr kumimoji="0" lang="en-US" altLang="zh-CN" sz="2000" b="1"/>
              <a:t>0     0     2</a:t>
            </a:r>
          </a:p>
        </p:txBody>
      </p:sp>
      <p:sp>
        <p:nvSpPr>
          <p:cNvPr id="148487" name="Text Box 7">
            <a:extLst>
              <a:ext uri="{FF2B5EF4-FFF2-40B4-BE49-F238E27FC236}">
                <a16:creationId xmlns:a16="http://schemas.microsoft.com/office/drawing/2014/main" id="{E24E7D9C-2647-4669-9BAD-AEAF8742C0F9}"/>
              </a:ext>
            </a:extLst>
          </p:cNvPr>
          <p:cNvSpPr txBox="1">
            <a:spLocks noChangeArrowheads="1"/>
          </p:cNvSpPr>
          <p:nvPr/>
        </p:nvSpPr>
        <p:spPr bwMode="auto">
          <a:xfrm>
            <a:off x="6096000" y="30480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0     1     1</a:t>
            </a:r>
          </a:p>
        </p:txBody>
      </p:sp>
      <p:sp>
        <p:nvSpPr>
          <p:cNvPr id="148488" name="Text Box 8">
            <a:extLst>
              <a:ext uri="{FF2B5EF4-FFF2-40B4-BE49-F238E27FC236}">
                <a16:creationId xmlns:a16="http://schemas.microsoft.com/office/drawing/2014/main" id="{D11C1F1E-E321-4631-9384-833D8FD4610C}"/>
              </a:ext>
            </a:extLst>
          </p:cNvPr>
          <p:cNvSpPr txBox="1">
            <a:spLocks noChangeArrowheads="1"/>
          </p:cNvSpPr>
          <p:nvPr/>
        </p:nvSpPr>
        <p:spPr bwMode="auto">
          <a:xfrm>
            <a:off x="1371600" y="3048000"/>
            <a:ext cx="4667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P1</a:t>
            </a:r>
          </a:p>
          <a:p>
            <a:pPr algn="ctr" eaLnBrk="0" hangingPunct="0"/>
            <a:r>
              <a:rPr kumimoji="0" lang="en-US" altLang="zh-CN" sz="2000" b="1"/>
              <a:t>P2</a:t>
            </a:r>
          </a:p>
          <a:p>
            <a:pPr algn="ctr" eaLnBrk="0" hangingPunct="0"/>
            <a:r>
              <a:rPr kumimoji="0" lang="en-US" altLang="zh-CN" sz="2000" b="1"/>
              <a:t>P3</a:t>
            </a:r>
          </a:p>
          <a:p>
            <a:pPr algn="ctr" eaLnBrk="0" hangingPunct="0"/>
            <a:r>
              <a:rPr kumimoji="0" lang="en-US" altLang="zh-CN" sz="2000" b="1"/>
              <a:t>P4</a:t>
            </a:r>
          </a:p>
        </p:txBody>
      </p:sp>
      <p:sp>
        <p:nvSpPr>
          <p:cNvPr id="148489" name="Rectangle 9">
            <a:extLst>
              <a:ext uri="{FF2B5EF4-FFF2-40B4-BE49-F238E27FC236}">
                <a16:creationId xmlns:a16="http://schemas.microsoft.com/office/drawing/2014/main" id="{DFD29A3F-7784-4739-ACA9-36D1352E89FC}"/>
              </a:ext>
            </a:extLst>
          </p:cNvPr>
          <p:cNvSpPr>
            <a:spLocks noChangeArrowheads="1"/>
          </p:cNvSpPr>
          <p:nvPr/>
        </p:nvSpPr>
        <p:spPr bwMode="auto">
          <a:xfrm>
            <a:off x="838200" y="1524000"/>
            <a:ext cx="78867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endParaRPr lang="fr-CA" altLang="en-US"/>
          </a:p>
        </p:txBody>
      </p:sp>
      <p:sp>
        <p:nvSpPr>
          <p:cNvPr id="148490" name="Rectangle 10">
            <a:extLst>
              <a:ext uri="{FF2B5EF4-FFF2-40B4-BE49-F238E27FC236}">
                <a16:creationId xmlns:a16="http://schemas.microsoft.com/office/drawing/2014/main" id="{F853C068-FB57-4DB1-8AC8-4B22F6B9DFA4}"/>
              </a:ext>
            </a:extLst>
          </p:cNvPr>
          <p:cNvSpPr>
            <a:spLocks noChangeArrowheads="1"/>
          </p:cNvSpPr>
          <p:nvPr/>
        </p:nvSpPr>
        <p:spPr bwMode="auto">
          <a:xfrm>
            <a:off x="755650" y="1268413"/>
            <a:ext cx="7886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en-US" altLang="zh-CN" sz="2800"/>
              <a:t>The resulting state would be</a:t>
            </a:r>
            <a:r>
              <a:rPr lang="en-US" altLang="zh-CN"/>
              <a:t>: </a:t>
            </a:r>
          </a:p>
        </p:txBody>
      </p:sp>
      <p:sp>
        <p:nvSpPr>
          <p:cNvPr id="148491" name="Text Box 11">
            <a:extLst>
              <a:ext uri="{FF2B5EF4-FFF2-40B4-BE49-F238E27FC236}">
                <a16:creationId xmlns:a16="http://schemas.microsoft.com/office/drawing/2014/main" id="{C42EE929-C404-4FE2-99B6-B09796804D4D}"/>
              </a:ext>
            </a:extLst>
          </p:cNvPr>
          <p:cNvSpPr txBox="1">
            <a:spLocks noChangeArrowheads="1"/>
          </p:cNvSpPr>
          <p:nvPr/>
        </p:nvSpPr>
        <p:spPr bwMode="auto">
          <a:xfrm>
            <a:off x="2133600" y="27432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8492" name="Text Box 12">
            <a:extLst>
              <a:ext uri="{FF2B5EF4-FFF2-40B4-BE49-F238E27FC236}">
                <a16:creationId xmlns:a16="http://schemas.microsoft.com/office/drawing/2014/main" id="{6DE66977-4E06-4B92-892B-BD8DC993EFB9}"/>
              </a:ext>
            </a:extLst>
          </p:cNvPr>
          <p:cNvSpPr txBox="1">
            <a:spLocks noChangeArrowheads="1"/>
          </p:cNvSpPr>
          <p:nvPr/>
        </p:nvSpPr>
        <p:spPr bwMode="auto">
          <a:xfrm>
            <a:off x="4114800" y="27432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8493" name="Text Box 13">
            <a:extLst>
              <a:ext uri="{FF2B5EF4-FFF2-40B4-BE49-F238E27FC236}">
                <a16:creationId xmlns:a16="http://schemas.microsoft.com/office/drawing/2014/main" id="{DD9E3222-232B-45BE-A10E-606F52416516}"/>
              </a:ext>
            </a:extLst>
          </p:cNvPr>
          <p:cNvSpPr txBox="1">
            <a:spLocks noChangeArrowheads="1"/>
          </p:cNvSpPr>
          <p:nvPr/>
        </p:nvSpPr>
        <p:spPr bwMode="auto">
          <a:xfrm>
            <a:off x="6019800" y="27432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13A0B5B7-8F95-43E4-8D6D-63BF39E4FA84}"/>
              </a:ext>
            </a:extLst>
          </p:cNvPr>
          <p:cNvSpPr>
            <a:spLocks noGrp="1" noChangeArrowheads="1"/>
          </p:cNvSpPr>
          <p:nvPr>
            <p:ph type="title"/>
          </p:nvPr>
        </p:nvSpPr>
        <p:spPr>
          <a:xfrm>
            <a:off x="468313" y="333375"/>
            <a:ext cx="7772400" cy="1143000"/>
          </a:xfrm>
        </p:spPr>
        <p:txBody>
          <a:bodyPr/>
          <a:lstStyle/>
          <a:p>
            <a:r>
              <a:rPr lang="en-US" altLang="zh-CN" sz="3600"/>
              <a:t>Example of the Banker’s Algorithm</a:t>
            </a:r>
          </a:p>
        </p:txBody>
      </p:sp>
      <p:sp>
        <p:nvSpPr>
          <p:cNvPr id="149507" name="Rectangle 3">
            <a:extLst>
              <a:ext uri="{FF2B5EF4-FFF2-40B4-BE49-F238E27FC236}">
                <a16:creationId xmlns:a16="http://schemas.microsoft.com/office/drawing/2014/main" id="{42E11BF2-A5F1-443D-9994-0F1C795CF50E}"/>
              </a:ext>
            </a:extLst>
          </p:cNvPr>
          <p:cNvSpPr>
            <a:spLocks noGrp="1" noChangeArrowheads="1"/>
          </p:cNvSpPr>
          <p:nvPr>
            <p:ph type="body" idx="1"/>
          </p:nvPr>
        </p:nvSpPr>
        <p:spPr>
          <a:xfrm>
            <a:off x="755650" y="1341438"/>
            <a:ext cx="7886700" cy="1184275"/>
          </a:xfrm>
        </p:spPr>
        <p:txBody>
          <a:bodyPr/>
          <a:lstStyle/>
          <a:p>
            <a:pPr>
              <a:lnSpc>
                <a:spcPct val="90000"/>
              </a:lnSpc>
            </a:pPr>
            <a:r>
              <a:rPr lang="en-US" altLang="zh-CN" sz="2800"/>
              <a:t>However, if from the initial state, P1 requests Q = (1,0,1). The resulting state would be:</a:t>
            </a:r>
          </a:p>
        </p:txBody>
      </p:sp>
      <p:sp>
        <p:nvSpPr>
          <p:cNvPr id="149508" name="Text Box 4">
            <a:extLst>
              <a:ext uri="{FF2B5EF4-FFF2-40B4-BE49-F238E27FC236}">
                <a16:creationId xmlns:a16="http://schemas.microsoft.com/office/drawing/2014/main" id="{F63580C4-E483-4BB3-B7E8-0F883C72AB31}"/>
              </a:ext>
            </a:extLst>
          </p:cNvPr>
          <p:cNvSpPr txBox="1">
            <a:spLocks noChangeArrowheads="1"/>
          </p:cNvSpPr>
          <p:nvPr/>
        </p:nvSpPr>
        <p:spPr bwMode="auto">
          <a:xfrm>
            <a:off x="1143000" y="2492375"/>
            <a:ext cx="678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t>            Claimed                Allocated               Available	</a:t>
            </a:r>
          </a:p>
        </p:txBody>
      </p:sp>
      <p:sp>
        <p:nvSpPr>
          <p:cNvPr id="149509" name="Text Box 5">
            <a:extLst>
              <a:ext uri="{FF2B5EF4-FFF2-40B4-BE49-F238E27FC236}">
                <a16:creationId xmlns:a16="http://schemas.microsoft.com/office/drawing/2014/main" id="{F1682CBD-B9F6-430F-91C9-29AC15D948D3}"/>
              </a:ext>
            </a:extLst>
          </p:cNvPr>
          <p:cNvSpPr txBox="1">
            <a:spLocks noChangeArrowheads="1"/>
          </p:cNvSpPr>
          <p:nvPr/>
        </p:nvSpPr>
        <p:spPr bwMode="auto">
          <a:xfrm>
            <a:off x="2057400" y="3178175"/>
            <a:ext cx="120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3     2     2</a:t>
            </a:r>
          </a:p>
          <a:p>
            <a:pPr algn="ctr" eaLnBrk="0" hangingPunct="0"/>
            <a:r>
              <a:rPr kumimoji="0" lang="en-US" altLang="zh-CN" sz="2000" b="1"/>
              <a:t>6     1     3</a:t>
            </a:r>
          </a:p>
          <a:p>
            <a:pPr algn="ctr" eaLnBrk="0" hangingPunct="0"/>
            <a:r>
              <a:rPr kumimoji="0" lang="en-US" altLang="zh-CN" sz="2000" b="1"/>
              <a:t>3     1     4</a:t>
            </a:r>
          </a:p>
          <a:p>
            <a:pPr algn="ctr" eaLnBrk="0" hangingPunct="0"/>
            <a:r>
              <a:rPr kumimoji="0" lang="en-US" altLang="zh-CN" sz="2000" b="1"/>
              <a:t>4     2     2</a:t>
            </a:r>
          </a:p>
        </p:txBody>
      </p:sp>
      <p:sp>
        <p:nvSpPr>
          <p:cNvPr id="149510" name="Text Box 6">
            <a:extLst>
              <a:ext uri="{FF2B5EF4-FFF2-40B4-BE49-F238E27FC236}">
                <a16:creationId xmlns:a16="http://schemas.microsoft.com/office/drawing/2014/main" id="{E29DAFAF-DBFB-4C8A-9B67-99FD09327B24}"/>
              </a:ext>
            </a:extLst>
          </p:cNvPr>
          <p:cNvSpPr txBox="1">
            <a:spLocks noChangeArrowheads="1"/>
          </p:cNvSpPr>
          <p:nvPr/>
        </p:nvSpPr>
        <p:spPr bwMode="auto">
          <a:xfrm>
            <a:off x="4038600" y="3178175"/>
            <a:ext cx="121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en-US" altLang="zh-CN" sz="2000" b="1"/>
              <a:t>2     0     1</a:t>
            </a:r>
          </a:p>
          <a:p>
            <a:pPr algn="ctr" eaLnBrk="0" hangingPunct="0"/>
            <a:r>
              <a:rPr kumimoji="0" lang="en-US" altLang="zh-CN" sz="2000" b="1"/>
              <a:t>5    1     1</a:t>
            </a:r>
          </a:p>
          <a:p>
            <a:pPr algn="ctr" eaLnBrk="0" hangingPunct="0"/>
            <a:r>
              <a:rPr kumimoji="0" lang="en-US" altLang="zh-CN" sz="2000" b="1"/>
              <a:t>2     1     1</a:t>
            </a:r>
          </a:p>
          <a:p>
            <a:pPr algn="ctr" eaLnBrk="0" hangingPunct="0"/>
            <a:r>
              <a:rPr kumimoji="0" lang="en-US" altLang="zh-CN" sz="2000" b="1"/>
              <a:t>0     0     2</a:t>
            </a:r>
          </a:p>
        </p:txBody>
      </p:sp>
      <p:sp>
        <p:nvSpPr>
          <p:cNvPr id="149511" name="Text Box 7">
            <a:extLst>
              <a:ext uri="{FF2B5EF4-FFF2-40B4-BE49-F238E27FC236}">
                <a16:creationId xmlns:a16="http://schemas.microsoft.com/office/drawing/2014/main" id="{7F96DB50-1134-4826-9A4D-D10C219C5C2E}"/>
              </a:ext>
            </a:extLst>
          </p:cNvPr>
          <p:cNvSpPr txBox="1">
            <a:spLocks noChangeArrowheads="1"/>
          </p:cNvSpPr>
          <p:nvPr/>
        </p:nvSpPr>
        <p:spPr bwMode="auto">
          <a:xfrm>
            <a:off x="5943600" y="317817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0     1     1</a:t>
            </a:r>
          </a:p>
        </p:txBody>
      </p:sp>
      <p:sp>
        <p:nvSpPr>
          <p:cNvPr id="149512" name="Text Box 8">
            <a:extLst>
              <a:ext uri="{FF2B5EF4-FFF2-40B4-BE49-F238E27FC236}">
                <a16:creationId xmlns:a16="http://schemas.microsoft.com/office/drawing/2014/main" id="{76C70F37-4CC1-4FF9-951D-A9F8CF4254C6}"/>
              </a:ext>
            </a:extLst>
          </p:cNvPr>
          <p:cNvSpPr txBox="1">
            <a:spLocks noChangeArrowheads="1"/>
          </p:cNvSpPr>
          <p:nvPr/>
        </p:nvSpPr>
        <p:spPr bwMode="auto">
          <a:xfrm>
            <a:off x="1219200" y="3178175"/>
            <a:ext cx="4667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P1</a:t>
            </a:r>
          </a:p>
          <a:p>
            <a:pPr algn="ctr" eaLnBrk="0" hangingPunct="0"/>
            <a:r>
              <a:rPr kumimoji="0" lang="en-US" altLang="zh-CN" sz="2000" b="1"/>
              <a:t>P2</a:t>
            </a:r>
          </a:p>
          <a:p>
            <a:pPr algn="ctr" eaLnBrk="0" hangingPunct="0"/>
            <a:r>
              <a:rPr kumimoji="0" lang="en-US" altLang="zh-CN" sz="2000" b="1"/>
              <a:t>P3</a:t>
            </a:r>
          </a:p>
          <a:p>
            <a:pPr algn="ctr" eaLnBrk="0" hangingPunct="0"/>
            <a:r>
              <a:rPr kumimoji="0" lang="en-US" altLang="zh-CN" sz="2000" b="1"/>
              <a:t>P4</a:t>
            </a:r>
          </a:p>
        </p:txBody>
      </p:sp>
      <p:sp>
        <p:nvSpPr>
          <p:cNvPr id="149513" name="Rectangle 9">
            <a:extLst>
              <a:ext uri="{FF2B5EF4-FFF2-40B4-BE49-F238E27FC236}">
                <a16:creationId xmlns:a16="http://schemas.microsoft.com/office/drawing/2014/main" id="{19EB698F-DFE0-48AC-B110-302F21E344FF}"/>
              </a:ext>
            </a:extLst>
          </p:cNvPr>
          <p:cNvSpPr>
            <a:spLocks noChangeArrowheads="1"/>
          </p:cNvSpPr>
          <p:nvPr/>
        </p:nvSpPr>
        <p:spPr bwMode="auto">
          <a:xfrm>
            <a:off x="827088" y="4724400"/>
            <a:ext cx="78867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en-US" altLang="zh-CN" sz="2800"/>
              <a:t>This is not a safe state since any process would need an additional unit of R1 to finish. Request refused: P1 is blocked.</a:t>
            </a:r>
            <a:r>
              <a:rPr lang="en-US" altLang="zh-CN"/>
              <a:t> </a:t>
            </a:r>
          </a:p>
        </p:txBody>
      </p:sp>
      <p:sp>
        <p:nvSpPr>
          <p:cNvPr id="149514" name="Text Box 10">
            <a:extLst>
              <a:ext uri="{FF2B5EF4-FFF2-40B4-BE49-F238E27FC236}">
                <a16:creationId xmlns:a16="http://schemas.microsoft.com/office/drawing/2014/main" id="{4095D702-957A-40AE-AC02-18018FF29F78}"/>
              </a:ext>
            </a:extLst>
          </p:cNvPr>
          <p:cNvSpPr txBox="1">
            <a:spLocks noChangeArrowheads="1"/>
          </p:cNvSpPr>
          <p:nvPr/>
        </p:nvSpPr>
        <p:spPr bwMode="auto">
          <a:xfrm>
            <a:off x="1981200" y="279717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9515" name="Text Box 11">
            <a:extLst>
              <a:ext uri="{FF2B5EF4-FFF2-40B4-BE49-F238E27FC236}">
                <a16:creationId xmlns:a16="http://schemas.microsoft.com/office/drawing/2014/main" id="{68867EEB-2036-410F-B067-691215A116E2}"/>
              </a:ext>
            </a:extLst>
          </p:cNvPr>
          <p:cNvSpPr txBox="1">
            <a:spLocks noChangeArrowheads="1"/>
          </p:cNvSpPr>
          <p:nvPr/>
        </p:nvSpPr>
        <p:spPr bwMode="auto">
          <a:xfrm>
            <a:off x="3962400" y="279717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
        <p:nvSpPr>
          <p:cNvPr id="149516" name="Text Box 12">
            <a:extLst>
              <a:ext uri="{FF2B5EF4-FFF2-40B4-BE49-F238E27FC236}">
                <a16:creationId xmlns:a16="http://schemas.microsoft.com/office/drawing/2014/main" id="{B185470D-3E39-462B-A036-502412CDD3F6}"/>
              </a:ext>
            </a:extLst>
          </p:cNvPr>
          <p:cNvSpPr txBox="1">
            <a:spLocks noChangeArrowheads="1"/>
          </p:cNvSpPr>
          <p:nvPr/>
        </p:nvSpPr>
        <p:spPr bwMode="auto">
          <a:xfrm>
            <a:off x="5867400" y="279717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en-US" altLang="zh-CN" sz="2000" b="1"/>
              <a:t>R1  R2  R3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6B3B02F-DA06-49DD-BA30-BB0EF6954B02}"/>
              </a:ext>
            </a:extLst>
          </p:cNvPr>
          <p:cNvSpPr>
            <a:spLocks noGrp="1" noChangeArrowheads="1"/>
          </p:cNvSpPr>
          <p:nvPr>
            <p:ph type="title"/>
          </p:nvPr>
        </p:nvSpPr>
        <p:spPr>
          <a:xfrm>
            <a:off x="762000" y="609600"/>
            <a:ext cx="8458200" cy="990600"/>
          </a:xfrm>
        </p:spPr>
        <p:txBody>
          <a:bodyPr/>
          <a:lstStyle/>
          <a:p>
            <a:r>
              <a:rPr lang="en-US" altLang="zh-CN" sz="2800" b="1">
                <a:cs typeface="Times New Roman" panose="02020603050405020304" pitchFamily="18" charset="0"/>
              </a:rPr>
              <a:t>  </a:t>
            </a:r>
            <a:r>
              <a:rPr lang="zh-CN" altLang="en-US" sz="4800">
                <a:latin typeface="华文新魏" panose="02010800040101010101" pitchFamily="2" charset="-122"/>
                <a:ea typeface="华文新魏" panose="02010800040101010101" pitchFamily="2" charset="-122"/>
              </a:rPr>
              <a:t>银行家算法的数据结构</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40963" name="Rectangle 3">
            <a:extLst>
              <a:ext uri="{FF2B5EF4-FFF2-40B4-BE49-F238E27FC236}">
                <a16:creationId xmlns:a16="http://schemas.microsoft.com/office/drawing/2014/main" id="{B80EB25E-D433-456C-99D4-AEB9B4F4CA75}"/>
              </a:ext>
            </a:extLst>
          </p:cNvPr>
          <p:cNvSpPr>
            <a:spLocks noGrp="1" noChangeArrowheads="1"/>
          </p:cNvSpPr>
          <p:nvPr>
            <p:ph type="body" idx="1"/>
          </p:nvPr>
        </p:nvSpPr>
        <p:spPr>
          <a:xfrm>
            <a:off x="838200" y="1143000"/>
            <a:ext cx="7981950" cy="5410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一个系统有</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个进程和</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种不同类型的资源</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定义包含以下向量和矩阵的数据结构：</a:t>
            </a:r>
          </a:p>
          <a:p>
            <a:pPr>
              <a:buFontTx/>
              <a:buNone/>
            </a:pPr>
            <a:r>
              <a:rPr lang="en-US" altLang="zh-CN">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系统每类资源总数</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该</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个元素的向量为系统中每类资源的数量</a:t>
            </a:r>
          </a:p>
          <a:p>
            <a:pPr>
              <a:buFontTx/>
              <a:buNone/>
            </a:pPr>
            <a:r>
              <a:rPr lang="zh-CN" altLang="en-US">
                <a:latin typeface="华文新魏" panose="02010800040101010101" pitchFamily="2" charset="-122"/>
                <a:ea typeface="华文新魏" panose="02010800040101010101" pitchFamily="2" charset="-122"/>
              </a:rPr>
              <a:t>      </a:t>
            </a:r>
            <a:r>
              <a:rPr lang="en-US" altLang="zh-CN">
                <a:solidFill>
                  <a:srgbClr val="CC0000"/>
                </a:solidFill>
                <a:latin typeface="华文新魏" panose="02010800040101010101" pitchFamily="2" charset="-122"/>
                <a:ea typeface="华文新魏" panose="02010800040101010101" pitchFamily="2" charset="-122"/>
              </a:rPr>
              <a:t>Resource=(R</a:t>
            </a:r>
            <a:r>
              <a:rPr lang="en-US" altLang="zh-CN" baseline="-30000">
                <a:solidFill>
                  <a:srgbClr val="CC0000"/>
                </a:solidFill>
                <a:latin typeface="华文新魏" panose="02010800040101010101" pitchFamily="2" charset="-122"/>
                <a:ea typeface="华文新魏" panose="02010800040101010101" pitchFamily="2" charset="-122"/>
              </a:rPr>
              <a:t>1</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2</a:t>
            </a:r>
            <a:r>
              <a:rPr lang="en-US" altLang="zh-CN">
                <a:solidFill>
                  <a:srgbClr val="CC0000"/>
                </a:solidFill>
                <a:latin typeface="华文新魏" panose="02010800040101010101" pitchFamily="2" charset="-122"/>
                <a:ea typeface="华文新魏" panose="02010800040101010101" pitchFamily="2" charset="-122"/>
              </a:rPr>
              <a:t>,</a:t>
            </a:r>
            <a:r>
              <a:rPr lang="en-US" altLang="zh-CN">
                <a:solidFill>
                  <a:srgbClr val="CC0000"/>
                </a:solidFill>
                <a:ea typeface="华文新魏" panose="02010800040101010101" pitchFamily="2" charset="-122"/>
              </a:rPr>
              <a:t>…</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m</a:t>
            </a:r>
            <a:r>
              <a:rPr lang="en-US" altLang="zh-CN">
                <a:solidFill>
                  <a:srgbClr val="CC0000"/>
                </a:solidFill>
                <a:latin typeface="华文新魏" panose="02010800040101010101" pitchFamily="2" charset="-122"/>
                <a:ea typeface="华文新魏" panose="02010800040101010101" pitchFamily="2" charset="-122"/>
              </a:rPr>
              <a:t>)     </a:t>
            </a:r>
          </a:p>
          <a:p>
            <a:pPr algn="just">
              <a:buFontTx/>
              <a:buNone/>
            </a:pP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每类资源未分配数量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该</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个元素的向量为系统中每类资源尚可供分配的数量</a:t>
            </a:r>
          </a:p>
          <a:p>
            <a:pPr algn="just">
              <a:buFontTx/>
              <a:buNone/>
            </a:pPr>
            <a:r>
              <a:rPr lang="zh-CN" altLang="en-US">
                <a:latin typeface="华文新魏" panose="02010800040101010101" pitchFamily="2" charset="-122"/>
                <a:ea typeface="华文新魏" panose="02010800040101010101" pitchFamily="2" charset="-122"/>
              </a:rPr>
              <a:t>     </a:t>
            </a:r>
            <a:r>
              <a:rPr lang="en-US" altLang="zh-CN">
                <a:solidFill>
                  <a:srgbClr val="CC0000"/>
                </a:solidFill>
                <a:latin typeface="华文新魏" panose="02010800040101010101" pitchFamily="2" charset="-122"/>
                <a:ea typeface="华文新魏" panose="02010800040101010101" pitchFamily="2" charset="-122"/>
              </a:rPr>
              <a:t>Avilable=(V</a:t>
            </a:r>
            <a:r>
              <a:rPr lang="en-US" altLang="zh-CN" baseline="-30000">
                <a:solidFill>
                  <a:srgbClr val="CC0000"/>
                </a:solidFill>
                <a:latin typeface="华文新魏" panose="02010800040101010101" pitchFamily="2" charset="-122"/>
                <a:ea typeface="华文新魏" panose="02010800040101010101" pitchFamily="2" charset="-122"/>
              </a:rPr>
              <a:t>1</a:t>
            </a:r>
            <a:r>
              <a:rPr lang="en-US" altLang="zh-CN">
                <a:solidFill>
                  <a:srgbClr val="CC0000"/>
                </a:solidFill>
                <a:latin typeface="华文新魏" panose="02010800040101010101" pitchFamily="2" charset="-122"/>
                <a:ea typeface="华文新魏" panose="02010800040101010101" pitchFamily="2" charset="-122"/>
              </a:rPr>
              <a:t>,V</a:t>
            </a:r>
            <a:r>
              <a:rPr lang="en-US" altLang="zh-CN" baseline="-30000">
                <a:solidFill>
                  <a:srgbClr val="CC0000"/>
                </a:solidFill>
                <a:latin typeface="华文新魏" panose="02010800040101010101" pitchFamily="2" charset="-122"/>
                <a:ea typeface="华文新魏" panose="02010800040101010101" pitchFamily="2" charset="-122"/>
              </a:rPr>
              <a:t>2</a:t>
            </a:r>
            <a:r>
              <a:rPr lang="en-US" altLang="zh-CN">
                <a:solidFill>
                  <a:srgbClr val="CC0000"/>
                </a:solidFill>
                <a:latin typeface="华文新魏" panose="02010800040101010101" pitchFamily="2" charset="-122"/>
                <a:ea typeface="华文新魏" panose="02010800040101010101" pitchFamily="2" charset="-122"/>
              </a:rPr>
              <a:t>,</a:t>
            </a:r>
            <a:r>
              <a:rPr lang="en-US" altLang="zh-CN">
                <a:solidFill>
                  <a:srgbClr val="CC0000"/>
                </a:solidFill>
                <a:ea typeface="华文新魏" panose="02010800040101010101" pitchFamily="2" charset="-122"/>
              </a:rPr>
              <a:t>…</a:t>
            </a:r>
            <a:r>
              <a:rPr lang="en-US" altLang="zh-CN">
                <a:solidFill>
                  <a:srgbClr val="CC0000"/>
                </a:solidFill>
                <a:latin typeface="华文新魏" panose="02010800040101010101" pitchFamily="2" charset="-122"/>
                <a:ea typeface="华文新魏" panose="02010800040101010101" pitchFamily="2" charset="-122"/>
              </a:rPr>
              <a:t>,V</a:t>
            </a:r>
            <a:r>
              <a:rPr lang="en-US" altLang="zh-CN" baseline="-30000">
                <a:solidFill>
                  <a:srgbClr val="CC0000"/>
                </a:solidFill>
                <a:latin typeface="华文新魏" panose="02010800040101010101" pitchFamily="2" charset="-122"/>
                <a:ea typeface="华文新魏" panose="02010800040101010101" pitchFamily="2" charset="-122"/>
              </a:rPr>
              <a:t>m</a:t>
            </a:r>
            <a:r>
              <a:rPr lang="en-US" altLang="zh-CN">
                <a:solidFill>
                  <a:srgbClr val="CC0000"/>
                </a:solidFill>
                <a:latin typeface="华文新魏" panose="02010800040101010101" pitchFamily="2" charset="-122"/>
                <a:ea typeface="华文新魏" panose="02010800040101010101" pitchFamily="2" charset="-122"/>
              </a:rPr>
              <a:t>)</a:t>
            </a:r>
          </a:p>
          <a:p>
            <a:endParaRPr lang="en-US" altLang="zh-CN">
              <a:solidFill>
                <a:srgbClr val="CC0000"/>
              </a:solidFill>
              <a:latin typeface="华文新魏" panose="02010800040101010101" pitchFamily="2" charset="-122"/>
              <a:ea typeface="华文新魏" panose="02010800040101010101" pitchFamily="2" charset="-122"/>
            </a:endParaRPr>
          </a:p>
          <a:p>
            <a:pPr>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52DB95F-AE9F-443D-9AF7-4610A914B930}"/>
              </a:ext>
            </a:extLst>
          </p:cNvPr>
          <p:cNvSpPr>
            <a:spLocks noGrp="1" noChangeArrowheads="1"/>
          </p:cNvSpPr>
          <p:nvPr>
            <p:ph type="title"/>
          </p:nvPr>
        </p:nvSpPr>
        <p:spPr>
          <a:xfrm>
            <a:off x="685800" y="609600"/>
            <a:ext cx="7543800" cy="457200"/>
          </a:xfrm>
        </p:spPr>
        <p:txBody>
          <a:bodyPr/>
          <a:lstStyle/>
          <a:p>
            <a:r>
              <a:rPr lang="en-US" altLang="zh-CN"/>
              <a:t> </a:t>
            </a:r>
          </a:p>
        </p:txBody>
      </p:sp>
      <p:sp>
        <p:nvSpPr>
          <p:cNvPr id="78851" name="Rectangle 3">
            <a:extLst>
              <a:ext uri="{FF2B5EF4-FFF2-40B4-BE49-F238E27FC236}">
                <a16:creationId xmlns:a16="http://schemas.microsoft.com/office/drawing/2014/main" id="{958B8834-67CF-4545-B123-81D941BA3C74}"/>
              </a:ext>
            </a:extLst>
          </p:cNvPr>
          <p:cNvSpPr>
            <a:spLocks noGrp="1" noChangeArrowheads="1"/>
          </p:cNvSpPr>
          <p:nvPr>
            <p:ph type="body" idx="1"/>
          </p:nvPr>
        </p:nvSpPr>
        <p:spPr>
          <a:xfrm>
            <a:off x="304800" y="-304800"/>
            <a:ext cx="8839200" cy="6858000"/>
          </a:xfrm>
        </p:spPr>
        <p:txBody>
          <a:bodyPr/>
          <a:lstStyle/>
          <a:p>
            <a:pPr>
              <a:buFontTx/>
              <a:buNone/>
            </a:pPr>
            <a:endParaRPr lang="en-US" altLang="zh-CN">
              <a:cs typeface="Times New Roman" panose="02020603050405020304" pitchFamily="18" charset="0"/>
            </a:endParaRPr>
          </a:p>
          <a:p>
            <a:pPr>
              <a:buFontTx/>
              <a:buNone/>
            </a:pPr>
            <a:r>
              <a:rPr lang="en-US" altLang="zh-CN">
                <a:cs typeface="Times New Roman" panose="02020603050405020304" pitchFamily="18" charset="0"/>
              </a:rPr>
              <a:t>          </a:t>
            </a:r>
            <a:r>
              <a:rPr lang="zh-CN" altLang="en-US" sz="4800">
                <a:solidFill>
                  <a:schemeClr val="tx2"/>
                </a:solidFill>
                <a:latin typeface="华文新魏" panose="02010800040101010101" pitchFamily="2" charset="-122"/>
                <a:ea typeface="华文新魏" panose="02010800040101010101" pitchFamily="2" charset="-122"/>
              </a:rPr>
              <a:t>银行家算法的数据结构</a:t>
            </a:r>
            <a:r>
              <a:rPr lang="en-US" altLang="zh-CN" sz="4800">
                <a:solidFill>
                  <a:schemeClr val="tx2"/>
                </a:solidFill>
                <a:latin typeface="华文新魏" panose="02010800040101010101" pitchFamily="2" charset="-122"/>
                <a:ea typeface="华文新魏" panose="02010800040101010101" pitchFamily="2" charset="-122"/>
              </a:rPr>
              <a:t>(2)</a:t>
            </a:r>
          </a:p>
          <a:p>
            <a:pPr algn="just"/>
            <a:r>
              <a:rPr lang="zh-CN" altLang="en-US">
                <a:solidFill>
                  <a:srgbClr val="CC0000"/>
                </a:solidFill>
                <a:latin typeface="华文新魏" panose="02010800040101010101" pitchFamily="2" charset="-122"/>
                <a:ea typeface="华文新魏" panose="02010800040101010101" pitchFamily="2" charset="-122"/>
              </a:rPr>
              <a:t>最大需求矩阵</a:t>
            </a:r>
            <a:r>
              <a:rPr lang="en-US" altLang="zh-CN">
                <a:solidFill>
                  <a:srgbClr val="CC0000"/>
                </a:solidFill>
                <a:latin typeface="华文新魏" panose="02010800040101010101" pitchFamily="2" charset="-122"/>
                <a:ea typeface="华文新魏" panose="02010800040101010101" pitchFamily="2" charset="-122"/>
              </a:rPr>
              <a:t>--</a:t>
            </a:r>
            <a:r>
              <a:rPr lang="zh-CN" altLang="en-US">
                <a:solidFill>
                  <a:srgbClr val="CC0000"/>
                </a:solidFill>
                <a:latin typeface="华文新魏" panose="02010800040101010101" pitchFamily="2" charset="-122"/>
                <a:ea typeface="华文新魏" panose="02010800040101010101" pitchFamily="2" charset="-122"/>
              </a:rPr>
              <a:t>每个进程对每类资源的最大需求量</a:t>
            </a:r>
            <a:r>
              <a:rPr lang="en-US" altLang="zh-CN">
                <a:solidFill>
                  <a:srgbClr val="CC0000"/>
                </a:solidFill>
                <a:latin typeface="华文新魏" panose="02010800040101010101" pitchFamily="2" charset="-122"/>
                <a:ea typeface="华文新魏" panose="02010800040101010101" pitchFamily="2" charset="-122"/>
              </a:rPr>
              <a:t>,C</a:t>
            </a:r>
            <a:r>
              <a:rPr lang="en-US" altLang="zh-CN" baseline="-30000">
                <a:solidFill>
                  <a:srgbClr val="CC0000"/>
                </a:solidFill>
                <a:latin typeface="华文新魏" panose="02010800040101010101" pitchFamily="2" charset="-122"/>
                <a:ea typeface="华文新魏" panose="02010800040101010101" pitchFamily="2" charset="-122"/>
              </a:rPr>
              <a:t>ij</a:t>
            </a:r>
            <a:r>
              <a:rPr lang="zh-CN" altLang="en-US">
                <a:solidFill>
                  <a:srgbClr val="CC0000"/>
                </a:solidFill>
                <a:latin typeface="华文新魏" panose="02010800040101010101" pitchFamily="2" charset="-122"/>
                <a:ea typeface="华文新魏" panose="02010800040101010101" pitchFamily="2" charset="-122"/>
              </a:rPr>
              <a:t>表示进程</a:t>
            </a:r>
            <a:r>
              <a:rPr lang="en-US" altLang="zh-CN">
                <a:solidFill>
                  <a:srgbClr val="CC0000"/>
                </a:solidFill>
                <a:latin typeface="华文新魏" panose="02010800040101010101" pitchFamily="2" charset="-122"/>
                <a:ea typeface="华文新魏" panose="02010800040101010101" pitchFamily="2" charset="-122"/>
              </a:rPr>
              <a:t>P</a:t>
            </a:r>
            <a:r>
              <a:rPr lang="en-US" altLang="zh-CN" baseline="-30000">
                <a:solidFill>
                  <a:srgbClr val="CC0000"/>
                </a:solidFill>
                <a:latin typeface="华文新魏" panose="02010800040101010101" pitchFamily="2" charset="-122"/>
                <a:ea typeface="华文新魏" panose="02010800040101010101" pitchFamily="2" charset="-122"/>
              </a:rPr>
              <a:t>i</a:t>
            </a:r>
            <a:r>
              <a:rPr lang="zh-CN" altLang="en-US">
                <a:solidFill>
                  <a:srgbClr val="CC0000"/>
                </a:solidFill>
                <a:latin typeface="华文新魏" panose="02010800040101010101" pitchFamily="2" charset="-122"/>
                <a:ea typeface="华文新魏" panose="02010800040101010101" pitchFamily="2" charset="-122"/>
              </a:rPr>
              <a:t>需</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j</a:t>
            </a:r>
            <a:r>
              <a:rPr lang="zh-CN" altLang="en-US">
                <a:solidFill>
                  <a:srgbClr val="CC0000"/>
                </a:solidFill>
                <a:latin typeface="华文新魏" panose="02010800040101010101" pitchFamily="2" charset="-122"/>
                <a:ea typeface="华文新魏" panose="02010800040101010101" pitchFamily="2" charset="-122"/>
              </a:rPr>
              <a:t>类资源最大数</a:t>
            </a:r>
          </a:p>
          <a:p>
            <a:pPr algn="just"/>
            <a:endParaRPr lang="zh-CN" altLang="en-US">
              <a:solidFill>
                <a:srgbClr val="CC0000"/>
              </a:solidFill>
              <a:latin typeface="华文新魏" panose="02010800040101010101" pitchFamily="2" charset="-122"/>
              <a:ea typeface="华文新魏" panose="02010800040101010101" pitchFamily="2" charset="-122"/>
            </a:endParaRPr>
          </a:p>
          <a:p>
            <a:pPr algn="just">
              <a:buFontTx/>
              <a:buNone/>
            </a:pPr>
            <a:endParaRPr lang="zh-CN" altLang="en-US">
              <a:solidFill>
                <a:srgbClr val="CC0000"/>
              </a:solidFill>
              <a:latin typeface="华文新魏" panose="02010800040101010101" pitchFamily="2" charset="-122"/>
              <a:ea typeface="华文新魏" panose="02010800040101010101" pitchFamily="2" charset="-122"/>
            </a:endParaRPr>
          </a:p>
          <a:p>
            <a:pPr>
              <a:buFontTx/>
              <a:buNone/>
            </a:pPr>
            <a:endParaRPr lang="zh-CN" altLang="en-US"/>
          </a:p>
        </p:txBody>
      </p:sp>
      <p:grpSp>
        <p:nvGrpSpPr>
          <p:cNvPr id="78883" name="Group 35">
            <a:extLst>
              <a:ext uri="{FF2B5EF4-FFF2-40B4-BE49-F238E27FC236}">
                <a16:creationId xmlns:a16="http://schemas.microsoft.com/office/drawing/2014/main" id="{1B3664F9-2D24-4152-8AB4-4EC0F96B9CFE}"/>
              </a:ext>
            </a:extLst>
          </p:cNvPr>
          <p:cNvGrpSpPr>
            <a:grpSpLocks/>
          </p:cNvGrpSpPr>
          <p:nvPr/>
        </p:nvGrpSpPr>
        <p:grpSpPr bwMode="auto">
          <a:xfrm>
            <a:off x="1600200" y="2895600"/>
            <a:ext cx="4038600" cy="2057400"/>
            <a:chOff x="1008" y="1824"/>
            <a:chExt cx="2544" cy="1296"/>
          </a:xfrm>
        </p:grpSpPr>
        <p:sp>
          <p:nvSpPr>
            <p:cNvPr id="78867" name="Text Box 19">
              <a:extLst>
                <a:ext uri="{FF2B5EF4-FFF2-40B4-BE49-F238E27FC236}">
                  <a16:creationId xmlns:a16="http://schemas.microsoft.com/office/drawing/2014/main" id="{06C09512-58DD-4494-B24C-3AFA976CAB56}"/>
                </a:ext>
              </a:extLst>
            </p:cNvPr>
            <p:cNvSpPr txBox="1">
              <a:spLocks noChangeArrowheads="1"/>
            </p:cNvSpPr>
            <p:nvPr/>
          </p:nvSpPr>
          <p:spPr bwMode="auto">
            <a:xfrm>
              <a:off x="1008" y="2256"/>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CC0000"/>
                  </a:solidFill>
                  <a:latin typeface="华文新魏" panose="02010800040101010101" pitchFamily="2" charset="-122"/>
                  <a:ea typeface="华文新魏" panose="02010800040101010101" pitchFamily="2" charset="-122"/>
                </a:rPr>
                <a:t>Claim  =</a:t>
              </a:r>
            </a:p>
          </p:txBody>
        </p:sp>
        <p:sp>
          <p:nvSpPr>
            <p:cNvPr id="78868" name="AutoShape 20">
              <a:extLst>
                <a:ext uri="{FF2B5EF4-FFF2-40B4-BE49-F238E27FC236}">
                  <a16:creationId xmlns:a16="http://schemas.microsoft.com/office/drawing/2014/main" id="{EC127472-FBDF-4B4C-A5CE-21327192877B}"/>
                </a:ext>
              </a:extLst>
            </p:cNvPr>
            <p:cNvSpPr>
              <a:spLocks/>
            </p:cNvSpPr>
            <p:nvPr/>
          </p:nvSpPr>
          <p:spPr bwMode="auto">
            <a:xfrm>
              <a:off x="1584" y="1824"/>
              <a:ext cx="192" cy="1296"/>
            </a:xfrm>
            <a:prstGeom prst="leftBracket">
              <a:avLst>
                <a:gd name="adj" fmla="val 56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Text Box 21">
              <a:extLst>
                <a:ext uri="{FF2B5EF4-FFF2-40B4-BE49-F238E27FC236}">
                  <a16:creationId xmlns:a16="http://schemas.microsoft.com/office/drawing/2014/main" id="{E7A718EF-D27E-4FA9-B80B-ACF6996B8125}"/>
                </a:ext>
              </a:extLst>
            </p:cNvPr>
            <p:cNvSpPr txBox="1">
              <a:spLocks noChangeArrowheads="1"/>
            </p:cNvSpPr>
            <p:nvPr/>
          </p:nvSpPr>
          <p:spPr bwMode="auto">
            <a:xfrm>
              <a:off x="182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C11</a:t>
              </a:r>
            </a:p>
          </p:txBody>
        </p:sp>
        <p:sp>
          <p:nvSpPr>
            <p:cNvPr id="78870" name="Text Box 22">
              <a:extLst>
                <a:ext uri="{FF2B5EF4-FFF2-40B4-BE49-F238E27FC236}">
                  <a16:creationId xmlns:a16="http://schemas.microsoft.com/office/drawing/2014/main" id="{2B318BFA-1317-41E7-B5D5-FE6917A939A0}"/>
                </a:ext>
              </a:extLst>
            </p:cNvPr>
            <p:cNvSpPr txBox="1">
              <a:spLocks noChangeArrowheads="1"/>
            </p:cNvSpPr>
            <p:nvPr/>
          </p:nvSpPr>
          <p:spPr bwMode="auto">
            <a:xfrm>
              <a:off x="206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C12</a:t>
              </a:r>
            </a:p>
          </p:txBody>
        </p:sp>
        <p:sp>
          <p:nvSpPr>
            <p:cNvPr id="78871" name="Text Box 23">
              <a:extLst>
                <a:ext uri="{FF2B5EF4-FFF2-40B4-BE49-F238E27FC236}">
                  <a16:creationId xmlns:a16="http://schemas.microsoft.com/office/drawing/2014/main" id="{9699D8F2-4FDA-4374-A9BD-2A7BA4FCDE57}"/>
                </a:ext>
              </a:extLst>
            </p:cNvPr>
            <p:cNvSpPr txBox="1">
              <a:spLocks noChangeArrowheads="1"/>
            </p:cNvSpPr>
            <p:nvPr/>
          </p:nvSpPr>
          <p:spPr bwMode="auto">
            <a:xfrm>
              <a:off x="312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C1m</a:t>
              </a:r>
            </a:p>
          </p:txBody>
        </p:sp>
        <p:sp>
          <p:nvSpPr>
            <p:cNvPr id="78872" name="Text Box 24">
              <a:extLst>
                <a:ext uri="{FF2B5EF4-FFF2-40B4-BE49-F238E27FC236}">
                  <a16:creationId xmlns:a16="http://schemas.microsoft.com/office/drawing/2014/main" id="{55B41DA3-5446-4A85-A567-2504554BBA8A}"/>
                </a:ext>
              </a:extLst>
            </p:cNvPr>
            <p:cNvSpPr txBox="1">
              <a:spLocks noChangeArrowheads="1"/>
            </p:cNvSpPr>
            <p:nvPr/>
          </p:nvSpPr>
          <p:spPr bwMode="auto">
            <a:xfrm>
              <a:off x="1824"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C21</a:t>
              </a:r>
            </a:p>
          </p:txBody>
        </p:sp>
        <p:sp>
          <p:nvSpPr>
            <p:cNvPr id="78873" name="Text Box 25">
              <a:extLst>
                <a:ext uri="{FF2B5EF4-FFF2-40B4-BE49-F238E27FC236}">
                  <a16:creationId xmlns:a16="http://schemas.microsoft.com/office/drawing/2014/main" id="{E5D06F01-58F5-420F-99F8-AAE43DE0E03F}"/>
                </a:ext>
              </a:extLst>
            </p:cNvPr>
            <p:cNvSpPr txBox="1">
              <a:spLocks noChangeArrowheads="1"/>
            </p:cNvSpPr>
            <p:nvPr/>
          </p:nvSpPr>
          <p:spPr bwMode="auto">
            <a:xfrm>
              <a:off x="2064"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C22</a:t>
              </a:r>
            </a:p>
          </p:txBody>
        </p:sp>
        <p:sp>
          <p:nvSpPr>
            <p:cNvPr id="78874" name="Text Box 26">
              <a:extLst>
                <a:ext uri="{FF2B5EF4-FFF2-40B4-BE49-F238E27FC236}">
                  <a16:creationId xmlns:a16="http://schemas.microsoft.com/office/drawing/2014/main" id="{809CC5B5-B305-4F6D-BF2A-9DC3844A0F6C}"/>
                </a:ext>
              </a:extLst>
            </p:cNvPr>
            <p:cNvSpPr txBox="1">
              <a:spLocks noChangeArrowheads="1"/>
            </p:cNvSpPr>
            <p:nvPr/>
          </p:nvSpPr>
          <p:spPr bwMode="auto">
            <a:xfrm>
              <a:off x="3120" y="211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C2m</a:t>
              </a:r>
            </a:p>
          </p:txBody>
        </p:sp>
        <p:sp>
          <p:nvSpPr>
            <p:cNvPr id="78875" name="Text Box 27">
              <a:extLst>
                <a:ext uri="{FF2B5EF4-FFF2-40B4-BE49-F238E27FC236}">
                  <a16:creationId xmlns:a16="http://schemas.microsoft.com/office/drawing/2014/main" id="{E0B90C48-5A35-4AB8-B4B8-5F35912DA703}"/>
                </a:ext>
              </a:extLst>
            </p:cNvPr>
            <p:cNvSpPr txBox="1">
              <a:spLocks noChangeArrowheads="1"/>
            </p:cNvSpPr>
            <p:nvPr/>
          </p:nvSpPr>
          <p:spPr bwMode="auto">
            <a:xfrm>
              <a:off x="1776"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Cn1</a:t>
              </a:r>
            </a:p>
          </p:txBody>
        </p:sp>
        <p:sp>
          <p:nvSpPr>
            <p:cNvPr id="78876" name="Text Box 28">
              <a:extLst>
                <a:ext uri="{FF2B5EF4-FFF2-40B4-BE49-F238E27FC236}">
                  <a16:creationId xmlns:a16="http://schemas.microsoft.com/office/drawing/2014/main" id="{9983ECBD-A596-4A1C-B156-47D7E76F3786}"/>
                </a:ext>
              </a:extLst>
            </p:cNvPr>
            <p:cNvSpPr txBox="1">
              <a:spLocks noChangeArrowheads="1"/>
            </p:cNvSpPr>
            <p:nvPr/>
          </p:nvSpPr>
          <p:spPr bwMode="auto">
            <a:xfrm>
              <a:off x="1968"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Cn1</a:t>
              </a:r>
            </a:p>
          </p:txBody>
        </p:sp>
        <p:sp>
          <p:nvSpPr>
            <p:cNvPr id="78877" name="Text Box 29">
              <a:extLst>
                <a:ext uri="{FF2B5EF4-FFF2-40B4-BE49-F238E27FC236}">
                  <a16:creationId xmlns:a16="http://schemas.microsoft.com/office/drawing/2014/main" id="{03D13B5D-2DA5-43CF-B87B-7F9E6B59E601}"/>
                </a:ext>
              </a:extLst>
            </p:cNvPr>
            <p:cNvSpPr txBox="1">
              <a:spLocks noChangeArrowheads="1"/>
            </p:cNvSpPr>
            <p:nvPr/>
          </p:nvSpPr>
          <p:spPr bwMode="auto">
            <a:xfrm>
              <a:off x="3072"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latin typeface="华文新魏" panose="02010800040101010101" pitchFamily="2" charset="-122"/>
                  <a:ea typeface="华文新魏" panose="02010800040101010101" pitchFamily="2" charset="-122"/>
                </a:rPr>
                <a:t>Cnm</a:t>
              </a:r>
            </a:p>
          </p:txBody>
        </p:sp>
        <p:sp>
          <p:nvSpPr>
            <p:cNvPr id="78878" name="AutoShape 30">
              <a:extLst>
                <a:ext uri="{FF2B5EF4-FFF2-40B4-BE49-F238E27FC236}">
                  <a16:creationId xmlns:a16="http://schemas.microsoft.com/office/drawing/2014/main" id="{BE3B57F6-2818-4663-878E-39747676C9FF}"/>
                </a:ext>
              </a:extLst>
            </p:cNvPr>
            <p:cNvSpPr>
              <a:spLocks/>
            </p:cNvSpPr>
            <p:nvPr/>
          </p:nvSpPr>
          <p:spPr bwMode="auto">
            <a:xfrm>
              <a:off x="3504" y="1824"/>
              <a:ext cx="48" cy="1248"/>
            </a:xfrm>
            <a:prstGeom prst="rightBracket">
              <a:avLst>
                <a:gd name="adj" fmla="val 2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9" name="Text Box 31">
              <a:extLst>
                <a:ext uri="{FF2B5EF4-FFF2-40B4-BE49-F238E27FC236}">
                  <a16:creationId xmlns:a16="http://schemas.microsoft.com/office/drawing/2014/main" id="{4B3B26A5-1DBE-485F-BCC8-39970261B8A5}"/>
                </a:ext>
              </a:extLst>
            </p:cNvPr>
            <p:cNvSpPr txBox="1">
              <a:spLocks noChangeArrowheads="1"/>
            </p:cNvSpPr>
            <p:nvPr/>
          </p:nvSpPr>
          <p:spPr bwMode="auto">
            <a:xfrm>
              <a:off x="2544"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ea typeface="华文新魏" panose="02010800040101010101" pitchFamily="2" charset="-122"/>
                </a:rPr>
                <a:t>…</a:t>
              </a:r>
              <a:endParaRPr lang="en-US" altLang="zh-CN" sz="1000" b="1">
                <a:solidFill>
                  <a:srgbClr val="CC0000"/>
                </a:solidFill>
                <a:latin typeface="华文新魏" panose="02010800040101010101" pitchFamily="2" charset="-122"/>
                <a:ea typeface="华文新魏" panose="02010800040101010101" pitchFamily="2" charset="-122"/>
              </a:endParaRPr>
            </a:p>
          </p:txBody>
        </p:sp>
        <p:sp>
          <p:nvSpPr>
            <p:cNvPr id="78880" name="Text Box 32">
              <a:extLst>
                <a:ext uri="{FF2B5EF4-FFF2-40B4-BE49-F238E27FC236}">
                  <a16:creationId xmlns:a16="http://schemas.microsoft.com/office/drawing/2014/main" id="{A0CD644E-BC1A-4C62-A34F-338E717626D6}"/>
                </a:ext>
              </a:extLst>
            </p:cNvPr>
            <p:cNvSpPr txBox="1">
              <a:spLocks noChangeArrowheads="1"/>
            </p:cNvSpPr>
            <p:nvPr/>
          </p:nvSpPr>
          <p:spPr bwMode="auto">
            <a:xfrm>
              <a:off x="2544" y="2064"/>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ea typeface="华文新魏" panose="02010800040101010101" pitchFamily="2" charset="-122"/>
                </a:rPr>
                <a:t>…</a:t>
              </a:r>
              <a:endParaRPr lang="en-US" altLang="zh-CN" sz="1000" b="1">
                <a:solidFill>
                  <a:srgbClr val="CC0000"/>
                </a:solidFill>
                <a:latin typeface="华文新魏" panose="02010800040101010101" pitchFamily="2" charset="-122"/>
                <a:ea typeface="华文新魏" panose="02010800040101010101" pitchFamily="2" charset="-122"/>
              </a:endParaRPr>
            </a:p>
          </p:txBody>
        </p:sp>
        <p:sp>
          <p:nvSpPr>
            <p:cNvPr id="78881" name="Text Box 33">
              <a:extLst>
                <a:ext uri="{FF2B5EF4-FFF2-40B4-BE49-F238E27FC236}">
                  <a16:creationId xmlns:a16="http://schemas.microsoft.com/office/drawing/2014/main" id="{501E8AE4-794C-424F-B4F2-1C39F8BBF443}"/>
                </a:ext>
              </a:extLst>
            </p:cNvPr>
            <p:cNvSpPr txBox="1">
              <a:spLocks noChangeArrowheads="1"/>
            </p:cNvSpPr>
            <p:nvPr/>
          </p:nvSpPr>
          <p:spPr bwMode="auto">
            <a:xfrm>
              <a:off x="2448" y="288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solidFill>
                    <a:srgbClr val="CC0000"/>
                  </a:solidFill>
                  <a:ea typeface="华文新魏" panose="02010800040101010101" pitchFamily="2" charset="-122"/>
                </a:rPr>
                <a:t>…</a:t>
              </a:r>
              <a:endParaRPr lang="en-US" altLang="zh-CN" sz="1000" b="1">
                <a:solidFill>
                  <a:srgbClr val="CC0000"/>
                </a:solidFill>
                <a:latin typeface="华文新魏" panose="02010800040101010101" pitchFamily="2" charset="-122"/>
                <a:ea typeface="华文新魏" panose="02010800040101010101" pitchFamily="2" charset="-122"/>
              </a:endParaRPr>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755F314-138E-40C7-AA49-9060144EF527}"/>
              </a:ext>
            </a:extLst>
          </p:cNvPr>
          <p:cNvSpPr>
            <a:spLocks noGrp="1" noChangeArrowheads="1"/>
          </p:cNvSpPr>
          <p:nvPr>
            <p:ph type="title"/>
          </p:nvPr>
        </p:nvSpPr>
        <p:spPr>
          <a:xfrm>
            <a:off x="838200" y="609600"/>
            <a:ext cx="7772400" cy="1143000"/>
          </a:xfrm>
        </p:spPr>
        <p:txBody>
          <a:bodyPr/>
          <a:lstStyle/>
          <a:p>
            <a:r>
              <a:rPr lang="zh-CN" altLang="en-US" sz="4800">
                <a:latin typeface="华文新魏" panose="02010800040101010101" pitchFamily="2" charset="-122"/>
                <a:ea typeface="华文新魏" panose="02010800040101010101" pitchFamily="2" charset="-122"/>
              </a:rPr>
              <a:t>若干死锁的例子</a:t>
            </a:r>
            <a:r>
              <a:rPr lang="en-US" altLang="zh-CN" sz="4800">
                <a:latin typeface="华文新魏" panose="02010800040101010101" pitchFamily="2" charset="-122"/>
                <a:ea typeface="华文新魏" panose="02010800040101010101" pitchFamily="2" charset="-122"/>
              </a:rPr>
              <a:t>(3)</a:t>
            </a:r>
            <a:br>
              <a:rPr lang="en-US" altLang="zh-CN" sz="5400">
                <a:latin typeface="隶书" panose="02010509060101010101" pitchFamily="49" charset="-122"/>
                <a:ea typeface="隶书" panose="02010509060101010101" pitchFamily="49" charset="-122"/>
              </a:rPr>
            </a:br>
            <a:r>
              <a:rPr lang="zh-CN" altLang="en-US" sz="3600">
                <a:solidFill>
                  <a:srgbClr val="CC0000"/>
                </a:solidFill>
                <a:latin typeface="华文新魏" panose="02010800040101010101" pitchFamily="2" charset="-122"/>
                <a:ea typeface="华文新魏" panose="02010800040101010101" pitchFamily="2" charset="-122"/>
              </a:rPr>
              <a:t>例３资源分配不当引起死锁</a:t>
            </a:r>
            <a:br>
              <a:rPr lang="zh-CN" altLang="en-US" sz="3600">
                <a:solidFill>
                  <a:srgbClr val="CC0000"/>
                </a:solidFill>
                <a:latin typeface="华文新魏" panose="02010800040101010101" pitchFamily="2" charset="-122"/>
                <a:ea typeface="华文新魏" panose="02010800040101010101" pitchFamily="2" charset="-122"/>
              </a:rPr>
            </a:br>
            <a:endParaRPr lang="zh-CN" altLang="en-US" sz="3600">
              <a:solidFill>
                <a:srgbClr val="CC0000"/>
              </a:solidFill>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7CE7501B-7643-4B45-BC3D-207B844FC918}"/>
              </a:ext>
            </a:extLst>
          </p:cNvPr>
          <p:cNvSpPr>
            <a:spLocks noGrp="1" noChangeArrowheads="1"/>
          </p:cNvSpPr>
          <p:nvPr>
            <p:ph type="body" idx="1"/>
          </p:nvPr>
        </p:nvSpPr>
        <p:spPr>
          <a:xfrm>
            <a:off x="1143000" y="1676400"/>
            <a:ext cx="6858000" cy="4191000"/>
          </a:xfrm>
        </p:spPr>
        <p:txBody>
          <a:bodyPr/>
          <a:lstStyle/>
          <a:p>
            <a:pPr>
              <a:lnSpc>
                <a:spcPct val="90000"/>
              </a:lnSpc>
              <a:buFontTx/>
              <a:buNone/>
            </a:pPr>
            <a:r>
              <a:rPr lang="en-US" altLang="zh-CN" sz="4000">
                <a:latin typeface="隶书" panose="02010509060101010101" pitchFamily="49" charset="-122"/>
                <a:ea typeface="隶书" panose="02010509060101010101" pitchFamily="49" charset="-122"/>
              </a:rPr>
              <a:t> </a:t>
            </a:r>
            <a:r>
              <a:rPr lang="zh-CN" altLang="en-US" sz="4000">
                <a:latin typeface="华文新魏" panose="02010800040101010101" pitchFamily="2" charset="-122"/>
                <a:ea typeface="华文新魏" panose="02010800040101010101" pitchFamily="2" charset="-122"/>
              </a:rPr>
              <a:t>若系统中有</a:t>
            </a:r>
            <a:r>
              <a:rPr lang="en-US" altLang="zh-CN" sz="4000">
                <a:latin typeface="华文新魏" panose="02010800040101010101" pitchFamily="2" charset="-122"/>
                <a:ea typeface="华文新魏" panose="02010800040101010101" pitchFamily="2" charset="-122"/>
              </a:rPr>
              <a:t>m</a:t>
            </a:r>
            <a:r>
              <a:rPr lang="zh-CN" altLang="en-US" sz="4000">
                <a:latin typeface="华文新魏" panose="02010800040101010101" pitchFamily="2" charset="-122"/>
                <a:ea typeface="华文新魏" panose="02010800040101010101" pitchFamily="2" charset="-122"/>
              </a:rPr>
              <a:t>个资源被</a:t>
            </a:r>
            <a:r>
              <a:rPr lang="en-US" altLang="zh-CN" sz="4000">
                <a:latin typeface="华文新魏" panose="02010800040101010101" pitchFamily="2" charset="-122"/>
                <a:ea typeface="华文新魏" panose="02010800040101010101" pitchFamily="2" charset="-122"/>
              </a:rPr>
              <a:t>n</a:t>
            </a:r>
            <a:r>
              <a:rPr lang="zh-CN" altLang="en-US" sz="4000">
                <a:latin typeface="华文新魏" panose="02010800040101010101" pitchFamily="2" charset="-122"/>
                <a:ea typeface="华文新魏" panose="02010800040101010101" pitchFamily="2" charset="-122"/>
              </a:rPr>
              <a:t>个进程共享，每个进程都要求Ｋ个资源，而</a:t>
            </a:r>
            <a:r>
              <a:rPr lang="en-US" altLang="zh-CN" sz="4000">
                <a:latin typeface="华文新魏" panose="02010800040101010101" pitchFamily="2" charset="-122"/>
                <a:ea typeface="华文新魏" panose="02010800040101010101" pitchFamily="2" charset="-122"/>
              </a:rPr>
              <a:t>m &lt; n</a:t>
            </a: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K</a:t>
            </a:r>
            <a:r>
              <a:rPr lang="zh-CN" altLang="en-US" sz="4000">
                <a:latin typeface="华文新魏" panose="02010800040101010101" pitchFamily="2" charset="-122"/>
                <a:ea typeface="华文新魏" panose="02010800040101010101" pitchFamily="2" charset="-122"/>
              </a:rPr>
              <a:t>时，即资源数小于进程所要求的总数时，如果分配不得当就可能引起死锁</a:t>
            </a:r>
            <a:r>
              <a:rPr lang="zh-CN" altLang="en-US">
                <a:latin typeface="华文新魏" panose="02010800040101010101" pitchFamily="2" charset="-122"/>
                <a:ea typeface="华文新魏" panose="02010800040101010101" pitchFamily="2" charset="-122"/>
              </a:rPr>
              <a:t>。</a:t>
            </a:r>
          </a:p>
          <a:p>
            <a:pPr>
              <a:lnSpc>
                <a:spcPct val="90000"/>
              </a:lnSpc>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a:extLst>
              <a:ext uri="{FF2B5EF4-FFF2-40B4-BE49-F238E27FC236}">
                <a16:creationId xmlns:a16="http://schemas.microsoft.com/office/drawing/2014/main" id="{B166929E-8011-4D5A-A209-3863AA41CEA6}"/>
              </a:ext>
            </a:extLst>
          </p:cNvPr>
          <p:cNvSpPr>
            <a:spLocks noGrp="1" noChangeArrowheads="1"/>
          </p:cNvSpPr>
          <p:nvPr>
            <p:ph type="title"/>
          </p:nvPr>
        </p:nvSpPr>
        <p:spPr>
          <a:xfrm>
            <a:off x="838200" y="1066800"/>
            <a:ext cx="8305800" cy="838200"/>
          </a:xfrm>
        </p:spPr>
        <p:txBody>
          <a:bodyPr/>
          <a:lstStyle/>
          <a:p>
            <a:r>
              <a:rPr lang="en-US" altLang="zh-CN">
                <a:cs typeface="Times New Roman" panose="02020603050405020304" pitchFamily="18" charset="0"/>
              </a:rPr>
              <a:t> </a:t>
            </a:r>
            <a:r>
              <a:rPr lang="zh-CN" altLang="en-US" sz="4800">
                <a:latin typeface="华文新魏" panose="02010800040101010101" pitchFamily="2" charset="-122"/>
                <a:ea typeface="华文新魏" panose="02010800040101010101" pitchFamily="2" charset="-122"/>
              </a:rPr>
              <a:t>银行家算法的数据结构</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zh-CN" altLang="en-US" sz="3200">
                <a:solidFill>
                  <a:srgbClr val="CC0000"/>
                </a:solidFill>
                <a:latin typeface="华文新魏" panose="02010800040101010101" pitchFamily="2" charset="-122"/>
                <a:ea typeface="华文新魏" panose="02010800040101010101" pitchFamily="2" charset="-122"/>
              </a:rPr>
              <a:t>分配矩阵</a:t>
            </a:r>
            <a:r>
              <a:rPr lang="en-US" altLang="zh-CN" sz="3200">
                <a:solidFill>
                  <a:srgbClr val="CC0000"/>
                </a:solidFill>
                <a:ea typeface="华文新魏" panose="02010800040101010101" pitchFamily="2" charset="-122"/>
              </a:rPr>
              <a:t>—</a:t>
            </a:r>
            <a:r>
              <a:rPr lang="zh-CN" altLang="en-US" sz="3200">
                <a:solidFill>
                  <a:srgbClr val="CC0000"/>
                </a:solidFill>
                <a:latin typeface="华文新魏" panose="02010800040101010101" pitchFamily="2" charset="-122"/>
                <a:ea typeface="华文新魏" panose="02010800040101010101" pitchFamily="2" charset="-122"/>
              </a:rPr>
              <a:t>表示进程当前已分得的资源数</a:t>
            </a:r>
            <a:r>
              <a:rPr lang="en-US" altLang="zh-CN" sz="3200">
                <a:solidFill>
                  <a:srgbClr val="CC0000"/>
                </a:solidFill>
                <a:latin typeface="华文新魏" panose="02010800040101010101" pitchFamily="2" charset="-122"/>
                <a:ea typeface="华文新魏" panose="02010800040101010101" pitchFamily="2" charset="-122"/>
              </a:rPr>
              <a:t>,A</a:t>
            </a:r>
            <a:r>
              <a:rPr lang="en-US" altLang="zh-CN" sz="3200" baseline="-30000">
                <a:solidFill>
                  <a:srgbClr val="CC0000"/>
                </a:solidFill>
                <a:latin typeface="华文新魏" panose="02010800040101010101" pitchFamily="2" charset="-122"/>
                <a:ea typeface="华文新魏" panose="02010800040101010101" pitchFamily="2" charset="-122"/>
              </a:rPr>
              <a:t>ij</a:t>
            </a:r>
            <a:r>
              <a:rPr lang="zh-CN" altLang="en-US" sz="3200">
                <a:solidFill>
                  <a:srgbClr val="CC0000"/>
                </a:solidFill>
                <a:latin typeface="华文新魏" panose="02010800040101010101" pitchFamily="2" charset="-122"/>
                <a:ea typeface="华文新魏" panose="02010800040101010101" pitchFamily="2" charset="-122"/>
              </a:rPr>
              <a:t>表示进程</a:t>
            </a:r>
            <a:r>
              <a:rPr lang="en-US" altLang="zh-CN" sz="3200">
                <a:solidFill>
                  <a:srgbClr val="CC0000"/>
                </a:solidFill>
                <a:latin typeface="华文新魏" panose="02010800040101010101" pitchFamily="2" charset="-122"/>
                <a:ea typeface="华文新魏" panose="02010800040101010101" pitchFamily="2" charset="-122"/>
              </a:rPr>
              <a:t>P</a:t>
            </a:r>
            <a:r>
              <a:rPr lang="en-US" altLang="zh-CN" sz="3200" baseline="-30000">
                <a:solidFill>
                  <a:srgbClr val="CC0000"/>
                </a:solidFill>
                <a:latin typeface="华文新魏" panose="02010800040101010101" pitchFamily="2" charset="-122"/>
                <a:ea typeface="华文新魏" panose="02010800040101010101" pitchFamily="2" charset="-122"/>
              </a:rPr>
              <a:t>i</a:t>
            </a:r>
            <a:r>
              <a:rPr lang="zh-CN" altLang="en-US" sz="3200">
                <a:solidFill>
                  <a:srgbClr val="CC0000"/>
                </a:solidFill>
                <a:latin typeface="华文新魏" panose="02010800040101010101" pitchFamily="2" charset="-122"/>
                <a:ea typeface="华文新魏" panose="02010800040101010101" pitchFamily="2" charset="-122"/>
              </a:rPr>
              <a:t>已分到</a:t>
            </a:r>
            <a:r>
              <a:rPr lang="en-US" altLang="zh-CN" sz="3200">
                <a:solidFill>
                  <a:srgbClr val="CC0000"/>
                </a:solidFill>
                <a:latin typeface="华文新魏" panose="02010800040101010101" pitchFamily="2" charset="-122"/>
                <a:ea typeface="华文新魏" panose="02010800040101010101" pitchFamily="2" charset="-122"/>
              </a:rPr>
              <a:t>R</a:t>
            </a:r>
            <a:r>
              <a:rPr lang="en-US" altLang="zh-CN" sz="3200" baseline="-30000">
                <a:solidFill>
                  <a:srgbClr val="CC0000"/>
                </a:solidFill>
                <a:latin typeface="华文新魏" panose="02010800040101010101" pitchFamily="2" charset="-122"/>
                <a:ea typeface="华文新魏" panose="02010800040101010101" pitchFamily="2" charset="-122"/>
              </a:rPr>
              <a:t>j</a:t>
            </a:r>
            <a:r>
              <a:rPr lang="zh-CN" altLang="en-US" sz="3200">
                <a:solidFill>
                  <a:srgbClr val="CC0000"/>
                </a:solidFill>
                <a:latin typeface="华文新魏" panose="02010800040101010101" pitchFamily="2" charset="-122"/>
                <a:ea typeface="华文新魏" panose="02010800040101010101" pitchFamily="2" charset="-122"/>
              </a:rPr>
              <a:t>类资源的个数</a:t>
            </a:r>
            <a:br>
              <a:rPr lang="zh-CN" altLang="en-US" sz="3200">
                <a:solidFill>
                  <a:srgbClr val="CC0000"/>
                </a:solidFill>
                <a:latin typeface="华文新魏" panose="02010800040101010101" pitchFamily="2" charset="-122"/>
                <a:ea typeface="华文新魏" panose="02010800040101010101" pitchFamily="2" charset="-122"/>
              </a:rPr>
            </a:br>
            <a:endParaRPr lang="zh-CN" altLang="en-US" sz="3200">
              <a:solidFill>
                <a:srgbClr val="CC0000"/>
              </a:solidFill>
              <a:latin typeface="华文新魏" panose="02010800040101010101" pitchFamily="2" charset="-122"/>
              <a:ea typeface="华文新魏" panose="02010800040101010101" pitchFamily="2" charset="-122"/>
            </a:endParaRPr>
          </a:p>
        </p:txBody>
      </p:sp>
      <p:sp>
        <p:nvSpPr>
          <p:cNvPr id="43011" name="Rectangle 1027">
            <a:extLst>
              <a:ext uri="{FF2B5EF4-FFF2-40B4-BE49-F238E27FC236}">
                <a16:creationId xmlns:a16="http://schemas.microsoft.com/office/drawing/2014/main" id="{DF59918A-405B-4B5A-BE8C-9C028DD26EB0}"/>
              </a:ext>
            </a:extLst>
          </p:cNvPr>
          <p:cNvSpPr>
            <a:spLocks noGrp="1" noChangeArrowheads="1"/>
          </p:cNvSpPr>
          <p:nvPr>
            <p:ph type="body" idx="1"/>
          </p:nvPr>
        </p:nvSpPr>
        <p:spPr/>
        <p:txBody>
          <a:bodyPr/>
          <a:lstStyle/>
          <a:p>
            <a:pPr>
              <a:buFontTx/>
              <a:buNone/>
            </a:pPr>
            <a:r>
              <a:rPr lang="en-US" altLang="zh-CN"/>
              <a:t> </a:t>
            </a:r>
          </a:p>
        </p:txBody>
      </p:sp>
      <p:grpSp>
        <p:nvGrpSpPr>
          <p:cNvPr id="43044" name="Group 1060">
            <a:extLst>
              <a:ext uri="{FF2B5EF4-FFF2-40B4-BE49-F238E27FC236}">
                <a16:creationId xmlns:a16="http://schemas.microsoft.com/office/drawing/2014/main" id="{1D251A4E-CB35-42CF-AD63-E462BC481CFB}"/>
              </a:ext>
            </a:extLst>
          </p:cNvPr>
          <p:cNvGrpSpPr>
            <a:grpSpLocks/>
          </p:cNvGrpSpPr>
          <p:nvPr/>
        </p:nvGrpSpPr>
        <p:grpSpPr bwMode="auto">
          <a:xfrm>
            <a:off x="1905000" y="2514600"/>
            <a:ext cx="4267200" cy="2057400"/>
            <a:chOff x="1200" y="1584"/>
            <a:chExt cx="2688" cy="1296"/>
          </a:xfrm>
        </p:grpSpPr>
        <p:sp>
          <p:nvSpPr>
            <p:cNvPr id="43028" name="Text Box 1044">
              <a:extLst>
                <a:ext uri="{FF2B5EF4-FFF2-40B4-BE49-F238E27FC236}">
                  <a16:creationId xmlns:a16="http://schemas.microsoft.com/office/drawing/2014/main" id="{3A5CFF05-CF86-4A83-A45B-BE75C27A07B2}"/>
                </a:ext>
              </a:extLst>
            </p:cNvPr>
            <p:cNvSpPr txBox="1">
              <a:spLocks noChangeArrowheads="1"/>
            </p:cNvSpPr>
            <p:nvPr/>
          </p:nvSpPr>
          <p:spPr bwMode="auto">
            <a:xfrm>
              <a:off x="1200" y="20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华文新魏" panose="02010800040101010101" pitchFamily="2" charset="-122"/>
                  <a:ea typeface="华文新魏" panose="02010800040101010101" pitchFamily="2" charset="-122"/>
                </a:rPr>
                <a:t>Allocation=</a:t>
              </a:r>
            </a:p>
          </p:txBody>
        </p:sp>
        <p:sp>
          <p:nvSpPr>
            <p:cNvPr id="43029" name="AutoShape 1045">
              <a:extLst>
                <a:ext uri="{FF2B5EF4-FFF2-40B4-BE49-F238E27FC236}">
                  <a16:creationId xmlns:a16="http://schemas.microsoft.com/office/drawing/2014/main" id="{186E8F03-114F-4419-BA93-468B849DFE4E}"/>
                </a:ext>
              </a:extLst>
            </p:cNvPr>
            <p:cNvSpPr>
              <a:spLocks/>
            </p:cNvSpPr>
            <p:nvPr/>
          </p:nvSpPr>
          <p:spPr bwMode="auto">
            <a:xfrm>
              <a:off x="1920" y="1584"/>
              <a:ext cx="192" cy="1296"/>
            </a:xfrm>
            <a:prstGeom prst="leftBracket">
              <a:avLst>
                <a:gd name="adj" fmla="val 56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Text Box 1046">
              <a:extLst>
                <a:ext uri="{FF2B5EF4-FFF2-40B4-BE49-F238E27FC236}">
                  <a16:creationId xmlns:a16="http://schemas.microsoft.com/office/drawing/2014/main" id="{D060A1EE-7E68-49A0-A10E-70E034F59519}"/>
                </a:ext>
              </a:extLst>
            </p:cNvPr>
            <p:cNvSpPr txBox="1">
              <a:spLocks noChangeArrowheads="1"/>
            </p:cNvSpPr>
            <p:nvPr/>
          </p:nvSpPr>
          <p:spPr bwMode="auto">
            <a:xfrm>
              <a:off x="216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A11</a:t>
              </a:r>
            </a:p>
          </p:txBody>
        </p:sp>
        <p:sp>
          <p:nvSpPr>
            <p:cNvPr id="43031" name="Text Box 1047">
              <a:extLst>
                <a:ext uri="{FF2B5EF4-FFF2-40B4-BE49-F238E27FC236}">
                  <a16:creationId xmlns:a16="http://schemas.microsoft.com/office/drawing/2014/main" id="{AE2104D4-8F23-4F87-94DC-7EFBF0F9CC4E}"/>
                </a:ext>
              </a:extLst>
            </p:cNvPr>
            <p:cNvSpPr txBox="1">
              <a:spLocks noChangeArrowheads="1"/>
            </p:cNvSpPr>
            <p:nvPr/>
          </p:nvSpPr>
          <p:spPr bwMode="auto">
            <a:xfrm>
              <a:off x="240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A12</a:t>
              </a:r>
            </a:p>
          </p:txBody>
        </p:sp>
        <p:sp>
          <p:nvSpPr>
            <p:cNvPr id="43032" name="Text Box 1048">
              <a:extLst>
                <a:ext uri="{FF2B5EF4-FFF2-40B4-BE49-F238E27FC236}">
                  <a16:creationId xmlns:a16="http://schemas.microsoft.com/office/drawing/2014/main" id="{58613192-7CDD-4BC5-8CB3-CE72C473ED17}"/>
                </a:ext>
              </a:extLst>
            </p:cNvPr>
            <p:cNvSpPr txBox="1">
              <a:spLocks noChangeArrowheads="1"/>
            </p:cNvSpPr>
            <p:nvPr/>
          </p:nvSpPr>
          <p:spPr bwMode="auto">
            <a:xfrm>
              <a:off x="3456"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A1m</a:t>
              </a:r>
            </a:p>
          </p:txBody>
        </p:sp>
        <p:sp>
          <p:nvSpPr>
            <p:cNvPr id="43033" name="Text Box 1049">
              <a:extLst>
                <a:ext uri="{FF2B5EF4-FFF2-40B4-BE49-F238E27FC236}">
                  <a16:creationId xmlns:a16="http://schemas.microsoft.com/office/drawing/2014/main" id="{ECF4AF2C-3C7D-44FC-9576-20D7AD571E28}"/>
                </a:ext>
              </a:extLst>
            </p:cNvPr>
            <p:cNvSpPr txBox="1">
              <a:spLocks noChangeArrowheads="1"/>
            </p:cNvSpPr>
            <p:nvPr/>
          </p:nvSpPr>
          <p:spPr bwMode="auto">
            <a:xfrm>
              <a:off x="216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A21</a:t>
              </a:r>
            </a:p>
          </p:txBody>
        </p:sp>
        <p:sp>
          <p:nvSpPr>
            <p:cNvPr id="43034" name="Text Box 1050">
              <a:extLst>
                <a:ext uri="{FF2B5EF4-FFF2-40B4-BE49-F238E27FC236}">
                  <a16:creationId xmlns:a16="http://schemas.microsoft.com/office/drawing/2014/main" id="{05F3EBE9-4EFC-4975-A909-F0E3F36E919E}"/>
                </a:ext>
              </a:extLst>
            </p:cNvPr>
            <p:cNvSpPr txBox="1">
              <a:spLocks noChangeArrowheads="1"/>
            </p:cNvSpPr>
            <p:nvPr/>
          </p:nvSpPr>
          <p:spPr bwMode="auto">
            <a:xfrm>
              <a:off x="2400"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A21</a:t>
              </a:r>
            </a:p>
          </p:txBody>
        </p:sp>
        <p:sp>
          <p:nvSpPr>
            <p:cNvPr id="43035" name="Text Box 1051">
              <a:extLst>
                <a:ext uri="{FF2B5EF4-FFF2-40B4-BE49-F238E27FC236}">
                  <a16:creationId xmlns:a16="http://schemas.microsoft.com/office/drawing/2014/main" id="{E2D0B827-5F27-47A0-B298-A45BDE0A5033}"/>
                </a:ext>
              </a:extLst>
            </p:cNvPr>
            <p:cNvSpPr txBox="1">
              <a:spLocks noChangeArrowheads="1"/>
            </p:cNvSpPr>
            <p:nvPr/>
          </p:nvSpPr>
          <p:spPr bwMode="auto">
            <a:xfrm>
              <a:off x="3456" y="187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A21</a:t>
              </a:r>
            </a:p>
          </p:txBody>
        </p:sp>
        <p:sp>
          <p:nvSpPr>
            <p:cNvPr id="43036" name="Text Box 1052">
              <a:extLst>
                <a:ext uri="{FF2B5EF4-FFF2-40B4-BE49-F238E27FC236}">
                  <a16:creationId xmlns:a16="http://schemas.microsoft.com/office/drawing/2014/main" id="{C64BA758-CA06-4F9F-B7C4-D942762A7FCC}"/>
                </a:ext>
              </a:extLst>
            </p:cNvPr>
            <p:cNvSpPr txBox="1">
              <a:spLocks noChangeArrowheads="1"/>
            </p:cNvSpPr>
            <p:nvPr/>
          </p:nvSpPr>
          <p:spPr bwMode="auto">
            <a:xfrm>
              <a:off x="2112"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An1</a:t>
              </a:r>
            </a:p>
          </p:txBody>
        </p:sp>
        <p:sp>
          <p:nvSpPr>
            <p:cNvPr id="43037" name="Text Box 1053">
              <a:extLst>
                <a:ext uri="{FF2B5EF4-FFF2-40B4-BE49-F238E27FC236}">
                  <a16:creationId xmlns:a16="http://schemas.microsoft.com/office/drawing/2014/main" id="{088C4A98-30EC-422F-AEB7-7150065FCCA1}"/>
                </a:ext>
              </a:extLst>
            </p:cNvPr>
            <p:cNvSpPr txBox="1">
              <a:spLocks noChangeArrowheads="1"/>
            </p:cNvSpPr>
            <p:nvPr/>
          </p:nvSpPr>
          <p:spPr bwMode="auto">
            <a:xfrm>
              <a:off x="2304"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An1</a:t>
              </a:r>
            </a:p>
          </p:txBody>
        </p:sp>
        <p:sp>
          <p:nvSpPr>
            <p:cNvPr id="43038" name="Text Box 1054">
              <a:extLst>
                <a:ext uri="{FF2B5EF4-FFF2-40B4-BE49-F238E27FC236}">
                  <a16:creationId xmlns:a16="http://schemas.microsoft.com/office/drawing/2014/main" id="{16AE7511-173B-45CB-AA36-DD8505D5B21D}"/>
                </a:ext>
              </a:extLst>
            </p:cNvPr>
            <p:cNvSpPr txBox="1">
              <a:spLocks noChangeArrowheads="1"/>
            </p:cNvSpPr>
            <p:nvPr/>
          </p:nvSpPr>
          <p:spPr bwMode="auto">
            <a:xfrm>
              <a:off x="3408"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latin typeface="华文新魏" panose="02010800040101010101" pitchFamily="2" charset="-122"/>
                  <a:ea typeface="华文新魏" panose="02010800040101010101" pitchFamily="2" charset="-122"/>
                </a:rPr>
                <a:t>Anm</a:t>
              </a:r>
            </a:p>
          </p:txBody>
        </p:sp>
        <p:sp>
          <p:nvSpPr>
            <p:cNvPr id="43039" name="AutoShape 1055">
              <a:extLst>
                <a:ext uri="{FF2B5EF4-FFF2-40B4-BE49-F238E27FC236}">
                  <a16:creationId xmlns:a16="http://schemas.microsoft.com/office/drawing/2014/main" id="{DFE6C754-9A87-441B-B09D-96B16E69DE20}"/>
                </a:ext>
              </a:extLst>
            </p:cNvPr>
            <p:cNvSpPr>
              <a:spLocks/>
            </p:cNvSpPr>
            <p:nvPr/>
          </p:nvSpPr>
          <p:spPr bwMode="auto">
            <a:xfrm>
              <a:off x="3840" y="1584"/>
              <a:ext cx="48" cy="1248"/>
            </a:xfrm>
            <a:prstGeom prst="rightBracket">
              <a:avLst>
                <a:gd name="adj" fmla="val 2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0" name="Text Box 1056">
              <a:extLst>
                <a:ext uri="{FF2B5EF4-FFF2-40B4-BE49-F238E27FC236}">
                  <a16:creationId xmlns:a16="http://schemas.microsoft.com/office/drawing/2014/main" id="{63512B89-89CF-4325-9A50-419EF688C62F}"/>
                </a:ext>
              </a:extLst>
            </p:cNvPr>
            <p:cNvSpPr txBox="1">
              <a:spLocks noChangeArrowheads="1"/>
            </p:cNvSpPr>
            <p:nvPr/>
          </p:nvSpPr>
          <p:spPr bwMode="auto">
            <a:xfrm>
              <a:off x="2880" y="1632"/>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ea typeface="华文新魏" panose="02010800040101010101" pitchFamily="2" charset="-122"/>
                </a:rPr>
                <a:t>…</a:t>
              </a:r>
              <a:endParaRPr lang="en-US" altLang="zh-CN" sz="1000" b="1">
                <a:latin typeface="华文新魏" panose="02010800040101010101" pitchFamily="2" charset="-122"/>
                <a:ea typeface="华文新魏" panose="02010800040101010101" pitchFamily="2" charset="-122"/>
              </a:endParaRPr>
            </a:p>
          </p:txBody>
        </p:sp>
        <p:sp>
          <p:nvSpPr>
            <p:cNvPr id="43041" name="Text Box 1057">
              <a:extLst>
                <a:ext uri="{FF2B5EF4-FFF2-40B4-BE49-F238E27FC236}">
                  <a16:creationId xmlns:a16="http://schemas.microsoft.com/office/drawing/2014/main" id="{2413CB8F-5748-48C5-B061-58FF7F78BDCA}"/>
                </a:ext>
              </a:extLst>
            </p:cNvPr>
            <p:cNvSpPr txBox="1">
              <a:spLocks noChangeArrowheads="1"/>
            </p:cNvSpPr>
            <p:nvPr/>
          </p:nvSpPr>
          <p:spPr bwMode="auto">
            <a:xfrm>
              <a:off x="2880" y="1824"/>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ea typeface="华文新魏" panose="02010800040101010101" pitchFamily="2" charset="-122"/>
                </a:rPr>
                <a:t>…</a:t>
              </a:r>
              <a:endParaRPr lang="en-US" altLang="zh-CN" sz="1000" b="1">
                <a:latin typeface="华文新魏" panose="02010800040101010101" pitchFamily="2" charset="-122"/>
                <a:ea typeface="华文新魏" panose="02010800040101010101" pitchFamily="2" charset="-122"/>
              </a:endParaRPr>
            </a:p>
          </p:txBody>
        </p:sp>
        <p:sp>
          <p:nvSpPr>
            <p:cNvPr id="43042" name="Text Box 1058">
              <a:extLst>
                <a:ext uri="{FF2B5EF4-FFF2-40B4-BE49-F238E27FC236}">
                  <a16:creationId xmlns:a16="http://schemas.microsoft.com/office/drawing/2014/main" id="{89E29FC6-6221-47D9-9968-C67B42C5DD91}"/>
                </a:ext>
              </a:extLst>
            </p:cNvPr>
            <p:cNvSpPr txBox="1">
              <a:spLocks noChangeArrowheads="1"/>
            </p:cNvSpPr>
            <p:nvPr/>
          </p:nvSpPr>
          <p:spPr bwMode="auto">
            <a:xfrm>
              <a:off x="2784" y="2640"/>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b="1">
                  <a:ea typeface="华文新魏" panose="02010800040101010101" pitchFamily="2" charset="-122"/>
                </a:rPr>
                <a:t>…</a:t>
              </a:r>
              <a:endParaRPr lang="en-US" altLang="zh-CN" sz="1000" b="1">
                <a:latin typeface="华文新魏" panose="02010800040101010101" pitchFamily="2" charset="-122"/>
                <a:ea typeface="华文新魏" panose="02010800040101010101" pitchFamily="2" charset="-122"/>
              </a:endParaRPr>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a:extLst>
              <a:ext uri="{FF2B5EF4-FFF2-40B4-BE49-F238E27FC236}">
                <a16:creationId xmlns:a16="http://schemas.microsoft.com/office/drawing/2014/main" id="{CB6EDA8E-4A96-4B86-B19C-135BEDD438AD}"/>
              </a:ext>
            </a:extLst>
          </p:cNvPr>
          <p:cNvSpPr>
            <a:spLocks noGrp="1" noChangeArrowheads="1"/>
          </p:cNvSpPr>
          <p:nvPr>
            <p:ph type="title"/>
          </p:nvPr>
        </p:nvSpPr>
        <p:spPr>
          <a:xfrm>
            <a:off x="685800" y="381000"/>
            <a:ext cx="7772400" cy="1143000"/>
          </a:xfrm>
        </p:spPr>
        <p:txBody>
          <a:bodyPr/>
          <a:lstStyle/>
          <a:p>
            <a:r>
              <a:rPr lang="zh-CN" altLang="en-US">
                <a:ea typeface="华文新魏" panose="02010800040101010101" pitchFamily="2" charset="-122"/>
              </a:rPr>
              <a:t>银行家算法中</a:t>
            </a:r>
            <a:br>
              <a:rPr lang="zh-CN" altLang="en-US">
                <a:ea typeface="华文新魏" panose="02010800040101010101" pitchFamily="2" charset="-122"/>
              </a:rPr>
            </a:br>
            <a:r>
              <a:rPr lang="zh-CN" altLang="en-US">
                <a:ea typeface="华文新魏" panose="02010800040101010101" pitchFamily="2" charset="-122"/>
              </a:rPr>
              <a:t>下列关系式确保成立</a:t>
            </a:r>
          </a:p>
        </p:txBody>
      </p:sp>
      <p:sp>
        <p:nvSpPr>
          <p:cNvPr id="44035" name="Rectangle 1027">
            <a:extLst>
              <a:ext uri="{FF2B5EF4-FFF2-40B4-BE49-F238E27FC236}">
                <a16:creationId xmlns:a16="http://schemas.microsoft.com/office/drawing/2014/main" id="{B6DE69DB-4BFF-46DE-B7D0-48E1B122DD2A}"/>
              </a:ext>
            </a:extLst>
          </p:cNvPr>
          <p:cNvSpPr>
            <a:spLocks noGrp="1" noChangeArrowheads="1"/>
          </p:cNvSpPr>
          <p:nvPr>
            <p:ph type="body" idx="1"/>
          </p:nvPr>
        </p:nvSpPr>
        <p:spPr>
          <a:xfrm>
            <a:off x="457200" y="1792288"/>
            <a:ext cx="8686800" cy="4876800"/>
          </a:xfrm>
        </p:spPr>
        <p:txBody>
          <a:bodyPr/>
          <a:lstStyle/>
          <a:p>
            <a:pPr algn="just">
              <a:buFontTx/>
              <a:buNone/>
            </a:pPr>
            <a:r>
              <a:rPr lang="en-US" altLang="zh-CN" sz="2800">
                <a:cs typeface="Times New Roman" panose="02020603050405020304" pitchFamily="18" charset="0"/>
              </a:rPr>
              <a:t>• </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i</a:t>
            </a:r>
            <a:r>
              <a:rPr lang="en-US" altLang="zh-CN">
                <a:solidFill>
                  <a:srgbClr val="CC0000"/>
                </a:solidFill>
                <a:latin typeface="华文新魏" panose="02010800040101010101" pitchFamily="2" charset="-122"/>
                <a:ea typeface="华文新魏" panose="02010800040101010101" pitchFamily="2" charset="-122"/>
              </a:rPr>
              <a:t>=V</a:t>
            </a:r>
            <a:r>
              <a:rPr lang="en-US" altLang="zh-CN" baseline="-30000">
                <a:solidFill>
                  <a:srgbClr val="CC0000"/>
                </a:solidFill>
                <a:latin typeface="华文新魏" panose="02010800040101010101" pitchFamily="2" charset="-122"/>
                <a:ea typeface="华文新魏" panose="02010800040101010101" pitchFamily="2" charset="-122"/>
              </a:rPr>
              <a:t>i</a:t>
            </a:r>
            <a:r>
              <a:rPr lang="en-US" altLang="zh-CN">
                <a:solidFill>
                  <a:srgbClr val="CC0000"/>
                </a:solidFill>
                <a:latin typeface="华文新魏" panose="02010800040101010101" pitchFamily="2" charset="-122"/>
                <a:ea typeface="华文新魏" panose="02010800040101010101" pitchFamily="2" charset="-122"/>
              </a:rPr>
              <a:t>+∑A</a:t>
            </a:r>
            <a:r>
              <a:rPr lang="en-US" altLang="zh-CN" baseline="-30000">
                <a:solidFill>
                  <a:srgbClr val="CC0000"/>
                </a:solidFill>
                <a:latin typeface="华文新魏" panose="02010800040101010101" pitchFamily="2" charset="-122"/>
                <a:ea typeface="华文新魏" panose="02010800040101010101" pitchFamily="2" charset="-122"/>
              </a:rPr>
              <a:t>ki</a:t>
            </a:r>
            <a:r>
              <a:rPr lang="en-US" altLang="zh-CN">
                <a:solidFill>
                  <a:srgbClr val="CC0000"/>
                </a:solidFill>
                <a:latin typeface="华文新魏" panose="02010800040101010101" pitchFamily="2" charset="-122"/>
                <a:ea typeface="华文新魏" panose="02010800040101010101" pitchFamily="2" charset="-122"/>
              </a:rPr>
              <a:t> </a:t>
            </a:r>
            <a:r>
              <a:rPr lang="zh-CN" altLang="en-US" sz="2400">
                <a:solidFill>
                  <a:srgbClr val="CC0000"/>
                </a:solidFill>
                <a:latin typeface="华文新魏" panose="02010800040101010101" pitchFamily="2" charset="-122"/>
                <a:ea typeface="华文新魏" panose="02010800040101010101" pitchFamily="2" charset="-122"/>
              </a:rPr>
              <a:t>对</a:t>
            </a:r>
            <a:r>
              <a:rPr lang="en-US" altLang="zh-CN" sz="2400">
                <a:solidFill>
                  <a:srgbClr val="CC0000"/>
                </a:solidFill>
                <a:latin typeface="华文新魏" panose="02010800040101010101" pitchFamily="2" charset="-122"/>
                <a:ea typeface="华文新魏" panose="02010800040101010101" pitchFamily="2" charset="-122"/>
              </a:rPr>
              <a:t>i=1,..,m,k=1,..,n;</a:t>
            </a: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表示所有资源要么已被分配、要么尚可分配</a:t>
            </a:r>
          </a:p>
          <a:p>
            <a:pPr algn="just">
              <a:buFontTx/>
              <a:buNone/>
            </a:pPr>
            <a:r>
              <a:rPr lang="en-US" altLang="zh-CN" sz="280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en-US" altLang="zh-CN">
                <a:solidFill>
                  <a:srgbClr val="CC0000"/>
                </a:solidFill>
                <a:latin typeface="华文新魏" panose="02010800040101010101" pitchFamily="2" charset="-122"/>
                <a:ea typeface="华文新魏" panose="02010800040101010101" pitchFamily="2" charset="-122"/>
              </a:rPr>
              <a:t>C</a:t>
            </a:r>
            <a:r>
              <a:rPr lang="en-US" altLang="zh-CN" baseline="-30000">
                <a:solidFill>
                  <a:srgbClr val="CC0000"/>
                </a:solidFill>
                <a:latin typeface="华文新魏" panose="02010800040101010101" pitchFamily="2" charset="-122"/>
                <a:ea typeface="华文新魏" panose="02010800040101010101" pitchFamily="2" charset="-122"/>
              </a:rPr>
              <a:t>ki </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j  </a:t>
            </a:r>
            <a:r>
              <a:rPr lang="en-US" altLang="zh-CN">
                <a:solidFill>
                  <a:srgbClr val="CC0000"/>
                </a:solidFill>
                <a:latin typeface="华文新魏" panose="02010800040101010101" pitchFamily="2" charset="-122"/>
                <a:ea typeface="华文新魏" panose="02010800040101010101" pitchFamily="2" charset="-122"/>
              </a:rPr>
              <a:t>  </a:t>
            </a:r>
            <a:r>
              <a:rPr lang="zh-CN" altLang="en-US" sz="2400">
                <a:solidFill>
                  <a:srgbClr val="CC0000"/>
                </a:solidFill>
                <a:latin typeface="华文新魏" panose="02010800040101010101" pitchFamily="2" charset="-122"/>
                <a:ea typeface="华文新魏" panose="02010800040101010101" pitchFamily="2" charset="-122"/>
              </a:rPr>
              <a:t>对</a:t>
            </a:r>
            <a:r>
              <a:rPr lang="en-US" altLang="zh-CN" sz="2400">
                <a:solidFill>
                  <a:srgbClr val="CC0000"/>
                </a:solidFill>
                <a:latin typeface="华文新魏" panose="02010800040101010101" pitchFamily="2" charset="-122"/>
                <a:ea typeface="华文新魏" panose="02010800040101010101" pitchFamily="2" charset="-122"/>
              </a:rPr>
              <a:t>i=1,..,m,k=1,..,n;</a:t>
            </a: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表示进程申请资源数不能超过系统拥有的资源总数</a:t>
            </a:r>
          </a:p>
          <a:p>
            <a:pPr algn="just">
              <a:buFontTx/>
              <a:buNone/>
            </a:pPr>
            <a:r>
              <a:rPr lang="en-US" altLang="zh-CN" sz="280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en-US" altLang="zh-CN">
                <a:solidFill>
                  <a:srgbClr val="CC0000"/>
                </a:solidFill>
                <a:latin typeface="华文新魏" panose="02010800040101010101" pitchFamily="2" charset="-122"/>
                <a:ea typeface="华文新魏" panose="02010800040101010101" pitchFamily="2" charset="-122"/>
              </a:rPr>
              <a:t>A</a:t>
            </a:r>
            <a:r>
              <a:rPr lang="en-US" altLang="zh-CN" baseline="-30000">
                <a:solidFill>
                  <a:srgbClr val="CC0000"/>
                </a:solidFill>
                <a:latin typeface="华文新魏" panose="02010800040101010101" pitchFamily="2" charset="-122"/>
                <a:ea typeface="华文新魏" panose="02010800040101010101" pitchFamily="2" charset="-122"/>
              </a:rPr>
              <a:t>ki</a:t>
            </a:r>
            <a:r>
              <a:rPr lang="en-US" altLang="zh-CN">
                <a:solidFill>
                  <a:srgbClr val="CC0000"/>
                </a:solidFill>
                <a:latin typeface="华文新魏" panose="02010800040101010101" pitchFamily="2" charset="-122"/>
                <a:ea typeface="华文新魏" panose="02010800040101010101" pitchFamily="2" charset="-122"/>
              </a:rPr>
              <a:t> ≤C</a:t>
            </a:r>
            <a:r>
              <a:rPr lang="en-US" altLang="zh-CN" baseline="-30000">
                <a:solidFill>
                  <a:srgbClr val="CC0000"/>
                </a:solidFill>
                <a:latin typeface="华文新魏" panose="02010800040101010101" pitchFamily="2" charset="-122"/>
                <a:ea typeface="华文新魏" panose="02010800040101010101" pitchFamily="2" charset="-122"/>
              </a:rPr>
              <a:t>ki</a:t>
            </a:r>
            <a:r>
              <a:rPr lang="en-US" altLang="zh-CN">
                <a:solidFill>
                  <a:srgbClr val="CC0000"/>
                </a:solidFill>
                <a:latin typeface="华文新魏" panose="02010800040101010101" pitchFamily="2" charset="-122"/>
                <a:ea typeface="华文新魏" panose="02010800040101010101" pitchFamily="2" charset="-122"/>
              </a:rPr>
              <a:t>  </a:t>
            </a:r>
            <a:r>
              <a:rPr lang="zh-CN" altLang="en-US" sz="2400">
                <a:solidFill>
                  <a:srgbClr val="CC0000"/>
                </a:solidFill>
                <a:latin typeface="华文新魏" panose="02010800040101010101" pitchFamily="2" charset="-122"/>
                <a:ea typeface="华文新魏" panose="02010800040101010101" pitchFamily="2" charset="-122"/>
              </a:rPr>
              <a:t>对</a:t>
            </a:r>
            <a:r>
              <a:rPr lang="en-US" altLang="zh-CN" sz="2400">
                <a:solidFill>
                  <a:srgbClr val="CC0000"/>
                </a:solidFill>
                <a:latin typeface="华文新魏" panose="02010800040101010101" pitchFamily="2" charset="-122"/>
                <a:ea typeface="华文新魏" panose="02010800040101010101" pitchFamily="2" charset="-122"/>
              </a:rPr>
              <a:t>i=1,..,m,k=1,..,n;</a:t>
            </a: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表示进程申请任何类资源数不能超过声明的最大资源需求数</a:t>
            </a: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5E4CDF7-38E9-49DB-92DE-7BAC0A39A729}"/>
              </a:ext>
            </a:extLst>
          </p:cNvPr>
          <p:cNvSpPr>
            <a:spLocks noGrp="1" noChangeArrowheads="1"/>
          </p:cNvSpPr>
          <p:nvPr>
            <p:ph type="title"/>
          </p:nvPr>
        </p:nvSpPr>
        <p:spPr>
          <a:xfrm>
            <a:off x="762000" y="152400"/>
            <a:ext cx="7772400" cy="1143000"/>
          </a:xfrm>
        </p:spPr>
        <p:txBody>
          <a:bodyPr/>
          <a:lstStyle/>
          <a:p>
            <a:r>
              <a:rPr lang="zh-CN" altLang="en-US" sz="4800">
                <a:ea typeface="华文新魏" panose="02010800040101010101" pitchFamily="2" charset="-122"/>
              </a:rPr>
              <a:t>一种死锁避免策略</a:t>
            </a:r>
          </a:p>
        </p:txBody>
      </p:sp>
      <p:sp>
        <p:nvSpPr>
          <p:cNvPr id="45059" name="Rectangle 3">
            <a:extLst>
              <a:ext uri="{FF2B5EF4-FFF2-40B4-BE49-F238E27FC236}">
                <a16:creationId xmlns:a16="http://schemas.microsoft.com/office/drawing/2014/main" id="{9124CE31-F88A-4505-8BB0-5F9ACF40A490}"/>
              </a:ext>
            </a:extLst>
          </p:cNvPr>
          <p:cNvSpPr>
            <a:spLocks noGrp="1" noChangeArrowheads="1"/>
          </p:cNvSpPr>
          <p:nvPr>
            <p:ph type="body" idx="1"/>
          </p:nvPr>
        </p:nvSpPr>
        <p:spPr>
          <a:xfrm>
            <a:off x="914400" y="1143000"/>
            <a:ext cx="7696200" cy="5105400"/>
          </a:xfrm>
        </p:spPr>
        <p:txBody>
          <a:bodyPr/>
          <a:lstStyle/>
          <a:p>
            <a:pPr algn="just">
              <a:buFontTx/>
              <a:buNone/>
            </a:pPr>
            <a:r>
              <a:rPr lang="en-US" altLang="zh-CN"/>
              <a:t>    </a:t>
            </a:r>
            <a:r>
              <a:rPr lang="zh-CN" altLang="en-US">
                <a:latin typeface="华文新魏" panose="02010800040101010101" pitchFamily="2" charset="-122"/>
                <a:ea typeface="华文新魏" panose="02010800040101010101" pitchFamily="2" charset="-122"/>
              </a:rPr>
              <a:t>系统中若要启动一个新进程工作</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其对资源</a:t>
            </a:r>
            <a:r>
              <a:rPr lang="en-US" altLang="zh-CN">
                <a:latin typeface="华文新魏" panose="02010800040101010101" pitchFamily="2" charset="-122"/>
                <a:ea typeface="华文新魏" panose="02010800040101010101" pitchFamily="2" charset="-122"/>
              </a:rPr>
              <a:t>Ri</a:t>
            </a:r>
            <a:r>
              <a:rPr lang="zh-CN" altLang="en-US">
                <a:latin typeface="华文新魏" panose="02010800040101010101" pitchFamily="2" charset="-122"/>
                <a:ea typeface="华文新魏" panose="02010800040101010101" pitchFamily="2" charset="-122"/>
              </a:rPr>
              <a:t>的需求仅当满足下列不等式：</a:t>
            </a:r>
          </a:p>
          <a:p>
            <a:pPr algn="ctr">
              <a:buFontTx/>
              <a:buNone/>
            </a:pPr>
            <a:r>
              <a:rPr lang="zh-CN" altLang="en-US">
                <a:latin typeface="华文新魏" panose="02010800040101010101" pitchFamily="2" charset="-122"/>
                <a:ea typeface="华文新魏" panose="02010800040101010101" pitchFamily="2" charset="-122"/>
              </a:rPr>
              <a:t> </a:t>
            </a:r>
            <a:r>
              <a:rPr lang="en-US" altLang="zh-CN">
                <a:solidFill>
                  <a:srgbClr val="CC0000"/>
                </a:solidFill>
                <a:latin typeface="华文新魏" panose="02010800040101010101" pitchFamily="2" charset="-122"/>
                <a:ea typeface="华文新魏" panose="02010800040101010101" pitchFamily="2" charset="-122"/>
              </a:rPr>
              <a:t>R</a:t>
            </a:r>
            <a:r>
              <a:rPr lang="en-US" altLang="zh-CN" baseline="-30000">
                <a:solidFill>
                  <a:srgbClr val="CC0000"/>
                </a:solidFill>
                <a:latin typeface="华文新魏" panose="02010800040101010101" pitchFamily="2" charset="-122"/>
                <a:ea typeface="华文新魏" panose="02010800040101010101" pitchFamily="2" charset="-122"/>
              </a:rPr>
              <a:t>i </a:t>
            </a:r>
            <a:r>
              <a:rPr lang="en-US" altLang="zh-CN">
                <a:solidFill>
                  <a:srgbClr val="CC0000"/>
                </a:solidFill>
                <a:latin typeface="华文新魏" panose="02010800040101010101" pitchFamily="2" charset="-122"/>
                <a:ea typeface="华文新魏" panose="02010800040101010101" pitchFamily="2" charset="-122"/>
              </a:rPr>
              <a:t>≥ C</a:t>
            </a:r>
            <a:r>
              <a:rPr lang="en-US" altLang="zh-CN" baseline="-30000">
                <a:solidFill>
                  <a:srgbClr val="CC0000"/>
                </a:solidFill>
                <a:latin typeface="华文新魏" panose="02010800040101010101" pitchFamily="2" charset="-122"/>
                <a:ea typeface="华文新魏" panose="02010800040101010101" pitchFamily="2" charset="-122"/>
              </a:rPr>
              <a:t>(n+1)i</a:t>
            </a:r>
            <a:r>
              <a:rPr lang="en-US" altLang="zh-CN">
                <a:solidFill>
                  <a:srgbClr val="CC0000"/>
                </a:solidFill>
                <a:latin typeface="华文新魏" panose="02010800040101010101" pitchFamily="2" charset="-122"/>
                <a:ea typeface="华文新魏" panose="02010800040101010101" pitchFamily="2" charset="-122"/>
              </a:rPr>
              <a:t>+ ∑C</a:t>
            </a:r>
            <a:r>
              <a:rPr lang="en-US" altLang="zh-CN" baseline="-30000">
                <a:solidFill>
                  <a:srgbClr val="CC0000"/>
                </a:solidFill>
                <a:latin typeface="华文新魏" panose="02010800040101010101" pitchFamily="2" charset="-122"/>
                <a:ea typeface="华文新魏" panose="02010800040101010101" pitchFamily="2" charset="-122"/>
              </a:rPr>
              <a:t>ki</a:t>
            </a:r>
            <a:r>
              <a:rPr lang="en-US" altLang="zh-CN">
                <a:solidFill>
                  <a:srgbClr val="CC0000"/>
                </a:solidFill>
                <a:latin typeface="华文新魏" panose="02010800040101010101" pitchFamily="2" charset="-122"/>
                <a:ea typeface="华文新魏" panose="02010800040101010101" pitchFamily="2" charset="-122"/>
              </a:rPr>
              <a:t>  </a:t>
            </a:r>
            <a:r>
              <a:rPr lang="zh-CN" altLang="en-US">
                <a:solidFill>
                  <a:srgbClr val="CC0000"/>
                </a:solidFill>
                <a:latin typeface="华文新魏" panose="02010800040101010101" pitchFamily="2" charset="-122"/>
                <a:ea typeface="华文新魏" panose="02010800040101010101" pitchFamily="2" charset="-122"/>
              </a:rPr>
              <a:t>对</a:t>
            </a:r>
            <a:r>
              <a:rPr lang="en-US" altLang="zh-CN">
                <a:solidFill>
                  <a:srgbClr val="CC0000"/>
                </a:solidFill>
                <a:latin typeface="华文新魏" panose="02010800040101010101" pitchFamily="2" charset="-122"/>
                <a:ea typeface="华文新魏" panose="02010800040101010101" pitchFamily="2" charset="-122"/>
              </a:rPr>
              <a:t>i=1,..,m,k=1,..,n;  </a:t>
            </a:r>
          </a:p>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即应满足当前系统中所有进程对资源</a:t>
            </a:r>
            <a:r>
              <a:rPr lang="en-US" altLang="zh-CN">
                <a:latin typeface="华文新魏" panose="02010800040101010101" pitchFamily="2" charset="-122"/>
                <a:ea typeface="华文新魏" panose="02010800040101010101" pitchFamily="2" charset="-122"/>
              </a:rPr>
              <a:t>R</a:t>
            </a:r>
            <a:r>
              <a:rPr lang="en-US" altLang="zh-CN" baseline="-30000">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的最大资源需求数加上启动的新进程的最大资源需求数不超过系统拥有的最大数。</a:t>
            </a:r>
          </a:p>
          <a:p>
            <a:pPr>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1CE48F0F-C6C0-4164-AD59-CA50CB80C604}"/>
              </a:ext>
            </a:extLst>
          </p:cNvPr>
          <p:cNvSpPr>
            <a:spLocks noGrp="1" noChangeArrowheads="1"/>
          </p:cNvSpPr>
          <p:nvPr>
            <p:ph type="title"/>
          </p:nvPr>
        </p:nvSpPr>
        <p:spPr>
          <a:xfrm>
            <a:off x="609600" y="457200"/>
            <a:ext cx="7772400" cy="1143000"/>
          </a:xfrm>
        </p:spPr>
        <p:txBody>
          <a:bodyPr/>
          <a:lstStyle/>
          <a:p>
            <a:r>
              <a:rPr lang="zh-CN" altLang="en-US" sz="4800">
                <a:latin typeface="华文新魏" panose="02010800040101010101" pitchFamily="2" charset="-122"/>
                <a:ea typeface="华文新魏" panose="02010800040101010101" pitchFamily="2" charset="-122"/>
              </a:rPr>
              <a:t>系统安全性定义</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46083" name="Rectangle 1027">
            <a:extLst>
              <a:ext uri="{FF2B5EF4-FFF2-40B4-BE49-F238E27FC236}">
                <a16:creationId xmlns:a16="http://schemas.microsoft.com/office/drawing/2014/main" id="{084A7304-7884-4E27-B7C7-E86F215CBDCE}"/>
              </a:ext>
            </a:extLst>
          </p:cNvPr>
          <p:cNvSpPr>
            <a:spLocks noGrp="1" noChangeArrowheads="1"/>
          </p:cNvSpPr>
          <p:nvPr>
            <p:ph type="body" idx="1"/>
          </p:nvPr>
        </p:nvSpPr>
        <p:spPr>
          <a:xfrm>
            <a:off x="762000" y="1066800"/>
            <a:ext cx="7848600" cy="5715000"/>
          </a:xfrm>
        </p:spPr>
        <p:txBody>
          <a:bodyPr/>
          <a:lstStyle/>
          <a:p>
            <a:pPr>
              <a:buFontTx/>
              <a:buNone/>
            </a:pPr>
            <a:r>
              <a:rPr lang="en-US" altLang="zh-CN"/>
              <a:t>    </a:t>
            </a:r>
            <a:r>
              <a:rPr lang="zh-CN" altLang="en-US">
                <a:latin typeface="华文新魏" panose="02010800040101010101" pitchFamily="2" charset="-122"/>
                <a:ea typeface="华文新魏" panose="02010800040101010101" pitchFamily="2" charset="-122"/>
              </a:rPr>
              <a:t>系统安全性定义：在时刻</a:t>
            </a:r>
            <a:r>
              <a:rPr lang="en-US" altLang="zh-CN">
                <a:latin typeface="华文新魏" panose="02010800040101010101" pitchFamily="2" charset="-122"/>
                <a:ea typeface="华文新魏" panose="02010800040101010101" pitchFamily="2" charset="-122"/>
              </a:rPr>
              <a:t>T0</a:t>
            </a:r>
            <a:r>
              <a:rPr lang="zh-CN" altLang="en-US">
                <a:latin typeface="华文新魏" panose="02010800040101010101" pitchFamily="2" charset="-122"/>
                <a:ea typeface="华文新魏" panose="02010800040101010101" pitchFamily="2" charset="-122"/>
              </a:rPr>
              <a:t>系统是安全的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仅当存在一个进程序列</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n</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对进程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k</a:t>
            </a:r>
            <a:r>
              <a:rPr lang="zh-CN" altLang="en-US">
                <a:latin typeface="华文新魏" panose="02010800040101010101" pitchFamily="2" charset="-122"/>
                <a:ea typeface="华文新魏" panose="02010800040101010101" pitchFamily="2" charset="-122"/>
              </a:rPr>
              <a:t>满足公式：</a:t>
            </a:r>
          </a:p>
          <a:p>
            <a:endParaRPr lang="zh-CN" altLang="en-US">
              <a:latin typeface="华文新魏" panose="02010800040101010101" pitchFamily="2" charset="-122"/>
              <a:ea typeface="华文新魏" panose="02010800040101010101" pitchFamily="2" charset="-122"/>
            </a:endParaRP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Cki-Aki≤Vi+ </a:t>
            </a:r>
            <a:r>
              <a:rPr lang="en-US" altLang="zh-CN"/>
              <a:t>∑Aji</a:t>
            </a:r>
            <a:r>
              <a:rPr lang="en-US" altLang="zh-CN">
                <a:latin typeface="华文新魏" panose="02010800040101010101" pitchFamily="2" charset="-122"/>
                <a:ea typeface="华文新魏" panose="02010800040101010101" pitchFamily="2" charset="-122"/>
              </a:rPr>
              <a:t>          </a:t>
            </a:r>
          </a:p>
          <a:p>
            <a:pPr>
              <a:buFontTx/>
              <a:buNone/>
            </a:pPr>
            <a:r>
              <a:rPr lang="en-US" altLang="zh-CN">
                <a:latin typeface="华文新魏" panose="02010800040101010101" pitchFamily="2" charset="-122"/>
                <a:ea typeface="华文新魏" panose="02010800040101010101" pitchFamily="2" charset="-122"/>
              </a:rPr>
              <a:t>       k=1,</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,n;i=1,</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,m; </a:t>
            </a:r>
          </a:p>
          <a:p>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9B4BE88-93F0-42E0-BBA4-C0C21287FA63}"/>
              </a:ext>
            </a:extLst>
          </p:cNvPr>
          <p:cNvSpPr>
            <a:spLocks noGrp="1" noChangeArrowheads="1"/>
          </p:cNvSpPr>
          <p:nvPr>
            <p:ph type="title"/>
          </p:nvPr>
        </p:nvSpPr>
        <p:spPr>
          <a:xfrm>
            <a:off x="685800" y="44450"/>
            <a:ext cx="7772400" cy="1143000"/>
          </a:xfrm>
        </p:spPr>
        <p:txBody>
          <a:bodyPr/>
          <a:lstStyle/>
          <a:p>
            <a:r>
              <a:rPr lang="en-US" altLang="zh-CN"/>
              <a:t>Banker</a:t>
            </a:r>
            <a:r>
              <a:rPr lang="en-US" altLang="zh-CN">
                <a:latin typeface="Helvetica" panose="020B0604020202020204" pitchFamily="34" charset="0"/>
              </a:rPr>
              <a:t>’</a:t>
            </a:r>
            <a:r>
              <a:rPr lang="en-US" altLang="zh-CN"/>
              <a:t>s Algorithm</a:t>
            </a:r>
          </a:p>
        </p:txBody>
      </p:sp>
      <p:sp>
        <p:nvSpPr>
          <p:cNvPr id="114691" name="Rectangle 3">
            <a:extLst>
              <a:ext uri="{FF2B5EF4-FFF2-40B4-BE49-F238E27FC236}">
                <a16:creationId xmlns:a16="http://schemas.microsoft.com/office/drawing/2014/main" id="{F62605B7-F4F8-4688-962B-78CFA930AF1C}"/>
              </a:ext>
            </a:extLst>
          </p:cNvPr>
          <p:cNvSpPr>
            <a:spLocks noGrp="1" noChangeArrowheads="1"/>
          </p:cNvSpPr>
          <p:nvPr>
            <p:ph type="body" idx="1"/>
          </p:nvPr>
        </p:nvSpPr>
        <p:spPr>
          <a:xfrm>
            <a:off x="827088" y="981075"/>
            <a:ext cx="7489825" cy="4441825"/>
          </a:xfrm>
        </p:spPr>
        <p:txBody>
          <a:bodyPr/>
          <a:lstStyle/>
          <a:p>
            <a:r>
              <a:rPr lang="en-US" altLang="zh-CN"/>
              <a:t>Multiple instances.</a:t>
            </a:r>
          </a:p>
          <a:p>
            <a:r>
              <a:rPr lang="en-US" altLang="zh-CN"/>
              <a:t>Each process must a priori claim maximum use.</a:t>
            </a:r>
          </a:p>
          <a:p>
            <a:r>
              <a:rPr lang="en-US" altLang="zh-CN"/>
              <a:t>When a process requests a resource it may have to wait.  </a:t>
            </a:r>
          </a:p>
          <a:p>
            <a:r>
              <a:rPr lang="en-US" altLang="zh-CN"/>
              <a:t>When a process gets all its resources it must return them in a finite amount of time.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7361056-4A43-49CC-9DAE-A528F629E326}"/>
              </a:ext>
            </a:extLst>
          </p:cNvPr>
          <p:cNvSpPr>
            <a:spLocks noGrp="1" noChangeArrowheads="1"/>
          </p:cNvSpPr>
          <p:nvPr>
            <p:ph type="title"/>
          </p:nvPr>
        </p:nvSpPr>
        <p:spPr>
          <a:xfrm>
            <a:off x="1047750" y="412750"/>
            <a:ext cx="7591425" cy="457200"/>
          </a:xfrm>
        </p:spPr>
        <p:txBody>
          <a:bodyPr/>
          <a:lstStyle/>
          <a:p>
            <a:r>
              <a:rPr lang="en-US" altLang="zh-CN" sz="3600"/>
              <a:t>Data Structures for the Banker</a:t>
            </a:r>
            <a:r>
              <a:rPr lang="en-US" altLang="zh-CN" sz="3600">
                <a:latin typeface="Helvetica" panose="020B0604020202020204" pitchFamily="34" charset="0"/>
              </a:rPr>
              <a:t>’</a:t>
            </a:r>
            <a:r>
              <a:rPr lang="en-US" altLang="zh-CN" sz="3600"/>
              <a:t>s Algorithm</a:t>
            </a:r>
            <a:r>
              <a:rPr lang="en-US" altLang="zh-CN" sz="4000"/>
              <a:t> </a:t>
            </a:r>
          </a:p>
        </p:txBody>
      </p:sp>
      <p:sp>
        <p:nvSpPr>
          <p:cNvPr id="115715" name="Rectangle 3">
            <a:extLst>
              <a:ext uri="{FF2B5EF4-FFF2-40B4-BE49-F238E27FC236}">
                <a16:creationId xmlns:a16="http://schemas.microsoft.com/office/drawing/2014/main" id="{95B33EC3-FC51-48E9-A952-5309772A2ED4}"/>
              </a:ext>
            </a:extLst>
          </p:cNvPr>
          <p:cNvSpPr>
            <a:spLocks noGrp="1" noChangeArrowheads="1"/>
          </p:cNvSpPr>
          <p:nvPr>
            <p:ph type="body" idx="1"/>
          </p:nvPr>
        </p:nvSpPr>
        <p:spPr>
          <a:xfrm>
            <a:off x="755650" y="1844675"/>
            <a:ext cx="7777163" cy="4824413"/>
          </a:xfrm>
        </p:spPr>
        <p:txBody>
          <a:bodyPr/>
          <a:lstStyle/>
          <a:p>
            <a:r>
              <a:rPr lang="en-US" altLang="zh-CN" sz="2400" b="1" i="1">
                <a:solidFill>
                  <a:srgbClr val="FF0000"/>
                </a:solidFill>
              </a:rPr>
              <a:t>Available</a:t>
            </a:r>
            <a:r>
              <a:rPr lang="en-US" altLang="zh-CN" sz="2400" i="1"/>
              <a:t>:</a:t>
            </a:r>
            <a:r>
              <a:rPr lang="en-US" altLang="zh-CN" sz="2400"/>
              <a:t>  Vector of length </a:t>
            </a:r>
            <a:r>
              <a:rPr lang="en-US" altLang="zh-CN" sz="2400" i="1"/>
              <a:t>m</a:t>
            </a:r>
            <a:r>
              <a:rPr lang="en-US" altLang="zh-CN" sz="2400"/>
              <a:t>. If available [</a:t>
            </a:r>
            <a:r>
              <a:rPr lang="en-US" altLang="zh-CN" sz="2400" i="1"/>
              <a:t>j</a:t>
            </a:r>
            <a:r>
              <a:rPr lang="en-US" altLang="zh-CN" sz="2400"/>
              <a:t>] = </a:t>
            </a:r>
            <a:r>
              <a:rPr lang="en-US" altLang="zh-CN" sz="2400" i="1"/>
              <a:t>k</a:t>
            </a:r>
            <a:r>
              <a:rPr lang="en-US" altLang="zh-CN" sz="2400"/>
              <a:t>, there are</a:t>
            </a:r>
            <a:r>
              <a:rPr lang="en-US" altLang="zh-CN" sz="2400" i="1"/>
              <a:t> k</a:t>
            </a:r>
            <a:r>
              <a:rPr lang="en-US" altLang="zh-CN" sz="2400"/>
              <a:t> instances of resource type </a:t>
            </a:r>
            <a:r>
              <a:rPr lang="en-US" altLang="zh-CN" sz="2400" i="1"/>
              <a:t>R</a:t>
            </a:r>
            <a:r>
              <a:rPr lang="en-US" altLang="zh-CN" sz="2400" i="1" baseline="-25000"/>
              <a:t>j</a:t>
            </a:r>
            <a:r>
              <a:rPr lang="en-US" altLang="zh-CN" sz="2400" baseline="-25000"/>
              <a:t>  </a:t>
            </a:r>
            <a:r>
              <a:rPr lang="en-US" altLang="zh-CN" sz="2400"/>
              <a:t>available.</a:t>
            </a:r>
          </a:p>
          <a:p>
            <a:r>
              <a:rPr lang="en-US" altLang="zh-CN" sz="2400" b="1" i="1">
                <a:solidFill>
                  <a:srgbClr val="FF0000"/>
                </a:solidFill>
              </a:rPr>
              <a:t>Max</a:t>
            </a:r>
            <a:r>
              <a:rPr lang="en-US" altLang="zh-CN" sz="2400" i="1"/>
              <a:t>: n x m</a:t>
            </a:r>
            <a:r>
              <a:rPr lang="en-US" altLang="zh-CN" sz="2400"/>
              <a:t> matrix.  If </a:t>
            </a:r>
            <a:r>
              <a:rPr lang="en-US" altLang="zh-CN" sz="2400" i="1"/>
              <a:t>Max </a:t>
            </a:r>
            <a:r>
              <a:rPr lang="en-US" altLang="zh-CN" sz="2400"/>
              <a:t>[</a:t>
            </a:r>
            <a:r>
              <a:rPr lang="en-US" altLang="zh-CN" sz="2400" i="1"/>
              <a:t>i,j</a:t>
            </a:r>
            <a:r>
              <a:rPr lang="en-US" altLang="zh-CN" sz="2400"/>
              <a:t>] = </a:t>
            </a:r>
            <a:r>
              <a:rPr lang="en-US" altLang="zh-CN" sz="2400" i="1"/>
              <a:t>k</a:t>
            </a:r>
            <a:r>
              <a:rPr lang="en-US" altLang="zh-CN" sz="2400"/>
              <a:t>, then process </a:t>
            </a:r>
            <a:r>
              <a:rPr lang="en-US" altLang="zh-CN" sz="2400" i="1"/>
              <a:t>P</a:t>
            </a:r>
            <a:r>
              <a:rPr lang="en-US" altLang="zh-CN" sz="2400" i="1" baseline="-25000"/>
              <a:t>i</a:t>
            </a:r>
            <a:r>
              <a:rPr lang="en-US" altLang="zh-CN" sz="2400" i="1"/>
              <a:t> </a:t>
            </a:r>
            <a:r>
              <a:rPr lang="en-US" altLang="zh-CN" sz="2400"/>
              <a:t>may request at most</a:t>
            </a:r>
            <a:r>
              <a:rPr lang="en-US" altLang="zh-CN" sz="2400" i="1"/>
              <a:t> k </a:t>
            </a:r>
            <a:r>
              <a:rPr lang="en-US" altLang="zh-CN" sz="2400"/>
              <a:t>instances of resource type </a:t>
            </a:r>
            <a:r>
              <a:rPr lang="en-US" altLang="zh-CN" sz="2400" i="1"/>
              <a:t>R</a:t>
            </a:r>
            <a:r>
              <a:rPr lang="en-US" altLang="zh-CN" sz="2400" i="1" baseline="-25000"/>
              <a:t>j</a:t>
            </a:r>
            <a:r>
              <a:rPr lang="en-US" altLang="zh-CN" sz="2400"/>
              <a:t>.</a:t>
            </a:r>
          </a:p>
          <a:p>
            <a:r>
              <a:rPr lang="en-US" altLang="zh-CN" sz="2400" b="1" i="1">
                <a:solidFill>
                  <a:srgbClr val="FF0000"/>
                </a:solidFill>
              </a:rPr>
              <a:t>Allocation</a:t>
            </a:r>
            <a:r>
              <a:rPr lang="en-US" altLang="zh-CN" sz="2400" i="1"/>
              <a:t>:  n </a:t>
            </a:r>
            <a:r>
              <a:rPr lang="en-US" altLang="zh-CN" sz="2400"/>
              <a:t>x</a:t>
            </a:r>
            <a:r>
              <a:rPr lang="en-US" altLang="zh-CN" sz="2400" i="1"/>
              <a:t> m</a:t>
            </a:r>
            <a:r>
              <a:rPr lang="en-US" altLang="zh-CN" sz="2400"/>
              <a:t> matrix.  If Allocation[</a:t>
            </a:r>
            <a:r>
              <a:rPr lang="en-US" altLang="zh-CN" sz="2400" i="1"/>
              <a:t>i,j</a:t>
            </a:r>
            <a:r>
              <a:rPr lang="en-US" altLang="zh-CN" sz="2400"/>
              <a:t>] = </a:t>
            </a:r>
            <a:r>
              <a:rPr lang="en-US" altLang="zh-CN" sz="2400" i="1"/>
              <a:t>k</a:t>
            </a:r>
            <a:r>
              <a:rPr lang="en-US" altLang="zh-CN" sz="2400"/>
              <a:t> then</a:t>
            </a:r>
            <a:r>
              <a:rPr lang="en-US" altLang="zh-CN" sz="2400" i="1"/>
              <a:t> P</a:t>
            </a:r>
            <a:r>
              <a:rPr lang="en-US" altLang="zh-CN" sz="2400" i="1" baseline="-25000"/>
              <a:t>i</a:t>
            </a:r>
            <a:r>
              <a:rPr lang="en-US" altLang="zh-CN" sz="2400"/>
              <a:t> is currently allocated </a:t>
            </a:r>
            <a:r>
              <a:rPr lang="en-US" altLang="zh-CN" sz="2400" i="1"/>
              <a:t>k</a:t>
            </a:r>
            <a:r>
              <a:rPr lang="en-US" altLang="zh-CN" sz="2400"/>
              <a:t> instances of </a:t>
            </a:r>
            <a:r>
              <a:rPr lang="en-US" altLang="zh-CN" sz="2400" i="1"/>
              <a:t>R</a:t>
            </a:r>
            <a:r>
              <a:rPr lang="en-US" altLang="zh-CN" sz="2400" i="1" baseline="-25000"/>
              <a:t>j.</a:t>
            </a:r>
            <a:endParaRPr lang="en-US" altLang="zh-CN" sz="2400" baseline="-25000"/>
          </a:p>
          <a:p>
            <a:r>
              <a:rPr lang="en-US" altLang="zh-CN" sz="2400" b="1" i="1">
                <a:solidFill>
                  <a:srgbClr val="FF0000"/>
                </a:solidFill>
              </a:rPr>
              <a:t>Need</a:t>
            </a:r>
            <a:r>
              <a:rPr lang="en-US" altLang="zh-CN" sz="2400" i="1"/>
              <a:t>:  n </a:t>
            </a:r>
            <a:r>
              <a:rPr lang="en-US" altLang="zh-CN" sz="2400"/>
              <a:t>x</a:t>
            </a:r>
            <a:r>
              <a:rPr lang="en-US" altLang="zh-CN" sz="2400" i="1"/>
              <a:t> m</a:t>
            </a:r>
            <a:r>
              <a:rPr lang="en-US" altLang="zh-CN" sz="2400"/>
              <a:t> matrix. If </a:t>
            </a:r>
            <a:r>
              <a:rPr lang="en-US" altLang="zh-CN" sz="2400" i="1"/>
              <a:t>Need</a:t>
            </a:r>
            <a:r>
              <a:rPr lang="en-US" altLang="zh-CN" sz="2400"/>
              <a:t>[</a:t>
            </a:r>
            <a:r>
              <a:rPr lang="en-US" altLang="zh-CN" sz="2400" i="1"/>
              <a:t>i,j</a:t>
            </a:r>
            <a:r>
              <a:rPr lang="en-US" altLang="zh-CN" sz="2400"/>
              <a:t>] =</a:t>
            </a:r>
            <a:r>
              <a:rPr lang="en-US" altLang="zh-CN" sz="2400" i="1"/>
              <a:t> k</a:t>
            </a:r>
            <a:r>
              <a:rPr lang="en-US" altLang="zh-CN" sz="2400"/>
              <a:t>, then</a:t>
            </a:r>
            <a:r>
              <a:rPr lang="en-US" altLang="zh-CN" sz="2400" i="1"/>
              <a:t> P</a:t>
            </a:r>
            <a:r>
              <a:rPr lang="en-US" altLang="zh-CN" sz="2400" i="1" baseline="-25000"/>
              <a:t>i</a:t>
            </a:r>
            <a:r>
              <a:rPr lang="en-US" altLang="zh-CN" sz="2400"/>
              <a:t> may need </a:t>
            </a:r>
            <a:r>
              <a:rPr lang="en-US" altLang="zh-CN" sz="2400" i="1"/>
              <a:t>k</a:t>
            </a:r>
            <a:r>
              <a:rPr lang="en-US" altLang="zh-CN" sz="2400"/>
              <a:t> more instances of </a:t>
            </a:r>
            <a:r>
              <a:rPr lang="en-US" altLang="zh-CN" sz="2400" i="1"/>
              <a:t>R</a:t>
            </a:r>
            <a:r>
              <a:rPr lang="en-US" altLang="zh-CN" sz="2400" i="1" baseline="-25000"/>
              <a:t>j</a:t>
            </a:r>
            <a:r>
              <a:rPr lang="en-US" altLang="zh-CN" sz="2400" baseline="-25000"/>
              <a:t> </a:t>
            </a:r>
            <a:r>
              <a:rPr lang="en-US" altLang="zh-CN" sz="2400"/>
              <a:t>to complete its task.</a:t>
            </a:r>
          </a:p>
          <a:p>
            <a:pPr lvl="2">
              <a:buFontTx/>
              <a:buNone/>
            </a:pPr>
            <a:br>
              <a:rPr lang="en-US" altLang="zh-CN"/>
            </a:br>
            <a:r>
              <a:rPr lang="en-US" altLang="zh-CN" i="1"/>
              <a:t>Need</a:t>
            </a:r>
            <a:r>
              <a:rPr lang="en-US" altLang="zh-CN"/>
              <a:t> [</a:t>
            </a:r>
            <a:r>
              <a:rPr lang="en-US" altLang="zh-CN" i="1"/>
              <a:t>i,j]</a:t>
            </a:r>
            <a:r>
              <a:rPr lang="en-US" altLang="zh-CN"/>
              <a:t> = </a:t>
            </a:r>
            <a:r>
              <a:rPr lang="en-US" altLang="zh-CN" i="1"/>
              <a:t>Max</a:t>
            </a:r>
            <a:r>
              <a:rPr lang="en-US" altLang="zh-CN"/>
              <a:t>[</a:t>
            </a:r>
            <a:r>
              <a:rPr lang="en-US" altLang="zh-CN" i="1"/>
              <a:t>i,j</a:t>
            </a:r>
            <a:r>
              <a:rPr lang="en-US" altLang="zh-CN"/>
              <a:t>] </a:t>
            </a:r>
            <a:r>
              <a:rPr lang="en-US" altLang="zh-CN">
                <a:latin typeface="Helvetica" panose="020B0604020202020204" pitchFamily="34" charset="0"/>
              </a:rPr>
              <a:t>–</a:t>
            </a:r>
            <a:r>
              <a:rPr lang="en-US" altLang="zh-CN"/>
              <a:t> </a:t>
            </a:r>
            <a:r>
              <a:rPr lang="en-US" altLang="zh-CN" i="1"/>
              <a:t>Allocation</a:t>
            </a:r>
            <a:r>
              <a:rPr lang="en-US" altLang="zh-CN"/>
              <a:t> [</a:t>
            </a:r>
            <a:r>
              <a:rPr lang="en-US" altLang="zh-CN" i="1"/>
              <a:t>i,j</a:t>
            </a:r>
            <a:r>
              <a:rPr lang="en-US" altLang="zh-CN"/>
              <a:t>].</a:t>
            </a:r>
          </a:p>
        </p:txBody>
      </p:sp>
      <p:sp>
        <p:nvSpPr>
          <p:cNvPr id="115716" name="Text Box 4">
            <a:extLst>
              <a:ext uri="{FF2B5EF4-FFF2-40B4-BE49-F238E27FC236}">
                <a16:creationId xmlns:a16="http://schemas.microsoft.com/office/drawing/2014/main" id="{6AEE318D-159F-4017-9698-094FA259B9A2}"/>
              </a:ext>
            </a:extLst>
          </p:cNvPr>
          <p:cNvSpPr txBox="1">
            <a:spLocks noChangeArrowheads="1"/>
          </p:cNvSpPr>
          <p:nvPr/>
        </p:nvSpPr>
        <p:spPr bwMode="auto">
          <a:xfrm>
            <a:off x="809625" y="1408113"/>
            <a:ext cx="69342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0" lang="en-US" altLang="zh-CN" sz="1800">
                <a:latin typeface="Helvetica" panose="020B0604020202020204" pitchFamily="34" charset="0"/>
              </a:rPr>
              <a:t>Let </a:t>
            </a:r>
            <a:r>
              <a:rPr kumimoji="0" lang="en-US" altLang="zh-CN" sz="1800" i="1">
                <a:latin typeface="Helvetica" panose="020B0604020202020204" pitchFamily="34" charset="0"/>
              </a:rPr>
              <a:t>n</a:t>
            </a:r>
            <a:r>
              <a:rPr kumimoji="0" lang="en-US" altLang="zh-CN" sz="1800">
                <a:latin typeface="Helvetica" panose="020B0604020202020204" pitchFamily="34" charset="0"/>
              </a:rPr>
              <a:t> = number of processes, and </a:t>
            </a:r>
            <a:r>
              <a:rPr kumimoji="0" lang="en-US" altLang="zh-CN" sz="1800" i="1">
                <a:latin typeface="Helvetica" panose="020B0604020202020204" pitchFamily="34" charset="0"/>
              </a:rPr>
              <a:t>m </a:t>
            </a:r>
            <a:r>
              <a:rPr kumimoji="0" lang="en-US" altLang="zh-CN" sz="1800">
                <a:latin typeface="Helvetica" panose="020B0604020202020204" pitchFamily="34" charset="0"/>
              </a:rPr>
              <a:t>= number of resources types.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8A6ADE24-84F6-4C04-B03C-0A951C89225A}"/>
              </a:ext>
            </a:extLst>
          </p:cNvPr>
          <p:cNvSpPr>
            <a:spLocks noGrp="1" noChangeArrowheads="1"/>
          </p:cNvSpPr>
          <p:nvPr>
            <p:ph type="title"/>
          </p:nvPr>
        </p:nvSpPr>
        <p:spPr>
          <a:xfrm>
            <a:off x="685800" y="44450"/>
            <a:ext cx="7772400" cy="1143000"/>
          </a:xfrm>
        </p:spPr>
        <p:txBody>
          <a:bodyPr/>
          <a:lstStyle/>
          <a:p>
            <a:r>
              <a:rPr lang="en-US" altLang="zh-CN"/>
              <a:t>Safety Algorithm</a:t>
            </a:r>
          </a:p>
        </p:txBody>
      </p:sp>
      <p:sp>
        <p:nvSpPr>
          <p:cNvPr id="116739" name="Rectangle 3">
            <a:extLst>
              <a:ext uri="{FF2B5EF4-FFF2-40B4-BE49-F238E27FC236}">
                <a16:creationId xmlns:a16="http://schemas.microsoft.com/office/drawing/2014/main" id="{9700C2D7-AC89-4A19-B56C-F133AF2EEA4B}"/>
              </a:ext>
            </a:extLst>
          </p:cNvPr>
          <p:cNvSpPr>
            <a:spLocks noGrp="1" noChangeArrowheads="1"/>
          </p:cNvSpPr>
          <p:nvPr>
            <p:ph type="body" idx="1"/>
          </p:nvPr>
        </p:nvSpPr>
        <p:spPr>
          <a:xfrm>
            <a:off x="692150" y="1052513"/>
            <a:ext cx="7767638" cy="5689600"/>
          </a:xfrm>
        </p:spPr>
        <p:txBody>
          <a:bodyPr/>
          <a:lstStyle/>
          <a:p>
            <a:pPr>
              <a:lnSpc>
                <a:spcPct val="90000"/>
              </a:lnSpc>
              <a:buFontTx/>
              <a:buNone/>
            </a:pPr>
            <a:r>
              <a:rPr lang="en-US" altLang="zh-CN" sz="2400"/>
              <a:t>1.	Let </a:t>
            </a:r>
            <a:r>
              <a:rPr lang="en-US" altLang="zh-CN" sz="2400" b="1" i="1">
                <a:solidFill>
                  <a:srgbClr val="FF0000"/>
                </a:solidFill>
              </a:rPr>
              <a:t>Work</a:t>
            </a:r>
            <a:r>
              <a:rPr lang="en-US" altLang="zh-CN" sz="2400" i="1"/>
              <a:t> </a:t>
            </a:r>
            <a:r>
              <a:rPr lang="en-US" altLang="zh-CN" sz="2400"/>
              <a:t>and </a:t>
            </a:r>
            <a:r>
              <a:rPr lang="en-US" altLang="zh-CN" sz="2400" b="1" i="1">
                <a:solidFill>
                  <a:srgbClr val="FF0000"/>
                </a:solidFill>
              </a:rPr>
              <a:t>Finish</a:t>
            </a:r>
            <a:r>
              <a:rPr lang="en-US" altLang="zh-CN" sz="2400"/>
              <a:t> be vectors of length</a:t>
            </a:r>
            <a:r>
              <a:rPr lang="en-US" altLang="zh-CN" sz="2400" i="1"/>
              <a:t> m</a:t>
            </a:r>
            <a:r>
              <a:rPr lang="en-US" altLang="zh-CN" sz="2400"/>
              <a:t> and</a:t>
            </a:r>
            <a:r>
              <a:rPr lang="en-US" altLang="zh-CN" sz="2400" i="1"/>
              <a:t> n</a:t>
            </a:r>
            <a:r>
              <a:rPr lang="en-US" altLang="zh-CN" sz="2400"/>
              <a:t>, respectively.  Initialize:</a:t>
            </a:r>
          </a:p>
          <a:p>
            <a:pPr lvl="3">
              <a:lnSpc>
                <a:spcPct val="90000"/>
              </a:lnSpc>
              <a:buFontTx/>
              <a:buNone/>
            </a:pPr>
            <a:r>
              <a:rPr lang="en-US" altLang="zh-CN" sz="2400" i="1"/>
              <a:t>Work </a:t>
            </a:r>
            <a:r>
              <a:rPr lang="en-US" altLang="zh-CN" sz="2400"/>
              <a:t>= </a:t>
            </a:r>
            <a:r>
              <a:rPr lang="en-US" altLang="zh-CN" sz="2400" i="1"/>
              <a:t>Available</a:t>
            </a:r>
          </a:p>
          <a:p>
            <a:pPr lvl="3">
              <a:lnSpc>
                <a:spcPct val="90000"/>
              </a:lnSpc>
              <a:buFontTx/>
              <a:buNone/>
            </a:pPr>
            <a:r>
              <a:rPr lang="en-US" altLang="zh-CN" sz="2400" i="1"/>
              <a:t>Finish </a:t>
            </a:r>
            <a:r>
              <a:rPr lang="en-US" altLang="zh-CN" sz="2400"/>
              <a:t>[</a:t>
            </a:r>
            <a:r>
              <a:rPr lang="en-US" altLang="zh-CN" sz="2400" i="1"/>
              <a:t>i</a:t>
            </a:r>
            <a:r>
              <a:rPr lang="en-US" altLang="zh-CN" sz="2400"/>
              <a:t>] =</a:t>
            </a:r>
            <a:r>
              <a:rPr lang="en-US" altLang="zh-CN" sz="2400" i="1"/>
              <a:t> false </a:t>
            </a:r>
            <a:r>
              <a:rPr lang="en-US" altLang="zh-CN" sz="2400"/>
              <a:t>for</a:t>
            </a:r>
            <a:r>
              <a:rPr lang="en-US" altLang="zh-CN" sz="2400" i="1"/>
              <a:t> i</a:t>
            </a:r>
            <a:r>
              <a:rPr lang="en-US" altLang="zh-CN" sz="2400"/>
              <a:t> = 0, 1, </a:t>
            </a:r>
            <a:r>
              <a:rPr lang="en-US" altLang="zh-CN" sz="2400">
                <a:latin typeface="Helvetica" panose="020B0604020202020204" pitchFamily="34" charset="0"/>
              </a:rPr>
              <a:t>…</a:t>
            </a:r>
            <a:r>
              <a:rPr lang="en-US" altLang="zh-CN" sz="2400"/>
              <a:t>, </a:t>
            </a:r>
            <a:r>
              <a:rPr lang="en-US" altLang="zh-CN" sz="2400" i="1"/>
              <a:t>n- </a:t>
            </a:r>
            <a:r>
              <a:rPr lang="en-US" altLang="zh-CN" sz="2400"/>
              <a:t>1</a:t>
            </a:r>
            <a:r>
              <a:rPr lang="en-US" altLang="zh-CN" sz="2400" i="1"/>
              <a:t>.</a:t>
            </a:r>
            <a:endParaRPr lang="en-US" altLang="zh-CN" sz="2400"/>
          </a:p>
          <a:p>
            <a:pPr>
              <a:lnSpc>
                <a:spcPct val="90000"/>
              </a:lnSpc>
              <a:buFontTx/>
              <a:buNone/>
            </a:pPr>
            <a:r>
              <a:rPr lang="en-US" altLang="zh-CN" sz="2400"/>
              <a:t>2.	Find and </a:t>
            </a:r>
            <a:r>
              <a:rPr lang="en-US" altLang="zh-CN" sz="2400" i="1"/>
              <a:t>i </a:t>
            </a:r>
            <a:r>
              <a:rPr lang="en-US" altLang="zh-CN" sz="2400"/>
              <a:t>such that both: </a:t>
            </a:r>
          </a:p>
          <a:p>
            <a:pPr lvl="1">
              <a:lnSpc>
                <a:spcPct val="90000"/>
              </a:lnSpc>
              <a:buFontTx/>
              <a:buNone/>
            </a:pPr>
            <a:r>
              <a:rPr lang="en-US" altLang="zh-CN" sz="2400"/>
              <a:t>(a) </a:t>
            </a:r>
            <a:r>
              <a:rPr lang="en-US" altLang="zh-CN" sz="2400" i="1"/>
              <a:t>Finish</a:t>
            </a:r>
            <a:r>
              <a:rPr lang="en-US" altLang="zh-CN" sz="2400"/>
              <a:t> [</a:t>
            </a:r>
            <a:r>
              <a:rPr lang="en-US" altLang="zh-CN" sz="2400" i="1"/>
              <a:t>i</a:t>
            </a:r>
            <a:r>
              <a:rPr lang="en-US" altLang="zh-CN" sz="2400"/>
              <a:t>] = </a:t>
            </a:r>
            <a:r>
              <a:rPr lang="en-US" altLang="zh-CN" sz="2400" i="1"/>
              <a:t>false</a:t>
            </a:r>
            <a:endParaRPr lang="en-US" altLang="zh-CN" sz="2400"/>
          </a:p>
          <a:p>
            <a:pPr lvl="1">
              <a:lnSpc>
                <a:spcPct val="90000"/>
              </a:lnSpc>
              <a:buFontTx/>
              <a:buNone/>
            </a:pPr>
            <a:r>
              <a:rPr lang="en-US" altLang="zh-CN" sz="2400"/>
              <a:t>(b) </a:t>
            </a:r>
            <a:r>
              <a:rPr lang="en-US" altLang="zh-CN" sz="2400" i="1"/>
              <a:t>Need</a:t>
            </a:r>
            <a:r>
              <a:rPr lang="en-US" altLang="zh-CN" sz="2400" i="1" baseline="-25000"/>
              <a:t>i</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Work</a:t>
            </a:r>
          </a:p>
          <a:p>
            <a:pPr lvl="1">
              <a:lnSpc>
                <a:spcPct val="90000"/>
              </a:lnSpc>
              <a:buFontTx/>
              <a:buNone/>
            </a:pPr>
            <a:r>
              <a:rPr lang="en-US" altLang="zh-CN" sz="2400">
                <a:sym typeface="Symbol" panose="05050102010706020507" pitchFamily="18" charset="2"/>
              </a:rPr>
              <a:t>If no such </a:t>
            </a:r>
            <a:r>
              <a:rPr lang="en-US" altLang="zh-CN" sz="2400" i="1">
                <a:sym typeface="Symbol" panose="05050102010706020507" pitchFamily="18" charset="2"/>
              </a:rPr>
              <a:t>i </a:t>
            </a:r>
            <a:r>
              <a:rPr lang="en-US" altLang="zh-CN" sz="2400">
                <a:sym typeface="Symbol" panose="05050102010706020507" pitchFamily="18" charset="2"/>
              </a:rPr>
              <a:t>exists, go to step 4.</a:t>
            </a:r>
          </a:p>
          <a:p>
            <a:pPr>
              <a:lnSpc>
                <a:spcPct val="90000"/>
              </a:lnSpc>
              <a:buFontTx/>
              <a:buNone/>
            </a:pPr>
            <a:r>
              <a:rPr lang="en-US" altLang="zh-CN" sz="2400"/>
              <a:t>3.	</a:t>
            </a:r>
            <a:r>
              <a:rPr lang="en-US" altLang="zh-CN" sz="2400" i="1"/>
              <a:t>Work</a:t>
            </a:r>
            <a:r>
              <a:rPr lang="en-US" altLang="zh-CN" sz="2400"/>
              <a:t> = </a:t>
            </a:r>
            <a:r>
              <a:rPr lang="en-US" altLang="zh-CN" sz="2400" i="1"/>
              <a:t>Work </a:t>
            </a:r>
            <a:r>
              <a:rPr lang="en-US" altLang="zh-CN" sz="2400"/>
              <a:t>+ </a:t>
            </a:r>
            <a:r>
              <a:rPr lang="en-US" altLang="zh-CN" sz="2400" i="1"/>
              <a:t>Allocation</a:t>
            </a:r>
            <a:r>
              <a:rPr lang="en-US" altLang="zh-CN" sz="2400" i="1" baseline="-25000"/>
              <a:t>i</a:t>
            </a:r>
            <a:br>
              <a:rPr lang="en-US" altLang="zh-CN" sz="2400"/>
            </a:br>
            <a:r>
              <a:rPr lang="en-US" altLang="zh-CN" sz="2400" i="1"/>
              <a:t>Finish</a:t>
            </a:r>
            <a:r>
              <a:rPr lang="en-US" altLang="zh-CN" sz="2400"/>
              <a:t>[</a:t>
            </a:r>
            <a:r>
              <a:rPr lang="en-US" altLang="zh-CN" sz="2400" i="1"/>
              <a:t>i</a:t>
            </a:r>
            <a:r>
              <a:rPr lang="en-US" altLang="zh-CN" sz="2400"/>
              <a:t>] =</a:t>
            </a:r>
            <a:r>
              <a:rPr lang="en-US" altLang="zh-CN" sz="2400" i="1"/>
              <a:t> true</a:t>
            </a:r>
            <a:br>
              <a:rPr lang="en-US" altLang="zh-CN" sz="2400"/>
            </a:br>
            <a:r>
              <a:rPr lang="en-US" altLang="zh-CN" sz="2400"/>
              <a:t>go to step 2.</a:t>
            </a:r>
          </a:p>
          <a:p>
            <a:pPr>
              <a:lnSpc>
                <a:spcPct val="90000"/>
              </a:lnSpc>
              <a:buFontTx/>
              <a:buNone/>
            </a:pPr>
            <a:r>
              <a:rPr lang="en-US" altLang="zh-CN" sz="2400"/>
              <a:t>4.	If </a:t>
            </a:r>
            <a:r>
              <a:rPr lang="en-US" altLang="zh-CN" sz="2400" i="1"/>
              <a:t>Finish</a:t>
            </a:r>
            <a:r>
              <a:rPr lang="en-US" altLang="zh-CN" sz="2400"/>
              <a:t> [</a:t>
            </a:r>
            <a:r>
              <a:rPr lang="en-US" altLang="zh-CN" sz="2400" i="1"/>
              <a:t>i</a:t>
            </a:r>
            <a:r>
              <a:rPr lang="en-US" altLang="zh-CN" sz="2400"/>
              <a:t>] == true for all </a:t>
            </a:r>
            <a:r>
              <a:rPr lang="en-US" altLang="zh-CN" sz="2400" i="1"/>
              <a:t>i</a:t>
            </a:r>
            <a:r>
              <a:rPr lang="en-US" altLang="zh-CN" sz="2400"/>
              <a:t>, then the system is in a safe state.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D6E05BB-B23C-414D-BA31-FDADDE398291}"/>
              </a:ext>
            </a:extLst>
          </p:cNvPr>
          <p:cNvSpPr>
            <a:spLocks noGrp="1" noChangeArrowheads="1"/>
          </p:cNvSpPr>
          <p:nvPr>
            <p:ph type="title"/>
          </p:nvPr>
        </p:nvSpPr>
        <p:spPr>
          <a:xfrm>
            <a:off x="539750" y="450850"/>
            <a:ext cx="8270875" cy="457200"/>
          </a:xfrm>
        </p:spPr>
        <p:txBody>
          <a:bodyPr/>
          <a:lstStyle/>
          <a:p>
            <a:r>
              <a:rPr lang="en-US" altLang="zh-CN" sz="3600"/>
              <a:t>Resource-Request Algorithm for Process </a:t>
            </a:r>
            <a:r>
              <a:rPr lang="en-US" altLang="zh-CN" sz="3600" i="1"/>
              <a:t>P</a:t>
            </a:r>
            <a:r>
              <a:rPr lang="en-US" altLang="zh-CN" sz="3600" i="1" baseline="-25000"/>
              <a:t>i</a:t>
            </a:r>
            <a:endParaRPr lang="en-US" altLang="zh-CN" sz="3600"/>
          </a:p>
        </p:txBody>
      </p:sp>
      <p:sp>
        <p:nvSpPr>
          <p:cNvPr id="117763" name="Rectangle 3">
            <a:extLst>
              <a:ext uri="{FF2B5EF4-FFF2-40B4-BE49-F238E27FC236}">
                <a16:creationId xmlns:a16="http://schemas.microsoft.com/office/drawing/2014/main" id="{180D1544-332D-4B87-9C97-B45B7F37EC7E}"/>
              </a:ext>
            </a:extLst>
          </p:cNvPr>
          <p:cNvSpPr>
            <a:spLocks noGrp="1" noChangeArrowheads="1"/>
          </p:cNvSpPr>
          <p:nvPr>
            <p:ph type="body" idx="1"/>
          </p:nvPr>
        </p:nvSpPr>
        <p:spPr>
          <a:xfrm>
            <a:off x="539750" y="1052513"/>
            <a:ext cx="7920038" cy="5472112"/>
          </a:xfrm>
        </p:spPr>
        <p:txBody>
          <a:bodyPr/>
          <a:lstStyle/>
          <a:p>
            <a:pPr>
              <a:lnSpc>
                <a:spcPct val="90000"/>
              </a:lnSpc>
              <a:buFontTx/>
              <a:buNone/>
            </a:pPr>
            <a:r>
              <a:rPr lang="en-US" altLang="zh-CN" i="1"/>
              <a:t>      </a:t>
            </a:r>
            <a:r>
              <a:rPr lang="en-US" altLang="zh-CN" sz="2400" i="1"/>
              <a:t>Request</a:t>
            </a:r>
            <a:r>
              <a:rPr lang="en-US" altLang="zh-CN" sz="2400"/>
              <a:t> = request vector for process </a:t>
            </a:r>
            <a:r>
              <a:rPr lang="en-US" altLang="zh-CN" sz="2400" i="1"/>
              <a:t>P</a:t>
            </a:r>
            <a:r>
              <a:rPr lang="en-US" altLang="zh-CN" sz="2400" i="1" baseline="-25000"/>
              <a:t>i</a:t>
            </a:r>
            <a:r>
              <a:rPr lang="en-US" altLang="zh-CN" sz="2400"/>
              <a:t>.  If </a:t>
            </a:r>
            <a:r>
              <a:rPr lang="en-US" altLang="zh-CN" sz="2400" i="1"/>
              <a:t>Request</a:t>
            </a:r>
            <a:r>
              <a:rPr lang="en-US" altLang="zh-CN" sz="2400" i="1" baseline="-25000"/>
              <a:t>i</a:t>
            </a:r>
            <a:r>
              <a:rPr lang="en-US" altLang="zh-CN" sz="2400" baseline="-25000"/>
              <a:t> </a:t>
            </a:r>
            <a:r>
              <a:rPr lang="en-US" altLang="zh-CN" sz="2400"/>
              <a:t>[</a:t>
            </a:r>
            <a:r>
              <a:rPr lang="en-US" altLang="zh-CN" sz="2400" i="1"/>
              <a:t>j</a:t>
            </a:r>
            <a:r>
              <a:rPr lang="en-US" altLang="zh-CN" sz="2400"/>
              <a:t>] = </a:t>
            </a:r>
            <a:r>
              <a:rPr lang="en-US" altLang="zh-CN" sz="2400" i="1"/>
              <a:t>k</a:t>
            </a:r>
            <a:r>
              <a:rPr lang="en-US" altLang="zh-CN" sz="2400"/>
              <a:t> then process </a:t>
            </a:r>
            <a:r>
              <a:rPr lang="en-US" altLang="zh-CN" sz="2400" i="1"/>
              <a:t>P</a:t>
            </a:r>
            <a:r>
              <a:rPr lang="en-US" altLang="zh-CN" sz="2400" i="1" baseline="-25000"/>
              <a:t>i</a:t>
            </a:r>
            <a:r>
              <a:rPr lang="en-US" altLang="zh-CN" sz="2400"/>
              <a:t> wants </a:t>
            </a:r>
            <a:r>
              <a:rPr lang="en-US" altLang="zh-CN" sz="2400" i="1"/>
              <a:t>k</a:t>
            </a:r>
            <a:r>
              <a:rPr lang="en-US" altLang="zh-CN" sz="2400"/>
              <a:t> instances of resource type </a:t>
            </a:r>
            <a:r>
              <a:rPr lang="en-US" altLang="zh-CN" sz="2400" i="1"/>
              <a:t>R</a:t>
            </a:r>
            <a:r>
              <a:rPr lang="en-US" altLang="zh-CN" sz="2400" i="1" baseline="-25000"/>
              <a:t>j</a:t>
            </a:r>
            <a:r>
              <a:rPr lang="en-US" altLang="zh-CN" sz="2400" baseline="-25000"/>
              <a:t>.</a:t>
            </a:r>
          </a:p>
          <a:p>
            <a:pPr lvl="1">
              <a:lnSpc>
                <a:spcPct val="90000"/>
              </a:lnSpc>
              <a:buFontTx/>
              <a:buNone/>
            </a:pPr>
            <a:r>
              <a:rPr lang="en-US" altLang="zh-CN" sz="2400"/>
              <a:t>1.	If </a:t>
            </a:r>
            <a:r>
              <a:rPr lang="en-US" altLang="zh-CN" sz="2400" i="1"/>
              <a:t>Request</a:t>
            </a:r>
            <a:r>
              <a:rPr lang="en-US" altLang="zh-CN" sz="2400" i="1" baseline="-25000"/>
              <a:t>i</a:t>
            </a:r>
            <a:r>
              <a:rPr lang="en-US" altLang="zh-CN" sz="2400" i="1"/>
              <a:t> </a:t>
            </a:r>
            <a:r>
              <a:rPr lang="en-US" altLang="zh-CN" sz="2400">
                <a:sym typeface="Symbol" panose="05050102010706020507" pitchFamily="18" charset="2"/>
              </a:rPr>
              <a:t> </a:t>
            </a:r>
            <a:r>
              <a:rPr lang="en-US" altLang="zh-CN" sz="2400" i="1">
                <a:sym typeface="Symbol" panose="05050102010706020507" pitchFamily="18" charset="2"/>
              </a:rPr>
              <a:t>Need</a:t>
            </a:r>
            <a:r>
              <a:rPr lang="en-US" altLang="zh-CN" sz="2400" i="1" baseline="-25000">
                <a:sym typeface="Symbol" panose="05050102010706020507" pitchFamily="18" charset="2"/>
              </a:rPr>
              <a:t>i</a:t>
            </a:r>
            <a:r>
              <a:rPr lang="en-US" altLang="zh-CN" sz="2400" i="1">
                <a:sym typeface="Symbol" panose="05050102010706020507" pitchFamily="18" charset="2"/>
              </a:rPr>
              <a:t> </a:t>
            </a:r>
            <a:r>
              <a:rPr lang="en-US" altLang="zh-CN" sz="2400">
                <a:sym typeface="Symbol" panose="05050102010706020507" pitchFamily="18" charset="2"/>
              </a:rPr>
              <a:t>go to step 2.  Otherwise, raise error condition, since process has exceeded its maximum claim.</a:t>
            </a:r>
          </a:p>
          <a:p>
            <a:pPr lvl="1">
              <a:lnSpc>
                <a:spcPct val="90000"/>
              </a:lnSpc>
              <a:buFontTx/>
              <a:buNone/>
            </a:pPr>
            <a:r>
              <a:rPr lang="en-US" altLang="zh-CN" sz="2400">
                <a:sym typeface="Symbol" panose="05050102010706020507" pitchFamily="18" charset="2"/>
              </a:rPr>
              <a:t>2.	If </a:t>
            </a:r>
            <a:r>
              <a:rPr lang="en-US" altLang="zh-CN" sz="2400" i="1"/>
              <a:t>Request</a:t>
            </a:r>
            <a:r>
              <a:rPr lang="en-US" altLang="zh-CN" sz="2400" i="1" baseline="-25000"/>
              <a:t>i</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Available</a:t>
            </a:r>
            <a:r>
              <a:rPr lang="en-US" altLang="zh-CN" sz="2400">
                <a:sym typeface="Symbol" panose="05050102010706020507" pitchFamily="18" charset="2"/>
              </a:rPr>
              <a:t>, go to step 3.  Otherwise </a:t>
            </a:r>
            <a:r>
              <a:rPr lang="en-US" altLang="zh-CN" sz="2400" i="1">
                <a:sym typeface="Symbol" panose="05050102010706020507" pitchFamily="18" charset="2"/>
              </a:rPr>
              <a:t>P</a:t>
            </a:r>
            <a:r>
              <a:rPr lang="en-US" altLang="zh-CN" sz="2400" i="1" baseline="-25000">
                <a:sym typeface="Symbol" panose="05050102010706020507" pitchFamily="18" charset="2"/>
              </a:rPr>
              <a:t>i</a:t>
            </a:r>
            <a:r>
              <a:rPr lang="en-US" altLang="zh-CN" sz="2400">
                <a:sym typeface="Symbol" panose="05050102010706020507" pitchFamily="18" charset="2"/>
              </a:rPr>
              <a:t>  must wait, since resources are not available.</a:t>
            </a:r>
          </a:p>
          <a:p>
            <a:pPr lvl="1">
              <a:lnSpc>
                <a:spcPct val="90000"/>
              </a:lnSpc>
              <a:buFontTx/>
              <a:buNone/>
            </a:pPr>
            <a:r>
              <a:rPr lang="en-US" altLang="zh-CN" sz="2400">
                <a:sym typeface="Symbol" panose="05050102010706020507" pitchFamily="18" charset="2"/>
              </a:rPr>
              <a:t>3.	Pretend to allocate requested resources to </a:t>
            </a:r>
            <a:r>
              <a:rPr lang="en-US" altLang="zh-CN" sz="2400" i="1">
                <a:sym typeface="Symbol" panose="05050102010706020507" pitchFamily="18" charset="2"/>
              </a:rPr>
              <a:t>P</a:t>
            </a:r>
            <a:r>
              <a:rPr lang="en-US" altLang="zh-CN" sz="2400" i="1" baseline="-25000">
                <a:sym typeface="Symbol" panose="05050102010706020507" pitchFamily="18" charset="2"/>
              </a:rPr>
              <a:t>i</a:t>
            </a:r>
            <a:r>
              <a:rPr lang="en-US" altLang="zh-CN" sz="2400">
                <a:sym typeface="Symbol" panose="05050102010706020507" pitchFamily="18" charset="2"/>
              </a:rPr>
              <a:t> by modifying the state as follows:</a:t>
            </a:r>
          </a:p>
          <a:p>
            <a:pPr lvl="3">
              <a:lnSpc>
                <a:spcPct val="90000"/>
              </a:lnSpc>
              <a:buFontTx/>
              <a:buNone/>
            </a:pPr>
            <a:r>
              <a:rPr lang="en-US" altLang="zh-CN" sz="2400">
                <a:sym typeface="Symbol" panose="05050102010706020507" pitchFamily="18" charset="2"/>
              </a:rPr>
              <a:t>		</a:t>
            </a:r>
            <a:r>
              <a:rPr lang="en-US" altLang="zh-CN" sz="2400" i="1">
                <a:sym typeface="Symbol" panose="05050102010706020507" pitchFamily="18" charset="2"/>
              </a:rPr>
              <a:t>Available</a:t>
            </a:r>
            <a:r>
              <a:rPr lang="en-US" altLang="zh-CN" sz="2400">
                <a:sym typeface="Symbol" panose="05050102010706020507" pitchFamily="18" charset="2"/>
              </a:rPr>
              <a:t> = </a:t>
            </a:r>
            <a:r>
              <a:rPr lang="en-US" altLang="zh-CN" sz="2400" i="1">
                <a:sym typeface="Symbol" panose="05050102010706020507" pitchFamily="18" charset="2"/>
              </a:rPr>
              <a:t>Available  </a:t>
            </a:r>
            <a:r>
              <a:rPr lang="en-US" altLang="zh-CN" sz="2400">
                <a:latin typeface="Helvetica" panose="020B0604020202020204" pitchFamily="34" charset="0"/>
                <a:sym typeface="Symbol" panose="05050102010706020507" pitchFamily="18" charset="2"/>
              </a:rPr>
              <a:t>–</a:t>
            </a:r>
            <a:r>
              <a:rPr lang="en-US" altLang="zh-CN" sz="2400" i="1">
                <a:sym typeface="Symbol" panose="05050102010706020507" pitchFamily="18" charset="2"/>
              </a:rPr>
              <a:t> Request;</a:t>
            </a:r>
          </a:p>
          <a:p>
            <a:pPr lvl="3">
              <a:lnSpc>
                <a:spcPct val="90000"/>
              </a:lnSpc>
              <a:buFontTx/>
              <a:buNone/>
            </a:pPr>
            <a:r>
              <a:rPr lang="en-US" altLang="zh-CN" sz="2400">
                <a:sym typeface="Symbol" panose="05050102010706020507" pitchFamily="18" charset="2"/>
              </a:rPr>
              <a:t>		</a:t>
            </a:r>
            <a:r>
              <a:rPr lang="en-US" altLang="zh-CN" sz="2400" i="1">
                <a:sym typeface="Symbol" panose="05050102010706020507" pitchFamily="18" charset="2"/>
              </a:rPr>
              <a:t>Allocation</a:t>
            </a:r>
            <a:r>
              <a:rPr lang="en-US" altLang="zh-CN" sz="2400" i="1" baseline="-25000">
                <a:sym typeface="Symbol" panose="05050102010706020507" pitchFamily="18" charset="2"/>
              </a:rPr>
              <a:t>i</a:t>
            </a:r>
            <a:r>
              <a:rPr lang="en-US" altLang="zh-CN" sz="2400" baseline="-25000">
                <a:sym typeface="Symbol" panose="05050102010706020507" pitchFamily="18" charset="2"/>
              </a:rPr>
              <a:t> </a:t>
            </a:r>
            <a:r>
              <a:rPr lang="en-US" altLang="zh-CN" sz="2400">
                <a:sym typeface="Symbol" panose="05050102010706020507" pitchFamily="18" charset="2"/>
              </a:rPr>
              <a:t>= </a:t>
            </a:r>
            <a:r>
              <a:rPr lang="en-US" altLang="zh-CN" sz="2400" i="1">
                <a:sym typeface="Symbol" panose="05050102010706020507" pitchFamily="18" charset="2"/>
              </a:rPr>
              <a:t>Allocation</a:t>
            </a:r>
            <a:r>
              <a:rPr lang="en-US" altLang="zh-CN" sz="2400" i="1" baseline="-25000">
                <a:sym typeface="Symbol" panose="05050102010706020507" pitchFamily="18" charset="2"/>
              </a:rPr>
              <a:t>i</a:t>
            </a:r>
            <a:r>
              <a:rPr lang="en-US" altLang="zh-CN" sz="2400">
                <a:sym typeface="Symbol" panose="05050102010706020507" pitchFamily="18" charset="2"/>
              </a:rPr>
              <a:t> + </a:t>
            </a:r>
            <a:r>
              <a:rPr lang="en-US" altLang="zh-CN" sz="2400" i="1">
                <a:sym typeface="Symbol" panose="05050102010706020507" pitchFamily="18" charset="2"/>
              </a:rPr>
              <a:t>Request</a:t>
            </a:r>
            <a:r>
              <a:rPr lang="en-US" altLang="zh-CN" sz="2400" i="1" baseline="-25000">
                <a:sym typeface="Symbol" panose="05050102010706020507" pitchFamily="18" charset="2"/>
              </a:rPr>
              <a:t>i</a:t>
            </a:r>
            <a:r>
              <a:rPr lang="en-US" altLang="zh-CN" sz="2400">
                <a:sym typeface="Symbol" panose="05050102010706020507" pitchFamily="18" charset="2"/>
              </a:rPr>
              <a:t>;</a:t>
            </a:r>
          </a:p>
          <a:p>
            <a:pPr lvl="3">
              <a:lnSpc>
                <a:spcPct val="90000"/>
              </a:lnSpc>
              <a:buFontTx/>
              <a:buNone/>
            </a:pPr>
            <a:r>
              <a:rPr lang="en-US" altLang="zh-CN" sz="2400">
                <a:sym typeface="Symbol" panose="05050102010706020507" pitchFamily="18" charset="2"/>
              </a:rPr>
              <a:t>		</a:t>
            </a:r>
            <a:r>
              <a:rPr lang="en-US" altLang="zh-CN" sz="2400" i="1">
                <a:sym typeface="Symbol" panose="05050102010706020507" pitchFamily="18" charset="2"/>
              </a:rPr>
              <a:t>Need</a:t>
            </a:r>
            <a:r>
              <a:rPr lang="en-US" altLang="zh-CN" sz="2400" i="1" baseline="-25000">
                <a:sym typeface="Symbol" panose="05050102010706020507" pitchFamily="18" charset="2"/>
              </a:rPr>
              <a:t>i</a:t>
            </a:r>
            <a:r>
              <a:rPr lang="en-US" altLang="zh-CN" sz="2400" i="1">
                <a:sym typeface="Symbol" panose="05050102010706020507" pitchFamily="18" charset="2"/>
              </a:rPr>
              <a:t> </a:t>
            </a:r>
            <a:r>
              <a:rPr lang="en-US" altLang="zh-CN" sz="2400">
                <a:sym typeface="Symbol" panose="05050102010706020507" pitchFamily="18" charset="2"/>
              </a:rPr>
              <a:t>=</a:t>
            </a:r>
            <a:r>
              <a:rPr lang="en-US" altLang="zh-CN" sz="2400" i="1">
                <a:sym typeface="Symbol" panose="05050102010706020507" pitchFamily="18" charset="2"/>
              </a:rPr>
              <a:t> Need</a:t>
            </a:r>
            <a:r>
              <a:rPr lang="en-US" altLang="zh-CN" sz="2400" i="1" baseline="-25000">
                <a:sym typeface="Symbol" panose="05050102010706020507" pitchFamily="18" charset="2"/>
              </a:rPr>
              <a:t>i</a:t>
            </a:r>
            <a:r>
              <a:rPr lang="en-US" altLang="zh-CN" sz="2400">
                <a:sym typeface="Symbol" panose="05050102010706020507" pitchFamily="18" charset="2"/>
              </a:rPr>
              <a:t> </a:t>
            </a:r>
            <a:r>
              <a:rPr lang="en-US" altLang="zh-CN" sz="2400">
                <a:latin typeface="Helvetica" panose="020B0604020202020204" pitchFamily="34" charset="0"/>
                <a:sym typeface="Symbol" panose="05050102010706020507" pitchFamily="18" charset="2"/>
              </a:rPr>
              <a:t>–</a:t>
            </a:r>
            <a:r>
              <a:rPr lang="en-US" altLang="zh-CN" sz="2400">
                <a:sym typeface="Symbol" panose="05050102010706020507" pitchFamily="18" charset="2"/>
              </a:rPr>
              <a:t> </a:t>
            </a:r>
            <a:r>
              <a:rPr lang="en-US" altLang="zh-CN" sz="2400" i="1">
                <a:sym typeface="Symbol" panose="05050102010706020507" pitchFamily="18" charset="2"/>
              </a:rPr>
              <a:t>Request</a:t>
            </a:r>
            <a:r>
              <a:rPr lang="en-US" altLang="zh-CN" sz="2400" i="1" baseline="-25000">
                <a:sym typeface="Symbol" panose="05050102010706020507" pitchFamily="18" charset="2"/>
              </a:rPr>
              <a:t>i</a:t>
            </a:r>
            <a:r>
              <a:rPr lang="en-US" altLang="zh-CN" sz="2400" i="1">
                <a:sym typeface="Symbol" panose="05050102010706020507" pitchFamily="18" charset="2"/>
              </a:rPr>
              <a:t>;</a:t>
            </a:r>
          </a:p>
          <a:p>
            <a:pPr lvl="2">
              <a:lnSpc>
                <a:spcPct val="90000"/>
              </a:lnSpc>
              <a:buClr>
                <a:srgbClr val="CC6600"/>
              </a:buClr>
              <a:buSzPct val="80000"/>
              <a:buFont typeface="Monotype Sorts" pitchFamily="2" charset="2"/>
              <a:buChar char="l"/>
            </a:pPr>
            <a:r>
              <a:rPr lang="en-US" altLang="zh-CN" i="1">
                <a:sym typeface="Symbol" panose="05050102010706020507" pitchFamily="18" charset="2"/>
              </a:rPr>
              <a:t>If safe  the resources are allocated to Pi. </a:t>
            </a:r>
          </a:p>
          <a:p>
            <a:pPr lvl="2">
              <a:lnSpc>
                <a:spcPct val="90000"/>
              </a:lnSpc>
              <a:buClr>
                <a:srgbClr val="CC6600"/>
              </a:buClr>
              <a:buSzPct val="80000"/>
              <a:buFont typeface="Monotype Sorts" pitchFamily="2" charset="2"/>
              <a:buChar char="l"/>
            </a:pPr>
            <a:r>
              <a:rPr lang="en-US" altLang="zh-CN" i="1">
                <a:sym typeface="Symbol" panose="05050102010706020507" pitchFamily="18" charset="2"/>
              </a:rPr>
              <a:t>If unsafe  Pi must wait, and the old resource-allocation state is restored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58300F7-EAD9-457F-B4C0-8E55D1EB4127}"/>
              </a:ext>
            </a:extLst>
          </p:cNvPr>
          <p:cNvSpPr>
            <a:spLocks noGrp="1" noChangeArrowheads="1"/>
          </p:cNvSpPr>
          <p:nvPr>
            <p:ph type="title"/>
          </p:nvPr>
        </p:nvSpPr>
        <p:spPr>
          <a:xfrm>
            <a:off x="838200" y="457200"/>
            <a:ext cx="7772400" cy="1143000"/>
          </a:xfrm>
        </p:spPr>
        <p:txBody>
          <a:bodyPr/>
          <a:lstStyle/>
          <a:p>
            <a:r>
              <a:rPr lang="zh-CN" altLang="en-US">
                <a:latin typeface="华文新魏" panose="02010800040101010101" pitchFamily="2" charset="-122"/>
                <a:ea typeface="华文新魏" panose="02010800040101010101" pitchFamily="2" charset="-122"/>
              </a:rPr>
              <a:t>实例说明系统所处的安全或不安全状态</a:t>
            </a:r>
            <a:r>
              <a:rPr lang="en-US" altLang="zh-CN">
                <a:latin typeface="华文新魏" panose="02010800040101010101" pitchFamily="2" charset="-122"/>
                <a:ea typeface="华文新魏" panose="02010800040101010101" pitchFamily="2" charset="-122"/>
              </a:rPr>
              <a:t>(1)</a:t>
            </a:r>
            <a:r>
              <a:rPr lang="en-US" altLang="zh-CN"/>
              <a:t> </a:t>
            </a:r>
          </a:p>
        </p:txBody>
      </p:sp>
      <p:sp>
        <p:nvSpPr>
          <p:cNvPr id="47107" name="Rectangle 3">
            <a:extLst>
              <a:ext uri="{FF2B5EF4-FFF2-40B4-BE49-F238E27FC236}">
                <a16:creationId xmlns:a16="http://schemas.microsoft.com/office/drawing/2014/main" id="{D4FAD1DF-004C-4FE9-B8C6-B15A99F170A2}"/>
              </a:ext>
            </a:extLst>
          </p:cNvPr>
          <p:cNvSpPr>
            <a:spLocks noGrp="1" noChangeArrowheads="1"/>
          </p:cNvSpPr>
          <p:nvPr>
            <p:ph type="body" idx="1"/>
          </p:nvPr>
        </p:nvSpPr>
        <p:spPr>
          <a:xfrm>
            <a:off x="838200" y="1676400"/>
            <a:ext cx="7620000" cy="4724400"/>
          </a:xfrm>
        </p:spPr>
        <p:txBody>
          <a:bodyPr/>
          <a:lstStyle/>
          <a:p>
            <a:pPr algn="just"/>
            <a:r>
              <a:rPr lang="zh-CN" altLang="en-US" sz="4000">
                <a:latin typeface="华文新魏" panose="02010800040101010101" pitchFamily="2" charset="-122"/>
                <a:ea typeface="华文新魏" panose="02010800040101010101" pitchFamily="2" charset="-122"/>
              </a:rPr>
              <a:t>如果系统中共有五个进程和</a:t>
            </a:r>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C</a:t>
            </a:r>
            <a:r>
              <a:rPr lang="zh-CN" altLang="en-US" sz="4000">
                <a:latin typeface="华文新魏" panose="02010800040101010101" pitchFamily="2" charset="-122"/>
                <a:ea typeface="华文新魏" panose="02010800040101010101" pitchFamily="2" charset="-122"/>
              </a:rPr>
              <a:t>三类资源</a:t>
            </a:r>
            <a:r>
              <a:rPr lang="en-US" altLang="zh-CN" sz="4000">
                <a:latin typeface="华文新魏" panose="02010800040101010101" pitchFamily="2" charset="-122"/>
                <a:ea typeface="华文新魏" panose="02010800040101010101" pitchFamily="2" charset="-122"/>
              </a:rPr>
              <a:t>;</a:t>
            </a:r>
          </a:p>
          <a:p>
            <a:pPr algn="just"/>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类资源共有</a:t>
            </a:r>
            <a:r>
              <a:rPr lang="en-US" altLang="zh-CN" sz="4000">
                <a:latin typeface="华文新魏" panose="02010800040101010101" pitchFamily="2" charset="-122"/>
                <a:ea typeface="华文新魏" panose="02010800040101010101" pitchFamily="2" charset="-122"/>
              </a:rPr>
              <a:t>10</a:t>
            </a:r>
            <a:r>
              <a:rPr lang="zh-CN" altLang="en-US" sz="4000">
                <a:latin typeface="华文新魏" panose="02010800040101010101" pitchFamily="2" charset="-122"/>
                <a:ea typeface="华文新魏" panose="02010800040101010101" pitchFamily="2" charset="-122"/>
              </a:rPr>
              <a:t>个</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类资源共有</a:t>
            </a:r>
            <a:r>
              <a:rPr lang="en-US" altLang="zh-CN" sz="4000">
                <a:latin typeface="华文新魏" panose="02010800040101010101" pitchFamily="2" charset="-122"/>
                <a:ea typeface="华文新魏" panose="02010800040101010101" pitchFamily="2" charset="-122"/>
              </a:rPr>
              <a:t>5</a:t>
            </a:r>
            <a:r>
              <a:rPr lang="zh-CN" altLang="en-US" sz="4000">
                <a:latin typeface="华文新魏" panose="02010800040101010101" pitchFamily="2" charset="-122"/>
                <a:ea typeface="华文新魏" panose="02010800040101010101" pitchFamily="2" charset="-122"/>
              </a:rPr>
              <a:t>个</a:t>
            </a:r>
            <a:r>
              <a:rPr lang="en-US" altLang="zh-CN" sz="4000">
                <a:latin typeface="华文新魏" panose="02010800040101010101" pitchFamily="2" charset="-122"/>
                <a:ea typeface="华文新魏" panose="02010800040101010101" pitchFamily="2" charset="-122"/>
              </a:rPr>
              <a:t>,C</a:t>
            </a:r>
            <a:r>
              <a:rPr lang="zh-CN" altLang="en-US" sz="4000">
                <a:latin typeface="华文新魏" panose="02010800040101010101" pitchFamily="2" charset="-122"/>
                <a:ea typeface="华文新魏" panose="02010800040101010101" pitchFamily="2" charset="-122"/>
              </a:rPr>
              <a:t>类资源共有</a:t>
            </a:r>
            <a:r>
              <a:rPr lang="en-US" altLang="zh-CN" sz="4000">
                <a:latin typeface="华文新魏" panose="02010800040101010101" pitchFamily="2" charset="-122"/>
                <a:ea typeface="华文新魏" panose="02010800040101010101" pitchFamily="2" charset="-122"/>
              </a:rPr>
              <a:t>7</a:t>
            </a:r>
            <a:r>
              <a:rPr lang="zh-CN" altLang="en-US" sz="4000">
                <a:latin typeface="华文新魏" panose="02010800040101010101" pitchFamily="2" charset="-122"/>
                <a:ea typeface="华文新魏" panose="02010800040101010101" pitchFamily="2" charset="-122"/>
              </a:rPr>
              <a:t>个。</a:t>
            </a:r>
          </a:p>
          <a:p>
            <a:pPr algn="just"/>
            <a:r>
              <a:rPr lang="zh-CN" altLang="en-US" sz="4000">
                <a:latin typeface="华文新魏" panose="02010800040101010101" pitchFamily="2" charset="-122"/>
                <a:ea typeface="华文新魏" panose="02010800040101010101" pitchFamily="2" charset="-122"/>
              </a:rPr>
              <a:t>在时刻</a:t>
            </a:r>
            <a:r>
              <a:rPr lang="en-US" altLang="zh-CN" sz="4000">
                <a:latin typeface="华文新魏" panose="02010800040101010101" pitchFamily="2" charset="-122"/>
                <a:ea typeface="华文新魏" panose="02010800040101010101" pitchFamily="2" charset="-122"/>
              </a:rPr>
              <a:t>T</a:t>
            </a:r>
            <a:r>
              <a:rPr lang="en-US" altLang="zh-CN" sz="4000" baseline="-30000">
                <a:latin typeface="华文新魏" panose="02010800040101010101" pitchFamily="2" charset="-122"/>
                <a:ea typeface="华文新魏" panose="02010800040101010101" pitchFamily="2" charset="-122"/>
              </a:rPr>
              <a:t>0</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系统目前资源分配情况如下：</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A16192-7817-4385-B543-779B01595859}"/>
              </a:ext>
            </a:extLst>
          </p:cNvPr>
          <p:cNvSpPr>
            <a:spLocks noGrp="1" noChangeArrowheads="1"/>
          </p:cNvSpPr>
          <p:nvPr>
            <p:ph type="title"/>
          </p:nvPr>
        </p:nvSpPr>
        <p:spPr>
          <a:xfrm>
            <a:off x="990600" y="838200"/>
            <a:ext cx="7696200" cy="228600"/>
          </a:xfrm>
        </p:spPr>
        <p:txBody>
          <a:bodyPr/>
          <a:lstStyle/>
          <a:p>
            <a:r>
              <a:rPr lang="zh-CN" altLang="en-US">
                <a:latin typeface="华文新魏" panose="02010800040101010101" pitchFamily="2" charset="-122"/>
                <a:ea typeface="华文新魏" panose="02010800040101010101" pitchFamily="2" charset="-122"/>
              </a:rPr>
              <a:t>实例说明系统所处的安全或不安全状态</a:t>
            </a:r>
            <a:r>
              <a:rPr lang="en-US" altLang="zh-CN">
                <a:latin typeface="华文新魏" panose="02010800040101010101" pitchFamily="2" charset="-122"/>
                <a:ea typeface="华文新魏" panose="02010800040101010101" pitchFamily="2" charset="-122"/>
              </a:rPr>
              <a:t>(2)</a:t>
            </a:r>
          </a:p>
        </p:txBody>
      </p:sp>
      <p:sp>
        <p:nvSpPr>
          <p:cNvPr id="48131" name="Rectangle 3">
            <a:extLst>
              <a:ext uri="{FF2B5EF4-FFF2-40B4-BE49-F238E27FC236}">
                <a16:creationId xmlns:a16="http://schemas.microsoft.com/office/drawing/2014/main" id="{818669CD-520B-4066-90F8-3CD954895337}"/>
              </a:ext>
            </a:extLst>
          </p:cNvPr>
          <p:cNvSpPr>
            <a:spLocks noGrp="1" noChangeArrowheads="1"/>
          </p:cNvSpPr>
          <p:nvPr>
            <p:ph type="body" idx="1"/>
          </p:nvPr>
        </p:nvSpPr>
        <p:spPr>
          <a:xfrm>
            <a:off x="838200" y="1676400"/>
            <a:ext cx="8077200" cy="5486400"/>
          </a:xfrm>
        </p:spPr>
        <p:txBody>
          <a:bodyPr/>
          <a:lstStyle/>
          <a:p>
            <a:pPr algn="just">
              <a:buFontTx/>
              <a:buNone/>
            </a:pPr>
            <a:r>
              <a:rPr lang="en-US" altLang="zh-CN"/>
              <a:t>     </a:t>
            </a:r>
            <a:r>
              <a:rPr lang="en-US" altLang="zh-CN">
                <a:solidFill>
                  <a:srgbClr val="CC0000"/>
                </a:solidFill>
              </a:rPr>
              <a:t>process   Allocation     Claim      Available</a:t>
            </a:r>
          </a:p>
          <a:p>
            <a:pPr algn="just">
              <a:buFontTx/>
              <a:buNone/>
            </a:pPr>
            <a:r>
              <a:rPr lang="en-US" altLang="zh-CN">
                <a:solidFill>
                  <a:srgbClr val="CC0000"/>
                </a:solidFill>
              </a:rPr>
              <a:t>                      A  B  C      A  B  C     A  B  C</a:t>
            </a:r>
          </a:p>
          <a:p>
            <a:pPr algn="just"/>
            <a:r>
              <a:rPr lang="en-US" altLang="zh-CN">
                <a:solidFill>
                  <a:srgbClr val="CC0000"/>
                </a:solidFill>
              </a:rPr>
              <a:t>    P</a:t>
            </a:r>
            <a:r>
              <a:rPr lang="en-US" altLang="zh-CN" baseline="-30000">
                <a:solidFill>
                  <a:srgbClr val="CC0000"/>
                </a:solidFill>
              </a:rPr>
              <a:t>0 </a:t>
            </a:r>
            <a:r>
              <a:rPr lang="en-US" altLang="zh-CN">
                <a:solidFill>
                  <a:srgbClr val="CC0000"/>
                </a:solidFill>
              </a:rPr>
              <a:t>           0   1   0      7   5   3     3   3  2</a:t>
            </a:r>
          </a:p>
          <a:p>
            <a:pPr algn="just"/>
            <a:r>
              <a:rPr lang="en-US" altLang="zh-CN">
                <a:solidFill>
                  <a:srgbClr val="CC0000"/>
                </a:solidFill>
              </a:rPr>
              <a:t>    P</a:t>
            </a:r>
            <a:r>
              <a:rPr lang="en-US" altLang="zh-CN" baseline="-30000">
                <a:solidFill>
                  <a:srgbClr val="CC0000"/>
                </a:solidFill>
              </a:rPr>
              <a:t>1 </a:t>
            </a:r>
            <a:r>
              <a:rPr lang="en-US" altLang="zh-CN">
                <a:solidFill>
                  <a:srgbClr val="CC0000"/>
                </a:solidFill>
              </a:rPr>
              <a:t>           2   0   0      3   2   2</a:t>
            </a:r>
          </a:p>
          <a:p>
            <a:pPr algn="just"/>
            <a:r>
              <a:rPr lang="en-US" altLang="zh-CN">
                <a:solidFill>
                  <a:srgbClr val="CC0000"/>
                </a:solidFill>
              </a:rPr>
              <a:t>    P</a:t>
            </a:r>
            <a:r>
              <a:rPr lang="en-US" altLang="zh-CN" baseline="-30000">
                <a:solidFill>
                  <a:srgbClr val="CC0000"/>
                </a:solidFill>
              </a:rPr>
              <a:t>2 </a:t>
            </a:r>
            <a:r>
              <a:rPr lang="en-US" altLang="zh-CN">
                <a:solidFill>
                  <a:srgbClr val="CC0000"/>
                </a:solidFill>
              </a:rPr>
              <a:t>           3   0   2      9   0   2</a:t>
            </a:r>
          </a:p>
          <a:p>
            <a:pPr algn="just"/>
            <a:r>
              <a:rPr lang="en-US" altLang="zh-CN">
                <a:solidFill>
                  <a:srgbClr val="CC0000"/>
                </a:solidFill>
              </a:rPr>
              <a:t>    P</a:t>
            </a:r>
            <a:r>
              <a:rPr lang="en-US" altLang="zh-CN" baseline="-30000">
                <a:solidFill>
                  <a:srgbClr val="CC0000"/>
                </a:solidFill>
              </a:rPr>
              <a:t>3  </a:t>
            </a:r>
            <a:r>
              <a:rPr lang="en-US" altLang="zh-CN">
                <a:solidFill>
                  <a:srgbClr val="CC0000"/>
                </a:solidFill>
              </a:rPr>
              <a:t>          2   1   1      2   2   2</a:t>
            </a:r>
          </a:p>
          <a:p>
            <a:pPr algn="just"/>
            <a:r>
              <a:rPr lang="en-US" altLang="zh-CN">
                <a:solidFill>
                  <a:srgbClr val="CC0000"/>
                </a:solidFill>
              </a:rPr>
              <a:t>    P</a:t>
            </a:r>
            <a:r>
              <a:rPr lang="en-US" altLang="zh-CN" baseline="-30000">
                <a:solidFill>
                  <a:srgbClr val="CC0000"/>
                </a:solidFill>
              </a:rPr>
              <a:t>4 </a:t>
            </a:r>
            <a:r>
              <a:rPr lang="en-US" altLang="zh-CN">
                <a:solidFill>
                  <a:srgbClr val="CC0000"/>
                </a:solidFill>
              </a:rPr>
              <a:t>           0   0   2      4   3   3</a:t>
            </a:r>
          </a:p>
          <a:p>
            <a:endParaRPr lang="en-US" altLang="zh-CN">
              <a:solidFill>
                <a:srgbClr val="CC0000"/>
              </a:solidFill>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a:extLst>
              <a:ext uri="{FF2B5EF4-FFF2-40B4-BE49-F238E27FC236}">
                <a16:creationId xmlns:a16="http://schemas.microsoft.com/office/drawing/2014/main" id="{BB9CA02E-1C95-49BA-96F8-44DCF0D46BBA}"/>
              </a:ext>
            </a:extLst>
          </p:cNvPr>
          <p:cNvSpPr>
            <a:spLocks noGrp="1" noChangeArrowheads="1"/>
          </p:cNvSpPr>
          <p:nvPr>
            <p:ph type="title"/>
          </p:nvPr>
        </p:nvSpPr>
        <p:spPr>
          <a:xfrm>
            <a:off x="838200" y="609600"/>
            <a:ext cx="7772400" cy="1143000"/>
          </a:xfrm>
        </p:spPr>
        <p:txBody>
          <a:bodyPr/>
          <a:lstStyle/>
          <a:p>
            <a:r>
              <a:rPr lang="zh-CN" altLang="en-US" sz="5400">
                <a:latin typeface="华文新魏" panose="02010800040101010101" pitchFamily="2" charset="-122"/>
                <a:ea typeface="华文新魏" panose="02010800040101010101" pitchFamily="2" charset="-122"/>
              </a:rPr>
              <a:t>若干死锁的例子</a:t>
            </a:r>
            <a:r>
              <a:rPr lang="en-US" altLang="zh-CN" sz="5400">
                <a:latin typeface="华文新魏" panose="02010800040101010101" pitchFamily="2" charset="-122"/>
                <a:ea typeface="华文新魏" panose="02010800040101010101" pitchFamily="2" charset="-122"/>
              </a:rPr>
              <a:t>(4)</a:t>
            </a:r>
            <a:br>
              <a:rPr lang="en-US" altLang="zh-CN" b="1">
                <a:latin typeface="华文新魏" panose="02010800040101010101" pitchFamily="2" charset="-122"/>
                <a:ea typeface="华文新魏" panose="02010800040101010101" pitchFamily="2" charset="-122"/>
              </a:rPr>
            </a:br>
            <a:r>
              <a:rPr lang="zh-CN" altLang="en-US" sz="3200">
                <a:solidFill>
                  <a:srgbClr val="CC0000"/>
                </a:solidFill>
                <a:latin typeface="华文新魏" panose="02010800040101010101" pitchFamily="2" charset="-122"/>
                <a:ea typeface="华文新魏" panose="02010800040101010101" pitchFamily="2" charset="-122"/>
              </a:rPr>
              <a:t>例４对临时性资源使用不加限制引起死锁</a:t>
            </a:r>
            <a:br>
              <a:rPr lang="zh-CN" altLang="en-US" sz="3200">
                <a:solidFill>
                  <a:srgbClr val="CC0000"/>
                </a:solidFill>
                <a:latin typeface="华文新魏" panose="02010800040101010101" pitchFamily="2" charset="-122"/>
                <a:ea typeface="华文新魏" panose="02010800040101010101" pitchFamily="2" charset="-122"/>
              </a:rPr>
            </a:br>
            <a:endParaRPr lang="zh-CN" altLang="en-US" sz="3200">
              <a:solidFill>
                <a:srgbClr val="CC0000"/>
              </a:solidFill>
              <a:latin typeface="华文新魏" panose="02010800040101010101" pitchFamily="2" charset="-122"/>
              <a:ea typeface="华文新魏" panose="02010800040101010101" pitchFamily="2" charset="-122"/>
            </a:endParaRPr>
          </a:p>
        </p:txBody>
      </p:sp>
      <p:sp>
        <p:nvSpPr>
          <p:cNvPr id="16387" name="Rectangle 2051">
            <a:extLst>
              <a:ext uri="{FF2B5EF4-FFF2-40B4-BE49-F238E27FC236}">
                <a16:creationId xmlns:a16="http://schemas.microsoft.com/office/drawing/2014/main" id="{224C92FF-FD4B-495F-8DC1-397D47228C95}"/>
              </a:ext>
            </a:extLst>
          </p:cNvPr>
          <p:cNvSpPr>
            <a:spLocks noGrp="1" noChangeArrowheads="1"/>
          </p:cNvSpPr>
          <p:nvPr>
            <p:ph type="body" idx="1"/>
          </p:nvPr>
        </p:nvSpPr>
        <p:spPr>
          <a:xfrm>
            <a:off x="990600" y="1676400"/>
            <a:ext cx="7162800" cy="4724400"/>
          </a:xfrm>
        </p:spPr>
        <p:txBody>
          <a:bodyPr/>
          <a:lstStyle/>
          <a:p>
            <a:pPr>
              <a:lnSpc>
                <a:spcPct val="90000"/>
              </a:lnSpc>
            </a:pPr>
            <a:r>
              <a:rPr lang="zh-CN" altLang="en-US">
                <a:latin typeface="华文新魏" panose="02010800040101010101" pitchFamily="2" charset="-122"/>
                <a:ea typeface="华文新魏" panose="02010800040101010101" pitchFamily="2" charset="-122"/>
              </a:rPr>
              <a:t>进程通信使用的信件是一种临时性资源，如果对信件的发送和接收不加限制，可能引起死锁。</a:t>
            </a:r>
          </a:p>
          <a:p>
            <a:pPr>
              <a:lnSpc>
                <a:spcPct val="90000"/>
              </a:lnSpc>
            </a:pP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P1</a:t>
            </a:r>
            <a:r>
              <a:rPr lang="zh-CN" altLang="en-US">
                <a:latin typeface="华文新魏" panose="02010800040101010101" pitchFamily="2" charset="-122"/>
                <a:ea typeface="华文新魏" panose="02010800040101010101" pitchFamily="2" charset="-122"/>
              </a:rPr>
              <a:t>等待进程</a:t>
            </a:r>
            <a:r>
              <a:rPr lang="en-US" altLang="zh-CN">
                <a:latin typeface="华文新魏" panose="02010800040101010101" pitchFamily="2" charset="-122"/>
                <a:ea typeface="华文新魏" panose="02010800040101010101" pitchFamily="2" charset="-122"/>
              </a:rPr>
              <a:t>P3</a:t>
            </a:r>
            <a:r>
              <a:rPr lang="zh-CN" altLang="en-US">
                <a:latin typeface="华文新魏" panose="02010800040101010101" pitchFamily="2" charset="-122"/>
                <a:ea typeface="华文新魏" panose="02010800040101010101" pitchFamily="2" charset="-122"/>
              </a:rPr>
              <a:t>的信件</a:t>
            </a:r>
            <a:r>
              <a:rPr lang="en-US" altLang="zh-CN">
                <a:latin typeface="华文新魏" panose="02010800040101010101" pitchFamily="2" charset="-122"/>
                <a:ea typeface="华文新魏" panose="02010800040101010101" pitchFamily="2" charset="-122"/>
              </a:rPr>
              <a:t>S3</a:t>
            </a:r>
            <a:r>
              <a:rPr lang="zh-CN" altLang="en-US">
                <a:latin typeface="华文新魏" panose="02010800040101010101" pitchFamily="2" charset="-122"/>
                <a:ea typeface="华文新魏" panose="02010800040101010101" pitchFamily="2" charset="-122"/>
              </a:rPr>
              <a:t>来到后再向进程</a:t>
            </a:r>
            <a:r>
              <a:rPr lang="en-US" altLang="zh-CN">
                <a:latin typeface="华文新魏" panose="02010800040101010101" pitchFamily="2" charset="-122"/>
                <a:ea typeface="华文新魏" panose="02010800040101010101" pitchFamily="2" charset="-122"/>
              </a:rPr>
              <a:t>P2</a:t>
            </a:r>
            <a:r>
              <a:rPr lang="zh-CN" altLang="en-US">
                <a:latin typeface="华文新魏" panose="02010800040101010101" pitchFamily="2" charset="-122"/>
                <a:ea typeface="华文新魏" panose="02010800040101010101" pitchFamily="2" charset="-122"/>
              </a:rPr>
              <a:t>发送信件</a:t>
            </a:r>
            <a:r>
              <a:rPr lang="en-US" altLang="zh-CN">
                <a:latin typeface="华文新魏" panose="02010800040101010101" pitchFamily="2" charset="-122"/>
                <a:ea typeface="华文新魏" panose="02010800040101010101" pitchFamily="2" charset="-122"/>
              </a:rPr>
              <a:t>S1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P2</a:t>
            </a:r>
            <a:r>
              <a:rPr lang="zh-CN" altLang="en-US">
                <a:latin typeface="华文新魏" panose="02010800040101010101" pitchFamily="2" charset="-122"/>
                <a:ea typeface="华文新魏" panose="02010800040101010101" pitchFamily="2" charset="-122"/>
              </a:rPr>
              <a:t>又要等待</a:t>
            </a:r>
            <a:r>
              <a:rPr lang="en-US" altLang="zh-CN">
                <a:latin typeface="华文新魏" panose="02010800040101010101" pitchFamily="2" charset="-122"/>
                <a:ea typeface="华文新魏" panose="02010800040101010101" pitchFamily="2" charset="-122"/>
              </a:rPr>
              <a:t>P1</a:t>
            </a:r>
            <a:r>
              <a:rPr lang="zh-CN" altLang="en-US">
                <a:latin typeface="华文新魏" panose="02010800040101010101" pitchFamily="2" charset="-122"/>
                <a:ea typeface="华文新魏" panose="02010800040101010101" pitchFamily="2" charset="-122"/>
              </a:rPr>
              <a:t>的信件</a:t>
            </a:r>
            <a:r>
              <a:rPr lang="en-US" altLang="zh-CN">
                <a:latin typeface="华文新魏" panose="02010800040101010101" pitchFamily="2" charset="-122"/>
                <a:ea typeface="华文新魏" panose="02010800040101010101" pitchFamily="2" charset="-122"/>
              </a:rPr>
              <a:t>S1</a:t>
            </a:r>
            <a:r>
              <a:rPr lang="zh-CN" altLang="en-US">
                <a:latin typeface="华文新魏" panose="02010800040101010101" pitchFamily="2" charset="-122"/>
                <a:ea typeface="华文新魏" panose="02010800040101010101" pitchFamily="2" charset="-122"/>
              </a:rPr>
              <a:t>来到后再向</a:t>
            </a:r>
            <a:r>
              <a:rPr lang="en-US" altLang="zh-CN">
                <a:latin typeface="华文新魏" panose="02010800040101010101" pitchFamily="2" charset="-122"/>
                <a:ea typeface="华文新魏" panose="02010800040101010101" pitchFamily="2" charset="-122"/>
              </a:rPr>
              <a:t>P3</a:t>
            </a:r>
            <a:r>
              <a:rPr lang="zh-CN" altLang="en-US">
                <a:latin typeface="华文新魏" panose="02010800040101010101" pitchFamily="2" charset="-122"/>
                <a:ea typeface="华文新魏" panose="02010800040101010101" pitchFamily="2" charset="-122"/>
              </a:rPr>
              <a:t>发送信件</a:t>
            </a:r>
            <a:r>
              <a:rPr lang="en-US" altLang="zh-CN">
                <a:latin typeface="华文新魏" panose="02010800040101010101" pitchFamily="2" charset="-122"/>
                <a:ea typeface="华文新魏" panose="02010800040101010101" pitchFamily="2" charset="-122"/>
              </a:rPr>
              <a:t>S2</a:t>
            </a:r>
            <a:r>
              <a:rPr lang="zh-CN" altLang="en-US">
                <a:latin typeface="华文新魏" panose="02010800040101010101" pitchFamily="2" charset="-122"/>
                <a:ea typeface="华文新魏" panose="02010800040101010101" pitchFamily="2" charset="-122"/>
              </a:rPr>
              <a:t>；而</a:t>
            </a:r>
            <a:r>
              <a:rPr lang="en-US" altLang="zh-CN">
                <a:latin typeface="华文新魏" panose="02010800040101010101" pitchFamily="2" charset="-122"/>
                <a:ea typeface="华文新魏" panose="02010800040101010101" pitchFamily="2" charset="-122"/>
              </a:rPr>
              <a:t>P3</a:t>
            </a:r>
            <a:r>
              <a:rPr lang="zh-CN" altLang="en-US">
                <a:latin typeface="华文新魏" panose="02010800040101010101" pitchFamily="2" charset="-122"/>
                <a:ea typeface="华文新魏" panose="02010800040101010101" pitchFamily="2" charset="-122"/>
              </a:rPr>
              <a:t>也要等待</a:t>
            </a:r>
            <a:r>
              <a:rPr lang="en-US" altLang="zh-CN">
                <a:latin typeface="华文新魏" panose="02010800040101010101" pitchFamily="2" charset="-122"/>
                <a:ea typeface="华文新魏" panose="02010800040101010101" pitchFamily="2" charset="-122"/>
              </a:rPr>
              <a:t>P2</a:t>
            </a:r>
            <a:r>
              <a:rPr lang="zh-CN" altLang="en-US">
                <a:latin typeface="华文新魏" panose="02010800040101010101" pitchFamily="2" charset="-122"/>
                <a:ea typeface="华文新魏" panose="02010800040101010101" pitchFamily="2" charset="-122"/>
              </a:rPr>
              <a:t>的信件</a:t>
            </a:r>
            <a:r>
              <a:rPr lang="en-US" altLang="zh-CN">
                <a:latin typeface="华文新魏" panose="02010800040101010101" pitchFamily="2" charset="-122"/>
                <a:ea typeface="华文新魏" panose="02010800040101010101" pitchFamily="2" charset="-122"/>
              </a:rPr>
              <a:t>S2</a:t>
            </a:r>
            <a:r>
              <a:rPr lang="zh-CN" altLang="en-US">
                <a:latin typeface="华文新魏" panose="02010800040101010101" pitchFamily="2" charset="-122"/>
                <a:ea typeface="华文新魏" panose="02010800040101010101" pitchFamily="2" charset="-122"/>
              </a:rPr>
              <a:t>来到后才能发出信件</a:t>
            </a:r>
            <a:r>
              <a:rPr lang="en-US" altLang="zh-CN">
                <a:latin typeface="华文新魏" panose="02010800040101010101" pitchFamily="2" charset="-122"/>
                <a:ea typeface="华文新魏" panose="02010800040101010101" pitchFamily="2" charset="-122"/>
              </a:rPr>
              <a:t>S3</a:t>
            </a:r>
            <a:r>
              <a:rPr lang="zh-CN" altLang="en-US">
                <a:latin typeface="华文新魏" panose="02010800040101010101" pitchFamily="2" charset="-122"/>
                <a:ea typeface="华文新魏" panose="02010800040101010101" pitchFamily="2" charset="-122"/>
              </a:rPr>
              <a:t>。这种情况下形成了循环等待，产生死锁。</a:t>
            </a:r>
          </a:p>
          <a:p>
            <a:pPr>
              <a:lnSpc>
                <a:spcPct val="90000"/>
              </a:lnSpc>
              <a:buFontTx/>
              <a:buNone/>
            </a:pPr>
            <a:r>
              <a:rPr lang="zh-CN" altLang="en-US">
                <a:latin typeface="华文新魏" panose="02010800040101010101" pitchFamily="2" charset="-122"/>
                <a:ea typeface="华文新魏" panose="02010800040101010101" pitchFamily="2" charset="-122"/>
              </a:rPr>
              <a:t> </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F06036C-1C56-4BBE-8D6D-B647110AB956}"/>
              </a:ext>
            </a:extLst>
          </p:cNvPr>
          <p:cNvSpPr>
            <a:spLocks noGrp="1" noChangeArrowheads="1"/>
          </p:cNvSpPr>
          <p:nvPr>
            <p:ph type="title"/>
          </p:nvPr>
        </p:nvSpPr>
        <p:spPr>
          <a:xfrm>
            <a:off x="1066800" y="685800"/>
            <a:ext cx="7772400" cy="1143000"/>
          </a:xfrm>
        </p:spPr>
        <p:txBody>
          <a:bodyPr/>
          <a:lstStyle/>
          <a:p>
            <a:r>
              <a:rPr lang="zh-CN" altLang="en-US">
                <a:latin typeface="华文新魏" panose="02010800040101010101" pitchFamily="2" charset="-122"/>
                <a:ea typeface="华文新魏" panose="02010800040101010101" pitchFamily="2" charset="-122"/>
              </a:rPr>
              <a:t>实例说明系统所处的安全或不安全状态</a:t>
            </a:r>
            <a:r>
              <a:rPr lang="en-US" altLang="zh-CN">
                <a:latin typeface="华文新魏" panose="02010800040101010101" pitchFamily="2" charset="-122"/>
                <a:ea typeface="华文新魏" panose="02010800040101010101" pitchFamily="2" charset="-122"/>
              </a:rPr>
              <a:t>(3)</a:t>
            </a:r>
            <a:br>
              <a:rPr lang="en-US" altLang="zh-CN">
                <a:latin typeface="华文新魏" panose="02010800040101010101" pitchFamily="2" charset="-122"/>
                <a:ea typeface="华文新魏" panose="02010800040101010101" pitchFamily="2" charset="-122"/>
              </a:rPr>
            </a:br>
            <a:r>
              <a:rPr lang="zh-CN" altLang="en-US" sz="3600">
                <a:solidFill>
                  <a:srgbClr val="CC0000"/>
                </a:solidFill>
                <a:latin typeface="华文新魏" panose="02010800040101010101" pitchFamily="2" charset="-122"/>
                <a:ea typeface="华文新魏" panose="02010800040101010101" pitchFamily="2" charset="-122"/>
              </a:rPr>
              <a:t>每个进程目前还需资源为</a:t>
            </a:r>
            <a:r>
              <a:rPr lang="en-US" altLang="zh-CN" sz="3600">
                <a:solidFill>
                  <a:srgbClr val="CC0000"/>
                </a:solidFill>
                <a:latin typeface="华文新魏" panose="02010800040101010101" pitchFamily="2" charset="-122"/>
                <a:ea typeface="华文新魏" panose="02010800040101010101" pitchFamily="2" charset="-122"/>
              </a:rPr>
              <a:t>Cki-Aki</a:t>
            </a:r>
            <a:endParaRPr lang="en-US" altLang="zh-CN">
              <a:solidFill>
                <a:srgbClr val="CC0000"/>
              </a:solidFill>
              <a:latin typeface="华文新魏" panose="02010800040101010101" pitchFamily="2" charset="-122"/>
              <a:ea typeface="华文新魏" panose="02010800040101010101" pitchFamily="2" charset="-122"/>
            </a:endParaRPr>
          </a:p>
        </p:txBody>
      </p:sp>
      <p:sp>
        <p:nvSpPr>
          <p:cNvPr id="49155" name="Rectangle 3">
            <a:extLst>
              <a:ext uri="{FF2B5EF4-FFF2-40B4-BE49-F238E27FC236}">
                <a16:creationId xmlns:a16="http://schemas.microsoft.com/office/drawing/2014/main" id="{D21A365F-108B-43EA-8C6E-B5731EA8CE4A}"/>
              </a:ext>
            </a:extLst>
          </p:cNvPr>
          <p:cNvSpPr>
            <a:spLocks noGrp="1" noChangeArrowheads="1"/>
          </p:cNvSpPr>
          <p:nvPr>
            <p:ph type="body" idx="1"/>
          </p:nvPr>
        </p:nvSpPr>
        <p:spPr>
          <a:xfrm>
            <a:off x="838200" y="2133600"/>
            <a:ext cx="7848600" cy="4114800"/>
          </a:xfrm>
        </p:spPr>
        <p:txBody>
          <a:bodyPr/>
          <a:lstStyle/>
          <a:p>
            <a:pPr algn="just">
              <a:buFontTx/>
              <a:buNone/>
            </a:pPr>
            <a:r>
              <a:rPr lang="en-US" altLang="zh-CN">
                <a:solidFill>
                  <a:srgbClr val="CC0000"/>
                </a:solidFill>
              </a:rPr>
              <a:t>                     process     C</a:t>
            </a:r>
            <a:r>
              <a:rPr lang="en-US" altLang="zh-CN" baseline="-30000">
                <a:solidFill>
                  <a:srgbClr val="CC0000"/>
                </a:solidFill>
              </a:rPr>
              <a:t>ki</a:t>
            </a:r>
            <a:r>
              <a:rPr lang="en-US" altLang="zh-CN">
                <a:solidFill>
                  <a:srgbClr val="CC0000"/>
                </a:solidFill>
              </a:rPr>
              <a:t>-A</a:t>
            </a:r>
            <a:r>
              <a:rPr lang="en-US" altLang="zh-CN" baseline="-30000">
                <a:solidFill>
                  <a:srgbClr val="CC0000"/>
                </a:solidFill>
              </a:rPr>
              <a:t>ki</a:t>
            </a:r>
            <a:endParaRPr lang="en-US" altLang="zh-CN">
              <a:solidFill>
                <a:srgbClr val="CC0000"/>
              </a:solidFill>
            </a:endParaRPr>
          </a:p>
          <a:p>
            <a:pPr algn="just">
              <a:buFontTx/>
              <a:buNone/>
            </a:pPr>
            <a:r>
              <a:rPr lang="en-US" altLang="zh-CN">
                <a:solidFill>
                  <a:srgbClr val="CC0000"/>
                </a:solidFill>
              </a:rPr>
              <a:t>                                     A   B   C </a:t>
            </a:r>
          </a:p>
          <a:p>
            <a:pPr algn="just"/>
            <a:r>
              <a:rPr lang="en-US" altLang="zh-CN">
                <a:solidFill>
                  <a:srgbClr val="CC0000"/>
                </a:solidFill>
              </a:rPr>
              <a:t>                     P</a:t>
            </a:r>
            <a:r>
              <a:rPr lang="en-US" altLang="zh-CN" baseline="-30000">
                <a:solidFill>
                  <a:srgbClr val="CC0000"/>
                </a:solidFill>
              </a:rPr>
              <a:t>0</a:t>
            </a:r>
            <a:r>
              <a:rPr lang="en-US" altLang="zh-CN">
                <a:solidFill>
                  <a:srgbClr val="CC0000"/>
                </a:solidFill>
              </a:rPr>
              <a:t>          7   4   3</a:t>
            </a:r>
          </a:p>
          <a:p>
            <a:pPr algn="just"/>
            <a:r>
              <a:rPr lang="en-US" altLang="zh-CN">
                <a:solidFill>
                  <a:srgbClr val="CC0000"/>
                </a:solidFill>
              </a:rPr>
              <a:t>                     P</a:t>
            </a:r>
            <a:r>
              <a:rPr lang="en-US" altLang="zh-CN" baseline="-30000">
                <a:solidFill>
                  <a:srgbClr val="CC0000"/>
                </a:solidFill>
              </a:rPr>
              <a:t>1 </a:t>
            </a:r>
            <a:r>
              <a:rPr lang="en-US" altLang="zh-CN">
                <a:solidFill>
                  <a:srgbClr val="CC0000"/>
                </a:solidFill>
              </a:rPr>
              <a:t>         1   2   2</a:t>
            </a:r>
          </a:p>
          <a:p>
            <a:pPr algn="just"/>
            <a:r>
              <a:rPr lang="en-US" altLang="zh-CN">
                <a:solidFill>
                  <a:srgbClr val="CC0000"/>
                </a:solidFill>
              </a:rPr>
              <a:t>                     P</a:t>
            </a:r>
            <a:r>
              <a:rPr lang="en-US" altLang="zh-CN" baseline="-30000">
                <a:solidFill>
                  <a:srgbClr val="CC0000"/>
                </a:solidFill>
              </a:rPr>
              <a:t>2 </a:t>
            </a:r>
            <a:r>
              <a:rPr lang="en-US" altLang="zh-CN">
                <a:solidFill>
                  <a:srgbClr val="CC0000"/>
                </a:solidFill>
              </a:rPr>
              <a:t>         6   0   0</a:t>
            </a:r>
          </a:p>
          <a:p>
            <a:pPr algn="just"/>
            <a:r>
              <a:rPr lang="en-US" altLang="zh-CN">
                <a:solidFill>
                  <a:srgbClr val="CC0000"/>
                </a:solidFill>
              </a:rPr>
              <a:t>                     P</a:t>
            </a:r>
            <a:r>
              <a:rPr lang="en-US" altLang="zh-CN" baseline="-30000">
                <a:solidFill>
                  <a:srgbClr val="CC0000"/>
                </a:solidFill>
              </a:rPr>
              <a:t>3  </a:t>
            </a:r>
            <a:r>
              <a:rPr lang="en-US" altLang="zh-CN">
                <a:solidFill>
                  <a:srgbClr val="CC0000"/>
                </a:solidFill>
              </a:rPr>
              <a:t>         0   1   1</a:t>
            </a:r>
          </a:p>
          <a:p>
            <a:pPr algn="just"/>
            <a:r>
              <a:rPr lang="en-US" altLang="zh-CN">
                <a:solidFill>
                  <a:srgbClr val="CC0000"/>
                </a:solidFill>
              </a:rPr>
              <a:t>                     P</a:t>
            </a:r>
            <a:r>
              <a:rPr lang="en-US" altLang="zh-CN" baseline="-30000">
                <a:solidFill>
                  <a:srgbClr val="CC0000"/>
                </a:solidFill>
              </a:rPr>
              <a:t>4 </a:t>
            </a:r>
            <a:r>
              <a:rPr lang="en-US" altLang="zh-CN">
                <a:solidFill>
                  <a:srgbClr val="CC0000"/>
                </a:solidFill>
              </a:rPr>
              <a:t>         4   3   1</a:t>
            </a:r>
          </a:p>
          <a:p>
            <a:endParaRPr lang="en-US" altLang="zh-CN">
              <a:solidFill>
                <a:srgbClr val="CC0000"/>
              </a:solidFill>
            </a:endParaRPr>
          </a:p>
        </p:txBody>
      </p:sp>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10D1E1-B837-4605-8B5D-BB56D3FA2D6F}"/>
              </a:ext>
            </a:extLst>
          </p:cNvPr>
          <p:cNvSpPr>
            <a:spLocks noGrp="1" noChangeArrowheads="1"/>
          </p:cNvSpPr>
          <p:nvPr>
            <p:ph type="title"/>
          </p:nvPr>
        </p:nvSpPr>
        <p:spPr>
          <a:xfrm>
            <a:off x="1143000" y="990600"/>
            <a:ext cx="7391400" cy="76200"/>
          </a:xfrm>
        </p:spPr>
        <p:txBody>
          <a:bodyPr/>
          <a:lstStyle/>
          <a:p>
            <a:r>
              <a:rPr lang="zh-CN" altLang="en-US" sz="4800">
                <a:latin typeface="华文新魏" panose="02010800040101010101" pitchFamily="2" charset="-122"/>
                <a:ea typeface="华文新魏" panose="02010800040101010101" pitchFamily="2" charset="-122"/>
              </a:rPr>
              <a:t>实例说明系统所处的安全或不安全状态</a:t>
            </a:r>
            <a:r>
              <a:rPr lang="en-US" altLang="zh-CN" sz="4800">
                <a:latin typeface="华文新魏" panose="02010800040101010101" pitchFamily="2" charset="-122"/>
                <a:ea typeface="华文新魏" panose="02010800040101010101" pitchFamily="2" charset="-122"/>
              </a:rPr>
              <a:t>(4)</a:t>
            </a:r>
          </a:p>
        </p:txBody>
      </p:sp>
      <p:sp>
        <p:nvSpPr>
          <p:cNvPr id="50179" name="Rectangle 3">
            <a:extLst>
              <a:ext uri="{FF2B5EF4-FFF2-40B4-BE49-F238E27FC236}">
                <a16:creationId xmlns:a16="http://schemas.microsoft.com/office/drawing/2014/main" id="{A9DBA75A-7A23-47D7-8037-0B57E62BFC55}"/>
              </a:ext>
            </a:extLst>
          </p:cNvPr>
          <p:cNvSpPr>
            <a:spLocks noGrp="1" noChangeArrowheads="1"/>
          </p:cNvSpPr>
          <p:nvPr>
            <p:ph type="body" idx="1"/>
          </p:nvPr>
        </p:nvSpPr>
        <p:spPr>
          <a:xfrm>
            <a:off x="152400" y="1752600"/>
            <a:ext cx="8305800" cy="4419600"/>
          </a:xfrm>
        </p:spPr>
        <p:txBody>
          <a:bodyPr/>
          <a:lstStyle/>
          <a:p>
            <a:pPr lvl="2" algn="just">
              <a:buFontTx/>
              <a:buNone/>
            </a:pPr>
            <a:r>
              <a:rPr lang="en-US" altLang="zh-CN" sz="4800"/>
              <a:t> </a:t>
            </a:r>
            <a:r>
              <a:rPr lang="zh-CN" altLang="en-US" sz="4800">
                <a:latin typeface="华文新魏" panose="02010800040101010101" pitchFamily="2" charset="-122"/>
                <a:ea typeface="华文新魏" panose="02010800040101010101" pitchFamily="2" charset="-122"/>
              </a:rPr>
              <a:t>可以断言目前系统处于安全状态</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因为</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序列</a:t>
            </a:r>
            <a:r>
              <a:rPr lang="en-US" altLang="zh-CN" sz="4800">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1</a:t>
            </a:r>
            <a:r>
              <a:rPr lang="en-US" altLang="zh-CN" sz="4800">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3</a:t>
            </a:r>
            <a:r>
              <a:rPr lang="en-US" altLang="zh-CN" sz="4800">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4</a:t>
            </a:r>
            <a:r>
              <a:rPr lang="en-US" altLang="zh-CN" sz="4800">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2</a:t>
            </a:r>
            <a:r>
              <a:rPr lang="en-US" altLang="zh-CN" sz="4800">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0</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能满足安全性条件。</a:t>
            </a:r>
          </a:p>
          <a:p>
            <a:pPr>
              <a:buFontTx/>
              <a:buNone/>
            </a:pPr>
            <a:endParaRPr lang="zh-CN" altLang="en-US" sz="48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48D82C2-A54F-4F8D-B033-D86C41E1CB07}"/>
              </a:ext>
            </a:extLst>
          </p:cNvPr>
          <p:cNvSpPr>
            <a:spLocks noGrp="1" noChangeArrowheads="1"/>
          </p:cNvSpPr>
          <p:nvPr>
            <p:ph type="title"/>
          </p:nvPr>
        </p:nvSpPr>
        <p:spPr>
          <a:xfrm>
            <a:off x="685800" y="457200"/>
            <a:ext cx="7772400" cy="1143000"/>
          </a:xfrm>
        </p:spPr>
        <p:txBody>
          <a:bodyPr/>
          <a:lstStyle/>
          <a:p>
            <a:r>
              <a:rPr lang="zh-CN" altLang="en-US" sz="4000">
                <a:latin typeface="华文新魏" panose="02010800040101010101" pitchFamily="2" charset="-122"/>
                <a:ea typeface="华文新魏" panose="02010800040101010101" pitchFamily="2" charset="-122"/>
              </a:rPr>
              <a:t>实例说明系统所处的安全或不安全状态</a:t>
            </a:r>
            <a:r>
              <a:rPr lang="en-US" altLang="zh-CN" sz="4000">
                <a:latin typeface="华文新魏" panose="02010800040101010101" pitchFamily="2" charset="-122"/>
                <a:ea typeface="华文新魏" panose="02010800040101010101" pitchFamily="2" charset="-122"/>
              </a:rPr>
              <a:t>(5)</a:t>
            </a:r>
          </a:p>
        </p:txBody>
      </p:sp>
      <p:graphicFrame>
        <p:nvGraphicFramePr>
          <p:cNvPr id="107523" name="Object 3">
            <a:extLst>
              <a:ext uri="{FF2B5EF4-FFF2-40B4-BE49-F238E27FC236}">
                <a16:creationId xmlns:a16="http://schemas.microsoft.com/office/drawing/2014/main" id="{705E289E-B706-4795-9879-D4FE9515D1C0}"/>
              </a:ext>
            </a:extLst>
          </p:cNvPr>
          <p:cNvGraphicFramePr>
            <a:graphicFrameLocks noChangeAspect="1"/>
          </p:cNvGraphicFramePr>
          <p:nvPr>
            <p:ph type="body" idx="1"/>
          </p:nvPr>
        </p:nvGraphicFramePr>
        <p:xfrm>
          <a:off x="609600" y="1981200"/>
          <a:ext cx="8001000" cy="3049588"/>
        </p:xfrm>
        <a:graphic>
          <a:graphicData uri="http://schemas.openxmlformats.org/presentationml/2006/ole">
            <mc:AlternateContent xmlns:mc="http://schemas.openxmlformats.org/markup-compatibility/2006">
              <mc:Choice xmlns:v="urn:schemas-microsoft-com:vml" Requires="v">
                <p:oleObj spid="_x0000_s107524" name="Document" r:id="rId3" imgW="5630040" imgH="1438560" progId="Word.Document.8">
                  <p:embed/>
                </p:oleObj>
              </mc:Choice>
              <mc:Fallback>
                <p:oleObj name="Document" r:id="rId3" imgW="5630040" imgH="14385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81200"/>
                        <a:ext cx="8001000" cy="3049588"/>
                      </a:xfrm>
                      <a:prstGeom prst="rect">
                        <a:avLst/>
                      </a:prstGeom>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0F40860-6053-4769-9AF8-488484813CF0}"/>
              </a:ext>
            </a:extLst>
          </p:cNvPr>
          <p:cNvSpPr>
            <a:spLocks noGrp="1" noChangeArrowheads="1"/>
          </p:cNvSpPr>
          <p:nvPr>
            <p:ph type="title"/>
          </p:nvPr>
        </p:nvSpPr>
        <p:spPr>
          <a:xfrm>
            <a:off x="990600" y="533400"/>
            <a:ext cx="7772400" cy="1143000"/>
          </a:xfrm>
        </p:spPr>
        <p:txBody>
          <a:bodyPr/>
          <a:lstStyle/>
          <a:p>
            <a:r>
              <a:rPr lang="zh-CN" altLang="en-US" sz="4000">
                <a:latin typeface="华文新魏" panose="02010800040101010101" pitchFamily="2" charset="-122"/>
                <a:ea typeface="华文新魏" panose="02010800040101010101" pitchFamily="2" charset="-122"/>
              </a:rPr>
              <a:t>实例说明系统所处的安全或不安全状态</a:t>
            </a:r>
            <a:r>
              <a:rPr lang="en-US" altLang="zh-CN" sz="4000">
                <a:latin typeface="华文新魏" panose="02010800040101010101" pitchFamily="2" charset="-122"/>
                <a:ea typeface="华文新魏" panose="02010800040101010101" pitchFamily="2" charset="-122"/>
              </a:rPr>
              <a:t>(6)</a:t>
            </a:r>
            <a:br>
              <a:rPr lang="en-US" altLang="zh-CN" sz="3200">
                <a:latin typeface="隶书" panose="02010509060101010101" pitchFamily="49" charset="-122"/>
                <a:ea typeface="隶书" panose="02010509060101010101" pitchFamily="49" charset="-122"/>
              </a:rPr>
            </a:br>
            <a:endParaRPr lang="en-US" altLang="zh-CN" sz="2400">
              <a:latin typeface="隶书" panose="02010509060101010101" pitchFamily="49" charset="-122"/>
              <a:ea typeface="隶书" panose="02010509060101010101" pitchFamily="49" charset="-122"/>
            </a:endParaRPr>
          </a:p>
        </p:txBody>
      </p:sp>
      <p:sp>
        <p:nvSpPr>
          <p:cNvPr id="51203" name="Rectangle 3">
            <a:extLst>
              <a:ext uri="{FF2B5EF4-FFF2-40B4-BE49-F238E27FC236}">
                <a16:creationId xmlns:a16="http://schemas.microsoft.com/office/drawing/2014/main" id="{686F7371-BC1A-4688-919D-8DA7CB346CBE}"/>
              </a:ext>
            </a:extLst>
          </p:cNvPr>
          <p:cNvSpPr>
            <a:spLocks noGrp="1" noChangeArrowheads="1"/>
          </p:cNvSpPr>
          <p:nvPr>
            <p:ph type="body" idx="1"/>
          </p:nvPr>
        </p:nvSpPr>
        <p:spPr>
          <a:xfrm>
            <a:off x="685800" y="1295400"/>
            <a:ext cx="8077200" cy="5105400"/>
          </a:xfrm>
        </p:spPr>
        <p:txBody>
          <a:bodyPr/>
          <a:lstStyle/>
          <a:p>
            <a:pPr algn="just">
              <a:buFontTx/>
              <a:buNone/>
            </a:pPr>
            <a:r>
              <a:rPr lang="en-US" altLang="zh-CN">
                <a:latin typeface="隶书" panose="02010509060101010101" pitchFamily="49" charset="-122"/>
                <a:ea typeface="隶书" panose="02010509060101010101" pitchFamily="49" charset="-122"/>
              </a:rPr>
              <a:t>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P1</a:t>
            </a:r>
            <a:r>
              <a:rPr lang="zh-CN" altLang="en-US">
                <a:latin typeface="华文新魏" panose="02010800040101010101" pitchFamily="2" charset="-122"/>
                <a:ea typeface="华文新魏" panose="02010800040101010101" pitchFamily="2" charset="-122"/>
              </a:rPr>
              <a:t>申请资源</a:t>
            </a:r>
            <a:r>
              <a:rPr lang="en-US" altLang="zh-CN">
                <a:latin typeface="华文新魏" panose="02010800040101010101" pitchFamily="2" charset="-122"/>
                <a:ea typeface="华文新魏" panose="02010800040101010101" pitchFamily="2" charset="-122"/>
              </a:rPr>
              <a:t>request1=(1,0,2) ,</a:t>
            </a:r>
            <a:r>
              <a:rPr lang="zh-CN" altLang="en-US">
                <a:latin typeface="华文新魏" panose="02010800040101010101" pitchFamily="2" charset="-122"/>
                <a:ea typeface="华文新魏" panose="02010800040101010101" pitchFamily="2" charset="-122"/>
              </a:rPr>
              <a:t>检查</a:t>
            </a:r>
            <a:r>
              <a:rPr lang="en-US" altLang="zh-CN">
                <a:latin typeface="华文新魏" panose="02010800040101010101" pitchFamily="2" charset="-122"/>
                <a:ea typeface="华文新魏" panose="02010800040101010101" pitchFamily="2" charset="-122"/>
              </a:rPr>
              <a:t>request1≤Available</a:t>
            </a:r>
            <a:r>
              <a:rPr lang="zh-CN" altLang="en-US">
                <a:latin typeface="华文新魏" panose="02010800040101010101" pitchFamily="2" charset="-122"/>
                <a:ea typeface="华文新魏" panose="02010800040101010101" pitchFamily="2" charset="-122"/>
              </a:rPr>
              <a:t>、比较</a:t>
            </a:r>
            <a:r>
              <a:rPr lang="en-US" altLang="zh-CN">
                <a:latin typeface="华文新魏" panose="02010800040101010101" pitchFamily="2" charset="-122"/>
                <a:ea typeface="华文新魏" panose="02010800040101010101" pitchFamily="2" charset="-122"/>
              </a:rPr>
              <a:t>(1,0,2) ≤(3,3,2),</a:t>
            </a:r>
            <a:r>
              <a:rPr lang="zh-CN" altLang="en-US">
                <a:latin typeface="华文新魏" panose="02010800040101010101" pitchFamily="2" charset="-122"/>
                <a:ea typeface="华文新魏" panose="02010800040101010101" pitchFamily="2" charset="-122"/>
              </a:rPr>
              <a:t>结果满足条件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试分配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得到新状态：</a:t>
            </a:r>
          </a:p>
          <a:p>
            <a:pPr algn="just">
              <a:buFontTx/>
              <a:buNone/>
            </a:pPr>
            <a:r>
              <a:rPr lang="zh-CN" altLang="en-US">
                <a:solidFill>
                  <a:srgbClr val="9900CC"/>
                </a:solidFill>
              </a:rPr>
              <a:t>      </a:t>
            </a:r>
            <a:endParaRPr lang="zh-CN" altLang="en-US">
              <a:solidFill>
                <a:srgbClr val="CC0000"/>
              </a:solidFill>
            </a:endParaRPr>
          </a:p>
        </p:txBody>
      </p:sp>
      <p:graphicFrame>
        <p:nvGraphicFramePr>
          <p:cNvPr id="51204" name="Object 4">
            <a:extLst>
              <a:ext uri="{FF2B5EF4-FFF2-40B4-BE49-F238E27FC236}">
                <a16:creationId xmlns:a16="http://schemas.microsoft.com/office/drawing/2014/main" id="{05841810-F591-4E58-B308-2744F8D077B9}"/>
              </a:ext>
            </a:extLst>
          </p:cNvPr>
          <p:cNvGraphicFramePr>
            <a:graphicFrameLocks noChangeAspect="1"/>
          </p:cNvGraphicFramePr>
          <p:nvPr/>
        </p:nvGraphicFramePr>
        <p:xfrm>
          <a:off x="990600" y="3124200"/>
          <a:ext cx="8153400" cy="2971800"/>
        </p:xfrm>
        <a:graphic>
          <a:graphicData uri="http://schemas.openxmlformats.org/presentationml/2006/ole">
            <mc:AlternateContent xmlns:mc="http://schemas.openxmlformats.org/markup-compatibility/2006">
              <mc:Choice xmlns:v="urn:schemas-microsoft-com:vml" Requires="v">
                <p:oleObj spid="_x0000_s51205" name="Document" r:id="rId3" imgW="5486400" imgH="1474560" progId="Word.Document.8">
                  <p:embed/>
                </p:oleObj>
              </mc:Choice>
              <mc:Fallback>
                <p:oleObj name="Document" r:id="rId3" imgW="5486400" imgH="14745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24200"/>
                        <a:ext cx="8153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8CA4DD2-A09A-46CB-87EA-25CA6ABDA179}"/>
              </a:ext>
            </a:extLst>
          </p:cNvPr>
          <p:cNvSpPr>
            <a:spLocks noGrp="1" noChangeArrowheads="1"/>
          </p:cNvSpPr>
          <p:nvPr>
            <p:ph type="title"/>
          </p:nvPr>
        </p:nvSpPr>
        <p:spPr>
          <a:xfrm>
            <a:off x="1066800" y="762000"/>
            <a:ext cx="7772400" cy="1143000"/>
          </a:xfrm>
        </p:spPr>
        <p:txBody>
          <a:bodyPr/>
          <a:lstStyle/>
          <a:p>
            <a:r>
              <a:rPr lang="zh-CN" altLang="en-US" sz="4800">
                <a:latin typeface="华文新魏" panose="02010800040101010101" pitchFamily="2" charset="-122"/>
                <a:ea typeface="华文新魏" panose="02010800040101010101" pitchFamily="2" charset="-122"/>
              </a:rPr>
              <a:t>实例说明系统所处的安全或不安全状态</a:t>
            </a:r>
            <a:r>
              <a:rPr lang="en-US" altLang="zh-CN" sz="4800">
                <a:latin typeface="华文新魏" panose="02010800040101010101" pitchFamily="2" charset="-122"/>
                <a:ea typeface="华文新魏" panose="02010800040101010101" pitchFamily="2" charset="-122"/>
              </a:rPr>
              <a:t>(7)</a:t>
            </a:r>
            <a:br>
              <a:rPr lang="en-US" altLang="zh-CN" sz="4800">
                <a:latin typeface="隶书" panose="02010509060101010101" pitchFamily="49" charset="-122"/>
                <a:ea typeface="隶书" panose="02010509060101010101" pitchFamily="49" charset="-122"/>
              </a:rPr>
            </a:br>
            <a:endParaRPr lang="en-US" altLang="zh-CN" sz="4800">
              <a:latin typeface="宋体" panose="02010600030101010101" pitchFamily="2" charset="-122"/>
            </a:endParaRPr>
          </a:p>
        </p:txBody>
      </p:sp>
      <p:sp>
        <p:nvSpPr>
          <p:cNvPr id="83971" name="Rectangle 3">
            <a:extLst>
              <a:ext uri="{FF2B5EF4-FFF2-40B4-BE49-F238E27FC236}">
                <a16:creationId xmlns:a16="http://schemas.microsoft.com/office/drawing/2014/main" id="{6986683E-AD86-489E-BC8C-5BF3E35CB814}"/>
              </a:ext>
            </a:extLst>
          </p:cNvPr>
          <p:cNvSpPr>
            <a:spLocks noGrp="1" noChangeArrowheads="1"/>
          </p:cNvSpPr>
          <p:nvPr>
            <p:ph type="body" idx="1"/>
          </p:nvPr>
        </p:nvSpPr>
        <p:spPr>
          <a:xfrm>
            <a:off x="1066800" y="1600200"/>
            <a:ext cx="7315200" cy="4800600"/>
          </a:xfrm>
        </p:spPr>
        <p:txBody>
          <a:bodyPr/>
          <a:lstStyle/>
          <a:p>
            <a:r>
              <a:rPr lang="zh-CN" altLang="en-US">
                <a:latin typeface="华文新魏" panose="02010800040101010101" pitchFamily="2" charset="-122"/>
                <a:ea typeface="华文新魏" panose="02010800040101010101" pitchFamily="2" charset="-122"/>
              </a:rPr>
              <a:t>判定新状态是否安全</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可执行安全性测试算法，找到一个进程序列</a:t>
            </a:r>
            <a:r>
              <a:rPr lang="en-US" altLang="zh-CN">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3</a:t>
            </a:r>
            <a:r>
              <a:rPr lang="en-US" altLang="zh-CN">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4</a:t>
            </a:r>
            <a:r>
              <a:rPr lang="en-US" altLang="zh-CN">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0</a:t>
            </a:r>
            <a:r>
              <a:rPr lang="en-US" altLang="zh-CN">
                <a:latin typeface="华文新魏" panose="02010800040101010101" pitchFamily="2" charset="-122"/>
                <a:ea typeface="华文新魏" panose="02010800040101010101" pitchFamily="2" charset="-122"/>
              </a:rPr>
              <a:t>,P</a:t>
            </a:r>
            <a:r>
              <a:rPr lang="en-US" altLang="zh-CN" sz="4800" baseline="-300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能满足安全性条件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可正式把资源分配给进程</a:t>
            </a:r>
            <a:r>
              <a:rPr lang="en-US" altLang="zh-CN">
                <a:latin typeface="华文新魏" panose="02010800040101010101" pitchFamily="2" charset="-122"/>
                <a:ea typeface="华文新魏" panose="02010800040101010101" pitchFamily="2" charset="-122"/>
              </a:rPr>
              <a:t>P1;</a:t>
            </a:r>
          </a:p>
          <a:p>
            <a:pPr>
              <a:buFontTx/>
              <a:buNone/>
            </a:pPr>
            <a:endParaRPr lang="en-US" altLang="zh-CN">
              <a:latin typeface="华文新魏" panose="02010800040101010101" pitchFamily="2" charset="-122"/>
              <a:ea typeface="华文新魏" panose="02010800040101010101" pitchFamily="2" charset="-122"/>
            </a:endParaRPr>
          </a:p>
          <a:p>
            <a:endParaRPr lang="en-US" altLang="zh-CN">
              <a:latin typeface="隶书" panose="02010509060101010101" pitchFamily="49" charset="-122"/>
              <a:ea typeface="隶书" panose="02010509060101010101" pitchFamily="49" charset="-122"/>
            </a:endParaRPr>
          </a:p>
        </p:txBody>
      </p:sp>
      <p:graphicFrame>
        <p:nvGraphicFramePr>
          <p:cNvPr id="83972" name="Object 4">
            <a:extLst>
              <a:ext uri="{FF2B5EF4-FFF2-40B4-BE49-F238E27FC236}">
                <a16:creationId xmlns:a16="http://schemas.microsoft.com/office/drawing/2014/main" id="{DB2C45BA-5884-442C-9D47-EFD13D32D650}"/>
              </a:ext>
            </a:extLst>
          </p:cNvPr>
          <p:cNvGraphicFramePr>
            <a:graphicFrameLocks noChangeAspect="1"/>
          </p:cNvGraphicFramePr>
          <p:nvPr/>
        </p:nvGraphicFramePr>
        <p:xfrm>
          <a:off x="381000" y="3657600"/>
          <a:ext cx="8763000" cy="2514600"/>
        </p:xfrm>
        <a:graphic>
          <a:graphicData uri="http://schemas.openxmlformats.org/presentationml/2006/ole">
            <mc:AlternateContent xmlns:mc="http://schemas.openxmlformats.org/markup-compatibility/2006">
              <mc:Choice xmlns:v="urn:schemas-microsoft-com:vml" Requires="v">
                <p:oleObj spid="_x0000_s83973" name="Document" r:id="rId3" imgW="5630040" imgH="1385280" progId="Word.Document.8">
                  <p:embed/>
                </p:oleObj>
              </mc:Choice>
              <mc:Fallback>
                <p:oleObj name="Document" r:id="rId3" imgW="5630040" imgH="13852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657600"/>
                        <a:ext cx="876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B9AAD1EA-1CB7-4B02-9026-158BBCCF0583}"/>
              </a:ext>
            </a:extLst>
          </p:cNvPr>
          <p:cNvSpPr>
            <a:spLocks noGrp="1" noChangeArrowheads="1"/>
          </p:cNvSpPr>
          <p:nvPr>
            <p:ph type="title"/>
          </p:nvPr>
        </p:nvSpPr>
        <p:spPr>
          <a:xfrm>
            <a:off x="1066800" y="762000"/>
            <a:ext cx="7772400" cy="1143000"/>
          </a:xfrm>
        </p:spPr>
        <p:txBody>
          <a:bodyPr/>
          <a:lstStyle/>
          <a:p>
            <a:r>
              <a:rPr lang="zh-CN" altLang="en-US" sz="4800">
                <a:latin typeface="华文新魏" panose="02010800040101010101" pitchFamily="2" charset="-122"/>
                <a:ea typeface="华文新魏" panose="02010800040101010101" pitchFamily="2" charset="-122"/>
              </a:rPr>
              <a:t>实例说明系统所处的安全或不安全状态</a:t>
            </a:r>
            <a:r>
              <a:rPr lang="en-US" altLang="zh-CN" sz="4800">
                <a:latin typeface="华文新魏" panose="02010800040101010101" pitchFamily="2" charset="-122"/>
                <a:ea typeface="华文新魏" panose="02010800040101010101" pitchFamily="2" charset="-122"/>
              </a:rPr>
              <a:t>(8)</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08547" name="Rectangle 3">
            <a:extLst>
              <a:ext uri="{FF2B5EF4-FFF2-40B4-BE49-F238E27FC236}">
                <a16:creationId xmlns:a16="http://schemas.microsoft.com/office/drawing/2014/main" id="{6A69EB70-36FB-4DA1-BF12-489B03C9E6CE}"/>
              </a:ext>
            </a:extLst>
          </p:cNvPr>
          <p:cNvSpPr>
            <a:spLocks noGrp="1" noChangeArrowheads="1"/>
          </p:cNvSpPr>
          <p:nvPr>
            <p:ph type="body" idx="1"/>
          </p:nvPr>
        </p:nvSpPr>
        <p:spPr>
          <a:xfrm>
            <a:off x="1066800" y="1600200"/>
            <a:ext cx="7315200" cy="4953000"/>
          </a:xfrm>
        </p:spPr>
        <p:txBody>
          <a:bodyPr/>
          <a:lstStyle/>
          <a:p>
            <a:r>
              <a:rPr lang="zh-CN" altLang="en-US">
                <a:latin typeface="华文新魏" panose="02010800040101010101" pitchFamily="2" charset="-122"/>
                <a:ea typeface="华文新魏" panose="02010800040101010101" pitchFamily="2" charset="-122"/>
              </a:rPr>
              <a:t>系统若处在下面状态中</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P4</a:t>
            </a:r>
            <a:r>
              <a:rPr lang="zh-CN" altLang="en-US">
                <a:latin typeface="华文新魏" panose="02010800040101010101" pitchFamily="2" charset="-122"/>
                <a:ea typeface="华文新魏" panose="02010800040101010101" pitchFamily="2" charset="-122"/>
              </a:rPr>
              <a:t>请求资源</a:t>
            </a:r>
            <a:r>
              <a:rPr lang="en-US" altLang="zh-CN">
                <a:latin typeface="华文新魏" panose="02010800040101010101" pitchFamily="2" charset="-122"/>
                <a:ea typeface="华文新魏" panose="02010800040101010101" pitchFamily="2" charset="-122"/>
              </a:rPr>
              <a:t>(3,3,0),</a:t>
            </a:r>
            <a:r>
              <a:rPr lang="zh-CN" altLang="en-US">
                <a:latin typeface="华文新魏" panose="02010800040101010101" pitchFamily="2" charset="-122"/>
                <a:ea typeface="华文新魏" panose="02010800040101010101" pitchFamily="2" charset="-122"/>
              </a:rPr>
              <a:t>由于可用资源不足</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申请被系统拒绝</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此时</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系统能满足进程</a:t>
            </a:r>
            <a:r>
              <a:rPr lang="en-US" altLang="zh-CN">
                <a:latin typeface="华文新魏" panose="02010800040101010101" pitchFamily="2" charset="-122"/>
                <a:ea typeface="华文新魏" panose="02010800040101010101" pitchFamily="2" charset="-122"/>
              </a:rPr>
              <a:t>P0</a:t>
            </a:r>
            <a:r>
              <a:rPr lang="zh-CN" altLang="en-US">
                <a:latin typeface="华文新魏" panose="02010800040101010101" pitchFamily="2" charset="-122"/>
                <a:ea typeface="华文新魏" panose="02010800040101010101" pitchFamily="2" charset="-122"/>
              </a:rPr>
              <a:t>的资源请求</a:t>
            </a:r>
            <a:r>
              <a:rPr lang="en-US" altLang="zh-CN">
                <a:latin typeface="华文新魏" panose="02010800040101010101" pitchFamily="2" charset="-122"/>
                <a:ea typeface="华文新魏" panose="02010800040101010101" pitchFamily="2" charset="-122"/>
              </a:rPr>
              <a:t>(0,2,0);</a:t>
            </a:r>
            <a:r>
              <a:rPr lang="zh-CN" altLang="en-US">
                <a:latin typeface="华文新魏" panose="02010800040101010101" pitchFamily="2" charset="-122"/>
                <a:ea typeface="华文新魏" panose="02010800040101010101" pitchFamily="2" charset="-122"/>
              </a:rPr>
              <a:t>但可看出系统已处于不安全状态了。</a:t>
            </a:r>
          </a:p>
          <a:p>
            <a:endParaRPr lang="zh-CN" altLang="en-US">
              <a:latin typeface="华文新魏" panose="02010800040101010101" pitchFamily="2" charset="-122"/>
              <a:ea typeface="华文新魏" panose="02010800040101010101" pitchFamily="2" charset="-122"/>
            </a:endParaRPr>
          </a:p>
          <a:p>
            <a:endParaRPr lang="zh-CN" altLang="en-US">
              <a:latin typeface="隶书" panose="02010509060101010101" pitchFamily="49" charset="-122"/>
              <a:ea typeface="隶书" panose="02010509060101010101" pitchFamily="49" charset="-122"/>
            </a:endParaRPr>
          </a:p>
        </p:txBody>
      </p:sp>
      <p:graphicFrame>
        <p:nvGraphicFramePr>
          <p:cNvPr id="108548" name="Object 4">
            <a:extLst>
              <a:ext uri="{FF2B5EF4-FFF2-40B4-BE49-F238E27FC236}">
                <a16:creationId xmlns:a16="http://schemas.microsoft.com/office/drawing/2014/main" id="{B75B24AA-F0EE-4E09-A391-735801091BD2}"/>
              </a:ext>
            </a:extLst>
          </p:cNvPr>
          <p:cNvGraphicFramePr>
            <a:graphicFrameLocks noChangeAspect="1"/>
          </p:cNvGraphicFramePr>
          <p:nvPr/>
        </p:nvGraphicFramePr>
        <p:xfrm>
          <a:off x="533400" y="3962400"/>
          <a:ext cx="8610600" cy="2362200"/>
        </p:xfrm>
        <a:graphic>
          <a:graphicData uri="http://schemas.openxmlformats.org/presentationml/2006/ole">
            <mc:AlternateContent xmlns:mc="http://schemas.openxmlformats.org/markup-compatibility/2006">
              <mc:Choice xmlns:v="urn:schemas-microsoft-com:vml" Requires="v">
                <p:oleObj spid="_x0000_s108549" name="Document" r:id="rId3" imgW="5486400" imgH="1517760" progId="Word.Document.8">
                  <p:embed/>
                </p:oleObj>
              </mc:Choice>
              <mc:Fallback>
                <p:oleObj name="Document" r:id="rId3" imgW="5486400" imgH="1517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62400"/>
                        <a:ext cx="8610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5DBB7C-58F6-4EAC-B140-5F61636D5D18}"/>
              </a:ext>
            </a:extLst>
          </p:cNvPr>
          <p:cNvSpPr>
            <a:spLocks noGrp="1" noChangeArrowheads="1"/>
          </p:cNvSpPr>
          <p:nvPr>
            <p:ph type="title"/>
          </p:nvPr>
        </p:nvSpPr>
        <p:spPr>
          <a:xfrm>
            <a:off x="914400" y="-76200"/>
            <a:ext cx="7772400" cy="1143000"/>
          </a:xfrm>
        </p:spPr>
        <p:txBody>
          <a:bodyPr/>
          <a:lstStyle/>
          <a:p>
            <a:r>
              <a:rPr lang="zh-CN" altLang="en-US" sz="4800">
                <a:latin typeface="华文新魏" panose="02010800040101010101" pitchFamily="2" charset="-122"/>
                <a:ea typeface="华文新魏" panose="02010800040101010101" pitchFamily="2" charset="-122"/>
              </a:rPr>
              <a:t>银行家算法的基本思想</a:t>
            </a:r>
            <a:r>
              <a:rPr lang="en-US" altLang="zh-CN" sz="4800">
                <a:latin typeface="华文新魏" panose="02010800040101010101" pitchFamily="2" charset="-122"/>
                <a:ea typeface="华文新魏" panose="02010800040101010101" pitchFamily="2" charset="-122"/>
              </a:rPr>
              <a:t>(1)</a:t>
            </a:r>
          </a:p>
        </p:txBody>
      </p:sp>
      <p:sp>
        <p:nvSpPr>
          <p:cNvPr id="53251" name="Rectangle 3">
            <a:extLst>
              <a:ext uri="{FF2B5EF4-FFF2-40B4-BE49-F238E27FC236}">
                <a16:creationId xmlns:a16="http://schemas.microsoft.com/office/drawing/2014/main" id="{60D7036F-C792-40CB-9575-DD220C505FF7}"/>
              </a:ext>
            </a:extLst>
          </p:cNvPr>
          <p:cNvSpPr>
            <a:spLocks noGrp="1" noChangeArrowheads="1"/>
          </p:cNvSpPr>
          <p:nvPr>
            <p:ph type="body" idx="1"/>
          </p:nvPr>
        </p:nvSpPr>
        <p:spPr>
          <a:xfrm>
            <a:off x="539750" y="981075"/>
            <a:ext cx="8229600" cy="5791200"/>
          </a:xfrm>
        </p:spPr>
        <p:txBody>
          <a:bodyPr/>
          <a:lstStyle/>
          <a:p>
            <a:pPr>
              <a:lnSpc>
                <a:spcPct val="90000"/>
              </a:lnSpc>
            </a:pPr>
            <a:r>
              <a:rPr lang="zh-CN" altLang="en-US" sz="2800">
                <a:latin typeface="华文新魏" panose="02010800040101010101" pitchFamily="2" charset="-122"/>
                <a:ea typeface="华文新魏" panose="02010800040101010101" pitchFamily="2" charset="-122"/>
              </a:rPr>
              <a:t>系统中的所有进程进入进程集合</a:t>
            </a:r>
            <a:r>
              <a:rPr lang="en-US" altLang="zh-CN" sz="2800">
                <a:latin typeface="华文新魏" panose="02010800040101010101" pitchFamily="2" charset="-122"/>
                <a:ea typeface="华文新魏" panose="02010800040101010101" pitchFamily="2" charset="-122"/>
              </a:rPr>
              <a:t>,</a:t>
            </a:r>
          </a:p>
          <a:p>
            <a:pPr>
              <a:lnSpc>
                <a:spcPct val="90000"/>
              </a:lnSpc>
            </a:pPr>
            <a:r>
              <a:rPr lang="zh-CN" altLang="en-US" sz="2800">
                <a:latin typeface="华文新魏" panose="02010800040101010101" pitchFamily="2" charset="-122"/>
                <a:ea typeface="华文新魏" panose="02010800040101010101" pitchFamily="2" charset="-122"/>
              </a:rPr>
              <a:t>在安全状态下系统收到进程的资源请求后</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先把资源试探性分配给它。</a:t>
            </a:r>
          </a:p>
          <a:p>
            <a:pPr>
              <a:lnSpc>
                <a:spcPct val="90000"/>
              </a:lnSpc>
            </a:pPr>
            <a:r>
              <a:rPr lang="zh-CN" altLang="en-US" sz="2800">
                <a:latin typeface="华文新魏" panose="02010800040101010101" pitchFamily="2" charset="-122"/>
                <a:ea typeface="华文新魏" panose="02010800040101010101" pitchFamily="2" charset="-122"/>
              </a:rPr>
              <a:t>系统用剩下的可用资源和进程集合中其他进程还要的资源数作比较，在进程集合中找到剩余资源能满足最大需求量的进程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从而</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保证这个进程运行完毕并归还全部资源。</a:t>
            </a:r>
          </a:p>
          <a:p>
            <a:pPr>
              <a:lnSpc>
                <a:spcPct val="90000"/>
              </a:lnSpc>
            </a:pPr>
            <a:r>
              <a:rPr lang="zh-CN" altLang="en-US" sz="2800">
                <a:latin typeface="华文新魏" panose="02010800040101010101" pitchFamily="2" charset="-122"/>
                <a:ea typeface="华文新魏" panose="02010800040101010101" pitchFamily="2" charset="-122"/>
              </a:rPr>
              <a:t>把这个进程从集合中去掉</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系统的剩余资源更多了</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反复执行上述步骤。</a:t>
            </a:r>
          </a:p>
          <a:p>
            <a:pPr>
              <a:lnSpc>
                <a:spcPct val="90000"/>
              </a:lnSpc>
            </a:pPr>
            <a:r>
              <a:rPr lang="zh-CN" altLang="en-US" sz="2800">
                <a:latin typeface="华文新魏" panose="02010800040101010101" pitchFamily="2" charset="-122"/>
                <a:ea typeface="华文新魏" panose="02010800040101010101" pitchFamily="2" charset="-122"/>
              </a:rPr>
              <a:t>最后</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检查进程集合</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若为空表明本次申请可行</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系统处于安全状态</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可实施本次分配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否则</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有进程执行不完，系统处于不安全状态</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本次资源分配暂不实施</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让申请进程等待。 </a:t>
            </a:r>
          </a:p>
          <a:p>
            <a:pPr>
              <a:lnSpc>
                <a:spcPct val="90000"/>
              </a:lnSpc>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5DD4E08-F562-47D7-BC96-5F6F3A0FA186}"/>
              </a:ext>
            </a:extLst>
          </p:cNvPr>
          <p:cNvSpPr>
            <a:spLocks noGrp="1" noChangeArrowheads="1"/>
          </p:cNvSpPr>
          <p:nvPr>
            <p:ph type="title"/>
          </p:nvPr>
        </p:nvSpPr>
        <p:spPr>
          <a:xfrm>
            <a:off x="827088" y="692150"/>
            <a:ext cx="8229600" cy="685800"/>
          </a:xfrm>
        </p:spPr>
        <p:txBody>
          <a:bodyPr/>
          <a:lstStyle/>
          <a:p>
            <a:r>
              <a:rPr lang="zh-CN" altLang="en-US">
                <a:latin typeface="华文新魏" panose="02010800040101010101" pitchFamily="2" charset="-122"/>
                <a:ea typeface="华文新魏" panose="02010800040101010101" pitchFamily="2" charset="-122"/>
              </a:rPr>
              <a:t>银行家算法的程序及简短说明</a:t>
            </a:r>
            <a:r>
              <a:rPr lang="en-US" altLang="zh-CN">
                <a:latin typeface="华文新魏" panose="02010800040101010101" pitchFamily="2" charset="-122"/>
                <a:ea typeface="华文新魏" panose="02010800040101010101" pitchFamily="2" charset="-122"/>
              </a:rPr>
              <a:t>(1)</a:t>
            </a:r>
            <a:br>
              <a:rPr lang="en-US" altLang="zh-CN">
                <a:latin typeface="隶书" panose="02010509060101010101" pitchFamily="49" charset="-122"/>
                <a:ea typeface="隶书" panose="02010509060101010101" pitchFamily="49" charset="-122"/>
              </a:rPr>
            </a:br>
            <a:endParaRPr lang="en-US" altLang="zh-CN">
              <a:latin typeface="隶书" panose="02010509060101010101" pitchFamily="49" charset="-122"/>
              <a:ea typeface="隶书" panose="02010509060101010101" pitchFamily="49" charset="-122"/>
            </a:endParaRPr>
          </a:p>
        </p:txBody>
      </p:sp>
      <p:sp>
        <p:nvSpPr>
          <p:cNvPr id="54275" name="Rectangle 3">
            <a:extLst>
              <a:ext uri="{FF2B5EF4-FFF2-40B4-BE49-F238E27FC236}">
                <a16:creationId xmlns:a16="http://schemas.microsoft.com/office/drawing/2014/main" id="{EEEF14CD-E5DF-4946-A533-96DF67FFF129}"/>
              </a:ext>
            </a:extLst>
          </p:cNvPr>
          <p:cNvSpPr>
            <a:spLocks noGrp="1" noChangeArrowheads="1"/>
          </p:cNvSpPr>
          <p:nvPr>
            <p:ph type="body" idx="1"/>
          </p:nvPr>
        </p:nvSpPr>
        <p:spPr>
          <a:xfrm>
            <a:off x="838200" y="1371600"/>
            <a:ext cx="8077200" cy="5791200"/>
          </a:xfrm>
        </p:spPr>
        <p:txBody>
          <a:bodyPr/>
          <a:lstStyle/>
          <a:p>
            <a:r>
              <a:rPr lang="en-US" altLang="zh-CN">
                <a:latin typeface="华文新魏" panose="02010800040101010101" pitchFamily="2" charset="-122"/>
                <a:ea typeface="华文新魏" panose="02010800040101010101" pitchFamily="2" charset="-122"/>
              </a:rPr>
              <a:t>typedef struct state {//</a:t>
            </a:r>
            <a:r>
              <a:rPr lang="zh-CN" altLang="en-US">
                <a:latin typeface="华文新魏" panose="02010800040101010101" pitchFamily="2" charset="-122"/>
                <a:ea typeface="华文新魏" panose="02010800040101010101" pitchFamily="2" charset="-122"/>
              </a:rPr>
              <a:t>全局数据结构</a:t>
            </a:r>
          </a:p>
          <a:p>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int resource[m];</a:t>
            </a:r>
          </a:p>
          <a:p>
            <a:r>
              <a:rPr lang="en-US" altLang="zh-CN">
                <a:latin typeface="华文新魏" panose="02010800040101010101" pitchFamily="2" charset="-122"/>
                <a:ea typeface="华文新魏" panose="02010800040101010101" pitchFamily="2" charset="-122"/>
              </a:rPr>
              <a:t>	int available[m];</a:t>
            </a:r>
          </a:p>
          <a:p>
            <a:r>
              <a:rPr lang="en-US" altLang="zh-CN">
                <a:latin typeface="华文新魏" panose="02010800040101010101" pitchFamily="2" charset="-122"/>
                <a:ea typeface="华文新魏" panose="02010800040101010101" pitchFamily="2" charset="-122"/>
              </a:rPr>
              <a:t>	int claim[n][m];</a:t>
            </a:r>
          </a:p>
          <a:p>
            <a:r>
              <a:rPr lang="en-US" altLang="zh-CN">
                <a:latin typeface="华文新魏" panose="02010800040101010101" pitchFamily="2" charset="-122"/>
                <a:ea typeface="华文新魏" panose="02010800040101010101" pitchFamily="2" charset="-122"/>
              </a:rPr>
              <a:t>	int allocation[n][m];</a:t>
            </a:r>
          </a:p>
          <a:p>
            <a:r>
              <a:rPr lang="en-US" altLang="zh-CN">
                <a:latin typeface="华文新魏" panose="02010800040101010101" pitchFamily="2" charset="-122"/>
                <a:ea typeface="华文新魏" panose="02010800040101010101" pitchFamily="2" charset="-122"/>
              </a:rPr>
              <a:t>};</a:t>
            </a:r>
          </a:p>
        </p:txBody>
      </p:sp>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E2B3E2A-C7A1-437B-B9CD-54C9BF56DB6E}"/>
              </a:ext>
            </a:extLst>
          </p:cNvPr>
          <p:cNvSpPr>
            <a:spLocks noGrp="1" noChangeArrowheads="1"/>
          </p:cNvSpPr>
          <p:nvPr>
            <p:ph type="title"/>
          </p:nvPr>
        </p:nvSpPr>
        <p:spPr>
          <a:xfrm>
            <a:off x="4476750" y="5522913"/>
            <a:ext cx="4343400" cy="1219200"/>
          </a:xfrm>
        </p:spPr>
        <p:txBody>
          <a:bodyPr/>
          <a:lstStyle/>
          <a:p>
            <a:r>
              <a:rPr lang="zh-CN" altLang="en-US">
                <a:solidFill>
                  <a:srgbClr val="0066FF"/>
                </a:solidFill>
                <a:latin typeface="华文新魏" panose="02010800040101010101" pitchFamily="2" charset="-122"/>
                <a:ea typeface="华文新魏" panose="02010800040101010101" pitchFamily="2" charset="-122"/>
              </a:rPr>
              <a:t>银行家算法的程序及简短说明</a:t>
            </a:r>
            <a:r>
              <a:rPr lang="en-US" altLang="zh-CN">
                <a:solidFill>
                  <a:srgbClr val="0066FF"/>
                </a:solidFill>
                <a:latin typeface="华文新魏" panose="02010800040101010101" pitchFamily="2" charset="-122"/>
                <a:ea typeface="华文新魏" panose="02010800040101010101" pitchFamily="2" charset="-122"/>
              </a:rPr>
              <a:t>(2)</a:t>
            </a:r>
            <a:br>
              <a:rPr lang="en-US" altLang="zh-CN" sz="5400">
                <a:solidFill>
                  <a:srgbClr val="9900CC"/>
                </a:solidFill>
                <a:latin typeface="华文新魏" panose="02010800040101010101" pitchFamily="2" charset="-122"/>
                <a:ea typeface="华文新魏" panose="02010800040101010101" pitchFamily="2" charset="-122"/>
              </a:rPr>
            </a:br>
            <a:r>
              <a:rPr lang="en-US" altLang="zh-CN"/>
              <a:t> </a:t>
            </a:r>
          </a:p>
        </p:txBody>
      </p:sp>
      <p:sp>
        <p:nvSpPr>
          <p:cNvPr id="55299" name="Rectangle 3">
            <a:extLst>
              <a:ext uri="{FF2B5EF4-FFF2-40B4-BE49-F238E27FC236}">
                <a16:creationId xmlns:a16="http://schemas.microsoft.com/office/drawing/2014/main" id="{8979C9DA-64DB-4214-9E7F-790E6776D9FC}"/>
              </a:ext>
            </a:extLst>
          </p:cNvPr>
          <p:cNvSpPr>
            <a:spLocks noGrp="1" noChangeArrowheads="1"/>
          </p:cNvSpPr>
          <p:nvPr>
            <p:ph type="body" idx="1"/>
          </p:nvPr>
        </p:nvSpPr>
        <p:spPr>
          <a:xfrm>
            <a:off x="533400" y="333375"/>
            <a:ext cx="8610600" cy="6324600"/>
          </a:xfrm>
        </p:spPr>
        <p:txBody>
          <a:bodyPr/>
          <a:lstStyle/>
          <a:p>
            <a:pPr>
              <a:lnSpc>
                <a:spcPct val="80000"/>
              </a:lnSpc>
            </a:pPr>
            <a:r>
              <a:rPr lang="en-US" altLang="zh-CN" sz="1800">
                <a:solidFill>
                  <a:srgbClr val="CC0000"/>
                </a:solidFill>
                <a:latin typeface="华文新魏" panose="02010800040101010101" pitchFamily="2" charset="-122"/>
                <a:ea typeface="华文新魏" panose="02010800040101010101" pitchFamily="2" charset="-122"/>
              </a:rPr>
              <a:t>       </a:t>
            </a:r>
            <a:r>
              <a:rPr lang="en-US" altLang="zh-CN" sz="2000">
                <a:solidFill>
                  <a:srgbClr val="111111"/>
                </a:solidFill>
                <a:latin typeface="华文新魏" panose="02010800040101010101" pitchFamily="2" charset="-122"/>
                <a:ea typeface="华文新魏" panose="02010800040101010101" pitchFamily="2" charset="-122"/>
              </a:rPr>
              <a:t>void resource_allocation( ) {  //</a:t>
            </a:r>
            <a:r>
              <a:rPr lang="zh-CN" altLang="en-US" sz="2000">
                <a:solidFill>
                  <a:srgbClr val="111111"/>
                </a:solidFill>
                <a:latin typeface="华文新魏" panose="02010800040101010101" pitchFamily="2" charset="-122"/>
                <a:ea typeface="华文新魏" panose="02010800040101010101" pitchFamily="2" charset="-122"/>
              </a:rPr>
              <a:t>资源分配算法</a:t>
            </a:r>
          </a:p>
          <a:p>
            <a:pPr>
              <a:lnSpc>
                <a:spcPct val="80000"/>
              </a:lnSpc>
            </a:pPr>
            <a:r>
              <a:rPr lang="zh-CN" altLang="en-US" sz="2000">
                <a:solidFill>
                  <a:srgbClr val="111111"/>
                </a:solidFill>
                <a:latin typeface="华文新魏" panose="02010800040101010101" pitchFamily="2" charset="-122"/>
                <a:ea typeface="华文新魏" panose="02010800040101010101" pitchFamily="2" charset="-122"/>
              </a:rPr>
              <a:t>	</a:t>
            </a:r>
            <a:r>
              <a:rPr lang="en-US" altLang="zh-CN" sz="2000">
                <a:solidFill>
                  <a:srgbClr val="111111"/>
                </a:solidFill>
                <a:latin typeface="华文新魏" panose="02010800040101010101" pitchFamily="2" charset="-122"/>
                <a:ea typeface="华文新魏" panose="02010800040101010101" pitchFamily="2" charset="-122"/>
              </a:rPr>
              <a:t>if(allocation[i,*]+request[*]&gt;claim[i,*])</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{error};             //</a:t>
            </a:r>
            <a:r>
              <a:rPr lang="zh-CN" altLang="en-US" sz="2000">
                <a:solidFill>
                  <a:srgbClr val="111111"/>
                </a:solidFill>
                <a:latin typeface="华文新魏" panose="02010800040101010101" pitchFamily="2" charset="-122"/>
                <a:ea typeface="华文新魏" panose="02010800040101010101" pitchFamily="2" charset="-122"/>
              </a:rPr>
              <a:t>申请量超过最大需求值</a:t>
            </a:r>
          </a:p>
          <a:p>
            <a:pPr>
              <a:lnSpc>
                <a:spcPct val="80000"/>
              </a:lnSpc>
            </a:pPr>
            <a:r>
              <a:rPr lang="zh-CN" altLang="en-US" sz="2000">
                <a:solidFill>
                  <a:srgbClr val="111111"/>
                </a:solidFill>
                <a:latin typeface="华文新魏" panose="02010800040101010101" pitchFamily="2" charset="-122"/>
                <a:ea typeface="华文新魏" panose="02010800040101010101" pitchFamily="2" charset="-122"/>
              </a:rPr>
              <a:t>	</a:t>
            </a:r>
            <a:r>
              <a:rPr lang="en-US" altLang="zh-CN" sz="2000">
                <a:solidFill>
                  <a:srgbClr val="111111"/>
                </a:solidFill>
                <a:latin typeface="华文新魏" panose="02010800040101010101" pitchFamily="2" charset="-122"/>
                <a:ea typeface="华文新魏" panose="02010800040101010101" pitchFamily="2" charset="-122"/>
              </a:rPr>
              <a:t>else {</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if(request[*]&gt;available[*])</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{suspend process.};</a:t>
            </a:r>
            <a:endParaRPr lang="en-US" altLang="zh-CN" sz="2000" b="1">
              <a:solidFill>
                <a:srgbClr val="111111"/>
              </a:solidFill>
              <a:latin typeface="华文新魏" panose="02010800040101010101" pitchFamily="2" charset="-122"/>
              <a:ea typeface="华文新魏" panose="02010800040101010101" pitchFamily="2" charset="-122"/>
            </a:endParaRPr>
          </a:p>
          <a:p>
            <a:pPr>
              <a:lnSpc>
                <a:spcPct val="80000"/>
              </a:lnSpc>
            </a:pPr>
            <a:r>
              <a:rPr lang="en-US" altLang="zh-CN" sz="2000" b="1">
                <a:solidFill>
                  <a:srgbClr val="111111"/>
                </a:solidFill>
                <a:latin typeface="华文新魏" panose="02010800040101010101" pitchFamily="2" charset="-122"/>
                <a:ea typeface="华文新魏" panose="02010800040101010101" pitchFamily="2" charset="-122"/>
              </a:rPr>
              <a:t>	    </a:t>
            </a:r>
            <a:r>
              <a:rPr lang="en-US" altLang="zh-CN" sz="2000">
                <a:solidFill>
                  <a:srgbClr val="111111"/>
                </a:solidFill>
                <a:latin typeface="华文新魏" panose="02010800040101010101" pitchFamily="2" charset="-122"/>
                <a:ea typeface="华文新魏" panose="02010800040101010101" pitchFamily="2" charset="-122"/>
              </a:rPr>
              <a:t>else {              //</a:t>
            </a:r>
            <a:r>
              <a:rPr lang="zh-CN" altLang="en-US" sz="2000">
                <a:solidFill>
                  <a:srgbClr val="111111"/>
                </a:solidFill>
                <a:latin typeface="华文新魏" panose="02010800040101010101" pitchFamily="2" charset="-122"/>
                <a:ea typeface="华文新魏" panose="02010800040101010101" pitchFamily="2" charset="-122"/>
              </a:rPr>
              <a:t>尝试分配，</a:t>
            </a:r>
            <a:r>
              <a:rPr lang="en-US" altLang="zh-CN" sz="2000">
                <a:solidFill>
                  <a:srgbClr val="111111"/>
                </a:solidFill>
                <a:latin typeface="华文新魏" panose="02010800040101010101" pitchFamily="2" charset="-122"/>
                <a:ea typeface="华文新魏" panose="02010800040101010101" pitchFamily="2" charset="-122"/>
              </a:rPr>
              <a:t>define newstate by:</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allocation[i,*]=allocation[i,*]+request[*];</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available[*]=available[*]-request[*];</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if(safe(newstate))</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{carry out allocation};</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else {</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{restore original state};</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{suspend process};</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t>
            </a:r>
          </a:p>
          <a:p>
            <a:pPr>
              <a:lnSpc>
                <a:spcPct val="80000"/>
              </a:lnSpc>
            </a:pPr>
            <a:r>
              <a:rPr lang="en-US" altLang="zh-CN" sz="2000">
                <a:solidFill>
                  <a:srgbClr val="111111"/>
                </a:solidFill>
                <a:latin typeface="华文新魏" panose="02010800040101010101" pitchFamily="2" charset="-122"/>
                <a:ea typeface="华文新魏" panose="02010800040101010101" pitchFamily="2" charset="-122"/>
              </a:rPr>
              <a:t>      }</a:t>
            </a: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F733564-B8DA-4065-93CC-7C737DCF76A6}"/>
              </a:ext>
            </a:extLst>
          </p:cNvPr>
          <p:cNvSpPr>
            <a:spLocks noGrp="1" noChangeArrowheads="1"/>
          </p:cNvSpPr>
          <p:nvPr>
            <p:ph type="title"/>
          </p:nvPr>
        </p:nvSpPr>
        <p:spPr>
          <a:xfrm>
            <a:off x="5149850" y="4837113"/>
            <a:ext cx="3886200" cy="1905000"/>
          </a:xfrm>
        </p:spPr>
        <p:txBody>
          <a:bodyPr/>
          <a:lstStyle/>
          <a:p>
            <a:r>
              <a:rPr lang="zh-CN" altLang="en-US" sz="4000">
                <a:latin typeface="华文新魏" panose="02010800040101010101" pitchFamily="2" charset="-122"/>
                <a:ea typeface="华文新魏" panose="02010800040101010101" pitchFamily="2" charset="-122"/>
              </a:rPr>
              <a:t>银行家算法的程序及简短说明</a:t>
            </a:r>
            <a:r>
              <a:rPr lang="en-US" altLang="zh-CN" sz="4000">
                <a:latin typeface="华文新魏" panose="02010800040101010101" pitchFamily="2" charset="-122"/>
                <a:ea typeface="华文新魏" panose="02010800040101010101" pitchFamily="2" charset="-122"/>
              </a:rPr>
              <a:t>(3)</a:t>
            </a:r>
            <a:br>
              <a:rPr lang="en-US" altLang="zh-CN" sz="3600">
                <a:latin typeface="华文新魏" panose="02010800040101010101" pitchFamily="2" charset="-122"/>
                <a:ea typeface="华文新魏" panose="02010800040101010101" pitchFamily="2" charset="-122"/>
              </a:rPr>
            </a:br>
            <a:endParaRPr lang="en-US" altLang="zh-CN" sz="2400">
              <a:latin typeface="华文新魏" panose="02010800040101010101" pitchFamily="2" charset="-122"/>
              <a:ea typeface="华文新魏" panose="02010800040101010101" pitchFamily="2" charset="-122"/>
            </a:endParaRPr>
          </a:p>
        </p:txBody>
      </p:sp>
      <p:sp>
        <p:nvSpPr>
          <p:cNvPr id="56323" name="Rectangle 3">
            <a:extLst>
              <a:ext uri="{FF2B5EF4-FFF2-40B4-BE49-F238E27FC236}">
                <a16:creationId xmlns:a16="http://schemas.microsoft.com/office/drawing/2014/main" id="{6D064FDD-B31F-48AC-8482-AE3ABFAFFFE3}"/>
              </a:ext>
            </a:extLst>
          </p:cNvPr>
          <p:cNvSpPr>
            <a:spLocks noGrp="1" noChangeArrowheads="1"/>
          </p:cNvSpPr>
          <p:nvPr>
            <p:ph type="body" idx="1"/>
          </p:nvPr>
        </p:nvSpPr>
        <p:spPr>
          <a:xfrm>
            <a:off x="684213" y="0"/>
            <a:ext cx="8229600" cy="6524625"/>
          </a:xfrm>
        </p:spPr>
        <p:txBody>
          <a:bodyPr/>
          <a:lstStyle/>
          <a:p>
            <a:r>
              <a:rPr lang="en-US" altLang="zh-CN" sz="2000">
                <a:latin typeface="华文新魏" panose="02010800040101010101" pitchFamily="2" charset="-122"/>
                <a:ea typeface="华文新魏" panose="02010800040101010101" pitchFamily="2" charset="-122"/>
              </a:rPr>
              <a:t>bool safe(state s) {    //</a:t>
            </a:r>
            <a:r>
              <a:rPr lang="zh-CN" altLang="en-US" sz="2000">
                <a:latin typeface="华文新魏" panose="02010800040101010101" pitchFamily="2" charset="-122"/>
                <a:ea typeface="华文新魏" panose="02010800040101010101" pitchFamily="2" charset="-122"/>
              </a:rPr>
              <a:t>安全性测试算法</a:t>
            </a:r>
          </a:p>
          <a:p>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int currentavail[m];</a:t>
            </a:r>
          </a:p>
          <a:p>
            <a:r>
              <a:rPr lang="en-US" altLang="zh-CN" sz="2000">
                <a:latin typeface="华文新魏" panose="02010800040101010101" pitchFamily="2" charset="-122"/>
                <a:ea typeface="华文新魏" panose="02010800040101010101" pitchFamily="2" charset="-122"/>
              </a:rPr>
              <a:t>	set &lt;process&gt; rest;</a:t>
            </a:r>
          </a:p>
          <a:p>
            <a:r>
              <a:rPr lang="en-US" altLang="zh-CN" sz="2000">
                <a:latin typeface="华文新魏" panose="02010800040101010101" pitchFamily="2" charset="-122"/>
                <a:ea typeface="华文新魏" panose="02010800040101010101" pitchFamily="2" charset="-122"/>
              </a:rPr>
              <a:t>	currentavail[*]=available[*];</a:t>
            </a:r>
          </a:p>
          <a:p>
            <a:r>
              <a:rPr lang="en-US" altLang="zh-CN" sz="2000">
                <a:latin typeface="华文新魏" panose="02010800040101010101" pitchFamily="2" charset="-122"/>
                <a:ea typeface="华文新魏" panose="02010800040101010101" pitchFamily="2" charset="-122"/>
              </a:rPr>
              <a:t>	rest={all process};</a:t>
            </a:r>
          </a:p>
          <a:p>
            <a:r>
              <a:rPr lang="en-US" altLang="zh-CN" sz="2000">
                <a:latin typeface="华文新魏" panose="02010800040101010101" pitchFamily="2" charset="-122"/>
                <a:ea typeface="华文新魏" panose="02010800040101010101" pitchFamily="2" charset="-122"/>
              </a:rPr>
              <a:t>	possible=true;</a:t>
            </a:r>
          </a:p>
          <a:p>
            <a:r>
              <a:rPr lang="en-US" altLang="zh-CN" sz="2000">
                <a:latin typeface="华文新魏" panose="02010800040101010101" pitchFamily="2" charset="-122"/>
                <a:ea typeface="华文新魏" panose="02010800040101010101" pitchFamily="2" charset="-122"/>
              </a:rPr>
              <a:t>	while(possible){   //rest</a:t>
            </a:r>
            <a:r>
              <a:rPr lang="zh-CN" altLang="en-US" sz="2000">
                <a:latin typeface="华文新魏" panose="02010800040101010101" pitchFamily="2" charset="-122"/>
                <a:ea typeface="华文新魏" panose="02010800040101010101" pitchFamily="2" charset="-122"/>
              </a:rPr>
              <a:t>中找一个</a:t>
            </a:r>
            <a:r>
              <a:rPr lang="en-US" altLang="zh-CN" sz="2000">
                <a:latin typeface="华文新魏" panose="02010800040101010101" pitchFamily="2" charset="-122"/>
                <a:ea typeface="华文新魏" panose="02010800040101010101" pitchFamily="2" charset="-122"/>
              </a:rPr>
              <a:t>Pk</a:t>
            </a:r>
            <a:r>
              <a:rPr lang="zh-CN" altLang="en-US" sz="2000">
                <a:latin typeface="华文新魏" panose="02010800040101010101" pitchFamily="2" charset="-122"/>
                <a:ea typeface="华文新魏" panose="02010800040101010101" pitchFamily="2" charset="-122"/>
              </a:rPr>
              <a:t>，满足以下条件</a:t>
            </a:r>
          </a:p>
          <a:p>
            <a:r>
              <a:rPr lang="zh-CN" altLang="en-US" sz="2000">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claim[k,*]-allocation[k,*]&lt;=currentavail[*];</a:t>
            </a:r>
          </a:p>
          <a:p>
            <a:r>
              <a:rPr lang="en-US" altLang="zh-CN" sz="2000">
                <a:latin typeface="华文新魏" panose="02010800040101010101" pitchFamily="2" charset="-122"/>
                <a:ea typeface="华文新魏" panose="02010800040101010101" pitchFamily="2" charset="-122"/>
              </a:rPr>
              <a:t>		if(found){			currentavail[*]=currentavail[*]+allocation[k,*];</a:t>
            </a:r>
          </a:p>
          <a:p>
            <a:r>
              <a:rPr lang="en-US" altLang="zh-CN" sz="2000">
                <a:latin typeface="华文新魏" panose="02010800040101010101" pitchFamily="2" charset="-122"/>
                <a:ea typeface="华文新魏" panose="02010800040101010101" pitchFamily="2" charset="-122"/>
              </a:rPr>
              <a:t>		   rest=rest</a:t>
            </a:r>
            <a:r>
              <a:rPr lang="en-US" altLang="zh-CN" sz="2000">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{Pk};</a:t>
            </a:r>
          </a:p>
          <a:p>
            <a:r>
              <a:rPr lang="en-US" altLang="zh-CN" sz="2000">
                <a:latin typeface="华文新魏" panose="02010800040101010101" pitchFamily="2" charset="-122"/>
                <a:ea typeface="华文新魏" panose="02010800040101010101" pitchFamily="2" charset="-122"/>
              </a:rPr>
              <a:t>		}</a:t>
            </a:r>
          </a:p>
          <a:p>
            <a:r>
              <a:rPr lang="en-US" altLang="zh-CN" sz="2000">
                <a:latin typeface="华文新魏" panose="02010800040101010101" pitchFamily="2" charset="-122"/>
                <a:ea typeface="华文新魏" panose="02010800040101010101" pitchFamily="2" charset="-122"/>
              </a:rPr>
              <a:t>		else</a:t>
            </a:r>
          </a:p>
          <a:p>
            <a:r>
              <a:rPr lang="en-US" altLang="zh-CN" sz="2000">
                <a:latin typeface="华文新魏" panose="02010800040101010101" pitchFamily="2" charset="-122"/>
                <a:ea typeface="华文新魏" panose="02010800040101010101" pitchFamily="2" charset="-122"/>
              </a:rPr>
              <a:t>		   possible=false;</a:t>
            </a:r>
          </a:p>
          <a:p>
            <a:r>
              <a:rPr lang="en-US" altLang="zh-CN" sz="2000">
                <a:latin typeface="华文新魏" panose="02010800040101010101" pitchFamily="2" charset="-122"/>
                <a:ea typeface="华文新魏" panose="02010800040101010101" pitchFamily="2" charset="-122"/>
              </a:rPr>
              <a:t>	  }</a:t>
            </a:r>
            <a:endParaRPr lang="en-US" altLang="zh-CN" sz="2000" b="1">
              <a:latin typeface="华文新魏" panose="02010800040101010101" pitchFamily="2" charset="-122"/>
              <a:ea typeface="华文新魏" panose="02010800040101010101" pitchFamily="2" charset="-122"/>
            </a:endParaRPr>
          </a:p>
          <a:p>
            <a:r>
              <a:rPr lang="en-US" altLang="zh-CN" sz="2000" b="1">
                <a:latin typeface="华文新魏" panose="02010800040101010101" pitchFamily="2" charset="-122"/>
                <a:ea typeface="华文新魏" panose="02010800040101010101" pitchFamily="2" charset="-122"/>
              </a:rPr>
              <a:t>	 </a:t>
            </a:r>
            <a:r>
              <a:rPr lang="en-US" altLang="zh-CN" sz="2000">
                <a:latin typeface="华文新魏" panose="02010800040101010101" pitchFamily="2" charset="-122"/>
                <a:ea typeface="华文新魏" panose="02010800040101010101" pitchFamily="2" charset="-122"/>
              </a:rPr>
              <a:t>return(rest=null);</a:t>
            </a:r>
          </a:p>
          <a:p>
            <a:r>
              <a:rPr lang="en-US" altLang="zh-CN" sz="2000">
                <a:latin typeface="华文新魏" panose="02010800040101010101" pitchFamily="2" charset="-122"/>
                <a:ea typeface="华文新魏" panose="02010800040101010101" pitchFamily="2" charset="-122"/>
              </a:rPr>
              <a:t>}</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1F935F5-3DE5-4B42-B0A7-13619EF14F35}"/>
              </a:ext>
            </a:extLst>
          </p:cNvPr>
          <p:cNvSpPr>
            <a:spLocks noGrp="1" noChangeArrowheads="1"/>
          </p:cNvSpPr>
          <p:nvPr>
            <p:ph type="title"/>
          </p:nvPr>
        </p:nvSpPr>
        <p:spPr>
          <a:xfrm>
            <a:off x="685800" y="115888"/>
            <a:ext cx="7772400" cy="1143000"/>
          </a:xfrm>
        </p:spPr>
        <p:txBody>
          <a:bodyPr/>
          <a:lstStyle/>
          <a:p>
            <a:r>
              <a:rPr lang="en-US" altLang="zh-CN"/>
              <a:t>Bridge Crossing Example</a:t>
            </a:r>
          </a:p>
        </p:txBody>
      </p:sp>
      <p:sp>
        <p:nvSpPr>
          <p:cNvPr id="112643" name="Rectangle 3">
            <a:extLst>
              <a:ext uri="{FF2B5EF4-FFF2-40B4-BE49-F238E27FC236}">
                <a16:creationId xmlns:a16="http://schemas.microsoft.com/office/drawing/2014/main" id="{BA384DDB-D400-4855-B0D5-F64C225B9319}"/>
              </a:ext>
            </a:extLst>
          </p:cNvPr>
          <p:cNvSpPr>
            <a:spLocks noGrp="1" noChangeArrowheads="1"/>
          </p:cNvSpPr>
          <p:nvPr>
            <p:ph type="body" idx="1"/>
          </p:nvPr>
        </p:nvSpPr>
        <p:spPr>
          <a:xfrm>
            <a:off x="900113" y="2781300"/>
            <a:ext cx="7416800" cy="4005263"/>
          </a:xfrm>
        </p:spPr>
        <p:txBody>
          <a:bodyPr/>
          <a:lstStyle/>
          <a:p>
            <a:r>
              <a:rPr lang="en-US" altLang="zh-CN" sz="2800"/>
              <a:t>Traffic only in one direction.</a:t>
            </a:r>
          </a:p>
          <a:p>
            <a:r>
              <a:rPr lang="en-US" altLang="zh-CN" sz="2800"/>
              <a:t>Each section of a bridge can be viewed as a resource.</a:t>
            </a:r>
          </a:p>
          <a:p>
            <a:r>
              <a:rPr lang="en-US" altLang="zh-CN" sz="2800"/>
              <a:t>If a deadlock occurs, it can be resolved if one car backs up (preempt resources and rollback).</a:t>
            </a:r>
          </a:p>
          <a:p>
            <a:r>
              <a:rPr lang="en-US" altLang="zh-CN" sz="2800"/>
              <a:t>Several cars may have to be backed up if a deadlock occurs.</a:t>
            </a:r>
          </a:p>
          <a:p>
            <a:r>
              <a:rPr lang="en-US" altLang="zh-CN" sz="2800"/>
              <a:t>Starvation is possible.</a:t>
            </a:r>
          </a:p>
        </p:txBody>
      </p:sp>
      <p:grpSp>
        <p:nvGrpSpPr>
          <p:cNvPr id="112644" name="Group 4">
            <a:extLst>
              <a:ext uri="{FF2B5EF4-FFF2-40B4-BE49-F238E27FC236}">
                <a16:creationId xmlns:a16="http://schemas.microsoft.com/office/drawing/2014/main" id="{0BB15E65-45F9-424E-9121-B7A66AC618A4}"/>
              </a:ext>
            </a:extLst>
          </p:cNvPr>
          <p:cNvGrpSpPr>
            <a:grpSpLocks/>
          </p:cNvGrpSpPr>
          <p:nvPr/>
        </p:nvGrpSpPr>
        <p:grpSpPr bwMode="auto">
          <a:xfrm>
            <a:off x="1319213" y="1268413"/>
            <a:ext cx="6276975" cy="1371600"/>
            <a:chOff x="798" y="1008"/>
            <a:chExt cx="3954" cy="864"/>
          </a:xfrm>
        </p:grpSpPr>
        <p:grpSp>
          <p:nvGrpSpPr>
            <p:cNvPr id="112645" name="Group 5">
              <a:extLst>
                <a:ext uri="{FF2B5EF4-FFF2-40B4-BE49-F238E27FC236}">
                  <a16:creationId xmlns:a16="http://schemas.microsoft.com/office/drawing/2014/main" id="{462566A8-9534-4CDE-8D38-F9DCBC7056BB}"/>
                </a:ext>
              </a:extLst>
            </p:cNvPr>
            <p:cNvGrpSpPr>
              <a:grpSpLocks/>
            </p:cNvGrpSpPr>
            <p:nvPr/>
          </p:nvGrpSpPr>
          <p:grpSpPr bwMode="auto">
            <a:xfrm>
              <a:off x="816" y="1008"/>
              <a:ext cx="3936" cy="240"/>
              <a:chOff x="672" y="1008"/>
              <a:chExt cx="3936" cy="240"/>
            </a:xfrm>
          </p:grpSpPr>
          <p:sp>
            <p:nvSpPr>
              <p:cNvPr id="112646" name="Line 6">
                <a:extLst>
                  <a:ext uri="{FF2B5EF4-FFF2-40B4-BE49-F238E27FC236}">
                    <a16:creationId xmlns:a16="http://schemas.microsoft.com/office/drawing/2014/main" id="{208F6646-75C1-45EB-B22B-B467AA6E27B8}"/>
                  </a:ext>
                </a:extLst>
              </p:cNvPr>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7" name="Line 7">
                <a:extLst>
                  <a:ext uri="{FF2B5EF4-FFF2-40B4-BE49-F238E27FC236}">
                    <a16:creationId xmlns:a16="http://schemas.microsoft.com/office/drawing/2014/main" id="{5FF93E07-0704-4676-B570-23E60B37B3D3}"/>
                  </a:ext>
                </a:extLst>
              </p:cNvPr>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8" name="Line 8">
                <a:extLst>
                  <a:ext uri="{FF2B5EF4-FFF2-40B4-BE49-F238E27FC236}">
                    <a16:creationId xmlns:a16="http://schemas.microsoft.com/office/drawing/2014/main" id="{5BE5177E-AEDB-43C6-B198-6CC6466C9CDC}"/>
                  </a:ext>
                </a:extLst>
              </p:cNvPr>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49" name="Line 9">
                <a:extLst>
                  <a:ext uri="{FF2B5EF4-FFF2-40B4-BE49-F238E27FC236}">
                    <a16:creationId xmlns:a16="http://schemas.microsoft.com/office/drawing/2014/main" id="{2B4346D6-CD2F-4169-8EEC-7A4488A8DAD3}"/>
                  </a:ext>
                </a:extLst>
              </p:cNvPr>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0" name="Line 10">
                <a:extLst>
                  <a:ext uri="{FF2B5EF4-FFF2-40B4-BE49-F238E27FC236}">
                    <a16:creationId xmlns:a16="http://schemas.microsoft.com/office/drawing/2014/main" id="{13406DD5-6EC8-4F28-B987-ADA861117646}"/>
                  </a:ext>
                </a:extLst>
              </p:cNvPr>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651" name="Group 11">
              <a:extLst>
                <a:ext uri="{FF2B5EF4-FFF2-40B4-BE49-F238E27FC236}">
                  <a16:creationId xmlns:a16="http://schemas.microsoft.com/office/drawing/2014/main" id="{839D8E09-1A52-44D0-AD30-778F34CBD528}"/>
                </a:ext>
              </a:extLst>
            </p:cNvPr>
            <p:cNvGrpSpPr>
              <a:grpSpLocks/>
            </p:cNvGrpSpPr>
            <p:nvPr/>
          </p:nvGrpSpPr>
          <p:grpSpPr bwMode="auto">
            <a:xfrm flipV="1">
              <a:off x="816" y="1632"/>
              <a:ext cx="3936" cy="240"/>
              <a:chOff x="672" y="1008"/>
              <a:chExt cx="3936" cy="240"/>
            </a:xfrm>
          </p:grpSpPr>
          <p:sp>
            <p:nvSpPr>
              <p:cNvPr id="112652" name="Line 12">
                <a:extLst>
                  <a:ext uri="{FF2B5EF4-FFF2-40B4-BE49-F238E27FC236}">
                    <a16:creationId xmlns:a16="http://schemas.microsoft.com/office/drawing/2014/main" id="{C5FE634A-E95F-467C-8154-258EFC0989DC}"/>
                  </a:ext>
                </a:extLst>
              </p:cNvPr>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3" name="Line 13">
                <a:extLst>
                  <a:ext uri="{FF2B5EF4-FFF2-40B4-BE49-F238E27FC236}">
                    <a16:creationId xmlns:a16="http://schemas.microsoft.com/office/drawing/2014/main" id="{E5E9961C-F19A-4C1A-8C47-2F38224C974C}"/>
                  </a:ext>
                </a:extLst>
              </p:cNvPr>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4" name="Line 14">
                <a:extLst>
                  <a:ext uri="{FF2B5EF4-FFF2-40B4-BE49-F238E27FC236}">
                    <a16:creationId xmlns:a16="http://schemas.microsoft.com/office/drawing/2014/main" id="{4729B914-2867-43C7-A0B5-07FE7E837420}"/>
                  </a:ext>
                </a:extLst>
              </p:cNvPr>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5" name="Line 15">
                <a:extLst>
                  <a:ext uri="{FF2B5EF4-FFF2-40B4-BE49-F238E27FC236}">
                    <a16:creationId xmlns:a16="http://schemas.microsoft.com/office/drawing/2014/main" id="{1F4C1737-01F4-49D5-BD20-11300A526535}"/>
                  </a:ext>
                </a:extLst>
              </p:cNvPr>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6" name="Line 16">
                <a:extLst>
                  <a:ext uri="{FF2B5EF4-FFF2-40B4-BE49-F238E27FC236}">
                    <a16:creationId xmlns:a16="http://schemas.microsoft.com/office/drawing/2014/main" id="{2DBBA6CA-B506-4D3B-ADF4-AC17CEA262DE}"/>
                  </a:ext>
                </a:extLst>
              </p:cNvPr>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657" name="Group 17">
              <a:extLst>
                <a:ext uri="{FF2B5EF4-FFF2-40B4-BE49-F238E27FC236}">
                  <a16:creationId xmlns:a16="http://schemas.microsoft.com/office/drawing/2014/main" id="{3D2AB6DB-6F60-45E5-92E2-5DC73AF22413}"/>
                </a:ext>
              </a:extLst>
            </p:cNvPr>
            <p:cNvGrpSpPr>
              <a:grpSpLocks/>
            </p:cNvGrpSpPr>
            <p:nvPr/>
          </p:nvGrpSpPr>
          <p:grpSpPr bwMode="auto">
            <a:xfrm>
              <a:off x="1512" y="1614"/>
              <a:ext cx="288" cy="162"/>
              <a:chOff x="1056" y="1614"/>
              <a:chExt cx="288" cy="162"/>
            </a:xfrm>
          </p:grpSpPr>
          <p:sp>
            <p:nvSpPr>
              <p:cNvPr id="112658" name="Rectangle 18">
                <a:extLst>
                  <a:ext uri="{FF2B5EF4-FFF2-40B4-BE49-F238E27FC236}">
                    <a16:creationId xmlns:a16="http://schemas.microsoft.com/office/drawing/2014/main" id="{8CCEC282-F2AC-4338-9BF9-441EC8155A22}"/>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59" name="Rectangle 19">
                <a:extLst>
                  <a:ext uri="{FF2B5EF4-FFF2-40B4-BE49-F238E27FC236}">
                    <a16:creationId xmlns:a16="http://schemas.microsoft.com/office/drawing/2014/main" id="{86CB35E6-9FE0-4CBC-9CDB-4A6C000816C3}"/>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660" name="Line 20">
              <a:extLst>
                <a:ext uri="{FF2B5EF4-FFF2-40B4-BE49-F238E27FC236}">
                  <a16:creationId xmlns:a16="http://schemas.microsoft.com/office/drawing/2014/main" id="{F9CA5149-5C3D-4421-847D-D7BB55ABD1F8}"/>
                </a:ext>
              </a:extLst>
            </p:cNvPr>
            <p:cNvSpPr>
              <a:spLocks noChangeShapeType="1"/>
            </p:cNvSpPr>
            <p:nvPr/>
          </p:nvSpPr>
          <p:spPr bwMode="auto">
            <a:xfrm>
              <a:off x="798" y="14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1" name="Line 21">
              <a:extLst>
                <a:ext uri="{FF2B5EF4-FFF2-40B4-BE49-F238E27FC236}">
                  <a16:creationId xmlns:a16="http://schemas.microsoft.com/office/drawing/2014/main" id="{FE497F65-B1FF-40E1-8296-7E26B4BDF13C}"/>
                </a:ext>
              </a:extLst>
            </p:cNvPr>
            <p:cNvSpPr>
              <a:spLocks noChangeShapeType="1"/>
            </p:cNvSpPr>
            <p:nvPr/>
          </p:nvSpPr>
          <p:spPr bwMode="auto">
            <a:xfrm>
              <a:off x="3444" y="1422"/>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2662" name="Group 22">
              <a:extLst>
                <a:ext uri="{FF2B5EF4-FFF2-40B4-BE49-F238E27FC236}">
                  <a16:creationId xmlns:a16="http://schemas.microsoft.com/office/drawing/2014/main" id="{4C8AFF40-446C-4574-9092-BBE6CCD99283}"/>
                </a:ext>
              </a:extLst>
            </p:cNvPr>
            <p:cNvGrpSpPr>
              <a:grpSpLocks/>
            </p:cNvGrpSpPr>
            <p:nvPr/>
          </p:nvGrpSpPr>
          <p:grpSpPr bwMode="auto">
            <a:xfrm>
              <a:off x="2382" y="1344"/>
              <a:ext cx="288" cy="162"/>
              <a:chOff x="1056" y="1614"/>
              <a:chExt cx="288" cy="162"/>
            </a:xfrm>
          </p:grpSpPr>
          <p:sp>
            <p:nvSpPr>
              <p:cNvPr id="112663" name="Rectangle 23">
                <a:extLst>
                  <a:ext uri="{FF2B5EF4-FFF2-40B4-BE49-F238E27FC236}">
                    <a16:creationId xmlns:a16="http://schemas.microsoft.com/office/drawing/2014/main" id="{2AF9A6BF-8C79-4591-B7BB-72B12E8DFFB7}"/>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4" name="Rectangle 24">
                <a:extLst>
                  <a:ext uri="{FF2B5EF4-FFF2-40B4-BE49-F238E27FC236}">
                    <a16:creationId xmlns:a16="http://schemas.microsoft.com/office/drawing/2014/main" id="{ED22B1B0-B7F5-428E-B9C2-D819FFC49D71}"/>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665" name="Group 25">
              <a:extLst>
                <a:ext uri="{FF2B5EF4-FFF2-40B4-BE49-F238E27FC236}">
                  <a16:creationId xmlns:a16="http://schemas.microsoft.com/office/drawing/2014/main" id="{D48827EE-1BA4-48E5-A954-CB6182774A5C}"/>
                </a:ext>
              </a:extLst>
            </p:cNvPr>
            <p:cNvGrpSpPr>
              <a:grpSpLocks/>
            </p:cNvGrpSpPr>
            <p:nvPr/>
          </p:nvGrpSpPr>
          <p:grpSpPr bwMode="auto">
            <a:xfrm flipH="1">
              <a:off x="2838" y="1344"/>
              <a:ext cx="288" cy="162"/>
              <a:chOff x="1056" y="1614"/>
              <a:chExt cx="288" cy="162"/>
            </a:xfrm>
          </p:grpSpPr>
          <p:sp>
            <p:nvSpPr>
              <p:cNvPr id="112666" name="Rectangle 26">
                <a:extLst>
                  <a:ext uri="{FF2B5EF4-FFF2-40B4-BE49-F238E27FC236}">
                    <a16:creationId xmlns:a16="http://schemas.microsoft.com/office/drawing/2014/main" id="{92182D06-05EF-488A-BA1D-9D5B3B72E9E1}"/>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7" name="Rectangle 27">
                <a:extLst>
                  <a:ext uri="{FF2B5EF4-FFF2-40B4-BE49-F238E27FC236}">
                    <a16:creationId xmlns:a16="http://schemas.microsoft.com/office/drawing/2014/main" id="{7C16E5A7-D978-4611-ACB9-5C5CC43CEE4C}"/>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668" name="Group 28">
              <a:extLst>
                <a:ext uri="{FF2B5EF4-FFF2-40B4-BE49-F238E27FC236}">
                  <a16:creationId xmlns:a16="http://schemas.microsoft.com/office/drawing/2014/main" id="{83ACDFEB-57A7-47AF-A311-4D9DF94929A6}"/>
                </a:ext>
              </a:extLst>
            </p:cNvPr>
            <p:cNvGrpSpPr>
              <a:grpSpLocks/>
            </p:cNvGrpSpPr>
            <p:nvPr/>
          </p:nvGrpSpPr>
          <p:grpSpPr bwMode="auto">
            <a:xfrm flipH="1">
              <a:off x="3822" y="1140"/>
              <a:ext cx="288" cy="162"/>
              <a:chOff x="1056" y="1614"/>
              <a:chExt cx="288" cy="162"/>
            </a:xfrm>
          </p:grpSpPr>
          <p:sp>
            <p:nvSpPr>
              <p:cNvPr id="112669" name="Rectangle 29">
                <a:extLst>
                  <a:ext uri="{FF2B5EF4-FFF2-40B4-BE49-F238E27FC236}">
                    <a16:creationId xmlns:a16="http://schemas.microsoft.com/office/drawing/2014/main" id="{0704E07E-F967-442E-A3D1-6375BFC5C321}"/>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0" name="Rectangle 30">
                <a:extLst>
                  <a:ext uri="{FF2B5EF4-FFF2-40B4-BE49-F238E27FC236}">
                    <a16:creationId xmlns:a16="http://schemas.microsoft.com/office/drawing/2014/main" id="{E4708C29-2FBC-4462-BB46-B00123EA454E}"/>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671" name="Group 31">
              <a:extLst>
                <a:ext uri="{FF2B5EF4-FFF2-40B4-BE49-F238E27FC236}">
                  <a16:creationId xmlns:a16="http://schemas.microsoft.com/office/drawing/2014/main" id="{521F73C1-BEAC-4202-8E2B-6FD5A2B1E705}"/>
                </a:ext>
              </a:extLst>
            </p:cNvPr>
            <p:cNvGrpSpPr>
              <a:grpSpLocks/>
            </p:cNvGrpSpPr>
            <p:nvPr/>
          </p:nvGrpSpPr>
          <p:grpSpPr bwMode="auto">
            <a:xfrm flipH="1">
              <a:off x="4248" y="1140"/>
              <a:ext cx="288" cy="162"/>
              <a:chOff x="1056" y="1614"/>
              <a:chExt cx="288" cy="162"/>
            </a:xfrm>
          </p:grpSpPr>
          <p:sp>
            <p:nvSpPr>
              <p:cNvPr id="112672" name="Rectangle 32">
                <a:extLst>
                  <a:ext uri="{FF2B5EF4-FFF2-40B4-BE49-F238E27FC236}">
                    <a16:creationId xmlns:a16="http://schemas.microsoft.com/office/drawing/2014/main" id="{52101CCB-9E7E-4746-AF39-640CF54B4AE7}"/>
                  </a:ext>
                </a:extLst>
              </p:cNvPr>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3" name="Rectangle 33">
                <a:extLst>
                  <a:ext uri="{FF2B5EF4-FFF2-40B4-BE49-F238E27FC236}">
                    <a16:creationId xmlns:a16="http://schemas.microsoft.com/office/drawing/2014/main" id="{FC276104-E325-4214-8A69-D0D9553C1D18}"/>
                  </a:ext>
                </a:extLst>
              </p:cNvPr>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D2CD989-7787-4829-BE67-677AC2B8450E}"/>
              </a:ext>
            </a:extLst>
          </p:cNvPr>
          <p:cNvSpPr>
            <a:spLocks noGrp="1" noChangeArrowheads="1"/>
          </p:cNvSpPr>
          <p:nvPr>
            <p:ph type="title"/>
          </p:nvPr>
        </p:nvSpPr>
        <p:spPr>
          <a:xfrm>
            <a:off x="609600" y="76200"/>
            <a:ext cx="7772400" cy="1295400"/>
          </a:xfrm>
        </p:spPr>
        <p:txBody>
          <a:bodyPr/>
          <a:lstStyle/>
          <a:p>
            <a:r>
              <a:rPr lang="en-US" altLang="zh-CN" sz="4800">
                <a:latin typeface="华文新魏" panose="02010800040101010101" pitchFamily="2" charset="-122"/>
                <a:ea typeface="华文新魏" panose="02010800040101010101" pitchFamily="2" charset="-122"/>
              </a:rPr>
              <a:t>3.6.4</a:t>
            </a:r>
            <a:r>
              <a:rPr lang="zh-CN" altLang="en-US" sz="4800">
                <a:latin typeface="华文新魏" panose="02010800040101010101" pitchFamily="2" charset="-122"/>
                <a:ea typeface="华文新魏" panose="02010800040101010101" pitchFamily="2" charset="-122"/>
              </a:rPr>
              <a:t>死锁检测和解除</a:t>
            </a:r>
          </a:p>
        </p:txBody>
      </p:sp>
      <p:sp>
        <p:nvSpPr>
          <p:cNvPr id="59395" name="Rectangle 3">
            <a:extLst>
              <a:ext uri="{FF2B5EF4-FFF2-40B4-BE49-F238E27FC236}">
                <a16:creationId xmlns:a16="http://schemas.microsoft.com/office/drawing/2014/main" id="{3898CE96-A6E0-45D2-A9DA-5EF564747ACB}"/>
              </a:ext>
            </a:extLst>
          </p:cNvPr>
          <p:cNvSpPr>
            <a:spLocks noGrp="1" noChangeArrowheads="1"/>
          </p:cNvSpPr>
          <p:nvPr>
            <p:ph type="body" idx="1"/>
          </p:nvPr>
        </p:nvSpPr>
        <p:spPr>
          <a:xfrm>
            <a:off x="762000" y="1143000"/>
            <a:ext cx="7696200" cy="5257800"/>
          </a:xfrm>
        </p:spPr>
        <p:txBody>
          <a:bodyPr/>
          <a:lstStyle/>
          <a:p>
            <a:pPr algn="just">
              <a:buFontTx/>
              <a:buNone/>
            </a:pPr>
            <a:r>
              <a:rPr lang="en-US" altLang="zh-CN" b="1">
                <a:latin typeface="华文新魏" panose="02010800040101010101" pitchFamily="2" charset="-122"/>
                <a:ea typeface="华文新魏" panose="02010800040101010101" pitchFamily="2" charset="-122"/>
              </a:rPr>
              <a:t>      </a:t>
            </a:r>
            <a:r>
              <a:rPr lang="zh-CN" altLang="en-US" sz="3600">
                <a:solidFill>
                  <a:srgbClr val="CC0000"/>
                </a:solidFill>
                <a:latin typeface="华文新魏" panose="02010800040101010101" pitchFamily="2" charset="-122"/>
                <a:ea typeface="华文新魏" panose="02010800040101010101" pitchFamily="2" charset="-122"/>
              </a:rPr>
              <a:t>资源分配图和死锁定理</a:t>
            </a:r>
          </a:p>
          <a:p>
            <a:r>
              <a:rPr lang="zh-CN" altLang="en-US" sz="3600">
                <a:latin typeface="华文新魏" panose="02010800040101010101" pitchFamily="2" charset="-122"/>
                <a:ea typeface="华文新魏" panose="02010800040101010101" pitchFamily="2" charset="-122"/>
              </a:rPr>
              <a:t>解决死锁问题的一条途径是死锁检测和解除，这种方法对资源的分配不加任何限制，也不采取死锁避免措施，但系统定时地运行一个</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死锁检测</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程序，判断系统内是否已出现死锁，如果检测到系统已发性了死锁，再采取措施解除它。</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065D712-4D98-4ECF-B742-786F1A0DA3AB}"/>
              </a:ext>
            </a:extLst>
          </p:cNvPr>
          <p:cNvSpPr>
            <a:spLocks noGrp="1" noChangeArrowheads="1"/>
          </p:cNvSpPr>
          <p:nvPr>
            <p:ph type="title"/>
          </p:nvPr>
        </p:nvSpPr>
        <p:spPr>
          <a:xfrm>
            <a:off x="762000" y="228600"/>
            <a:ext cx="7772400" cy="1143000"/>
          </a:xfrm>
        </p:spPr>
        <p:txBody>
          <a:bodyPr/>
          <a:lstStyle/>
          <a:p>
            <a:r>
              <a:rPr lang="zh-CN" altLang="en-US" sz="4800">
                <a:latin typeface="华文新魏" panose="02010800040101010101" pitchFamily="2" charset="-122"/>
                <a:ea typeface="华文新魏" panose="02010800040101010101" pitchFamily="2" charset="-122"/>
              </a:rPr>
              <a:t>进程</a:t>
            </a:r>
            <a:r>
              <a:rPr lang="en-US" altLang="zh-CN" sz="4800">
                <a:latin typeface="华文新魏" panose="02010800040101010101" pitchFamily="2" charset="-122"/>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资源分配图</a:t>
            </a:r>
          </a:p>
        </p:txBody>
      </p:sp>
      <p:sp>
        <p:nvSpPr>
          <p:cNvPr id="86019" name="Rectangle 3">
            <a:extLst>
              <a:ext uri="{FF2B5EF4-FFF2-40B4-BE49-F238E27FC236}">
                <a16:creationId xmlns:a16="http://schemas.microsoft.com/office/drawing/2014/main" id="{0CD6161D-D11E-427D-9709-8D7E800358F2}"/>
              </a:ext>
            </a:extLst>
          </p:cNvPr>
          <p:cNvSpPr>
            <a:spLocks noGrp="1" noChangeArrowheads="1"/>
          </p:cNvSpPr>
          <p:nvPr>
            <p:ph type="body" idx="1"/>
          </p:nvPr>
        </p:nvSpPr>
        <p:spPr>
          <a:xfrm>
            <a:off x="914400" y="1295400"/>
            <a:ext cx="7467600" cy="4724400"/>
          </a:xfrm>
        </p:spPr>
        <p:txBody>
          <a:bodyPr/>
          <a:lstStyle/>
          <a:p>
            <a:r>
              <a:rPr lang="zh-CN" altLang="en-US">
                <a:latin typeface="华文新魏" panose="02010800040101010101" pitchFamily="2" charset="-122"/>
                <a:ea typeface="华文新魏" panose="02010800040101010101" pitchFamily="2" charset="-122"/>
              </a:rPr>
              <a:t>约定</a:t>
            </a:r>
            <a:r>
              <a:rPr lang="en-US" altLang="zh-CN">
                <a:latin typeface="华文新魏" panose="02010800040101010101" pitchFamily="2" charset="-122"/>
                <a:ea typeface="华文新魏" panose="02010800040101010101" pitchFamily="2" charset="-122"/>
              </a:rPr>
              <a:t>Pi→Rj</a:t>
            </a:r>
            <a:r>
              <a:rPr lang="zh-CN" altLang="en-US">
                <a:latin typeface="华文新魏" panose="02010800040101010101" pitchFamily="2" charset="-122"/>
                <a:ea typeface="华文新魏" panose="02010800040101010101" pitchFamily="2" charset="-122"/>
              </a:rPr>
              <a:t>为请求边，表示进程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申请资源类</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中的一个资源得不到满足而处于等待</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类资源的状态，该有向边从进程开始指到方框的边缘，表示进程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申请</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类中的一个资源。</a:t>
            </a:r>
          </a:p>
          <a:p>
            <a:r>
              <a:rPr lang="en-US" altLang="zh-CN">
                <a:latin typeface="华文新魏" panose="02010800040101010101" pitchFamily="2" charset="-122"/>
                <a:ea typeface="华文新魏" panose="02010800040101010101" pitchFamily="2" charset="-122"/>
              </a:rPr>
              <a:t>Rj→Pi</a:t>
            </a:r>
            <a:r>
              <a:rPr lang="zh-CN" altLang="en-US">
                <a:latin typeface="华文新魏" panose="02010800040101010101" pitchFamily="2" charset="-122"/>
                <a:ea typeface="华文新魏" panose="02010800040101010101" pitchFamily="2" charset="-122"/>
              </a:rPr>
              <a:t>为分配边，表示</a:t>
            </a:r>
            <a:r>
              <a:rPr lang="en-US" altLang="zh-CN">
                <a:latin typeface="华文新魏" panose="02010800040101010101" pitchFamily="2" charset="-122"/>
                <a:ea typeface="华文新魏" panose="02010800040101010101" pitchFamily="2" charset="-122"/>
              </a:rPr>
              <a:t>Rj</a:t>
            </a:r>
            <a:r>
              <a:rPr lang="zh-CN" altLang="en-US">
                <a:latin typeface="华文新魏" panose="02010800040101010101" pitchFamily="2" charset="-122"/>
                <a:ea typeface="华文新魏" panose="02010800040101010101" pitchFamily="2" charset="-122"/>
              </a:rPr>
              <a:t>类中的一个资源已被进程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占用，由于已把一个具体的资源分给了进程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，故该有向边从方框内的某个黑圆点出发指向进程。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8094483-D078-458D-8197-F85DF34F78A1}"/>
              </a:ext>
            </a:extLst>
          </p:cNvPr>
          <p:cNvSpPr>
            <a:spLocks noGrp="1" noChangeArrowheads="1"/>
          </p:cNvSpPr>
          <p:nvPr>
            <p:ph type="title"/>
          </p:nvPr>
        </p:nvSpPr>
        <p:spPr>
          <a:xfrm>
            <a:off x="1042988" y="630238"/>
            <a:ext cx="7772400" cy="1143000"/>
          </a:xfrm>
        </p:spPr>
        <p:txBody>
          <a:bodyPr/>
          <a:lstStyle/>
          <a:p>
            <a:r>
              <a:rPr kumimoji="0" lang="zh-CN" altLang="en-US" sz="4800">
                <a:solidFill>
                  <a:srgbClr val="0066FF"/>
                </a:solidFill>
                <a:ea typeface="华文新魏" panose="02010800040101010101" pitchFamily="2" charset="-122"/>
              </a:rPr>
              <a:t>资源分配图的一个例子</a:t>
            </a:r>
            <a:br>
              <a:rPr kumimoji="0" lang="zh-CN" altLang="en-US" sz="5400">
                <a:solidFill>
                  <a:srgbClr val="0066FF"/>
                </a:solidFill>
                <a:ea typeface="隶书" panose="02010509060101010101" pitchFamily="49" charset="-122"/>
              </a:rPr>
            </a:br>
            <a:endParaRPr kumimoji="0" lang="zh-CN" altLang="en-US" sz="5400">
              <a:solidFill>
                <a:srgbClr val="0066FF"/>
              </a:solidFill>
              <a:ea typeface="隶书" panose="02010509060101010101" pitchFamily="49" charset="-122"/>
            </a:endParaRPr>
          </a:p>
        </p:txBody>
      </p:sp>
      <p:sp>
        <p:nvSpPr>
          <p:cNvPr id="87043" name="Rectangle 3">
            <a:extLst>
              <a:ext uri="{FF2B5EF4-FFF2-40B4-BE49-F238E27FC236}">
                <a16:creationId xmlns:a16="http://schemas.microsoft.com/office/drawing/2014/main" id="{524DEB52-057C-409C-883A-DD47110839EE}"/>
              </a:ext>
            </a:extLst>
          </p:cNvPr>
          <p:cNvSpPr>
            <a:spLocks noGrp="1" noChangeArrowheads="1"/>
          </p:cNvSpPr>
          <p:nvPr>
            <p:ph type="body" idx="1"/>
          </p:nvPr>
        </p:nvSpPr>
        <p:spPr/>
        <p:txBody>
          <a:bodyPr/>
          <a:lstStyle/>
          <a:p>
            <a:pPr>
              <a:buFontTx/>
              <a:buNone/>
            </a:pPr>
            <a:r>
              <a:rPr lang="en-US" altLang="zh-CN"/>
              <a:t>  </a:t>
            </a:r>
          </a:p>
        </p:txBody>
      </p:sp>
      <p:grpSp>
        <p:nvGrpSpPr>
          <p:cNvPr id="87073" name="Group 33">
            <a:extLst>
              <a:ext uri="{FF2B5EF4-FFF2-40B4-BE49-F238E27FC236}">
                <a16:creationId xmlns:a16="http://schemas.microsoft.com/office/drawing/2014/main" id="{E0C6CCB5-031A-4FEF-9F61-FF4455688A1B}"/>
              </a:ext>
            </a:extLst>
          </p:cNvPr>
          <p:cNvGrpSpPr>
            <a:grpSpLocks/>
          </p:cNvGrpSpPr>
          <p:nvPr/>
        </p:nvGrpSpPr>
        <p:grpSpPr bwMode="auto">
          <a:xfrm>
            <a:off x="1828800" y="1447800"/>
            <a:ext cx="5029200" cy="4678363"/>
            <a:chOff x="1152" y="912"/>
            <a:chExt cx="3168" cy="2947"/>
          </a:xfrm>
        </p:grpSpPr>
        <p:sp>
          <p:nvSpPr>
            <p:cNvPr id="87045" name="Text Box 5">
              <a:extLst>
                <a:ext uri="{FF2B5EF4-FFF2-40B4-BE49-F238E27FC236}">
                  <a16:creationId xmlns:a16="http://schemas.microsoft.com/office/drawing/2014/main" id="{6C03FDB4-7A31-462B-88C5-5FA180394CBF}"/>
                </a:ext>
              </a:extLst>
            </p:cNvPr>
            <p:cNvSpPr txBox="1">
              <a:spLocks noChangeArrowheads="1"/>
            </p:cNvSpPr>
            <p:nvPr/>
          </p:nvSpPr>
          <p:spPr bwMode="auto">
            <a:xfrm>
              <a:off x="1453" y="912"/>
              <a:ext cx="605" cy="249"/>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    R1</a:t>
              </a:r>
            </a:p>
          </p:txBody>
        </p:sp>
        <p:sp>
          <p:nvSpPr>
            <p:cNvPr id="87046" name="Text Box 6">
              <a:extLst>
                <a:ext uri="{FF2B5EF4-FFF2-40B4-BE49-F238E27FC236}">
                  <a16:creationId xmlns:a16="http://schemas.microsoft.com/office/drawing/2014/main" id="{2CB6CC49-92E1-4121-993A-73A84462460E}"/>
                </a:ext>
              </a:extLst>
            </p:cNvPr>
            <p:cNvSpPr txBox="1">
              <a:spLocks noChangeArrowheads="1"/>
            </p:cNvSpPr>
            <p:nvPr/>
          </p:nvSpPr>
          <p:spPr bwMode="auto">
            <a:xfrm>
              <a:off x="3113" y="912"/>
              <a:ext cx="604" cy="249"/>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    R2</a:t>
              </a:r>
            </a:p>
          </p:txBody>
        </p:sp>
        <p:sp>
          <p:nvSpPr>
            <p:cNvPr id="87047" name="Text Box 7">
              <a:extLst>
                <a:ext uri="{FF2B5EF4-FFF2-40B4-BE49-F238E27FC236}">
                  <a16:creationId xmlns:a16="http://schemas.microsoft.com/office/drawing/2014/main" id="{18E6F255-5CAA-4169-B0E0-EA4B63A911E3}"/>
                </a:ext>
              </a:extLst>
            </p:cNvPr>
            <p:cNvSpPr txBox="1">
              <a:spLocks noChangeArrowheads="1"/>
            </p:cNvSpPr>
            <p:nvPr/>
          </p:nvSpPr>
          <p:spPr bwMode="auto">
            <a:xfrm>
              <a:off x="1453" y="1285"/>
              <a:ext cx="605" cy="372"/>
            </a:xfrm>
            <a:prstGeom prst="rect">
              <a:avLst/>
            </a:prstGeom>
            <a:solidFill>
              <a:schemeClr val="tx2"/>
            </a:solidFill>
            <a:ln w="9525">
              <a:solidFill>
                <a:srgbClr val="000000"/>
              </a:solidFill>
              <a:miter lim="800000"/>
              <a:headEnd/>
              <a:tailEnd/>
            </a:ln>
          </p:spPr>
          <p:txBody>
            <a:bodyPr/>
            <a:lstStyle/>
            <a:p>
              <a:pPr algn="just" eaLnBrk="0" hangingPunct="0"/>
              <a:r>
                <a:rPr kumimoji="0" lang="zh-CN" altLang="en-US" sz="1800">
                  <a:solidFill>
                    <a:srgbClr val="CC0000"/>
                  </a:solidFill>
                  <a:latin typeface="华文新魏" panose="02010800040101010101" pitchFamily="2" charset="-122"/>
                  <a:ea typeface="华文新魏" panose="02010800040101010101" pitchFamily="2" charset="-122"/>
                </a:rPr>
                <a:t>．</a:t>
              </a:r>
            </a:p>
          </p:txBody>
        </p:sp>
        <p:sp>
          <p:nvSpPr>
            <p:cNvPr id="87048" name="Text Box 8">
              <a:extLst>
                <a:ext uri="{FF2B5EF4-FFF2-40B4-BE49-F238E27FC236}">
                  <a16:creationId xmlns:a16="http://schemas.microsoft.com/office/drawing/2014/main" id="{97E3B6B0-96F2-40C3-A06A-3B3A0A7AE266}"/>
                </a:ext>
              </a:extLst>
            </p:cNvPr>
            <p:cNvSpPr txBox="1">
              <a:spLocks noChangeArrowheads="1"/>
            </p:cNvSpPr>
            <p:nvPr/>
          </p:nvSpPr>
          <p:spPr bwMode="auto">
            <a:xfrm>
              <a:off x="2359" y="3148"/>
              <a:ext cx="754" cy="404"/>
            </a:xfrm>
            <a:prstGeom prst="rect">
              <a:avLst/>
            </a:prstGeom>
            <a:solidFill>
              <a:schemeClr val="tx2"/>
            </a:solidFill>
            <a:ln w="9525">
              <a:solidFill>
                <a:srgbClr val="000000"/>
              </a:solidFill>
              <a:miter lim="800000"/>
              <a:headEnd/>
              <a:tailEnd/>
            </a:ln>
          </p:spPr>
          <p:txBody>
            <a:bodyPr/>
            <a:lstStyle/>
            <a:p>
              <a:pPr algn="just" eaLnBrk="0" hangingPunct="0"/>
              <a:r>
                <a:rPr kumimoji="0" lang="zh-CN" altLang="en-US" sz="1800">
                  <a:solidFill>
                    <a:srgbClr val="CC0000"/>
                  </a:solidFill>
                  <a:latin typeface="华文新魏" panose="02010800040101010101" pitchFamily="2" charset="-122"/>
                  <a:ea typeface="华文新魏" panose="02010800040101010101" pitchFamily="2" charset="-122"/>
                </a:rPr>
                <a:t>．．</a:t>
              </a:r>
            </a:p>
          </p:txBody>
        </p:sp>
        <p:sp>
          <p:nvSpPr>
            <p:cNvPr id="87049" name="Text Box 9">
              <a:extLst>
                <a:ext uri="{FF2B5EF4-FFF2-40B4-BE49-F238E27FC236}">
                  <a16:creationId xmlns:a16="http://schemas.microsoft.com/office/drawing/2014/main" id="{57DCC2A4-8213-4AAC-92A2-FBA7048DCEAD}"/>
                </a:ext>
              </a:extLst>
            </p:cNvPr>
            <p:cNvSpPr txBox="1">
              <a:spLocks noChangeArrowheads="1"/>
            </p:cNvSpPr>
            <p:nvPr/>
          </p:nvSpPr>
          <p:spPr bwMode="auto">
            <a:xfrm>
              <a:off x="3113" y="1285"/>
              <a:ext cx="604" cy="372"/>
            </a:xfrm>
            <a:prstGeom prst="rect">
              <a:avLst/>
            </a:prstGeom>
            <a:solidFill>
              <a:schemeClr val="tx2"/>
            </a:solidFill>
            <a:ln w="9525">
              <a:solidFill>
                <a:srgbClr val="000000"/>
              </a:solidFill>
              <a:miter lim="800000"/>
              <a:headEnd/>
              <a:tailEnd/>
            </a:ln>
          </p:spPr>
          <p:txBody>
            <a:bodyPr/>
            <a:lstStyle/>
            <a:p>
              <a:pPr algn="just" eaLnBrk="0" hangingPunct="0"/>
              <a:r>
                <a:rPr kumimoji="0" lang="zh-CN" altLang="en-US" sz="1800">
                  <a:solidFill>
                    <a:srgbClr val="CC0000"/>
                  </a:solidFill>
                  <a:latin typeface="华文新魏" panose="02010800040101010101" pitchFamily="2" charset="-122"/>
                  <a:ea typeface="华文新魏" panose="02010800040101010101" pitchFamily="2" charset="-122"/>
                </a:rPr>
                <a:t>．</a:t>
              </a:r>
            </a:p>
          </p:txBody>
        </p:sp>
        <p:grpSp>
          <p:nvGrpSpPr>
            <p:cNvPr id="87050" name="Group 10">
              <a:extLst>
                <a:ext uri="{FF2B5EF4-FFF2-40B4-BE49-F238E27FC236}">
                  <a16:creationId xmlns:a16="http://schemas.microsoft.com/office/drawing/2014/main" id="{FAEDAF0F-65CE-48DE-AC54-4C187C70C8E5}"/>
                </a:ext>
              </a:extLst>
            </p:cNvPr>
            <p:cNvGrpSpPr>
              <a:grpSpLocks/>
            </p:cNvGrpSpPr>
            <p:nvPr/>
          </p:nvGrpSpPr>
          <p:grpSpPr bwMode="auto">
            <a:xfrm>
              <a:off x="1152" y="2154"/>
              <a:ext cx="754" cy="621"/>
              <a:chOff x="3681" y="9430"/>
              <a:chExt cx="900" cy="780"/>
            </a:xfrm>
          </p:grpSpPr>
          <p:sp>
            <p:nvSpPr>
              <p:cNvPr id="87051" name="Oval 11">
                <a:extLst>
                  <a:ext uri="{FF2B5EF4-FFF2-40B4-BE49-F238E27FC236}">
                    <a16:creationId xmlns:a16="http://schemas.microsoft.com/office/drawing/2014/main" id="{8E4414DB-FA24-4EBF-882E-B15B5B3CF162}"/>
                  </a:ext>
                </a:extLst>
              </p:cNvPr>
              <p:cNvSpPr>
                <a:spLocks noChangeArrowheads="1"/>
              </p:cNvSpPr>
              <p:nvPr/>
            </p:nvSpPr>
            <p:spPr bwMode="auto">
              <a:xfrm>
                <a:off x="3681" y="9430"/>
                <a:ext cx="900" cy="780"/>
              </a:xfrm>
              <a:prstGeom prst="ellipse">
                <a:avLst/>
              </a:prstGeom>
              <a:solidFill>
                <a:schemeClr val="tx1"/>
              </a:solidFill>
              <a:ln w="9525">
                <a:solidFill>
                  <a:srgbClr val="000000"/>
                </a:solidFill>
                <a:round/>
                <a:headEnd/>
                <a:tailEnd/>
              </a:ln>
            </p:spPr>
            <p:txBody>
              <a:bodyPr/>
              <a:lstStyle/>
              <a:p>
                <a:endParaRPr lang="en-US"/>
              </a:p>
            </p:txBody>
          </p:sp>
          <p:sp>
            <p:nvSpPr>
              <p:cNvPr id="87052" name="Text Box 12">
                <a:extLst>
                  <a:ext uri="{FF2B5EF4-FFF2-40B4-BE49-F238E27FC236}">
                    <a16:creationId xmlns:a16="http://schemas.microsoft.com/office/drawing/2014/main" id="{E83D9187-BDD2-44E1-A455-4E25EFAE8CE4}"/>
                  </a:ext>
                </a:extLst>
              </p:cNvPr>
              <p:cNvSpPr txBox="1">
                <a:spLocks noChangeArrowheads="1"/>
              </p:cNvSpPr>
              <p:nvPr/>
            </p:nvSpPr>
            <p:spPr bwMode="auto">
              <a:xfrm>
                <a:off x="3861" y="9742"/>
                <a:ext cx="540" cy="312"/>
              </a:xfrm>
              <a:prstGeom prst="rect">
                <a:avLst/>
              </a:prstGeom>
              <a:solidFill>
                <a:schemeClr val="tx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P1</a:t>
                </a:r>
              </a:p>
            </p:txBody>
          </p:sp>
        </p:grpSp>
        <p:grpSp>
          <p:nvGrpSpPr>
            <p:cNvPr id="87053" name="Group 13">
              <a:extLst>
                <a:ext uri="{FF2B5EF4-FFF2-40B4-BE49-F238E27FC236}">
                  <a16:creationId xmlns:a16="http://schemas.microsoft.com/office/drawing/2014/main" id="{580146AF-FC53-4753-A8E8-BDE66AB6805C}"/>
                </a:ext>
              </a:extLst>
            </p:cNvPr>
            <p:cNvGrpSpPr>
              <a:grpSpLocks/>
            </p:cNvGrpSpPr>
            <p:nvPr/>
          </p:nvGrpSpPr>
          <p:grpSpPr bwMode="auto">
            <a:xfrm>
              <a:off x="2359" y="2154"/>
              <a:ext cx="754" cy="621"/>
              <a:chOff x="3681" y="9430"/>
              <a:chExt cx="900" cy="780"/>
            </a:xfrm>
          </p:grpSpPr>
          <p:sp>
            <p:nvSpPr>
              <p:cNvPr id="87054" name="Oval 14">
                <a:extLst>
                  <a:ext uri="{FF2B5EF4-FFF2-40B4-BE49-F238E27FC236}">
                    <a16:creationId xmlns:a16="http://schemas.microsoft.com/office/drawing/2014/main" id="{E97811E3-8D63-4528-9EC4-F70EB1BA7D61}"/>
                  </a:ext>
                </a:extLst>
              </p:cNvPr>
              <p:cNvSpPr>
                <a:spLocks noChangeArrowheads="1"/>
              </p:cNvSpPr>
              <p:nvPr/>
            </p:nvSpPr>
            <p:spPr bwMode="auto">
              <a:xfrm>
                <a:off x="3681" y="9430"/>
                <a:ext cx="900" cy="780"/>
              </a:xfrm>
              <a:prstGeom prst="ellipse">
                <a:avLst/>
              </a:prstGeom>
              <a:solidFill>
                <a:schemeClr val="tx1"/>
              </a:solidFill>
              <a:ln w="9525">
                <a:solidFill>
                  <a:srgbClr val="000000"/>
                </a:solidFill>
                <a:round/>
                <a:headEnd/>
                <a:tailEnd/>
              </a:ln>
            </p:spPr>
            <p:txBody>
              <a:bodyPr/>
              <a:lstStyle/>
              <a:p>
                <a:endParaRPr lang="en-US"/>
              </a:p>
            </p:txBody>
          </p:sp>
          <p:sp>
            <p:nvSpPr>
              <p:cNvPr id="87055" name="Text Box 15">
                <a:extLst>
                  <a:ext uri="{FF2B5EF4-FFF2-40B4-BE49-F238E27FC236}">
                    <a16:creationId xmlns:a16="http://schemas.microsoft.com/office/drawing/2014/main" id="{1E82BA1B-C337-4D9B-AB60-7004CA266572}"/>
                  </a:ext>
                </a:extLst>
              </p:cNvPr>
              <p:cNvSpPr txBox="1">
                <a:spLocks noChangeArrowheads="1"/>
              </p:cNvSpPr>
              <p:nvPr/>
            </p:nvSpPr>
            <p:spPr bwMode="auto">
              <a:xfrm>
                <a:off x="3861" y="9742"/>
                <a:ext cx="540" cy="312"/>
              </a:xfrm>
              <a:prstGeom prst="rect">
                <a:avLst/>
              </a:prstGeom>
              <a:solidFill>
                <a:schemeClr val="tx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P2</a:t>
                </a:r>
              </a:p>
            </p:txBody>
          </p:sp>
        </p:grpSp>
        <p:grpSp>
          <p:nvGrpSpPr>
            <p:cNvPr id="87056" name="Group 16">
              <a:extLst>
                <a:ext uri="{FF2B5EF4-FFF2-40B4-BE49-F238E27FC236}">
                  <a16:creationId xmlns:a16="http://schemas.microsoft.com/office/drawing/2014/main" id="{AC2A1800-1B75-41E5-8BCC-A5F19EEDBC91}"/>
                </a:ext>
              </a:extLst>
            </p:cNvPr>
            <p:cNvGrpSpPr>
              <a:grpSpLocks/>
            </p:cNvGrpSpPr>
            <p:nvPr/>
          </p:nvGrpSpPr>
          <p:grpSpPr bwMode="auto">
            <a:xfrm>
              <a:off x="3566" y="2154"/>
              <a:ext cx="754" cy="621"/>
              <a:chOff x="3681" y="9430"/>
              <a:chExt cx="900" cy="780"/>
            </a:xfrm>
          </p:grpSpPr>
          <p:sp>
            <p:nvSpPr>
              <p:cNvPr id="87057" name="Oval 17">
                <a:extLst>
                  <a:ext uri="{FF2B5EF4-FFF2-40B4-BE49-F238E27FC236}">
                    <a16:creationId xmlns:a16="http://schemas.microsoft.com/office/drawing/2014/main" id="{61C82E3F-A857-4788-AA32-BB857F94F86F}"/>
                  </a:ext>
                </a:extLst>
              </p:cNvPr>
              <p:cNvSpPr>
                <a:spLocks noChangeArrowheads="1"/>
              </p:cNvSpPr>
              <p:nvPr/>
            </p:nvSpPr>
            <p:spPr bwMode="auto">
              <a:xfrm>
                <a:off x="3681" y="9430"/>
                <a:ext cx="900" cy="780"/>
              </a:xfrm>
              <a:prstGeom prst="ellipse">
                <a:avLst/>
              </a:prstGeom>
              <a:solidFill>
                <a:schemeClr val="tx1"/>
              </a:solidFill>
              <a:ln w="9525">
                <a:solidFill>
                  <a:srgbClr val="000000"/>
                </a:solidFill>
                <a:round/>
                <a:headEnd/>
                <a:tailEnd/>
              </a:ln>
            </p:spPr>
            <p:txBody>
              <a:bodyPr/>
              <a:lstStyle/>
              <a:p>
                <a:endParaRPr lang="en-US"/>
              </a:p>
            </p:txBody>
          </p:sp>
          <p:sp>
            <p:nvSpPr>
              <p:cNvPr id="87058" name="Text Box 18">
                <a:extLst>
                  <a:ext uri="{FF2B5EF4-FFF2-40B4-BE49-F238E27FC236}">
                    <a16:creationId xmlns:a16="http://schemas.microsoft.com/office/drawing/2014/main" id="{C78A77FA-5776-4844-A795-A532C513FB45}"/>
                  </a:ext>
                </a:extLst>
              </p:cNvPr>
              <p:cNvSpPr txBox="1">
                <a:spLocks noChangeArrowheads="1"/>
              </p:cNvSpPr>
              <p:nvPr/>
            </p:nvSpPr>
            <p:spPr bwMode="auto">
              <a:xfrm>
                <a:off x="3861" y="9742"/>
                <a:ext cx="540" cy="312"/>
              </a:xfrm>
              <a:prstGeom prst="rect">
                <a:avLst/>
              </a:prstGeom>
              <a:solidFill>
                <a:schemeClr val="tx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P3</a:t>
                </a:r>
              </a:p>
            </p:txBody>
          </p:sp>
        </p:grpSp>
        <p:sp>
          <p:nvSpPr>
            <p:cNvPr id="87059" name="Line 19">
              <a:extLst>
                <a:ext uri="{FF2B5EF4-FFF2-40B4-BE49-F238E27FC236}">
                  <a16:creationId xmlns:a16="http://schemas.microsoft.com/office/drawing/2014/main" id="{494756D9-3C9C-4737-8D7F-6D1F30FEDFBE}"/>
                </a:ext>
              </a:extLst>
            </p:cNvPr>
            <p:cNvSpPr>
              <a:spLocks noChangeShapeType="1"/>
            </p:cNvSpPr>
            <p:nvPr/>
          </p:nvSpPr>
          <p:spPr bwMode="auto">
            <a:xfrm flipV="1">
              <a:off x="1453" y="1657"/>
              <a:ext cx="152" cy="4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0" name="Line 20">
              <a:extLst>
                <a:ext uri="{FF2B5EF4-FFF2-40B4-BE49-F238E27FC236}">
                  <a16:creationId xmlns:a16="http://schemas.microsoft.com/office/drawing/2014/main" id="{382041C9-8CFD-4345-9222-9B2BBAF9E24E}"/>
                </a:ext>
              </a:extLst>
            </p:cNvPr>
            <p:cNvSpPr>
              <a:spLocks noChangeShapeType="1"/>
            </p:cNvSpPr>
            <p:nvPr/>
          </p:nvSpPr>
          <p:spPr bwMode="auto">
            <a:xfrm>
              <a:off x="1756" y="1565"/>
              <a:ext cx="754" cy="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1" name="Line 21">
              <a:extLst>
                <a:ext uri="{FF2B5EF4-FFF2-40B4-BE49-F238E27FC236}">
                  <a16:creationId xmlns:a16="http://schemas.microsoft.com/office/drawing/2014/main" id="{217F9A96-11F3-49A4-90B2-16A1841C8013}"/>
                </a:ext>
              </a:extLst>
            </p:cNvPr>
            <p:cNvSpPr>
              <a:spLocks noChangeShapeType="1"/>
            </p:cNvSpPr>
            <p:nvPr/>
          </p:nvSpPr>
          <p:spPr bwMode="auto">
            <a:xfrm flipV="1">
              <a:off x="2812" y="1657"/>
              <a:ext cx="301" cy="4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2" name="Line 22">
              <a:extLst>
                <a:ext uri="{FF2B5EF4-FFF2-40B4-BE49-F238E27FC236}">
                  <a16:creationId xmlns:a16="http://schemas.microsoft.com/office/drawing/2014/main" id="{4153958C-A505-4E3B-BC07-CA79B7CBF67E}"/>
                </a:ext>
              </a:extLst>
            </p:cNvPr>
            <p:cNvSpPr>
              <a:spLocks noChangeShapeType="1"/>
            </p:cNvSpPr>
            <p:nvPr/>
          </p:nvSpPr>
          <p:spPr bwMode="auto">
            <a:xfrm>
              <a:off x="3416" y="1565"/>
              <a:ext cx="451" cy="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3" name="Line 23">
              <a:extLst>
                <a:ext uri="{FF2B5EF4-FFF2-40B4-BE49-F238E27FC236}">
                  <a16:creationId xmlns:a16="http://schemas.microsoft.com/office/drawing/2014/main" id="{C1F13246-5D42-4388-AA7F-5702E8468A6D}"/>
                </a:ext>
              </a:extLst>
            </p:cNvPr>
            <p:cNvSpPr>
              <a:spLocks noChangeShapeType="1"/>
            </p:cNvSpPr>
            <p:nvPr/>
          </p:nvSpPr>
          <p:spPr bwMode="auto">
            <a:xfrm flipH="1" flipV="1">
              <a:off x="1756" y="2683"/>
              <a:ext cx="754" cy="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4" name="Line 24">
              <a:extLst>
                <a:ext uri="{FF2B5EF4-FFF2-40B4-BE49-F238E27FC236}">
                  <a16:creationId xmlns:a16="http://schemas.microsoft.com/office/drawing/2014/main" id="{A9C02D96-79A5-4D81-944D-5F075C3E80D2}"/>
                </a:ext>
              </a:extLst>
            </p:cNvPr>
            <p:cNvSpPr>
              <a:spLocks noChangeShapeType="1"/>
            </p:cNvSpPr>
            <p:nvPr/>
          </p:nvSpPr>
          <p:spPr bwMode="auto">
            <a:xfrm flipH="1" flipV="1">
              <a:off x="2812" y="2775"/>
              <a:ext cx="0"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5" name="Line 25">
              <a:extLst>
                <a:ext uri="{FF2B5EF4-FFF2-40B4-BE49-F238E27FC236}">
                  <a16:creationId xmlns:a16="http://schemas.microsoft.com/office/drawing/2014/main" id="{22E2D9C1-284B-4324-9AD9-E93A21FFE98A}"/>
                </a:ext>
              </a:extLst>
            </p:cNvPr>
            <p:cNvSpPr>
              <a:spLocks noChangeShapeType="1"/>
            </p:cNvSpPr>
            <p:nvPr/>
          </p:nvSpPr>
          <p:spPr bwMode="auto">
            <a:xfrm flipH="1">
              <a:off x="3113" y="2775"/>
              <a:ext cx="754" cy="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6" name="Text Box 26">
              <a:extLst>
                <a:ext uri="{FF2B5EF4-FFF2-40B4-BE49-F238E27FC236}">
                  <a16:creationId xmlns:a16="http://schemas.microsoft.com/office/drawing/2014/main" id="{B3EF15B7-7BF3-4D5E-8322-076564EB1331}"/>
                </a:ext>
              </a:extLst>
            </p:cNvPr>
            <p:cNvSpPr txBox="1">
              <a:spLocks noChangeArrowheads="1"/>
            </p:cNvSpPr>
            <p:nvPr/>
          </p:nvSpPr>
          <p:spPr bwMode="auto">
            <a:xfrm>
              <a:off x="2426" y="3612"/>
              <a:ext cx="603" cy="247"/>
            </a:xfrm>
            <a:prstGeom prst="rect">
              <a:avLst/>
            </a:prstGeom>
            <a:solidFill>
              <a:srgbClr val="FFCC66"/>
            </a:solidFill>
            <a:ln w="9525">
              <a:solidFill>
                <a:srgbClr val="FFCC66"/>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    R3</a:t>
              </a:r>
            </a:p>
          </p:txBody>
        </p:sp>
        <p:sp>
          <p:nvSpPr>
            <p:cNvPr id="87068" name="Oval 28">
              <a:extLst>
                <a:ext uri="{FF2B5EF4-FFF2-40B4-BE49-F238E27FC236}">
                  <a16:creationId xmlns:a16="http://schemas.microsoft.com/office/drawing/2014/main" id="{D72602EB-ACD2-4F3E-B4F0-6B7D6B90BAFD}"/>
                </a:ext>
              </a:extLst>
            </p:cNvPr>
            <p:cNvSpPr>
              <a:spLocks noChangeArrowheads="1"/>
            </p:cNvSpPr>
            <p:nvPr/>
          </p:nvSpPr>
          <p:spPr bwMode="auto">
            <a:xfrm>
              <a:off x="1605" y="1441"/>
              <a:ext cx="151" cy="124"/>
            </a:xfrm>
            <a:prstGeom prst="ellipse">
              <a:avLst/>
            </a:prstGeom>
            <a:solidFill>
              <a:srgbClr val="000000"/>
            </a:solidFill>
            <a:ln w="9525">
              <a:solidFill>
                <a:srgbClr val="000000"/>
              </a:solidFill>
              <a:round/>
              <a:headEnd/>
              <a:tailEnd/>
            </a:ln>
          </p:spPr>
          <p:txBody>
            <a:bodyPr/>
            <a:lstStyle/>
            <a:p>
              <a:endParaRPr lang="en-US"/>
            </a:p>
          </p:txBody>
        </p:sp>
        <p:sp>
          <p:nvSpPr>
            <p:cNvPr id="87069" name="Oval 29">
              <a:extLst>
                <a:ext uri="{FF2B5EF4-FFF2-40B4-BE49-F238E27FC236}">
                  <a16:creationId xmlns:a16="http://schemas.microsoft.com/office/drawing/2014/main" id="{C929BC11-B742-4BEC-AD95-8C2CBC63AA04}"/>
                </a:ext>
              </a:extLst>
            </p:cNvPr>
            <p:cNvSpPr>
              <a:spLocks noChangeArrowheads="1"/>
            </p:cNvSpPr>
            <p:nvPr/>
          </p:nvSpPr>
          <p:spPr bwMode="auto">
            <a:xfrm>
              <a:off x="3264" y="1441"/>
              <a:ext cx="152" cy="124"/>
            </a:xfrm>
            <a:prstGeom prst="ellipse">
              <a:avLst/>
            </a:prstGeom>
            <a:solidFill>
              <a:srgbClr val="000000"/>
            </a:solidFill>
            <a:ln w="9525">
              <a:solidFill>
                <a:srgbClr val="000000"/>
              </a:solidFill>
              <a:round/>
              <a:headEnd/>
              <a:tailEnd/>
            </a:ln>
          </p:spPr>
          <p:txBody>
            <a:bodyPr/>
            <a:lstStyle/>
            <a:p>
              <a:endParaRPr lang="en-US"/>
            </a:p>
          </p:txBody>
        </p:sp>
        <p:sp>
          <p:nvSpPr>
            <p:cNvPr id="87070" name="Oval 30">
              <a:extLst>
                <a:ext uri="{FF2B5EF4-FFF2-40B4-BE49-F238E27FC236}">
                  <a16:creationId xmlns:a16="http://schemas.microsoft.com/office/drawing/2014/main" id="{F9ABE44D-FEA5-41E5-96AF-1A88EA222B6F}"/>
                </a:ext>
              </a:extLst>
            </p:cNvPr>
            <p:cNvSpPr>
              <a:spLocks noChangeArrowheads="1"/>
            </p:cNvSpPr>
            <p:nvPr/>
          </p:nvSpPr>
          <p:spPr bwMode="auto">
            <a:xfrm>
              <a:off x="2510" y="3303"/>
              <a:ext cx="150" cy="125"/>
            </a:xfrm>
            <a:prstGeom prst="ellipse">
              <a:avLst/>
            </a:prstGeom>
            <a:solidFill>
              <a:srgbClr val="000000"/>
            </a:solidFill>
            <a:ln w="9525">
              <a:solidFill>
                <a:srgbClr val="000000"/>
              </a:solidFill>
              <a:round/>
              <a:headEnd/>
              <a:tailEnd/>
            </a:ln>
          </p:spPr>
          <p:txBody>
            <a:bodyPr/>
            <a:lstStyle/>
            <a:p>
              <a:endParaRPr lang="en-US"/>
            </a:p>
          </p:txBody>
        </p:sp>
        <p:sp>
          <p:nvSpPr>
            <p:cNvPr id="87071" name="Oval 31">
              <a:extLst>
                <a:ext uri="{FF2B5EF4-FFF2-40B4-BE49-F238E27FC236}">
                  <a16:creationId xmlns:a16="http://schemas.microsoft.com/office/drawing/2014/main" id="{9272A799-48C8-4B24-82FB-9DDD37277EB6}"/>
                </a:ext>
              </a:extLst>
            </p:cNvPr>
            <p:cNvSpPr>
              <a:spLocks noChangeArrowheads="1"/>
            </p:cNvSpPr>
            <p:nvPr/>
          </p:nvSpPr>
          <p:spPr bwMode="auto">
            <a:xfrm>
              <a:off x="2812" y="3303"/>
              <a:ext cx="151" cy="125"/>
            </a:xfrm>
            <a:prstGeom prst="ellipse">
              <a:avLst/>
            </a:prstGeom>
            <a:solidFill>
              <a:srgbClr val="000000"/>
            </a:solidFill>
            <a:ln w="9525">
              <a:solidFill>
                <a:srgbClr val="000000"/>
              </a:solidFill>
              <a:round/>
              <a:headEnd/>
              <a:tailEnd/>
            </a:ln>
          </p:spPr>
          <p:txBody>
            <a:bodyPr/>
            <a:lstStyle/>
            <a:p>
              <a:endParaRPr lang="en-US"/>
            </a:p>
          </p:txBody>
        </p:sp>
      </p:grpSp>
    </p:spTree>
  </p:cSld>
  <p:clrMapOvr>
    <a:overrideClrMapping bg1="lt1" tx1="dk1" bg2="lt2" tx2="dk2" accent1="accent1" accent2="accent2" accent3="accent3" accent4="accent4" accent5="accent5" accent6="accent6" hlink="hlink" folHlink="folHlink"/>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A44A277-777F-4E45-AC30-10BD842533B7}"/>
              </a:ext>
            </a:extLst>
          </p:cNvPr>
          <p:cNvSpPr>
            <a:spLocks noGrp="1" noChangeArrowheads="1"/>
          </p:cNvSpPr>
          <p:nvPr>
            <p:ph type="title"/>
          </p:nvPr>
        </p:nvSpPr>
        <p:spPr>
          <a:xfrm>
            <a:off x="827088" y="260350"/>
            <a:ext cx="7772400" cy="1143000"/>
          </a:xfrm>
        </p:spPr>
        <p:txBody>
          <a:bodyPr/>
          <a:lstStyle/>
          <a:p>
            <a:r>
              <a:rPr kumimoji="0" lang="zh-CN" altLang="en-US">
                <a:ea typeface="华文新魏" panose="02010800040101010101" pitchFamily="2" charset="-122"/>
              </a:rPr>
              <a:t>资源分配图的另一个例子</a:t>
            </a:r>
          </a:p>
        </p:txBody>
      </p:sp>
      <p:sp>
        <p:nvSpPr>
          <p:cNvPr id="88067" name="Rectangle 3">
            <a:extLst>
              <a:ext uri="{FF2B5EF4-FFF2-40B4-BE49-F238E27FC236}">
                <a16:creationId xmlns:a16="http://schemas.microsoft.com/office/drawing/2014/main" id="{B4D930C2-844E-4A05-A3C0-FB82CF95F26A}"/>
              </a:ext>
            </a:extLst>
          </p:cNvPr>
          <p:cNvSpPr>
            <a:spLocks noGrp="1" noChangeArrowheads="1"/>
          </p:cNvSpPr>
          <p:nvPr>
            <p:ph type="body" idx="1"/>
          </p:nvPr>
        </p:nvSpPr>
        <p:spPr/>
        <p:txBody>
          <a:bodyPr/>
          <a:lstStyle/>
          <a:p>
            <a:pPr>
              <a:buFontTx/>
              <a:buNone/>
            </a:pPr>
            <a:r>
              <a:rPr lang="en-US" altLang="zh-CN"/>
              <a:t>    </a:t>
            </a:r>
          </a:p>
        </p:txBody>
      </p:sp>
      <p:grpSp>
        <p:nvGrpSpPr>
          <p:cNvPr id="88098" name="Group 34">
            <a:extLst>
              <a:ext uri="{FF2B5EF4-FFF2-40B4-BE49-F238E27FC236}">
                <a16:creationId xmlns:a16="http://schemas.microsoft.com/office/drawing/2014/main" id="{0D8A7594-8F37-449B-BA72-2B3E6C436F26}"/>
              </a:ext>
            </a:extLst>
          </p:cNvPr>
          <p:cNvGrpSpPr>
            <a:grpSpLocks/>
          </p:cNvGrpSpPr>
          <p:nvPr/>
        </p:nvGrpSpPr>
        <p:grpSpPr bwMode="auto">
          <a:xfrm>
            <a:off x="2057400" y="1447800"/>
            <a:ext cx="4572000" cy="4038600"/>
            <a:chOff x="1329" y="1104"/>
            <a:chExt cx="2100" cy="1766"/>
          </a:xfrm>
        </p:grpSpPr>
        <p:sp>
          <p:nvSpPr>
            <p:cNvPr id="88069" name="Text Box 5">
              <a:extLst>
                <a:ext uri="{FF2B5EF4-FFF2-40B4-BE49-F238E27FC236}">
                  <a16:creationId xmlns:a16="http://schemas.microsoft.com/office/drawing/2014/main" id="{CB12FFF3-BB66-48B9-BF5C-86011F922049}"/>
                </a:ext>
              </a:extLst>
            </p:cNvPr>
            <p:cNvSpPr txBox="1">
              <a:spLocks noChangeArrowheads="1"/>
            </p:cNvSpPr>
            <p:nvPr/>
          </p:nvSpPr>
          <p:spPr bwMode="auto">
            <a:xfrm>
              <a:off x="1529" y="1398"/>
              <a:ext cx="400" cy="196"/>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R1</a:t>
              </a:r>
            </a:p>
          </p:txBody>
        </p:sp>
        <p:sp>
          <p:nvSpPr>
            <p:cNvPr id="88070" name="Text Box 6">
              <a:extLst>
                <a:ext uri="{FF2B5EF4-FFF2-40B4-BE49-F238E27FC236}">
                  <a16:creationId xmlns:a16="http://schemas.microsoft.com/office/drawing/2014/main" id="{8B36163E-C813-4CCD-B8E7-A68B24CF0902}"/>
                </a:ext>
              </a:extLst>
            </p:cNvPr>
            <p:cNvSpPr txBox="1">
              <a:spLocks noChangeArrowheads="1"/>
            </p:cNvSpPr>
            <p:nvPr/>
          </p:nvSpPr>
          <p:spPr bwMode="auto">
            <a:xfrm>
              <a:off x="2996" y="1398"/>
              <a:ext cx="400" cy="196"/>
            </a:xfrm>
            <a:prstGeom prst="rect">
              <a:avLst/>
            </a:prstGeom>
            <a:solidFill>
              <a:srgbClr val="FFCC66"/>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R2</a:t>
              </a:r>
            </a:p>
          </p:txBody>
        </p:sp>
        <p:grpSp>
          <p:nvGrpSpPr>
            <p:cNvPr id="88071" name="Group 7">
              <a:extLst>
                <a:ext uri="{FF2B5EF4-FFF2-40B4-BE49-F238E27FC236}">
                  <a16:creationId xmlns:a16="http://schemas.microsoft.com/office/drawing/2014/main" id="{5DDC3E06-2D5E-4A60-8FFE-20F4C2E960E0}"/>
                </a:ext>
              </a:extLst>
            </p:cNvPr>
            <p:cNvGrpSpPr>
              <a:grpSpLocks/>
            </p:cNvGrpSpPr>
            <p:nvPr/>
          </p:nvGrpSpPr>
          <p:grpSpPr bwMode="auto">
            <a:xfrm>
              <a:off x="1329" y="2379"/>
              <a:ext cx="500" cy="491"/>
              <a:chOff x="3681" y="9430"/>
              <a:chExt cx="900" cy="780"/>
            </a:xfrm>
          </p:grpSpPr>
          <p:sp>
            <p:nvSpPr>
              <p:cNvPr id="88072" name="Oval 8">
                <a:extLst>
                  <a:ext uri="{FF2B5EF4-FFF2-40B4-BE49-F238E27FC236}">
                    <a16:creationId xmlns:a16="http://schemas.microsoft.com/office/drawing/2014/main" id="{274C35A3-4C14-4D95-ADB9-C645FA10DD85}"/>
                  </a:ext>
                </a:extLst>
              </p:cNvPr>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p>
                <a:endParaRPr lang="en-US"/>
              </a:p>
            </p:txBody>
          </p:sp>
          <p:sp>
            <p:nvSpPr>
              <p:cNvPr id="88073" name="Text Box 9">
                <a:extLst>
                  <a:ext uri="{FF2B5EF4-FFF2-40B4-BE49-F238E27FC236}">
                    <a16:creationId xmlns:a16="http://schemas.microsoft.com/office/drawing/2014/main" id="{D54255E7-138E-4640-8086-B42AF1B3D178}"/>
                  </a:ext>
                </a:extLst>
              </p:cNvPr>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P2</a:t>
                </a:r>
              </a:p>
            </p:txBody>
          </p:sp>
        </p:grpSp>
        <p:grpSp>
          <p:nvGrpSpPr>
            <p:cNvPr id="88074" name="Group 10">
              <a:extLst>
                <a:ext uri="{FF2B5EF4-FFF2-40B4-BE49-F238E27FC236}">
                  <a16:creationId xmlns:a16="http://schemas.microsoft.com/office/drawing/2014/main" id="{8EA2CC7C-38F2-4F4B-8C68-5696B5FE9405}"/>
                </a:ext>
              </a:extLst>
            </p:cNvPr>
            <p:cNvGrpSpPr>
              <a:grpSpLocks/>
            </p:cNvGrpSpPr>
            <p:nvPr/>
          </p:nvGrpSpPr>
          <p:grpSpPr bwMode="auto">
            <a:xfrm>
              <a:off x="2129" y="2379"/>
              <a:ext cx="500" cy="491"/>
              <a:chOff x="3681" y="9430"/>
              <a:chExt cx="900" cy="780"/>
            </a:xfrm>
          </p:grpSpPr>
          <p:sp>
            <p:nvSpPr>
              <p:cNvPr id="88075" name="Oval 11">
                <a:extLst>
                  <a:ext uri="{FF2B5EF4-FFF2-40B4-BE49-F238E27FC236}">
                    <a16:creationId xmlns:a16="http://schemas.microsoft.com/office/drawing/2014/main" id="{5FF9E5EC-BF24-4739-85F7-BCA5E4FDC58D}"/>
                  </a:ext>
                </a:extLst>
              </p:cNvPr>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p>
                <a:endParaRPr lang="en-US"/>
              </a:p>
            </p:txBody>
          </p:sp>
          <p:sp>
            <p:nvSpPr>
              <p:cNvPr id="88076" name="Text Box 12">
                <a:extLst>
                  <a:ext uri="{FF2B5EF4-FFF2-40B4-BE49-F238E27FC236}">
                    <a16:creationId xmlns:a16="http://schemas.microsoft.com/office/drawing/2014/main" id="{C27A1BC2-8959-4277-9756-74FBBAF2CB3A}"/>
                  </a:ext>
                </a:extLst>
              </p:cNvPr>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P3</a:t>
                </a:r>
              </a:p>
            </p:txBody>
          </p:sp>
        </p:grpSp>
        <p:grpSp>
          <p:nvGrpSpPr>
            <p:cNvPr id="88077" name="Group 13">
              <a:extLst>
                <a:ext uri="{FF2B5EF4-FFF2-40B4-BE49-F238E27FC236}">
                  <a16:creationId xmlns:a16="http://schemas.microsoft.com/office/drawing/2014/main" id="{97A1E9D0-22F4-4B8A-869B-A5BF03FBEF6B}"/>
                </a:ext>
              </a:extLst>
            </p:cNvPr>
            <p:cNvGrpSpPr>
              <a:grpSpLocks/>
            </p:cNvGrpSpPr>
            <p:nvPr/>
          </p:nvGrpSpPr>
          <p:grpSpPr bwMode="auto">
            <a:xfrm>
              <a:off x="2929" y="2379"/>
              <a:ext cx="500" cy="491"/>
              <a:chOff x="3681" y="9430"/>
              <a:chExt cx="900" cy="780"/>
            </a:xfrm>
          </p:grpSpPr>
          <p:sp>
            <p:nvSpPr>
              <p:cNvPr id="88078" name="Oval 14">
                <a:extLst>
                  <a:ext uri="{FF2B5EF4-FFF2-40B4-BE49-F238E27FC236}">
                    <a16:creationId xmlns:a16="http://schemas.microsoft.com/office/drawing/2014/main" id="{08EC4EBB-3425-4F18-859E-0B5C570B9741}"/>
                  </a:ext>
                </a:extLst>
              </p:cNvPr>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p>
                <a:endParaRPr lang="en-US"/>
              </a:p>
            </p:txBody>
          </p:sp>
          <p:sp>
            <p:nvSpPr>
              <p:cNvPr id="88079" name="Text Box 15">
                <a:extLst>
                  <a:ext uri="{FF2B5EF4-FFF2-40B4-BE49-F238E27FC236}">
                    <a16:creationId xmlns:a16="http://schemas.microsoft.com/office/drawing/2014/main" id="{221D582E-6BE1-4433-8049-A0D87A8D5AC1}"/>
                  </a:ext>
                </a:extLst>
              </p:cNvPr>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P4</a:t>
                </a:r>
              </a:p>
            </p:txBody>
          </p:sp>
        </p:grpSp>
        <p:grpSp>
          <p:nvGrpSpPr>
            <p:cNvPr id="88081" name="Group 17">
              <a:extLst>
                <a:ext uri="{FF2B5EF4-FFF2-40B4-BE49-F238E27FC236}">
                  <a16:creationId xmlns:a16="http://schemas.microsoft.com/office/drawing/2014/main" id="{5B490490-00E5-428C-B963-E5030A9EA50E}"/>
                </a:ext>
              </a:extLst>
            </p:cNvPr>
            <p:cNvGrpSpPr>
              <a:grpSpLocks/>
            </p:cNvGrpSpPr>
            <p:nvPr/>
          </p:nvGrpSpPr>
          <p:grpSpPr bwMode="auto">
            <a:xfrm>
              <a:off x="2196" y="1104"/>
              <a:ext cx="500" cy="490"/>
              <a:chOff x="3681" y="9430"/>
              <a:chExt cx="900" cy="780"/>
            </a:xfrm>
          </p:grpSpPr>
          <p:sp>
            <p:nvSpPr>
              <p:cNvPr id="88082" name="Oval 18">
                <a:extLst>
                  <a:ext uri="{FF2B5EF4-FFF2-40B4-BE49-F238E27FC236}">
                    <a16:creationId xmlns:a16="http://schemas.microsoft.com/office/drawing/2014/main" id="{8B6B45CB-FF53-4923-8B0B-698DA3C29CDD}"/>
                  </a:ext>
                </a:extLst>
              </p:cNvPr>
              <p:cNvSpPr>
                <a:spLocks noChangeArrowheads="1"/>
              </p:cNvSpPr>
              <p:nvPr/>
            </p:nvSpPr>
            <p:spPr bwMode="auto">
              <a:xfrm>
                <a:off x="3681" y="9430"/>
                <a:ext cx="900" cy="780"/>
              </a:xfrm>
              <a:prstGeom prst="ellipse">
                <a:avLst/>
              </a:prstGeom>
              <a:solidFill>
                <a:schemeClr val="bg1"/>
              </a:solidFill>
              <a:ln w="9525">
                <a:solidFill>
                  <a:srgbClr val="000000"/>
                </a:solidFill>
                <a:round/>
                <a:headEnd/>
                <a:tailEnd/>
              </a:ln>
            </p:spPr>
            <p:txBody>
              <a:bodyPr/>
              <a:lstStyle/>
              <a:p>
                <a:endParaRPr lang="en-US"/>
              </a:p>
            </p:txBody>
          </p:sp>
          <p:sp>
            <p:nvSpPr>
              <p:cNvPr id="88083" name="Text Box 19">
                <a:extLst>
                  <a:ext uri="{FF2B5EF4-FFF2-40B4-BE49-F238E27FC236}">
                    <a16:creationId xmlns:a16="http://schemas.microsoft.com/office/drawing/2014/main" id="{68E83263-BABB-4318-B1E7-6F2CD90F430D}"/>
                  </a:ext>
                </a:extLst>
              </p:cNvPr>
              <p:cNvSpPr txBox="1">
                <a:spLocks noChangeArrowheads="1"/>
              </p:cNvSpPr>
              <p:nvPr/>
            </p:nvSpPr>
            <p:spPr bwMode="auto">
              <a:xfrm>
                <a:off x="3861" y="9742"/>
                <a:ext cx="540" cy="312"/>
              </a:xfrm>
              <a:prstGeom prst="rect">
                <a:avLst/>
              </a:prstGeom>
              <a:solidFill>
                <a:schemeClr val="bg1"/>
              </a:solidFill>
              <a:ln w="9525">
                <a:solidFill>
                  <a:srgbClr val="FFFFFF"/>
                </a:solidFill>
                <a:miter lim="800000"/>
                <a:headEnd/>
                <a:tailEnd/>
              </a:ln>
            </p:spPr>
            <p:txBody>
              <a:bodyPr/>
              <a:lstStyle/>
              <a:p>
                <a:pPr eaLnBrk="0" hangingPunct="0"/>
                <a:r>
                  <a:rPr kumimoji="0" lang="en-US" altLang="zh-CN" sz="1800">
                    <a:solidFill>
                      <a:srgbClr val="CC0000"/>
                    </a:solidFill>
                    <a:latin typeface="华文新魏" panose="02010800040101010101" pitchFamily="2" charset="-122"/>
                    <a:ea typeface="华文新魏" panose="02010800040101010101" pitchFamily="2" charset="-122"/>
                  </a:rPr>
                  <a:t>P1</a:t>
                </a:r>
              </a:p>
            </p:txBody>
          </p:sp>
        </p:grpSp>
        <p:grpSp>
          <p:nvGrpSpPr>
            <p:cNvPr id="88084" name="Group 20">
              <a:extLst>
                <a:ext uri="{FF2B5EF4-FFF2-40B4-BE49-F238E27FC236}">
                  <a16:creationId xmlns:a16="http://schemas.microsoft.com/office/drawing/2014/main" id="{5C4D71E2-6E46-4578-8732-340124D1A030}"/>
                </a:ext>
              </a:extLst>
            </p:cNvPr>
            <p:cNvGrpSpPr>
              <a:grpSpLocks/>
            </p:cNvGrpSpPr>
            <p:nvPr/>
          </p:nvGrpSpPr>
          <p:grpSpPr bwMode="auto">
            <a:xfrm>
              <a:off x="2896" y="1693"/>
              <a:ext cx="500" cy="294"/>
              <a:chOff x="6741" y="1942"/>
              <a:chExt cx="900" cy="468"/>
            </a:xfrm>
          </p:grpSpPr>
          <p:sp>
            <p:nvSpPr>
              <p:cNvPr id="88085" name="Text Box 21">
                <a:extLst>
                  <a:ext uri="{FF2B5EF4-FFF2-40B4-BE49-F238E27FC236}">
                    <a16:creationId xmlns:a16="http://schemas.microsoft.com/office/drawing/2014/main" id="{4B54D681-E570-4E01-A1DD-CCB1CB1C7C8B}"/>
                  </a:ext>
                </a:extLst>
              </p:cNvPr>
              <p:cNvSpPr txBox="1">
                <a:spLocks noChangeArrowheads="1"/>
              </p:cNvSpPr>
              <p:nvPr/>
            </p:nvSpPr>
            <p:spPr bwMode="auto">
              <a:xfrm>
                <a:off x="6741" y="1942"/>
                <a:ext cx="900" cy="468"/>
              </a:xfrm>
              <a:prstGeom prst="rect">
                <a:avLst/>
              </a:prstGeom>
              <a:solidFill>
                <a:schemeClr val="tx2"/>
              </a:solidFill>
              <a:ln w="9525">
                <a:solidFill>
                  <a:srgbClr val="000000"/>
                </a:solidFill>
                <a:miter lim="800000"/>
                <a:headEnd/>
                <a:tailEnd/>
              </a:ln>
            </p:spPr>
            <p:txBody>
              <a:bodyPr/>
              <a:lstStyle/>
              <a:p>
                <a:pPr algn="just" eaLnBrk="0" hangingPunct="0"/>
                <a:endParaRPr kumimoji="0" lang="en-US" altLang="en-US" sz="1800">
                  <a:solidFill>
                    <a:srgbClr val="CC0000"/>
                  </a:solidFill>
                  <a:latin typeface="华文新魏" panose="02010800040101010101" pitchFamily="2" charset="-122"/>
                  <a:ea typeface="华文新魏" panose="02010800040101010101" pitchFamily="2" charset="-122"/>
                </a:endParaRPr>
              </a:p>
            </p:txBody>
          </p:sp>
          <p:sp>
            <p:nvSpPr>
              <p:cNvPr id="88086" name="Oval 22">
                <a:extLst>
                  <a:ext uri="{FF2B5EF4-FFF2-40B4-BE49-F238E27FC236}">
                    <a16:creationId xmlns:a16="http://schemas.microsoft.com/office/drawing/2014/main" id="{6A07F3E4-3AFC-490F-8C9F-B0E605B124AF}"/>
                  </a:ext>
                </a:extLst>
              </p:cNvPr>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p>
                <a:endParaRPr lang="en-US"/>
              </a:p>
            </p:txBody>
          </p:sp>
          <p:sp>
            <p:nvSpPr>
              <p:cNvPr id="88087" name="Oval 23">
                <a:extLst>
                  <a:ext uri="{FF2B5EF4-FFF2-40B4-BE49-F238E27FC236}">
                    <a16:creationId xmlns:a16="http://schemas.microsoft.com/office/drawing/2014/main" id="{80336A89-CC9C-4189-B244-660B8ECD7E5B}"/>
                  </a:ext>
                </a:extLst>
              </p:cNvPr>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p>
                <a:endParaRPr lang="en-US"/>
              </a:p>
            </p:txBody>
          </p:sp>
        </p:grpSp>
        <p:grpSp>
          <p:nvGrpSpPr>
            <p:cNvPr id="88088" name="Group 24">
              <a:extLst>
                <a:ext uri="{FF2B5EF4-FFF2-40B4-BE49-F238E27FC236}">
                  <a16:creationId xmlns:a16="http://schemas.microsoft.com/office/drawing/2014/main" id="{83144FDE-CBF6-40BB-9119-2F55F929EF2F}"/>
                </a:ext>
              </a:extLst>
            </p:cNvPr>
            <p:cNvGrpSpPr>
              <a:grpSpLocks/>
            </p:cNvGrpSpPr>
            <p:nvPr/>
          </p:nvGrpSpPr>
          <p:grpSpPr bwMode="auto">
            <a:xfrm>
              <a:off x="1396" y="1693"/>
              <a:ext cx="500" cy="294"/>
              <a:chOff x="6741" y="1942"/>
              <a:chExt cx="900" cy="468"/>
            </a:xfrm>
          </p:grpSpPr>
          <p:sp>
            <p:nvSpPr>
              <p:cNvPr id="88089" name="Text Box 25">
                <a:extLst>
                  <a:ext uri="{FF2B5EF4-FFF2-40B4-BE49-F238E27FC236}">
                    <a16:creationId xmlns:a16="http://schemas.microsoft.com/office/drawing/2014/main" id="{075E54CB-9374-41F7-8DD0-FC56197A4188}"/>
                  </a:ext>
                </a:extLst>
              </p:cNvPr>
              <p:cNvSpPr txBox="1">
                <a:spLocks noChangeArrowheads="1"/>
              </p:cNvSpPr>
              <p:nvPr/>
            </p:nvSpPr>
            <p:spPr bwMode="auto">
              <a:xfrm>
                <a:off x="6741" y="1942"/>
                <a:ext cx="900" cy="468"/>
              </a:xfrm>
              <a:prstGeom prst="rect">
                <a:avLst/>
              </a:prstGeom>
              <a:solidFill>
                <a:schemeClr val="tx2"/>
              </a:solidFill>
              <a:ln w="9525">
                <a:solidFill>
                  <a:srgbClr val="000000"/>
                </a:solidFill>
                <a:miter lim="800000"/>
                <a:headEnd/>
                <a:tailEnd/>
              </a:ln>
            </p:spPr>
            <p:txBody>
              <a:bodyPr/>
              <a:lstStyle/>
              <a:p>
                <a:pPr algn="just" eaLnBrk="0" hangingPunct="0"/>
                <a:endParaRPr kumimoji="0" lang="en-US" altLang="en-US" sz="1800">
                  <a:solidFill>
                    <a:srgbClr val="CC0000"/>
                  </a:solidFill>
                  <a:latin typeface="华文新魏" panose="02010800040101010101" pitchFamily="2" charset="-122"/>
                  <a:ea typeface="华文新魏" panose="02010800040101010101" pitchFamily="2" charset="-122"/>
                </a:endParaRPr>
              </a:p>
            </p:txBody>
          </p:sp>
          <p:sp>
            <p:nvSpPr>
              <p:cNvPr id="88090" name="Oval 26">
                <a:extLst>
                  <a:ext uri="{FF2B5EF4-FFF2-40B4-BE49-F238E27FC236}">
                    <a16:creationId xmlns:a16="http://schemas.microsoft.com/office/drawing/2014/main" id="{EBFD931E-0B49-43A1-868E-E74B5C34C35A}"/>
                  </a:ext>
                </a:extLst>
              </p:cNvPr>
              <p:cNvSpPr>
                <a:spLocks noChangeArrowheads="1"/>
              </p:cNvSpPr>
              <p:nvPr/>
            </p:nvSpPr>
            <p:spPr bwMode="auto">
              <a:xfrm>
                <a:off x="6921" y="2098"/>
                <a:ext cx="180" cy="156"/>
              </a:xfrm>
              <a:prstGeom prst="ellipse">
                <a:avLst/>
              </a:prstGeom>
              <a:solidFill>
                <a:srgbClr val="000000"/>
              </a:solidFill>
              <a:ln w="9525">
                <a:solidFill>
                  <a:srgbClr val="000000"/>
                </a:solidFill>
                <a:round/>
                <a:headEnd/>
                <a:tailEnd/>
              </a:ln>
            </p:spPr>
            <p:txBody>
              <a:bodyPr/>
              <a:lstStyle/>
              <a:p>
                <a:endParaRPr lang="en-US"/>
              </a:p>
            </p:txBody>
          </p:sp>
          <p:sp>
            <p:nvSpPr>
              <p:cNvPr id="88091" name="Oval 27">
                <a:extLst>
                  <a:ext uri="{FF2B5EF4-FFF2-40B4-BE49-F238E27FC236}">
                    <a16:creationId xmlns:a16="http://schemas.microsoft.com/office/drawing/2014/main" id="{BE5637CD-8013-49B9-9D3C-CA5BCB9860B2}"/>
                  </a:ext>
                </a:extLst>
              </p:cNvPr>
              <p:cNvSpPr>
                <a:spLocks noChangeArrowheads="1"/>
              </p:cNvSpPr>
              <p:nvPr/>
            </p:nvSpPr>
            <p:spPr bwMode="auto">
              <a:xfrm>
                <a:off x="7281" y="2098"/>
                <a:ext cx="180" cy="156"/>
              </a:xfrm>
              <a:prstGeom prst="ellipse">
                <a:avLst/>
              </a:prstGeom>
              <a:solidFill>
                <a:srgbClr val="000000"/>
              </a:solidFill>
              <a:ln w="9525">
                <a:solidFill>
                  <a:srgbClr val="000000"/>
                </a:solidFill>
                <a:round/>
                <a:headEnd/>
                <a:tailEnd/>
              </a:ln>
            </p:spPr>
            <p:txBody>
              <a:bodyPr/>
              <a:lstStyle/>
              <a:p>
                <a:endParaRPr lang="en-US"/>
              </a:p>
            </p:txBody>
          </p:sp>
        </p:grpSp>
        <p:sp>
          <p:nvSpPr>
            <p:cNvPr id="88092" name="Line 28">
              <a:extLst>
                <a:ext uri="{FF2B5EF4-FFF2-40B4-BE49-F238E27FC236}">
                  <a16:creationId xmlns:a16="http://schemas.microsoft.com/office/drawing/2014/main" id="{027853B6-64E0-4DAE-9D32-5E242B36A132}"/>
                </a:ext>
              </a:extLst>
            </p:cNvPr>
            <p:cNvSpPr>
              <a:spLocks noChangeShapeType="1"/>
            </p:cNvSpPr>
            <p:nvPr/>
          </p:nvSpPr>
          <p:spPr bwMode="auto">
            <a:xfrm flipV="1">
              <a:off x="1796" y="1496"/>
              <a:ext cx="400" cy="2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3" name="Line 29">
              <a:extLst>
                <a:ext uri="{FF2B5EF4-FFF2-40B4-BE49-F238E27FC236}">
                  <a16:creationId xmlns:a16="http://schemas.microsoft.com/office/drawing/2014/main" id="{5292ED0C-2755-4F23-A0FC-D250BD8F20C4}"/>
                </a:ext>
              </a:extLst>
            </p:cNvPr>
            <p:cNvSpPr>
              <a:spLocks noChangeShapeType="1"/>
            </p:cNvSpPr>
            <p:nvPr/>
          </p:nvSpPr>
          <p:spPr bwMode="auto">
            <a:xfrm>
              <a:off x="2696" y="1496"/>
              <a:ext cx="200" cy="1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4" name="Line 30">
              <a:extLst>
                <a:ext uri="{FF2B5EF4-FFF2-40B4-BE49-F238E27FC236}">
                  <a16:creationId xmlns:a16="http://schemas.microsoft.com/office/drawing/2014/main" id="{128A1179-8104-4E89-9D3B-4CD88223445B}"/>
                </a:ext>
              </a:extLst>
            </p:cNvPr>
            <p:cNvSpPr>
              <a:spLocks noChangeShapeType="1"/>
            </p:cNvSpPr>
            <p:nvPr/>
          </p:nvSpPr>
          <p:spPr bwMode="auto">
            <a:xfrm>
              <a:off x="31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5" name="Line 31">
              <a:extLst>
                <a:ext uri="{FF2B5EF4-FFF2-40B4-BE49-F238E27FC236}">
                  <a16:creationId xmlns:a16="http://schemas.microsoft.com/office/drawing/2014/main" id="{B5FCA065-5892-4E9A-B3BF-44645599F895}"/>
                </a:ext>
              </a:extLst>
            </p:cNvPr>
            <p:cNvSpPr>
              <a:spLocks noChangeShapeType="1"/>
            </p:cNvSpPr>
            <p:nvPr/>
          </p:nvSpPr>
          <p:spPr bwMode="auto">
            <a:xfrm flipH="1">
              <a:off x="2496" y="1889"/>
              <a:ext cx="5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6" name="Line 32">
              <a:extLst>
                <a:ext uri="{FF2B5EF4-FFF2-40B4-BE49-F238E27FC236}">
                  <a16:creationId xmlns:a16="http://schemas.microsoft.com/office/drawing/2014/main" id="{7800E2AB-AE6D-4C44-B578-3D1B2BD576EE}"/>
                </a:ext>
              </a:extLst>
            </p:cNvPr>
            <p:cNvSpPr>
              <a:spLocks noChangeShapeType="1"/>
            </p:cNvSpPr>
            <p:nvPr/>
          </p:nvSpPr>
          <p:spPr bwMode="auto">
            <a:xfrm flipH="1" flipV="1">
              <a:off x="1896" y="1987"/>
              <a:ext cx="30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7" name="Line 33">
              <a:extLst>
                <a:ext uri="{FF2B5EF4-FFF2-40B4-BE49-F238E27FC236}">
                  <a16:creationId xmlns:a16="http://schemas.microsoft.com/office/drawing/2014/main" id="{B688F890-7D51-4F16-8225-F3D2948F7D99}"/>
                </a:ext>
              </a:extLst>
            </p:cNvPr>
            <p:cNvSpPr>
              <a:spLocks noChangeShapeType="1"/>
            </p:cNvSpPr>
            <p:nvPr/>
          </p:nvSpPr>
          <p:spPr bwMode="auto">
            <a:xfrm>
              <a:off x="1596" y="1889"/>
              <a:ext cx="0" cy="49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8099" name="Rectangle 35">
            <a:extLst>
              <a:ext uri="{FF2B5EF4-FFF2-40B4-BE49-F238E27FC236}">
                <a16:creationId xmlns:a16="http://schemas.microsoft.com/office/drawing/2014/main" id="{0C2C9FBB-4171-45A4-90C5-30394FE93FB7}"/>
              </a:ext>
            </a:extLst>
          </p:cNvPr>
          <p:cNvSpPr>
            <a:spLocks noChangeArrowheads="1"/>
          </p:cNvSpPr>
          <p:nvPr/>
        </p:nvSpPr>
        <p:spPr bwMode="auto">
          <a:xfrm>
            <a:off x="755650" y="-1179513"/>
            <a:ext cx="7727950" cy="210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5400">
                <a:solidFill>
                  <a:srgbClr val="0066FF"/>
                </a:solidFill>
                <a:latin typeface="华文新魏" panose="02010800040101010101" pitchFamily="2" charset="-122"/>
                <a:ea typeface="华文新魏" panose="02010800040101010101" pitchFamily="2" charset="-122"/>
              </a:rPr>
              <a:t>资源分配图的另一个例子</a:t>
            </a:r>
          </a:p>
          <a:p>
            <a:pPr>
              <a:spcBef>
                <a:spcPct val="20000"/>
              </a:spcBef>
            </a:pPr>
            <a:r>
              <a:rPr lang="zh-CN" altLang="en-US" sz="3200">
                <a:solidFill>
                  <a:srgbClr val="0066FF"/>
                </a:solidFill>
                <a:latin typeface="华文新魏" panose="02010800040101010101" pitchFamily="2" charset="-122"/>
                <a:ea typeface="华文新魏" panose="02010800040101010101" pitchFamily="2" charset="-122"/>
              </a:rPr>
              <a:t>    </a:t>
            </a:r>
          </a:p>
          <a:p>
            <a:endParaRPr kumimoji="0" lang="zh-CN" altLang="en-US" sz="4000">
              <a:solidFill>
                <a:srgbClr val="0066FF"/>
              </a:solidFill>
              <a:latin typeface="华文新魏" panose="02010800040101010101" pitchFamily="2" charset="-122"/>
              <a:ea typeface="华文新魏"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C55965C-4827-4704-BB9E-21A3AF63A797}"/>
              </a:ext>
            </a:extLst>
          </p:cNvPr>
          <p:cNvSpPr>
            <a:spLocks noGrp="1" noChangeArrowheads="1"/>
          </p:cNvSpPr>
          <p:nvPr>
            <p:ph type="title"/>
          </p:nvPr>
        </p:nvSpPr>
        <p:spPr>
          <a:xfrm>
            <a:off x="990600" y="685800"/>
            <a:ext cx="7772400" cy="1143000"/>
          </a:xfrm>
        </p:spPr>
        <p:txBody>
          <a:bodyPr/>
          <a:lstStyle/>
          <a:p>
            <a:r>
              <a:rPr lang="zh-CN" altLang="en-US" sz="4000">
                <a:latin typeface="华文新魏" panose="02010800040101010101" pitchFamily="2" charset="-122"/>
                <a:ea typeface="华文新魏" panose="02010800040101010101" pitchFamily="2" charset="-122"/>
              </a:rPr>
              <a:t>简化进程</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资源分配图检测系统是否处于死锁状态</a:t>
            </a:r>
            <a:r>
              <a:rPr lang="en-US" altLang="zh-CN" sz="4000">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89091" name="Rectangle 3">
            <a:extLst>
              <a:ext uri="{FF2B5EF4-FFF2-40B4-BE49-F238E27FC236}">
                <a16:creationId xmlns:a16="http://schemas.microsoft.com/office/drawing/2014/main" id="{BCDA13A0-D869-483D-A3E5-863664BBC707}"/>
              </a:ext>
            </a:extLst>
          </p:cNvPr>
          <p:cNvSpPr>
            <a:spLocks noGrp="1" noChangeArrowheads="1"/>
          </p:cNvSpPr>
          <p:nvPr>
            <p:ph type="body" idx="1"/>
          </p:nvPr>
        </p:nvSpPr>
        <p:spPr>
          <a:xfrm>
            <a:off x="914400" y="1524000"/>
            <a:ext cx="7391400" cy="5181600"/>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如果进程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资源分配图中无环路，则此时系统没有发生死锁。</a:t>
            </a:r>
          </a:p>
          <a:p>
            <a:pPr>
              <a:lnSpc>
                <a:spcPct val="90000"/>
              </a:lnSpc>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资源分配图中有环路，且每个资源类中仅有一个资源，则系统中发生了死锁，此时，环路是系统发生死锁的充要条件，环路中的进程便为死锁进程。</a:t>
            </a:r>
          </a:p>
          <a:p>
            <a:pPr algn="just">
              <a:lnSpc>
                <a:spcPct val="90000"/>
              </a:lnSpc>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如果进程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资源分配图中有环路，且涉及的资源类中有多个资源，则环路的存在只是产生死锁的必要条件而不是充分条件。</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9F6C9F9-4F20-464C-98F5-CEF4A6F28875}"/>
              </a:ext>
            </a:extLst>
          </p:cNvPr>
          <p:cNvSpPr>
            <a:spLocks noGrp="1" noChangeArrowheads="1"/>
          </p:cNvSpPr>
          <p:nvPr>
            <p:ph type="title"/>
          </p:nvPr>
        </p:nvSpPr>
        <p:spPr>
          <a:xfrm>
            <a:off x="1066800" y="762000"/>
            <a:ext cx="7772400" cy="1143000"/>
          </a:xfrm>
        </p:spPr>
        <p:txBody>
          <a:bodyPr/>
          <a:lstStyle/>
          <a:p>
            <a:r>
              <a:rPr lang="zh-CN" altLang="en-US" sz="4000">
                <a:latin typeface="华文新魏" panose="02010800040101010101" pitchFamily="2" charset="-122"/>
                <a:ea typeface="华文新魏" panose="02010800040101010101" pitchFamily="2" charset="-122"/>
              </a:rPr>
              <a:t>简化进程</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资源分配图检测系统是否处于死锁状态</a:t>
            </a:r>
            <a:r>
              <a:rPr lang="en-US" altLang="zh-CN" sz="4000">
                <a:latin typeface="华文新魏" panose="02010800040101010101" pitchFamily="2" charset="-122"/>
                <a:ea typeface="华文新魏" panose="02010800040101010101" pitchFamily="2" charset="-122"/>
              </a:rPr>
              <a:t>(2)</a:t>
            </a:r>
            <a:br>
              <a:rPr lang="en-US" altLang="zh-CN" sz="4000">
                <a:latin typeface="华文新魏" panose="02010800040101010101" pitchFamily="2" charset="-122"/>
                <a:ea typeface="华文新魏" panose="02010800040101010101" pitchFamily="2" charset="-122"/>
              </a:rPr>
            </a:br>
            <a:endParaRPr lang="en-US" altLang="zh-CN" sz="4000">
              <a:latin typeface="华文新魏" panose="02010800040101010101" pitchFamily="2" charset="-122"/>
              <a:ea typeface="华文新魏" panose="02010800040101010101" pitchFamily="2" charset="-122"/>
            </a:endParaRPr>
          </a:p>
        </p:txBody>
      </p:sp>
      <p:sp>
        <p:nvSpPr>
          <p:cNvPr id="105475" name="Rectangle 3">
            <a:extLst>
              <a:ext uri="{FF2B5EF4-FFF2-40B4-BE49-F238E27FC236}">
                <a16:creationId xmlns:a16="http://schemas.microsoft.com/office/drawing/2014/main" id="{20ACC14B-0199-4939-A5CE-BE5B84512656}"/>
              </a:ext>
            </a:extLst>
          </p:cNvPr>
          <p:cNvSpPr>
            <a:spLocks noGrp="1" noChangeArrowheads="1"/>
          </p:cNvSpPr>
          <p:nvPr>
            <p:ph type="body" idx="1"/>
          </p:nvPr>
        </p:nvSpPr>
        <p:spPr>
          <a:xfrm>
            <a:off x="914400" y="1676400"/>
            <a:ext cx="7696200" cy="4724400"/>
          </a:xfrm>
        </p:spPr>
        <p:txBody>
          <a:bodyPr/>
          <a:lstStyle/>
          <a:p>
            <a:pPr algn="just"/>
            <a:r>
              <a:rPr lang="zh-CN" altLang="en-US">
                <a:latin typeface="华文新魏" panose="02010800040101010101" pitchFamily="2" charset="-122"/>
                <a:ea typeface="华文新魏" panose="02010800040101010101" pitchFamily="2" charset="-122"/>
              </a:rPr>
              <a:t>如果能在进程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资源分配图中消去此进程的所有请求边和分配边，成为孤立结点。经一系列简化，使所有进程成为孤立结点，则该图是可完全简化的；否则则称该图是不可完全简化的。</a:t>
            </a:r>
          </a:p>
          <a:p>
            <a:pPr algn="just"/>
            <a:r>
              <a:rPr lang="zh-CN" altLang="en-US">
                <a:latin typeface="华文新魏" panose="02010800040101010101" pitchFamily="2" charset="-122"/>
                <a:ea typeface="华文新魏" panose="02010800040101010101" pitchFamily="2" charset="-122"/>
              </a:rPr>
              <a:t>系统为死锁状态的充分条件是：当且仅当该状态的进程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资源分配图是不可完全简化的。该充分条件称为死锁定理</a:t>
            </a:r>
            <a:r>
              <a:rPr lang="zh-CN" altLang="en-US" sz="4000">
                <a:latin typeface="隶书" panose="02010509060101010101" pitchFamily="49" charset="-122"/>
                <a:ea typeface="隶书" panose="02010509060101010101" pitchFamily="49" charset="-122"/>
              </a:rPr>
              <a:t>。</a:t>
            </a:r>
          </a:p>
          <a:p>
            <a:endParaRPr lang="zh-CN" altLang="en-US" sz="4000">
              <a:latin typeface="隶书" panose="02010509060101010101" pitchFamily="49" charset="-122"/>
              <a:ea typeface="隶书" panose="02010509060101010101" pitchFamily="49" charset="-122"/>
            </a:endParaRPr>
          </a:p>
          <a:p>
            <a:pPr algn="just"/>
            <a:endParaRPr lang="zh-CN" altLang="en-US">
              <a:latin typeface="隶书" panose="02010509060101010101" pitchFamily="49" charset="-122"/>
              <a:ea typeface="隶书" panose="02010509060101010101" pitchFamily="49" charset="-122"/>
            </a:endParaRPr>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1E80D9C-2961-4ED7-B18E-243501231098}"/>
              </a:ext>
            </a:extLst>
          </p:cNvPr>
          <p:cNvSpPr>
            <a:spLocks noGrp="1" noChangeArrowheads="1"/>
          </p:cNvSpPr>
          <p:nvPr>
            <p:ph type="title"/>
          </p:nvPr>
        </p:nvSpPr>
        <p:spPr>
          <a:xfrm>
            <a:off x="914400" y="533400"/>
            <a:ext cx="7924800" cy="381000"/>
          </a:xfrm>
        </p:spPr>
        <p:txBody>
          <a:bodyPr/>
          <a:lstStyle/>
          <a:p>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死锁的检测和解除方法</a:t>
            </a:r>
            <a:r>
              <a:rPr lang="en-US" altLang="zh-CN">
                <a:latin typeface="华文新魏" panose="02010800040101010101" pitchFamily="2" charset="-122"/>
                <a:ea typeface="华文新魏" panose="02010800040101010101" pitchFamily="2" charset="-122"/>
              </a:rPr>
              <a:t>(1)</a:t>
            </a:r>
            <a:r>
              <a:rPr lang="en-US" altLang="zh-CN">
                <a:ea typeface="黑体" panose="02010609060101010101" pitchFamily="49" charset="-122"/>
              </a:rPr>
              <a:t> </a:t>
            </a:r>
          </a:p>
        </p:txBody>
      </p:sp>
      <p:sp>
        <p:nvSpPr>
          <p:cNvPr id="60419" name="Rectangle 3">
            <a:extLst>
              <a:ext uri="{FF2B5EF4-FFF2-40B4-BE49-F238E27FC236}">
                <a16:creationId xmlns:a16="http://schemas.microsoft.com/office/drawing/2014/main" id="{51254050-0B32-4B57-A059-9C4AAC1F87EA}"/>
              </a:ext>
            </a:extLst>
          </p:cNvPr>
          <p:cNvSpPr>
            <a:spLocks noGrp="1" noChangeArrowheads="1"/>
          </p:cNvSpPr>
          <p:nvPr>
            <p:ph type="body" idx="1"/>
          </p:nvPr>
        </p:nvSpPr>
        <p:spPr>
          <a:xfrm>
            <a:off x="762000" y="1143000"/>
            <a:ext cx="7924800" cy="5029200"/>
          </a:xfrm>
        </p:spPr>
        <p:txBody>
          <a:bodyPr/>
          <a:lstStyle/>
          <a:p>
            <a:pPr>
              <a:buFontTx/>
              <a:buNone/>
            </a:pPr>
            <a:r>
              <a:rPr lang="en-US" altLang="zh-CN">
                <a:latin typeface="宋体" panose="02010600030101010101" pitchFamily="2" charset="-122"/>
              </a:rPr>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借助于死锁的安全性测试算法来实现。死锁检测算法与死锁避免算法是类似的，不同在于前者考虑了检查每个进程还需要的所有资源能否满足要求；而后者则仅要根据进程的当前申请资源量来判断系统是否进入了不安全状态。</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A29EF8E-EDD5-4E39-8F01-A0857243A72E}"/>
              </a:ext>
            </a:extLst>
          </p:cNvPr>
          <p:cNvSpPr>
            <a:spLocks noGrp="1" noChangeArrowheads="1"/>
          </p:cNvSpPr>
          <p:nvPr>
            <p:ph type="title"/>
          </p:nvPr>
        </p:nvSpPr>
        <p:spPr>
          <a:xfrm>
            <a:off x="762000" y="152400"/>
            <a:ext cx="8305800" cy="1143000"/>
          </a:xfrm>
        </p:spPr>
        <p:txBody>
          <a:bodyPr/>
          <a:lstStyle/>
          <a:p>
            <a:r>
              <a:rPr lang="zh-CN" altLang="en-US" sz="4800">
                <a:latin typeface="华文新魏" panose="02010800040101010101" pitchFamily="2" charset="-122"/>
                <a:ea typeface="华文新魏" panose="02010800040101010101" pitchFamily="2" charset="-122"/>
              </a:rPr>
              <a:t>死锁的检测和解除方法</a:t>
            </a:r>
            <a:r>
              <a:rPr lang="en-US" altLang="zh-CN" sz="4800">
                <a:latin typeface="华文新魏" panose="02010800040101010101" pitchFamily="2" charset="-122"/>
                <a:ea typeface="华文新魏" panose="02010800040101010101" pitchFamily="2" charset="-122"/>
              </a:rPr>
              <a:t>(2)</a:t>
            </a:r>
          </a:p>
        </p:txBody>
      </p:sp>
      <p:sp>
        <p:nvSpPr>
          <p:cNvPr id="65539" name="Rectangle 3">
            <a:extLst>
              <a:ext uri="{FF2B5EF4-FFF2-40B4-BE49-F238E27FC236}">
                <a16:creationId xmlns:a16="http://schemas.microsoft.com/office/drawing/2014/main" id="{528AE002-360E-4BC0-8123-0257A33B6D48}"/>
              </a:ext>
            </a:extLst>
          </p:cNvPr>
          <p:cNvSpPr>
            <a:spLocks noGrp="1" noChangeArrowheads="1"/>
          </p:cNvSpPr>
          <p:nvPr>
            <p:ph type="body" idx="1"/>
          </p:nvPr>
        </p:nvSpPr>
        <p:spPr>
          <a:xfrm>
            <a:off x="107950" y="1143000"/>
            <a:ext cx="8856663" cy="5310188"/>
          </a:xfrm>
        </p:spPr>
        <p:txBody>
          <a:bodyPr/>
          <a:lstStyle/>
          <a:p>
            <a:pPr marL="1295400" lvl="2" indent="-381000">
              <a:buFontTx/>
              <a:buNone/>
            </a:pPr>
            <a:r>
              <a:rPr lang="zh-CN" altLang="en-US">
                <a:ea typeface="华文新魏" panose="02010800040101010101" pitchFamily="2" charset="-122"/>
              </a:rPr>
              <a:t>一种具体的死锁检测方法，</a:t>
            </a:r>
            <a:r>
              <a:rPr lang="zh-CN" altLang="en-US">
                <a:latin typeface="华文新魏" panose="02010800040101010101" pitchFamily="2" charset="-122"/>
                <a:ea typeface="华文新魏" panose="02010800040101010101" pitchFamily="2" charset="-122"/>
              </a:rPr>
              <a:t>检测算法步骤如下：</a:t>
            </a:r>
          </a:p>
          <a:p>
            <a:pPr marL="1295400" lvl="2" indent="-381000"/>
            <a:r>
              <a:rPr lang="en-US" altLang="zh-CN">
                <a:latin typeface="华文新魏" panose="02010800040101010101" pitchFamily="2" charset="-122"/>
                <a:ea typeface="华文新魏" panose="02010800040101010101" pitchFamily="2" charset="-122"/>
              </a:rPr>
              <a:t>1)currentavail=available</a:t>
            </a:r>
            <a:r>
              <a:rPr lang="zh-CN" altLang="en-US">
                <a:latin typeface="华文新魏" panose="02010800040101010101" pitchFamily="2" charset="-122"/>
                <a:ea typeface="华文新魏" panose="02010800040101010101" pitchFamily="2" charset="-122"/>
              </a:rPr>
              <a:t>；</a:t>
            </a:r>
          </a:p>
          <a:p>
            <a:pPr marL="1295400" lvl="2" indent="-381000"/>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allocation[k,*]!=0</a:t>
            </a:r>
            <a:r>
              <a:rPr lang="zh-CN" altLang="en-US">
                <a:latin typeface="华文新魏" panose="02010800040101010101" pitchFamily="2" charset="-122"/>
                <a:ea typeface="华文新魏" panose="02010800040101010101" pitchFamily="2" charset="-122"/>
              </a:rPr>
              <a:t>，令</a:t>
            </a:r>
            <a:r>
              <a:rPr lang="en-US" altLang="zh-CN">
                <a:latin typeface="华文新魏" panose="02010800040101010101" pitchFamily="2" charset="-122"/>
                <a:ea typeface="华文新魏" panose="02010800040101010101" pitchFamily="2" charset="-122"/>
              </a:rPr>
              <a:t>finish[k]=false;</a:t>
            </a:r>
            <a:r>
              <a:rPr lang="zh-CN" altLang="en-US">
                <a:latin typeface="华文新魏" panose="02010800040101010101" pitchFamily="2" charset="-122"/>
                <a:ea typeface="华文新魏" panose="02010800040101010101" pitchFamily="2" charset="-122"/>
              </a:rPr>
              <a:t>否则</a:t>
            </a:r>
            <a:r>
              <a:rPr lang="en-US" altLang="zh-CN">
                <a:latin typeface="华文新魏" panose="02010800040101010101" pitchFamily="2" charset="-122"/>
                <a:ea typeface="华文新魏" panose="02010800040101010101" pitchFamily="2" charset="-122"/>
              </a:rPr>
              <a:t>finish[k]=true</a:t>
            </a:r>
            <a:r>
              <a:rPr lang="zh-CN" altLang="en-US">
                <a:latin typeface="华文新魏" panose="02010800040101010101" pitchFamily="2" charset="-122"/>
                <a:ea typeface="华文新魏" panose="02010800040101010101" pitchFamily="2" charset="-122"/>
              </a:rPr>
              <a:t>；</a:t>
            </a:r>
          </a:p>
          <a:p>
            <a:pPr marL="1295400" lvl="2" indent="-381000"/>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寻找一个</a:t>
            </a:r>
            <a:r>
              <a:rPr lang="en-US" altLang="zh-CN">
                <a:latin typeface="华文新魏" panose="02010800040101010101" pitchFamily="2" charset="-122"/>
                <a:ea typeface="华文新魏" panose="02010800040101010101" pitchFamily="2" charset="-122"/>
              </a:rPr>
              <a:t>k</a:t>
            </a:r>
            <a:r>
              <a:rPr lang="zh-CN" altLang="en-US">
                <a:latin typeface="华文新魏" panose="02010800040101010101" pitchFamily="2" charset="-122"/>
                <a:ea typeface="华文新魏" panose="02010800040101010101" pitchFamily="2" charset="-122"/>
              </a:rPr>
              <a:t>，它应满足条件：</a:t>
            </a:r>
            <a:r>
              <a:rPr lang="en-US" altLang="zh-CN">
                <a:latin typeface="华文新魏" panose="02010800040101010101" pitchFamily="2" charset="-122"/>
                <a:ea typeface="华文新魏" panose="02010800040101010101" pitchFamily="2" charset="-122"/>
              </a:rPr>
              <a:t>(finish[k]==false)&amp;&amp;(request[k,*]&lt;=currentavail[*]);</a:t>
            </a:r>
            <a:r>
              <a:rPr lang="zh-CN" altLang="en-US">
                <a:latin typeface="华文新魏" panose="02010800040101010101" pitchFamily="2" charset="-122"/>
                <a:ea typeface="华文新魏" panose="02010800040101010101" pitchFamily="2" charset="-122"/>
              </a:rPr>
              <a:t>若找不到这样的</a:t>
            </a:r>
            <a:r>
              <a:rPr lang="en-US" altLang="zh-CN">
                <a:latin typeface="华文新魏" panose="02010800040101010101" pitchFamily="2" charset="-122"/>
                <a:ea typeface="华文新魏" panose="02010800040101010101" pitchFamily="2" charset="-122"/>
              </a:rPr>
              <a:t>k</a:t>
            </a:r>
            <a:r>
              <a:rPr lang="zh-CN" altLang="en-US">
                <a:latin typeface="华文新魏" panose="02010800040101010101" pitchFamily="2" charset="-122"/>
                <a:ea typeface="华文新魏" panose="02010800040101010101" pitchFamily="2" charset="-122"/>
              </a:rPr>
              <a:t>，则转向</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a:t>
            </a:r>
          </a:p>
          <a:p>
            <a:pPr marL="1295400" lvl="2" indent="-381000"/>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修改</a:t>
            </a:r>
            <a:r>
              <a:rPr lang="en-US" altLang="zh-CN">
                <a:latin typeface="华文新魏" panose="02010800040101010101" pitchFamily="2" charset="-122"/>
                <a:ea typeface="华文新魏" panose="02010800040101010101" pitchFamily="2" charset="-122"/>
              </a:rPr>
              <a:t>currentavail[*]=Currentavail[*]+allocation[k,*];</a:t>
            </a:r>
          </a:p>
          <a:p>
            <a:pPr marL="1295400" lvl="2" indent="-381000">
              <a:buFontTx/>
              <a:buNone/>
            </a:pPr>
            <a:r>
              <a:rPr lang="en-US" altLang="zh-CN">
                <a:latin typeface="华文新魏" panose="02010800040101010101" pitchFamily="2" charset="-122"/>
                <a:ea typeface="华文新魏" panose="02010800040101010101" pitchFamily="2" charset="-122"/>
              </a:rPr>
              <a:t>     finish[k]=true;</a:t>
            </a:r>
            <a:r>
              <a:rPr lang="zh-CN" altLang="en-US">
                <a:latin typeface="华文新魏" panose="02010800040101010101" pitchFamily="2" charset="-122"/>
                <a:ea typeface="华文新魏" panose="02010800040101010101" pitchFamily="2" charset="-122"/>
              </a:rPr>
              <a:t>然后转向</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a:t>
            </a:r>
          </a:p>
          <a:p>
            <a:pPr marL="1295400" lvl="2" indent="-381000"/>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如果存在</a:t>
            </a:r>
            <a:r>
              <a:rPr lang="en-US" altLang="zh-CN">
                <a:latin typeface="华文新魏" panose="02010800040101010101" pitchFamily="2" charset="-122"/>
                <a:ea typeface="华文新魏" panose="02010800040101010101" pitchFamily="2" charset="-122"/>
              </a:rPr>
              <a:t>k(1≤k≤n),finish[k]=false,</a:t>
            </a:r>
            <a:r>
              <a:rPr lang="zh-CN" altLang="en-US">
                <a:latin typeface="华文新魏" panose="02010800040101010101" pitchFamily="2" charset="-122"/>
                <a:ea typeface="华文新魏" panose="02010800040101010101" pitchFamily="2" charset="-122"/>
              </a:rPr>
              <a:t>则系统处于死锁状态，并且</a:t>
            </a:r>
            <a:r>
              <a:rPr lang="en-US" altLang="zh-CN">
                <a:latin typeface="华文新魏" panose="02010800040101010101" pitchFamily="2" charset="-122"/>
                <a:ea typeface="华文新魏" panose="02010800040101010101" pitchFamily="2" charset="-122"/>
              </a:rPr>
              <a:t>finish[k]=false</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Pk</a:t>
            </a:r>
            <a:r>
              <a:rPr lang="zh-CN" altLang="en-US">
                <a:latin typeface="华文新魏" panose="02010800040101010101" pitchFamily="2" charset="-122"/>
                <a:ea typeface="华文新魏" panose="02010800040101010101" pitchFamily="2" charset="-122"/>
              </a:rPr>
              <a:t>为处于死锁的进程。</a:t>
            </a:r>
          </a:p>
        </p:txBody>
      </p:sp>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8115694-F064-4893-BDA0-D134A44B7EC6}"/>
              </a:ext>
            </a:extLst>
          </p:cNvPr>
          <p:cNvSpPr>
            <a:spLocks noGrp="1" noChangeArrowheads="1"/>
          </p:cNvSpPr>
          <p:nvPr>
            <p:ph type="title"/>
          </p:nvPr>
        </p:nvSpPr>
        <p:spPr>
          <a:xfrm>
            <a:off x="685800" y="188913"/>
            <a:ext cx="7772400" cy="1143000"/>
          </a:xfrm>
        </p:spPr>
        <p:txBody>
          <a:bodyPr/>
          <a:lstStyle/>
          <a:p>
            <a:r>
              <a:rPr lang="en-US" altLang="zh-CN"/>
              <a:t>Detection Algorithm</a:t>
            </a:r>
          </a:p>
        </p:txBody>
      </p:sp>
      <p:sp>
        <p:nvSpPr>
          <p:cNvPr id="118787" name="Rectangle 3">
            <a:extLst>
              <a:ext uri="{FF2B5EF4-FFF2-40B4-BE49-F238E27FC236}">
                <a16:creationId xmlns:a16="http://schemas.microsoft.com/office/drawing/2014/main" id="{BB8EC3AC-7FD9-438F-B3CD-C657D213FEC1}"/>
              </a:ext>
            </a:extLst>
          </p:cNvPr>
          <p:cNvSpPr>
            <a:spLocks noGrp="1" noChangeArrowheads="1"/>
          </p:cNvSpPr>
          <p:nvPr>
            <p:ph type="body" idx="1"/>
          </p:nvPr>
        </p:nvSpPr>
        <p:spPr>
          <a:xfrm>
            <a:off x="685800" y="1114425"/>
            <a:ext cx="7989888" cy="5410200"/>
          </a:xfrm>
        </p:spPr>
        <p:txBody>
          <a:bodyPr/>
          <a:lstStyle/>
          <a:p>
            <a:pPr>
              <a:buFontTx/>
              <a:buNone/>
            </a:pPr>
            <a:r>
              <a:rPr lang="en-US" altLang="zh-CN"/>
              <a:t>1.	Let </a:t>
            </a:r>
            <a:r>
              <a:rPr lang="en-US" altLang="zh-CN" i="1"/>
              <a:t>Work</a:t>
            </a:r>
            <a:r>
              <a:rPr lang="en-US" altLang="zh-CN"/>
              <a:t> and </a:t>
            </a:r>
            <a:r>
              <a:rPr lang="en-US" altLang="zh-CN" i="1"/>
              <a:t>Finish</a:t>
            </a:r>
            <a:r>
              <a:rPr lang="en-US" altLang="zh-CN"/>
              <a:t> be vectors of length </a:t>
            </a:r>
            <a:r>
              <a:rPr lang="en-US" altLang="zh-CN" i="1"/>
              <a:t>m</a:t>
            </a:r>
            <a:r>
              <a:rPr lang="en-US" altLang="zh-CN"/>
              <a:t> and </a:t>
            </a:r>
            <a:r>
              <a:rPr lang="en-US" altLang="zh-CN" i="1"/>
              <a:t>n</a:t>
            </a:r>
            <a:r>
              <a:rPr lang="en-US" altLang="zh-CN"/>
              <a:t>, respectively Initialize:</a:t>
            </a:r>
          </a:p>
          <a:p>
            <a:pPr marL="850900" lvl="1" indent="-393700">
              <a:buFontTx/>
              <a:buNone/>
            </a:pPr>
            <a:r>
              <a:rPr lang="en-US" altLang="zh-CN"/>
              <a:t>(a) </a:t>
            </a:r>
            <a:r>
              <a:rPr lang="en-US" altLang="zh-CN" i="1"/>
              <a:t>Work</a:t>
            </a:r>
            <a:r>
              <a:rPr lang="en-US" altLang="zh-CN"/>
              <a:t> = </a:t>
            </a:r>
            <a:r>
              <a:rPr lang="en-US" altLang="zh-CN" i="1"/>
              <a:t>Available</a:t>
            </a:r>
            <a:endParaRPr lang="en-US" altLang="zh-CN"/>
          </a:p>
          <a:p>
            <a:pPr marL="850900" lvl="1" indent="-393700">
              <a:buFontTx/>
              <a:buNone/>
            </a:pPr>
            <a:r>
              <a:rPr lang="en-US" altLang="zh-CN"/>
              <a:t>(b)	For </a:t>
            </a:r>
            <a:r>
              <a:rPr lang="en-US" altLang="zh-CN" i="1"/>
              <a:t>i</a:t>
            </a:r>
            <a:r>
              <a:rPr lang="en-US" altLang="zh-CN"/>
              <a:t> = 1,2, </a:t>
            </a:r>
            <a:r>
              <a:rPr lang="en-US" altLang="zh-CN">
                <a:latin typeface="Helvetica" panose="020B0604020202020204" pitchFamily="34" charset="0"/>
              </a:rPr>
              <a:t>…</a:t>
            </a:r>
            <a:r>
              <a:rPr lang="en-US" altLang="zh-CN"/>
              <a:t>,</a:t>
            </a:r>
            <a:r>
              <a:rPr lang="en-US" altLang="zh-CN" i="1"/>
              <a:t> n</a:t>
            </a:r>
            <a:r>
              <a:rPr lang="en-US" altLang="zh-CN"/>
              <a:t>, if </a:t>
            </a:r>
            <a:r>
              <a:rPr lang="en-US" altLang="zh-CN" i="1"/>
              <a:t>Allocation</a:t>
            </a:r>
            <a:r>
              <a:rPr lang="en-US" altLang="zh-CN" i="1" baseline="-25000"/>
              <a:t>i</a:t>
            </a:r>
            <a:r>
              <a:rPr lang="en-US" altLang="zh-CN"/>
              <a:t> </a:t>
            </a:r>
            <a:r>
              <a:rPr lang="en-US" altLang="zh-CN">
                <a:sym typeface="Symbol" panose="05050102010706020507" pitchFamily="18" charset="2"/>
              </a:rPr>
              <a:t> 0, then </a:t>
            </a:r>
            <a:br>
              <a:rPr lang="en-US" altLang="zh-CN">
                <a:sym typeface="Symbol" panose="05050102010706020507" pitchFamily="18" charset="2"/>
              </a:rPr>
            </a:br>
            <a:r>
              <a:rPr lang="en-US" altLang="zh-CN" i="1">
                <a:sym typeface="Symbol" panose="05050102010706020507" pitchFamily="18" charset="2"/>
              </a:rPr>
              <a:t>Finish</a:t>
            </a:r>
            <a:r>
              <a:rPr lang="en-US" altLang="zh-CN">
                <a:sym typeface="Symbol" panose="05050102010706020507" pitchFamily="18" charset="2"/>
              </a:rPr>
              <a:t>[i] = false;otherwise, </a:t>
            </a:r>
            <a:r>
              <a:rPr lang="en-US" altLang="zh-CN" i="1">
                <a:sym typeface="Symbol" panose="05050102010706020507" pitchFamily="18" charset="2"/>
              </a:rPr>
              <a:t>Finish</a:t>
            </a:r>
            <a:r>
              <a:rPr lang="en-US" altLang="zh-CN">
                <a:sym typeface="Symbol" panose="05050102010706020507" pitchFamily="18" charset="2"/>
              </a:rPr>
              <a:t>[i] = </a:t>
            </a:r>
            <a:r>
              <a:rPr lang="en-US" altLang="zh-CN" i="1">
                <a:sym typeface="Symbol" panose="05050102010706020507" pitchFamily="18" charset="2"/>
              </a:rPr>
              <a:t>true</a:t>
            </a:r>
            <a:r>
              <a:rPr lang="en-US" altLang="zh-CN">
                <a:sym typeface="Symbol" panose="05050102010706020507" pitchFamily="18" charset="2"/>
              </a:rPr>
              <a:t>.</a:t>
            </a:r>
          </a:p>
          <a:p>
            <a:pPr>
              <a:buFontTx/>
              <a:buNone/>
            </a:pPr>
            <a:r>
              <a:rPr lang="en-US" altLang="zh-CN"/>
              <a:t>2.	Find an index </a:t>
            </a:r>
            <a:r>
              <a:rPr lang="en-US" altLang="zh-CN" i="1"/>
              <a:t>i </a:t>
            </a:r>
            <a:r>
              <a:rPr lang="en-US" altLang="zh-CN"/>
              <a:t>such that both:</a:t>
            </a:r>
          </a:p>
          <a:p>
            <a:pPr marL="850900" lvl="1" indent="-393700">
              <a:buFontTx/>
              <a:buNone/>
            </a:pPr>
            <a:r>
              <a:rPr lang="en-US" altLang="zh-CN"/>
              <a:t>(a)	</a:t>
            </a:r>
            <a:r>
              <a:rPr lang="en-US" altLang="zh-CN" i="1"/>
              <a:t>Finish</a:t>
            </a:r>
            <a:r>
              <a:rPr lang="en-US" altLang="zh-CN"/>
              <a:t>[</a:t>
            </a:r>
            <a:r>
              <a:rPr lang="en-US" altLang="zh-CN" i="1"/>
              <a:t>i</a:t>
            </a:r>
            <a:r>
              <a:rPr lang="en-US" altLang="zh-CN"/>
              <a:t>] == </a:t>
            </a:r>
            <a:r>
              <a:rPr lang="en-US" altLang="zh-CN" i="1"/>
              <a:t>false</a:t>
            </a:r>
            <a:endParaRPr lang="en-US" altLang="zh-CN"/>
          </a:p>
          <a:p>
            <a:pPr marL="850900" lvl="1" indent="-393700">
              <a:buFontTx/>
              <a:buNone/>
            </a:pPr>
            <a:r>
              <a:rPr lang="en-US" altLang="zh-CN"/>
              <a:t>(b)	</a:t>
            </a:r>
            <a:r>
              <a:rPr lang="en-US" altLang="zh-CN" i="1"/>
              <a:t>Request</a:t>
            </a:r>
            <a:r>
              <a:rPr lang="en-US" altLang="zh-CN" i="1" baseline="-25000"/>
              <a:t>i</a:t>
            </a:r>
            <a:r>
              <a:rPr lang="en-US" altLang="zh-CN"/>
              <a:t> </a:t>
            </a:r>
            <a:r>
              <a:rPr lang="en-US" altLang="zh-CN">
                <a:sym typeface="Symbol" panose="05050102010706020507" pitchFamily="18" charset="2"/>
              </a:rPr>
              <a:t> </a:t>
            </a:r>
            <a:r>
              <a:rPr lang="en-US" altLang="zh-CN" i="1">
                <a:sym typeface="Symbol" panose="05050102010706020507" pitchFamily="18" charset="2"/>
              </a:rPr>
              <a:t>Work</a:t>
            </a:r>
            <a:br>
              <a:rPr lang="en-US" altLang="zh-CN" i="1">
                <a:sym typeface="Symbol" panose="05050102010706020507" pitchFamily="18" charset="2"/>
              </a:rPr>
            </a:br>
            <a:endParaRPr lang="en-US" altLang="zh-CN">
              <a:sym typeface="Symbol" panose="05050102010706020507" pitchFamily="18" charset="2"/>
            </a:endParaRPr>
          </a:p>
          <a:p>
            <a:pPr marL="850900" lvl="1" indent="-393700">
              <a:buFontTx/>
              <a:buNone/>
            </a:pPr>
            <a:r>
              <a:rPr lang="en-US" altLang="zh-CN">
                <a:sym typeface="Symbol" panose="05050102010706020507" pitchFamily="18" charset="2"/>
              </a:rPr>
              <a:t>If no such </a:t>
            </a:r>
            <a:r>
              <a:rPr lang="en-US" altLang="zh-CN" i="1">
                <a:sym typeface="Symbol" panose="05050102010706020507" pitchFamily="18" charset="2"/>
              </a:rPr>
              <a:t>i</a:t>
            </a:r>
            <a:r>
              <a:rPr lang="en-US" altLang="zh-CN">
                <a:sym typeface="Symbol" panose="05050102010706020507" pitchFamily="18" charset="2"/>
              </a:rPr>
              <a:t> exists, go to step 4. </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9A7A2A6-AB12-4E5D-8420-C4A25EA32CF2}"/>
              </a:ext>
            </a:extLst>
          </p:cNvPr>
          <p:cNvSpPr>
            <a:spLocks noGrp="1" noChangeArrowheads="1"/>
          </p:cNvSpPr>
          <p:nvPr>
            <p:ph type="title"/>
          </p:nvPr>
        </p:nvSpPr>
        <p:spPr>
          <a:xfrm>
            <a:off x="685800" y="115888"/>
            <a:ext cx="7772400" cy="1143000"/>
          </a:xfrm>
        </p:spPr>
        <p:txBody>
          <a:bodyPr/>
          <a:lstStyle/>
          <a:p>
            <a:r>
              <a:rPr lang="en-US" altLang="zh-CN"/>
              <a:t>Detection Algorithm (Cont.)</a:t>
            </a:r>
          </a:p>
        </p:txBody>
      </p:sp>
      <p:sp>
        <p:nvSpPr>
          <p:cNvPr id="119811" name="Rectangle 3">
            <a:extLst>
              <a:ext uri="{FF2B5EF4-FFF2-40B4-BE49-F238E27FC236}">
                <a16:creationId xmlns:a16="http://schemas.microsoft.com/office/drawing/2014/main" id="{81C38DCE-B2A6-439A-AEE5-E76433B0C81E}"/>
              </a:ext>
            </a:extLst>
          </p:cNvPr>
          <p:cNvSpPr>
            <a:spLocks noGrp="1" noChangeArrowheads="1"/>
          </p:cNvSpPr>
          <p:nvPr>
            <p:ph type="body" idx="1"/>
          </p:nvPr>
        </p:nvSpPr>
        <p:spPr>
          <a:xfrm>
            <a:off x="395288" y="1484313"/>
            <a:ext cx="7848600" cy="5761037"/>
          </a:xfrm>
        </p:spPr>
        <p:txBody>
          <a:bodyPr/>
          <a:lstStyle/>
          <a:p>
            <a:pPr>
              <a:lnSpc>
                <a:spcPct val="90000"/>
              </a:lnSpc>
              <a:buFontTx/>
              <a:buNone/>
            </a:pPr>
            <a:r>
              <a:rPr lang="en-US" altLang="zh-CN"/>
              <a:t>3.	</a:t>
            </a:r>
            <a:r>
              <a:rPr lang="en-US" altLang="zh-CN" i="1"/>
              <a:t>Work</a:t>
            </a:r>
            <a:r>
              <a:rPr lang="en-US" altLang="zh-CN"/>
              <a:t> = </a:t>
            </a:r>
            <a:r>
              <a:rPr lang="en-US" altLang="zh-CN" i="1"/>
              <a:t>Work</a:t>
            </a:r>
            <a:r>
              <a:rPr lang="en-US" altLang="zh-CN"/>
              <a:t> + </a:t>
            </a:r>
            <a:r>
              <a:rPr lang="en-US" altLang="zh-CN" i="1"/>
              <a:t>Allocation</a:t>
            </a:r>
            <a:r>
              <a:rPr lang="en-US" altLang="zh-CN" i="1" baseline="-25000"/>
              <a:t>i</a:t>
            </a:r>
            <a:br>
              <a:rPr lang="en-US" altLang="zh-CN"/>
            </a:br>
            <a:r>
              <a:rPr lang="en-US" altLang="zh-CN" i="1"/>
              <a:t>Finish</a:t>
            </a:r>
            <a:r>
              <a:rPr lang="en-US" altLang="zh-CN"/>
              <a:t>[</a:t>
            </a:r>
            <a:r>
              <a:rPr lang="en-US" altLang="zh-CN" i="1"/>
              <a:t>i</a:t>
            </a:r>
            <a:r>
              <a:rPr lang="en-US" altLang="zh-CN"/>
              <a:t>] = </a:t>
            </a:r>
            <a:r>
              <a:rPr lang="en-US" altLang="zh-CN" i="1"/>
              <a:t>true</a:t>
            </a:r>
            <a:br>
              <a:rPr lang="en-US" altLang="zh-CN"/>
            </a:br>
            <a:r>
              <a:rPr lang="en-US" altLang="zh-CN"/>
              <a:t>go to step 2.</a:t>
            </a:r>
            <a:br>
              <a:rPr lang="en-US" altLang="zh-CN"/>
            </a:br>
            <a:endParaRPr lang="en-US" altLang="zh-CN"/>
          </a:p>
          <a:p>
            <a:pPr>
              <a:lnSpc>
                <a:spcPct val="90000"/>
              </a:lnSpc>
              <a:buFontTx/>
              <a:buNone/>
            </a:pPr>
            <a:r>
              <a:rPr lang="en-US" altLang="zh-CN"/>
              <a:t>4.	If </a:t>
            </a:r>
            <a:r>
              <a:rPr lang="en-US" altLang="zh-CN" i="1"/>
              <a:t>Finish</a:t>
            </a:r>
            <a:r>
              <a:rPr lang="en-US" altLang="zh-CN"/>
              <a:t>[</a:t>
            </a:r>
            <a:r>
              <a:rPr lang="en-US" altLang="zh-CN" i="1"/>
              <a:t>i</a:t>
            </a:r>
            <a:r>
              <a:rPr lang="en-US" altLang="zh-CN"/>
              <a:t>] == false, for some </a:t>
            </a:r>
            <a:r>
              <a:rPr lang="en-US" altLang="zh-CN" i="1"/>
              <a:t>i</a:t>
            </a:r>
            <a:r>
              <a:rPr lang="en-US" altLang="zh-CN"/>
              <a:t>, 1 </a:t>
            </a:r>
            <a:r>
              <a:rPr lang="en-US" altLang="zh-CN">
                <a:sym typeface="Symbol" panose="05050102010706020507" pitchFamily="18" charset="2"/>
              </a:rPr>
              <a:t> </a:t>
            </a:r>
            <a:r>
              <a:rPr lang="en-US" altLang="zh-CN" i="1">
                <a:sym typeface="Symbol" panose="05050102010706020507" pitchFamily="18" charset="2"/>
              </a:rPr>
              <a:t>i</a:t>
            </a:r>
            <a:r>
              <a:rPr lang="en-US" altLang="zh-CN">
                <a:sym typeface="Symbol" panose="05050102010706020507" pitchFamily="18" charset="2"/>
              </a:rPr>
              <a:t>   </a:t>
            </a:r>
            <a:r>
              <a:rPr lang="en-US" altLang="zh-CN" i="1">
                <a:sym typeface="Symbol" panose="05050102010706020507" pitchFamily="18" charset="2"/>
              </a:rPr>
              <a:t>n</a:t>
            </a:r>
            <a:r>
              <a:rPr lang="en-US" altLang="zh-CN">
                <a:sym typeface="Symbol" panose="05050102010706020507" pitchFamily="18" charset="2"/>
              </a:rPr>
              <a:t>, then the system is in deadlock state. Moreover, if </a:t>
            </a:r>
            <a:r>
              <a:rPr lang="en-US" altLang="zh-CN" i="1">
                <a:sym typeface="Symbol" panose="05050102010706020507" pitchFamily="18" charset="2"/>
              </a:rPr>
              <a:t>Finish</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 </a:t>
            </a:r>
            <a:r>
              <a:rPr lang="en-US" altLang="zh-CN" i="1">
                <a:sym typeface="Symbol" panose="05050102010706020507" pitchFamily="18" charset="2"/>
              </a:rPr>
              <a:t>false</a:t>
            </a:r>
            <a:r>
              <a:rPr lang="en-US" altLang="zh-CN">
                <a:sym typeface="Symbol" panose="05050102010706020507" pitchFamily="18" charset="2"/>
              </a:rPr>
              <a:t>, then </a:t>
            </a:r>
            <a:r>
              <a:rPr lang="en-US" altLang="zh-CN" i="1">
                <a:sym typeface="Symbol" panose="05050102010706020507" pitchFamily="18" charset="2"/>
              </a:rPr>
              <a:t>P</a:t>
            </a:r>
            <a:r>
              <a:rPr lang="en-US" altLang="zh-CN" i="1" baseline="-25000">
                <a:sym typeface="Symbol" panose="05050102010706020507" pitchFamily="18" charset="2"/>
              </a:rPr>
              <a:t>i</a:t>
            </a:r>
            <a:r>
              <a:rPr lang="en-US" altLang="zh-CN">
                <a:sym typeface="Symbol" panose="05050102010706020507" pitchFamily="18" charset="2"/>
              </a:rPr>
              <a:t> is deadlocked.</a:t>
            </a:r>
          </a:p>
          <a:p>
            <a:pPr>
              <a:lnSpc>
                <a:spcPct val="90000"/>
              </a:lnSpc>
              <a:buFontTx/>
              <a:buNone/>
            </a:pPr>
            <a:r>
              <a:rPr lang="en-US" altLang="zh-CN">
                <a:sym typeface="Symbol" panose="05050102010706020507" pitchFamily="18" charset="2"/>
              </a:rPr>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6_1">
            <a:extLst>
              <a:ext uri="{FF2B5EF4-FFF2-40B4-BE49-F238E27FC236}">
                <a16:creationId xmlns:a16="http://schemas.microsoft.com/office/drawing/2014/main" id="{EE8E1C40-2DB5-42ED-86EF-6BC0A3D96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593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FB15090-4FFC-4FB3-984F-868437C8C56A}"/>
              </a:ext>
            </a:extLst>
          </p:cNvPr>
          <p:cNvSpPr>
            <a:spLocks noGrp="1" noChangeArrowheads="1"/>
          </p:cNvSpPr>
          <p:nvPr>
            <p:ph type="title"/>
          </p:nvPr>
        </p:nvSpPr>
        <p:spPr>
          <a:xfrm>
            <a:off x="762000" y="381000"/>
            <a:ext cx="7772400" cy="1143000"/>
          </a:xfrm>
        </p:spPr>
        <p:txBody>
          <a:bodyPr/>
          <a:lstStyle/>
          <a:p>
            <a:r>
              <a:rPr lang="zh-CN" altLang="en-US" sz="4800">
                <a:latin typeface="华文新魏" panose="02010800040101010101" pitchFamily="2" charset="-122"/>
                <a:ea typeface="华文新魏" panose="02010800040101010101" pitchFamily="2" charset="-122"/>
              </a:rPr>
              <a:t>死锁的解除</a:t>
            </a:r>
            <a:r>
              <a:rPr lang="en-US" altLang="zh-CN" sz="4800">
                <a:latin typeface="华文新魏" panose="02010800040101010101" pitchFamily="2" charset="-122"/>
                <a:ea typeface="华文新魏" panose="02010800040101010101" pitchFamily="2" charset="-122"/>
              </a:rPr>
              <a:t>(1)</a:t>
            </a:r>
            <a:br>
              <a:rPr lang="en-US" altLang="zh-CN" sz="4800">
                <a:latin typeface="隶书" panose="02010509060101010101" pitchFamily="49" charset="-122"/>
                <a:ea typeface="隶书" panose="02010509060101010101" pitchFamily="49" charset="-122"/>
              </a:rPr>
            </a:br>
            <a:endParaRPr lang="en-US" altLang="zh-CN" sz="4800">
              <a:latin typeface="隶书" panose="02010509060101010101" pitchFamily="49" charset="-122"/>
              <a:ea typeface="隶书" panose="02010509060101010101" pitchFamily="49" charset="-122"/>
            </a:endParaRPr>
          </a:p>
        </p:txBody>
      </p:sp>
      <p:sp>
        <p:nvSpPr>
          <p:cNvPr id="67587" name="Rectangle 3">
            <a:extLst>
              <a:ext uri="{FF2B5EF4-FFF2-40B4-BE49-F238E27FC236}">
                <a16:creationId xmlns:a16="http://schemas.microsoft.com/office/drawing/2014/main" id="{6F62FAD3-FC92-44A5-BEFF-66311641D756}"/>
              </a:ext>
            </a:extLst>
          </p:cNvPr>
          <p:cNvSpPr>
            <a:spLocks noGrp="1" noChangeArrowheads="1"/>
          </p:cNvSpPr>
          <p:nvPr>
            <p:ph type="body" idx="1"/>
          </p:nvPr>
        </p:nvSpPr>
        <p:spPr>
          <a:xfrm>
            <a:off x="395288" y="1135063"/>
            <a:ext cx="8424862" cy="5534025"/>
          </a:xfrm>
        </p:spPr>
        <p:txBody>
          <a:bodyPr/>
          <a:lstStyle/>
          <a:p>
            <a:pPr>
              <a:lnSpc>
                <a:spcPct val="90000"/>
              </a:lnSpc>
            </a:pPr>
            <a:r>
              <a:rPr lang="zh-CN" altLang="en-US">
                <a:latin typeface="华文新魏" panose="02010800040101010101" pitchFamily="2" charset="-122"/>
                <a:ea typeface="华文新魏" panose="02010800040101010101" pitchFamily="2" charset="-122"/>
              </a:rPr>
              <a:t>结束所有进程的执行，重新启动操作系统。方法简单，但以前工作全部作废，损失很大。</a:t>
            </a:r>
          </a:p>
          <a:p>
            <a:pPr>
              <a:lnSpc>
                <a:spcPct val="90000"/>
              </a:lnSpc>
            </a:pPr>
            <a:r>
              <a:rPr lang="zh-CN" altLang="en-US">
                <a:latin typeface="华文新魏" panose="02010800040101010101" pitchFamily="2" charset="-122"/>
                <a:ea typeface="华文新魏" panose="02010800040101010101" pitchFamily="2" charset="-122"/>
              </a:rPr>
              <a:t>撤销陷于死锁的所有进程，解除死锁继续运行。</a:t>
            </a:r>
          </a:p>
          <a:p>
            <a:pPr>
              <a:lnSpc>
                <a:spcPct val="90000"/>
              </a:lnSpc>
            </a:pPr>
            <a:r>
              <a:rPr lang="zh-CN" altLang="en-US">
                <a:latin typeface="华文新魏" panose="02010800040101010101" pitchFamily="2" charset="-122"/>
                <a:ea typeface="华文新魏" panose="02010800040101010101" pitchFamily="2" charset="-122"/>
              </a:rPr>
              <a:t>逐个撤销陷于死锁的进程，回收其资源重新分派，直至死锁解除。</a:t>
            </a:r>
          </a:p>
          <a:p>
            <a:pPr algn="just">
              <a:lnSpc>
                <a:spcPct val="90000"/>
              </a:lnSpc>
              <a:buFontTx/>
              <a:buNone/>
            </a:pPr>
            <a:endParaRPr lang="zh-CN" altLang="en-US">
              <a:latin typeface="华文新魏" panose="02010800040101010101" pitchFamily="2" charset="-122"/>
              <a:ea typeface="华文新魏" panose="02010800040101010101" pitchFamily="2" charset="-122"/>
            </a:endParaRPr>
          </a:p>
          <a:p>
            <a:pPr algn="just">
              <a:lnSpc>
                <a:spcPct val="90000"/>
              </a:lnSpc>
              <a:buFontTx/>
              <a:buNone/>
            </a:pPr>
            <a:endParaRPr lang="zh-CN" altLang="en-US">
              <a:latin typeface="华文新魏" panose="02010800040101010101" pitchFamily="2" charset="-122"/>
              <a:ea typeface="华文新魏" panose="02010800040101010101" pitchFamily="2" charset="-122"/>
            </a:endParaRPr>
          </a:p>
          <a:p>
            <a:pPr algn="just">
              <a:lnSpc>
                <a:spcPct val="90000"/>
              </a:lnSpc>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9BF54FD-AEB1-47A6-8896-F0DD7F60156D}"/>
              </a:ext>
            </a:extLst>
          </p:cNvPr>
          <p:cNvSpPr>
            <a:spLocks noGrp="1" noChangeArrowheads="1"/>
          </p:cNvSpPr>
          <p:nvPr>
            <p:ph type="title"/>
          </p:nvPr>
        </p:nvSpPr>
        <p:spPr>
          <a:xfrm>
            <a:off x="990600" y="533400"/>
            <a:ext cx="7772400" cy="1143000"/>
          </a:xfrm>
        </p:spPr>
        <p:txBody>
          <a:bodyPr/>
          <a:lstStyle/>
          <a:p>
            <a:r>
              <a:rPr lang="zh-CN" altLang="en-US" sz="5400">
                <a:latin typeface="华文新魏" panose="02010800040101010101" pitchFamily="2" charset="-122"/>
                <a:ea typeface="华文新魏" panose="02010800040101010101" pitchFamily="2" charset="-122"/>
              </a:rPr>
              <a:t>死锁的解除</a:t>
            </a:r>
            <a:r>
              <a:rPr lang="en-US" altLang="zh-CN" sz="54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隶书" panose="02010509060101010101" pitchFamily="49" charset="-122"/>
              <a:ea typeface="隶书" panose="02010509060101010101" pitchFamily="49" charset="-122"/>
            </a:endParaRPr>
          </a:p>
        </p:txBody>
      </p:sp>
      <p:sp>
        <p:nvSpPr>
          <p:cNvPr id="106499" name="Rectangle 3">
            <a:extLst>
              <a:ext uri="{FF2B5EF4-FFF2-40B4-BE49-F238E27FC236}">
                <a16:creationId xmlns:a16="http://schemas.microsoft.com/office/drawing/2014/main" id="{92643B3D-80C2-4075-9230-8EDCF5162AAE}"/>
              </a:ext>
            </a:extLst>
          </p:cNvPr>
          <p:cNvSpPr>
            <a:spLocks noGrp="1" noChangeArrowheads="1"/>
          </p:cNvSpPr>
          <p:nvPr>
            <p:ph type="body" idx="1"/>
          </p:nvPr>
        </p:nvSpPr>
        <p:spPr>
          <a:xfrm>
            <a:off x="914400" y="1143000"/>
            <a:ext cx="7848600" cy="5410200"/>
          </a:xfrm>
        </p:spPr>
        <p:txBody>
          <a:bodyPr/>
          <a:lstStyle/>
          <a:p>
            <a:r>
              <a:rPr lang="zh-CN" altLang="en-US">
                <a:ea typeface="华文新魏" panose="02010800040101010101" pitchFamily="2" charset="-122"/>
              </a:rPr>
              <a:t>剥夺陷于死锁的进程占用的资源，但并不撤销它，直至死锁解除。可仿照撤销陷于死锁进程的条件来选择剥夺资源的进程</a:t>
            </a:r>
          </a:p>
          <a:p>
            <a:r>
              <a:rPr lang="zh-CN" altLang="en-US">
                <a:ea typeface="华文新魏" panose="02010800040101010101" pitchFamily="2" charset="-122"/>
              </a:rPr>
              <a:t>根据系统保存的检查点，让所有进程回退，直到足以解除死锁，这种措施要求系统建立保存检查点、回退及重启机制。</a:t>
            </a:r>
          </a:p>
          <a:p>
            <a:r>
              <a:rPr lang="zh-CN" altLang="en-US">
                <a:ea typeface="华文新魏" panose="02010800040101010101" pitchFamily="2" charset="-122"/>
              </a:rPr>
              <a:t>当检测到死锁时，如果存在某些未卷入死锁的进程，而随着这些进程执行到结束，有可能释放足够的资源来解除死锁。</a:t>
            </a:r>
          </a:p>
        </p:txBody>
      </p:sp>
    </p:spTree>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1FABC986-C2E8-4CEA-B217-C44F34B0947E}"/>
              </a:ext>
            </a:extLst>
          </p:cNvPr>
          <p:cNvSpPr>
            <a:spLocks noGrp="1" noChangeArrowheads="1"/>
          </p:cNvSpPr>
          <p:nvPr>
            <p:ph type="title"/>
          </p:nvPr>
        </p:nvSpPr>
        <p:spPr>
          <a:xfrm>
            <a:off x="685800" y="333375"/>
            <a:ext cx="7772400" cy="881063"/>
          </a:xfrm>
        </p:spPr>
        <p:txBody>
          <a:bodyPr/>
          <a:lstStyle/>
          <a:p>
            <a:r>
              <a:rPr lang="en-US" altLang="zh-CN"/>
              <a:t>Deadlock Recovery</a:t>
            </a:r>
          </a:p>
        </p:txBody>
      </p:sp>
      <p:sp>
        <p:nvSpPr>
          <p:cNvPr id="150531" name="Rectangle 3">
            <a:extLst>
              <a:ext uri="{FF2B5EF4-FFF2-40B4-BE49-F238E27FC236}">
                <a16:creationId xmlns:a16="http://schemas.microsoft.com/office/drawing/2014/main" id="{BBCF5B57-B3A5-497D-BCEE-89BF8464C5CB}"/>
              </a:ext>
            </a:extLst>
          </p:cNvPr>
          <p:cNvSpPr>
            <a:spLocks noGrp="1" noChangeArrowheads="1"/>
          </p:cNvSpPr>
          <p:nvPr>
            <p:ph type="body" idx="1"/>
          </p:nvPr>
        </p:nvSpPr>
        <p:spPr>
          <a:xfrm>
            <a:off x="609600" y="1196975"/>
            <a:ext cx="8077200" cy="4932363"/>
          </a:xfrm>
        </p:spPr>
        <p:txBody>
          <a:bodyPr/>
          <a:lstStyle/>
          <a:p>
            <a:r>
              <a:rPr lang="en-US" altLang="zh-CN" sz="2800"/>
              <a:t>Needed when deadlock is detected. The following approaches are possible:</a:t>
            </a:r>
          </a:p>
          <a:p>
            <a:pPr lvl="1"/>
            <a:r>
              <a:rPr lang="en-US" altLang="zh-CN"/>
              <a:t>Abort all deadlocked processes (one of the most common solution adopted in OS!!)</a:t>
            </a:r>
          </a:p>
          <a:p>
            <a:pPr lvl="1"/>
            <a:r>
              <a:rPr lang="en-US" altLang="zh-CN"/>
              <a:t>Rollback each deadlocked process to some previously defined checkpoint and restart them (original deadlock may reoccur)</a:t>
            </a:r>
          </a:p>
          <a:p>
            <a:pPr lvl="1"/>
            <a:r>
              <a:rPr lang="en-US" altLang="zh-CN"/>
              <a:t>Successively abort deadlocked processes until deadlock no longer exists (each time, we need to invoke the deadlock detection algorithm)</a:t>
            </a:r>
          </a:p>
          <a:p>
            <a:pPr lvl="1"/>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8B39FB68-0E88-4816-A7F0-6F661B99FD2C}"/>
              </a:ext>
            </a:extLst>
          </p:cNvPr>
          <p:cNvSpPr>
            <a:spLocks noGrp="1" noChangeArrowheads="1"/>
          </p:cNvSpPr>
          <p:nvPr>
            <p:ph type="title"/>
          </p:nvPr>
        </p:nvSpPr>
        <p:spPr>
          <a:xfrm>
            <a:off x="685800" y="333375"/>
            <a:ext cx="7772400" cy="1143000"/>
          </a:xfrm>
        </p:spPr>
        <p:txBody>
          <a:bodyPr/>
          <a:lstStyle/>
          <a:p>
            <a:r>
              <a:rPr lang="en-US" altLang="zh-CN"/>
              <a:t>Deadlock Recovery (cont.)</a:t>
            </a:r>
          </a:p>
        </p:txBody>
      </p:sp>
      <p:sp>
        <p:nvSpPr>
          <p:cNvPr id="151555" name="Rectangle 3">
            <a:extLst>
              <a:ext uri="{FF2B5EF4-FFF2-40B4-BE49-F238E27FC236}">
                <a16:creationId xmlns:a16="http://schemas.microsoft.com/office/drawing/2014/main" id="{168FA438-F719-4346-BD74-001E9CB2195F}"/>
              </a:ext>
            </a:extLst>
          </p:cNvPr>
          <p:cNvSpPr>
            <a:spLocks noGrp="1" noChangeArrowheads="1"/>
          </p:cNvSpPr>
          <p:nvPr>
            <p:ph type="body" idx="1"/>
          </p:nvPr>
        </p:nvSpPr>
        <p:spPr>
          <a:xfrm>
            <a:off x="457200" y="1412875"/>
            <a:ext cx="8382000" cy="4835525"/>
          </a:xfrm>
        </p:spPr>
        <p:txBody>
          <a:bodyPr/>
          <a:lstStyle/>
          <a:p>
            <a:pPr lvl="1"/>
            <a:r>
              <a:rPr lang="en-US" altLang="zh-CN"/>
              <a:t>Successively preempt some resources from processes and give them to other processes until deadlock no longer exists </a:t>
            </a:r>
          </a:p>
          <a:p>
            <a:pPr lvl="2"/>
            <a:r>
              <a:rPr lang="en-US" altLang="zh-CN" sz="2800"/>
              <a:t>a process that has a resource preempted must be rolled back prior to its acquisition</a:t>
            </a:r>
          </a:p>
          <a:p>
            <a:r>
              <a:rPr lang="en-US" altLang="zh-CN" sz="2800"/>
              <a:t>For the two last steps, a victim process needs to be selected according to:</a:t>
            </a:r>
          </a:p>
          <a:p>
            <a:pPr lvl="1"/>
            <a:r>
              <a:rPr lang="en-US" altLang="zh-CN"/>
              <a:t>least amount of CPU time consumed so far</a:t>
            </a:r>
          </a:p>
          <a:p>
            <a:pPr lvl="1"/>
            <a:r>
              <a:rPr lang="en-US" altLang="zh-CN"/>
              <a:t>least total resources allocated so far</a:t>
            </a:r>
          </a:p>
          <a:p>
            <a:pPr lvl="1"/>
            <a:r>
              <a:rPr lang="en-US" altLang="zh-CN"/>
              <a:t>least amount of “work” produced so far...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F5489386-D62B-482F-B178-08FB6E9112AF}"/>
              </a:ext>
            </a:extLst>
          </p:cNvPr>
          <p:cNvSpPr>
            <a:spLocks noGrp="1" noChangeArrowheads="1"/>
          </p:cNvSpPr>
          <p:nvPr>
            <p:ph type="title"/>
          </p:nvPr>
        </p:nvSpPr>
        <p:spPr>
          <a:xfrm>
            <a:off x="685800" y="260350"/>
            <a:ext cx="7772400" cy="1143000"/>
          </a:xfrm>
        </p:spPr>
        <p:txBody>
          <a:bodyPr/>
          <a:lstStyle/>
          <a:p>
            <a:r>
              <a:rPr lang="en-US" altLang="zh-CN"/>
              <a:t>An Integrated Deadlock Strategy</a:t>
            </a:r>
          </a:p>
        </p:txBody>
      </p:sp>
      <p:sp>
        <p:nvSpPr>
          <p:cNvPr id="152579" name="Rectangle 3">
            <a:extLst>
              <a:ext uri="{FF2B5EF4-FFF2-40B4-BE49-F238E27FC236}">
                <a16:creationId xmlns:a16="http://schemas.microsoft.com/office/drawing/2014/main" id="{1A20E54E-CA00-474A-8136-556651448F88}"/>
              </a:ext>
            </a:extLst>
          </p:cNvPr>
          <p:cNvSpPr>
            <a:spLocks noGrp="1" noChangeArrowheads="1"/>
          </p:cNvSpPr>
          <p:nvPr>
            <p:ph type="body" idx="1"/>
          </p:nvPr>
        </p:nvSpPr>
        <p:spPr>
          <a:xfrm>
            <a:off x="304800" y="1412875"/>
            <a:ext cx="8610600" cy="5040313"/>
          </a:xfrm>
        </p:spPr>
        <p:txBody>
          <a:bodyPr/>
          <a:lstStyle/>
          <a:p>
            <a:pPr>
              <a:lnSpc>
                <a:spcPct val="90000"/>
              </a:lnSpc>
            </a:pPr>
            <a:r>
              <a:rPr lang="en-US" altLang="zh-CN" sz="2800"/>
              <a:t>We can combine the previous approaches into the following way:</a:t>
            </a:r>
          </a:p>
          <a:p>
            <a:pPr lvl="1">
              <a:lnSpc>
                <a:spcPct val="90000"/>
              </a:lnSpc>
            </a:pPr>
            <a:r>
              <a:rPr lang="en-US" altLang="zh-CN"/>
              <a:t>Group resources into a number of different classes and order them. Ex:</a:t>
            </a:r>
          </a:p>
          <a:p>
            <a:pPr lvl="2">
              <a:lnSpc>
                <a:spcPct val="90000"/>
              </a:lnSpc>
            </a:pPr>
            <a:r>
              <a:rPr lang="en-US" altLang="zh-CN" sz="2800"/>
              <a:t>Swappable space (secondary memory)</a:t>
            </a:r>
          </a:p>
          <a:p>
            <a:pPr lvl="2">
              <a:lnSpc>
                <a:spcPct val="90000"/>
              </a:lnSpc>
            </a:pPr>
            <a:r>
              <a:rPr lang="en-US" altLang="zh-CN" sz="2800"/>
              <a:t>Process resources (I/O devices, files...)</a:t>
            </a:r>
          </a:p>
          <a:p>
            <a:pPr lvl="2">
              <a:lnSpc>
                <a:spcPct val="90000"/>
              </a:lnSpc>
            </a:pPr>
            <a:r>
              <a:rPr lang="en-US" altLang="zh-CN" sz="2800"/>
              <a:t>Main memory...</a:t>
            </a:r>
          </a:p>
          <a:p>
            <a:pPr lvl="1">
              <a:lnSpc>
                <a:spcPct val="90000"/>
              </a:lnSpc>
            </a:pPr>
            <a:r>
              <a:rPr lang="en-US" altLang="zh-CN"/>
              <a:t>Use prevention of circular wait to prevent deadlock between resource classes</a:t>
            </a:r>
          </a:p>
          <a:p>
            <a:pPr lvl="1">
              <a:lnSpc>
                <a:spcPct val="90000"/>
              </a:lnSpc>
            </a:pPr>
            <a:r>
              <a:rPr lang="en-US" altLang="zh-CN"/>
              <a:t>Use the most appropriate approach for deadlocks within each class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A79EA4B-0DBB-4DFC-8247-E7A8F6180233}"/>
              </a:ext>
            </a:extLst>
          </p:cNvPr>
          <p:cNvSpPr>
            <a:spLocks noGrp="1" noChangeArrowheads="1"/>
          </p:cNvSpPr>
          <p:nvPr>
            <p:ph type="title"/>
          </p:nvPr>
        </p:nvSpPr>
        <p:spPr>
          <a:xfrm>
            <a:off x="685800" y="44450"/>
            <a:ext cx="7772400" cy="1143000"/>
          </a:xfrm>
          <a:noFill/>
          <a:ln/>
        </p:spPr>
        <p:txBody>
          <a:bodyPr lIns="90488" tIns="44450" rIns="90488" bIns="44450"/>
          <a:lstStyle/>
          <a:p>
            <a:r>
              <a:rPr lang="en-US" altLang="zh-CN"/>
              <a:t>Deadlock</a:t>
            </a:r>
          </a:p>
        </p:txBody>
      </p:sp>
      <p:sp>
        <p:nvSpPr>
          <p:cNvPr id="121859" name="Rectangle 3">
            <a:extLst>
              <a:ext uri="{FF2B5EF4-FFF2-40B4-BE49-F238E27FC236}">
                <a16:creationId xmlns:a16="http://schemas.microsoft.com/office/drawing/2014/main" id="{7C958708-1281-43A6-A49B-F9418F2A5EE4}"/>
              </a:ext>
            </a:extLst>
          </p:cNvPr>
          <p:cNvSpPr>
            <a:spLocks noGrp="1" noChangeArrowheads="1"/>
          </p:cNvSpPr>
          <p:nvPr>
            <p:ph type="body" idx="1"/>
          </p:nvPr>
        </p:nvSpPr>
        <p:spPr>
          <a:xfrm>
            <a:off x="468313" y="1125538"/>
            <a:ext cx="8135937" cy="5122862"/>
          </a:xfrm>
          <a:noFill/>
          <a:ln/>
        </p:spPr>
        <p:txBody>
          <a:bodyPr lIns="90488" tIns="44450" rIns="90488" bIns="44450"/>
          <a:lstStyle/>
          <a:p>
            <a:r>
              <a:rPr lang="en-US" altLang="zh-CN" sz="2800"/>
              <a:t>Permanent blocking of a set of processes that either compete for system resources or communicate with each other</a:t>
            </a:r>
          </a:p>
          <a:p>
            <a:r>
              <a:rPr lang="en-US" altLang="zh-CN" sz="2800"/>
              <a:t>Involves conflicting needs for resources by two or more processes</a:t>
            </a:r>
          </a:p>
          <a:p>
            <a:r>
              <a:rPr lang="en-US" altLang="zh-CN" sz="2800"/>
              <a:t>There is no satisfactory solution in the general case</a:t>
            </a:r>
          </a:p>
          <a:p>
            <a:r>
              <a:rPr lang="en-US" altLang="zh-CN" sz="2800"/>
              <a:t>Some OSes (ex: Unix SVR4) ignore the problem and pretend that deadlocks never occur...</a:t>
            </a:r>
          </a:p>
        </p:txBody>
      </p:sp>
    </p:spTree>
  </p:cSld>
  <p:clrMapOvr>
    <a:masterClrMapping/>
  </p:clrMapOvr>
  <p:transition advTm="43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E483059-CE05-4633-A5AC-0F45084BBE85}"/>
              </a:ext>
            </a:extLst>
          </p:cNvPr>
          <p:cNvSpPr>
            <a:spLocks noGrp="1" noChangeArrowheads="1"/>
          </p:cNvSpPr>
          <p:nvPr>
            <p:ph type="title"/>
          </p:nvPr>
        </p:nvSpPr>
        <p:spPr>
          <a:xfrm>
            <a:off x="685800" y="115888"/>
            <a:ext cx="7772400" cy="1143000"/>
          </a:xfrm>
        </p:spPr>
        <p:txBody>
          <a:bodyPr/>
          <a:lstStyle/>
          <a:p>
            <a:r>
              <a:rPr lang="en-US" altLang="zh-CN"/>
              <a:t>Reusable Resources</a:t>
            </a:r>
          </a:p>
        </p:txBody>
      </p:sp>
      <p:sp>
        <p:nvSpPr>
          <p:cNvPr id="123907" name="Rectangle 3">
            <a:extLst>
              <a:ext uri="{FF2B5EF4-FFF2-40B4-BE49-F238E27FC236}">
                <a16:creationId xmlns:a16="http://schemas.microsoft.com/office/drawing/2014/main" id="{540A26AF-4F6F-4A37-A061-D1E2382C4400}"/>
              </a:ext>
            </a:extLst>
          </p:cNvPr>
          <p:cNvSpPr>
            <a:spLocks noGrp="1" noChangeArrowheads="1"/>
          </p:cNvSpPr>
          <p:nvPr>
            <p:ph type="body" idx="1"/>
          </p:nvPr>
        </p:nvSpPr>
        <p:spPr>
          <a:xfrm>
            <a:off x="533400" y="1268413"/>
            <a:ext cx="8077200" cy="4751387"/>
          </a:xfrm>
        </p:spPr>
        <p:txBody>
          <a:bodyPr/>
          <a:lstStyle/>
          <a:p>
            <a:pPr>
              <a:lnSpc>
                <a:spcPct val="90000"/>
              </a:lnSpc>
            </a:pPr>
            <a:r>
              <a:rPr lang="en-US" altLang="zh-CN" sz="2800"/>
              <a:t>Used by one process at a time and not depleted by that use</a:t>
            </a:r>
          </a:p>
          <a:p>
            <a:pPr>
              <a:lnSpc>
                <a:spcPct val="90000"/>
              </a:lnSpc>
            </a:pPr>
            <a:r>
              <a:rPr lang="en-US" altLang="zh-CN" sz="2800"/>
              <a:t>Processes obtain resources that they later release for reuse by other processes</a:t>
            </a:r>
          </a:p>
          <a:p>
            <a:pPr>
              <a:lnSpc>
                <a:spcPct val="90000"/>
              </a:lnSpc>
            </a:pPr>
            <a:r>
              <a:rPr lang="en-US" altLang="zh-CN" sz="2800"/>
              <a:t>Examples: processors, I/O channels, main and secondary memory, files, databases, and semaphores</a:t>
            </a:r>
          </a:p>
          <a:p>
            <a:pPr>
              <a:lnSpc>
                <a:spcPct val="90000"/>
              </a:lnSpc>
            </a:pPr>
            <a:r>
              <a:rPr lang="en-US" altLang="zh-CN" sz="2800"/>
              <a:t>Deadlock occurs if each process holds one resource and requests the other</a:t>
            </a:r>
          </a:p>
          <a:p>
            <a:pPr>
              <a:lnSpc>
                <a:spcPct val="90000"/>
              </a:lnSpc>
            </a:pPr>
            <a:endParaRPr lang="en-US" altLang="zh-CN" sz="280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66FF66"/>
      </a:lt1>
      <a:dk2>
        <a:srgbClr val="0066CC"/>
      </a:dk2>
      <a:lt2>
        <a:srgbClr val="808080"/>
      </a:lt2>
      <a:accent1>
        <a:srgbClr val="00CC99"/>
      </a:accent1>
      <a:accent2>
        <a:srgbClr val="3333CC"/>
      </a:accent2>
      <a:accent3>
        <a:srgbClr val="B8FFB8"/>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CC00FF"/>
    </a:dk1>
    <a:lt1>
      <a:srgbClr val="66FF66"/>
    </a:lt1>
    <a:dk2>
      <a:srgbClr val="0066CC"/>
    </a:dk2>
    <a:lt2>
      <a:srgbClr val="808080"/>
    </a:lt2>
    <a:accent1>
      <a:srgbClr val="00CC99"/>
    </a:accent1>
    <a:accent2>
      <a:srgbClr val="3333CC"/>
    </a:accent2>
    <a:accent3>
      <a:srgbClr val="B8FFB8"/>
    </a:accent3>
    <a:accent4>
      <a:srgbClr val="AE00DA"/>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FF0000"/>
    </a:dk1>
    <a:lt1>
      <a:srgbClr val="66FF66"/>
    </a:lt1>
    <a:dk2>
      <a:srgbClr val="0066CC"/>
    </a:dk2>
    <a:lt2>
      <a:srgbClr val="808080"/>
    </a:lt2>
    <a:accent1>
      <a:srgbClr val="00CC99"/>
    </a:accent1>
    <a:accent2>
      <a:srgbClr val="3333CC"/>
    </a:accent2>
    <a:accent3>
      <a:srgbClr val="B8FFB8"/>
    </a:accent3>
    <a:accent4>
      <a:srgbClr val="DA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CC0000"/>
    </a:dk1>
    <a:lt1>
      <a:srgbClr val="66FF66"/>
    </a:lt1>
    <a:dk2>
      <a:srgbClr val="0066CC"/>
    </a:dk2>
    <a:lt2>
      <a:srgbClr val="808080"/>
    </a:lt2>
    <a:accent1>
      <a:srgbClr val="00CC99"/>
    </a:accent1>
    <a:accent2>
      <a:srgbClr val="3333CC"/>
    </a:accent2>
    <a:accent3>
      <a:srgbClr val="B8FFB8"/>
    </a:accent3>
    <a:accent4>
      <a:srgbClr val="AE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66FF33"/>
    </a:dk1>
    <a:lt1>
      <a:srgbClr val="66FF66"/>
    </a:lt1>
    <a:dk2>
      <a:srgbClr val="0066CC"/>
    </a:dk2>
    <a:lt2>
      <a:srgbClr val="808080"/>
    </a:lt2>
    <a:accent1>
      <a:srgbClr val="00CC99"/>
    </a:accent1>
    <a:accent2>
      <a:srgbClr val="3333CC"/>
    </a:accent2>
    <a:accent3>
      <a:srgbClr val="B8FFB8"/>
    </a:accent3>
    <a:accent4>
      <a:srgbClr val="56DA2A"/>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33CC33"/>
    </a:dk1>
    <a:lt1>
      <a:srgbClr val="66FF66"/>
    </a:lt1>
    <a:dk2>
      <a:srgbClr val="0066CC"/>
    </a:dk2>
    <a:lt2>
      <a:srgbClr val="808080"/>
    </a:lt2>
    <a:accent1>
      <a:srgbClr val="00CC99"/>
    </a:accent1>
    <a:accent2>
      <a:srgbClr val="3333CC"/>
    </a:accent2>
    <a:accent3>
      <a:srgbClr val="B8FFB8"/>
    </a:accent3>
    <a:accent4>
      <a:srgbClr val="2AAE2A"/>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751</TotalTime>
  <Words>4837</Words>
  <Application>Microsoft Office PowerPoint</Application>
  <PresentationFormat>全屏显示(4:3)</PresentationFormat>
  <Paragraphs>518</Paragraphs>
  <Slides>74</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86" baseType="lpstr">
      <vt:lpstr>Times New Roman</vt:lpstr>
      <vt:lpstr>宋体</vt:lpstr>
      <vt:lpstr>华文新魏</vt:lpstr>
      <vt:lpstr>隶书</vt:lpstr>
      <vt:lpstr>Helvetica</vt:lpstr>
      <vt:lpstr>Symbol</vt:lpstr>
      <vt:lpstr>Wingdings</vt:lpstr>
      <vt:lpstr>Monotype Sorts</vt:lpstr>
      <vt:lpstr>黑体</vt:lpstr>
      <vt:lpstr>默认设计模板</vt:lpstr>
      <vt:lpstr>Adobe Illustrator Artwork</vt:lpstr>
      <vt:lpstr>Microsoft Word 97 - 2003 文档</vt:lpstr>
      <vt:lpstr>3.6  死锁</vt:lpstr>
      <vt:lpstr>3.6.1 死锁产生 若干死锁的例子(1) </vt:lpstr>
      <vt:lpstr>若干死锁的例子(2) 例２PV操作使用不当产生死锁 </vt:lpstr>
      <vt:lpstr>若干死锁的例子(3) 例３资源分配不当引起死锁 </vt:lpstr>
      <vt:lpstr>若干死锁的例子(4) 例４对临时性资源使用不加限制引起死锁 </vt:lpstr>
      <vt:lpstr>Bridge Crossing Example</vt:lpstr>
      <vt:lpstr>PowerPoint 演示文稿</vt:lpstr>
      <vt:lpstr>Deadlock</vt:lpstr>
      <vt:lpstr>Reusable Resources</vt:lpstr>
      <vt:lpstr>死锁定义</vt:lpstr>
      <vt:lpstr>产生死锁因素</vt:lpstr>
      <vt:lpstr>The Conditions for Deadlock </vt:lpstr>
      <vt:lpstr>The Conditions for Deadlock</vt:lpstr>
      <vt:lpstr>The Conditions for Deadlock</vt:lpstr>
      <vt:lpstr>3.6.2死锁防止(1)</vt:lpstr>
      <vt:lpstr>Deadlock Characterization</vt:lpstr>
      <vt:lpstr>Methods for Handling Deadlocks</vt:lpstr>
      <vt:lpstr>死锁防止(2)</vt:lpstr>
      <vt:lpstr>死锁的防止(3) 采用层次分配策略（破坏条件2和4） </vt:lpstr>
      <vt:lpstr>死锁防止(4) 层次策略的变种按序分配策略</vt:lpstr>
      <vt:lpstr>Deadlock Prevention</vt:lpstr>
      <vt:lpstr>Indirect Methods of Deadlock Prevention</vt:lpstr>
      <vt:lpstr>Indirect Methods of Deadlock Prevention</vt:lpstr>
      <vt:lpstr>Direct Methods of Deadlock Prevention</vt:lpstr>
      <vt:lpstr>Prevention of Circular Wait</vt:lpstr>
      <vt:lpstr>Deadlock Avoidance</vt:lpstr>
      <vt:lpstr>3.6.3死锁避免</vt:lpstr>
      <vt:lpstr>进程资源轨迹图</vt:lpstr>
      <vt:lpstr>Resource Allocation Denial: The Banker’s Algorithm</vt:lpstr>
      <vt:lpstr>The Banker’s Algorithm</vt:lpstr>
      <vt:lpstr>Safe State</vt:lpstr>
      <vt:lpstr>Safe State</vt:lpstr>
      <vt:lpstr>The Banker’s Algorithm</vt:lpstr>
      <vt:lpstr>The Banker’s Algorithm</vt:lpstr>
      <vt:lpstr>Example of the Banker’s Algorithm</vt:lpstr>
      <vt:lpstr>Example of the Banker’s Algorithm</vt:lpstr>
      <vt:lpstr>Example of the Banker’s Algorithm</vt:lpstr>
      <vt:lpstr>  银行家算法的数据结构(1) </vt:lpstr>
      <vt:lpstr> </vt:lpstr>
      <vt:lpstr> 银行家算法的数据结构(3) 分配矩阵—表示进程当前已分得的资源数,Aij表示进程Pi已分到Rj类资源的个数 </vt:lpstr>
      <vt:lpstr>银行家算法中 下列关系式确保成立</vt:lpstr>
      <vt:lpstr>一种死锁避免策略</vt:lpstr>
      <vt:lpstr>系统安全性定义 </vt:lpstr>
      <vt:lpstr>Banker’s Algorithm</vt:lpstr>
      <vt:lpstr>Data Structures for the Banker’s Algorithm </vt:lpstr>
      <vt:lpstr>Safety Algorithm</vt:lpstr>
      <vt:lpstr>Resource-Request Algorithm for Process Pi</vt:lpstr>
      <vt:lpstr>实例说明系统所处的安全或不安全状态(1) </vt:lpstr>
      <vt:lpstr>实例说明系统所处的安全或不安全状态(2)</vt:lpstr>
      <vt:lpstr>实例说明系统所处的安全或不安全状态(3) 每个进程目前还需资源为Cki-Aki</vt:lpstr>
      <vt:lpstr>实例说明系统所处的安全或不安全状态(4)</vt:lpstr>
      <vt:lpstr>实例说明系统所处的安全或不安全状态(5)</vt:lpstr>
      <vt:lpstr>实例说明系统所处的安全或不安全状态(6) </vt:lpstr>
      <vt:lpstr>实例说明系统所处的安全或不安全状态(7) </vt:lpstr>
      <vt:lpstr>实例说明系统所处的安全或不安全状态(8) </vt:lpstr>
      <vt:lpstr>银行家算法的基本思想(1)</vt:lpstr>
      <vt:lpstr>银行家算法的程序及简短说明(1) </vt:lpstr>
      <vt:lpstr>银行家算法的程序及简短说明(2)  </vt:lpstr>
      <vt:lpstr>银行家算法的程序及简短说明(3) </vt:lpstr>
      <vt:lpstr>3.6.4死锁检测和解除</vt:lpstr>
      <vt:lpstr>进程-资源分配图</vt:lpstr>
      <vt:lpstr>资源分配图的一个例子 </vt:lpstr>
      <vt:lpstr>资源分配图的另一个例子</vt:lpstr>
      <vt:lpstr>简化进程-资源分配图检测系统是否处于死锁状态(1) </vt:lpstr>
      <vt:lpstr>简化进程-资源分配图检测系统是否处于死锁状态(2) </vt:lpstr>
      <vt:lpstr>2死锁的检测和解除方法(1) </vt:lpstr>
      <vt:lpstr>死锁的检测和解除方法(2)</vt:lpstr>
      <vt:lpstr>Detection Algorithm</vt:lpstr>
      <vt:lpstr>Detection Algorithm (Cont.)</vt:lpstr>
      <vt:lpstr>死锁的解除(1) </vt:lpstr>
      <vt:lpstr>死锁的解除(2) </vt:lpstr>
      <vt:lpstr>Deadlock Recovery</vt:lpstr>
      <vt:lpstr>Deadlock Recovery (cont.)</vt:lpstr>
      <vt:lpstr>An Integrated Deadlock Strategy</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219</cp:revision>
  <dcterms:created xsi:type="dcterms:W3CDTF">2002-10-28T07:32:45Z</dcterms:created>
  <dcterms:modified xsi:type="dcterms:W3CDTF">2019-09-17T18:56:34Z</dcterms:modified>
</cp:coreProperties>
</file>