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6" r:id="rId3"/>
    <p:sldId id="280" r:id="rId4"/>
    <p:sldId id="293" r:id="rId5"/>
    <p:sldId id="257" r:id="rId6"/>
    <p:sldId id="302" r:id="rId7"/>
    <p:sldId id="260" r:id="rId8"/>
    <p:sldId id="294" r:id="rId9"/>
    <p:sldId id="264" r:id="rId10"/>
    <p:sldId id="311" r:id="rId11"/>
    <p:sldId id="267" r:id="rId12"/>
    <p:sldId id="269" r:id="rId13"/>
    <p:sldId id="312" r:id="rId14"/>
    <p:sldId id="313" r:id="rId15"/>
    <p:sldId id="314" r:id="rId16"/>
    <p:sldId id="274" r:id="rId17"/>
    <p:sldId id="275" r:id="rId18"/>
    <p:sldId id="276" r:id="rId19"/>
    <p:sldId id="277" r:id="rId20"/>
    <p:sldId id="308" r:id="rId21"/>
    <p:sldId id="309" r:id="rId22"/>
    <p:sldId id="310" r:id="rId23"/>
    <p:sldId id="278" r:id="rId24"/>
    <p:sldId id="306" r:id="rId25"/>
    <p:sldId id="307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0033CC"/>
    <a:srgbClr val="FF5050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10" autoAdjust="0"/>
    <p:restoredTop sz="90556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539237-79E7-465F-A2A0-47118480A2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6D3796-4AB2-4005-8716-F34E341BA4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5F62C1-D872-46FE-BBDF-05377587C8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E887C-D976-4088-81DF-B8FEA65DED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9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99FDB5-7881-467A-9532-D7417F9AB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1A656E-4E0C-4390-A993-735F032A4C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9982B3-436E-4748-9640-275B6C484C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27D38-3666-4AC0-A664-D5A9EEF0B5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26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2541EE-1D75-4CCD-A93B-2BBE611D3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B444C8-BE97-4F52-9361-83AAD959D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BA55AC-52FA-4825-A25A-0793C19F9E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0D4E6-B5AC-4A66-8D2A-8E240DBC3F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94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3FB85B1F-9D56-43FB-86AC-CEA528BDB9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65670E0-9E84-4018-9563-53FFA80E7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AB6A3671-0F6A-4D88-9971-65E08D2DA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1B1E7-CDF6-4E42-8078-7BA00D3056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332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D9ACA979-3050-4805-8535-E981F79A64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297D7F4C-165C-435B-947D-9EE4E19515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390DDD9A-8645-4C4E-A603-C31A8E0D26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F7646-6DF6-4A1C-820B-FDAFAF8DBD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70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9165A8-9208-41B3-B773-4BE3B3D724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EFB484-5EC8-4565-9E0D-93C66B8B8C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9C7B44-131E-48B4-9897-DAC72CB92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2B76A-7A84-4BD9-B80E-E5CB65BF9C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77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0B0283-6A1F-45A6-A44E-10C5A6372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A2DEF7-52A8-4EAB-B6B3-DFD150A08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D975EE-2971-4394-84C2-BE0EC82AC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F975F-4824-4857-9566-78D2C71A06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19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ECD33-19A3-4D1F-868E-EFD1AE557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9E4A80-BCA3-4101-910D-2C0332370D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B25BD-5D4E-4CD3-8542-516822668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01D05-0B39-45FD-854D-B491B3C0FD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3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0CC24E-5902-4D1D-9107-1BC327042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3D512A-9548-4537-A833-275887C02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8567ED-3A8C-4A5B-8DAE-FE644ABDD0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61406-6374-42F1-8D55-C04F56C82B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05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359741-85CE-4981-8186-1C491112E9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1517DD-A41C-44CA-998E-46B67E5EE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D2FE5B-E914-4C0C-BC84-354CAF1EE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BE333-9F6A-4A9D-86EC-D0858505B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81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2727B3-A133-4403-BE03-8949D018C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A34E6A-DA15-44D5-852C-550ED0FE5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287B41-6A6B-416F-852E-EA349DFE2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98AFB-B423-433C-B38F-BFC5254102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86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D3124-E5FF-4DD4-A244-0FDF3FDD0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B64D0-BC36-4951-8ED8-368105456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DB0DD-2817-4CBD-B569-E877A92BF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80C1A-A91F-482F-9441-75D11909EC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727B3-7D84-4EF4-8FE6-8B3D2646E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0B19E-2D7D-462F-822E-BB5FACF6A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F9716-860E-469F-B65C-D7A0BB5CB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97DC5-F9D7-4F22-81CC-7ABB2BB80A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60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62BBD1-0C4D-4FFC-B09C-FDDEBF906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5186B2B-0EAD-4AC5-BA15-E839576CD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3293A1B-CDB0-4888-A9F5-F09D401145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700C9F3-B498-4626-BA81-C070D46EBB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C348F48-1E0F-4051-B886-57080A255E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2FFB88-746C-4E11-9D5D-2308BB54CC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91FA3AA-DE49-4EAC-8AC0-AA77E01E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9875"/>
            <a:ext cx="72390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</a:t>
            </a:r>
            <a:r>
              <a:rPr lang="zh-CN" altLang="en-US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作系统教程</a:t>
            </a:r>
            <a:r>
              <a:rPr lang="en-US" altLang="zh-CN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版</a:t>
            </a:r>
            <a:r>
              <a:rPr lang="en-US" altLang="zh-CN" sz="5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 sz="20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第四章  存储管理</a:t>
            </a:r>
            <a:endParaRPr kumimoji="0" lang="zh-CN" altLang="en-US" sz="44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01FE113-60B1-4B19-9656-B342607C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883150"/>
            <a:ext cx="64277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4000">
                <a:solidFill>
                  <a:schemeClr val="tx2"/>
                </a:solidFill>
                <a:ea typeface="华文新魏" panose="02010800040101010101" pitchFamily="2" charset="-122"/>
              </a:rPr>
              <a:t>高等教育出版社</a:t>
            </a:r>
            <a:r>
              <a:rPr lang="zh-CN" altLang="en-US" sz="3200" b="1">
                <a:solidFill>
                  <a:schemeClr val="tx2"/>
                </a:solidFill>
              </a:rPr>
              <a:t> 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2008</a:t>
            </a:r>
            <a:r>
              <a:rPr lang="zh-CN" altLang="en-US" sz="3200" b="1">
                <a:solidFill>
                  <a:schemeClr val="tx2"/>
                </a:solidFill>
              </a:rPr>
              <a:t>年</a:t>
            </a:r>
            <a:r>
              <a:rPr lang="en-US" altLang="zh-CN" sz="3200" b="1">
                <a:solidFill>
                  <a:schemeClr val="tx2"/>
                </a:solidFill>
              </a:rPr>
              <a:t>3</a:t>
            </a:r>
            <a:r>
              <a:rPr lang="zh-CN" altLang="en-US" sz="3200" b="1">
                <a:solidFill>
                  <a:schemeClr val="tx2"/>
                </a:solidFill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6B1C8E6-383B-4BA7-B428-ABF08A064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固定分区存储管理示例</a:t>
            </a:r>
            <a:endParaRPr lang="zh-CN" altLang="en-US"/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503B5CFD-4DEC-4CA0-B53F-D726B46A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736850"/>
            <a:ext cx="1943100" cy="3455988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DFB11209-C7CF-4F4E-BBCE-274F8349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736850"/>
            <a:ext cx="1944688" cy="503238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OS(8K)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E0CF839C-FE33-4D95-8FA4-6CEC14F2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240088"/>
            <a:ext cx="1944688" cy="72072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用户分区</a:t>
            </a:r>
            <a:r>
              <a:rPr lang="en-US" altLang="zh-CN"/>
              <a:t>1(16K)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EAA3882E-BEC7-45C8-9DD6-25382490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959225"/>
            <a:ext cx="1944688" cy="72072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用户分区</a:t>
            </a:r>
            <a:r>
              <a:rPr lang="en-US" altLang="zh-CN"/>
              <a:t>2(16K)</a:t>
            </a: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85D806BB-DD8B-4588-8BB2-831F644F7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681538"/>
            <a:ext cx="1944688" cy="1512887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用户分区</a:t>
            </a:r>
            <a:r>
              <a:rPr lang="en-US" altLang="zh-CN"/>
              <a:t>3(32K)</a:t>
            </a:r>
          </a:p>
        </p:txBody>
      </p:sp>
      <p:graphicFrame>
        <p:nvGraphicFramePr>
          <p:cNvPr id="290854" name="Group 38">
            <a:extLst>
              <a:ext uri="{FF2B5EF4-FFF2-40B4-BE49-F238E27FC236}">
                <a16:creationId xmlns:a16="http://schemas.microsoft.com/office/drawing/2014/main" id="{7FDC66CB-AA11-4ECF-AFC8-EF905A52BF7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924300" y="2565400"/>
          <a:ext cx="4897438" cy="2376488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分区号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起始地址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占用标志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7" name="Text Box 39">
            <a:extLst>
              <a:ext uri="{FF2B5EF4-FFF2-40B4-BE49-F238E27FC236}">
                <a16:creationId xmlns:a16="http://schemas.microsoft.com/office/drawing/2014/main" id="{4D770B17-8985-4C2E-BC3E-5FAB2BE9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060575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</a:rPr>
              <a:t>主存分配表</a:t>
            </a:r>
          </a:p>
        </p:txBody>
      </p:sp>
      <p:sp>
        <p:nvSpPr>
          <p:cNvPr id="13348" name="Line 40">
            <a:extLst>
              <a:ext uri="{FF2B5EF4-FFF2-40B4-BE49-F238E27FC236}">
                <a16:creationId xmlns:a16="http://schemas.microsoft.com/office/drawing/2014/main" id="{332C4FC4-FABA-44C8-ACE7-6EC1B6B56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3357563"/>
            <a:ext cx="8636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41">
            <a:extLst>
              <a:ext uri="{FF2B5EF4-FFF2-40B4-BE49-F238E27FC236}">
                <a16:creationId xmlns:a16="http://schemas.microsoft.com/office/drawing/2014/main" id="{B5DC08D2-E9A7-445F-B755-FFAC298D57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4076700"/>
            <a:ext cx="86360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42">
            <a:extLst>
              <a:ext uri="{FF2B5EF4-FFF2-40B4-BE49-F238E27FC236}">
                <a16:creationId xmlns:a16="http://schemas.microsoft.com/office/drawing/2014/main" id="{53DD8ACE-136E-42CF-81CB-92B842BD30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4581525"/>
            <a:ext cx="8636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859" name="Rectangle 43">
            <a:extLst>
              <a:ext uri="{FF2B5EF4-FFF2-40B4-BE49-F238E27FC236}">
                <a16:creationId xmlns:a16="http://schemas.microsoft.com/office/drawing/2014/main" id="{B5694FFA-E5BF-48FE-B368-01F0F44D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734050"/>
            <a:ext cx="1944688" cy="790575"/>
          </a:xfrm>
          <a:prstGeom prst="rect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Job1(20K)</a:t>
            </a:r>
          </a:p>
        </p:txBody>
      </p:sp>
      <p:sp>
        <p:nvSpPr>
          <p:cNvPr id="290860" name="Text Box 44">
            <a:extLst>
              <a:ext uri="{FF2B5EF4-FFF2-40B4-BE49-F238E27FC236}">
                <a16:creationId xmlns:a16="http://schemas.microsoft.com/office/drawing/2014/main" id="{CA621C80-6274-4795-A1CC-A72D46DA1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4341813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0861" name="Text Box 45">
            <a:extLst>
              <a:ext uri="{FF2B5EF4-FFF2-40B4-BE49-F238E27FC236}">
                <a16:creationId xmlns:a16="http://schemas.microsoft.com/office/drawing/2014/main" id="{75516C7B-423E-498B-B1A0-A32F1A7F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4351338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Job1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3699E-6 L -0.64184 -0.152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01" y="-76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59" grpId="0" animBg="1"/>
      <p:bldP spid="290859" grpId="1" animBg="1"/>
      <p:bldP spid="290860" grpId="0"/>
      <p:bldP spid="2908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0EEA676-4125-4761-AC71-877D6EF9C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固定分区存储管理的地址转换和存储保护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0D3AF35-FE3F-423A-9F74-F9F8CA41B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grpSp>
        <p:nvGrpSpPr>
          <p:cNvPr id="14340" name="Group 39">
            <a:extLst>
              <a:ext uri="{FF2B5EF4-FFF2-40B4-BE49-F238E27FC236}">
                <a16:creationId xmlns:a16="http://schemas.microsoft.com/office/drawing/2014/main" id="{6DFDEA3E-10F3-448C-B60E-49C449974ED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76400"/>
            <a:ext cx="6858000" cy="4648200"/>
            <a:chOff x="432" y="1008"/>
            <a:chExt cx="4320" cy="2928"/>
          </a:xfrm>
        </p:grpSpPr>
        <p:sp>
          <p:nvSpPr>
            <p:cNvPr id="14341" name="Text Box 5">
              <a:extLst>
                <a:ext uri="{FF2B5EF4-FFF2-40B4-BE49-F238E27FC236}">
                  <a16:creationId xmlns:a16="http://schemas.microsoft.com/office/drawing/2014/main" id="{3F39FC6A-BF0E-4AC0-A468-20DF4B93A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" y="1303"/>
              <a:ext cx="781" cy="23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4342" name="Text Box 6">
              <a:extLst>
                <a:ext uri="{FF2B5EF4-FFF2-40B4-BE49-F238E27FC236}">
                  <a16:creationId xmlns:a16="http://schemas.microsoft.com/office/drawing/2014/main" id="{4A2B0AA8-9295-4FAE-BC8E-6905E5E1E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06"/>
              <a:ext cx="816" cy="23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下限寄存器</a:t>
              </a:r>
            </a:p>
          </p:txBody>
        </p:sp>
        <p:sp>
          <p:nvSpPr>
            <p:cNvPr id="14343" name="Text Box 7">
              <a:extLst>
                <a:ext uri="{FF2B5EF4-FFF2-40B4-BE49-F238E27FC236}">
                  <a16:creationId xmlns:a16="http://schemas.microsoft.com/office/drawing/2014/main" id="{C8A25AC5-AF57-4F53-B18E-BDD01E13B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43"/>
              <a:ext cx="728" cy="28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逻辑地址</a:t>
              </a:r>
            </a:p>
          </p:txBody>
        </p:sp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5ACFBCA5-2356-4BAF-8BAA-FAE634DD1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1392"/>
              <a:ext cx="15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Text Box 9">
              <a:extLst>
                <a:ext uri="{FF2B5EF4-FFF2-40B4-BE49-F238E27FC236}">
                  <a16:creationId xmlns:a16="http://schemas.microsoft.com/office/drawing/2014/main" id="{A1936F46-6BAB-4F8A-AB07-AFD7BCE39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2272"/>
              <a:ext cx="386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</a:p>
          </p:txBody>
        </p:sp>
        <p:sp>
          <p:nvSpPr>
            <p:cNvPr id="14346" name="AutoShape 10">
              <a:extLst>
                <a:ext uri="{FF2B5EF4-FFF2-40B4-BE49-F238E27FC236}">
                  <a16:creationId xmlns:a16="http://schemas.microsoft.com/office/drawing/2014/main" id="{7A6190AA-4355-4D81-A3FF-3E37A9881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2359"/>
              <a:ext cx="128" cy="292"/>
            </a:xfrm>
            <a:prstGeom prst="flowChartOr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Line 12">
              <a:extLst>
                <a:ext uri="{FF2B5EF4-FFF2-40B4-BE49-F238E27FC236}">
                  <a16:creationId xmlns:a16="http://schemas.microsoft.com/office/drawing/2014/main" id="{A4D6AFBF-2F8A-49A1-94C2-274ED017B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3" y="2487"/>
              <a:ext cx="6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3">
              <a:extLst>
                <a:ext uri="{FF2B5EF4-FFF2-40B4-BE49-F238E27FC236}">
                  <a16:creationId xmlns:a16="http://schemas.microsoft.com/office/drawing/2014/main" id="{BA0B3DBC-0A77-43E2-BC66-0D1DF950D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7" y="2486"/>
              <a:ext cx="90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Text Box 14">
              <a:extLst>
                <a:ext uri="{FF2B5EF4-FFF2-40B4-BE49-F238E27FC236}">
                  <a16:creationId xmlns:a16="http://schemas.microsoft.com/office/drawing/2014/main" id="{86E3577F-F93C-4FC5-AEC8-A4710F149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643"/>
              <a:ext cx="691" cy="28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绝对地址</a:t>
              </a:r>
            </a:p>
          </p:txBody>
        </p:sp>
        <p:sp>
          <p:nvSpPr>
            <p:cNvPr id="14350" name="Text Box 15">
              <a:extLst>
                <a:ext uri="{FF2B5EF4-FFF2-40B4-BE49-F238E27FC236}">
                  <a16:creationId xmlns:a16="http://schemas.microsoft.com/office/drawing/2014/main" id="{38EB79A9-5911-4072-B5C3-CAA851548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008"/>
              <a:ext cx="852" cy="42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操作系统区</a:t>
              </a:r>
            </a:p>
          </p:txBody>
        </p:sp>
        <p:sp>
          <p:nvSpPr>
            <p:cNvPr id="14351" name="Text Box 16">
              <a:extLst>
                <a:ext uri="{FF2B5EF4-FFF2-40B4-BE49-F238E27FC236}">
                  <a16:creationId xmlns:a16="http://schemas.microsoft.com/office/drawing/2014/main" id="{ABE5E965-4329-4BF2-BFB4-920593EB3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417"/>
              <a:ext cx="852" cy="42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用户分区</a:t>
              </a:r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4352" name="Text Box 17">
              <a:extLst>
                <a:ext uri="{FF2B5EF4-FFF2-40B4-BE49-F238E27FC236}">
                  <a16:creationId xmlns:a16="http://schemas.microsoft.com/office/drawing/2014/main" id="{AC4E4F91-BD67-4090-9B96-4ED49E662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845"/>
              <a:ext cx="852" cy="42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用户分区</a:t>
              </a:r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14353" name="Text Box 18">
              <a:extLst>
                <a:ext uri="{FF2B5EF4-FFF2-40B4-BE49-F238E27FC236}">
                  <a16:creationId xmlns:a16="http://schemas.microsoft.com/office/drawing/2014/main" id="{51CD6E9E-BA7E-463B-93C4-B206C2036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272"/>
              <a:ext cx="852" cy="42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用户分区</a:t>
              </a:r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14354" name="Text Box 19">
              <a:extLst>
                <a:ext uri="{FF2B5EF4-FFF2-40B4-BE49-F238E27FC236}">
                  <a16:creationId xmlns:a16="http://schemas.microsoft.com/office/drawing/2014/main" id="{C3ED3051-5354-4EC2-AE10-8DC029E16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3333"/>
              <a:ext cx="752" cy="26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B+L2</a:t>
              </a:r>
            </a:p>
          </p:txBody>
        </p:sp>
        <p:sp>
          <p:nvSpPr>
            <p:cNvPr id="14355" name="Text Box 20">
              <a:extLst>
                <a:ext uri="{FF2B5EF4-FFF2-40B4-BE49-F238E27FC236}">
                  <a16:creationId xmlns:a16="http://schemas.microsoft.com/office/drawing/2014/main" id="{6E77B45A-7780-42C6-ACE5-1388BCD03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3237"/>
              <a:ext cx="834" cy="26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上限寄存器</a:t>
              </a:r>
            </a:p>
          </p:txBody>
        </p:sp>
        <p:sp>
          <p:nvSpPr>
            <p:cNvPr id="14356" name="Line 21">
              <a:extLst>
                <a:ext uri="{FF2B5EF4-FFF2-40B4-BE49-F238E27FC236}">
                  <a16:creationId xmlns:a16="http://schemas.microsoft.com/office/drawing/2014/main" id="{56E754E0-4950-4326-A2D5-F0C7F7B19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AutoShape 22">
              <a:extLst>
                <a:ext uri="{FF2B5EF4-FFF2-40B4-BE49-F238E27FC236}">
                  <a16:creationId xmlns:a16="http://schemas.microsoft.com/office/drawing/2014/main" id="{AF35100D-8316-4E49-9525-6B43F1A16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2172"/>
              <a:ext cx="766" cy="645"/>
            </a:xfrm>
            <a:prstGeom prst="flowChartDecision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Text Box 23">
              <a:extLst>
                <a:ext uri="{FF2B5EF4-FFF2-40B4-BE49-F238E27FC236}">
                  <a16:creationId xmlns:a16="http://schemas.microsoft.com/office/drawing/2014/main" id="{E056516D-429E-42B1-8677-A883D978E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" y="2342"/>
              <a:ext cx="425" cy="2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&lt;B+L2</a:t>
              </a:r>
            </a:p>
          </p:txBody>
        </p:sp>
        <p:sp>
          <p:nvSpPr>
            <p:cNvPr id="14359" name="Line 24">
              <a:extLst>
                <a:ext uri="{FF2B5EF4-FFF2-40B4-BE49-F238E27FC236}">
                  <a16:creationId xmlns:a16="http://schemas.microsoft.com/office/drawing/2014/main" id="{C19AF368-C79C-4251-8B45-0B6DB03F1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2002"/>
              <a:ext cx="3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25">
              <a:extLst>
                <a:ext uri="{FF2B5EF4-FFF2-40B4-BE49-F238E27FC236}">
                  <a16:creationId xmlns:a16="http://schemas.microsoft.com/office/drawing/2014/main" id="{C019F388-8D46-48CD-A85A-DA5984B01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392"/>
              <a:ext cx="2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26">
              <a:extLst>
                <a:ext uri="{FF2B5EF4-FFF2-40B4-BE49-F238E27FC236}">
                  <a16:creationId xmlns:a16="http://schemas.microsoft.com/office/drawing/2014/main" id="{C37E5230-EFFE-46B0-BE76-470F9BC9B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1832"/>
              <a:ext cx="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7">
              <a:extLst>
                <a:ext uri="{FF2B5EF4-FFF2-40B4-BE49-F238E27FC236}">
                  <a16:creationId xmlns:a16="http://schemas.microsoft.com/office/drawing/2014/main" id="{254CE960-52B0-4761-B90B-113B7BC83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" y="3453"/>
              <a:ext cx="234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28">
              <a:extLst>
                <a:ext uri="{FF2B5EF4-FFF2-40B4-BE49-F238E27FC236}">
                  <a16:creationId xmlns:a16="http://schemas.microsoft.com/office/drawing/2014/main" id="{80149ADC-044E-4680-80C5-31A172449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239"/>
              <a:ext cx="0" cy="1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29">
              <a:extLst>
                <a:ext uri="{FF2B5EF4-FFF2-40B4-BE49-F238E27FC236}">
                  <a16:creationId xmlns:a16="http://schemas.microsoft.com/office/drawing/2014/main" id="{14737D35-7241-4390-BECF-12E24D63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2262"/>
              <a:ext cx="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Text Box 30">
              <a:extLst>
                <a:ext uri="{FF2B5EF4-FFF2-40B4-BE49-F238E27FC236}">
                  <a16:creationId xmlns:a16="http://schemas.microsoft.com/office/drawing/2014/main" id="{F9D6C507-47E3-4D36-8983-4FCD630BD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1839"/>
              <a:ext cx="663" cy="42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越界中断</a:t>
              </a:r>
            </a:p>
          </p:txBody>
        </p:sp>
        <p:sp>
          <p:nvSpPr>
            <p:cNvPr id="14366" name="Line 31">
              <a:extLst>
                <a:ext uri="{FF2B5EF4-FFF2-40B4-BE49-F238E27FC236}">
                  <a16:creationId xmlns:a16="http://schemas.microsoft.com/office/drawing/2014/main" id="{8BE77300-BBEF-41E0-88C6-852B2E9DC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0" y="1947"/>
              <a:ext cx="3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32">
              <a:extLst>
                <a:ext uri="{FF2B5EF4-FFF2-40B4-BE49-F238E27FC236}">
                  <a16:creationId xmlns:a16="http://schemas.microsoft.com/office/drawing/2014/main" id="{37F60154-B0DA-44A5-84C2-A619CEF5C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" y="1924"/>
              <a:ext cx="0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Text Box 33">
              <a:extLst>
                <a:ext uri="{FF2B5EF4-FFF2-40B4-BE49-F238E27FC236}">
                  <a16:creationId xmlns:a16="http://schemas.microsoft.com/office/drawing/2014/main" id="{10E21743-A696-459C-AB14-247B4F3B3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652"/>
              <a:ext cx="852" cy="42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用户分区</a:t>
              </a:r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14369" name="Text Box 34">
              <a:extLst>
                <a:ext uri="{FF2B5EF4-FFF2-40B4-BE49-F238E27FC236}">
                  <a16:creationId xmlns:a16="http://schemas.microsoft.com/office/drawing/2014/main" id="{46A0C611-6B82-4CE8-A229-BB28774B8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080"/>
              <a:ext cx="852" cy="42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用户分区</a:t>
              </a:r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14370" name="Text Box 35">
              <a:extLst>
                <a:ext uri="{FF2B5EF4-FFF2-40B4-BE49-F238E27FC236}">
                  <a16:creationId xmlns:a16="http://schemas.microsoft.com/office/drawing/2014/main" id="{BAF3DFB5-2E3E-4F8B-916E-2E30E45F1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508"/>
              <a:ext cx="852" cy="42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用户分区</a:t>
              </a:r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14371" name="Line 36">
              <a:extLst>
                <a:ext uri="{FF2B5EF4-FFF2-40B4-BE49-F238E27FC236}">
                  <a16:creationId xmlns:a16="http://schemas.microsoft.com/office/drawing/2014/main" id="{2434AA7A-83C2-443F-8599-0F3759A4D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7" y="1980"/>
              <a:ext cx="0" cy="5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37">
              <a:extLst>
                <a:ext uri="{FF2B5EF4-FFF2-40B4-BE49-F238E27FC236}">
                  <a16:creationId xmlns:a16="http://schemas.microsoft.com/office/drawing/2014/main" id="{9AB6983A-34BB-499F-BFA1-2E8C8D7F3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8" y="2499"/>
              <a:ext cx="13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38">
              <a:extLst>
                <a:ext uri="{FF2B5EF4-FFF2-40B4-BE49-F238E27FC236}">
                  <a16:creationId xmlns:a16="http://schemas.microsoft.com/office/drawing/2014/main" id="{258D2435-E7AC-4F9B-8E59-A785DE5E3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B89EB82-9DA2-4DBC-AF86-96E492772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4.2.2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可变分区存储管理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964E950-C8E4-40CC-AB1B-137C88114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371600"/>
            <a:ext cx="76327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可变分区 存储管理是按作业的实际大小来划分分区，且分区个数也是随机的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实现多个作业对主存的共享，进一步提高主存资源利用率。</a:t>
            </a:r>
          </a:p>
          <a:p>
            <a:pPr algn="just" eaLnBrk="1" hangingPunct="1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B60CCB-7CA9-4C43-8EC2-41DF7D797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可变分区存储管理示例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460C55B9-47B9-44B6-A34D-9231290F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2665412" cy="424815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01D766E9-F0DE-4592-960A-88F36C95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844675"/>
            <a:ext cx="2665412" cy="503238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OS(8K)</a:t>
            </a:r>
          </a:p>
        </p:txBody>
      </p:sp>
      <p:sp>
        <p:nvSpPr>
          <p:cNvPr id="295942" name="Rectangle 6">
            <a:extLst>
              <a:ext uri="{FF2B5EF4-FFF2-40B4-BE49-F238E27FC236}">
                <a16:creationId xmlns:a16="http://schemas.microsoft.com/office/drawing/2014/main" id="{D4F4B047-54EA-4ECF-8F8C-9CCC698B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47913"/>
            <a:ext cx="2663825" cy="6477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Job1(15K)</a:t>
            </a:r>
          </a:p>
        </p:txBody>
      </p:sp>
      <p:sp>
        <p:nvSpPr>
          <p:cNvPr id="295943" name="Rectangle 7">
            <a:extLst>
              <a:ext uri="{FF2B5EF4-FFF2-40B4-BE49-F238E27FC236}">
                <a16:creationId xmlns:a16="http://schemas.microsoft.com/office/drawing/2014/main" id="{95428168-7032-4324-ADE0-FC9AF409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11488"/>
            <a:ext cx="2663825" cy="1150937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Job2(40K)</a:t>
            </a:r>
          </a:p>
        </p:txBody>
      </p:sp>
      <p:sp>
        <p:nvSpPr>
          <p:cNvPr id="295944" name="Rectangle 8">
            <a:extLst>
              <a:ext uri="{FF2B5EF4-FFF2-40B4-BE49-F238E27FC236}">
                <a16:creationId xmlns:a16="http://schemas.microsoft.com/office/drawing/2014/main" id="{5C9D0A6B-6A31-421C-91E0-B924621E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2663825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Job3(10K)</a:t>
            </a:r>
          </a:p>
        </p:txBody>
      </p:sp>
      <p:sp>
        <p:nvSpPr>
          <p:cNvPr id="295945" name="Rectangle 9">
            <a:extLst>
              <a:ext uri="{FF2B5EF4-FFF2-40B4-BE49-F238E27FC236}">
                <a16:creationId xmlns:a16="http://schemas.microsoft.com/office/drawing/2014/main" id="{528098A1-06BD-4064-8C05-FE6AD958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0063"/>
            <a:ext cx="2665413" cy="792162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Job4(30K)</a:t>
            </a:r>
          </a:p>
        </p:txBody>
      </p:sp>
      <p:sp>
        <p:nvSpPr>
          <p:cNvPr id="16393" name="Text Box 10">
            <a:extLst>
              <a:ext uri="{FF2B5EF4-FFF2-40B4-BE49-F238E27FC236}">
                <a16:creationId xmlns:a16="http://schemas.microsoft.com/office/drawing/2014/main" id="{381B8664-C5EA-41BD-8CA6-507CDC74E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343525"/>
            <a:ext cx="4681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Job1</a:t>
            </a:r>
            <a:r>
              <a:rPr lang="zh-CN" altLang="en-US" sz="2000">
                <a:latin typeface="Arial" panose="020B0604020202020204" pitchFamily="34" charset="0"/>
              </a:rPr>
              <a:t>到达内存，</a:t>
            </a:r>
            <a:r>
              <a:rPr lang="en-US" altLang="zh-CN" sz="2000">
                <a:latin typeface="Arial" panose="020B0604020202020204" pitchFamily="34" charset="0"/>
              </a:rPr>
              <a:t>Job2</a:t>
            </a:r>
            <a:r>
              <a:rPr lang="zh-CN" altLang="en-US" sz="2000">
                <a:latin typeface="Arial" panose="020B0604020202020204" pitchFamily="34" charset="0"/>
              </a:rPr>
              <a:t>到达内存，</a:t>
            </a:r>
            <a:r>
              <a:rPr lang="en-US" altLang="zh-CN" sz="2000">
                <a:latin typeface="Arial" panose="020B0604020202020204" pitchFamily="34" charset="0"/>
              </a:rPr>
              <a:t>Job3</a:t>
            </a:r>
            <a:r>
              <a:rPr lang="zh-CN" altLang="en-US" sz="2000">
                <a:latin typeface="Arial" panose="020B0604020202020204" pitchFamily="34" charset="0"/>
              </a:rPr>
              <a:t>到达内存，</a:t>
            </a:r>
            <a:r>
              <a:rPr lang="en-US" altLang="zh-CN" sz="2000">
                <a:latin typeface="Arial" panose="020B0604020202020204" pitchFamily="34" charset="0"/>
              </a:rPr>
              <a:t>Job2</a:t>
            </a:r>
            <a:r>
              <a:rPr lang="zh-CN" altLang="en-US" sz="2000">
                <a:latin typeface="Arial" panose="020B0604020202020204" pitchFamily="34" charset="0"/>
              </a:rPr>
              <a:t>完成，</a:t>
            </a:r>
            <a:r>
              <a:rPr lang="en-US" altLang="zh-CN" sz="2000">
                <a:latin typeface="Arial" panose="020B0604020202020204" pitchFamily="34" charset="0"/>
              </a:rPr>
              <a:t>Job4</a:t>
            </a:r>
            <a:r>
              <a:rPr lang="zh-CN" altLang="en-US" sz="2000">
                <a:latin typeface="Arial" panose="020B0604020202020204" pitchFamily="34" charset="0"/>
              </a:rPr>
              <a:t>到达内存</a:t>
            </a:r>
          </a:p>
        </p:txBody>
      </p:sp>
      <p:sp>
        <p:nvSpPr>
          <p:cNvPr id="16394" name="Text Box 11">
            <a:extLst>
              <a:ext uri="{FF2B5EF4-FFF2-40B4-BE49-F238E27FC236}">
                <a16:creationId xmlns:a16="http://schemas.microsoft.com/office/drawing/2014/main" id="{C2594516-3EFD-4F57-8CCC-2B28A1EC8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74875"/>
            <a:ext cx="647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16395" name="Text Box 12">
            <a:extLst>
              <a:ext uri="{FF2B5EF4-FFF2-40B4-BE49-F238E27FC236}">
                <a16:creationId xmlns:a16="http://schemas.microsoft.com/office/drawing/2014/main" id="{42A26209-FB9E-4DD2-AE8D-719843358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51138"/>
            <a:ext cx="7921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23k</a:t>
            </a:r>
          </a:p>
        </p:txBody>
      </p:sp>
      <p:sp>
        <p:nvSpPr>
          <p:cNvPr id="16396" name="Text Box 13">
            <a:extLst>
              <a:ext uri="{FF2B5EF4-FFF2-40B4-BE49-F238E27FC236}">
                <a16:creationId xmlns:a16="http://schemas.microsoft.com/office/drawing/2014/main" id="{F190A023-5B8B-4D59-A850-F173D3938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36950"/>
            <a:ext cx="792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53k</a:t>
            </a:r>
          </a:p>
        </p:txBody>
      </p:sp>
      <p:sp>
        <p:nvSpPr>
          <p:cNvPr id="16397" name="Text Box 14">
            <a:extLst>
              <a:ext uri="{FF2B5EF4-FFF2-40B4-BE49-F238E27FC236}">
                <a16:creationId xmlns:a16="http://schemas.microsoft.com/office/drawing/2014/main" id="{E86F7F7F-A86C-4E82-95CB-F3C1916E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68750"/>
            <a:ext cx="792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63k</a:t>
            </a:r>
          </a:p>
        </p:txBody>
      </p:sp>
      <p:sp>
        <p:nvSpPr>
          <p:cNvPr id="16398" name="Text Box 15">
            <a:extLst>
              <a:ext uri="{FF2B5EF4-FFF2-40B4-BE49-F238E27FC236}">
                <a16:creationId xmlns:a16="http://schemas.microsoft.com/office/drawing/2014/main" id="{1CEE5259-EF24-4C69-BF59-D7F1C79C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00550"/>
            <a:ext cx="7921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73k</a:t>
            </a:r>
          </a:p>
        </p:txBody>
      </p:sp>
      <p:sp>
        <p:nvSpPr>
          <p:cNvPr id="16399" name="Text Box 16">
            <a:extLst>
              <a:ext uri="{FF2B5EF4-FFF2-40B4-BE49-F238E27FC236}">
                <a16:creationId xmlns:a16="http://schemas.microsoft.com/office/drawing/2014/main" id="{98D789C9-0500-4A11-9F9A-D49AEF6ED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9134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128k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8.09249E-7 L -0.52361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8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9.24855E-7 L -0.52361 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8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2775E-6 L -0.52361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68208E-6 L -0.52361 -0.0050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81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2" grpId="0" animBg="1"/>
      <p:bldP spid="295942" grpId="1" animBg="1"/>
      <p:bldP spid="295943" grpId="0" animBg="1"/>
      <p:bldP spid="295943" grpId="1" animBg="1"/>
      <p:bldP spid="295943" grpId="2" animBg="1"/>
      <p:bldP spid="295944" grpId="0" animBg="1"/>
      <p:bldP spid="295944" grpId="1" animBg="1"/>
      <p:bldP spid="295945" grpId="0" animBg="1"/>
      <p:bldP spid="29594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88AAA97-FF99-4F63-B2B4-A121C2CD3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可变分区存储管理示例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C204D95-1481-48C0-8B62-FDCEC10F5C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1397000"/>
          </a:xfrm>
        </p:spPr>
        <p:txBody>
          <a:bodyPr/>
          <a:lstStyle/>
          <a:p>
            <a:pPr marL="457200" lvl="1" indent="0" eaLnBrk="1" hangingPunct="1">
              <a:buFontTx/>
              <a:buNone/>
            </a:pPr>
            <a:r>
              <a:rPr lang="zh-CN" altLang="en-US" sz="2400"/>
              <a:t>主存分配表用于描述主存的动态分配信息，由“已分配区表”和“未分配区表”组成。</a:t>
            </a:r>
          </a:p>
        </p:txBody>
      </p:sp>
      <p:graphicFrame>
        <p:nvGraphicFramePr>
          <p:cNvPr id="297026" name="Group 66">
            <a:extLst>
              <a:ext uri="{FF2B5EF4-FFF2-40B4-BE49-F238E27FC236}">
                <a16:creationId xmlns:a16="http://schemas.microsoft.com/office/drawing/2014/main" id="{4E7C99DC-223E-45F0-A00C-CD2B5A3DF578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95288" y="3825875"/>
          <a:ext cx="4038600" cy="2189163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分区号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起始地址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Job1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Job4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Job3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7030" name="Group 70">
            <a:extLst>
              <a:ext uri="{FF2B5EF4-FFF2-40B4-BE49-F238E27FC236}">
                <a16:creationId xmlns:a16="http://schemas.microsoft.com/office/drawing/2014/main" id="{678AC3AF-9440-464B-BA0F-1177D88FEEFF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859338" y="3825875"/>
          <a:ext cx="4038600" cy="2189163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分区号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起始地址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66" name="Text Box 71">
            <a:extLst>
              <a:ext uri="{FF2B5EF4-FFF2-40B4-BE49-F238E27FC236}">
                <a16:creationId xmlns:a16="http://schemas.microsoft.com/office/drawing/2014/main" id="{A2556CF6-C479-4762-AE29-4C8433ACD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284538"/>
            <a:ext cx="3024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</a:rPr>
              <a:t>已分配区表</a:t>
            </a:r>
          </a:p>
        </p:txBody>
      </p:sp>
      <p:sp>
        <p:nvSpPr>
          <p:cNvPr id="17467" name="Text Box 72">
            <a:extLst>
              <a:ext uri="{FF2B5EF4-FFF2-40B4-BE49-F238E27FC236}">
                <a16:creationId xmlns:a16="http://schemas.microsoft.com/office/drawing/2014/main" id="{0E19E16F-662B-441F-B765-67735C163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3298825"/>
            <a:ext cx="3024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</a:rPr>
              <a:t>未分配区表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1A8E305-1468-47EE-8C72-EC8052627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可变分区回收算法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7E9B813-9E60-4F1D-BC44-78BC0879C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366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/>
              <a:t>可变分区回收问题，（分区的合并）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981D0FC-E2DA-43DC-A38C-7EB57BCC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565400"/>
            <a:ext cx="316865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E69B6F2-37C4-4F98-982A-BB3F8D7D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565400"/>
            <a:ext cx="1079500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B4927523-54B8-46F8-BDE0-C1464C94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565400"/>
            <a:ext cx="1081087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0F5D7DE4-FDFB-4BBA-80E6-B01FD54A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65400"/>
            <a:ext cx="1008063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F10FEE98-55E5-4753-9078-8AC8D34B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429000"/>
            <a:ext cx="316865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3D452AB5-0406-45BB-AF90-D7533A73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429000"/>
            <a:ext cx="1079500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53166B25-21D8-4A33-8C52-E9721DA6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429000"/>
            <a:ext cx="1081087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98FC2FE9-B317-4967-88E0-6404C263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294188"/>
            <a:ext cx="316865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4" name="Rectangle 14">
            <a:extLst>
              <a:ext uri="{FF2B5EF4-FFF2-40B4-BE49-F238E27FC236}">
                <a16:creationId xmlns:a16="http://schemas.microsoft.com/office/drawing/2014/main" id="{D29DAD53-4EE7-4457-9D85-86E7EB9B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294188"/>
            <a:ext cx="1081087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8445" name="Rectangle 15">
            <a:extLst>
              <a:ext uri="{FF2B5EF4-FFF2-40B4-BE49-F238E27FC236}">
                <a16:creationId xmlns:a16="http://schemas.microsoft.com/office/drawing/2014/main" id="{0B12FEF2-5F26-460F-A7D4-87050229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4188"/>
            <a:ext cx="1008063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</a:p>
        </p:txBody>
      </p:sp>
      <p:sp>
        <p:nvSpPr>
          <p:cNvPr id="18446" name="Rectangle 16">
            <a:extLst>
              <a:ext uri="{FF2B5EF4-FFF2-40B4-BE49-F238E27FC236}">
                <a16:creationId xmlns:a16="http://schemas.microsoft.com/office/drawing/2014/main" id="{032D0368-34DA-464D-B365-E3370BB8F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229225"/>
            <a:ext cx="316865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7" name="Rectangle 18">
            <a:extLst>
              <a:ext uri="{FF2B5EF4-FFF2-40B4-BE49-F238E27FC236}">
                <a16:creationId xmlns:a16="http://schemas.microsoft.com/office/drawing/2014/main" id="{0DD024D5-F195-45B1-9812-F08968DE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229225"/>
            <a:ext cx="1081087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8448" name="Rectangle 20">
            <a:extLst>
              <a:ext uri="{FF2B5EF4-FFF2-40B4-BE49-F238E27FC236}">
                <a16:creationId xmlns:a16="http://schemas.microsoft.com/office/drawing/2014/main" id="{AA223E1A-27C8-4ABF-A2ED-085DD5908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565400"/>
            <a:ext cx="316865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9" name="Rectangle 21">
            <a:extLst>
              <a:ext uri="{FF2B5EF4-FFF2-40B4-BE49-F238E27FC236}">
                <a16:creationId xmlns:a16="http://schemas.microsoft.com/office/drawing/2014/main" id="{CD44B373-25D8-4D23-8989-553F7E2F3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565400"/>
            <a:ext cx="1079500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</p:txBody>
      </p:sp>
      <p:sp>
        <p:nvSpPr>
          <p:cNvPr id="18450" name="Rectangle 23">
            <a:extLst>
              <a:ext uri="{FF2B5EF4-FFF2-40B4-BE49-F238E27FC236}">
                <a16:creationId xmlns:a16="http://schemas.microsoft.com/office/drawing/2014/main" id="{99447FDB-7A6F-4314-A73F-E64A5059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2565400"/>
            <a:ext cx="1008063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</a:p>
        </p:txBody>
      </p:sp>
      <p:sp>
        <p:nvSpPr>
          <p:cNvPr id="18451" name="Rectangle 24">
            <a:extLst>
              <a:ext uri="{FF2B5EF4-FFF2-40B4-BE49-F238E27FC236}">
                <a16:creationId xmlns:a16="http://schemas.microsoft.com/office/drawing/2014/main" id="{57C402DF-3582-4765-95CC-23776CA12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429000"/>
            <a:ext cx="316865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2" name="Rectangle 25">
            <a:extLst>
              <a:ext uri="{FF2B5EF4-FFF2-40B4-BE49-F238E27FC236}">
                <a16:creationId xmlns:a16="http://schemas.microsoft.com/office/drawing/2014/main" id="{80128714-B612-4A7A-9D4D-39CA60CFD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429000"/>
            <a:ext cx="1079500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</p:txBody>
      </p:sp>
      <p:sp>
        <p:nvSpPr>
          <p:cNvPr id="18453" name="Rectangle 28">
            <a:extLst>
              <a:ext uri="{FF2B5EF4-FFF2-40B4-BE49-F238E27FC236}">
                <a16:creationId xmlns:a16="http://schemas.microsoft.com/office/drawing/2014/main" id="{DAB7D6E5-80A6-44C9-B329-18B0032C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294188"/>
            <a:ext cx="316865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4" name="Rectangle 31">
            <a:extLst>
              <a:ext uri="{FF2B5EF4-FFF2-40B4-BE49-F238E27FC236}">
                <a16:creationId xmlns:a16="http://schemas.microsoft.com/office/drawing/2014/main" id="{32E6B507-9A6F-4B44-9CB1-32990DE3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294188"/>
            <a:ext cx="1008063" cy="4318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</a:p>
        </p:txBody>
      </p:sp>
      <p:sp>
        <p:nvSpPr>
          <p:cNvPr id="18455" name="Rectangle 32">
            <a:extLst>
              <a:ext uri="{FF2B5EF4-FFF2-40B4-BE49-F238E27FC236}">
                <a16:creationId xmlns:a16="http://schemas.microsoft.com/office/drawing/2014/main" id="{4CE50949-E409-4005-996E-637D80AE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229225"/>
            <a:ext cx="3168650" cy="431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6" name="Line 36">
            <a:extLst>
              <a:ext uri="{FF2B5EF4-FFF2-40B4-BE49-F238E27FC236}">
                <a16:creationId xmlns:a16="http://schemas.microsoft.com/office/drawing/2014/main" id="{3D9EA023-288C-41CC-B846-13C2F625D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813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37">
            <a:extLst>
              <a:ext uri="{FF2B5EF4-FFF2-40B4-BE49-F238E27FC236}">
                <a16:creationId xmlns:a16="http://schemas.microsoft.com/office/drawing/2014/main" id="{FD47457B-E20E-4094-98D2-BC41C2CE4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6449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38">
            <a:extLst>
              <a:ext uri="{FF2B5EF4-FFF2-40B4-BE49-F238E27FC236}">
                <a16:creationId xmlns:a16="http://schemas.microsoft.com/office/drawing/2014/main" id="{FA56C240-1CF7-44E6-920F-312993DFF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1008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39">
            <a:extLst>
              <a:ext uri="{FF2B5EF4-FFF2-40B4-BE49-F238E27FC236}">
                <a16:creationId xmlns:a16="http://schemas.microsoft.com/office/drawing/2014/main" id="{0BA9F091-D3C3-4403-B396-39C57F9AC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4451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40">
            <a:extLst>
              <a:ext uri="{FF2B5EF4-FFF2-40B4-BE49-F238E27FC236}">
                <a16:creationId xmlns:a16="http://schemas.microsoft.com/office/drawing/2014/main" id="{1E1B8C5F-20AD-492B-B27C-38F0EF1CC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65400"/>
            <a:ext cx="68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1" name="Text Box 41">
            <a:extLst>
              <a:ext uri="{FF2B5EF4-FFF2-40B4-BE49-F238E27FC236}">
                <a16:creationId xmlns:a16="http://schemas.microsoft.com/office/drawing/2014/main" id="{28384FCB-A2AA-4101-99A0-0ABB5D69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63925"/>
            <a:ext cx="68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2" name="Text Box 42">
            <a:extLst>
              <a:ext uri="{FF2B5EF4-FFF2-40B4-BE49-F238E27FC236}">
                <a16:creationId xmlns:a16="http://schemas.microsoft.com/office/drawing/2014/main" id="{E8BB50C7-3D41-4A0B-8887-A3A79BFF4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29113"/>
            <a:ext cx="68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463" name="Text Box 43">
            <a:extLst>
              <a:ext uri="{FF2B5EF4-FFF2-40B4-BE49-F238E27FC236}">
                <a16:creationId xmlns:a16="http://schemas.microsoft.com/office/drawing/2014/main" id="{F9596B17-29BB-4240-99A6-4DD70F04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64150"/>
            <a:ext cx="68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48D3253-B41C-479D-8A41-3829174CA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9372600" cy="1143000"/>
          </a:xfrm>
        </p:spPr>
        <p:txBody>
          <a:bodyPr/>
          <a:lstStyle/>
          <a:p>
            <a:pPr eaLnBrk="1" hangingPunct="1"/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链表空闲区管理方法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922F72F-7899-4ECF-A375-819452A8D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321550" cy="48006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空闲区开头单元存放本空闲区长度及下个空闲区起始地址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把所有空闲区都链接起来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设置第一块空闲区地址指针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让它指向第一块空闲区地址。</a:t>
            </a:r>
          </a:p>
          <a:p>
            <a:pPr algn="just"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申请空闲区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归还空闲区。</a:t>
            </a: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BB5973-51FB-47B2-9998-24EBB86DF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可变分区管理分配算法</a:t>
            </a:r>
            <a:b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F44725E-9963-4568-8D0C-93153274E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295400"/>
            <a:ext cx="7086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） 最先适应分配算法 </a:t>
            </a:r>
          </a:p>
          <a:p>
            <a:pPr eaLnBrk="1" hangingPunct="1">
              <a:buFontTx/>
              <a:buNone/>
            </a:pP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）下次适应分配算法</a:t>
            </a:r>
          </a:p>
          <a:p>
            <a:pPr eaLnBrk="1" hangingPunct="1">
              <a:buFontTx/>
              <a:buNone/>
            </a:pP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3)   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最优适应分配算法 </a:t>
            </a:r>
          </a:p>
          <a:p>
            <a:pPr eaLnBrk="1" hangingPunct="1">
              <a:buFontTx/>
              <a:buNone/>
            </a:pP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）最坏适应分配算法</a:t>
            </a:r>
          </a:p>
          <a:p>
            <a:pPr eaLnBrk="1" hangingPunct="1">
              <a:buFontTx/>
              <a:buNone/>
            </a:pP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5)  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快速适应分配算法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BDAB8A7-08C0-4A83-B595-BDECF1B31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839200" cy="12192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可变分区地址转换与存储保护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80EC291-A242-4E1A-8E58-F64D3BE8C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grpSp>
        <p:nvGrpSpPr>
          <p:cNvPr id="21508" name="Group 29">
            <a:extLst>
              <a:ext uri="{FF2B5EF4-FFF2-40B4-BE49-F238E27FC236}">
                <a16:creationId xmlns:a16="http://schemas.microsoft.com/office/drawing/2014/main" id="{7F74E228-1CE1-4B22-A842-008C652478E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14488"/>
            <a:ext cx="6858000" cy="4100512"/>
            <a:chOff x="336" y="1113"/>
            <a:chExt cx="4320" cy="2583"/>
          </a:xfrm>
        </p:grpSpPr>
        <p:sp>
          <p:nvSpPr>
            <p:cNvPr id="21509" name="Text Box 5">
              <a:extLst>
                <a:ext uri="{FF2B5EF4-FFF2-40B4-BE49-F238E27FC236}">
                  <a16:creationId xmlns:a16="http://schemas.microsoft.com/office/drawing/2014/main" id="{DC147FCF-1B2D-4927-8DEC-69979AEA2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1488"/>
              <a:ext cx="761" cy="3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基址</a:t>
              </a:r>
            </a:p>
          </p:txBody>
        </p:sp>
        <p:sp>
          <p:nvSpPr>
            <p:cNvPr id="21510" name="Text Box 6">
              <a:extLst>
                <a:ext uri="{FF2B5EF4-FFF2-40B4-BE49-F238E27FC236}">
                  <a16:creationId xmlns:a16="http://schemas.microsoft.com/office/drawing/2014/main" id="{6AE15C77-88EA-4F89-BF2D-F51C22989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" y="1113"/>
              <a:ext cx="832" cy="27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基址寄存器</a:t>
              </a:r>
            </a:p>
          </p:txBody>
        </p:sp>
        <p:sp>
          <p:nvSpPr>
            <p:cNvPr id="21511" name="Text Box 7">
              <a:extLst>
                <a:ext uri="{FF2B5EF4-FFF2-40B4-BE49-F238E27FC236}">
                  <a16:creationId xmlns:a16="http://schemas.microsoft.com/office/drawing/2014/main" id="{3BB7A796-A7F1-46AA-AC2D-D369DAE66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2786"/>
              <a:ext cx="664" cy="23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逻辑地址</a:t>
              </a:r>
            </a:p>
          </p:txBody>
        </p:sp>
        <p:sp>
          <p:nvSpPr>
            <p:cNvPr id="21512" name="Line 8">
              <a:extLst>
                <a:ext uri="{FF2B5EF4-FFF2-40B4-BE49-F238E27FC236}">
                  <a16:creationId xmlns:a16="http://schemas.microsoft.com/office/drawing/2014/main" id="{7F9AF17D-0D2C-43A4-A8E1-64D12B59A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6" y="1570"/>
              <a:ext cx="2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1513" name="Text Box 9">
              <a:extLst>
                <a:ext uri="{FF2B5EF4-FFF2-40B4-BE49-F238E27FC236}">
                  <a16:creationId xmlns:a16="http://schemas.microsoft.com/office/drawing/2014/main" id="{4C8C31BB-101F-464E-9C1D-BCB3026DF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45"/>
              <a:ext cx="392" cy="45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</a:p>
          </p:txBody>
        </p:sp>
        <p:sp>
          <p:nvSpPr>
            <p:cNvPr id="21514" name="AutoShape 10">
              <a:extLst>
                <a:ext uri="{FF2B5EF4-FFF2-40B4-BE49-F238E27FC236}">
                  <a16:creationId xmlns:a16="http://schemas.microsoft.com/office/drawing/2014/main" id="{E923E634-C35A-4526-89D3-F23DDA390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2561"/>
              <a:ext cx="147" cy="228"/>
            </a:xfrm>
            <a:prstGeom prst="flowChartOr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5" name="Line 11">
              <a:extLst>
                <a:ext uri="{FF2B5EF4-FFF2-40B4-BE49-F238E27FC236}">
                  <a16:creationId xmlns:a16="http://schemas.microsoft.com/office/drawing/2014/main" id="{EDED07CA-C16F-4D4A-8264-EB84BD353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" y="1801"/>
              <a:ext cx="0" cy="7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935D0B10-2BBF-485D-AF13-DB578F7F5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2709"/>
              <a:ext cx="6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1517" name="Line 13">
              <a:extLst>
                <a:ext uri="{FF2B5EF4-FFF2-40B4-BE49-F238E27FC236}">
                  <a16:creationId xmlns:a16="http://schemas.microsoft.com/office/drawing/2014/main" id="{282BF543-98B5-459B-A34C-8152BB047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3" y="2670"/>
              <a:ext cx="83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1518" name="Text Box 14">
              <a:extLst>
                <a:ext uri="{FF2B5EF4-FFF2-40B4-BE49-F238E27FC236}">
                  <a16:creationId xmlns:a16="http://schemas.microsoft.com/office/drawing/2014/main" id="{A3B02432-AD24-487F-9883-28309024A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786"/>
              <a:ext cx="656" cy="28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绝对地址</a:t>
              </a:r>
            </a:p>
          </p:txBody>
        </p:sp>
        <p:sp>
          <p:nvSpPr>
            <p:cNvPr id="21519" name="Text Box 15">
              <a:extLst>
                <a:ext uri="{FF2B5EF4-FFF2-40B4-BE49-F238E27FC236}">
                  <a16:creationId xmlns:a16="http://schemas.microsoft.com/office/drawing/2014/main" id="{896A8035-2DF8-4B52-A76E-2D8EEFF07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1536"/>
              <a:ext cx="881" cy="45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操作系统区</a:t>
              </a:r>
            </a:p>
          </p:txBody>
        </p:sp>
        <p:sp>
          <p:nvSpPr>
            <p:cNvPr id="21520" name="Text Box 16">
              <a:extLst>
                <a:ext uri="{FF2B5EF4-FFF2-40B4-BE49-F238E27FC236}">
                  <a16:creationId xmlns:a16="http://schemas.microsoft.com/office/drawing/2014/main" id="{D094C8E2-3394-4ACE-8166-DD0637193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1994"/>
              <a:ext cx="881" cy="45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空闲分区</a:t>
              </a:r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1521" name="Text Box 17">
              <a:extLst>
                <a:ext uri="{FF2B5EF4-FFF2-40B4-BE49-F238E27FC236}">
                  <a16:creationId xmlns:a16="http://schemas.microsoft.com/office/drawing/2014/main" id="{D68C6768-E56C-4434-A35A-BC32255E5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447"/>
              <a:ext cx="881" cy="45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用户作业</a:t>
              </a:r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  <a:p>
              <a:pPr algn="ctr"/>
              <a:endParaRPr kumimoji="0" lang="en-US" altLang="zh-CN" sz="2000" b="1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id="{11D77160-ED65-4DF3-A7E1-B1D38943D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900"/>
              <a:ext cx="881" cy="45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空闲分区</a:t>
              </a:r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21523" name="Text Box 19">
              <a:extLst>
                <a:ext uri="{FF2B5EF4-FFF2-40B4-BE49-F238E27FC236}">
                  <a16:creationId xmlns:a16="http://schemas.microsoft.com/office/drawing/2014/main" id="{C848630A-42BD-4FD8-A8DF-EE8A5F47E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1488"/>
              <a:ext cx="732" cy="3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限长</a:t>
              </a:r>
            </a:p>
          </p:txBody>
        </p:sp>
        <p:sp>
          <p:nvSpPr>
            <p:cNvPr id="21524" name="Text Box 20">
              <a:extLst>
                <a:ext uri="{FF2B5EF4-FFF2-40B4-BE49-F238E27FC236}">
                  <a16:creationId xmlns:a16="http://schemas.microsoft.com/office/drawing/2014/main" id="{4462D7D4-7C66-4B3E-88FF-724EE950C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113"/>
              <a:ext cx="880" cy="27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限长寄存器</a:t>
              </a:r>
            </a:p>
          </p:txBody>
        </p:sp>
        <p:sp>
          <p:nvSpPr>
            <p:cNvPr id="21525" name="Line 21">
              <a:extLst>
                <a:ext uri="{FF2B5EF4-FFF2-40B4-BE49-F238E27FC236}">
                  <a16:creationId xmlns:a16="http://schemas.microsoft.com/office/drawing/2014/main" id="{604363B0-871B-492E-9B5D-3AF74BD74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1798"/>
              <a:ext cx="0" cy="6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1526" name="AutoShape 22">
              <a:extLst>
                <a:ext uri="{FF2B5EF4-FFF2-40B4-BE49-F238E27FC236}">
                  <a16:creationId xmlns:a16="http://schemas.microsoft.com/office/drawing/2014/main" id="{A98F55DE-3460-450D-8735-A4BB2E2B8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396"/>
              <a:ext cx="978" cy="603"/>
            </a:xfrm>
            <a:prstGeom prst="flowChartDecision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7" name="Text Box 23">
              <a:extLst>
                <a:ext uri="{FF2B5EF4-FFF2-40B4-BE49-F238E27FC236}">
                  <a16:creationId xmlns:a16="http://schemas.microsoft.com/office/drawing/2014/main" id="{22E1651D-6655-4C2D-B18E-6F0FA9CE4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2530"/>
              <a:ext cx="441" cy="3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&lt;</a:t>
              </a:r>
            </a:p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限长</a:t>
              </a:r>
            </a:p>
          </p:txBody>
        </p:sp>
        <p:sp>
          <p:nvSpPr>
            <p:cNvPr id="21528" name="Line 24">
              <a:extLst>
                <a:ext uri="{FF2B5EF4-FFF2-40B4-BE49-F238E27FC236}">
                  <a16:creationId xmlns:a16="http://schemas.microsoft.com/office/drawing/2014/main" id="{8916A1D4-D997-4BF8-B9D7-9DA253AE7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5" y="2709"/>
              <a:ext cx="39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1529" name="Line 25">
              <a:extLst>
                <a:ext uri="{FF2B5EF4-FFF2-40B4-BE49-F238E27FC236}">
                  <a16:creationId xmlns:a16="http://schemas.microsoft.com/office/drawing/2014/main" id="{F1A13F2E-01BC-4AD5-B937-E4A01948A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0" y="1570"/>
              <a:ext cx="0" cy="9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1530" name="Line 26">
              <a:extLst>
                <a:ext uri="{FF2B5EF4-FFF2-40B4-BE49-F238E27FC236}">
                  <a16:creationId xmlns:a16="http://schemas.microsoft.com/office/drawing/2014/main" id="{C3350046-724E-46CB-8EA2-C57656ACE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2481"/>
              <a:ext cx="2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1531" name="Line 27">
              <a:extLst>
                <a:ext uri="{FF2B5EF4-FFF2-40B4-BE49-F238E27FC236}">
                  <a16:creationId xmlns:a16="http://schemas.microsoft.com/office/drawing/2014/main" id="{CA7D24C2-C4A2-4E14-BA99-5BA694A17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023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21532" name="Text Box 28">
              <a:extLst>
                <a:ext uri="{FF2B5EF4-FFF2-40B4-BE49-F238E27FC236}">
                  <a16:creationId xmlns:a16="http://schemas.microsoft.com/office/drawing/2014/main" id="{146BCDDB-FFBD-448F-BCC3-AA79545A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3440"/>
              <a:ext cx="880" cy="25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越界中断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DE59F0-FB98-4478-A9D1-E49A5F4A0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多对基址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限长寄存器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6AB1A9D-1CA3-4F7E-B932-55B4BCF0E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620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5771D61C-62B2-444D-9B76-DBFF9718FE3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268413"/>
            <a:ext cx="7993063" cy="5399087"/>
            <a:chOff x="1933" y="1908"/>
            <a:chExt cx="7200" cy="4368"/>
          </a:xfrm>
        </p:grpSpPr>
        <p:sp>
          <p:nvSpPr>
            <p:cNvPr id="22533" name="Text Box 5">
              <a:extLst>
                <a:ext uri="{FF2B5EF4-FFF2-40B4-BE49-F238E27FC236}">
                  <a16:creationId xmlns:a16="http://schemas.microsoft.com/office/drawing/2014/main" id="{CA152BDB-4CC5-41CC-BCF3-59BC498AF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2" y="5184"/>
              <a:ext cx="1705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05C2D8D7-5EEF-4943-9710-77A4249F2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1" y="3312"/>
              <a:ext cx="1706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CPU</a:t>
              </a:r>
            </a:p>
          </p:txBody>
        </p:sp>
        <p:sp>
          <p:nvSpPr>
            <p:cNvPr id="22535" name="Text Box 7">
              <a:extLst>
                <a:ext uri="{FF2B5EF4-FFF2-40B4-BE49-F238E27FC236}">
                  <a16:creationId xmlns:a16="http://schemas.microsoft.com/office/drawing/2014/main" id="{447EFE72-CFCF-4096-8217-F7471A345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4" y="3780"/>
              <a:ext cx="3790" cy="1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33CC"/>
                </a:solidFill>
              </a:endParaRPr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FD92D7E2-F329-4D64-B628-3D47BFE8E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4" y="1908"/>
              <a:ext cx="3790" cy="1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>
                <a:solidFill>
                  <a:srgbClr val="0033CC"/>
                </a:solidFill>
              </a:endParaRPr>
            </a:p>
          </p:txBody>
        </p:sp>
        <p:sp>
          <p:nvSpPr>
            <p:cNvPr id="22537" name="Text Box 9">
              <a:extLst>
                <a:ext uri="{FF2B5EF4-FFF2-40B4-BE49-F238E27FC236}">
                  <a16:creationId xmlns:a16="http://schemas.microsoft.com/office/drawing/2014/main" id="{5CFFFAEF-1FB5-4117-821E-0295908CB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2376"/>
              <a:ext cx="947" cy="1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33CC"/>
                </a:solidFill>
              </a:endParaRPr>
            </a:p>
          </p:txBody>
        </p:sp>
        <p:sp>
          <p:nvSpPr>
            <p:cNvPr id="22538" name="Text Box 10">
              <a:extLst>
                <a:ext uri="{FF2B5EF4-FFF2-40B4-BE49-F238E27FC236}">
                  <a16:creationId xmlns:a16="http://schemas.microsoft.com/office/drawing/2014/main" id="{39150E47-B0DA-4CA0-A72C-E093F713C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3624"/>
              <a:ext cx="947" cy="6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33CC"/>
                </a:solidFill>
              </a:endParaRPr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9CAC3252-08F8-4205-AE40-E6CFEB56F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4248"/>
              <a:ext cx="947" cy="1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33CC"/>
                </a:solidFill>
              </a:endParaRPr>
            </a:p>
          </p:txBody>
        </p:sp>
        <p:sp>
          <p:nvSpPr>
            <p:cNvPr id="22540" name="Text Box 12">
              <a:extLst>
                <a:ext uri="{FF2B5EF4-FFF2-40B4-BE49-F238E27FC236}">
                  <a16:creationId xmlns:a16="http://schemas.microsoft.com/office/drawing/2014/main" id="{0B05B62C-F287-4260-BDEB-4F2F69133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5652"/>
              <a:ext cx="1327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ea typeface="华文新魏" panose="02010800040101010101" pitchFamily="2" charset="-122"/>
                </a:rPr>
                <a:t>物理主存</a:t>
              </a:r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7380C14D-C081-4836-999D-26A70A2B0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2688"/>
              <a:ext cx="1326" cy="78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私有</a:t>
              </a:r>
              <a:r>
                <a:rPr lang="zh-CN" altLang="en-US" sz="2000">
                  <a:solidFill>
                    <a:srgbClr val="0033CC"/>
                  </a:solidFill>
                  <a:ea typeface="华文新魏" panose="02010800040101010101" pitchFamily="2" charset="-122"/>
                </a:rPr>
                <a:t>空间</a:t>
              </a:r>
            </a:p>
          </p:txBody>
        </p:sp>
        <p:sp>
          <p:nvSpPr>
            <p:cNvPr id="22542" name="Text Box 14">
              <a:extLst>
                <a:ext uri="{FF2B5EF4-FFF2-40B4-BE49-F238E27FC236}">
                  <a16:creationId xmlns:a16="http://schemas.microsoft.com/office/drawing/2014/main" id="{EE208966-CCA6-4A32-9FFD-7DC9F209B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4560"/>
              <a:ext cx="1326" cy="780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私有空间</a:t>
              </a:r>
            </a:p>
          </p:txBody>
        </p:sp>
        <p:sp>
          <p:nvSpPr>
            <p:cNvPr id="22543" name="Text Box 15">
              <a:extLst>
                <a:ext uri="{FF2B5EF4-FFF2-40B4-BE49-F238E27FC236}">
                  <a16:creationId xmlns:a16="http://schemas.microsoft.com/office/drawing/2014/main" id="{9363061B-C020-429B-BE91-19A256E27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" y="3780"/>
              <a:ext cx="1137" cy="46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33CC"/>
                  </a:solidFill>
                  <a:ea typeface="华文新魏" panose="02010800040101010101" pitchFamily="2" charset="-122"/>
                </a:rPr>
                <a:t>共享区</a:t>
              </a:r>
            </a:p>
          </p:txBody>
        </p:sp>
        <p:grpSp>
          <p:nvGrpSpPr>
            <p:cNvPr id="22544" name="Group 16">
              <a:extLst>
                <a:ext uri="{FF2B5EF4-FFF2-40B4-BE49-F238E27FC236}">
                  <a16:creationId xmlns:a16="http://schemas.microsoft.com/office/drawing/2014/main" id="{2C85FD60-1D4E-499A-BCE2-D86EDC13C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4" y="2064"/>
              <a:ext cx="3410" cy="1092"/>
              <a:chOff x="5893" y="2064"/>
              <a:chExt cx="3240" cy="1092"/>
            </a:xfrm>
          </p:grpSpPr>
          <p:grpSp>
            <p:nvGrpSpPr>
              <p:cNvPr id="22557" name="Group 17">
                <a:extLst>
                  <a:ext uri="{FF2B5EF4-FFF2-40B4-BE49-F238E27FC236}">
                    <a16:creationId xmlns:a16="http://schemas.microsoft.com/office/drawing/2014/main" id="{E5900A19-004B-417B-AF71-E1D12DB10A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3" y="2064"/>
                <a:ext cx="3240" cy="468"/>
                <a:chOff x="5893" y="2064"/>
                <a:chExt cx="3240" cy="468"/>
              </a:xfrm>
            </p:grpSpPr>
            <p:sp>
              <p:nvSpPr>
                <p:cNvPr id="22561" name="Text Box 18">
                  <a:extLst>
                    <a:ext uri="{FF2B5EF4-FFF2-40B4-BE49-F238E27FC236}">
                      <a16:creationId xmlns:a16="http://schemas.microsoft.com/office/drawing/2014/main" id="{CD36A3F6-0B7F-4D41-90E6-7B572D938B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3" y="2064"/>
                  <a:ext cx="1620" cy="46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20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重定位寄存器</a:t>
                  </a:r>
                  <a:r>
                    <a:rPr lang="en-US" altLang="zh-CN" sz="20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1</a:t>
                  </a:r>
                </a:p>
              </p:txBody>
            </p:sp>
            <p:sp>
              <p:nvSpPr>
                <p:cNvPr id="22562" name="Text Box 19">
                  <a:extLst>
                    <a:ext uri="{FF2B5EF4-FFF2-40B4-BE49-F238E27FC236}">
                      <a16:creationId xmlns:a16="http://schemas.microsoft.com/office/drawing/2014/main" id="{C5666182-8879-4D8F-B14A-4E2B1EBF1E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3" y="2064"/>
                  <a:ext cx="14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20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限长寄存器</a:t>
                  </a:r>
                  <a:r>
                    <a:rPr lang="en-US" altLang="zh-CN" sz="20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22558" name="Group 20">
                <a:extLst>
                  <a:ext uri="{FF2B5EF4-FFF2-40B4-BE49-F238E27FC236}">
                    <a16:creationId xmlns:a16="http://schemas.microsoft.com/office/drawing/2014/main" id="{CB8616E2-DBDF-4EE7-9C35-C5BFE0DC12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3" y="2688"/>
                <a:ext cx="3240" cy="468"/>
                <a:chOff x="5893" y="2064"/>
                <a:chExt cx="3240" cy="468"/>
              </a:xfrm>
            </p:grpSpPr>
            <p:sp>
              <p:nvSpPr>
                <p:cNvPr id="22559" name="Text Box 21">
                  <a:extLst>
                    <a:ext uri="{FF2B5EF4-FFF2-40B4-BE49-F238E27FC236}">
                      <a16:creationId xmlns:a16="http://schemas.microsoft.com/office/drawing/2014/main" id="{054DEE0B-9C7D-4D70-B208-4361C82F2A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3" y="2064"/>
                  <a:ext cx="1620" cy="46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20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重定位寄存器</a:t>
                  </a:r>
                  <a:r>
                    <a:rPr lang="en-US" altLang="zh-CN" sz="20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2</a:t>
                  </a:r>
                </a:p>
              </p:txBody>
            </p:sp>
            <p:sp>
              <p:nvSpPr>
                <p:cNvPr id="22560" name="Text Box 22">
                  <a:extLst>
                    <a:ext uri="{FF2B5EF4-FFF2-40B4-BE49-F238E27FC236}">
                      <a16:creationId xmlns:a16="http://schemas.microsoft.com/office/drawing/2014/main" id="{29635918-A8A9-49E5-BA78-5EC8F2FE75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3" y="2064"/>
                  <a:ext cx="14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20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限长寄存器</a:t>
                  </a:r>
                  <a:r>
                    <a:rPr lang="en-US" altLang="zh-CN" sz="20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22545" name="Group 23">
              <a:extLst>
                <a:ext uri="{FF2B5EF4-FFF2-40B4-BE49-F238E27FC236}">
                  <a16:creationId xmlns:a16="http://schemas.microsoft.com/office/drawing/2014/main" id="{42839EF1-9350-4D68-8FDC-048E45E81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4" y="3936"/>
              <a:ext cx="3410" cy="1092"/>
              <a:chOff x="5893" y="2064"/>
              <a:chExt cx="3240" cy="1092"/>
            </a:xfrm>
          </p:grpSpPr>
          <p:grpSp>
            <p:nvGrpSpPr>
              <p:cNvPr id="22551" name="Group 24">
                <a:extLst>
                  <a:ext uri="{FF2B5EF4-FFF2-40B4-BE49-F238E27FC236}">
                    <a16:creationId xmlns:a16="http://schemas.microsoft.com/office/drawing/2014/main" id="{EFE5C034-8D8D-43BE-B6F5-2FF6080CB6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3" y="2064"/>
                <a:ext cx="3240" cy="468"/>
                <a:chOff x="5893" y="2064"/>
                <a:chExt cx="3240" cy="468"/>
              </a:xfrm>
            </p:grpSpPr>
            <p:sp>
              <p:nvSpPr>
                <p:cNvPr id="22555" name="Text Box 25">
                  <a:extLst>
                    <a:ext uri="{FF2B5EF4-FFF2-40B4-BE49-F238E27FC236}">
                      <a16:creationId xmlns:a16="http://schemas.microsoft.com/office/drawing/2014/main" id="{D76D5581-17E1-4C08-90F9-59F8C75AA2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3" y="2064"/>
                  <a:ext cx="1620" cy="46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18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重定位寄存器</a:t>
                  </a:r>
                  <a:r>
                    <a:rPr lang="en-US" altLang="zh-CN" sz="18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1</a:t>
                  </a:r>
                </a:p>
              </p:txBody>
            </p:sp>
            <p:sp>
              <p:nvSpPr>
                <p:cNvPr id="22556" name="Text Box 26">
                  <a:extLst>
                    <a:ext uri="{FF2B5EF4-FFF2-40B4-BE49-F238E27FC236}">
                      <a16:creationId xmlns:a16="http://schemas.microsoft.com/office/drawing/2014/main" id="{FF2C8D40-BA83-41C4-A6B1-108E18770E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3" y="2064"/>
                  <a:ext cx="14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18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限长寄存器</a:t>
                  </a:r>
                  <a:r>
                    <a:rPr lang="en-US" altLang="zh-CN" sz="18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22552" name="Group 27">
                <a:extLst>
                  <a:ext uri="{FF2B5EF4-FFF2-40B4-BE49-F238E27FC236}">
                    <a16:creationId xmlns:a16="http://schemas.microsoft.com/office/drawing/2014/main" id="{7155F132-888D-4CE2-8401-A9C913583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3" y="2688"/>
                <a:ext cx="3240" cy="468"/>
                <a:chOff x="5893" y="2064"/>
                <a:chExt cx="3240" cy="468"/>
              </a:xfrm>
            </p:grpSpPr>
            <p:sp>
              <p:nvSpPr>
                <p:cNvPr id="22553" name="Text Box 28">
                  <a:extLst>
                    <a:ext uri="{FF2B5EF4-FFF2-40B4-BE49-F238E27FC236}">
                      <a16:creationId xmlns:a16="http://schemas.microsoft.com/office/drawing/2014/main" id="{9AFC853A-42BD-4FAD-A271-57B31298AA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3" y="2064"/>
                  <a:ext cx="1620" cy="46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18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重定位寄存器</a:t>
                  </a:r>
                  <a:r>
                    <a:rPr lang="en-US" altLang="zh-CN" sz="18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2</a:t>
                  </a:r>
                </a:p>
              </p:txBody>
            </p:sp>
            <p:sp>
              <p:nvSpPr>
                <p:cNvPr id="22554" name="Text Box 29">
                  <a:extLst>
                    <a:ext uri="{FF2B5EF4-FFF2-40B4-BE49-F238E27FC236}">
                      <a16:creationId xmlns:a16="http://schemas.microsoft.com/office/drawing/2014/main" id="{8D10A139-7E63-4170-8981-AB19806516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93" y="2064"/>
                  <a:ext cx="14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18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限长寄存器</a:t>
                  </a:r>
                  <a:r>
                    <a:rPr lang="en-US" altLang="zh-CN" sz="1800">
                      <a:solidFill>
                        <a:srgbClr val="0033CC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2</a:t>
                  </a:r>
                </a:p>
              </p:txBody>
            </p:sp>
          </p:grpSp>
        </p:grpSp>
        <p:sp>
          <p:nvSpPr>
            <p:cNvPr id="22546" name="Line 30">
              <a:extLst>
                <a:ext uri="{FF2B5EF4-FFF2-40B4-BE49-F238E27FC236}">
                  <a16:creationId xmlns:a16="http://schemas.microsoft.com/office/drawing/2014/main" id="{2DBF10AC-D1FD-40E7-838E-3EFE32D41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6" y="2376"/>
              <a:ext cx="9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31">
              <a:extLst>
                <a:ext uri="{FF2B5EF4-FFF2-40B4-BE49-F238E27FC236}">
                  <a16:creationId xmlns:a16="http://schemas.microsoft.com/office/drawing/2014/main" id="{8D15C0B3-A6D5-4D28-A2ED-32C9F0392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6" y="4248"/>
              <a:ext cx="9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32">
              <a:extLst>
                <a:ext uri="{FF2B5EF4-FFF2-40B4-BE49-F238E27FC236}">
                  <a16:creationId xmlns:a16="http://schemas.microsoft.com/office/drawing/2014/main" id="{0E368210-D9BC-46C9-BBF3-8D90522C0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6" y="2844"/>
              <a:ext cx="948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33">
              <a:extLst>
                <a:ext uri="{FF2B5EF4-FFF2-40B4-BE49-F238E27FC236}">
                  <a16:creationId xmlns:a16="http://schemas.microsoft.com/office/drawing/2014/main" id="{32CF7DD6-E54A-46BA-B163-9A194A316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96" y="3624"/>
              <a:ext cx="948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Text Box 34">
              <a:extLst>
                <a:ext uri="{FF2B5EF4-FFF2-40B4-BE49-F238E27FC236}">
                  <a16:creationId xmlns:a16="http://schemas.microsoft.com/office/drawing/2014/main" id="{0B5BD0F9-7ACA-4625-9D1A-50499C53F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" y="5808"/>
              <a:ext cx="4358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多对重定位寄存器支持主存共享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753983C-5CCB-4BFD-9E2C-D445AA49BC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笫四章 存储管理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FEE0A14-C9F5-4994-904B-A4024494F2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1219200"/>
            <a:ext cx="7772400" cy="5029200"/>
          </a:xfrm>
        </p:spPr>
        <p:txBody>
          <a:bodyPr/>
          <a:lstStyle/>
          <a:p>
            <a:pPr algn="l"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存储器 </a:t>
            </a:r>
          </a:p>
          <a:p>
            <a:pPr algn="l"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连续存储空间管理 </a:t>
            </a:r>
          </a:p>
          <a:p>
            <a:pPr algn="l"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分页式存储管理 </a:t>
            </a:r>
          </a:p>
          <a:p>
            <a:pPr algn="l"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4.4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分段式存储管理 </a:t>
            </a:r>
          </a:p>
          <a:p>
            <a:pPr algn="l"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4.5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虚拟存储管理 </a:t>
            </a:r>
          </a:p>
          <a:p>
            <a:pPr algn="l"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4.6 Intel x86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分段和分页存储结构</a:t>
            </a:r>
          </a:p>
          <a:p>
            <a:pPr algn="l"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4.7 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虚拟存储管理 </a:t>
            </a:r>
          </a:p>
          <a:p>
            <a:pPr algn="l"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4.8Windows2003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虚拟存储管理 </a:t>
            </a:r>
          </a:p>
          <a:p>
            <a:pPr algn="l"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D553F45-15C6-4567-9CEE-D1CDCEC7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伙伴系统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4E1920C-1EE6-4200-AA8F-7DBDAF03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3238"/>
            <a:ext cx="7772400" cy="4114800"/>
          </a:xfrm>
        </p:spPr>
        <p:txBody>
          <a:bodyPr/>
          <a:lstStyle/>
          <a:p>
            <a:r>
              <a:rPr lang="zh-CN" altLang="en-US"/>
              <a:t>最早于</a:t>
            </a:r>
            <a:r>
              <a:rPr lang="en-US" altLang="zh-CN"/>
              <a:t>1963, Harry Markowitz</a:t>
            </a:r>
            <a:r>
              <a:rPr lang="zh-CN" altLang="en-US"/>
              <a:t>所发明</a:t>
            </a:r>
            <a:endParaRPr lang="en-US" altLang="zh-CN"/>
          </a:p>
          <a:p>
            <a:r>
              <a:rPr lang="en-US" altLang="zh-CN"/>
              <a:t>Knuth </a:t>
            </a:r>
            <a:r>
              <a:rPr lang="zh-CN" altLang="en-US"/>
              <a:t>在</a:t>
            </a:r>
            <a:r>
              <a:rPr lang="en-US" altLang="zh-CN"/>
              <a:t>《</a:t>
            </a:r>
            <a:r>
              <a:rPr lang="zh-CN" altLang="en-US"/>
              <a:t>计算机程序设计艺术</a:t>
            </a:r>
            <a:r>
              <a:rPr lang="en-US" altLang="zh-CN"/>
              <a:t>》</a:t>
            </a:r>
            <a:r>
              <a:rPr lang="zh-CN" altLang="en-US"/>
              <a:t>描述了该算法</a:t>
            </a:r>
            <a:endParaRPr lang="en-US" altLang="zh-CN"/>
          </a:p>
          <a:p>
            <a:r>
              <a:rPr lang="zh-CN" altLang="en-US"/>
              <a:t>基本思想，不断对半分割空闲内存空间，来寻找最合适的分区，使用完成之后反向回收成大的空闲分区较为方便。</a:t>
            </a:r>
            <a:endParaRPr lang="en-US" altLang="zh-CN"/>
          </a:p>
          <a:p>
            <a:r>
              <a:rPr lang="zh-CN" altLang="en-US"/>
              <a:t>优点，小的内存压缩代价及外碎片。</a:t>
            </a:r>
            <a:endParaRPr lang="en-US" altLang="zh-CN"/>
          </a:p>
          <a:p>
            <a:r>
              <a:rPr lang="zh-CN" altLang="en-US"/>
              <a:t>确定，内碎片存在。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8ADAFA6-6531-42E8-B909-E159ED8B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伙伴系统演示（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6344BAEB-09D7-4205-BC12-0CFE3397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3238"/>
            <a:ext cx="7772400" cy="4824412"/>
          </a:xfrm>
        </p:spPr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1M</a:t>
            </a:r>
            <a:r>
              <a:rPr lang="zh-CN" altLang="en-US"/>
              <a:t>内存的系统中，有如下进程及其内存请求顺序：</a:t>
            </a:r>
            <a:endParaRPr lang="en-US" altLang="zh-CN"/>
          </a:p>
          <a:p>
            <a:pPr lvl="1"/>
            <a:r>
              <a:rPr lang="en-US" altLang="zh-CN" sz="2400"/>
              <a:t>A</a:t>
            </a:r>
            <a:r>
              <a:rPr lang="zh-CN" altLang="en-US" sz="2400"/>
              <a:t>，</a:t>
            </a:r>
            <a:r>
              <a:rPr lang="en-US" altLang="zh-CN" sz="2400"/>
              <a:t>54KB</a:t>
            </a:r>
          </a:p>
          <a:p>
            <a:pPr lvl="1"/>
            <a:r>
              <a:rPr lang="en-US" altLang="zh-CN" sz="2400"/>
              <a:t>B</a:t>
            </a:r>
            <a:r>
              <a:rPr lang="zh-CN" altLang="en-US" sz="2400"/>
              <a:t>，</a:t>
            </a:r>
            <a:r>
              <a:rPr lang="en-US" altLang="zh-CN" sz="2400"/>
              <a:t>108KB</a:t>
            </a:r>
          </a:p>
          <a:p>
            <a:pPr lvl="1"/>
            <a:r>
              <a:rPr lang="en-US" altLang="zh-CN" sz="2400"/>
              <a:t>C</a:t>
            </a:r>
            <a:r>
              <a:rPr lang="zh-CN" altLang="en-US" sz="2400"/>
              <a:t>，</a:t>
            </a:r>
            <a:r>
              <a:rPr lang="en-US" altLang="zh-CN" sz="2400"/>
              <a:t>60KB</a:t>
            </a:r>
          </a:p>
          <a:p>
            <a:pPr lvl="1"/>
            <a:r>
              <a:rPr lang="en-US" altLang="zh-CN" sz="2400"/>
              <a:t>D</a:t>
            </a:r>
            <a:r>
              <a:rPr lang="zh-CN" altLang="en-US" sz="2400"/>
              <a:t>，</a:t>
            </a:r>
            <a:r>
              <a:rPr lang="en-US" altLang="zh-CN" sz="2400"/>
              <a:t>120KB</a:t>
            </a:r>
          </a:p>
          <a:p>
            <a:pPr lvl="1"/>
            <a:r>
              <a:rPr lang="en-US" altLang="zh-CN" sz="2400"/>
              <a:t>C</a:t>
            </a:r>
            <a:r>
              <a:rPr lang="zh-CN" altLang="en-US" sz="2400"/>
              <a:t>释放</a:t>
            </a:r>
            <a:endParaRPr lang="en-US" altLang="zh-CN" sz="2400"/>
          </a:p>
          <a:p>
            <a:pPr lvl="1"/>
            <a:r>
              <a:rPr lang="en-US" altLang="zh-CN" sz="2400"/>
              <a:t>A</a:t>
            </a:r>
            <a:r>
              <a:rPr lang="zh-CN" altLang="en-US" sz="2400"/>
              <a:t>释放</a:t>
            </a:r>
            <a:endParaRPr lang="en-US" altLang="zh-CN" sz="2400"/>
          </a:p>
          <a:p>
            <a:pPr lvl="1"/>
            <a:r>
              <a:rPr lang="en-US" altLang="zh-CN" sz="2400"/>
              <a:t>B</a:t>
            </a:r>
            <a:r>
              <a:rPr lang="zh-CN" altLang="en-US" sz="2400"/>
              <a:t>释放</a:t>
            </a:r>
            <a:endParaRPr lang="en-US" altLang="zh-CN" sz="2400"/>
          </a:p>
          <a:p>
            <a:pPr lvl="1"/>
            <a:r>
              <a:rPr lang="en-US" altLang="zh-CN" sz="2400"/>
              <a:t>D</a:t>
            </a:r>
            <a:r>
              <a:rPr lang="zh-CN" altLang="en-US" sz="2400"/>
              <a:t>释放</a:t>
            </a:r>
            <a:endParaRPr lang="en-US" altLang="zh-CN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A0477E1-D5A1-47CF-A343-136BB022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伙伴系统演示（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46A1FA23-30C7-48F4-940F-179D3E228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9DB59BC-C638-4C6F-A810-AD05577EA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8207375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4.2.4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主存不足的存储管理技术</a:t>
            </a:r>
            <a:endParaRPr lang="zh-CN" altLang="en-US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0CDDD7E-6EBB-45BD-A478-B98C5F40C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918450" cy="4251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26628" name="Group 28">
            <a:extLst>
              <a:ext uri="{FF2B5EF4-FFF2-40B4-BE49-F238E27FC236}">
                <a16:creationId xmlns:a16="http://schemas.microsoft.com/office/drawing/2014/main" id="{5F17F9C1-5DE6-486A-9595-284D88DDD8C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44725"/>
            <a:ext cx="6096000" cy="3200400"/>
            <a:chOff x="960" y="1104"/>
            <a:chExt cx="3840" cy="2016"/>
          </a:xfrm>
        </p:grpSpPr>
        <p:grpSp>
          <p:nvGrpSpPr>
            <p:cNvPr id="26630" name="Group 5">
              <a:extLst>
                <a:ext uri="{FF2B5EF4-FFF2-40B4-BE49-F238E27FC236}">
                  <a16:creationId xmlns:a16="http://schemas.microsoft.com/office/drawing/2014/main" id="{A463DDE0-8016-4B13-8D0F-5F6D01F49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104"/>
              <a:ext cx="768" cy="2016"/>
              <a:chOff x="3261" y="10602"/>
              <a:chExt cx="960" cy="2282"/>
            </a:xfrm>
          </p:grpSpPr>
          <p:sp>
            <p:nvSpPr>
              <p:cNvPr id="26646" name="Text Box 6">
                <a:extLst>
                  <a:ext uri="{FF2B5EF4-FFF2-40B4-BE49-F238E27FC236}">
                    <a16:creationId xmlns:a16="http://schemas.microsoft.com/office/drawing/2014/main" id="{68B19FE2-3532-4D34-87DA-2A9D8B244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" y="10602"/>
                <a:ext cx="960" cy="326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操作系统</a:t>
                </a:r>
              </a:p>
            </p:txBody>
          </p:sp>
          <p:sp>
            <p:nvSpPr>
              <p:cNvPr id="26647" name="Text Box 7">
                <a:extLst>
                  <a:ext uri="{FF2B5EF4-FFF2-40B4-BE49-F238E27FC236}">
                    <a16:creationId xmlns:a16="http://schemas.microsoft.com/office/drawing/2014/main" id="{BC5399E1-D2D5-4071-A485-92B55D04B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" y="10928"/>
                <a:ext cx="960" cy="3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26648" name="Text Box 8">
                <a:extLst>
                  <a:ext uri="{FF2B5EF4-FFF2-40B4-BE49-F238E27FC236}">
                    <a16:creationId xmlns:a16="http://schemas.microsoft.com/office/drawing/2014/main" id="{9AAAC4F6-15E7-4F31-AD62-DFC36E935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" y="11254"/>
                <a:ext cx="960" cy="326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空闲区</a:t>
                </a:r>
              </a:p>
            </p:txBody>
          </p:sp>
          <p:sp>
            <p:nvSpPr>
              <p:cNvPr id="26649" name="Text Box 9">
                <a:extLst>
                  <a:ext uri="{FF2B5EF4-FFF2-40B4-BE49-F238E27FC236}">
                    <a16:creationId xmlns:a16="http://schemas.microsoft.com/office/drawing/2014/main" id="{DAE06684-6086-409D-A56B-B78647764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" y="11580"/>
                <a:ext cx="960" cy="3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</a:p>
            </p:txBody>
          </p:sp>
          <p:sp>
            <p:nvSpPr>
              <p:cNvPr id="26650" name="Text Box 10">
                <a:extLst>
                  <a:ext uri="{FF2B5EF4-FFF2-40B4-BE49-F238E27FC236}">
                    <a16:creationId xmlns:a16="http://schemas.microsoft.com/office/drawing/2014/main" id="{FE547EFD-4D8F-44E4-B758-3ADD7F204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" y="11906"/>
                <a:ext cx="960" cy="326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空闲区</a:t>
                </a:r>
              </a:p>
            </p:txBody>
          </p:sp>
          <p:sp>
            <p:nvSpPr>
              <p:cNvPr id="26651" name="Text Box 11">
                <a:extLst>
                  <a:ext uri="{FF2B5EF4-FFF2-40B4-BE49-F238E27FC236}">
                    <a16:creationId xmlns:a16="http://schemas.microsoft.com/office/drawing/2014/main" id="{9C5D1633-4FAF-4533-9DC6-CE962E66A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" y="12232"/>
                <a:ext cx="960" cy="3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</a:p>
            </p:txBody>
          </p:sp>
          <p:sp>
            <p:nvSpPr>
              <p:cNvPr id="26652" name="Text Box 12">
                <a:extLst>
                  <a:ext uri="{FF2B5EF4-FFF2-40B4-BE49-F238E27FC236}">
                    <a16:creationId xmlns:a16="http://schemas.microsoft.com/office/drawing/2014/main" id="{15F14935-C6E2-4F23-8CEF-F29BDC746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" y="12558"/>
                <a:ext cx="960" cy="326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空闲区</a:t>
                </a:r>
              </a:p>
            </p:txBody>
          </p:sp>
        </p:grpSp>
        <p:grpSp>
          <p:nvGrpSpPr>
            <p:cNvPr id="26631" name="Group 13">
              <a:extLst>
                <a:ext uri="{FF2B5EF4-FFF2-40B4-BE49-F238E27FC236}">
                  <a16:creationId xmlns:a16="http://schemas.microsoft.com/office/drawing/2014/main" id="{6DC5298F-A9B5-4958-B972-07299990E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6" y="1104"/>
              <a:ext cx="802" cy="2016"/>
              <a:chOff x="5541" y="10602"/>
              <a:chExt cx="960" cy="2282"/>
            </a:xfrm>
          </p:grpSpPr>
          <p:sp>
            <p:nvSpPr>
              <p:cNvPr id="26641" name="Text Box 14">
                <a:extLst>
                  <a:ext uri="{FF2B5EF4-FFF2-40B4-BE49-F238E27FC236}">
                    <a16:creationId xmlns:a16="http://schemas.microsoft.com/office/drawing/2014/main" id="{DAACDF62-F1BE-4D36-A5EB-99F599166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1" y="10602"/>
                <a:ext cx="960" cy="326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操作系统</a:t>
                </a:r>
              </a:p>
            </p:txBody>
          </p:sp>
          <p:sp>
            <p:nvSpPr>
              <p:cNvPr id="26642" name="Text Box 15">
                <a:extLst>
                  <a:ext uri="{FF2B5EF4-FFF2-40B4-BE49-F238E27FC236}">
                    <a16:creationId xmlns:a16="http://schemas.microsoft.com/office/drawing/2014/main" id="{DE348578-A319-41FA-BD49-EBA6F06A2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1" y="10928"/>
                <a:ext cx="960" cy="3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26643" name="Text Box 16">
                <a:extLst>
                  <a:ext uri="{FF2B5EF4-FFF2-40B4-BE49-F238E27FC236}">
                    <a16:creationId xmlns:a16="http://schemas.microsoft.com/office/drawing/2014/main" id="{E966EDA6-C712-46C6-9D0C-61AE91336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1" y="11254"/>
                <a:ext cx="960" cy="3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</a:p>
            </p:txBody>
          </p:sp>
          <p:sp>
            <p:nvSpPr>
              <p:cNvPr id="26644" name="Text Box 17">
                <a:extLst>
                  <a:ext uri="{FF2B5EF4-FFF2-40B4-BE49-F238E27FC236}">
                    <a16:creationId xmlns:a16="http://schemas.microsoft.com/office/drawing/2014/main" id="{B20EEB8B-8B2E-43C5-8F30-AC5BE37162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1" y="11580"/>
                <a:ext cx="960" cy="3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</a:p>
            </p:txBody>
          </p:sp>
          <p:sp>
            <p:nvSpPr>
              <p:cNvPr id="26645" name="Text Box 18">
                <a:extLst>
                  <a:ext uri="{FF2B5EF4-FFF2-40B4-BE49-F238E27FC236}">
                    <a16:creationId xmlns:a16="http://schemas.microsoft.com/office/drawing/2014/main" id="{D19F8221-D45F-4897-9DCC-7CB5E3649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1" y="11906"/>
                <a:ext cx="960" cy="97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空闲区</a:t>
                </a:r>
              </a:p>
            </p:txBody>
          </p:sp>
        </p:grpSp>
        <p:grpSp>
          <p:nvGrpSpPr>
            <p:cNvPr id="26632" name="Group 19">
              <a:extLst>
                <a:ext uri="{FF2B5EF4-FFF2-40B4-BE49-F238E27FC236}">
                  <a16:creationId xmlns:a16="http://schemas.microsoft.com/office/drawing/2014/main" id="{5E4639F6-C275-4C05-AB3B-49C6DC036A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104"/>
              <a:ext cx="768" cy="2016"/>
              <a:chOff x="7581" y="10602"/>
              <a:chExt cx="960" cy="2282"/>
            </a:xfrm>
          </p:grpSpPr>
          <p:sp>
            <p:nvSpPr>
              <p:cNvPr id="26635" name="Text Box 20">
                <a:extLst>
                  <a:ext uri="{FF2B5EF4-FFF2-40B4-BE49-F238E27FC236}">
                    <a16:creationId xmlns:a16="http://schemas.microsoft.com/office/drawing/2014/main" id="{C7DF4B9C-8A41-4D47-80CD-038B27F4E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1" y="10602"/>
                <a:ext cx="960" cy="326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操作系统</a:t>
                </a:r>
              </a:p>
            </p:txBody>
          </p:sp>
          <p:sp>
            <p:nvSpPr>
              <p:cNvPr id="26636" name="Text Box 21">
                <a:extLst>
                  <a:ext uri="{FF2B5EF4-FFF2-40B4-BE49-F238E27FC236}">
                    <a16:creationId xmlns:a16="http://schemas.microsoft.com/office/drawing/2014/main" id="{913BD34C-2602-4455-A1D7-6D013BA96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1" y="10928"/>
                <a:ext cx="960" cy="3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26637" name="Text Box 22">
                <a:extLst>
                  <a:ext uri="{FF2B5EF4-FFF2-40B4-BE49-F238E27FC236}">
                    <a16:creationId xmlns:a16="http://schemas.microsoft.com/office/drawing/2014/main" id="{647991B4-1490-453D-BA85-AC3628BE2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1" y="11254"/>
                <a:ext cx="960" cy="3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</a:p>
            </p:txBody>
          </p:sp>
          <p:sp>
            <p:nvSpPr>
              <p:cNvPr id="26638" name="Text Box 23">
                <a:extLst>
                  <a:ext uri="{FF2B5EF4-FFF2-40B4-BE49-F238E27FC236}">
                    <a16:creationId xmlns:a16="http://schemas.microsoft.com/office/drawing/2014/main" id="{D0AE065C-78C2-4543-8ADB-CB8529433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1" y="11580"/>
                <a:ext cx="960" cy="3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</a:p>
            </p:txBody>
          </p:sp>
          <p:sp>
            <p:nvSpPr>
              <p:cNvPr id="26639" name="Text Box 24">
                <a:extLst>
                  <a:ext uri="{FF2B5EF4-FFF2-40B4-BE49-F238E27FC236}">
                    <a16:creationId xmlns:a16="http://schemas.microsoft.com/office/drawing/2014/main" id="{268D2483-D75C-4C4F-94F8-A7442C26A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1" y="12558"/>
                <a:ext cx="960" cy="326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空闲区</a:t>
                </a:r>
              </a:p>
            </p:txBody>
          </p:sp>
          <p:sp>
            <p:nvSpPr>
              <p:cNvPr id="26640" name="Text Box 25">
                <a:extLst>
                  <a:ext uri="{FF2B5EF4-FFF2-40B4-BE49-F238E27FC236}">
                    <a16:creationId xmlns:a16="http://schemas.microsoft.com/office/drawing/2014/main" id="{54221A82-EE84-4FAC-8717-ECD9F6F5F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1" y="11906"/>
                <a:ext cx="960" cy="6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作业</a:t>
                </a:r>
                <a:r>
                  <a:rPr kumimoji="0"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</a:t>
                </a:r>
              </a:p>
            </p:txBody>
          </p:sp>
        </p:grpSp>
        <p:sp>
          <p:nvSpPr>
            <p:cNvPr id="26633" name="Line 26">
              <a:extLst>
                <a:ext uri="{FF2B5EF4-FFF2-40B4-BE49-F238E27FC236}">
                  <a16:creationId xmlns:a16="http://schemas.microsoft.com/office/drawing/2014/main" id="{AE00A084-140F-45F2-A432-263E3117F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824"/>
              <a:ext cx="878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27">
              <a:extLst>
                <a:ext uri="{FF2B5EF4-FFF2-40B4-BE49-F238E27FC236}">
                  <a16:creationId xmlns:a16="http://schemas.microsoft.com/office/drawing/2014/main" id="{A8B0B04C-188C-4A2E-9E94-2889B2221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112"/>
              <a:ext cx="87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9" name="Rectangle 2">
            <a:extLst>
              <a:ext uri="{FF2B5EF4-FFF2-40B4-BE49-F238E27FC236}">
                <a16:creationId xmlns:a16="http://schemas.microsoft.com/office/drawing/2014/main" id="{544DC30E-7310-4B12-9505-20FD30111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354138"/>
            <a:ext cx="37433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移动技术，（内存压缩）</a:t>
            </a:r>
            <a:b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F1D5F72-7965-435E-9ADA-A57D33EA9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54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对换技术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4FC3575-E527-45A3-86CA-DB2074BCC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3650" y="1268413"/>
            <a:ext cx="7772400" cy="5256212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对换的作用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对换进程的选择</a:t>
            </a:r>
          </a:p>
          <a:p>
            <a:pPr eaLnBrk="1" hangingPunct="1"/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UNIX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对换器</a:t>
            </a:r>
          </a:p>
          <a:p>
            <a:pPr eaLnBrk="1" hangingPunct="1"/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Windows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对换器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5A047F5-3049-43EB-9C8B-37234B9F8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覆盖技术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2F6BA85B-1FAA-4897-A6CF-AE2AF982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4645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>
            <a:extLst>
              <a:ext uri="{FF2B5EF4-FFF2-40B4-BE49-F238E27FC236}">
                <a16:creationId xmlns:a16="http://schemas.microsoft.com/office/drawing/2014/main" id="{2A7A0C12-1CEB-425D-BDEF-D0FE8B5CB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存储管理的功能</a:t>
            </a:r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id="{5D22C212-EF95-47B4-9538-C59348A87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4175" y="1268413"/>
            <a:ext cx="7239000" cy="32893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华文新魏" panose="02010800040101010101" pitchFamily="2" charset="-122"/>
              </a:rPr>
              <a:t>分配和去配：</a:t>
            </a:r>
          </a:p>
          <a:p>
            <a:pPr eaLnBrk="1" hangingPunct="1"/>
            <a:r>
              <a:rPr lang="zh-CN" altLang="en-US" sz="3600">
                <a:ea typeface="华文新魏" panose="02010800040101010101" pitchFamily="2" charset="-122"/>
              </a:rPr>
              <a:t>抽象和映射：</a:t>
            </a:r>
          </a:p>
          <a:p>
            <a:pPr eaLnBrk="1" hangingPunct="1"/>
            <a:r>
              <a:rPr lang="zh-CN" altLang="en-US" sz="3600">
                <a:ea typeface="华文新魏" panose="02010800040101010101" pitchFamily="2" charset="-122"/>
              </a:rPr>
              <a:t>隔离和共享：</a:t>
            </a:r>
          </a:p>
          <a:p>
            <a:pPr eaLnBrk="1" hangingPunct="1"/>
            <a:r>
              <a:rPr lang="zh-CN" altLang="en-US" sz="3600">
                <a:ea typeface="华文新魏" panose="02010800040101010101" pitchFamily="2" charset="-122"/>
              </a:rPr>
              <a:t>存储扩充：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093A59C-3295-488E-AED3-5525FDDD1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7467600" cy="10668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存储器</a:t>
            </a:r>
            <a:br>
              <a:rPr lang="zh-CN" altLang="en-US" sz="54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341AC89-A9C9-4C80-9368-33694FD86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69342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4.1.1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存储器的层次 </a:t>
            </a:r>
          </a:p>
          <a:p>
            <a:pPr eaLnBrk="1" hangingPunct="1">
              <a:buFontTx/>
              <a:buNone/>
            </a:pPr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4.1.2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地址转换与存储保护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14E5330-B03B-4764-AD92-110A39A17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4.1.1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存储器的层次</a:t>
            </a:r>
            <a:br>
              <a:rPr lang="zh-CN" altLang="en-US" sz="54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E2A4BD7-2AE5-4A64-A779-C4F49E136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29600" cy="5257800"/>
          </a:xfrm>
        </p:spPr>
        <p:txBody>
          <a:bodyPr/>
          <a:lstStyle/>
          <a:p>
            <a:pPr algn="just"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196" name="Group 18">
            <a:extLst>
              <a:ext uri="{FF2B5EF4-FFF2-40B4-BE49-F238E27FC236}">
                <a16:creationId xmlns:a16="http://schemas.microsoft.com/office/drawing/2014/main" id="{A5950C4A-E555-4AB4-98AB-19926E09A67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00200"/>
            <a:ext cx="5791200" cy="4267200"/>
            <a:chOff x="912" y="1008"/>
            <a:chExt cx="3648" cy="2688"/>
          </a:xfrm>
        </p:grpSpPr>
        <p:sp>
          <p:nvSpPr>
            <p:cNvPr id="8197" name="AutoShape 5">
              <a:extLst>
                <a:ext uri="{FF2B5EF4-FFF2-40B4-BE49-F238E27FC236}">
                  <a16:creationId xmlns:a16="http://schemas.microsoft.com/office/drawing/2014/main" id="{5292A19E-A07A-4055-AD16-B5938B659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008"/>
              <a:ext cx="3648" cy="2688"/>
            </a:xfrm>
            <a:prstGeom prst="triangle">
              <a:avLst>
                <a:gd name="adj" fmla="val 50009"/>
              </a:avLst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prstShdw prst="shdw13" dist="53882" dir="13500000">
                <a:srgbClr val="808080"/>
              </a:prst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" name="Text Box 6">
              <a:extLst>
                <a:ext uri="{FF2B5EF4-FFF2-40B4-BE49-F238E27FC236}">
                  <a16:creationId xmlns:a16="http://schemas.microsoft.com/office/drawing/2014/main" id="{835CFFDF-7963-46F8-87F6-B4FC839A1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" y="1345"/>
              <a:ext cx="477" cy="2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寄存器</a:t>
              </a:r>
            </a:p>
          </p:txBody>
        </p:sp>
        <p:sp>
          <p:nvSpPr>
            <p:cNvPr id="8199" name="Line 7">
              <a:extLst>
                <a:ext uri="{FF2B5EF4-FFF2-40B4-BE49-F238E27FC236}">
                  <a16:creationId xmlns:a16="http://schemas.microsoft.com/office/drawing/2014/main" id="{2F011930-2311-417D-B869-6D55A7EB2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1527"/>
              <a:ext cx="7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prstShdw prst="shdw13" dist="53882" dir="13500000">
                <a:srgbClr val="80808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Text Box 8">
              <a:extLst>
                <a:ext uri="{FF2B5EF4-FFF2-40B4-BE49-F238E27FC236}">
                  <a16:creationId xmlns:a16="http://schemas.microsoft.com/office/drawing/2014/main" id="{14A018FC-7368-43E9-A520-DB20068BC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" y="1651"/>
              <a:ext cx="647" cy="2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高速缓存</a:t>
              </a:r>
            </a:p>
          </p:txBody>
        </p:sp>
        <p:sp>
          <p:nvSpPr>
            <p:cNvPr id="8201" name="Line 9">
              <a:extLst>
                <a:ext uri="{FF2B5EF4-FFF2-40B4-BE49-F238E27FC236}">
                  <a16:creationId xmlns:a16="http://schemas.microsoft.com/office/drawing/2014/main" id="{ED127A9A-143E-420C-A960-C6415036C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973"/>
              <a:ext cx="12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prstShdw prst="shdw13" dist="53882" dir="13500000">
                <a:srgbClr val="80808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Text Box 10">
              <a:extLst>
                <a:ext uri="{FF2B5EF4-FFF2-40B4-BE49-F238E27FC236}">
                  <a16:creationId xmlns:a16="http://schemas.microsoft.com/office/drawing/2014/main" id="{42F1BD50-5FF5-4809-89E7-9CADB317F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2050"/>
              <a:ext cx="647" cy="3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主存储器</a:t>
              </a:r>
            </a:p>
          </p:txBody>
        </p:sp>
        <p:sp>
          <p:nvSpPr>
            <p:cNvPr id="8203" name="Line 11">
              <a:extLst>
                <a:ext uri="{FF2B5EF4-FFF2-40B4-BE49-F238E27FC236}">
                  <a16:creationId xmlns:a16="http://schemas.microsoft.com/office/drawing/2014/main" id="{6B6A151D-9967-4CE6-BB90-A657292A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2393"/>
              <a:ext cx="18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prstShdw prst="shdw13" dist="53882" dir="13500000">
                <a:srgbClr val="80808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Text Box 12">
              <a:extLst>
                <a:ext uri="{FF2B5EF4-FFF2-40B4-BE49-F238E27FC236}">
                  <a16:creationId xmlns:a16="http://schemas.microsoft.com/office/drawing/2014/main" id="{A61AA374-EA73-4F5A-8A39-1916980F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2455"/>
              <a:ext cx="647" cy="3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磁盘缓存</a:t>
              </a:r>
            </a:p>
          </p:txBody>
        </p:sp>
        <p:sp>
          <p:nvSpPr>
            <p:cNvPr id="8205" name="Line 13">
              <a:extLst>
                <a:ext uri="{FF2B5EF4-FFF2-40B4-BE49-F238E27FC236}">
                  <a16:creationId xmlns:a16="http://schemas.microsoft.com/office/drawing/2014/main" id="{06DCF79B-BE87-4437-AF53-C7F4E8B33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823"/>
              <a:ext cx="24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prstShdw prst="shdw13" dist="53882" dir="13500000">
                <a:srgbClr val="80808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4">
              <a:extLst>
                <a:ext uri="{FF2B5EF4-FFF2-40B4-BE49-F238E27FC236}">
                  <a16:creationId xmlns:a16="http://schemas.microsoft.com/office/drawing/2014/main" id="{AADC6D81-E82E-4FCE-9AF4-05220FA7C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2891"/>
              <a:ext cx="647" cy="3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固定磁盘</a:t>
              </a:r>
            </a:p>
          </p:txBody>
        </p:sp>
        <p:sp>
          <p:nvSpPr>
            <p:cNvPr id="8207" name="Line 15">
              <a:extLst>
                <a:ext uri="{FF2B5EF4-FFF2-40B4-BE49-F238E27FC236}">
                  <a16:creationId xmlns:a16="http://schemas.microsoft.com/office/drawing/2014/main" id="{3A7B6B01-9B06-43F9-B0EC-836884AE2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3259"/>
              <a:ext cx="30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prstShdw prst="shdw13" dist="53882" dir="13500000">
                <a:srgbClr val="80808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Text Box 16">
              <a:extLst>
                <a:ext uri="{FF2B5EF4-FFF2-40B4-BE49-F238E27FC236}">
                  <a16:creationId xmlns:a16="http://schemas.microsoft.com/office/drawing/2014/main" id="{0E7585EC-1369-43E0-86BC-F1400989F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" y="3338"/>
              <a:ext cx="1107" cy="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81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8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可移动存储介质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9E0714E-39B4-427C-9501-1324642DF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09600"/>
            <a:ext cx="8496300" cy="11430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4.1.2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地址转换与存储保护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4000"/>
            </a:b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程序的编译、链接、装入和执行  </a:t>
            </a:r>
            <a:b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219" name="Group 44">
            <a:extLst>
              <a:ext uri="{FF2B5EF4-FFF2-40B4-BE49-F238E27FC236}">
                <a16:creationId xmlns:a16="http://schemas.microsoft.com/office/drawing/2014/main" id="{C47431F6-8CE5-4F0D-AD5A-242E4FFD6BA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511300"/>
            <a:ext cx="7416800" cy="5086350"/>
            <a:chOff x="476" y="952"/>
            <a:chExt cx="4672" cy="3204"/>
          </a:xfrm>
        </p:grpSpPr>
        <p:sp>
          <p:nvSpPr>
            <p:cNvPr id="9220" name="Text Box 5">
              <a:extLst>
                <a:ext uri="{FF2B5EF4-FFF2-40B4-BE49-F238E27FC236}">
                  <a16:creationId xmlns:a16="http://schemas.microsoft.com/office/drawing/2014/main" id="{4AEEB87F-7FFD-4CCB-B094-9294CACD2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链接</a:t>
              </a:r>
            </a:p>
          </p:txBody>
        </p:sp>
        <p:sp>
          <p:nvSpPr>
            <p:cNvPr id="9221" name="Text Box 6">
              <a:extLst>
                <a:ext uri="{FF2B5EF4-FFF2-40B4-BE49-F238E27FC236}">
                  <a16:creationId xmlns:a16="http://schemas.microsoft.com/office/drawing/2014/main" id="{A5362AAC-6E4F-4528-BC32-2370DD942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2823"/>
              <a:ext cx="444" cy="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动态重定位</a:t>
              </a:r>
            </a:p>
          </p:txBody>
        </p:sp>
        <p:sp>
          <p:nvSpPr>
            <p:cNvPr id="9222" name="Text Box 7">
              <a:extLst>
                <a:ext uri="{FF2B5EF4-FFF2-40B4-BE49-F238E27FC236}">
                  <a16:creationId xmlns:a16="http://schemas.microsoft.com/office/drawing/2014/main" id="{17EB87DE-2A3E-474A-8477-A9732A4CC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344"/>
              <a:ext cx="454" cy="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静态重定位</a:t>
              </a:r>
            </a:p>
          </p:txBody>
        </p:sp>
        <p:sp>
          <p:nvSpPr>
            <p:cNvPr id="9223" name="Text Box 8">
              <a:extLst>
                <a:ext uri="{FF2B5EF4-FFF2-40B4-BE49-F238E27FC236}">
                  <a16:creationId xmlns:a16="http://schemas.microsoft.com/office/drawing/2014/main" id="{50839B56-83EB-4B46-A212-C28403761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" y="2649"/>
              <a:ext cx="445" cy="2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33CC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20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224" name="Text Box 9">
              <a:extLst>
                <a:ext uri="{FF2B5EF4-FFF2-40B4-BE49-F238E27FC236}">
                  <a16:creationId xmlns:a16="http://schemas.microsoft.com/office/drawing/2014/main" id="{0C04D18E-5C73-44E9-8B80-BCEF1E3E1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1308"/>
              <a:ext cx="668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源程序模块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9225" name="Text Box 10">
              <a:extLst>
                <a:ext uri="{FF2B5EF4-FFF2-40B4-BE49-F238E27FC236}">
                  <a16:creationId xmlns:a16="http://schemas.microsoft.com/office/drawing/2014/main" id="{21BCE62D-2872-4C8E-A1B9-C55C8602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2020"/>
              <a:ext cx="668" cy="59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源程序模块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9226" name="Text Box 11">
              <a:extLst>
                <a:ext uri="{FF2B5EF4-FFF2-40B4-BE49-F238E27FC236}">
                  <a16:creationId xmlns:a16="http://schemas.microsoft.com/office/drawing/2014/main" id="{035C181A-D89E-4ECC-8CF6-072FBD04F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2969"/>
              <a:ext cx="668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源程序模块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9227" name="Text Box 12">
              <a:extLst>
                <a:ext uri="{FF2B5EF4-FFF2-40B4-BE49-F238E27FC236}">
                  <a16:creationId xmlns:a16="http://schemas.microsoft.com/office/drawing/2014/main" id="{760C3FF8-AB80-4DFA-9DF6-E0B357DAB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649"/>
              <a:ext cx="445" cy="2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33CC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200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228" name="Text Box 13">
              <a:extLst>
                <a:ext uri="{FF2B5EF4-FFF2-40B4-BE49-F238E27FC236}">
                  <a16:creationId xmlns:a16="http://schemas.microsoft.com/office/drawing/2014/main" id="{EBA98713-A455-4806-B38D-68C3D3E9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1308"/>
              <a:ext cx="556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目标代码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9229" name="Text Box 14">
              <a:extLst>
                <a:ext uri="{FF2B5EF4-FFF2-40B4-BE49-F238E27FC236}">
                  <a16:creationId xmlns:a16="http://schemas.microsoft.com/office/drawing/2014/main" id="{38E19168-9D93-4E42-854A-5D1CF5E4C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020"/>
              <a:ext cx="556" cy="59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目标代码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9230" name="Text Box 15">
              <a:extLst>
                <a:ext uri="{FF2B5EF4-FFF2-40B4-BE49-F238E27FC236}">
                  <a16:creationId xmlns:a16="http://schemas.microsoft.com/office/drawing/2014/main" id="{EB29890A-6113-4C11-98E2-2AF2B6390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969"/>
              <a:ext cx="556" cy="5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目标代码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9231" name="Text Box 16">
              <a:extLst>
                <a:ext uri="{FF2B5EF4-FFF2-40B4-BE49-F238E27FC236}">
                  <a16:creationId xmlns:a16="http://schemas.microsoft.com/office/drawing/2014/main" id="{E2FE3F43-AC41-4CDF-8257-CD0B957EB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2020"/>
              <a:ext cx="889" cy="8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可重定位目标代码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装载代码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)(</a:t>
              </a:r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辅存</a:t>
              </a:r>
              <a:r>
                <a:rPr lang="en-US" altLang="zh-CN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9232" name="Line 17">
              <a:extLst>
                <a:ext uri="{FF2B5EF4-FFF2-40B4-BE49-F238E27FC236}">
                  <a16:creationId xmlns:a16="http://schemas.microsoft.com/office/drawing/2014/main" id="{855086C7-C0FE-4E34-B9EA-755474A7B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1545"/>
              <a:ext cx="4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8">
              <a:extLst>
                <a:ext uri="{FF2B5EF4-FFF2-40B4-BE49-F238E27FC236}">
                  <a16:creationId xmlns:a16="http://schemas.microsoft.com/office/drawing/2014/main" id="{D541AB7F-613B-40F3-8505-C661BAB29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2376"/>
              <a:ext cx="4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9">
              <a:extLst>
                <a:ext uri="{FF2B5EF4-FFF2-40B4-BE49-F238E27FC236}">
                  <a16:creationId xmlns:a16="http://schemas.microsoft.com/office/drawing/2014/main" id="{DD835D46-4EA8-4906-8C2C-A1512AAF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3325"/>
              <a:ext cx="4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20">
              <a:extLst>
                <a:ext uri="{FF2B5EF4-FFF2-40B4-BE49-F238E27FC236}">
                  <a16:creationId xmlns:a16="http://schemas.microsoft.com/office/drawing/2014/main" id="{C7B444CD-B835-46A1-873A-2C3D99283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76"/>
              <a:ext cx="3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Text Box 21">
              <a:extLst>
                <a:ext uri="{FF2B5EF4-FFF2-40B4-BE49-F238E27FC236}">
                  <a16:creationId xmlns:a16="http://schemas.microsoft.com/office/drawing/2014/main" id="{3CA5659B-7D0B-42F3-BFE2-03916222A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编译</a:t>
              </a:r>
            </a:p>
          </p:txBody>
        </p:sp>
        <p:sp>
          <p:nvSpPr>
            <p:cNvPr id="9237" name="Text Box 22">
              <a:extLst>
                <a:ext uri="{FF2B5EF4-FFF2-40B4-BE49-F238E27FC236}">
                  <a16:creationId xmlns:a16="http://schemas.microsoft.com/office/drawing/2014/main" id="{B15B5A6D-FF1E-4E0F-996C-D0F99F1EC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装入</a:t>
              </a:r>
            </a:p>
          </p:txBody>
        </p:sp>
        <p:sp>
          <p:nvSpPr>
            <p:cNvPr id="9238" name="Text Box 23">
              <a:extLst>
                <a:ext uri="{FF2B5EF4-FFF2-40B4-BE49-F238E27FC236}">
                  <a16:creationId xmlns:a16="http://schemas.microsoft.com/office/drawing/2014/main" id="{D390916F-E052-4ADB-87B8-53BA8C4AE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952"/>
              <a:ext cx="445" cy="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执行</a:t>
              </a:r>
            </a:p>
          </p:txBody>
        </p:sp>
        <p:sp>
          <p:nvSpPr>
            <p:cNvPr id="9239" name="Line 24">
              <a:extLst>
                <a:ext uri="{FF2B5EF4-FFF2-40B4-BE49-F238E27FC236}">
                  <a16:creationId xmlns:a16="http://schemas.microsoft.com/office/drawing/2014/main" id="{0F83396A-1DB1-448B-85FE-BF93EF0D0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545"/>
              <a:ext cx="445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5">
              <a:extLst>
                <a:ext uri="{FF2B5EF4-FFF2-40B4-BE49-F238E27FC236}">
                  <a16:creationId xmlns:a16="http://schemas.microsoft.com/office/drawing/2014/main" id="{806F5AF9-CDC8-4720-BE1D-4E00FBC60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50"/>
              <a:ext cx="334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Text Box 27">
              <a:extLst>
                <a:ext uri="{FF2B5EF4-FFF2-40B4-BE49-F238E27FC236}">
                  <a16:creationId xmlns:a16="http://schemas.microsoft.com/office/drawing/2014/main" id="{70D8D51D-BE92-4DCD-8569-3EB6503A3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681"/>
              <a:ext cx="862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程序名字</a:t>
              </a:r>
            </a:p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</a:p>
          </p:txBody>
        </p:sp>
        <p:sp>
          <p:nvSpPr>
            <p:cNvPr id="9242" name="Text Box 28">
              <a:extLst>
                <a:ext uri="{FF2B5EF4-FFF2-40B4-BE49-F238E27FC236}">
                  <a16:creationId xmlns:a16="http://schemas.microsoft.com/office/drawing/2014/main" id="{4B6FAB60-C954-4A32-BBC4-AE6760D14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3681"/>
              <a:ext cx="756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逻辑地址</a:t>
              </a:r>
            </a:p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</a:p>
          </p:txBody>
        </p:sp>
        <p:sp>
          <p:nvSpPr>
            <p:cNvPr id="9243" name="Text Box 29">
              <a:extLst>
                <a:ext uri="{FF2B5EF4-FFF2-40B4-BE49-F238E27FC236}">
                  <a16:creationId xmlns:a16="http://schemas.microsoft.com/office/drawing/2014/main" id="{9D7491AB-12D7-4FB4-8F41-77D313D8E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3681"/>
              <a:ext cx="791" cy="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物理地址</a:t>
              </a:r>
            </a:p>
            <a:p>
              <a:pPr algn="just"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空间</a:t>
              </a:r>
            </a:p>
          </p:txBody>
        </p:sp>
        <p:sp>
          <p:nvSpPr>
            <p:cNvPr id="9244" name="Line 30">
              <a:extLst>
                <a:ext uri="{FF2B5EF4-FFF2-40B4-BE49-F238E27FC236}">
                  <a16:creationId xmlns:a16="http://schemas.microsoft.com/office/drawing/2014/main" id="{5BC0BD17-7853-49EB-896E-8B6263E11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3681"/>
              <a:ext cx="1" cy="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31">
              <a:extLst>
                <a:ext uri="{FF2B5EF4-FFF2-40B4-BE49-F238E27FC236}">
                  <a16:creationId xmlns:a16="http://schemas.microsoft.com/office/drawing/2014/main" id="{D447415C-ABE2-45E8-895E-AC85F9466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1" y="3681"/>
              <a:ext cx="1" cy="4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46" name="Group 32">
              <a:extLst>
                <a:ext uri="{FF2B5EF4-FFF2-40B4-BE49-F238E27FC236}">
                  <a16:creationId xmlns:a16="http://schemas.microsoft.com/office/drawing/2014/main" id="{40239E3C-EF37-41EF-9A93-CE70FE57B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2613"/>
              <a:ext cx="1112" cy="712"/>
              <a:chOff x="7153" y="10176"/>
              <a:chExt cx="1620" cy="780"/>
            </a:xfrm>
          </p:grpSpPr>
          <p:sp>
            <p:nvSpPr>
              <p:cNvPr id="9254" name="Text Box 33">
                <a:extLst>
                  <a:ext uri="{FF2B5EF4-FFF2-40B4-BE49-F238E27FC236}">
                    <a16:creationId xmlns:a16="http://schemas.microsoft.com/office/drawing/2014/main" id="{F9B55181-24DE-415F-B9DE-221E0593D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3" y="10176"/>
                <a:ext cx="1080" cy="7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可执行二进代码</a:t>
                </a:r>
                <a:r>
                  <a:rPr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主存</a:t>
                </a:r>
                <a:r>
                  <a:rPr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</a:p>
            </p:txBody>
          </p:sp>
          <p:sp>
            <p:nvSpPr>
              <p:cNvPr id="9255" name="Line 34">
                <a:extLst>
                  <a:ext uri="{FF2B5EF4-FFF2-40B4-BE49-F238E27FC236}">
                    <a16:creationId xmlns:a16="http://schemas.microsoft.com/office/drawing/2014/main" id="{5086229A-DBA1-41FF-81CC-FB0EDC5D5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3" y="10644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47" name="Line 35">
              <a:extLst>
                <a:ext uri="{FF2B5EF4-FFF2-40B4-BE49-F238E27FC236}">
                  <a16:creationId xmlns:a16="http://schemas.microsoft.com/office/drawing/2014/main" id="{891B82CD-BFBC-4845-8179-F10CCB409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1842"/>
              <a:ext cx="557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6">
              <a:extLst>
                <a:ext uri="{FF2B5EF4-FFF2-40B4-BE49-F238E27FC236}">
                  <a16:creationId xmlns:a16="http://schemas.microsoft.com/office/drawing/2014/main" id="{601EBA1E-31AC-4323-8DE8-DE6E5B2EC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2495"/>
              <a:ext cx="557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Text Box 37">
              <a:extLst>
                <a:ext uri="{FF2B5EF4-FFF2-40B4-BE49-F238E27FC236}">
                  <a16:creationId xmlns:a16="http://schemas.microsoft.com/office/drawing/2014/main" id="{F0BCB806-0511-4AAE-8A81-706838B79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3206"/>
              <a:ext cx="667" cy="3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库代码</a:t>
              </a:r>
            </a:p>
          </p:txBody>
        </p:sp>
        <p:sp>
          <p:nvSpPr>
            <p:cNvPr id="9250" name="Line 38">
              <a:extLst>
                <a:ext uri="{FF2B5EF4-FFF2-40B4-BE49-F238E27FC236}">
                  <a16:creationId xmlns:a16="http://schemas.microsoft.com/office/drawing/2014/main" id="{031D7840-EB77-4298-9D31-0A0F08D7E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3" y="2850"/>
              <a:ext cx="0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51" name="Group 39">
              <a:extLst>
                <a:ext uri="{FF2B5EF4-FFF2-40B4-BE49-F238E27FC236}">
                  <a16:creationId xmlns:a16="http://schemas.microsoft.com/office/drawing/2014/main" id="{D03F66D2-833B-4211-9DDA-2880240F3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1545"/>
              <a:ext cx="1112" cy="712"/>
              <a:chOff x="7153" y="10176"/>
              <a:chExt cx="1620" cy="780"/>
            </a:xfrm>
          </p:grpSpPr>
          <p:sp>
            <p:nvSpPr>
              <p:cNvPr id="9252" name="Text Box 40">
                <a:extLst>
                  <a:ext uri="{FF2B5EF4-FFF2-40B4-BE49-F238E27FC236}">
                    <a16:creationId xmlns:a16="http://schemas.microsoft.com/office/drawing/2014/main" id="{E0C4E729-B5F6-4571-A0DD-4D850D116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3" y="10176"/>
                <a:ext cx="1080" cy="7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rgbClr val="808080"/>
                </a:outerShdw>
              </a:effec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可执行二进代码</a:t>
                </a:r>
                <a:r>
                  <a:rPr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主存</a:t>
                </a:r>
                <a:r>
                  <a:rPr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</a:p>
              <a:p>
                <a:pPr eaLnBrk="1" hangingPunct="1"/>
                <a:r>
                  <a:rPr lang="en-US" altLang="zh-CN" sz="2000">
                    <a:solidFill>
                      <a:srgbClr val="0033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</a:t>
                </a:r>
              </a:p>
            </p:txBody>
          </p:sp>
          <p:sp>
            <p:nvSpPr>
              <p:cNvPr id="9253" name="Line 41">
                <a:extLst>
                  <a:ext uri="{FF2B5EF4-FFF2-40B4-BE49-F238E27FC236}">
                    <a16:creationId xmlns:a16="http://schemas.microsoft.com/office/drawing/2014/main" id="{92CB5560-D104-4C32-9B01-6CE21E77D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3" y="10644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10D1E68-65E9-4FA7-8093-DC7C02B04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地址转换与存储保护</a:t>
            </a:r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313DA39-5814-47E9-BD0D-E13FD55F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239000" cy="45720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逻辑地址（相对地址）与物理地址（绝对地址）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逻辑地址空间与物理地址空间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地址转换或重定位 </a:t>
            </a:r>
          </a:p>
          <a:p>
            <a:pPr eaLnBrk="1" hangingPunct="1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静态重定位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动态重定位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存储保护 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>
            <a:extLst>
              <a:ext uri="{FF2B5EF4-FFF2-40B4-BE49-F238E27FC236}">
                <a16:creationId xmlns:a16="http://schemas.microsoft.com/office/drawing/2014/main" id="{7F1C9339-A29A-48CE-8458-CED34BAB5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4.2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连续存储空间管理</a:t>
            </a:r>
            <a:endParaRPr lang="zh-CN" altLang="en-US" sz="6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67" name="Rectangle 2051">
            <a:extLst>
              <a:ext uri="{FF2B5EF4-FFF2-40B4-BE49-F238E27FC236}">
                <a16:creationId xmlns:a16="http://schemas.microsoft.com/office/drawing/2014/main" id="{AE200E73-B4B6-4200-BB8A-01F8FE352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478713" cy="46307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4.2.1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固定分区存储管理 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4.2.2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可变分区存储管理 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4.2.3 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伙伴系统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4.2.4 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主存不足的存储管理技术</a:t>
            </a:r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16E7A1D-B61D-486D-BE68-4E4A54019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4.2.2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固定分区存储管理</a:t>
            </a:r>
            <a:b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32FE600-5A99-4262-A993-76FEC5921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12875"/>
            <a:ext cx="7543800" cy="4724400"/>
          </a:xfrm>
        </p:spPr>
        <p:txBody>
          <a:bodyPr/>
          <a:lstStyle/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固定分区存储管理的基本思想：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固定分区存储管理的数据结构：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作业进入固定分区排队策略：</a:t>
            </a:r>
          </a:p>
          <a:p>
            <a:pPr algn="just" eaLnBrk="1" hangingPunct="1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CCFF"/>
      </a:lt1>
      <a:dk2>
        <a:srgbClr val="CC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875</Words>
  <Application>Microsoft Office PowerPoint</Application>
  <PresentationFormat>全屏显示(4:3)</PresentationFormat>
  <Paragraphs>273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Times New Roman</vt:lpstr>
      <vt:lpstr>宋体</vt:lpstr>
      <vt:lpstr>Arial</vt:lpstr>
      <vt:lpstr>Calibri</vt:lpstr>
      <vt:lpstr>华文新魏</vt:lpstr>
      <vt:lpstr>Wingdings</vt:lpstr>
      <vt:lpstr>默认设计模板</vt:lpstr>
      <vt:lpstr>PowerPoint 演示文稿</vt:lpstr>
      <vt:lpstr>笫四章 存储管理 </vt:lpstr>
      <vt:lpstr>存储管理的功能</vt:lpstr>
      <vt:lpstr>4.1 存储器 </vt:lpstr>
      <vt:lpstr>4.1.1 存储器的层次 </vt:lpstr>
      <vt:lpstr>4.1.2 地址转换与存储保护(1) 程序的编译、链接、装入和执行   </vt:lpstr>
      <vt:lpstr> 地址转换与存储保护(2)  </vt:lpstr>
      <vt:lpstr>4.2 连续存储空间管理</vt:lpstr>
      <vt:lpstr>4.2.2 固定分区存储管理 </vt:lpstr>
      <vt:lpstr>固定分区存储管理示例</vt:lpstr>
      <vt:lpstr>固定分区存储管理的地址转换和存储保护 </vt:lpstr>
      <vt:lpstr>4.2.2 可变分区存储管理 </vt:lpstr>
      <vt:lpstr>可变分区存储管理示例</vt:lpstr>
      <vt:lpstr>可变分区存储管理示例</vt:lpstr>
      <vt:lpstr>可变分区回收算法</vt:lpstr>
      <vt:lpstr>链表空闲区管理方法</vt:lpstr>
      <vt:lpstr>可变分区管理分配算法 </vt:lpstr>
      <vt:lpstr>可变分区地址转换与存储保护 </vt:lpstr>
      <vt:lpstr>多对基址/限长寄存器</vt:lpstr>
      <vt:lpstr>伙伴系统</vt:lpstr>
      <vt:lpstr>伙伴系统演示（1）</vt:lpstr>
      <vt:lpstr>伙伴系统演示（2）</vt:lpstr>
      <vt:lpstr>4.2.4 主存不足的存储管理技术</vt:lpstr>
      <vt:lpstr>2 对换技术</vt:lpstr>
      <vt:lpstr>3 覆盖技术</vt:lpstr>
    </vt:vector>
  </TitlesOfParts>
  <Company>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存储管理</dc:title>
  <dc:creator>费翔林</dc:creator>
  <cp:lastModifiedBy>幽弥狂</cp:lastModifiedBy>
  <cp:revision>154</cp:revision>
  <dcterms:created xsi:type="dcterms:W3CDTF">2001-09-24T06:04:47Z</dcterms:created>
  <dcterms:modified xsi:type="dcterms:W3CDTF">2019-09-17T18:56:19Z</dcterms:modified>
</cp:coreProperties>
</file>