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87" r:id="rId4"/>
    <p:sldId id="261" r:id="rId5"/>
    <p:sldId id="262" r:id="rId6"/>
    <p:sldId id="263" r:id="rId7"/>
    <p:sldId id="264" r:id="rId8"/>
    <p:sldId id="307" r:id="rId9"/>
    <p:sldId id="308" r:id="rId10"/>
    <p:sldId id="265" r:id="rId11"/>
    <p:sldId id="309" r:id="rId12"/>
    <p:sldId id="267" r:id="rId13"/>
    <p:sldId id="291" r:id="rId14"/>
    <p:sldId id="293" r:id="rId15"/>
    <p:sldId id="306" r:id="rId16"/>
    <p:sldId id="297" r:id="rId17"/>
    <p:sldId id="298" r:id="rId18"/>
    <p:sldId id="277" r:id="rId19"/>
    <p:sldId id="299" r:id="rId20"/>
    <p:sldId id="300" r:id="rId21"/>
    <p:sldId id="280" r:id="rId22"/>
    <p:sldId id="281" r:id="rId23"/>
    <p:sldId id="301" r:id="rId24"/>
    <p:sldId id="283" r:id="rId25"/>
    <p:sldId id="302" r:id="rId26"/>
    <p:sldId id="285" r:id="rId27"/>
    <p:sldId id="303" r:id="rId28"/>
    <p:sldId id="304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6600FF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5" autoAdjust="0"/>
    <p:restoredTop sz="90929"/>
  </p:normalViewPr>
  <p:slideViewPr>
    <p:cSldViewPr>
      <p:cViewPr varScale="1">
        <p:scale>
          <a:sx n="86" d="100"/>
          <a:sy n="86" d="100"/>
        </p:scale>
        <p:origin x="9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3D8D08-F46D-433D-8868-8035759FB1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914D4E-8F3A-4FB9-B69B-08CB2D3650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CA5A90-631A-457D-AD78-933FC34F8C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3EBCF-0801-407E-9D9B-C98A07DC6B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7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306B9A-485D-474D-864B-73BEC5A6E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C732F-1E88-4671-A21E-113B697D59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7DB9A1-5CA3-466D-89C0-DD22775C6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087E6-BCFB-4D60-8060-53B9A4124D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25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4F7D50-D5C2-4B36-A140-23035F3FB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9D6C54-05E1-466E-8ECF-1FDD93E2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D476B5-F415-404B-A33F-BB17EB871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94653-D3D3-47F6-BBA8-742C36B9A1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621DE-5246-434C-BF0D-C7E977144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FE3B3F-BBA7-4F48-B63F-13EB73E73A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9E227-488A-477F-9897-B5455E421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6FC31-7C5E-469C-9691-68905FC071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39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177477-982B-467B-B122-BBA13AD7B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5A4D1A-3D3B-4C63-8E94-F6EACE67F9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41B0BE-DC16-4D9E-95EF-E410A8273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68870A-1E55-4D58-B530-1FF619E6AB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62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0E38F-5FA2-4264-8E62-7DA18447F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ABC08-D4FD-4624-A305-0E585955CA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E258E-1A7C-48A5-8DBA-953BFF8A2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B0CE0-E6AA-4FFE-A092-72DA70A261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61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A5528-D370-4B83-BF33-C4C3F9DEC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759DA73-F09A-4D7F-B587-7F87D3C1A4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C38798-F09F-4B54-8413-BCB2A8764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4198B-CB8C-4086-9635-2FD78854D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0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B04284-32F0-4D68-B506-6EBB0F3675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D0600B-D55E-460A-8F05-9B254658F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34FC25-1A49-4F5C-B3C5-D238190B4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36EFE0-0DA3-4836-A870-DF8CC215DF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8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4C9DF98-31AE-4B34-A78F-3B0A1DCD1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53B640-09A5-4C32-BE99-939DDB6B2D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038387-E121-4018-8C21-57D6B3616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F4487-8025-4292-B262-7957E35BDE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3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87D8F-A646-48A8-814B-8390ECF96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5C078-5C76-497C-AA62-5AE3E58968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C2A4E-E991-482E-B548-BC0C48783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010D6-715E-4822-84F8-9A20776D91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2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19556-0146-4DC1-87C0-82955A532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099F8-5DBD-470B-8234-8A929E39C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1439E0-ECC8-448A-A635-DF4C449ED1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E534E-76F6-4A5C-8E60-5C573D7D8F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71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925ADB-933A-4D9C-840A-E8388D007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3B23B-B24C-4E1E-A369-9BDF72261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75F9B8-D9E5-4950-963E-E4A2D9D381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FF0ED6-E765-4AF7-802F-96ABF3DD12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900AF43-E665-44B5-AA8A-A15D1A5760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573B88-4E8B-407D-BEA1-CFAC41C1FA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DA90AB6-FEF1-457B-9A6B-9EBFF1ABD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4.3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分页式存储管理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4C57B4B-CD48-4AF3-A345-CA28F6E70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467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4.3.1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分页式存储管理的基本原理 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4.3.2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快表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4.3.3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分页式存储空间的分配和去配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4.3.4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分页式存储空间的页面共享和保护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4.3.5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4.3.6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反置页表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21A3500-BCFA-4159-AE1F-716ABE34C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4813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分页存储空间的页面共享和保护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74528F-5C9B-4C57-9D01-F17193041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44675"/>
            <a:ext cx="7772400" cy="42672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共享库 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动态链接器 </a:t>
            </a:r>
          </a:p>
          <a:p>
            <a:pPr algn="just"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编译和动态链接共享库的过程 </a:t>
            </a:r>
          </a:p>
          <a:p>
            <a:pPr algn="just" eaLnBrk="1" hangingPunct="1">
              <a:buFontTx/>
              <a:buNone/>
            </a:pP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19BE13-D356-4012-88D7-419A7DCE5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04813"/>
            <a:ext cx="7696200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分页存储空间的页面共享和保护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3004BB6-D008-441D-A1BF-3491FAA24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44675"/>
            <a:ext cx="7772400" cy="460851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853ABF6A-EDAB-4AA9-B80D-25239E7DC04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844675"/>
            <a:ext cx="7775575" cy="4248150"/>
            <a:chOff x="3013" y="3156"/>
            <a:chExt cx="6300" cy="4056"/>
          </a:xfrm>
        </p:grpSpPr>
        <p:sp>
          <p:nvSpPr>
            <p:cNvPr id="12293" name="Text Box 5">
              <a:extLst>
                <a:ext uri="{FF2B5EF4-FFF2-40B4-BE49-F238E27FC236}">
                  <a16:creationId xmlns:a16="http://schemas.microsoft.com/office/drawing/2014/main" id="{47CC5C6B-34A4-4535-B8C3-8BF55E5B5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6744"/>
              <a:ext cx="3240" cy="46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3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Windows</a:t>
              </a:r>
              <a:r>
                <a:rPr lang="zh-CN" altLang="en-US" sz="3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动态链接</a:t>
              </a: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4" name="Text Box 6">
              <a:extLst>
                <a:ext uri="{FF2B5EF4-FFF2-40B4-BE49-F238E27FC236}">
                  <a16:creationId xmlns:a16="http://schemas.microsoft.com/office/drawing/2014/main" id="{91C026F3-417B-44C7-ADED-F20CE0100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" y="3156"/>
              <a:ext cx="2096" cy="46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编译后的目标文件</a:t>
              </a: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>
              <a:extLst>
                <a:ext uri="{FF2B5EF4-FFF2-40B4-BE49-F238E27FC236}">
                  <a16:creationId xmlns:a16="http://schemas.microsoft.com/office/drawing/2014/main" id="{BB56359B-3A01-475F-B805-9BDD635A3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624"/>
              <a:ext cx="1334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6" name="Text Box 8">
              <a:extLst>
                <a:ext uri="{FF2B5EF4-FFF2-40B4-BE49-F238E27FC236}">
                  <a16:creationId xmlns:a16="http://schemas.microsoft.com/office/drawing/2014/main" id="{95A52D64-EF26-4CE0-9D1B-F960C57DA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3" y="3156"/>
              <a:ext cx="3240" cy="46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引入库</a:t>
              </a:r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(DLL</a:t>
              </a:r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函数的定位信息</a:t>
              </a:r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7" name="Text Box 9">
              <a:extLst>
                <a:ext uri="{FF2B5EF4-FFF2-40B4-BE49-F238E27FC236}">
                  <a16:creationId xmlns:a16="http://schemas.microsoft.com/office/drawing/2014/main" id="{3F7ED9A9-8B56-49F5-AD57-A19B5504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" y="3624"/>
              <a:ext cx="1334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8" name="Oval 10">
              <a:extLst>
                <a:ext uri="{FF2B5EF4-FFF2-40B4-BE49-F238E27FC236}">
                  <a16:creationId xmlns:a16="http://schemas.microsoft.com/office/drawing/2014/main" id="{CD642F85-579F-4C97-B388-50CE71F2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4092"/>
              <a:ext cx="1525" cy="9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Text Box 11">
              <a:extLst>
                <a:ext uri="{FF2B5EF4-FFF2-40B4-BE49-F238E27FC236}">
                  <a16:creationId xmlns:a16="http://schemas.microsoft.com/office/drawing/2014/main" id="{3E2A1EBF-4488-4A47-BA5E-FC999E8B2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4248"/>
              <a:ext cx="1143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链接器</a:t>
              </a: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00" name="Line 12">
              <a:extLst>
                <a:ext uri="{FF2B5EF4-FFF2-40B4-BE49-F238E27FC236}">
                  <a16:creationId xmlns:a16="http://schemas.microsoft.com/office/drawing/2014/main" id="{7EE3E6EC-599C-43BB-86EE-D8CBD1A6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4092"/>
              <a:ext cx="762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>
              <a:extLst>
                <a:ext uri="{FF2B5EF4-FFF2-40B4-BE49-F238E27FC236}">
                  <a16:creationId xmlns:a16="http://schemas.microsoft.com/office/drawing/2014/main" id="{571B8AD0-0F4F-4601-A611-6372D11BD0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3" y="4092"/>
              <a:ext cx="572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Rectangle 14">
              <a:extLst>
                <a:ext uri="{FF2B5EF4-FFF2-40B4-BE49-F238E27FC236}">
                  <a16:creationId xmlns:a16="http://schemas.microsoft.com/office/drawing/2014/main" id="{2B17FD6E-D6F9-4C36-AF4B-E230F6B5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5200"/>
              <a:ext cx="5146" cy="15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73D708D3-C417-40BE-8269-5C7289CD4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5348"/>
              <a:ext cx="2096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可执行程序    </a:t>
              </a: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04" name="Text Box 16">
              <a:extLst>
                <a:ext uri="{FF2B5EF4-FFF2-40B4-BE49-F238E27FC236}">
                  <a16:creationId xmlns:a16="http://schemas.microsoft.com/office/drawing/2014/main" id="{7C60D99C-AB9F-407F-956E-D96408270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" y="5348"/>
              <a:ext cx="2287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05" name="Line 17">
              <a:extLst>
                <a:ext uri="{FF2B5EF4-FFF2-40B4-BE49-F238E27FC236}">
                  <a16:creationId xmlns:a16="http://schemas.microsoft.com/office/drawing/2014/main" id="{4FABD299-BAF1-4391-A70D-D8C6C5E57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4" y="534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8">
              <a:extLst>
                <a:ext uri="{FF2B5EF4-FFF2-40B4-BE49-F238E27FC236}">
                  <a16:creationId xmlns:a16="http://schemas.microsoft.com/office/drawing/2014/main" id="{7820E239-E240-490D-8C56-3704202BD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5" y="534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9">
              <a:extLst>
                <a:ext uri="{FF2B5EF4-FFF2-40B4-BE49-F238E27FC236}">
                  <a16:creationId xmlns:a16="http://schemas.microsoft.com/office/drawing/2014/main" id="{179569CC-808B-4FB5-87D9-476BD0A80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7" y="534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0">
              <a:extLst>
                <a:ext uri="{FF2B5EF4-FFF2-40B4-BE49-F238E27FC236}">
                  <a16:creationId xmlns:a16="http://schemas.microsoft.com/office/drawing/2014/main" id="{982D73B2-1C14-4EF0-BDD9-04AFD23B4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8" y="534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1">
              <a:extLst>
                <a:ext uri="{FF2B5EF4-FFF2-40B4-BE49-F238E27FC236}">
                  <a16:creationId xmlns:a16="http://schemas.microsoft.com/office/drawing/2014/main" id="{1468803A-2797-43A6-A556-4D5C85584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9" y="534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2">
              <a:extLst>
                <a:ext uri="{FF2B5EF4-FFF2-40B4-BE49-F238E27FC236}">
                  <a16:creationId xmlns:a16="http://schemas.microsoft.com/office/drawing/2014/main" id="{4B6D06D6-33EB-4595-8DD7-DD2150ADB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1" y="5036"/>
              <a:ext cx="0" cy="3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3">
              <a:extLst>
                <a:ext uri="{FF2B5EF4-FFF2-40B4-BE49-F238E27FC236}">
                  <a16:creationId xmlns:a16="http://schemas.microsoft.com/office/drawing/2014/main" id="{ED0AC462-3B61-4301-929F-97D39CE9B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1" y="5348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Text Box 24">
              <a:extLst>
                <a:ext uri="{FF2B5EF4-FFF2-40B4-BE49-F238E27FC236}">
                  <a16:creationId xmlns:a16="http://schemas.microsoft.com/office/drawing/2014/main" id="{DFFAEB6C-B0E6-4F69-BAC7-98226D1E7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6120"/>
              <a:ext cx="953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13" name="AutoShape 25">
              <a:extLst>
                <a:ext uri="{FF2B5EF4-FFF2-40B4-BE49-F238E27FC236}">
                  <a16:creationId xmlns:a16="http://schemas.microsoft.com/office/drawing/2014/main" id="{5F339145-BA97-409A-A6EA-931645814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" y="4248"/>
              <a:ext cx="953" cy="624"/>
            </a:xfrm>
            <a:prstGeom prst="wedgeRectCallout">
              <a:avLst>
                <a:gd name="adj1" fmla="val -168333"/>
                <a:gd name="adj2" fmla="val 142306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重要定位信息</a:t>
              </a: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14" name="AutoShape 26">
              <a:extLst>
                <a:ext uri="{FF2B5EF4-FFF2-40B4-BE49-F238E27FC236}">
                  <a16:creationId xmlns:a16="http://schemas.microsoft.com/office/drawing/2014/main" id="{271D6707-B285-46ED-B047-3899A83A3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" y="4248"/>
              <a:ext cx="900" cy="624"/>
            </a:xfrm>
            <a:prstGeom prst="wedgeRectCallout">
              <a:avLst>
                <a:gd name="adj1" fmla="val -83000"/>
                <a:gd name="adj2" fmla="val 125481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动态链接库</a:t>
              </a: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315" name="Line 27">
              <a:extLst>
                <a:ext uri="{FF2B5EF4-FFF2-40B4-BE49-F238E27FC236}">
                  <a16:creationId xmlns:a16="http://schemas.microsoft.com/office/drawing/2014/main" id="{D7C24830-7A57-4169-AC8F-F45BE3471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2" y="5808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28">
              <a:extLst>
                <a:ext uri="{FF2B5EF4-FFF2-40B4-BE49-F238E27FC236}">
                  <a16:creationId xmlns:a16="http://schemas.microsoft.com/office/drawing/2014/main" id="{DDDA4E2E-6F44-4365-84A9-FF9D4E940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2" y="6276"/>
              <a:ext cx="17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9">
              <a:extLst>
                <a:ext uri="{FF2B5EF4-FFF2-40B4-BE49-F238E27FC236}">
                  <a16:creationId xmlns:a16="http://schemas.microsoft.com/office/drawing/2014/main" id="{2D12A666-9478-4EE5-AF64-487E0370F6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7" y="5808"/>
              <a:ext cx="0" cy="4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Text Box 30">
              <a:extLst>
                <a:ext uri="{FF2B5EF4-FFF2-40B4-BE49-F238E27FC236}">
                  <a16:creationId xmlns:a16="http://schemas.microsoft.com/office/drawing/2014/main" id="{3878D874-2F95-494A-B3AB-7818D964C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1" y="6276"/>
              <a:ext cx="2287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DLL</a:t>
              </a:r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中的函数</a:t>
              </a: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 eaLnBrk="1" hangingPunct="1"/>
              <a:endParaRPr lang="zh-CN" altLang="en-US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524D251-A04A-4BC6-83AA-48741571D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  <a:t>4.3.5 </a:t>
            </a:r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</a:t>
            </a:r>
            <a:b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F102AC1-DA76-4BA2-8BCD-E3C97901F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6477000" cy="4419600"/>
          </a:xfrm>
        </p:spPr>
        <p:txBody>
          <a:bodyPr/>
          <a:lstStyle/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多级页表的概念 </a:t>
            </a:r>
          </a:p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多级页表的具体做法 </a:t>
            </a:r>
          </a:p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逻辑地址结构</a:t>
            </a:r>
          </a:p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逻辑地址到物理地址转换过程</a:t>
            </a:r>
          </a:p>
          <a:p>
            <a:pPr eaLnBrk="1" hangingPunct="1"/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387683-FA2E-439A-B1A2-B276A3FD6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多级页表的概念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65B184F-B309-4DD3-A80C-EE4377469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467600" cy="53340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系统为每个进程建一张页目录表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它的每个表项对应一个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页表页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而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页表页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的每个表项给出了页面和页框的对应关系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页目录表是一级页表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页表页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是二级页表。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逻辑地址结构有三部分组成：页目录、页表页和位移。 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5AB41EF2-5281-4C77-8DF4-8A0B7C85F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多级页表地址转换过程 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4D5A8E76-8093-4C82-95D4-DEC28A0B9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2390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5364" name="Text Box 1054">
            <a:extLst>
              <a:ext uri="{FF2B5EF4-FFF2-40B4-BE49-F238E27FC236}">
                <a16:creationId xmlns:a16="http://schemas.microsoft.com/office/drawing/2014/main" id="{14F72C61-9225-4A8B-9432-21F9F113C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5461000"/>
            <a:ext cx="22733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kumimoji="0" lang="zh-CN" altLang="zh-CN" sz="900">
              <a:latin typeface="宋体" panose="02010600030101010101" pitchFamily="2" charset="-122"/>
            </a:endParaRPr>
          </a:p>
        </p:txBody>
      </p:sp>
      <p:grpSp>
        <p:nvGrpSpPr>
          <p:cNvPr id="15365" name="Group 1057">
            <a:extLst>
              <a:ext uri="{FF2B5EF4-FFF2-40B4-BE49-F238E27FC236}">
                <a16:creationId xmlns:a16="http://schemas.microsoft.com/office/drawing/2014/main" id="{F9F10B6F-9E98-4C62-BD56-B59DA01B392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590675"/>
            <a:ext cx="6172200" cy="3514725"/>
            <a:chOff x="528" y="1002"/>
            <a:chExt cx="3888" cy="2214"/>
          </a:xfrm>
        </p:grpSpPr>
        <p:sp>
          <p:nvSpPr>
            <p:cNvPr id="15366" name="Text Box 1029">
              <a:extLst>
                <a:ext uri="{FF2B5EF4-FFF2-40B4-BE49-F238E27FC236}">
                  <a16:creationId xmlns:a16="http://schemas.microsoft.com/office/drawing/2014/main" id="{A78760D3-CD17-4ED3-A32E-9C97954D1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1776"/>
              <a:ext cx="331" cy="10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67" name="Text Box 1030">
              <a:extLst>
                <a:ext uri="{FF2B5EF4-FFF2-40B4-BE49-F238E27FC236}">
                  <a16:creationId xmlns:a16="http://schemas.microsoft.com/office/drawing/2014/main" id="{15735F35-ECF9-4CD5-B8D7-5B2000A20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160"/>
              <a:ext cx="881" cy="25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  </a:t>
              </a:r>
              <a:r>
                <a:rPr kumimoji="0" lang="en-US" altLang="zh-CN" sz="1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offset</a:t>
              </a:r>
            </a:p>
          </p:txBody>
        </p:sp>
        <p:sp>
          <p:nvSpPr>
            <p:cNvPr id="15368" name="Text Box 1031">
              <a:extLst>
                <a:ext uri="{FF2B5EF4-FFF2-40B4-BE49-F238E27FC236}">
                  <a16:creationId xmlns:a16="http://schemas.microsoft.com/office/drawing/2014/main" id="{AABA768F-2817-48CB-B171-51D9284BD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2" y="1002"/>
              <a:ext cx="2092" cy="25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9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dir       page    offset</a:t>
              </a:r>
            </a:p>
          </p:txBody>
        </p:sp>
        <p:sp>
          <p:nvSpPr>
            <p:cNvPr id="15369" name="Text Box 1032">
              <a:extLst>
                <a:ext uri="{FF2B5EF4-FFF2-40B4-BE49-F238E27FC236}">
                  <a16:creationId xmlns:a16="http://schemas.microsoft.com/office/drawing/2014/main" id="{A21B907E-2540-4DE7-834D-66333AE0D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1776"/>
              <a:ext cx="331" cy="102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70" name="Line 1033">
              <a:extLst>
                <a:ext uri="{FF2B5EF4-FFF2-40B4-BE49-F238E27FC236}">
                  <a16:creationId xmlns:a16="http://schemas.microsoft.com/office/drawing/2014/main" id="{C1801A23-D026-4FE3-8787-6F01EBA26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1008"/>
              <a:ext cx="0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1" name="Line 1034">
              <a:extLst>
                <a:ext uri="{FF2B5EF4-FFF2-40B4-BE49-F238E27FC236}">
                  <a16:creationId xmlns:a16="http://schemas.microsoft.com/office/drawing/2014/main" id="{60568E0B-5EFE-4B0A-86AB-ED4A5795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008"/>
              <a:ext cx="0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2" name="Line 1035">
              <a:extLst>
                <a:ext uri="{FF2B5EF4-FFF2-40B4-BE49-F238E27FC236}">
                  <a16:creationId xmlns:a16="http://schemas.microsoft.com/office/drawing/2014/main" id="{9E96BF66-F712-4BE4-81A1-E7F5EE04F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2160"/>
              <a:ext cx="0" cy="2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3" name="Line 1036">
              <a:extLst>
                <a:ext uri="{FF2B5EF4-FFF2-40B4-BE49-F238E27FC236}">
                  <a16:creationId xmlns:a16="http://schemas.microsoft.com/office/drawing/2014/main" id="{5F74919E-36EA-4C92-BD4C-4A21F9894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2288"/>
              <a:ext cx="1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4" name="Line 1037">
              <a:extLst>
                <a:ext uri="{FF2B5EF4-FFF2-40B4-BE49-F238E27FC236}">
                  <a16:creationId xmlns:a16="http://schemas.microsoft.com/office/drawing/2014/main" id="{A68E6D3F-2341-4817-B8AA-2EC51288C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288"/>
              <a:ext cx="1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5" name="Line 1038">
              <a:extLst>
                <a:ext uri="{FF2B5EF4-FFF2-40B4-BE49-F238E27FC236}">
                  <a16:creationId xmlns:a16="http://schemas.microsoft.com/office/drawing/2014/main" id="{6E62E8AA-3532-42AD-9C5A-CDB571E0E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88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6" name="Line 1039">
              <a:extLst>
                <a:ext uri="{FF2B5EF4-FFF2-40B4-BE49-F238E27FC236}">
                  <a16:creationId xmlns:a16="http://schemas.microsoft.com/office/drawing/2014/main" id="{32698AFE-FA9A-417D-B9F3-3F2D2E692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2288"/>
              <a:ext cx="3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7" name="Line 1040">
              <a:extLst>
                <a:ext uri="{FF2B5EF4-FFF2-40B4-BE49-F238E27FC236}">
                  <a16:creationId xmlns:a16="http://schemas.microsoft.com/office/drawing/2014/main" id="{A9CF33C8-CF4C-4906-AEAC-D97E1A93B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1264"/>
              <a:ext cx="0" cy="8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8" name="Line 1041">
              <a:extLst>
                <a:ext uri="{FF2B5EF4-FFF2-40B4-BE49-F238E27FC236}">
                  <a16:creationId xmlns:a16="http://schemas.microsoft.com/office/drawing/2014/main" id="{6187A4B3-DEF2-47B0-8306-8EB633F90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1264"/>
              <a:ext cx="0" cy="8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79" name="Text Box 1042">
              <a:extLst>
                <a:ext uri="{FF2B5EF4-FFF2-40B4-BE49-F238E27FC236}">
                  <a16:creationId xmlns:a16="http://schemas.microsoft.com/office/drawing/2014/main" id="{7649FEB6-04ED-47E7-97F1-B38D623BC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" y="2160"/>
              <a:ext cx="110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5380" name="Line 1043">
              <a:extLst>
                <a:ext uri="{FF2B5EF4-FFF2-40B4-BE49-F238E27FC236}">
                  <a16:creationId xmlns:a16="http://schemas.microsoft.com/office/drawing/2014/main" id="{1D74BE1E-8E55-414A-876F-66FE9FA78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160"/>
              <a:ext cx="3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81" name="Line 1044">
              <a:extLst>
                <a:ext uri="{FF2B5EF4-FFF2-40B4-BE49-F238E27FC236}">
                  <a16:creationId xmlns:a16="http://schemas.microsoft.com/office/drawing/2014/main" id="{60D51E7E-15D2-426A-A825-C19636329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416"/>
              <a:ext cx="3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82" name="Text Box 1045">
              <a:extLst>
                <a:ext uri="{FF2B5EF4-FFF2-40B4-BE49-F238E27FC236}">
                  <a16:creationId xmlns:a16="http://schemas.microsoft.com/office/drawing/2014/main" id="{957101E9-06DA-4C45-95E9-3038954B6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3" y="2160"/>
              <a:ext cx="111" cy="2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15383" name="Line 1046">
              <a:extLst>
                <a:ext uri="{FF2B5EF4-FFF2-40B4-BE49-F238E27FC236}">
                  <a16:creationId xmlns:a16="http://schemas.microsoft.com/office/drawing/2014/main" id="{7B75C539-6086-4133-A80D-DEC288558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160"/>
              <a:ext cx="3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84" name="Line 1047">
              <a:extLst>
                <a:ext uri="{FF2B5EF4-FFF2-40B4-BE49-F238E27FC236}">
                  <a16:creationId xmlns:a16="http://schemas.microsoft.com/office/drawing/2014/main" id="{FE13F888-D21A-4479-B707-D27746F6D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416"/>
              <a:ext cx="3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85" name="Text Box 1048">
              <a:extLst>
                <a:ext uri="{FF2B5EF4-FFF2-40B4-BE49-F238E27FC236}">
                  <a16:creationId xmlns:a16="http://schemas.microsoft.com/office/drawing/2014/main" id="{603AFD38-A5F5-49D5-B744-640AF989E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28"/>
              <a:ext cx="960" cy="28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进程一级页表</a:t>
              </a:r>
            </a:p>
          </p:txBody>
        </p:sp>
        <p:sp>
          <p:nvSpPr>
            <p:cNvPr id="15386" name="Text Box 1049">
              <a:extLst>
                <a:ext uri="{FF2B5EF4-FFF2-40B4-BE49-F238E27FC236}">
                  <a16:creationId xmlns:a16="http://schemas.microsoft.com/office/drawing/2014/main" id="{80AC4E22-67CE-4237-B0EE-1F2DC4621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28"/>
              <a:ext cx="1028" cy="2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进程二级页表</a:t>
              </a:r>
            </a:p>
          </p:txBody>
        </p:sp>
        <p:sp>
          <p:nvSpPr>
            <p:cNvPr id="15387" name="Text Box 1050">
              <a:extLst>
                <a:ext uri="{FF2B5EF4-FFF2-40B4-BE49-F238E27FC236}">
                  <a16:creationId xmlns:a16="http://schemas.microsoft.com/office/drawing/2014/main" id="{0F2C81B2-CAA7-41CD-8974-A6AA4D6EC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544"/>
              <a:ext cx="771" cy="2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</p:txBody>
        </p:sp>
        <p:sp>
          <p:nvSpPr>
            <p:cNvPr id="15388" name="Text Box 1051">
              <a:extLst>
                <a:ext uri="{FF2B5EF4-FFF2-40B4-BE49-F238E27FC236}">
                  <a16:creationId xmlns:a16="http://schemas.microsoft.com/office/drawing/2014/main" id="{A1DA525E-6BD6-4D70-9565-DF35D1F1C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1008"/>
              <a:ext cx="771" cy="256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15389" name="Text Box 1052">
              <a:extLst>
                <a:ext uri="{FF2B5EF4-FFF2-40B4-BE49-F238E27FC236}">
                  <a16:creationId xmlns:a16="http://schemas.microsoft.com/office/drawing/2014/main" id="{A7EFC95B-7159-42DD-B5E1-168C479C3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816" cy="480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页目录表</a:t>
              </a:r>
            </a:p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控制寄存器</a:t>
              </a:r>
            </a:p>
          </p:txBody>
        </p:sp>
        <p:sp>
          <p:nvSpPr>
            <p:cNvPr id="15390" name="Line 1053">
              <a:extLst>
                <a:ext uri="{FF2B5EF4-FFF2-40B4-BE49-F238E27FC236}">
                  <a16:creationId xmlns:a16="http://schemas.microsoft.com/office/drawing/2014/main" id="{E9037217-4345-44E5-92B1-E9A773BF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3" y="2288"/>
              <a:ext cx="2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5391" name="AutoShape 1055">
              <a:extLst>
                <a:ext uri="{FF2B5EF4-FFF2-40B4-BE49-F238E27FC236}">
                  <a16:creationId xmlns:a16="http://schemas.microsoft.com/office/drawing/2014/main" id="{36950374-45EA-4978-BAF7-934D19531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160"/>
              <a:ext cx="220" cy="256"/>
            </a:xfrm>
            <a:prstGeom prst="flowChartOr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2" name="AutoShape 1056">
              <a:extLst>
                <a:ext uri="{FF2B5EF4-FFF2-40B4-BE49-F238E27FC236}">
                  <a16:creationId xmlns:a16="http://schemas.microsoft.com/office/drawing/2014/main" id="{3F02D8D0-54CC-45D7-BD40-E5EBA15FF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2160"/>
              <a:ext cx="220" cy="256"/>
            </a:xfrm>
            <a:prstGeom prst="flowChartOr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>
            <a:extLst>
              <a:ext uri="{FF2B5EF4-FFF2-40B4-BE49-F238E27FC236}">
                <a16:creationId xmlns:a16="http://schemas.microsoft.com/office/drawing/2014/main" id="{A82C0CF5-41FA-4CF7-9CFC-4866745D1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0668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解决页表页占用主存空间的问题</a:t>
            </a:r>
          </a:p>
        </p:txBody>
      </p:sp>
      <p:sp>
        <p:nvSpPr>
          <p:cNvPr id="16387" name="Rectangle 2051">
            <a:extLst>
              <a:ext uri="{FF2B5EF4-FFF2-40B4-BE49-F238E27FC236}">
                <a16:creationId xmlns:a16="http://schemas.microsoft.com/office/drawing/2014/main" id="{225D4D3A-CF06-46ED-92F8-6AD81BD05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5257800"/>
          </a:xfrm>
        </p:spPr>
        <p:txBody>
          <a:bodyPr/>
          <a:lstStyle/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进程运行涉及页面的页表页应放在主存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其他页表页使用时再调入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在页目录表中增加特征位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指示对应的页表页是否已调入主存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地址转换机构根据逻辑地址中的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dir,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去查页目录表对应表项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如未调入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应产生一个</a:t>
            </a:r>
            <a:r>
              <a:rPr lang="zh-CN" altLang="en-US" sz="3600">
                <a:ea typeface="华文新魏" panose="02010800040101010101" pitchFamily="2" charset="-122"/>
              </a:rPr>
              <a:t>”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缺页表页</a:t>
            </a:r>
            <a:r>
              <a:rPr lang="zh-CN" altLang="en-US" sz="3600">
                <a:ea typeface="华文新魏" panose="02010800040101010101" pitchFamily="2" charset="-122"/>
              </a:rPr>
              <a:t>”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中断信号，请求操作系统将页表页调入主存。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5F22F69-6AC9-4B8F-ADEF-B3A45A677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SUN  SPARC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计算机三级分页结构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3F40848-D863-4C57-8654-619A16ED6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391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17412" name="Group 57">
            <a:extLst>
              <a:ext uri="{FF2B5EF4-FFF2-40B4-BE49-F238E27FC236}">
                <a16:creationId xmlns:a16="http://schemas.microsoft.com/office/drawing/2014/main" id="{EB4DF3E3-1E6A-4285-B037-3B5C5123E1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057400"/>
            <a:ext cx="7696200" cy="4114800"/>
            <a:chOff x="432" y="1296"/>
            <a:chExt cx="4848" cy="2592"/>
          </a:xfrm>
        </p:grpSpPr>
        <p:sp>
          <p:nvSpPr>
            <p:cNvPr id="17413" name="Text Box 5">
              <a:extLst>
                <a:ext uri="{FF2B5EF4-FFF2-40B4-BE49-F238E27FC236}">
                  <a16:creationId xmlns:a16="http://schemas.microsoft.com/office/drawing/2014/main" id="{B7406260-5969-4383-A0C2-32DC768FE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1344"/>
              <a:ext cx="887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上下文号</a:t>
              </a:r>
            </a:p>
          </p:txBody>
        </p:sp>
        <p:sp>
          <p:nvSpPr>
            <p:cNvPr id="17414" name="Text Box 6">
              <a:extLst>
                <a:ext uri="{FF2B5EF4-FFF2-40B4-BE49-F238E27FC236}">
                  <a16:creationId xmlns:a16="http://schemas.microsoft.com/office/drawing/2014/main" id="{F7333E1E-C67C-4E0B-85BB-8132AE7E0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" y="1296"/>
              <a:ext cx="3636" cy="3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索引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1(8)     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索引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2(6)         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索引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3(6)         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偏移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(12)</a:t>
              </a:r>
            </a:p>
          </p:txBody>
        </p:sp>
        <p:sp>
          <p:nvSpPr>
            <p:cNvPr id="17415" name="Text Box 7">
              <a:extLst>
                <a:ext uri="{FF2B5EF4-FFF2-40B4-BE49-F238E27FC236}">
                  <a16:creationId xmlns:a16="http://schemas.microsoft.com/office/drawing/2014/main" id="{E5CBF8D9-2FFE-4E87-992F-051616B40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2121"/>
              <a:ext cx="606" cy="10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16" name="Text Box 8">
              <a:extLst>
                <a:ext uri="{FF2B5EF4-FFF2-40B4-BE49-F238E27FC236}">
                  <a16:creationId xmlns:a16="http://schemas.microsoft.com/office/drawing/2014/main" id="{FFD17062-392C-4EF4-87A9-DA4F61019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" y="1768"/>
              <a:ext cx="727" cy="35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上下文表</a:t>
              </a:r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F71EF94C-A931-4777-A891-450610CF6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238"/>
              <a:ext cx="484" cy="7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18" name="Text Box 10">
              <a:extLst>
                <a:ext uri="{FF2B5EF4-FFF2-40B4-BE49-F238E27FC236}">
                  <a16:creationId xmlns:a16="http://schemas.microsoft.com/office/drawing/2014/main" id="{AD954ECD-D530-451C-A575-DF24B6215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356"/>
              <a:ext cx="485" cy="7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19" name="Line 11">
              <a:extLst>
                <a:ext uri="{FF2B5EF4-FFF2-40B4-BE49-F238E27FC236}">
                  <a16:creationId xmlns:a16="http://schemas.microsoft.com/office/drawing/2014/main" id="{8CF2AF1C-214A-4847-892E-D3BDC4BC2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1296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2">
              <a:extLst>
                <a:ext uri="{FF2B5EF4-FFF2-40B4-BE49-F238E27FC236}">
                  <a16:creationId xmlns:a16="http://schemas.microsoft.com/office/drawing/2014/main" id="{60BACB2E-B993-4A69-AE69-AC2066112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296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>
              <a:extLst>
                <a:ext uri="{FF2B5EF4-FFF2-40B4-BE49-F238E27FC236}">
                  <a16:creationId xmlns:a16="http://schemas.microsoft.com/office/drawing/2014/main" id="{BA1D3D6D-3466-4625-8EDF-436D4B7F5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1296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>
              <a:extLst>
                <a:ext uri="{FF2B5EF4-FFF2-40B4-BE49-F238E27FC236}">
                  <a16:creationId xmlns:a16="http://schemas.microsoft.com/office/drawing/2014/main" id="{DEC6FFEA-86D4-4BCF-A157-B939602AC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474"/>
              <a:ext cx="6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>
              <a:extLst>
                <a:ext uri="{FF2B5EF4-FFF2-40B4-BE49-F238E27FC236}">
                  <a16:creationId xmlns:a16="http://schemas.microsoft.com/office/drawing/2014/main" id="{8774287E-9B59-465C-9DC5-ACE5FCB2B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710"/>
              <a:ext cx="6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>
              <a:extLst>
                <a:ext uri="{FF2B5EF4-FFF2-40B4-BE49-F238E27FC236}">
                  <a16:creationId xmlns:a16="http://schemas.microsoft.com/office/drawing/2014/main" id="{C94DFFF3-782D-4FCB-8C5E-259FA27BC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2474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>
              <a:extLst>
                <a:ext uri="{FF2B5EF4-FFF2-40B4-BE49-F238E27FC236}">
                  <a16:creationId xmlns:a16="http://schemas.microsoft.com/office/drawing/2014/main" id="{12BB999A-864C-4FD3-AFDC-4DCC670DA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2710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>
              <a:extLst>
                <a:ext uri="{FF2B5EF4-FFF2-40B4-BE49-F238E27FC236}">
                  <a16:creationId xmlns:a16="http://schemas.microsoft.com/office/drawing/2014/main" id="{F4EFD896-8D9D-4702-A524-09921B5D0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591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>
              <a:extLst>
                <a:ext uri="{FF2B5EF4-FFF2-40B4-BE49-F238E27FC236}">
                  <a16:creationId xmlns:a16="http://schemas.microsoft.com/office/drawing/2014/main" id="{77921053-9314-4C8C-A762-AC8F3A207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828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20">
              <a:extLst>
                <a:ext uri="{FF2B5EF4-FFF2-40B4-BE49-F238E27FC236}">
                  <a16:creationId xmlns:a16="http://schemas.microsoft.com/office/drawing/2014/main" id="{F6836AD3-328B-4FC7-9CCD-DAA607B2D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121"/>
              <a:ext cx="6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21">
              <a:extLst>
                <a:ext uri="{FF2B5EF4-FFF2-40B4-BE49-F238E27FC236}">
                  <a16:creationId xmlns:a16="http://schemas.microsoft.com/office/drawing/2014/main" id="{320F9A4F-7D28-4C76-9D57-2B82AE3C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885"/>
              <a:ext cx="606" cy="35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第一级</a:t>
              </a:r>
            </a:p>
          </p:txBody>
        </p:sp>
        <p:sp>
          <p:nvSpPr>
            <p:cNvPr id="17430" name="Text Box 22">
              <a:extLst>
                <a:ext uri="{FF2B5EF4-FFF2-40B4-BE49-F238E27FC236}">
                  <a16:creationId xmlns:a16="http://schemas.microsoft.com/office/drawing/2014/main" id="{C0E6D8E6-8D9B-4F42-8313-EA52D7BA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003"/>
              <a:ext cx="606" cy="35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第二级</a:t>
              </a:r>
            </a:p>
          </p:txBody>
        </p:sp>
        <p:sp>
          <p:nvSpPr>
            <p:cNvPr id="17431" name="Text Box 23">
              <a:extLst>
                <a:ext uri="{FF2B5EF4-FFF2-40B4-BE49-F238E27FC236}">
                  <a16:creationId xmlns:a16="http://schemas.microsoft.com/office/drawing/2014/main" id="{DA546776-B6D9-4F8B-AA50-B93D0F76C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2121"/>
              <a:ext cx="606" cy="35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第三级</a:t>
              </a:r>
            </a:p>
          </p:txBody>
        </p:sp>
        <p:sp>
          <p:nvSpPr>
            <p:cNvPr id="17432" name="Line 24">
              <a:extLst>
                <a:ext uri="{FF2B5EF4-FFF2-40B4-BE49-F238E27FC236}">
                  <a16:creationId xmlns:a16="http://schemas.microsoft.com/office/drawing/2014/main" id="{75ACCD29-2538-4114-833A-04CFFC4EC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2238"/>
              <a:ext cx="4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5">
              <a:extLst>
                <a:ext uri="{FF2B5EF4-FFF2-40B4-BE49-F238E27FC236}">
                  <a16:creationId xmlns:a16="http://schemas.microsoft.com/office/drawing/2014/main" id="{2EBA0313-24F3-4857-8751-060363F91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356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4" name="Group 26">
              <a:extLst>
                <a:ext uri="{FF2B5EF4-FFF2-40B4-BE49-F238E27FC236}">
                  <a16:creationId xmlns:a16="http://schemas.microsoft.com/office/drawing/2014/main" id="{F4744B2A-03F8-47DC-BC5B-246E44EB6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" y="2474"/>
              <a:ext cx="485" cy="707"/>
              <a:chOff x="6660" y="3468"/>
              <a:chExt cx="720" cy="936"/>
            </a:xfrm>
          </p:grpSpPr>
          <p:sp>
            <p:nvSpPr>
              <p:cNvPr id="17459" name="Text Box 27">
                <a:extLst>
                  <a:ext uri="{FF2B5EF4-FFF2-40B4-BE49-F238E27FC236}">
                    <a16:creationId xmlns:a16="http://schemas.microsoft.com/office/drawing/2014/main" id="{18282B93-474D-42E4-A486-4907CAE5A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0" y="3468"/>
                <a:ext cx="720" cy="9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kumimoji="0" lang="zh-CN" altLang="zh-CN" sz="1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7460" name="Line 28">
                <a:extLst>
                  <a:ext uri="{FF2B5EF4-FFF2-40B4-BE49-F238E27FC236}">
                    <a16:creationId xmlns:a16="http://schemas.microsoft.com/office/drawing/2014/main" id="{77F453AF-D22A-4224-9CAC-5F2BF07A4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378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Line 29">
                <a:extLst>
                  <a:ext uri="{FF2B5EF4-FFF2-40B4-BE49-F238E27FC236}">
                    <a16:creationId xmlns:a16="http://schemas.microsoft.com/office/drawing/2014/main" id="{5A1E9DA2-A004-45A4-82DB-BE7BBB8C7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4092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2" name="Line 30">
                <a:extLst>
                  <a:ext uri="{FF2B5EF4-FFF2-40B4-BE49-F238E27FC236}">
                    <a16:creationId xmlns:a16="http://schemas.microsoft.com/office/drawing/2014/main" id="{64C097CA-3C17-4366-9E79-9AF7C5755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60" y="3468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Text Box 31">
              <a:extLst>
                <a:ext uri="{FF2B5EF4-FFF2-40B4-BE49-F238E27FC236}">
                  <a16:creationId xmlns:a16="http://schemas.microsoft.com/office/drawing/2014/main" id="{0D684245-223D-485E-B6DC-514CCDEA9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2591"/>
              <a:ext cx="485" cy="7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36" name="Line 32">
              <a:extLst>
                <a:ext uri="{FF2B5EF4-FFF2-40B4-BE49-F238E27FC236}">
                  <a16:creationId xmlns:a16="http://schemas.microsoft.com/office/drawing/2014/main" id="{CB5F5D8B-6C5E-4761-95C7-54CAB8C58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2828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33">
              <a:extLst>
                <a:ext uri="{FF2B5EF4-FFF2-40B4-BE49-F238E27FC236}">
                  <a16:creationId xmlns:a16="http://schemas.microsoft.com/office/drawing/2014/main" id="{692F3432-F4FC-42D3-BE18-6A75B459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3063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Text Box 34">
              <a:extLst>
                <a:ext uri="{FF2B5EF4-FFF2-40B4-BE49-F238E27FC236}">
                  <a16:creationId xmlns:a16="http://schemas.microsoft.com/office/drawing/2014/main" id="{192A9AB5-003A-4578-8E1A-A2D16E673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" y="2238"/>
              <a:ext cx="727" cy="353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4K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页面</a:t>
              </a:r>
            </a:p>
          </p:txBody>
        </p:sp>
        <p:sp>
          <p:nvSpPr>
            <p:cNvPr id="17439" name="Line 35">
              <a:extLst>
                <a:ext uri="{FF2B5EF4-FFF2-40B4-BE49-F238E27FC236}">
                  <a16:creationId xmlns:a16="http://schemas.microsoft.com/office/drawing/2014/main" id="{C7CC806B-D4D5-4287-B763-0B18F0871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2591"/>
              <a:ext cx="4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Text Box 36">
              <a:extLst>
                <a:ext uri="{FF2B5EF4-FFF2-40B4-BE49-F238E27FC236}">
                  <a16:creationId xmlns:a16="http://schemas.microsoft.com/office/drawing/2014/main" id="{CC55E52C-E01B-47EE-8FAD-9C326EAD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2121"/>
              <a:ext cx="364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 sz="12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7441" name="Text Box 37">
              <a:extLst>
                <a:ext uri="{FF2B5EF4-FFF2-40B4-BE49-F238E27FC236}">
                  <a16:creationId xmlns:a16="http://schemas.microsoft.com/office/drawing/2014/main" id="{EEAEEFD8-096E-4C66-B14D-243CD0BAE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46"/>
              <a:ext cx="485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4095</a:t>
              </a:r>
            </a:p>
          </p:txBody>
        </p:sp>
        <p:sp>
          <p:nvSpPr>
            <p:cNvPr id="17442" name="Line 38">
              <a:extLst>
                <a:ext uri="{FF2B5EF4-FFF2-40B4-BE49-F238E27FC236}">
                  <a16:creationId xmlns:a16="http://schemas.microsoft.com/office/drawing/2014/main" id="{AE4267AE-4F75-4D5D-ABE4-2EDD3578F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121"/>
              <a:ext cx="0" cy="10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39">
              <a:extLst>
                <a:ext uri="{FF2B5EF4-FFF2-40B4-BE49-F238E27FC236}">
                  <a16:creationId xmlns:a16="http://schemas.microsoft.com/office/drawing/2014/main" id="{F07540F2-99B3-4300-BE5F-2A42B0C8F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1649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40">
              <a:extLst>
                <a:ext uri="{FF2B5EF4-FFF2-40B4-BE49-F238E27FC236}">
                  <a16:creationId xmlns:a16="http://schemas.microsoft.com/office/drawing/2014/main" id="{C27747B3-E217-426D-8AAA-65A8720CE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" y="2591"/>
              <a:ext cx="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Line 41">
              <a:extLst>
                <a:ext uri="{FF2B5EF4-FFF2-40B4-BE49-F238E27FC236}">
                  <a16:creationId xmlns:a16="http://schemas.microsoft.com/office/drawing/2014/main" id="{A821D8EE-1DA5-4106-BB58-A23105633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1649"/>
              <a:ext cx="0" cy="9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Line 42">
              <a:extLst>
                <a:ext uri="{FF2B5EF4-FFF2-40B4-BE49-F238E27FC236}">
                  <a16:creationId xmlns:a16="http://schemas.microsoft.com/office/drawing/2014/main" id="{941EB4BE-6B12-4355-A127-D27D98B92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591"/>
              <a:ext cx="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Line 43">
              <a:extLst>
                <a:ext uri="{FF2B5EF4-FFF2-40B4-BE49-F238E27FC236}">
                  <a16:creationId xmlns:a16="http://schemas.microsoft.com/office/drawing/2014/main" id="{36A30CF9-6DED-4513-BAF4-93C75FF7B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3" y="2238"/>
              <a:ext cx="485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Line 44">
              <a:extLst>
                <a:ext uri="{FF2B5EF4-FFF2-40B4-BE49-F238E27FC236}">
                  <a16:creationId xmlns:a16="http://schemas.microsoft.com/office/drawing/2014/main" id="{39A0AB25-F2F0-4430-BF97-283D74099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1649"/>
              <a:ext cx="0" cy="10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Line 45">
              <a:extLst>
                <a:ext uri="{FF2B5EF4-FFF2-40B4-BE49-F238E27FC236}">
                  <a16:creationId xmlns:a16="http://schemas.microsoft.com/office/drawing/2014/main" id="{55AD9A23-4112-4902-80DF-EC88188E3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" y="2710"/>
              <a:ext cx="2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Line 46">
              <a:extLst>
                <a:ext uri="{FF2B5EF4-FFF2-40B4-BE49-F238E27FC236}">
                  <a16:creationId xmlns:a16="http://schemas.microsoft.com/office/drawing/2014/main" id="{AA41D1FC-E223-487C-BCE1-60AC51C44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2" y="2356"/>
              <a:ext cx="364" cy="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Line 47">
              <a:extLst>
                <a:ext uri="{FF2B5EF4-FFF2-40B4-BE49-F238E27FC236}">
                  <a16:creationId xmlns:a16="http://schemas.microsoft.com/office/drawing/2014/main" id="{0389E4B8-E0F7-4C51-857F-FB8FF84B3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1649"/>
              <a:ext cx="0" cy="11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Line 48">
              <a:extLst>
                <a:ext uri="{FF2B5EF4-FFF2-40B4-BE49-F238E27FC236}">
                  <a16:creationId xmlns:a16="http://schemas.microsoft.com/office/drawing/2014/main" id="{F398CF2C-C7D8-43CB-8392-2924311F1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828"/>
              <a:ext cx="2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Line 49">
              <a:extLst>
                <a:ext uri="{FF2B5EF4-FFF2-40B4-BE49-F238E27FC236}">
                  <a16:creationId xmlns:a16="http://schemas.microsoft.com/office/drawing/2014/main" id="{D993035F-B55B-4D8B-99F7-EFB02065C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1" y="2474"/>
              <a:ext cx="363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Line 50">
              <a:extLst>
                <a:ext uri="{FF2B5EF4-FFF2-40B4-BE49-F238E27FC236}">
                  <a16:creationId xmlns:a16="http://schemas.microsoft.com/office/drawing/2014/main" id="{6FF67C84-0ED5-454B-8FFA-F67F099E1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1649"/>
              <a:ext cx="0" cy="12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Line 51">
              <a:extLst>
                <a:ext uri="{FF2B5EF4-FFF2-40B4-BE49-F238E27FC236}">
                  <a16:creationId xmlns:a16="http://schemas.microsoft.com/office/drawing/2014/main" id="{7188A445-3395-4B0E-8C3E-F66D8024D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2946"/>
              <a:ext cx="2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Line 52">
              <a:extLst>
                <a:ext uri="{FF2B5EF4-FFF2-40B4-BE49-F238E27FC236}">
                  <a16:creationId xmlns:a16="http://schemas.microsoft.com/office/drawing/2014/main" id="{D0D942BA-DB71-428A-896F-C140FCCF9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9" y="2591"/>
              <a:ext cx="364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AutoShape 53">
              <a:extLst>
                <a:ext uri="{FF2B5EF4-FFF2-40B4-BE49-F238E27FC236}">
                  <a16:creationId xmlns:a16="http://schemas.microsoft.com/office/drawing/2014/main" id="{DC21D65C-63C2-4E99-812B-A9BC8F5D1DD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05" y="1902"/>
              <a:ext cx="236" cy="3030"/>
            </a:xfrm>
            <a:prstGeom prst="rightBrace">
              <a:avLst>
                <a:gd name="adj1" fmla="val 10699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8" name="Text Box 54">
              <a:extLst>
                <a:ext uri="{FF2B5EF4-FFF2-40B4-BE49-F238E27FC236}">
                  <a16:creationId xmlns:a16="http://schemas.microsoft.com/office/drawing/2014/main" id="{2DF61FAF-2375-4CDE-935D-0B4CA1CEA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" y="3535"/>
              <a:ext cx="485" cy="3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页表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153E8CF-CC67-4C36-8B9D-BAA5118C3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多级页表结构的本质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160D8B1-749C-4945-A634-E5B665DEB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848600" cy="54102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多级不连续导致多级索引。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以二级页表为例，用户程序的页面不连续存放，要有页面地址索引，该索引是进程页表；进程页表又是不连续存放的多个页表页，故页表页也要页表页地址索引，该索引就是页目录。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页目录项是页表页的索引，而页表页项是进程程序的页面索引。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F6382E9-B21B-41D9-BB1F-8C1A1657F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4.3.5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反置页表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B187CAC-A325-4894-9EFF-9E5C692BD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5438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9460" name="Group 95">
            <a:extLst>
              <a:ext uri="{FF2B5EF4-FFF2-40B4-BE49-F238E27FC236}">
                <a16:creationId xmlns:a16="http://schemas.microsoft.com/office/drawing/2014/main" id="{FD7C7EDC-79B9-4BA8-873D-5023E9F48CF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371600"/>
            <a:ext cx="6400800" cy="4572000"/>
            <a:chOff x="768" y="864"/>
            <a:chExt cx="4032" cy="2880"/>
          </a:xfrm>
        </p:grpSpPr>
        <p:sp>
          <p:nvSpPr>
            <p:cNvPr id="19461" name="Text Box 39">
              <a:extLst>
                <a:ext uri="{FF2B5EF4-FFF2-40B4-BE49-F238E27FC236}">
                  <a16:creationId xmlns:a16="http://schemas.microsoft.com/office/drawing/2014/main" id="{1FD5DBE9-F51A-4ADE-834A-D596009F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1069"/>
              <a:ext cx="1114" cy="1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9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页框号     位移</a:t>
              </a:r>
            </a:p>
          </p:txBody>
        </p:sp>
        <p:sp>
          <p:nvSpPr>
            <p:cNvPr id="19462" name="Rectangle 40">
              <a:extLst>
                <a:ext uri="{FF2B5EF4-FFF2-40B4-BE49-F238E27FC236}">
                  <a16:creationId xmlns:a16="http://schemas.microsoft.com/office/drawing/2014/main" id="{B3E7C592-DDD7-43B7-96B1-9C7B08F15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57"/>
              <a:ext cx="1392" cy="126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3" name="Text Box 41">
              <a:extLst>
                <a:ext uri="{FF2B5EF4-FFF2-40B4-BE49-F238E27FC236}">
                  <a16:creationId xmlns:a16="http://schemas.microsoft.com/office/drawing/2014/main" id="{B60D0356-E110-4A60-A84D-F89F19EF6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" y="1069"/>
              <a:ext cx="1639" cy="1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进程标识     页号      位移</a:t>
              </a:r>
            </a:p>
          </p:txBody>
        </p:sp>
        <p:sp>
          <p:nvSpPr>
            <p:cNvPr id="19464" name="Line 43">
              <a:extLst>
                <a:ext uri="{FF2B5EF4-FFF2-40B4-BE49-F238E27FC236}">
                  <a16:creationId xmlns:a16="http://schemas.microsoft.com/office/drawing/2014/main" id="{55711AB1-70B2-46FB-8B7D-BABB6ABAB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069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5" name="Text Box 44">
              <a:extLst>
                <a:ext uri="{FF2B5EF4-FFF2-40B4-BE49-F238E27FC236}">
                  <a16:creationId xmlns:a16="http://schemas.microsoft.com/office/drawing/2014/main" id="{EBC6C2AA-4F9B-4AFE-92C5-A71712EC2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584"/>
              <a:ext cx="1577" cy="19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1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进程标识 页号  特征位  链指针    </a:t>
              </a:r>
            </a:p>
          </p:txBody>
        </p:sp>
        <p:sp>
          <p:nvSpPr>
            <p:cNvPr id="19466" name="Line 45">
              <a:extLst>
                <a:ext uri="{FF2B5EF4-FFF2-40B4-BE49-F238E27FC236}">
                  <a16:creationId xmlns:a16="http://schemas.microsoft.com/office/drawing/2014/main" id="{96DF82CB-476E-42E7-8F5A-1C6AE1D3E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2" y="1736"/>
              <a:ext cx="0" cy="1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7" name="Line 46">
              <a:extLst>
                <a:ext uri="{FF2B5EF4-FFF2-40B4-BE49-F238E27FC236}">
                  <a16:creationId xmlns:a16="http://schemas.microsoft.com/office/drawing/2014/main" id="{6F44DC01-EA08-4EE6-9AF0-175A77AAA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736"/>
              <a:ext cx="0" cy="1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8" name="Line 47">
              <a:extLst>
                <a:ext uri="{FF2B5EF4-FFF2-40B4-BE49-F238E27FC236}">
                  <a16:creationId xmlns:a16="http://schemas.microsoft.com/office/drawing/2014/main" id="{B88CB8DF-DC5A-42F9-85E6-956571BA1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069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9" name="Line 48">
              <a:extLst>
                <a:ext uri="{FF2B5EF4-FFF2-40B4-BE49-F238E27FC236}">
                  <a16:creationId xmlns:a16="http://schemas.microsoft.com/office/drawing/2014/main" id="{4F19FC88-FCA0-427E-AE62-E799BDAB8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69"/>
              <a:ext cx="0" cy="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0" name="Line 49">
              <a:extLst>
                <a:ext uri="{FF2B5EF4-FFF2-40B4-BE49-F238E27FC236}">
                  <a16:creationId xmlns:a16="http://schemas.microsoft.com/office/drawing/2014/main" id="{420F2A37-A0D4-4F2D-B2C9-1753E902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1783"/>
              <a:ext cx="1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1" name="Text Box 50">
              <a:extLst>
                <a:ext uri="{FF2B5EF4-FFF2-40B4-BE49-F238E27FC236}">
                  <a16:creationId xmlns:a16="http://schemas.microsoft.com/office/drawing/2014/main" id="{5E313B07-05DD-47F1-8412-4B4664759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2235"/>
              <a:ext cx="278" cy="21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序号</a:t>
              </a:r>
            </a:p>
            <a:p>
              <a:pPr algn="just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72" name="Line 51">
              <a:extLst>
                <a:ext uri="{FF2B5EF4-FFF2-40B4-BE49-F238E27FC236}">
                  <a16:creationId xmlns:a16="http://schemas.microsoft.com/office/drawing/2014/main" id="{5549C939-47EC-4ECB-8F6E-F6A92DC16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2803"/>
              <a:ext cx="18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3" name="Line 52">
              <a:extLst>
                <a:ext uri="{FF2B5EF4-FFF2-40B4-BE49-F238E27FC236}">
                  <a16:creationId xmlns:a16="http://schemas.microsoft.com/office/drawing/2014/main" id="{464FBC19-0495-422A-AD33-630911F4E1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783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4" name="Line 53">
              <a:extLst>
                <a:ext uri="{FF2B5EF4-FFF2-40B4-BE49-F238E27FC236}">
                  <a16:creationId xmlns:a16="http://schemas.microsoft.com/office/drawing/2014/main" id="{82F4DAB7-76F5-4C9D-B0B5-7CC0109EE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95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5" name="Line 54">
              <a:extLst>
                <a:ext uri="{FF2B5EF4-FFF2-40B4-BE49-F238E27FC236}">
                  <a16:creationId xmlns:a16="http://schemas.microsoft.com/office/drawing/2014/main" id="{EF7F9846-DF46-487D-99EC-3F00FC251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24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6" name="Text Box 55">
              <a:extLst>
                <a:ext uri="{FF2B5EF4-FFF2-40B4-BE49-F238E27FC236}">
                  <a16:creationId xmlns:a16="http://schemas.microsoft.com/office/drawing/2014/main" id="{5D4D750B-E646-43BC-A440-FF77F85D7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43"/>
              <a:ext cx="641" cy="17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反置页表</a:t>
              </a:r>
            </a:p>
          </p:txBody>
        </p:sp>
        <p:sp>
          <p:nvSpPr>
            <p:cNvPr id="19477" name="Line 56">
              <a:extLst>
                <a:ext uri="{FF2B5EF4-FFF2-40B4-BE49-F238E27FC236}">
                  <a16:creationId xmlns:a16="http://schemas.microsoft.com/office/drawing/2014/main" id="{A680D143-F714-42A0-8F57-38DBE0DAB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00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8" name="Line 58">
              <a:extLst>
                <a:ext uri="{FF2B5EF4-FFF2-40B4-BE49-F238E27FC236}">
                  <a16:creationId xmlns:a16="http://schemas.microsoft.com/office/drawing/2014/main" id="{0B858F68-A589-41E8-B19E-35E0B142A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272"/>
              <a:ext cx="0" cy="2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9" name="Text Box 59">
              <a:extLst>
                <a:ext uri="{FF2B5EF4-FFF2-40B4-BE49-F238E27FC236}">
                  <a16:creationId xmlns:a16="http://schemas.microsoft.com/office/drawing/2014/main" id="{AA792189-C8D6-468B-8985-DA77A9C5B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864"/>
              <a:ext cx="593" cy="19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</p:txBody>
        </p:sp>
        <p:sp>
          <p:nvSpPr>
            <p:cNvPr id="19480" name="Text Box 60">
              <a:extLst>
                <a:ext uri="{FF2B5EF4-FFF2-40B4-BE49-F238E27FC236}">
                  <a16:creationId xmlns:a16="http://schemas.microsoft.com/office/drawing/2014/main" id="{A257817E-4CAD-4801-9D07-9D486F156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864"/>
              <a:ext cx="600" cy="14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19481" name="Text Box 61">
              <a:extLst>
                <a:ext uri="{FF2B5EF4-FFF2-40B4-BE49-F238E27FC236}">
                  <a16:creationId xmlns:a16="http://schemas.microsoft.com/office/drawing/2014/main" id="{0510C217-4A51-458B-859A-825F910F0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1736"/>
              <a:ext cx="278" cy="12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en-US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en-US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en-US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just"/>
              <a:endParaRPr kumimoji="0" lang="en-US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en-US" altLang="zh-CN" sz="1000">
                  <a:solidFill>
                    <a:srgbClr val="FF0000"/>
                  </a:solidFill>
                  <a:ea typeface="华文新魏" panose="02010800040101010101" pitchFamily="2" charset="-122"/>
                </a:rPr>
                <a:t>·</a:t>
              </a:r>
              <a:endParaRPr kumimoji="0" lang="en-US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en-US" altLang="zh-CN" sz="1000">
                  <a:solidFill>
                    <a:srgbClr val="FF0000"/>
                  </a:solidFill>
                  <a:ea typeface="华文新魏" panose="02010800040101010101" pitchFamily="2" charset="-122"/>
                </a:rPr>
                <a:t>·</a:t>
              </a:r>
              <a:endParaRPr kumimoji="0" lang="en-US" altLang="zh-CN" sz="1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82" name="Text Box 62">
              <a:extLst>
                <a:ext uri="{FF2B5EF4-FFF2-40B4-BE49-F238E27FC236}">
                  <a16:creationId xmlns:a16="http://schemas.microsoft.com/office/drawing/2014/main" id="{DC561A75-DDB3-4531-8C30-7B84AE27B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432" cy="48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哈希</a:t>
              </a:r>
            </a:p>
            <a:p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</a:p>
          </p:txBody>
        </p:sp>
        <p:sp>
          <p:nvSpPr>
            <p:cNvPr id="19483" name="Line 63">
              <a:extLst>
                <a:ext uri="{FF2B5EF4-FFF2-40B4-BE49-F238E27FC236}">
                  <a16:creationId xmlns:a16="http://schemas.microsoft.com/office/drawing/2014/main" id="{F5585D81-F463-4F12-BC50-07521E6EB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842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64">
              <a:extLst>
                <a:ext uri="{FF2B5EF4-FFF2-40B4-BE49-F238E27FC236}">
                  <a16:creationId xmlns:a16="http://schemas.microsoft.com/office/drawing/2014/main" id="{0CE704C2-6C54-4A36-B5A9-290F7CFA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1949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65">
              <a:extLst>
                <a:ext uri="{FF2B5EF4-FFF2-40B4-BE49-F238E27FC236}">
                  <a16:creationId xmlns:a16="http://schemas.microsoft.com/office/drawing/2014/main" id="{4D414434-6A0F-4C9C-A85B-B6687139A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055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66">
              <a:extLst>
                <a:ext uri="{FF2B5EF4-FFF2-40B4-BE49-F238E27FC236}">
                  <a16:creationId xmlns:a16="http://schemas.microsoft.com/office/drawing/2014/main" id="{9E537656-792A-4DDD-9B47-A910B97B0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161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67">
              <a:extLst>
                <a:ext uri="{FF2B5EF4-FFF2-40B4-BE49-F238E27FC236}">
                  <a16:creationId xmlns:a16="http://schemas.microsoft.com/office/drawing/2014/main" id="{A0ED5E26-59DF-448F-BE28-CE309DBC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26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68">
              <a:extLst>
                <a:ext uri="{FF2B5EF4-FFF2-40B4-BE49-F238E27FC236}">
                  <a16:creationId xmlns:a16="http://schemas.microsoft.com/office/drawing/2014/main" id="{9518BC0A-A5D4-4124-AF18-931D17B86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374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69">
              <a:extLst>
                <a:ext uri="{FF2B5EF4-FFF2-40B4-BE49-F238E27FC236}">
                  <a16:creationId xmlns:a16="http://schemas.microsoft.com/office/drawing/2014/main" id="{D6132328-F874-4C15-9138-88C01B388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26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Line 70">
              <a:extLst>
                <a:ext uri="{FF2B5EF4-FFF2-40B4-BE49-F238E27FC236}">
                  <a16:creationId xmlns:a16="http://schemas.microsoft.com/office/drawing/2014/main" id="{EF0ACB38-8A6A-4F5D-B1A3-8CDD93CF9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58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1" name="Line 71">
              <a:extLst>
                <a:ext uri="{FF2B5EF4-FFF2-40B4-BE49-F238E27FC236}">
                  <a16:creationId xmlns:a16="http://schemas.microsoft.com/office/drawing/2014/main" id="{0299BD25-4AC8-44F6-BF4F-79AC23CC4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480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72">
              <a:extLst>
                <a:ext uri="{FF2B5EF4-FFF2-40B4-BE49-F238E27FC236}">
                  <a16:creationId xmlns:a16="http://schemas.microsoft.com/office/drawing/2014/main" id="{25DAF807-FE88-41E9-845B-4F98EA025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75"/>
              <a:ext cx="0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73">
              <a:extLst>
                <a:ext uri="{FF2B5EF4-FFF2-40B4-BE49-F238E27FC236}">
                  <a16:creationId xmlns:a16="http://schemas.microsoft.com/office/drawing/2014/main" id="{3FF8B86F-1038-4BDE-A6D4-75F305756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488"/>
              <a:ext cx="5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Line 74">
              <a:extLst>
                <a:ext uri="{FF2B5EF4-FFF2-40B4-BE49-F238E27FC236}">
                  <a16:creationId xmlns:a16="http://schemas.microsoft.com/office/drawing/2014/main" id="{FB49E402-B09C-47F8-B644-3017F2DDB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1" y="1488"/>
              <a:ext cx="7" cy="5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75">
              <a:extLst>
                <a:ext uri="{FF2B5EF4-FFF2-40B4-BE49-F238E27FC236}">
                  <a16:creationId xmlns:a16="http://schemas.microsoft.com/office/drawing/2014/main" id="{95606544-5BB5-4DDC-8D28-8135E0B1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6" y="2267"/>
              <a:ext cx="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Text Box 76">
              <a:extLst>
                <a:ext uri="{FF2B5EF4-FFF2-40B4-BE49-F238E27FC236}">
                  <a16:creationId xmlns:a16="http://schemas.microsoft.com/office/drawing/2014/main" id="{5859B289-4918-4082-A13C-8B5982CDF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3118"/>
              <a:ext cx="463" cy="20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哈希表</a:t>
              </a:r>
            </a:p>
          </p:txBody>
        </p:sp>
        <p:sp>
          <p:nvSpPr>
            <p:cNvPr id="19497" name="Line 77">
              <a:extLst>
                <a:ext uri="{FF2B5EF4-FFF2-40B4-BE49-F238E27FC236}">
                  <a16:creationId xmlns:a16="http://schemas.microsoft.com/office/drawing/2014/main" id="{9AF4B973-8403-4631-AB6B-DED9B01ED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736"/>
              <a:ext cx="0" cy="1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Line 80">
              <a:extLst>
                <a:ext uri="{FF2B5EF4-FFF2-40B4-BE49-F238E27FC236}">
                  <a16:creationId xmlns:a16="http://schemas.microsoft.com/office/drawing/2014/main" id="{BB109247-4A88-4AB0-88BB-E2F4A22AE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160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84">
              <a:extLst>
                <a:ext uri="{FF2B5EF4-FFF2-40B4-BE49-F238E27FC236}">
                  <a16:creationId xmlns:a16="http://schemas.microsoft.com/office/drawing/2014/main" id="{2BE60753-F7C4-4E59-B33B-01248A090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2" y="2055"/>
              <a:ext cx="370" cy="2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85">
              <a:extLst>
                <a:ext uri="{FF2B5EF4-FFF2-40B4-BE49-F238E27FC236}">
                  <a16:creationId xmlns:a16="http://schemas.microsoft.com/office/drawing/2014/main" id="{59263F79-BF8A-4DEF-80F6-D40A4872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7" y="2693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Line 86">
              <a:extLst>
                <a:ext uri="{FF2B5EF4-FFF2-40B4-BE49-F238E27FC236}">
                  <a16:creationId xmlns:a16="http://schemas.microsoft.com/office/drawing/2014/main" id="{9C3B1EDD-B088-48EC-B157-CC4A6C233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2055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Line 87">
              <a:extLst>
                <a:ext uri="{FF2B5EF4-FFF2-40B4-BE49-F238E27FC236}">
                  <a16:creationId xmlns:a16="http://schemas.microsoft.com/office/drawing/2014/main" id="{17377E95-7EB9-47A7-A9A0-95BD25031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55"/>
              <a:ext cx="0" cy="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Line 88">
              <a:extLst>
                <a:ext uri="{FF2B5EF4-FFF2-40B4-BE49-F238E27FC236}">
                  <a16:creationId xmlns:a16="http://schemas.microsoft.com/office/drawing/2014/main" id="{D510539C-2840-4E79-8560-FD25D2B2E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1" y="2267"/>
              <a:ext cx="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Text Box 89">
              <a:extLst>
                <a:ext uri="{FF2B5EF4-FFF2-40B4-BE49-F238E27FC236}">
                  <a16:creationId xmlns:a16="http://schemas.microsoft.com/office/drawing/2014/main" id="{38DD6F2F-937E-48BE-AD62-87D444865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58"/>
              <a:ext cx="2294" cy="38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反置页表及其地址转换</a:t>
              </a:r>
            </a:p>
            <a:p>
              <a:pPr algn="just"/>
              <a:endParaRPr kumimoji="0"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505" name="Line 90">
              <a:extLst>
                <a:ext uri="{FF2B5EF4-FFF2-40B4-BE49-F238E27FC236}">
                  <a16:creationId xmlns:a16="http://schemas.microsoft.com/office/drawing/2014/main" id="{741C2DEF-70AB-492A-851E-97B66379A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48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Line 91">
              <a:extLst>
                <a:ext uri="{FF2B5EF4-FFF2-40B4-BE49-F238E27FC236}">
                  <a16:creationId xmlns:a16="http://schemas.microsoft.com/office/drawing/2014/main" id="{51CB6CC3-8EB3-4096-83C5-D17B82869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92">
              <a:extLst>
                <a:ext uri="{FF2B5EF4-FFF2-40B4-BE49-F238E27FC236}">
                  <a16:creationId xmlns:a16="http://schemas.microsoft.com/office/drawing/2014/main" id="{39217126-CB06-4AC6-9AFF-55D8B012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52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93">
              <a:extLst>
                <a:ext uri="{FF2B5EF4-FFF2-40B4-BE49-F238E27FC236}">
                  <a16:creationId xmlns:a16="http://schemas.microsoft.com/office/drawing/2014/main" id="{7175E9D2-17F0-4254-8C9F-0C5EED803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92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94">
              <a:extLst>
                <a:ext uri="{FF2B5EF4-FFF2-40B4-BE49-F238E27FC236}">
                  <a16:creationId xmlns:a16="http://schemas.microsoft.com/office/drawing/2014/main" id="{4F465DC7-6C52-4191-96EF-D9AC7BF4C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784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65D7EB4-D531-4716-A2C7-A88CE980D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反置页表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F6B05AD-8203-4923-A19D-CCB0BA8DA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467600" cy="44958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IPT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是为主存中的每一个物理块建立一个页表并按照块号排序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该表每个表项包含正在访问该页框的进程标识、页号及特征位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用来完成主存页框到访问进程的页号、即物理地址到逻辑地址的转换。 </a:t>
            </a:r>
          </a:p>
          <a:p>
            <a:pPr eaLnBrk="1" hangingPunct="1"/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C684241-AE0C-4C66-B962-B573B0A49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4.3.1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分页式存储管理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基本原理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04C244-0ED2-458D-A6EF-2C7851739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913" y="1828800"/>
            <a:ext cx="6985000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为什么要引进分页技术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>
                <a:cs typeface="Times New Roman" panose="02020603050405020304" pitchFamily="18" charset="0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基本原理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(1)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页框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(2)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页面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(3)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逻辑地址形式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(4)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页表和地址转换 </a:t>
            </a:r>
          </a:p>
          <a:p>
            <a:pPr eaLnBrk="1" hangingPunct="1">
              <a:lnSpc>
                <a:spcPct val="90000"/>
              </a:lnSpc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6203307-4A0A-464F-90C4-BF8B35C75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反置页表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32B122A-7270-4A6D-9DF7-69AC2D3D3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66800"/>
            <a:ext cx="76327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反置页表地址转换过程如下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逻辑地址给出进程标识和页号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用它们去比较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IPT,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若整个反置页表中未能找到匹配的页表项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说明该页不在主存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产生请页中断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请求操作系统调入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否则，该表项的序号便是页框号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块号加上位移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便形成物理地址。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127311F-1BFB-41A0-9AA3-80BCBB23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4.4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分段式存储管理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46D8D15-AE18-42FC-A1C0-A9FF234CE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4.4.1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程序的分段结构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4.4.2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分段式存储管理的基本原理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4.4.3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段的共享和保护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4.4.4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分段和分页的比较</a:t>
            </a:r>
          </a:p>
          <a:p>
            <a:pPr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77CBC7A-25A8-4F39-AF49-BD5D2C6D8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4.4.1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程序的分段结构</a:t>
            </a:r>
            <a:br>
              <a:rPr lang="zh-CN" altLang="en-US" sz="54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FB410F7-D186-4B51-8239-249106C31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086600" cy="4495800"/>
          </a:xfrm>
        </p:spPr>
        <p:txBody>
          <a:bodyPr/>
          <a:lstStyle/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分段存储管理引入的主要原因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模块化程序设计的分段结构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分页存储管理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一维地址结构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分段存储管理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---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二维地址结构</a:t>
            </a:r>
          </a:p>
          <a:p>
            <a:pPr eaLnBrk="1" hangingPunct="1">
              <a:buFontTx/>
              <a:buNone/>
            </a:pP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3EB546F8-6365-4161-90E1-68AD22AB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模块化程序设计的分段结构</a:t>
            </a:r>
          </a:p>
        </p:txBody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78F5EDC0-9B8D-4EE8-BD59-4C3586D14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24580" name="Group 1040">
            <a:extLst>
              <a:ext uri="{FF2B5EF4-FFF2-40B4-BE49-F238E27FC236}">
                <a16:creationId xmlns:a16="http://schemas.microsoft.com/office/drawing/2014/main" id="{62F46731-5024-4E97-9309-8A7CB5DA9B4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371600"/>
            <a:ext cx="6781800" cy="3886200"/>
            <a:chOff x="672" y="1104"/>
            <a:chExt cx="4272" cy="2448"/>
          </a:xfrm>
        </p:grpSpPr>
        <p:sp>
          <p:nvSpPr>
            <p:cNvPr id="24581" name="Text Box 1029">
              <a:extLst>
                <a:ext uri="{FF2B5EF4-FFF2-40B4-BE49-F238E27FC236}">
                  <a16:creationId xmlns:a16="http://schemas.microsoft.com/office/drawing/2014/main" id="{7457E628-133E-42BE-A3CF-29BAD83F5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1104"/>
              <a:ext cx="840" cy="17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子程序段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24582" name="Text Box 1030">
              <a:extLst>
                <a:ext uri="{FF2B5EF4-FFF2-40B4-BE49-F238E27FC236}">
                  <a16:creationId xmlns:a16="http://schemas.microsoft.com/office/drawing/2014/main" id="{3083445D-1DD4-42E4-A251-7A9D60E67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04"/>
              <a:ext cx="840" cy="15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数组段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4583" name="Text Box 1031">
              <a:extLst>
                <a:ext uri="{FF2B5EF4-FFF2-40B4-BE49-F238E27FC236}">
                  <a16:creationId xmlns:a16="http://schemas.microsoft.com/office/drawing/2014/main" id="{BE81B88B-6E7F-4D65-B1D2-DE4C89C06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416"/>
              <a:ext cx="1050" cy="2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┇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call [X]∣&lt;E&gt;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段的入口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E)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┇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call [Y]∣&lt;F&gt;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调用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段的入口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F)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┇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load 1,[A]∣&lt;G&gt;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(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调用数组段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A[G])</a:t>
              </a: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┇</a:t>
              </a:r>
            </a:p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84" name="Text Box 1032">
              <a:extLst>
                <a:ext uri="{FF2B5EF4-FFF2-40B4-BE49-F238E27FC236}">
                  <a16:creationId xmlns:a16="http://schemas.microsoft.com/office/drawing/2014/main" id="{10C8ADAB-F4E7-40FA-B7EA-D876C553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49"/>
              <a:ext cx="841" cy="26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主程序段</a:t>
              </a:r>
            </a:p>
          </p:txBody>
        </p:sp>
        <p:sp>
          <p:nvSpPr>
            <p:cNvPr id="24585" name="Text Box 1033">
              <a:extLst>
                <a:ext uri="{FF2B5EF4-FFF2-40B4-BE49-F238E27FC236}">
                  <a16:creationId xmlns:a16="http://schemas.microsoft.com/office/drawing/2014/main" id="{5B4B10AF-3CB7-4794-975D-4B5EB7CFF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1422"/>
              <a:ext cx="1121" cy="8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：┅┅┅┅┅┅</a:t>
              </a:r>
            </a:p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86" name="Text Box 1034">
              <a:extLst>
                <a:ext uri="{FF2B5EF4-FFF2-40B4-BE49-F238E27FC236}">
                  <a16:creationId xmlns:a16="http://schemas.microsoft.com/office/drawing/2014/main" id="{69FE390B-5A02-4CA4-A2A1-1BCEAAC94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2751"/>
              <a:ext cx="1120" cy="8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：┅┅┅┅┅┅</a:t>
              </a:r>
            </a:p>
            <a:p>
              <a:pPr algn="ctr"/>
              <a:endParaRPr kumimoji="0" lang="zh-CN" altLang="en-US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87" name="Text Box 1035">
              <a:extLst>
                <a:ext uri="{FF2B5EF4-FFF2-40B4-BE49-F238E27FC236}">
                  <a16:creationId xmlns:a16="http://schemas.microsoft.com/office/drawing/2014/main" id="{7F964732-A32B-4B9A-94D7-AA4CE3F42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" y="2484"/>
              <a:ext cx="840" cy="26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子程序段</a:t>
              </a:r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24588" name="Text Box 1036">
              <a:extLst>
                <a:ext uri="{FF2B5EF4-FFF2-40B4-BE49-F238E27FC236}">
                  <a16:creationId xmlns:a16="http://schemas.microsoft.com/office/drawing/2014/main" id="{1CFA1071-5611-43F2-B375-2331F4951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1422"/>
              <a:ext cx="1120" cy="8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：┅┅┅┅┅┅</a:t>
              </a:r>
            </a:p>
            <a:p>
              <a:pPr algn="ctr"/>
              <a:endParaRPr kumimoji="0" lang="zh-CN" altLang="en-US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89" name="Text Box 1037">
              <a:extLst>
                <a:ext uri="{FF2B5EF4-FFF2-40B4-BE49-F238E27FC236}">
                  <a16:creationId xmlns:a16="http://schemas.microsoft.com/office/drawing/2014/main" id="{90525D90-D1BE-4E9B-B356-2CA06AC52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736"/>
              <a:ext cx="1120" cy="8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kumimoji="0" lang="en-US" altLang="zh-CN" sz="1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0" name="Text Box 1038">
              <a:extLst>
                <a:ext uri="{FF2B5EF4-FFF2-40B4-BE49-F238E27FC236}">
                  <a16:creationId xmlns:a16="http://schemas.microsoft.com/office/drawing/2014/main" id="{19819672-D142-4811-AF9C-15421E73F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484"/>
              <a:ext cx="840" cy="26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工作区段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EFC7945-D9B9-472A-B0C7-F1A47BC64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4.4.2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分段式存储管理的基本原理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CE7834E-1D1D-49C1-B979-EFB4AA2A3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391400" cy="4724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两维逻辑地址</a:t>
            </a:r>
          </a:p>
          <a:p>
            <a:pPr algn="ctr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段号：段内地址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作业表和段表 </a:t>
            </a:r>
          </a:p>
          <a:p>
            <a:pPr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000">
                <a:ea typeface="华文新魏" panose="02010800040101010101" pitchFamily="2" charset="-122"/>
              </a:rPr>
              <a:t>•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段式存储管理的地址转换和存储保护 </a:t>
            </a:r>
          </a:p>
          <a:p>
            <a:pPr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ABEA0A8-D28B-4BD7-890C-D0F749092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分段式存储管理的基本原理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AF66FF2-4F15-4F70-94B5-8876C9C68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6934200" cy="4800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6628" name="Group 35">
            <a:extLst>
              <a:ext uri="{FF2B5EF4-FFF2-40B4-BE49-F238E27FC236}">
                <a16:creationId xmlns:a16="http://schemas.microsoft.com/office/drawing/2014/main" id="{E0502BF8-5EE9-4E55-8901-402EF3236DB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00200"/>
            <a:ext cx="6172200" cy="4343400"/>
            <a:chOff x="480" y="1008"/>
            <a:chExt cx="3888" cy="2736"/>
          </a:xfrm>
        </p:grpSpPr>
        <p:sp>
          <p:nvSpPr>
            <p:cNvPr id="26629" name="Text Box 5">
              <a:extLst>
                <a:ext uri="{FF2B5EF4-FFF2-40B4-BE49-F238E27FC236}">
                  <a16:creationId xmlns:a16="http://schemas.microsoft.com/office/drawing/2014/main" id="{A651370F-4C1C-42DA-8DE5-154E936C1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096"/>
              <a:ext cx="1056" cy="2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段控制寄存器</a:t>
              </a:r>
            </a:p>
          </p:txBody>
        </p:sp>
        <p:sp>
          <p:nvSpPr>
            <p:cNvPr id="26630" name="Text Box 6">
              <a:extLst>
                <a:ext uri="{FF2B5EF4-FFF2-40B4-BE49-F238E27FC236}">
                  <a16:creationId xmlns:a16="http://schemas.microsoft.com/office/drawing/2014/main" id="{019381F6-638D-4D26-8A99-C94AC1A5A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361"/>
              <a:ext cx="1488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9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段表始址   段表长度</a:t>
              </a:r>
            </a:p>
          </p:txBody>
        </p:sp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DC0DC017-7EAB-42A2-8E0B-FE5AA562D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61"/>
              <a:ext cx="0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32" name="AutoShape 8">
              <a:extLst>
                <a:ext uri="{FF2B5EF4-FFF2-40B4-BE49-F238E27FC236}">
                  <a16:creationId xmlns:a16="http://schemas.microsoft.com/office/drawing/2014/main" id="{BBE805C4-D35D-4A16-B3D4-2212706EC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1802"/>
              <a:ext cx="203" cy="177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33" name="Line 9">
              <a:extLst>
                <a:ext uri="{FF2B5EF4-FFF2-40B4-BE49-F238E27FC236}">
                  <a16:creationId xmlns:a16="http://schemas.microsoft.com/office/drawing/2014/main" id="{716D0FEF-A226-4C1C-AA1C-05DBF5084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1626"/>
              <a:ext cx="0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A37A866F-8A69-45A0-A72E-CC825DAF6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61"/>
              <a:ext cx="1216" cy="2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9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段号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  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位移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26635" name="Line 11">
              <a:extLst>
                <a:ext uri="{FF2B5EF4-FFF2-40B4-BE49-F238E27FC236}">
                  <a16:creationId xmlns:a16="http://schemas.microsoft.com/office/drawing/2014/main" id="{9A9034D1-940C-4AD2-B7FE-874E33D39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" y="1361"/>
              <a:ext cx="0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36" name="Line 12">
              <a:extLst>
                <a:ext uri="{FF2B5EF4-FFF2-40B4-BE49-F238E27FC236}">
                  <a16:creationId xmlns:a16="http://schemas.microsoft.com/office/drawing/2014/main" id="{32421568-FD55-407F-977F-BDDF96376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5" y="1626"/>
              <a:ext cx="0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3B9B7219-547B-46CD-A75C-21F85DFF2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7" y="1891"/>
              <a:ext cx="2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38" name="Text Box 14">
              <a:extLst>
                <a:ext uri="{FF2B5EF4-FFF2-40B4-BE49-F238E27FC236}">
                  <a16:creationId xmlns:a16="http://schemas.microsoft.com/office/drawing/2014/main" id="{A03A9E00-C31B-40F1-B6C1-E77900A6D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55"/>
              <a:ext cx="939" cy="19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9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段长  基址</a:t>
              </a:r>
            </a:p>
          </p:txBody>
        </p:sp>
        <p:grpSp>
          <p:nvGrpSpPr>
            <p:cNvPr id="26639" name="Group 15">
              <a:extLst>
                <a:ext uri="{FF2B5EF4-FFF2-40B4-BE49-F238E27FC236}">
                  <a16:creationId xmlns:a16="http://schemas.microsoft.com/office/drawing/2014/main" id="{E56F6215-5025-49B8-A7BC-5D6877CE0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7" y="2420"/>
              <a:ext cx="811" cy="1059"/>
              <a:chOff x="4761" y="3658"/>
              <a:chExt cx="1440" cy="1872"/>
            </a:xfrm>
          </p:grpSpPr>
          <p:sp>
            <p:nvSpPr>
              <p:cNvPr id="26652" name="Rectangle 16">
                <a:extLst>
                  <a:ext uri="{FF2B5EF4-FFF2-40B4-BE49-F238E27FC236}">
                    <a16:creationId xmlns:a16="http://schemas.microsoft.com/office/drawing/2014/main" id="{8629847F-34D3-4E58-91DB-060783DAD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3658"/>
                <a:ext cx="1440" cy="18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653" name="Line 17">
                <a:extLst>
                  <a:ext uri="{FF2B5EF4-FFF2-40B4-BE49-F238E27FC236}">
                    <a16:creationId xmlns:a16="http://schemas.microsoft.com/office/drawing/2014/main" id="{34FAF078-1B13-475B-932F-7D3295D7A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397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0"/>
              <a:lstStyle/>
              <a:p>
                <a:endParaRPr lang="en-US"/>
              </a:p>
            </p:txBody>
          </p:sp>
          <p:sp>
            <p:nvSpPr>
              <p:cNvPr id="26654" name="Line 18">
                <a:extLst>
                  <a:ext uri="{FF2B5EF4-FFF2-40B4-BE49-F238E27FC236}">
                    <a16:creationId xmlns:a16="http://schemas.microsoft.com/office/drawing/2014/main" id="{93432688-889E-417D-87E5-CBD612514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4282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0"/>
              <a:lstStyle/>
              <a:p>
                <a:endParaRPr lang="en-US"/>
              </a:p>
            </p:txBody>
          </p:sp>
          <p:sp>
            <p:nvSpPr>
              <p:cNvPr id="26655" name="Line 19">
                <a:extLst>
                  <a:ext uri="{FF2B5EF4-FFF2-40B4-BE49-F238E27FC236}">
                    <a16:creationId xmlns:a16="http://schemas.microsoft.com/office/drawing/2014/main" id="{B7BEB90B-766A-49F6-98AC-5255E0CCA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4594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0"/>
              <a:lstStyle/>
              <a:p>
                <a:endParaRPr lang="en-US"/>
              </a:p>
            </p:txBody>
          </p:sp>
          <p:sp>
            <p:nvSpPr>
              <p:cNvPr id="26656" name="Line 20">
                <a:extLst>
                  <a:ext uri="{FF2B5EF4-FFF2-40B4-BE49-F238E27FC236}">
                    <a16:creationId xmlns:a16="http://schemas.microsoft.com/office/drawing/2014/main" id="{0E8C42BF-D2D5-48DF-9F14-A3EF599CD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4906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0"/>
              <a:lstStyle/>
              <a:p>
                <a:endParaRPr lang="en-US"/>
              </a:p>
            </p:txBody>
          </p:sp>
          <p:sp>
            <p:nvSpPr>
              <p:cNvPr id="26657" name="Line 21">
                <a:extLst>
                  <a:ext uri="{FF2B5EF4-FFF2-40B4-BE49-F238E27FC236}">
                    <a16:creationId xmlns:a16="http://schemas.microsoft.com/office/drawing/2014/main" id="{762C468C-FA56-4A60-8B16-BF1135D68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1" y="5218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0"/>
              <a:lstStyle/>
              <a:p>
                <a:endParaRPr lang="en-US"/>
              </a:p>
            </p:txBody>
          </p:sp>
          <p:sp>
            <p:nvSpPr>
              <p:cNvPr id="26658" name="Line 22">
                <a:extLst>
                  <a:ext uri="{FF2B5EF4-FFF2-40B4-BE49-F238E27FC236}">
                    <a16:creationId xmlns:a16="http://schemas.microsoft.com/office/drawing/2014/main" id="{3B2E081D-61A0-4EAD-BB83-D12EC5A65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1" y="3658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36000" rIns="0" bIns="0"/>
              <a:lstStyle/>
              <a:p>
                <a:endParaRPr lang="en-US"/>
              </a:p>
            </p:txBody>
          </p:sp>
        </p:grpSp>
        <p:sp>
          <p:nvSpPr>
            <p:cNvPr id="26640" name="Line 23">
              <a:extLst>
                <a:ext uri="{FF2B5EF4-FFF2-40B4-BE49-F238E27FC236}">
                  <a16:creationId xmlns:a16="http://schemas.microsoft.com/office/drawing/2014/main" id="{CFEA3459-A3D3-47F3-A919-9EFCC7EFE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1979"/>
              <a:ext cx="0" cy="9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41" name="Line 24">
              <a:extLst>
                <a:ext uri="{FF2B5EF4-FFF2-40B4-BE49-F238E27FC236}">
                  <a16:creationId xmlns:a16="http://schemas.microsoft.com/office/drawing/2014/main" id="{7DBEF69F-B881-4E81-849F-A9C7CF500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" y="295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42" name="AutoShape 25">
              <a:extLst>
                <a:ext uri="{FF2B5EF4-FFF2-40B4-BE49-F238E27FC236}">
                  <a16:creationId xmlns:a16="http://schemas.microsoft.com/office/drawing/2014/main" id="{B3BFCB3A-A35A-42D8-B156-7DE2E2D43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2950"/>
              <a:ext cx="203" cy="176"/>
            </a:xfrm>
            <a:prstGeom prst="flowChartOr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Line 26">
              <a:extLst>
                <a:ext uri="{FF2B5EF4-FFF2-40B4-BE49-F238E27FC236}">
                  <a16:creationId xmlns:a16="http://schemas.microsoft.com/office/drawing/2014/main" id="{7F704DA2-2944-452D-8F69-B6235DD52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038"/>
              <a:ext cx="1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44" name="Line 27">
              <a:extLst>
                <a:ext uri="{FF2B5EF4-FFF2-40B4-BE49-F238E27FC236}">
                  <a16:creationId xmlns:a16="http://schemas.microsoft.com/office/drawing/2014/main" id="{E40ED8B6-F687-4C26-BB67-A569D31F9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1626"/>
              <a:ext cx="0" cy="1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45" name="Line 28">
              <a:extLst>
                <a:ext uri="{FF2B5EF4-FFF2-40B4-BE49-F238E27FC236}">
                  <a16:creationId xmlns:a16="http://schemas.microsoft.com/office/drawing/2014/main" id="{E5B68B35-CC24-4C96-B924-9F25216F6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3126"/>
              <a:ext cx="0" cy="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46" name="Text Box 29">
              <a:extLst>
                <a:ext uri="{FF2B5EF4-FFF2-40B4-BE49-F238E27FC236}">
                  <a16:creationId xmlns:a16="http://schemas.microsoft.com/office/drawing/2014/main" id="{F3D8CBF7-FEB9-4A81-BC77-A7BDC8F3C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" y="3383"/>
              <a:ext cx="811" cy="26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</p:txBody>
        </p:sp>
        <p:sp>
          <p:nvSpPr>
            <p:cNvPr id="26647" name="AutoShape 30">
              <a:extLst>
                <a:ext uri="{FF2B5EF4-FFF2-40B4-BE49-F238E27FC236}">
                  <a16:creationId xmlns:a16="http://schemas.microsoft.com/office/drawing/2014/main" id="{FD0B5894-ACFB-456B-99D6-6D95F9E60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273"/>
              <a:ext cx="304" cy="265"/>
            </a:xfrm>
            <a:prstGeom prst="upArrowCallout">
              <a:avLst>
                <a:gd name="adj1" fmla="val 28679"/>
                <a:gd name="adj2" fmla="val 28679"/>
                <a:gd name="adj3" fmla="val 16667"/>
                <a:gd name="adj4" fmla="val 66667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8" name="Line 31">
              <a:extLst>
                <a:ext uri="{FF2B5EF4-FFF2-40B4-BE49-F238E27FC236}">
                  <a16:creationId xmlns:a16="http://schemas.microsoft.com/office/drawing/2014/main" id="{EDB889DE-9633-46EE-ACF9-DBB88078C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3" y="1538"/>
              <a:ext cx="0" cy="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49" name="Line 32">
              <a:extLst>
                <a:ext uri="{FF2B5EF4-FFF2-40B4-BE49-F238E27FC236}">
                  <a16:creationId xmlns:a16="http://schemas.microsoft.com/office/drawing/2014/main" id="{B987BB30-DE83-45A4-B246-57E4B71AB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449"/>
              <a:ext cx="4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36000" rIns="0" bIns="0"/>
            <a:lstStyle/>
            <a:p>
              <a:endParaRPr lang="en-US"/>
            </a:p>
          </p:txBody>
        </p:sp>
        <p:sp>
          <p:nvSpPr>
            <p:cNvPr id="26650" name="Text Box 33">
              <a:extLst>
                <a:ext uri="{FF2B5EF4-FFF2-40B4-BE49-F238E27FC236}">
                  <a16:creationId xmlns:a16="http://schemas.microsoft.com/office/drawing/2014/main" id="{335EA09F-1D8B-48A2-AE34-B52DF4B7A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1008"/>
              <a:ext cx="507" cy="17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越界</a:t>
              </a:r>
              <a:r>
                <a:rPr kumimoji="0" lang="en-US" altLang="zh-CN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?</a:t>
              </a:r>
            </a:p>
          </p:txBody>
        </p:sp>
        <p:sp>
          <p:nvSpPr>
            <p:cNvPr id="26651" name="Text Box 34">
              <a:extLst>
                <a:ext uri="{FF2B5EF4-FFF2-40B4-BE49-F238E27FC236}">
                  <a16:creationId xmlns:a16="http://schemas.microsoft.com/office/drawing/2014/main" id="{30DA4382-7A9C-4249-9524-DAC879772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3567"/>
              <a:ext cx="506" cy="17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kumimoji="0"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段表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DB3938-F2B9-456D-ADCA-947DB6AAD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4.4.3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段的共享</a:t>
            </a:r>
            <a:br>
              <a:rPr lang="zh-CN" altLang="en-US" sz="54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5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0DBFB34-325A-404A-B7AE-F1823CB62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315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多对基址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限长寄存器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段的共享，是通过不同作业段表中的项指向同一个段基址来实现。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几道作业共享的例行程序就可放在一个段中，只要让各道作业的共享部分有相同的基址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限长值。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对共享段的信息必须进行保护。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A342A08-71FB-4A68-A517-C10D0285A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分段和分页的比较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7563031-9978-4E25-9917-12D1E577E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391400" cy="5181600"/>
          </a:xfrm>
        </p:spPr>
        <p:txBody>
          <a:bodyPr/>
          <a:lstStyle/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分段是信息的逻辑单位，由源程序的逻辑结构所决定，用户可见，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段长可根据用户需要来规定，段起始地址可从任何主存地址开始。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分段方式中，源程序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段号，段内位移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经连结装配后地址仍保持二维结构。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663131A-D9C3-4776-845F-F6714CDB3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分段和分页的比较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52FA747-E5C4-4B09-8812-9699FFA6B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295400"/>
            <a:ext cx="7561263" cy="4724400"/>
          </a:xfrm>
        </p:spPr>
        <p:txBody>
          <a:bodyPr/>
          <a:lstStyle/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分页是信息的物理单位，与源程序的逻辑结构无关，用户不可见，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页长由系统确定，页面只能以页大小的整倍数地址开始。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分页方式中，源程序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页号，页内位移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经连结装配后地址变成了一维结构。</a:t>
            </a: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37B4585D-1F98-46ED-811F-83ABC8191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分页式存储管理基本原理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8220B738-6916-4613-B78C-0E53724E9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8964612" cy="47307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作业的页面与分给的页框如何建立联系呢？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逻辑地址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页面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如何变换成物理地址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页框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呢？</a:t>
            </a:r>
          </a:p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作业的物理地址空间由连续变成分散后，如何保证程序正确执行呢？ 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使用动态重定位技术，给每个页面设立重定位寄存器，重定位寄存器的集合便称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页表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>
                <a:ea typeface="华文新魏" panose="02010800040101010101" pitchFamily="2" charset="-122"/>
              </a:rPr>
              <a:t>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页表是操作系统为每个用户作业建立的，用来记录程序页面和主存对应页框的对照表。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06E89C0-87D0-4254-879C-35C6316E4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页式存储管理的地址转换</a:t>
            </a:r>
            <a:b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和存储保护</a:t>
            </a:r>
            <a:b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006C1EA-83E4-4734-8BC1-95B90CF57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124" name="Text Box 47">
            <a:extLst>
              <a:ext uri="{FF2B5EF4-FFF2-40B4-BE49-F238E27FC236}">
                <a16:creationId xmlns:a16="http://schemas.microsoft.com/office/drawing/2014/main" id="{D7183818-2743-4087-9A98-4EC3094D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6925"/>
            <a:ext cx="1943100" cy="528638"/>
          </a:xfrm>
          <a:prstGeom prst="rect">
            <a:avLst/>
          </a:prstGeom>
          <a:solidFill>
            <a:srgbClr val="FFCC66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lIns="0" tIns="36000" rIns="0" bIns="36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页表基址寄存器</a:t>
            </a:r>
          </a:p>
        </p:txBody>
      </p:sp>
      <p:grpSp>
        <p:nvGrpSpPr>
          <p:cNvPr id="5125" name="Group 79">
            <a:extLst>
              <a:ext uri="{FF2B5EF4-FFF2-40B4-BE49-F238E27FC236}">
                <a16:creationId xmlns:a16="http://schemas.microsoft.com/office/drawing/2014/main" id="{9EDAB9C4-A30D-4832-A9D0-376B69D26BE2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1484313"/>
            <a:ext cx="7507287" cy="4752975"/>
            <a:chOff x="691" y="1026"/>
            <a:chExt cx="4729" cy="2994"/>
          </a:xfrm>
        </p:grpSpPr>
        <p:sp>
          <p:nvSpPr>
            <p:cNvPr id="5126" name="Text Box 45">
              <a:extLst>
                <a:ext uri="{FF2B5EF4-FFF2-40B4-BE49-F238E27FC236}">
                  <a16:creationId xmlns:a16="http://schemas.microsoft.com/office/drawing/2014/main" id="{84DFF4F1-5FE0-448A-8FBC-1CEDFD596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1026"/>
              <a:ext cx="671" cy="30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物理地址</a:t>
              </a:r>
            </a:p>
          </p:txBody>
        </p:sp>
        <p:sp>
          <p:nvSpPr>
            <p:cNvPr id="5127" name="Text Box 46">
              <a:extLst>
                <a:ext uri="{FF2B5EF4-FFF2-40B4-BE49-F238E27FC236}">
                  <a16:creationId xmlns:a16="http://schemas.microsoft.com/office/drawing/2014/main" id="{CCB90F4C-C027-4C0B-86CD-910842F62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026"/>
              <a:ext cx="671" cy="30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逻辑地址</a:t>
              </a:r>
            </a:p>
          </p:txBody>
        </p:sp>
        <p:sp>
          <p:nvSpPr>
            <p:cNvPr id="5128" name="Text Box 48">
              <a:extLst>
                <a:ext uri="{FF2B5EF4-FFF2-40B4-BE49-F238E27FC236}">
                  <a16:creationId xmlns:a16="http://schemas.microsoft.com/office/drawing/2014/main" id="{DC2FA59B-B7AC-45BC-B34C-974833AAB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2208"/>
              <a:ext cx="618" cy="18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/>
                <a:t>0</a:t>
              </a:r>
            </a:p>
            <a:p>
              <a:pPr algn="just" eaLnBrk="1" hangingPunct="1"/>
              <a:r>
                <a:rPr lang="en-US" altLang="zh-CN" sz="1800"/>
                <a:t>1</a:t>
              </a:r>
            </a:p>
            <a:p>
              <a:pPr algn="just" eaLnBrk="1" hangingPunct="1"/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endParaRPr lang="en-US" altLang="zh-CN" sz="1800">
                <a:latin typeface="宋体" panose="02010600030101010101" pitchFamily="2" charset="-122"/>
              </a:endParaRPr>
            </a:p>
            <a:p>
              <a:pPr algn="just" eaLnBrk="1" hangingPunct="1"/>
              <a:endParaRPr lang="en-US" altLang="zh-CN" sz="1800"/>
            </a:p>
            <a:p>
              <a:pPr algn="just" eaLnBrk="1" hangingPunct="1"/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endParaRPr lang="en-US" altLang="zh-CN" sz="1800"/>
            </a:p>
            <a:p>
              <a:pPr algn="just" eaLnBrk="1" hangingPunct="1"/>
              <a:r>
                <a:rPr lang="en-US" altLang="zh-CN" sz="1800">
                  <a:latin typeface="宋体" panose="02010600030101010101" pitchFamily="2" charset="-122"/>
                </a:rPr>
                <a:t>p  b</a:t>
              </a:r>
            </a:p>
            <a:p>
              <a:pPr algn="just" eaLnBrk="1" hangingPunct="1"/>
              <a:endParaRPr lang="en-US" altLang="zh-CN" sz="1800">
                <a:latin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r>
                <a:rPr lang="en-US" altLang="zh-CN" sz="1800">
                  <a:latin typeface="宋体" panose="02010600030101010101" pitchFamily="2" charset="-122"/>
                </a:rPr>
                <a:t> </a:t>
              </a:r>
            </a:p>
            <a:p>
              <a:pPr algn="just" eaLnBrk="1" hangingPunct="1"/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endParaRPr lang="en-US" altLang="zh-CN" sz="1800">
                <a:latin typeface="宋体" panose="02010600030101010101" pitchFamily="2" charset="-122"/>
              </a:endParaRPr>
            </a:p>
            <a:p>
              <a:pPr algn="just" eaLnBrk="1" hangingPunct="1"/>
              <a:r>
                <a:rPr lang="en-US" altLang="zh-CN" sz="1800">
                  <a:latin typeface="Arial" panose="020B0604020202020204" pitchFamily="34" charset="0"/>
                </a:rPr>
                <a:t>·</a:t>
              </a:r>
              <a:endParaRPr lang="en-US" altLang="zh-CN" sz="1800"/>
            </a:p>
          </p:txBody>
        </p:sp>
        <p:sp>
          <p:nvSpPr>
            <p:cNvPr id="5129" name="Line 49">
              <a:extLst>
                <a:ext uri="{FF2B5EF4-FFF2-40B4-BE49-F238E27FC236}">
                  <a16:creationId xmlns:a16="http://schemas.microsoft.com/office/drawing/2014/main" id="{AF7626BE-368F-4C5A-A757-8780895E9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208"/>
              <a:ext cx="0" cy="18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50">
              <a:extLst>
                <a:ext uri="{FF2B5EF4-FFF2-40B4-BE49-F238E27FC236}">
                  <a16:creationId xmlns:a16="http://schemas.microsoft.com/office/drawing/2014/main" id="{E9F449D9-0F31-4F0A-9A98-D546FFF67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435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51">
              <a:extLst>
                <a:ext uri="{FF2B5EF4-FFF2-40B4-BE49-F238E27FC236}">
                  <a16:creationId xmlns:a16="http://schemas.microsoft.com/office/drawing/2014/main" id="{98D86619-9CF9-49D0-8A6E-9923C7181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637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52">
              <a:extLst>
                <a:ext uri="{FF2B5EF4-FFF2-40B4-BE49-F238E27FC236}">
                  <a16:creationId xmlns:a16="http://schemas.microsoft.com/office/drawing/2014/main" id="{CA094C9B-03D7-426A-AD5C-B401D6478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2838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53">
              <a:extLst>
                <a:ext uri="{FF2B5EF4-FFF2-40B4-BE49-F238E27FC236}">
                  <a16:creationId xmlns:a16="http://schemas.microsoft.com/office/drawing/2014/main" id="{00619423-7170-457D-AAF0-A52D0D577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3040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Text Box 54">
              <a:extLst>
                <a:ext uri="{FF2B5EF4-FFF2-40B4-BE49-F238E27FC236}">
                  <a16:creationId xmlns:a16="http://schemas.microsoft.com/office/drawing/2014/main" id="{FA367D2D-1B38-456B-A1E5-7C6DC5A26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" y="1908"/>
              <a:ext cx="503" cy="22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页表</a:t>
              </a:r>
            </a:p>
          </p:txBody>
        </p:sp>
        <p:sp>
          <p:nvSpPr>
            <p:cNvPr id="5135" name="Oval 55">
              <a:extLst>
                <a:ext uri="{FF2B5EF4-FFF2-40B4-BE49-F238E27FC236}">
                  <a16:creationId xmlns:a16="http://schemas.microsoft.com/office/drawing/2014/main" id="{E71B87D9-D462-446F-AA59-FAED2C9F2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1036"/>
              <a:ext cx="618" cy="6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Text Box 56">
              <a:extLst>
                <a:ext uri="{FF2B5EF4-FFF2-40B4-BE49-F238E27FC236}">
                  <a16:creationId xmlns:a16="http://schemas.microsoft.com/office/drawing/2014/main" id="{D9A8ECD2-7336-45DF-9E16-A0E9E722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1249"/>
              <a:ext cx="495" cy="2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/>
                <a:t>CPU</a:t>
              </a:r>
            </a:p>
          </p:txBody>
        </p:sp>
        <p:sp>
          <p:nvSpPr>
            <p:cNvPr id="5137" name="Line 57">
              <a:extLst>
                <a:ext uri="{FF2B5EF4-FFF2-40B4-BE49-F238E27FC236}">
                  <a16:creationId xmlns:a16="http://schemas.microsoft.com/office/drawing/2014/main" id="{7DAE6EEB-2CD4-4B2D-8E0D-FDA0D9D75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1356"/>
              <a:ext cx="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Text Box 58">
              <a:extLst>
                <a:ext uri="{FF2B5EF4-FFF2-40B4-BE49-F238E27FC236}">
                  <a16:creationId xmlns:a16="http://schemas.microsoft.com/office/drawing/2014/main" id="{2F0C9D9F-EF9C-48EE-8B5A-1CD143033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3" y="1249"/>
              <a:ext cx="989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p             d</a:t>
              </a:r>
            </a:p>
          </p:txBody>
        </p:sp>
        <p:sp>
          <p:nvSpPr>
            <p:cNvPr id="5139" name="Line 59">
              <a:extLst>
                <a:ext uri="{FF2B5EF4-FFF2-40B4-BE49-F238E27FC236}">
                  <a16:creationId xmlns:a16="http://schemas.microsoft.com/office/drawing/2014/main" id="{B14FBFD1-D1C0-48F0-9FEC-DD531FA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249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Text Box 60">
              <a:extLst>
                <a:ext uri="{FF2B5EF4-FFF2-40B4-BE49-F238E27FC236}">
                  <a16:creationId xmlns:a16="http://schemas.microsoft.com/office/drawing/2014/main" id="{323498CA-C456-4AF6-889E-E97DB8C36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249"/>
              <a:ext cx="989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800"/>
                <a:t>b              d</a:t>
              </a:r>
            </a:p>
          </p:txBody>
        </p:sp>
        <p:sp>
          <p:nvSpPr>
            <p:cNvPr id="5141" name="Line 61">
              <a:extLst>
                <a:ext uri="{FF2B5EF4-FFF2-40B4-BE49-F238E27FC236}">
                  <a16:creationId xmlns:a16="http://schemas.microsoft.com/office/drawing/2014/main" id="{F0BB2834-D7BC-4535-99F0-32A068128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249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Text Box 62">
              <a:extLst>
                <a:ext uri="{FF2B5EF4-FFF2-40B4-BE49-F238E27FC236}">
                  <a16:creationId xmlns:a16="http://schemas.microsoft.com/office/drawing/2014/main" id="{02412EE5-C7E1-40DF-9B27-86758E53F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038"/>
              <a:ext cx="742" cy="15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800"/>
            </a:p>
          </p:txBody>
        </p:sp>
        <p:sp>
          <p:nvSpPr>
            <p:cNvPr id="5143" name="Text Box 63">
              <a:extLst>
                <a:ext uri="{FF2B5EF4-FFF2-40B4-BE49-F238E27FC236}">
                  <a16:creationId xmlns:a16="http://schemas.microsoft.com/office/drawing/2014/main" id="{BE7F270C-60C6-4251-B0B9-D2FFA29C3E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2708"/>
              <a:ext cx="503" cy="33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主存</a:t>
              </a:r>
            </a:p>
          </p:txBody>
        </p:sp>
        <p:sp>
          <p:nvSpPr>
            <p:cNvPr id="5144" name="Line 64">
              <a:extLst>
                <a:ext uri="{FF2B5EF4-FFF2-40B4-BE49-F238E27FC236}">
                  <a16:creationId xmlns:a16="http://schemas.microsoft.com/office/drawing/2014/main" id="{A8E173E1-1957-4018-8226-E2E896C07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356"/>
              <a:ext cx="7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65">
              <a:extLst>
                <a:ext uri="{FF2B5EF4-FFF2-40B4-BE49-F238E27FC236}">
                  <a16:creationId xmlns:a16="http://schemas.microsoft.com/office/drawing/2014/main" id="{D5D2557A-17EE-4167-A3EF-4FCA1F40A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569"/>
              <a:ext cx="74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66">
              <a:extLst>
                <a:ext uri="{FF2B5EF4-FFF2-40B4-BE49-F238E27FC236}">
                  <a16:creationId xmlns:a16="http://schemas.microsoft.com/office/drawing/2014/main" id="{7205450F-B067-46EF-8B5A-40ACA9401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1356"/>
              <a:ext cx="3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67">
              <a:extLst>
                <a:ext uri="{FF2B5EF4-FFF2-40B4-BE49-F238E27FC236}">
                  <a16:creationId xmlns:a16="http://schemas.microsoft.com/office/drawing/2014/main" id="{4B86281F-87F9-4741-87DF-4E29F71CC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3342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68">
              <a:extLst>
                <a:ext uri="{FF2B5EF4-FFF2-40B4-BE49-F238E27FC236}">
                  <a16:creationId xmlns:a16="http://schemas.microsoft.com/office/drawing/2014/main" id="{25331A04-007B-4EC2-8B29-FEFC05252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3594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69">
              <a:extLst>
                <a:ext uri="{FF2B5EF4-FFF2-40B4-BE49-F238E27FC236}">
                  <a16:creationId xmlns:a16="http://schemas.microsoft.com/office/drawing/2014/main" id="{17528D6D-2F02-4B66-9A2B-B28A785C3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3807"/>
              <a:ext cx="6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70">
              <a:extLst>
                <a:ext uri="{FF2B5EF4-FFF2-40B4-BE49-F238E27FC236}">
                  <a16:creationId xmlns:a16="http://schemas.microsoft.com/office/drawing/2014/main" id="{FF3D59FA-AFB1-427A-9EE1-931D3D898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3268"/>
              <a:ext cx="4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71">
              <a:extLst>
                <a:ext uri="{FF2B5EF4-FFF2-40B4-BE49-F238E27FC236}">
                  <a16:creationId xmlns:a16="http://schemas.microsoft.com/office/drawing/2014/main" id="{B45CF03F-4142-42BD-9E92-D51D3B6D9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0" y="1569"/>
              <a:ext cx="0" cy="16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72">
              <a:extLst>
                <a:ext uri="{FF2B5EF4-FFF2-40B4-BE49-F238E27FC236}">
                  <a16:creationId xmlns:a16="http://schemas.microsoft.com/office/drawing/2014/main" id="{79265902-68F1-4A04-B973-BA5861599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1569"/>
              <a:ext cx="0" cy="16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Line 73">
              <a:extLst>
                <a:ext uri="{FF2B5EF4-FFF2-40B4-BE49-F238E27FC236}">
                  <a16:creationId xmlns:a16="http://schemas.microsoft.com/office/drawing/2014/main" id="{D61674D7-B7AB-40F0-880B-3F52A430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2208"/>
              <a:ext cx="6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Line 74">
              <a:extLst>
                <a:ext uri="{FF2B5EF4-FFF2-40B4-BE49-F238E27FC236}">
                  <a16:creationId xmlns:a16="http://schemas.microsoft.com/office/drawing/2014/main" id="{3FB3DD57-6EDD-4059-96D7-1CDDBF13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1569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Line 75">
              <a:extLst>
                <a:ext uri="{FF2B5EF4-FFF2-40B4-BE49-F238E27FC236}">
                  <a16:creationId xmlns:a16="http://schemas.microsoft.com/office/drawing/2014/main" id="{5870CFF7-18B6-4134-9C19-893D40350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8" y="1556"/>
              <a:ext cx="0" cy="3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Text Box 76">
              <a:extLst>
                <a:ext uri="{FF2B5EF4-FFF2-40B4-BE49-F238E27FC236}">
                  <a16:creationId xmlns:a16="http://schemas.microsoft.com/office/drawing/2014/main" id="{56C72292-D5B5-4CAE-ADD5-36C679A22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3543"/>
              <a:ext cx="2257" cy="42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ea typeface="华文新魏" panose="02010800040101010101" pitchFamily="2" charset="-122"/>
                </a:rPr>
                <a:t>分页存储管理的地址转换</a:t>
              </a:r>
            </a:p>
          </p:txBody>
        </p:sp>
        <p:sp>
          <p:nvSpPr>
            <p:cNvPr id="5157" name="Line 77">
              <a:extLst>
                <a:ext uri="{FF2B5EF4-FFF2-40B4-BE49-F238E27FC236}">
                  <a16:creationId xmlns:a16="http://schemas.microsoft.com/office/drawing/2014/main" id="{DA6FD31D-07E5-4502-98C2-4951CE94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5" y="1875"/>
              <a:ext cx="14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Line 78">
              <a:extLst>
                <a:ext uri="{FF2B5EF4-FFF2-40B4-BE49-F238E27FC236}">
                  <a16:creationId xmlns:a16="http://schemas.microsoft.com/office/drawing/2014/main" id="{3B6D9505-720A-4A29-8645-D907FFCD7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3261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10FD8A-2E4A-4469-8BD1-C71330350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4.3.2 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快表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3BA2A80-F685-411A-B26E-664AF86D3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7239000" cy="48006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相联存储器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快表的格式 </a:t>
            </a:r>
          </a:p>
          <a:p>
            <a:pPr eaLnBrk="1" hangingPunct="1"/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采用相联存储器后地址转换 </a:t>
            </a: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6679F97-FA1B-4898-93D7-26250608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采用相联存储器的地址转换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1D0396F-F0D9-45E3-BB8D-203BA4D40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5105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假定访问主存时间为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毫微秒，访问相联存储器时间为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毫微秒，相联存储器为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个单元时快表命中率可达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90%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，按逻辑地址存取的平均时间为：</a:t>
            </a:r>
          </a:p>
          <a:p>
            <a:pPr algn="ctr"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×90%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(100+100+20)×(1-90%)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130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毫微秒</a:t>
            </a:r>
          </a:p>
          <a:p>
            <a:pPr algn="just"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比两次访问主存的时间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毫微秒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×2+20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200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毫微秒下降了三成多。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B87B56-5F26-4EF3-9E99-C8DD3D263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914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4.3.3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分页式存储空间的分配和去配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C03D77F-FD48-48CB-A121-D4A9C5461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81200"/>
            <a:ext cx="6400800" cy="4495800"/>
          </a:xfrm>
        </p:spPr>
        <p:txBody>
          <a:bodyPr/>
          <a:lstStyle/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位示图法</a:t>
            </a:r>
          </a:p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链表方法</a:t>
            </a:r>
          </a:p>
          <a:p>
            <a:pPr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分配算法 </a:t>
            </a:r>
          </a:p>
          <a:p>
            <a:pPr eaLnBrk="1" hangingPunct="1"/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D2EABD-5FBF-4359-84CB-802981AE3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主存分配的位示图和链表方法</a:t>
            </a:r>
          </a:p>
        </p:txBody>
      </p:sp>
      <p:pic>
        <p:nvPicPr>
          <p:cNvPr id="9219" name="Picture 4" descr="tu1">
            <a:extLst>
              <a:ext uri="{FF2B5EF4-FFF2-40B4-BE49-F238E27FC236}">
                <a16:creationId xmlns:a16="http://schemas.microsoft.com/office/drawing/2014/main" id="{995BF0E3-C041-4EAA-9801-2AA5B6AFB0FA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25538"/>
            <a:ext cx="8064500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6A93D7-48A2-49F0-93B8-8482E15B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401638"/>
            <a:ext cx="8569325" cy="1371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4.3.4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分页存储空间的页面共享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和保护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EDD0D53-D0EE-412E-836E-9EC200EB6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2575" y="1825625"/>
            <a:ext cx="7772400" cy="42672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数据共享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程序共享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标志位保护方法</a:t>
            </a:r>
          </a:p>
          <a:p>
            <a:pPr algn="just"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键保护方法。</a:t>
            </a:r>
          </a:p>
          <a:p>
            <a:pPr eaLnBrk="1" hangingPunct="1"/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FF0000"/>
    </a:dk1>
    <a:lt1>
      <a:srgbClr val="FFFFFF"/>
    </a:lt1>
    <a:dk2>
      <a:srgbClr val="0000FF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DA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1376</Words>
  <Application>Microsoft Office PowerPoint</Application>
  <PresentationFormat>全屏显示(4:3)</PresentationFormat>
  <Paragraphs>218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Times New Roman</vt:lpstr>
      <vt:lpstr>宋体</vt:lpstr>
      <vt:lpstr>Arial</vt:lpstr>
      <vt:lpstr>Calibri</vt:lpstr>
      <vt:lpstr>华文新魏</vt:lpstr>
      <vt:lpstr>默认设计模板</vt:lpstr>
      <vt:lpstr>4.3 分页式存储管理</vt:lpstr>
      <vt:lpstr>4.3.1 分页式存储管理 基本原理(1) </vt:lpstr>
      <vt:lpstr>分页式存储管理基本原理(2) </vt:lpstr>
      <vt:lpstr>页式存储管理的地址转换 和存储保护 </vt:lpstr>
      <vt:lpstr>4.3.2 快表 </vt:lpstr>
      <vt:lpstr>采用相联存储器的地址转换</vt:lpstr>
      <vt:lpstr>4.3.3分页式存储空间的分配和去配(1) </vt:lpstr>
      <vt:lpstr>主存分配的位示图和链表方法</vt:lpstr>
      <vt:lpstr>4.3.4分页存储空间的页面共享 和保护(1)</vt:lpstr>
      <vt:lpstr> 分页存储空间的页面共享和保护(2)</vt:lpstr>
      <vt:lpstr> 分页存储空间的页面共享和保护(3)</vt:lpstr>
      <vt:lpstr>4.3.5 多级页表 </vt:lpstr>
      <vt:lpstr>多级页表的概念</vt:lpstr>
      <vt:lpstr>多级页表地址转换过程 </vt:lpstr>
      <vt:lpstr>解决页表页占用主存空间的问题</vt:lpstr>
      <vt:lpstr>SUN  SPARC计算机三级分页结构</vt:lpstr>
      <vt:lpstr>多级页表结构的本质</vt:lpstr>
      <vt:lpstr>4.3.5反置页表(1) </vt:lpstr>
      <vt:lpstr>反置页表(2)</vt:lpstr>
      <vt:lpstr>反置页表(3)</vt:lpstr>
      <vt:lpstr>4.4 分段式存储管理 </vt:lpstr>
      <vt:lpstr>4.4.1 程序的分段结构 </vt:lpstr>
      <vt:lpstr>模块化程序设计的分段结构</vt:lpstr>
      <vt:lpstr>4.4.2 分段式存储管理的基本原理(1) </vt:lpstr>
      <vt:lpstr>分段式存储管理的基本原理(2) </vt:lpstr>
      <vt:lpstr>4.4.3段的共享 </vt:lpstr>
      <vt:lpstr>分段和分页的比较(1) </vt:lpstr>
      <vt:lpstr>分段和分页的比较(2)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119</cp:revision>
  <dcterms:created xsi:type="dcterms:W3CDTF">2002-10-28T07:32:45Z</dcterms:created>
  <dcterms:modified xsi:type="dcterms:W3CDTF">2019-09-17T18:56:11Z</dcterms:modified>
</cp:coreProperties>
</file>