
<file path=[Content_Types].xml><?xml version="1.0" encoding="utf-8"?>
<Types xmlns="http://schemas.openxmlformats.org/package/2006/content-types">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9" r:id="rId2"/>
    <p:sldId id="260" r:id="rId3"/>
    <p:sldId id="347" r:id="rId4"/>
    <p:sldId id="348" r:id="rId5"/>
    <p:sldId id="266" r:id="rId6"/>
    <p:sldId id="267" r:id="rId7"/>
    <p:sldId id="268" r:id="rId8"/>
    <p:sldId id="352" r:id="rId9"/>
    <p:sldId id="353" r:id="rId10"/>
    <p:sldId id="351" r:id="rId11"/>
    <p:sldId id="271" r:id="rId12"/>
    <p:sldId id="355" r:id="rId13"/>
    <p:sldId id="356" r:id="rId14"/>
    <p:sldId id="275" r:id="rId15"/>
    <p:sldId id="276" r:id="rId16"/>
    <p:sldId id="283" r:id="rId17"/>
    <p:sldId id="284" r:id="rId18"/>
    <p:sldId id="385" r:id="rId19"/>
    <p:sldId id="287" r:id="rId20"/>
    <p:sldId id="288" r:id="rId21"/>
    <p:sldId id="359" r:id="rId22"/>
    <p:sldId id="289" r:id="rId23"/>
    <p:sldId id="290" r:id="rId24"/>
    <p:sldId id="291" r:id="rId25"/>
    <p:sldId id="293" r:id="rId26"/>
    <p:sldId id="360" r:id="rId27"/>
    <p:sldId id="388" r:id="rId28"/>
    <p:sldId id="296" r:id="rId29"/>
    <p:sldId id="298" r:id="rId30"/>
    <p:sldId id="301" r:id="rId31"/>
    <p:sldId id="302" r:id="rId32"/>
    <p:sldId id="364" r:id="rId33"/>
    <p:sldId id="303" r:id="rId34"/>
    <p:sldId id="304" r:id="rId35"/>
    <p:sldId id="366" r:id="rId36"/>
    <p:sldId id="367" r:id="rId37"/>
    <p:sldId id="307" r:id="rId38"/>
    <p:sldId id="308" r:id="rId39"/>
    <p:sldId id="369" r:id="rId40"/>
    <p:sldId id="309" r:id="rId41"/>
    <p:sldId id="310" r:id="rId42"/>
    <p:sldId id="311" r:id="rId43"/>
    <p:sldId id="384" r:id="rId44"/>
    <p:sldId id="370" r:id="rId45"/>
    <p:sldId id="386" r:id="rId46"/>
    <p:sldId id="387" r:id="rId47"/>
    <p:sldId id="371" r:id="rId48"/>
    <p:sldId id="389" r:id="rId49"/>
    <p:sldId id="390" r:id="rId50"/>
    <p:sldId id="391" r:id="rId51"/>
    <p:sldId id="392" r:id="rId52"/>
    <p:sldId id="393" r:id="rId53"/>
    <p:sldId id="394" r:id="rId54"/>
    <p:sldId id="395" r:id="rId55"/>
    <p:sldId id="396" r:id="rId56"/>
    <p:sldId id="318" r:id="rId57"/>
    <p:sldId id="333" r:id="rId58"/>
    <p:sldId id="334" r:id="rId59"/>
    <p:sldId id="378" r:id="rId60"/>
    <p:sldId id="337" r:id="rId61"/>
    <p:sldId id="338" r:id="rId62"/>
    <p:sldId id="340" r:id="rId63"/>
    <p:sldId id="380" r:id="rId64"/>
    <p:sldId id="341" r:id="rId65"/>
    <p:sldId id="342" r:id="rId66"/>
    <p:sldId id="343" r:id="rId67"/>
    <p:sldId id="344" r:id="rId68"/>
    <p:sldId id="382" r:id="rId69"/>
    <p:sldId id="383" r:id="rId70"/>
    <p:sldId id="345" r:id="rId7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CC3300"/>
    <a:srgbClr val="3333CC"/>
    <a:srgbClr val="0000FF"/>
    <a:srgbClr val="660066"/>
    <a:srgbClr val="FF0000"/>
    <a:srgbClr val="6633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31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4BE7F33-BF3D-4BE3-9CFA-1713F58CFCC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3F57827-B20B-468A-A55D-5473416E45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775D654-3374-4385-80CC-14E7D7E56D11}"/>
              </a:ext>
            </a:extLst>
          </p:cNvPr>
          <p:cNvSpPr>
            <a:spLocks noGrp="1" noChangeArrowheads="1"/>
          </p:cNvSpPr>
          <p:nvPr>
            <p:ph type="sldNum" sz="quarter" idx="12"/>
          </p:nvPr>
        </p:nvSpPr>
        <p:spPr>
          <a:ln/>
        </p:spPr>
        <p:txBody>
          <a:bodyPr/>
          <a:lstStyle>
            <a:lvl1pPr>
              <a:defRPr/>
            </a:lvl1pPr>
          </a:lstStyle>
          <a:p>
            <a:fld id="{226B773F-C2A7-4CF1-8EB4-DE5142C9181B}" type="slidenum">
              <a:rPr lang="en-US" altLang="zh-CN"/>
              <a:pPr/>
              <a:t>‹#›</a:t>
            </a:fld>
            <a:endParaRPr lang="en-US" altLang="zh-CN"/>
          </a:p>
        </p:txBody>
      </p:sp>
    </p:spTree>
    <p:extLst>
      <p:ext uri="{BB962C8B-B14F-4D97-AF65-F5344CB8AC3E}">
        <p14:creationId xmlns:p14="http://schemas.microsoft.com/office/powerpoint/2010/main" val="274816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7A0BE01-052C-425D-AD6A-578CE5F0D0D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83CF767-C00F-49BD-807F-C2BF5915AC9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85C8C86-C758-43B8-9CA0-E35D915E4BB0}"/>
              </a:ext>
            </a:extLst>
          </p:cNvPr>
          <p:cNvSpPr>
            <a:spLocks noGrp="1" noChangeArrowheads="1"/>
          </p:cNvSpPr>
          <p:nvPr>
            <p:ph type="sldNum" sz="quarter" idx="12"/>
          </p:nvPr>
        </p:nvSpPr>
        <p:spPr>
          <a:ln/>
        </p:spPr>
        <p:txBody>
          <a:bodyPr/>
          <a:lstStyle>
            <a:lvl1pPr>
              <a:defRPr/>
            </a:lvl1pPr>
          </a:lstStyle>
          <a:p>
            <a:fld id="{4AFC69FE-7C4E-4D23-900D-40EBE04C25D2}" type="slidenum">
              <a:rPr lang="en-US" altLang="zh-CN"/>
              <a:pPr/>
              <a:t>‹#›</a:t>
            </a:fld>
            <a:endParaRPr lang="en-US" altLang="zh-CN"/>
          </a:p>
        </p:txBody>
      </p:sp>
    </p:spTree>
    <p:extLst>
      <p:ext uri="{BB962C8B-B14F-4D97-AF65-F5344CB8AC3E}">
        <p14:creationId xmlns:p14="http://schemas.microsoft.com/office/powerpoint/2010/main" val="301406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BD9EB7B-897F-4835-AB28-6DFE568841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B7BCD4A-70E1-417F-B42B-17A65CDC957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DA007B0-AD13-4009-8B92-D45410B777C1}"/>
              </a:ext>
            </a:extLst>
          </p:cNvPr>
          <p:cNvSpPr>
            <a:spLocks noGrp="1" noChangeArrowheads="1"/>
          </p:cNvSpPr>
          <p:nvPr>
            <p:ph type="sldNum" sz="quarter" idx="12"/>
          </p:nvPr>
        </p:nvSpPr>
        <p:spPr>
          <a:ln/>
        </p:spPr>
        <p:txBody>
          <a:bodyPr/>
          <a:lstStyle>
            <a:lvl1pPr>
              <a:defRPr/>
            </a:lvl1pPr>
          </a:lstStyle>
          <a:p>
            <a:fld id="{75DC2B76-AA6F-42D9-AD6F-9272616899F0}" type="slidenum">
              <a:rPr lang="en-US" altLang="zh-CN"/>
              <a:pPr/>
              <a:t>‹#›</a:t>
            </a:fld>
            <a:endParaRPr lang="en-US" altLang="zh-CN"/>
          </a:p>
        </p:txBody>
      </p:sp>
    </p:spTree>
    <p:extLst>
      <p:ext uri="{BB962C8B-B14F-4D97-AF65-F5344CB8AC3E}">
        <p14:creationId xmlns:p14="http://schemas.microsoft.com/office/powerpoint/2010/main" val="336749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AB8D881-0B69-4D94-B703-CA4704A681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5890D05-2566-44B6-B420-9154273722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C727AEF-FD9A-4C3E-BDA7-1CE3E6C97FC1}"/>
              </a:ext>
            </a:extLst>
          </p:cNvPr>
          <p:cNvSpPr>
            <a:spLocks noGrp="1" noChangeArrowheads="1"/>
          </p:cNvSpPr>
          <p:nvPr>
            <p:ph type="sldNum" sz="quarter" idx="12"/>
          </p:nvPr>
        </p:nvSpPr>
        <p:spPr>
          <a:ln/>
        </p:spPr>
        <p:txBody>
          <a:bodyPr/>
          <a:lstStyle>
            <a:lvl1pPr>
              <a:defRPr/>
            </a:lvl1pPr>
          </a:lstStyle>
          <a:p>
            <a:fld id="{FC5C51E5-5C60-4F49-814D-8BFCDA583A97}" type="slidenum">
              <a:rPr lang="en-US" altLang="zh-CN"/>
              <a:pPr/>
              <a:t>‹#›</a:t>
            </a:fld>
            <a:endParaRPr lang="en-US" altLang="zh-CN"/>
          </a:p>
        </p:txBody>
      </p:sp>
    </p:spTree>
    <p:extLst>
      <p:ext uri="{BB962C8B-B14F-4D97-AF65-F5344CB8AC3E}">
        <p14:creationId xmlns:p14="http://schemas.microsoft.com/office/powerpoint/2010/main" val="2587056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EB79E0C-0A37-4328-B462-C43648E9EA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F6600F3-E91E-4675-8EF4-06F51FC73E5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BF033F-24F9-4C7F-8858-7258AF4DC637}"/>
              </a:ext>
            </a:extLst>
          </p:cNvPr>
          <p:cNvSpPr>
            <a:spLocks noGrp="1" noChangeArrowheads="1"/>
          </p:cNvSpPr>
          <p:nvPr>
            <p:ph type="sldNum" sz="quarter" idx="12"/>
          </p:nvPr>
        </p:nvSpPr>
        <p:spPr>
          <a:ln/>
        </p:spPr>
        <p:txBody>
          <a:bodyPr/>
          <a:lstStyle>
            <a:lvl1pPr>
              <a:defRPr/>
            </a:lvl1pPr>
          </a:lstStyle>
          <a:p>
            <a:fld id="{5FF7C9C4-3F33-4FA1-A119-566C892220DB}" type="slidenum">
              <a:rPr lang="en-US" altLang="zh-CN"/>
              <a:pPr/>
              <a:t>‹#›</a:t>
            </a:fld>
            <a:endParaRPr lang="en-US" altLang="zh-CN"/>
          </a:p>
        </p:txBody>
      </p:sp>
    </p:spTree>
    <p:extLst>
      <p:ext uri="{BB962C8B-B14F-4D97-AF65-F5344CB8AC3E}">
        <p14:creationId xmlns:p14="http://schemas.microsoft.com/office/powerpoint/2010/main" val="3724842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D9B4844-B667-478C-A2BF-B9E6290EE5C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E6E870B-E610-4EFC-AC42-EF4B849CA4C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94A8EEF-7F84-44F4-A6E1-04C8B3F5D3DF}"/>
              </a:ext>
            </a:extLst>
          </p:cNvPr>
          <p:cNvSpPr>
            <a:spLocks noGrp="1" noChangeArrowheads="1"/>
          </p:cNvSpPr>
          <p:nvPr>
            <p:ph type="sldNum" sz="quarter" idx="12"/>
          </p:nvPr>
        </p:nvSpPr>
        <p:spPr>
          <a:ln/>
        </p:spPr>
        <p:txBody>
          <a:bodyPr/>
          <a:lstStyle>
            <a:lvl1pPr>
              <a:defRPr/>
            </a:lvl1pPr>
          </a:lstStyle>
          <a:p>
            <a:fld id="{42EC9AEE-8B6D-4F11-B1EE-1B5BDB36FEA7}" type="slidenum">
              <a:rPr lang="en-US" altLang="zh-CN"/>
              <a:pPr/>
              <a:t>‹#›</a:t>
            </a:fld>
            <a:endParaRPr lang="en-US" altLang="zh-CN"/>
          </a:p>
        </p:txBody>
      </p:sp>
    </p:spTree>
    <p:extLst>
      <p:ext uri="{BB962C8B-B14F-4D97-AF65-F5344CB8AC3E}">
        <p14:creationId xmlns:p14="http://schemas.microsoft.com/office/powerpoint/2010/main" val="306528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03CF232-D208-4B53-B740-2BEA4B8273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FFE2644-4D0F-4264-BC76-62AE4B01E65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78F6F64-AC8D-4828-9B45-19D48B151B76}"/>
              </a:ext>
            </a:extLst>
          </p:cNvPr>
          <p:cNvSpPr>
            <a:spLocks noGrp="1" noChangeArrowheads="1"/>
          </p:cNvSpPr>
          <p:nvPr>
            <p:ph type="sldNum" sz="quarter" idx="12"/>
          </p:nvPr>
        </p:nvSpPr>
        <p:spPr>
          <a:ln/>
        </p:spPr>
        <p:txBody>
          <a:bodyPr/>
          <a:lstStyle>
            <a:lvl1pPr>
              <a:defRPr/>
            </a:lvl1pPr>
          </a:lstStyle>
          <a:p>
            <a:fld id="{09DBFBB3-9388-415C-8293-38C281B65BC8}" type="slidenum">
              <a:rPr lang="en-US" altLang="zh-CN"/>
              <a:pPr/>
              <a:t>‹#›</a:t>
            </a:fld>
            <a:endParaRPr lang="en-US" altLang="zh-CN"/>
          </a:p>
        </p:txBody>
      </p:sp>
    </p:spTree>
    <p:extLst>
      <p:ext uri="{BB962C8B-B14F-4D97-AF65-F5344CB8AC3E}">
        <p14:creationId xmlns:p14="http://schemas.microsoft.com/office/powerpoint/2010/main" val="340790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AE17E72-E05C-408A-AF1B-B78DF490E7F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3770074-C4A2-472B-893D-EEC234D435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2074BDD-B4F9-4EE9-9D2A-17CC472A157F}"/>
              </a:ext>
            </a:extLst>
          </p:cNvPr>
          <p:cNvSpPr>
            <a:spLocks noGrp="1" noChangeArrowheads="1"/>
          </p:cNvSpPr>
          <p:nvPr>
            <p:ph type="sldNum" sz="quarter" idx="12"/>
          </p:nvPr>
        </p:nvSpPr>
        <p:spPr>
          <a:ln/>
        </p:spPr>
        <p:txBody>
          <a:bodyPr/>
          <a:lstStyle>
            <a:lvl1pPr>
              <a:defRPr/>
            </a:lvl1pPr>
          </a:lstStyle>
          <a:p>
            <a:fld id="{909FE1C6-74C0-4947-89B3-0A2AD1DF0845}" type="slidenum">
              <a:rPr lang="en-US" altLang="zh-CN"/>
              <a:pPr/>
              <a:t>‹#›</a:t>
            </a:fld>
            <a:endParaRPr lang="en-US" altLang="zh-CN"/>
          </a:p>
        </p:txBody>
      </p:sp>
    </p:spTree>
    <p:extLst>
      <p:ext uri="{BB962C8B-B14F-4D97-AF65-F5344CB8AC3E}">
        <p14:creationId xmlns:p14="http://schemas.microsoft.com/office/powerpoint/2010/main" val="277704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A3E7E92-5277-4966-BCF0-88B46BAF5A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77E9D6B-FB88-4147-B900-3CA77CB857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1B4B76D-2843-4EA5-9F27-B3CF782A0699}"/>
              </a:ext>
            </a:extLst>
          </p:cNvPr>
          <p:cNvSpPr>
            <a:spLocks noGrp="1" noChangeArrowheads="1"/>
          </p:cNvSpPr>
          <p:nvPr>
            <p:ph type="sldNum" sz="quarter" idx="12"/>
          </p:nvPr>
        </p:nvSpPr>
        <p:spPr>
          <a:ln/>
        </p:spPr>
        <p:txBody>
          <a:bodyPr/>
          <a:lstStyle>
            <a:lvl1pPr>
              <a:defRPr/>
            </a:lvl1pPr>
          </a:lstStyle>
          <a:p>
            <a:fld id="{5E6692E5-0CF2-420D-9DB9-9B6ED0F19D66}" type="slidenum">
              <a:rPr lang="en-US" altLang="zh-CN"/>
              <a:pPr/>
              <a:t>‹#›</a:t>
            </a:fld>
            <a:endParaRPr lang="en-US" altLang="zh-CN"/>
          </a:p>
        </p:txBody>
      </p:sp>
    </p:spTree>
    <p:extLst>
      <p:ext uri="{BB962C8B-B14F-4D97-AF65-F5344CB8AC3E}">
        <p14:creationId xmlns:p14="http://schemas.microsoft.com/office/powerpoint/2010/main" val="708371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8405A45-408E-409E-9FC6-D055E9F362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7D53C23-B248-4DA8-A108-890BC684C5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C280CA3-5F1F-434C-8681-EF703E4CF251}"/>
              </a:ext>
            </a:extLst>
          </p:cNvPr>
          <p:cNvSpPr>
            <a:spLocks noGrp="1" noChangeArrowheads="1"/>
          </p:cNvSpPr>
          <p:nvPr>
            <p:ph type="sldNum" sz="quarter" idx="12"/>
          </p:nvPr>
        </p:nvSpPr>
        <p:spPr>
          <a:ln/>
        </p:spPr>
        <p:txBody>
          <a:bodyPr/>
          <a:lstStyle>
            <a:lvl1pPr>
              <a:defRPr/>
            </a:lvl1pPr>
          </a:lstStyle>
          <a:p>
            <a:fld id="{7079AD33-B994-4D6B-9341-C2113A7DD902}" type="slidenum">
              <a:rPr lang="en-US" altLang="zh-CN"/>
              <a:pPr/>
              <a:t>‹#›</a:t>
            </a:fld>
            <a:endParaRPr lang="en-US" altLang="zh-CN"/>
          </a:p>
        </p:txBody>
      </p:sp>
    </p:spTree>
    <p:extLst>
      <p:ext uri="{BB962C8B-B14F-4D97-AF65-F5344CB8AC3E}">
        <p14:creationId xmlns:p14="http://schemas.microsoft.com/office/powerpoint/2010/main" val="76198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C766113-2BCA-4383-B904-22822D7D85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85A6761-DE50-47EB-B1DD-493E46DF49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A0DA3AB-F3AF-4D9F-BEA7-2A4B6FCF710F}"/>
              </a:ext>
            </a:extLst>
          </p:cNvPr>
          <p:cNvSpPr>
            <a:spLocks noGrp="1" noChangeArrowheads="1"/>
          </p:cNvSpPr>
          <p:nvPr>
            <p:ph type="sldNum" sz="quarter" idx="12"/>
          </p:nvPr>
        </p:nvSpPr>
        <p:spPr>
          <a:ln/>
        </p:spPr>
        <p:txBody>
          <a:bodyPr/>
          <a:lstStyle>
            <a:lvl1pPr>
              <a:defRPr/>
            </a:lvl1pPr>
          </a:lstStyle>
          <a:p>
            <a:fld id="{B360A5B9-4ED5-4241-B8C7-A56CFC9A4F9E}" type="slidenum">
              <a:rPr lang="en-US" altLang="zh-CN"/>
              <a:pPr/>
              <a:t>‹#›</a:t>
            </a:fld>
            <a:endParaRPr lang="en-US" altLang="zh-CN"/>
          </a:p>
        </p:txBody>
      </p:sp>
    </p:spTree>
    <p:extLst>
      <p:ext uri="{BB962C8B-B14F-4D97-AF65-F5344CB8AC3E}">
        <p14:creationId xmlns:p14="http://schemas.microsoft.com/office/powerpoint/2010/main" val="19426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07777F8-79F7-47B2-8F67-24CAB03777D7}"/>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a:extLst>
              <a:ext uri="{FF2B5EF4-FFF2-40B4-BE49-F238E27FC236}">
                <a16:creationId xmlns:a16="http://schemas.microsoft.com/office/drawing/2014/main" id="{EB4C7A61-31C1-4E1C-B171-14B9576F016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endParaRPr lang="en-US" altLang="zh-CN"/>
          </a:p>
        </p:txBody>
      </p:sp>
      <p:sp>
        <p:nvSpPr>
          <p:cNvPr id="2" name="Rectangle 4">
            <a:extLst>
              <a:ext uri="{FF2B5EF4-FFF2-40B4-BE49-F238E27FC236}">
                <a16:creationId xmlns:a16="http://schemas.microsoft.com/office/drawing/2014/main" id="{1690B32A-9D40-415B-9660-CF1504335B37}"/>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a:extLst>
              <a:ext uri="{FF2B5EF4-FFF2-40B4-BE49-F238E27FC236}">
                <a16:creationId xmlns:a16="http://schemas.microsoft.com/office/drawing/2014/main" id="{86C2D6E2-CE8D-42BF-AECB-E7D7D14F41D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a:extLst>
              <a:ext uri="{FF2B5EF4-FFF2-40B4-BE49-F238E27FC236}">
                <a16:creationId xmlns:a16="http://schemas.microsoft.com/office/drawing/2014/main" id="{948327BB-6E62-49E3-871F-DC62F73C196F}"/>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7246ABD-2FEB-4E8D-B9F0-2E170B2883D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charset="0"/>
          <a:ea typeface="宋体" charset="-122"/>
          <a:cs typeface="宋体" charset="-122"/>
        </a:defRPr>
      </a:lvl2pPr>
      <a:lvl3pPr algn="ctr" rtl="0" eaLnBrk="0" fontAlgn="base" hangingPunct="0">
        <a:spcBef>
          <a:spcPct val="0"/>
        </a:spcBef>
        <a:spcAft>
          <a:spcPct val="0"/>
        </a:spcAft>
        <a:defRPr kumimoji="1" sz="4400">
          <a:solidFill>
            <a:schemeClr val="tx2"/>
          </a:solidFill>
          <a:latin typeface="Times New Roman" charset="0"/>
          <a:ea typeface="宋体" charset="-122"/>
          <a:cs typeface="宋体" charset="-122"/>
        </a:defRPr>
      </a:lvl3pPr>
      <a:lvl4pPr algn="ctr" rtl="0" eaLnBrk="0" fontAlgn="base" hangingPunct="0">
        <a:spcBef>
          <a:spcPct val="0"/>
        </a:spcBef>
        <a:spcAft>
          <a:spcPct val="0"/>
        </a:spcAft>
        <a:defRPr kumimoji="1" sz="4400">
          <a:solidFill>
            <a:schemeClr val="tx2"/>
          </a:solidFill>
          <a:latin typeface="Times New Roman" charset="0"/>
          <a:ea typeface="宋体" charset="-122"/>
          <a:cs typeface="宋体" charset="-122"/>
        </a:defRPr>
      </a:lvl4pPr>
      <a:lvl5pPr algn="ctr" rtl="0" eaLnBrk="0" fontAlgn="base" hangingPunct="0">
        <a:spcBef>
          <a:spcPct val="0"/>
        </a:spcBef>
        <a:spcAft>
          <a:spcPct val="0"/>
        </a:spcAft>
        <a:defRPr kumimoji="1" sz="4400">
          <a:solidFill>
            <a:schemeClr val="tx2"/>
          </a:solidFill>
          <a:latin typeface="Times New Roman" charset="0"/>
          <a:ea typeface="宋体" charset="-122"/>
          <a:cs typeface="宋体" charset="-122"/>
        </a:defRPr>
      </a:lvl5pPr>
      <a:lvl6pPr marL="457200" algn="ctr" rtl="0" fontAlgn="base">
        <a:spcBef>
          <a:spcPct val="0"/>
        </a:spcBef>
        <a:spcAft>
          <a:spcPct val="0"/>
        </a:spcAft>
        <a:defRPr kumimoji="1" sz="4400">
          <a:solidFill>
            <a:schemeClr val="tx2"/>
          </a:solidFill>
          <a:latin typeface="Times New Roman" charset="0"/>
          <a:ea typeface="宋体" charset="-122"/>
          <a:cs typeface="宋体" charset="-122"/>
        </a:defRPr>
      </a:lvl6pPr>
      <a:lvl7pPr marL="914400" algn="ctr" rtl="0" fontAlgn="base">
        <a:spcBef>
          <a:spcPct val="0"/>
        </a:spcBef>
        <a:spcAft>
          <a:spcPct val="0"/>
        </a:spcAft>
        <a:defRPr kumimoji="1" sz="4400">
          <a:solidFill>
            <a:schemeClr val="tx2"/>
          </a:solidFill>
          <a:latin typeface="Times New Roman" charset="0"/>
          <a:ea typeface="宋体" charset="-122"/>
          <a:cs typeface="宋体" charset="-122"/>
        </a:defRPr>
      </a:lvl7pPr>
      <a:lvl8pPr marL="1371600" algn="ctr" rtl="0" fontAlgn="base">
        <a:spcBef>
          <a:spcPct val="0"/>
        </a:spcBef>
        <a:spcAft>
          <a:spcPct val="0"/>
        </a:spcAft>
        <a:defRPr kumimoji="1" sz="4400">
          <a:solidFill>
            <a:schemeClr val="tx2"/>
          </a:solidFill>
          <a:latin typeface="Times New Roman" charset="0"/>
          <a:ea typeface="宋体" charset="-122"/>
          <a:cs typeface="宋体" charset="-122"/>
        </a:defRPr>
      </a:lvl8pPr>
      <a:lvl9pPr marL="1828800" algn="ctr" rtl="0" fontAlgn="base">
        <a:spcBef>
          <a:spcPct val="0"/>
        </a:spcBef>
        <a:spcAft>
          <a:spcPct val="0"/>
        </a:spcAft>
        <a:defRPr kumimoji="1" sz="4400">
          <a:solidFill>
            <a:schemeClr val="tx2"/>
          </a:solidFill>
          <a:latin typeface="Times New Roman" charset="0"/>
          <a:ea typeface="宋体" charset="-122"/>
          <a:cs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a:solidFill>
            <a:schemeClr val="tx1"/>
          </a:solidFill>
          <a:latin typeface="+mn-lt"/>
          <a:ea typeface="+mn-ea"/>
          <a:cs typeface="+mn-cs"/>
        </a:defRPr>
      </a:lvl5pPr>
      <a:lvl6pPr marL="2514600" indent="-228600" algn="l" rtl="0" fontAlgn="base">
        <a:spcBef>
          <a:spcPct val="20000"/>
        </a:spcBef>
        <a:spcAft>
          <a:spcPct val="0"/>
        </a:spcAft>
        <a:buChar char="»"/>
        <a:defRPr kumimoji="1" sz="2000">
          <a:solidFill>
            <a:schemeClr val="tx1"/>
          </a:solidFill>
          <a:latin typeface="+mn-lt"/>
          <a:ea typeface="+mn-ea"/>
          <a:cs typeface="+mn-cs"/>
        </a:defRPr>
      </a:lvl6pPr>
      <a:lvl7pPr marL="2971800" indent="-228600" algn="l" rtl="0" fontAlgn="base">
        <a:spcBef>
          <a:spcPct val="20000"/>
        </a:spcBef>
        <a:spcAft>
          <a:spcPct val="0"/>
        </a:spcAft>
        <a:buChar char="»"/>
        <a:defRPr kumimoji="1" sz="2000">
          <a:solidFill>
            <a:schemeClr val="tx1"/>
          </a:solidFill>
          <a:latin typeface="+mn-lt"/>
          <a:ea typeface="+mn-ea"/>
          <a:cs typeface="+mn-cs"/>
        </a:defRPr>
      </a:lvl7pPr>
      <a:lvl8pPr marL="3429000" indent="-228600" algn="l" rtl="0" fontAlgn="base">
        <a:spcBef>
          <a:spcPct val="20000"/>
        </a:spcBef>
        <a:spcAft>
          <a:spcPct val="0"/>
        </a:spcAft>
        <a:buChar char="»"/>
        <a:defRPr kumimoji="1" sz="2000">
          <a:solidFill>
            <a:schemeClr val="tx1"/>
          </a:solidFill>
          <a:latin typeface="+mn-lt"/>
          <a:ea typeface="+mn-ea"/>
          <a:cs typeface="+mn-cs"/>
        </a:defRPr>
      </a:lvl8pPr>
      <a:lvl9pPr marL="3886200" indent="-228600" algn="l" rtl="0" fontAlgn="base">
        <a:spcBef>
          <a:spcPct val="20000"/>
        </a:spcBef>
        <a:spcAft>
          <a:spcPct val="0"/>
        </a:spcAft>
        <a:buChar char="»"/>
        <a:defRPr kumimoji="1"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09638C6-FFBF-459E-9236-A186AA16DC06}"/>
              </a:ext>
            </a:extLst>
          </p:cNvPr>
          <p:cNvSpPr>
            <a:spLocks noGrp="1" noChangeArrowheads="1"/>
          </p:cNvSpPr>
          <p:nvPr>
            <p:ph type="ctrTitle"/>
          </p:nvPr>
        </p:nvSpPr>
        <p:spPr>
          <a:xfrm>
            <a:off x="609600" y="838200"/>
            <a:ext cx="8001000" cy="1143000"/>
          </a:xfrm>
        </p:spPr>
        <p:txBody>
          <a:bodyPr/>
          <a:lstStyle/>
          <a:p>
            <a:pPr eaLnBrk="1" hangingPunct="1"/>
            <a:r>
              <a:rPr lang="en-US" altLang="zh-CN" sz="5400">
                <a:solidFill>
                  <a:srgbClr val="0000FF"/>
                </a:solidFill>
                <a:latin typeface="华文新魏" panose="02010800040101010101" pitchFamily="2" charset="-122"/>
                <a:ea typeface="华文新魏" panose="02010800040101010101" pitchFamily="2" charset="-122"/>
              </a:rPr>
              <a:t>4.5</a:t>
            </a:r>
            <a:r>
              <a:rPr lang="en-US" altLang="zh-CN" sz="5400" b="1">
                <a:solidFill>
                  <a:srgbClr val="0000FF"/>
                </a:solidFill>
                <a:latin typeface="华文新魏" panose="02010800040101010101" pitchFamily="2" charset="-122"/>
                <a:ea typeface="华文新魏" panose="02010800040101010101" pitchFamily="2" charset="-122"/>
              </a:rPr>
              <a:t>   </a:t>
            </a:r>
            <a:r>
              <a:rPr lang="zh-CN" altLang="en-US" sz="5400">
                <a:solidFill>
                  <a:srgbClr val="0000FF"/>
                </a:solidFill>
                <a:latin typeface="华文新魏" panose="02010800040101010101" pitchFamily="2" charset="-122"/>
                <a:ea typeface="华文新魏" panose="02010800040101010101" pitchFamily="2" charset="-122"/>
              </a:rPr>
              <a:t>虚拟存储管理</a:t>
            </a:r>
            <a:br>
              <a:rPr lang="en-US" altLang="zh-CN" sz="5400">
                <a:solidFill>
                  <a:srgbClr val="0000FF"/>
                </a:solidFill>
                <a:latin typeface="华文新魏" panose="02010800040101010101" pitchFamily="2" charset="-122"/>
                <a:ea typeface="华文新魏" panose="02010800040101010101" pitchFamily="2" charset="-122"/>
              </a:rPr>
            </a:br>
            <a:endParaRPr lang="en-US" altLang="zh-CN" sz="5400">
              <a:solidFill>
                <a:srgbClr val="0000FF"/>
              </a:solidFill>
              <a:latin typeface="华文新魏" panose="02010800040101010101" pitchFamily="2" charset="-122"/>
              <a:ea typeface="华文新魏" panose="02010800040101010101" pitchFamily="2" charset="-122"/>
            </a:endParaRPr>
          </a:p>
        </p:txBody>
      </p:sp>
      <p:sp>
        <p:nvSpPr>
          <p:cNvPr id="2051" name="Rectangle 3">
            <a:extLst>
              <a:ext uri="{FF2B5EF4-FFF2-40B4-BE49-F238E27FC236}">
                <a16:creationId xmlns:a16="http://schemas.microsoft.com/office/drawing/2014/main" id="{47967F99-6E5B-4A29-A9DF-A5BD50D74E36}"/>
              </a:ext>
            </a:extLst>
          </p:cNvPr>
          <p:cNvSpPr>
            <a:spLocks noGrp="1" noChangeArrowheads="1"/>
          </p:cNvSpPr>
          <p:nvPr>
            <p:ph type="subTitle" idx="1"/>
          </p:nvPr>
        </p:nvSpPr>
        <p:spPr>
          <a:xfrm>
            <a:off x="1219200" y="1524000"/>
            <a:ext cx="7086600" cy="4724400"/>
          </a:xfrm>
        </p:spPr>
        <p:txBody>
          <a:bodyPr/>
          <a:lstStyle/>
          <a:p>
            <a:pPr algn="l" eaLnBrk="1" hangingPunct="1"/>
            <a:r>
              <a:rPr lang="en-US" altLang="zh-CN" sz="4000">
                <a:latin typeface="华文新魏" panose="02010800040101010101" pitchFamily="2" charset="-122"/>
                <a:ea typeface="华文新魏" panose="02010800040101010101" pitchFamily="2" charset="-122"/>
              </a:rPr>
              <a:t>4.5.1  </a:t>
            </a:r>
            <a:r>
              <a:rPr lang="zh-CN" altLang="en-US" sz="4000">
                <a:latin typeface="华文新魏" panose="02010800040101010101" pitchFamily="2" charset="-122"/>
                <a:ea typeface="华文新魏" panose="02010800040101010101" pitchFamily="2" charset="-122"/>
              </a:rPr>
              <a:t>虚拟存储管理的概念</a:t>
            </a:r>
            <a:endParaRPr lang="en-US" altLang="zh-CN" sz="4000">
              <a:latin typeface="华文新魏" panose="02010800040101010101" pitchFamily="2" charset="-122"/>
              <a:ea typeface="华文新魏" panose="02010800040101010101" pitchFamily="2" charset="-122"/>
            </a:endParaRPr>
          </a:p>
          <a:p>
            <a:pPr algn="l" eaLnBrk="1" hangingPunct="1"/>
            <a:r>
              <a:rPr lang="en-US" altLang="zh-CN" sz="4000">
                <a:latin typeface="华文新魏" panose="02010800040101010101" pitchFamily="2" charset="-122"/>
                <a:ea typeface="华文新魏" panose="02010800040101010101" pitchFamily="2" charset="-122"/>
              </a:rPr>
              <a:t>4.5.2 </a:t>
            </a:r>
            <a:r>
              <a:rPr lang="zh-CN" altLang="en-US" sz="4000">
                <a:latin typeface="华文新魏" panose="02010800040101010101" pitchFamily="2" charset="-122"/>
                <a:ea typeface="华文新魏" panose="02010800040101010101" pitchFamily="2" charset="-122"/>
              </a:rPr>
              <a:t>请求分页虚拟存储管理</a:t>
            </a:r>
            <a:br>
              <a:rPr lang="en-US" altLang="zh-CN" sz="4000">
                <a:latin typeface="华文新魏" panose="02010800040101010101" pitchFamily="2" charset="-122"/>
                <a:ea typeface="华文新魏" panose="02010800040101010101" pitchFamily="2" charset="-122"/>
              </a:rPr>
            </a:br>
            <a:r>
              <a:rPr lang="en-US" altLang="zh-CN" sz="4000">
                <a:latin typeface="华文新魏" panose="02010800040101010101" pitchFamily="2" charset="-122"/>
                <a:ea typeface="华文新魏" panose="02010800040101010101" pitchFamily="2" charset="-122"/>
              </a:rPr>
              <a:t>4.5.3 </a:t>
            </a:r>
            <a:r>
              <a:rPr lang="zh-CN" altLang="en-US" sz="4000">
                <a:latin typeface="华文新魏" panose="02010800040101010101" pitchFamily="2" charset="-122"/>
                <a:ea typeface="华文新魏" panose="02010800040101010101" pitchFamily="2" charset="-122"/>
              </a:rPr>
              <a:t>请求分段虚拟存储管理</a:t>
            </a:r>
            <a:endParaRPr lang="en-US" altLang="zh-CN" sz="4000">
              <a:latin typeface="华文新魏" panose="02010800040101010101" pitchFamily="2" charset="-122"/>
              <a:ea typeface="华文新魏" panose="02010800040101010101" pitchFamily="2" charset="-122"/>
            </a:endParaRPr>
          </a:p>
          <a:p>
            <a:pPr algn="l" eaLnBrk="1" hangingPunct="1"/>
            <a:r>
              <a:rPr lang="en-US" altLang="zh-CN" sz="4000">
                <a:latin typeface="华文新魏" panose="02010800040101010101" pitchFamily="2" charset="-122"/>
                <a:ea typeface="华文新魏" panose="02010800040101010101" pitchFamily="2" charset="-122"/>
              </a:rPr>
              <a:t>4.5.4 </a:t>
            </a:r>
            <a:r>
              <a:rPr lang="zh-CN" altLang="en-US" sz="4000">
                <a:latin typeface="华文新魏" panose="02010800040101010101" pitchFamily="2" charset="-122"/>
                <a:ea typeface="华文新魏" panose="02010800040101010101" pitchFamily="2" charset="-122"/>
              </a:rPr>
              <a:t>请求段页式虚拟存储管理</a:t>
            </a:r>
            <a:endParaRPr lang="en-US" altLang="zh-CN" sz="4000">
              <a:latin typeface="华文新魏" panose="02010800040101010101" pitchFamily="2" charset="-122"/>
              <a:ea typeface="华文新魏" panose="02010800040101010101" pitchFamily="2" charset="-122"/>
            </a:endParaRPr>
          </a:p>
          <a:p>
            <a:pPr algn="l" eaLnBrk="1" hangingPunct="1"/>
            <a:endParaRPr lang="en-US" altLang="zh-CN" sz="4000">
              <a:latin typeface="华文新魏" panose="02010800040101010101" pitchFamily="2" charset="-122"/>
              <a:ea typeface="华文新魏" panose="02010800040101010101" pitchFamily="2" charset="-122"/>
            </a:endParaRPr>
          </a:p>
          <a:p>
            <a:pPr algn="l"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050">
            <a:extLst>
              <a:ext uri="{FF2B5EF4-FFF2-40B4-BE49-F238E27FC236}">
                <a16:creationId xmlns:a16="http://schemas.microsoft.com/office/drawing/2014/main" id="{30482688-D106-4A95-8C1D-C280F53E21FB}"/>
              </a:ext>
            </a:extLst>
          </p:cNvPr>
          <p:cNvSpPr>
            <a:spLocks noGrp="1" noChangeArrowheads="1"/>
          </p:cNvSpPr>
          <p:nvPr>
            <p:ph type="title"/>
          </p:nvPr>
        </p:nvSpPr>
        <p:spPr>
          <a:xfrm>
            <a:off x="914400" y="533400"/>
            <a:ext cx="7848600" cy="18288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2</a:t>
            </a:r>
            <a:r>
              <a:rPr lang="zh-CN" altLang="en-US">
                <a:solidFill>
                  <a:srgbClr val="0000FF"/>
                </a:solidFill>
                <a:latin typeface="华文新魏" panose="02010800040101010101" pitchFamily="2" charset="-122"/>
                <a:ea typeface="华文新魏" panose="02010800040101010101" pitchFamily="2" charset="-122"/>
              </a:rPr>
              <a:t>请求分页虚拟存储系统</a:t>
            </a:r>
            <a:br>
              <a:rPr lang="en-US" altLang="zh-CN">
                <a:solidFill>
                  <a:srgbClr val="0000FF"/>
                </a:solidFill>
                <a:latin typeface="华文新魏" panose="02010800040101010101" pitchFamily="2" charset="-122"/>
                <a:ea typeface="华文新魏" panose="02010800040101010101" pitchFamily="2" charset="-122"/>
              </a:rPr>
            </a:br>
            <a:r>
              <a:rPr lang="zh-CN" altLang="en-US">
                <a:solidFill>
                  <a:srgbClr val="0000FF"/>
                </a:solidFill>
                <a:latin typeface="华文新魏" panose="02010800040101010101" pitchFamily="2" charset="-122"/>
                <a:ea typeface="华文新魏" panose="02010800040101010101" pitchFamily="2" charset="-122"/>
              </a:rPr>
              <a:t>的基本原理</a:t>
            </a:r>
            <a:br>
              <a:rPr lang="en-US" altLang="zh-CN">
                <a:solidFill>
                  <a:srgbClr val="0000FF"/>
                </a:solidFill>
                <a:latin typeface="华文新魏" panose="02010800040101010101" pitchFamily="2" charset="-122"/>
                <a:ea typeface="华文新魏" panose="02010800040101010101" pitchFamily="2" charset="-122"/>
              </a:rPr>
            </a:br>
            <a:endParaRPr lang="en-US" altLang="zh-CN">
              <a:solidFill>
                <a:srgbClr val="0000FF"/>
              </a:solidFill>
              <a:latin typeface="华文新魏" panose="02010800040101010101" pitchFamily="2" charset="-122"/>
              <a:ea typeface="华文新魏" panose="02010800040101010101" pitchFamily="2" charset="-122"/>
            </a:endParaRPr>
          </a:p>
        </p:txBody>
      </p:sp>
      <p:sp>
        <p:nvSpPr>
          <p:cNvPr id="11267" name="Rectangle 2051">
            <a:extLst>
              <a:ext uri="{FF2B5EF4-FFF2-40B4-BE49-F238E27FC236}">
                <a16:creationId xmlns:a16="http://schemas.microsoft.com/office/drawing/2014/main" id="{84CBBBBF-A248-4FBB-9B8C-1DB9AE515A83}"/>
              </a:ext>
            </a:extLst>
          </p:cNvPr>
          <p:cNvSpPr>
            <a:spLocks noGrp="1" noChangeArrowheads="1"/>
          </p:cNvSpPr>
          <p:nvPr>
            <p:ph type="body" idx="1"/>
          </p:nvPr>
        </p:nvSpPr>
        <p:spPr>
          <a:xfrm>
            <a:off x="611188" y="1828800"/>
            <a:ext cx="8075612" cy="4648200"/>
          </a:xfrm>
        </p:spPr>
        <p:txBody>
          <a:bodyPr/>
          <a:lstStyle/>
          <a:p>
            <a:pPr eaLnBrk="1" hangingPunct="1"/>
            <a:r>
              <a:rPr lang="zh-CN" altLang="en-US">
                <a:latin typeface="华文新魏" panose="02010800040101010101" pitchFamily="2" charset="-122"/>
                <a:ea typeface="华文新魏" panose="02010800040101010101" pitchFamily="2" charset="-122"/>
              </a:rPr>
              <a:t>分页式虚存不把作业信息</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程序和数据</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全部装入主存，仅装入立即使用的页面，在执行过程中访问到不在主存的页面时，产生缺页中断，再从磁盘动态地装入</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 </a:t>
            </a:r>
          </a:p>
          <a:p>
            <a:pPr eaLnBrk="1" hangingPunct="1"/>
            <a:r>
              <a:rPr lang="zh-CN" altLang="en-US">
                <a:latin typeface="华文新魏" panose="02010800040101010101" pitchFamily="2" charset="-122"/>
                <a:ea typeface="华文新魏" panose="02010800040101010101" pitchFamily="2" charset="-122"/>
              </a:rPr>
              <a:t>怎样才能发现页面不在主存中呢</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怎样处理这种情况呢</a:t>
            </a:r>
            <a:r>
              <a:rPr lang="en-US" altLang="zh-CN">
                <a:latin typeface="华文新魏" panose="02010800040101010101" pitchFamily="2" charset="-122"/>
                <a:ea typeface="华文新魏" panose="02010800040101010101" pitchFamily="2" charset="-122"/>
              </a:rPr>
              <a:t>?</a:t>
            </a:r>
          </a:p>
          <a:p>
            <a:pPr eaLnBrk="1" hangingPunct="1"/>
            <a:r>
              <a:rPr lang="zh-CN" altLang="en-US">
                <a:latin typeface="华文新魏" panose="02010800040101010101" pitchFamily="2" charset="-122"/>
                <a:ea typeface="华文新魏" panose="02010800040101010101" pitchFamily="2" charset="-122"/>
              </a:rPr>
              <a:t>采用的办法是：扩充页表的内容</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增加驻留标志位和页面辅存的地址等信息</a:t>
            </a:r>
            <a:r>
              <a:rPr lang="zh-CN" altLang="en-US" b="1">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E1D6AD7-8EAD-4FDE-8550-68AF8F82AD05}"/>
              </a:ext>
            </a:extLst>
          </p:cNvPr>
          <p:cNvSpPr>
            <a:spLocks noGrp="1" noChangeArrowheads="1"/>
          </p:cNvSpPr>
          <p:nvPr>
            <p:ph type="title"/>
          </p:nvPr>
        </p:nvSpPr>
        <p:spPr>
          <a:xfrm>
            <a:off x="685800" y="457200"/>
            <a:ext cx="7924800" cy="12954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页式虚拟存储管理页表扩展</a:t>
            </a:r>
            <a:br>
              <a:rPr lang="en-US" altLang="zh-CN">
                <a:solidFill>
                  <a:srgbClr val="0000FF"/>
                </a:solidFill>
                <a:latin typeface="华文新魏" panose="02010800040101010101" pitchFamily="2" charset="-122"/>
                <a:ea typeface="华文新魏" panose="02010800040101010101" pitchFamily="2" charset="-122"/>
              </a:rPr>
            </a:br>
            <a:endParaRPr lang="en-US" altLang="zh-CN">
              <a:solidFill>
                <a:srgbClr val="0000FF"/>
              </a:solidFill>
              <a:latin typeface="华文新魏" panose="02010800040101010101" pitchFamily="2" charset="-122"/>
              <a:ea typeface="华文新魏" panose="02010800040101010101" pitchFamily="2" charset="-122"/>
            </a:endParaRPr>
          </a:p>
        </p:txBody>
      </p:sp>
      <p:sp>
        <p:nvSpPr>
          <p:cNvPr id="12291" name="Rectangle 3">
            <a:extLst>
              <a:ext uri="{FF2B5EF4-FFF2-40B4-BE49-F238E27FC236}">
                <a16:creationId xmlns:a16="http://schemas.microsoft.com/office/drawing/2014/main" id="{C8DEABFE-4950-40B7-8795-0D0B2967DA1A}"/>
              </a:ext>
            </a:extLst>
          </p:cNvPr>
          <p:cNvSpPr>
            <a:spLocks noGrp="1" noChangeArrowheads="1"/>
          </p:cNvSpPr>
          <p:nvPr>
            <p:ph type="body" idx="1"/>
          </p:nvPr>
        </p:nvSpPr>
        <p:spPr>
          <a:xfrm>
            <a:off x="1143000" y="3276600"/>
            <a:ext cx="7772400" cy="33528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a:p>
            <a:pPr eaLnBrk="1" hangingPunct="1"/>
            <a:r>
              <a:rPr lang="zh-CN" altLang="en-US">
                <a:latin typeface="华文新魏" panose="02010800040101010101" pitchFamily="2" charset="-122"/>
                <a:ea typeface="华文新魏" panose="02010800040101010101" pitchFamily="2" charset="-122"/>
              </a:rPr>
              <a:t>驻留标志位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又称中断位</a:t>
            </a:r>
            <a:r>
              <a:rPr lang="en-US" altLang="zh-CN">
                <a:latin typeface="华文新魏" panose="02010800040101010101" pitchFamily="2" charset="-122"/>
                <a:ea typeface="华文新魏" panose="02010800040101010101" pitchFamily="2" charset="-122"/>
              </a:rPr>
              <a:t>) </a:t>
            </a:r>
          </a:p>
          <a:p>
            <a:pPr eaLnBrk="1" hangingPunct="1"/>
            <a:r>
              <a:rPr lang="zh-CN" altLang="en-US">
                <a:latin typeface="华文新魏" panose="02010800040101010101" pitchFamily="2" charset="-122"/>
                <a:ea typeface="华文新魏" panose="02010800040101010101" pitchFamily="2" charset="-122"/>
              </a:rPr>
              <a:t>修改位（</a:t>
            </a:r>
            <a:r>
              <a:rPr lang="en-US" altLang="zh-CN">
                <a:latin typeface="华文新魏" panose="02010800040101010101" pitchFamily="2" charset="-122"/>
                <a:ea typeface="华文新魏" panose="02010800040101010101" pitchFamily="2" charset="-122"/>
              </a:rPr>
              <a:t>Modified</a:t>
            </a:r>
            <a:r>
              <a:rPr lang="zh-CN" altLang="en-US">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a:p>
            <a:pPr eaLnBrk="1" hangingPunct="1"/>
            <a:r>
              <a:rPr lang="zh-CN" altLang="en-US">
                <a:latin typeface="华文新魏" panose="02010800040101010101" pitchFamily="2" charset="-122"/>
                <a:ea typeface="华文新魏" panose="02010800040101010101" pitchFamily="2" charset="-122"/>
              </a:rPr>
              <a:t>引用位（</a:t>
            </a:r>
            <a:r>
              <a:rPr lang="en-US" altLang="zh-CN">
                <a:latin typeface="华文新魏" panose="02010800040101010101" pitchFamily="2" charset="-122"/>
                <a:ea typeface="华文新魏" panose="02010800040101010101" pitchFamily="2" charset="-122"/>
              </a:rPr>
              <a:t>Renferenced</a:t>
            </a:r>
            <a:r>
              <a:rPr lang="zh-CN" altLang="en-US">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latin typeface="华文新魏" panose="02010800040101010101" pitchFamily="2" charset="-122"/>
                <a:ea typeface="华文新魏" panose="02010800040101010101" pitchFamily="2" charset="-122"/>
              </a:rPr>
              <a:t> </a:t>
            </a:r>
          </a:p>
          <a:p>
            <a:pPr eaLnBrk="1" hangingPunct="1"/>
            <a:endParaRPr lang="en-US" altLang="zh-CN">
              <a:latin typeface="华文新魏" panose="02010800040101010101" pitchFamily="2" charset="-122"/>
              <a:ea typeface="华文新魏" panose="02010800040101010101" pitchFamily="2" charset="-122"/>
            </a:endParaRPr>
          </a:p>
        </p:txBody>
      </p:sp>
      <p:sp>
        <p:nvSpPr>
          <p:cNvPr id="12292" name="Rectangle 36">
            <a:extLst>
              <a:ext uri="{FF2B5EF4-FFF2-40B4-BE49-F238E27FC236}">
                <a16:creationId xmlns:a16="http://schemas.microsoft.com/office/drawing/2014/main" id="{9BF9864F-2FEA-4F5B-9295-16D066626C2D}"/>
              </a:ext>
            </a:extLst>
          </p:cNvPr>
          <p:cNvSpPr>
            <a:spLocks noChangeArrowheads="1"/>
          </p:cNvSpPr>
          <p:nvPr/>
        </p:nvSpPr>
        <p:spPr bwMode="auto">
          <a:xfrm>
            <a:off x="0" y="2527300"/>
            <a:ext cx="9144000"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540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latin typeface="宋体" panose="02010600030101010101" pitchFamily="2" charset="-122"/>
              </a:rPr>
              <a:t> </a:t>
            </a:r>
          </a:p>
          <a:p>
            <a:r>
              <a:rPr lang="en-US" altLang="zh-CN" sz="1100">
                <a:latin typeface="宋体" panose="02010600030101010101" pitchFamily="2" charset="-122"/>
              </a:rPr>
              <a:t> </a:t>
            </a:r>
          </a:p>
          <a:p>
            <a:r>
              <a:rPr lang="en-US" altLang="zh-CN" sz="1100">
                <a:latin typeface="宋体" panose="02010600030101010101" pitchFamily="2" charset="-122"/>
              </a:rPr>
              <a:t> </a:t>
            </a:r>
          </a:p>
          <a:p>
            <a:r>
              <a:rPr lang="en-US" altLang="zh-CN" sz="1100">
                <a:latin typeface="宋体" panose="02010600030101010101" pitchFamily="2" charset="-122"/>
              </a:rPr>
              <a:t> </a:t>
            </a:r>
          </a:p>
          <a:p>
            <a:r>
              <a:rPr lang="en-US" altLang="zh-CN" sz="1100">
                <a:latin typeface="宋体" panose="02010600030101010101" pitchFamily="2" charset="-122"/>
              </a:rPr>
              <a:t> </a:t>
            </a:r>
          </a:p>
          <a:p>
            <a:r>
              <a:rPr lang="en-US" altLang="zh-CN" sz="1100">
                <a:latin typeface="宋体" panose="02010600030101010101" pitchFamily="2" charset="-122"/>
              </a:rPr>
              <a:t> </a:t>
            </a:r>
          </a:p>
          <a:p>
            <a:r>
              <a:rPr lang="en-US" altLang="zh-CN" sz="1100">
                <a:latin typeface="宋体" panose="02010600030101010101" pitchFamily="2" charset="-122"/>
              </a:rPr>
              <a:t> </a:t>
            </a:r>
          </a:p>
          <a:p>
            <a:r>
              <a:rPr lang="en-US" altLang="zh-CN" sz="1100">
                <a:latin typeface="宋体" panose="02010600030101010101" pitchFamily="2" charset="-122"/>
              </a:rPr>
              <a:t> </a:t>
            </a:r>
          </a:p>
          <a:p>
            <a:endParaRPr lang="en-US" altLang="zh-CN"/>
          </a:p>
        </p:txBody>
      </p:sp>
      <p:grpSp>
        <p:nvGrpSpPr>
          <p:cNvPr id="12293" name="Group 27">
            <a:extLst>
              <a:ext uri="{FF2B5EF4-FFF2-40B4-BE49-F238E27FC236}">
                <a16:creationId xmlns:a16="http://schemas.microsoft.com/office/drawing/2014/main" id="{D2D09E58-477F-4A36-9DDE-BEE047EF31FC}"/>
              </a:ext>
            </a:extLst>
          </p:cNvPr>
          <p:cNvGrpSpPr>
            <a:grpSpLocks/>
          </p:cNvGrpSpPr>
          <p:nvPr/>
        </p:nvGrpSpPr>
        <p:grpSpPr bwMode="auto">
          <a:xfrm>
            <a:off x="1066800" y="1371600"/>
            <a:ext cx="6934200" cy="2209800"/>
            <a:chOff x="3501" y="7840"/>
            <a:chExt cx="5400" cy="1600"/>
          </a:xfrm>
        </p:grpSpPr>
        <p:sp>
          <p:nvSpPr>
            <p:cNvPr id="12295" name="Text Box 35">
              <a:extLst>
                <a:ext uri="{FF2B5EF4-FFF2-40B4-BE49-F238E27FC236}">
                  <a16:creationId xmlns:a16="http://schemas.microsoft.com/office/drawing/2014/main" id="{DC34BBB8-2147-4062-BE43-AC5A247BC624}"/>
                </a:ext>
              </a:extLst>
            </p:cNvPr>
            <p:cNvSpPr txBox="1">
              <a:spLocks noChangeArrowheads="1"/>
            </p:cNvSpPr>
            <p:nvPr/>
          </p:nvSpPr>
          <p:spPr bwMode="auto">
            <a:xfrm>
              <a:off x="3501" y="7840"/>
              <a:ext cx="5400" cy="1600"/>
            </a:xfrm>
            <a:prstGeom prst="rect">
              <a:avLst/>
            </a:prstGeom>
            <a:solidFill>
              <a:schemeClr val="accent1"/>
            </a:solidFill>
            <a:ln w="190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华文新魏" panose="02010800040101010101" pitchFamily="2" charset="-122"/>
                  <a:ea typeface="华文新魏" panose="02010800040101010101" pitchFamily="2" charset="-122"/>
                </a:rPr>
                <a:t>页号</a:t>
              </a:r>
              <a:r>
                <a:rPr lang="en-US" altLang="zh-CN">
                  <a:solidFill>
                    <a:srgbClr val="FF0000"/>
                  </a:solidFill>
                  <a:latin typeface="华文新魏" panose="02010800040101010101" pitchFamily="2" charset="-122"/>
                  <a:ea typeface="华文新魏" panose="02010800040101010101" pitchFamily="2" charset="-122"/>
                </a:rPr>
                <a:t>  </a:t>
              </a:r>
              <a:r>
                <a:rPr lang="zh-CN" altLang="en-US">
                  <a:solidFill>
                    <a:srgbClr val="FF0000"/>
                  </a:solidFill>
                  <a:latin typeface="华文新魏" panose="02010800040101010101" pitchFamily="2" charset="-122"/>
                  <a:ea typeface="华文新魏" panose="02010800040101010101" pitchFamily="2" charset="-122"/>
                </a:rPr>
                <a:t>驻留标志</a:t>
              </a:r>
              <a:r>
                <a:rPr lang="en-US" altLang="zh-CN" sz="2000">
                  <a:solidFill>
                    <a:srgbClr val="FF0000"/>
                  </a:solidFill>
                  <a:latin typeface="华文新魏" panose="02010800040101010101" pitchFamily="2" charset="-122"/>
                  <a:ea typeface="华文新魏" panose="02010800040101010101" pitchFamily="2" charset="-122"/>
                </a:rPr>
                <a:t>  </a:t>
              </a:r>
              <a:r>
                <a:rPr lang="zh-CN" altLang="en-US">
                  <a:solidFill>
                    <a:srgbClr val="FF0000"/>
                  </a:solidFill>
                  <a:latin typeface="华文新魏" panose="02010800040101010101" pitchFamily="2" charset="-122"/>
                  <a:ea typeface="华文新魏" panose="02010800040101010101" pitchFamily="2" charset="-122"/>
                </a:rPr>
                <a:t>页框号</a:t>
              </a:r>
              <a:r>
                <a:rPr lang="en-US" altLang="zh-CN" sz="2000">
                  <a:solidFill>
                    <a:srgbClr val="FF0000"/>
                  </a:solidFill>
                  <a:latin typeface="华文新魏" panose="02010800040101010101" pitchFamily="2" charset="-122"/>
                  <a:ea typeface="华文新魏" panose="02010800040101010101" pitchFamily="2" charset="-122"/>
                </a:rPr>
                <a:t>   </a:t>
              </a:r>
              <a:r>
                <a:rPr lang="zh-CN" altLang="en-US">
                  <a:solidFill>
                    <a:srgbClr val="FF0000"/>
                  </a:solidFill>
                  <a:latin typeface="华文新魏" panose="02010800040101010101" pitchFamily="2" charset="-122"/>
                  <a:ea typeface="华文新魏" panose="02010800040101010101" pitchFamily="2" charset="-122"/>
                </a:rPr>
                <a:t>辅存地址</a:t>
              </a:r>
              <a:r>
                <a:rPr lang="en-US" altLang="zh-CN">
                  <a:solidFill>
                    <a:srgbClr val="FF0000"/>
                  </a:solidFill>
                  <a:latin typeface="华文新魏" panose="02010800040101010101" pitchFamily="2" charset="-122"/>
                  <a:ea typeface="华文新魏" panose="02010800040101010101" pitchFamily="2" charset="-122"/>
                </a:rPr>
                <a:t>   </a:t>
              </a:r>
              <a:r>
                <a:rPr lang="zh-CN" altLang="en-US">
                  <a:solidFill>
                    <a:srgbClr val="FF0000"/>
                  </a:solidFill>
                  <a:latin typeface="华文新魏" panose="02010800040101010101" pitchFamily="2" charset="-122"/>
                  <a:ea typeface="华文新魏" panose="02010800040101010101" pitchFamily="2" charset="-122"/>
                </a:rPr>
                <a:t>其它标志</a:t>
              </a:r>
              <a:endParaRPr lang="en-US" altLang="zh-CN">
                <a:solidFill>
                  <a:srgbClr val="FF0000"/>
                </a:solidFill>
                <a:latin typeface="华文新魏" panose="02010800040101010101" pitchFamily="2" charset="-122"/>
                <a:ea typeface="华文新魏" panose="02010800040101010101" pitchFamily="2" charset="-122"/>
              </a:endParaRPr>
            </a:p>
            <a:p>
              <a:endParaRPr lang="en-US" altLang="zh-CN" sz="2000">
                <a:solidFill>
                  <a:srgbClr val="FF0000"/>
                </a:solidFill>
                <a:latin typeface="华文新魏" panose="02010800040101010101" pitchFamily="2" charset="-122"/>
                <a:ea typeface="华文新魏" panose="02010800040101010101" pitchFamily="2" charset="-122"/>
              </a:endParaRPr>
            </a:p>
          </p:txBody>
        </p:sp>
        <p:sp>
          <p:nvSpPr>
            <p:cNvPr id="12296" name="Line 34">
              <a:extLst>
                <a:ext uri="{FF2B5EF4-FFF2-40B4-BE49-F238E27FC236}">
                  <a16:creationId xmlns:a16="http://schemas.microsoft.com/office/drawing/2014/main" id="{F7B2FDDA-C323-4AB9-A23A-5190FA26DFFA}"/>
                </a:ext>
              </a:extLst>
            </p:cNvPr>
            <p:cNvSpPr>
              <a:spLocks noChangeShapeType="1"/>
            </p:cNvSpPr>
            <p:nvPr/>
          </p:nvSpPr>
          <p:spPr bwMode="auto">
            <a:xfrm>
              <a:off x="4221" y="7840"/>
              <a:ext cx="0" cy="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33">
              <a:extLst>
                <a:ext uri="{FF2B5EF4-FFF2-40B4-BE49-F238E27FC236}">
                  <a16:creationId xmlns:a16="http://schemas.microsoft.com/office/drawing/2014/main" id="{5D9E2FA6-119F-4C27-B0DD-8F0A2F145106}"/>
                </a:ext>
              </a:extLst>
            </p:cNvPr>
            <p:cNvSpPr>
              <a:spLocks noChangeShapeType="1"/>
            </p:cNvSpPr>
            <p:nvPr/>
          </p:nvSpPr>
          <p:spPr bwMode="auto">
            <a:xfrm>
              <a:off x="5301" y="7840"/>
              <a:ext cx="0" cy="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Line 32">
              <a:extLst>
                <a:ext uri="{FF2B5EF4-FFF2-40B4-BE49-F238E27FC236}">
                  <a16:creationId xmlns:a16="http://schemas.microsoft.com/office/drawing/2014/main" id="{1FA6EABC-ADAD-4C28-8390-B9B25EEAFFC8}"/>
                </a:ext>
              </a:extLst>
            </p:cNvPr>
            <p:cNvSpPr>
              <a:spLocks noChangeShapeType="1"/>
            </p:cNvSpPr>
            <p:nvPr/>
          </p:nvSpPr>
          <p:spPr bwMode="auto">
            <a:xfrm>
              <a:off x="6381" y="7840"/>
              <a:ext cx="0" cy="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9" name="Line 31">
              <a:extLst>
                <a:ext uri="{FF2B5EF4-FFF2-40B4-BE49-F238E27FC236}">
                  <a16:creationId xmlns:a16="http://schemas.microsoft.com/office/drawing/2014/main" id="{81989637-FEBB-4FB2-9B73-74F4FF412133}"/>
                </a:ext>
              </a:extLst>
            </p:cNvPr>
            <p:cNvSpPr>
              <a:spLocks noChangeShapeType="1"/>
            </p:cNvSpPr>
            <p:nvPr/>
          </p:nvSpPr>
          <p:spPr bwMode="auto">
            <a:xfrm>
              <a:off x="7461" y="7840"/>
              <a:ext cx="0" cy="1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0" name="Line 30">
              <a:extLst>
                <a:ext uri="{FF2B5EF4-FFF2-40B4-BE49-F238E27FC236}">
                  <a16:creationId xmlns:a16="http://schemas.microsoft.com/office/drawing/2014/main" id="{6AF675F5-B14B-43EE-9555-2A96B2E11A97}"/>
                </a:ext>
              </a:extLst>
            </p:cNvPr>
            <p:cNvSpPr>
              <a:spLocks noChangeShapeType="1"/>
            </p:cNvSpPr>
            <p:nvPr/>
          </p:nvSpPr>
          <p:spPr bwMode="auto">
            <a:xfrm>
              <a:off x="3501" y="8276"/>
              <a:ext cx="54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1" name="Line 29">
              <a:extLst>
                <a:ext uri="{FF2B5EF4-FFF2-40B4-BE49-F238E27FC236}">
                  <a16:creationId xmlns:a16="http://schemas.microsoft.com/office/drawing/2014/main" id="{6DC7D50B-58DB-447F-BD24-2E6927E9DFC7}"/>
                </a:ext>
              </a:extLst>
            </p:cNvPr>
            <p:cNvSpPr>
              <a:spLocks noChangeShapeType="1"/>
            </p:cNvSpPr>
            <p:nvPr/>
          </p:nvSpPr>
          <p:spPr bwMode="auto">
            <a:xfrm>
              <a:off x="3501" y="8567"/>
              <a:ext cx="54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2" name="Line 28">
              <a:extLst>
                <a:ext uri="{FF2B5EF4-FFF2-40B4-BE49-F238E27FC236}">
                  <a16:creationId xmlns:a16="http://schemas.microsoft.com/office/drawing/2014/main" id="{EA8973BE-3D80-4693-859A-65B199F39965}"/>
                </a:ext>
              </a:extLst>
            </p:cNvPr>
            <p:cNvSpPr>
              <a:spLocks noChangeShapeType="1"/>
            </p:cNvSpPr>
            <p:nvPr/>
          </p:nvSpPr>
          <p:spPr bwMode="auto">
            <a:xfrm>
              <a:off x="3501" y="9004"/>
              <a:ext cx="54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94" name="Rectangle 39">
            <a:extLst>
              <a:ext uri="{FF2B5EF4-FFF2-40B4-BE49-F238E27FC236}">
                <a16:creationId xmlns:a16="http://schemas.microsoft.com/office/drawing/2014/main" id="{92631D45-204D-4433-B49E-200857CEA9B1}"/>
              </a:ext>
            </a:extLst>
          </p:cNvPr>
          <p:cNvSpPr>
            <a:spLocks noChangeArrowheads="1"/>
          </p:cNvSpPr>
          <p:nvPr/>
        </p:nvSpPr>
        <p:spPr bwMode="auto">
          <a:xfrm>
            <a:off x="0" y="2527300"/>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100">
                <a:latin typeface="宋体" panose="02010600030101010101" pitchFamily="2" charset="-122"/>
              </a:rPr>
              <a:t> </a:t>
            </a:r>
          </a:p>
          <a:p>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1026">
            <a:extLst>
              <a:ext uri="{FF2B5EF4-FFF2-40B4-BE49-F238E27FC236}">
                <a16:creationId xmlns:a16="http://schemas.microsoft.com/office/drawing/2014/main" id="{9819CA82-9E61-4665-8242-E2741D924056}"/>
              </a:ext>
            </a:extLst>
          </p:cNvPr>
          <p:cNvSpPr>
            <a:spLocks noGrp="1" noChangeArrowheads="1"/>
          </p:cNvSpPr>
          <p:nvPr>
            <p:ph type="title"/>
          </p:nvPr>
        </p:nvSpPr>
        <p:spPr>
          <a:xfrm>
            <a:off x="914400" y="152400"/>
            <a:ext cx="8229600" cy="11430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请求分页虚存地址转换过程</a:t>
            </a:r>
            <a:r>
              <a:rPr lang="en-US" altLang="zh-CN" sz="4800">
                <a:solidFill>
                  <a:srgbClr val="0000FF"/>
                </a:solidFill>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 </a:t>
            </a:r>
          </a:p>
        </p:txBody>
      </p:sp>
      <p:sp>
        <p:nvSpPr>
          <p:cNvPr id="13315" name="Rectangle 1027">
            <a:extLst>
              <a:ext uri="{FF2B5EF4-FFF2-40B4-BE49-F238E27FC236}">
                <a16:creationId xmlns:a16="http://schemas.microsoft.com/office/drawing/2014/main" id="{E5DB345C-736E-487E-9A96-EF668F266A76}"/>
              </a:ext>
            </a:extLst>
          </p:cNvPr>
          <p:cNvSpPr>
            <a:spLocks noGrp="1" noChangeArrowheads="1"/>
          </p:cNvSpPr>
          <p:nvPr>
            <p:ph type="body" idx="1"/>
          </p:nvPr>
        </p:nvSpPr>
        <p:spPr>
          <a:xfrm>
            <a:off x="381000" y="1066800"/>
            <a:ext cx="8077200" cy="53340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13316" name="Group 1127">
            <a:extLst>
              <a:ext uri="{FF2B5EF4-FFF2-40B4-BE49-F238E27FC236}">
                <a16:creationId xmlns:a16="http://schemas.microsoft.com/office/drawing/2014/main" id="{C7F705D0-7A68-474E-BAB2-87D918B05565}"/>
              </a:ext>
            </a:extLst>
          </p:cNvPr>
          <p:cNvGrpSpPr>
            <a:grpSpLocks/>
          </p:cNvGrpSpPr>
          <p:nvPr/>
        </p:nvGrpSpPr>
        <p:grpSpPr bwMode="auto">
          <a:xfrm>
            <a:off x="304800" y="1066800"/>
            <a:ext cx="8382000" cy="5562600"/>
            <a:chOff x="528" y="672"/>
            <a:chExt cx="4788" cy="3312"/>
          </a:xfrm>
        </p:grpSpPr>
        <p:sp>
          <p:nvSpPr>
            <p:cNvPr id="13317" name="Text Box 1029">
              <a:extLst>
                <a:ext uri="{FF2B5EF4-FFF2-40B4-BE49-F238E27FC236}">
                  <a16:creationId xmlns:a16="http://schemas.microsoft.com/office/drawing/2014/main" id="{EA42E73B-62D6-4100-90A4-50ECB7CC2D66}"/>
                </a:ext>
              </a:extLst>
            </p:cNvPr>
            <p:cNvSpPr txBox="1">
              <a:spLocks noChangeArrowheads="1"/>
            </p:cNvSpPr>
            <p:nvPr/>
          </p:nvSpPr>
          <p:spPr bwMode="auto">
            <a:xfrm>
              <a:off x="528" y="672"/>
              <a:ext cx="816" cy="192"/>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逻辑空间地址</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18" name="Text Box 1031">
              <a:extLst>
                <a:ext uri="{FF2B5EF4-FFF2-40B4-BE49-F238E27FC236}">
                  <a16:creationId xmlns:a16="http://schemas.microsoft.com/office/drawing/2014/main" id="{ADAF0B44-C5A6-453D-A6EE-CE73DC4C837F}"/>
                </a:ext>
              </a:extLst>
            </p:cNvPr>
            <p:cNvSpPr txBox="1">
              <a:spLocks noChangeArrowheads="1"/>
            </p:cNvSpPr>
            <p:nvPr/>
          </p:nvSpPr>
          <p:spPr bwMode="auto">
            <a:xfrm>
              <a:off x="4512" y="1671"/>
              <a:ext cx="804" cy="249"/>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主存</a:t>
              </a:r>
              <a:r>
                <a:rPr kumimoji="0" lang="en-US" altLang="zh-CN" sz="1400">
                  <a:solidFill>
                    <a:srgbClr val="FF0000"/>
                  </a:solidFill>
                  <a:latin typeface="华文新魏" panose="02010800040101010101" pitchFamily="2" charset="-122"/>
                  <a:ea typeface="华文新魏" panose="02010800040101010101" pitchFamily="2" charset="-122"/>
                </a:rPr>
                <a:t>(</a:t>
              </a:r>
              <a:r>
                <a:rPr kumimoji="0" lang="zh-CN" altLang="en-US" sz="1400">
                  <a:solidFill>
                    <a:srgbClr val="FF0000"/>
                  </a:solidFill>
                  <a:latin typeface="华文新魏" panose="02010800040101010101" pitchFamily="2" charset="-122"/>
                  <a:ea typeface="华文新魏" panose="02010800040101010101" pitchFamily="2" charset="-122"/>
                </a:rPr>
                <a:t>用户区</a:t>
              </a:r>
              <a:r>
                <a:rPr kumimoji="0" lang="en-US" altLang="zh-CN" sz="1400">
                  <a:solidFill>
                    <a:srgbClr val="FF0000"/>
                  </a:solidFill>
                  <a:latin typeface="华文新魏" panose="02010800040101010101" pitchFamily="2" charset="-122"/>
                  <a:ea typeface="华文新魏" panose="02010800040101010101" pitchFamily="2" charset="-122"/>
                </a:rPr>
                <a:t>)</a:t>
              </a:r>
            </a:p>
          </p:txBody>
        </p:sp>
        <p:sp>
          <p:nvSpPr>
            <p:cNvPr id="13319" name="Text Box 1033">
              <a:extLst>
                <a:ext uri="{FF2B5EF4-FFF2-40B4-BE49-F238E27FC236}">
                  <a16:creationId xmlns:a16="http://schemas.microsoft.com/office/drawing/2014/main" id="{5E2F68F1-1175-4594-AD32-07C9BFC01E0D}"/>
                </a:ext>
              </a:extLst>
            </p:cNvPr>
            <p:cNvSpPr txBox="1">
              <a:spLocks noChangeArrowheads="1"/>
            </p:cNvSpPr>
            <p:nvPr/>
          </p:nvSpPr>
          <p:spPr bwMode="auto">
            <a:xfrm>
              <a:off x="1031" y="898"/>
              <a:ext cx="354" cy="201"/>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CPU</a:t>
              </a:r>
            </a:p>
          </p:txBody>
        </p:sp>
        <p:sp>
          <p:nvSpPr>
            <p:cNvPr id="13320" name="Line 1034">
              <a:extLst>
                <a:ext uri="{FF2B5EF4-FFF2-40B4-BE49-F238E27FC236}">
                  <a16:creationId xmlns:a16="http://schemas.microsoft.com/office/drawing/2014/main" id="{993A1A66-4E81-4D57-A9DA-A42BABDD54F4}"/>
                </a:ext>
              </a:extLst>
            </p:cNvPr>
            <p:cNvSpPr>
              <a:spLocks noChangeShapeType="1"/>
            </p:cNvSpPr>
            <p:nvPr/>
          </p:nvSpPr>
          <p:spPr bwMode="auto">
            <a:xfrm>
              <a:off x="670" y="1254"/>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1" name="Line 1035">
              <a:extLst>
                <a:ext uri="{FF2B5EF4-FFF2-40B4-BE49-F238E27FC236}">
                  <a16:creationId xmlns:a16="http://schemas.microsoft.com/office/drawing/2014/main" id="{016F0BB4-B4D4-4E79-A714-E7E1D4DC97A8}"/>
                </a:ext>
              </a:extLst>
            </p:cNvPr>
            <p:cNvSpPr>
              <a:spLocks noChangeShapeType="1"/>
            </p:cNvSpPr>
            <p:nvPr/>
          </p:nvSpPr>
          <p:spPr bwMode="auto">
            <a:xfrm>
              <a:off x="670" y="1458"/>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2" name="Line 1036">
              <a:extLst>
                <a:ext uri="{FF2B5EF4-FFF2-40B4-BE49-F238E27FC236}">
                  <a16:creationId xmlns:a16="http://schemas.microsoft.com/office/drawing/2014/main" id="{EACBE5C6-B002-4BF8-9D1B-9DFE9F9C2EC7}"/>
                </a:ext>
              </a:extLst>
            </p:cNvPr>
            <p:cNvSpPr>
              <a:spLocks noChangeShapeType="1"/>
            </p:cNvSpPr>
            <p:nvPr/>
          </p:nvSpPr>
          <p:spPr bwMode="auto">
            <a:xfrm>
              <a:off x="1327" y="1355"/>
              <a:ext cx="28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3" name="Line 1037">
              <a:extLst>
                <a:ext uri="{FF2B5EF4-FFF2-40B4-BE49-F238E27FC236}">
                  <a16:creationId xmlns:a16="http://schemas.microsoft.com/office/drawing/2014/main" id="{E089624C-4ED4-431C-B0D2-60FC1AE7773C}"/>
                </a:ext>
              </a:extLst>
            </p:cNvPr>
            <p:cNvSpPr>
              <a:spLocks noChangeShapeType="1"/>
            </p:cNvSpPr>
            <p:nvPr/>
          </p:nvSpPr>
          <p:spPr bwMode="auto">
            <a:xfrm>
              <a:off x="951" y="1355"/>
              <a:ext cx="18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24" name="Text Box 1038">
              <a:extLst>
                <a:ext uri="{FF2B5EF4-FFF2-40B4-BE49-F238E27FC236}">
                  <a16:creationId xmlns:a16="http://schemas.microsoft.com/office/drawing/2014/main" id="{EDB84E39-3869-4A37-8BB3-C91B6F33CD3C}"/>
                </a:ext>
              </a:extLst>
            </p:cNvPr>
            <p:cNvSpPr txBox="1">
              <a:spLocks noChangeArrowheads="1"/>
            </p:cNvSpPr>
            <p:nvPr/>
          </p:nvSpPr>
          <p:spPr bwMode="auto">
            <a:xfrm>
              <a:off x="1632" y="947"/>
              <a:ext cx="618" cy="157"/>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逻辑地址</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25" name="Text Box 1039">
              <a:extLst>
                <a:ext uri="{FF2B5EF4-FFF2-40B4-BE49-F238E27FC236}">
                  <a16:creationId xmlns:a16="http://schemas.microsoft.com/office/drawing/2014/main" id="{F405CBAC-E03B-49E9-B70D-096709D9EAFB}"/>
                </a:ext>
              </a:extLst>
            </p:cNvPr>
            <p:cNvSpPr txBox="1">
              <a:spLocks noChangeArrowheads="1"/>
            </p:cNvSpPr>
            <p:nvPr/>
          </p:nvSpPr>
          <p:spPr bwMode="auto">
            <a:xfrm>
              <a:off x="2925" y="1152"/>
              <a:ext cx="375" cy="203"/>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快表</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26" name="Line 1040">
              <a:extLst>
                <a:ext uri="{FF2B5EF4-FFF2-40B4-BE49-F238E27FC236}">
                  <a16:creationId xmlns:a16="http://schemas.microsoft.com/office/drawing/2014/main" id="{FAAC8FA4-AE83-40A7-9B23-AA361A17E7CA}"/>
                </a:ext>
              </a:extLst>
            </p:cNvPr>
            <p:cNvSpPr>
              <a:spLocks noChangeShapeType="1"/>
            </p:cNvSpPr>
            <p:nvPr/>
          </p:nvSpPr>
          <p:spPr bwMode="auto">
            <a:xfrm>
              <a:off x="1790" y="1420"/>
              <a:ext cx="7" cy="2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27" name="Text Box 1041">
              <a:extLst>
                <a:ext uri="{FF2B5EF4-FFF2-40B4-BE49-F238E27FC236}">
                  <a16:creationId xmlns:a16="http://schemas.microsoft.com/office/drawing/2014/main" id="{C1D7D935-BDEE-4951-9840-8F9A9E21BDC9}"/>
                </a:ext>
              </a:extLst>
            </p:cNvPr>
            <p:cNvSpPr txBox="1">
              <a:spLocks noChangeArrowheads="1"/>
            </p:cNvSpPr>
            <p:nvPr/>
          </p:nvSpPr>
          <p:spPr bwMode="auto">
            <a:xfrm>
              <a:off x="1891" y="2480"/>
              <a:ext cx="658" cy="410"/>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主存</a:t>
              </a:r>
              <a:r>
                <a:rPr kumimoji="0" lang="en-US" altLang="zh-CN" sz="1400">
                  <a:solidFill>
                    <a:srgbClr val="FF0000"/>
                  </a:solidFill>
                  <a:latin typeface="华文新魏" panose="02010800040101010101" pitchFamily="2" charset="-122"/>
                  <a:ea typeface="华文新魏" panose="02010800040101010101" pitchFamily="2" charset="-122"/>
                </a:rPr>
                <a:t>(</a:t>
              </a:r>
              <a:r>
                <a:rPr kumimoji="0" lang="zh-CN" altLang="en-US" sz="1400">
                  <a:solidFill>
                    <a:srgbClr val="FF0000"/>
                  </a:solidFill>
                  <a:latin typeface="华文新魏" panose="02010800040101010101" pitchFamily="2" charset="-122"/>
                  <a:ea typeface="华文新魏" panose="02010800040101010101" pitchFamily="2" charset="-122"/>
                </a:rPr>
                <a:t>系统区</a:t>
              </a:r>
              <a:r>
                <a:rPr kumimoji="0" lang="en-US" altLang="zh-CN" sz="1400">
                  <a:solidFill>
                    <a:srgbClr val="FF0000"/>
                  </a:solidFill>
                  <a:latin typeface="华文新魏" panose="02010800040101010101" pitchFamily="2" charset="-122"/>
                  <a:ea typeface="华文新魏" panose="02010800040101010101" pitchFamily="2" charset="-122"/>
                </a:rPr>
                <a:t>)</a:t>
              </a:r>
              <a:r>
                <a:rPr kumimoji="0" lang="zh-CN" altLang="en-US" sz="1400">
                  <a:solidFill>
                    <a:srgbClr val="FF0000"/>
                  </a:solidFill>
                  <a:latin typeface="华文新魏" panose="02010800040101010101" pitchFamily="2" charset="-122"/>
                  <a:ea typeface="华文新魏" panose="02010800040101010101" pitchFamily="2" charset="-122"/>
                </a:rPr>
                <a:t>运行进程页表</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28" name="Text Box 1042">
              <a:extLst>
                <a:ext uri="{FF2B5EF4-FFF2-40B4-BE49-F238E27FC236}">
                  <a16:creationId xmlns:a16="http://schemas.microsoft.com/office/drawing/2014/main" id="{58ECD871-C8BA-4F38-8490-132F029777C9}"/>
                </a:ext>
              </a:extLst>
            </p:cNvPr>
            <p:cNvSpPr txBox="1">
              <a:spLocks noChangeArrowheads="1"/>
            </p:cNvSpPr>
            <p:nvPr/>
          </p:nvSpPr>
          <p:spPr bwMode="auto">
            <a:xfrm>
              <a:off x="1234" y="2788"/>
              <a:ext cx="375" cy="204"/>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辅存</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29" name="Line 1043">
              <a:extLst>
                <a:ext uri="{FF2B5EF4-FFF2-40B4-BE49-F238E27FC236}">
                  <a16:creationId xmlns:a16="http://schemas.microsoft.com/office/drawing/2014/main" id="{9C5B7F80-254C-4E9D-92C7-C82189FE9132}"/>
                </a:ext>
              </a:extLst>
            </p:cNvPr>
            <p:cNvSpPr>
              <a:spLocks noChangeShapeType="1"/>
            </p:cNvSpPr>
            <p:nvPr/>
          </p:nvSpPr>
          <p:spPr bwMode="auto">
            <a:xfrm>
              <a:off x="1704" y="3094"/>
              <a:ext cx="28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0" name="Line 1044">
              <a:extLst>
                <a:ext uri="{FF2B5EF4-FFF2-40B4-BE49-F238E27FC236}">
                  <a16:creationId xmlns:a16="http://schemas.microsoft.com/office/drawing/2014/main" id="{8913CD9A-6263-48AC-9227-84EB2BAFE4FA}"/>
                </a:ext>
              </a:extLst>
            </p:cNvPr>
            <p:cNvSpPr>
              <a:spLocks noChangeShapeType="1"/>
            </p:cNvSpPr>
            <p:nvPr/>
          </p:nvSpPr>
          <p:spPr bwMode="auto">
            <a:xfrm>
              <a:off x="1515" y="3196"/>
              <a:ext cx="4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1" name="Line 1045">
              <a:extLst>
                <a:ext uri="{FF2B5EF4-FFF2-40B4-BE49-F238E27FC236}">
                  <a16:creationId xmlns:a16="http://schemas.microsoft.com/office/drawing/2014/main" id="{F9C44B86-ECC8-4150-980E-4BFF6F1F801D}"/>
                </a:ext>
              </a:extLst>
            </p:cNvPr>
            <p:cNvSpPr>
              <a:spLocks noChangeShapeType="1"/>
            </p:cNvSpPr>
            <p:nvPr/>
          </p:nvSpPr>
          <p:spPr bwMode="auto">
            <a:xfrm>
              <a:off x="2172" y="2276"/>
              <a:ext cx="0" cy="2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2" name="Line 1046">
              <a:extLst>
                <a:ext uri="{FF2B5EF4-FFF2-40B4-BE49-F238E27FC236}">
                  <a16:creationId xmlns:a16="http://schemas.microsoft.com/office/drawing/2014/main" id="{A6D63155-4D9D-4D7D-8A7D-DCD3D31E5F30}"/>
                </a:ext>
              </a:extLst>
            </p:cNvPr>
            <p:cNvSpPr>
              <a:spLocks noChangeShapeType="1"/>
            </p:cNvSpPr>
            <p:nvPr/>
          </p:nvSpPr>
          <p:spPr bwMode="auto">
            <a:xfrm>
              <a:off x="1797" y="2480"/>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3" name="Line 1047">
              <a:extLst>
                <a:ext uri="{FF2B5EF4-FFF2-40B4-BE49-F238E27FC236}">
                  <a16:creationId xmlns:a16="http://schemas.microsoft.com/office/drawing/2014/main" id="{27864FB4-5A76-4F25-96D9-2257E7D1B839}"/>
                </a:ext>
              </a:extLst>
            </p:cNvPr>
            <p:cNvSpPr>
              <a:spLocks noChangeShapeType="1"/>
            </p:cNvSpPr>
            <p:nvPr/>
          </p:nvSpPr>
          <p:spPr bwMode="auto">
            <a:xfrm>
              <a:off x="1797" y="2480"/>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4" name="Line 1048">
              <a:extLst>
                <a:ext uri="{FF2B5EF4-FFF2-40B4-BE49-F238E27FC236}">
                  <a16:creationId xmlns:a16="http://schemas.microsoft.com/office/drawing/2014/main" id="{8EC744C5-2DC8-401D-84B9-48CF7B6DDAC7}"/>
                </a:ext>
              </a:extLst>
            </p:cNvPr>
            <p:cNvSpPr>
              <a:spLocks noChangeShapeType="1"/>
            </p:cNvSpPr>
            <p:nvPr/>
          </p:nvSpPr>
          <p:spPr bwMode="auto">
            <a:xfrm>
              <a:off x="1797" y="2890"/>
              <a:ext cx="1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5" name="Line 1049">
              <a:extLst>
                <a:ext uri="{FF2B5EF4-FFF2-40B4-BE49-F238E27FC236}">
                  <a16:creationId xmlns:a16="http://schemas.microsoft.com/office/drawing/2014/main" id="{06D6470C-E2C4-4AF8-93A1-79BEB458E76D}"/>
                </a:ext>
              </a:extLst>
            </p:cNvPr>
            <p:cNvSpPr>
              <a:spLocks noChangeShapeType="1"/>
            </p:cNvSpPr>
            <p:nvPr/>
          </p:nvSpPr>
          <p:spPr bwMode="auto">
            <a:xfrm>
              <a:off x="3864" y="2378"/>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6" name="Line 1050">
              <a:extLst>
                <a:ext uri="{FF2B5EF4-FFF2-40B4-BE49-F238E27FC236}">
                  <a16:creationId xmlns:a16="http://schemas.microsoft.com/office/drawing/2014/main" id="{C79CB417-331C-477A-9ADB-938452EBDDF4}"/>
                </a:ext>
              </a:extLst>
            </p:cNvPr>
            <p:cNvSpPr>
              <a:spLocks noChangeShapeType="1"/>
            </p:cNvSpPr>
            <p:nvPr/>
          </p:nvSpPr>
          <p:spPr bwMode="auto">
            <a:xfrm>
              <a:off x="3112" y="2276"/>
              <a:ext cx="470" cy="6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7" name="Line 1051">
              <a:extLst>
                <a:ext uri="{FF2B5EF4-FFF2-40B4-BE49-F238E27FC236}">
                  <a16:creationId xmlns:a16="http://schemas.microsoft.com/office/drawing/2014/main" id="{79F44F03-880D-4A65-9940-30009EADEA31}"/>
                </a:ext>
              </a:extLst>
            </p:cNvPr>
            <p:cNvSpPr>
              <a:spLocks noChangeShapeType="1"/>
            </p:cNvSpPr>
            <p:nvPr/>
          </p:nvSpPr>
          <p:spPr bwMode="auto">
            <a:xfrm>
              <a:off x="3582" y="2890"/>
              <a:ext cx="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38" name="Line 1052">
              <a:extLst>
                <a:ext uri="{FF2B5EF4-FFF2-40B4-BE49-F238E27FC236}">
                  <a16:creationId xmlns:a16="http://schemas.microsoft.com/office/drawing/2014/main" id="{29B02EA9-EF7A-4EC9-BC93-7C8735F820E2}"/>
                </a:ext>
              </a:extLst>
            </p:cNvPr>
            <p:cNvSpPr>
              <a:spLocks noChangeShapeType="1"/>
            </p:cNvSpPr>
            <p:nvPr/>
          </p:nvSpPr>
          <p:spPr bwMode="auto">
            <a:xfrm flipV="1">
              <a:off x="3676" y="2583"/>
              <a:ext cx="0" cy="30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39" name="Line 1053">
              <a:extLst>
                <a:ext uri="{FF2B5EF4-FFF2-40B4-BE49-F238E27FC236}">
                  <a16:creationId xmlns:a16="http://schemas.microsoft.com/office/drawing/2014/main" id="{AC0C1BC0-61DB-4ADA-AAD8-A5F6D082B045}"/>
                </a:ext>
              </a:extLst>
            </p:cNvPr>
            <p:cNvSpPr>
              <a:spLocks noChangeShapeType="1"/>
            </p:cNvSpPr>
            <p:nvPr/>
          </p:nvSpPr>
          <p:spPr bwMode="auto">
            <a:xfrm flipH="1">
              <a:off x="2361" y="2992"/>
              <a:ext cx="28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0" name="Line 1054">
              <a:extLst>
                <a:ext uri="{FF2B5EF4-FFF2-40B4-BE49-F238E27FC236}">
                  <a16:creationId xmlns:a16="http://schemas.microsoft.com/office/drawing/2014/main" id="{0BAC7FDC-4C23-4049-92C4-C76F8CFAF93D}"/>
                </a:ext>
              </a:extLst>
            </p:cNvPr>
            <p:cNvSpPr>
              <a:spLocks noChangeShapeType="1"/>
            </p:cNvSpPr>
            <p:nvPr/>
          </p:nvSpPr>
          <p:spPr bwMode="auto">
            <a:xfrm>
              <a:off x="3676" y="3196"/>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1" name="Line 1055">
              <a:extLst>
                <a:ext uri="{FF2B5EF4-FFF2-40B4-BE49-F238E27FC236}">
                  <a16:creationId xmlns:a16="http://schemas.microsoft.com/office/drawing/2014/main" id="{98E8F573-2292-4D8C-B3C9-1F80A7776256}"/>
                </a:ext>
              </a:extLst>
            </p:cNvPr>
            <p:cNvSpPr>
              <a:spLocks noChangeShapeType="1"/>
            </p:cNvSpPr>
            <p:nvPr/>
          </p:nvSpPr>
          <p:spPr bwMode="auto">
            <a:xfrm flipV="1">
              <a:off x="4051" y="2583"/>
              <a:ext cx="0" cy="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2" name="Line 1056">
              <a:extLst>
                <a:ext uri="{FF2B5EF4-FFF2-40B4-BE49-F238E27FC236}">
                  <a16:creationId xmlns:a16="http://schemas.microsoft.com/office/drawing/2014/main" id="{448684A4-D56D-4643-8623-16F2798A83D0}"/>
                </a:ext>
              </a:extLst>
            </p:cNvPr>
            <p:cNvSpPr>
              <a:spLocks noChangeShapeType="1"/>
            </p:cNvSpPr>
            <p:nvPr/>
          </p:nvSpPr>
          <p:spPr bwMode="auto">
            <a:xfrm>
              <a:off x="2361" y="3298"/>
              <a:ext cx="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3" name="Line 1057">
              <a:extLst>
                <a:ext uri="{FF2B5EF4-FFF2-40B4-BE49-F238E27FC236}">
                  <a16:creationId xmlns:a16="http://schemas.microsoft.com/office/drawing/2014/main" id="{1A27F9B9-E851-4777-937E-8D04F3A101ED}"/>
                </a:ext>
              </a:extLst>
            </p:cNvPr>
            <p:cNvSpPr>
              <a:spLocks noChangeShapeType="1"/>
            </p:cNvSpPr>
            <p:nvPr/>
          </p:nvSpPr>
          <p:spPr bwMode="auto">
            <a:xfrm flipV="1">
              <a:off x="2736" y="3094"/>
              <a:ext cx="189" cy="2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44" name="Line 1058">
              <a:extLst>
                <a:ext uri="{FF2B5EF4-FFF2-40B4-BE49-F238E27FC236}">
                  <a16:creationId xmlns:a16="http://schemas.microsoft.com/office/drawing/2014/main" id="{17EFBAB4-DA53-4613-824D-F91F2E796F38}"/>
                </a:ext>
              </a:extLst>
            </p:cNvPr>
            <p:cNvSpPr>
              <a:spLocks noChangeShapeType="1"/>
            </p:cNvSpPr>
            <p:nvPr/>
          </p:nvSpPr>
          <p:spPr bwMode="auto">
            <a:xfrm flipV="1">
              <a:off x="3770" y="2583"/>
              <a:ext cx="0" cy="51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5" name="Line 1059">
              <a:extLst>
                <a:ext uri="{FF2B5EF4-FFF2-40B4-BE49-F238E27FC236}">
                  <a16:creationId xmlns:a16="http://schemas.microsoft.com/office/drawing/2014/main" id="{4F00C2D2-B49A-4450-B911-C4E2E611C9EC}"/>
                </a:ext>
              </a:extLst>
            </p:cNvPr>
            <p:cNvSpPr>
              <a:spLocks noChangeShapeType="1"/>
            </p:cNvSpPr>
            <p:nvPr/>
          </p:nvSpPr>
          <p:spPr bwMode="auto">
            <a:xfrm flipH="1">
              <a:off x="3300" y="1662"/>
              <a:ext cx="1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6" name="Line 1060">
              <a:extLst>
                <a:ext uri="{FF2B5EF4-FFF2-40B4-BE49-F238E27FC236}">
                  <a16:creationId xmlns:a16="http://schemas.microsoft.com/office/drawing/2014/main" id="{BC7BD133-4BE0-4CE5-ACFB-6BB981826B70}"/>
                </a:ext>
              </a:extLst>
            </p:cNvPr>
            <p:cNvSpPr>
              <a:spLocks noChangeShapeType="1"/>
            </p:cNvSpPr>
            <p:nvPr/>
          </p:nvSpPr>
          <p:spPr bwMode="auto">
            <a:xfrm>
              <a:off x="3206" y="3401"/>
              <a:ext cx="0" cy="33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7" name="Text Box 1061">
              <a:extLst>
                <a:ext uri="{FF2B5EF4-FFF2-40B4-BE49-F238E27FC236}">
                  <a16:creationId xmlns:a16="http://schemas.microsoft.com/office/drawing/2014/main" id="{13C590AC-B938-4BE1-B68B-E3B63A226A56}"/>
                </a:ext>
              </a:extLst>
            </p:cNvPr>
            <p:cNvSpPr txBox="1">
              <a:spLocks noChangeArrowheads="1"/>
            </p:cNvSpPr>
            <p:nvPr/>
          </p:nvSpPr>
          <p:spPr bwMode="auto">
            <a:xfrm>
              <a:off x="2925" y="3740"/>
              <a:ext cx="819" cy="244"/>
            </a:xfrm>
            <a:prstGeom prst="rect">
              <a:avLst/>
            </a:prstGeom>
            <a:solidFill>
              <a:srgbClr val="3399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缺页中断处理</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48" name="Line 1062">
              <a:extLst>
                <a:ext uri="{FF2B5EF4-FFF2-40B4-BE49-F238E27FC236}">
                  <a16:creationId xmlns:a16="http://schemas.microsoft.com/office/drawing/2014/main" id="{C5E320C5-2015-4AE3-AD9A-A51986969C64}"/>
                </a:ext>
              </a:extLst>
            </p:cNvPr>
            <p:cNvSpPr>
              <a:spLocks noChangeShapeType="1"/>
            </p:cNvSpPr>
            <p:nvPr/>
          </p:nvSpPr>
          <p:spPr bwMode="auto">
            <a:xfrm flipV="1">
              <a:off x="1327" y="3401"/>
              <a:ext cx="0" cy="44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49" name="Line 1063">
              <a:extLst>
                <a:ext uri="{FF2B5EF4-FFF2-40B4-BE49-F238E27FC236}">
                  <a16:creationId xmlns:a16="http://schemas.microsoft.com/office/drawing/2014/main" id="{F9538E12-4D4B-4B30-826D-7DB08498FA74}"/>
                </a:ext>
              </a:extLst>
            </p:cNvPr>
            <p:cNvSpPr>
              <a:spLocks noChangeShapeType="1"/>
            </p:cNvSpPr>
            <p:nvPr/>
          </p:nvSpPr>
          <p:spPr bwMode="auto">
            <a:xfrm flipV="1">
              <a:off x="4724" y="2378"/>
              <a:ext cx="361" cy="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0" name="Line 1064">
              <a:extLst>
                <a:ext uri="{FF2B5EF4-FFF2-40B4-BE49-F238E27FC236}">
                  <a16:creationId xmlns:a16="http://schemas.microsoft.com/office/drawing/2014/main" id="{6D788B7F-1271-44EF-A3C7-34D0447E9CC2}"/>
                </a:ext>
              </a:extLst>
            </p:cNvPr>
            <p:cNvSpPr>
              <a:spLocks noChangeShapeType="1"/>
            </p:cNvSpPr>
            <p:nvPr/>
          </p:nvSpPr>
          <p:spPr bwMode="auto">
            <a:xfrm flipV="1">
              <a:off x="4716" y="2583"/>
              <a:ext cx="412" cy="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51" name="Line 1065">
              <a:extLst>
                <a:ext uri="{FF2B5EF4-FFF2-40B4-BE49-F238E27FC236}">
                  <a16:creationId xmlns:a16="http://schemas.microsoft.com/office/drawing/2014/main" id="{EE6BBB33-5851-444B-81A4-9D148BBE554C}"/>
                </a:ext>
              </a:extLst>
            </p:cNvPr>
            <p:cNvSpPr>
              <a:spLocks noChangeShapeType="1"/>
            </p:cNvSpPr>
            <p:nvPr/>
          </p:nvSpPr>
          <p:spPr bwMode="auto">
            <a:xfrm>
              <a:off x="4334" y="2480"/>
              <a:ext cx="390" cy="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52" name="Text Box 1066">
              <a:extLst>
                <a:ext uri="{FF2B5EF4-FFF2-40B4-BE49-F238E27FC236}">
                  <a16:creationId xmlns:a16="http://schemas.microsoft.com/office/drawing/2014/main" id="{6A67F7FD-A04C-4A25-8CD7-FD40E094EEDF}"/>
                </a:ext>
              </a:extLst>
            </p:cNvPr>
            <p:cNvSpPr txBox="1">
              <a:spLocks noChangeArrowheads="1"/>
            </p:cNvSpPr>
            <p:nvPr/>
          </p:nvSpPr>
          <p:spPr bwMode="auto">
            <a:xfrm>
              <a:off x="1140" y="1458"/>
              <a:ext cx="498" cy="33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①</a:t>
              </a:r>
              <a:r>
                <a:rPr kumimoji="0" lang="zh-CN" altLang="en-US" sz="1400">
                  <a:solidFill>
                    <a:srgbClr val="FF0000"/>
                  </a:solidFill>
                  <a:latin typeface="华文新魏" panose="02010800040101010101" pitchFamily="2" charset="-122"/>
                  <a:ea typeface="华文新魏" panose="02010800040101010101" pitchFamily="2" charset="-122"/>
                </a:rPr>
                <a:t>分解地址</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53" name="Text Box 1067">
              <a:extLst>
                <a:ext uri="{FF2B5EF4-FFF2-40B4-BE49-F238E27FC236}">
                  <a16:creationId xmlns:a16="http://schemas.microsoft.com/office/drawing/2014/main" id="{515DBCC3-BC14-43FF-A7FD-875862A3EA59}"/>
                </a:ext>
              </a:extLst>
            </p:cNvPr>
            <p:cNvSpPr txBox="1">
              <a:spLocks noChangeArrowheads="1"/>
            </p:cNvSpPr>
            <p:nvPr/>
          </p:nvSpPr>
          <p:spPr bwMode="auto">
            <a:xfrm>
              <a:off x="4428" y="2583"/>
              <a:ext cx="194" cy="707"/>
            </a:xfrm>
            <a:prstGeom prst="rect">
              <a:avLst/>
            </a:prstGeom>
            <a:solidFill>
              <a:srgbClr val="FFCC66"/>
            </a:solidFill>
            <a:ln w="9525">
              <a:solidFill>
                <a:srgbClr val="FFFFFF"/>
              </a:solidFill>
              <a:prstDash val="sysDot"/>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③⑤</a:t>
              </a:r>
            </a:p>
            <a:p>
              <a:r>
                <a:rPr kumimoji="0" lang="zh-CN" altLang="en-US" sz="1400">
                  <a:solidFill>
                    <a:srgbClr val="FF0000"/>
                  </a:solidFill>
                  <a:latin typeface="华文新魏" panose="02010800040101010101" pitchFamily="2" charset="-122"/>
                  <a:ea typeface="华文新魏" panose="02010800040101010101" pitchFamily="2" charset="-122"/>
                </a:rPr>
                <a:t>访</a:t>
              </a:r>
              <a:endParaRPr kumimoji="0" lang="en-US" altLang="zh-CN" sz="1400">
                <a:solidFill>
                  <a:srgbClr val="FF0000"/>
                </a:solidFill>
                <a:latin typeface="华文新魏" panose="02010800040101010101" pitchFamily="2" charset="-122"/>
                <a:ea typeface="华文新魏" panose="02010800040101010101" pitchFamily="2" charset="-122"/>
              </a:endParaRPr>
            </a:p>
            <a:p>
              <a:r>
                <a:rPr kumimoji="0" lang="zh-CN" altLang="en-US" sz="1400">
                  <a:solidFill>
                    <a:srgbClr val="FF0000"/>
                  </a:solidFill>
                  <a:latin typeface="华文新魏" panose="02010800040101010101" pitchFamily="2" charset="-122"/>
                  <a:ea typeface="华文新魏" panose="02010800040101010101" pitchFamily="2" charset="-122"/>
                </a:rPr>
                <a:t>问</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54" name="Line 1068">
              <a:extLst>
                <a:ext uri="{FF2B5EF4-FFF2-40B4-BE49-F238E27FC236}">
                  <a16:creationId xmlns:a16="http://schemas.microsoft.com/office/drawing/2014/main" id="{86B1B295-E206-42B5-ABA4-FBAB24CD3B4B}"/>
                </a:ext>
              </a:extLst>
            </p:cNvPr>
            <p:cNvSpPr>
              <a:spLocks noChangeShapeType="1"/>
            </p:cNvSpPr>
            <p:nvPr/>
          </p:nvSpPr>
          <p:spPr bwMode="auto">
            <a:xfrm>
              <a:off x="1421" y="845"/>
              <a:ext cx="0" cy="153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55" name="Line 1069">
              <a:extLst>
                <a:ext uri="{FF2B5EF4-FFF2-40B4-BE49-F238E27FC236}">
                  <a16:creationId xmlns:a16="http://schemas.microsoft.com/office/drawing/2014/main" id="{399FC48E-D488-492A-BBAC-2E5695A39018}"/>
                </a:ext>
              </a:extLst>
            </p:cNvPr>
            <p:cNvSpPr>
              <a:spLocks noChangeShapeType="1"/>
            </p:cNvSpPr>
            <p:nvPr/>
          </p:nvSpPr>
          <p:spPr bwMode="auto">
            <a:xfrm>
              <a:off x="1421" y="2378"/>
              <a:ext cx="112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56" name="Line 1070">
              <a:extLst>
                <a:ext uri="{FF2B5EF4-FFF2-40B4-BE49-F238E27FC236}">
                  <a16:creationId xmlns:a16="http://schemas.microsoft.com/office/drawing/2014/main" id="{781132D4-D469-4348-8A21-474F6BF89038}"/>
                </a:ext>
              </a:extLst>
            </p:cNvPr>
            <p:cNvSpPr>
              <a:spLocks noChangeShapeType="1"/>
            </p:cNvSpPr>
            <p:nvPr/>
          </p:nvSpPr>
          <p:spPr bwMode="auto">
            <a:xfrm flipV="1">
              <a:off x="4428" y="845"/>
              <a:ext cx="0" cy="269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57" name="Line 1071">
              <a:extLst>
                <a:ext uri="{FF2B5EF4-FFF2-40B4-BE49-F238E27FC236}">
                  <a16:creationId xmlns:a16="http://schemas.microsoft.com/office/drawing/2014/main" id="{6923FBE0-FAB0-46B7-9608-453624E14BC6}"/>
                </a:ext>
              </a:extLst>
            </p:cNvPr>
            <p:cNvSpPr>
              <a:spLocks noChangeShapeType="1"/>
            </p:cNvSpPr>
            <p:nvPr/>
          </p:nvSpPr>
          <p:spPr bwMode="auto">
            <a:xfrm>
              <a:off x="1421" y="845"/>
              <a:ext cx="300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58" name="Text Box 1072">
              <a:extLst>
                <a:ext uri="{FF2B5EF4-FFF2-40B4-BE49-F238E27FC236}">
                  <a16:creationId xmlns:a16="http://schemas.microsoft.com/office/drawing/2014/main" id="{155C9238-ED08-46EC-85F9-5E9B39956FB1}"/>
                </a:ext>
              </a:extLst>
            </p:cNvPr>
            <p:cNvSpPr txBox="1">
              <a:spLocks noChangeArrowheads="1"/>
            </p:cNvSpPr>
            <p:nvPr/>
          </p:nvSpPr>
          <p:spPr bwMode="auto">
            <a:xfrm>
              <a:off x="3864" y="947"/>
              <a:ext cx="470" cy="307"/>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FF0000"/>
                  </a:solidFill>
                  <a:latin typeface="华文新魏" panose="02010800040101010101" pitchFamily="2" charset="-122"/>
                  <a:ea typeface="华文新魏" panose="02010800040101010101" pitchFamily="2" charset="-122"/>
                </a:rPr>
                <a:t>MMU</a:t>
              </a:r>
            </a:p>
          </p:txBody>
        </p:sp>
        <p:sp>
          <p:nvSpPr>
            <p:cNvPr id="13359" name="Text Box 1073">
              <a:extLst>
                <a:ext uri="{FF2B5EF4-FFF2-40B4-BE49-F238E27FC236}">
                  <a16:creationId xmlns:a16="http://schemas.microsoft.com/office/drawing/2014/main" id="{5DDA1F2D-18DC-462F-82FF-D8F247C69451}"/>
                </a:ext>
              </a:extLst>
            </p:cNvPr>
            <p:cNvSpPr txBox="1">
              <a:spLocks noChangeArrowheads="1"/>
            </p:cNvSpPr>
            <p:nvPr/>
          </p:nvSpPr>
          <p:spPr bwMode="auto">
            <a:xfrm>
              <a:off x="2455" y="1458"/>
              <a:ext cx="564" cy="204"/>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②</a:t>
              </a:r>
              <a:r>
                <a:rPr kumimoji="0" lang="zh-CN" altLang="en-US" sz="1200">
                  <a:solidFill>
                    <a:srgbClr val="FF0000"/>
                  </a:solidFill>
                  <a:latin typeface="华文新魏" panose="02010800040101010101" pitchFamily="2" charset="-122"/>
                  <a:ea typeface="华文新魏" panose="02010800040101010101" pitchFamily="2" charset="-122"/>
                </a:rPr>
                <a:t>查快表</a:t>
              </a:r>
              <a:endParaRPr kumimoji="0" lang="en-US" altLang="zh-CN" sz="1200">
                <a:solidFill>
                  <a:srgbClr val="FF0000"/>
                </a:solidFill>
                <a:latin typeface="华文新魏" panose="02010800040101010101" pitchFamily="2" charset="-122"/>
                <a:ea typeface="华文新魏" panose="02010800040101010101" pitchFamily="2" charset="-122"/>
              </a:endParaRPr>
            </a:p>
          </p:txBody>
        </p:sp>
        <p:sp>
          <p:nvSpPr>
            <p:cNvPr id="13360" name="Line 1074">
              <a:extLst>
                <a:ext uri="{FF2B5EF4-FFF2-40B4-BE49-F238E27FC236}">
                  <a16:creationId xmlns:a16="http://schemas.microsoft.com/office/drawing/2014/main" id="{DC36DC50-3A3B-48CD-BDF3-6E4F9B694B1C}"/>
                </a:ext>
              </a:extLst>
            </p:cNvPr>
            <p:cNvSpPr>
              <a:spLocks noChangeShapeType="1"/>
            </p:cNvSpPr>
            <p:nvPr/>
          </p:nvSpPr>
          <p:spPr bwMode="auto">
            <a:xfrm>
              <a:off x="1797" y="1662"/>
              <a:ext cx="112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3361" name="Group 1075">
              <a:extLst>
                <a:ext uri="{FF2B5EF4-FFF2-40B4-BE49-F238E27FC236}">
                  <a16:creationId xmlns:a16="http://schemas.microsoft.com/office/drawing/2014/main" id="{5DDA3A29-06EC-4C94-ADE1-DBF3A7416A7B}"/>
                </a:ext>
              </a:extLst>
            </p:cNvPr>
            <p:cNvGrpSpPr>
              <a:grpSpLocks/>
            </p:cNvGrpSpPr>
            <p:nvPr/>
          </p:nvGrpSpPr>
          <p:grpSpPr bwMode="auto">
            <a:xfrm>
              <a:off x="2925" y="1355"/>
              <a:ext cx="375" cy="615"/>
              <a:chOff x="6300" y="2376"/>
              <a:chExt cx="720" cy="936"/>
            </a:xfrm>
          </p:grpSpPr>
          <p:sp>
            <p:nvSpPr>
              <p:cNvPr id="13406" name="Text Box 1076">
                <a:extLst>
                  <a:ext uri="{FF2B5EF4-FFF2-40B4-BE49-F238E27FC236}">
                    <a16:creationId xmlns:a16="http://schemas.microsoft.com/office/drawing/2014/main" id="{1AD240B0-CC7B-4FA5-9685-2268A846ED77}"/>
                  </a:ext>
                </a:extLst>
              </p:cNvPr>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en-US" altLang="zh-CN" sz="700">
                  <a:solidFill>
                    <a:srgbClr val="FF0000"/>
                  </a:solidFill>
                  <a:latin typeface="华文新魏" panose="02010800040101010101" pitchFamily="2" charset="-122"/>
                  <a:ea typeface="华文新魏" panose="02010800040101010101" pitchFamily="2" charset="-122"/>
                </a:endParaRPr>
              </a:p>
            </p:txBody>
          </p:sp>
          <p:sp>
            <p:nvSpPr>
              <p:cNvPr id="13407" name="Line 1077">
                <a:extLst>
                  <a:ext uri="{FF2B5EF4-FFF2-40B4-BE49-F238E27FC236}">
                    <a16:creationId xmlns:a16="http://schemas.microsoft.com/office/drawing/2014/main" id="{8687EC93-D739-4FFE-B072-EED07E1784E9}"/>
                  </a:ext>
                </a:extLst>
              </p:cNvPr>
              <p:cNvSpPr>
                <a:spLocks noChangeShapeType="1"/>
              </p:cNvSpPr>
              <p:nvPr/>
            </p:nvSpPr>
            <p:spPr bwMode="auto">
              <a:xfrm>
                <a:off x="6300" y="253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8" name="Line 1078">
                <a:extLst>
                  <a:ext uri="{FF2B5EF4-FFF2-40B4-BE49-F238E27FC236}">
                    <a16:creationId xmlns:a16="http://schemas.microsoft.com/office/drawing/2014/main" id="{98D62A09-9228-4E91-8BF2-64E2D893BD85}"/>
                  </a:ext>
                </a:extLst>
              </p:cNvPr>
              <p:cNvSpPr>
                <a:spLocks noChangeShapeType="1"/>
              </p:cNvSpPr>
              <p:nvPr/>
            </p:nvSpPr>
            <p:spPr bwMode="auto">
              <a:xfrm>
                <a:off x="6300" y="268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9" name="Line 1079">
                <a:extLst>
                  <a:ext uri="{FF2B5EF4-FFF2-40B4-BE49-F238E27FC236}">
                    <a16:creationId xmlns:a16="http://schemas.microsoft.com/office/drawing/2014/main" id="{60F06A62-A523-437F-BAE1-2209A89CEBC8}"/>
                  </a:ext>
                </a:extLst>
              </p:cNvPr>
              <p:cNvSpPr>
                <a:spLocks noChangeShapeType="1"/>
              </p:cNvSpPr>
              <p:nvPr/>
            </p:nvSpPr>
            <p:spPr bwMode="auto">
              <a:xfrm>
                <a:off x="6300" y="284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0" name="Line 1080">
                <a:extLst>
                  <a:ext uri="{FF2B5EF4-FFF2-40B4-BE49-F238E27FC236}">
                    <a16:creationId xmlns:a16="http://schemas.microsoft.com/office/drawing/2014/main" id="{7331DAE2-288F-4A3D-8A77-A958FA2D6E63}"/>
                  </a:ext>
                </a:extLst>
              </p:cNvPr>
              <p:cNvSpPr>
                <a:spLocks noChangeShapeType="1"/>
              </p:cNvSpPr>
              <p:nvPr/>
            </p:nvSpPr>
            <p:spPr bwMode="auto">
              <a:xfrm>
                <a:off x="6300" y="3000"/>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1" name="Line 1081">
                <a:extLst>
                  <a:ext uri="{FF2B5EF4-FFF2-40B4-BE49-F238E27FC236}">
                    <a16:creationId xmlns:a16="http://schemas.microsoft.com/office/drawing/2014/main" id="{8ACFA49B-C4E3-4D5F-8FEA-9FB8F1DAA437}"/>
                  </a:ext>
                </a:extLst>
              </p:cNvPr>
              <p:cNvSpPr>
                <a:spLocks noChangeShapeType="1"/>
              </p:cNvSpPr>
              <p:nvPr/>
            </p:nvSpPr>
            <p:spPr bwMode="auto">
              <a:xfrm>
                <a:off x="6660" y="2376"/>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62" name="Text Box 1082">
              <a:extLst>
                <a:ext uri="{FF2B5EF4-FFF2-40B4-BE49-F238E27FC236}">
                  <a16:creationId xmlns:a16="http://schemas.microsoft.com/office/drawing/2014/main" id="{18BFA9B3-AFA0-4E44-93A2-B1C8C6DED1A9}"/>
                </a:ext>
              </a:extLst>
            </p:cNvPr>
            <p:cNvSpPr txBox="1">
              <a:spLocks noChangeArrowheads="1"/>
            </p:cNvSpPr>
            <p:nvPr/>
          </p:nvSpPr>
          <p:spPr bwMode="auto">
            <a:xfrm>
              <a:off x="3112" y="2072"/>
              <a:ext cx="448" cy="203"/>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③</a:t>
              </a:r>
              <a:r>
                <a:rPr kumimoji="0" lang="zh-CN" altLang="en-US" sz="1200">
                  <a:solidFill>
                    <a:srgbClr val="FF0000"/>
                  </a:solidFill>
                  <a:latin typeface="华文新魏" panose="02010800040101010101" pitchFamily="2" charset="-122"/>
                  <a:ea typeface="华文新魏" panose="02010800040101010101" pitchFamily="2" charset="-122"/>
                </a:rPr>
                <a:t>命中</a:t>
              </a:r>
              <a:endParaRPr kumimoji="0" lang="en-US" altLang="zh-CN" sz="1200">
                <a:solidFill>
                  <a:srgbClr val="FF0000"/>
                </a:solidFill>
                <a:latin typeface="华文新魏" panose="02010800040101010101" pitchFamily="2" charset="-122"/>
                <a:ea typeface="华文新魏" panose="02010800040101010101" pitchFamily="2" charset="-122"/>
              </a:endParaRPr>
            </a:p>
          </p:txBody>
        </p:sp>
        <p:sp>
          <p:nvSpPr>
            <p:cNvPr id="13363" name="Line 1083">
              <a:extLst>
                <a:ext uri="{FF2B5EF4-FFF2-40B4-BE49-F238E27FC236}">
                  <a16:creationId xmlns:a16="http://schemas.microsoft.com/office/drawing/2014/main" id="{D706A5B4-8A89-424F-88D9-90E3E8C0F0F1}"/>
                </a:ext>
              </a:extLst>
            </p:cNvPr>
            <p:cNvSpPr>
              <a:spLocks noChangeShapeType="1"/>
            </p:cNvSpPr>
            <p:nvPr/>
          </p:nvSpPr>
          <p:spPr bwMode="auto">
            <a:xfrm>
              <a:off x="3112" y="1970"/>
              <a:ext cx="0"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4" name="Text Box 1084">
              <a:extLst>
                <a:ext uri="{FF2B5EF4-FFF2-40B4-BE49-F238E27FC236}">
                  <a16:creationId xmlns:a16="http://schemas.microsoft.com/office/drawing/2014/main" id="{6CFAF872-923D-4419-9C6D-3867F7FBED7B}"/>
                </a:ext>
              </a:extLst>
            </p:cNvPr>
            <p:cNvSpPr txBox="1">
              <a:spLocks noChangeArrowheads="1"/>
            </p:cNvSpPr>
            <p:nvPr/>
          </p:nvSpPr>
          <p:spPr bwMode="auto">
            <a:xfrm>
              <a:off x="2549" y="2378"/>
              <a:ext cx="563" cy="205"/>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④</a:t>
              </a:r>
              <a:r>
                <a:rPr kumimoji="0" lang="zh-CN" altLang="en-US" sz="1200">
                  <a:solidFill>
                    <a:srgbClr val="FF0000"/>
                  </a:solidFill>
                  <a:latin typeface="华文新魏" panose="02010800040101010101" pitchFamily="2" charset="-122"/>
                  <a:ea typeface="华文新魏" panose="02010800040101010101" pitchFamily="2" charset="-122"/>
                </a:rPr>
                <a:t>不命中</a:t>
              </a:r>
              <a:endParaRPr kumimoji="0" lang="en-US" altLang="zh-CN" sz="1200">
                <a:solidFill>
                  <a:srgbClr val="FF0000"/>
                </a:solidFill>
                <a:latin typeface="华文新魏" panose="02010800040101010101" pitchFamily="2" charset="-122"/>
                <a:ea typeface="华文新魏" panose="02010800040101010101" pitchFamily="2" charset="-122"/>
              </a:endParaRPr>
            </a:p>
          </p:txBody>
        </p:sp>
        <p:sp>
          <p:nvSpPr>
            <p:cNvPr id="13365" name="Line 1085">
              <a:extLst>
                <a:ext uri="{FF2B5EF4-FFF2-40B4-BE49-F238E27FC236}">
                  <a16:creationId xmlns:a16="http://schemas.microsoft.com/office/drawing/2014/main" id="{D321F8CE-6BA9-4845-AA86-1751482A22F3}"/>
                </a:ext>
              </a:extLst>
            </p:cNvPr>
            <p:cNvSpPr>
              <a:spLocks noChangeShapeType="1"/>
            </p:cNvSpPr>
            <p:nvPr/>
          </p:nvSpPr>
          <p:spPr bwMode="auto">
            <a:xfrm>
              <a:off x="2549" y="2378"/>
              <a:ext cx="0" cy="115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3366" name="Line 1086">
              <a:extLst>
                <a:ext uri="{FF2B5EF4-FFF2-40B4-BE49-F238E27FC236}">
                  <a16:creationId xmlns:a16="http://schemas.microsoft.com/office/drawing/2014/main" id="{B4FF8987-85D6-4B51-BC1E-209FE33F5215}"/>
                </a:ext>
              </a:extLst>
            </p:cNvPr>
            <p:cNvSpPr>
              <a:spLocks noChangeShapeType="1"/>
            </p:cNvSpPr>
            <p:nvPr/>
          </p:nvSpPr>
          <p:spPr bwMode="auto">
            <a:xfrm flipH="1">
              <a:off x="2642" y="2276"/>
              <a:ext cx="470" cy="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7" name="Line 1087">
              <a:extLst>
                <a:ext uri="{FF2B5EF4-FFF2-40B4-BE49-F238E27FC236}">
                  <a16:creationId xmlns:a16="http://schemas.microsoft.com/office/drawing/2014/main" id="{6DBAE6CD-B65B-4020-B485-D347E4097F6B}"/>
                </a:ext>
              </a:extLst>
            </p:cNvPr>
            <p:cNvSpPr>
              <a:spLocks noChangeShapeType="1"/>
            </p:cNvSpPr>
            <p:nvPr/>
          </p:nvSpPr>
          <p:spPr bwMode="auto">
            <a:xfrm>
              <a:off x="2642" y="1867"/>
              <a:ext cx="1034" cy="13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68" name="Text Box 1088">
              <a:extLst>
                <a:ext uri="{FF2B5EF4-FFF2-40B4-BE49-F238E27FC236}">
                  <a16:creationId xmlns:a16="http://schemas.microsoft.com/office/drawing/2014/main" id="{1CA61E93-0A7B-4F20-8BB7-79FEE497EE8E}"/>
                </a:ext>
              </a:extLst>
            </p:cNvPr>
            <p:cNvSpPr txBox="1">
              <a:spLocks noChangeArrowheads="1"/>
            </p:cNvSpPr>
            <p:nvPr/>
          </p:nvSpPr>
          <p:spPr bwMode="auto">
            <a:xfrm>
              <a:off x="2830" y="2890"/>
              <a:ext cx="680" cy="18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⑤</a:t>
              </a:r>
              <a:r>
                <a:rPr kumimoji="0" lang="zh-CN" altLang="en-US" sz="1400">
                  <a:solidFill>
                    <a:srgbClr val="FF0000"/>
                  </a:solidFill>
                  <a:latin typeface="华文新魏" panose="02010800040101010101" pitchFamily="2" charset="-122"/>
                  <a:ea typeface="华文新魏" panose="02010800040101010101" pitchFamily="2" charset="-122"/>
                </a:rPr>
                <a:t>页表命中</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69" name="Line 1089">
              <a:extLst>
                <a:ext uri="{FF2B5EF4-FFF2-40B4-BE49-F238E27FC236}">
                  <a16:creationId xmlns:a16="http://schemas.microsoft.com/office/drawing/2014/main" id="{CA001344-7454-42AB-B43C-5EBCB0CC65BB}"/>
                </a:ext>
              </a:extLst>
            </p:cNvPr>
            <p:cNvSpPr>
              <a:spLocks noChangeShapeType="1"/>
            </p:cNvSpPr>
            <p:nvPr/>
          </p:nvSpPr>
          <p:spPr bwMode="auto">
            <a:xfrm>
              <a:off x="2925" y="3094"/>
              <a:ext cx="84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0" name="Text Box 1090">
              <a:extLst>
                <a:ext uri="{FF2B5EF4-FFF2-40B4-BE49-F238E27FC236}">
                  <a16:creationId xmlns:a16="http://schemas.microsoft.com/office/drawing/2014/main" id="{5998A622-791F-40E8-A71B-C78F8A7051D8}"/>
                </a:ext>
              </a:extLst>
            </p:cNvPr>
            <p:cNvSpPr txBox="1">
              <a:spLocks noChangeArrowheads="1"/>
            </p:cNvSpPr>
            <p:nvPr/>
          </p:nvSpPr>
          <p:spPr bwMode="auto">
            <a:xfrm>
              <a:off x="2830" y="3196"/>
              <a:ext cx="781" cy="200"/>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⑦</a:t>
              </a:r>
              <a:r>
                <a:rPr kumimoji="0" lang="zh-CN" altLang="en-US" sz="1400">
                  <a:solidFill>
                    <a:srgbClr val="FF0000"/>
                  </a:solidFill>
                  <a:latin typeface="华文新魏" panose="02010800040101010101" pitchFamily="2" charset="-122"/>
                  <a:ea typeface="华文新魏" panose="02010800040101010101" pitchFamily="2" charset="-122"/>
                </a:rPr>
                <a:t>发缺页中断</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71" name="Line 1091">
              <a:extLst>
                <a:ext uri="{FF2B5EF4-FFF2-40B4-BE49-F238E27FC236}">
                  <a16:creationId xmlns:a16="http://schemas.microsoft.com/office/drawing/2014/main" id="{25B4331F-A2F8-420D-AE13-0C75420C27F7}"/>
                </a:ext>
              </a:extLst>
            </p:cNvPr>
            <p:cNvSpPr>
              <a:spLocks noChangeShapeType="1"/>
            </p:cNvSpPr>
            <p:nvPr/>
          </p:nvSpPr>
          <p:spPr bwMode="auto">
            <a:xfrm>
              <a:off x="2925" y="3401"/>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2" name="Line 1092">
              <a:extLst>
                <a:ext uri="{FF2B5EF4-FFF2-40B4-BE49-F238E27FC236}">
                  <a16:creationId xmlns:a16="http://schemas.microsoft.com/office/drawing/2014/main" id="{1F1FBAF9-A7A8-41B8-9838-6B2FEB251526}"/>
                </a:ext>
              </a:extLst>
            </p:cNvPr>
            <p:cNvSpPr>
              <a:spLocks noChangeShapeType="1"/>
            </p:cNvSpPr>
            <p:nvPr/>
          </p:nvSpPr>
          <p:spPr bwMode="auto">
            <a:xfrm>
              <a:off x="2736" y="3298"/>
              <a:ext cx="189" cy="10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3" name="Text Box 1093">
              <a:extLst>
                <a:ext uri="{FF2B5EF4-FFF2-40B4-BE49-F238E27FC236}">
                  <a16:creationId xmlns:a16="http://schemas.microsoft.com/office/drawing/2014/main" id="{F7DF296F-8755-406D-83CE-EE4BEC81ED17}"/>
                </a:ext>
              </a:extLst>
            </p:cNvPr>
            <p:cNvSpPr txBox="1">
              <a:spLocks noChangeArrowheads="1"/>
            </p:cNvSpPr>
            <p:nvPr/>
          </p:nvSpPr>
          <p:spPr bwMode="auto">
            <a:xfrm>
              <a:off x="1891" y="3579"/>
              <a:ext cx="509" cy="261"/>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a:solidFill>
                    <a:srgbClr val="FF0000"/>
                  </a:solidFill>
                  <a:latin typeface="华文新魏" panose="02010800040101010101" pitchFamily="2" charset="-122"/>
                  <a:ea typeface="华文新魏" panose="02010800040101010101" pitchFamily="2" charset="-122"/>
                </a:rPr>
                <a:t>⑧</a:t>
              </a:r>
              <a:r>
                <a:rPr kumimoji="0" lang="zh-CN" altLang="en-US" sz="1600">
                  <a:solidFill>
                    <a:srgbClr val="FF0000"/>
                  </a:solidFill>
                  <a:latin typeface="华文新魏" panose="02010800040101010101" pitchFamily="2" charset="-122"/>
                  <a:ea typeface="华文新魏" panose="02010800040101010101" pitchFamily="2" charset="-122"/>
                </a:rPr>
                <a:t>调页</a:t>
              </a: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13374" name="Line 1094">
              <a:extLst>
                <a:ext uri="{FF2B5EF4-FFF2-40B4-BE49-F238E27FC236}">
                  <a16:creationId xmlns:a16="http://schemas.microsoft.com/office/drawing/2014/main" id="{6AB83FB8-4E00-4803-8DB5-B31B54E52CFF}"/>
                </a:ext>
              </a:extLst>
            </p:cNvPr>
            <p:cNvSpPr>
              <a:spLocks noChangeShapeType="1"/>
            </p:cNvSpPr>
            <p:nvPr/>
          </p:nvSpPr>
          <p:spPr bwMode="auto">
            <a:xfrm>
              <a:off x="1327" y="3842"/>
              <a:ext cx="159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75" name="Text Box 1095">
              <a:extLst>
                <a:ext uri="{FF2B5EF4-FFF2-40B4-BE49-F238E27FC236}">
                  <a16:creationId xmlns:a16="http://schemas.microsoft.com/office/drawing/2014/main" id="{D7C119C0-29C3-4C53-95FF-BF7B15B215D1}"/>
                </a:ext>
              </a:extLst>
            </p:cNvPr>
            <p:cNvSpPr txBox="1">
              <a:spLocks noChangeArrowheads="1"/>
            </p:cNvSpPr>
            <p:nvPr/>
          </p:nvSpPr>
          <p:spPr bwMode="auto">
            <a:xfrm>
              <a:off x="1421" y="3298"/>
              <a:ext cx="470" cy="259"/>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⑨</a:t>
              </a:r>
              <a:r>
                <a:rPr kumimoji="0" lang="zh-CN" altLang="en-US" sz="1400">
                  <a:solidFill>
                    <a:srgbClr val="FF0000"/>
                  </a:solidFill>
                  <a:latin typeface="华文新魏" panose="02010800040101010101" pitchFamily="2" charset="-122"/>
                  <a:ea typeface="华文新魏" panose="02010800040101010101" pitchFamily="2" charset="-122"/>
                </a:rPr>
                <a:t>装入、改表</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76" name="AutoShape 1096">
              <a:extLst>
                <a:ext uri="{FF2B5EF4-FFF2-40B4-BE49-F238E27FC236}">
                  <a16:creationId xmlns:a16="http://schemas.microsoft.com/office/drawing/2014/main" id="{FE0AFF31-36F9-4961-84A7-A47242542FDF}"/>
                </a:ext>
              </a:extLst>
            </p:cNvPr>
            <p:cNvSpPr>
              <a:spLocks noChangeArrowheads="1"/>
            </p:cNvSpPr>
            <p:nvPr/>
          </p:nvSpPr>
          <p:spPr bwMode="auto">
            <a:xfrm>
              <a:off x="1234" y="2992"/>
              <a:ext cx="281" cy="409"/>
            </a:xfrm>
            <a:prstGeom prst="can">
              <a:avLst>
                <a:gd name="adj" fmla="val 36388"/>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grpSp>
          <p:nvGrpSpPr>
            <p:cNvPr id="13377" name="Group 1097">
              <a:extLst>
                <a:ext uri="{FF2B5EF4-FFF2-40B4-BE49-F238E27FC236}">
                  <a16:creationId xmlns:a16="http://schemas.microsoft.com/office/drawing/2014/main" id="{7A800E57-8E07-460B-8697-23877551E8D1}"/>
                </a:ext>
              </a:extLst>
            </p:cNvPr>
            <p:cNvGrpSpPr>
              <a:grpSpLocks/>
            </p:cNvGrpSpPr>
            <p:nvPr/>
          </p:nvGrpSpPr>
          <p:grpSpPr bwMode="auto">
            <a:xfrm>
              <a:off x="1985" y="2890"/>
              <a:ext cx="376" cy="613"/>
              <a:chOff x="6300" y="2376"/>
              <a:chExt cx="720" cy="936"/>
            </a:xfrm>
          </p:grpSpPr>
          <p:sp>
            <p:nvSpPr>
              <p:cNvPr id="13400" name="Text Box 1098">
                <a:extLst>
                  <a:ext uri="{FF2B5EF4-FFF2-40B4-BE49-F238E27FC236}">
                    <a16:creationId xmlns:a16="http://schemas.microsoft.com/office/drawing/2014/main" id="{AAC6CDE6-CB0E-45AA-85E0-24B5EA90CA99}"/>
                  </a:ext>
                </a:extLst>
              </p:cNvPr>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kumimoji="0" lang="en-US" altLang="zh-CN" sz="700">
                  <a:solidFill>
                    <a:srgbClr val="FF0000"/>
                  </a:solidFill>
                  <a:latin typeface="华文新魏" panose="02010800040101010101" pitchFamily="2" charset="-122"/>
                  <a:ea typeface="华文新魏" panose="02010800040101010101" pitchFamily="2" charset="-122"/>
                </a:endParaRPr>
              </a:p>
            </p:txBody>
          </p:sp>
          <p:sp>
            <p:nvSpPr>
              <p:cNvPr id="13401" name="Line 1099">
                <a:extLst>
                  <a:ext uri="{FF2B5EF4-FFF2-40B4-BE49-F238E27FC236}">
                    <a16:creationId xmlns:a16="http://schemas.microsoft.com/office/drawing/2014/main" id="{1F6435F4-109C-44A0-A5E3-74B71264970C}"/>
                  </a:ext>
                </a:extLst>
              </p:cNvPr>
              <p:cNvSpPr>
                <a:spLocks noChangeShapeType="1"/>
              </p:cNvSpPr>
              <p:nvPr/>
            </p:nvSpPr>
            <p:spPr bwMode="auto">
              <a:xfrm>
                <a:off x="6300" y="2532"/>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2" name="Line 1100">
                <a:extLst>
                  <a:ext uri="{FF2B5EF4-FFF2-40B4-BE49-F238E27FC236}">
                    <a16:creationId xmlns:a16="http://schemas.microsoft.com/office/drawing/2014/main" id="{1049683B-A7EA-46D3-AC0E-B24F45F99788}"/>
                  </a:ext>
                </a:extLst>
              </p:cNvPr>
              <p:cNvSpPr>
                <a:spLocks noChangeShapeType="1"/>
              </p:cNvSpPr>
              <p:nvPr/>
            </p:nvSpPr>
            <p:spPr bwMode="auto">
              <a:xfrm>
                <a:off x="6300" y="2688"/>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3" name="Line 1101">
                <a:extLst>
                  <a:ext uri="{FF2B5EF4-FFF2-40B4-BE49-F238E27FC236}">
                    <a16:creationId xmlns:a16="http://schemas.microsoft.com/office/drawing/2014/main" id="{BE7A74F7-837A-4081-A3A4-8053FC972F4D}"/>
                  </a:ext>
                </a:extLst>
              </p:cNvPr>
              <p:cNvSpPr>
                <a:spLocks noChangeShapeType="1"/>
              </p:cNvSpPr>
              <p:nvPr/>
            </p:nvSpPr>
            <p:spPr bwMode="auto">
              <a:xfrm>
                <a:off x="6300" y="2844"/>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4" name="Line 1102">
                <a:extLst>
                  <a:ext uri="{FF2B5EF4-FFF2-40B4-BE49-F238E27FC236}">
                    <a16:creationId xmlns:a16="http://schemas.microsoft.com/office/drawing/2014/main" id="{87D0387D-281A-43D2-8D31-FDBF78F89FC7}"/>
                  </a:ext>
                </a:extLst>
              </p:cNvPr>
              <p:cNvSpPr>
                <a:spLocks noChangeShapeType="1"/>
              </p:cNvSpPr>
              <p:nvPr/>
            </p:nvSpPr>
            <p:spPr bwMode="auto">
              <a:xfrm>
                <a:off x="6300" y="3000"/>
                <a:ext cx="7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5" name="Line 1103">
                <a:extLst>
                  <a:ext uri="{FF2B5EF4-FFF2-40B4-BE49-F238E27FC236}">
                    <a16:creationId xmlns:a16="http://schemas.microsoft.com/office/drawing/2014/main" id="{966CB601-9F11-40E0-B9BC-FA0BD3828F46}"/>
                  </a:ext>
                </a:extLst>
              </p:cNvPr>
              <p:cNvSpPr>
                <a:spLocks noChangeShapeType="1"/>
              </p:cNvSpPr>
              <p:nvPr/>
            </p:nvSpPr>
            <p:spPr bwMode="auto">
              <a:xfrm>
                <a:off x="6660" y="2376"/>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378" name="Text Box 1104">
              <a:extLst>
                <a:ext uri="{FF2B5EF4-FFF2-40B4-BE49-F238E27FC236}">
                  <a16:creationId xmlns:a16="http://schemas.microsoft.com/office/drawing/2014/main" id="{BED9DC44-9EC9-40C7-804D-81BA680254CC}"/>
                </a:ext>
              </a:extLst>
            </p:cNvPr>
            <p:cNvSpPr txBox="1">
              <a:spLocks noChangeArrowheads="1"/>
            </p:cNvSpPr>
            <p:nvPr/>
          </p:nvSpPr>
          <p:spPr bwMode="auto">
            <a:xfrm>
              <a:off x="1704" y="1867"/>
              <a:ext cx="562" cy="205"/>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④</a:t>
              </a:r>
              <a:r>
                <a:rPr kumimoji="0" lang="zh-CN" altLang="en-US" sz="1400">
                  <a:solidFill>
                    <a:srgbClr val="FF0000"/>
                  </a:solidFill>
                  <a:latin typeface="华文新魏" panose="02010800040101010101" pitchFamily="2" charset="-122"/>
                  <a:ea typeface="华文新魏" panose="02010800040101010101" pitchFamily="2" charset="-122"/>
                </a:rPr>
                <a:t>查页表</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79" name="Line 1105">
              <a:extLst>
                <a:ext uri="{FF2B5EF4-FFF2-40B4-BE49-F238E27FC236}">
                  <a16:creationId xmlns:a16="http://schemas.microsoft.com/office/drawing/2014/main" id="{E7E3006B-D70C-4DD9-ACB2-31177BEE0100}"/>
                </a:ext>
              </a:extLst>
            </p:cNvPr>
            <p:cNvSpPr>
              <a:spLocks noChangeShapeType="1"/>
            </p:cNvSpPr>
            <p:nvPr/>
          </p:nvSpPr>
          <p:spPr bwMode="auto">
            <a:xfrm>
              <a:off x="1704" y="1458"/>
              <a:ext cx="0" cy="16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0" name="Line 1106">
              <a:extLst>
                <a:ext uri="{FF2B5EF4-FFF2-40B4-BE49-F238E27FC236}">
                  <a16:creationId xmlns:a16="http://schemas.microsoft.com/office/drawing/2014/main" id="{72607A7E-BE36-4C0F-8C0A-C6F842740D18}"/>
                </a:ext>
              </a:extLst>
            </p:cNvPr>
            <p:cNvSpPr>
              <a:spLocks noChangeShapeType="1"/>
            </p:cNvSpPr>
            <p:nvPr/>
          </p:nvSpPr>
          <p:spPr bwMode="auto">
            <a:xfrm>
              <a:off x="2079" y="1458"/>
              <a:ext cx="0" cy="4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1" name="Line 1107">
              <a:extLst>
                <a:ext uri="{FF2B5EF4-FFF2-40B4-BE49-F238E27FC236}">
                  <a16:creationId xmlns:a16="http://schemas.microsoft.com/office/drawing/2014/main" id="{9F0B5546-33BF-4EAA-86FA-7173451D271C}"/>
                </a:ext>
              </a:extLst>
            </p:cNvPr>
            <p:cNvSpPr>
              <a:spLocks noChangeShapeType="1"/>
            </p:cNvSpPr>
            <p:nvPr/>
          </p:nvSpPr>
          <p:spPr bwMode="auto">
            <a:xfrm>
              <a:off x="2079" y="1867"/>
              <a:ext cx="5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2" name="Text Box 1108">
              <a:extLst>
                <a:ext uri="{FF2B5EF4-FFF2-40B4-BE49-F238E27FC236}">
                  <a16:creationId xmlns:a16="http://schemas.microsoft.com/office/drawing/2014/main" id="{465E7D99-F1F1-4726-9892-65AC6EFD310E}"/>
                </a:ext>
              </a:extLst>
            </p:cNvPr>
            <p:cNvSpPr txBox="1">
              <a:spLocks noChangeArrowheads="1"/>
            </p:cNvSpPr>
            <p:nvPr/>
          </p:nvSpPr>
          <p:spPr bwMode="auto">
            <a:xfrm>
              <a:off x="1797" y="2072"/>
              <a:ext cx="1035" cy="232"/>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运行进程页表基址</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83" name="Text Box 1109">
              <a:extLst>
                <a:ext uri="{FF2B5EF4-FFF2-40B4-BE49-F238E27FC236}">
                  <a16:creationId xmlns:a16="http://schemas.microsoft.com/office/drawing/2014/main" id="{83FD6901-107A-4216-98D9-29AE135343E1}"/>
                </a:ext>
              </a:extLst>
            </p:cNvPr>
            <p:cNvSpPr txBox="1">
              <a:spLocks noChangeArrowheads="1"/>
            </p:cNvSpPr>
            <p:nvPr/>
          </p:nvSpPr>
          <p:spPr bwMode="auto">
            <a:xfrm>
              <a:off x="3488" y="1847"/>
              <a:ext cx="679" cy="214"/>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200">
                  <a:solidFill>
                    <a:srgbClr val="FF0000"/>
                  </a:solidFill>
                  <a:latin typeface="华文新魏" panose="02010800040101010101" pitchFamily="2" charset="-122"/>
                  <a:ea typeface="华文新魏" panose="02010800040101010101" pitchFamily="2" charset="-122"/>
                </a:rPr>
                <a:t>⑥</a:t>
              </a:r>
              <a:r>
                <a:rPr kumimoji="0" lang="zh-CN" altLang="en-US" sz="1400">
                  <a:solidFill>
                    <a:srgbClr val="FF0000"/>
                  </a:solidFill>
                  <a:latin typeface="华文新魏" panose="02010800040101010101" pitchFamily="2" charset="-122"/>
                  <a:ea typeface="华文新魏" panose="02010800040101010101" pitchFamily="2" charset="-122"/>
                </a:rPr>
                <a:t>装入快表</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84" name="Text Box 1110">
              <a:extLst>
                <a:ext uri="{FF2B5EF4-FFF2-40B4-BE49-F238E27FC236}">
                  <a16:creationId xmlns:a16="http://schemas.microsoft.com/office/drawing/2014/main" id="{5F96ECE4-9730-402C-8085-B4F6423E5B1F}"/>
                </a:ext>
              </a:extLst>
            </p:cNvPr>
            <p:cNvSpPr txBox="1">
              <a:spLocks noChangeArrowheads="1"/>
            </p:cNvSpPr>
            <p:nvPr/>
          </p:nvSpPr>
          <p:spPr bwMode="auto">
            <a:xfrm>
              <a:off x="4709" y="1954"/>
              <a:ext cx="470" cy="1023"/>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运行进</a:t>
              </a:r>
              <a:endParaRPr kumimoji="0" lang="en-US" altLang="zh-CN" sz="1400">
                <a:solidFill>
                  <a:srgbClr val="FF0000"/>
                </a:solidFill>
                <a:latin typeface="华文新魏" panose="02010800040101010101" pitchFamily="2" charset="-122"/>
                <a:ea typeface="华文新魏" panose="02010800040101010101" pitchFamily="2" charset="-122"/>
              </a:endParaRPr>
            </a:p>
            <a:p>
              <a:r>
                <a:rPr kumimoji="0" lang="zh-CN" altLang="en-US" sz="1400">
                  <a:solidFill>
                    <a:srgbClr val="FF0000"/>
                  </a:solidFill>
                  <a:latin typeface="华文新魏" panose="02010800040101010101" pitchFamily="2" charset="-122"/>
                  <a:ea typeface="华文新魏" panose="02010800040101010101" pitchFamily="2" charset="-122"/>
                </a:rPr>
                <a:t>程映象</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85" name="Line 1111">
              <a:extLst>
                <a:ext uri="{FF2B5EF4-FFF2-40B4-BE49-F238E27FC236}">
                  <a16:creationId xmlns:a16="http://schemas.microsoft.com/office/drawing/2014/main" id="{83621CD5-AA53-4FF3-9530-1D40665AFB2B}"/>
                </a:ext>
              </a:extLst>
            </p:cNvPr>
            <p:cNvSpPr>
              <a:spLocks noChangeShapeType="1"/>
            </p:cNvSpPr>
            <p:nvPr/>
          </p:nvSpPr>
          <p:spPr bwMode="auto">
            <a:xfrm>
              <a:off x="4709" y="2378"/>
              <a:ext cx="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6" name="Line 1112">
              <a:extLst>
                <a:ext uri="{FF2B5EF4-FFF2-40B4-BE49-F238E27FC236}">
                  <a16:creationId xmlns:a16="http://schemas.microsoft.com/office/drawing/2014/main" id="{CCBF6AAA-59B7-4730-9079-D39C8D42079C}"/>
                </a:ext>
              </a:extLst>
            </p:cNvPr>
            <p:cNvSpPr>
              <a:spLocks noChangeShapeType="1"/>
            </p:cNvSpPr>
            <p:nvPr/>
          </p:nvSpPr>
          <p:spPr bwMode="auto">
            <a:xfrm>
              <a:off x="4709" y="2583"/>
              <a:ext cx="4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7" name="Line 1113">
              <a:extLst>
                <a:ext uri="{FF2B5EF4-FFF2-40B4-BE49-F238E27FC236}">
                  <a16:creationId xmlns:a16="http://schemas.microsoft.com/office/drawing/2014/main" id="{5CE014F7-E77C-48A7-AA49-07DF3C9B9927}"/>
                </a:ext>
              </a:extLst>
            </p:cNvPr>
            <p:cNvSpPr>
              <a:spLocks noChangeShapeType="1"/>
            </p:cNvSpPr>
            <p:nvPr/>
          </p:nvSpPr>
          <p:spPr bwMode="auto">
            <a:xfrm flipV="1">
              <a:off x="3488" y="1662"/>
              <a:ext cx="0" cy="14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8" name="Text Box 1114">
              <a:extLst>
                <a:ext uri="{FF2B5EF4-FFF2-40B4-BE49-F238E27FC236}">
                  <a16:creationId xmlns:a16="http://schemas.microsoft.com/office/drawing/2014/main" id="{CE8726B6-EB45-43CA-9958-F74887EE4A9C}"/>
                </a:ext>
              </a:extLst>
            </p:cNvPr>
            <p:cNvSpPr txBox="1">
              <a:spLocks noChangeArrowheads="1"/>
            </p:cNvSpPr>
            <p:nvPr/>
          </p:nvSpPr>
          <p:spPr bwMode="auto">
            <a:xfrm>
              <a:off x="2266" y="947"/>
              <a:ext cx="950" cy="205"/>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进程切换时装入</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89" name="Line 1115">
              <a:extLst>
                <a:ext uri="{FF2B5EF4-FFF2-40B4-BE49-F238E27FC236}">
                  <a16:creationId xmlns:a16="http://schemas.microsoft.com/office/drawing/2014/main" id="{A0DEFB73-E202-4596-A256-122EAE9F0955}"/>
                </a:ext>
              </a:extLst>
            </p:cNvPr>
            <p:cNvSpPr>
              <a:spLocks noChangeShapeType="1"/>
            </p:cNvSpPr>
            <p:nvPr/>
          </p:nvSpPr>
          <p:spPr bwMode="auto">
            <a:xfrm>
              <a:off x="2455" y="1152"/>
              <a:ext cx="0" cy="9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90" name="Text Box 1116">
              <a:extLst>
                <a:ext uri="{FF2B5EF4-FFF2-40B4-BE49-F238E27FC236}">
                  <a16:creationId xmlns:a16="http://schemas.microsoft.com/office/drawing/2014/main" id="{96837A27-198D-43D0-936B-BC596E046165}"/>
                </a:ext>
              </a:extLst>
            </p:cNvPr>
            <p:cNvSpPr txBox="1">
              <a:spLocks noChangeArrowheads="1"/>
            </p:cNvSpPr>
            <p:nvPr/>
          </p:nvSpPr>
          <p:spPr bwMode="auto">
            <a:xfrm>
              <a:off x="3676" y="2173"/>
              <a:ext cx="596" cy="179"/>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物理地址</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91" name="Text Box 1117">
              <a:extLst>
                <a:ext uri="{FF2B5EF4-FFF2-40B4-BE49-F238E27FC236}">
                  <a16:creationId xmlns:a16="http://schemas.microsoft.com/office/drawing/2014/main" id="{3CAC85F6-56DE-4C39-BF75-2F22F579D091}"/>
                </a:ext>
              </a:extLst>
            </p:cNvPr>
            <p:cNvSpPr txBox="1">
              <a:spLocks noChangeArrowheads="1"/>
            </p:cNvSpPr>
            <p:nvPr/>
          </p:nvSpPr>
          <p:spPr bwMode="auto">
            <a:xfrm>
              <a:off x="3582" y="2378"/>
              <a:ext cx="838" cy="21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页框</a:t>
              </a:r>
              <a:r>
                <a:rPr kumimoji="0" lang="en-US" altLang="zh-CN" sz="1200">
                  <a:solidFill>
                    <a:srgbClr val="FF0000"/>
                  </a:solidFill>
                  <a:latin typeface="华文新魏" panose="02010800040101010101" pitchFamily="2" charset="-122"/>
                  <a:ea typeface="华文新魏" panose="02010800040101010101" pitchFamily="2" charset="-122"/>
                </a:rPr>
                <a:t> </a:t>
              </a:r>
              <a:r>
                <a:rPr kumimoji="0" lang="zh-CN" altLang="en-US" sz="1400">
                  <a:solidFill>
                    <a:srgbClr val="FF0000"/>
                  </a:solidFill>
                  <a:latin typeface="华文新魏" panose="02010800040101010101" pitchFamily="2" charset="-122"/>
                  <a:ea typeface="华文新魏" panose="02010800040101010101" pitchFamily="2" charset="-122"/>
                </a:rPr>
                <a:t>页内地址</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92" name="Line 1118">
              <a:extLst>
                <a:ext uri="{FF2B5EF4-FFF2-40B4-BE49-F238E27FC236}">
                  <a16:creationId xmlns:a16="http://schemas.microsoft.com/office/drawing/2014/main" id="{252D67D3-45EC-47B1-8331-2B64126C748F}"/>
                </a:ext>
              </a:extLst>
            </p:cNvPr>
            <p:cNvSpPr>
              <a:spLocks noChangeShapeType="1"/>
            </p:cNvSpPr>
            <p:nvPr/>
          </p:nvSpPr>
          <p:spPr bwMode="auto">
            <a:xfrm>
              <a:off x="3864" y="2378"/>
              <a:ext cx="0" cy="2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3" name="Rectangle 1119">
              <a:extLst>
                <a:ext uri="{FF2B5EF4-FFF2-40B4-BE49-F238E27FC236}">
                  <a16:creationId xmlns:a16="http://schemas.microsoft.com/office/drawing/2014/main" id="{535C182A-3FAD-4550-811E-6089C606AEF3}"/>
                </a:ext>
              </a:extLst>
            </p:cNvPr>
            <p:cNvSpPr>
              <a:spLocks noChangeArrowheads="1"/>
            </p:cNvSpPr>
            <p:nvPr/>
          </p:nvSpPr>
          <p:spPr bwMode="auto">
            <a:xfrm>
              <a:off x="1140" y="1254"/>
              <a:ext cx="187" cy="20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13394" name="Text Box 1120">
              <a:extLst>
                <a:ext uri="{FF2B5EF4-FFF2-40B4-BE49-F238E27FC236}">
                  <a16:creationId xmlns:a16="http://schemas.microsoft.com/office/drawing/2014/main" id="{941AE031-E3DC-4806-AC4F-7E98F9384BCC}"/>
                </a:ext>
              </a:extLst>
            </p:cNvPr>
            <p:cNvSpPr txBox="1">
              <a:spLocks noChangeArrowheads="1"/>
            </p:cNvSpPr>
            <p:nvPr/>
          </p:nvSpPr>
          <p:spPr bwMode="auto">
            <a:xfrm>
              <a:off x="1609" y="1254"/>
              <a:ext cx="838" cy="16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页号</a:t>
              </a:r>
              <a:r>
                <a:rPr kumimoji="0" lang="en-US" altLang="zh-CN" sz="1400">
                  <a:solidFill>
                    <a:srgbClr val="FF0000"/>
                  </a:solidFill>
                  <a:latin typeface="华文新魏" panose="02010800040101010101" pitchFamily="2" charset="-122"/>
                  <a:ea typeface="华文新魏" panose="02010800040101010101" pitchFamily="2" charset="-122"/>
                </a:rPr>
                <a:t> </a:t>
              </a:r>
              <a:r>
                <a:rPr kumimoji="0" lang="zh-CN" altLang="en-US" sz="1400">
                  <a:solidFill>
                    <a:srgbClr val="FF0000"/>
                  </a:solidFill>
                  <a:latin typeface="华文新魏" panose="02010800040101010101" pitchFamily="2" charset="-122"/>
                  <a:ea typeface="华文新魏" panose="02010800040101010101" pitchFamily="2" charset="-122"/>
                </a:rPr>
                <a:t>页内地址</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3395" name="Line 1121">
              <a:extLst>
                <a:ext uri="{FF2B5EF4-FFF2-40B4-BE49-F238E27FC236}">
                  <a16:creationId xmlns:a16="http://schemas.microsoft.com/office/drawing/2014/main" id="{09756DDF-BC6D-4DF4-B3BF-2822E5A8FCD1}"/>
                </a:ext>
              </a:extLst>
            </p:cNvPr>
            <p:cNvSpPr>
              <a:spLocks noChangeShapeType="1"/>
            </p:cNvSpPr>
            <p:nvPr/>
          </p:nvSpPr>
          <p:spPr bwMode="auto">
            <a:xfrm>
              <a:off x="1891" y="1254"/>
              <a:ext cx="0" cy="2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6" name="Rectangle 1122">
              <a:extLst>
                <a:ext uri="{FF2B5EF4-FFF2-40B4-BE49-F238E27FC236}">
                  <a16:creationId xmlns:a16="http://schemas.microsoft.com/office/drawing/2014/main" id="{F5436236-92AF-4CF9-905E-56D0FFFD9595}"/>
                </a:ext>
              </a:extLst>
            </p:cNvPr>
            <p:cNvSpPr>
              <a:spLocks noChangeArrowheads="1"/>
            </p:cNvSpPr>
            <p:nvPr/>
          </p:nvSpPr>
          <p:spPr bwMode="auto">
            <a:xfrm>
              <a:off x="670" y="947"/>
              <a:ext cx="281" cy="715"/>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13397" name="Line 1123">
              <a:extLst>
                <a:ext uri="{FF2B5EF4-FFF2-40B4-BE49-F238E27FC236}">
                  <a16:creationId xmlns:a16="http://schemas.microsoft.com/office/drawing/2014/main" id="{DA9153EE-8814-45A1-BA09-B4DAE0E8987A}"/>
                </a:ext>
              </a:extLst>
            </p:cNvPr>
            <p:cNvSpPr>
              <a:spLocks noChangeShapeType="1"/>
            </p:cNvSpPr>
            <p:nvPr/>
          </p:nvSpPr>
          <p:spPr bwMode="auto">
            <a:xfrm>
              <a:off x="670" y="1254"/>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8" name="Line 1124">
              <a:extLst>
                <a:ext uri="{FF2B5EF4-FFF2-40B4-BE49-F238E27FC236}">
                  <a16:creationId xmlns:a16="http://schemas.microsoft.com/office/drawing/2014/main" id="{B97866DF-B05B-4644-98CA-69E600F37E4A}"/>
                </a:ext>
              </a:extLst>
            </p:cNvPr>
            <p:cNvSpPr>
              <a:spLocks noChangeShapeType="1"/>
            </p:cNvSpPr>
            <p:nvPr/>
          </p:nvSpPr>
          <p:spPr bwMode="auto">
            <a:xfrm>
              <a:off x="670" y="1458"/>
              <a:ext cx="28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99" name="Line 1125">
              <a:extLst>
                <a:ext uri="{FF2B5EF4-FFF2-40B4-BE49-F238E27FC236}">
                  <a16:creationId xmlns:a16="http://schemas.microsoft.com/office/drawing/2014/main" id="{435A503D-EB55-498B-BBAA-4728CD09F334}"/>
                </a:ext>
              </a:extLst>
            </p:cNvPr>
            <p:cNvSpPr>
              <a:spLocks noChangeShapeType="1"/>
            </p:cNvSpPr>
            <p:nvPr/>
          </p:nvSpPr>
          <p:spPr bwMode="auto">
            <a:xfrm>
              <a:off x="2549" y="3536"/>
              <a:ext cx="1879"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2257B20B-F088-4DC6-96D2-F53953230F29}"/>
              </a:ext>
            </a:extLst>
          </p:cNvPr>
          <p:cNvSpPr>
            <a:spLocks noGrp="1" noChangeArrowheads="1"/>
          </p:cNvSpPr>
          <p:nvPr>
            <p:ph type="title"/>
          </p:nvPr>
        </p:nvSpPr>
        <p:spPr>
          <a:xfrm>
            <a:off x="990600" y="152400"/>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请求分页虚存地址转换过程</a:t>
            </a:r>
            <a:r>
              <a:rPr lang="en-US" altLang="zh-CN">
                <a:latin typeface="华文新魏" panose="02010800040101010101" pitchFamily="2" charset="-122"/>
                <a:ea typeface="华文新魏" panose="02010800040101010101" pitchFamily="2" charset="-122"/>
              </a:rPr>
              <a:t>(2)</a:t>
            </a:r>
          </a:p>
        </p:txBody>
      </p:sp>
      <p:sp>
        <p:nvSpPr>
          <p:cNvPr id="14339" name="Rectangle 1027">
            <a:extLst>
              <a:ext uri="{FF2B5EF4-FFF2-40B4-BE49-F238E27FC236}">
                <a16:creationId xmlns:a16="http://schemas.microsoft.com/office/drawing/2014/main" id="{E02F75C2-9C66-45A9-9C62-A4877EAAD4B0}"/>
              </a:ext>
            </a:extLst>
          </p:cNvPr>
          <p:cNvSpPr>
            <a:spLocks noGrp="1" noChangeArrowheads="1"/>
          </p:cNvSpPr>
          <p:nvPr>
            <p:ph type="body" idx="1"/>
          </p:nvPr>
        </p:nvSpPr>
        <p:spPr>
          <a:xfrm>
            <a:off x="457200" y="1066800"/>
            <a:ext cx="7620000" cy="52578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14340" name="Group 1086">
            <a:extLst>
              <a:ext uri="{FF2B5EF4-FFF2-40B4-BE49-F238E27FC236}">
                <a16:creationId xmlns:a16="http://schemas.microsoft.com/office/drawing/2014/main" id="{671687F7-385E-46D4-BD44-6B046B1D23D2}"/>
              </a:ext>
            </a:extLst>
          </p:cNvPr>
          <p:cNvGrpSpPr>
            <a:grpSpLocks/>
          </p:cNvGrpSpPr>
          <p:nvPr/>
        </p:nvGrpSpPr>
        <p:grpSpPr bwMode="auto">
          <a:xfrm>
            <a:off x="1219200" y="990600"/>
            <a:ext cx="6477000" cy="5562600"/>
            <a:chOff x="768" y="624"/>
            <a:chExt cx="4080" cy="3504"/>
          </a:xfrm>
        </p:grpSpPr>
        <p:sp>
          <p:nvSpPr>
            <p:cNvPr id="14341" name="Text Box 1029">
              <a:extLst>
                <a:ext uri="{FF2B5EF4-FFF2-40B4-BE49-F238E27FC236}">
                  <a16:creationId xmlns:a16="http://schemas.microsoft.com/office/drawing/2014/main" id="{48389EA7-4EB7-414D-A2EC-ADD7FCB551BB}"/>
                </a:ext>
              </a:extLst>
            </p:cNvPr>
            <p:cNvSpPr txBox="1">
              <a:spLocks noChangeArrowheads="1"/>
            </p:cNvSpPr>
            <p:nvPr/>
          </p:nvSpPr>
          <p:spPr bwMode="auto">
            <a:xfrm>
              <a:off x="2761" y="970"/>
              <a:ext cx="47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查快表</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42" name="Text Box 1030">
              <a:extLst>
                <a:ext uri="{FF2B5EF4-FFF2-40B4-BE49-F238E27FC236}">
                  <a16:creationId xmlns:a16="http://schemas.microsoft.com/office/drawing/2014/main" id="{CC8A238C-2687-4991-953B-872C93B70DE5}"/>
                </a:ext>
              </a:extLst>
            </p:cNvPr>
            <p:cNvSpPr txBox="1">
              <a:spLocks noChangeArrowheads="1"/>
            </p:cNvSpPr>
            <p:nvPr/>
          </p:nvSpPr>
          <p:spPr bwMode="auto">
            <a:xfrm>
              <a:off x="3282" y="821"/>
              <a:ext cx="475" cy="197"/>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有登记</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43" name="Line 1031">
              <a:extLst>
                <a:ext uri="{FF2B5EF4-FFF2-40B4-BE49-F238E27FC236}">
                  <a16:creationId xmlns:a16="http://schemas.microsoft.com/office/drawing/2014/main" id="{20FA199F-189C-40B7-9E20-6A08A7D504AF}"/>
                </a:ext>
              </a:extLst>
            </p:cNvPr>
            <p:cNvSpPr>
              <a:spLocks noChangeShapeType="1"/>
            </p:cNvSpPr>
            <p:nvPr/>
          </p:nvSpPr>
          <p:spPr bwMode="auto">
            <a:xfrm>
              <a:off x="3235" y="1068"/>
              <a:ext cx="7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Line 1032">
              <a:extLst>
                <a:ext uri="{FF2B5EF4-FFF2-40B4-BE49-F238E27FC236}">
                  <a16:creationId xmlns:a16="http://schemas.microsoft.com/office/drawing/2014/main" id="{B0B720AB-EDBF-450B-8A08-5C2C74F50362}"/>
                </a:ext>
              </a:extLst>
            </p:cNvPr>
            <p:cNvSpPr>
              <a:spLocks noChangeShapeType="1"/>
            </p:cNvSpPr>
            <p:nvPr/>
          </p:nvSpPr>
          <p:spPr bwMode="auto">
            <a:xfrm>
              <a:off x="3994" y="1068"/>
              <a:ext cx="0" cy="29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5" name="Line 1033">
              <a:extLst>
                <a:ext uri="{FF2B5EF4-FFF2-40B4-BE49-F238E27FC236}">
                  <a16:creationId xmlns:a16="http://schemas.microsoft.com/office/drawing/2014/main" id="{B6D2C76B-5BEC-4F82-A19D-24CEADD59AF3}"/>
                </a:ext>
              </a:extLst>
            </p:cNvPr>
            <p:cNvSpPr>
              <a:spLocks noChangeShapeType="1"/>
            </p:cNvSpPr>
            <p:nvPr/>
          </p:nvSpPr>
          <p:spPr bwMode="auto">
            <a:xfrm>
              <a:off x="2001" y="1068"/>
              <a:ext cx="76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Text Box 1034">
              <a:extLst>
                <a:ext uri="{FF2B5EF4-FFF2-40B4-BE49-F238E27FC236}">
                  <a16:creationId xmlns:a16="http://schemas.microsoft.com/office/drawing/2014/main" id="{2B738E1B-089C-473B-B8BC-51434F777533}"/>
                </a:ext>
              </a:extLst>
            </p:cNvPr>
            <p:cNvSpPr txBox="1">
              <a:spLocks noChangeArrowheads="1"/>
            </p:cNvSpPr>
            <p:nvPr/>
          </p:nvSpPr>
          <p:spPr bwMode="auto">
            <a:xfrm>
              <a:off x="2239" y="821"/>
              <a:ext cx="474" cy="197"/>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无登记</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47" name="Line 1035">
              <a:extLst>
                <a:ext uri="{FF2B5EF4-FFF2-40B4-BE49-F238E27FC236}">
                  <a16:creationId xmlns:a16="http://schemas.microsoft.com/office/drawing/2014/main" id="{CA60CF9C-8FB6-4509-B189-349D52129998}"/>
                </a:ext>
              </a:extLst>
            </p:cNvPr>
            <p:cNvSpPr>
              <a:spLocks noChangeShapeType="1"/>
            </p:cNvSpPr>
            <p:nvPr/>
          </p:nvSpPr>
          <p:spPr bwMode="auto">
            <a:xfrm>
              <a:off x="2001" y="1068"/>
              <a:ext cx="0" cy="29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8" name="Text Box 1036">
              <a:extLst>
                <a:ext uri="{FF2B5EF4-FFF2-40B4-BE49-F238E27FC236}">
                  <a16:creationId xmlns:a16="http://schemas.microsoft.com/office/drawing/2014/main" id="{AD27E817-866E-4C9A-9AB9-5BA7FCB13187}"/>
                </a:ext>
              </a:extLst>
            </p:cNvPr>
            <p:cNvSpPr txBox="1">
              <a:spLocks noChangeArrowheads="1"/>
            </p:cNvSpPr>
            <p:nvPr/>
          </p:nvSpPr>
          <p:spPr bwMode="auto">
            <a:xfrm>
              <a:off x="1764" y="1365"/>
              <a:ext cx="475"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查页表</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49" name="Text Box 1037">
              <a:extLst>
                <a:ext uri="{FF2B5EF4-FFF2-40B4-BE49-F238E27FC236}">
                  <a16:creationId xmlns:a16="http://schemas.microsoft.com/office/drawing/2014/main" id="{FD44F86C-06BE-401C-8BE6-E581703FF76C}"/>
                </a:ext>
              </a:extLst>
            </p:cNvPr>
            <p:cNvSpPr txBox="1">
              <a:spLocks noChangeArrowheads="1"/>
            </p:cNvSpPr>
            <p:nvPr/>
          </p:nvSpPr>
          <p:spPr bwMode="auto">
            <a:xfrm>
              <a:off x="2381" y="1661"/>
              <a:ext cx="85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登记入快表</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50" name="Text Box 1038">
              <a:extLst>
                <a:ext uri="{FF2B5EF4-FFF2-40B4-BE49-F238E27FC236}">
                  <a16:creationId xmlns:a16="http://schemas.microsoft.com/office/drawing/2014/main" id="{D0EB1212-5BD0-4259-ABFF-D5FDD08241A4}"/>
                </a:ext>
              </a:extLst>
            </p:cNvPr>
            <p:cNvSpPr txBox="1">
              <a:spLocks noChangeArrowheads="1"/>
            </p:cNvSpPr>
            <p:nvPr/>
          </p:nvSpPr>
          <p:spPr bwMode="auto">
            <a:xfrm>
              <a:off x="768" y="1661"/>
              <a:ext cx="85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发缺页中断</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51" name="Line 1039">
              <a:extLst>
                <a:ext uri="{FF2B5EF4-FFF2-40B4-BE49-F238E27FC236}">
                  <a16:creationId xmlns:a16="http://schemas.microsoft.com/office/drawing/2014/main" id="{15F3C05F-02E7-470E-B802-728E7139AF3E}"/>
                </a:ext>
              </a:extLst>
            </p:cNvPr>
            <p:cNvSpPr>
              <a:spLocks noChangeShapeType="1"/>
            </p:cNvSpPr>
            <p:nvPr/>
          </p:nvSpPr>
          <p:spPr bwMode="auto">
            <a:xfrm>
              <a:off x="2239" y="1463"/>
              <a:ext cx="5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Line 1040">
              <a:extLst>
                <a:ext uri="{FF2B5EF4-FFF2-40B4-BE49-F238E27FC236}">
                  <a16:creationId xmlns:a16="http://schemas.microsoft.com/office/drawing/2014/main" id="{B994ABF4-D8BF-48A6-81FE-61D0FD1C4923}"/>
                </a:ext>
              </a:extLst>
            </p:cNvPr>
            <p:cNvSpPr>
              <a:spLocks noChangeShapeType="1"/>
            </p:cNvSpPr>
            <p:nvPr/>
          </p:nvSpPr>
          <p:spPr bwMode="auto">
            <a:xfrm>
              <a:off x="2808" y="1463"/>
              <a:ext cx="0" cy="1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3" name="Text Box 1041">
              <a:extLst>
                <a:ext uri="{FF2B5EF4-FFF2-40B4-BE49-F238E27FC236}">
                  <a16:creationId xmlns:a16="http://schemas.microsoft.com/office/drawing/2014/main" id="{79FCABE7-1259-4B7A-9D5A-C142508EB8E1}"/>
                </a:ext>
              </a:extLst>
            </p:cNvPr>
            <p:cNvSpPr txBox="1">
              <a:spLocks noChangeArrowheads="1"/>
            </p:cNvSpPr>
            <p:nvPr/>
          </p:nvSpPr>
          <p:spPr bwMode="auto">
            <a:xfrm>
              <a:off x="2286" y="1216"/>
              <a:ext cx="475" cy="197"/>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在主存</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54" name="Text Box 1042">
              <a:extLst>
                <a:ext uri="{FF2B5EF4-FFF2-40B4-BE49-F238E27FC236}">
                  <a16:creationId xmlns:a16="http://schemas.microsoft.com/office/drawing/2014/main" id="{D10221E7-C78D-4DBE-A0CE-D2AD1A943179}"/>
                </a:ext>
              </a:extLst>
            </p:cNvPr>
            <p:cNvSpPr txBox="1">
              <a:spLocks noChangeArrowheads="1"/>
            </p:cNvSpPr>
            <p:nvPr/>
          </p:nvSpPr>
          <p:spPr bwMode="auto">
            <a:xfrm>
              <a:off x="1195" y="1216"/>
              <a:ext cx="474" cy="197"/>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在辅存</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55" name="Line 1043">
              <a:extLst>
                <a:ext uri="{FF2B5EF4-FFF2-40B4-BE49-F238E27FC236}">
                  <a16:creationId xmlns:a16="http://schemas.microsoft.com/office/drawing/2014/main" id="{B4C979D4-621E-4138-80F2-FE859494B4AD}"/>
                </a:ext>
              </a:extLst>
            </p:cNvPr>
            <p:cNvSpPr>
              <a:spLocks noChangeShapeType="1"/>
            </p:cNvSpPr>
            <p:nvPr/>
          </p:nvSpPr>
          <p:spPr bwMode="auto">
            <a:xfrm>
              <a:off x="1195" y="1463"/>
              <a:ext cx="5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6" name="Line 1044">
              <a:extLst>
                <a:ext uri="{FF2B5EF4-FFF2-40B4-BE49-F238E27FC236}">
                  <a16:creationId xmlns:a16="http://schemas.microsoft.com/office/drawing/2014/main" id="{F6F7884E-C367-4B56-B16B-C5A12C7192DD}"/>
                </a:ext>
              </a:extLst>
            </p:cNvPr>
            <p:cNvSpPr>
              <a:spLocks noChangeShapeType="1"/>
            </p:cNvSpPr>
            <p:nvPr/>
          </p:nvSpPr>
          <p:spPr bwMode="auto">
            <a:xfrm>
              <a:off x="1195" y="1463"/>
              <a:ext cx="0" cy="1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57" name="Text Box 1045">
              <a:extLst>
                <a:ext uri="{FF2B5EF4-FFF2-40B4-BE49-F238E27FC236}">
                  <a16:creationId xmlns:a16="http://schemas.microsoft.com/office/drawing/2014/main" id="{57CB5AA6-8B4E-4945-A10F-65C1E280DB19}"/>
                </a:ext>
              </a:extLst>
            </p:cNvPr>
            <p:cNvSpPr txBox="1">
              <a:spLocks noChangeArrowheads="1"/>
            </p:cNvSpPr>
            <p:nvPr/>
          </p:nvSpPr>
          <p:spPr bwMode="auto">
            <a:xfrm>
              <a:off x="3567" y="1365"/>
              <a:ext cx="85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形成绝对地址</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58" name="Line 1046">
              <a:extLst>
                <a:ext uri="{FF2B5EF4-FFF2-40B4-BE49-F238E27FC236}">
                  <a16:creationId xmlns:a16="http://schemas.microsoft.com/office/drawing/2014/main" id="{43E759EB-6149-4DDF-A55E-F13AF226EA03}"/>
                </a:ext>
              </a:extLst>
            </p:cNvPr>
            <p:cNvSpPr>
              <a:spLocks noChangeShapeType="1"/>
            </p:cNvSpPr>
            <p:nvPr/>
          </p:nvSpPr>
          <p:spPr bwMode="auto">
            <a:xfrm>
              <a:off x="2808" y="1858"/>
              <a:ext cx="0" cy="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9" name="Line 1047">
              <a:extLst>
                <a:ext uri="{FF2B5EF4-FFF2-40B4-BE49-F238E27FC236}">
                  <a16:creationId xmlns:a16="http://schemas.microsoft.com/office/drawing/2014/main" id="{3F8435B5-CF01-49EA-9C6D-4987C111A076}"/>
                </a:ext>
              </a:extLst>
            </p:cNvPr>
            <p:cNvSpPr>
              <a:spLocks noChangeShapeType="1"/>
            </p:cNvSpPr>
            <p:nvPr/>
          </p:nvSpPr>
          <p:spPr bwMode="auto">
            <a:xfrm>
              <a:off x="2808" y="1957"/>
              <a:ext cx="5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0" name="Line 1048">
              <a:extLst>
                <a:ext uri="{FF2B5EF4-FFF2-40B4-BE49-F238E27FC236}">
                  <a16:creationId xmlns:a16="http://schemas.microsoft.com/office/drawing/2014/main" id="{ACBA4A55-5F96-4C72-B1CC-82BBD127DC87}"/>
                </a:ext>
              </a:extLst>
            </p:cNvPr>
            <p:cNvSpPr>
              <a:spLocks noChangeShapeType="1"/>
            </p:cNvSpPr>
            <p:nvPr/>
          </p:nvSpPr>
          <p:spPr bwMode="auto">
            <a:xfrm flipV="1">
              <a:off x="3377" y="1216"/>
              <a:ext cx="0" cy="74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1" name="Line 1049">
              <a:extLst>
                <a:ext uri="{FF2B5EF4-FFF2-40B4-BE49-F238E27FC236}">
                  <a16:creationId xmlns:a16="http://schemas.microsoft.com/office/drawing/2014/main" id="{209F3FA8-D441-4E6F-9076-4186D52F3C83}"/>
                </a:ext>
              </a:extLst>
            </p:cNvPr>
            <p:cNvSpPr>
              <a:spLocks noChangeShapeType="1"/>
            </p:cNvSpPr>
            <p:nvPr/>
          </p:nvSpPr>
          <p:spPr bwMode="auto">
            <a:xfrm>
              <a:off x="3377" y="1216"/>
              <a:ext cx="61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2" name="Text Box 1050">
              <a:extLst>
                <a:ext uri="{FF2B5EF4-FFF2-40B4-BE49-F238E27FC236}">
                  <a16:creationId xmlns:a16="http://schemas.microsoft.com/office/drawing/2014/main" id="{BFA911B7-D722-48F6-9E17-84879A59AE39}"/>
                </a:ext>
              </a:extLst>
            </p:cNvPr>
            <p:cNvSpPr txBox="1">
              <a:spLocks noChangeArrowheads="1"/>
            </p:cNvSpPr>
            <p:nvPr/>
          </p:nvSpPr>
          <p:spPr bwMode="auto">
            <a:xfrm>
              <a:off x="3568" y="1662"/>
              <a:ext cx="854" cy="196"/>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继续执行指令</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63" name="Line 1051">
              <a:extLst>
                <a:ext uri="{FF2B5EF4-FFF2-40B4-BE49-F238E27FC236}">
                  <a16:creationId xmlns:a16="http://schemas.microsoft.com/office/drawing/2014/main" id="{2E30415C-4487-4260-A9F0-4F29B01F08CC}"/>
                </a:ext>
              </a:extLst>
            </p:cNvPr>
            <p:cNvSpPr>
              <a:spLocks noChangeShapeType="1"/>
            </p:cNvSpPr>
            <p:nvPr/>
          </p:nvSpPr>
          <p:spPr bwMode="auto">
            <a:xfrm>
              <a:off x="3994" y="1562"/>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4" name="Line 1052">
              <a:extLst>
                <a:ext uri="{FF2B5EF4-FFF2-40B4-BE49-F238E27FC236}">
                  <a16:creationId xmlns:a16="http://schemas.microsoft.com/office/drawing/2014/main" id="{BC09D260-8FF0-4E8D-AEA7-83F79BEBC7E5}"/>
                </a:ext>
              </a:extLst>
            </p:cNvPr>
            <p:cNvSpPr>
              <a:spLocks noChangeShapeType="1"/>
            </p:cNvSpPr>
            <p:nvPr/>
          </p:nvSpPr>
          <p:spPr bwMode="auto">
            <a:xfrm>
              <a:off x="1195" y="1858"/>
              <a:ext cx="0" cy="24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65" name="Line 1053">
              <a:extLst>
                <a:ext uri="{FF2B5EF4-FFF2-40B4-BE49-F238E27FC236}">
                  <a16:creationId xmlns:a16="http://schemas.microsoft.com/office/drawing/2014/main" id="{77E1F7EF-13B4-4EA7-B848-AAA8AC4825F6}"/>
                </a:ext>
              </a:extLst>
            </p:cNvPr>
            <p:cNvSpPr>
              <a:spLocks noChangeShapeType="1"/>
            </p:cNvSpPr>
            <p:nvPr/>
          </p:nvSpPr>
          <p:spPr bwMode="auto">
            <a:xfrm>
              <a:off x="768" y="2006"/>
              <a:ext cx="4080" cy="0"/>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4366" name="Text Box 1054">
              <a:extLst>
                <a:ext uri="{FF2B5EF4-FFF2-40B4-BE49-F238E27FC236}">
                  <a16:creationId xmlns:a16="http://schemas.microsoft.com/office/drawing/2014/main" id="{7F28C21A-8EA5-495F-B731-0B52764D5098}"/>
                </a:ext>
              </a:extLst>
            </p:cNvPr>
            <p:cNvSpPr txBox="1">
              <a:spLocks noChangeArrowheads="1"/>
            </p:cNvSpPr>
            <p:nvPr/>
          </p:nvSpPr>
          <p:spPr bwMode="auto">
            <a:xfrm>
              <a:off x="768" y="3833"/>
              <a:ext cx="854" cy="295"/>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重新执行</a:t>
              </a:r>
              <a:endParaRPr kumimoji="0" lang="en-US" altLang="zh-CN" sz="1400">
                <a:solidFill>
                  <a:srgbClr val="FF0000"/>
                </a:solidFill>
                <a:latin typeface="华文新魏" panose="02010800040101010101" pitchFamily="2" charset="-122"/>
                <a:ea typeface="华文新魏" panose="02010800040101010101" pitchFamily="2" charset="-122"/>
              </a:endParaRPr>
            </a:p>
            <a:p>
              <a:pPr algn="ctr"/>
              <a:r>
                <a:rPr kumimoji="0" lang="zh-CN" altLang="en-US" sz="1400">
                  <a:solidFill>
                    <a:srgbClr val="FF0000"/>
                  </a:solidFill>
                  <a:latin typeface="华文新魏" panose="02010800040101010101" pitchFamily="2" charset="-122"/>
                  <a:ea typeface="华文新魏" panose="02010800040101010101" pitchFamily="2" charset="-122"/>
                </a:rPr>
                <a:t>被中断指令</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67" name="Text Box 1055">
              <a:extLst>
                <a:ext uri="{FF2B5EF4-FFF2-40B4-BE49-F238E27FC236}">
                  <a16:creationId xmlns:a16="http://schemas.microsoft.com/office/drawing/2014/main" id="{51BF17AB-D09E-48CC-B101-2B8C6836ADD7}"/>
                </a:ext>
              </a:extLst>
            </p:cNvPr>
            <p:cNvSpPr txBox="1">
              <a:spLocks noChangeArrowheads="1"/>
            </p:cNvSpPr>
            <p:nvPr/>
          </p:nvSpPr>
          <p:spPr bwMode="auto">
            <a:xfrm>
              <a:off x="768" y="3537"/>
              <a:ext cx="854" cy="196"/>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恢复现场</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68" name="Text Box 1056">
              <a:extLst>
                <a:ext uri="{FF2B5EF4-FFF2-40B4-BE49-F238E27FC236}">
                  <a16:creationId xmlns:a16="http://schemas.microsoft.com/office/drawing/2014/main" id="{5D7C8C0B-E7E8-497F-A924-FA9CF71F6411}"/>
                </a:ext>
              </a:extLst>
            </p:cNvPr>
            <p:cNvSpPr txBox="1">
              <a:spLocks noChangeArrowheads="1"/>
            </p:cNvSpPr>
            <p:nvPr/>
          </p:nvSpPr>
          <p:spPr bwMode="auto">
            <a:xfrm>
              <a:off x="768" y="3191"/>
              <a:ext cx="854" cy="24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调整页表和</a:t>
              </a:r>
              <a:endParaRPr kumimoji="0" lang="en-US" altLang="zh-CN" sz="1400">
                <a:solidFill>
                  <a:srgbClr val="FF0000"/>
                </a:solidFill>
                <a:latin typeface="华文新魏" panose="02010800040101010101" pitchFamily="2" charset="-122"/>
                <a:ea typeface="华文新魏" panose="02010800040101010101" pitchFamily="2" charset="-122"/>
              </a:endParaRPr>
            </a:p>
            <a:p>
              <a:pPr algn="ctr"/>
              <a:r>
                <a:rPr kumimoji="0" lang="zh-CN" altLang="en-US" sz="1400">
                  <a:solidFill>
                    <a:srgbClr val="FF0000"/>
                  </a:solidFill>
                  <a:latin typeface="华文新魏" panose="02010800040101010101" pitchFamily="2" charset="-122"/>
                  <a:ea typeface="华文新魏" panose="02010800040101010101" pitchFamily="2" charset="-122"/>
                </a:rPr>
                <a:t>主存分配表</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69" name="Text Box 1057">
              <a:extLst>
                <a:ext uri="{FF2B5EF4-FFF2-40B4-BE49-F238E27FC236}">
                  <a16:creationId xmlns:a16="http://schemas.microsoft.com/office/drawing/2014/main" id="{C0883363-4DA6-4734-ADD3-F5112977BADF}"/>
                </a:ext>
              </a:extLst>
            </p:cNvPr>
            <p:cNvSpPr txBox="1">
              <a:spLocks noChangeArrowheads="1"/>
            </p:cNvSpPr>
            <p:nvPr/>
          </p:nvSpPr>
          <p:spPr bwMode="auto">
            <a:xfrm>
              <a:off x="768" y="2895"/>
              <a:ext cx="854" cy="19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装入所需页面</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70" name="Text Box 1058">
              <a:extLst>
                <a:ext uri="{FF2B5EF4-FFF2-40B4-BE49-F238E27FC236}">
                  <a16:creationId xmlns:a16="http://schemas.microsoft.com/office/drawing/2014/main" id="{095E0CAD-E964-4E0D-9B02-E127CEF15468}"/>
                </a:ext>
              </a:extLst>
            </p:cNvPr>
            <p:cNvSpPr txBox="1">
              <a:spLocks noChangeArrowheads="1"/>
            </p:cNvSpPr>
            <p:nvPr/>
          </p:nvSpPr>
          <p:spPr bwMode="auto">
            <a:xfrm>
              <a:off x="768" y="2401"/>
              <a:ext cx="854" cy="19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主存有空闲块</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71" name="Text Box 1059">
              <a:extLst>
                <a:ext uri="{FF2B5EF4-FFF2-40B4-BE49-F238E27FC236}">
                  <a16:creationId xmlns:a16="http://schemas.microsoft.com/office/drawing/2014/main" id="{D32CAC11-BFED-4AFD-8A76-AF9DCEDA2000}"/>
                </a:ext>
              </a:extLst>
            </p:cNvPr>
            <p:cNvSpPr txBox="1">
              <a:spLocks noChangeArrowheads="1"/>
            </p:cNvSpPr>
            <p:nvPr/>
          </p:nvSpPr>
          <p:spPr bwMode="auto">
            <a:xfrm>
              <a:off x="768" y="2105"/>
              <a:ext cx="854" cy="19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保护现场</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72" name="Line 1060">
              <a:extLst>
                <a:ext uri="{FF2B5EF4-FFF2-40B4-BE49-F238E27FC236}">
                  <a16:creationId xmlns:a16="http://schemas.microsoft.com/office/drawing/2014/main" id="{96D24A7D-FBA0-4038-AA45-7B7E5FF434DF}"/>
                </a:ext>
              </a:extLst>
            </p:cNvPr>
            <p:cNvSpPr>
              <a:spLocks noChangeShapeType="1"/>
            </p:cNvSpPr>
            <p:nvPr/>
          </p:nvSpPr>
          <p:spPr bwMode="auto">
            <a:xfrm>
              <a:off x="1195" y="2303"/>
              <a:ext cx="0" cy="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3" name="Text Box 1061">
              <a:extLst>
                <a:ext uri="{FF2B5EF4-FFF2-40B4-BE49-F238E27FC236}">
                  <a16:creationId xmlns:a16="http://schemas.microsoft.com/office/drawing/2014/main" id="{FDE0825E-AFF6-420A-96B7-82964A75E6FC}"/>
                </a:ext>
              </a:extLst>
            </p:cNvPr>
            <p:cNvSpPr txBox="1">
              <a:spLocks noChangeArrowheads="1"/>
            </p:cNvSpPr>
            <p:nvPr/>
          </p:nvSpPr>
          <p:spPr bwMode="auto">
            <a:xfrm>
              <a:off x="815" y="2648"/>
              <a:ext cx="238" cy="197"/>
            </a:xfrm>
            <a:prstGeom prst="rect">
              <a:avLst/>
            </a:prstGeom>
            <a:solidFill>
              <a:srgbClr val="3399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有</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74" name="Line 1062">
              <a:extLst>
                <a:ext uri="{FF2B5EF4-FFF2-40B4-BE49-F238E27FC236}">
                  <a16:creationId xmlns:a16="http://schemas.microsoft.com/office/drawing/2014/main" id="{5A0F496B-9F6E-4216-9351-AA844E1080FD}"/>
                </a:ext>
              </a:extLst>
            </p:cNvPr>
            <p:cNvSpPr>
              <a:spLocks noChangeShapeType="1"/>
            </p:cNvSpPr>
            <p:nvPr/>
          </p:nvSpPr>
          <p:spPr bwMode="auto">
            <a:xfrm>
              <a:off x="1195" y="3734"/>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5" name="Line 1063">
              <a:extLst>
                <a:ext uri="{FF2B5EF4-FFF2-40B4-BE49-F238E27FC236}">
                  <a16:creationId xmlns:a16="http://schemas.microsoft.com/office/drawing/2014/main" id="{677E2747-DD03-4484-B906-D5310F45FC06}"/>
                </a:ext>
              </a:extLst>
            </p:cNvPr>
            <p:cNvSpPr>
              <a:spLocks noChangeShapeType="1"/>
            </p:cNvSpPr>
            <p:nvPr/>
          </p:nvSpPr>
          <p:spPr bwMode="auto">
            <a:xfrm>
              <a:off x="1195" y="3438"/>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6" name="Line 1064">
              <a:extLst>
                <a:ext uri="{FF2B5EF4-FFF2-40B4-BE49-F238E27FC236}">
                  <a16:creationId xmlns:a16="http://schemas.microsoft.com/office/drawing/2014/main" id="{C6BFD61C-6B56-467C-A2F9-26FE8143CBE5}"/>
                </a:ext>
              </a:extLst>
            </p:cNvPr>
            <p:cNvSpPr>
              <a:spLocks noChangeShapeType="1"/>
            </p:cNvSpPr>
            <p:nvPr/>
          </p:nvSpPr>
          <p:spPr bwMode="auto">
            <a:xfrm>
              <a:off x="1195" y="3093"/>
              <a:ext cx="0" cy="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7" name="Line 1065">
              <a:extLst>
                <a:ext uri="{FF2B5EF4-FFF2-40B4-BE49-F238E27FC236}">
                  <a16:creationId xmlns:a16="http://schemas.microsoft.com/office/drawing/2014/main" id="{E5EAFD04-CA3E-4EA2-A030-64AAD2E9A32D}"/>
                </a:ext>
              </a:extLst>
            </p:cNvPr>
            <p:cNvSpPr>
              <a:spLocks noChangeShapeType="1"/>
            </p:cNvSpPr>
            <p:nvPr/>
          </p:nvSpPr>
          <p:spPr bwMode="auto">
            <a:xfrm>
              <a:off x="1195" y="2599"/>
              <a:ext cx="0" cy="29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78" name="Line 1066">
              <a:extLst>
                <a:ext uri="{FF2B5EF4-FFF2-40B4-BE49-F238E27FC236}">
                  <a16:creationId xmlns:a16="http://schemas.microsoft.com/office/drawing/2014/main" id="{232B6C75-128C-42F3-A84D-D6A4818633F4}"/>
                </a:ext>
              </a:extLst>
            </p:cNvPr>
            <p:cNvSpPr>
              <a:spLocks noChangeShapeType="1"/>
            </p:cNvSpPr>
            <p:nvPr/>
          </p:nvSpPr>
          <p:spPr bwMode="auto">
            <a:xfrm>
              <a:off x="1622" y="2500"/>
              <a:ext cx="23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79" name="Text Box 1067">
              <a:extLst>
                <a:ext uri="{FF2B5EF4-FFF2-40B4-BE49-F238E27FC236}">
                  <a16:creationId xmlns:a16="http://schemas.microsoft.com/office/drawing/2014/main" id="{9681EE5D-7427-433C-BE6C-19FBEBA855CF}"/>
                </a:ext>
              </a:extLst>
            </p:cNvPr>
            <p:cNvSpPr txBox="1">
              <a:spLocks noChangeArrowheads="1"/>
            </p:cNvSpPr>
            <p:nvPr/>
          </p:nvSpPr>
          <p:spPr bwMode="auto">
            <a:xfrm>
              <a:off x="3567" y="2847"/>
              <a:ext cx="854" cy="196"/>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选择调出页面</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80" name="Text Box 1068">
              <a:extLst>
                <a:ext uri="{FF2B5EF4-FFF2-40B4-BE49-F238E27FC236}">
                  <a16:creationId xmlns:a16="http://schemas.microsoft.com/office/drawing/2014/main" id="{A7018F18-9EB1-41BF-B358-16B48DA521F0}"/>
                </a:ext>
              </a:extLst>
            </p:cNvPr>
            <p:cNvSpPr txBox="1">
              <a:spLocks noChangeArrowheads="1"/>
            </p:cNvSpPr>
            <p:nvPr/>
          </p:nvSpPr>
          <p:spPr bwMode="auto">
            <a:xfrm>
              <a:off x="3567" y="3143"/>
              <a:ext cx="854" cy="196"/>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该页是否修改</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81" name="Line 1069">
              <a:extLst>
                <a:ext uri="{FF2B5EF4-FFF2-40B4-BE49-F238E27FC236}">
                  <a16:creationId xmlns:a16="http://schemas.microsoft.com/office/drawing/2014/main" id="{B6D22380-BA87-4955-B30F-174C03401718}"/>
                </a:ext>
              </a:extLst>
            </p:cNvPr>
            <p:cNvSpPr>
              <a:spLocks noChangeShapeType="1"/>
            </p:cNvSpPr>
            <p:nvPr/>
          </p:nvSpPr>
          <p:spPr bwMode="auto">
            <a:xfrm>
              <a:off x="3994" y="2500"/>
              <a:ext cx="0" cy="3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82" name="Text Box 1070">
              <a:extLst>
                <a:ext uri="{FF2B5EF4-FFF2-40B4-BE49-F238E27FC236}">
                  <a16:creationId xmlns:a16="http://schemas.microsoft.com/office/drawing/2014/main" id="{FDEE384A-22D0-43E8-B2CA-A864D09AB482}"/>
                </a:ext>
              </a:extLst>
            </p:cNvPr>
            <p:cNvSpPr txBox="1">
              <a:spLocks noChangeArrowheads="1"/>
            </p:cNvSpPr>
            <p:nvPr/>
          </p:nvSpPr>
          <p:spPr bwMode="auto">
            <a:xfrm>
              <a:off x="2998" y="2995"/>
              <a:ext cx="427" cy="196"/>
            </a:xfrm>
            <a:prstGeom prst="rect">
              <a:avLst/>
            </a:prstGeom>
            <a:solidFill>
              <a:srgbClr val="3399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未修改</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83" name="Text Box 1071">
              <a:extLst>
                <a:ext uri="{FF2B5EF4-FFF2-40B4-BE49-F238E27FC236}">
                  <a16:creationId xmlns:a16="http://schemas.microsoft.com/office/drawing/2014/main" id="{D10A8FBE-AD76-4946-B92C-389EAD1411C9}"/>
                </a:ext>
              </a:extLst>
            </p:cNvPr>
            <p:cNvSpPr txBox="1">
              <a:spLocks noChangeArrowheads="1"/>
            </p:cNvSpPr>
            <p:nvPr/>
          </p:nvSpPr>
          <p:spPr bwMode="auto">
            <a:xfrm>
              <a:off x="3472" y="3390"/>
              <a:ext cx="427" cy="196"/>
            </a:xfrm>
            <a:prstGeom prst="rect">
              <a:avLst/>
            </a:prstGeom>
            <a:solidFill>
              <a:srgbClr val="3399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已修改</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84" name="Text Box 1072">
              <a:extLst>
                <a:ext uri="{FF2B5EF4-FFF2-40B4-BE49-F238E27FC236}">
                  <a16:creationId xmlns:a16="http://schemas.microsoft.com/office/drawing/2014/main" id="{3E731EA2-A217-4B85-BF71-974723FF7F52}"/>
                </a:ext>
              </a:extLst>
            </p:cNvPr>
            <p:cNvSpPr txBox="1">
              <a:spLocks noChangeArrowheads="1"/>
            </p:cNvSpPr>
            <p:nvPr/>
          </p:nvSpPr>
          <p:spPr bwMode="auto">
            <a:xfrm>
              <a:off x="3567" y="3685"/>
              <a:ext cx="801" cy="299"/>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把该页写回</a:t>
              </a:r>
              <a:endParaRPr kumimoji="0" lang="en-US" altLang="zh-CN" sz="1400">
                <a:solidFill>
                  <a:srgbClr val="FF0000"/>
                </a:solidFill>
                <a:latin typeface="华文新魏" panose="02010800040101010101" pitchFamily="2" charset="-122"/>
                <a:ea typeface="华文新魏" panose="02010800040101010101" pitchFamily="2" charset="-122"/>
              </a:endParaRPr>
            </a:p>
            <a:p>
              <a:pPr algn="ctr"/>
              <a:r>
                <a:rPr kumimoji="0" lang="zh-CN" altLang="en-US" sz="1400">
                  <a:solidFill>
                    <a:srgbClr val="FF0000"/>
                  </a:solidFill>
                  <a:latin typeface="华文新魏" panose="02010800040101010101" pitchFamily="2" charset="-122"/>
                  <a:ea typeface="华文新魏" panose="02010800040101010101" pitchFamily="2" charset="-122"/>
                </a:rPr>
                <a:t>辅存相应位置</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85" name="Line 1073">
              <a:extLst>
                <a:ext uri="{FF2B5EF4-FFF2-40B4-BE49-F238E27FC236}">
                  <a16:creationId xmlns:a16="http://schemas.microsoft.com/office/drawing/2014/main" id="{AA7B569B-AE50-4B7B-8729-B0694F7CEA85}"/>
                </a:ext>
              </a:extLst>
            </p:cNvPr>
            <p:cNvSpPr>
              <a:spLocks noChangeShapeType="1"/>
            </p:cNvSpPr>
            <p:nvPr/>
          </p:nvSpPr>
          <p:spPr bwMode="auto">
            <a:xfrm>
              <a:off x="3994" y="3043"/>
              <a:ext cx="0" cy="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86" name="Line 1074">
              <a:extLst>
                <a:ext uri="{FF2B5EF4-FFF2-40B4-BE49-F238E27FC236}">
                  <a16:creationId xmlns:a16="http://schemas.microsoft.com/office/drawing/2014/main" id="{CE8B483E-3838-423C-A119-51012F9F1072}"/>
                </a:ext>
              </a:extLst>
            </p:cNvPr>
            <p:cNvSpPr>
              <a:spLocks noChangeShapeType="1"/>
            </p:cNvSpPr>
            <p:nvPr/>
          </p:nvSpPr>
          <p:spPr bwMode="auto">
            <a:xfrm>
              <a:off x="3994" y="3339"/>
              <a:ext cx="0" cy="346"/>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87" name="Line 1075">
              <a:extLst>
                <a:ext uri="{FF2B5EF4-FFF2-40B4-BE49-F238E27FC236}">
                  <a16:creationId xmlns:a16="http://schemas.microsoft.com/office/drawing/2014/main" id="{3066BFE3-1E28-4B0F-9809-61F669BA8345}"/>
                </a:ext>
              </a:extLst>
            </p:cNvPr>
            <p:cNvSpPr>
              <a:spLocks noChangeShapeType="1"/>
            </p:cNvSpPr>
            <p:nvPr/>
          </p:nvSpPr>
          <p:spPr bwMode="auto">
            <a:xfrm>
              <a:off x="3994" y="3981"/>
              <a:ext cx="0" cy="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8" name="Line 1076">
              <a:extLst>
                <a:ext uri="{FF2B5EF4-FFF2-40B4-BE49-F238E27FC236}">
                  <a16:creationId xmlns:a16="http://schemas.microsoft.com/office/drawing/2014/main" id="{5280F6F1-1C24-4A3B-95AB-2583BE6FA6A9}"/>
                </a:ext>
              </a:extLst>
            </p:cNvPr>
            <p:cNvSpPr>
              <a:spLocks noChangeShapeType="1"/>
            </p:cNvSpPr>
            <p:nvPr/>
          </p:nvSpPr>
          <p:spPr bwMode="auto">
            <a:xfrm flipH="1">
              <a:off x="2400" y="4080"/>
              <a:ext cx="15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89" name="Line 1078">
              <a:extLst>
                <a:ext uri="{FF2B5EF4-FFF2-40B4-BE49-F238E27FC236}">
                  <a16:creationId xmlns:a16="http://schemas.microsoft.com/office/drawing/2014/main" id="{24B15716-F9C1-4013-967D-95F9B3455D29}"/>
                </a:ext>
              </a:extLst>
            </p:cNvPr>
            <p:cNvSpPr>
              <a:spLocks noChangeShapeType="1"/>
            </p:cNvSpPr>
            <p:nvPr/>
          </p:nvSpPr>
          <p:spPr bwMode="auto">
            <a:xfrm flipH="1">
              <a:off x="1195" y="2747"/>
              <a:ext cx="1233"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90" name="Line 1079">
              <a:extLst>
                <a:ext uri="{FF2B5EF4-FFF2-40B4-BE49-F238E27FC236}">
                  <a16:creationId xmlns:a16="http://schemas.microsoft.com/office/drawing/2014/main" id="{9600FDD7-513B-41A3-A436-5AD81FA000EE}"/>
                </a:ext>
              </a:extLst>
            </p:cNvPr>
            <p:cNvSpPr>
              <a:spLocks noChangeShapeType="1"/>
            </p:cNvSpPr>
            <p:nvPr/>
          </p:nvSpPr>
          <p:spPr bwMode="auto">
            <a:xfrm flipH="1">
              <a:off x="2428" y="3241"/>
              <a:ext cx="113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91" name="Text Box 1080">
              <a:extLst>
                <a:ext uri="{FF2B5EF4-FFF2-40B4-BE49-F238E27FC236}">
                  <a16:creationId xmlns:a16="http://schemas.microsoft.com/office/drawing/2014/main" id="{830F1E24-CEE9-4AD2-B6D5-1B4A0D12DC9F}"/>
                </a:ext>
              </a:extLst>
            </p:cNvPr>
            <p:cNvSpPr txBox="1">
              <a:spLocks noChangeArrowheads="1"/>
            </p:cNvSpPr>
            <p:nvPr/>
          </p:nvSpPr>
          <p:spPr bwMode="auto">
            <a:xfrm>
              <a:off x="4184" y="2056"/>
              <a:ext cx="617" cy="196"/>
            </a:xfrm>
            <a:prstGeom prst="rect">
              <a:avLst/>
            </a:prstGeom>
            <a:solidFill>
              <a:srgbClr val="3399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操作系统</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92" name="Text Box 1081">
              <a:extLst>
                <a:ext uri="{FF2B5EF4-FFF2-40B4-BE49-F238E27FC236}">
                  <a16:creationId xmlns:a16="http://schemas.microsoft.com/office/drawing/2014/main" id="{2F57B2DA-567D-416E-9F61-BEF4104A9609}"/>
                </a:ext>
              </a:extLst>
            </p:cNvPr>
            <p:cNvSpPr txBox="1">
              <a:spLocks noChangeArrowheads="1"/>
            </p:cNvSpPr>
            <p:nvPr/>
          </p:nvSpPr>
          <p:spPr bwMode="auto">
            <a:xfrm>
              <a:off x="4468" y="1760"/>
              <a:ext cx="333" cy="196"/>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硬件</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93" name="Text Box 1082">
              <a:extLst>
                <a:ext uri="{FF2B5EF4-FFF2-40B4-BE49-F238E27FC236}">
                  <a16:creationId xmlns:a16="http://schemas.microsoft.com/office/drawing/2014/main" id="{18091A5C-B2E2-45D3-A0D5-E39F415BEE50}"/>
                </a:ext>
              </a:extLst>
            </p:cNvPr>
            <p:cNvSpPr txBox="1">
              <a:spLocks noChangeArrowheads="1"/>
            </p:cNvSpPr>
            <p:nvPr/>
          </p:nvSpPr>
          <p:spPr bwMode="auto">
            <a:xfrm>
              <a:off x="2713" y="624"/>
              <a:ext cx="617" cy="197"/>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逻辑地址</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94" name="Line 1083">
              <a:extLst>
                <a:ext uri="{FF2B5EF4-FFF2-40B4-BE49-F238E27FC236}">
                  <a16:creationId xmlns:a16="http://schemas.microsoft.com/office/drawing/2014/main" id="{F61560F9-6479-4AAA-A03A-82A364F8AACC}"/>
                </a:ext>
              </a:extLst>
            </p:cNvPr>
            <p:cNvSpPr>
              <a:spLocks noChangeShapeType="1"/>
            </p:cNvSpPr>
            <p:nvPr/>
          </p:nvSpPr>
          <p:spPr bwMode="auto">
            <a:xfrm>
              <a:off x="2998" y="821"/>
              <a:ext cx="0" cy="14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95" name="Text Box 1084">
              <a:extLst>
                <a:ext uri="{FF2B5EF4-FFF2-40B4-BE49-F238E27FC236}">
                  <a16:creationId xmlns:a16="http://schemas.microsoft.com/office/drawing/2014/main" id="{1B5257B4-02D8-421F-9E4F-DC053C0ABB8D}"/>
                </a:ext>
              </a:extLst>
            </p:cNvPr>
            <p:cNvSpPr txBox="1">
              <a:spLocks noChangeArrowheads="1"/>
            </p:cNvSpPr>
            <p:nvPr/>
          </p:nvSpPr>
          <p:spPr bwMode="auto">
            <a:xfrm>
              <a:off x="1717" y="2254"/>
              <a:ext cx="237" cy="197"/>
            </a:xfrm>
            <a:prstGeom prst="rect">
              <a:avLst/>
            </a:prstGeom>
            <a:solidFill>
              <a:srgbClr val="3399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FF0000"/>
                  </a:solidFill>
                  <a:latin typeface="华文新魏" panose="02010800040101010101" pitchFamily="2" charset="-122"/>
                  <a:ea typeface="华文新魏" panose="02010800040101010101" pitchFamily="2" charset="-122"/>
                </a:rPr>
                <a:t>无</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14396" name="Line 1085">
              <a:extLst>
                <a:ext uri="{FF2B5EF4-FFF2-40B4-BE49-F238E27FC236}">
                  <a16:creationId xmlns:a16="http://schemas.microsoft.com/office/drawing/2014/main" id="{8DB680A9-EAE7-4995-969C-9A99B14D7902}"/>
                </a:ext>
              </a:extLst>
            </p:cNvPr>
            <p:cNvSpPr>
              <a:spLocks noChangeShapeType="1"/>
            </p:cNvSpPr>
            <p:nvPr/>
          </p:nvSpPr>
          <p:spPr bwMode="auto">
            <a:xfrm>
              <a:off x="2400" y="2736"/>
              <a:ext cx="0" cy="134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651A97E-1390-4BCD-85F5-88D3C1964B78}"/>
              </a:ext>
            </a:extLst>
          </p:cNvPr>
          <p:cNvSpPr>
            <a:spLocks noGrp="1" noChangeArrowheads="1"/>
          </p:cNvSpPr>
          <p:nvPr>
            <p:ph type="title"/>
          </p:nvPr>
        </p:nvSpPr>
        <p:spPr>
          <a:xfrm>
            <a:off x="838200" y="228600"/>
            <a:ext cx="8229600" cy="9144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请求页式虚拟存储系统优缺点</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15363" name="Rectangle 3">
            <a:extLst>
              <a:ext uri="{FF2B5EF4-FFF2-40B4-BE49-F238E27FC236}">
                <a16:creationId xmlns:a16="http://schemas.microsoft.com/office/drawing/2014/main" id="{34640318-6688-4B16-AE42-F5551724C49C}"/>
              </a:ext>
            </a:extLst>
          </p:cNvPr>
          <p:cNvSpPr>
            <a:spLocks noGrp="1" noChangeArrowheads="1"/>
          </p:cNvSpPr>
          <p:nvPr>
            <p:ph type="body" idx="1"/>
          </p:nvPr>
        </p:nvSpPr>
        <p:spPr>
          <a:xfrm>
            <a:off x="685800" y="1143000"/>
            <a:ext cx="8001000" cy="54102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优点：作业的程序和数据可按页分散存放在主存中，减少移动开销，有效解决了碎片问题</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既有利于改进主存利用率，又有利于多道程序运行。</a:t>
            </a:r>
            <a:endParaRPr lang="en-US" altLang="zh-CN" sz="3600">
              <a:latin typeface="华文新魏" panose="02010800040101010101" pitchFamily="2" charset="-122"/>
              <a:ea typeface="华文新魏" panose="02010800040101010101" pitchFamily="2" charset="-122"/>
            </a:endParaRPr>
          </a:p>
          <a:p>
            <a:pPr algn="just"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缺点：要有硬件支持，要进行缺页中断处理，机器成本增加，系统开销加大。</a:t>
            </a:r>
            <a:endParaRPr lang="en-US" altLang="zh-CN"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00CD2DF-2D09-4BD2-BA4D-97B8C9FCE5A6}"/>
              </a:ext>
            </a:extLst>
          </p:cNvPr>
          <p:cNvSpPr>
            <a:spLocks noGrp="1" noChangeArrowheads="1"/>
          </p:cNvSpPr>
          <p:nvPr>
            <p:ph type="title"/>
          </p:nvPr>
        </p:nvSpPr>
        <p:spPr>
          <a:xfrm>
            <a:off x="152400" y="609600"/>
            <a:ext cx="8458200" cy="11430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3 </a:t>
            </a:r>
            <a:r>
              <a:rPr lang="zh-CN" altLang="en-US">
                <a:solidFill>
                  <a:srgbClr val="0000FF"/>
                </a:solidFill>
                <a:latin typeface="华文新魏" panose="02010800040101010101" pitchFamily="2" charset="-122"/>
                <a:ea typeface="华文新魏" panose="02010800040101010101" pitchFamily="2" charset="-122"/>
              </a:rPr>
              <a:t>页面装入策略和页面清除策略</a:t>
            </a:r>
            <a:br>
              <a:rPr lang="en-US" altLang="zh-CN">
                <a:solidFill>
                  <a:srgbClr val="0000FF"/>
                </a:solidFill>
                <a:latin typeface="华文新魏" panose="02010800040101010101" pitchFamily="2" charset="-122"/>
                <a:ea typeface="华文新魏" panose="02010800040101010101" pitchFamily="2" charset="-122"/>
              </a:rPr>
            </a:br>
            <a:endParaRPr lang="en-US" altLang="zh-CN">
              <a:solidFill>
                <a:srgbClr val="0000FF"/>
              </a:solidFill>
              <a:latin typeface="华文新魏" panose="02010800040101010101" pitchFamily="2" charset="-122"/>
              <a:ea typeface="华文新魏" panose="02010800040101010101" pitchFamily="2" charset="-122"/>
            </a:endParaRPr>
          </a:p>
        </p:txBody>
      </p:sp>
      <p:sp>
        <p:nvSpPr>
          <p:cNvPr id="16387" name="Rectangle 3">
            <a:extLst>
              <a:ext uri="{FF2B5EF4-FFF2-40B4-BE49-F238E27FC236}">
                <a16:creationId xmlns:a16="http://schemas.microsoft.com/office/drawing/2014/main" id="{EA1C9C66-D04F-49E3-8CA0-4E627CA4DF86}"/>
              </a:ext>
            </a:extLst>
          </p:cNvPr>
          <p:cNvSpPr>
            <a:spLocks noGrp="1" noChangeArrowheads="1"/>
          </p:cNvSpPr>
          <p:nvPr>
            <p:ph type="body" idx="1"/>
          </p:nvPr>
        </p:nvSpPr>
        <p:spPr>
          <a:xfrm>
            <a:off x="609600" y="1143000"/>
            <a:ext cx="7924800" cy="5486400"/>
          </a:xfrm>
        </p:spPr>
        <p:txBody>
          <a:bodyPr/>
          <a:lstStyle/>
          <a:p>
            <a:pPr algn="just" eaLnBrk="1" hangingPunct="1">
              <a:buFontTx/>
              <a:buNone/>
            </a:pPr>
            <a:r>
              <a:rPr lang="en-US" altLang="zh-CN" sz="4800">
                <a:latin typeface="华文新魏" panose="02010800040101010101" pitchFamily="2" charset="-122"/>
                <a:ea typeface="华文新魏" panose="02010800040101010101" pitchFamily="2" charset="-122"/>
              </a:rPr>
              <a:t>  </a:t>
            </a:r>
            <a:r>
              <a:rPr lang="zh-CN" altLang="en-US" sz="4000">
                <a:solidFill>
                  <a:srgbClr val="0000FF"/>
                </a:solidFill>
                <a:latin typeface="华文新魏" panose="02010800040101010101" pitchFamily="2" charset="-122"/>
                <a:ea typeface="华文新魏" panose="02010800040101010101" pitchFamily="2" charset="-122"/>
              </a:rPr>
              <a:t>页面装入主存</a:t>
            </a:r>
            <a:r>
              <a:rPr lang="en-US" altLang="zh-CN" sz="4000">
                <a:solidFill>
                  <a:srgbClr val="0000FF"/>
                </a:solidFill>
                <a:latin typeface="华文新魏" panose="02010800040101010101" pitchFamily="2" charset="-122"/>
                <a:ea typeface="华文新魏" panose="02010800040101010101" pitchFamily="2" charset="-122"/>
              </a:rPr>
              <a:t>,</a:t>
            </a:r>
            <a:r>
              <a:rPr lang="zh-CN" altLang="en-US" sz="4000">
                <a:solidFill>
                  <a:srgbClr val="0000FF"/>
                </a:solidFill>
                <a:latin typeface="华文新魏" panose="02010800040101010101" pitchFamily="2" charset="-122"/>
                <a:ea typeface="华文新魏" panose="02010800040101010101" pitchFamily="2" charset="-122"/>
              </a:rPr>
              <a:t>有两种策略：</a:t>
            </a:r>
            <a:endParaRPr lang="en-US" altLang="zh-CN" sz="4000">
              <a:solidFill>
                <a:srgbClr val="0000FF"/>
              </a:solidFill>
              <a:latin typeface="华文新魏" panose="02010800040101010101" pitchFamily="2" charset="-122"/>
              <a:ea typeface="华文新魏" panose="02010800040101010101" pitchFamily="2" charset="-122"/>
            </a:endParaRPr>
          </a:p>
          <a:p>
            <a:pPr algn="just" eaLnBrk="1" hangingPunct="1">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请页式调度</a:t>
            </a:r>
            <a:endParaRPr lang="en-US" altLang="zh-CN" sz="4000">
              <a:latin typeface="华文新魏" panose="02010800040101010101" pitchFamily="2" charset="-122"/>
              <a:ea typeface="华文新魏" panose="02010800040101010101" pitchFamily="2" charset="-122"/>
            </a:endParaRPr>
          </a:p>
          <a:p>
            <a:pPr algn="just" eaLnBrk="1" hangingPunct="1">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预调式调度</a:t>
            </a:r>
            <a:endParaRPr lang="en-US" altLang="zh-CN" sz="4000">
              <a:latin typeface="华文新魏" panose="02010800040101010101" pitchFamily="2" charset="-122"/>
              <a:ea typeface="华文新魏" panose="02010800040101010101" pitchFamily="2" charset="-122"/>
            </a:endParaRPr>
          </a:p>
          <a:p>
            <a:pPr eaLnBrk="1" hangingPunct="1">
              <a:buFontTx/>
              <a:buNone/>
            </a:pPr>
            <a:r>
              <a:rPr lang="en-US" altLang="zh-CN" sz="4000">
                <a:solidFill>
                  <a:srgbClr val="FF0000"/>
                </a:solidFill>
                <a:latin typeface="华文新魏" panose="02010800040101010101" pitchFamily="2" charset="-122"/>
                <a:ea typeface="华文新魏" panose="02010800040101010101" pitchFamily="2" charset="-122"/>
              </a:rPr>
              <a:t>   </a:t>
            </a:r>
            <a:r>
              <a:rPr lang="zh-CN" altLang="en-US" sz="4000">
                <a:solidFill>
                  <a:srgbClr val="0000FF"/>
                </a:solidFill>
                <a:latin typeface="华文新魏" panose="02010800040101010101" pitchFamily="2" charset="-122"/>
                <a:ea typeface="华文新魏" panose="02010800040101010101" pitchFamily="2" charset="-122"/>
              </a:rPr>
              <a:t>何时把一个修改过的页面写回辅存储器，有两种策略：</a:t>
            </a:r>
            <a:endParaRPr lang="en-US" altLang="zh-CN" sz="4000">
              <a:solidFill>
                <a:srgbClr val="0000FF"/>
              </a:solidFill>
              <a:latin typeface="华文新魏" panose="02010800040101010101" pitchFamily="2" charset="-122"/>
              <a:ea typeface="华文新魏" panose="02010800040101010101" pitchFamily="2" charset="-122"/>
            </a:endParaRPr>
          </a:p>
          <a:p>
            <a:pPr eaLnBrk="1" hangingPunct="1">
              <a:buFontTx/>
              <a:buNone/>
            </a:pPr>
            <a:r>
              <a:rPr lang="en-US" altLang="zh-CN" sz="4000">
                <a:latin typeface="华文新魏" panose="02010800040101010101" pitchFamily="2" charset="-122"/>
                <a:ea typeface="华文新魏" panose="02010800040101010101" pitchFamily="2" charset="-122"/>
              </a:rPr>
              <a:t>     • </a:t>
            </a:r>
            <a:r>
              <a:rPr lang="zh-CN" altLang="en-US" sz="4000">
                <a:latin typeface="华文新魏" panose="02010800040101010101" pitchFamily="2" charset="-122"/>
                <a:ea typeface="华文新魏" panose="02010800040101010101" pitchFamily="2" charset="-122"/>
              </a:rPr>
              <a:t>请页式清除</a:t>
            </a:r>
            <a:endParaRPr lang="en-US" altLang="zh-CN" sz="4000">
              <a:latin typeface="华文新魏" panose="02010800040101010101" pitchFamily="2" charset="-122"/>
              <a:ea typeface="华文新魏" panose="02010800040101010101" pitchFamily="2" charset="-122"/>
            </a:endParaRPr>
          </a:p>
          <a:p>
            <a:pPr eaLnBrk="1" hangingPunct="1">
              <a:buFontTx/>
              <a:buNone/>
            </a:pPr>
            <a:r>
              <a:rPr lang="en-US" altLang="zh-CN" sz="4000">
                <a:latin typeface="华文新魏" panose="02010800040101010101" pitchFamily="2" charset="-122"/>
                <a:ea typeface="华文新魏" panose="02010800040101010101" pitchFamily="2" charset="-122"/>
              </a:rPr>
              <a:t>     • </a:t>
            </a:r>
            <a:r>
              <a:rPr lang="zh-CN" altLang="en-US" sz="4000">
                <a:latin typeface="华文新魏" panose="02010800040101010101" pitchFamily="2" charset="-122"/>
                <a:ea typeface="华文新魏" panose="02010800040101010101" pitchFamily="2" charset="-122"/>
              </a:rPr>
              <a:t>预清除。</a:t>
            </a:r>
            <a:endParaRPr lang="en-US" altLang="zh-CN" sz="4000">
              <a:latin typeface="华文新魏" panose="02010800040101010101" pitchFamily="2" charset="-122"/>
              <a:ea typeface="华文新魏" panose="02010800040101010101" pitchFamily="2" charset="-122"/>
            </a:endParaRP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7D34663-6902-44BE-8167-A1687DBF9902}"/>
              </a:ext>
            </a:extLst>
          </p:cNvPr>
          <p:cNvSpPr>
            <a:spLocks noGrp="1" noChangeArrowheads="1"/>
          </p:cNvSpPr>
          <p:nvPr>
            <p:ph type="title"/>
          </p:nvPr>
        </p:nvSpPr>
        <p:spPr>
          <a:xfrm>
            <a:off x="914400" y="609600"/>
            <a:ext cx="7772400" cy="11430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4</a:t>
            </a:r>
            <a:r>
              <a:rPr lang="zh-CN" altLang="en-US">
                <a:solidFill>
                  <a:srgbClr val="0000FF"/>
                </a:solidFill>
                <a:latin typeface="华文新魏" panose="02010800040101010101" pitchFamily="2" charset="-122"/>
                <a:ea typeface="华文新魏" panose="02010800040101010101" pitchFamily="2" charset="-122"/>
              </a:rPr>
              <a:t>页面分配策略</a:t>
            </a:r>
            <a:br>
              <a:rPr lang="en-US" altLang="zh-CN">
                <a:solidFill>
                  <a:srgbClr val="0000FF"/>
                </a:solidFill>
                <a:latin typeface="华文新魏" panose="02010800040101010101" pitchFamily="2" charset="-122"/>
                <a:ea typeface="华文新魏" panose="02010800040101010101" pitchFamily="2" charset="-122"/>
              </a:rPr>
            </a:br>
            <a:endParaRPr lang="en-US" altLang="zh-CN">
              <a:solidFill>
                <a:srgbClr val="0000FF"/>
              </a:solidFill>
              <a:latin typeface="华文新魏" panose="02010800040101010101" pitchFamily="2" charset="-122"/>
              <a:ea typeface="华文新魏" panose="02010800040101010101" pitchFamily="2" charset="-122"/>
            </a:endParaRPr>
          </a:p>
        </p:txBody>
      </p:sp>
      <p:sp>
        <p:nvSpPr>
          <p:cNvPr id="17411" name="Rectangle 3">
            <a:extLst>
              <a:ext uri="{FF2B5EF4-FFF2-40B4-BE49-F238E27FC236}">
                <a16:creationId xmlns:a16="http://schemas.microsoft.com/office/drawing/2014/main" id="{FBB9D045-2782-4237-AABB-9EB10F93A461}"/>
              </a:ext>
            </a:extLst>
          </p:cNvPr>
          <p:cNvSpPr>
            <a:spLocks noGrp="1" noChangeArrowheads="1"/>
          </p:cNvSpPr>
          <p:nvPr>
            <p:ph type="body" idx="1"/>
          </p:nvPr>
        </p:nvSpPr>
        <p:spPr>
          <a:xfrm>
            <a:off x="914400" y="1219200"/>
            <a:ext cx="7315200" cy="5334000"/>
          </a:xfrm>
        </p:spPr>
        <p:txBody>
          <a:bodyPr/>
          <a:lstStyle/>
          <a:p>
            <a:pPr algn="just" eaLnBrk="1" hangingPunct="1"/>
            <a:r>
              <a:rPr lang="zh-CN" altLang="en-US">
                <a:latin typeface="华文新魏" panose="02010800040101010101" pitchFamily="2" charset="-122"/>
                <a:ea typeface="华文新魏" panose="02010800040101010101" pitchFamily="2" charset="-122"/>
              </a:rPr>
              <a:t>系统为进程分配主存</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需考虑因素</a:t>
            </a:r>
            <a:r>
              <a:rPr lang="en-US" altLang="zh-CN">
                <a:latin typeface="华文新魏" panose="02010800040101010101" pitchFamily="2" charset="-122"/>
                <a:ea typeface="华文新魏" panose="02010800040101010101" pitchFamily="2" charset="-122"/>
              </a:rPr>
              <a:t>:</a:t>
            </a:r>
          </a:p>
          <a:p>
            <a:pPr algn="just" eaLnBrk="1" hangingPunct="1">
              <a:buFontTx/>
              <a:buNone/>
            </a:pPr>
            <a:r>
              <a:rPr lang="en-US" altLang="zh-CN">
                <a:latin typeface="华文新魏" panose="02010800040101010101" pitchFamily="2" charset="-122"/>
                <a:ea typeface="华文新魏" panose="02010800040101010101" pitchFamily="2" charset="-122"/>
              </a:rPr>
              <a:t> ①</a:t>
            </a:r>
            <a:r>
              <a:rPr lang="zh-CN" altLang="en-US">
                <a:latin typeface="华文新魏" panose="02010800040101010101" pitchFamily="2" charset="-122"/>
                <a:ea typeface="华文新魏" panose="02010800040101010101" pitchFamily="2" charset="-122"/>
              </a:rPr>
              <a:t>分给进程的空间越小</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同一时间处于主存的进程就越多，至少有一个进程处于就绪态的可能性就越大</a:t>
            </a:r>
            <a:endParaRPr lang="en-US" altLang="zh-CN">
              <a:latin typeface="华文新魏" panose="02010800040101010101" pitchFamily="2" charset="-122"/>
              <a:ea typeface="华文新魏" panose="02010800040101010101" pitchFamily="2" charset="-122"/>
            </a:endParaRPr>
          </a:p>
          <a:p>
            <a:pPr algn="just" eaLnBrk="1" hangingPunct="1">
              <a:buFontTx/>
              <a:buNone/>
            </a:pPr>
            <a:r>
              <a:rPr lang="en-US" altLang="zh-CN">
                <a:latin typeface="华文新魏" panose="02010800040101010101" pitchFamily="2" charset="-122"/>
                <a:ea typeface="华文新魏" panose="02010800040101010101" pitchFamily="2" charset="-122"/>
              </a:rPr>
              <a:t>②</a:t>
            </a:r>
            <a:r>
              <a:rPr lang="zh-CN" altLang="en-US">
                <a:latin typeface="华文新魏" panose="02010800040101010101" pitchFamily="2" charset="-122"/>
                <a:ea typeface="华文新魏" panose="02010800040101010101" pitchFamily="2" charset="-122"/>
              </a:rPr>
              <a:t>如果进程只有小部分在主存里</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即使局部性很好</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缺页中断率还会相当高</a:t>
            </a:r>
            <a:endParaRPr lang="en-US" altLang="zh-CN">
              <a:latin typeface="华文新魏" panose="02010800040101010101" pitchFamily="2" charset="-122"/>
              <a:ea typeface="华文新魏" panose="02010800040101010101" pitchFamily="2" charset="-122"/>
            </a:endParaRPr>
          </a:p>
          <a:p>
            <a:pPr algn="just" eaLnBrk="1" hangingPunct="1">
              <a:buFontTx/>
              <a:buNone/>
            </a:pPr>
            <a:r>
              <a:rPr lang="en-US" altLang="zh-CN">
                <a:latin typeface="华文新魏" panose="02010800040101010101" pitchFamily="2" charset="-122"/>
                <a:ea typeface="华文新魏" panose="02010800040101010101" pitchFamily="2" charset="-122"/>
              </a:rPr>
              <a:t>③</a:t>
            </a:r>
            <a:r>
              <a:rPr lang="zh-CN" altLang="en-US">
                <a:latin typeface="华文新魏" panose="02010800040101010101" pitchFamily="2" charset="-122"/>
                <a:ea typeface="华文新魏" panose="02010800040101010101" pitchFamily="2" charset="-122"/>
              </a:rPr>
              <a:t>因程序的局部性原理，分给进程的主存超过一定限度后，再增加主存空间</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不会明显降低进程的缺页中断率。</a:t>
            </a: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6EC683D-E264-4C66-B50E-A9DDC4FD71AD}"/>
              </a:ext>
            </a:extLst>
          </p:cNvPr>
          <p:cNvSpPr>
            <a:spLocks noGrp="1" noChangeArrowheads="1"/>
          </p:cNvSpPr>
          <p:nvPr>
            <p:ph type="title"/>
          </p:nvPr>
        </p:nvSpPr>
        <p:spPr>
          <a:xfrm>
            <a:off x="457200" y="457200"/>
            <a:ext cx="8915400" cy="12192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页面分配策略：固定分配</a:t>
            </a:r>
            <a:br>
              <a:rPr lang="en-US" altLang="zh-CN" sz="4000" b="1">
                <a:solidFill>
                  <a:srgbClr val="0000FF"/>
                </a:solidFill>
                <a:latin typeface="华文新魏" panose="02010800040101010101" pitchFamily="2" charset="-122"/>
                <a:ea typeface="华文新魏" panose="02010800040101010101" pitchFamily="2" charset="-122"/>
              </a:rPr>
            </a:br>
            <a:endParaRPr lang="en-US" altLang="zh-CN" sz="4000" b="1">
              <a:solidFill>
                <a:srgbClr val="0000FF"/>
              </a:solidFill>
              <a:latin typeface="华文新魏" panose="02010800040101010101" pitchFamily="2" charset="-122"/>
              <a:ea typeface="华文新魏" panose="02010800040101010101" pitchFamily="2" charset="-122"/>
            </a:endParaRPr>
          </a:p>
        </p:txBody>
      </p:sp>
      <p:sp>
        <p:nvSpPr>
          <p:cNvPr id="18435" name="Rectangle 3">
            <a:extLst>
              <a:ext uri="{FF2B5EF4-FFF2-40B4-BE49-F238E27FC236}">
                <a16:creationId xmlns:a16="http://schemas.microsoft.com/office/drawing/2014/main" id="{20A6A154-0F19-4EBA-B4FE-E52E71405AE5}"/>
              </a:ext>
            </a:extLst>
          </p:cNvPr>
          <p:cNvSpPr>
            <a:spLocks noGrp="1" noChangeArrowheads="1"/>
          </p:cNvSpPr>
          <p:nvPr>
            <p:ph type="body" idx="1"/>
          </p:nvPr>
        </p:nvSpPr>
        <p:spPr>
          <a:xfrm>
            <a:off x="990600" y="1143000"/>
            <a:ext cx="7315200" cy="5486400"/>
          </a:xfrm>
        </p:spPr>
        <p:txBody>
          <a:bodyPr/>
          <a:lstStyle/>
          <a:p>
            <a:pPr eaLnBrk="1" hangingPunct="1"/>
            <a:r>
              <a:rPr lang="zh-CN" altLang="en-US" sz="4000">
                <a:latin typeface="华文新魏" panose="02010800040101010101" pitchFamily="2" charset="-122"/>
                <a:ea typeface="华文新魏" panose="02010800040101010101" pitchFamily="2" charset="-122"/>
              </a:rPr>
              <a:t>进程保持页框数固定不变</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称固定分配</a:t>
            </a:r>
            <a:r>
              <a:rPr lang="en-US" altLang="zh-CN" sz="4000">
                <a:latin typeface="华文新魏" panose="02010800040101010101" pitchFamily="2" charset="-122"/>
                <a:ea typeface="华文新魏" panose="02010800040101010101" pitchFamily="2" charset="-122"/>
              </a:rPr>
              <a:t>;</a:t>
            </a:r>
          </a:p>
          <a:p>
            <a:pPr eaLnBrk="1" hangingPunct="1"/>
            <a:r>
              <a:rPr lang="zh-CN" altLang="en-US" sz="4000">
                <a:latin typeface="华文新魏" panose="02010800040101010101" pitchFamily="2" charset="-122"/>
                <a:ea typeface="华文新魏" panose="02010800040101010101" pitchFamily="2" charset="-122"/>
              </a:rPr>
              <a:t>进程创建时</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根据进程类型和程序员的要求决定页框数</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只要有一个缺页中断产生</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进程就会有一页被替换。</a:t>
            </a:r>
            <a:endParaRPr lang="en-US" altLang="zh-CN" sz="4000">
              <a:latin typeface="华文新魏" panose="02010800040101010101" pitchFamily="2" charset="-122"/>
              <a:ea typeface="华文新魏" panose="02010800040101010101" pitchFamily="2" charset="-122"/>
            </a:endParaRPr>
          </a:p>
          <a:p>
            <a:pPr algn="just"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1026">
            <a:extLst>
              <a:ext uri="{FF2B5EF4-FFF2-40B4-BE49-F238E27FC236}">
                <a16:creationId xmlns:a16="http://schemas.microsoft.com/office/drawing/2014/main" id="{4D6C1E39-B106-489E-9CC3-B2BC794AF074}"/>
              </a:ext>
            </a:extLst>
          </p:cNvPr>
          <p:cNvSpPr>
            <a:spLocks noGrp="1" noChangeArrowheads="1"/>
          </p:cNvSpPr>
          <p:nvPr>
            <p:ph type="title"/>
          </p:nvPr>
        </p:nvSpPr>
        <p:spPr>
          <a:xfrm>
            <a:off x="457200" y="457200"/>
            <a:ext cx="8915400" cy="1219200"/>
          </a:xfrm>
        </p:spPr>
        <p:txBody>
          <a:bodyPr/>
          <a:lstStyle/>
          <a:p>
            <a:pPr eaLnBrk="1" hangingPunct="1"/>
            <a:r>
              <a:rPr lang="zh-CN" altLang="en-US">
                <a:latin typeface="华文新魏" panose="02010800040101010101" pitchFamily="2" charset="-122"/>
                <a:ea typeface="华文新魏" panose="02010800040101010101" pitchFamily="2" charset="-122"/>
              </a:rPr>
              <a:t>页面分配策略：可变分配</a:t>
            </a: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19459" name="Rectangle 1027">
            <a:extLst>
              <a:ext uri="{FF2B5EF4-FFF2-40B4-BE49-F238E27FC236}">
                <a16:creationId xmlns:a16="http://schemas.microsoft.com/office/drawing/2014/main" id="{7B3E1632-B71E-4953-9F27-567165263484}"/>
              </a:ext>
            </a:extLst>
          </p:cNvPr>
          <p:cNvSpPr>
            <a:spLocks noGrp="1" noChangeArrowheads="1"/>
          </p:cNvSpPr>
          <p:nvPr>
            <p:ph type="body" idx="1"/>
          </p:nvPr>
        </p:nvSpPr>
        <p:spPr>
          <a:xfrm>
            <a:off x="914400" y="1066800"/>
            <a:ext cx="7315200" cy="5486400"/>
          </a:xfrm>
        </p:spPr>
        <p:txBody>
          <a:bodyPr/>
          <a:lstStyle/>
          <a:p>
            <a:pPr eaLnBrk="1" hangingPunct="1"/>
            <a:r>
              <a:rPr lang="zh-CN" altLang="en-US" sz="4000">
                <a:latin typeface="华文新魏" panose="02010800040101010101" pitchFamily="2" charset="-122"/>
                <a:ea typeface="华文新魏" panose="02010800040101010101" pitchFamily="2" charset="-122"/>
              </a:rPr>
              <a:t>进程分得的页框数可变</a:t>
            </a: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称可变分配</a:t>
            </a:r>
            <a:r>
              <a:rPr lang="en-US" altLang="zh-CN" sz="4000">
                <a:latin typeface="华文新魏" panose="02010800040101010101" pitchFamily="2" charset="-122"/>
                <a:ea typeface="华文新魏" panose="02010800040101010101" pitchFamily="2" charset="-122"/>
              </a:rPr>
              <a:t>;</a:t>
            </a:r>
          </a:p>
          <a:p>
            <a:pPr eaLnBrk="1" hangingPunct="1"/>
            <a:r>
              <a:rPr lang="zh-CN" altLang="en-US" sz="4000">
                <a:latin typeface="华文新魏" panose="02010800040101010101" pitchFamily="2" charset="-122"/>
                <a:ea typeface="华文新魏" panose="02010800040101010101" pitchFamily="2" charset="-122"/>
              </a:rPr>
              <a:t>进程执行的某阶段缺页率较高</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说明目前局部性较差，系统可多分些页框以降低缺页率，反之说明进程目前的局部性较好</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可减少分给进程的页框数</a:t>
            </a: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88A92D1-DC7B-4449-8D4F-D83B7A3B95A9}"/>
              </a:ext>
            </a:extLst>
          </p:cNvPr>
          <p:cNvSpPr>
            <a:spLocks noGrp="1" noChangeArrowheads="1"/>
          </p:cNvSpPr>
          <p:nvPr>
            <p:ph type="title"/>
          </p:nvPr>
        </p:nvSpPr>
        <p:spPr>
          <a:xfrm>
            <a:off x="762000" y="457200"/>
            <a:ext cx="7772400" cy="11430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页面替换策略：局部替换和全局替换</a:t>
            </a:r>
            <a:endParaRPr lang="en-US" altLang="zh-CN">
              <a:solidFill>
                <a:srgbClr val="0000FF"/>
              </a:solidFill>
              <a:latin typeface="华文新魏" panose="02010800040101010101" pitchFamily="2" charset="-122"/>
              <a:ea typeface="华文新魏" panose="02010800040101010101" pitchFamily="2" charset="-122"/>
            </a:endParaRPr>
          </a:p>
        </p:txBody>
      </p:sp>
      <p:sp>
        <p:nvSpPr>
          <p:cNvPr id="20483" name="Rectangle 3">
            <a:extLst>
              <a:ext uri="{FF2B5EF4-FFF2-40B4-BE49-F238E27FC236}">
                <a16:creationId xmlns:a16="http://schemas.microsoft.com/office/drawing/2014/main" id="{45095805-648F-4014-814A-E7C390296F3E}"/>
              </a:ext>
            </a:extLst>
          </p:cNvPr>
          <p:cNvSpPr>
            <a:spLocks noGrp="1" noChangeArrowheads="1"/>
          </p:cNvSpPr>
          <p:nvPr>
            <p:ph type="body" idx="1"/>
          </p:nvPr>
        </p:nvSpPr>
        <p:spPr>
          <a:xfrm>
            <a:off x="685800" y="1676400"/>
            <a:ext cx="7543800" cy="4800600"/>
          </a:xfrm>
        </p:spPr>
        <p:txBody>
          <a:bodyPr/>
          <a:lstStyle/>
          <a:p>
            <a:pPr eaLnBrk="1" hangingPunct="1"/>
            <a:r>
              <a:rPr lang="zh-CN" altLang="en-US" sz="3600">
                <a:latin typeface="华文新魏" panose="02010800040101010101" pitchFamily="2" charset="-122"/>
                <a:ea typeface="华文新魏" panose="02010800040101010101" pitchFamily="2" charset="-122"/>
              </a:rPr>
              <a:t>如果页面替换算法的作用范围是整个系统，称全局页面替换算法</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它可以在运行进程间动态地分配页框。</a:t>
            </a:r>
            <a:endParaRPr lang="en-US" altLang="zh-CN" sz="3600">
              <a:latin typeface="华文新魏" panose="02010800040101010101" pitchFamily="2" charset="-122"/>
              <a:ea typeface="华文新魏" panose="02010800040101010101" pitchFamily="2" charset="-122"/>
            </a:endParaRPr>
          </a:p>
          <a:p>
            <a:pPr eaLnBrk="1" hangingPunct="1"/>
            <a:r>
              <a:rPr lang="zh-CN" altLang="en-US" sz="3600">
                <a:latin typeface="华文新魏" panose="02010800040101010101" pitchFamily="2" charset="-122"/>
                <a:ea typeface="华文新魏" panose="02010800040101010101" pitchFamily="2" charset="-122"/>
              </a:rPr>
              <a:t>如果页面替换算法的作用范围局限于本进程，称为局部页面替换算法</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它实际上需要为每个进程分配固定的页框。</a:t>
            </a:r>
            <a:r>
              <a:rPr lang="en-US" altLang="zh-CN" sz="3600">
                <a:latin typeface="华文新魏" panose="02010800040101010101" pitchFamily="2" charset="-122"/>
                <a:ea typeface="华文新魏" panose="02010800040101010101" pitchFamily="2" charset="-122"/>
              </a:rPr>
              <a:t>	 </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A96AE56-08F4-4EAD-B846-427D36F269E8}"/>
              </a:ext>
            </a:extLst>
          </p:cNvPr>
          <p:cNvSpPr>
            <a:spLocks noGrp="1" noChangeArrowheads="1"/>
          </p:cNvSpPr>
          <p:nvPr>
            <p:ph type="title"/>
          </p:nvPr>
        </p:nvSpPr>
        <p:spPr>
          <a:xfrm>
            <a:off x="1143000" y="304800"/>
            <a:ext cx="77724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4.5.1 </a:t>
            </a:r>
            <a:r>
              <a:rPr lang="zh-CN" altLang="en-US" sz="4800">
                <a:solidFill>
                  <a:srgbClr val="0000FF"/>
                </a:solidFill>
                <a:latin typeface="华文新魏" panose="02010800040101010101" pitchFamily="2" charset="-122"/>
                <a:ea typeface="华文新魏" panose="02010800040101010101" pitchFamily="2" charset="-122"/>
              </a:rPr>
              <a:t>虚拟存储管理的概念</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3075" name="Rectangle 3">
            <a:extLst>
              <a:ext uri="{FF2B5EF4-FFF2-40B4-BE49-F238E27FC236}">
                <a16:creationId xmlns:a16="http://schemas.microsoft.com/office/drawing/2014/main" id="{C629FD57-5E9F-4A24-93AB-6519FDD398F2}"/>
              </a:ext>
            </a:extLst>
          </p:cNvPr>
          <p:cNvSpPr>
            <a:spLocks noGrp="1" noChangeArrowheads="1"/>
          </p:cNvSpPr>
          <p:nvPr>
            <p:ph type="body" idx="1"/>
          </p:nvPr>
        </p:nvSpPr>
        <p:spPr>
          <a:xfrm>
            <a:off x="1219200" y="1219200"/>
            <a:ext cx="7543800" cy="5181600"/>
          </a:xfrm>
        </p:spPr>
        <p:txBody>
          <a:bodyPr/>
          <a:lstStyle/>
          <a:p>
            <a:pPr algn="just" eaLnBrk="1" hangingPunct="1"/>
            <a:r>
              <a:rPr lang="zh-CN" altLang="en-US" sz="3600">
                <a:latin typeface="华文新魏" panose="02010800040101010101" pitchFamily="2" charset="-122"/>
                <a:ea typeface="华文新魏" panose="02010800040101010101" pitchFamily="2" charset="-122"/>
              </a:rPr>
              <a:t>为什么要引入虚拟存储器</a:t>
            </a:r>
            <a:r>
              <a:rPr lang="en-US" altLang="zh-CN" sz="3600">
                <a:latin typeface="华文新魏" panose="02010800040101010101" pitchFamily="2" charset="-122"/>
                <a:ea typeface="华文新魏" panose="02010800040101010101" pitchFamily="2" charset="-122"/>
              </a:rPr>
              <a:t>?</a:t>
            </a:r>
          </a:p>
          <a:p>
            <a:pPr algn="just" eaLnBrk="1" hangingPunct="1"/>
            <a:r>
              <a:rPr lang="zh-CN" altLang="en-US" sz="3600">
                <a:latin typeface="华文新魏" panose="02010800040101010101" pitchFamily="2" charset="-122"/>
                <a:ea typeface="华文新魏" panose="02010800040101010101" pitchFamily="2" charset="-122"/>
              </a:rPr>
              <a:t>实现虚拟存储器的基本思路。</a:t>
            </a:r>
            <a:r>
              <a:rPr lang="en-US" altLang="zh-CN" sz="3600">
                <a:latin typeface="华文新魏" panose="02010800040101010101" pitchFamily="2" charset="-122"/>
                <a:ea typeface="华文新魏" panose="02010800040101010101" pitchFamily="2" charset="-122"/>
              </a:rPr>
              <a:t> </a:t>
            </a:r>
          </a:p>
          <a:p>
            <a:pPr eaLnBrk="1" hangingPunct="1"/>
            <a:r>
              <a:rPr lang="zh-CN" altLang="en-US" sz="3600">
                <a:latin typeface="华文新魏" panose="02010800040101010101" pitchFamily="2" charset="-122"/>
                <a:ea typeface="华文新魏" panose="02010800040101010101" pitchFamily="2" charset="-122"/>
              </a:rPr>
              <a:t>虚拟存储器的定义：</a:t>
            </a:r>
            <a:endParaRPr lang="en-US" altLang="zh-CN" sz="3600">
              <a:latin typeface="华文新魏" panose="02010800040101010101" pitchFamily="2" charset="-122"/>
              <a:ea typeface="华文新魏" panose="02010800040101010101" pitchFamily="2" charset="-122"/>
            </a:endParaRPr>
          </a:p>
          <a:p>
            <a:pPr eaLnBrk="1" hangingPunct="1">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在具有层次结构存储器的计算机系统中，采用自动实现部分装入和部分对换功能，为用户提供一个比物理主存容量大得多的，可寻址的一种</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主存储器</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p>
          <a:p>
            <a:pPr eaLnBrk="1" hangingPunct="1">
              <a:buFontTx/>
              <a:buNone/>
            </a:pPr>
            <a:endParaRPr lang="en-US" altLang="zh-CN"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a:p>
            <a:pPr algn="just"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F6462A8-8F23-40F7-88F2-E150FC687013}"/>
              </a:ext>
            </a:extLst>
          </p:cNvPr>
          <p:cNvSpPr>
            <a:spLocks noGrp="1" noChangeArrowheads="1"/>
          </p:cNvSpPr>
          <p:nvPr>
            <p:ph type="title"/>
          </p:nvPr>
        </p:nvSpPr>
        <p:spPr>
          <a:xfrm>
            <a:off x="611188" y="228600"/>
            <a:ext cx="8458200" cy="1143000"/>
          </a:xfrm>
        </p:spPr>
        <p:txBody>
          <a:bodyPr/>
          <a:lstStyle/>
          <a:p>
            <a:pPr eaLnBrk="1" hangingPunct="1"/>
            <a:r>
              <a:rPr lang="zh-CN" altLang="en-US" sz="4000">
                <a:solidFill>
                  <a:srgbClr val="0000FF"/>
                </a:solidFill>
                <a:latin typeface="华文新魏" panose="02010800040101010101" pitchFamily="2" charset="-122"/>
                <a:ea typeface="华文新魏" panose="02010800040101010101" pitchFamily="2" charset="-122"/>
              </a:rPr>
              <a:t>固定分配和局部替换策略配合使用</a:t>
            </a:r>
            <a:r>
              <a:rPr lang="en-US" altLang="zh-CN" sz="4000">
                <a:solidFill>
                  <a:srgbClr val="0000FF"/>
                </a:solidFill>
                <a:latin typeface="华文新魏" panose="02010800040101010101" pitchFamily="2" charset="-122"/>
                <a:ea typeface="华文新魏" panose="02010800040101010101" pitchFamily="2" charset="-122"/>
              </a:rPr>
              <a:t>(1)</a:t>
            </a:r>
          </a:p>
        </p:txBody>
      </p:sp>
      <p:sp>
        <p:nvSpPr>
          <p:cNvPr id="21507" name="Rectangle 3">
            <a:extLst>
              <a:ext uri="{FF2B5EF4-FFF2-40B4-BE49-F238E27FC236}">
                <a16:creationId xmlns:a16="http://schemas.microsoft.com/office/drawing/2014/main" id="{23EFE5DF-023F-4A3C-B180-0763F4723DCB}"/>
              </a:ext>
            </a:extLst>
          </p:cNvPr>
          <p:cNvSpPr>
            <a:spLocks noGrp="1" noChangeArrowheads="1"/>
          </p:cNvSpPr>
          <p:nvPr>
            <p:ph type="body" idx="1"/>
          </p:nvPr>
        </p:nvSpPr>
        <p:spPr>
          <a:xfrm>
            <a:off x="457200" y="1219200"/>
            <a:ext cx="7924800" cy="5334000"/>
          </a:xfrm>
        </p:spPr>
        <p:txBody>
          <a:bodyPr/>
          <a:lstStyle/>
          <a:p>
            <a:pPr lvl="1" algn="just" eaLnBrk="1" hangingPunct="1">
              <a:buFontTx/>
              <a:buNone/>
            </a:pPr>
            <a:r>
              <a:rPr lang="en-US" altLang="zh-CN">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进程分得的页框数不变，发生缺页中断，只能从进程的页面中选页替换，保证进程的页框总数不变。</a:t>
            </a:r>
            <a:endParaRPr lang="en-US" altLang="zh-CN" sz="3600">
              <a:latin typeface="华文新魏" panose="02010800040101010101" pitchFamily="2" charset="-122"/>
              <a:ea typeface="华文新魏" panose="02010800040101010101" pitchFamily="2" charset="-122"/>
            </a:endParaRPr>
          </a:p>
          <a:p>
            <a:pPr lvl="1" algn="just" eaLnBrk="1" hangingPunct="1">
              <a:buFontTx/>
              <a:buNone/>
            </a:pPr>
            <a:r>
              <a:rPr lang="en-US" altLang="zh-CN" sz="3600">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cs typeface="Times New Roman" panose="02020603050405020304" pitchFamily="18" charset="0"/>
              </a:rPr>
              <a:t>•</a:t>
            </a:r>
            <a:r>
              <a:rPr lang="zh-CN" altLang="en-US" sz="3600">
                <a:latin typeface="华文新魏" panose="02010800040101010101" pitchFamily="2" charset="-122"/>
                <a:ea typeface="华文新魏" panose="02010800040101010101" pitchFamily="2" charset="-122"/>
              </a:rPr>
              <a:t>策略难点：应给每个进程分配多少页框</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给少了</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缺页中断率高</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给多了</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使主存中能同时执行的进程数减少，进而造成处理器和其它设备空闲。</a:t>
            </a: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18F57D6-8A9B-4190-A0DB-310E4ADAC81B}"/>
              </a:ext>
            </a:extLst>
          </p:cNvPr>
          <p:cNvSpPr>
            <a:spLocks noGrp="1" noChangeArrowheads="1"/>
          </p:cNvSpPr>
          <p:nvPr>
            <p:ph type="title"/>
          </p:nvPr>
        </p:nvSpPr>
        <p:spPr>
          <a:xfrm>
            <a:off x="381000" y="228600"/>
            <a:ext cx="8915400" cy="1066800"/>
          </a:xfrm>
        </p:spPr>
        <p:txBody>
          <a:bodyPr/>
          <a:lstStyle/>
          <a:p>
            <a:pPr eaLnBrk="1" hangingPunct="1"/>
            <a:r>
              <a:rPr lang="zh-CN" altLang="en-US" sz="4000">
                <a:solidFill>
                  <a:srgbClr val="0000FF"/>
                </a:solidFill>
                <a:latin typeface="华文新魏" panose="02010800040101010101" pitchFamily="2" charset="-122"/>
                <a:ea typeface="华文新魏" panose="02010800040101010101" pitchFamily="2" charset="-122"/>
              </a:rPr>
              <a:t>固定分配和局部替换策略配合使用</a:t>
            </a:r>
            <a:r>
              <a:rPr lang="en-US" altLang="zh-CN" sz="4000">
                <a:solidFill>
                  <a:srgbClr val="0000FF"/>
                </a:solidFill>
                <a:latin typeface="华文新魏" panose="02010800040101010101" pitchFamily="2" charset="-122"/>
                <a:ea typeface="华文新魏" panose="02010800040101010101" pitchFamily="2" charset="-122"/>
              </a:rPr>
              <a:t>(2)</a:t>
            </a:r>
          </a:p>
        </p:txBody>
      </p:sp>
      <p:sp>
        <p:nvSpPr>
          <p:cNvPr id="22531" name="Rectangle 3">
            <a:extLst>
              <a:ext uri="{FF2B5EF4-FFF2-40B4-BE49-F238E27FC236}">
                <a16:creationId xmlns:a16="http://schemas.microsoft.com/office/drawing/2014/main" id="{9460B181-EC6B-44EA-98A2-63F5EDAD061C}"/>
              </a:ext>
            </a:extLst>
          </p:cNvPr>
          <p:cNvSpPr>
            <a:spLocks noGrp="1" noChangeArrowheads="1"/>
          </p:cNvSpPr>
          <p:nvPr>
            <p:ph type="body" idx="1"/>
          </p:nvPr>
        </p:nvSpPr>
        <p:spPr>
          <a:xfrm>
            <a:off x="838200" y="1143000"/>
            <a:ext cx="7543800" cy="5105400"/>
          </a:xfrm>
        </p:spPr>
        <p:txBody>
          <a:bodyPr/>
          <a:lstStyle/>
          <a:p>
            <a:pPr lvl="1"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采用固定分配算法，系统把页</a:t>
            </a:r>
            <a:endParaRPr lang="en-US" altLang="zh-CN" sz="4000">
              <a:latin typeface="华文新魏" panose="02010800040101010101" pitchFamily="2" charset="-122"/>
              <a:ea typeface="华文新魏" panose="02010800040101010101" pitchFamily="2" charset="-122"/>
            </a:endParaRPr>
          </a:p>
          <a:p>
            <a:pPr lvl="1" algn="just" eaLnBrk="1" hangingPunct="1">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框分配给进程，采用：</a:t>
            </a:r>
            <a:endParaRPr lang="en-US" altLang="zh-CN" sz="4000">
              <a:latin typeface="华文新魏" panose="02010800040101010101" pitchFamily="2" charset="-122"/>
              <a:ea typeface="华文新魏" panose="02010800040101010101" pitchFamily="2" charset="-122"/>
            </a:endParaRPr>
          </a:p>
          <a:p>
            <a:pPr lvl="1" algn="just" eaLnBrk="1" hangingPunct="1">
              <a:buFontTx/>
              <a:buNone/>
            </a:pPr>
            <a:r>
              <a:rPr lang="en-US" altLang="zh-CN" sz="4000">
                <a:latin typeface="华文新魏" panose="02010800040101010101" pitchFamily="2" charset="-122"/>
                <a:ea typeface="华文新魏" panose="02010800040101010101" pitchFamily="2" charset="-122"/>
              </a:rPr>
              <a:t>①</a:t>
            </a:r>
            <a:r>
              <a:rPr lang="zh-CN" altLang="en-US" sz="4000">
                <a:latin typeface="华文新魏" panose="02010800040101010101" pitchFamily="2" charset="-122"/>
                <a:ea typeface="华文新魏" panose="02010800040101010101" pitchFamily="2" charset="-122"/>
              </a:rPr>
              <a:t>平均分配，</a:t>
            </a:r>
            <a:endParaRPr lang="en-US" altLang="zh-CN" sz="4000">
              <a:latin typeface="华文新魏" panose="02010800040101010101" pitchFamily="2" charset="-122"/>
              <a:ea typeface="华文新魏" panose="02010800040101010101" pitchFamily="2" charset="-122"/>
            </a:endParaRPr>
          </a:p>
          <a:p>
            <a:pPr lvl="1" algn="just" eaLnBrk="1" hangingPunct="1">
              <a:buFontTx/>
              <a:buNone/>
            </a:pPr>
            <a:r>
              <a:rPr lang="en-US" altLang="zh-CN" sz="4000">
                <a:latin typeface="华文新魏" panose="02010800040101010101" pitchFamily="2" charset="-122"/>
                <a:ea typeface="华文新魏" panose="02010800040101010101" pitchFamily="2" charset="-122"/>
              </a:rPr>
              <a:t>②</a:t>
            </a:r>
            <a:r>
              <a:rPr lang="zh-CN" altLang="en-US" sz="4000">
                <a:latin typeface="华文新魏" panose="02010800040101010101" pitchFamily="2" charset="-122"/>
                <a:ea typeface="华文新魏" panose="02010800040101010101" pitchFamily="2" charset="-122"/>
              </a:rPr>
              <a:t>按比例分配</a:t>
            </a:r>
            <a:r>
              <a:rPr lang="en-US" altLang="zh-CN" sz="4000">
                <a:latin typeface="华文新魏" panose="02010800040101010101" pitchFamily="2" charset="-122"/>
                <a:ea typeface="华文新魏" panose="02010800040101010101" pitchFamily="2" charset="-122"/>
              </a:rPr>
              <a:t>, </a:t>
            </a:r>
          </a:p>
          <a:p>
            <a:pPr lvl="1" algn="just" eaLnBrk="1" hangingPunct="1">
              <a:buFontTx/>
              <a:buNone/>
            </a:pPr>
            <a:r>
              <a:rPr lang="en-US" altLang="zh-CN" sz="4000">
                <a:latin typeface="华文新魏" panose="02010800040101010101" pitchFamily="2" charset="-122"/>
                <a:ea typeface="华文新魏" panose="02010800040101010101" pitchFamily="2" charset="-122"/>
              </a:rPr>
              <a:t>③</a:t>
            </a:r>
            <a:r>
              <a:rPr lang="zh-CN" altLang="en-US" sz="4000">
                <a:latin typeface="华文新魏" panose="02010800040101010101" pitchFamily="2" charset="-122"/>
                <a:ea typeface="华文新魏" panose="02010800040101010101" pitchFamily="2" charset="-122"/>
              </a:rPr>
              <a:t>优先权分配。</a:t>
            </a:r>
            <a:endParaRPr lang="en-US" altLang="zh-CN" sz="4000">
              <a:latin typeface="华文新魏" panose="02010800040101010101" pitchFamily="2" charset="-122"/>
              <a:ea typeface="华文新魏" panose="02010800040101010101" pitchFamily="2" charset="-122"/>
            </a:endParaRP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23041D5-2791-4A0F-B141-4ED4126A5C6F}"/>
              </a:ext>
            </a:extLst>
          </p:cNvPr>
          <p:cNvSpPr>
            <a:spLocks noGrp="1" noChangeArrowheads="1"/>
          </p:cNvSpPr>
          <p:nvPr>
            <p:ph type="title"/>
          </p:nvPr>
        </p:nvSpPr>
        <p:spPr>
          <a:xfrm>
            <a:off x="152400" y="152400"/>
            <a:ext cx="9144000" cy="11430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可变分配和全局替换策略配合使用</a:t>
            </a:r>
            <a:endParaRPr lang="en-US" altLang="zh-CN">
              <a:solidFill>
                <a:srgbClr val="0000FF"/>
              </a:solidFill>
              <a:latin typeface="华文新魏" panose="02010800040101010101" pitchFamily="2" charset="-122"/>
              <a:ea typeface="华文新魏" panose="02010800040101010101" pitchFamily="2" charset="-122"/>
            </a:endParaRPr>
          </a:p>
        </p:txBody>
      </p:sp>
      <p:sp>
        <p:nvSpPr>
          <p:cNvPr id="23555" name="Rectangle 3">
            <a:extLst>
              <a:ext uri="{FF2B5EF4-FFF2-40B4-BE49-F238E27FC236}">
                <a16:creationId xmlns:a16="http://schemas.microsoft.com/office/drawing/2014/main" id="{19A6C9FE-9842-456A-A2AC-2864E9F768FA}"/>
              </a:ext>
            </a:extLst>
          </p:cNvPr>
          <p:cNvSpPr>
            <a:spLocks noGrp="1" noChangeArrowheads="1"/>
          </p:cNvSpPr>
          <p:nvPr>
            <p:ph type="body" idx="1"/>
          </p:nvPr>
        </p:nvSpPr>
        <p:spPr>
          <a:xfrm>
            <a:off x="762000" y="1066800"/>
            <a:ext cx="7467600" cy="53340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先每个进程分配一定数目页框</a:t>
            </a:r>
            <a:r>
              <a:rPr lang="en-US" altLang="zh-CN">
                <a:latin typeface="华文新魏" panose="02010800040101010101" pitchFamily="2" charset="-122"/>
                <a:ea typeface="华文新魏" panose="02010800040101010101" pitchFamily="2" charset="-122"/>
              </a:rPr>
              <a:t>,os</a:t>
            </a:r>
            <a:r>
              <a:rPr lang="zh-CN" altLang="en-US">
                <a:latin typeface="华文新魏" panose="02010800040101010101" pitchFamily="2" charset="-122"/>
                <a:ea typeface="华文新魏" panose="02010800040101010101" pitchFamily="2" charset="-122"/>
              </a:rPr>
              <a:t>保留若干空闲页框</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进程发生缺页中断时，从系统空闲页框中选一个给进程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这样产生缺页中断进程的主存空间会逐渐增大</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有助于减少系统的缺页中断次数。</a:t>
            </a:r>
            <a:endParaRPr lang="en-US" altLang="zh-CN">
              <a:latin typeface="华文新魏" panose="02010800040101010101" pitchFamily="2" charset="-122"/>
              <a:ea typeface="华文新魏" panose="02010800040101010101" pitchFamily="2" charset="-122"/>
            </a:endParaRPr>
          </a:p>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系统拥有的空闲页框耗尽时</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，会从主存中选择一页淘汰，该页可以是主存中任一进程的页面，这样又会使那个进程的页框数减少，缺页中断率上升。</a:t>
            </a:r>
            <a:endParaRPr lang="en-US" altLang="zh-CN">
              <a:latin typeface="华文新魏" panose="02010800040101010101" pitchFamily="2" charset="-122"/>
              <a:ea typeface="华文新魏" panose="02010800040101010101" pitchFamily="2" charset="-122"/>
            </a:endParaRPr>
          </a:p>
          <a:p>
            <a:pPr algn="just"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8687D7-5A0B-4908-B5B4-CE47C705E8C4}"/>
              </a:ext>
            </a:extLst>
          </p:cNvPr>
          <p:cNvSpPr>
            <a:spLocks noGrp="1" noChangeArrowheads="1"/>
          </p:cNvSpPr>
          <p:nvPr>
            <p:ph type="title"/>
          </p:nvPr>
        </p:nvSpPr>
        <p:spPr>
          <a:xfrm>
            <a:off x="323850" y="228600"/>
            <a:ext cx="8458200" cy="12192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可变分配和局部替换配合使用</a:t>
            </a:r>
            <a:endParaRPr lang="en-US" altLang="zh-CN">
              <a:solidFill>
                <a:srgbClr val="0000FF"/>
              </a:solidFill>
              <a:latin typeface="华文新魏" panose="02010800040101010101" pitchFamily="2" charset="-122"/>
              <a:ea typeface="华文新魏" panose="02010800040101010101" pitchFamily="2" charset="-122"/>
            </a:endParaRPr>
          </a:p>
        </p:txBody>
      </p:sp>
      <p:sp>
        <p:nvSpPr>
          <p:cNvPr id="24579" name="Rectangle 3">
            <a:extLst>
              <a:ext uri="{FF2B5EF4-FFF2-40B4-BE49-F238E27FC236}">
                <a16:creationId xmlns:a16="http://schemas.microsoft.com/office/drawing/2014/main" id="{2EB11FDA-ACFD-40C3-B990-41EF475F10EA}"/>
              </a:ext>
            </a:extLst>
          </p:cNvPr>
          <p:cNvSpPr>
            <a:spLocks noGrp="1" noChangeArrowheads="1"/>
          </p:cNvSpPr>
          <p:nvPr>
            <p:ph type="body" idx="1"/>
          </p:nvPr>
        </p:nvSpPr>
        <p:spPr>
          <a:xfrm>
            <a:off x="990600" y="1219200"/>
            <a:ext cx="7239000" cy="53340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其实现要点如下</a:t>
            </a:r>
            <a:r>
              <a:rPr lang="en-US" altLang="zh-CN">
                <a:latin typeface="华文新魏" panose="02010800040101010101" pitchFamily="2" charset="-122"/>
                <a:ea typeface="华文新魏" panose="02010800040101010101" pitchFamily="2" charset="-122"/>
              </a:rPr>
              <a:t>:</a:t>
            </a:r>
          </a:p>
          <a:p>
            <a:pPr algn="just" eaLnBrk="1" hangingPunct="1">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新进程装入主存时，根据应用</a:t>
            </a:r>
            <a:r>
              <a:rPr lang="zh-CN" altLang="en-US">
                <a:latin typeface="黑体-简 细体" charset="0"/>
                <a:ea typeface="华文新魏" panose="02010800040101010101" pitchFamily="2" charset="-122"/>
              </a:rPr>
              <a:t>类型</a:t>
            </a:r>
            <a:r>
              <a:rPr lang="zh-CN" altLang="en-US">
                <a:latin typeface="华文新魏" panose="02010800040101010101" pitchFamily="2" charset="-122"/>
                <a:ea typeface="华文新魏" panose="02010800040101010101" pitchFamily="2" charset="-122"/>
              </a:rPr>
              <a:t>、程序要求，分配给一定数目页框</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可用请页式或预调式完成这个分配。</a:t>
            </a:r>
            <a:endParaRPr lang="en-US" altLang="zh-CN">
              <a:latin typeface="华文新魏" panose="02010800040101010101" pitchFamily="2" charset="-122"/>
              <a:ea typeface="华文新魏" panose="02010800040101010101" pitchFamily="2" charset="-122"/>
            </a:endParaRPr>
          </a:p>
          <a:p>
            <a:pPr algn="just" eaLnBrk="1" hangingPunct="1">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产生缺页中断时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从该进程驻留集中选一个页面替换。</a:t>
            </a:r>
            <a:endParaRPr lang="en-US" altLang="zh-CN">
              <a:latin typeface="华文新魏" panose="02010800040101010101" pitchFamily="2" charset="-122"/>
              <a:ea typeface="华文新魏" panose="02010800040101010101" pitchFamily="2" charset="-122"/>
            </a:endParaRPr>
          </a:p>
          <a:p>
            <a:pPr algn="just" eaLnBrk="1" hangingPunct="1">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不时重新评价进程的分配，增加或减少分配给进程的页框以改善系统性能。</a:t>
            </a:r>
            <a:endParaRPr lang="en-US" altLang="zh-CN">
              <a:latin typeface="华文新魏" panose="02010800040101010101" pitchFamily="2" charset="-122"/>
              <a:ea typeface="华文新魏" panose="02010800040101010101" pitchFamily="2" charset="-122"/>
            </a:endParaRP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3923EDE-C78C-4559-B0E7-EA938738BA65}"/>
              </a:ext>
            </a:extLst>
          </p:cNvPr>
          <p:cNvSpPr>
            <a:spLocks noGrp="1" noChangeArrowheads="1"/>
          </p:cNvSpPr>
          <p:nvPr>
            <p:ph type="title"/>
          </p:nvPr>
        </p:nvSpPr>
        <p:spPr>
          <a:xfrm>
            <a:off x="684213" y="115888"/>
            <a:ext cx="77724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5 </a:t>
            </a:r>
            <a:r>
              <a:rPr lang="zh-CN" altLang="en-US" sz="4800">
                <a:solidFill>
                  <a:srgbClr val="0000FF"/>
                </a:solidFill>
                <a:latin typeface="华文新魏" panose="02010800040101010101" pitchFamily="2" charset="-122"/>
                <a:ea typeface="华文新魏" panose="02010800040101010101" pitchFamily="2" charset="-122"/>
              </a:rPr>
              <a:t>缺页中断率</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25603" name="Rectangle 3">
            <a:extLst>
              <a:ext uri="{FF2B5EF4-FFF2-40B4-BE49-F238E27FC236}">
                <a16:creationId xmlns:a16="http://schemas.microsoft.com/office/drawing/2014/main" id="{BFACD06D-C150-466C-A30E-8756800DB3E1}"/>
              </a:ext>
            </a:extLst>
          </p:cNvPr>
          <p:cNvSpPr>
            <a:spLocks noGrp="1" noChangeArrowheads="1"/>
          </p:cNvSpPr>
          <p:nvPr>
            <p:ph type="body" idx="1"/>
          </p:nvPr>
        </p:nvSpPr>
        <p:spPr>
          <a:xfrm>
            <a:off x="1828800" y="1196975"/>
            <a:ext cx="6172200" cy="5029200"/>
          </a:xfrm>
        </p:spPr>
        <p:txBody>
          <a:bodyPr/>
          <a:lstStyle/>
          <a:p>
            <a:pPr eaLnBrk="1" hangingPunct="1">
              <a:buFontTx/>
              <a:buNone/>
            </a:pPr>
            <a:r>
              <a:rPr lang="en-US" altLang="zh-CN" b="1">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页面替换</a:t>
            </a:r>
            <a:r>
              <a:rPr lang="en-US" altLang="zh-CN" sz="4000" b="1">
                <a:latin typeface="华文新魏" panose="02010800040101010101" pitchFamily="2" charset="-122"/>
                <a:ea typeface="华文新魏" panose="02010800040101010101" pitchFamily="2" charset="-122"/>
              </a:rPr>
              <a:t> </a:t>
            </a:r>
          </a:p>
          <a:p>
            <a:pPr eaLnBrk="1" hangingPunct="1">
              <a:buFontTx/>
              <a:buNone/>
            </a:pPr>
            <a:r>
              <a:rPr lang="en-US" altLang="zh-CN" sz="4000" b="1">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页面淘汰算法</a:t>
            </a:r>
            <a:endParaRPr lang="en-US" altLang="zh-CN" sz="4000">
              <a:latin typeface="华文新魏" panose="02010800040101010101" pitchFamily="2" charset="-122"/>
              <a:ea typeface="华文新魏" panose="02010800040101010101" pitchFamily="2" charset="-122"/>
            </a:endParaRPr>
          </a:p>
          <a:p>
            <a:pPr algn="just" eaLnBrk="1" hangingPunct="1">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抖动</a:t>
            </a:r>
            <a:r>
              <a:rPr lang="en-US" altLang="zh-CN" sz="4000">
                <a:latin typeface="华文新魏" panose="02010800040101010101" pitchFamily="2" charset="-122"/>
                <a:ea typeface="华文新魏" panose="02010800040101010101" pitchFamily="2" charset="-122"/>
              </a:rPr>
              <a:t>”(Thrashing)</a:t>
            </a:r>
            <a:r>
              <a:rPr lang="zh-CN" altLang="en-US" sz="4000">
                <a:latin typeface="华文新魏" panose="02010800040101010101" pitchFamily="2" charset="-122"/>
                <a:ea typeface="华文新魏" panose="02010800040101010101" pitchFamily="2" charset="-122"/>
              </a:rPr>
              <a:t>现象</a:t>
            </a:r>
            <a:endParaRPr lang="en-US" altLang="zh-CN" sz="4000">
              <a:latin typeface="华文新魏" panose="02010800040101010101" pitchFamily="2" charset="-122"/>
              <a:ea typeface="华文新魏" panose="02010800040101010101" pitchFamily="2" charset="-122"/>
            </a:endParaRPr>
          </a:p>
          <a:p>
            <a:pPr eaLnBrk="1" hangingPunct="1">
              <a:buFontTx/>
              <a:buNone/>
            </a:pPr>
            <a:r>
              <a:rPr lang="en-US" altLang="zh-CN" sz="4000">
                <a:latin typeface="华文新魏" panose="02010800040101010101" pitchFamily="2" charset="-122"/>
                <a:ea typeface="华文新魏" panose="02010800040101010101" pitchFamily="2" charset="-122"/>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6850D9B-619D-4A40-9019-107F9CF451A3}"/>
              </a:ext>
            </a:extLst>
          </p:cNvPr>
          <p:cNvSpPr>
            <a:spLocks noGrp="1" noChangeArrowheads="1"/>
          </p:cNvSpPr>
          <p:nvPr>
            <p:ph type="title"/>
          </p:nvPr>
        </p:nvSpPr>
        <p:spPr>
          <a:xfrm>
            <a:off x="609600" y="228600"/>
            <a:ext cx="8077200" cy="11430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影响缺页中断率的因素</a:t>
            </a:r>
            <a:r>
              <a:rPr lang="en-US" altLang="zh-CN" sz="4800" b="1">
                <a:solidFill>
                  <a:srgbClr val="0000FF"/>
                </a:solidFill>
                <a:latin typeface="华文新魏" panose="02010800040101010101" pitchFamily="2" charset="-122"/>
                <a:ea typeface="华文新魏" panose="02010800040101010101" pitchFamily="2" charset="-122"/>
              </a:rPr>
              <a:t>(1)</a:t>
            </a:r>
            <a:r>
              <a:rPr lang="en-US" altLang="zh-CN">
                <a:latin typeface="华文新魏" panose="02010800040101010101" pitchFamily="2" charset="-122"/>
                <a:ea typeface="华文新魏" panose="02010800040101010101" pitchFamily="2" charset="-122"/>
              </a:rPr>
              <a:t> </a:t>
            </a:r>
          </a:p>
        </p:txBody>
      </p:sp>
      <p:sp>
        <p:nvSpPr>
          <p:cNvPr id="26627" name="Rectangle 3">
            <a:extLst>
              <a:ext uri="{FF2B5EF4-FFF2-40B4-BE49-F238E27FC236}">
                <a16:creationId xmlns:a16="http://schemas.microsoft.com/office/drawing/2014/main" id="{0A79CCB9-4AEB-4EF7-AF7A-DA826125AD97}"/>
              </a:ext>
            </a:extLst>
          </p:cNvPr>
          <p:cNvSpPr>
            <a:spLocks noGrp="1" noChangeArrowheads="1"/>
          </p:cNvSpPr>
          <p:nvPr>
            <p:ph type="body" idx="1"/>
          </p:nvPr>
        </p:nvSpPr>
        <p:spPr>
          <a:xfrm>
            <a:off x="685800" y="1219200"/>
            <a:ext cx="7848600" cy="4572000"/>
          </a:xfrm>
        </p:spPr>
        <p:txBody>
          <a:bodyPr/>
          <a:lstStyle/>
          <a:p>
            <a:pPr algn="just" eaLnBrk="1" hangingPunct="1">
              <a:lnSpc>
                <a:spcPct val="90000"/>
              </a:lnSpc>
            </a:pPr>
            <a:r>
              <a:rPr lang="zh-CN" altLang="en-US" sz="3600">
                <a:latin typeface="华文新魏" panose="02010800040101010101" pitchFamily="2" charset="-122"/>
                <a:ea typeface="华文新魏" panose="02010800040101010101" pitchFamily="2" charset="-122"/>
              </a:rPr>
              <a:t>假定作业</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共计</a:t>
            </a:r>
            <a:r>
              <a:rPr lang="en-US" altLang="zh-CN" sz="3600">
                <a:latin typeface="华文新魏" panose="02010800040101010101" pitchFamily="2" charset="-122"/>
                <a:ea typeface="华文新魏" panose="02010800040101010101" pitchFamily="2" charset="-122"/>
              </a:rPr>
              <a:t>n</a:t>
            </a:r>
            <a:r>
              <a:rPr lang="zh-CN" altLang="en-US" sz="3600">
                <a:latin typeface="华文新魏" panose="02010800040101010101" pitchFamily="2" charset="-122"/>
                <a:ea typeface="华文新魏" panose="02010800040101010101" pitchFamily="2" charset="-122"/>
              </a:rPr>
              <a:t>页，系统分配给它的主存块只有</a:t>
            </a:r>
            <a:r>
              <a:rPr lang="en-US" altLang="zh-CN" sz="3600">
                <a:latin typeface="华文新魏" panose="02010800040101010101" pitchFamily="2" charset="-122"/>
                <a:ea typeface="华文新魏" panose="02010800040101010101" pitchFamily="2" charset="-122"/>
              </a:rPr>
              <a:t>m</a:t>
            </a:r>
            <a:r>
              <a:rPr lang="zh-CN" altLang="en-US" sz="3600">
                <a:latin typeface="华文新魏" panose="02010800040101010101" pitchFamily="2" charset="-122"/>
                <a:ea typeface="华文新魏" panose="02010800040101010101" pitchFamily="2" charset="-122"/>
              </a:rPr>
              <a:t>块（１</a:t>
            </a:r>
            <a:r>
              <a:rPr lang="en-US" altLang="zh-CN" sz="3600">
                <a:latin typeface="华文新魏" panose="02010800040101010101" pitchFamily="2" charset="-122"/>
                <a:ea typeface="华文新魏" panose="02010800040101010101" pitchFamily="2" charset="-122"/>
              </a:rPr>
              <a:t>≤m≤n</a:t>
            </a:r>
            <a:r>
              <a:rPr lang="zh-CN" altLang="en-US" sz="3600">
                <a:latin typeface="华文新魏" panose="02010800040101010101" pitchFamily="2" charset="-122"/>
                <a:ea typeface="华文新魏" panose="02010800040101010101" pitchFamily="2" charset="-122"/>
              </a:rPr>
              <a:t>）。如果作业</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在运行中成功的访问次数为</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不成功的访问次数为</a:t>
            </a:r>
            <a:r>
              <a:rPr lang="en-US" altLang="zh-CN" sz="3600">
                <a:latin typeface="华文新魏" panose="02010800040101010101" pitchFamily="2" charset="-122"/>
                <a:ea typeface="华文新魏" panose="02010800040101010101" pitchFamily="2" charset="-122"/>
              </a:rPr>
              <a:t>F</a:t>
            </a:r>
            <a:r>
              <a:rPr lang="zh-CN" altLang="en-US" sz="3600">
                <a:latin typeface="华文新魏" panose="02010800040101010101" pitchFamily="2" charset="-122"/>
                <a:ea typeface="华文新魏" panose="02010800040101010101" pitchFamily="2" charset="-122"/>
              </a:rPr>
              <a:t>，则总的访问次数Ａ为：</a:t>
            </a:r>
            <a:endParaRPr lang="en-US" altLang="zh-CN" sz="3600">
              <a:latin typeface="华文新魏" panose="02010800040101010101" pitchFamily="2" charset="-122"/>
              <a:ea typeface="华文新魏" panose="02010800040101010101" pitchFamily="2" charset="-122"/>
            </a:endParaRPr>
          </a:p>
          <a:p>
            <a:pPr algn="ctr" eaLnBrk="1" hangingPunct="1">
              <a:lnSpc>
                <a:spcPct val="90000"/>
              </a:lnSpc>
              <a:buFontTx/>
              <a:buNone/>
            </a:pPr>
            <a:r>
              <a:rPr lang="en-US" altLang="zh-CN" sz="3600">
                <a:latin typeface="华文新魏" panose="02010800040101010101" pitchFamily="2" charset="-122"/>
                <a:ea typeface="华文新魏" panose="02010800040101010101" pitchFamily="2" charset="-122"/>
              </a:rPr>
              <a:t>A = S + F</a:t>
            </a:r>
          </a:p>
          <a:p>
            <a:pPr algn="just" eaLnBrk="1" hangingPunct="1">
              <a:lnSpc>
                <a:spcPct val="90000"/>
              </a:lnSpc>
              <a:buFontTx/>
              <a:buNone/>
            </a:pP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又定义：</a:t>
            </a:r>
            <a:endParaRPr lang="en-US" altLang="zh-CN" sz="3600">
              <a:latin typeface="华文新魏" panose="02010800040101010101" pitchFamily="2" charset="-122"/>
              <a:ea typeface="华文新魏" panose="02010800040101010101" pitchFamily="2" charset="-122"/>
            </a:endParaRPr>
          </a:p>
          <a:p>
            <a:pPr algn="ctr" eaLnBrk="1" hangingPunct="1">
              <a:lnSpc>
                <a:spcPct val="90000"/>
              </a:lnSpc>
              <a:buFontTx/>
              <a:buNone/>
            </a:pPr>
            <a:r>
              <a:rPr lang="en-US" altLang="zh-CN" sz="3600">
                <a:latin typeface="华文新魏" panose="02010800040101010101" pitchFamily="2" charset="-122"/>
                <a:ea typeface="华文新魏" panose="02010800040101010101" pitchFamily="2" charset="-122"/>
              </a:rPr>
              <a:t>f = F / A</a:t>
            </a:r>
          </a:p>
          <a:p>
            <a:pPr algn="ctr" eaLnBrk="1" hangingPunct="1">
              <a:lnSpc>
                <a:spcPct val="90000"/>
              </a:lnSpc>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6730E39-BDB3-4DEB-AD46-A8240C71A319}"/>
              </a:ext>
            </a:extLst>
          </p:cNvPr>
          <p:cNvSpPr>
            <a:spLocks noGrp="1" noChangeArrowheads="1"/>
          </p:cNvSpPr>
          <p:nvPr>
            <p:ph type="title"/>
          </p:nvPr>
        </p:nvSpPr>
        <p:spPr>
          <a:xfrm>
            <a:off x="685800" y="228600"/>
            <a:ext cx="8305800" cy="11430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影响缺页中断率的因素</a:t>
            </a:r>
            <a:r>
              <a:rPr lang="en-US" altLang="zh-CN" sz="4800" b="1">
                <a:solidFill>
                  <a:srgbClr val="0000FF"/>
                </a:solidFill>
                <a:latin typeface="华文新魏" panose="02010800040101010101" pitchFamily="2" charset="-122"/>
                <a:ea typeface="华文新魏" panose="02010800040101010101" pitchFamily="2" charset="-122"/>
              </a:rPr>
              <a:t>(2)</a:t>
            </a:r>
            <a:r>
              <a:rPr lang="en-US" altLang="zh-CN">
                <a:latin typeface="华文新魏" panose="02010800040101010101" pitchFamily="2" charset="-122"/>
                <a:ea typeface="华文新魏" panose="02010800040101010101" pitchFamily="2" charset="-122"/>
              </a:rPr>
              <a:t> </a:t>
            </a:r>
          </a:p>
        </p:txBody>
      </p:sp>
      <p:sp>
        <p:nvSpPr>
          <p:cNvPr id="27651" name="Rectangle 3">
            <a:extLst>
              <a:ext uri="{FF2B5EF4-FFF2-40B4-BE49-F238E27FC236}">
                <a16:creationId xmlns:a16="http://schemas.microsoft.com/office/drawing/2014/main" id="{A000E934-B507-42FF-8174-C16897335202}"/>
              </a:ext>
            </a:extLst>
          </p:cNvPr>
          <p:cNvSpPr>
            <a:spLocks noGrp="1" noChangeArrowheads="1"/>
          </p:cNvSpPr>
          <p:nvPr>
            <p:ph type="body" idx="1"/>
          </p:nvPr>
        </p:nvSpPr>
        <p:spPr>
          <a:xfrm>
            <a:off x="1219200" y="1143000"/>
            <a:ext cx="7467600" cy="4953000"/>
          </a:xfrm>
        </p:spPr>
        <p:txBody>
          <a:bodyPr/>
          <a:lstStyle/>
          <a:p>
            <a:pPr algn="just" eaLnBrk="1" hangingPunct="1">
              <a:buFontTx/>
              <a:buNone/>
            </a:pPr>
            <a:r>
              <a:rPr lang="zh-CN" altLang="en-US" sz="4000">
                <a:latin typeface="华文新魏" panose="02010800040101010101" pitchFamily="2" charset="-122"/>
                <a:ea typeface="华文新魏" panose="02010800040101010101" pitchFamily="2" charset="-122"/>
              </a:rPr>
              <a:t> 称</a:t>
            </a:r>
            <a:r>
              <a:rPr lang="en-US" altLang="zh-CN" sz="4000">
                <a:latin typeface="华文新魏" panose="02010800040101010101" pitchFamily="2" charset="-122"/>
                <a:ea typeface="华文新魏" panose="02010800040101010101" pitchFamily="2" charset="-122"/>
              </a:rPr>
              <a:t>f</a:t>
            </a:r>
            <a:r>
              <a:rPr lang="zh-CN" altLang="en-US" sz="4000">
                <a:latin typeface="华文新魏" panose="02010800040101010101" pitchFamily="2" charset="-122"/>
                <a:ea typeface="华文新魏" panose="02010800040101010101" pitchFamily="2" charset="-122"/>
              </a:rPr>
              <a:t>为缺页中断率。影响缺页中断率</a:t>
            </a:r>
            <a:r>
              <a:rPr lang="en-US" altLang="zh-CN" sz="4000">
                <a:latin typeface="华文新魏" panose="02010800040101010101" pitchFamily="2" charset="-122"/>
                <a:ea typeface="华文新魏" panose="02010800040101010101" pitchFamily="2" charset="-122"/>
              </a:rPr>
              <a:t>f</a:t>
            </a:r>
            <a:r>
              <a:rPr lang="zh-CN" altLang="en-US" sz="4000">
                <a:latin typeface="华文新魏" panose="02010800040101010101" pitchFamily="2" charset="-122"/>
                <a:ea typeface="华文新魏" panose="02010800040101010101" pitchFamily="2" charset="-122"/>
              </a:rPr>
              <a:t>的因素有：</a:t>
            </a:r>
            <a:endParaRPr lang="en-US" altLang="zh-CN" sz="4000">
              <a:latin typeface="华文新魏" panose="02010800040101010101" pitchFamily="2" charset="-122"/>
              <a:ea typeface="华文新魏" panose="02010800040101010101" pitchFamily="2" charset="-122"/>
            </a:endParaRPr>
          </a:p>
          <a:p>
            <a:pPr algn="just" eaLnBrk="1" hangingPunct="1">
              <a:buFontTx/>
              <a:buNone/>
            </a:pPr>
            <a:r>
              <a:rPr lang="en-US" altLang="zh-CN" sz="4000">
                <a:latin typeface="华文新魏" panose="02010800040101010101" pitchFamily="2" charset="-122"/>
                <a:ea typeface="华文新魏" panose="02010800040101010101" pitchFamily="2" charset="-122"/>
              </a:rPr>
              <a:t>    (1)</a:t>
            </a:r>
            <a:r>
              <a:rPr lang="zh-CN" altLang="en-US" sz="4000">
                <a:latin typeface="华文新魏" panose="02010800040101010101" pitchFamily="2" charset="-122"/>
                <a:ea typeface="华文新魏" panose="02010800040101010101" pitchFamily="2" charset="-122"/>
              </a:rPr>
              <a:t>主存页框数。</a:t>
            </a:r>
            <a:endParaRPr lang="en-US" altLang="zh-CN" sz="4000">
              <a:latin typeface="华文新魏" panose="02010800040101010101" pitchFamily="2" charset="-122"/>
              <a:ea typeface="华文新魏" panose="02010800040101010101" pitchFamily="2" charset="-122"/>
            </a:endParaRPr>
          </a:p>
          <a:p>
            <a:pPr algn="just" eaLnBrk="1" hangingPunct="1">
              <a:buFontTx/>
              <a:buNone/>
            </a:pPr>
            <a:r>
              <a:rPr lang="en-US" altLang="zh-CN" sz="4000">
                <a:latin typeface="华文新魏" panose="02010800040101010101" pitchFamily="2" charset="-122"/>
                <a:ea typeface="华文新魏" panose="02010800040101010101" pitchFamily="2" charset="-122"/>
              </a:rPr>
              <a:t>    (2)</a:t>
            </a:r>
            <a:r>
              <a:rPr lang="zh-CN" altLang="en-US" sz="4000">
                <a:latin typeface="华文新魏" panose="02010800040101010101" pitchFamily="2" charset="-122"/>
                <a:ea typeface="华文新魏" panose="02010800040101010101" pitchFamily="2" charset="-122"/>
              </a:rPr>
              <a:t>页面大小。</a:t>
            </a:r>
            <a:endParaRPr lang="en-US" altLang="zh-CN" sz="4000">
              <a:latin typeface="华文新魏" panose="02010800040101010101" pitchFamily="2" charset="-122"/>
              <a:ea typeface="华文新魏" panose="02010800040101010101" pitchFamily="2" charset="-122"/>
            </a:endParaRPr>
          </a:p>
          <a:p>
            <a:pPr algn="just" eaLnBrk="1" hangingPunct="1">
              <a:buFontTx/>
              <a:buNone/>
            </a:pPr>
            <a:r>
              <a:rPr lang="en-US" altLang="zh-CN" sz="4000">
                <a:latin typeface="华文新魏" panose="02010800040101010101" pitchFamily="2" charset="-122"/>
                <a:ea typeface="华文新魏" panose="02010800040101010101" pitchFamily="2" charset="-122"/>
              </a:rPr>
              <a:t>    (3)</a:t>
            </a:r>
            <a:r>
              <a:rPr lang="zh-CN" altLang="en-US" sz="4000">
                <a:latin typeface="华文新魏" panose="02010800040101010101" pitchFamily="2" charset="-122"/>
                <a:ea typeface="华文新魏" panose="02010800040101010101" pitchFamily="2" charset="-122"/>
              </a:rPr>
              <a:t>页面替换算法。</a:t>
            </a:r>
            <a:endParaRPr lang="en-US" altLang="zh-CN" sz="4000">
              <a:latin typeface="华文新魏" panose="02010800040101010101" pitchFamily="2" charset="-122"/>
              <a:ea typeface="华文新魏" panose="02010800040101010101" pitchFamily="2" charset="-122"/>
            </a:endParaRPr>
          </a:p>
          <a:p>
            <a:pPr algn="just" eaLnBrk="1" hangingPunct="1">
              <a:buFontTx/>
              <a:buNone/>
            </a:pPr>
            <a:r>
              <a:rPr lang="en-US" altLang="zh-CN" sz="4000">
                <a:latin typeface="华文新魏" panose="02010800040101010101" pitchFamily="2" charset="-122"/>
                <a:ea typeface="华文新魏" panose="02010800040101010101" pitchFamily="2" charset="-122"/>
              </a:rPr>
              <a:t>    (4)</a:t>
            </a:r>
            <a:r>
              <a:rPr lang="zh-CN" altLang="en-US" sz="4000">
                <a:latin typeface="华文新魏" panose="02010800040101010101" pitchFamily="2" charset="-122"/>
                <a:ea typeface="华文新魏" panose="02010800040101010101" pitchFamily="2" charset="-122"/>
              </a:rPr>
              <a:t>程序特性。</a:t>
            </a:r>
            <a:endParaRPr lang="en-US" altLang="zh-CN" sz="4000">
              <a:latin typeface="华文新魏" panose="02010800040101010101" pitchFamily="2" charset="-122"/>
              <a:ea typeface="华文新魏" panose="02010800040101010101" pitchFamily="2" charset="-122"/>
            </a:endParaRPr>
          </a:p>
          <a:p>
            <a:pPr algn="just"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13471FA-72FC-4717-A5BA-1907DA32098A}"/>
              </a:ext>
            </a:extLst>
          </p:cNvPr>
          <p:cNvSpPr>
            <a:spLocks noGrp="1" noChangeArrowheads="1"/>
          </p:cNvSpPr>
          <p:nvPr>
            <p:ph type="title"/>
          </p:nvPr>
        </p:nvSpPr>
        <p:spPr>
          <a:xfrm>
            <a:off x="685800" y="115888"/>
            <a:ext cx="7772400" cy="11430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6 </a:t>
            </a:r>
            <a:r>
              <a:rPr lang="zh-CN" altLang="en-US">
                <a:solidFill>
                  <a:srgbClr val="0000FF"/>
                </a:solidFill>
                <a:latin typeface="华文新魏" panose="02010800040101010101" pitchFamily="2" charset="-122"/>
                <a:ea typeface="华文新魏" panose="02010800040101010101" pitchFamily="2" charset="-122"/>
              </a:rPr>
              <a:t>全局页面替换策略</a:t>
            </a:r>
            <a:endParaRPr lang="en-US" altLang="zh-CN">
              <a:solidFill>
                <a:srgbClr val="0000FF"/>
              </a:solidFill>
              <a:latin typeface="华文新魏" panose="02010800040101010101" pitchFamily="2" charset="-122"/>
              <a:ea typeface="华文新魏" panose="02010800040101010101" pitchFamily="2" charset="-122"/>
            </a:endParaRPr>
          </a:p>
        </p:txBody>
      </p:sp>
      <p:sp>
        <p:nvSpPr>
          <p:cNvPr id="28675" name="Rectangle 3">
            <a:extLst>
              <a:ext uri="{FF2B5EF4-FFF2-40B4-BE49-F238E27FC236}">
                <a16:creationId xmlns:a16="http://schemas.microsoft.com/office/drawing/2014/main" id="{0FD63E9C-523B-4C00-968C-9DD4B0CE2B52}"/>
              </a:ext>
            </a:extLst>
          </p:cNvPr>
          <p:cNvSpPr>
            <a:spLocks noGrp="1" noChangeArrowheads="1"/>
          </p:cNvSpPr>
          <p:nvPr>
            <p:ph type="body" idx="1"/>
          </p:nvPr>
        </p:nvSpPr>
        <p:spPr>
          <a:xfrm>
            <a:off x="1120775" y="1196975"/>
            <a:ext cx="7772400" cy="5327650"/>
          </a:xfrm>
        </p:spPr>
        <p:txBody>
          <a:bodyPr/>
          <a:lstStyle/>
          <a:p>
            <a:pPr eaLnBrk="1" hangingPunct="1">
              <a:buFontTx/>
              <a:buNone/>
            </a:pP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最佳页面替换算法</a:t>
            </a:r>
            <a:r>
              <a:rPr lang="en-US" altLang="zh-CN" sz="3600">
                <a:latin typeface="华文新魏" panose="02010800040101010101" pitchFamily="2" charset="-122"/>
                <a:ea typeface="华文新魏" panose="02010800040101010101" pitchFamily="2" charset="-122"/>
              </a:rPr>
              <a:t>OPT </a:t>
            </a:r>
          </a:p>
          <a:p>
            <a:pPr eaLnBrk="1" hangingPunct="1">
              <a:buFontTx/>
              <a:buNone/>
            </a:pP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先进先出页面替换算法</a:t>
            </a:r>
            <a:r>
              <a:rPr lang="en-US" altLang="zh-CN" sz="3600">
                <a:latin typeface="华文新魏" panose="02010800040101010101" pitchFamily="2" charset="-122"/>
                <a:ea typeface="华文新魏" panose="02010800040101010101" pitchFamily="2" charset="-122"/>
              </a:rPr>
              <a:t>FIFO </a:t>
            </a:r>
          </a:p>
          <a:p>
            <a:pPr eaLnBrk="1" hangingPunct="1">
              <a:buFontTx/>
              <a:buNone/>
            </a:pP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最近最少用页面替换算法</a:t>
            </a:r>
            <a:r>
              <a:rPr lang="en-US" altLang="zh-CN" sz="3600">
                <a:latin typeface="华文新魏" panose="02010800040101010101" pitchFamily="2" charset="-122"/>
                <a:ea typeface="华文新魏" panose="02010800040101010101" pitchFamily="2" charset="-122"/>
              </a:rPr>
              <a:t>LRU </a:t>
            </a:r>
          </a:p>
          <a:p>
            <a:pPr eaLnBrk="1" hangingPunct="1">
              <a:buFontTx/>
              <a:buNone/>
            </a:pP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第二次机会页面替换算法</a:t>
            </a:r>
            <a:r>
              <a:rPr lang="en-US" altLang="zh-CN" sz="3600">
                <a:latin typeface="华文新魏" panose="02010800040101010101" pitchFamily="2" charset="-122"/>
                <a:ea typeface="华文新魏" panose="02010800040101010101" pitchFamily="2" charset="-122"/>
              </a:rPr>
              <a:t>SCR </a:t>
            </a:r>
          </a:p>
          <a:p>
            <a:pPr eaLnBrk="1" hangingPunct="1">
              <a:buFontTx/>
              <a:buNone/>
            </a:pPr>
            <a:r>
              <a:rPr lang="en-US" altLang="zh-CN" sz="3600">
                <a:latin typeface="华文新魏" panose="02010800040101010101" pitchFamily="2" charset="-122"/>
                <a:ea typeface="华文新魏" panose="02010800040101010101" pitchFamily="2" charset="-122"/>
              </a:rPr>
              <a:t>5) </a:t>
            </a:r>
            <a:r>
              <a:rPr lang="zh-CN" altLang="en-US" sz="3600">
                <a:latin typeface="华文新魏" panose="02010800040101010101" pitchFamily="2" charset="-122"/>
                <a:ea typeface="华文新魏" panose="02010800040101010101" pitchFamily="2" charset="-122"/>
              </a:rPr>
              <a:t>时钟页面替换算法</a:t>
            </a:r>
            <a:r>
              <a:rPr lang="en-US" altLang="zh-CN" sz="3600">
                <a:latin typeface="华文新魏" panose="02010800040101010101" pitchFamily="2" charset="-122"/>
                <a:ea typeface="华文新魏" panose="02010800040101010101" pitchFamily="2" charset="-122"/>
              </a:rPr>
              <a:t>Clock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F8DE5C9-00E8-41ED-BB3A-F8D9731E90FE}"/>
              </a:ext>
            </a:extLst>
          </p:cNvPr>
          <p:cNvSpPr>
            <a:spLocks noGrp="1" noChangeArrowheads="1"/>
          </p:cNvSpPr>
          <p:nvPr>
            <p:ph type="title"/>
          </p:nvPr>
        </p:nvSpPr>
        <p:spPr>
          <a:xfrm>
            <a:off x="914400" y="228600"/>
            <a:ext cx="7772400" cy="11430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1)</a:t>
            </a:r>
            <a:r>
              <a:rPr lang="zh-CN" altLang="en-US">
                <a:solidFill>
                  <a:srgbClr val="0000FF"/>
                </a:solidFill>
                <a:latin typeface="华文新魏" panose="02010800040101010101" pitchFamily="2" charset="-122"/>
                <a:ea typeface="华文新魏" panose="02010800040101010101" pitchFamily="2" charset="-122"/>
              </a:rPr>
              <a:t>最佳替换算法</a:t>
            </a:r>
            <a:endParaRPr lang="en-US" altLang="zh-CN">
              <a:solidFill>
                <a:srgbClr val="0000FF"/>
              </a:solidFill>
              <a:latin typeface="华文新魏" panose="02010800040101010101" pitchFamily="2" charset="-122"/>
              <a:ea typeface="华文新魏" panose="02010800040101010101" pitchFamily="2" charset="-122"/>
            </a:endParaRPr>
          </a:p>
        </p:txBody>
      </p:sp>
      <p:sp>
        <p:nvSpPr>
          <p:cNvPr id="29699" name="Rectangle 3">
            <a:extLst>
              <a:ext uri="{FF2B5EF4-FFF2-40B4-BE49-F238E27FC236}">
                <a16:creationId xmlns:a16="http://schemas.microsoft.com/office/drawing/2014/main" id="{B1636D30-225D-4C6A-BC37-717A451CFE13}"/>
              </a:ext>
            </a:extLst>
          </p:cNvPr>
          <p:cNvSpPr>
            <a:spLocks noGrp="1" noChangeArrowheads="1"/>
          </p:cNvSpPr>
          <p:nvPr>
            <p:ph type="body" idx="1"/>
          </p:nvPr>
        </p:nvSpPr>
        <p:spPr>
          <a:xfrm>
            <a:off x="762000" y="1341438"/>
            <a:ext cx="7848600" cy="4473575"/>
          </a:xfrm>
        </p:spPr>
        <p:txBody>
          <a:bodyPr/>
          <a:lstStyle/>
          <a:p>
            <a:pPr algn="just" eaLnBrk="1" hangingPunct="1"/>
            <a:r>
              <a:rPr lang="zh-CN" altLang="en-US" sz="3600">
                <a:latin typeface="华文新魏" panose="02010800040101010101" pitchFamily="2" charset="-122"/>
                <a:ea typeface="华文新魏" panose="02010800040101010101" pitchFamily="2" charset="-122"/>
              </a:rPr>
              <a:t>调入一页而必须淘汰一个旧页时，所淘汰的页应该是以后不再访问的页或距现在最长时间后再访问的页。</a:t>
            </a:r>
            <a:endParaRPr lang="en-US" altLang="zh-CN" sz="3600">
              <a:latin typeface="华文新魏" panose="02010800040101010101" pitchFamily="2" charset="-122"/>
              <a:ea typeface="华文新魏" panose="02010800040101010101" pitchFamily="2" charset="-122"/>
            </a:endParaRPr>
          </a:p>
          <a:p>
            <a:pPr algn="just" eaLnBrk="1" hangingPunct="1"/>
            <a:r>
              <a:rPr lang="en-US" altLang="zh-CN" sz="3600">
                <a:latin typeface="华文新魏" panose="02010800040101010101" pitchFamily="2" charset="-122"/>
                <a:ea typeface="华文新魏" panose="02010800040101010101" pitchFamily="2" charset="-122"/>
              </a:rPr>
              <a:t>Belady</a:t>
            </a:r>
            <a:r>
              <a:rPr lang="zh-CN" altLang="en-US" sz="3600">
                <a:latin typeface="华文新魏" panose="02010800040101010101" pitchFamily="2" charset="-122"/>
                <a:ea typeface="华文新魏" panose="02010800040101010101" pitchFamily="2" charset="-122"/>
              </a:rPr>
              <a:t>算法（</a:t>
            </a:r>
            <a:r>
              <a:rPr lang="en-US" altLang="zh-CN" sz="3600">
                <a:latin typeface="华文新魏" panose="02010800040101010101" pitchFamily="2" charset="-122"/>
                <a:ea typeface="华文新魏" panose="02010800040101010101" pitchFamily="2" charset="-122"/>
              </a:rPr>
              <a:t>Optimal</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，可用来作为衡量各种具体算法的标准。</a:t>
            </a: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773B4A4-6F02-4F9B-8A46-6240A770CDDD}"/>
              </a:ext>
            </a:extLst>
          </p:cNvPr>
          <p:cNvSpPr>
            <a:spLocks noGrp="1" noChangeArrowheads="1"/>
          </p:cNvSpPr>
          <p:nvPr>
            <p:ph type="title"/>
          </p:nvPr>
        </p:nvSpPr>
        <p:spPr>
          <a:xfrm>
            <a:off x="228600" y="260350"/>
            <a:ext cx="8991600" cy="10668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2)</a:t>
            </a:r>
            <a:r>
              <a:rPr lang="zh-CN" altLang="en-US" sz="4800">
                <a:solidFill>
                  <a:srgbClr val="0000FF"/>
                </a:solidFill>
                <a:latin typeface="华文新魏" panose="02010800040101010101" pitchFamily="2" charset="-122"/>
                <a:ea typeface="华文新魏" panose="02010800040101010101" pitchFamily="2" charset="-122"/>
              </a:rPr>
              <a:t>先进先出页面替换算法</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30723" name="Rectangle 3">
            <a:extLst>
              <a:ext uri="{FF2B5EF4-FFF2-40B4-BE49-F238E27FC236}">
                <a16:creationId xmlns:a16="http://schemas.microsoft.com/office/drawing/2014/main" id="{1F5A075D-B2D3-49BA-B823-AC69C1DE4565}"/>
              </a:ext>
            </a:extLst>
          </p:cNvPr>
          <p:cNvSpPr>
            <a:spLocks noGrp="1" noChangeArrowheads="1"/>
          </p:cNvSpPr>
          <p:nvPr>
            <p:ph type="body" idx="1"/>
          </p:nvPr>
        </p:nvSpPr>
        <p:spPr>
          <a:xfrm>
            <a:off x="990600" y="1268413"/>
            <a:ext cx="7696200" cy="5257800"/>
          </a:xfrm>
        </p:spPr>
        <p:txBody>
          <a:bodyPr/>
          <a:lstStyle/>
          <a:p>
            <a:pPr eaLnBrk="1" hangingPunct="1"/>
            <a:r>
              <a:rPr lang="zh-CN" altLang="en-US" sz="3600">
                <a:latin typeface="华文新魏" panose="02010800040101010101" pitchFamily="2" charset="-122"/>
                <a:ea typeface="华文新魏" panose="02010800040101010101" pitchFamily="2" charset="-122"/>
              </a:rPr>
              <a:t>基于程序总是按线性顺序来访问物理空间这一假设。</a:t>
            </a:r>
            <a:endParaRPr lang="en-US" altLang="zh-CN" sz="3600">
              <a:latin typeface="华文新魏" panose="02010800040101010101" pitchFamily="2" charset="-122"/>
              <a:ea typeface="华文新魏" panose="02010800040101010101" pitchFamily="2" charset="-122"/>
            </a:endParaRPr>
          </a:p>
          <a:p>
            <a:pPr eaLnBrk="1" hangingPunct="1"/>
            <a:r>
              <a:rPr lang="zh-CN" altLang="en-US" sz="3600">
                <a:latin typeface="华文新魏" panose="02010800040101010101" pitchFamily="2" charset="-122"/>
                <a:ea typeface="华文新魏" panose="02010800040101010101" pitchFamily="2" charset="-122"/>
              </a:rPr>
              <a:t>算法总是淘汰最先调入主存的那一页，或者说在主存中驻留时间最长的那一页（常驻的除外）。</a:t>
            </a:r>
            <a:endParaRPr lang="en-US" altLang="zh-CN" sz="3600">
              <a:latin typeface="华文新魏" panose="02010800040101010101" pitchFamily="2" charset="-122"/>
              <a:ea typeface="华文新魏" panose="02010800040101010101" pitchFamily="2" charset="-122"/>
            </a:endParaRPr>
          </a:p>
          <a:p>
            <a:pPr eaLnBrk="1" hangingPunct="1"/>
            <a:r>
              <a:rPr lang="zh-CN" altLang="en-US" sz="3600">
                <a:latin typeface="华文新魏" panose="02010800040101010101" pitchFamily="2" charset="-122"/>
                <a:ea typeface="华文新魏" panose="02010800040101010101" pitchFamily="2" charset="-122"/>
              </a:rPr>
              <a:t>实现技术</a:t>
            </a:r>
            <a:r>
              <a:rPr lang="en-US" altLang="zh-CN" sz="3600">
                <a:latin typeface="华文新魏" panose="02010800040101010101" pitchFamily="2" charset="-122"/>
                <a:ea typeface="华文新魏" panose="02010800040101010101" pitchFamily="2" charset="-122"/>
              </a:rPr>
              <a:t> </a:t>
            </a:r>
          </a:p>
          <a:p>
            <a:pPr eaLnBrk="1" hangingPunct="1">
              <a:buFontTx/>
              <a:buNone/>
            </a:pPr>
            <a:r>
              <a:rPr lang="en-US" altLang="zh-CN">
                <a:latin typeface="华文新魏" panose="02010800040101010101" pitchFamily="2" charset="-122"/>
                <a:ea typeface="华文新魏" panose="02010800040101010101" pitchFamily="2" charset="-122"/>
              </a:rPr>
              <a:t>  (1)</a:t>
            </a:r>
            <a:r>
              <a:rPr lang="zh-CN" altLang="en-US">
                <a:latin typeface="华文新魏" panose="02010800040101010101" pitchFamily="2" charset="-122"/>
                <a:ea typeface="华文新魏" panose="02010800040101010101" pitchFamily="2" charset="-122"/>
              </a:rPr>
              <a:t>设置具有</a:t>
            </a:r>
            <a:r>
              <a:rPr lang="en-US" altLang="zh-CN">
                <a:latin typeface="华文新魏" panose="02010800040101010101" pitchFamily="2" charset="-122"/>
                <a:ea typeface="华文新魏" panose="02010800040101010101" pitchFamily="2" charset="-122"/>
              </a:rPr>
              <a:t>m</a:t>
            </a:r>
            <a:r>
              <a:rPr lang="zh-CN" altLang="en-US">
                <a:latin typeface="华文新魏" panose="02010800040101010101" pitchFamily="2" charset="-122"/>
                <a:ea typeface="华文新魏" panose="02010800040101010101" pitchFamily="2" charset="-122"/>
              </a:rPr>
              <a:t>个元素的页号表，控制换页</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latin typeface="华文新魏" panose="02010800040101010101" pitchFamily="2" charset="-122"/>
                <a:ea typeface="华文新魏" panose="02010800040101010101" pitchFamily="2" charset="-122"/>
              </a:rPr>
              <a:t>  (2)</a:t>
            </a:r>
            <a:r>
              <a:rPr lang="zh-CN" altLang="en-US">
                <a:latin typeface="华文新魏" panose="02010800040101010101" pitchFamily="2" charset="-122"/>
                <a:ea typeface="华文新魏" panose="02010800040101010101" pitchFamily="2" charset="-122"/>
              </a:rPr>
              <a:t>引入指针链成队列</a:t>
            </a: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2E688E3-19D2-4CF3-B0E2-544569AB9DFA}"/>
              </a:ext>
            </a:extLst>
          </p:cNvPr>
          <p:cNvSpPr>
            <a:spLocks noGrp="1" noChangeArrowheads="1"/>
          </p:cNvSpPr>
          <p:nvPr>
            <p:ph type="title"/>
          </p:nvPr>
        </p:nvSpPr>
        <p:spPr>
          <a:xfrm>
            <a:off x="762000" y="228600"/>
            <a:ext cx="7772400" cy="1143000"/>
          </a:xfrm>
        </p:spPr>
        <p:txBody>
          <a:bodyPr/>
          <a:lstStyle/>
          <a:p>
            <a:pPr eaLnBrk="1" hangingPunct="1"/>
            <a:br>
              <a:rPr lang="en-US" altLang="zh-CN" sz="4800">
                <a:solidFill>
                  <a:srgbClr val="660066"/>
                </a:solidFill>
                <a:latin typeface="华文新魏" panose="02010800040101010101" pitchFamily="2" charset="-122"/>
                <a:ea typeface="华文新魏" panose="02010800040101010101" pitchFamily="2" charset="-122"/>
              </a:rPr>
            </a:br>
            <a:r>
              <a:rPr lang="zh-CN" altLang="en-US" sz="4800">
                <a:solidFill>
                  <a:srgbClr val="0000FF"/>
                </a:solidFill>
                <a:latin typeface="华文新魏" panose="02010800040101010101" pitchFamily="2" charset="-122"/>
                <a:ea typeface="华文新魏" panose="02010800040101010101" pitchFamily="2" charset="-122"/>
              </a:rPr>
              <a:t>虚拟存储器的概念图</a:t>
            </a:r>
            <a:r>
              <a:rPr lang="en-US" altLang="zh-CN" sz="4800">
                <a:solidFill>
                  <a:srgbClr val="0000FF"/>
                </a:solidFill>
                <a:latin typeface="华文新魏" panose="02010800040101010101" pitchFamily="2" charset="-122"/>
                <a:ea typeface="华文新魏" panose="02010800040101010101" pitchFamily="2" charset="-122"/>
              </a:rPr>
              <a:t> </a:t>
            </a:r>
            <a:br>
              <a:rPr lang="en-US" altLang="zh-CN" sz="5400">
                <a:solidFill>
                  <a:srgbClr val="0000FF"/>
                </a:solidFill>
                <a:latin typeface="华文新魏" panose="02010800040101010101" pitchFamily="2" charset="-122"/>
                <a:ea typeface="华文新魏" panose="02010800040101010101" pitchFamily="2" charset="-122"/>
              </a:rPr>
            </a:br>
            <a:endParaRPr lang="en-US" altLang="zh-CN" sz="5400">
              <a:solidFill>
                <a:srgbClr val="0000FF"/>
              </a:solidFill>
              <a:latin typeface="华文新魏" panose="02010800040101010101" pitchFamily="2" charset="-122"/>
              <a:ea typeface="华文新魏" panose="02010800040101010101" pitchFamily="2" charset="-122"/>
            </a:endParaRPr>
          </a:p>
        </p:txBody>
      </p:sp>
      <p:sp>
        <p:nvSpPr>
          <p:cNvPr id="4099" name="Rectangle 3">
            <a:extLst>
              <a:ext uri="{FF2B5EF4-FFF2-40B4-BE49-F238E27FC236}">
                <a16:creationId xmlns:a16="http://schemas.microsoft.com/office/drawing/2014/main" id="{C3B55C21-0C06-4237-B59E-CB4EA7367C04}"/>
              </a:ext>
            </a:extLst>
          </p:cNvPr>
          <p:cNvSpPr>
            <a:spLocks noGrp="1" noChangeArrowheads="1"/>
          </p:cNvSpPr>
          <p:nvPr>
            <p:ph type="body" idx="1"/>
          </p:nvPr>
        </p:nvSpPr>
        <p:spPr>
          <a:xfrm>
            <a:off x="1143000" y="1143000"/>
            <a:ext cx="7239000" cy="52578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r>
              <a:rPr lang="en-US" altLang="zh-CN" sz="3600">
                <a:latin typeface="华文新魏" panose="02010800040101010101" pitchFamily="2" charset="-122"/>
                <a:ea typeface="华文新魏" panose="02010800040101010101" pitchFamily="2" charset="-122"/>
              </a:rPr>
              <a:t> </a:t>
            </a:r>
          </a:p>
        </p:txBody>
      </p:sp>
      <p:grpSp>
        <p:nvGrpSpPr>
          <p:cNvPr id="4100" name="Group 25">
            <a:extLst>
              <a:ext uri="{FF2B5EF4-FFF2-40B4-BE49-F238E27FC236}">
                <a16:creationId xmlns:a16="http://schemas.microsoft.com/office/drawing/2014/main" id="{E3D173CD-13DF-4688-9A1C-86CA18B53B22}"/>
              </a:ext>
            </a:extLst>
          </p:cNvPr>
          <p:cNvGrpSpPr>
            <a:grpSpLocks/>
          </p:cNvGrpSpPr>
          <p:nvPr/>
        </p:nvGrpSpPr>
        <p:grpSpPr bwMode="auto">
          <a:xfrm>
            <a:off x="685800" y="1295400"/>
            <a:ext cx="7391400" cy="4724400"/>
            <a:chOff x="576" y="1248"/>
            <a:chExt cx="4032" cy="1919"/>
          </a:xfrm>
        </p:grpSpPr>
        <p:sp>
          <p:nvSpPr>
            <p:cNvPr id="95237" name="Rectangle 5">
              <a:extLst>
                <a:ext uri="{FF2B5EF4-FFF2-40B4-BE49-F238E27FC236}">
                  <a16:creationId xmlns:a16="http://schemas.microsoft.com/office/drawing/2014/main" id="{AB818F7D-A0B8-46B7-A5C1-5B6D16ECE911}"/>
                </a:ext>
              </a:extLst>
            </p:cNvPr>
            <p:cNvSpPr>
              <a:spLocks noChangeArrowheads="1"/>
            </p:cNvSpPr>
            <p:nvPr/>
          </p:nvSpPr>
          <p:spPr bwMode="auto">
            <a:xfrm>
              <a:off x="768" y="1903"/>
              <a:ext cx="570" cy="1124"/>
            </a:xfrm>
            <a:prstGeom prst="rect">
              <a:avLst/>
            </a:prstGeom>
            <a:solidFill>
              <a:schemeClr val="accent1"/>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p>
              <a:pPr>
                <a:defRPr/>
              </a:pPr>
              <a:endParaRPr lang="en-US"/>
            </a:p>
          </p:txBody>
        </p:sp>
        <p:sp>
          <p:nvSpPr>
            <p:cNvPr id="95238" name="Rectangle 6">
              <a:extLst>
                <a:ext uri="{FF2B5EF4-FFF2-40B4-BE49-F238E27FC236}">
                  <a16:creationId xmlns:a16="http://schemas.microsoft.com/office/drawing/2014/main" id="{164ED394-7522-475B-A6C2-0578647DA646}"/>
                </a:ext>
              </a:extLst>
            </p:cNvPr>
            <p:cNvSpPr>
              <a:spLocks noChangeArrowheads="1"/>
            </p:cNvSpPr>
            <p:nvPr/>
          </p:nvSpPr>
          <p:spPr bwMode="auto">
            <a:xfrm>
              <a:off x="3582" y="1622"/>
              <a:ext cx="1026" cy="1545"/>
            </a:xfrm>
            <a:prstGeom prst="rect">
              <a:avLst/>
            </a:prstGeom>
            <a:solidFill>
              <a:schemeClr val="accent1"/>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p>
              <a:pPr>
                <a:defRPr/>
              </a:pPr>
              <a:endParaRPr lang="en-US"/>
            </a:p>
          </p:txBody>
        </p:sp>
        <p:sp>
          <p:nvSpPr>
            <p:cNvPr id="4103" name="Text Box 7">
              <a:extLst>
                <a:ext uri="{FF2B5EF4-FFF2-40B4-BE49-F238E27FC236}">
                  <a16:creationId xmlns:a16="http://schemas.microsoft.com/office/drawing/2014/main" id="{EFA08D3C-96F0-4F45-9C5E-B19A3FAAFF69}"/>
                </a:ext>
              </a:extLst>
            </p:cNvPr>
            <p:cNvSpPr txBox="1">
              <a:spLocks noChangeArrowheads="1"/>
            </p:cNvSpPr>
            <p:nvPr/>
          </p:nvSpPr>
          <p:spPr bwMode="auto">
            <a:xfrm>
              <a:off x="576" y="1529"/>
              <a:ext cx="1056" cy="295"/>
            </a:xfrm>
            <a:prstGeom prst="rect">
              <a:avLst/>
            </a:prstGeom>
            <a:solidFill>
              <a:srgbClr val="FFCC66"/>
            </a:solidFill>
            <a:ln w="19050">
              <a:solidFill>
                <a:srgbClr val="FFFFFF"/>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FF0000"/>
                  </a:solidFill>
                  <a:ea typeface="华文新魏" panose="02010800040101010101" pitchFamily="2" charset="-122"/>
                </a:rPr>
                <a:t>逻辑地址空间</a:t>
              </a:r>
              <a:endParaRPr kumimoji="0" lang="en-US" altLang="zh-CN">
                <a:solidFill>
                  <a:srgbClr val="FF0000"/>
                </a:solidFill>
                <a:ea typeface="华文新魏" panose="02010800040101010101" pitchFamily="2" charset="-122"/>
              </a:endParaRPr>
            </a:p>
          </p:txBody>
        </p:sp>
        <p:sp>
          <p:nvSpPr>
            <p:cNvPr id="95240" name="Text Box 8">
              <a:extLst>
                <a:ext uri="{FF2B5EF4-FFF2-40B4-BE49-F238E27FC236}">
                  <a16:creationId xmlns:a16="http://schemas.microsoft.com/office/drawing/2014/main" id="{4E4C20E6-8EF4-43A8-9BB3-C9B94E240C07}"/>
                </a:ext>
              </a:extLst>
            </p:cNvPr>
            <p:cNvSpPr txBox="1">
              <a:spLocks noChangeArrowheads="1"/>
            </p:cNvSpPr>
            <p:nvPr/>
          </p:nvSpPr>
          <p:spPr bwMode="auto">
            <a:xfrm>
              <a:off x="1680" y="2352"/>
              <a:ext cx="480" cy="288"/>
            </a:xfrm>
            <a:prstGeom prst="rect">
              <a:avLst/>
            </a:prstGeom>
            <a:solidFill>
              <a:schemeClr val="accent1"/>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lvl1pPr eaLnBrk="0" hangingPunct="0">
                <a:defRPr kumimoji="1" sz="2400">
                  <a:solidFill>
                    <a:schemeClr val="tx1"/>
                  </a:solidFill>
                  <a:latin typeface="Times New Roman" pitchFamily="18" charset="0"/>
                  <a:ea typeface="宋体" pitchFamily="2" charset="-122"/>
                </a:defRPr>
              </a:lvl1pPr>
              <a:lvl2pPr marL="37931725" indent="-37474525" eaLnBrk="0" hangingPunct="0">
                <a:defRPr kumimoji="1" sz="2400">
                  <a:solidFill>
                    <a:schemeClr val="tx1"/>
                  </a:solidFill>
                  <a:latin typeface="Times New Roman" pitchFamily="18" charset="0"/>
                  <a:ea typeface="宋体" pitchFamily="2" charset="-122"/>
                </a:defRPr>
              </a:lvl2pPr>
              <a:lvl3pPr eaLnBrk="0" hangingPunct="0">
                <a:defRPr kumimoji="1" sz="2400">
                  <a:solidFill>
                    <a:schemeClr val="tx1"/>
                  </a:solidFill>
                  <a:latin typeface="Times New Roman" pitchFamily="18" charset="0"/>
                  <a:ea typeface="宋体" pitchFamily="2" charset="-122"/>
                </a:defRPr>
              </a:lvl3pPr>
              <a:lvl4pPr eaLnBrk="0" hangingPunct="0">
                <a:defRPr kumimoji="1" sz="2400">
                  <a:solidFill>
                    <a:schemeClr val="tx1"/>
                  </a:solidFill>
                  <a:latin typeface="Times New Roman" pitchFamily="18" charset="0"/>
                  <a:ea typeface="宋体" pitchFamily="2" charset="-122"/>
                </a:defRPr>
              </a:lvl4pPr>
              <a:lvl5pPr eaLnBrk="0" hangingPunct="0">
                <a:defRPr kumimoji="1" sz="2400">
                  <a:solidFill>
                    <a:schemeClr val="tx1"/>
                  </a:solidFill>
                  <a:latin typeface="Times New Roman" pitchFamily="18" charset="0"/>
                  <a:ea typeface="宋体" pitchFamily="2" charset="-122"/>
                </a:defRPr>
              </a:lvl5pPr>
              <a:lvl6pPr marL="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914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1371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18288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r>
                <a:rPr kumimoji="0" lang="zh-CN" altLang="en-US" sz="2000">
                  <a:solidFill>
                    <a:srgbClr val="FF0000"/>
                  </a:solidFill>
                  <a:ea typeface="华文新魏" pitchFamily="2" charset="-122"/>
                </a:rPr>
                <a:t>处理器</a:t>
              </a:r>
              <a:endParaRPr kumimoji="0" lang="en-US" altLang="zh-CN" sz="2000">
                <a:solidFill>
                  <a:srgbClr val="FF0000"/>
                </a:solidFill>
                <a:ea typeface="华文新魏" pitchFamily="2" charset="-122"/>
              </a:endParaRPr>
            </a:p>
          </p:txBody>
        </p:sp>
        <p:sp>
          <p:nvSpPr>
            <p:cNvPr id="4105" name="Text Box 9">
              <a:extLst>
                <a:ext uri="{FF2B5EF4-FFF2-40B4-BE49-F238E27FC236}">
                  <a16:creationId xmlns:a16="http://schemas.microsoft.com/office/drawing/2014/main" id="{6A15C174-FDB8-40BE-BE40-4FB61341C0F1}"/>
                </a:ext>
              </a:extLst>
            </p:cNvPr>
            <p:cNvSpPr txBox="1">
              <a:spLocks noChangeArrowheads="1"/>
            </p:cNvSpPr>
            <p:nvPr/>
          </p:nvSpPr>
          <p:spPr bwMode="auto">
            <a:xfrm>
              <a:off x="2112" y="2112"/>
              <a:ext cx="474" cy="213"/>
            </a:xfrm>
            <a:prstGeom prst="rect">
              <a:avLst/>
            </a:prstGeom>
            <a:solidFill>
              <a:srgbClr val="FFCC66"/>
            </a:solidFill>
            <a:ln w="19050">
              <a:solidFill>
                <a:srgbClr val="FFFFFF"/>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a:solidFill>
                    <a:srgbClr val="FF0000"/>
                  </a:solidFill>
                  <a:ea typeface="华文新魏" panose="02010800040101010101" pitchFamily="2" charset="-122"/>
                </a:rPr>
                <a:t>虚地址</a:t>
              </a:r>
              <a:endParaRPr kumimoji="0" lang="en-US" altLang="zh-CN" sz="2000">
                <a:solidFill>
                  <a:srgbClr val="FF0000"/>
                </a:solidFill>
                <a:ea typeface="华文新魏" panose="02010800040101010101" pitchFamily="2" charset="-122"/>
              </a:endParaRPr>
            </a:p>
          </p:txBody>
        </p:sp>
        <p:sp>
          <p:nvSpPr>
            <p:cNvPr id="4106" name="Line 10">
              <a:extLst>
                <a:ext uri="{FF2B5EF4-FFF2-40B4-BE49-F238E27FC236}">
                  <a16:creationId xmlns:a16="http://schemas.microsoft.com/office/drawing/2014/main" id="{E003EE68-8D40-4DDD-842F-161DFBF20191}"/>
                </a:ext>
              </a:extLst>
            </p:cNvPr>
            <p:cNvSpPr>
              <a:spLocks noChangeShapeType="1"/>
            </p:cNvSpPr>
            <p:nvPr/>
          </p:nvSpPr>
          <p:spPr bwMode="auto">
            <a:xfrm>
              <a:off x="1344" y="2465"/>
              <a:ext cx="34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4107" name="Line 11">
              <a:extLst>
                <a:ext uri="{FF2B5EF4-FFF2-40B4-BE49-F238E27FC236}">
                  <a16:creationId xmlns:a16="http://schemas.microsoft.com/office/drawing/2014/main" id="{999CEC09-A0CB-4A8B-AAFF-A08289979AA5}"/>
                </a:ext>
              </a:extLst>
            </p:cNvPr>
            <p:cNvSpPr>
              <a:spLocks noChangeShapeType="1"/>
            </p:cNvSpPr>
            <p:nvPr/>
          </p:nvSpPr>
          <p:spPr bwMode="auto">
            <a:xfrm>
              <a:off x="2166" y="2465"/>
              <a:ext cx="45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5244" name="Text Box 12">
              <a:extLst>
                <a:ext uri="{FF2B5EF4-FFF2-40B4-BE49-F238E27FC236}">
                  <a16:creationId xmlns:a16="http://schemas.microsoft.com/office/drawing/2014/main" id="{CFE08279-06F8-4BC7-8E8A-F61D621B332D}"/>
                </a:ext>
              </a:extLst>
            </p:cNvPr>
            <p:cNvSpPr txBox="1">
              <a:spLocks noChangeArrowheads="1"/>
            </p:cNvSpPr>
            <p:nvPr/>
          </p:nvSpPr>
          <p:spPr bwMode="auto">
            <a:xfrm>
              <a:off x="2622" y="2043"/>
              <a:ext cx="402" cy="837"/>
            </a:xfrm>
            <a:prstGeom prst="rect">
              <a:avLst/>
            </a:prstGeom>
            <a:solidFill>
              <a:schemeClr val="accent1"/>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lvl1pPr eaLnBrk="0" hangingPunct="0">
                <a:defRPr kumimoji="1" sz="2400">
                  <a:solidFill>
                    <a:schemeClr val="tx1"/>
                  </a:solidFill>
                  <a:latin typeface="Times New Roman" pitchFamily="18" charset="0"/>
                  <a:ea typeface="宋体" pitchFamily="2" charset="-122"/>
                </a:defRPr>
              </a:lvl1pPr>
              <a:lvl2pPr marL="37931725" indent="-37474525" eaLnBrk="0" hangingPunct="0">
                <a:defRPr kumimoji="1" sz="2400">
                  <a:solidFill>
                    <a:schemeClr val="tx1"/>
                  </a:solidFill>
                  <a:latin typeface="Times New Roman" pitchFamily="18" charset="0"/>
                  <a:ea typeface="宋体" pitchFamily="2" charset="-122"/>
                </a:defRPr>
              </a:lvl2pPr>
              <a:lvl3pPr eaLnBrk="0" hangingPunct="0">
                <a:defRPr kumimoji="1" sz="2400">
                  <a:solidFill>
                    <a:schemeClr val="tx1"/>
                  </a:solidFill>
                  <a:latin typeface="Times New Roman" pitchFamily="18" charset="0"/>
                  <a:ea typeface="宋体" pitchFamily="2" charset="-122"/>
                </a:defRPr>
              </a:lvl3pPr>
              <a:lvl4pPr eaLnBrk="0" hangingPunct="0">
                <a:defRPr kumimoji="1" sz="2400">
                  <a:solidFill>
                    <a:schemeClr val="tx1"/>
                  </a:solidFill>
                  <a:latin typeface="Times New Roman" pitchFamily="18" charset="0"/>
                  <a:ea typeface="宋体" pitchFamily="2" charset="-122"/>
                </a:defRPr>
              </a:lvl4pPr>
              <a:lvl5pPr eaLnBrk="0" hangingPunct="0">
                <a:defRPr kumimoji="1" sz="2400">
                  <a:solidFill>
                    <a:schemeClr val="tx1"/>
                  </a:solidFill>
                  <a:latin typeface="Times New Roman" pitchFamily="18" charset="0"/>
                  <a:ea typeface="宋体" pitchFamily="2" charset="-122"/>
                </a:defRPr>
              </a:lvl5pPr>
              <a:lvl6pPr marL="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9144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1371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18288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kumimoji="0" lang="en-US" altLang="zh-CN" sz="700">
                <a:solidFill>
                  <a:srgbClr val="FF0000"/>
                </a:solidFill>
                <a:ea typeface="华文新魏" pitchFamily="2" charset="-122"/>
              </a:endParaRPr>
            </a:p>
            <a:p>
              <a:pPr>
                <a:defRPr/>
              </a:pPr>
              <a:r>
                <a:rPr kumimoji="0" lang="zh-CN" altLang="en-US">
                  <a:solidFill>
                    <a:srgbClr val="FF0000"/>
                  </a:solidFill>
                  <a:ea typeface="华文新魏" pitchFamily="2" charset="-122"/>
                </a:rPr>
                <a:t>存储</a:t>
              </a:r>
              <a:endParaRPr kumimoji="0" lang="en-US" altLang="zh-CN">
                <a:solidFill>
                  <a:srgbClr val="FF0000"/>
                </a:solidFill>
                <a:ea typeface="华文新魏" pitchFamily="2" charset="-122"/>
              </a:endParaRPr>
            </a:p>
            <a:p>
              <a:pPr>
                <a:defRPr/>
              </a:pPr>
              <a:r>
                <a:rPr kumimoji="0" lang="zh-CN" altLang="en-US">
                  <a:solidFill>
                    <a:srgbClr val="FF0000"/>
                  </a:solidFill>
                  <a:ea typeface="华文新魏" pitchFamily="2" charset="-122"/>
                </a:rPr>
                <a:t>管理</a:t>
              </a:r>
              <a:endParaRPr kumimoji="0" lang="en-US" altLang="zh-CN">
                <a:solidFill>
                  <a:srgbClr val="FF0000"/>
                </a:solidFill>
                <a:ea typeface="华文新魏" pitchFamily="2" charset="-122"/>
              </a:endParaRPr>
            </a:p>
            <a:p>
              <a:pPr>
                <a:defRPr/>
              </a:pPr>
              <a:r>
                <a:rPr kumimoji="0" lang="zh-CN" altLang="en-US">
                  <a:solidFill>
                    <a:srgbClr val="FF0000"/>
                  </a:solidFill>
                  <a:ea typeface="华文新魏" pitchFamily="2" charset="-122"/>
                </a:rPr>
                <a:t>部件</a:t>
              </a:r>
              <a:endParaRPr kumimoji="0" lang="en-US" altLang="zh-CN">
                <a:solidFill>
                  <a:srgbClr val="FF0000"/>
                </a:solidFill>
                <a:ea typeface="华文新魏" pitchFamily="2" charset="-122"/>
              </a:endParaRPr>
            </a:p>
          </p:txBody>
        </p:sp>
        <p:sp>
          <p:nvSpPr>
            <p:cNvPr id="4109" name="Text Box 13">
              <a:extLst>
                <a:ext uri="{FF2B5EF4-FFF2-40B4-BE49-F238E27FC236}">
                  <a16:creationId xmlns:a16="http://schemas.microsoft.com/office/drawing/2014/main" id="{3455B5BC-2D9C-45CB-9999-6701F1593E0C}"/>
                </a:ext>
              </a:extLst>
            </p:cNvPr>
            <p:cNvSpPr txBox="1">
              <a:spLocks noChangeArrowheads="1"/>
            </p:cNvSpPr>
            <p:nvPr/>
          </p:nvSpPr>
          <p:spPr bwMode="auto">
            <a:xfrm>
              <a:off x="3072" y="2112"/>
              <a:ext cx="480" cy="240"/>
            </a:xfrm>
            <a:prstGeom prst="rect">
              <a:avLst/>
            </a:prstGeom>
            <a:solidFill>
              <a:srgbClr val="FFCC66"/>
            </a:solidFill>
            <a:ln w="19050">
              <a:solidFill>
                <a:srgbClr val="FFFFFF"/>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800">
                  <a:solidFill>
                    <a:srgbClr val="FF0000"/>
                  </a:solidFill>
                  <a:ea typeface="华文新魏" panose="02010800040101010101" pitchFamily="2" charset="-122"/>
                </a:rPr>
                <a:t>实地址</a:t>
              </a:r>
              <a:endParaRPr kumimoji="0" lang="en-US" altLang="zh-CN" sz="1800">
                <a:solidFill>
                  <a:srgbClr val="FF0000"/>
                </a:solidFill>
                <a:ea typeface="华文新魏" panose="02010800040101010101" pitchFamily="2" charset="-122"/>
              </a:endParaRPr>
            </a:p>
          </p:txBody>
        </p:sp>
        <p:sp>
          <p:nvSpPr>
            <p:cNvPr id="95247" name="Rectangle 15">
              <a:extLst>
                <a:ext uri="{FF2B5EF4-FFF2-40B4-BE49-F238E27FC236}">
                  <a16:creationId xmlns:a16="http://schemas.microsoft.com/office/drawing/2014/main" id="{8A21A041-DB2A-45B1-99A2-2EA5CBB656DB}"/>
                </a:ext>
              </a:extLst>
            </p:cNvPr>
            <p:cNvSpPr>
              <a:spLocks noChangeArrowheads="1"/>
            </p:cNvSpPr>
            <p:nvPr/>
          </p:nvSpPr>
          <p:spPr bwMode="auto">
            <a:xfrm>
              <a:off x="3708" y="2184"/>
              <a:ext cx="228" cy="420"/>
            </a:xfrm>
            <a:prstGeom prst="rect">
              <a:avLst/>
            </a:prstGeom>
            <a:solidFill>
              <a:schemeClr val="accent1"/>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p>
              <a:pPr>
                <a:defRPr/>
              </a:pPr>
              <a:endParaRPr lang="en-US"/>
            </a:p>
          </p:txBody>
        </p:sp>
        <p:sp>
          <p:nvSpPr>
            <p:cNvPr id="95248" name="Rectangle 16">
              <a:extLst>
                <a:ext uri="{FF2B5EF4-FFF2-40B4-BE49-F238E27FC236}">
                  <a16:creationId xmlns:a16="http://schemas.microsoft.com/office/drawing/2014/main" id="{7D118220-B50D-48A9-ABAC-AB514E955784}"/>
                </a:ext>
              </a:extLst>
            </p:cNvPr>
            <p:cNvSpPr>
              <a:spLocks noChangeArrowheads="1"/>
            </p:cNvSpPr>
            <p:nvPr/>
          </p:nvSpPr>
          <p:spPr bwMode="auto">
            <a:xfrm>
              <a:off x="4170" y="2043"/>
              <a:ext cx="342" cy="843"/>
            </a:xfrm>
            <a:prstGeom prst="rect">
              <a:avLst/>
            </a:prstGeom>
            <a:solidFill>
              <a:schemeClr val="accent1"/>
            </a:solidFill>
            <a:ln w="19050">
              <a:solidFill>
                <a:srgbClr val="000000"/>
              </a:solidFill>
              <a:miter lim="800000"/>
              <a:headEnd/>
              <a:tailEnd/>
            </a:ln>
            <a:effectLst>
              <a:outerShdw blurRad="63500" dist="107763" dir="2700000" algn="ctr" rotWithShape="0">
                <a:srgbClr val="000000">
                  <a:alpha val="74998"/>
                </a:srgbClr>
              </a:outerShdw>
            </a:effectLst>
          </p:spPr>
          <p:txBody>
            <a:bodyPr lIns="0" tIns="0" rIns="0" bIns="0"/>
            <a:lstStyle/>
            <a:p>
              <a:pPr>
                <a:defRPr/>
              </a:pPr>
              <a:endParaRPr lang="en-US"/>
            </a:p>
          </p:txBody>
        </p:sp>
        <p:sp>
          <p:nvSpPr>
            <p:cNvPr id="4112" name="AutoShape 17">
              <a:extLst>
                <a:ext uri="{FF2B5EF4-FFF2-40B4-BE49-F238E27FC236}">
                  <a16:creationId xmlns:a16="http://schemas.microsoft.com/office/drawing/2014/main" id="{F55EAED3-14E2-44F6-BFF9-18C5243B970F}"/>
                </a:ext>
              </a:extLst>
            </p:cNvPr>
            <p:cNvSpPr>
              <a:spLocks noChangeArrowheads="1"/>
            </p:cNvSpPr>
            <p:nvPr/>
          </p:nvSpPr>
          <p:spPr bwMode="auto">
            <a:xfrm>
              <a:off x="3948" y="2324"/>
              <a:ext cx="228" cy="141"/>
            </a:xfrm>
            <a:prstGeom prst="leftRightArrow">
              <a:avLst>
                <a:gd name="adj1" fmla="val 50000"/>
                <a:gd name="adj2" fmla="val 32340"/>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4113" name="Text Box 18">
              <a:extLst>
                <a:ext uri="{FF2B5EF4-FFF2-40B4-BE49-F238E27FC236}">
                  <a16:creationId xmlns:a16="http://schemas.microsoft.com/office/drawing/2014/main" id="{8B299CB8-BD4A-4FE1-B2B9-C0D0430FEF53}"/>
                </a:ext>
              </a:extLst>
            </p:cNvPr>
            <p:cNvSpPr txBox="1">
              <a:spLocks noChangeArrowheads="1"/>
            </p:cNvSpPr>
            <p:nvPr/>
          </p:nvSpPr>
          <p:spPr bwMode="auto">
            <a:xfrm>
              <a:off x="3648" y="1728"/>
              <a:ext cx="336" cy="240"/>
            </a:xfrm>
            <a:prstGeom prst="rect">
              <a:avLst/>
            </a:prstGeom>
            <a:solidFill>
              <a:schemeClr val="accent1"/>
            </a:solidFill>
            <a:ln w="19050">
              <a:solidFill>
                <a:srgbClr val="FFFFFF"/>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a:solidFill>
                    <a:srgbClr val="FF0000"/>
                  </a:solidFill>
                  <a:ea typeface="华文新魏" panose="02010800040101010101" pitchFamily="2" charset="-122"/>
                </a:rPr>
                <a:t>主存</a:t>
              </a:r>
              <a:endParaRPr kumimoji="0" lang="en-US" altLang="zh-CN" sz="2000">
                <a:solidFill>
                  <a:srgbClr val="FF0000"/>
                </a:solidFill>
                <a:ea typeface="华文新魏" panose="02010800040101010101" pitchFamily="2" charset="-122"/>
              </a:endParaRPr>
            </a:p>
          </p:txBody>
        </p:sp>
        <p:sp>
          <p:nvSpPr>
            <p:cNvPr id="4114" name="Text Box 19">
              <a:extLst>
                <a:ext uri="{FF2B5EF4-FFF2-40B4-BE49-F238E27FC236}">
                  <a16:creationId xmlns:a16="http://schemas.microsoft.com/office/drawing/2014/main" id="{BCAF78E1-9656-48C0-A0D6-8E9A092447C5}"/>
                </a:ext>
              </a:extLst>
            </p:cNvPr>
            <p:cNvSpPr txBox="1">
              <a:spLocks noChangeArrowheads="1"/>
            </p:cNvSpPr>
            <p:nvPr/>
          </p:nvSpPr>
          <p:spPr bwMode="auto">
            <a:xfrm>
              <a:off x="4152" y="1728"/>
              <a:ext cx="360" cy="254"/>
            </a:xfrm>
            <a:prstGeom prst="rect">
              <a:avLst/>
            </a:prstGeom>
            <a:solidFill>
              <a:schemeClr val="accent1"/>
            </a:solidFill>
            <a:ln w="19050">
              <a:solidFill>
                <a:srgbClr val="FFFFFF"/>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2000">
                  <a:solidFill>
                    <a:srgbClr val="FF0000"/>
                  </a:solidFill>
                  <a:ea typeface="华文新魏" panose="02010800040101010101" pitchFamily="2" charset="-122"/>
                </a:rPr>
                <a:t>辅存</a:t>
              </a:r>
              <a:endParaRPr kumimoji="0" lang="en-US" altLang="zh-CN" sz="2000">
                <a:solidFill>
                  <a:srgbClr val="FF0000"/>
                </a:solidFill>
                <a:ea typeface="华文新魏" panose="02010800040101010101" pitchFamily="2" charset="-122"/>
              </a:endParaRPr>
            </a:p>
          </p:txBody>
        </p:sp>
        <p:sp>
          <p:nvSpPr>
            <p:cNvPr id="4115" name="Text Box 20">
              <a:extLst>
                <a:ext uri="{FF2B5EF4-FFF2-40B4-BE49-F238E27FC236}">
                  <a16:creationId xmlns:a16="http://schemas.microsoft.com/office/drawing/2014/main" id="{DDC4160E-335A-4FD7-8D6C-09B9D38E7F21}"/>
                </a:ext>
              </a:extLst>
            </p:cNvPr>
            <p:cNvSpPr txBox="1">
              <a:spLocks noChangeArrowheads="1"/>
            </p:cNvSpPr>
            <p:nvPr/>
          </p:nvSpPr>
          <p:spPr bwMode="auto">
            <a:xfrm>
              <a:off x="3552" y="1248"/>
              <a:ext cx="1008" cy="288"/>
            </a:xfrm>
            <a:prstGeom prst="rect">
              <a:avLst/>
            </a:prstGeom>
            <a:solidFill>
              <a:srgbClr val="FFCC66"/>
            </a:solidFill>
            <a:ln w="19050">
              <a:solidFill>
                <a:srgbClr val="FFFFFF"/>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a:solidFill>
                    <a:srgbClr val="FF0000"/>
                  </a:solidFill>
                  <a:ea typeface="华文新魏" panose="02010800040101010101" pitchFamily="2" charset="-122"/>
                </a:rPr>
                <a:t>物理地址空间</a:t>
              </a:r>
              <a:endParaRPr kumimoji="0" lang="en-US" altLang="zh-CN">
                <a:solidFill>
                  <a:srgbClr val="FF0000"/>
                </a:solidFill>
                <a:ea typeface="华文新魏" panose="02010800040101010101" pitchFamily="2" charset="-122"/>
              </a:endParaRPr>
            </a:p>
          </p:txBody>
        </p:sp>
        <p:sp>
          <p:nvSpPr>
            <p:cNvPr id="4116" name="Line 23">
              <a:extLst>
                <a:ext uri="{FF2B5EF4-FFF2-40B4-BE49-F238E27FC236}">
                  <a16:creationId xmlns:a16="http://schemas.microsoft.com/office/drawing/2014/main" id="{4A1E7D5C-ABA5-4605-B647-3A52F4318774}"/>
                </a:ext>
              </a:extLst>
            </p:cNvPr>
            <p:cNvSpPr>
              <a:spLocks noChangeShapeType="1"/>
            </p:cNvSpPr>
            <p:nvPr/>
          </p:nvSpPr>
          <p:spPr bwMode="auto">
            <a:xfrm>
              <a:off x="3024" y="2448"/>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A1A0CE2-7C19-4176-BC17-9614C8B93472}"/>
              </a:ext>
            </a:extLst>
          </p:cNvPr>
          <p:cNvSpPr>
            <a:spLocks noGrp="1" noChangeArrowheads="1"/>
          </p:cNvSpPr>
          <p:nvPr>
            <p:ph type="title"/>
          </p:nvPr>
        </p:nvSpPr>
        <p:spPr>
          <a:xfrm>
            <a:off x="152400" y="914400"/>
            <a:ext cx="8991600" cy="5334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3)</a:t>
            </a:r>
            <a:r>
              <a:rPr lang="zh-CN" altLang="en-US" sz="4800">
                <a:solidFill>
                  <a:srgbClr val="0000FF"/>
                </a:solidFill>
                <a:latin typeface="华文新魏" panose="02010800040101010101" pitchFamily="2" charset="-122"/>
                <a:ea typeface="华文新魏" panose="02010800040101010101" pitchFamily="2" charset="-122"/>
              </a:rPr>
              <a:t>最近最少用页面替换算法</a:t>
            </a:r>
            <a:br>
              <a:rPr lang="en-US" altLang="zh-CN" sz="4800">
                <a:solidFill>
                  <a:srgbClr val="0000FF"/>
                </a:solidFill>
                <a:latin typeface="华文新魏" panose="02010800040101010101" pitchFamily="2" charset="-122"/>
                <a:ea typeface="华文新魏" panose="02010800040101010101" pitchFamily="2" charset="-122"/>
              </a:rPr>
            </a:b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31747" name="Rectangle 3">
            <a:extLst>
              <a:ext uri="{FF2B5EF4-FFF2-40B4-BE49-F238E27FC236}">
                <a16:creationId xmlns:a16="http://schemas.microsoft.com/office/drawing/2014/main" id="{BD9017F7-C68B-4A06-AA11-B596465A0A96}"/>
              </a:ext>
            </a:extLst>
          </p:cNvPr>
          <p:cNvSpPr>
            <a:spLocks noGrp="1" noChangeArrowheads="1"/>
          </p:cNvSpPr>
          <p:nvPr>
            <p:ph type="body" idx="1"/>
          </p:nvPr>
        </p:nvSpPr>
        <p:spPr>
          <a:xfrm>
            <a:off x="838200" y="1219200"/>
            <a:ext cx="7620000" cy="4800600"/>
          </a:xfrm>
        </p:spPr>
        <p:txBody>
          <a:bodyPr/>
          <a:lstStyle/>
          <a:p>
            <a:pPr algn="just" eaLnBrk="1" hangingPunct="1"/>
            <a:r>
              <a:rPr lang="zh-CN" altLang="en-US" sz="4000">
                <a:latin typeface="华文新魏" panose="02010800040101010101" pitchFamily="2" charset="-122"/>
                <a:ea typeface="华文新魏" panose="02010800040101010101" pitchFamily="2" charset="-122"/>
              </a:rPr>
              <a:t>算法淘汰的页面是在最近一段时间里较久未被访问的那页。</a:t>
            </a:r>
            <a:endParaRPr lang="en-US" altLang="zh-CN" sz="4000">
              <a:latin typeface="华文新魏" panose="02010800040101010101" pitchFamily="2" charset="-122"/>
              <a:ea typeface="华文新魏" panose="02010800040101010101" pitchFamily="2" charset="-122"/>
            </a:endParaRPr>
          </a:p>
          <a:p>
            <a:pPr algn="just" eaLnBrk="1" hangingPunct="1"/>
            <a:r>
              <a:rPr lang="zh-CN" altLang="en-US" sz="4000">
                <a:latin typeface="华文新魏" panose="02010800040101010101" pitchFamily="2" charset="-122"/>
                <a:ea typeface="华文新魏" panose="02010800040101010101" pitchFamily="2" charset="-122"/>
              </a:rPr>
              <a:t>根据程序局部性原理，那些刚被使用过的页面，可能马上还要被使用，而在较长时间里未被使用的页面，可能不会马上使用到。</a:t>
            </a:r>
            <a:endParaRPr lang="en-US" altLang="zh-CN" sz="4000">
              <a:latin typeface="华文新魏" panose="02010800040101010101" pitchFamily="2" charset="-122"/>
              <a:ea typeface="华文新魏" panose="02010800040101010101" pitchFamily="2" charset="-122"/>
            </a:endParaRP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5C11008-BCDA-4908-BAD6-A8B922F08304}"/>
              </a:ext>
            </a:extLst>
          </p:cNvPr>
          <p:cNvSpPr>
            <a:spLocks noGrp="1" noChangeArrowheads="1"/>
          </p:cNvSpPr>
          <p:nvPr>
            <p:ph type="title"/>
          </p:nvPr>
        </p:nvSpPr>
        <p:spPr>
          <a:xfrm>
            <a:off x="900113" y="228600"/>
            <a:ext cx="7848600" cy="10668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LRU</a:t>
            </a:r>
            <a:r>
              <a:rPr lang="zh-CN" altLang="en-US">
                <a:solidFill>
                  <a:srgbClr val="0000FF"/>
                </a:solidFill>
                <a:latin typeface="华文新魏" panose="02010800040101010101" pitchFamily="2" charset="-122"/>
                <a:ea typeface="华文新魏" panose="02010800040101010101" pitchFamily="2" charset="-122"/>
              </a:rPr>
              <a:t>算法实现：页面淘汰队列</a:t>
            </a:r>
            <a:r>
              <a:rPr lang="en-US" altLang="zh-CN">
                <a:solidFill>
                  <a:srgbClr val="0000FF"/>
                </a:solidFill>
                <a:latin typeface="华文新魏" panose="02010800040101010101" pitchFamily="2" charset="-122"/>
                <a:ea typeface="华文新魏" panose="02010800040101010101" pitchFamily="2" charset="-122"/>
              </a:rPr>
              <a:t>(1)</a:t>
            </a:r>
          </a:p>
        </p:txBody>
      </p:sp>
      <p:sp>
        <p:nvSpPr>
          <p:cNvPr id="32771" name="Rectangle 3">
            <a:extLst>
              <a:ext uri="{FF2B5EF4-FFF2-40B4-BE49-F238E27FC236}">
                <a16:creationId xmlns:a16="http://schemas.microsoft.com/office/drawing/2014/main" id="{99CFC563-06DD-472A-A2B2-77959DBB4CD8}"/>
              </a:ext>
            </a:extLst>
          </p:cNvPr>
          <p:cNvSpPr>
            <a:spLocks noGrp="1" noChangeArrowheads="1"/>
          </p:cNvSpPr>
          <p:nvPr>
            <p:ph type="body" idx="1"/>
          </p:nvPr>
        </p:nvSpPr>
        <p:spPr>
          <a:xfrm>
            <a:off x="1066800" y="1143000"/>
            <a:ext cx="7315200" cy="4876800"/>
          </a:xfrm>
        </p:spPr>
        <p:txBody>
          <a:bodyPr/>
          <a:lstStyle/>
          <a:p>
            <a:pPr algn="just" eaLnBrk="1" hangingPunct="1"/>
            <a:r>
              <a:rPr lang="zh-CN" altLang="en-US" sz="3600">
                <a:latin typeface="华文新魏" panose="02010800040101010101" pitchFamily="2" charset="-122"/>
                <a:ea typeface="华文新魏" panose="02010800040101010101" pitchFamily="2" charset="-122"/>
              </a:rPr>
              <a:t>队列中存放当前在主存中的页号，每当访问一页时就调整一次，使队列尾总指向最近访问的页，队列头就是最近最少用的页。</a:t>
            </a:r>
            <a:endParaRPr lang="en-US" altLang="zh-CN" sz="3600">
              <a:latin typeface="华文新魏" panose="02010800040101010101" pitchFamily="2" charset="-122"/>
              <a:ea typeface="华文新魏" panose="02010800040101010101" pitchFamily="2" charset="-122"/>
            </a:endParaRPr>
          </a:p>
          <a:p>
            <a:pPr algn="just" eaLnBrk="1" hangingPunct="1"/>
            <a:r>
              <a:rPr lang="zh-CN" altLang="en-US" sz="3600">
                <a:latin typeface="华文新魏" panose="02010800040101010101" pitchFamily="2" charset="-122"/>
                <a:ea typeface="华文新魏" panose="02010800040101010101" pitchFamily="2" charset="-122"/>
              </a:rPr>
              <a:t>发生缺页中断时总淘汰队列头所指示的页；执行一次页面访问后，需要从队列中把该页调整到队列尾。</a:t>
            </a:r>
            <a:endParaRPr lang="en-US" altLang="zh-CN"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6D5BE3EA-032F-4315-B85E-F3BCDF1B89B1}"/>
              </a:ext>
            </a:extLst>
          </p:cNvPr>
          <p:cNvSpPr>
            <a:spLocks noGrp="1" noChangeArrowheads="1"/>
          </p:cNvSpPr>
          <p:nvPr>
            <p:ph type="title"/>
          </p:nvPr>
        </p:nvSpPr>
        <p:spPr>
          <a:xfrm>
            <a:off x="838200" y="228600"/>
            <a:ext cx="8382000" cy="11430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LRU</a:t>
            </a:r>
            <a:r>
              <a:rPr lang="zh-CN" altLang="en-US">
                <a:solidFill>
                  <a:srgbClr val="0000FF"/>
                </a:solidFill>
                <a:latin typeface="华文新魏" panose="02010800040101010101" pitchFamily="2" charset="-122"/>
                <a:ea typeface="华文新魏" panose="02010800040101010101" pitchFamily="2" charset="-122"/>
              </a:rPr>
              <a:t>算法实现：页面淘汰队列</a:t>
            </a:r>
            <a:r>
              <a:rPr lang="en-US" altLang="zh-CN">
                <a:solidFill>
                  <a:srgbClr val="0000FF"/>
                </a:solidFill>
                <a:latin typeface="华文新魏" panose="02010800040101010101" pitchFamily="2" charset="-122"/>
                <a:ea typeface="华文新魏" panose="02010800040101010101" pitchFamily="2" charset="-122"/>
              </a:rPr>
              <a:t>(2)</a:t>
            </a:r>
          </a:p>
        </p:txBody>
      </p:sp>
      <p:sp>
        <p:nvSpPr>
          <p:cNvPr id="33795" name="Rectangle 3">
            <a:extLst>
              <a:ext uri="{FF2B5EF4-FFF2-40B4-BE49-F238E27FC236}">
                <a16:creationId xmlns:a16="http://schemas.microsoft.com/office/drawing/2014/main" id="{D6063AB0-271B-4B78-B7F4-1B244DA94586}"/>
              </a:ext>
            </a:extLst>
          </p:cNvPr>
          <p:cNvSpPr>
            <a:spLocks noGrp="1" noChangeArrowheads="1"/>
          </p:cNvSpPr>
          <p:nvPr>
            <p:ph type="body" idx="1"/>
          </p:nvPr>
        </p:nvSpPr>
        <p:spPr>
          <a:xfrm>
            <a:off x="914400" y="1219200"/>
            <a:ext cx="7391400" cy="4724400"/>
          </a:xfrm>
        </p:spPr>
        <p:txBody>
          <a:bodyPr/>
          <a:lstStyle/>
          <a:p>
            <a:pPr eaLnBrk="1" hangingPunct="1"/>
            <a:r>
              <a:rPr lang="zh-CN" altLang="en-US" sz="4000">
                <a:latin typeface="华文新魏" panose="02010800040101010101" pitchFamily="2" charset="-122"/>
                <a:ea typeface="华文新魏" panose="02010800040101010101" pitchFamily="2" charset="-122"/>
              </a:rPr>
              <a:t>例子：给某作业分配了三块主存，该作业依次访问的页号为：</a:t>
            </a:r>
            <a:r>
              <a:rPr lang="en-US" altLang="zh-CN" sz="4000">
                <a:latin typeface="华文新魏" panose="02010800040101010101" pitchFamily="2" charset="-122"/>
                <a:ea typeface="华文新魏" panose="02010800040101010101" pitchFamily="2" charset="-122"/>
              </a:rPr>
              <a:t>4</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0</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4</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1</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3</a:t>
            </a:r>
            <a:r>
              <a:rPr lang="zh-CN" altLang="en-US" sz="4000">
                <a:latin typeface="华文新魏" panose="02010800040101010101" pitchFamily="2" charset="-122"/>
                <a:ea typeface="华文新魏" panose="02010800040101010101" pitchFamily="2" charset="-122"/>
              </a:rPr>
              <a:t>，</a:t>
            </a:r>
            <a:r>
              <a:rPr lang="en-US" altLang="zh-CN" sz="4000">
                <a:latin typeface="华文新魏" panose="02010800040101010101" pitchFamily="2" charset="-122"/>
                <a:ea typeface="华文新魏" panose="02010800040101010101" pitchFamily="2" charset="-122"/>
              </a:rPr>
              <a:t>2</a:t>
            </a:r>
            <a:r>
              <a:rPr lang="zh-CN" altLang="en-US" sz="4000">
                <a:latin typeface="华文新魏" panose="02010800040101010101" pitchFamily="2" charset="-122"/>
                <a:ea typeface="华文新魏" panose="02010800040101010101" pitchFamily="2" charset="-122"/>
              </a:rPr>
              <a:t>。当访问这些页时，页面淘汰序列变化情况如下</a:t>
            </a: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700998D-F841-484D-AC84-E77D4B47924B}"/>
              </a:ext>
            </a:extLst>
          </p:cNvPr>
          <p:cNvSpPr>
            <a:spLocks noGrp="1" noChangeArrowheads="1"/>
          </p:cNvSpPr>
          <p:nvPr>
            <p:ph type="title"/>
          </p:nvPr>
        </p:nvSpPr>
        <p:spPr>
          <a:xfrm>
            <a:off x="838200" y="609600"/>
            <a:ext cx="8077200" cy="9144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LRU</a:t>
            </a:r>
            <a:r>
              <a:rPr lang="zh-CN" altLang="en-US">
                <a:solidFill>
                  <a:srgbClr val="0000FF"/>
                </a:solidFill>
                <a:latin typeface="华文新魏" panose="02010800040101010101" pitchFamily="2" charset="-122"/>
                <a:ea typeface="华文新魏" panose="02010800040101010101" pitchFamily="2" charset="-122"/>
              </a:rPr>
              <a:t>算法实现：页面淘汰队列</a:t>
            </a:r>
            <a:r>
              <a:rPr lang="en-US" altLang="zh-CN">
                <a:solidFill>
                  <a:srgbClr val="0000FF"/>
                </a:solidFill>
                <a:latin typeface="华文新魏" panose="02010800040101010101" pitchFamily="2" charset="-122"/>
                <a:ea typeface="华文新魏" panose="02010800040101010101" pitchFamily="2" charset="-122"/>
              </a:rPr>
              <a:t>(3)</a:t>
            </a:r>
            <a:br>
              <a:rPr lang="en-US" altLang="zh-CN" sz="2800">
                <a:solidFill>
                  <a:srgbClr val="0000FF"/>
                </a:solidFill>
                <a:latin typeface="华文新魏" panose="02010800040101010101" pitchFamily="2" charset="-122"/>
                <a:ea typeface="华文新魏" panose="02010800040101010101" pitchFamily="2" charset="-122"/>
              </a:rPr>
            </a:br>
            <a:endParaRPr lang="en-US" altLang="zh-CN" sz="2800">
              <a:solidFill>
                <a:srgbClr val="0000FF"/>
              </a:solidFill>
              <a:latin typeface="华文新魏" panose="02010800040101010101" pitchFamily="2" charset="-122"/>
              <a:ea typeface="华文新魏" panose="02010800040101010101" pitchFamily="2" charset="-122"/>
            </a:endParaRPr>
          </a:p>
        </p:txBody>
      </p:sp>
      <p:sp>
        <p:nvSpPr>
          <p:cNvPr id="34819" name="Rectangle 3">
            <a:extLst>
              <a:ext uri="{FF2B5EF4-FFF2-40B4-BE49-F238E27FC236}">
                <a16:creationId xmlns:a16="http://schemas.microsoft.com/office/drawing/2014/main" id="{AC179E53-43C8-44E0-9750-87ECD5355043}"/>
              </a:ext>
            </a:extLst>
          </p:cNvPr>
          <p:cNvSpPr>
            <a:spLocks noGrp="1" noChangeArrowheads="1"/>
          </p:cNvSpPr>
          <p:nvPr>
            <p:ph type="body" idx="1"/>
          </p:nvPr>
        </p:nvSpPr>
        <p:spPr>
          <a:xfrm>
            <a:off x="539750" y="1219200"/>
            <a:ext cx="8604250" cy="5257800"/>
          </a:xfrm>
        </p:spPr>
        <p:txBody>
          <a:bodyPr/>
          <a:lstStyle/>
          <a:p>
            <a:pPr eaLnBrk="1" hangingPunct="1">
              <a:lnSpc>
                <a:spcPct val="90000"/>
              </a:lnSpc>
              <a:buFontTx/>
              <a:buNone/>
            </a:pPr>
            <a:r>
              <a:rPr lang="zh-CN" altLang="en-US">
                <a:solidFill>
                  <a:srgbClr val="0000FF"/>
                </a:solidFill>
                <a:latin typeface="华文新魏" panose="02010800040101010101" pitchFamily="2" charset="-122"/>
                <a:ea typeface="华文新魏" panose="02010800040101010101" pitchFamily="2" charset="-122"/>
              </a:rPr>
              <a:t>访问页号</a:t>
            </a:r>
            <a:r>
              <a:rPr lang="en-US" altLang="zh-CN">
                <a:solidFill>
                  <a:srgbClr val="0000FF"/>
                </a:solidFill>
                <a:latin typeface="华文新魏" panose="02010800040101010101" pitchFamily="2" charset="-122"/>
                <a:ea typeface="华文新魏" panose="02010800040101010101" pitchFamily="2" charset="-122"/>
              </a:rPr>
              <a:t>  </a:t>
            </a:r>
            <a:r>
              <a:rPr lang="zh-CN" altLang="en-US">
                <a:solidFill>
                  <a:srgbClr val="0000FF"/>
                </a:solidFill>
                <a:latin typeface="华文新魏" panose="02010800040101010101" pitchFamily="2" charset="-122"/>
                <a:ea typeface="华文新魏" panose="02010800040101010101" pitchFamily="2" charset="-122"/>
              </a:rPr>
              <a:t>页面淘汰序列</a:t>
            </a:r>
            <a:r>
              <a:rPr lang="en-US" altLang="zh-CN">
                <a:solidFill>
                  <a:srgbClr val="0000FF"/>
                </a:solidFill>
                <a:latin typeface="华文新魏" panose="02010800040101010101" pitchFamily="2" charset="-122"/>
                <a:ea typeface="华文新魏" panose="02010800040101010101" pitchFamily="2" charset="-122"/>
              </a:rPr>
              <a:t>  </a:t>
            </a:r>
            <a:r>
              <a:rPr lang="zh-CN" altLang="en-US">
                <a:solidFill>
                  <a:srgbClr val="0000FF"/>
                </a:solidFill>
                <a:latin typeface="华文新魏" panose="02010800040101010101" pitchFamily="2" charset="-122"/>
                <a:ea typeface="华文新魏" panose="02010800040101010101" pitchFamily="2" charset="-122"/>
              </a:rPr>
              <a:t>被淘汰页面</a:t>
            </a:r>
            <a:endParaRPr lang="en-US" altLang="zh-CN">
              <a:solidFill>
                <a:srgbClr val="0000FF"/>
              </a:solidFill>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2800">
                <a:latin typeface="华文新魏" panose="02010800040101010101" pitchFamily="2" charset="-122"/>
                <a:ea typeface="华文新魏" panose="02010800040101010101" pitchFamily="2" charset="-122"/>
              </a:rPr>
              <a:t>		</a:t>
            </a:r>
            <a:r>
              <a:rPr lang="en-US" altLang="zh-CN">
                <a:latin typeface="华文新魏" panose="02010800040101010101" pitchFamily="2" charset="-122"/>
                <a:ea typeface="华文新魏" panose="02010800040101010101" pitchFamily="2" charset="-122"/>
              </a:rPr>
              <a:t>4     4</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3     4   3</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0     4   3   0</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4     3   0   4</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1     0   4   1  		3</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1     0   4   1  </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2     4   1   2  		0</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3     1   2   3  		4</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2     1   3   2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00C72B2-54B0-45CF-BD1D-C1C7177A5662}"/>
              </a:ext>
            </a:extLst>
          </p:cNvPr>
          <p:cNvSpPr>
            <a:spLocks noGrp="1" noChangeArrowheads="1"/>
          </p:cNvSpPr>
          <p:nvPr>
            <p:ph type="title"/>
          </p:nvPr>
        </p:nvSpPr>
        <p:spPr>
          <a:xfrm>
            <a:off x="990600" y="260350"/>
            <a:ext cx="77724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LRU</a:t>
            </a:r>
            <a:r>
              <a:rPr lang="zh-CN" altLang="en-US" sz="4800">
                <a:solidFill>
                  <a:srgbClr val="0000FF"/>
                </a:solidFill>
                <a:latin typeface="华文新魏" panose="02010800040101010101" pitchFamily="2" charset="-122"/>
                <a:ea typeface="华文新魏" panose="02010800040101010101" pitchFamily="2" charset="-122"/>
              </a:rPr>
              <a:t>算法实现：标志位法</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35843" name="Rectangle 3">
            <a:extLst>
              <a:ext uri="{FF2B5EF4-FFF2-40B4-BE49-F238E27FC236}">
                <a16:creationId xmlns:a16="http://schemas.microsoft.com/office/drawing/2014/main" id="{0F55A167-9D7D-45BF-915F-33545A9A730E}"/>
              </a:ext>
            </a:extLst>
          </p:cNvPr>
          <p:cNvSpPr>
            <a:spLocks noGrp="1" noChangeArrowheads="1"/>
          </p:cNvSpPr>
          <p:nvPr>
            <p:ph type="body" idx="1"/>
          </p:nvPr>
        </p:nvSpPr>
        <p:spPr>
          <a:xfrm>
            <a:off x="1066800" y="1219200"/>
            <a:ext cx="7239000" cy="5029200"/>
          </a:xfrm>
        </p:spPr>
        <p:txBody>
          <a:bodyPr/>
          <a:lstStyle/>
          <a:p>
            <a:pPr eaLnBrk="1" hangingPunct="1"/>
            <a:r>
              <a:rPr lang="zh-CN" altLang="en-US" sz="3600">
                <a:latin typeface="华文新魏" panose="02010800040101010101" pitchFamily="2" charset="-122"/>
                <a:ea typeface="华文新魏" panose="02010800040101010101" pitchFamily="2" charset="-122"/>
              </a:rPr>
              <a:t>每页设置一个引用标志位</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，访问某页时，由硬件将页标志位</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置</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，隔一定时间</a:t>
            </a:r>
            <a:r>
              <a:rPr lang="en-US" altLang="zh-CN" sz="3600">
                <a:latin typeface="华文新魏" panose="02010800040101010101" pitchFamily="2" charset="-122"/>
                <a:ea typeface="华文新魏" panose="02010800040101010101" pitchFamily="2" charset="-122"/>
              </a:rPr>
              <a:t>t</a:t>
            </a:r>
            <a:r>
              <a:rPr lang="zh-CN" altLang="en-US" sz="3600">
                <a:latin typeface="华文新魏" panose="02010800040101010101" pitchFamily="2" charset="-122"/>
                <a:ea typeface="华文新魏" panose="02010800040101010101" pitchFamily="2" charset="-122"/>
              </a:rPr>
              <a:t>将所有页的标志</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均清</a:t>
            </a:r>
            <a:r>
              <a:rPr lang="en-US" altLang="zh-CN" sz="3600">
                <a:latin typeface="华文新魏" panose="02010800040101010101" pitchFamily="2" charset="-122"/>
                <a:ea typeface="华文新魏" panose="02010800040101010101" pitchFamily="2" charset="-122"/>
              </a:rPr>
              <a:t>0</a:t>
            </a:r>
            <a:r>
              <a:rPr lang="zh-CN" altLang="en-US" sz="3600">
                <a:latin typeface="华文新魏" panose="02010800040101010101" pitchFamily="2" charset="-122"/>
                <a:ea typeface="华文新魏" panose="02010800040101010101" pitchFamily="2" charset="-122"/>
              </a:rPr>
              <a:t>。</a:t>
            </a:r>
            <a:endParaRPr lang="en-US" altLang="zh-CN" sz="3600">
              <a:latin typeface="华文新魏" panose="02010800040101010101" pitchFamily="2" charset="-122"/>
              <a:ea typeface="华文新魏" panose="02010800040101010101" pitchFamily="2" charset="-122"/>
            </a:endParaRPr>
          </a:p>
          <a:p>
            <a:pPr eaLnBrk="1" hangingPunct="1"/>
            <a:r>
              <a:rPr lang="zh-CN" altLang="en-US" sz="3600">
                <a:latin typeface="华文新魏" panose="02010800040101010101" pitchFamily="2" charset="-122"/>
                <a:ea typeface="华文新魏" panose="02010800040101010101" pitchFamily="2" charset="-122"/>
              </a:rPr>
              <a:t>发生缺页中断时，从标志位</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为</a:t>
            </a:r>
            <a:r>
              <a:rPr lang="en-US" altLang="zh-CN" sz="3600">
                <a:latin typeface="华文新魏" panose="02010800040101010101" pitchFamily="2" charset="-122"/>
                <a:ea typeface="华文新魏" panose="02010800040101010101" pitchFamily="2" charset="-122"/>
              </a:rPr>
              <a:t>0</a:t>
            </a:r>
            <a:r>
              <a:rPr lang="zh-CN" altLang="en-US" sz="3600">
                <a:latin typeface="华文新魏" panose="02010800040101010101" pitchFamily="2" charset="-122"/>
                <a:ea typeface="华文新魏" panose="02010800040101010101" pitchFamily="2" charset="-122"/>
              </a:rPr>
              <a:t>的页中挑选一页淘汰。挑选到要淘汰的页后，也将所有页的标志位</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清</a:t>
            </a:r>
            <a:r>
              <a:rPr lang="en-US" altLang="zh-CN" sz="3600">
                <a:latin typeface="华文新魏" panose="02010800040101010101" pitchFamily="2" charset="-122"/>
                <a:ea typeface="华文新魏" panose="02010800040101010101" pitchFamily="2" charset="-122"/>
              </a:rPr>
              <a:t>0</a:t>
            </a:r>
            <a:r>
              <a:rPr lang="zh-CN" altLang="en-US" sz="3600">
                <a:latin typeface="华文新魏" panose="02010800040101010101" pitchFamily="2" charset="-122"/>
                <a:ea typeface="华文新魏" panose="02010800040101010101" pitchFamily="2" charset="-122"/>
              </a:rPr>
              <a:t>。</a:t>
            </a:r>
            <a:r>
              <a:rPr lang="en-US" altLang="zh-CN" sz="3600">
                <a:latin typeface="华文新魏" panose="02010800040101010101" pitchFamily="2" charset="-122"/>
                <a:ea typeface="华文新魏" panose="02010800040101010101" pitchFamily="2" charset="-122"/>
              </a:rPr>
              <a:t> </a:t>
            </a: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76445A0-0884-4804-8D25-190525C9247A}"/>
              </a:ext>
            </a:extLst>
          </p:cNvPr>
          <p:cNvSpPr>
            <a:spLocks noGrp="1" noChangeArrowheads="1"/>
          </p:cNvSpPr>
          <p:nvPr>
            <p:ph type="title"/>
          </p:nvPr>
        </p:nvSpPr>
        <p:spPr>
          <a:xfrm>
            <a:off x="609600" y="381000"/>
            <a:ext cx="8305800" cy="10668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LRU</a:t>
            </a:r>
            <a:r>
              <a:rPr lang="zh-CN" altLang="en-US" sz="4800">
                <a:solidFill>
                  <a:srgbClr val="0000FF"/>
                </a:solidFill>
                <a:latin typeface="华文新魏" panose="02010800040101010101" pitchFamily="2" charset="-122"/>
                <a:ea typeface="华文新魏" panose="02010800040101010101" pitchFamily="2" charset="-122"/>
              </a:rPr>
              <a:t>算法实现：多位计数器法</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36867" name="Rectangle 3">
            <a:extLst>
              <a:ext uri="{FF2B5EF4-FFF2-40B4-BE49-F238E27FC236}">
                <a16:creationId xmlns:a16="http://schemas.microsoft.com/office/drawing/2014/main" id="{8EAB044D-AD19-47BA-AEF1-ECF2C5374163}"/>
              </a:ext>
            </a:extLst>
          </p:cNvPr>
          <p:cNvSpPr>
            <a:spLocks noGrp="1" noChangeArrowheads="1"/>
          </p:cNvSpPr>
          <p:nvPr>
            <p:ph type="body" idx="1"/>
          </p:nvPr>
        </p:nvSpPr>
        <p:spPr>
          <a:xfrm>
            <a:off x="914400" y="1295400"/>
            <a:ext cx="7391400" cy="5029200"/>
          </a:xfrm>
        </p:spPr>
        <p:txBody>
          <a:bodyPr/>
          <a:lstStyle/>
          <a:p>
            <a:pPr eaLnBrk="1" hangingPunct="1"/>
            <a:r>
              <a:rPr lang="zh-CN" altLang="en-US" sz="3600">
                <a:latin typeface="华文新魏" panose="02010800040101010101" pitchFamily="2" charset="-122"/>
                <a:ea typeface="华文新魏" panose="02010800040101010101" pitchFamily="2" charset="-122"/>
              </a:rPr>
              <a:t>每个页面设置一个多位计数器，又叫最不常用页面替换算法</a:t>
            </a:r>
            <a:r>
              <a:rPr lang="en-US" altLang="zh-CN" sz="3600">
                <a:latin typeface="华文新魏" panose="02010800040101010101" pitchFamily="2" charset="-122"/>
                <a:ea typeface="华文新魏" panose="02010800040101010101" pitchFamily="2" charset="-122"/>
              </a:rPr>
              <a:t>LFU</a:t>
            </a:r>
            <a:r>
              <a:rPr lang="zh-CN" altLang="en-US" sz="3600">
                <a:latin typeface="华文新魏" panose="02010800040101010101" pitchFamily="2" charset="-122"/>
                <a:ea typeface="华文新魏" panose="02010800040101010101" pitchFamily="2" charset="-122"/>
              </a:rPr>
              <a:t>。每当访问一页时，就使它对应的计数器加１。</a:t>
            </a:r>
            <a:endParaRPr lang="en-US" altLang="zh-CN" sz="3600">
              <a:latin typeface="华文新魏" panose="02010800040101010101" pitchFamily="2" charset="-122"/>
              <a:ea typeface="华文新魏" panose="02010800040101010101" pitchFamily="2" charset="-122"/>
            </a:endParaRPr>
          </a:p>
          <a:p>
            <a:pPr eaLnBrk="1" hangingPunct="1"/>
            <a:r>
              <a:rPr lang="zh-CN" altLang="en-US" sz="3600">
                <a:latin typeface="华文新魏" panose="02010800040101010101" pitchFamily="2" charset="-122"/>
                <a:ea typeface="华文新魏" panose="02010800040101010101" pitchFamily="2" charset="-122"/>
              </a:rPr>
              <a:t>当发生缺页中断时，可选择计数值最小的对应页面淘汰，并将所有计数器全部清０。</a:t>
            </a:r>
            <a:r>
              <a:rPr lang="en-US" altLang="zh-CN" sz="3600">
                <a:latin typeface="华文新魏" panose="02010800040101010101" pitchFamily="2" charset="-122"/>
                <a:ea typeface="华文新魏" panose="02010800040101010101" pitchFamily="2" charset="-122"/>
              </a:rPr>
              <a:t> </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5D6BDB3-A420-4F40-8264-2347D055A8B0}"/>
              </a:ext>
            </a:extLst>
          </p:cNvPr>
          <p:cNvSpPr>
            <a:spLocks noGrp="1" noChangeArrowheads="1"/>
          </p:cNvSpPr>
          <p:nvPr>
            <p:ph type="title"/>
          </p:nvPr>
        </p:nvSpPr>
        <p:spPr>
          <a:xfrm>
            <a:off x="685800" y="304800"/>
            <a:ext cx="7924800" cy="10668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LRU</a:t>
            </a:r>
            <a:r>
              <a:rPr lang="zh-CN" altLang="en-US">
                <a:solidFill>
                  <a:srgbClr val="0000FF"/>
                </a:solidFill>
                <a:latin typeface="华文新魏" panose="02010800040101010101" pitchFamily="2" charset="-122"/>
                <a:ea typeface="华文新魏" panose="02010800040101010101" pitchFamily="2" charset="-122"/>
              </a:rPr>
              <a:t>算法实现：</a:t>
            </a:r>
            <a:r>
              <a:rPr lang="zh-CN" altLang="en-US" sz="4800">
                <a:solidFill>
                  <a:srgbClr val="0000FF"/>
                </a:solidFill>
                <a:latin typeface="华文新魏" panose="02010800040101010101" pitchFamily="2" charset="-122"/>
                <a:ea typeface="华文新魏" panose="02010800040101010101" pitchFamily="2" charset="-122"/>
              </a:rPr>
              <a:t>多位计时器</a:t>
            </a:r>
            <a:r>
              <a:rPr lang="zh-CN" altLang="en-US">
                <a:solidFill>
                  <a:srgbClr val="0000FF"/>
                </a:solidFill>
                <a:latin typeface="华文新魏" panose="02010800040101010101" pitchFamily="2" charset="-122"/>
                <a:ea typeface="华文新魏" panose="02010800040101010101" pitchFamily="2" charset="-122"/>
              </a:rPr>
              <a:t>法</a:t>
            </a:r>
            <a:endParaRPr lang="en-US" altLang="zh-CN">
              <a:solidFill>
                <a:srgbClr val="0000FF"/>
              </a:solidFill>
              <a:latin typeface="华文新魏" panose="02010800040101010101" pitchFamily="2" charset="-122"/>
              <a:ea typeface="华文新魏" panose="02010800040101010101" pitchFamily="2" charset="-122"/>
            </a:endParaRPr>
          </a:p>
        </p:txBody>
      </p:sp>
      <p:sp>
        <p:nvSpPr>
          <p:cNvPr id="37891" name="Rectangle 3">
            <a:extLst>
              <a:ext uri="{FF2B5EF4-FFF2-40B4-BE49-F238E27FC236}">
                <a16:creationId xmlns:a16="http://schemas.microsoft.com/office/drawing/2014/main" id="{DA327AF8-F643-4990-8B56-BED619F88CC2}"/>
              </a:ext>
            </a:extLst>
          </p:cNvPr>
          <p:cNvSpPr>
            <a:spLocks noGrp="1" noChangeArrowheads="1"/>
          </p:cNvSpPr>
          <p:nvPr>
            <p:ph type="body" idx="1"/>
          </p:nvPr>
        </p:nvSpPr>
        <p:spPr>
          <a:xfrm>
            <a:off x="838200" y="1295400"/>
            <a:ext cx="7162800" cy="4800600"/>
          </a:xfrm>
        </p:spPr>
        <p:txBody>
          <a:bodyPr/>
          <a:lstStyle/>
          <a:p>
            <a:pPr eaLnBrk="1" hangingPunct="1"/>
            <a:r>
              <a:rPr lang="zh-CN" altLang="en-US" sz="3600">
                <a:latin typeface="华文新魏" panose="02010800040101010101" pitchFamily="2" charset="-122"/>
                <a:ea typeface="华文新魏" panose="02010800040101010101" pitchFamily="2" charset="-122"/>
              </a:rPr>
              <a:t>为每个页面设置一个多位计时器，每当页面被访问时，系统的绝对时间记入计时器。</a:t>
            </a:r>
            <a:endParaRPr lang="en-US" altLang="zh-CN" sz="3600">
              <a:latin typeface="华文新魏" panose="02010800040101010101" pitchFamily="2" charset="-122"/>
              <a:ea typeface="华文新魏" panose="02010800040101010101" pitchFamily="2" charset="-122"/>
            </a:endParaRPr>
          </a:p>
          <a:p>
            <a:pPr eaLnBrk="1" hangingPunct="1"/>
            <a:r>
              <a:rPr lang="zh-CN" altLang="en-US" sz="3600">
                <a:latin typeface="华文新魏" panose="02010800040101010101" pitchFamily="2" charset="-122"/>
                <a:ea typeface="华文新魏" panose="02010800040101010101" pitchFamily="2" charset="-122"/>
              </a:rPr>
              <a:t>比较各页面的计时器的值，选最小值的未使用的页面淘汰，因为，它是最</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老</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的未使用的页面。</a:t>
            </a:r>
            <a:endParaRPr lang="en-US" altLang="zh-CN"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A2E612A-DE3B-4FEC-9687-397FCEC00636}"/>
              </a:ext>
            </a:extLst>
          </p:cNvPr>
          <p:cNvSpPr>
            <a:spLocks noGrp="1" noChangeArrowheads="1"/>
          </p:cNvSpPr>
          <p:nvPr>
            <p:ph type="title"/>
          </p:nvPr>
        </p:nvSpPr>
        <p:spPr>
          <a:xfrm>
            <a:off x="838200" y="549275"/>
            <a:ext cx="80772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4)</a:t>
            </a:r>
            <a:r>
              <a:rPr lang="zh-CN" altLang="en-US" sz="4800">
                <a:solidFill>
                  <a:srgbClr val="0000FF"/>
                </a:solidFill>
                <a:latin typeface="华文新魏" panose="02010800040101010101" pitchFamily="2" charset="-122"/>
                <a:ea typeface="华文新魏" panose="02010800040101010101" pitchFamily="2" charset="-122"/>
              </a:rPr>
              <a:t>第二次机会页面替换算法</a:t>
            </a:r>
            <a:br>
              <a:rPr lang="en-US" altLang="zh-CN" sz="4800">
                <a:solidFill>
                  <a:srgbClr val="0000FF"/>
                </a:solidFill>
                <a:latin typeface="华文新魏" panose="02010800040101010101" pitchFamily="2" charset="-122"/>
                <a:ea typeface="华文新魏" panose="02010800040101010101" pitchFamily="2" charset="-122"/>
              </a:rPr>
            </a:b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38915" name="Rectangle 3">
            <a:extLst>
              <a:ext uri="{FF2B5EF4-FFF2-40B4-BE49-F238E27FC236}">
                <a16:creationId xmlns:a16="http://schemas.microsoft.com/office/drawing/2014/main" id="{FAD11009-58D3-42E4-894B-E5B0220595CF}"/>
              </a:ext>
            </a:extLst>
          </p:cNvPr>
          <p:cNvSpPr>
            <a:spLocks noGrp="1" noChangeArrowheads="1"/>
          </p:cNvSpPr>
          <p:nvPr>
            <p:ph type="body" idx="1"/>
          </p:nvPr>
        </p:nvSpPr>
        <p:spPr>
          <a:xfrm>
            <a:off x="762000" y="1196975"/>
            <a:ext cx="7848600" cy="53340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改进</a:t>
            </a:r>
            <a:r>
              <a:rPr lang="en-US" altLang="zh-CN" sz="2800">
                <a:latin typeface="华文新魏" panose="02010800040101010101" pitchFamily="2" charset="-122"/>
                <a:ea typeface="华文新魏" panose="02010800040101010101" pitchFamily="2" charset="-122"/>
              </a:rPr>
              <a:t>FIFO</a:t>
            </a:r>
            <a:r>
              <a:rPr lang="zh-CN" altLang="en-US" sz="2800">
                <a:latin typeface="华文新魏" panose="02010800040101010101" pitchFamily="2" charset="-122"/>
                <a:ea typeface="华文新魏" panose="02010800040101010101" pitchFamily="2" charset="-122"/>
              </a:rPr>
              <a:t>算法</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把</a:t>
            </a:r>
            <a:r>
              <a:rPr lang="en-US" altLang="zh-CN" sz="2800">
                <a:latin typeface="华文新魏" panose="02010800040101010101" pitchFamily="2" charset="-122"/>
                <a:ea typeface="华文新魏" panose="02010800040101010101" pitchFamily="2" charset="-122"/>
              </a:rPr>
              <a:t>FIFO</a:t>
            </a:r>
            <a:r>
              <a:rPr lang="zh-CN" altLang="en-US" sz="2800">
                <a:latin typeface="华文新魏" panose="02010800040101010101" pitchFamily="2" charset="-122"/>
                <a:ea typeface="华文新魏" panose="02010800040101010101" pitchFamily="2" charset="-122"/>
              </a:rPr>
              <a:t>与页表中的</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引用位</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结合起来使用：</a:t>
            </a:r>
            <a:endParaRPr lang="en-US" altLang="zh-CN" sz="2800">
              <a:latin typeface="华文新魏" panose="02010800040101010101" pitchFamily="2" charset="-122"/>
              <a:ea typeface="华文新魏" panose="02010800040101010101" pitchFamily="2" charset="-122"/>
            </a:endParaRPr>
          </a:p>
          <a:p>
            <a:pPr algn="just" eaLnBrk="1" hangingPunct="1">
              <a:buFontTx/>
              <a:buNone/>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检查</a:t>
            </a:r>
            <a:r>
              <a:rPr lang="en-US" altLang="zh-CN" sz="2800">
                <a:latin typeface="华文新魏" panose="02010800040101010101" pitchFamily="2" charset="-122"/>
                <a:ea typeface="华文新魏" panose="02010800040101010101" pitchFamily="2" charset="-122"/>
              </a:rPr>
              <a:t>FIFO</a:t>
            </a:r>
            <a:r>
              <a:rPr lang="zh-CN" altLang="en-US" sz="2800">
                <a:latin typeface="华文新魏" panose="02010800040101010101" pitchFamily="2" charset="-122"/>
                <a:ea typeface="华文新魏" panose="02010800040101010101" pitchFamily="2" charset="-122"/>
              </a:rPr>
              <a:t>中的队首页面</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最早进入主存的页面</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如果它的</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引用位</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是</a:t>
            </a:r>
            <a:r>
              <a:rPr lang="en-US" altLang="zh-CN" sz="2800">
                <a:latin typeface="华文新魏" panose="02010800040101010101" pitchFamily="2" charset="-122"/>
                <a:ea typeface="华文新魏" panose="02010800040101010101" pitchFamily="2" charset="-122"/>
              </a:rPr>
              <a:t>0,</a:t>
            </a:r>
            <a:r>
              <a:rPr lang="zh-CN" altLang="en-US" sz="2800">
                <a:latin typeface="华文新魏" panose="02010800040101010101" pitchFamily="2" charset="-122"/>
                <a:ea typeface="华文新魏" panose="02010800040101010101" pitchFamily="2" charset="-122"/>
              </a:rPr>
              <a:t>这个页面既老又没有用，选择该页面淘汰</a:t>
            </a:r>
            <a:r>
              <a:rPr lang="en-US" altLang="zh-CN" sz="2800">
                <a:latin typeface="华文新魏" panose="02010800040101010101" pitchFamily="2" charset="-122"/>
                <a:ea typeface="华文新魏" panose="02010800040101010101" pitchFamily="2" charset="-122"/>
              </a:rPr>
              <a:t>; </a:t>
            </a:r>
          </a:p>
          <a:p>
            <a:pPr algn="just" eaLnBrk="1" hangingPunct="1">
              <a:buFontTx/>
              <a:buNone/>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如果</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引用位</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是</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说明它进入主存较早，但最近仍在使用。把它的</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引用位</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清</a:t>
            </a:r>
            <a:r>
              <a:rPr lang="en-US" altLang="zh-CN" sz="2800">
                <a:latin typeface="华文新魏" panose="02010800040101010101" pitchFamily="2" charset="-122"/>
                <a:ea typeface="华文新魏" panose="02010800040101010101" pitchFamily="2" charset="-122"/>
              </a:rPr>
              <a:t>0,</a:t>
            </a:r>
            <a:r>
              <a:rPr lang="zh-CN" altLang="en-US" sz="2800">
                <a:latin typeface="华文新魏" panose="02010800040101010101" pitchFamily="2" charset="-122"/>
                <a:ea typeface="华文新魏" panose="02010800040101010101" pitchFamily="2" charset="-122"/>
              </a:rPr>
              <a:t>并把这个页面移到队尾，把它看作是一个新调入的页。</a:t>
            </a:r>
            <a:endParaRPr lang="en-US" altLang="zh-CN" sz="2800">
              <a:latin typeface="华文新魏" panose="02010800040101010101" pitchFamily="2" charset="-122"/>
              <a:ea typeface="华文新魏" panose="02010800040101010101" pitchFamily="2" charset="-122"/>
            </a:endParaRPr>
          </a:p>
          <a:p>
            <a:pPr algn="just" eaLnBrk="1" hangingPunct="1">
              <a:buFontTx/>
              <a:buNone/>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算法含义：最先进入主存的页面，如果最近还在被使用的话</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仍然有机会作为像一个新调入页面一样留在主存中。</a:t>
            </a:r>
            <a:endParaRPr lang="en-US" altLang="zh-CN" sz="2800">
              <a:latin typeface="华文新魏" panose="02010800040101010101" pitchFamily="2" charset="-122"/>
              <a:ea typeface="华文新魏" panose="02010800040101010101" pitchFamily="2" charset="-122"/>
            </a:endParaRPr>
          </a:p>
          <a:p>
            <a:pPr algn="just" eaLnBrk="1" hangingPunct="1">
              <a:buFontTx/>
              <a:buNone/>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D6F61BA-47CB-400E-AB60-045A7ABCC97E}"/>
              </a:ext>
            </a:extLst>
          </p:cNvPr>
          <p:cNvSpPr>
            <a:spLocks noGrp="1" noChangeArrowheads="1"/>
          </p:cNvSpPr>
          <p:nvPr>
            <p:ph type="title"/>
          </p:nvPr>
        </p:nvSpPr>
        <p:spPr>
          <a:xfrm>
            <a:off x="0" y="908050"/>
            <a:ext cx="9144000" cy="5334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5</a:t>
            </a:r>
            <a:r>
              <a:rPr lang="zh-CN" altLang="en-US" sz="4800">
                <a:solidFill>
                  <a:srgbClr val="0000FF"/>
                </a:solidFill>
                <a:latin typeface="华文新魏" panose="02010800040101010101" pitchFamily="2" charset="-122"/>
                <a:ea typeface="华文新魏" panose="02010800040101010101" pitchFamily="2" charset="-122"/>
              </a:rPr>
              <a:t>）时钟页面替换算法</a:t>
            </a:r>
            <a:r>
              <a:rPr lang="en-US" altLang="zh-CN" sz="4800">
                <a:solidFill>
                  <a:srgbClr val="0000FF"/>
                </a:solidFill>
                <a:latin typeface="华文新魏" panose="02010800040101010101" pitchFamily="2" charset="-122"/>
                <a:ea typeface="华文新魏" panose="02010800040101010101" pitchFamily="2" charset="-122"/>
              </a:rPr>
              <a:t>(1)</a:t>
            </a:r>
            <a:br>
              <a:rPr lang="en-US" altLang="zh-CN" sz="4800">
                <a:solidFill>
                  <a:srgbClr val="0000FF"/>
                </a:solidFill>
                <a:latin typeface="华文新魏" panose="02010800040101010101" pitchFamily="2" charset="-122"/>
                <a:ea typeface="华文新魏" panose="02010800040101010101" pitchFamily="2" charset="-122"/>
              </a:rPr>
            </a:b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39939" name="Rectangle 3">
            <a:extLst>
              <a:ext uri="{FF2B5EF4-FFF2-40B4-BE49-F238E27FC236}">
                <a16:creationId xmlns:a16="http://schemas.microsoft.com/office/drawing/2014/main" id="{E7870C1C-928B-498B-B448-70DA0CE21E41}"/>
              </a:ext>
            </a:extLst>
          </p:cNvPr>
          <p:cNvSpPr>
            <a:spLocks noGrp="1" noChangeArrowheads="1"/>
          </p:cNvSpPr>
          <p:nvPr>
            <p:ph type="body" idx="1"/>
          </p:nvPr>
        </p:nvSpPr>
        <p:spPr>
          <a:xfrm>
            <a:off x="609600" y="1341438"/>
            <a:ext cx="8229600" cy="48768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sz="3600">
                <a:solidFill>
                  <a:srgbClr val="0000FF"/>
                </a:solidFill>
                <a:latin typeface="华文新魏" panose="02010800040101010101" pitchFamily="2" charset="-122"/>
                <a:ea typeface="华文新魏" panose="02010800040101010101" pitchFamily="2" charset="-122"/>
              </a:rPr>
              <a:t>算法实现要点</a:t>
            </a:r>
            <a:r>
              <a:rPr lang="en-US" altLang="zh-CN" sz="3600">
                <a:solidFill>
                  <a:srgbClr val="0000FF"/>
                </a:solidFill>
                <a:latin typeface="华文新魏" panose="02010800040101010101" pitchFamily="2" charset="-122"/>
                <a:ea typeface="华文新魏" panose="02010800040101010101" pitchFamily="2" charset="-122"/>
              </a:rPr>
              <a:t>(1)</a:t>
            </a:r>
            <a:r>
              <a:rPr lang="zh-CN" altLang="en-US" sz="3600">
                <a:solidFill>
                  <a:srgbClr val="0000FF"/>
                </a:solidFill>
                <a:latin typeface="华文新魏" panose="02010800040101010101" pitchFamily="2" charset="-122"/>
                <a:ea typeface="华文新魏" panose="02010800040101010101" pitchFamily="2" charset="-122"/>
              </a:rPr>
              <a:t>：</a:t>
            </a:r>
            <a:endParaRPr lang="en-US" altLang="zh-CN" sz="3600">
              <a:solidFill>
                <a:srgbClr val="0000FF"/>
              </a:solidFill>
              <a:latin typeface="华文新魏" panose="02010800040101010101" pitchFamily="2" charset="-122"/>
              <a:ea typeface="华文新魏" panose="02010800040101010101" pitchFamily="2" charset="-122"/>
            </a:endParaRPr>
          </a:p>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一个页面首次装入主存，其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引用位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置</a:t>
            </a:r>
            <a:r>
              <a:rPr lang="en-US" altLang="zh-CN">
                <a:latin typeface="华文新魏" panose="02010800040101010101" pitchFamily="2" charset="-122"/>
                <a:ea typeface="华文新魏" panose="02010800040101010101" pitchFamily="2" charset="-122"/>
              </a:rPr>
              <a:t>0 </a:t>
            </a:r>
            <a:r>
              <a:rPr lang="zh-CN" altLang="en-US">
                <a:latin typeface="华文新魏" panose="02010800040101010101" pitchFamily="2" charset="-122"/>
                <a:ea typeface="华文新魏" panose="02010800040101010101" pitchFamily="2" charset="-122"/>
              </a:rPr>
              <a:t>。</a:t>
            </a:r>
            <a:endParaRPr lang="en-US" altLang="zh-CN">
              <a:solidFill>
                <a:srgbClr val="FF0000"/>
              </a:solidFill>
              <a:latin typeface="华文新魏" panose="02010800040101010101" pitchFamily="2" charset="-122"/>
              <a:ea typeface="华文新魏" panose="02010800040101010101" pitchFamily="2" charset="-122"/>
            </a:endParaRPr>
          </a:p>
          <a:p>
            <a:pPr algn="just" eaLnBrk="1" hangingPunct="1"/>
            <a:r>
              <a:rPr lang="zh-CN" altLang="en-US">
                <a:latin typeface="华文新魏" panose="02010800040101010101" pitchFamily="2" charset="-122"/>
                <a:ea typeface="华文新魏" panose="02010800040101010101" pitchFamily="2" charset="-122"/>
              </a:rPr>
              <a:t>主存中的任何页面被访问时</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引用位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置</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a:p>
            <a:pPr algn="just" eaLnBrk="1" hangingPunct="1"/>
            <a:r>
              <a:rPr lang="zh-CN" altLang="en-US">
                <a:latin typeface="华文新魏" panose="02010800040101010101" pitchFamily="2" charset="-122"/>
                <a:ea typeface="华文新魏" panose="02010800040101010101" pitchFamily="2" charset="-122"/>
              </a:rPr>
              <a:t>淘汰页面时</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从指针当前指向的页面开始扫描循环队列，把遇到的</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引用位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是</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的页面的</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引用位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清</a:t>
            </a:r>
            <a:r>
              <a:rPr lang="en-US" altLang="zh-CN">
                <a:latin typeface="华文新魏" panose="02010800040101010101" pitchFamily="2" charset="-122"/>
                <a:ea typeface="华文新魏" panose="02010800040101010101" pitchFamily="2" charset="-122"/>
              </a:rPr>
              <a:t>0,</a:t>
            </a:r>
            <a:r>
              <a:rPr lang="zh-CN" altLang="en-US">
                <a:latin typeface="华文新魏" panose="02010800040101010101" pitchFamily="2" charset="-122"/>
                <a:ea typeface="华文新魏" panose="02010800040101010101" pitchFamily="2" charset="-122"/>
              </a:rPr>
              <a:t>跳过这个页面</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把所遇到的</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引用位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是</a:t>
            </a:r>
            <a:r>
              <a:rPr lang="en-US" altLang="zh-CN">
                <a:latin typeface="华文新魏" panose="02010800040101010101" pitchFamily="2" charset="-122"/>
                <a:ea typeface="华文新魏" panose="02010800040101010101" pitchFamily="2" charset="-122"/>
              </a:rPr>
              <a:t>0</a:t>
            </a:r>
            <a:r>
              <a:rPr lang="zh-CN" altLang="en-US">
                <a:latin typeface="华文新魏" panose="02010800040101010101" pitchFamily="2" charset="-122"/>
                <a:ea typeface="华文新魏" panose="02010800040101010101" pitchFamily="2" charset="-122"/>
              </a:rPr>
              <a:t>的页面淘汰掉</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指针推进一步。</a:t>
            </a: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32DCBD8-5347-491E-95FC-AF7EE9D6EB44}"/>
              </a:ext>
            </a:extLst>
          </p:cNvPr>
          <p:cNvSpPr>
            <a:spLocks noGrp="1" noChangeArrowheads="1"/>
          </p:cNvSpPr>
          <p:nvPr>
            <p:ph type="title"/>
          </p:nvPr>
        </p:nvSpPr>
        <p:spPr>
          <a:xfrm>
            <a:off x="685800" y="476250"/>
            <a:ext cx="7772400" cy="11430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时钟页面替换算法</a:t>
            </a:r>
            <a:r>
              <a:rPr lang="en-US" altLang="zh-CN" sz="4800">
                <a:solidFill>
                  <a:srgbClr val="0000FF"/>
                </a:solidFill>
                <a:latin typeface="华文新魏" panose="02010800040101010101" pitchFamily="2" charset="-122"/>
                <a:ea typeface="华文新魏" panose="02010800040101010101" pitchFamily="2" charset="-122"/>
              </a:rPr>
              <a:t>(2)</a:t>
            </a:r>
            <a:br>
              <a:rPr lang="en-US" altLang="zh-CN" sz="4800">
                <a:solidFill>
                  <a:srgbClr val="0000FF"/>
                </a:solidFill>
                <a:latin typeface="华文新魏" panose="02010800040101010101" pitchFamily="2" charset="-122"/>
                <a:ea typeface="华文新魏" panose="02010800040101010101" pitchFamily="2" charset="-122"/>
              </a:rPr>
            </a:b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40963" name="Rectangle 3">
            <a:extLst>
              <a:ext uri="{FF2B5EF4-FFF2-40B4-BE49-F238E27FC236}">
                <a16:creationId xmlns:a16="http://schemas.microsoft.com/office/drawing/2014/main" id="{DC43DACB-7EF3-43CA-8925-06221EBD299B}"/>
              </a:ext>
            </a:extLst>
          </p:cNvPr>
          <p:cNvSpPr>
            <a:spLocks noGrp="1" noChangeArrowheads="1"/>
          </p:cNvSpPr>
          <p:nvPr>
            <p:ph type="body" idx="1"/>
          </p:nvPr>
        </p:nvSpPr>
        <p:spPr>
          <a:xfrm>
            <a:off x="914400" y="1268413"/>
            <a:ext cx="7467600" cy="5181600"/>
          </a:xfrm>
        </p:spPr>
        <p:txBody>
          <a:bodyPr/>
          <a:lstStyle/>
          <a:p>
            <a:pPr algn="just" eaLnBrk="1" hangingPunct="1">
              <a:buFontTx/>
              <a:buNone/>
            </a:pPr>
            <a:r>
              <a:rPr lang="en-US" altLang="zh-CN">
                <a:solidFill>
                  <a:srgbClr val="FF0000"/>
                </a:solidFill>
                <a:latin typeface="华文新魏" panose="02010800040101010101" pitchFamily="2" charset="-122"/>
                <a:ea typeface="华文新魏" panose="02010800040101010101" pitchFamily="2" charset="-122"/>
              </a:rPr>
              <a:t>                  </a:t>
            </a:r>
            <a:r>
              <a:rPr lang="zh-CN" altLang="en-US" sz="3600">
                <a:solidFill>
                  <a:srgbClr val="0000FF"/>
                </a:solidFill>
                <a:latin typeface="华文新魏" panose="02010800040101010101" pitchFamily="2" charset="-122"/>
                <a:ea typeface="华文新魏" panose="02010800040101010101" pitchFamily="2" charset="-122"/>
              </a:rPr>
              <a:t>算法实现要点</a:t>
            </a:r>
            <a:r>
              <a:rPr lang="en-US" altLang="zh-CN" sz="3600">
                <a:solidFill>
                  <a:srgbClr val="0000FF"/>
                </a:solidFill>
                <a:latin typeface="华文新魏" panose="02010800040101010101" pitchFamily="2" charset="-122"/>
                <a:ea typeface="华文新魏" panose="02010800040101010101" pitchFamily="2" charset="-122"/>
              </a:rPr>
              <a:t>(2)</a:t>
            </a:r>
            <a:r>
              <a:rPr lang="zh-CN" altLang="en-US" sz="3600">
                <a:solidFill>
                  <a:srgbClr val="0000FF"/>
                </a:solidFill>
                <a:latin typeface="华文新魏" panose="02010800040101010101" pitchFamily="2" charset="-122"/>
                <a:ea typeface="华文新魏" panose="02010800040101010101" pitchFamily="2" charset="-122"/>
              </a:rPr>
              <a:t>：</a:t>
            </a:r>
            <a:endParaRPr lang="en-US" altLang="zh-CN" sz="3600">
              <a:solidFill>
                <a:srgbClr val="0000FF"/>
              </a:solidFill>
              <a:latin typeface="华文新魏" panose="02010800040101010101" pitchFamily="2" charset="-122"/>
              <a:ea typeface="华文新魏" panose="02010800040101010101" pitchFamily="2" charset="-122"/>
            </a:endParaRPr>
          </a:p>
          <a:p>
            <a:pPr algn="just" eaLnBrk="1" hangingPunct="1"/>
            <a:r>
              <a:rPr lang="zh-CN" altLang="en-US" sz="3600">
                <a:latin typeface="华文新魏" panose="02010800040101010101" pitchFamily="2" charset="-122"/>
                <a:ea typeface="华文新魏" panose="02010800040101010101" pitchFamily="2" charset="-122"/>
              </a:rPr>
              <a:t>扫描循环队列时，如果遇到的所有页面的</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引用位</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为</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，指针就会绕整个循环队列一圈，把碰到的所有页面的</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引用位</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清</a:t>
            </a:r>
            <a:r>
              <a:rPr lang="en-US" altLang="zh-CN" sz="3600">
                <a:latin typeface="华文新魏" panose="02010800040101010101" pitchFamily="2" charset="-122"/>
                <a:ea typeface="华文新魏" panose="02010800040101010101" pitchFamily="2" charset="-122"/>
              </a:rPr>
              <a:t>0;</a:t>
            </a:r>
            <a:r>
              <a:rPr lang="zh-CN" altLang="en-US" sz="3600">
                <a:latin typeface="华文新魏" panose="02010800040101010101" pitchFamily="2" charset="-122"/>
                <a:ea typeface="华文新魏" panose="02010800040101010101" pitchFamily="2" charset="-122"/>
              </a:rPr>
              <a:t>指针停在起始位置，并淘汰掉这一页</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然后，指针推进一步。</a:t>
            </a:r>
            <a:endParaRPr lang="en-US" altLang="zh-CN"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050">
            <a:extLst>
              <a:ext uri="{FF2B5EF4-FFF2-40B4-BE49-F238E27FC236}">
                <a16:creationId xmlns:a16="http://schemas.microsoft.com/office/drawing/2014/main" id="{A5DA6872-24BC-4BBF-A130-D5ED45C34593}"/>
              </a:ext>
            </a:extLst>
          </p:cNvPr>
          <p:cNvSpPr>
            <a:spLocks noGrp="1" noChangeArrowheads="1"/>
          </p:cNvSpPr>
          <p:nvPr>
            <p:ph type="title"/>
          </p:nvPr>
        </p:nvSpPr>
        <p:spPr>
          <a:xfrm>
            <a:off x="838200" y="549275"/>
            <a:ext cx="7772400" cy="11430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程序的局部性原理</a:t>
            </a:r>
            <a:br>
              <a:rPr lang="en-US" altLang="zh-CN" sz="4800">
                <a:solidFill>
                  <a:srgbClr val="0000FF"/>
                </a:solidFill>
                <a:latin typeface="华文新魏" panose="02010800040101010101" pitchFamily="2" charset="-122"/>
                <a:ea typeface="华文新魏" panose="02010800040101010101" pitchFamily="2" charset="-122"/>
              </a:rPr>
            </a:br>
            <a:r>
              <a:rPr lang="en-US" altLang="zh-CN" sz="4800">
                <a:latin typeface="华文新魏" panose="02010800040101010101" pitchFamily="2" charset="-122"/>
                <a:ea typeface="华文新魏" panose="02010800040101010101" pitchFamily="2" charset="-122"/>
              </a:rPr>
              <a:t>             </a:t>
            </a:r>
            <a:endParaRPr lang="en-US" altLang="zh-CN" sz="5400">
              <a:latin typeface="华文新魏" panose="02010800040101010101" pitchFamily="2" charset="-122"/>
              <a:ea typeface="华文新魏" panose="02010800040101010101" pitchFamily="2" charset="-122"/>
            </a:endParaRPr>
          </a:p>
        </p:txBody>
      </p:sp>
      <p:sp>
        <p:nvSpPr>
          <p:cNvPr id="5123" name="Rectangle 2051">
            <a:extLst>
              <a:ext uri="{FF2B5EF4-FFF2-40B4-BE49-F238E27FC236}">
                <a16:creationId xmlns:a16="http://schemas.microsoft.com/office/drawing/2014/main" id="{12BE89E7-FB41-4EC9-A37A-6AC26F6169F4}"/>
              </a:ext>
            </a:extLst>
          </p:cNvPr>
          <p:cNvSpPr>
            <a:spLocks noGrp="1" noChangeArrowheads="1"/>
          </p:cNvSpPr>
          <p:nvPr>
            <p:ph type="body" idx="1"/>
          </p:nvPr>
        </p:nvSpPr>
        <p:spPr>
          <a:xfrm>
            <a:off x="684213" y="1268413"/>
            <a:ext cx="7772400" cy="5029200"/>
          </a:xfrm>
        </p:spPr>
        <p:txBody>
          <a:bodyPr/>
          <a:lstStyle/>
          <a:p>
            <a:pPr eaLnBrk="1" hangingPunct="1">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指程序在执行过程中的一个较短时间内，所执行的指令地址或操作数地址分别局限于一定的存储区域中。又可细分时间局部性和空间局部性。</a:t>
            </a:r>
            <a:endParaRPr lang="en-US" altLang="zh-CN" sz="4000">
              <a:latin typeface="华文新魏" panose="02010800040101010101" pitchFamily="2" charset="-122"/>
              <a:ea typeface="华文新魏" panose="02010800040101010101" pitchFamily="2" charset="-122"/>
            </a:endParaRPr>
          </a:p>
          <a:p>
            <a:pPr eaLnBrk="1" hangingPunct="1"/>
            <a:endParaRPr lang="en-US" altLang="zh-CN" sz="4000">
              <a:latin typeface="华文新魏" panose="02010800040101010101" pitchFamily="2" charset="-122"/>
              <a:ea typeface="华文新魏" panose="02010800040101010101" pitchFamily="2" charset="-122"/>
            </a:endParaRP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E43110C-5FE6-4F15-97E8-13F4EAD339D0}"/>
              </a:ext>
            </a:extLst>
          </p:cNvPr>
          <p:cNvSpPr>
            <a:spLocks noGrp="1" noChangeArrowheads="1"/>
          </p:cNvSpPr>
          <p:nvPr>
            <p:ph type="title"/>
          </p:nvPr>
        </p:nvSpPr>
        <p:spPr>
          <a:xfrm>
            <a:off x="990600" y="228600"/>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时钟页面替换算法的一个例子</a:t>
            </a:r>
            <a:r>
              <a:rPr lang="en-US" altLang="zh-CN">
                <a:latin typeface="华文新魏" panose="02010800040101010101" pitchFamily="2" charset="-122"/>
                <a:ea typeface="华文新魏" panose="02010800040101010101" pitchFamily="2" charset="-122"/>
              </a:rPr>
              <a:t> </a:t>
            </a:r>
          </a:p>
        </p:txBody>
      </p:sp>
      <p:grpSp>
        <p:nvGrpSpPr>
          <p:cNvPr id="41987" name="Group 83">
            <a:extLst>
              <a:ext uri="{FF2B5EF4-FFF2-40B4-BE49-F238E27FC236}">
                <a16:creationId xmlns:a16="http://schemas.microsoft.com/office/drawing/2014/main" id="{AF4870DA-E17F-47D6-9D05-497D6AF13287}"/>
              </a:ext>
            </a:extLst>
          </p:cNvPr>
          <p:cNvGrpSpPr>
            <a:grpSpLocks/>
          </p:cNvGrpSpPr>
          <p:nvPr/>
        </p:nvGrpSpPr>
        <p:grpSpPr bwMode="auto">
          <a:xfrm>
            <a:off x="533400" y="1295400"/>
            <a:ext cx="7772400" cy="4719638"/>
            <a:chOff x="336" y="816"/>
            <a:chExt cx="4896" cy="2973"/>
          </a:xfrm>
        </p:grpSpPr>
        <p:grpSp>
          <p:nvGrpSpPr>
            <p:cNvPr id="41988" name="Group 5">
              <a:extLst>
                <a:ext uri="{FF2B5EF4-FFF2-40B4-BE49-F238E27FC236}">
                  <a16:creationId xmlns:a16="http://schemas.microsoft.com/office/drawing/2014/main" id="{648922A0-85D2-45A4-8D0D-AB0FF2717345}"/>
                </a:ext>
              </a:extLst>
            </p:cNvPr>
            <p:cNvGrpSpPr>
              <a:grpSpLocks/>
            </p:cNvGrpSpPr>
            <p:nvPr/>
          </p:nvGrpSpPr>
          <p:grpSpPr bwMode="auto">
            <a:xfrm>
              <a:off x="336" y="1007"/>
              <a:ext cx="2398" cy="2608"/>
              <a:chOff x="1800" y="816"/>
              <a:chExt cx="4320" cy="4836"/>
            </a:xfrm>
          </p:grpSpPr>
          <p:sp>
            <p:nvSpPr>
              <p:cNvPr id="42027" name="Oval 6">
                <a:extLst>
                  <a:ext uri="{FF2B5EF4-FFF2-40B4-BE49-F238E27FC236}">
                    <a16:creationId xmlns:a16="http://schemas.microsoft.com/office/drawing/2014/main" id="{5FA349B5-7235-4C19-85E6-508DA7089B8C}"/>
                  </a:ext>
                </a:extLst>
              </p:cNvPr>
              <p:cNvSpPr>
                <a:spLocks noChangeArrowheads="1"/>
              </p:cNvSpPr>
              <p:nvPr/>
            </p:nvSpPr>
            <p:spPr bwMode="auto">
              <a:xfrm>
                <a:off x="1980" y="1128"/>
                <a:ext cx="3960" cy="4212"/>
              </a:xfrm>
              <a:prstGeom prst="ellipse">
                <a:avLst/>
              </a:prstGeom>
              <a:solidFill>
                <a:srgbClr val="FFCC66"/>
              </a:solidFill>
              <a:ln w="9525">
                <a:solidFill>
                  <a:srgbClr val="000000"/>
                </a:solidFill>
                <a:round/>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42028" name="Oval 7">
                <a:extLst>
                  <a:ext uri="{FF2B5EF4-FFF2-40B4-BE49-F238E27FC236}">
                    <a16:creationId xmlns:a16="http://schemas.microsoft.com/office/drawing/2014/main" id="{38BA3548-C2FF-4E2B-BA61-198863843D48}"/>
                  </a:ext>
                </a:extLst>
              </p:cNvPr>
              <p:cNvSpPr>
                <a:spLocks noChangeArrowheads="1"/>
              </p:cNvSpPr>
              <p:nvPr/>
            </p:nvSpPr>
            <p:spPr bwMode="auto">
              <a:xfrm>
                <a:off x="3060" y="2220"/>
                <a:ext cx="1800" cy="1872"/>
              </a:xfrm>
              <a:prstGeom prst="ellipse">
                <a:avLst/>
              </a:prstGeom>
              <a:solidFill>
                <a:srgbClr val="FFCC66"/>
              </a:solidFill>
              <a:ln w="9525">
                <a:solidFill>
                  <a:srgbClr val="000000"/>
                </a:solidFill>
                <a:round/>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42029" name="Text Box 8">
                <a:extLst>
                  <a:ext uri="{FF2B5EF4-FFF2-40B4-BE49-F238E27FC236}">
                    <a16:creationId xmlns:a16="http://schemas.microsoft.com/office/drawing/2014/main" id="{B2276BE9-1CB6-4E45-BA12-5BEEB5E495BC}"/>
                  </a:ext>
                </a:extLst>
              </p:cNvPr>
              <p:cNvSpPr txBox="1">
                <a:spLocks noChangeArrowheads="1"/>
              </p:cNvSpPr>
              <p:nvPr/>
            </p:nvSpPr>
            <p:spPr bwMode="auto">
              <a:xfrm>
                <a:off x="3240" y="1596"/>
                <a:ext cx="5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Page9 use=1</a:t>
                </a:r>
              </a:p>
            </p:txBody>
          </p:sp>
          <p:sp>
            <p:nvSpPr>
              <p:cNvPr id="42030" name="Text Box 9">
                <a:extLst>
                  <a:ext uri="{FF2B5EF4-FFF2-40B4-BE49-F238E27FC236}">
                    <a16:creationId xmlns:a16="http://schemas.microsoft.com/office/drawing/2014/main" id="{8654434F-C217-42E4-8FD4-DE840FA7A12D}"/>
                  </a:ext>
                </a:extLst>
              </p:cNvPr>
              <p:cNvSpPr txBox="1">
                <a:spLocks noChangeArrowheads="1"/>
              </p:cNvSpPr>
              <p:nvPr/>
            </p:nvSpPr>
            <p:spPr bwMode="auto">
              <a:xfrm>
                <a:off x="4140" y="1596"/>
                <a:ext cx="5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Page19</a:t>
                </a:r>
              </a:p>
              <a:p>
                <a:pPr algn="just"/>
                <a:r>
                  <a:rPr kumimoji="0" lang="en-US" altLang="zh-CN" sz="1200">
                    <a:solidFill>
                      <a:srgbClr val="FF0000"/>
                    </a:solidFill>
                    <a:latin typeface="华文新魏" panose="02010800040101010101" pitchFamily="2" charset="-122"/>
                    <a:ea typeface="华文新魏" panose="02010800040101010101" pitchFamily="2" charset="-122"/>
                  </a:rPr>
                  <a:t>Use=1</a:t>
                </a:r>
              </a:p>
            </p:txBody>
          </p:sp>
          <p:sp>
            <p:nvSpPr>
              <p:cNvPr id="42031" name="Text Box 10">
                <a:extLst>
                  <a:ext uri="{FF2B5EF4-FFF2-40B4-BE49-F238E27FC236}">
                    <a16:creationId xmlns:a16="http://schemas.microsoft.com/office/drawing/2014/main" id="{43F86197-487C-45A1-B8EF-B3B60E0C906C}"/>
                  </a:ext>
                </a:extLst>
              </p:cNvPr>
              <p:cNvSpPr txBox="1">
                <a:spLocks noChangeArrowheads="1"/>
              </p:cNvSpPr>
              <p:nvPr/>
            </p:nvSpPr>
            <p:spPr bwMode="auto">
              <a:xfrm>
                <a:off x="4860" y="1908"/>
                <a:ext cx="5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Page1</a:t>
                </a:r>
              </a:p>
              <a:p>
                <a:pPr algn="just"/>
                <a:r>
                  <a:rPr kumimoji="0" lang="en-US" altLang="zh-CN" sz="1200">
                    <a:solidFill>
                      <a:srgbClr val="FF0000"/>
                    </a:solidFill>
                    <a:latin typeface="华文新魏" panose="02010800040101010101" pitchFamily="2" charset="-122"/>
                    <a:ea typeface="华文新魏" panose="02010800040101010101" pitchFamily="2" charset="-122"/>
                  </a:rPr>
                  <a:t>Use=0</a:t>
                </a:r>
              </a:p>
            </p:txBody>
          </p:sp>
          <p:sp>
            <p:nvSpPr>
              <p:cNvPr id="42032" name="Text Box 11">
                <a:extLst>
                  <a:ext uri="{FF2B5EF4-FFF2-40B4-BE49-F238E27FC236}">
                    <a16:creationId xmlns:a16="http://schemas.microsoft.com/office/drawing/2014/main" id="{1BC39345-E7EE-4879-99C4-EA5EFCAD9DD8}"/>
                  </a:ext>
                </a:extLst>
              </p:cNvPr>
              <p:cNvSpPr txBox="1">
                <a:spLocks noChangeArrowheads="1"/>
              </p:cNvSpPr>
              <p:nvPr/>
            </p:nvSpPr>
            <p:spPr bwMode="auto">
              <a:xfrm>
                <a:off x="5220" y="2532"/>
                <a:ext cx="5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Page45</a:t>
                </a:r>
              </a:p>
              <a:p>
                <a:pPr algn="just"/>
                <a:r>
                  <a:rPr kumimoji="0" lang="en-US" altLang="zh-CN" sz="1200">
                    <a:solidFill>
                      <a:srgbClr val="FF0000"/>
                    </a:solidFill>
                    <a:latin typeface="华文新魏" panose="02010800040101010101" pitchFamily="2" charset="-122"/>
                    <a:ea typeface="华文新魏" panose="02010800040101010101" pitchFamily="2" charset="-122"/>
                  </a:rPr>
                  <a:t>Use=1</a:t>
                </a:r>
              </a:p>
            </p:txBody>
          </p:sp>
          <p:sp>
            <p:nvSpPr>
              <p:cNvPr id="42033" name="Text Box 12">
                <a:extLst>
                  <a:ext uri="{FF2B5EF4-FFF2-40B4-BE49-F238E27FC236}">
                    <a16:creationId xmlns:a16="http://schemas.microsoft.com/office/drawing/2014/main" id="{12C24EC7-DB9A-440A-9078-B2B6DF48B070}"/>
                  </a:ext>
                </a:extLst>
              </p:cNvPr>
              <p:cNvSpPr txBox="1">
                <a:spLocks noChangeArrowheads="1"/>
              </p:cNvSpPr>
              <p:nvPr/>
            </p:nvSpPr>
            <p:spPr bwMode="auto">
              <a:xfrm>
                <a:off x="5040" y="3156"/>
                <a:ext cx="72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Page191</a:t>
                </a:r>
              </a:p>
              <a:p>
                <a:pPr algn="just"/>
                <a:r>
                  <a:rPr kumimoji="0" lang="en-US" altLang="zh-CN" sz="1200">
                    <a:solidFill>
                      <a:srgbClr val="FF0000"/>
                    </a:solidFill>
                    <a:latin typeface="华文新魏" panose="02010800040101010101" pitchFamily="2" charset="-122"/>
                    <a:ea typeface="华文新魏" panose="02010800040101010101" pitchFamily="2" charset="-122"/>
                  </a:rPr>
                  <a:t>Use=1</a:t>
                </a:r>
              </a:p>
            </p:txBody>
          </p:sp>
          <p:sp>
            <p:nvSpPr>
              <p:cNvPr id="42034" name="Text Box 13">
                <a:extLst>
                  <a:ext uri="{FF2B5EF4-FFF2-40B4-BE49-F238E27FC236}">
                    <a16:creationId xmlns:a16="http://schemas.microsoft.com/office/drawing/2014/main" id="{84021B21-07D6-407D-B8F2-E7BC9419663F}"/>
                  </a:ext>
                </a:extLst>
              </p:cNvPr>
              <p:cNvSpPr txBox="1">
                <a:spLocks noChangeArrowheads="1"/>
              </p:cNvSpPr>
              <p:nvPr/>
            </p:nvSpPr>
            <p:spPr bwMode="auto">
              <a:xfrm>
                <a:off x="4860" y="3936"/>
                <a:ext cx="72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Page556</a:t>
                </a:r>
              </a:p>
              <a:p>
                <a:pPr algn="just"/>
                <a:r>
                  <a:rPr kumimoji="0" lang="en-US" altLang="zh-CN" sz="1200">
                    <a:solidFill>
                      <a:srgbClr val="FF0000"/>
                    </a:solidFill>
                    <a:latin typeface="华文新魏" panose="02010800040101010101" pitchFamily="2" charset="-122"/>
                    <a:ea typeface="华文新魏" panose="02010800040101010101" pitchFamily="2" charset="-122"/>
                  </a:rPr>
                  <a:t>Use=0</a:t>
                </a:r>
              </a:p>
            </p:txBody>
          </p:sp>
          <p:sp>
            <p:nvSpPr>
              <p:cNvPr id="42035" name="Text Box 14">
                <a:extLst>
                  <a:ext uri="{FF2B5EF4-FFF2-40B4-BE49-F238E27FC236}">
                    <a16:creationId xmlns:a16="http://schemas.microsoft.com/office/drawing/2014/main" id="{1B223D40-B004-4C55-8FDD-B3FA38FDC16C}"/>
                  </a:ext>
                </a:extLst>
              </p:cNvPr>
              <p:cNvSpPr txBox="1">
                <a:spLocks noChangeArrowheads="1"/>
              </p:cNvSpPr>
              <p:nvPr/>
            </p:nvSpPr>
            <p:spPr bwMode="auto">
              <a:xfrm>
                <a:off x="4320" y="4404"/>
                <a:ext cx="5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Page13</a:t>
                </a:r>
              </a:p>
              <a:p>
                <a:pPr algn="just"/>
                <a:r>
                  <a:rPr kumimoji="0" lang="en-US" altLang="zh-CN" sz="1200">
                    <a:solidFill>
                      <a:srgbClr val="FF0000"/>
                    </a:solidFill>
                    <a:latin typeface="华文新魏" panose="02010800040101010101" pitchFamily="2" charset="-122"/>
                    <a:ea typeface="华文新魏" panose="02010800040101010101" pitchFamily="2" charset="-122"/>
                  </a:rPr>
                  <a:t>Use=0</a:t>
                </a:r>
              </a:p>
            </p:txBody>
          </p:sp>
          <p:sp>
            <p:nvSpPr>
              <p:cNvPr id="42036" name="Text Box 15">
                <a:extLst>
                  <a:ext uri="{FF2B5EF4-FFF2-40B4-BE49-F238E27FC236}">
                    <a16:creationId xmlns:a16="http://schemas.microsoft.com/office/drawing/2014/main" id="{CB0A2418-4788-47B4-9072-F677CE68A3F4}"/>
                  </a:ext>
                </a:extLst>
              </p:cNvPr>
              <p:cNvSpPr txBox="1">
                <a:spLocks noChangeArrowheads="1"/>
              </p:cNvSpPr>
              <p:nvPr/>
            </p:nvSpPr>
            <p:spPr bwMode="auto">
              <a:xfrm>
                <a:off x="3420" y="4404"/>
                <a:ext cx="5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Page67</a:t>
                </a:r>
              </a:p>
              <a:p>
                <a:pPr algn="just"/>
                <a:r>
                  <a:rPr kumimoji="0" lang="en-US" altLang="zh-CN" sz="1200">
                    <a:solidFill>
                      <a:srgbClr val="FF0000"/>
                    </a:solidFill>
                    <a:latin typeface="华文新魏" panose="02010800040101010101" pitchFamily="2" charset="-122"/>
                    <a:ea typeface="华文新魏" panose="02010800040101010101" pitchFamily="2" charset="-122"/>
                  </a:rPr>
                  <a:t>Use=1</a:t>
                </a:r>
              </a:p>
            </p:txBody>
          </p:sp>
          <p:sp>
            <p:nvSpPr>
              <p:cNvPr id="42037" name="Text Box 16">
                <a:extLst>
                  <a:ext uri="{FF2B5EF4-FFF2-40B4-BE49-F238E27FC236}">
                    <a16:creationId xmlns:a16="http://schemas.microsoft.com/office/drawing/2014/main" id="{866C124F-6C11-4355-A53E-E90879ECFF49}"/>
                  </a:ext>
                </a:extLst>
              </p:cNvPr>
              <p:cNvSpPr txBox="1">
                <a:spLocks noChangeArrowheads="1"/>
              </p:cNvSpPr>
              <p:nvPr/>
            </p:nvSpPr>
            <p:spPr bwMode="auto">
              <a:xfrm>
                <a:off x="2340" y="3468"/>
                <a:ext cx="54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Page33</a:t>
                </a:r>
              </a:p>
              <a:p>
                <a:pPr algn="just"/>
                <a:r>
                  <a:rPr kumimoji="0" lang="en-US" altLang="zh-CN" sz="1200">
                    <a:solidFill>
                      <a:srgbClr val="FF0000"/>
                    </a:solidFill>
                    <a:latin typeface="华文新魏" panose="02010800040101010101" pitchFamily="2" charset="-122"/>
                    <a:ea typeface="华文新魏" panose="02010800040101010101" pitchFamily="2" charset="-122"/>
                  </a:rPr>
                  <a:t>Use=1</a:t>
                </a:r>
              </a:p>
            </p:txBody>
          </p:sp>
          <p:sp>
            <p:nvSpPr>
              <p:cNvPr id="42038" name="Text Box 17">
                <a:extLst>
                  <a:ext uri="{FF2B5EF4-FFF2-40B4-BE49-F238E27FC236}">
                    <a16:creationId xmlns:a16="http://schemas.microsoft.com/office/drawing/2014/main" id="{51FDAEC3-B526-43CC-9A8C-42AA1EB36B9A}"/>
                  </a:ext>
                </a:extLst>
              </p:cNvPr>
              <p:cNvSpPr txBox="1">
                <a:spLocks noChangeArrowheads="1"/>
              </p:cNvSpPr>
              <p:nvPr/>
            </p:nvSpPr>
            <p:spPr bwMode="auto">
              <a:xfrm>
                <a:off x="2700" y="4092"/>
                <a:ext cx="72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Page222</a:t>
                </a:r>
              </a:p>
              <a:p>
                <a:pPr algn="just"/>
                <a:r>
                  <a:rPr kumimoji="0" lang="en-US" altLang="zh-CN" sz="1200">
                    <a:solidFill>
                      <a:srgbClr val="FF0000"/>
                    </a:solidFill>
                    <a:latin typeface="华文新魏" panose="02010800040101010101" pitchFamily="2" charset="-122"/>
                    <a:ea typeface="华文新魏" panose="02010800040101010101" pitchFamily="2" charset="-122"/>
                  </a:rPr>
                  <a:t>Use=0</a:t>
                </a:r>
              </a:p>
            </p:txBody>
          </p:sp>
          <p:sp>
            <p:nvSpPr>
              <p:cNvPr id="42039" name="Line 18">
                <a:extLst>
                  <a:ext uri="{FF2B5EF4-FFF2-40B4-BE49-F238E27FC236}">
                    <a16:creationId xmlns:a16="http://schemas.microsoft.com/office/drawing/2014/main" id="{CE18058F-1C20-4589-86CF-C37BD298A4E3}"/>
                  </a:ext>
                </a:extLst>
              </p:cNvPr>
              <p:cNvSpPr>
                <a:spLocks noChangeShapeType="1"/>
              </p:cNvSpPr>
              <p:nvPr/>
            </p:nvSpPr>
            <p:spPr bwMode="auto">
              <a:xfrm>
                <a:off x="3960" y="1128"/>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40" name="Line 19">
                <a:extLst>
                  <a:ext uri="{FF2B5EF4-FFF2-40B4-BE49-F238E27FC236}">
                    <a16:creationId xmlns:a16="http://schemas.microsoft.com/office/drawing/2014/main" id="{D13C45D5-8BCF-46BA-860D-2AF34E5125A7}"/>
                  </a:ext>
                </a:extLst>
              </p:cNvPr>
              <p:cNvSpPr>
                <a:spLocks noChangeShapeType="1"/>
              </p:cNvSpPr>
              <p:nvPr/>
            </p:nvSpPr>
            <p:spPr bwMode="auto">
              <a:xfrm>
                <a:off x="2880" y="1440"/>
                <a:ext cx="5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41" name="Line 20">
                <a:extLst>
                  <a:ext uri="{FF2B5EF4-FFF2-40B4-BE49-F238E27FC236}">
                    <a16:creationId xmlns:a16="http://schemas.microsoft.com/office/drawing/2014/main" id="{7EED4B9D-3C69-4AFA-BCC7-9BCBD8D211E7}"/>
                  </a:ext>
                </a:extLst>
              </p:cNvPr>
              <p:cNvSpPr>
                <a:spLocks noChangeShapeType="1"/>
              </p:cNvSpPr>
              <p:nvPr/>
            </p:nvSpPr>
            <p:spPr bwMode="auto">
              <a:xfrm flipH="1">
                <a:off x="4500" y="1440"/>
                <a:ext cx="5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42" name="Line 21">
                <a:extLst>
                  <a:ext uri="{FF2B5EF4-FFF2-40B4-BE49-F238E27FC236}">
                    <a16:creationId xmlns:a16="http://schemas.microsoft.com/office/drawing/2014/main" id="{64A0679C-A5D2-4E6C-B248-D746B7C87D64}"/>
                  </a:ext>
                </a:extLst>
              </p:cNvPr>
              <p:cNvSpPr>
                <a:spLocks noChangeShapeType="1"/>
              </p:cNvSpPr>
              <p:nvPr/>
            </p:nvSpPr>
            <p:spPr bwMode="auto">
              <a:xfrm flipH="1">
                <a:off x="4860" y="2220"/>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43" name="Line 22">
                <a:extLst>
                  <a:ext uri="{FF2B5EF4-FFF2-40B4-BE49-F238E27FC236}">
                    <a16:creationId xmlns:a16="http://schemas.microsoft.com/office/drawing/2014/main" id="{F3F0CA7E-2166-43F8-A4AC-9504C5C59715}"/>
                  </a:ext>
                </a:extLst>
              </p:cNvPr>
              <p:cNvSpPr>
                <a:spLocks noChangeShapeType="1"/>
              </p:cNvSpPr>
              <p:nvPr/>
            </p:nvSpPr>
            <p:spPr bwMode="auto">
              <a:xfrm>
                <a:off x="4860" y="315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44" name="Line 23">
                <a:extLst>
                  <a:ext uri="{FF2B5EF4-FFF2-40B4-BE49-F238E27FC236}">
                    <a16:creationId xmlns:a16="http://schemas.microsoft.com/office/drawing/2014/main" id="{AA927DD2-ACD2-4421-958B-CD38B13C5BD3}"/>
                  </a:ext>
                </a:extLst>
              </p:cNvPr>
              <p:cNvSpPr>
                <a:spLocks noChangeShapeType="1"/>
              </p:cNvSpPr>
              <p:nvPr/>
            </p:nvSpPr>
            <p:spPr bwMode="auto">
              <a:xfrm>
                <a:off x="4860" y="3624"/>
                <a:ext cx="90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45" name="Line 24">
                <a:extLst>
                  <a:ext uri="{FF2B5EF4-FFF2-40B4-BE49-F238E27FC236}">
                    <a16:creationId xmlns:a16="http://schemas.microsoft.com/office/drawing/2014/main" id="{F8A42779-4DE7-441E-B2F8-6D92D3AF498A}"/>
                  </a:ext>
                </a:extLst>
              </p:cNvPr>
              <p:cNvSpPr>
                <a:spLocks noChangeShapeType="1"/>
              </p:cNvSpPr>
              <p:nvPr/>
            </p:nvSpPr>
            <p:spPr bwMode="auto">
              <a:xfrm>
                <a:off x="4500" y="3936"/>
                <a:ext cx="72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46" name="Line 25">
                <a:extLst>
                  <a:ext uri="{FF2B5EF4-FFF2-40B4-BE49-F238E27FC236}">
                    <a16:creationId xmlns:a16="http://schemas.microsoft.com/office/drawing/2014/main" id="{7A200E2A-048F-48E7-87DA-1249A67881D7}"/>
                  </a:ext>
                </a:extLst>
              </p:cNvPr>
              <p:cNvSpPr>
                <a:spLocks noChangeShapeType="1"/>
              </p:cNvSpPr>
              <p:nvPr/>
            </p:nvSpPr>
            <p:spPr bwMode="auto">
              <a:xfrm>
                <a:off x="4140" y="4092"/>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47" name="Line 26">
                <a:extLst>
                  <a:ext uri="{FF2B5EF4-FFF2-40B4-BE49-F238E27FC236}">
                    <a16:creationId xmlns:a16="http://schemas.microsoft.com/office/drawing/2014/main" id="{F83ED665-B741-4563-9579-EBA339461FD2}"/>
                  </a:ext>
                </a:extLst>
              </p:cNvPr>
              <p:cNvSpPr>
                <a:spLocks noChangeShapeType="1"/>
              </p:cNvSpPr>
              <p:nvPr/>
            </p:nvSpPr>
            <p:spPr bwMode="auto">
              <a:xfrm flipH="1">
                <a:off x="3060" y="4092"/>
                <a:ext cx="5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48" name="Line 27">
                <a:extLst>
                  <a:ext uri="{FF2B5EF4-FFF2-40B4-BE49-F238E27FC236}">
                    <a16:creationId xmlns:a16="http://schemas.microsoft.com/office/drawing/2014/main" id="{9FD3E030-8F5F-4B52-8C1B-D2B4DE63DDAE}"/>
                  </a:ext>
                </a:extLst>
              </p:cNvPr>
              <p:cNvSpPr>
                <a:spLocks noChangeShapeType="1"/>
              </p:cNvSpPr>
              <p:nvPr/>
            </p:nvSpPr>
            <p:spPr bwMode="auto">
              <a:xfrm flipH="1">
                <a:off x="2340" y="3624"/>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49" name="Line 28">
                <a:extLst>
                  <a:ext uri="{FF2B5EF4-FFF2-40B4-BE49-F238E27FC236}">
                    <a16:creationId xmlns:a16="http://schemas.microsoft.com/office/drawing/2014/main" id="{D3CB7692-820E-4C36-B43D-BD9AD8CFB5DC}"/>
                  </a:ext>
                </a:extLst>
              </p:cNvPr>
              <p:cNvSpPr>
                <a:spLocks noChangeShapeType="1"/>
              </p:cNvSpPr>
              <p:nvPr/>
            </p:nvSpPr>
            <p:spPr bwMode="auto">
              <a:xfrm flipH="1">
                <a:off x="1980" y="331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50" name="Text Box 29">
                <a:extLst>
                  <a:ext uri="{FF2B5EF4-FFF2-40B4-BE49-F238E27FC236}">
                    <a16:creationId xmlns:a16="http://schemas.microsoft.com/office/drawing/2014/main" id="{4BC98C73-2034-4C98-863E-FBD4AFE35275}"/>
                  </a:ext>
                </a:extLst>
              </p:cNvPr>
              <p:cNvSpPr txBox="1">
                <a:spLocks noChangeArrowheads="1"/>
              </p:cNvSpPr>
              <p:nvPr/>
            </p:nvSpPr>
            <p:spPr bwMode="auto">
              <a:xfrm>
                <a:off x="2700" y="2220"/>
                <a:ext cx="360" cy="62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42051" name="Line 30">
                <a:extLst>
                  <a:ext uri="{FF2B5EF4-FFF2-40B4-BE49-F238E27FC236}">
                    <a16:creationId xmlns:a16="http://schemas.microsoft.com/office/drawing/2014/main" id="{0E9EA821-FDDF-429C-B1F1-66C3CED8AF88}"/>
                  </a:ext>
                </a:extLst>
              </p:cNvPr>
              <p:cNvSpPr>
                <a:spLocks noChangeShapeType="1"/>
              </p:cNvSpPr>
              <p:nvPr/>
            </p:nvSpPr>
            <p:spPr bwMode="auto">
              <a:xfrm flipV="1">
                <a:off x="3960" y="3000"/>
                <a:ext cx="900" cy="156"/>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lIns="0" tIns="0" rIns="0" bIns="0"/>
              <a:lstStyle/>
              <a:p>
                <a:endParaRPr lang="en-US"/>
              </a:p>
            </p:txBody>
          </p:sp>
          <p:sp>
            <p:nvSpPr>
              <p:cNvPr id="42052" name="Text Box 31">
                <a:extLst>
                  <a:ext uri="{FF2B5EF4-FFF2-40B4-BE49-F238E27FC236}">
                    <a16:creationId xmlns:a16="http://schemas.microsoft.com/office/drawing/2014/main" id="{A5624E0F-9736-45BB-9778-98F7989C01DA}"/>
                  </a:ext>
                </a:extLst>
              </p:cNvPr>
              <p:cNvSpPr txBox="1">
                <a:spLocks noChangeArrowheads="1"/>
              </p:cNvSpPr>
              <p:nvPr/>
            </p:nvSpPr>
            <p:spPr bwMode="auto">
              <a:xfrm>
                <a:off x="3780" y="2532"/>
                <a:ext cx="720" cy="624"/>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FF0000"/>
                    </a:solidFill>
                    <a:latin typeface="华文新魏" panose="02010800040101010101" pitchFamily="2" charset="-122"/>
                    <a:ea typeface="华文新魏" panose="02010800040101010101" pitchFamily="2" charset="-122"/>
                  </a:rPr>
                  <a:t>下一个帧指针</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42053" name="Text Box 32">
                <a:extLst>
                  <a:ext uri="{FF2B5EF4-FFF2-40B4-BE49-F238E27FC236}">
                    <a16:creationId xmlns:a16="http://schemas.microsoft.com/office/drawing/2014/main" id="{F8A94331-DBF1-461F-96A3-8E97973E7652}"/>
                  </a:ext>
                </a:extLst>
              </p:cNvPr>
              <p:cNvSpPr txBox="1">
                <a:spLocks noChangeArrowheads="1"/>
              </p:cNvSpPr>
              <p:nvPr/>
            </p:nvSpPr>
            <p:spPr bwMode="auto">
              <a:xfrm>
                <a:off x="3240" y="816"/>
                <a:ext cx="1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n</a:t>
                </a:r>
              </a:p>
            </p:txBody>
          </p:sp>
          <p:sp>
            <p:nvSpPr>
              <p:cNvPr id="42054" name="Text Box 33">
                <a:extLst>
                  <a:ext uri="{FF2B5EF4-FFF2-40B4-BE49-F238E27FC236}">
                    <a16:creationId xmlns:a16="http://schemas.microsoft.com/office/drawing/2014/main" id="{AE26832D-4BDE-454B-827E-7D0AF7CFC63F}"/>
                  </a:ext>
                </a:extLst>
              </p:cNvPr>
              <p:cNvSpPr txBox="1">
                <a:spLocks noChangeArrowheads="1"/>
              </p:cNvSpPr>
              <p:nvPr/>
            </p:nvSpPr>
            <p:spPr bwMode="auto">
              <a:xfrm>
                <a:off x="4500" y="816"/>
                <a:ext cx="1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000">
                    <a:solidFill>
                      <a:srgbClr val="FF0000"/>
                    </a:solidFill>
                    <a:latin typeface="华文新魏" panose="02010800040101010101" pitchFamily="2" charset="-122"/>
                    <a:ea typeface="华文新魏" panose="02010800040101010101" pitchFamily="2" charset="-122"/>
                  </a:rPr>
                  <a:t>0</a:t>
                </a:r>
              </a:p>
            </p:txBody>
          </p:sp>
          <p:sp>
            <p:nvSpPr>
              <p:cNvPr id="42055" name="Line 34">
                <a:extLst>
                  <a:ext uri="{FF2B5EF4-FFF2-40B4-BE49-F238E27FC236}">
                    <a16:creationId xmlns:a16="http://schemas.microsoft.com/office/drawing/2014/main" id="{C17B5E20-7A2B-403B-920E-94C451F7C66E}"/>
                  </a:ext>
                </a:extLst>
              </p:cNvPr>
              <p:cNvSpPr>
                <a:spLocks noChangeShapeType="1"/>
              </p:cNvSpPr>
              <p:nvPr/>
            </p:nvSpPr>
            <p:spPr bwMode="auto">
              <a:xfrm>
                <a:off x="4140" y="816"/>
                <a:ext cx="360" cy="312"/>
              </a:xfrm>
              <a:prstGeom prst="line">
                <a:avLst/>
              </a:prstGeom>
              <a:noFill/>
              <a:ln w="9525">
                <a:solidFill>
                  <a:srgbClr val="000000"/>
                </a:solidFill>
                <a:round/>
                <a:headEnd/>
                <a:tailEnd type="stealth" w="med" len="sm"/>
              </a:ln>
              <a:extLst>
                <a:ext uri="{909E8E84-426E-40DD-AFC4-6F175D3DCCD1}">
                  <a14:hiddenFill xmlns:a14="http://schemas.microsoft.com/office/drawing/2010/main">
                    <a:noFill/>
                  </a14:hiddenFill>
                </a:ext>
              </a:extLst>
            </p:spPr>
            <p:txBody>
              <a:bodyPr lIns="0" tIns="0" rIns="0" bIns="0"/>
              <a:lstStyle/>
              <a:p>
                <a:endParaRPr lang="en-US"/>
              </a:p>
            </p:txBody>
          </p:sp>
          <p:sp>
            <p:nvSpPr>
              <p:cNvPr id="42056" name="Text Box 35">
                <a:extLst>
                  <a:ext uri="{FF2B5EF4-FFF2-40B4-BE49-F238E27FC236}">
                    <a16:creationId xmlns:a16="http://schemas.microsoft.com/office/drawing/2014/main" id="{6521CB88-D952-47EB-93B2-3B93A1394584}"/>
                  </a:ext>
                </a:extLst>
              </p:cNvPr>
              <p:cNvSpPr txBox="1">
                <a:spLocks noChangeArrowheads="1"/>
              </p:cNvSpPr>
              <p:nvPr/>
            </p:nvSpPr>
            <p:spPr bwMode="auto">
              <a:xfrm>
                <a:off x="5400" y="1440"/>
                <a:ext cx="1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000">
                    <a:solidFill>
                      <a:srgbClr val="FF0000"/>
                    </a:solidFill>
                    <a:latin typeface="华文新魏" panose="02010800040101010101" pitchFamily="2" charset="-122"/>
                    <a:ea typeface="华文新魏" panose="02010800040101010101" pitchFamily="2" charset="-122"/>
                  </a:rPr>
                  <a:t>1</a:t>
                </a:r>
              </a:p>
            </p:txBody>
          </p:sp>
          <p:sp>
            <p:nvSpPr>
              <p:cNvPr id="42057" name="Text Box 36">
                <a:extLst>
                  <a:ext uri="{FF2B5EF4-FFF2-40B4-BE49-F238E27FC236}">
                    <a16:creationId xmlns:a16="http://schemas.microsoft.com/office/drawing/2014/main" id="{1BD38275-E451-4F68-ABDE-EB1D3DDAC244}"/>
                  </a:ext>
                </a:extLst>
              </p:cNvPr>
              <p:cNvSpPr txBox="1">
                <a:spLocks noChangeArrowheads="1"/>
              </p:cNvSpPr>
              <p:nvPr/>
            </p:nvSpPr>
            <p:spPr bwMode="auto">
              <a:xfrm>
                <a:off x="5940" y="2376"/>
                <a:ext cx="1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000">
                    <a:solidFill>
                      <a:srgbClr val="FF0000"/>
                    </a:solidFill>
                    <a:latin typeface="华文新魏" panose="02010800040101010101" pitchFamily="2" charset="-122"/>
                    <a:ea typeface="华文新魏" panose="02010800040101010101" pitchFamily="2" charset="-122"/>
                  </a:rPr>
                  <a:t>2</a:t>
                </a:r>
              </a:p>
            </p:txBody>
          </p:sp>
          <p:sp>
            <p:nvSpPr>
              <p:cNvPr id="42058" name="Text Box 37">
                <a:extLst>
                  <a:ext uri="{FF2B5EF4-FFF2-40B4-BE49-F238E27FC236}">
                    <a16:creationId xmlns:a16="http://schemas.microsoft.com/office/drawing/2014/main" id="{4ACD1A5E-1F25-45A9-9C8B-BB2EC1DD796E}"/>
                  </a:ext>
                </a:extLst>
              </p:cNvPr>
              <p:cNvSpPr txBox="1">
                <a:spLocks noChangeArrowheads="1"/>
              </p:cNvSpPr>
              <p:nvPr/>
            </p:nvSpPr>
            <p:spPr bwMode="auto">
              <a:xfrm>
                <a:off x="5940" y="3468"/>
                <a:ext cx="1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3</a:t>
                </a:r>
              </a:p>
            </p:txBody>
          </p:sp>
          <p:sp>
            <p:nvSpPr>
              <p:cNvPr id="42059" name="Text Box 38">
                <a:extLst>
                  <a:ext uri="{FF2B5EF4-FFF2-40B4-BE49-F238E27FC236}">
                    <a16:creationId xmlns:a16="http://schemas.microsoft.com/office/drawing/2014/main" id="{7C774FED-8FE9-44CF-95A5-FD9D59630203}"/>
                  </a:ext>
                </a:extLst>
              </p:cNvPr>
              <p:cNvSpPr txBox="1">
                <a:spLocks noChangeArrowheads="1"/>
              </p:cNvSpPr>
              <p:nvPr/>
            </p:nvSpPr>
            <p:spPr bwMode="auto">
              <a:xfrm>
                <a:off x="5580" y="4404"/>
                <a:ext cx="1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4</a:t>
                </a:r>
              </a:p>
            </p:txBody>
          </p:sp>
          <p:sp>
            <p:nvSpPr>
              <p:cNvPr id="42060" name="Text Box 39">
                <a:extLst>
                  <a:ext uri="{FF2B5EF4-FFF2-40B4-BE49-F238E27FC236}">
                    <a16:creationId xmlns:a16="http://schemas.microsoft.com/office/drawing/2014/main" id="{434D5412-8A6F-43DA-BE98-4D73443C760B}"/>
                  </a:ext>
                </a:extLst>
              </p:cNvPr>
              <p:cNvSpPr txBox="1">
                <a:spLocks noChangeArrowheads="1"/>
              </p:cNvSpPr>
              <p:nvPr/>
            </p:nvSpPr>
            <p:spPr bwMode="auto">
              <a:xfrm>
                <a:off x="4860" y="5184"/>
                <a:ext cx="1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5</a:t>
                </a:r>
              </a:p>
            </p:txBody>
          </p:sp>
          <p:sp>
            <p:nvSpPr>
              <p:cNvPr id="42061" name="Text Box 40">
                <a:extLst>
                  <a:ext uri="{FF2B5EF4-FFF2-40B4-BE49-F238E27FC236}">
                    <a16:creationId xmlns:a16="http://schemas.microsoft.com/office/drawing/2014/main" id="{1D0C8341-1638-4D0F-8923-1890BECA053E}"/>
                  </a:ext>
                </a:extLst>
              </p:cNvPr>
              <p:cNvSpPr txBox="1">
                <a:spLocks noChangeArrowheads="1"/>
              </p:cNvSpPr>
              <p:nvPr/>
            </p:nvSpPr>
            <p:spPr bwMode="auto">
              <a:xfrm>
                <a:off x="3420" y="5340"/>
                <a:ext cx="1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6</a:t>
                </a:r>
              </a:p>
            </p:txBody>
          </p:sp>
          <p:sp>
            <p:nvSpPr>
              <p:cNvPr id="42062" name="Text Box 41">
                <a:extLst>
                  <a:ext uri="{FF2B5EF4-FFF2-40B4-BE49-F238E27FC236}">
                    <a16:creationId xmlns:a16="http://schemas.microsoft.com/office/drawing/2014/main" id="{90F095A2-1AD5-455D-989C-1C3E862B8DC9}"/>
                  </a:ext>
                </a:extLst>
              </p:cNvPr>
              <p:cNvSpPr txBox="1">
                <a:spLocks noChangeArrowheads="1"/>
              </p:cNvSpPr>
              <p:nvPr/>
            </p:nvSpPr>
            <p:spPr bwMode="auto">
              <a:xfrm>
                <a:off x="2340" y="4872"/>
                <a:ext cx="1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7</a:t>
                </a:r>
              </a:p>
            </p:txBody>
          </p:sp>
          <p:sp>
            <p:nvSpPr>
              <p:cNvPr id="42063" name="Text Box 42">
                <a:extLst>
                  <a:ext uri="{FF2B5EF4-FFF2-40B4-BE49-F238E27FC236}">
                    <a16:creationId xmlns:a16="http://schemas.microsoft.com/office/drawing/2014/main" id="{5F34685F-B9A5-4DC5-B591-B227BC038C3D}"/>
                  </a:ext>
                </a:extLst>
              </p:cNvPr>
              <p:cNvSpPr txBox="1">
                <a:spLocks noChangeArrowheads="1"/>
              </p:cNvSpPr>
              <p:nvPr/>
            </p:nvSpPr>
            <p:spPr bwMode="auto">
              <a:xfrm>
                <a:off x="1800" y="3780"/>
                <a:ext cx="1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8</a:t>
                </a:r>
              </a:p>
            </p:txBody>
          </p:sp>
        </p:grpSp>
        <p:sp>
          <p:nvSpPr>
            <p:cNvPr id="41989" name="Text Box 43">
              <a:extLst>
                <a:ext uri="{FF2B5EF4-FFF2-40B4-BE49-F238E27FC236}">
                  <a16:creationId xmlns:a16="http://schemas.microsoft.com/office/drawing/2014/main" id="{E2D12F7D-535E-4CD6-BCBC-D2FF8AECDEC4}"/>
                </a:ext>
              </a:extLst>
            </p:cNvPr>
            <p:cNvSpPr txBox="1">
              <a:spLocks noChangeArrowheads="1"/>
            </p:cNvSpPr>
            <p:nvPr/>
          </p:nvSpPr>
          <p:spPr bwMode="auto">
            <a:xfrm>
              <a:off x="836" y="3615"/>
              <a:ext cx="1698" cy="1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a:solidFill>
                    <a:srgbClr val="FF0000"/>
                  </a:solidFill>
                  <a:latin typeface="华文新魏" panose="02010800040101010101" pitchFamily="2" charset="-122"/>
                  <a:ea typeface="华文新魏" panose="02010800040101010101" pitchFamily="2" charset="-122"/>
                </a:rPr>
                <a:t>一个页替换前的缓冲区状态</a:t>
              </a: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41990" name="Oval 44">
              <a:extLst>
                <a:ext uri="{FF2B5EF4-FFF2-40B4-BE49-F238E27FC236}">
                  <a16:creationId xmlns:a16="http://schemas.microsoft.com/office/drawing/2014/main" id="{0D8026E9-E70A-45A0-9C9F-65A9DFF9944C}"/>
                </a:ext>
              </a:extLst>
            </p:cNvPr>
            <p:cNvSpPr>
              <a:spLocks noChangeArrowheads="1"/>
            </p:cNvSpPr>
            <p:nvPr/>
          </p:nvSpPr>
          <p:spPr bwMode="auto">
            <a:xfrm>
              <a:off x="2934" y="1089"/>
              <a:ext cx="2198" cy="2272"/>
            </a:xfrm>
            <a:prstGeom prst="ellipse">
              <a:avLst/>
            </a:prstGeom>
            <a:solidFill>
              <a:srgbClr val="FFCC66"/>
            </a:solidFill>
            <a:ln w="9525">
              <a:solidFill>
                <a:srgbClr val="000000"/>
              </a:solidFill>
              <a:round/>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41991" name="Oval 45">
              <a:extLst>
                <a:ext uri="{FF2B5EF4-FFF2-40B4-BE49-F238E27FC236}">
                  <a16:creationId xmlns:a16="http://schemas.microsoft.com/office/drawing/2014/main" id="{C22BC773-FD57-43E4-95E5-CF13FDF40C85}"/>
                </a:ext>
              </a:extLst>
            </p:cNvPr>
            <p:cNvSpPr>
              <a:spLocks noChangeArrowheads="1"/>
            </p:cNvSpPr>
            <p:nvPr/>
          </p:nvSpPr>
          <p:spPr bwMode="auto">
            <a:xfrm>
              <a:off x="3533" y="1678"/>
              <a:ext cx="1000" cy="1009"/>
            </a:xfrm>
            <a:prstGeom prst="ellipse">
              <a:avLst/>
            </a:prstGeom>
            <a:solidFill>
              <a:srgbClr val="FFCC66"/>
            </a:solidFill>
            <a:ln w="9525">
              <a:solidFill>
                <a:srgbClr val="000000"/>
              </a:solidFill>
              <a:round/>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41992" name="Text Box 46">
              <a:extLst>
                <a:ext uri="{FF2B5EF4-FFF2-40B4-BE49-F238E27FC236}">
                  <a16:creationId xmlns:a16="http://schemas.microsoft.com/office/drawing/2014/main" id="{9151F49D-EB91-43CF-AB58-1D53958B1CCB}"/>
                </a:ext>
              </a:extLst>
            </p:cNvPr>
            <p:cNvSpPr txBox="1">
              <a:spLocks noChangeArrowheads="1"/>
            </p:cNvSpPr>
            <p:nvPr/>
          </p:nvSpPr>
          <p:spPr bwMode="auto">
            <a:xfrm>
              <a:off x="3633" y="1341"/>
              <a:ext cx="300" cy="25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Page9 use=1</a:t>
              </a:r>
            </a:p>
          </p:txBody>
        </p:sp>
        <p:sp>
          <p:nvSpPr>
            <p:cNvPr id="41993" name="Text Box 47">
              <a:extLst>
                <a:ext uri="{FF2B5EF4-FFF2-40B4-BE49-F238E27FC236}">
                  <a16:creationId xmlns:a16="http://schemas.microsoft.com/office/drawing/2014/main" id="{07942F5F-95B9-47AD-88F4-4840CE912F5B}"/>
                </a:ext>
              </a:extLst>
            </p:cNvPr>
            <p:cNvSpPr txBox="1">
              <a:spLocks noChangeArrowheads="1"/>
            </p:cNvSpPr>
            <p:nvPr/>
          </p:nvSpPr>
          <p:spPr bwMode="auto">
            <a:xfrm>
              <a:off x="4133" y="1341"/>
              <a:ext cx="300" cy="25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Page19</a:t>
              </a:r>
            </a:p>
            <a:p>
              <a:pPr algn="just"/>
              <a:r>
                <a:rPr kumimoji="0" lang="en-US" altLang="zh-CN" sz="1200">
                  <a:solidFill>
                    <a:srgbClr val="FF0000"/>
                  </a:solidFill>
                  <a:latin typeface="华文新魏" panose="02010800040101010101" pitchFamily="2" charset="-122"/>
                  <a:ea typeface="华文新魏" panose="02010800040101010101" pitchFamily="2" charset="-122"/>
                </a:rPr>
                <a:t>Use=1</a:t>
              </a:r>
            </a:p>
          </p:txBody>
        </p:sp>
        <p:sp>
          <p:nvSpPr>
            <p:cNvPr id="41994" name="Text Box 48">
              <a:extLst>
                <a:ext uri="{FF2B5EF4-FFF2-40B4-BE49-F238E27FC236}">
                  <a16:creationId xmlns:a16="http://schemas.microsoft.com/office/drawing/2014/main" id="{BD3B3554-FF4C-42B9-9793-DEC2CF58B67B}"/>
                </a:ext>
              </a:extLst>
            </p:cNvPr>
            <p:cNvSpPr txBox="1">
              <a:spLocks noChangeArrowheads="1"/>
            </p:cNvSpPr>
            <p:nvPr/>
          </p:nvSpPr>
          <p:spPr bwMode="auto">
            <a:xfrm>
              <a:off x="4533" y="1509"/>
              <a:ext cx="299" cy="25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Page1</a:t>
              </a:r>
            </a:p>
            <a:p>
              <a:pPr algn="just"/>
              <a:r>
                <a:rPr kumimoji="0" lang="en-US" altLang="zh-CN" sz="1200">
                  <a:solidFill>
                    <a:srgbClr val="FF0000"/>
                  </a:solidFill>
                  <a:latin typeface="华文新魏" panose="02010800040101010101" pitchFamily="2" charset="-122"/>
                  <a:ea typeface="华文新魏" panose="02010800040101010101" pitchFamily="2" charset="-122"/>
                </a:rPr>
                <a:t>Use=0</a:t>
              </a:r>
            </a:p>
          </p:txBody>
        </p:sp>
        <p:sp>
          <p:nvSpPr>
            <p:cNvPr id="41995" name="Text Box 49">
              <a:extLst>
                <a:ext uri="{FF2B5EF4-FFF2-40B4-BE49-F238E27FC236}">
                  <a16:creationId xmlns:a16="http://schemas.microsoft.com/office/drawing/2014/main" id="{0EEC66B0-5076-44E1-B3FE-FAAF653CE6EE}"/>
                </a:ext>
              </a:extLst>
            </p:cNvPr>
            <p:cNvSpPr txBox="1">
              <a:spLocks noChangeArrowheads="1"/>
            </p:cNvSpPr>
            <p:nvPr/>
          </p:nvSpPr>
          <p:spPr bwMode="auto">
            <a:xfrm>
              <a:off x="4732" y="1846"/>
              <a:ext cx="300" cy="25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Page45</a:t>
              </a:r>
            </a:p>
            <a:p>
              <a:pPr algn="just"/>
              <a:r>
                <a:rPr kumimoji="0" lang="en-US" altLang="zh-CN" sz="1200">
                  <a:solidFill>
                    <a:srgbClr val="FF0000"/>
                  </a:solidFill>
                  <a:latin typeface="华文新魏" panose="02010800040101010101" pitchFamily="2" charset="-122"/>
                  <a:ea typeface="华文新魏" panose="02010800040101010101" pitchFamily="2" charset="-122"/>
                </a:rPr>
                <a:t>Use=0</a:t>
              </a:r>
            </a:p>
          </p:txBody>
        </p:sp>
        <p:sp>
          <p:nvSpPr>
            <p:cNvPr id="41996" name="Text Box 50">
              <a:extLst>
                <a:ext uri="{FF2B5EF4-FFF2-40B4-BE49-F238E27FC236}">
                  <a16:creationId xmlns:a16="http://schemas.microsoft.com/office/drawing/2014/main" id="{994B1F66-A098-4F10-9CC8-0F47B5E3E2BF}"/>
                </a:ext>
              </a:extLst>
            </p:cNvPr>
            <p:cNvSpPr txBox="1">
              <a:spLocks noChangeArrowheads="1"/>
            </p:cNvSpPr>
            <p:nvPr/>
          </p:nvSpPr>
          <p:spPr bwMode="auto">
            <a:xfrm>
              <a:off x="4632" y="2183"/>
              <a:ext cx="400" cy="25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Page191</a:t>
              </a:r>
            </a:p>
            <a:p>
              <a:pPr algn="just"/>
              <a:r>
                <a:rPr kumimoji="0" lang="en-US" altLang="zh-CN" sz="1200">
                  <a:solidFill>
                    <a:srgbClr val="FF0000"/>
                  </a:solidFill>
                  <a:latin typeface="华文新魏" panose="02010800040101010101" pitchFamily="2" charset="-122"/>
                  <a:ea typeface="华文新魏" panose="02010800040101010101" pitchFamily="2" charset="-122"/>
                </a:rPr>
                <a:t>Use=1</a:t>
              </a:r>
            </a:p>
          </p:txBody>
        </p:sp>
        <p:sp>
          <p:nvSpPr>
            <p:cNvPr id="41997" name="Text Box 51">
              <a:extLst>
                <a:ext uri="{FF2B5EF4-FFF2-40B4-BE49-F238E27FC236}">
                  <a16:creationId xmlns:a16="http://schemas.microsoft.com/office/drawing/2014/main" id="{CF90BEB0-1216-46D7-B049-DF7FC9186E00}"/>
                </a:ext>
              </a:extLst>
            </p:cNvPr>
            <p:cNvSpPr txBox="1">
              <a:spLocks noChangeArrowheads="1"/>
            </p:cNvSpPr>
            <p:nvPr/>
          </p:nvSpPr>
          <p:spPr bwMode="auto">
            <a:xfrm>
              <a:off x="4533" y="2603"/>
              <a:ext cx="399" cy="25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Page727</a:t>
              </a:r>
            </a:p>
            <a:p>
              <a:pPr algn="just"/>
              <a:r>
                <a:rPr kumimoji="0" lang="en-US" altLang="zh-CN" sz="1200">
                  <a:solidFill>
                    <a:srgbClr val="FF0000"/>
                  </a:solidFill>
                  <a:latin typeface="华文新魏" panose="02010800040101010101" pitchFamily="2" charset="-122"/>
                  <a:ea typeface="华文新魏" panose="02010800040101010101" pitchFamily="2" charset="-122"/>
                </a:rPr>
                <a:t>Use=1</a:t>
              </a:r>
            </a:p>
          </p:txBody>
        </p:sp>
        <p:sp>
          <p:nvSpPr>
            <p:cNvPr id="41998" name="Text Box 52">
              <a:extLst>
                <a:ext uri="{FF2B5EF4-FFF2-40B4-BE49-F238E27FC236}">
                  <a16:creationId xmlns:a16="http://schemas.microsoft.com/office/drawing/2014/main" id="{1233C2B2-7994-4484-8BAA-365DDDE3453E}"/>
                </a:ext>
              </a:extLst>
            </p:cNvPr>
            <p:cNvSpPr txBox="1">
              <a:spLocks noChangeArrowheads="1"/>
            </p:cNvSpPr>
            <p:nvPr/>
          </p:nvSpPr>
          <p:spPr bwMode="auto">
            <a:xfrm>
              <a:off x="4233" y="2856"/>
              <a:ext cx="300" cy="25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Page13</a:t>
              </a:r>
            </a:p>
            <a:p>
              <a:pPr algn="just"/>
              <a:r>
                <a:rPr kumimoji="0" lang="en-US" altLang="zh-CN" sz="1200">
                  <a:solidFill>
                    <a:srgbClr val="FF0000"/>
                  </a:solidFill>
                  <a:latin typeface="华文新魏" panose="02010800040101010101" pitchFamily="2" charset="-122"/>
                  <a:ea typeface="华文新魏" panose="02010800040101010101" pitchFamily="2" charset="-122"/>
                </a:rPr>
                <a:t>Use=0</a:t>
              </a:r>
            </a:p>
          </p:txBody>
        </p:sp>
        <p:sp>
          <p:nvSpPr>
            <p:cNvPr id="41999" name="Text Box 53">
              <a:extLst>
                <a:ext uri="{FF2B5EF4-FFF2-40B4-BE49-F238E27FC236}">
                  <a16:creationId xmlns:a16="http://schemas.microsoft.com/office/drawing/2014/main" id="{6B2306BB-FA88-4EE4-AFCA-192E49CF5449}"/>
                </a:ext>
              </a:extLst>
            </p:cNvPr>
            <p:cNvSpPr txBox="1">
              <a:spLocks noChangeArrowheads="1"/>
            </p:cNvSpPr>
            <p:nvPr/>
          </p:nvSpPr>
          <p:spPr bwMode="auto">
            <a:xfrm>
              <a:off x="3733" y="2856"/>
              <a:ext cx="300" cy="25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Page67</a:t>
              </a:r>
            </a:p>
            <a:p>
              <a:pPr algn="just"/>
              <a:r>
                <a:rPr kumimoji="0" lang="en-US" altLang="zh-CN" sz="1200">
                  <a:solidFill>
                    <a:srgbClr val="FF0000"/>
                  </a:solidFill>
                  <a:latin typeface="华文新魏" panose="02010800040101010101" pitchFamily="2" charset="-122"/>
                  <a:ea typeface="华文新魏" panose="02010800040101010101" pitchFamily="2" charset="-122"/>
                </a:rPr>
                <a:t>Use=1</a:t>
              </a:r>
            </a:p>
          </p:txBody>
        </p:sp>
        <p:sp>
          <p:nvSpPr>
            <p:cNvPr id="42000" name="Text Box 54">
              <a:extLst>
                <a:ext uri="{FF2B5EF4-FFF2-40B4-BE49-F238E27FC236}">
                  <a16:creationId xmlns:a16="http://schemas.microsoft.com/office/drawing/2014/main" id="{500FE670-93C0-48D4-8CA4-A35031447E62}"/>
                </a:ext>
              </a:extLst>
            </p:cNvPr>
            <p:cNvSpPr txBox="1">
              <a:spLocks noChangeArrowheads="1"/>
            </p:cNvSpPr>
            <p:nvPr/>
          </p:nvSpPr>
          <p:spPr bwMode="auto">
            <a:xfrm>
              <a:off x="3334" y="2746"/>
              <a:ext cx="299" cy="253"/>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Page33</a:t>
              </a:r>
            </a:p>
            <a:p>
              <a:pPr algn="just"/>
              <a:r>
                <a:rPr kumimoji="0" lang="en-US" altLang="zh-CN" sz="1200">
                  <a:solidFill>
                    <a:srgbClr val="FF0000"/>
                  </a:solidFill>
                  <a:latin typeface="华文新魏" panose="02010800040101010101" pitchFamily="2" charset="-122"/>
                  <a:ea typeface="华文新魏" panose="02010800040101010101" pitchFamily="2" charset="-122"/>
                </a:rPr>
                <a:t>Use=1</a:t>
              </a:r>
            </a:p>
          </p:txBody>
        </p:sp>
        <p:sp>
          <p:nvSpPr>
            <p:cNvPr id="42001" name="Text Box 55">
              <a:extLst>
                <a:ext uri="{FF2B5EF4-FFF2-40B4-BE49-F238E27FC236}">
                  <a16:creationId xmlns:a16="http://schemas.microsoft.com/office/drawing/2014/main" id="{181D18CB-1702-46AD-93B1-81973D38E087}"/>
                </a:ext>
              </a:extLst>
            </p:cNvPr>
            <p:cNvSpPr txBox="1">
              <a:spLocks noChangeArrowheads="1"/>
            </p:cNvSpPr>
            <p:nvPr/>
          </p:nvSpPr>
          <p:spPr bwMode="auto">
            <a:xfrm>
              <a:off x="3134" y="2312"/>
              <a:ext cx="399" cy="25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Page222</a:t>
              </a:r>
            </a:p>
            <a:p>
              <a:pPr algn="just"/>
              <a:r>
                <a:rPr kumimoji="0" lang="en-US" altLang="zh-CN" sz="1200">
                  <a:solidFill>
                    <a:srgbClr val="FF0000"/>
                  </a:solidFill>
                  <a:latin typeface="华文新魏" panose="02010800040101010101" pitchFamily="2" charset="-122"/>
                  <a:ea typeface="华文新魏" panose="02010800040101010101" pitchFamily="2" charset="-122"/>
                </a:rPr>
                <a:t>Use=0</a:t>
              </a:r>
            </a:p>
          </p:txBody>
        </p:sp>
        <p:sp>
          <p:nvSpPr>
            <p:cNvPr id="42002" name="Line 56">
              <a:extLst>
                <a:ext uri="{FF2B5EF4-FFF2-40B4-BE49-F238E27FC236}">
                  <a16:creationId xmlns:a16="http://schemas.microsoft.com/office/drawing/2014/main" id="{2225BD5F-417E-4B57-9144-46D393B735F6}"/>
                </a:ext>
              </a:extLst>
            </p:cNvPr>
            <p:cNvSpPr>
              <a:spLocks noChangeShapeType="1"/>
            </p:cNvSpPr>
            <p:nvPr/>
          </p:nvSpPr>
          <p:spPr bwMode="auto">
            <a:xfrm>
              <a:off x="4033" y="1089"/>
              <a:ext cx="0" cy="58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03" name="Line 57">
              <a:extLst>
                <a:ext uri="{FF2B5EF4-FFF2-40B4-BE49-F238E27FC236}">
                  <a16:creationId xmlns:a16="http://schemas.microsoft.com/office/drawing/2014/main" id="{E1B486CC-4988-4F87-B607-8DA4D2B51506}"/>
                </a:ext>
              </a:extLst>
            </p:cNvPr>
            <p:cNvSpPr>
              <a:spLocks noChangeShapeType="1"/>
            </p:cNvSpPr>
            <p:nvPr/>
          </p:nvSpPr>
          <p:spPr bwMode="auto">
            <a:xfrm>
              <a:off x="3433" y="1257"/>
              <a:ext cx="300" cy="5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04" name="Line 58">
              <a:extLst>
                <a:ext uri="{FF2B5EF4-FFF2-40B4-BE49-F238E27FC236}">
                  <a16:creationId xmlns:a16="http://schemas.microsoft.com/office/drawing/2014/main" id="{3FF14669-4C63-4F5E-B9F1-E47F7403B5A5}"/>
                </a:ext>
              </a:extLst>
            </p:cNvPr>
            <p:cNvSpPr>
              <a:spLocks noChangeShapeType="1"/>
            </p:cNvSpPr>
            <p:nvPr/>
          </p:nvSpPr>
          <p:spPr bwMode="auto">
            <a:xfrm flipH="1">
              <a:off x="4333" y="1257"/>
              <a:ext cx="299" cy="5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05" name="Line 59">
              <a:extLst>
                <a:ext uri="{FF2B5EF4-FFF2-40B4-BE49-F238E27FC236}">
                  <a16:creationId xmlns:a16="http://schemas.microsoft.com/office/drawing/2014/main" id="{8B0E8601-C6D0-43E5-813B-641ADE027D01}"/>
                </a:ext>
              </a:extLst>
            </p:cNvPr>
            <p:cNvSpPr>
              <a:spLocks noChangeShapeType="1"/>
            </p:cNvSpPr>
            <p:nvPr/>
          </p:nvSpPr>
          <p:spPr bwMode="auto">
            <a:xfrm flipH="1">
              <a:off x="4533" y="1678"/>
              <a:ext cx="399" cy="2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06" name="Line 60">
              <a:extLst>
                <a:ext uri="{FF2B5EF4-FFF2-40B4-BE49-F238E27FC236}">
                  <a16:creationId xmlns:a16="http://schemas.microsoft.com/office/drawing/2014/main" id="{9AC09715-3018-4CFC-99F5-A7E684649F7B}"/>
                </a:ext>
              </a:extLst>
            </p:cNvPr>
            <p:cNvSpPr>
              <a:spLocks noChangeShapeType="1"/>
            </p:cNvSpPr>
            <p:nvPr/>
          </p:nvSpPr>
          <p:spPr bwMode="auto">
            <a:xfrm>
              <a:off x="4533" y="2183"/>
              <a:ext cx="5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07" name="Line 61">
              <a:extLst>
                <a:ext uri="{FF2B5EF4-FFF2-40B4-BE49-F238E27FC236}">
                  <a16:creationId xmlns:a16="http://schemas.microsoft.com/office/drawing/2014/main" id="{51393F6A-90B6-4A1D-BE45-C06ED9F87920}"/>
                </a:ext>
              </a:extLst>
            </p:cNvPr>
            <p:cNvSpPr>
              <a:spLocks noChangeShapeType="1"/>
            </p:cNvSpPr>
            <p:nvPr/>
          </p:nvSpPr>
          <p:spPr bwMode="auto">
            <a:xfrm>
              <a:off x="4533" y="2435"/>
              <a:ext cx="499" cy="1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08" name="Line 62">
              <a:extLst>
                <a:ext uri="{FF2B5EF4-FFF2-40B4-BE49-F238E27FC236}">
                  <a16:creationId xmlns:a16="http://schemas.microsoft.com/office/drawing/2014/main" id="{8E0F880F-3DEC-4C7C-A821-027BC270AB5A}"/>
                </a:ext>
              </a:extLst>
            </p:cNvPr>
            <p:cNvSpPr>
              <a:spLocks noChangeShapeType="1"/>
            </p:cNvSpPr>
            <p:nvPr/>
          </p:nvSpPr>
          <p:spPr bwMode="auto">
            <a:xfrm>
              <a:off x="4333" y="2603"/>
              <a:ext cx="399" cy="5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09" name="Line 63">
              <a:extLst>
                <a:ext uri="{FF2B5EF4-FFF2-40B4-BE49-F238E27FC236}">
                  <a16:creationId xmlns:a16="http://schemas.microsoft.com/office/drawing/2014/main" id="{705E555E-B18C-4F13-B3EE-05F0431AD2D7}"/>
                </a:ext>
              </a:extLst>
            </p:cNvPr>
            <p:cNvSpPr>
              <a:spLocks noChangeShapeType="1"/>
            </p:cNvSpPr>
            <p:nvPr/>
          </p:nvSpPr>
          <p:spPr bwMode="auto">
            <a:xfrm>
              <a:off x="4133" y="2687"/>
              <a:ext cx="0" cy="6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10" name="Line 64">
              <a:extLst>
                <a:ext uri="{FF2B5EF4-FFF2-40B4-BE49-F238E27FC236}">
                  <a16:creationId xmlns:a16="http://schemas.microsoft.com/office/drawing/2014/main" id="{16453F53-BFD3-488F-B6A1-BE85EFBBD58E}"/>
                </a:ext>
              </a:extLst>
            </p:cNvPr>
            <p:cNvSpPr>
              <a:spLocks noChangeShapeType="1"/>
            </p:cNvSpPr>
            <p:nvPr/>
          </p:nvSpPr>
          <p:spPr bwMode="auto">
            <a:xfrm flipH="1">
              <a:off x="3533" y="2687"/>
              <a:ext cx="300" cy="50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11" name="Line 65">
              <a:extLst>
                <a:ext uri="{FF2B5EF4-FFF2-40B4-BE49-F238E27FC236}">
                  <a16:creationId xmlns:a16="http://schemas.microsoft.com/office/drawing/2014/main" id="{51080F83-0077-46CD-B2E5-00820FCEC6C3}"/>
                </a:ext>
              </a:extLst>
            </p:cNvPr>
            <p:cNvSpPr>
              <a:spLocks noChangeShapeType="1"/>
            </p:cNvSpPr>
            <p:nvPr/>
          </p:nvSpPr>
          <p:spPr bwMode="auto">
            <a:xfrm flipH="1">
              <a:off x="3134" y="2435"/>
              <a:ext cx="499"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12" name="Line 66">
              <a:extLst>
                <a:ext uri="{FF2B5EF4-FFF2-40B4-BE49-F238E27FC236}">
                  <a16:creationId xmlns:a16="http://schemas.microsoft.com/office/drawing/2014/main" id="{262B6556-6267-418C-B513-19013B745A72}"/>
                </a:ext>
              </a:extLst>
            </p:cNvPr>
            <p:cNvSpPr>
              <a:spLocks noChangeShapeType="1"/>
            </p:cNvSpPr>
            <p:nvPr/>
          </p:nvSpPr>
          <p:spPr bwMode="auto">
            <a:xfrm flipH="1">
              <a:off x="2934" y="2266"/>
              <a:ext cx="5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2013" name="Text Box 67">
              <a:extLst>
                <a:ext uri="{FF2B5EF4-FFF2-40B4-BE49-F238E27FC236}">
                  <a16:creationId xmlns:a16="http://schemas.microsoft.com/office/drawing/2014/main" id="{3D14F515-26F3-4534-AC18-83EAAA950139}"/>
                </a:ext>
              </a:extLst>
            </p:cNvPr>
            <p:cNvSpPr txBox="1">
              <a:spLocks noChangeArrowheads="1"/>
            </p:cNvSpPr>
            <p:nvPr/>
          </p:nvSpPr>
          <p:spPr bwMode="auto">
            <a:xfrm>
              <a:off x="3334" y="1678"/>
              <a:ext cx="199" cy="336"/>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42014" name="Line 68">
              <a:extLst>
                <a:ext uri="{FF2B5EF4-FFF2-40B4-BE49-F238E27FC236}">
                  <a16:creationId xmlns:a16="http://schemas.microsoft.com/office/drawing/2014/main" id="{F4A69849-3F92-47E9-B5AE-03023E12DDC3}"/>
                </a:ext>
              </a:extLst>
            </p:cNvPr>
            <p:cNvSpPr>
              <a:spLocks noChangeShapeType="1"/>
            </p:cNvSpPr>
            <p:nvPr/>
          </p:nvSpPr>
          <p:spPr bwMode="auto">
            <a:xfrm>
              <a:off x="4033" y="2225"/>
              <a:ext cx="200" cy="347"/>
            </a:xfrm>
            <a:prstGeom prst="line">
              <a:avLst/>
            </a:prstGeom>
            <a:noFill/>
            <a:ln w="9525">
              <a:solidFill>
                <a:srgbClr val="000000"/>
              </a:solidFill>
              <a:round/>
              <a:headEnd type="oval" w="med" len="med"/>
              <a:tailEnd type="stealth" w="med" len="sm"/>
            </a:ln>
            <a:extLst>
              <a:ext uri="{909E8E84-426E-40DD-AFC4-6F175D3DCCD1}">
                <a14:hiddenFill xmlns:a14="http://schemas.microsoft.com/office/drawing/2010/main">
                  <a:noFill/>
                </a14:hiddenFill>
              </a:ext>
            </a:extLst>
          </p:spPr>
          <p:txBody>
            <a:bodyPr lIns="0" tIns="0" rIns="0" bIns="0"/>
            <a:lstStyle/>
            <a:p>
              <a:endParaRPr lang="en-US"/>
            </a:p>
          </p:txBody>
        </p:sp>
        <p:sp>
          <p:nvSpPr>
            <p:cNvPr id="42015" name="Text Box 69">
              <a:extLst>
                <a:ext uri="{FF2B5EF4-FFF2-40B4-BE49-F238E27FC236}">
                  <a16:creationId xmlns:a16="http://schemas.microsoft.com/office/drawing/2014/main" id="{07907A8F-8E21-4009-84E4-A8F922C60318}"/>
                </a:ext>
              </a:extLst>
            </p:cNvPr>
            <p:cNvSpPr txBox="1">
              <a:spLocks noChangeArrowheads="1"/>
            </p:cNvSpPr>
            <p:nvPr/>
          </p:nvSpPr>
          <p:spPr bwMode="auto">
            <a:xfrm>
              <a:off x="3633" y="920"/>
              <a:ext cx="100" cy="16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000">
                  <a:solidFill>
                    <a:srgbClr val="FF0000"/>
                  </a:solidFill>
                  <a:latin typeface="华文新魏" panose="02010800040101010101" pitchFamily="2" charset="-122"/>
                  <a:ea typeface="华文新魏" panose="02010800040101010101" pitchFamily="2" charset="-122"/>
                </a:rPr>
                <a:t>n</a:t>
              </a:r>
            </a:p>
          </p:txBody>
        </p:sp>
        <p:sp>
          <p:nvSpPr>
            <p:cNvPr id="42016" name="Text Box 70">
              <a:extLst>
                <a:ext uri="{FF2B5EF4-FFF2-40B4-BE49-F238E27FC236}">
                  <a16:creationId xmlns:a16="http://schemas.microsoft.com/office/drawing/2014/main" id="{1A4CF2E5-EC24-4E18-80C0-991FB2114DA7}"/>
                </a:ext>
              </a:extLst>
            </p:cNvPr>
            <p:cNvSpPr txBox="1">
              <a:spLocks noChangeArrowheads="1"/>
            </p:cNvSpPr>
            <p:nvPr/>
          </p:nvSpPr>
          <p:spPr bwMode="auto">
            <a:xfrm>
              <a:off x="4333" y="920"/>
              <a:ext cx="100" cy="16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000">
                  <a:solidFill>
                    <a:srgbClr val="FF0000"/>
                  </a:solidFill>
                  <a:latin typeface="华文新魏" panose="02010800040101010101" pitchFamily="2" charset="-122"/>
                  <a:ea typeface="华文新魏" panose="02010800040101010101" pitchFamily="2" charset="-122"/>
                </a:rPr>
                <a:t>0</a:t>
              </a:r>
            </a:p>
          </p:txBody>
        </p:sp>
        <p:sp>
          <p:nvSpPr>
            <p:cNvPr id="42017" name="Text Box 71">
              <a:extLst>
                <a:ext uri="{FF2B5EF4-FFF2-40B4-BE49-F238E27FC236}">
                  <a16:creationId xmlns:a16="http://schemas.microsoft.com/office/drawing/2014/main" id="{0DDA0B52-5CF9-4DB1-8CF2-C79FA3D79C6C}"/>
                </a:ext>
              </a:extLst>
            </p:cNvPr>
            <p:cNvSpPr txBox="1">
              <a:spLocks noChangeArrowheads="1"/>
            </p:cNvSpPr>
            <p:nvPr/>
          </p:nvSpPr>
          <p:spPr bwMode="auto">
            <a:xfrm>
              <a:off x="4832" y="1257"/>
              <a:ext cx="100" cy="1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000">
                  <a:solidFill>
                    <a:srgbClr val="FF0000"/>
                  </a:solidFill>
                  <a:latin typeface="华文新魏" panose="02010800040101010101" pitchFamily="2" charset="-122"/>
                  <a:ea typeface="华文新魏" panose="02010800040101010101" pitchFamily="2" charset="-122"/>
                </a:rPr>
                <a:t>1</a:t>
              </a:r>
            </a:p>
          </p:txBody>
        </p:sp>
        <p:sp>
          <p:nvSpPr>
            <p:cNvPr id="42018" name="Text Box 72">
              <a:extLst>
                <a:ext uri="{FF2B5EF4-FFF2-40B4-BE49-F238E27FC236}">
                  <a16:creationId xmlns:a16="http://schemas.microsoft.com/office/drawing/2014/main" id="{30D885AD-CBAD-4ED7-8FC0-09F2C18E8ECC}"/>
                </a:ext>
              </a:extLst>
            </p:cNvPr>
            <p:cNvSpPr txBox="1">
              <a:spLocks noChangeArrowheads="1"/>
            </p:cNvSpPr>
            <p:nvPr/>
          </p:nvSpPr>
          <p:spPr bwMode="auto">
            <a:xfrm>
              <a:off x="5132" y="1762"/>
              <a:ext cx="100" cy="1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000">
                  <a:solidFill>
                    <a:srgbClr val="FF0000"/>
                  </a:solidFill>
                  <a:latin typeface="华文新魏" panose="02010800040101010101" pitchFamily="2" charset="-122"/>
                  <a:ea typeface="华文新魏" panose="02010800040101010101" pitchFamily="2" charset="-122"/>
                </a:rPr>
                <a:t>2</a:t>
              </a:r>
            </a:p>
          </p:txBody>
        </p:sp>
        <p:sp>
          <p:nvSpPr>
            <p:cNvPr id="42019" name="Text Box 73">
              <a:extLst>
                <a:ext uri="{FF2B5EF4-FFF2-40B4-BE49-F238E27FC236}">
                  <a16:creationId xmlns:a16="http://schemas.microsoft.com/office/drawing/2014/main" id="{603F6D14-BDB8-4220-9A06-3CC4B9284B39}"/>
                </a:ext>
              </a:extLst>
            </p:cNvPr>
            <p:cNvSpPr txBox="1">
              <a:spLocks noChangeArrowheads="1"/>
            </p:cNvSpPr>
            <p:nvPr/>
          </p:nvSpPr>
          <p:spPr bwMode="auto">
            <a:xfrm>
              <a:off x="5132" y="2351"/>
              <a:ext cx="100" cy="1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3</a:t>
              </a:r>
            </a:p>
          </p:txBody>
        </p:sp>
        <p:sp>
          <p:nvSpPr>
            <p:cNvPr id="42020" name="Text Box 74">
              <a:extLst>
                <a:ext uri="{FF2B5EF4-FFF2-40B4-BE49-F238E27FC236}">
                  <a16:creationId xmlns:a16="http://schemas.microsoft.com/office/drawing/2014/main" id="{855A4C3A-CFDE-4A45-803A-F08AE0C4FC96}"/>
                </a:ext>
              </a:extLst>
            </p:cNvPr>
            <p:cNvSpPr txBox="1">
              <a:spLocks noChangeArrowheads="1"/>
            </p:cNvSpPr>
            <p:nvPr/>
          </p:nvSpPr>
          <p:spPr bwMode="auto">
            <a:xfrm>
              <a:off x="4932" y="2856"/>
              <a:ext cx="100" cy="1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200">
                  <a:solidFill>
                    <a:srgbClr val="FF0000"/>
                  </a:solidFill>
                  <a:latin typeface="华文新魏" panose="02010800040101010101" pitchFamily="2" charset="-122"/>
                  <a:ea typeface="华文新魏" panose="02010800040101010101" pitchFamily="2" charset="-122"/>
                </a:rPr>
                <a:t>4</a:t>
              </a:r>
            </a:p>
          </p:txBody>
        </p:sp>
        <p:sp>
          <p:nvSpPr>
            <p:cNvPr id="42021" name="Text Box 75">
              <a:extLst>
                <a:ext uri="{FF2B5EF4-FFF2-40B4-BE49-F238E27FC236}">
                  <a16:creationId xmlns:a16="http://schemas.microsoft.com/office/drawing/2014/main" id="{0F640175-A198-44F7-BD6E-DBAA6E6BAB0B}"/>
                </a:ext>
              </a:extLst>
            </p:cNvPr>
            <p:cNvSpPr txBox="1">
              <a:spLocks noChangeArrowheads="1"/>
            </p:cNvSpPr>
            <p:nvPr/>
          </p:nvSpPr>
          <p:spPr bwMode="auto">
            <a:xfrm>
              <a:off x="4533" y="3276"/>
              <a:ext cx="99" cy="169"/>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5</a:t>
              </a:r>
            </a:p>
          </p:txBody>
        </p:sp>
        <p:sp>
          <p:nvSpPr>
            <p:cNvPr id="42022" name="Text Box 76">
              <a:extLst>
                <a:ext uri="{FF2B5EF4-FFF2-40B4-BE49-F238E27FC236}">
                  <a16:creationId xmlns:a16="http://schemas.microsoft.com/office/drawing/2014/main" id="{DA370B60-713D-41F2-8F2D-5BD39AA477A1}"/>
                </a:ext>
              </a:extLst>
            </p:cNvPr>
            <p:cNvSpPr txBox="1">
              <a:spLocks noChangeArrowheads="1"/>
            </p:cNvSpPr>
            <p:nvPr/>
          </p:nvSpPr>
          <p:spPr bwMode="auto">
            <a:xfrm>
              <a:off x="3733" y="3361"/>
              <a:ext cx="100" cy="1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6</a:t>
              </a:r>
            </a:p>
          </p:txBody>
        </p:sp>
        <p:sp>
          <p:nvSpPr>
            <p:cNvPr id="42023" name="Text Box 77">
              <a:extLst>
                <a:ext uri="{FF2B5EF4-FFF2-40B4-BE49-F238E27FC236}">
                  <a16:creationId xmlns:a16="http://schemas.microsoft.com/office/drawing/2014/main" id="{F0C881B4-8540-42AD-9687-0F247CF1AD05}"/>
                </a:ext>
              </a:extLst>
            </p:cNvPr>
            <p:cNvSpPr txBox="1">
              <a:spLocks noChangeArrowheads="1"/>
            </p:cNvSpPr>
            <p:nvPr/>
          </p:nvSpPr>
          <p:spPr bwMode="auto">
            <a:xfrm>
              <a:off x="3134" y="3108"/>
              <a:ext cx="100" cy="1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7</a:t>
              </a:r>
            </a:p>
          </p:txBody>
        </p:sp>
        <p:sp>
          <p:nvSpPr>
            <p:cNvPr id="42024" name="Text Box 78">
              <a:extLst>
                <a:ext uri="{FF2B5EF4-FFF2-40B4-BE49-F238E27FC236}">
                  <a16:creationId xmlns:a16="http://schemas.microsoft.com/office/drawing/2014/main" id="{39000472-AC0F-4525-8B37-44F5BC64EB77}"/>
                </a:ext>
              </a:extLst>
            </p:cNvPr>
            <p:cNvSpPr txBox="1">
              <a:spLocks noChangeArrowheads="1"/>
            </p:cNvSpPr>
            <p:nvPr/>
          </p:nvSpPr>
          <p:spPr bwMode="auto">
            <a:xfrm>
              <a:off x="2834" y="2519"/>
              <a:ext cx="100" cy="1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000">
                  <a:solidFill>
                    <a:srgbClr val="FF0000"/>
                  </a:solidFill>
                  <a:latin typeface="华文新魏" panose="02010800040101010101" pitchFamily="2" charset="-122"/>
                  <a:ea typeface="华文新魏" panose="02010800040101010101" pitchFamily="2" charset="-122"/>
                </a:rPr>
                <a:t>8</a:t>
              </a:r>
            </a:p>
          </p:txBody>
        </p:sp>
        <p:sp>
          <p:nvSpPr>
            <p:cNvPr id="42025" name="Text Box 79">
              <a:extLst>
                <a:ext uri="{FF2B5EF4-FFF2-40B4-BE49-F238E27FC236}">
                  <a16:creationId xmlns:a16="http://schemas.microsoft.com/office/drawing/2014/main" id="{B820DE2E-70F8-4CF0-92C4-CA87D868087A}"/>
                </a:ext>
              </a:extLst>
            </p:cNvPr>
            <p:cNvSpPr txBox="1">
              <a:spLocks noChangeArrowheads="1"/>
            </p:cNvSpPr>
            <p:nvPr/>
          </p:nvSpPr>
          <p:spPr bwMode="auto">
            <a:xfrm>
              <a:off x="3134" y="3529"/>
              <a:ext cx="1798" cy="1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800">
                  <a:solidFill>
                    <a:srgbClr val="FF0000"/>
                  </a:solidFill>
                  <a:latin typeface="华文新魏" panose="02010800040101010101" pitchFamily="2" charset="-122"/>
                  <a:ea typeface="华文新魏" panose="02010800040101010101" pitchFamily="2" charset="-122"/>
                </a:rPr>
                <a:t>下一页替换后的缓冲区状态</a:t>
              </a:r>
              <a:endParaRPr kumimoji="0" lang="en-US" altLang="zh-CN" sz="1800">
                <a:solidFill>
                  <a:srgbClr val="FF0000"/>
                </a:solidFill>
                <a:latin typeface="华文新魏" panose="02010800040101010101" pitchFamily="2" charset="-122"/>
                <a:ea typeface="华文新魏" panose="02010800040101010101" pitchFamily="2" charset="-122"/>
              </a:endParaRPr>
            </a:p>
          </p:txBody>
        </p:sp>
        <p:sp>
          <p:nvSpPr>
            <p:cNvPr id="42026" name="Text Box 81">
              <a:extLst>
                <a:ext uri="{FF2B5EF4-FFF2-40B4-BE49-F238E27FC236}">
                  <a16:creationId xmlns:a16="http://schemas.microsoft.com/office/drawing/2014/main" id="{7FFA4378-26FF-41AA-BD69-413FF9E53B2B}"/>
                </a:ext>
              </a:extLst>
            </p:cNvPr>
            <p:cNvSpPr txBox="1">
              <a:spLocks noChangeArrowheads="1"/>
            </p:cNvSpPr>
            <p:nvPr/>
          </p:nvSpPr>
          <p:spPr bwMode="auto">
            <a:xfrm>
              <a:off x="1335" y="816"/>
              <a:ext cx="600" cy="174"/>
            </a:xfrm>
            <a:prstGeom prst="rect">
              <a:avLst/>
            </a:prstGeom>
            <a:solidFill>
              <a:srgbClr val="FFCC66"/>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FF0000"/>
                  </a:solidFill>
                  <a:latin typeface="华文新魏" panose="02010800040101010101" pitchFamily="2" charset="-122"/>
                  <a:ea typeface="华文新魏" panose="02010800040101010101" pitchFamily="2" charset="-122"/>
                </a:rPr>
                <a:t>第</a:t>
              </a:r>
              <a:r>
                <a:rPr kumimoji="0" lang="en-US" altLang="zh-CN" sz="1400">
                  <a:solidFill>
                    <a:srgbClr val="FF0000"/>
                  </a:solidFill>
                  <a:latin typeface="华文新魏" panose="02010800040101010101" pitchFamily="2" charset="-122"/>
                  <a:ea typeface="华文新魏" panose="02010800040101010101" pitchFamily="2" charset="-122"/>
                </a:rPr>
                <a:t>1</a:t>
              </a:r>
              <a:r>
                <a:rPr kumimoji="0" lang="zh-CN" altLang="en-US" sz="1400">
                  <a:solidFill>
                    <a:srgbClr val="FF0000"/>
                  </a:solidFill>
                  <a:latin typeface="华文新魏" panose="02010800040101010101" pitchFamily="2" charset="-122"/>
                  <a:ea typeface="华文新魏" panose="02010800040101010101" pitchFamily="2" charset="-122"/>
                </a:rPr>
                <a:t>页框</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86E5A19-DD42-4B84-9A3C-F78E173064CE}"/>
              </a:ext>
            </a:extLst>
          </p:cNvPr>
          <p:cNvSpPr>
            <a:spLocks noGrp="1" noChangeArrowheads="1"/>
          </p:cNvSpPr>
          <p:nvPr>
            <p:ph type="title"/>
          </p:nvPr>
        </p:nvSpPr>
        <p:spPr>
          <a:xfrm>
            <a:off x="762000" y="152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时钟页面替换改进算法</a:t>
            </a:r>
            <a:r>
              <a:rPr lang="en-US" altLang="zh-CN" sz="4800">
                <a:latin typeface="华文新魏" panose="02010800040101010101" pitchFamily="2" charset="-122"/>
                <a:ea typeface="华文新魏" panose="02010800040101010101" pitchFamily="2" charset="-122"/>
              </a:rPr>
              <a:t>(1)</a:t>
            </a:r>
          </a:p>
        </p:txBody>
      </p:sp>
      <p:sp>
        <p:nvSpPr>
          <p:cNvPr id="43011" name="Rectangle 3">
            <a:extLst>
              <a:ext uri="{FF2B5EF4-FFF2-40B4-BE49-F238E27FC236}">
                <a16:creationId xmlns:a16="http://schemas.microsoft.com/office/drawing/2014/main" id="{6F4B9E86-7FD4-4D93-8D91-54EF0971050A}"/>
              </a:ext>
            </a:extLst>
          </p:cNvPr>
          <p:cNvSpPr>
            <a:spLocks noGrp="1" noChangeArrowheads="1"/>
          </p:cNvSpPr>
          <p:nvPr>
            <p:ph type="body" idx="1"/>
          </p:nvPr>
        </p:nvSpPr>
        <p:spPr>
          <a:xfrm>
            <a:off x="990600" y="1143000"/>
            <a:ext cx="7391400" cy="5334000"/>
          </a:xfrm>
        </p:spPr>
        <p:txBody>
          <a:bodyPr/>
          <a:lstStyle/>
          <a:p>
            <a:pPr algn="just" eaLnBrk="1" hangingPunct="1"/>
            <a:r>
              <a:rPr lang="zh-CN" altLang="en-US">
                <a:latin typeface="华文新魏" panose="02010800040101010101" pitchFamily="2" charset="-122"/>
                <a:ea typeface="华文新魏" panose="02010800040101010101" pitchFamily="2" charset="-122"/>
              </a:rPr>
              <a:t>把</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引用位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修改位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结合起来使用，共组合成四种情况：</a:t>
            </a:r>
            <a:endParaRPr lang="en-US" altLang="zh-CN">
              <a:latin typeface="华文新魏" panose="02010800040101010101" pitchFamily="2" charset="-122"/>
              <a:ea typeface="华文新魏" panose="02010800040101010101" pitchFamily="2" charset="-122"/>
            </a:endParaRPr>
          </a:p>
          <a:p>
            <a:pPr algn="just" eaLnBrk="1" hangingPunct="1">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最近没有被引用</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没有被修改</a:t>
            </a:r>
            <a:r>
              <a:rPr lang="en-US" altLang="zh-CN">
                <a:latin typeface="华文新魏" panose="02010800040101010101" pitchFamily="2" charset="-122"/>
                <a:ea typeface="华文新魏" panose="02010800040101010101" pitchFamily="2" charset="-122"/>
              </a:rPr>
              <a:t>(r=0,m=0)</a:t>
            </a:r>
          </a:p>
          <a:p>
            <a:pPr algn="just" eaLnBrk="1" hangingPunct="1">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最近被引用</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没有被修改</a:t>
            </a:r>
            <a:r>
              <a:rPr lang="en-US" altLang="zh-CN">
                <a:latin typeface="华文新魏" panose="02010800040101010101" pitchFamily="2" charset="-122"/>
                <a:ea typeface="华文新魏" panose="02010800040101010101" pitchFamily="2" charset="-122"/>
              </a:rPr>
              <a:t>(r=1,m=0)</a:t>
            </a:r>
          </a:p>
          <a:p>
            <a:pPr algn="just" eaLnBrk="1" hangingPunct="1">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最近没有被引用</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但被修改</a:t>
            </a:r>
            <a:r>
              <a:rPr lang="en-US" altLang="zh-CN">
                <a:latin typeface="华文新魏" panose="02010800040101010101" pitchFamily="2" charset="-122"/>
                <a:ea typeface="华文新魏" panose="02010800040101010101" pitchFamily="2" charset="-122"/>
              </a:rPr>
              <a:t>(r=0,m=1)</a:t>
            </a:r>
          </a:p>
          <a:p>
            <a:pPr algn="just" eaLnBrk="1" hangingPunct="1">
              <a:buFontTx/>
              <a:buNone/>
            </a:pP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最近被引用过</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也被修改过</a:t>
            </a:r>
            <a:r>
              <a:rPr lang="en-US" altLang="zh-CN">
                <a:latin typeface="华文新魏" panose="02010800040101010101" pitchFamily="2" charset="-122"/>
                <a:ea typeface="华文新魏" panose="02010800040101010101" pitchFamily="2" charset="-122"/>
              </a:rPr>
              <a:t>(r=1,m=1)</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81B7269-CE10-400E-90D7-FE7A67ABD51A}"/>
              </a:ext>
            </a:extLst>
          </p:cNvPr>
          <p:cNvSpPr>
            <a:spLocks noGrp="1" noChangeArrowheads="1"/>
          </p:cNvSpPr>
          <p:nvPr>
            <p:ph type="title"/>
          </p:nvPr>
        </p:nvSpPr>
        <p:spPr>
          <a:xfrm>
            <a:off x="914400" y="5334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时钟页面替换改进算法</a:t>
            </a:r>
            <a:r>
              <a:rPr lang="en-US" altLang="zh-CN" sz="4800">
                <a:latin typeface="华文新魏" panose="02010800040101010101" pitchFamily="2" charset="-122"/>
                <a:ea typeface="华文新魏" panose="02010800040101010101" pitchFamily="2" charset="-122"/>
              </a:rPr>
              <a:t>(2) </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44035" name="Rectangle 3">
            <a:extLst>
              <a:ext uri="{FF2B5EF4-FFF2-40B4-BE49-F238E27FC236}">
                <a16:creationId xmlns:a16="http://schemas.microsoft.com/office/drawing/2014/main" id="{26FAC2BD-CB6E-46B6-BCE3-172D7B9A90A5}"/>
              </a:ext>
            </a:extLst>
          </p:cNvPr>
          <p:cNvSpPr>
            <a:spLocks noGrp="1" noChangeArrowheads="1"/>
          </p:cNvSpPr>
          <p:nvPr>
            <p:ph type="body" idx="1"/>
          </p:nvPr>
        </p:nvSpPr>
        <p:spPr>
          <a:xfrm>
            <a:off x="838200" y="1143000"/>
            <a:ext cx="7467600" cy="5105400"/>
          </a:xfrm>
        </p:spPr>
        <p:txBody>
          <a:bodyPr/>
          <a:lstStyle/>
          <a:p>
            <a:pPr algn="just" eaLnBrk="1" hangingPunct="1"/>
            <a:r>
              <a:rPr lang="zh-CN" altLang="en-US">
                <a:latin typeface="华文新魏" panose="02010800040101010101" pitchFamily="2" charset="-122"/>
                <a:ea typeface="华文新魏" panose="02010800040101010101" pitchFamily="2" charset="-122"/>
              </a:rPr>
              <a:t>步</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：选择最佳淘汰页面，从指针当前位置开始</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扫描循环队列。扫描过程中不改变</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引用位</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，把迂到的第一个</a:t>
            </a:r>
            <a:r>
              <a:rPr lang="en-US" altLang="zh-CN">
                <a:latin typeface="华文新魏" panose="02010800040101010101" pitchFamily="2" charset="-122"/>
                <a:ea typeface="华文新魏" panose="02010800040101010101" pitchFamily="2" charset="-122"/>
              </a:rPr>
              <a:t>r=0,m=0</a:t>
            </a:r>
            <a:r>
              <a:rPr lang="zh-CN" altLang="en-US">
                <a:latin typeface="华文新魏" panose="02010800040101010101" pitchFamily="2" charset="-122"/>
                <a:ea typeface="华文新魏" panose="02010800040101010101" pitchFamily="2" charset="-122"/>
              </a:rPr>
              <a:t>的页面作为淘汰页面。</a:t>
            </a:r>
            <a:endParaRPr lang="en-US" altLang="zh-CN">
              <a:latin typeface="华文新魏" panose="02010800040101010101" pitchFamily="2" charset="-122"/>
              <a:ea typeface="华文新魏" panose="02010800040101010101" pitchFamily="2" charset="-122"/>
            </a:endParaRPr>
          </a:p>
          <a:p>
            <a:pPr algn="just" eaLnBrk="1" hangingPunct="1"/>
            <a:r>
              <a:rPr lang="zh-CN" altLang="en-US">
                <a:latin typeface="华文新魏" panose="02010800040101010101" pitchFamily="2" charset="-122"/>
                <a:ea typeface="华文新魏" panose="02010800040101010101" pitchFamily="2" charset="-122"/>
              </a:rPr>
              <a:t>步</a:t>
            </a: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：如果步</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失败，再次从原位置开始，查找</a:t>
            </a:r>
            <a:r>
              <a:rPr lang="en-US" altLang="zh-CN">
                <a:latin typeface="华文新魏" panose="02010800040101010101" pitchFamily="2" charset="-122"/>
                <a:ea typeface="华文新魏" panose="02010800040101010101" pitchFamily="2" charset="-122"/>
              </a:rPr>
              <a:t>r=0</a:t>
            </a:r>
            <a:r>
              <a:rPr lang="zh-CN" altLang="en-US">
                <a:latin typeface="华文新魏" panose="02010800040101010101" pitchFamily="2" charset="-122"/>
                <a:ea typeface="华文新魏" panose="02010800040101010101" pitchFamily="2" charset="-122"/>
              </a:rPr>
              <a:t>且</a:t>
            </a:r>
            <a:r>
              <a:rPr lang="en-US" altLang="zh-CN">
                <a:latin typeface="华文新魏" panose="02010800040101010101" pitchFamily="2" charset="-122"/>
                <a:ea typeface="华文新魏" panose="02010800040101010101" pitchFamily="2" charset="-122"/>
              </a:rPr>
              <a:t>m=1</a:t>
            </a:r>
            <a:r>
              <a:rPr lang="zh-CN" altLang="en-US">
                <a:latin typeface="华文新魏" panose="02010800040101010101" pitchFamily="2" charset="-122"/>
                <a:ea typeface="华文新魏" panose="02010800040101010101" pitchFamily="2" charset="-122"/>
              </a:rPr>
              <a:t>的页面，把把迂到的第一个这样的页面作为淘汰页面，而在扫描过程中把指针所扫过的页面的</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引用位</a:t>
            </a:r>
            <a:r>
              <a:rPr lang="en-US" altLang="zh-CN">
                <a:latin typeface="华文新魏" panose="02010800040101010101" pitchFamily="2" charset="-122"/>
                <a:ea typeface="华文新魏" panose="02010800040101010101" pitchFamily="2" charset="-122"/>
              </a:rPr>
              <a:t>”r</a:t>
            </a:r>
            <a:r>
              <a:rPr lang="zh-CN" altLang="en-US">
                <a:latin typeface="华文新魏" panose="02010800040101010101" pitchFamily="2" charset="-122"/>
                <a:ea typeface="华文新魏" panose="02010800040101010101" pitchFamily="2" charset="-122"/>
              </a:rPr>
              <a:t>置</a:t>
            </a:r>
            <a:r>
              <a:rPr lang="en-US" altLang="zh-CN">
                <a:latin typeface="华文新魏" panose="02010800040101010101" pitchFamily="2" charset="-122"/>
                <a:ea typeface="华文新魏" panose="02010800040101010101" pitchFamily="2" charset="-122"/>
              </a:rPr>
              <a:t>0</a:t>
            </a:r>
            <a:r>
              <a:rPr lang="zh-CN" altLang="en-US">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9F66823-D125-4B8A-91A3-4A58EA5671EF}"/>
              </a:ext>
            </a:extLst>
          </p:cNvPr>
          <p:cNvSpPr>
            <a:spLocks noGrp="1" noChangeArrowheads="1"/>
          </p:cNvSpPr>
          <p:nvPr>
            <p:ph type="title"/>
          </p:nvPr>
        </p:nvSpPr>
        <p:spPr>
          <a:xfrm>
            <a:off x="914400" y="533400"/>
            <a:ext cx="7772400" cy="11430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时钟页面替换改进算法</a:t>
            </a:r>
            <a:r>
              <a:rPr lang="en-US" altLang="zh-CN" sz="4800">
                <a:solidFill>
                  <a:srgbClr val="0000FF"/>
                </a:solidFill>
                <a:latin typeface="华文新魏" panose="02010800040101010101" pitchFamily="2" charset="-122"/>
                <a:ea typeface="华文新魏" panose="02010800040101010101" pitchFamily="2" charset="-122"/>
              </a:rPr>
              <a:t>(3) </a:t>
            </a:r>
            <a:br>
              <a:rPr lang="en-US" altLang="zh-CN" sz="4800">
                <a:solidFill>
                  <a:srgbClr val="0000FF"/>
                </a:solidFill>
                <a:latin typeface="华文新魏" panose="02010800040101010101" pitchFamily="2" charset="-122"/>
                <a:ea typeface="华文新魏" panose="02010800040101010101" pitchFamily="2" charset="-122"/>
              </a:rPr>
            </a:b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45059" name="Rectangle 3">
            <a:extLst>
              <a:ext uri="{FF2B5EF4-FFF2-40B4-BE49-F238E27FC236}">
                <a16:creationId xmlns:a16="http://schemas.microsoft.com/office/drawing/2014/main" id="{0B4E845A-50EA-42D7-BFD1-5E5E49C5B5E0}"/>
              </a:ext>
            </a:extLst>
          </p:cNvPr>
          <p:cNvSpPr>
            <a:spLocks noGrp="1" noChangeArrowheads="1"/>
          </p:cNvSpPr>
          <p:nvPr>
            <p:ph type="body" idx="1"/>
          </p:nvPr>
        </p:nvSpPr>
        <p:spPr>
          <a:xfrm>
            <a:off x="838200" y="1143000"/>
            <a:ext cx="7467600" cy="5105400"/>
          </a:xfrm>
        </p:spPr>
        <p:txBody>
          <a:bodyPr/>
          <a:lstStyle/>
          <a:p>
            <a:pPr algn="just" eaLnBrk="1" hangingPunct="1"/>
            <a:r>
              <a:rPr lang="zh-CN" altLang="en-US" sz="3600">
                <a:latin typeface="华文新魏" panose="02010800040101010101" pitchFamily="2" charset="-122"/>
                <a:ea typeface="华文新魏" panose="02010800040101010101" pitchFamily="2" charset="-122"/>
              </a:rPr>
              <a:t>步</a:t>
            </a:r>
            <a:r>
              <a:rPr lang="en-US" altLang="zh-CN" sz="3600">
                <a:latin typeface="华文新魏" panose="02010800040101010101" pitchFamily="2" charset="-122"/>
                <a:ea typeface="华文新魏" panose="02010800040101010101" pitchFamily="2" charset="-122"/>
              </a:rPr>
              <a:t>3</a:t>
            </a:r>
            <a:r>
              <a:rPr lang="zh-CN" altLang="en-US" sz="3600">
                <a:latin typeface="华文新魏" panose="02010800040101010101" pitchFamily="2" charset="-122"/>
                <a:ea typeface="华文新魏" panose="02010800040101010101" pitchFamily="2" charset="-122"/>
              </a:rPr>
              <a:t>：如果步</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失败，指针再次回到了起始位置，由于此时所有页面的</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引用位</a:t>
            </a:r>
            <a:r>
              <a:rPr lang="en-US" altLang="zh-CN" sz="3600">
                <a:latin typeface="华文新魏" panose="02010800040101010101" pitchFamily="2" charset="-122"/>
                <a:ea typeface="华文新魏" panose="02010800040101010101" pitchFamily="2" charset="-122"/>
              </a:rPr>
              <a:t>”r</a:t>
            </a:r>
            <a:r>
              <a:rPr lang="zh-CN" altLang="en-US" sz="3600">
                <a:latin typeface="华文新魏" panose="02010800040101010101" pitchFamily="2" charset="-122"/>
                <a:ea typeface="华文新魏" panose="02010800040101010101" pitchFamily="2" charset="-122"/>
              </a:rPr>
              <a:t>均己为</a:t>
            </a:r>
            <a:r>
              <a:rPr lang="en-US" altLang="zh-CN" sz="3600">
                <a:latin typeface="华文新魏" panose="02010800040101010101" pitchFamily="2" charset="-122"/>
                <a:ea typeface="华文新魏" panose="02010800040101010101" pitchFamily="2" charset="-122"/>
              </a:rPr>
              <a:t>0</a:t>
            </a:r>
            <a:r>
              <a:rPr lang="zh-CN" altLang="en-US" sz="3600">
                <a:latin typeface="华文新魏" panose="02010800040101010101" pitchFamily="2" charset="-122"/>
                <a:ea typeface="华文新魏" panose="02010800040101010101" pitchFamily="2" charset="-122"/>
              </a:rPr>
              <a:t>，再转向步</a:t>
            </a:r>
            <a:r>
              <a:rPr lang="en-US" altLang="zh-CN" sz="3600">
                <a:latin typeface="华文新魏" panose="02010800040101010101" pitchFamily="2" charset="-122"/>
                <a:ea typeface="华文新魏" panose="02010800040101010101" pitchFamily="2" charset="-122"/>
              </a:rPr>
              <a:t>1</a:t>
            </a:r>
            <a:r>
              <a:rPr lang="zh-CN" altLang="en-US" sz="3600">
                <a:latin typeface="华文新魏" panose="02010800040101010101" pitchFamily="2" charset="-122"/>
                <a:ea typeface="华文新魏" panose="02010800040101010101" pitchFamily="2" charset="-122"/>
              </a:rPr>
              <a:t>操作，必要时再做步</a:t>
            </a:r>
            <a:r>
              <a:rPr lang="en-US" altLang="zh-CN" sz="3600">
                <a:latin typeface="华文新魏" panose="02010800040101010101" pitchFamily="2" charset="-122"/>
                <a:ea typeface="华文新魏" panose="02010800040101010101" pitchFamily="2" charset="-122"/>
              </a:rPr>
              <a:t>2</a:t>
            </a:r>
            <a:r>
              <a:rPr lang="zh-CN" altLang="en-US" sz="3600">
                <a:latin typeface="华文新魏" panose="02010800040101010101" pitchFamily="2" charset="-122"/>
                <a:ea typeface="华文新魏" panose="02010800040101010101" pitchFamily="2" charset="-122"/>
              </a:rPr>
              <a:t>操作，这次一定可以挑出一个可淘汰的页面。</a:t>
            </a:r>
            <a:endParaRPr lang="en-US" altLang="zh-CN"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1026">
            <a:extLst>
              <a:ext uri="{FF2B5EF4-FFF2-40B4-BE49-F238E27FC236}">
                <a16:creationId xmlns:a16="http://schemas.microsoft.com/office/drawing/2014/main" id="{AEEDC515-51EE-409F-A317-9C231A8A5565}"/>
              </a:ext>
            </a:extLst>
          </p:cNvPr>
          <p:cNvSpPr>
            <a:spLocks noGrp="1" noChangeArrowheads="1"/>
          </p:cNvSpPr>
          <p:nvPr>
            <p:ph type="title"/>
          </p:nvPr>
        </p:nvSpPr>
        <p:spPr>
          <a:xfrm>
            <a:off x="838200" y="533400"/>
            <a:ext cx="7772400" cy="11430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例子</a:t>
            </a:r>
            <a:r>
              <a:rPr lang="en-US" altLang="zh-CN">
                <a:solidFill>
                  <a:srgbClr val="0000FF"/>
                </a:solidFill>
                <a:latin typeface="华文新魏" panose="02010800040101010101" pitchFamily="2" charset="-122"/>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计算缺页中断次数和被淘汰页面</a:t>
            </a:r>
            <a:r>
              <a:rPr lang="en-US" altLang="zh-CN">
                <a:solidFill>
                  <a:srgbClr val="0000FF"/>
                </a:solidFill>
                <a:latin typeface="华文新魏" panose="02010800040101010101" pitchFamily="2" charset="-122"/>
                <a:ea typeface="华文新魏" panose="02010800040101010101" pitchFamily="2" charset="-122"/>
              </a:rPr>
              <a:t>(1)</a:t>
            </a:r>
          </a:p>
        </p:txBody>
      </p:sp>
      <p:sp>
        <p:nvSpPr>
          <p:cNvPr id="46083" name="Rectangle 1027">
            <a:extLst>
              <a:ext uri="{FF2B5EF4-FFF2-40B4-BE49-F238E27FC236}">
                <a16:creationId xmlns:a16="http://schemas.microsoft.com/office/drawing/2014/main" id="{7D57F55A-E8E0-4730-9012-F6360000ECC4}"/>
              </a:ext>
            </a:extLst>
          </p:cNvPr>
          <p:cNvSpPr>
            <a:spLocks noGrp="1" noChangeArrowheads="1"/>
          </p:cNvSpPr>
          <p:nvPr>
            <p:ph type="body" idx="1"/>
          </p:nvPr>
        </p:nvSpPr>
        <p:spPr>
          <a:xfrm>
            <a:off x="914400" y="1752600"/>
            <a:ext cx="7467600" cy="4572000"/>
          </a:xfrm>
        </p:spPr>
        <p:txBody>
          <a:bodyPr/>
          <a:lstStyle/>
          <a:p>
            <a:pPr eaLnBrk="1" hangingPunct="1"/>
            <a:r>
              <a:rPr lang="zh-CN" altLang="en-US" sz="4400">
                <a:latin typeface="华文新魏" panose="02010800040101010101" pitchFamily="2" charset="-122"/>
                <a:ea typeface="华文新魏" panose="02010800040101010101" pitchFamily="2" charset="-122"/>
              </a:rPr>
              <a:t>假设采用固定分配策略，进程分得三个页框</a:t>
            </a:r>
            <a:r>
              <a:rPr lang="en-US" altLang="zh-CN" sz="4400">
                <a:latin typeface="华文新魏" panose="02010800040101010101" pitchFamily="2" charset="-122"/>
                <a:ea typeface="华文新魏" panose="02010800040101010101" pitchFamily="2" charset="-122"/>
              </a:rPr>
              <a:t>,</a:t>
            </a:r>
            <a:r>
              <a:rPr lang="zh-CN" altLang="en-US" sz="4400">
                <a:latin typeface="华文新魏" panose="02010800040101010101" pitchFamily="2" charset="-122"/>
                <a:ea typeface="华文新魏" panose="02010800040101010101" pitchFamily="2" charset="-122"/>
              </a:rPr>
              <a:t>执行中按下列次序引用</a:t>
            </a:r>
            <a:r>
              <a:rPr lang="en-US" altLang="zh-CN" sz="4400">
                <a:latin typeface="华文新魏" panose="02010800040101010101" pitchFamily="2" charset="-122"/>
                <a:ea typeface="华文新魏" panose="02010800040101010101" pitchFamily="2" charset="-122"/>
              </a:rPr>
              <a:t>5</a:t>
            </a:r>
            <a:r>
              <a:rPr lang="zh-CN" altLang="en-US" sz="4400">
                <a:latin typeface="华文新魏" panose="02010800040101010101" pitchFamily="2" charset="-122"/>
                <a:ea typeface="华文新魏" panose="02010800040101010101" pitchFamily="2" charset="-122"/>
              </a:rPr>
              <a:t>个独立的页面</a:t>
            </a:r>
            <a:r>
              <a:rPr lang="en-US" altLang="zh-CN" sz="4400">
                <a:latin typeface="华文新魏" panose="02010800040101010101" pitchFamily="2" charset="-122"/>
                <a:ea typeface="华文新魏" panose="02010800040101010101" pitchFamily="2" charset="-122"/>
              </a:rPr>
              <a:t>:  2  3  2  1  5  2  4  5  3  2  5  2</a:t>
            </a:r>
            <a:r>
              <a:rPr lang="zh-CN" altLang="en-US" sz="4400">
                <a:latin typeface="华文新魏" panose="02010800040101010101" pitchFamily="2" charset="-122"/>
                <a:ea typeface="华文新魏" panose="02010800040101010101" pitchFamily="2" charset="-122"/>
              </a:rPr>
              <a:t>。</a:t>
            </a:r>
            <a:r>
              <a:rPr lang="en-US" altLang="zh-CN" sz="4400">
                <a:latin typeface="华文新魏" panose="02010800040101010101" pitchFamily="2" charset="-122"/>
                <a:ea typeface="华文新魏" panose="02010800040101010101" pitchFamily="2" charset="-122"/>
              </a:rPr>
              <a:t> </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47A7FE4-4FDE-4A20-8848-A075F649ED18}"/>
              </a:ext>
            </a:extLst>
          </p:cNvPr>
          <p:cNvSpPr>
            <a:spLocks noGrp="1" noChangeArrowheads="1"/>
          </p:cNvSpPr>
          <p:nvPr>
            <p:ph type="title"/>
          </p:nvPr>
        </p:nvSpPr>
        <p:spPr>
          <a:xfrm>
            <a:off x="685800" y="404813"/>
            <a:ext cx="7772400" cy="1143000"/>
          </a:xfrm>
        </p:spPr>
        <p:txBody>
          <a:bodyPr/>
          <a:lstStyle/>
          <a:p>
            <a:pPr eaLnBrk="1" hangingPunct="1"/>
            <a:r>
              <a:rPr lang="zh-CN" altLang="en-US" sz="4000">
                <a:solidFill>
                  <a:srgbClr val="0000FF"/>
                </a:solidFill>
                <a:latin typeface="华文新魏" panose="02010800040101010101" pitchFamily="2" charset="-122"/>
                <a:ea typeface="华文新魏" panose="02010800040101010101" pitchFamily="2" charset="-122"/>
              </a:rPr>
              <a:t>例子</a:t>
            </a:r>
            <a:r>
              <a:rPr lang="en-US" altLang="zh-CN" sz="4000">
                <a:solidFill>
                  <a:srgbClr val="0000FF"/>
                </a:solidFill>
                <a:latin typeface="华文新魏" panose="02010800040101010101" pitchFamily="2" charset="-122"/>
                <a:ea typeface="华文新魏" panose="02010800040101010101" pitchFamily="2" charset="-122"/>
              </a:rPr>
              <a:t>--</a:t>
            </a:r>
            <a:r>
              <a:rPr lang="zh-CN" altLang="en-US" sz="4000">
                <a:solidFill>
                  <a:srgbClr val="0000FF"/>
                </a:solidFill>
                <a:latin typeface="华文新魏" panose="02010800040101010101" pitchFamily="2" charset="-122"/>
                <a:ea typeface="华文新魏" panose="02010800040101010101" pitchFamily="2" charset="-122"/>
              </a:rPr>
              <a:t>计算缺页中断次数和被淘汰页面</a:t>
            </a:r>
            <a:r>
              <a:rPr lang="en-US" altLang="zh-CN" sz="4000">
                <a:solidFill>
                  <a:srgbClr val="0000FF"/>
                </a:solidFill>
                <a:latin typeface="华文新魏" panose="02010800040101010101" pitchFamily="2" charset="-122"/>
                <a:ea typeface="华文新魏" panose="02010800040101010101" pitchFamily="2" charset="-122"/>
              </a:rPr>
              <a:t>(2)</a:t>
            </a:r>
          </a:p>
        </p:txBody>
      </p:sp>
      <p:graphicFrame>
        <p:nvGraphicFramePr>
          <p:cNvPr id="47107" name="Object 2">
            <a:extLst>
              <a:ext uri="{FF2B5EF4-FFF2-40B4-BE49-F238E27FC236}">
                <a16:creationId xmlns:a16="http://schemas.microsoft.com/office/drawing/2014/main" id="{E33A1D96-BB6F-4A3A-8EA1-FCE375B33FAD}"/>
              </a:ext>
            </a:extLst>
          </p:cNvPr>
          <p:cNvGraphicFramePr>
            <a:graphicFrameLocks noChangeAspect="1"/>
          </p:cNvGraphicFramePr>
          <p:nvPr>
            <p:ph type="body" idx="1"/>
          </p:nvPr>
        </p:nvGraphicFramePr>
        <p:xfrm>
          <a:off x="323850" y="2173288"/>
          <a:ext cx="7372350" cy="3729037"/>
        </p:xfrm>
        <a:graphic>
          <a:graphicData uri="http://schemas.openxmlformats.org/presentationml/2006/ole">
            <mc:AlternateContent xmlns:mc="http://schemas.openxmlformats.org/markup-compatibility/2006">
              <mc:Choice xmlns:v="urn:schemas-microsoft-com:vml" Requires="v">
                <p:oleObj spid="_x0000_s47108" name="Document" r:id="rId3" imgW="5632704" imgH="2702052" progId="Word.Document.8">
                  <p:embed/>
                </p:oleObj>
              </mc:Choice>
              <mc:Fallback>
                <p:oleObj name="Document" r:id="rId3" imgW="5632704" imgH="270205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173288"/>
                        <a:ext cx="7372350" cy="372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0A27739-71A5-46DA-A649-77C15CA3CCF2}"/>
              </a:ext>
            </a:extLst>
          </p:cNvPr>
          <p:cNvSpPr>
            <a:spLocks noGrp="1" noChangeArrowheads="1"/>
          </p:cNvSpPr>
          <p:nvPr>
            <p:ph type="title"/>
          </p:nvPr>
        </p:nvSpPr>
        <p:spPr>
          <a:xfrm>
            <a:off x="685800" y="476250"/>
            <a:ext cx="7772400" cy="1143000"/>
          </a:xfrm>
        </p:spPr>
        <p:txBody>
          <a:bodyPr/>
          <a:lstStyle/>
          <a:p>
            <a:pPr eaLnBrk="1" hangingPunct="1"/>
            <a:r>
              <a:rPr lang="zh-CN" altLang="en-US" sz="4000">
                <a:solidFill>
                  <a:srgbClr val="0000FF"/>
                </a:solidFill>
                <a:latin typeface="华文新魏" panose="02010800040101010101" pitchFamily="2" charset="-122"/>
                <a:ea typeface="华文新魏" panose="02010800040101010101" pitchFamily="2" charset="-122"/>
              </a:rPr>
              <a:t>例子</a:t>
            </a:r>
            <a:r>
              <a:rPr lang="en-US" altLang="zh-CN" sz="4000">
                <a:solidFill>
                  <a:srgbClr val="0000FF"/>
                </a:solidFill>
                <a:latin typeface="华文新魏" panose="02010800040101010101" pitchFamily="2" charset="-122"/>
                <a:ea typeface="华文新魏" panose="02010800040101010101" pitchFamily="2" charset="-122"/>
              </a:rPr>
              <a:t>--</a:t>
            </a:r>
            <a:r>
              <a:rPr lang="zh-CN" altLang="en-US" sz="4000">
                <a:solidFill>
                  <a:srgbClr val="0000FF"/>
                </a:solidFill>
                <a:latin typeface="华文新魏" panose="02010800040101010101" pitchFamily="2" charset="-122"/>
                <a:ea typeface="华文新魏" panose="02010800040101010101" pitchFamily="2" charset="-122"/>
              </a:rPr>
              <a:t>计算缺页中断次数和被淘汰页面</a:t>
            </a:r>
            <a:r>
              <a:rPr lang="en-US" altLang="zh-CN" sz="4000">
                <a:solidFill>
                  <a:srgbClr val="0000FF"/>
                </a:solidFill>
                <a:latin typeface="华文新魏" panose="02010800040101010101" pitchFamily="2" charset="-122"/>
                <a:ea typeface="华文新魏" panose="02010800040101010101" pitchFamily="2" charset="-122"/>
              </a:rPr>
              <a:t>(3)</a:t>
            </a:r>
          </a:p>
        </p:txBody>
      </p:sp>
      <p:graphicFrame>
        <p:nvGraphicFramePr>
          <p:cNvPr id="48131" name="Object 2">
            <a:extLst>
              <a:ext uri="{FF2B5EF4-FFF2-40B4-BE49-F238E27FC236}">
                <a16:creationId xmlns:a16="http://schemas.microsoft.com/office/drawing/2014/main" id="{CEA120EE-9F6E-4A82-9FB4-FF038E4F5993}"/>
              </a:ext>
            </a:extLst>
          </p:cNvPr>
          <p:cNvGraphicFramePr>
            <a:graphicFrameLocks noChangeAspect="1"/>
          </p:cNvGraphicFramePr>
          <p:nvPr>
            <p:ph type="body" idx="1"/>
          </p:nvPr>
        </p:nvGraphicFramePr>
        <p:xfrm>
          <a:off x="-252413" y="1851025"/>
          <a:ext cx="8569326" cy="3948113"/>
        </p:xfrm>
        <a:graphic>
          <a:graphicData uri="http://schemas.openxmlformats.org/presentationml/2006/ole">
            <mc:AlternateContent xmlns:mc="http://schemas.openxmlformats.org/markup-compatibility/2006">
              <mc:Choice xmlns:v="urn:schemas-microsoft-com:vml" Requires="v">
                <p:oleObj spid="_x0000_s48132" name="Document" r:id="rId3" imgW="5640375" imgH="2598834" progId="Word.Document.8">
                  <p:embed/>
                </p:oleObj>
              </mc:Choice>
              <mc:Fallback>
                <p:oleObj name="Document" r:id="rId3" imgW="5640375" imgH="259883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851025"/>
                        <a:ext cx="8569326"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867AC8FC-4B62-4758-9B5F-71188D55D689}"/>
              </a:ext>
            </a:extLst>
          </p:cNvPr>
          <p:cNvSpPr>
            <a:spLocks noGrp="1" noChangeArrowheads="1"/>
          </p:cNvSpPr>
          <p:nvPr>
            <p:ph type="title"/>
          </p:nvPr>
        </p:nvSpPr>
        <p:spPr>
          <a:xfrm>
            <a:off x="685800" y="457200"/>
            <a:ext cx="7772400" cy="11430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例子</a:t>
            </a:r>
            <a:r>
              <a:rPr lang="en-US" altLang="zh-CN">
                <a:solidFill>
                  <a:srgbClr val="0000FF"/>
                </a:solidFill>
                <a:latin typeface="华文新魏" panose="02010800040101010101" pitchFamily="2" charset="-122"/>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计算缺页中断次数和被淘汰页面</a:t>
            </a:r>
            <a:r>
              <a:rPr lang="en-US" altLang="zh-CN">
                <a:solidFill>
                  <a:srgbClr val="0000FF"/>
                </a:solidFill>
                <a:latin typeface="华文新魏" panose="02010800040101010101" pitchFamily="2" charset="-122"/>
                <a:ea typeface="华文新魏" panose="02010800040101010101" pitchFamily="2" charset="-122"/>
              </a:rPr>
              <a:t>(4)</a:t>
            </a:r>
          </a:p>
        </p:txBody>
      </p:sp>
      <p:sp>
        <p:nvSpPr>
          <p:cNvPr id="49155" name="Rectangle 1027">
            <a:extLst>
              <a:ext uri="{FF2B5EF4-FFF2-40B4-BE49-F238E27FC236}">
                <a16:creationId xmlns:a16="http://schemas.microsoft.com/office/drawing/2014/main" id="{BA5712C2-C331-4CD9-91DD-58CF45ECE8AB}"/>
              </a:ext>
            </a:extLst>
          </p:cNvPr>
          <p:cNvSpPr>
            <a:spLocks noGrp="1" noChangeArrowheads="1"/>
          </p:cNvSpPr>
          <p:nvPr>
            <p:ph type="body" idx="1"/>
          </p:nvPr>
        </p:nvSpPr>
        <p:spPr>
          <a:xfrm>
            <a:off x="914400" y="1828800"/>
            <a:ext cx="7924800" cy="44196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r>
              <a:rPr lang="zh-CN" altLang="en-US" sz="4000">
                <a:solidFill>
                  <a:srgbClr val="0000FF"/>
                </a:solidFill>
                <a:latin typeface="华文新魏" panose="02010800040101010101" pitchFamily="2" charset="-122"/>
                <a:ea typeface="华文新魏" panose="02010800040101010101" pitchFamily="2" charset="-122"/>
              </a:rPr>
              <a:t>性能比较</a:t>
            </a:r>
            <a:r>
              <a:rPr lang="en-US" altLang="zh-CN" sz="4000">
                <a:solidFill>
                  <a:srgbClr val="0000FF"/>
                </a:solidFill>
                <a:latin typeface="华文新魏" panose="02010800040101010101" pitchFamily="2" charset="-122"/>
                <a:ea typeface="华文新魏" panose="02010800040101010101" pitchFamily="2" charset="-122"/>
              </a:rPr>
              <a:t> </a:t>
            </a:r>
          </a:p>
          <a:p>
            <a:pPr eaLnBrk="1" hangingPunct="1"/>
            <a:r>
              <a:rPr lang="en-US" altLang="zh-CN">
                <a:latin typeface="华文新魏" panose="02010800040101010101" pitchFamily="2" charset="-122"/>
                <a:ea typeface="华文新魏" panose="02010800040101010101" pitchFamily="2" charset="-122"/>
              </a:rPr>
              <a:t>OPT     F(1)  F(2)  F(4) +3</a:t>
            </a:r>
            <a:r>
              <a:rPr lang="zh-CN" altLang="en-US">
                <a:latin typeface="华文新魏" panose="02010800040101010101" pitchFamily="2" charset="-122"/>
                <a:ea typeface="华文新魏" panose="02010800040101010101" pitchFamily="2" charset="-122"/>
              </a:rPr>
              <a:t>次</a:t>
            </a:r>
            <a:endParaRPr lang="en-US" altLang="zh-CN">
              <a:latin typeface="华文新魏" panose="02010800040101010101" pitchFamily="2" charset="-122"/>
              <a:ea typeface="华文新魏" panose="02010800040101010101" pitchFamily="2" charset="-122"/>
            </a:endParaRPr>
          </a:p>
          <a:p>
            <a:pPr eaLnBrk="1" hangingPunct="1"/>
            <a:r>
              <a:rPr lang="en-US" altLang="zh-CN">
                <a:latin typeface="华文新魏" panose="02010800040101010101" pitchFamily="2" charset="-122"/>
                <a:ea typeface="华文新魏" panose="02010800040101010101" pitchFamily="2" charset="-122"/>
              </a:rPr>
              <a:t>LRU     F(3) F(1) F(2) F(4) +3</a:t>
            </a:r>
            <a:r>
              <a:rPr lang="zh-CN" altLang="en-US">
                <a:latin typeface="华文新魏" panose="02010800040101010101" pitchFamily="2" charset="-122"/>
                <a:ea typeface="华文新魏" panose="02010800040101010101" pitchFamily="2" charset="-122"/>
              </a:rPr>
              <a:t>次</a:t>
            </a:r>
            <a:endParaRPr lang="en-US" altLang="zh-CN">
              <a:latin typeface="华文新魏" panose="02010800040101010101" pitchFamily="2" charset="-122"/>
              <a:ea typeface="华文新魏" panose="02010800040101010101" pitchFamily="2" charset="-122"/>
            </a:endParaRPr>
          </a:p>
          <a:p>
            <a:pPr eaLnBrk="1" hangingPunct="1"/>
            <a:r>
              <a:rPr lang="en-US" altLang="zh-CN">
                <a:latin typeface="华文新魏" panose="02010800040101010101" pitchFamily="2" charset="-122"/>
                <a:ea typeface="华文新魏" panose="02010800040101010101" pitchFamily="2" charset="-122"/>
              </a:rPr>
              <a:t>CLOCK   F(2) F(3) F(1) F(5) F(4) +3</a:t>
            </a:r>
            <a:r>
              <a:rPr lang="zh-CN" altLang="en-US">
                <a:latin typeface="华文新魏" panose="02010800040101010101" pitchFamily="2" charset="-122"/>
                <a:ea typeface="华文新魏" panose="02010800040101010101" pitchFamily="2" charset="-122"/>
              </a:rPr>
              <a:t>次</a:t>
            </a:r>
            <a:endParaRPr lang="en-US" altLang="zh-CN">
              <a:latin typeface="华文新魏" panose="02010800040101010101" pitchFamily="2" charset="-122"/>
              <a:ea typeface="华文新魏" panose="02010800040101010101" pitchFamily="2" charset="-122"/>
            </a:endParaRPr>
          </a:p>
          <a:p>
            <a:pPr eaLnBrk="1" hangingPunct="1"/>
            <a:r>
              <a:rPr lang="en-US" altLang="zh-CN">
                <a:latin typeface="华文新魏" panose="02010800040101010101" pitchFamily="2" charset="-122"/>
                <a:ea typeface="华文新魏" panose="02010800040101010101" pitchFamily="2" charset="-122"/>
              </a:rPr>
              <a:t>FIFO    F(1) F(3) F(1) F(5) F(2) F(4) +3</a:t>
            </a:r>
            <a:r>
              <a:rPr lang="zh-CN" altLang="en-US">
                <a:latin typeface="华文新魏" panose="02010800040101010101" pitchFamily="2" charset="-122"/>
                <a:ea typeface="华文新魏" panose="02010800040101010101" pitchFamily="2" charset="-122"/>
              </a:rPr>
              <a:t>次</a:t>
            </a:r>
            <a:endParaRPr lang="en-US" altLang="zh-CN">
              <a:latin typeface="华文新魏" panose="02010800040101010101" pitchFamily="2" charset="-122"/>
              <a:ea typeface="华文新魏" panose="02010800040101010101" pitchFamily="2" charset="-122"/>
            </a:endParaRP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816C1C0-54F3-439A-9899-F739492C92E5}"/>
              </a:ext>
            </a:extLst>
          </p:cNvPr>
          <p:cNvSpPr>
            <a:spLocks noGrp="1" noChangeArrowheads="1"/>
          </p:cNvSpPr>
          <p:nvPr>
            <p:ph type="title"/>
          </p:nvPr>
        </p:nvSpPr>
        <p:spPr>
          <a:xfrm>
            <a:off x="685800" y="333375"/>
            <a:ext cx="77724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7 </a:t>
            </a:r>
            <a:r>
              <a:rPr lang="zh-CN" altLang="en-US" sz="4800">
                <a:solidFill>
                  <a:srgbClr val="0000FF"/>
                </a:solidFill>
                <a:latin typeface="华文新魏" panose="02010800040101010101" pitchFamily="2" charset="-122"/>
                <a:ea typeface="华文新魏" panose="02010800040101010101" pitchFamily="2" charset="-122"/>
              </a:rPr>
              <a:t>局部页面替换算法</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50179" name="Rectangle 3">
            <a:extLst>
              <a:ext uri="{FF2B5EF4-FFF2-40B4-BE49-F238E27FC236}">
                <a16:creationId xmlns:a16="http://schemas.microsoft.com/office/drawing/2014/main" id="{9DF54B41-CEA2-4992-B478-8001D74E4CA7}"/>
              </a:ext>
            </a:extLst>
          </p:cNvPr>
          <p:cNvSpPr>
            <a:spLocks noGrp="1" noChangeArrowheads="1"/>
          </p:cNvSpPr>
          <p:nvPr>
            <p:ph type="body" idx="1"/>
          </p:nvPr>
        </p:nvSpPr>
        <p:spPr>
          <a:xfrm>
            <a:off x="1263650" y="1412875"/>
            <a:ext cx="7772400" cy="4827588"/>
          </a:xfrm>
        </p:spPr>
        <p:txBody>
          <a:bodyPr/>
          <a:lstStyle/>
          <a:p>
            <a:pPr eaLnBrk="1" hangingPunct="1">
              <a:buFontTx/>
              <a:buNone/>
            </a:pPr>
            <a:r>
              <a:rPr lang="en-US" altLang="zh-CN" sz="3600">
                <a:latin typeface="华文新魏" panose="02010800040101010101" pitchFamily="2" charset="-122"/>
                <a:ea typeface="华文新魏" panose="02010800040101010101" pitchFamily="2" charset="-122"/>
              </a:rPr>
              <a:t>1) </a:t>
            </a:r>
            <a:r>
              <a:rPr lang="zh-CN" altLang="en-US" sz="3600">
                <a:latin typeface="华文新魏" panose="02010800040101010101" pitchFamily="2" charset="-122"/>
                <a:ea typeface="华文新魏" panose="02010800040101010101" pitchFamily="2" charset="-122"/>
              </a:rPr>
              <a:t>局部最佳页面替换算法</a:t>
            </a:r>
            <a:r>
              <a:rPr lang="en-US" altLang="zh-CN" sz="3600">
                <a:latin typeface="华文新魏" panose="02010800040101010101" pitchFamily="2" charset="-122"/>
                <a:ea typeface="华文新魏" panose="02010800040101010101" pitchFamily="2" charset="-122"/>
              </a:rPr>
              <a:t> </a:t>
            </a:r>
          </a:p>
          <a:p>
            <a:pPr eaLnBrk="1" hangingPunct="1">
              <a:buFontTx/>
              <a:buNone/>
            </a:pPr>
            <a:r>
              <a:rPr lang="en-US" altLang="zh-CN" sz="3600">
                <a:latin typeface="华文新魏" panose="02010800040101010101" pitchFamily="2" charset="-122"/>
                <a:ea typeface="华文新魏" panose="02010800040101010101" pitchFamily="2" charset="-122"/>
              </a:rPr>
              <a:t>2) </a:t>
            </a:r>
            <a:r>
              <a:rPr lang="zh-CN" altLang="en-US" sz="3600">
                <a:latin typeface="华文新魏" panose="02010800040101010101" pitchFamily="2" charset="-122"/>
                <a:ea typeface="华文新魏" panose="02010800040101010101" pitchFamily="2" charset="-122"/>
              </a:rPr>
              <a:t>工作集模型和工作集置换算法</a:t>
            </a:r>
            <a:r>
              <a:rPr lang="en-US" altLang="zh-CN" sz="3600">
                <a:latin typeface="华文新魏" panose="02010800040101010101" pitchFamily="2" charset="-122"/>
                <a:ea typeface="华文新魏" panose="02010800040101010101" pitchFamily="2" charset="-122"/>
              </a:rPr>
              <a:t> </a:t>
            </a:r>
          </a:p>
          <a:p>
            <a:pPr eaLnBrk="1" hangingPunct="1">
              <a:buFontTx/>
              <a:buNone/>
            </a:pPr>
            <a:r>
              <a:rPr lang="en-US" altLang="zh-CN" sz="3600">
                <a:latin typeface="华文新魏" panose="02010800040101010101" pitchFamily="2" charset="-122"/>
                <a:ea typeface="华文新魏" panose="02010800040101010101" pitchFamily="2" charset="-122"/>
              </a:rPr>
              <a:t>3) </a:t>
            </a:r>
            <a:r>
              <a:rPr lang="zh-CN" altLang="en-US" sz="3600">
                <a:latin typeface="华文新魏" panose="02010800040101010101" pitchFamily="2" charset="-122"/>
                <a:ea typeface="华文新魏" panose="02010800040101010101" pitchFamily="2" charset="-122"/>
              </a:rPr>
              <a:t>模拟工作集替换算法</a:t>
            </a:r>
            <a:endParaRPr lang="en-US" altLang="zh-CN" sz="3600">
              <a:latin typeface="华文新魏" panose="02010800040101010101" pitchFamily="2" charset="-122"/>
              <a:ea typeface="华文新魏" panose="02010800040101010101" pitchFamily="2" charset="-122"/>
            </a:endParaRPr>
          </a:p>
          <a:p>
            <a:pPr eaLnBrk="1" hangingPunct="1">
              <a:buFontTx/>
              <a:buNone/>
            </a:pPr>
            <a:r>
              <a:rPr lang="en-US" altLang="zh-CN" sz="3600">
                <a:latin typeface="华文新魏" panose="02010800040101010101" pitchFamily="2" charset="-122"/>
                <a:ea typeface="华文新魏" panose="02010800040101010101" pitchFamily="2" charset="-122"/>
              </a:rPr>
              <a:t>4) </a:t>
            </a:r>
            <a:r>
              <a:rPr lang="zh-CN" altLang="en-US" sz="3600">
                <a:latin typeface="华文新魏" panose="02010800040101010101" pitchFamily="2" charset="-122"/>
                <a:ea typeface="华文新魏" panose="02010800040101010101" pitchFamily="2" charset="-122"/>
              </a:rPr>
              <a:t>缺页频率替换算法</a:t>
            </a:r>
            <a:endParaRPr lang="en-US" altLang="zh-CN" sz="3600">
              <a:latin typeface="华文新魏" panose="02010800040101010101" pitchFamily="2" charset="-122"/>
              <a:ea typeface="华文新魏" panose="02010800040101010101" pitchFamily="2" charset="-122"/>
            </a:endParaRPr>
          </a:p>
          <a:p>
            <a:pPr eaLnBrk="1" hangingPunct="1">
              <a:buFontTx/>
              <a:buNone/>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5509322-233E-4DFC-BE05-CBC131229995}"/>
              </a:ext>
            </a:extLst>
          </p:cNvPr>
          <p:cNvSpPr>
            <a:spLocks noGrp="1" noChangeArrowheads="1"/>
          </p:cNvSpPr>
          <p:nvPr>
            <p:ph type="title"/>
          </p:nvPr>
        </p:nvSpPr>
        <p:spPr>
          <a:xfrm>
            <a:off x="685800" y="188913"/>
            <a:ext cx="77724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1) </a:t>
            </a:r>
            <a:r>
              <a:rPr lang="zh-CN" altLang="en-US" sz="4800">
                <a:solidFill>
                  <a:srgbClr val="0000FF"/>
                </a:solidFill>
                <a:latin typeface="华文新魏" panose="02010800040101010101" pitchFamily="2" charset="-122"/>
                <a:ea typeface="华文新魏" panose="02010800040101010101" pitchFamily="2" charset="-122"/>
              </a:rPr>
              <a:t>局部最佳页面替换算法</a:t>
            </a:r>
            <a:r>
              <a:rPr lang="en-US" altLang="zh-CN" sz="4800">
                <a:solidFill>
                  <a:srgbClr val="0000FF"/>
                </a:solidFill>
                <a:latin typeface="华文新魏" panose="02010800040101010101" pitchFamily="2" charset="-122"/>
                <a:ea typeface="华文新魏" panose="02010800040101010101" pitchFamily="2" charset="-122"/>
              </a:rPr>
              <a:t>(1)</a:t>
            </a:r>
          </a:p>
        </p:txBody>
      </p:sp>
      <p:sp>
        <p:nvSpPr>
          <p:cNvPr id="51203" name="Rectangle 3">
            <a:extLst>
              <a:ext uri="{FF2B5EF4-FFF2-40B4-BE49-F238E27FC236}">
                <a16:creationId xmlns:a16="http://schemas.microsoft.com/office/drawing/2014/main" id="{2C3431E5-C76A-4F70-BA23-7F3DBF1B3109}"/>
              </a:ext>
            </a:extLst>
          </p:cNvPr>
          <p:cNvSpPr>
            <a:spLocks noGrp="1" noChangeArrowheads="1"/>
          </p:cNvSpPr>
          <p:nvPr>
            <p:ph type="body" idx="1"/>
          </p:nvPr>
        </p:nvSpPr>
        <p:spPr>
          <a:xfrm>
            <a:off x="611188" y="1268413"/>
            <a:ext cx="7772400" cy="5330825"/>
          </a:xfrm>
        </p:spPr>
        <p:txBody>
          <a:bodyPr/>
          <a:lstStyle/>
          <a:p>
            <a:pPr eaLnBrk="1" hangingPunct="1"/>
            <a:r>
              <a:rPr lang="zh-CN" altLang="en-US">
                <a:latin typeface="华文新魏" panose="02010800040101010101" pitchFamily="2" charset="-122"/>
                <a:ea typeface="华文新魏" panose="02010800040101010101" pitchFamily="2" charset="-122"/>
              </a:rPr>
              <a:t>实现思想：</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进程在时刻</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访问某页面，如果该页面不在主存中，导致一次缺页，把该页面装入一个空闲页框。不论发生缺页与否，算法在每一步要考虑引用串，如果该页面在时间间隔</a:t>
            </a:r>
            <a:r>
              <a:rPr lang="en-US" altLang="zh-CN">
                <a:latin typeface="华文新魏" panose="02010800040101010101" pitchFamily="2" charset="-122"/>
                <a:ea typeface="华文新魏" panose="02010800040101010101" pitchFamily="2" charset="-122"/>
              </a:rPr>
              <a:t>(t,t+τ)</a:t>
            </a:r>
            <a:r>
              <a:rPr lang="zh-CN" altLang="en-US">
                <a:latin typeface="华文新魏" panose="02010800040101010101" pitchFamily="2" charset="-122"/>
                <a:ea typeface="华文新魏" panose="02010800040101010101" pitchFamily="2" charset="-122"/>
              </a:rPr>
              <a:t>内未被再次引用，那么就移出页面；否则，该页被保留在进程的驻留集中，直到再次被引用。</a:t>
            </a:r>
            <a:r>
              <a:rPr lang="en-US" altLang="zh-CN">
                <a:latin typeface="华文新魏" panose="02010800040101010101" pitchFamily="2" charset="-122"/>
                <a:ea typeface="华文新魏" panose="02010800040101010101" pitchFamily="2" charset="-122"/>
              </a:rPr>
              <a:t> </a:t>
            </a:r>
          </a:p>
          <a:p>
            <a:pPr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16D7479-F6E4-47F0-A449-F4DF1672342B}"/>
              </a:ext>
            </a:extLst>
          </p:cNvPr>
          <p:cNvSpPr>
            <a:spLocks noGrp="1" noChangeArrowheads="1"/>
          </p:cNvSpPr>
          <p:nvPr>
            <p:ph type="title"/>
          </p:nvPr>
        </p:nvSpPr>
        <p:spPr>
          <a:xfrm>
            <a:off x="228600" y="762000"/>
            <a:ext cx="8915400" cy="11430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实现虚拟存储器须解决的问题</a:t>
            </a:r>
            <a:br>
              <a:rPr lang="en-US" altLang="zh-CN">
                <a:solidFill>
                  <a:srgbClr val="0000FF"/>
                </a:solidFill>
                <a:latin typeface="华文新魏" panose="02010800040101010101" pitchFamily="2" charset="-122"/>
                <a:ea typeface="华文新魏" panose="02010800040101010101" pitchFamily="2" charset="-122"/>
              </a:rPr>
            </a:br>
            <a:br>
              <a:rPr lang="en-US" altLang="zh-CN">
                <a:latin typeface="华文新魏" panose="02010800040101010101" pitchFamily="2" charset="-122"/>
                <a:ea typeface="华文新魏" panose="02010800040101010101" pitchFamily="2" charset="-122"/>
              </a:rPr>
            </a:br>
            <a:endParaRPr lang="en-US" altLang="zh-CN">
              <a:latin typeface="华文新魏" panose="02010800040101010101" pitchFamily="2" charset="-122"/>
              <a:ea typeface="华文新魏" panose="02010800040101010101" pitchFamily="2" charset="-122"/>
            </a:endParaRPr>
          </a:p>
        </p:txBody>
      </p:sp>
      <p:sp>
        <p:nvSpPr>
          <p:cNvPr id="6147" name="Rectangle 3">
            <a:extLst>
              <a:ext uri="{FF2B5EF4-FFF2-40B4-BE49-F238E27FC236}">
                <a16:creationId xmlns:a16="http://schemas.microsoft.com/office/drawing/2014/main" id="{D901A101-FB52-4435-93A9-C8C0E9F26E51}"/>
              </a:ext>
            </a:extLst>
          </p:cNvPr>
          <p:cNvSpPr>
            <a:spLocks noGrp="1" noChangeArrowheads="1"/>
          </p:cNvSpPr>
          <p:nvPr>
            <p:ph type="body" idx="1"/>
          </p:nvPr>
        </p:nvSpPr>
        <p:spPr>
          <a:xfrm>
            <a:off x="381000" y="1196975"/>
            <a:ext cx="8686800" cy="4464050"/>
          </a:xfrm>
        </p:spPr>
        <p:txBody>
          <a:bodyPr/>
          <a:lstStyle/>
          <a:p>
            <a:pPr lvl="1" algn="just" eaLnBrk="1" hangingPunct="1">
              <a:buFontTx/>
              <a:buNone/>
            </a:pPr>
            <a:r>
              <a:rPr lang="en-US" altLang="zh-CN" sz="4000">
                <a:latin typeface="华文新魏" panose="02010800040101010101" pitchFamily="2" charset="-122"/>
                <a:cs typeface="Times New Roman" panose="02020603050405020304" pitchFamily="18" charset="0"/>
              </a:rPr>
              <a:t> •</a:t>
            </a:r>
            <a:r>
              <a:rPr lang="zh-CN" altLang="en-US" sz="4000">
                <a:latin typeface="华文新魏" panose="02010800040101010101" pitchFamily="2" charset="-122"/>
                <a:ea typeface="华文新魏" panose="02010800040101010101" pitchFamily="2" charset="-122"/>
              </a:rPr>
              <a:t>主存辅存统一管理问题、</a:t>
            </a:r>
            <a:endParaRPr lang="en-US" altLang="zh-CN" sz="4000">
              <a:latin typeface="华文新魏" panose="02010800040101010101" pitchFamily="2" charset="-122"/>
              <a:ea typeface="华文新魏" panose="02010800040101010101" pitchFamily="2" charset="-122"/>
            </a:endParaRPr>
          </a:p>
          <a:p>
            <a:pPr lvl="1" algn="just" eaLnBrk="1" hangingPunct="1">
              <a:buFontTx/>
              <a:buNone/>
            </a:pPr>
            <a:r>
              <a:rPr lang="en-US" altLang="zh-CN" sz="4000">
                <a:latin typeface="华文新魏" panose="02010800040101010101" pitchFamily="2" charset="-122"/>
                <a:ea typeface="华文新魏" panose="02010800040101010101" pitchFamily="2" charset="-122"/>
              </a:rPr>
              <a:t> </a:t>
            </a:r>
            <a:r>
              <a:rPr lang="en-US" altLang="zh-CN" sz="4000">
                <a:latin typeface="华文新魏" panose="02010800040101010101" pitchFamily="2" charset="-122"/>
                <a:cs typeface="Times New Roman" panose="02020603050405020304" pitchFamily="18" charset="0"/>
              </a:rPr>
              <a:t>•</a:t>
            </a:r>
            <a:r>
              <a:rPr lang="zh-CN" altLang="en-US" sz="4000">
                <a:latin typeface="华文新魏" panose="02010800040101010101" pitchFamily="2" charset="-122"/>
                <a:ea typeface="华文新魏" panose="02010800040101010101" pitchFamily="2" charset="-122"/>
              </a:rPr>
              <a:t>逻辑地址到物理地址的转换问题</a:t>
            </a:r>
            <a:endParaRPr lang="en-US" altLang="zh-CN" sz="4000">
              <a:latin typeface="华文新魏" panose="02010800040101010101" pitchFamily="2" charset="-122"/>
              <a:ea typeface="华文新魏" panose="02010800040101010101" pitchFamily="2" charset="-122"/>
            </a:endParaRPr>
          </a:p>
          <a:p>
            <a:pPr lvl="1" algn="just" eaLnBrk="1" hangingPunct="1">
              <a:buFontTx/>
              <a:buNone/>
            </a:pPr>
            <a:r>
              <a:rPr lang="en-US" altLang="zh-CN" sz="4000">
                <a:latin typeface="华文新魏" panose="02010800040101010101" pitchFamily="2" charset="-122"/>
                <a:cs typeface="Times New Roman" panose="02020603050405020304" pitchFamily="18" charset="0"/>
              </a:rPr>
              <a:t> •</a:t>
            </a:r>
            <a:r>
              <a:rPr lang="zh-CN" altLang="en-US" sz="4000">
                <a:latin typeface="华文新魏" panose="02010800040101010101" pitchFamily="2" charset="-122"/>
                <a:ea typeface="华文新魏" panose="02010800040101010101" pitchFamily="2" charset="-122"/>
              </a:rPr>
              <a:t>部分装入和部分对换问题。</a:t>
            </a:r>
            <a:endParaRPr lang="en-US" altLang="zh-CN" sz="4000">
              <a:latin typeface="华文新魏" panose="02010800040101010101" pitchFamily="2" charset="-122"/>
              <a:ea typeface="华文新魏" panose="02010800040101010101" pitchFamily="2" charset="-122"/>
            </a:endParaRPr>
          </a:p>
          <a:p>
            <a:pPr eaLnBrk="1" hangingPunct="1"/>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61B8B41-4D88-4E19-9D41-F59AAEEBC4FA}"/>
              </a:ext>
            </a:extLst>
          </p:cNvPr>
          <p:cNvSpPr>
            <a:spLocks noGrp="1" noChangeArrowheads="1"/>
          </p:cNvSpPr>
          <p:nvPr>
            <p:ph type="title"/>
          </p:nvPr>
        </p:nvSpPr>
        <p:spPr>
          <a:xfrm>
            <a:off x="685800" y="188913"/>
            <a:ext cx="7772400" cy="11430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局部最佳页面替换算法</a:t>
            </a:r>
            <a:r>
              <a:rPr lang="en-US" altLang="zh-CN">
                <a:solidFill>
                  <a:srgbClr val="0000FF"/>
                </a:solidFill>
                <a:latin typeface="华文新魏" panose="02010800040101010101" pitchFamily="2" charset="-122"/>
                <a:ea typeface="华文新魏" panose="02010800040101010101" pitchFamily="2" charset="-122"/>
              </a:rPr>
              <a:t>(2)</a:t>
            </a:r>
          </a:p>
        </p:txBody>
      </p:sp>
      <p:pic>
        <p:nvPicPr>
          <p:cNvPr id="52227" name="Picture 28">
            <a:extLst>
              <a:ext uri="{FF2B5EF4-FFF2-40B4-BE49-F238E27FC236}">
                <a16:creationId xmlns:a16="http://schemas.microsoft.com/office/drawing/2014/main" id="{82604745-7FF2-413A-84A8-E6C154C303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8486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Box 3">
            <a:extLst>
              <a:ext uri="{FF2B5EF4-FFF2-40B4-BE49-F238E27FC236}">
                <a16:creationId xmlns:a16="http://schemas.microsoft.com/office/drawing/2014/main" id="{BB92C260-898C-4472-9A7A-77A027F6B457}"/>
              </a:ext>
            </a:extLst>
          </p:cNvPr>
          <p:cNvSpPr txBox="1">
            <a:spLocks noChangeArrowheads="1"/>
          </p:cNvSpPr>
          <p:nvPr/>
        </p:nvSpPr>
        <p:spPr bwMode="auto">
          <a:xfrm>
            <a:off x="7924800" y="533400"/>
            <a:ext cx="698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T=3</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EDB1DDE-EB6C-4FE1-B0E3-AFD0F8A64FFC}"/>
              </a:ext>
            </a:extLst>
          </p:cNvPr>
          <p:cNvSpPr>
            <a:spLocks noGrp="1" noChangeArrowheads="1"/>
          </p:cNvSpPr>
          <p:nvPr>
            <p:ph type="title"/>
          </p:nvPr>
        </p:nvSpPr>
        <p:spPr>
          <a:xfrm>
            <a:off x="539750" y="115888"/>
            <a:ext cx="8353425" cy="11430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2) </a:t>
            </a:r>
            <a:r>
              <a:rPr lang="zh-CN" altLang="en-US">
                <a:solidFill>
                  <a:srgbClr val="0000FF"/>
                </a:solidFill>
                <a:latin typeface="华文新魏" panose="02010800040101010101" pitchFamily="2" charset="-122"/>
                <a:ea typeface="华文新魏" panose="02010800040101010101" pitchFamily="2" charset="-122"/>
              </a:rPr>
              <a:t>工作集模型和工作集置换算法</a:t>
            </a:r>
            <a:r>
              <a:rPr lang="en-US" altLang="zh-CN" sz="4000"/>
              <a:t> </a:t>
            </a:r>
          </a:p>
        </p:txBody>
      </p:sp>
      <p:sp>
        <p:nvSpPr>
          <p:cNvPr id="53251" name="Rectangle 3">
            <a:extLst>
              <a:ext uri="{FF2B5EF4-FFF2-40B4-BE49-F238E27FC236}">
                <a16:creationId xmlns:a16="http://schemas.microsoft.com/office/drawing/2014/main" id="{ABBC4AFD-59F4-474C-A809-381FBC74EC11}"/>
              </a:ext>
            </a:extLst>
          </p:cNvPr>
          <p:cNvSpPr>
            <a:spLocks noGrp="1" noChangeArrowheads="1"/>
          </p:cNvSpPr>
          <p:nvPr>
            <p:ph type="body" idx="1"/>
          </p:nvPr>
        </p:nvSpPr>
        <p:spPr>
          <a:xfrm>
            <a:off x="685800" y="1125538"/>
            <a:ext cx="7772400" cy="5472112"/>
          </a:xfrm>
        </p:spPr>
        <p:txBody>
          <a:bodyPr/>
          <a:lstStyle/>
          <a:p>
            <a:pPr eaLnBrk="1" hangingPunct="1"/>
            <a:r>
              <a:rPr lang="zh-CN" altLang="en-US">
                <a:ea typeface="华文新魏" panose="02010800040101010101" pitchFamily="2" charset="-122"/>
              </a:rPr>
              <a:t>进程工作集指</a:t>
            </a:r>
            <a:r>
              <a:rPr lang="en-US" altLang="zh-CN">
                <a:ea typeface="华文新魏" panose="02010800040101010101" pitchFamily="2" charset="-122"/>
              </a:rPr>
              <a:t>“</a:t>
            </a:r>
            <a:r>
              <a:rPr lang="zh-CN" altLang="en-US">
                <a:ea typeface="华文新魏" panose="02010800040101010101" pitchFamily="2" charset="-122"/>
              </a:rPr>
              <a:t>在某一段时间间隔内进程运行所需访问的页面集合</a:t>
            </a:r>
            <a:r>
              <a:rPr lang="en-US" altLang="zh-CN">
                <a:ea typeface="华文新魏" panose="02010800040101010101" pitchFamily="2" charset="-122"/>
              </a:rPr>
              <a:t>”</a:t>
            </a:r>
            <a:r>
              <a:rPr lang="zh-CN" altLang="en-US">
                <a:ea typeface="华文新魏" panose="02010800040101010101" pitchFamily="2" charset="-122"/>
              </a:rPr>
              <a:t>。</a:t>
            </a:r>
            <a:endParaRPr lang="en-US" altLang="zh-CN">
              <a:ea typeface="华文新魏" panose="02010800040101010101" pitchFamily="2" charset="-122"/>
            </a:endParaRPr>
          </a:p>
          <a:p>
            <a:pPr eaLnBrk="1" hangingPunct="1"/>
            <a:r>
              <a:rPr lang="zh-CN" altLang="en-US">
                <a:latin typeface="华文新魏" panose="02010800040101010101" pitchFamily="2" charset="-122"/>
                <a:ea typeface="华文新魏" panose="02010800040101010101" pitchFamily="2" charset="-122"/>
              </a:rPr>
              <a:t>实现思想：</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ea typeface="华文新魏" panose="02010800040101010101" pitchFamily="2" charset="-122"/>
              </a:rPr>
              <a:t>    </a:t>
            </a:r>
            <a:r>
              <a:rPr lang="zh-CN" altLang="en-US">
                <a:ea typeface="华文新魏" panose="02010800040101010101" pitchFamily="2" charset="-122"/>
              </a:rPr>
              <a:t>工作集模型用来对局部最佳页面替换算法进行模拟实现，不向前查看页面引用串，而是基于程序局部性原理向后看，在任何给定时刻，一个进程不久的将来所需主存页框数，可通过考查其过去最近的时间内的主存需求做出估计。</a:t>
            </a:r>
            <a:endParaRPr lang="en-US" altLang="zh-CN">
              <a:ea typeface="华文新魏" panose="02010800040101010101" pitchFamily="2" charset="-122"/>
            </a:endParaRPr>
          </a:p>
          <a:p>
            <a:pPr eaLnBrk="1" hangingPunct="1">
              <a:buFontTx/>
              <a:buNone/>
            </a:pPr>
            <a:endParaRPr lang="en-US" altLang="zh-CN">
              <a:ea typeface="华文新魏" panose="0201080004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8499CEE-3896-48FB-84C9-9820BFEF7C09}"/>
              </a:ext>
            </a:extLst>
          </p:cNvPr>
          <p:cNvSpPr>
            <a:spLocks noGrp="1" noChangeArrowheads="1"/>
          </p:cNvSpPr>
          <p:nvPr>
            <p:ph type="title"/>
          </p:nvPr>
        </p:nvSpPr>
        <p:spPr>
          <a:xfrm>
            <a:off x="685800" y="260350"/>
            <a:ext cx="5334000" cy="1143000"/>
          </a:xfrm>
        </p:spPr>
        <p:txBody>
          <a:bodyPr/>
          <a:lstStyle/>
          <a:p>
            <a:pPr eaLnBrk="1" hangingPunct="1"/>
            <a:r>
              <a:rPr lang="zh-CN" altLang="en-US">
                <a:solidFill>
                  <a:srgbClr val="0000FF"/>
                </a:solidFill>
                <a:ea typeface="华文新魏" panose="02010800040101010101" pitchFamily="2" charset="-122"/>
              </a:rPr>
              <a:t>工作集替换示例</a:t>
            </a:r>
            <a:endParaRPr lang="en-US" altLang="zh-CN">
              <a:solidFill>
                <a:srgbClr val="0000FF"/>
              </a:solidFill>
              <a:ea typeface="华文新魏" panose="02010800040101010101" pitchFamily="2" charset="-122"/>
            </a:endParaRPr>
          </a:p>
        </p:txBody>
      </p:sp>
      <p:sp>
        <p:nvSpPr>
          <p:cNvPr id="54275" name="Rectangle 3">
            <a:extLst>
              <a:ext uri="{FF2B5EF4-FFF2-40B4-BE49-F238E27FC236}">
                <a16:creationId xmlns:a16="http://schemas.microsoft.com/office/drawing/2014/main" id="{A0A0BCC6-E33C-41E7-B028-0692AFD40ECF}"/>
              </a:ext>
            </a:extLst>
          </p:cNvPr>
          <p:cNvSpPr>
            <a:spLocks noGrp="1" noChangeArrowheads="1"/>
          </p:cNvSpPr>
          <p:nvPr>
            <p:ph type="body" idx="1"/>
          </p:nvPr>
        </p:nvSpPr>
        <p:spPr>
          <a:xfrm>
            <a:off x="685800" y="1268413"/>
            <a:ext cx="7772400" cy="5256212"/>
          </a:xfrm>
        </p:spPr>
        <p:txBody>
          <a:bodyPr/>
          <a:lstStyle/>
          <a:p>
            <a:pPr eaLnBrk="1" hangingPunct="1">
              <a:buFontTx/>
              <a:buNone/>
            </a:pPr>
            <a:r>
              <a:rPr lang="zh-CN" altLang="en-US" sz="2800">
                <a:solidFill>
                  <a:srgbClr val="CC3300"/>
                </a:solidFill>
              </a:rPr>
              <a:t>时刻</a:t>
            </a:r>
            <a:r>
              <a:rPr lang="en-US" altLang="zh-CN" sz="2800">
                <a:solidFill>
                  <a:srgbClr val="CC3300"/>
                </a:solidFill>
              </a:rPr>
              <a:t>t       0    1   2    3   4     5   6    7    8    9   10</a:t>
            </a:r>
          </a:p>
          <a:p>
            <a:pPr eaLnBrk="1" hangingPunct="1">
              <a:buFontTx/>
              <a:buNone/>
            </a:pPr>
            <a:r>
              <a:rPr lang="zh-CN" altLang="en-US" sz="2800">
                <a:solidFill>
                  <a:srgbClr val="CC3300"/>
                </a:solidFill>
              </a:rPr>
              <a:t>引用串</a:t>
            </a:r>
            <a:r>
              <a:rPr lang="en-US" altLang="zh-CN" sz="2800">
                <a:solidFill>
                  <a:srgbClr val="CC3300"/>
                </a:solidFill>
              </a:rPr>
              <a:t>  p1   p3  p3 p4  p2  p3  p5  p3 p5  p1 p4</a:t>
            </a:r>
          </a:p>
          <a:p>
            <a:pPr eaLnBrk="1" hangingPunct="1">
              <a:buFontTx/>
              <a:buNone/>
            </a:pPr>
            <a:r>
              <a:rPr lang="en-US" altLang="zh-CN" sz="2800">
                <a:solidFill>
                  <a:srgbClr val="CC3300"/>
                </a:solidFill>
              </a:rPr>
              <a:t>p1            √    √   √    √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    √</a:t>
            </a:r>
          </a:p>
          <a:p>
            <a:pPr eaLnBrk="1" hangingPunct="1">
              <a:buFontTx/>
              <a:buNone/>
            </a:pPr>
            <a:r>
              <a:rPr lang="en-US" altLang="zh-CN" sz="2800">
                <a:solidFill>
                  <a:srgbClr val="CC3300"/>
                </a:solidFill>
              </a:rPr>
              <a:t>p2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    √   √   √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a:t>
            </a:r>
          </a:p>
          <a:p>
            <a:pPr eaLnBrk="1" hangingPunct="1">
              <a:buFontTx/>
              <a:buNone/>
            </a:pPr>
            <a:r>
              <a:rPr lang="en-US" altLang="zh-CN" sz="2800">
                <a:solidFill>
                  <a:srgbClr val="CC3300"/>
                </a:solidFill>
              </a:rPr>
              <a:t>p3          </a:t>
            </a:r>
            <a:r>
              <a:rPr lang="zh-CN" altLang="en-US" sz="2800">
                <a:solidFill>
                  <a:srgbClr val="CC3300"/>
                </a:solidFill>
              </a:rPr>
              <a:t>－</a:t>
            </a:r>
            <a:r>
              <a:rPr lang="en-US" altLang="zh-CN" sz="2800">
                <a:solidFill>
                  <a:srgbClr val="CC3300"/>
                </a:solidFill>
              </a:rPr>
              <a:t>   √   √    √   √    √    √    √    √   √    √                              </a:t>
            </a:r>
          </a:p>
          <a:p>
            <a:pPr eaLnBrk="1" hangingPunct="1">
              <a:buFontTx/>
              <a:buNone/>
            </a:pPr>
            <a:r>
              <a:rPr lang="en-US" altLang="zh-CN" sz="2800">
                <a:solidFill>
                  <a:srgbClr val="CC3300"/>
                </a:solidFill>
              </a:rPr>
              <a:t>p4            √    √   √   √   √    √    √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                                     </a:t>
            </a:r>
          </a:p>
          <a:p>
            <a:pPr eaLnBrk="1" hangingPunct="1">
              <a:buFontTx/>
              <a:buNone/>
            </a:pPr>
            <a:r>
              <a:rPr lang="en-US" altLang="zh-CN" sz="2800">
                <a:solidFill>
                  <a:srgbClr val="CC3300"/>
                </a:solidFill>
              </a:rPr>
              <a:t>p5            √    √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a:t>
            </a:r>
            <a:r>
              <a:rPr lang="zh-CN" altLang="en-US" sz="2800">
                <a:solidFill>
                  <a:srgbClr val="CC3300"/>
                </a:solidFill>
              </a:rPr>
              <a:t>－</a:t>
            </a:r>
            <a:r>
              <a:rPr lang="en-US" altLang="zh-CN" sz="2800">
                <a:solidFill>
                  <a:srgbClr val="CC3300"/>
                </a:solidFill>
              </a:rPr>
              <a:t>  √    √   √    √    √                                   </a:t>
            </a:r>
          </a:p>
          <a:p>
            <a:pPr eaLnBrk="1" hangingPunct="1">
              <a:buFontTx/>
              <a:buNone/>
            </a:pPr>
            <a:r>
              <a:rPr lang="en-US" altLang="zh-CN" sz="2800">
                <a:solidFill>
                  <a:srgbClr val="CC3300"/>
                </a:solidFill>
              </a:rPr>
              <a:t>In t               p3              p2        p5             p1 p4</a:t>
            </a:r>
          </a:p>
          <a:p>
            <a:pPr eaLnBrk="1" hangingPunct="1">
              <a:buFontTx/>
              <a:buNone/>
            </a:pPr>
            <a:r>
              <a:rPr lang="en-US" altLang="zh-CN" sz="2800">
                <a:solidFill>
                  <a:srgbClr val="CC3300"/>
                </a:solidFill>
              </a:rPr>
              <a:t>OUT t                p5        p1              p4 p2   </a:t>
            </a:r>
          </a:p>
          <a:p>
            <a:pPr eaLnBrk="1" hangingPunct="1">
              <a:buFontTx/>
              <a:buNone/>
            </a:pPr>
            <a:r>
              <a:rPr lang="en-US" altLang="zh-CN" sz="2800">
                <a:solidFill>
                  <a:srgbClr val="CC3300"/>
                </a:solidFill>
              </a:rPr>
              <a:t>       </a:t>
            </a:r>
          </a:p>
        </p:txBody>
      </p:sp>
      <p:grpSp>
        <p:nvGrpSpPr>
          <p:cNvPr id="54276" name="Group 4">
            <a:extLst>
              <a:ext uri="{FF2B5EF4-FFF2-40B4-BE49-F238E27FC236}">
                <a16:creationId xmlns:a16="http://schemas.microsoft.com/office/drawing/2014/main" id="{647A874B-A406-45E9-A8B1-C32955EE4D79}"/>
              </a:ext>
            </a:extLst>
          </p:cNvPr>
          <p:cNvGrpSpPr>
            <a:grpSpLocks/>
          </p:cNvGrpSpPr>
          <p:nvPr/>
        </p:nvGrpSpPr>
        <p:grpSpPr bwMode="auto">
          <a:xfrm>
            <a:off x="755650" y="1268413"/>
            <a:ext cx="7056438" cy="4681537"/>
            <a:chOff x="431" y="799"/>
            <a:chExt cx="4445" cy="2949"/>
          </a:xfrm>
        </p:grpSpPr>
        <p:sp>
          <p:nvSpPr>
            <p:cNvPr id="54279" name="Line 5">
              <a:extLst>
                <a:ext uri="{FF2B5EF4-FFF2-40B4-BE49-F238E27FC236}">
                  <a16:creationId xmlns:a16="http://schemas.microsoft.com/office/drawing/2014/main" id="{20EAE266-9351-41A0-8840-1985D71AB9FC}"/>
                </a:ext>
              </a:extLst>
            </p:cNvPr>
            <p:cNvSpPr>
              <a:spLocks noChangeShapeType="1"/>
            </p:cNvSpPr>
            <p:nvPr/>
          </p:nvSpPr>
          <p:spPr bwMode="auto">
            <a:xfrm>
              <a:off x="431" y="1117"/>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0" name="Line 6">
              <a:extLst>
                <a:ext uri="{FF2B5EF4-FFF2-40B4-BE49-F238E27FC236}">
                  <a16:creationId xmlns:a16="http://schemas.microsoft.com/office/drawing/2014/main" id="{7D4D895A-A263-4DC9-BAF5-999738A8ED48}"/>
                </a:ext>
              </a:extLst>
            </p:cNvPr>
            <p:cNvSpPr>
              <a:spLocks noChangeShapeType="1"/>
            </p:cNvSpPr>
            <p:nvPr/>
          </p:nvSpPr>
          <p:spPr bwMode="auto">
            <a:xfrm>
              <a:off x="431" y="799"/>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1" name="Line 7">
              <a:extLst>
                <a:ext uri="{FF2B5EF4-FFF2-40B4-BE49-F238E27FC236}">
                  <a16:creationId xmlns:a16="http://schemas.microsoft.com/office/drawing/2014/main" id="{66F30E8E-E6E5-4DEE-9464-DDE72F717951}"/>
                </a:ext>
              </a:extLst>
            </p:cNvPr>
            <p:cNvSpPr>
              <a:spLocks noChangeShapeType="1"/>
            </p:cNvSpPr>
            <p:nvPr/>
          </p:nvSpPr>
          <p:spPr bwMode="auto">
            <a:xfrm>
              <a:off x="431" y="1434"/>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Line 8">
              <a:extLst>
                <a:ext uri="{FF2B5EF4-FFF2-40B4-BE49-F238E27FC236}">
                  <a16:creationId xmlns:a16="http://schemas.microsoft.com/office/drawing/2014/main" id="{CF7D2184-4EEA-4B93-8C04-F448BDCCD516}"/>
                </a:ext>
              </a:extLst>
            </p:cNvPr>
            <p:cNvSpPr>
              <a:spLocks noChangeShapeType="1"/>
            </p:cNvSpPr>
            <p:nvPr/>
          </p:nvSpPr>
          <p:spPr bwMode="auto">
            <a:xfrm>
              <a:off x="431" y="1797"/>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9">
              <a:extLst>
                <a:ext uri="{FF2B5EF4-FFF2-40B4-BE49-F238E27FC236}">
                  <a16:creationId xmlns:a16="http://schemas.microsoft.com/office/drawing/2014/main" id="{99B5EC59-B3D8-4018-87D8-223CBF46DF4A}"/>
                </a:ext>
              </a:extLst>
            </p:cNvPr>
            <p:cNvSpPr>
              <a:spLocks noChangeShapeType="1"/>
            </p:cNvSpPr>
            <p:nvPr/>
          </p:nvSpPr>
          <p:spPr bwMode="auto">
            <a:xfrm>
              <a:off x="431" y="2115"/>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4" name="Line 10">
              <a:extLst>
                <a:ext uri="{FF2B5EF4-FFF2-40B4-BE49-F238E27FC236}">
                  <a16:creationId xmlns:a16="http://schemas.microsoft.com/office/drawing/2014/main" id="{38DA9B18-2EEB-4C17-BFE0-78EC0AB122E5}"/>
                </a:ext>
              </a:extLst>
            </p:cNvPr>
            <p:cNvSpPr>
              <a:spLocks noChangeShapeType="1"/>
            </p:cNvSpPr>
            <p:nvPr/>
          </p:nvSpPr>
          <p:spPr bwMode="auto">
            <a:xfrm>
              <a:off x="431" y="2432"/>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5" name="Line 11">
              <a:extLst>
                <a:ext uri="{FF2B5EF4-FFF2-40B4-BE49-F238E27FC236}">
                  <a16:creationId xmlns:a16="http://schemas.microsoft.com/office/drawing/2014/main" id="{6B30D5B7-071C-42D8-AE4A-AE77BC7210EA}"/>
                </a:ext>
              </a:extLst>
            </p:cNvPr>
            <p:cNvSpPr>
              <a:spLocks noChangeShapeType="1"/>
            </p:cNvSpPr>
            <p:nvPr/>
          </p:nvSpPr>
          <p:spPr bwMode="auto">
            <a:xfrm>
              <a:off x="431" y="2750"/>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6" name="Line 12">
              <a:extLst>
                <a:ext uri="{FF2B5EF4-FFF2-40B4-BE49-F238E27FC236}">
                  <a16:creationId xmlns:a16="http://schemas.microsoft.com/office/drawing/2014/main" id="{83BDB1E5-530E-4A39-AAB7-0723FD0752F4}"/>
                </a:ext>
              </a:extLst>
            </p:cNvPr>
            <p:cNvSpPr>
              <a:spLocks noChangeShapeType="1"/>
            </p:cNvSpPr>
            <p:nvPr/>
          </p:nvSpPr>
          <p:spPr bwMode="auto">
            <a:xfrm>
              <a:off x="431" y="3067"/>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Line 13">
              <a:extLst>
                <a:ext uri="{FF2B5EF4-FFF2-40B4-BE49-F238E27FC236}">
                  <a16:creationId xmlns:a16="http://schemas.microsoft.com/office/drawing/2014/main" id="{C69BACA6-ED63-4CD6-B74C-4716F69C317C}"/>
                </a:ext>
              </a:extLst>
            </p:cNvPr>
            <p:cNvSpPr>
              <a:spLocks noChangeShapeType="1"/>
            </p:cNvSpPr>
            <p:nvPr/>
          </p:nvSpPr>
          <p:spPr bwMode="auto">
            <a:xfrm>
              <a:off x="431" y="3385"/>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8" name="Line 14">
              <a:extLst>
                <a:ext uri="{FF2B5EF4-FFF2-40B4-BE49-F238E27FC236}">
                  <a16:creationId xmlns:a16="http://schemas.microsoft.com/office/drawing/2014/main" id="{1BE93416-36EB-49AE-BF44-A042540729F9}"/>
                </a:ext>
              </a:extLst>
            </p:cNvPr>
            <p:cNvSpPr>
              <a:spLocks noChangeShapeType="1"/>
            </p:cNvSpPr>
            <p:nvPr/>
          </p:nvSpPr>
          <p:spPr bwMode="auto">
            <a:xfrm>
              <a:off x="431" y="3748"/>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Line 15">
              <a:extLst>
                <a:ext uri="{FF2B5EF4-FFF2-40B4-BE49-F238E27FC236}">
                  <a16:creationId xmlns:a16="http://schemas.microsoft.com/office/drawing/2014/main" id="{BF4B33A0-109C-4DDA-B504-8546CB7AD434}"/>
                </a:ext>
              </a:extLst>
            </p:cNvPr>
            <p:cNvSpPr>
              <a:spLocks noChangeShapeType="1"/>
            </p:cNvSpPr>
            <p:nvPr/>
          </p:nvSpPr>
          <p:spPr bwMode="auto">
            <a:xfrm>
              <a:off x="1565"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Line 16">
              <a:extLst>
                <a:ext uri="{FF2B5EF4-FFF2-40B4-BE49-F238E27FC236}">
                  <a16:creationId xmlns:a16="http://schemas.microsoft.com/office/drawing/2014/main" id="{531529FB-1FA2-46B0-B6A0-9DF617DB1A49}"/>
                </a:ext>
              </a:extLst>
            </p:cNvPr>
            <p:cNvSpPr>
              <a:spLocks noChangeShapeType="1"/>
            </p:cNvSpPr>
            <p:nvPr/>
          </p:nvSpPr>
          <p:spPr bwMode="auto">
            <a:xfrm>
              <a:off x="431"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1" name="Line 17">
              <a:extLst>
                <a:ext uri="{FF2B5EF4-FFF2-40B4-BE49-F238E27FC236}">
                  <a16:creationId xmlns:a16="http://schemas.microsoft.com/office/drawing/2014/main" id="{D12EFEFB-C2B4-43A9-9987-8A81DCAC2338}"/>
                </a:ext>
              </a:extLst>
            </p:cNvPr>
            <p:cNvSpPr>
              <a:spLocks noChangeShapeType="1"/>
            </p:cNvSpPr>
            <p:nvPr/>
          </p:nvSpPr>
          <p:spPr bwMode="auto">
            <a:xfrm>
              <a:off x="1882"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2" name="Line 18">
              <a:extLst>
                <a:ext uri="{FF2B5EF4-FFF2-40B4-BE49-F238E27FC236}">
                  <a16:creationId xmlns:a16="http://schemas.microsoft.com/office/drawing/2014/main" id="{D496CB1D-D1B8-43DE-80E1-1C33026C9ADB}"/>
                </a:ext>
              </a:extLst>
            </p:cNvPr>
            <p:cNvSpPr>
              <a:spLocks noChangeShapeType="1"/>
            </p:cNvSpPr>
            <p:nvPr/>
          </p:nvSpPr>
          <p:spPr bwMode="auto">
            <a:xfrm>
              <a:off x="2200"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3" name="Line 19">
              <a:extLst>
                <a:ext uri="{FF2B5EF4-FFF2-40B4-BE49-F238E27FC236}">
                  <a16:creationId xmlns:a16="http://schemas.microsoft.com/office/drawing/2014/main" id="{55B1F46B-EC34-4EF6-9D72-720C9D639D16}"/>
                </a:ext>
              </a:extLst>
            </p:cNvPr>
            <p:cNvSpPr>
              <a:spLocks noChangeShapeType="1"/>
            </p:cNvSpPr>
            <p:nvPr/>
          </p:nvSpPr>
          <p:spPr bwMode="auto">
            <a:xfrm>
              <a:off x="2517"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4" name="Line 20">
              <a:extLst>
                <a:ext uri="{FF2B5EF4-FFF2-40B4-BE49-F238E27FC236}">
                  <a16:creationId xmlns:a16="http://schemas.microsoft.com/office/drawing/2014/main" id="{EB2C7FF1-0638-4B74-A0BB-FCAD9CE2C5E7}"/>
                </a:ext>
              </a:extLst>
            </p:cNvPr>
            <p:cNvSpPr>
              <a:spLocks noChangeShapeType="1"/>
            </p:cNvSpPr>
            <p:nvPr/>
          </p:nvSpPr>
          <p:spPr bwMode="auto">
            <a:xfrm>
              <a:off x="2880"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5" name="Line 21">
              <a:extLst>
                <a:ext uri="{FF2B5EF4-FFF2-40B4-BE49-F238E27FC236}">
                  <a16:creationId xmlns:a16="http://schemas.microsoft.com/office/drawing/2014/main" id="{E2B269C6-2E99-4D42-9089-D9A8078DD552}"/>
                </a:ext>
              </a:extLst>
            </p:cNvPr>
            <p:cNvSpPr>
              <a:spLocks noChangeShapeType="1"/>
            </p:cNvSpPr>
            <p:nvPr/>
          </p:nvSpPr>
          <p:spPr bwMode="auto">
            <a:xfrm>
              <a:off x="3198"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6" name="Line 22">
              <a:extLst>
                <a:ext uri="{FF2B5EF4-FFF2-40B4-BE49-F238E27FC236}">
                  <a16:creationId xmlns:a16="http://schemas.microsoft.com/office/drawing/2014/main" id="{4142B660-8D09-405D-A6DD-1E513F6DAA96}"/>
                </a:ext>
              </a:extLst>
            </p:cNvPr>
            <p:cNvSpPr>
              <a:spLocks noChangeShapeType="1"/>
            </p:cNvSpPr>
            <p:nvPr/>
          </p:nvSpPr>
          <p:spPr bwMode="auto">
            <a:xfrm>
              <a:off x="3515"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7" name="Line 23">
              <a:extLst>
                <a:ext uri="{FF2B5EF4-FFF2-40B4-BE49-F238E27FC236}">
                  <a16:creationId xmlns:a16="http://schemas.microsoft.com/office/drawing/2014/main" id="{6BB5385B-00F6-4621-B2A9-E2B0256B0691}"/>
                </a:ext>
              </a:extLst>
            </p:cNvPr>
            <p:cNvSpPr>
              <a:spLocks noChangeShapeType="1"/>
            </p:cNvSpPr>
            <p:nvPr/>
          </p:nvSpPr>
          <p:spPr bwMode="auto">
            <a:xfrm>
              <a:off x="3833"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8" name="Line 24">
              <a:extLst>
                <a:ext uri="{FF2B5EF4-FFF2-40B4-BE49-F238E27FC236}">
                  <a16:creationId xmlns:a16="http://schemas.microsoft.com/office/drawing/2014/main" id="{7FB573BE-D026-4B9E-95DF-CADD7A884AB7}"/>
                </a:ext>
              </a:extLst>
            </p:cNvPr>
            <p:cNvSpPr>
              <a:spLocks noChangeShapeType="1"/>
            </p:cNvSpPr>
            <p:nvPr/>
          </p:nvSpPr>
          <p:spPr bwMode="auto">
            <a:xfrm>
              <a:off x="4150"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Line 25">
              <a:extLst>
                <a:ext uri="{FF2B5EF4-FFF2-40B4-BE49-F238E27FC236}">
                  <a16:creationId xmlns:a16="http://schemas.microsoft.com/office/drawing/2014/main" id="{2E0DB055-673C-4A28-A544-5417C865D8B0}"/>
                </a:ext>
              </a:extLst>
            </p:cNvPr>
            <p:cNvSpPr>
              <a:spLocks noChangeShapeType="1"/>
            </p:cNvSpPr>
            <p:nvPr/>
          </p:nvSpPr>
          <p:spPr bwMode="auto">
            <a:xfrm>
              <a:off x="4468"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0" name="Line 26">
              <a:extLst>
                <a:ext uri="{FF2B5EF4-FFF2-40B4-BE49-F238E27FC236}">
                  <a16:creationId xmlns:a16="http://schemas.microsoft.com/office/drawing/2014/main" id="{64B9CBC1-4989-41D0-B5AB-FE7B359173FA}"/>
                </a:ext>
              </a:extLst>
            </p:cNvPr>
            <p:cNvSpPr>
              <a:spLocks noChangeShapeType="1"/>
            </p:cNvSpPr>
            <p:nvPr/>
          </p:nvSpPr>
          <p:spPr bwMode="auto">
            <a:xfrm>
              <a:off x="4876"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Line 27">
              <a:extLst>
                <a:ext uri="{FF2B5EF4-FFF2-40B4-BE49-F238E27FC236}">
                  <a16:creationId xmlns:a16="http://schemas.microsoft.com/office/drawing/2014/main" id="{9E01C100-B86F-4073-A51F-44A0B11656DE}"/>
                </a:ext>
              </a:extLst>
            </p:cNvPr>
            <p:cNvSpPr>
              <a:spLocks noChangeShapeType="1"/>
            </p:cNvSpPr>
            <p:nvPr/>
          </p:nvSpPr>
          <p:spPr bwMode="auto">
            <a:xfrm>
              <a:off x="1202"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4277" name="TextBox 27">
            <a:extLst>
              <a:ext uri="{FF2B5EF4-FFF2-40B4-BE49-F238E27FC236}">
                <a16:creationId xmlns:a16="http://schemas.microsoft.com/office/drawing/2014/main" id="{5C61363E-0C39-4AD4-9D7F-0C2C957A5B13}"/>
              </a:ext>
            </a:extLst>
          </p:cNvPr>
          <p:cNvSpPr txBox="1">
            <a:spLocks noChangeArrowheads="1"/>
          </p:cNvSpPr>
          <p:nvPr/>
        </p:nvSpPr>
        <p:spPr bwMode="auto">
          <a:xfrm>
            <a:off x="6477000" y="228600"/>
            <a:ext cx="2365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p4 -1</a:t>
            </a:r>
            <a:r>
              <a:rPr lang="zh-CN" altLang="en-US"/>
              <a:t>时刻被引用</a:t>
            </a:r>
            <a:endParaRPr lang="en-US" altLang="zh-CN"/>
          </a:p>
          <a:p>
            <a:pPr eaLnBrk="1" hangingPunct="1"/>
            <a:r>
              <a:rPr lang="en-US" altLang="zh-CN"/>
              <a:t>p5 -2</a:t>
            </a:r>
            <a:r>
              <a:rPr lang="zh-CN" altLang="en-US"/>
              <a:t>时刻被引用</a:t>
            </a:r>
            <a:endParaRPr lang="en-US" altLang="en-US"/>
          </a:p>
        </p:txBody>
      </p:sp>
      <p:sp>
        <p:nvSpPr>
          <p:cNvPr id="54278" name="TextBox 28">
            <a:extLst>
              <a:ext uri="{FF2B5EF4-FFF2-40B4-BE49-F238E27FC236}">
                <a16:creationId xmlns:a16="http://schemas.microsoft.com/office/drawing/2014/main" id="{67ED8082-8C0C-4684-93A0-DC2B72768C78}"/>
              </a:ext>
            </a:extLst>
          </p:cNvPr>
          <p:cNvSpPr txBox="1">
            <a:spLocks noChangeArrowheads="1"/>
          </p:cNvSpPr>
          <p:nvPr/>
        </p:nvSpPr>
        <p:spPr bwMode="auto">
          <a:xfrm>
            <a:off x="5419725" y="147638"/>
            <a:ext cx="981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Δ </a:t>
            </a:r>
            <a:r>
              <a:rPr lang="zh-CN" altLang="en-US"/>
              <a:t>＝</a:t>
            </a:r>
            <a:r>
              <a:rPr lang="en-US" altLang="zh-CN"/>
              <a:t> 3</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531FE7D-428C-4B8F-8F01-793DAC82E909}"/>
              </a:ext>
            </a:extLst>
          </p:cNvPr>
          <p:cNvSpPr>
            <a:spLocks noGrp="1" noChangeArrowheads="1"/>
          </p:cNvSpPr>
          <p:nvPr>
            <p:ph type="title"/>
          </p:nvPr>
        </p:nvSpPr>
        <p:spPr>
          <a:xfrm>
            <a:off x="685800" y="188913"/>
            <a:ext cx="7772400" cy="11430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3) </a:t>
            </a:r>
            <a:r>
              <a:rPr lang="zh-CN" altLang="en-US">
                <a:solidFill>
                  <a:srgbClr val="0000FF"/>
                </a:solidFill>
                <a:latin typeface="华文新魏" panose="02010800040101010101" pitchFamily="2" charset="-122"/>
                <a:ea typeface="华文新魏" panose="02010800040101010101" pitchFamily="2" charset="-122"/>
              </a:rPr>
              <a:t>模拟工作集替换算法</a:t>
            </a:r>
            <a:endParaRPr lang="en-US" altLang="zh-CN">
              <a:solidFill>
                <a:srgbClr val="0000FF"/>
              </a:solidFill>
              <a:latin typeface="华文新魏" panose="02010800040101010101" pitchFamily="2" charset="-122"/>
              <a:ea typeface="华文新魏" panose="02010800040101010101" pitchFamily="2" charset="-122"/>
            </a:endParaRPr>
          </a:p>
        </p:txBody>
      </p:sp>
      <p:sp>
        <p:nvSpPr>
          <p:cNvPr id="55299" name="Rectangle 3">
            <a:extLst>
              <a:ext uri="{FF2B5EF4-FFF2-40B4-BE49-F238E27FC236}">
                <a16:creationId xmlns:a16="http://schemas.microsoft.com/office/drawing/2014/main" id="{AAC12FD7-9E10-489D-A9B2-DD216AE4E148}"/>
              </a:ext>
            </a:extLst>
          </p:cNvPr>
          <p:cNvSpPr>
            <a:spLocks noGrp="1" noChangeArrowheads="1"/>
          </p:cNvSpPr>
          <p:nvPr>
            <p:ph type="body" idx="1"/>
          </p:nvPr>
        </p:nvSpPr>
        <p:spPr>
          <a:xfrm>
            <a:off x="539750" y="1196975"/>
            <a:ext cx="7918450" cy="5256213"/>
          </a:xfrm>
        </p:spPr>
        <p:txBody>
          <a:bodyPr/>
          <a:lstStyle/>
          <a:p>
            <a:pPr eaLnBrk="1" hangingPunct="1"/>
            <a:r>
              <a:rPr lang="zh-CN" altLang="en-US">
                <a:latin typeface="华文新魏" panose="02010800040101010101" pitchFamily="2" charset="-122"/>
                <a:ea typeface="华文新魏" panose="02010800040101010101" pitchFamily="2" charset="-122"/>
              </a:rPr>
              <a:t>老化</a:t>
            </a:r>
            <a:r>
              <a:rPr lang="en-US" altLang="zh-CN">
                <a:latin typeface="华文新魏" panose="02010800040101010101" pitchFamily="2" charset="-122"/>
                <a:ea typeface="华文新魏" panose="02010800040101010101" pitchFamily="2" charset="-122"/>
              </a:rPr>
              <a:t>(Aging)</a:t>
            </a:r>
            <a:r>
              <a:rPr lang="zh-CN" altLang="en-US">
                <a:latin typeface="华文新魏" panose="02010800040101010101" pitchFamily="2" charset="-122"/>
                <a:ea typeface="华文新魏" panose="02010800040101010101" pitchFamily="2" charset="-122"/>
              </a:rPr>
              <a:t>算法</a:t>
            </a:r>
            <a:r>
              <a:rPr lang="en-US" altLang="zh-CN">
                <a:latin typeface="华文新魏" panose="02010800040101010101" pitchFamily="2" charset="-122"/>
                <a:ea typeface="华文新魏" panose="02010800040101010101" pitchFamily="2" charset="-122"/>
              </a:rPr>
              <a:t> </a:t>
            </a:r>
          </a:p>
          <a:p>
            <a:pPr eaLnBrk="1" hangingPunct="1">
              <a:buFontTx/>
              <a:buNone/>
            </a:pPr>
            <a:r>
              <a:rPr lang="en-US" altLang="zh-CN"/>
              <a:t>    </a:t>
            </a:r>
            <a:r>
              <a:rPr lang="zh-CN" altLang="en-US">
                <a:latin typeface="华文新魏" panose="02010800040101010101" pitchFamily="2" charset="-122"/>
                <a:ea typeface="华文新魏" panose="02010800040101010101" pitchFamily="2" charset="-122"/>
              </a:rPr>
              <a:t>例如，时间间隔</a:t>
            </a:r>
            <a:r>
              <a:rPr lang="en-US" altLang="zh-CN">
                <a:latin typeface="华文新魏" panose="02010800040101010101" pitchFamily="2" charset="-122"/>
                <a:ea typeface="华文新魏" panose="02010800040101010101" pitchFamily="2" charset="-122"/>
              </a:rPr>
              <a:t>T</a:t>
            </a:r>
            <a:r>
              <a:rPr lang="zh-CN" altLang="en-US">
                <a:latin typeface="华文新魏" panose="02010800040101010101" pitchFamily="2" charset="-122"/>
                <a:ea typeface="华文新魏" panose="02010800040101010101" pitchFamily="2" charset="-122"/>
              </a:rPr>
              <a:t>定为</a:t>
            </a:r>
            <a:r>
              <a:rPr lang="en-US" altLang="zh-CN">
                <a:latin typeface="华文新魏" panose="02010800040101010101" pitchFamily="2" charset="-122"/>
                <a:ea typeface="华文新魏" panose="02010800040101010101" pitchFamily="2" charset="-122"/>
              </a:rPr>
              <a:t>1000</a:t>
            </a:r>
            <a:r>
              <a:rPr lang="zh-CN" altLang="en-US">
                <a:latin typeface="华文新魏" panose="02010800040101010101" pitchFamily="2" charset="-122"/>
                <a:ea typeface="华文新魏" panose="02010800040101010101" pitchFamily="2" charset="-122"/>
              </a:rPr>
              <a:t>次存储器引用，页面</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在时刻</a:t>
            </a:r>
            <a:r>
              <a:rPr lang="en-US" altLang="zh-CN">
                <a:latin typeface="华文新魏" panose="02010800040101010101" pitchFamily="2" charset="-122"/>
                <a:ea typeface="华文新魏" panose="02010800040101010101" pitchFamily="2" charset="-122"/>
              </a:rPr>
              <a:t>t+0</a:t>
            </a:r>
            <a:r>
              <a:rPr lang="zh-CN" altLang="en-US">
                <a:latin typeface="华文新魏" panose="02010800040101010101" pitchFamily="2" charset="-122"/>
                <a:ea typeface="华文新魏" panose="02010800040101010101" pitchFamily="2" charset="-122"/>
              </a:rPr>
              <a:t>时寄存器为</a:t>
            </a:r>
            <a:r>
              <a:rPr lang="en-US" altLang="zh-CN">
                <a:latin typeface="华文新魏" panose="02010800040101010101" pitchFamily="2" charset="-122"/>
                <a:ea typeface="华文新魏" panose="02010800040101010101" pitchFamily="2" charset="-122"/>
              </a:rPr>
              <a:t>“1000”</a:t>
            </a:r>
            <a:r>
              <a:rPr lang="zh-CN" altLang="en-US">
                <a:latin typeface="华文新魏" panose="02010800040101010101" pitchFamily="2" charset="-122"/>
                <a:ea typeface="华文新魏" panose="02010800040101010101" pitchFamily="2" charset="-122"/>
              </a:rPr>
              <a:t>，在时刻</a:t>
            </a:r>
            <a:r>
              <a:rPr lang="en-US" altLang="zh-CN">
                <a:latin typeface="华文新魏" panose="02010800040101010101" pitchFamily="2" charset="-122"/>
                <a:ea typeface="华文新魏" panose="02010800040101010101" pitchFamily="2" charset="-122"/>
              </a:rPr>
              <a:t>t+1000</a:t>
            </a:r>
            <a:r>
              <a:rPr lang="zh-CN" altLang="en-US">
                <a:latin typeface="华文新魏" panose="02010800040101010101" pitchFamily="2" charset="-122"/>
                <a:ea typeface="华文新魏" panose="02010800040101010101" pitchFamily="2" charset="-122"/>
              </a:rPr>
              <a:t>时寄存器为</a:t>
            </a:r>
            <a:r>
              <a:rPr lang="en-US" altLang="zh-CN">
                <a:latin typeface="华文新魏" panose="02010800040101010101" pitchFamily="2" charset="-122"/>
                <a:ea typeface="华文新魏" panose="02010800040101010101" pitchFamily="2" charset="-122"/>
              </a:rPr>
              <a:t>“0100”</a:t>
            </a:r>
            <a:r>
              <a:rPr lang="zh-CN" altLang="en-US">
                <a:latin typeface="华文新魏" panose="02010800040101010101" pitchFamily="2" charset="-122"/>
                <a:ea typeface="华文新魏" panose="02010800040101010101" pitchFamily="2" charset="-122"/>
              </a:rPr>
              <a:t>，在时刻</a:t>
            </a:r>
            <a:r>
              <a:rPr lang="en-US" altLang="zh-CN">
                <a:latin typeface="华文新魏" panose="02010800040101010101" pitchFamily="2" charset="-122"/>
                <a:ea typeface="华文新魏" panose="02010800040101010101" pitchFamily="2" charset="-122"/>
              </a:rPr>
              <a:t>t+2000</a:t>
            </a:r>
            <a:r>
              <a:rPr lang="zh-CN" altLang="en-US">
                <a:latin typeface="华文新魏" panose="02010800040101010101" pitchFamily="2" charset="-122"/>
                <a:ea typeface="华文新魏" panose="02010800040101010101" pitchFamily="2" charset="-122"/>
              </a:rPr>
              <a:t>时寄存器为</a:t>
            </a:r>
            <a:r>
              <a:rPr lang="en-US" altLang="zh-CN">
                <a:latin typeface="华文新魏" panose="02010800040101010101" pitchFamily="2" charset="-122"/>
                <a:ea typeface="华文新魏" panose="02010800040101010101" pitchFamily="2" charset="-122"/>
              </a:rPr>
              <a:t>“0010”</a:t>
            </a:r>
            <a:r>
              <a:rPr lang="zh-CN" altLang="en-US">
                <a:latin typeface="华文新魏" panose="02010800040101010101" pitchFamily="2" charset="-122"/>
                <a:ea typeface="华文新魏" panose="02010800040101010101" pitchFamily="2" charset="-122"/>
              </a:rPr>
              <a:t>，在时刻</a:t>
            </a:r>
            <a:r>
              <a:rPr lang="en-US" altLang="zh-CN">
                <a:latin typeface="华文新魏" panose="02010800040101010101" pitchFamily="2" charset="-122"/>
                <a:ea typeface="华文新魏" panose="02010800040101010101" pitchFamily="2" charset="-122"/>
              </a:rPr>
              <a:t>t+3000</a:t>
            </a:r>
            <a:r>
              <a:rPr lang="zh-CN" altLang="en-US">
                <a:latin typeface="华文新魏" panose="02010800040101010101" pitchFamily="2" charset="-122"/>
                <a:ea typeface="华文新魏" panose="02010800040101010101" pitchFamily="2" charset="-122"/>
              </a:rPr>
              <a:t>时寄存器为</a:t>
            </a:r>
            <a:r>
              <a:rPr lang="en-US" altLang="zh-CN">
                <a:latin typeface="华文新魏" panose="02010800040101010101" pitchFamily="2" charset="-122"/>
                <a:ea typeface="华文新魏" panose="02010800040101010101" pitchFamily="2" charset="-122"/>
              </a:rPr>
              <a:t>“0001”</a:t>
            </a:r>
            <a:r>
              <a:rPr lang="zh-CN" altLang="en-US">
                <a:latin typeface="华文新魏" panose="02010800040101010101" pitchFamily="2" charset="-122"/>
                <a:ea typeface="华文新魏" panose="02010800040101010101" pitchFamily="2" charset="-122"/>
              </a:rPr>
              <a:t>，在时刻</a:t>
            </a:r>
            <a:r>
              <a:rPr lang="en-US" altLang="zh-CN">
                <a:latin typeface="华文新魏" panose="02010800040101010101" pitchFamily="2" charset="-122"/>
                <a:ea typeface="华文新魏" panose="02010800040101010101" pitchFamily="2" charset="-122"/>
              </a:rPr>
              <a:t>t+4000</a:t>
            </a:r>
            <a:r>
              <a:rPr lang="zh-CN" altLang="en-US">
                <a:latin typeface="华文新魏" panose="02010800040101010101" pitchFamily="2" charset="-122"/>
                <a:ea typeface="华文新魏" panose="02010800040101010101" pitchFamily="2" charset="-122"/>
              </a:rPr>
              <a:t>时寄存器为</a:t>
            </a:r>
            <a:r>
              <a:rPr lang="en-US" altLang="zh-CN">
                <a:latin typeface="华文新魏" panose="02010800040101010101" pitchFamily="2" charset="-122"/>
                <a:ea typeface="华文新魏" panose="02010800040101010101" pitchFamily="2" charset="-122"/>
              </a:rPr>
              <a:t>“0000”</a:t>
            </a:r>
            <a:r>
              <a:rPr lang="zh-CN" altLang="en-US">
                <a:latin typeface="华文新魏" panose="02010800040101010101" pitchFamily="2" charset="-122"/>
                <a:ea typeface="华文新魏" panose="02010800040101010101" pitchFamily="2" charset="-122"/>
              </a:rPr>
              <a:t>，此时，页面</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被移出工作集，</a:t>
            </a:r>
            <a:endParaRPr lang="en-US" altLang="zh-CN">
              <a:latin typeface="华文新魏" panose="02010800040101010101" pitchFamily="2" charset="-122"/>
              <a:ea typeface="华文新魏" panose="02010800040101010101" pitchFamily="2" charset="-122"/>
            </a:endParaRPr>
          </a:p>
          <a:p>
            <a:pPr eaLnBrk="1" hangingPunct="1"/>
            <a:r>
              <a:rPr lang="zh-CN" altLang="en-US">
                <a:latin typeface="华文新魏" panose="02010800040101010101" pitchFamily="2" charset="-122"/>
                <a:ea typeface="华文新魏" panose="02010800040101010101" pitchFamily="2" charset="-122"/>
              </a:rPr>
              <a:t>时间戳算法</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t>   </a:t>
            </a:r>
            <a:r>
              <a:rPr lang="zh-CN" altLang="en-US">
                <a:latin typeface="华文新魏" panose="02010800040101010101" pitchFamily="2" charset="-122"/>
                <a:ea typeface="华文新魏" panose="02010800040101010101" pitchFamily="2" charset="-122"/>
              </a:rPr>
              <a:t>若</a:t>
            </a:r>
            <a:r>
              <a:rPr lang="en-US" altLang="zh-CN">
                <a:latin typeface="华文新魏" panose="02010800040101010101" pitchFamily="2" charset="-122"/>
                <a:ea typeface="华文新魏" panose="02010800040101010101" pitchFamily="2" charset="-122"/>
              </a:rPr>
              <a:t>t_off&gt;t_max</a:t>
            </a:r>
            <a:r>
              <a:rPr lang="zh-CN" altLang="en-US">
                <a:latin typeface="华文新魏" panose="02010800040101010101" pitchFamily="2" charset="-122"/>
                <a:ea typeface="华文新魏" panose="02010800040101010101" pitchFamily="2" charset="-122"/>
              </a:rPr>
              <a:t>，把页面从工作集中移出</a:t>
            </a:r>
            <a:r>
              <a:rPr lang="en-US" altLang="zh-CN">
                <a:latin typeface="华文新魏" panose="02010800040101010101" pitchFamily="2" charset="-122"/>
                <a:ea typeface="华文新魏" panose="02010800040101010101" pitchFamily="2" charset="-122"/>
              </a:rPr>
              <a:t> </a:t>
            </a:r>
          </a:p>
          <a:p>
            <a:pPr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5BE5959-FFB5-499F-A578-F6DAB65ECEE5}"/>
              </a:ext>
            </a:extLst>
          </p:cNvPr>
          <p:cNvSpPr>
            <a:spLocks noGrp="1" noChangeArrowheads="1"/>
          </p:cNvSpPr>
          <p:nvPr>
            <p:ph type="title"/>
          </p:nvPr>
        </p:nvSpPr>
        <p:spPr>
          <a:xfrm>
            <a:off x="685800" y="260350"/>
            <a:ext cx="77724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4)</a:t>
            </a:r>
            <a:r>
              <a:rPr lang="zh-CN" altLang="en-US" sz="4800">
                <a:solidFill>
                  <a:srgbClr val="0000FF"/>
                </a:solidFill>
                <a:latin typeface="华文新魏" panose="02010800040101010101" pitchFamily="2" charset="-122"/>
                <a:ea typeface="华文新魏" panose="02010800040101010101" pitchFamily="2" charset="-122"/>
              </a:rPr>
              <a:t>缺页频率替换算法</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56323" name="Rectangle 3">
            <a:extLst>
              <a:ext uri="{FF2B5EF4-FFF2-40B4-BE49-F238E27FC236}">
                <a16:creationId xmlns:a16="http://schemas.microsoft.com/office/drawing/2014/main" id="{E594E119-91BF-4CB5-93D3-3163C0500B38}"/>
              </a:ext>
            </a:extLst>
          </p:cNvPr>
          <p:cNvSpPr>
            <a:spLocks noGrp="1" noChangeArrowheads="1"/>
          </p:cNvSpPr>
          <p:nvPr>
            <p:ph type="body" idx="1"/>
          </p:nvPr>
        </p:nvSpPr>
        <p:spPr>
          <a:xfrm>
            <a:off x="685800" y="1268413"/>
            <a:ext cx="7772400" cy="5184775"/>
          </a:xfrm>
        </p:spPr>
        <p:txBody>
          <a:bodyPr/>
          <a:lstStyle/>
          <a:p>
            <a:pPr eaLnBrk="1" hangingPunct="1"/>
            <a:r>
              <a:rPr lang="zh-CN" altLang="en-US">
                <a:ea typeface="华文新魏" panose="02010800040101010101" pitchFamily="2" charset="-122"/>
              </a:rPr>
              <a:t>缺页频率替换算法根据连续的缺页之间的时间间隔来对缺页频率进行测量，每次缺页时，利用测量时间调整进程工作集尺寸。</a:t>
            </a:r>
            <a:endParaRPr lang="en-US" altLang="zh-CN">
              <a:ea typeface="华文新魏" panose="02010800040101010101" pitchFamily="2" charset="-122"/>
            </a:endParaRPr>
          </a:p>
          <a:p>
            <a:pPr eaLnBrk="1" hangingPunct="1"/>
            <a:r>
              <a:rPr lang="zh-CN" altLang="en-US">
                <a:ea typeface="华文新魏" panose="02010800040101010101" pitchFamily="2" charset="-122"/>
              </a:rPr>
              <a:t>规则：如果本次缺页与前次缺页之间的时间超过临界值</a:t>
            </a:r>
            <a:r>
              <a:rPr lang="en-US" altLang="zh-CN">
                <a:ea typeface="华文新魏" panose="02010800040101010101" pitchFamily="2" charset="-122"/>
              </a:rPr>
              <a:t>τ</a:t>
            </a:r>
            <a:r>
              <a:rPr lang="zh-CN" altLang="en-US">
                <a:ea typeface="华文新魏" panose="02010800040101010101" pitchFamily="2" charset="-122"/>
              </a:rPr>
              <a:t>，那么，所有在这个时间间隔内没有引用的页面都被移出工作集。</a:t>
            </a:r>
            <a:endParaRPr lang="en-US" altLang="zh-CN">
              <a:ea typeface="华文新魏" panose="02010800040101010101" pitchFamily="2" charset="-122"/>
            </a:endParaRPr>
          </a:p>
          <a:p>
            <a:pPr eaLnBrk="1" hangingPunct="1"/>
            <a:endParaRPr lang="en-US" altLang="zh-CN">
              <a:ea typeface="华文新魏" panose="0201080004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9AAB516-ACCD-49C9-8AD5-285B515B1774}"/>
              </a:ext>
            </a:extLst>
          </p:cNvPr>
          <p:cNvSpPr>
            <a:spLocks noGrp="1" noChangeArrowheads="1"/>
          </p:cNvSpPr>
          <p:nvPr>
            <p:ph type="title"/>
          </p:nvPr>
        </p:nvSpPr>
        <p:spPr>
          <a:xfrm>
            <a:off x="685800" y="260350"/>
            <a:ext cx="77724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PFF</a:t>
            </a:r>
            <a:r>
              <a:rPr lang="zh-CN" altLang="en-US" sz="4800">
                <a:solidFill>
                  <a:srgbClr val="0000FF"/>
                </a:solidFill>
                <a:latin typeface="华文新魏" panose="02010800040101010101" pitchFamily="2" charset="-122"/>
                <a:ea typeface="华文新魏" panose="02010800040101010101" pitchFamily="2" charset="-122"/>
              </a:rPr>
              <a:t>替换示例</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57347" name="Rectangle 3">
            <a:extLst>
              <a:ext uri="{FF2B5EF4-FFF2-40B4-BE49-F238E27FC236}">
                <a16:creationId xmlns:a16="http://schemas.microsoft.com/office/drawing/2014/main" id="{40789313-7DE5-4DEC-BBF6-FF1B72E0A1E6}"/>
              </a:ext>
            </a:extLst>
          </p:cNvPr>
          <p:cNvSpPr>
            <a:spLocks noGrp="1" noChangeArrowheads="1"/>
          </p:cNvSpPr>
          <p:nvPr>
            <p:ph type="body" idx="1"/>
          </p:nvPr>
        </p:nvSpPr>
        <p:spPr>
          <a:xfrm>
            <a:off x="685800" y="1268413"/>
            <a:ext cx="7772400" cy="5256212"/>
          </a:xfrm>
        </p:spPr>
        <p:txBody>
          <a:bodyPr/>
          <a:lstStyle/>
          <a:p>
            <a:pPr eaLnBrk="1" hangingPunct="1">
              <a:buFontTx/>
              <a:buNone/>
            </a:pPr>
            <a:r>
              <a:rPr lang="zh-CN" altLang="en-US" sz="2800" b="1">
                <a:solidFill>
                  <a:srgbClr val="CC3300"/>
                </a:solidFill>
              </a:rPr>
              <a:t>时刻</a:t>
            </a:r>
            <a:r>
              <a:rPr lang="en-US" altLang="zh-CN" sz="2800" b="1">
                <a:solidFill>
                  <a:srgbClr val="CC3300"/>
                </a:solidFill>
              </a:rPr>
              <a:t>t       0   1    2   3     4    5    6   7    8    9   10</a:t>
            </a:r>
          </a:p>
          <a:p>
            <a:pPr eaLnBrk="1" hangingPunct="1">
              <a:buFontTx/>
              <a:buNone/>
            </a:pPr>
            <a:r>
              <a:rPr lang="zh-CN" altLang="en-US" sz="2800" b="1">
                <a:solidFill>
                  <a:srgbClr val="CC3300"/>
                </a:solidFill>
              </a:rPr>
              <a:t>引用串</a:t>
            </a:r>
            <a:r>
              <a:rPr lang="en-US" altLang="zh-CN" sz="2800" b="1">
                <a:solidFill>
                  <a:srgbClr val="CC3300"/>
                </a:solidFill>
              </a:rPr>
              <a:t>        p3  p3 p4  p2 p3  p5  p3 p5  p1 p4</a:t>
            </a:r>
          </a:p>
          <a:p>
            <a:pPr eaLnBrk="1" hangingPunct="1">
              <a:buFontTx/>
              <a:buNone/>
            </a:pPr>
            <a:r>
              <a:rPr lang="en-US" altLang="zh-CN" sz="2800" b="1">
                <a:solidFill>
                  <a:srgbClr val="CC3300"/>
                </a:solidFill>
              </a:rPr>
              <a:t>p1            √   √    √    √  </a:t>
            </a:r>
            <a:r>
              <a:rPr lang="zh-CN" altLang="en-US" sz="2800" b="1">
                <a:solidFill>
                  <a:srgbClr val="CC3300"/>
                </a:solidFill>
              </a:rPr>
              <a:t>－</a:t>
            </a:r>
            <a:r>
              <a:rPr lang="en-US" altLang="zh-CN" sz="2800" b="1">
                <a:solidFill>
                  <a:srgbClr val="CC3300"/>
                </a:solidFill>
              </a:rPr>
              <a:t>  </a:t>
            </a:r>
            <a:r>
              <a:rPr lang="zh-CN" altLang="en-US" sz="2800" b="1">
                <a:solidFill>
                  <a:srgbClr val="CC3300"/>
                </a:solidFill>
              </a:rPr>
              <a:t>－</a:t>
            </a:r>
            <a:r>
              <a:rPr lang="en-US" altLang="zh-CN" sz="2800" b="1">
                <a:solidFill>
                  <a:srgbClr val="CC3300"/>
                </a:solidFill>
              </a:rPr>
              <a:t>  </a:t>
            </a:r>
            <a:r>
              <a:rPr lang="zh-CN" altLang="en-US" sz="2800" b="1">
                <a:solidFill>
                  <a:srgbClr val="CC3300"/>
                </a:solidFill>
              </a:rPr>
              <a:t>－</a:t>
            </a:r>
            <a:r>
              <a:rPr lang="en-US" altLang="zh-CN" sz="2800" b="1">
                <a:solidFill>
                  <a:srgbClr val="CC3300"/>
                </a:solidFill>
              </a:rPr>
              <a:t>  </a:t>
            </a:r>
            <a:r>
              <a:rPr lang="zh-CN" altLang="en-US" sz="2800" b="1">
                <a:solidFill>
                  <a:srgbClr val="CC3300"/>
                </a:solidFill>
              </a:rPr>
              <a:t>－</a:t>
            </a:r>
            <a:r>
              <a:rPr lang="en-US" altLang="zh-CN" sz="2800" b="1">
                <a:solidFill>
                  <a:srgbClr val="CC3300"/>
                </a:solidFill>
              </a:rPr>
              <a:t> </a:t>
            </a:r>
            <a:r>
              <a:rPr lang="zh-CN" altLang="en-US" sz="2800" b="1">
                <a:solidFill>
                  <a:srgbClr val="CC3300"/>
                </a:solidFill>
              </a:rPr>
              <a:t>－</a:t>
            </a:r>
            <a:r>
              <a:rPr lang="en-US" altLang="zh-CN" sz="2800" b="1">
                <a:solidFill>
                  <a:srgbClr val="CC3300"/>
                </a:solidFill>
              </a:rPr>
              <a:t>  √    √</a:t>
            </a:r>
          </a:p>
          <a:p>
            <a:pPr eaLnBrk="1" hangingPunct="1">
              <a:buFontTx/>
              <a:buNone/>
            </a:pPr>
            <a:r>
              <a:rPr lang="en-US" altLang="zh-CN" sz="2800" b="1">
                <a:solidFill>
                  <a:srgbClr val="CC3300"/>
                </a:solidFill>
              </a:rPr>
              <a:t>p2          </a:t>
            </a:r>
            <a:r>
              <a:rPr lang="zh-CN" altLang="en-US" sz="2800" b="1">
                <a:solidFill>
                  <a:srgbClr val="CC3300"/>
                </a:solidFill>
              </a:rPr>
              <a:t>－</a:t>
            </a:r>
            <a:r>
              <a:rPr lang="en-US" altLang="zh-CN" sz="2800" b="1">
                <a:solidFill>
                  <a:srgbClr val="CC3300"/>
                </a:solidFill>
              </a:rPr>
              <a:t>  </a:t>
            </a:r>
            <a:r>
              <a:rPr lang="zh-CN" altLang="en-US" sz="2800" b="1">
                <a:solidFill>
                  <a:srgbClr val="CC3300"/>
                </a:solidFill>
              </a:rPr>
              <a:t>－</a:t>
            </a:r>
            <a:r>
              <a:rPr lang="en-US" altLang="zh-CN" sz="2800" b="1">
                <a:solidFill>
                  <a:srgbClr val="CC3300"/>
                </a:solidFill>
              </a:rPr>
              <a:t>  </a:t>
            </a:r>
            <a:r>
              <a:rPr lang="zh-CN" altLang="en-US" sz="2800" b="1">
                <a:solidFill>
                  <a:srgbClr val="CC3300"/>
                </a:solidFill>
              </a:rPr>
              <a:t>－</a:t>
            </a:r>
            <a:r>
              <a:rPr lang="en-US" altLang="zh-CN" sz="2800" b="1">
                <a:solidFill>
                  <a:srgbClr val="CC3300"/>
                </a:solidFill>
              </a:rPr>
              <a:t>  </a:t>
            </a:r>
            <a:r>
              <a:rPr lang="zh-CN" altLang="en-US" sz="2800" b="1">
                <a:solidFill>
                  <a:srgbClr val="CC3300"/>
                </a:solidFill>
              </a:rPr>
              <a:t>－</a:t>
            </a:r>
            <a:r>
              <a:rPr lang="en-US" altLang="zh-CN" sz="2800" b="1">
                <a:solidFill>
                  <a:srgbClr val="CC3300"/>
                </a:solidFill>
              </a:rPr>
              <a:t>  √    √   √    √    √   </a:t>
            </a:r>
            <a:r>
              <a:rPr lang="zh-CN" altLang="en-US" sz="2800" b="1">
                <a:solidFill>
                  <a:srgbClr val="CC3300"/>
                </a:solidFill>
              </a:rPr>
              <a:t>－</a:t>
            </a:r>
            <a:r>
              <a:rPr lang="en-US" altLang="zh-CN" sz="2800" b="1">
                <a:solidFill>
                  <a:srgbClr val="CC3300"/>
                </a:solidFill>
              </a:rPr>
              <a:t>  </a:t>
            </a:r>
            <a:r>
              <a:rPr lang="zh-CN" altLang="en-US" sz="2800" b="1">
                <a:solidFill>
                  <a:srgbClr val="CC3300"/>
                </a:solidFill>
              </a:rPr>
              <a:t>－</a:t>
            </a:r>
            <a:r>
              <a:rPr lang="en-US" altLang="zh-CN" sz="2800" b="1">
                <a:solidFill>
                  <a:srgbClr val="CC3300"/>
                </a:solidFill>
              </a:rPr>
              <a:t>                                 </a:t>
            </a:r>
          </a:p>
          <a:p>
            <a:pPr eaLnBrk="1" hangingPunct="1">
              <a:buFontTx/>
              <a:buNone/>
            </a:pPr>
            <a:r>
              <a:rPr lang="en-US" altLang="zh-CN" sz="2800" b="1">
                <a:solidFill>
                  <a:srgbClr val="CC3300"/>
                </a:solidFill>
              </a:rPr>
              <a:t>p3          </a:t>
            </a:r>
            <a:r>
              <a:rPr lang="zh-CN" altLang="en-US" sz="2800" b="1">
                <a:solidFill>
                  <a:srgbClr val="CC3300"/>
                </a:solidFill>
              </a:rPr>
              <a:t>－</a:t>
            </a:r>
            <a:r>
              <a:rPr lang="en-US" altLang="zh-CN" sz="2800" b="1">
                <a:solidFill>
                  <a:srgbClr val="CC3300"/>
                </a:solidFill>
              </a:rPr>
              <a:t>  √    √    √   √    √   √   √    √   √    √                              </a:t>
            </a:r>
          </a:p>
          <a:p>
            <a:pPr eaLnBrk="1" hangingPunct="1">
              <a:buFontTx/>
              <a:buNone/>
            </a:pPr>
            <a:r>
              <a:rPr lang="en-US" altLang="zh-CN" sz="2800" b="1">
                <a:solidFill>
                  <a:srgbClr val="CC3300"/>
                </a:solidFill>
              </a:rPr>
              <a:t>p4            √   √    √    √   √    √   √    √    √  </a:t>
            </a:r>
            <a:r>
              <a:rPr lang="zh-CN" altLang="en-US" sz="2800" b="1">
                <a:solidFill>
                  <a:srgbClr val="CC3300"/>
                </a:solidFill>
              </a:rPr>
              <a:t>－</a:t>
            </a:r>
            <a:r>
              <a:rPr lang="en-US" altLang="zh-CN" sz="2800" b="1">
                <a:solidFill>
                  <a:srgbClr val="CC3300"/>
                </a:solidFill>
              </a:rPr>
              <a:t>   √                                     </a:t>
            </a:r>
          </a:p>
          <a:p>
            <a:pPr eaLnBrk="1" hangingPunct="1">
              <a:buFontTx/>
              <a:buNone/>
            </a:pPr>
            <a:r>
              <a:rPr lang="en-US" altLang="zh-CN" sz="2800" b="1">
                <a:solidFill>
                  <a:srgbClr val="CC3300"/>
                </a:solidFill>
              </a:rPr>
              <a:t>p5            √   √    √    √   </a:t>
            </a:r>
            <a:r>
              <a:rPr lang="zh-CN" altLang="en-US" sz="2800" b="1">
                <a:solidFill>
                  <a:srgbClr val="CC3300"/>
                </a:solidFill>
              </a:rPr>
              <a:t>－</a:t>
            </a:r>
            <a:r>
              <a:rPr lang="en-US" altLang="zh-CN" sz="2800" b="1">
                <a:solidFill>
                  <a:srgbClr val="CC3300"/>
                </a:solidFill>
              </a:rPr>
              <a:t> </a:t>
            </a:r>
            <a:r>
              <a:rPr lang="zh-CN" altLang="en-US" sz="2800" b="1">
                <a:solidFill>
                  <a:srgbClr val="CC3300"/>
                </a:solidFill>
              </a:rPr>
              <a:t>－</a:t>
            </a:r>
            <a:r>
              <a:rPr lang="en-US" altLang="zh-CN" sz="2800" b="1">
                <a:solidFill>
                  <a:srgbClr val="CC3300"/>
                </a:solidFill>
              </a:rPr>
              <a:t>   √   √   √    √   √                                   </a:t>
            </a:r>
          </a:p>
          <a:p>
            <a:pPr eaLnBrk="1" hangingPunct="1">
              <a:buFontTx/>
              <a:buNone/>
            </a:pPr>
            <a:r>
              <a:rPr lang="en-US" altLang="zh-CN" sz="2800" b="1">
                <a:solidFill>
                  <a:srgbClr val="CC3300"/>
                </a:solidFill>
              </a:rPr>
              <a:t>In t</a:t>
            </a:r>
            <a:r>
              <a:rPr lang="en-US" altLang="zh-CN" sz="2800">
                <a:solidFill>
                  <a:srgbClr val="CC3300"/>
                </a:solidFill>
              </a:rPr>
              <a:t>               p3            p2         p5             p1  p4</a:t>
            </a:r>
            <a:endParaRPr lang="en-US" altLang="zh-CN" sz="2800" b="1">
              <a:solidFill>
                <a:srgbClr val="CC3300"/>
              </a:solidFill>
            </a:endParaRPr>
          </a:p>
          <a:p>
            <a:pPr eaLnBrk="1" hangingPunct="1">
              <a:buFontTx/>
              <a:buNone/>
            </a:pPr>
            <a:r>
              <a:rPr lang="en-US" altLang="zh-CN" sz="2800" b="1">
                <a:solidFill>
                  <a:srgbClr val="CC3300"/>
                </a:solidFill>
              </a:rPr>
              <a:t>OUT t  </a:t>
            </a:r>
            <a:r>
              <a:rPr lang="en-US" altLang="zh-CN" sz="2800">
                <a:solidFill>
                  <a:srgbClr val="CC3300"/>
                </a:solidFill>
              </a:rPr>
              <a:t>                        </a:t>
            </a:r>
            <a:r>
              <a:rPr lang="en-US" altLang="zh-CN" sz="1600">
                <a:solidFill>
                  <a:srgbClr val="CC3300"/>
                </a:solidFill>
              </a:rPr>
              <a:t>p1 ,p5</a:t>
            </a:r>
            <a:r>
              <a:rPr lang="en-US" altLang="zh-CN" sz="2800">
                <a:solidFill>
                  <a:srgbClr val="CC3300"/>
                </a:solidFill>
              </a:rPr>
              <a:t>                        </a:t>
            </a:r>
            <a:r>
              <a:rPr lang="en-US" altLang="zh-CN" sz="1600">
                <a:solidFill>
                  <a:srgbClr val="CC3300"/>
                </a:solidFill>
              </a:rPr>
              <a:t>p2,p4</a:t>
            </a:r>
            <a:r>
              <a:rPr lang="en-US" altLang="zh-CN" sz="2800">
                <a:solidFill>
                  <a:srgbClr val="CC3300"/>
                </a:solidFill>
              </a:rPr>
              <a:t> </a:t>
            </a:r>
            <a:endParaRPr lang="en-US" altLang="zh-CN" sz="2800" b="1">
              <a:solidFill>
                <a:srgbClr val="CC3300"/>
              </a:solidFill>
            </a:endParaRPr>
          </a:p>
        </p:txBody>
      </p:sp>
      <p:grpSp>
        <p:nvGrpSpPr>
          <p:cNvPr id="57348" name="Group 4">
            <a:extLst>
              <a:ext uri="{FF2B5EF4-FFF2-40B4-BE49-F238E27FC236}">
                <a16:creationId xmlns:a16="http://schemas.microsoft.com/office/drawing/2014/main" id="{98F281E6-D71A-4A2A-9309-DDEE75F0F5B0}"/>
              </a:ext>
            </a:extLst>
          </p:cNvPr>
          <p:cNvGrpSpPr>
            <a:grpSpLocks/>
          </p:cNvGrpSpPr>
          <p:nvPr/>
        </p:nvGrpSpPr>
        <p:grpSpPr bwMode="auto">
          <a:xfrm>
            <a:off x="755650" y="1268413"/>
            <a:ext cx="7056438" cy="4824412"/>
            <a:chOff x="431" y="799"/>
            <a:chExt cx="4445" cy="2949"/>
          </a:xfrm>
        </p:grpSpPr>
        <p:sp>
          <p:nvSpPr>
            <p:cNvPr id="57351" name="Line 5">
              <a:extLst>
                <a:ext uri="{FF2B5EF4-FFF2-40B4-BE49-F238E27FC236}">
                  <a16:creationId xmlns:a16="http://schemas.microsoft.com/office/drawing/2014/main" id="{680F5F0A-60F6-4711-BDD4-9BE0A1ABACC0}"/>
                </a:ext>
              </a:extLst>
            </p:cNvPr>
            <p:cNvSpPr>
              <a:spLocks noChangeShapeType="1"/>
            </p:cNvSpPr>
            <p:nvPr/>
          </p:nvSpPr>
          <p:spPr bwMode="auto">
            <a:xfrm>
              <a:off x="431" y="1117"/>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6">
              <a:extLst>
                <a:ext uri="{FF2B5EF4-FFF2-40B4-BE49-F238E27FC236}">
                  <a16:creationId xmlns:a16="http://schemas.microsoft.com/office/drawing/2014/main" id="{6216B462-CBB4-49E7-9A03-992D3D60E814}"/>
                </a:ext>
              </a:extLst>
            </p:cNvPr>
            <p:cNvSpPr>
              <a:spLocks noChangeShapeType="1"/>
            </p:cNvSpPr>
            <p:nvPr/>
          </p:nvSpPr>
          <p:spPr bwMode="auto">
            <a:xfrm>
              <a:off x="431" y="799"/>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7">
              <a:extLst>
                <a:ext uri="{FF2B5EF4-FFF2-40B4-BE49-F238E27FC236}">
                  <a16:creationId xmlns:a16="http://schemas.microsoft.com/office/drawing/2014/main" id="{96B33C18-5A3C-41F8-953C-5A14402CBA5A}"/>
                </a:ext>
              </a:extLst>
            </p:cNvPr>
            <p:cNvSpPr>
              <a:spLocks noChangeShapeType="1"/>
            </p:cNvSpPr>
            <p:nvPr/>
          </p:nvSpPr>
          <p:spPr bwMode="auto">
            <a:xfrm>
              <a:off x="431" y="1434"/>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8">
              <a:extLst>
                <a:ext uri="{FF2B5EF4-FFF2-40B4-BE49-F238E27FC236}">
                  <a16:creationId xmlns:a16="http://schemas.microsoft.com/office/drawing/2014/main" id="{D3396910-9D8E-4B2C-B621-3916691FD1D4}"/>
                </a:ext>
              </a:extLst>
            </p:cNvPr>
            <p:cNvSpPr>
              <a:spLocks noChangeShapeType="1"/>
            </p:cNvSpPr>
            <p:nvPr/>
          </p:nvSpPr>
          <p:spPr bwMode="auto">
            <a:xfrm>
              <a:off x="431" y="1797"/>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9">
              <a:extLst>
                <a:ext uri="{FF2B5EF4-FFF2-40B4-BE49-F238E27FC236}">
                  <a16:creationId xmlns:a16="http://schemas.microsoft.com/office/drawing/2014/main" id="{E3F3D322-4D93-482D-AF0E-B8CD2F63ADD7}"/>
                </a:ext>
              </a:extLst>
            </p:cNvPr>
            <p:cNvSpPr>
              <a:spLocks noChangeShapeType="1"/>
            </p:cNvSpPr>
            <p:nvPr/>
          </p:nvSpPr>
          <p:spPr bwMode="auto">
            <a:xfrm>
              <a:off x="431" y="2115"/>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0">
              <a:extLst>
                <a:ext uri="{FF2B5EF4-FFF2-40B4-BE49-F238E27FC236}">
                  <a16:creationId xmlns:a16="http://schemas.microsoft.com/office/drawing/2014/main" id="{325A4A28-D59A-4790-AD9D-B597793D4B0E}"/>
                </a:ext>
              </a:extLst>
            </p:cNvPr>
            <p:cNvSpPr>
              <a:spLocks noChangeShapeType="1"/>
            </p:cNvSpPr>
            <p:nvPr/>
          </p:nvSpPr>
          <p:spPr bwMode="auto">
            <a:xfrm>
              <a:off x="431" y="2432"/>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1">
              <a:extLst>
                <a:ext uri="{FF2B5EF4-FFF2-40B4-BE49-F238E27FC236}">
                  <a16:creationId xmlns:a16="http://schemas.microsoft.com/office/drawing/2014/main" id="{C2E411DE-BBA0-4848-B924-E574C77C9BCB}"/>
                </a:ext>
              </a:extLst>
            </p:cNvPr>
            <p:cNvSpPr>
              <a:spLocks noChangeShapeType="1"/>
            </p:cNvSpPr>
            <p:nvPr/>
          </p:nvSpPr>
          <p:spPr bwMode="auto">
            <a:xfrm>
              <a:off x="431" y="2750"/>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2">
              <a:extLst>
                <a:ext uri="{FF2B5EF4-FFF2-40B4-BE49-F238E27FC236}">
                  <a16:creationId xmlns:a16="http://schemas.microsoft.com/office/drawing/2014/main" id="{110108B1-1CDD-4B07-A6E1-81E9690938B5}"/>
                </a:ext>
              </a:extLst>
            </p:cNvPr>
            <p:cNvSpPr>
              <a:spLocks noChangeShapeType="1"/>
            </p:cNvSpPr>
            <p:nvPr/>
          </p:nvSpPr>
          <p:spPr bwMode="auto">
            <a:xfrm>
              <a:off x="431" y="3067"/>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3">
              <a:extLst>
                <a:ext uri="{FF2B5EF4-FFF2-40B4-BE49-F238E27FC236}">
                  <a16:creationId xmlns:a16="http://schemas.microsoft.com/office/drawing/2014/main" id="{E43CCC36-FB0C-4F15-B258-2643FB195612}"/>
                </a:ext>
              </a:extLst>
            </p:cNvPr>
            <p:cNvSpPr>
              <a:spLocks noChangeShapeType="1"/>
            </p:cNvSpPr>
            <p:nvPr/>
          </p:nvSpPr>
          <p:spPr bwMode="auto">
            <a:xfrm>
              <a:off x="431" y="3385"/>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4">
              <a:extLst>
                <a:ext uri="{FF2B5EF4-FFF2-40B4-BE49-F238E27FC236}">
                  <a16:creationId xmlns:a16="http://schemas.microsoft.com/office/drawing/2014/main" id="{55046A7C-5614-4342-A9AB-50A0DAF8556E}"/>
                </a:ext>
              </a:extLst>
            </p:cNvPr>
            <p:cNvSpPr>
              <a:spLocks noChangeShapeType="1"/>
            </p:cNvSpPr>
            <p:nvPr/>
          </p:nvSpPr>
          <p:spPr bwMode="auto">
            <a:xfrm>
              <a:off x="431" y="3748"/>
              <a:ext cx="44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Line 15">
              <a:extLst>
                <a:ext uri="{FF2B5EF4-FFF2-40B4-BE49-F238E27FC236}">
                  <a16:creationId xmlns:a16="http://schemas.microsoft.com/office/drawing/2014/main" id="{20D6BAEB-63E4-439C-92F6-330C6CEB72D0}"/>
                </a:ext>
              </a:extLst>
            </p:cNvPr>
            <p:cNvSpPr>
              <a:spLocks noChangeShapeType="1"/>
            </p:cNvSpPr>
            <p:nvPr/>
          </p:nvSpPr>
          <p:spPr bwMode="auto">
            <a:xfrm>
              <a:off x="1565"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2" name="Line 16">
              <a:extLst>
                <a:ext uri="{FF2B5EF4-FFF2-40B4-BE49-F238E27FC236}">
                  <a16:creationId xmlns:a16="http://schemas.microsoft.com/office/drawing/2014/main" id="{633D6040-FC3A-4829-901A-6D8A5318251E}"/>
                </a:ext>
              </a:extLst>
            </p:cNvPr>
            <p:cNvSpPr>
              <a:spLocks noChangeShapeType="1"/>
            </p:cNvSpPr>
            <p:nvPr/>
          </p:nvSpPr>
          <p:spPr bwMode="auto">
            <a:xfrm>
              <a:off x="431"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3" name="Line 17">
              <a:extLst>
                <a:ext uri="{FF2B5EF4-FFF2-40B4-BE49-F238E27FC236}">
                  <a16:creationId xmlns:a16="http://schemas.microsoft.com/office/drawing/2014/main" id="{1250425A-8FDB-4F6F-B2DD-1431DF36D8CB}"/>
                </a:ext>
              </a:extLst>
            </p:cNvPr>
            <p:cNvSpPr>
              <a:spLocks noChangeShapeType="1"/>
            </p:cNvSpPr>
            <p:nvPr/>
          </p:nvSpPr>
          <p:spPr bwMode="auto">
            <a:xfrm>
              <a:off x="1882"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4" name="Line 18">
              <a:extLst>
                <a:ext uri="{FF2B5EF4-FFF2-40B4-BE49-F238E27FC236}">
                  <a16:creationId xmlns:a16="http://schemas.microsoft.com/office/drawing/2014/main" id="{4EA206DC-0A03-49AC-A874-23C5242C76B5}"/>
                </a:ext>
              </a:extLst>
            </p:cNvPr>
            <p:cNvSpPr>
              <a:spLocks noChangeShapeType="1"/>
            </p:cNvSpPr>
            <p:nvPr/>
          </p:nvSpPr>
          <p:spPr bwMode="auto">
            <a:xfrm>
              <a:off x="2200"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Line 19">
              <a:extLst>
                <a:ext uri="{FF2B5EF4-FFF2-40B4-BE49-F238E27FC236}">
                  <a16:creationId xmlns:a16="http://schemas.microsoft.com/office/drawing/2014/main" id="{6E72D8BB-8116-46BB-94A7-785B43763DEE}"/>
                </a:ext>
              </a:extLst>
            </p:cNvPr>
            <p:cNvSpPr>
              <a:spLocks noChangeShapeType="1"/>
            </p:cNvSpPr>
            <p:nvPr/>
          </p:nvSpPr>
          <p:spPr bwMode="auto">
            <a:xfrm>
              <a:off x="2517"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6" name="Line 20">
              <a:extLst>
                <a:ext uri="{FF2B5EF4-FFF2-40B4-BE49-F238E27FC236}">
                  <a16:creationId xmlns:a16="http://schemas.microsoft.com/office/drawing/2014/main" id="{92CAC677-EA4B-48A2-8CA1-689B9AF764FA}"/>
                </a:ext>
              </a:extLst>
            </p:cNvPr>
            <p:cNvSpPr>
              <a:spLocks noChangeShapeType="1"/>
            </p:cNvSpPr>
            <p:nvPr/>
          </p:nvSpPr>
          <p:spPr bwMode="auto">
            <a:xfrm>
              <a:off x="2880"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7" name="Line 21">
              <a:extLst>
                <a:ext uri="{FF2B5EF4-FFF2-40B4-BE49-F238E27FC236}">
                  <a16:creationId xmlns:a16="http://schemas.microsoft.com/office/drawing/2014/main" id="{B81A5F24-B937-4AF0-8E6D-8C361FE85CAE}"/>
                </a:ext>
              </a:extLst>
            </p:cNvPr>
            <p:cNvSpPr>
              <a:spLocks noChangeShapeType="1"/>
            </p:cNvSpPr>
            <p:nvPr/>
          </p:nvSpPr>
          <p:spPr bwMode="auto">
            <a:xfrm>
              <a:off x="3198"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8" name="Line 22">
              <a:extLst>
                <a:ext uri="{FF2B5EF4-FFF2-40B4-BE49-F238E27FC236}">
                  <a16:creationId xmlns:a16="http://schemas.microsoft.com/office/drawing/2014/main" id="{AB5BE640-57AA-458B-B732-9EB8B7173E60}"/>
                </a:ext>
              </a:extLst>
            </p:cNvPr>
            <p:cNvSpPr>
              <a:spLocks noChangeShapeType="1"/>
            </p:cNvSpPr>
            <p:nvPr/>
          </p:nvSpPr>
          <p:spPr bwMode="auto">
            <a:xfrm>
              <a:off x="3515"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9" name="Line 23">
              <a:extLst>
                <a:ext uri="{FF2B5EF4-FFF2-40B4-BE49-F238E27FC236}">
                  <a16:creationId xmlns:a16="http://schemas.microsoft.com/office/drawing/2014/main" id="{A69BA69C-4593-47D2-8627-957638C09FDF}"/>
                </a:ext>
              </a:extLst>
            </p:cNvPr>
            <p:cNvSpPr>
              <a:spLocks noChangeShapeType="1"/>
            </p:cNvSpPr>
            <p:nvPr/>
          </p:nvSpPr>
          <p:spPr bwMode="auto">
            <a:xfrm>
              <a:off x="3833"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0" name="Line 24">
              <a:extLst>
                <a:ext uri="{FF2B5EF4-FFF2-40B4-BE49-F238E27FC236}">
                  <a16:creationId xmlns:a16="http://schemas.microsoft.com/office/drawing/2014/main" id="{F7764C10-A2DC-4326-9AEA-1CA6BB4C05FB}"/>
                </a:ext>
              </a:extLst>
            </p:cNvPr>
            <p:cNvSpPr>
              <a:spLocks noChangeShapeType="1"/>
            </p:cNvSpPr>
            <p:nvPr/>
          </p:nvSpPr>
          <p:spPr bwMode="auto">
            <a:xfrm>
              <a:off x="4150"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1" name="Line 25">
              <a:extLst>
                <a:ext uri="{FF2B5EF4-FFF2-40B4-BE49-F238E27FC236}">
                  <a16:creationId xmlns:a16="http://schemas.microsoft.com/office/drawing/2014/main" id="{7D21611A-3256-43BB-A7F6-5B7DBD95937F}"/>
                </a:ext>
              </a:extLst>
            </p:cNvPr>
            <p:cNvSpPr>
              <a:spLocks noChangeShapeType="1"/>
            </p:cNvSpPr>
            <p:nvPr/>
          </p:nvSpPr>
          <p:spPr bwMode="auto">
            <a:xfrm>
              <a:off x="4468"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2" name="Line 26">
              <a:extLst>
                <a:ext uri="{FF2B5EF4-FFF2-40B4-BE49-F238E27FC236}">
                  <a16:creationId xmlns:a16="http://schemas.microsoft.com/office/drawing/2014/main" id="{3840413E-BFC5-44F2-A292-2FBA8D2331FA}"/>
                </a:ext>
              </a:extLst>
            </p:cNvPr>
            <p:cNvSpPr>
              <a:spLocks noChangeShapeType="1"/>
            </p:cNvSpPr>
            <p:nvPr/>
          </p:nvSpPr>
          <p:spPr bwMode="auto">
            <a:xfrm>
              <a:off x="4876"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73" name="Line 27">
              <a:extLst>
                <a:ext uri="{FF2B5EF4-FFF2-40B4-BE49-F238E27FC236}">
                  <a16:creationId xmlns:a16="http://schemas.microsoft.com/office/drawing/2014/main" id="{B2CB4F00-7DE9-490B-8673-D1D49C5ACBDD}"/>
                </a:ext>
              </a:extLst>
            </p:cNvPr>
            <p:cNvSpPr>
              <a:spLocks noChangeShapeType="1"/>
            </p:cNvSpPr>
            <p:nvPr/>
          </p:nvSpPr>
          <p:spPr bwMode="auto">
            <a:xfrm>
              <a:off x="1202" y="799"/>
              <a:ext cx="0" cy="29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349" name="TextBox 27">
            <a:extLst>
              <a:ext uri="{FF2B5EF4-FFF2-40B4-BE49-F238E27FC236}">
                <a16:creationId xmlns:a16="http://schemas.microsoft.com/office/drawing/2014/main" id="{B7D772E6-DCE7-4DA1-8802-AC4DCD71574C}"/>
              </a:ext>
            </a:extLst>
          </p:cNvPr>
          <p:cNvSpPr txBox="1">
            <a:spLocks noChangeArrowheads="1"/>
          </p:cNvSpPr>
          <p:nvPr/>
        </p:nvSpPr>
        <p:spPr bwMode="auto">
          <a:xfrm>
            <a:off x="6629400" y="76200"/>
            <a:ext cx="2209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τ＝</a:t>
            </a:r>
            <a:r>
              <a:rPr lang="en-US" altLang="zh-CN"/>
              <a:t> 2</a:t>
            </a:r>
          </a:p>
        </p:txBody>
      </p:sp>
      <p:sp>
        <p:nvSpPr>
          <p:cNvPr id="57350" name="TextBox 28">
            <a:extLst>
              <a:ext uri="{FF2B5EF4-FFF2-40B4-BE49-F238E27FC236}">
                <a16:creationId xmlns:a16="http://schemas.microsoft.com/office/drawing/2014/main" id="{838DBDB9-473D-454A-B480-2A5DD67E126E}"/>
              </a:ext>
            </a:extLst>
          </p:cNvPr>
          <p:cNvSpPr txBox="1">
            <a:spLocks noChangeArrowheads="1"/>
          </p:cNvSpPr>
          <p:nvPr/>
        </p:nvSpPr>
        <p:spPr bwMode="auto">
          <a:xfrm>
            <a:off x="6705600" y="533400"/>
            <a:ext cx="2168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0</a:t>
            </a:r>
            <a:r>
              <a:rPr lang="zh-CN" altLang="en-US"/>
              <a:t>时刻发生缺页</a:t>
            </a:r>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725E822-93EE-4523-8A06-B830949F289B}"/>
              </a:ext>
            </a:extLst>
          </p:cNvPr>
          <p:cNvSpPr>
            <a:spLocks noGrp="1" noChangeArrowheads="1"/>
          </p:cNvSpPr>
          <p:nvPr>
            <p:ph type="title"/>
          </p:nvPr>
        </p:nvSpPr>
        <p:spPr>
          <a:xfrm>
            <a:off x="1066800" y="914400"/>
            <a:ext cx="7772400" cy="11430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8</a:t>
            </a:r>
            <a:r>
              <a:rPr lang="zh-CN" altLang="en-US">
                <a:solidFill>
                  <a:srgbClr val="0000FF"/>
                </a:solidFill>
                <a:latin typeface="华文新魏" panose="02010800040101010101" pitchFamily="2" charset="-122"/>
                <a:ea typeface="华文新魏" panose="02010800040101010101" pitchFamily="2" charset="-122"/>
              </a:rPr>
              <a:t>请求分页虚拟存储管理的几个设计问题</a:t>
            </a:r>
            <a:br>
              <a:rPr lang="en-US" altLang="zh-CN">
                <a:solidFill>
                  <a:srgbClr val="0000FF"/>
                </a:solidFill>
                <a:latin typeface="华文新魏" panose="02010800040101010101" pitchFamily="2" charset="-122"/>
                <a:ea typeface="华文新魏" panose="02010800040101010101" pitchFamily="2" charset="-122"/>
              </a:rPr>
            </a:br>
            <a:endParaRPr lang="en-US" altLang="zh-CN">
              <a:solidFill>
                <a:srgbClr val="0000FF"/>
              </a:solidFill>
              <a:latin typeface="华文新魏" panose="02010800040101010101" pitchFamily="2" charset="-122"/>
              <a:ea typeface="华文新魏" panose="02010800040101010101" pitchFamily="2" charset="-122"/>
            </a:endParaRPr>
          </a:p>
        </p:txBody>
      </p:sp>
      <p:sp>
        <p:nvSpPr>
          <p:cNvPr id="58371" name="Rectangle 3">
            <a:extLst>
              <a:ext uri="{FF2B5EF4-FFF2-40B4-BE49-F238E27FC236}">
                <a16:creationId xmlns:a16="http://schemas.microsoft.com/office/drawing/2014/main" id="{938E4148-D207-4CB0-9EDC-6FD66266138C}"/>
              </a:ext>
            </a:extLst>
          </p:cNvPr>
          <p:cNvSpPr>
            <a:spLocks noGrp="1" noChangeArrowheads="1"/>
          </p:cNvSpPr>
          <p:nvPr>
            <p:ph type="body" idx="1"/>
          </p:nvPr>
        </p:nvSpPr>
        <p:spPr>
          <a:xfrm>
            <a:off x="1143000" y="1905000"/>
            <a:ext cx="7391400" cy="4648200"/>
          </a:xfrm>
        </p:spPr>
        <p:txBody>
          <a:bodyPr/>
          <a:lstStyle/>
          <a:p>
            <a:pPr algn="just" eaLnBrk="1" hangingPunct="1">
              <a:lnSpc>
                <a:spcPct val="90000"/>
              </a:lnSpc>
              <a:buFontTx/>
              <a:buNone/>
            </a:pPr>
            <a:r>
              <a:rPr lang="en-US" altLang="zh-CN" sz="4000" b="1">
                <a:latin typeface="华文新魏" panose="02010800040101010101" pitchFamily="2" charset="-122"/>
                <a:ea typeface="华文新魏" panose="02010800040101010101" pitchFamily="2" charset="-122"/>
              </a:rPr>
              <a:t>1)</a:t>
            </a:r>
            <a:r>
              <a:rPr lang="zh-CN" altLang="en-US" sz="4000" b="1">
                <a:latin typeface="华文新魏" panose="02010800040101010101" pitchFamily="2" charset="-122"/>
                <a:ea typeface="华文新魏" panose="02010800040101010101" pitchFamily="2" charset="-122"/>
              </a:rPr>
              <a:t>页面大小</a:t>
            </a:r>
            <a:endParaRPr lang="en-US" altLang="zh-CN" sz="4000" b="1">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从页表大小考虑</a:t>
            </a:r>
            <a:r>
              <a:rPr lang="en-US" altLang="zh-CN" sz="4000">
                <a:latin typeface="华文新魏" panose="02010800040101010101" pitchFamily="2" charset="-122"/>
                <a:ea typeface="华文新魏" panose="02010800040101010101" pitchFamily="2" charset="-122"/>
              </a:rPr>
              <a:t> </a:t>
            </a:r>
          </a:p>
          <a:p>
            <a:pPr eaLnBrk="1" hangingPunct="1">
              <a:lnSpc>
                <a:spcPct val="90000"/>
              </a:lnSpc>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从主存利用率考虑</a:t>
            </a:r>
            <a:r>
              <a:rPr lang="en-US" altLang="zh-CN" sz="4000">
                <a:latin typeface="华文新魏" panose="02010800040101010101" pitchFamily="2" charset="-122"/>
                <a:ea typeface="华文新魏" panose="02010800040101010101" pitchFamily="2" charset="-122"/>
              </a:rPr>
              <a:t> </a:t>
            </a:r>
          </a:p>
          <a:p>
            <a:pPr eaLnBrk="1" hangingPunct="1">
              <a:lnSpc>
                <a:spcPct val="90000"/>
              </a:lnSpc>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从读写一个页面所需时间考虑</a:t>
            </a:r>
            <a:endParaRPr lang="en-US" altLang="zh-CN" sz="400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40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最佳页面尺寸</a:t>
            </a:r>
            <a:r>
              <a:rPr lang="zh-CN" altLang="en-US" sz="4000">
                <a:latin typeface="华文新魏" panose="02010800040101010101" pitchFamily="2" charset="-122"/>
                <a:ea typeface="华文新魏" panose="02010800040101010101" pitchFamily="2" charset="-122"/>
              </a:rPr>
              <a:t>页面</a:t>
            </a:r>
            <a:endParaRPr lang="en-US" altLang="zh-CN" sz="400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4000">
                <a:latin typeface="华文新魏" panose="02010800040101010101" pitchFamily="2" charset="-122"/>
                <a:ea typeface="华文新魏" panose="02010800040101010101" pitchFamily="2" charset="-122"/>
              </a:rPr>
              <a:t>   </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A787066-B905-4D4D-AFB9-426A427AF043}"/>
              </a:ext>
            </a:extLst>
          </p:cNvPr>
          <p:cNvSpPr>
            <a:spLocks noGrp="1" noChangeArrowheads="1"/>
          </p:cNvSpPr>
          <p:nvPr>
            <p:ph type="title"/>
          </p:nvPr>
        </p:nvSpPr>
        <p:spPr>
          <a:xfrm>
            <a:off x="685800" y="228600"/>
            <a:ext cx="77724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2)</a:t>
            </a:r>
            <a:r>
              <a:rPr lang="zh-CN" altLang="en-US" sz="4800">
                <a:solidFill>
                  <a:srgbClr val="0000FF"/>
                </a:solidFill>
                <a:latin typeface="华文新魏" panose="02010800040101010101" pitchFamily="2" charset="-122"/>
                <a:ea typeface="华文新魏" panose="02010800040101010101" pitchFamily="2" charset="-122"/>
              </a:rPr>
              <a:t>页面交换区</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59395" name="Rectangle 3">
            <a:extLst>
              <a:ext uri="{FF2B5EF4-FFF2-40B4-BE49-F238E27FC236}">
                <a16:creationId xmlns:a16="http://schemas.microsoft.com/office/drawing/2014/main" id="{4F160B52-2A07-4353-8F64-F688958F3731}"/>
              </a:ext>
            </a:extLst>
          </p:cNvPr>
          <p:cNvSpPr>
            <a:spLocks noGrp="1" noChangeArrowheads="1"/>
          </p:cNvSpPr>
          <p:nvPr>
            <p:ph type="body" idx="1"/>
          </p:nvPr>
        </p:nvSpPr>
        <p:spPr>
          <a:xfrm>
            <a:off x="990600" y="1219200"/>
            <a:ext cx="7239000" cy="4800600"/>
          </a:xfrm>
        </p:spPr>
        <p:txBody>
          <a:bodyPr/>
          <a:lstStyle/>
          <a:p>
            <a:pPr algn="just" eaLnBrk="1" hangingPunct="1">
              <a:lnSpc>
                <a:spcPct val="90000"/>
              </a:lnSpc>
            </a:pPr>
            <a:r>
              <a:rPr lang="zh-CN" altLang="en-US" sz="4000">
                <a:latin typeface="华文新魏" panose="02010800040101010101" pitchFamily="2" charset="-122"/>
                <a:ea typeface="华文新魏" panose="02010800040101010101" pitchFamily="2" charset="-122"/>
              </a:rPr>
              <a:t>替换算法要挑选页面淘汰出主存，但被淘汰出去的页面可能很快使用，又要被重新装入主存。操作系统必须保存被淘汰的页面</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例如</a:t>
            </a:r>
            <a:r>
              <a:rPr lang="en-US" altLang="zh-CN" sz="4000">
                <a:latin typeface="华文新魏" panose="02010800040101010101" pitchFamily="2" charset="-122"/>
                <a:ea typeface="华文新魏" panose="02010800040101010101" pitchFamily="2" charset="-122"/>
              </a:rPr>
              <a:t>UNIX/Linux</a:t>
            </a:r>
            <a:r>
              <a:rPr lang="zh-CN" altLang="en-US" sz="4000">
                <a:latin typeface="华文新魏" panose="02010800040101010101" pitchFamily="2" charset="-122"/>
                <a:ea typeface="华文新魏" panose="02010800040101010101" pitchFamily="2" charset="-122"/>
              </a:rPr>
              <a:t>使用交换区临时保存页面，系统初始化时</a:t>
            </a:r>
            <a:r>
              <a:rPr lang="en-US" altLang="zh-CN" sz="4000">
                <a:latin typeface="华文新魏" panose="02010800040101010101" pitchFamily="2" charset="-122"/>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保留一定盘空间作交换区。</a:t>
            </a:r>
            <a:endParaRPr lang="en-US" altLang="zh-CN" sz="4000">
              <a:latin typeface="华文新魏" panose="02010800040101010101" pitchFamily="2" charset="-122"/>
              <a:ea typeface="华文新魏" panose="02010800040101010101" pitchFamily="2" charset="-122"/>
            </a:endParaRPr>
          </a:p>
          <a:p>
            <a:pPr eaLnBrk="1" hangingPunct="1">
              <a:lnSpc>
                <a:spcPct val="90000"/>
              </a:lnSpc>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CB00CA5-B4D1-40CA-8FDF-11E0FDE0D752}"/>
              </a:ext>
            </a:extLst>
          </p:cNvPr>
          <p:cNvSpPr>
            <a:spLocks noGrp="1" noChangeArrowheads="1"/>
          </p:cNvSpPr>
          <p:nvPr>
            <p:ph type="title"/>
          </p:nvPr>
        </p:nvSpPr>
        <p:spPr>
          <a:xfrm>
            <a:off x="685800" y="381000"/>
            <a:ext cx="7772400" cy="1143000"/>
          </a:xfrm>
        </p:spPr>
        <p:txBody>
          <a:bodyPr/>
          <a:lstStyle/>
          <a:p>
            <a:pPr eaLnBrk="1" hangingPunct="1"/>
            <a:r>
              <a:rPr lang="en-US" altLang="zh-CN" sz="5400">
                <a:solidFill>
                  <a:srgbClr val="0000FF"/>
                </a:solidFill>
                <a:latin typeface="华文新魏" panose="02010800040101010101" pitchFamily="2" charset="-122"/>
                <a:ea typeface="华文新魏" panose="02010800040101010101" pitchFamily="2" charset="-122"/>
              </a:rPr>
              <a:t>3) </a:t>
            </a:r>
            <a:r>
              <a:rPr lang="zh-CN" altLang="en-US" sz="5400">
                <a:solidFill>
                  <a:srgbClr val="0000FF"/>
                </a:solidFill>
                <a:latin typeface="华文新魏" panose="02010800040101010101" pitchFamily="2" charset="-122"/>
                <a:ea typeface="华文新魏" panose="02010800040101010101" pitchFamily="2" charset="-122"/>
              </a:rPr>
              <a:t>写时复制</a:t>
            </a:r>
            <a:r>
              <a:rPr lang="en-US" altLang="zh-CN" sz="5400">
                <a:solidFill>
                  <a:srgbClr val="0000FF"/>
                </a:solidFill>
                <a:latin typeface="华文新魏" panose="02010800040101010101" pitchFamily="2" charset="-122"/>
                <a:ea typeface="华文新魏" panose="02010800040101010101" pitchFamily="2" charset="-122"/>
              </a:rPr>
              <a:t>(1)</a:t>
            </a:r>
          </a:p>
        </p:txBody>
      </p:sp>
      <p:sp>
        <p:nvSpPr>
          <p:cNvPr id="60419" name="Rectangle 3">
            <a:extLst>
              <a:ext uri="{FF2B5EF4-FFF2-40B4-BE49-F238E27FC236}">
                <a16:creationId xmlns:a16="http://schemas.microsoft.com/office/drawing/2014/main" id="{F56B823A-D831-42D4-875F-6AF2C92F4BBB}"/>
              </a:ext>
            </a:extLst>
          </p:cNvPr>
          <p:cNvSpPr>
            <a:spLocks noGrp="1" noChangeArrowheads="1"/>
          </p:cNvSpPr>
          <p:nvPr>
            <p:ph type="body" idx="1"/>
          </p:nvPr>
        </p:nvSpPr>
        <p:spPr>
          <a:xfrm>
            <a:off x="762000" y="1447800"/>
            <a:ext cx="7086600" cy="4572000"/>
          </a:xfrm>
        </p:spPr>
        <p:txBody>
          <a:bodyPr/>
          <a:lstStyle/>
          <a:p>
            <a:pPr algn="just" eaLnBrk="1" hangingPunct="1"/>
            <a:r>
              <a:rPr lang="zh-CN" altLang="en-US" sz="3600">
                <a:latin typeface="华文新魏" panose="02010800040101010101" pitchFamily="2" charset="-122"/>
                <a:ea typeface="华文新魏" panose="02010800040101010101" pitchFamily="2" charset="-122"/>
              </a:rPr>
              <a:t>写时复制</a:t>
            </a:r>
            <a:r>
              <a:rPr lang="en-US" altLang="zh-CN" sz="3600">
                <a:latin typeface="华文新魏" panose="02010800040101010101" pitchFamily="2" charset="-122"/>
                <a:ea typeface="华文新魏" panose="02010800040101010101" pitchFamily="2" charset="-122"/>
              </a:rPr>
              <a:t>(copy-on-write)</a:t>
            </a:r>
            <a:r>
              <a:rPr lang="zh-CN" altLang="en-US" sz="3600">
                <a:latin typeface="华文新魏" panose="02010800040101010101" pitchFamily="2" charset="-122"/>
                <a:ea typeface="华文新魏" panose="02010800040101010101" pitchFamily="2" charset="-122"/>
              </a:rPr>
              <a:t>是存储管理节省物理主存</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页框</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的一种页面级优化技术</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已被</a:t>
            </a:r>
            <a:r>
              <a:rPr lang="en-US" altLang="zh-CN" sz="3600">
                <a:latin typeface="华文新魏" panose="02010800040101010101" pitchFamily="2" charset="-122"/>
                <a:ea typeface="华文新魏" panose="02010800040101010101" pitchFamily="2" charset="-122"/>
              </a:rPr>
              <a:t>UNIX</a:t>
            </a:r>
            <a:r>
              <a:rPr lang="zh-CN" altLang="en-US" sz="3600">
                <a:latin typeface="华文新魏" panose="02010800040101010101" pitchFamily="2" charset="-122"/>
                <a:ea typeface="华文新魏" panose="02010800040101010101" pitchFamily="2" charset="-122"/>
              </a:rPr>
              <a:t>和</a:t>
            </a:r>
            <a:r>
              <a:rPr lang="en-US" altLang="zh-CN" sz="3600">
                <a:latin typeface="华文新魏" panose="02010800040101010101" pitchFamily="2" charset="-122"/>
                <a:ea typeface="华文新魏" panose="02010800040101010101" pitchFamily="2" charset="-122"/>
              </a:rPr>
              <a:t>Windows</a:t>
            </a:r>
            <a:r>
              <a:rPr lang="zh-CN" altLang="en-US" sz="3600">
                <a:latin typeface="华文新魏" panose="02010800040101010101" pitchFamily="2" charset="-122"/>
                <a:ea typeface="华文新魏" panose="02010800040101010101" pitchFamily="2" charset="-122"/>
              </a:rPr>
              <a:t>等采用，能减少主存页面内容的复制操作</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减少相同内容页面在主存的副本数目。</a:t>
            </a:r>
            <a:endParaRPr lang="en-US" altLang="zh-CN"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A6DF195-C840-4094-B126-30AF9AABB2A4}"/>
              </a:ext>
            </a:extLst>
          </p:cNvPr>
          <p:cNvSpPr>
            <a:spLocks noGrp="1" noChangeArrowheads="1"/>
          </p:cNvSpPr>
          <p:nvPr>
            <p:ph type="title"/>
          </p:nvPr>
        </p:nvSpPr>
        <p:spPr>
          <a:xfrm>
            <a:off x="609600" y="228600"/>
            <a:ext cx="7772400" cy="11430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写时复制</a:t>
            </a:r>
            <a:r>
              <a:rPr lang="en-US" altLang="zh-CN" sz="4800">
                <a:solidFill>
                  <a:srgbClr val="0000FF"/>
                </a:solidFill>
                <a:latin typeface="华文新魏" panose="02010800040101010101" pitchFamily="2" charset="-122"/>
                <a:ea typeface="华文新魏" panose="02010800040101010101" pitchFamily="2" charset="-122"/>
              </a:rPr>
              <a:t>(2)</a:t>
            </a:r>
          </a:p>
        </p:txBody>
      </p:sp>
      <p:sp>
        <p:nvSpPr>
          <p:cNvPr id="61443" name="Rectangle 3">
            <a:extLst>
              <a:ext uri="{FF2B5EF4-FFF2-40B4-BE49-F238E27FC236}">
                <a16:creationId xmlns:a16="http://schemas.microsoft.com/office/drawing/2014/main" id="{4BAC248A-1CA6-4A9F-80BF-A83770C44E95}"/>
              </a:ext>
            </a:extLst>
          </p:cNvPr>
          <p:cNvSpPr>
            <a:spLocks noGrp="1" noChangeArrowheads="1"/>
          </p:cNvSpPr>
          <p:nvPr>
            <p:ph type="body" idx="1"/>
          </p:nvPr>
        </p:nvSpPr>
        <p:spPr>
          <a:xfrm>
            <a:off x="685800" y="1676400"/>
            <a:ext cx="6705600" cy="4572000"/>
          </a:xfrm>
        </p:spPr>
        <p:txBody>
          <a:bodyPr/>
          <a:lstStyle/>
          <a:p>
            <a:pPr algn="just" eaLnBrk="1" hangingPunct="1">
              <a:buFontTx/>
              <a:buNone/>
            </a:pPr>
            <a:r>
              <a:rPr lang="en-US" altLang="zh-CN" sz="3600">
                <a:latin typeface="华文新魏" panose="02010800040101010101" pitchFamily="2" charset="-122"/>
                <a:ea typeface="华文新魏" panose="02010800040101010101" pitchFamily="2" charset="-122"/>
              </a:rPr>
              <a:t> </a:t>
            </a:r>
          </a:p>
        </p:txBody>
      </p:sp>
      <p:grpSp>
        <p:nvGrpSpPr>
          <p:cNvPr id="61444" name="Group 74">
            <a:extLst>
              <a:ext uri="{FF2B5EF4-FFF2-40B4-BE49-F238E27FC236}">
                <a16:creationId xmlns:a16="http://schemas.microsoft.com/office/drawing/2014/main" id="{AF414B69-881F-4C8C-9464-BE21A6741E82}"/>
              </a:ext>
            </a:extLst>
          </p:cNvPr>
          <p:cNvGrpSpPr>
            <a:grpSpLocks/>
          </p:cNvGrpSpPr>
          <p:nvPr/>
        </p:nvGrpSpPr>
        <p:grpSpPr bwMode="auto">
          <a:xfrm>
            <a:off x="1371600" y="1447800"/>
            <a:ext cx="5638800" cy="4648200"/>
            <a:chOff x="864" y="1056"/>
            <a:chExt cx="3552" cy="2928"/>
          </a:xfrm>
        </p:grpSpPr>
        <p:sp>
          <p:nvSpPr>
            <p:cNvPr id="61445" name="Rectangle 6">
              <a:extLst>
                <a:ext uri="{FF2B5EF4-FFF2-40B4-BE49-F238E27FC236}">
                  <a16:creationId xmlns:a16="http://schemas.microsoft.com/office/drawing/2014/main" id="{3B2F9EF3-451A-4E45-A3AD-7536977FB8E5}"/>
                </a:ext>
              </a:extLst>
            </p:cNvPr>
            <p:cNvSpPr>
              <a:spLocks noChangeArrowheads="1"/>
            </p:cNvSpPr>
            <p:nvPr/>
          </p:nvSpPr>
          <p:spPr bwMode="auto">
            <a:xfrm>
              <a:off x="2112" y="1056"/>
              <a:ext cx="1010" cy="108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61446" name="Rectangle 10">
              <a:extLst>
                <a:ext uri="{FF2B5EF4-FFF2-40B4-BE49-F238E27FC236}">
                  <a16:creationId xmlns:a16="http://schemas.microsoft.com/office/drawing/2014/main" id="{7F54E96C-74B0-46F3-B515-E4A3CDC21099}"/>
                </a:ext>
              </a:extLst>
            </p:cNvPr>
            <p:cNvSpPr>
              <a:spLocks noChangeArrowheads="1"/>
            </p:cNvSpPr>
            <p:nvPr/>
          </p:nvSpPr>
          <p:spPr bwMode="auto">
            <a:xfrm>
              <a:off x="2133" y="2437"/>
              <a:ext cx="1010" cy="1289"/>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61447" name="Line 19">
              <a:extLst>
                <a:ext uri="{FF2B5EF4-FFF2-40B4-BE49-F238E27FC236}">
                  <a16:creationId xmlns:a16="http://schemas.microsoft.com/office/drawing/2014/main" id="{9BA60559-8F2B-46D5-B40C-91902F10F5A4}"/>
                </a:ext>
              </a:extLst>
            </p:cNvPr>
            <p:cNvSpPr>
              <a:spLocks noChangeShapeType="1"/>
            </p:cNvSpPr>
            <p:nvPr/>
          </p:nvSpPr>
          <p:spPr bwMode="auto">
            <a:xfrm>
              <a:off x="3647" y="1427"/>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48" name="Line 22">
              <a:extLst>
                <a:ext uri="{FF2B5EF4-FFF2-40B4-BE49-F238E27FC236}">
                  <a16:creationId xmlns:a16="http://schemas.microsoft.com/office/drawing/2014/main" id="{963EDDCA-FFE1-4AFC-9A0B-412F7235094B}"/>
                </a:ext>
              </a:extLst>
            </p:cNvPr>
            <p:cNvSpPr>
              <a:spLocks noChangeShapeType="1"/>
            </p:cNvSpPr>
            <p:nvPr/>
          </p:nvSpPr>
          <p:spPr bwMode="auto">
            <a:xfrm>
              <a:off x="1629" y="1204"/>
              <a:ext cx="5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49" name="Line 23">
              <a:extLst>
                <a:ext uri="{FF2B5EF4-FFF2-40B4-BE49-F238E27FC236}">
                  <a16:creationId xmlns:a16="http://schemas.microsoft.com/office/drawing/2014/main" id="{733B0D43-4213-4FB6-BA81-5A25B5AE0771}"/>
                </a:ext>
              </a:extLst>
            </p:cNvPr>
            <p:cNvSpPr>
              <a:spLocks noChangeShapeType="1"/>
            </p:cNvSpPr>
            <p:nvPr/>
          </p:nvSpPr>
          <p:spPr bwMode="auto">
            <a:xfrm flipH="1">
              <a:off x="2638" y="1204"/>
              <a:ext cx="100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0" name="Line 24">
              <a:extLst>
                <a:ext uri="{FF2B5EF4-FFF2-40B4-BE49-F238E27FC236}">
                  <a16:creationId xmlns:a16="http://schemas.microsoft.com/office/drawing/2014/main" id="{6C7EA9EA-BA9D-4B3D-8F05-2006776D49FF}"/>
                </a:ext>
              </a:extLst>
            </p:cNvPr>
            <p:cNvSpPr>
              <a:spLocks noChangeShapeType="1"/>
            </p:cNvSpPr>
            <p:nvPr/>
          </p:nvSpPr>
          <p:spPr bwMode="auto">
            <a:xfrm>
              <a:off x="1629" y="1501"/>
              <a:ext cx="7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1" name="Line 25">
              <a:extLst>
                <a:ext uri="{FF2B5EF4-FFF2-40B4-BE49-F238E27FC236}">
                  <a16:creationId xmlns:a16="http://schemas.microsoft.com/office/drawing/2014/main" id="{16A70444-88AF-440C-889A-6829918D7F2E}"/>
                </a:ext>
              </a:extLst>
            </p:cNvPr>
            <p:cNvSpPr>
              <a:spLocks noChangeShapeType="1"/>
            </p:cNvSpPr>
            <p:nvPr/>
          </p:nvSpPr>
          <p:spPr bwMode="auto">
            <a:xfrm flipH="1">
              <a:off x="2806" y="1501"/>
              <a:ext cx="84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2" name="Line 26">
              <a:extLst>
                <a:ext uri="{FF2B5EF4-FFF2-40B4-BE49-F238E27FC236}">
                  <a16:creationId xmlns:a16="http://schemas.microsoft.com/office/drawing/2014/main" id="{230380B5-A7E1-4A11-AE57-7D113E92CC58}"/>
                </a:ext>
              </a:extLst>
            </p:cNvPr>
            <p:cNvSpPr>
              <a:spLocks noChangeShapeType="1"/>
            </p:cNvSpPr>
            <p:nvPr/>
          </p:nvSpPr>
          <p:spPr bwMode="auto">
            <a:xfrm>
              <a:off x="1629" y="1649"/>
              <a:ext cx="588" cy="22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3" name="Line 27">
              <a:extLst>
                <a:ext uri="{FF2B5EF4-FFF2-40B4-BE49-F238E27FC236}">
                  <a16:creationId xmlns:a16="http://schemas.microsoft.com/office/drawing/2014/main" id="{9DFED13A-D8FB-4671-B6C5-FCFAA848FAA7}"/>
                </a:ext>
              </a:extLst>
            </p:cNvPr>
            <p:cNvSpPr>
              <a:spLocks noChangeShapeType="1"/>
            </p:cNvSpPr>
            <p:nvPr/>
          </p:nvSpPr>
          <p:spPr bwMode="auto">
            <a:xfrm flipH="1">
              <a:off x="2638" y="1748"/>
              <a:ext cx="1009" cy="1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4" name="Text Box 29">
              <a:extLst>
                <a:ext uri="{FF2B5EF4-FFF2-40B4-BE49-F238E27FC236}">
                  <a16:creationId xmlns:a16="http://schemas.microsoft.com/office/drawing/2014/main" id="{1E578908-B177-40D2-859A-E75B4488190B}"/>
                </a:ext>
              </a:extLst>
            </p:cNvPr>
            <p:cNvSpPr txBox="1">
              <a:spLocks noChangeArrowheads="1"/>
            </p:cNvSpPr>
            <p:nvPr/>
          </p:nvSpPr>
          <p:spPr bwMode="auto">
            <a:xfrm>
              <a:off x="1008" y="2437"/>
              <a:ext cx="604" cy="779"/>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endParaRPr kumimoji="0" lang="en-US" altLang="zh-CN" sz="1400">
                <a:solidFill>
                  <a:srgbClr val="FF0000"/>
                </a:solidFill>
                <a:latin typeface="华文新魏" panose="02010800040101010101" pitchFamily="2" charset="-122"/>
                <a:ea typeface="华文新魏" panose="02010800040101010101" pitchFamily="2" charset="-122"/>
              </a:endParaRPr>
            </a:p>
            <a:p>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endParaRPr kumimoji="0" lang="en-US" altLang="zh-CN" sz="1400">
                <a:solidFill>
                  <a:srgbClr val="FF0000"/>
                </a:solidFill>
                <a:latin typeface="华文新魏" panose="02010800040101010101" pitchFamily="2" charset="-122"/>
                <a:ea typeface="华文新魏" panose="02010800040101010101" pitchFamily="2" charset="-122"/>
              </a:endParaRPr>
            </a:p>
            <a:p>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61455" name="Line 34">
              <a:extLst>
                <a:ext uri="{FF2B5EF4-FFF2-40B4-BE49-F238E27FC236}">
                  <a16:creationId xmlns:a16="http://schemas.microsoft.com/office/drawing/2014/main" id="{5717A5CD-B1DD-4E62-919F-9CEF85A238CB}"/>
                </a:ext>
              </a:extLst>
            </p:cNvPr>
            <p:cNvSpPr>
              <a:spLocks noChangeShapeType="1"/>
            </p:cNvSpPr>
            <p:nvPr/>
          </p:nvSpPr>
          <p:spPr bwMode="auto">
            <a:xfrm>
              <a:off x="1629" y="2585"/>
              <a:ext cx="5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6" name="Line 35">
              <a:extLst>
                <a:ext uri="{FF2B5EF4-FFF2-40B4-BE49-F238E27FC236}">
                  <a16:creationId xmlns:a16="http://schemas.microsoft.com/office/drawing/2014/main" id="{5555B571-A2DE-4783-B965-874AC962474A}"/>
                </a:ext>
              </a:extLst>
            </p:cNvPr>
            <p:cNvSpPr>
              <a:spLocks noChangeShapeType="1"/>
            </p:cNvSpPr>
            <p:nvPr/>
          </p:nvSpPr>
          <p:spPr bwMode="auto">
            <a:xfrm>
              <a:off x="1629" y="2882"/>
              <a:ext cx="75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7" name="Line 36">
              <a:extLst>
                <a:ext uri="{FF2B5EF4-FFF2-40B4-BE49-F238E27FC236}">
                  <a16:creationId xmlns:a16="http://schemas.microsoft.com/office/drawing/2014/main" id="{534CC852-6EDF-4193-90D0-0024FDABC946}"/>
                </a:ext>
              </a:extLst>
            </p:cNvPr>
            <p:cNvSpPr>
              <a:spLocks noChangeShapeType="1"/>
            </p:cNvSpPr>
            <p:nvPr/>
          </p:nvSpPr>
          <p:spPr bwMode="auto">
            <a:xfrm>
              <a:off x="1629" y="3034"/>
              <a:ext cx="588" cy="14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8" name="Line 37">
              <a:extLst>
                <a:ext uri="{FF2B5EF4-FFF2-40B4-BE49-F238E27FC236}">
                  <a16:creationId xmlns:a16="http://schemas.microsoft.com/office/drawing/2014/main" id="{365E6FDE-494D-439B-972D-FBF7111211D5}"/>
                </a:ext>
              </a:extLst>
            </p:cNvPr>
            <p:cNvSpPr>
              <a:spLocks noChangeShapeType="1"/>
            </p:cNvSpPr>
            <p:nvPr/>
          </p:nvSpPr>
          <p:spPr bwMode="auto">
            <a:xfrm flipH="1">
              <a:off x="2638" y="2585"/>
              <a:ext cx="100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9" name="Line 38">
              <a:extLst>
                <a:ext uri="{FF2B5EF4-FFF2-40B4-BE49-F238E27FC236}">
                  <a16:creationId xmlns:a16="http://schemas.microsoft.com/office/drawing/2014/main" id="{10E6E6BD-D9C7-434B-B0CE-05D529C33F8D}"/>
                </a:ext>
              </a:extLst>
            </p:cNvPr>
            <p:cNvSpPr>
              <a:spLocks noChangeShapeType="1"/>
            </p:cNvSpPr>
            <p:nvPr/>
          </p:nvSpPr>
          <p:spPr bwMode="auto">
            <a:xfrm flipH="1">
              <a:off x="2638" y="3133"/>
              <a:ext cx="1009"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60" name="Line 39">
              <a:extLst>
                <a:ext uri="{FF2B5EF4-FFF2-40B4-BE49-F238E27FC236}">
                  <a16:creationId xmlns:a16="http://schemas.microsoft.com/office/drawing/2014/main" id="{84C215BA-9CE3-44C7-B0B1-5B293052DAB2}"/>
                </a:ext>
              </a:extLst>
            </p:cNvPr>
            <p:cNvSpPr>
              <a:spLocks noChangeShapeType="1"/>
            </p:cNvSpPr>
            <p:nvPr/>
          </p:nvSpPr>
          <p:spPr bwMode="auto">
            <a:xfrm>
              <a:off x="2890" y="2882"/>
              <a:ext cx="75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1" name="Line 40">
              <a:extLst>
                <a:ext uri="{FF2B5EF4-FFF2-40B4-BE49-F238E27FC236}">
                  <a16:creationId xmlns:a16="http://schemas.microsoft.com/office/drawing/2014/main" id="{306EB3DB-F201-41C9-8A05-7C416F8D7D05}"/>
                </a:ext>
              </a:extLst>
            </p:cNvPr>
            <p:cNvSpPr>
              <a:spLocks noChangeShapeType="1"/>
            </p:cNvSpPr>
            <p:nvPr/>
          </p:nvSpPr>
          <p:spPr bwMode="auto">
            <a:xfrm>
              <a:off x="2890" y="2882"/>
              <a:ext cx="0" cy="51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62" name="Text Box 41">
              <a:extLst>
                <a:ext uri="{FF2B5EF4-FFF2-40B4-BE49-F238E27FC236}">
                  <a16:creationId xmlns:a16="http://schemas.microsoft.com/office/drawing/2014/main" id="{99D46F25-3408-410B-BA6C-D2F94130F1B2}"/>
                </a:ext>
              </a:extLst>
            </p:cNvPr>
            <p:cNvSpPr txBox="1">
              <a:spLocks noChangeArrowheads="1"/>
            </p:cNvSpPr>
            <p:nvPr/>
          </p:nvSpPr>
          <p:spPr bwMode="auto">
            <a:xfrm>
              <a:off x="864" y="3282"/>
              <a:ext cx="960" cy="22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a:solidFill>
                    <a:srgbClr val="FF0000"/>
                  </a:solidFill>
                  <a:latin typeface="华文新魏" panose="02010800040101010101" pitchFamily="2" charset="-122"/>
                  <a:ea typeface="华文新魏" panose="02010800040101010101" pitchFamily="2" charset="-122"/>
                </a:rPr>
                <a:t>进程地址空间</a:t>
              </a: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61463" name="Text Box 43">
              <a:extLst>
                <a:ext uri="{FF2B5EF4-FFF2-40B4-BE49-F238E27FC236}">
                  <a16:creationId xmlns:a16="http://schemas.microsoft.com/office/drawing/2014/main" id="{0CA73E90-AD3F-447C-A695-0C2FC9A3DB98}"/>
                </a:ext>
              </a:extLst>
            </p:cNvPr>
            <p:cNvSpPr txBox="1">
              <a:spLocks noChangeArrowheads="1"/>
            </p:cNvSpPr>
            <p:nvPr/>
          </p:nvSpPr>
          <p:spPr bwMode="auto">
            <a:xfrm>
              <a:off x="2206" y="3774"/>
              <a:ext cx="866" cy="21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FF0000"/>
                  </a:solidFill>
                  <a:latin typeface="华文新魏" panose="02010800040101010101" pitchFamily="2" charset="-122"/>
                  <a:ea typeface="华文新魏" panose="02010800040101010101" pitchFamily="2" charset="-122"/>
                </a:rPr>
                <a:t>物理地址空间</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grpSp>
          <p:nvGrpSpPr>
            <p:cNvPr id="61464" name="Group 51">
              <a:extLst>
                <a:ext uri="{FF2B5EF4-FFF2-40B4-BE49-F238E27FC236}">
                  <a16:creationId xmlns:a16="http://schemas.microsoft.com/office/drawing/2014/main" id="{3CB8013D-4100-4199-A15B-C61EA4981D32}"/>
                </a:ext>
              </a:extLst>
            </p:cNvPr>
            <p:cNvGrpSpPr>
              <a:grpSpLocks/>
            </p:cNvGrpSpPr>
            <p:nvPr/>
          </p:nvGrpSpPr>
          <p:grpSpPr bwMode="auto">
            <a:xfrm>
              <a:off x="864" y="1056"/>
              <a:ext cx="912" cy="1104"/>
              <a:chOff x="864" y="1056"/>
              <a:chExt cx="912" cy="1104"/>
            </a:xfrm>
          </p:grpSpPr>
          <p:sp>
            <p:nvSpPr>
              <p:cNvPr id="61485" name="Text Box 15">
                <a:extLst>
                  <a:ext uri="{FF2B5EF4-FFF2-40B4-BE49-F238E27FC236}">
                    <a16:creationId xmlns:a16="http://schemas.microsoft.com/office/drawing/2014/main" id="{0AA0FF81-3343-4676-B4A4-085A0E14C29C}"/>
                  </a:ext>
                </a:extLst>
              </p:cNvPr>
              <p:cNvSpPr txBox="1">
                <a:spLocks noChangeArrowheads="1"/>
              </p:cNvSpPr>
              <p:nvPr/>
            </p:nvSpPr>
            <p:spPr bwMode="auto">
              <a:xfrm>
                <a:off x="1040" y="1056"/>
                <a:ext cx="592" cy="7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800">
                  <a:solidFill>
                    <a:srgbClr val="FF0000"/>
                  </a:solidFill>
                  <a:latin typeface="华文新魏" panose="02010800040101010101" pitchFamily="2" charset="-122"/>
                  <a:ea typeface="华文新魏" panose="02010800040101010101" pitchFamily="2" charset="-122"/>
                </a:endParaRPr>
              </a:p>
              <a:p>
                <a:pPr algn="just"/>
                <a:endParaRPr kumimoji="0" lang="en-US" altLang="zh-CN" sz="1800">
                  <a:solidFill>
                    <a:srgbClr val="FF0000"/>
                  </a:solidFill>
                  <a:latin typeface="华文新魏" panose="02010800040101010101" pitchFamily="2" charset="-122"/>
                  <a:ea typeface="华文新魏" panose="02010800040101010101" pitchFamily="2" charset="-122"/>
                </a:endParaRPr>
              </a:p>
            </p:txBody>
          </p:sp>
          <p:sp>
            <p:nvSpPr>
              <p:cNvPr id="61486" name="Line 17">
                <a:extLst>
                  <a:ext uri="{FF2B5EF4-FFF2-40B4-BE49-F238E27FC236}">
                    <a16:creationId xmlns:a16="http://schemas.microsoft.com/office/drawing/2014/main" id="{57B34A3E-27EC-415E-94C1-6C661B43CA3D}"/>
                  </a:ext>
                </a:extLst>
              </p:cNvPr>
              <p:cNvSpPr>
                <a:spLocks noChangeShapeType="1"/>
              </p:cNvSpPr>
              <p:nvPr/>
            </p:nvSpPr>
            <p:spPr bwMode="auto">
              <a:xfrm>
                <a:off x="1040" y="1320"/>
                <a:ext cx="5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87" name="Line 18">
                <a:extLst>
                  <a:ext uri="{FF2B5EF4-FFF2-40B4-BE49-F238E27FC236}">
                    <a16:creationId xmlns:a16="http://schemas.microsoft.com/office/drawing/2014/main" id="{8250A1F4-5714-49E9-8079-5CB24F0403EB}"/>
                  </a:ext>
                </a:extLst>
              </p:cNvPr>
              <p:cNvSpPr>
                <a:spLocks noChangeShapeType="1"/>
              </p:cNvSpPr>
              <p:nvPr/>
            </p:nvSpPr>
            <p:spPr bwMode="auto">
              <a:xfrm>
                <a:off x="1040" y="1534"/>
                <a:ext cx="5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88" name="Text Box 44">
                <a:extLst>
                  <a:ext uri="{FF2B5EF4-FFF2-40B4-BE49-F238E27FC236}">
                    <a16:creationId xmlns:a16="http://schemas.microsoft.com/office/drawing/2014/main" id="{93139E4E-F514-4AC2-BAF2-D561566D2DD4}"/>
                  </a:ext>
                </a:extLst>
              </p:cNvPr>
              <p:cNvSpPr txBox="1">
                <a:spLocks noChangeArrowheads="1"/>
              </p:cNvSpPr>
              <p:nvPr/>
            </p:nvSpPr>
            <p:spPr bwMode="auto">
              <a:xfrm>
                <a:off x="864" y="1895"/>
                <a:ext cx="912" cy="2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FF0000"/>
                    </a:solidFill>
                    <a:latin typeface="华文新魏" panose="02010800040101010101" pitchFamily="2" charset="-122"/>
                    <a:ea typeface="华文新魏" panose="02010800040101010101" pitchFamily="2" charset="-122"/>
                  </a:rPr>
                  <a:t>进程地址空间</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grpSp>
        <p:sp>
          <p:nvSpPr>
            <p:cNvPr id="61465" name="Text Box 45">
              <a:extLst>
                <a:ext uri="{FF2B5EF4-FFF2-40B4-BE49-F238E27FC236}">
                  <a16:creationId xmlns:a16="http://schemas.microsoft.com/office/drawing/2014/main" id="{128DDE52-5CE9-4B93-911F-E9F96D8AF135}"/>
                </a:ext>
              </a:extLst>
            </p:cNvPr>
            <p:cNvSpPr txBox="1">
              <a:spLocks noChangeArrowheads="1"/>
            </p:cNvSpPr>
            <p:nvPr/>
          </p:nvSpPr>
          <p:spPr bwMode="auto">
            <a:xfrm>
              <a:off x="2208" y="2192"/>
              <a:ext cx="914" cy="2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FF0000"/>
                  </a:solidFill>
                  <a:latin typeface="华文新魏" panose="02010800040101010101" pitchFamily="2" charset="-122"/>
                  <a:ea typeface="华文新魏" panose="02010800040101010101" pitchFamily="2" charset="-122"/>
                </a:rPr>
                <a:t>物理地址空间</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sp>
          <p:nvSpPr>
            <p:cNvPr id="61466" name="Line 48">
              <a:extLst>
                <a:ext uri="{FF2B5EF4-FFF2-40B4-BE49-F238E27FC236}">
                  <a16:creationId xmlns:a16="http://schemas.microsoft.com/office/drawing/2014/main" id="{2BD67F5D-0C1B-41EF-9E55-0A5606226113}"/>
                </a:ext>
              </a:extLst>
            </p:cNvPr>
            <p:cNvSpPr>
              <a:spLocks noChangeShapeType="1"/>
            </p:cNvSpPr>
            <p:nvPr/>
          </p:nvSpPr>
          <p:spPr bwMode="auto">
            <a:xfrm>
              <a:off x="1008" y="264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67" name="Line 49">
              <a:extLst>
                <a:ext uri="{FF2B5EF4-FFF2-40B4-BE49-F238E27FC236}">
                  <a16:creationId xmlns:a16="http://schemas.microsoft.com/office/drawing/2014/main" id="{127E2F61-D1C0-4470-A95F-642667706673}"/>
                </a:ext>
              </a:extLst>
            </p:cNvPr>
            <p:cNvSpPr>
              <a:spLocks noChangeShapeType="1"/>
            </p:cNvSpPr>
            <p:nvPr/>
          </p:nvSpPr>
          <p:spPr bwMode="auto">
            <a:xfrm>
              <a:off x="1008" y="2976"/>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468" name="Group 52">
              <a:extLst>
                <a:ext uri="{FF2B5EF4-FFF2-40B4-BE49-F238E27FC236}">
                  <a16:creationId xmlns:a16="http://schemas.microsoft.com/office/drawing/2014/main" id="{ABF37AD9-9169-4D2E-93AF-C075AD64C37B}"/>
                </a:ext>
              </a:extLst>
            </p:cNvPr>
            <p:cNvGrpSpPr>
              <a:grpSpLocks/>
            </p:cNvGrpSpPr>
            <p:nvPr/>
          </p:nvGrpSpPr>
          <p:grpSpPr bwMode="auto">
            <a:xfrm>
              <a:off x="3456" y="1104"/>
              <a:ext cx="912" cy="1104"/>
              <a:chOff x="864" y="1056"/>
              <a:chExt cx="912" cy="1104"/>
            </a:xfrm>
          </p:grpSpPr>
          <p:sp>
            <p:nvSpPr>
              <p:cNvPr id="61481" name="Text Box 53">
                <a:extLst>
                  <a:ext uri="{FF2B5EF4-FFF2-40B4-BE49-F238E27FC236}">
                    <a16:creationId xmlns:a16="http://schemas.microsoft.com/office/drawing/2014/main" id="{F5B8609A-8F2D-4633-AC9A-41C32273944A}"/>
                  </a:ext>
                </a:extLst>
              </p:cNvPr>
              <p:cNvSpPr txBox="1">
                <a:spLocks noChangeArrowheads="1"/>
              </p:cNvSpPr>
              <p:nvPr/>
            </p:nvSpPr>
            <p:spPr bwMode="auto">
              <a:xfrm>
                <a:off x="1040" y="1056"/>
                <a:ext cx="592" cy="7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800">
                  <a:solidFill>
                    <a:srgbClr val="FF0000"/>
                  </a:solidFill>
                  <a:latin typeface="华文新魏" panose="02010800040101010101" pitchFamily="2" charset="-122"/>
                  <a:ea typeface="华文新魏" panose="02010800040101010101" pitchFamily="2" charset="-122"/>
                </a:endParaRPr>
              </a:p>
              <a:p>
                <a:pPr algn="just"/>
                <a:endParaRPr kumimoji="0" lang="en-US" altLang="zh-CN" sz="1800">
                  <a:solidFill>
                    <a:srgbClr val="FF0000"/>
                  </a:solidFill>
                  <a:latin typeface="华文新魏" panose="02010800040101010101" pitchFamily="2" charset="-122"/>
                  <a:ea typeface="华文新魏" panose="02010800040101010101" pitchFamily="2" charset="-122"/>
                </a:endParaRPr>
              </a:p>
            </p:txBody>
          </p:sp>
          <p:sp>
            <p:nvSpPr>
              <p:cNvPr id="61482" name="Line 54">
                <a:extLst>
                  <a:ext uri="{FF2B5EF4-FFF2-40B4-BE49-F238E27FC236}">
                    <a16:creationId xmlns:a16="http://schemas.microsoft.com/office/drawing/2014/main" id="{18AA55FC-AE5B-458C-99D8-A51EDF964B10}"/>
                  </a:ext>
                </a:extLst>
              </p:cNvPr>
              <p:cNvSpPr>
                <a:spLocks noChangeShapeType="1"/>
              </p:cNvSpPr>
              <p:nvPr/>
            </p:nvSpPr>
            <p:spPr bwMode="auto">
              <a:xfrm>
                <a:off x="1040" y="1320"/>
                <a:ext cx="5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83" name="Line 55">
                <a:extLst>
                  <a:ext uri="{FF2B5EF4-FFF2-40B4-BE49-F238E27FC236}">
                    <a16:creationId xmlns:a16="http://schemas.microsoft.com/office/drawing/2014/main" id="{381C7CFE-0391-4446-9194-878E7BB1FECB}"/>
                  </a:ext>
                </a:extLst>
              </p:cNvPr>
              <p:cNvSpPr>
                <a:spLocks noChangeShapeType="1"/>
              </p:cNvSpPr>
              <p:nvPr/>
            </p:nvSpPr>
            <p:spPr bwMode="auto">
              <a:xfrm>
                <a:off x="1040" y="1534"/>
                <a:ext cx="5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84" name="Text Box 56">
                <a:extLst>
                  <a:ext uri="{FF2B5EF4-FFF2-40B4-BE49-F238E27FC236}">
                    <a16:creationId xmlns:a16="http://schemas.microsoft.com/office/drawing/2014/main" id="{D68998E9-8600-4763-903B-343EFC3BB1A5}"/>
                  </a:ext>
                </a:extLst>
              </p:cNvPr>
              <p:cNvSpPr txBox="1">
                <a:spLocks noChangeArrowheads="1"/>
              </p:cNvSpPr>
              <p:nvPr/>
            </p:nvSpPr>
            <p:spPr bwMode="auto">
              <a:xfrm>
                <a:off x="864" y="1895"/>
                <a:ext cx="912" cy="2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FF0000"/>
                    </a:solidFill>
                    <a:latin typeface="华文新魏" panose="02010800040101010101" pitchFamily="2" charset="-122"/>
                    <a:ea typeface="华文新魏" panose="02010800040101010101" pitchFamily="2" charset="-122"/>
                  </a:rPr>
                  <a:t>进程地址空间</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grpSp>
        <p:grpSp>
          <p:nvGrpSpPr>
            <p:cNvPr id="61469" name="Group 57">
              <a:extLst>
                <a:ext uri="{FF2B5EF4-FFF2-40B4-BE49-F238E27FC236}">
                  <a16:creationId xmlns:a16="http://schemas.microsoft.com/office/drawing/2014/main" id="{38374A50-CE9D-419A-B9D8-5C56A4291137}"/>
                </a:ext>
              </a:extLst>
            </p:cNvPr>
            <p:cNvGrpSpPr>
              <a:grpSpLocks/>
            </p:cNvGrpSpPr>
            <p:nvPr/>
          </p:nvGrpSpPr>
          <p:grpSpPr bwMode="auto">
            <a:xfrm>
              <a:off x="3504" y="2496"/>
              <a:ext cx="912" cy="1104"/>
              <a:chOff x="864" y="1056"/>
              <a:chExt cx="912" cy="1104"/>
            </a:xfrm>
          </p:grpSpPr>
          <p:sp>
            <p:nvSpPr>
              <p:cNvPr id="61477" name="Text Box 58">
                <a:extLst>
                  <a:ext uri="{FF2B5EF4-FFF2-40B4-BE49-F238E27FC236}">
                    <a16:creationId xmlns:a16="http://schemas.microsoft.com/office/drawing/2014/main" id="{354E04BB-48BA-47E8-A5E6-ACA584E59FFD}"/>
                  </a:ext>
                </a:extLst>
              </p:cNvPr>
              <p:cNvSpPr txBox="1">
                <a:spLocks noChangeArrowheads="1"/>
              </p:cNvSpPr>
              <p:nvPr/>
            </p:nvSpPr>
            <p:spPr bwMode="auto">
              <a:xfrm>
                <a:off x="1040" y="1056"/>
                <a:ext cx="592" cy="768"/>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r>
                  <a:rPr kumimoji="0" lang="zh-CN" altLang="en-US" sz="1400">
                    <a:solidFill>
                      <a:srgbClr val="FF0000"/>
                    </a:solidFill>
                    <a:latin typeface="华文新魏" panose="02010800040101010101" pitchFamily="2" charset="-122"/>
                    <a:ea typeface="华文新魏" panose="02010800040101010101" pitchFamily="2" charset="-122"/>
                  </a:rPr>
                  <a:t>原始数据</a:t>
                </a:r>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400">
                  <a:solidFill>
                    <a:srgbClr val="FF0000"/>
                  </a:solidFill>
                  <a:latin typeface="华文新魏" panose="02010800040101010101" pitchFamily="2" charset="-122"/>
                  <a:ea typeface="华文新魏" panose="02010800040101010101" pitchFamily="2" charset="-122"/>
                </a:endParaRPr>
              </a:p>
              <a:p>
                <a:pPr algn="just"/>
                <a:endParaRPr kumimoji="0" lang="en-US" altLang="zh-CN" sz="1800">
                  <a:solidFill>
                    <a:srgbClr val="FF0000"/>
                  </a:solidFill>
                  <a:latin typeface="华文新魏" panose="02010800040101010101" pitchFamily="2" charset="-122"/>
                  <a:ea typeface="华文新魏" panose="02010800040101010101" pitchFamily="2" charset="-122"/>
                </a:endParaRPr>
              </a:p>
              <a:p>
                <a:pPr algn="just"/>
                <a:endParaRPr kumimoji="0" lang="en-US" altLang="zh-CN" sz="1800">
                  <a:solidFill>
                    <a:srgbClr val="FF0000"/>
                  </a:solidFill>
                  <a:latin typeface="华文新魏" panose="02010800040101010101" pitchFamily="2" charset="-122"/>
                  <a:ea typeface="华文新魏" panose="02010800040101010101" pitchFamily="2" charset="-122"/>
                </a:endParaRPr>
              </a:p>
            </p:txBody>
          </p:sp>
          <p:sp>
            <p:nvSpPr>
              <p:cNvPr id="61478" name="Line 59">
                <a:extLst>
                  <a:ext uri="{FF2B5EF4-FFF2-40B4-BE49-F238E27FC236}">
                    <a16:creationId xmlns:a16="http://schemas.microsoft.com/office/drawing/2014/main" id="{E59761FE-B00E-40BC-B631-8AB6765EA001}"/>
                  </a:ext>
                </a:extLst>
              </p:cNvPr>
              <p:cNvSpPr>
                <a:spLocks noChangeShapeType="1"/>
              </p:cNvSpPr>
              <p:nvPr/>
            </p:nvSpPr>
            <p:spPr bwMode="auto">
              <a:xfrm>
                <a:off x="1040" y="1320"/>
                <a:ext cx="5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79" name="Line 60">
                <a:extLst>
                  <a:ext uri="{FF2B5EF4-FFF2-40B4-BE49-F238E27FC236}">
                    <a16:creationId xmlns:a16="http://schemas.microsoft.com/office/drawing/2014/main" id="{E6B059DC-0F83-438A-83A0-EC579562F3EE}"/>
                  </a:ext>
                </a:extLst>
              </p:cNvPr>
              <p:cNvSpPr>
                <a:spLocks noChangeShapeType="1"/>
              </p:cNvSpPr>
              <p:nvPr/>
            </p:nvSpPr>
            <p:spPr bwMode="auto">
              <a:xfrm>
                <a:off x="1040" y="1534"/>
                <a:ext cx="5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80" name="Text Box 61">
                <a:extLst>
                  <a:ext uri="{FF2B5EF4-FFF2-40B4-BE49-F238E27FC236}">
                    <a16:creationId xmlns:a16="http://schemas.microsoft.com/office/drawing/2014/main" id="{F60BA99E-5BA9-4A6C-B0FB-8D2469A58DD5}"/>
                  </a:ext>
                </a:extLst>
              </p:cNvPr>
              <p:cNvSpPr txBox="1">
                <a:spLocks noChangeArrowheads="1"/>
              </p:cNvSpPr>
              <p:nvPr/>
            </p:nvSpPr>
            <p:spPr bwMode="auto">
              <a:xfrm>
                <a:off x="864" y="1895"/>
                <a:ext cx="912" cy="2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FF0000"/>
                    </a:solidFill>
                    <a:latin typeface="华文新魏" panose="02010800040101010101" pitchFamily="2" charset="-122"/>
                    <a:ea typeface="华文新魏" panose="02010800040101010101" pitchFamily="2" charset="-122"/>
                  </a:rPr>
                  <a:t>进程地址空间</a:t>
                </a:r>
                <a:endParaRPr kumimoji="0" lang="en-US" altLang="zh-CN" sz="1400">
                  <a:solidFill>
                    <a:srgbClr val="FF0000"/>
                  </a:solidFill>
                  <a:latin typeface="华文新魏" panose="02010800040101010101" pitchFamily="2" charset="-122"/>
                  <a:ea typeface="华文新魏" panose="02010800040101010101" pitchFamily="2" charset="-122"/>
                </a:endParaRPr>
              </a:p>
            </p:txBody>
          </p:sp>
        </p:grpSp>
        <p:sp>
          <p:nvSpPr>
            <p:cNvPr id="61470" name="Rectangle 65">
              <a:extLst>
                <a:ext uri="{FF2B5EF4-FFF2-40B4-BE49-F238E27FC236}">
                  <a16:creationId xmlns:a16="http://schemas.microsoft.com/office/drawing/2014/main" id="{30B70258-9F45-4F24-AA6F-E4A5BD4A0D58}"/>
                </a:ext>
              </a:extLst>
            </p:cNvPr>
            <p:cNvSpPr>
              <a:spLocks noChangeArrowheads="1"/>
            </p:cNvSpPr>
            <p:nvPr/>
          </p:nvSpPr>
          <p:spPr bwMode="auto">
            <a:xfrm>
              <a:off x="2400" y="3408"/>
              <a:ext cx="672" cy="198"/>
            </a:xfrm>
            <a:prstGeom prst="rect">
              <a:avLst/>
            </a:prstGeom>
            <a:solidFill>
              <a:schemeClr val="accent1"/>
            </a:solidFill>
            <a:ln w="9525">
              <a:solidFill>
                <a:schemeClr val="tx1"/>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FF0000"/>
                  </a:solidFill>
                  <a:latin typeface="华文新魏" panose="02010800040101010101" pitchFamily="2" charset="-122"/>
                  <a:ea typeface="华文新魏" panose="02010800040101010101" pitchFamily="2" charset="-122"/>
                </a:rPr>
                <a:t>页面</a:t>
              </a:r>
              <a:r>
                <a:rPr lang="en-US" altLang="zh-CN" sz="1400">
                  <a:solidFill>
                    <a:srgbClr val="FF0000"/>
                  </a:solidFill>
                  <a:latin typeface="华文新魏" panose="02010800040101010101" pitchFamily="2" charset="-122"/>
                  <a:ea typeface="华文新魏" panose="02010800040101010101" pitchFamily="2" charset="-122"/>
                </a:rPr>
                <a:t>2</a:t>
              </a:r>
              <a:r>
                <a:rPr lang="zh-CN" altLang="en-US" sz="1400">
                  <a:solidFill>
                    <a:srgbClr val="FF0000"/>
                  </a:solidFill>
                  <a:latin typeface="华文新魏" panose="02010800040101010101" pitchFamily="2" charset="-122"/>
                  <a:ea typeface="华文新魏" panose="02010800040101010101" pitchFamily="2" charset="-122"/>
                </a:rPr>
                <a:t>副本</a:t>
              </a:r>
              <a:r>
                <a:rPr lang="en-US" altLang="zh-CN" sz="1400">
                  <a:solidFill>
                    <a:srgbClr val="FF0000"/>
                  </a:solidFill>
                  <a:latin typeface="华文新魏" panose="02010800040101010101" pitchFamily="2" charset="-122"/>
                  <a:ea typeface="华文新魏" panose="02010800040101010101" pitchFamily="2" charset="-122"/>
                </a:rPr>
                <a:t> </a:t>
              </a:r>
            </a:p>
          </p:txBody>
        </p:sp>
        <p:sp>
          <p:nvSpPr>
            <p:cNvPr id="61471" name="Rectangle 66">
              <a:extLst>
                <a:ext uri="{FF2B5EF4-FFF2-40B4-BE49-F238E27FC236}">
                  <a16:creationId xmlns:a16="http://schemas.microsoft.com/office/drawing/2014/main" id="{0A839B1E-C834-4DFB-874E-E4C4EF9170BC}"/>
                </a:ext>
              </a:extLst>
            </p:cNvPr>
            <p:cNvSpPr>
              <a:spLocks noChangeArrowheads="1"/>
            </p:cNvSpPr>
            <p:nvPr/>
          </p:nvSpPr>
          <p:spPr bwMode="auto">
            <a:xfrm>
              <a:off x="2208" y="1109"/>
              <a:ext cx="391" cy="198"/>
            </a:xfrm>
            <a:prstGeom prst="rect">
              <a:avLst/>
            </a:prstGeom>
            <a:solidFill>
              <a:schemeClr val="accent1"/>
            </a:solidFill>
            <a:ln w="9525">
              <a:solidFill>
                <a:schemeClr val="tx1"/>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FF0000"/>
                  </a:solidFill>
                  <a:latin typeface="华文新魏" panose="02010800040101010101" pitchFamily="2" charset="-122"/>
                  <a:ea typeface="华文新魏" panose="02010800040101010101" pitchFamily="2" charset="-122"/>
                </a:rPr>
                <a:t>页面</a:t>
              </a:r>
              <a:r>
                <a:rPr lang="en-US" altLang="zh-CN" sz="1400">
                  <a:solidFill>
                    <a:srgbClr val="FF0000"/>
                  </a:solidFill>
                  <a:latin typeface="华文新魏" panose="02010800040101010101" pitchFamily="2" charset="-122"/>
                  <a:ea typeface="华文新魏" panose="02010800040101010101" pitchFamily="2" charset="-122"/>
                </a:rPr>
                <a:t>1</a:t>
              </a:r>
            </a:p>
          </p:txBody>
        </p:sp>
        <p:sp>
          <p:nvSpPr>
            <p:cNvPr id="61472" name="Rectangle 69">
              <a:extLst>
                <a:ext uri="{FF2B5EF4-FFF2-40B4-BE49-F238E27FC236}">
                  <a16:creationId xmlns:a16="http://schemas.microsoft.com/office/drawing/2014/main" id="{4342C1C8-CDF5-4D3F-B777-9AF801B856E5}"/>
                </a:ext>
              </a:extLst>
            </p:cNvPr>
            <p:cNvSpPr>
              <a:spLocks noChangeArrowheads="1"/>
            </p:cNvSpPr>
            <p:nvPr/>
          </p:nvSpPr>
          <p:spPr bwMode="auto">
            <a:xfrm>
              <a:off x="2400" y="1445"/>
              <a:ext cx="410" cy="198"/>
            </a:xfrm>
            <a:prstGeom prst="rect">
              <a:avLst/>
            </a:prstGeom>
            <a:solidFill>
              <a:schemeClr val="accent1"/>
            </a:solidFill>
            <a:ln w="9525">
              <a:solidFill>
                <a:schemeClr val="tx1"/>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FF0000"/>
                  </a:solidFill>
                  <a:latin typeface="华文新魏" panose="02010800040101010101" pitchFamily="2" charset="-122"/>
                  <a:ea typeface="华文新魏" panose="02010800040101010101" pitchFamily="2" charset="-122"/>
                </a:rPr>
                <a:t>页面</a:t>
              </a:r>
              <a:r>
                <a:rPr lang="en-US" altLang="zh-CN" sz="1400">
                  <a:solidFill>
                    <a:srgbClr val="FF0000"/>
                  </a:solidFill>
                  <a:latin typeface="华文新魏" panose="02010800040101010101" pitchFamily="2" charset="-122"/>
                  <a:ea typeface="华文新魏" panose="02010800040101010101" pitchFamily="2" charset="-122"/>
                </a:rPr>
                <a:t>2</a:t>
              </a:r>
            </a:p>
          </p:txBody>
        </p:sp>
        <p:sp>
          <p:nvSpPr>
            <p:cNvPr id="61473" name="Rectangle 70">
              <a:extLst>
                <a:ext uri="{FF2B5EF4-FFF2-40B4-BE49-F238E27FC236}">
                  <a16:creationId xmlns:a16="http://schemas.microsoft.com/office/drawing/2014/main" id="{F8E2D643-C757-4C03-B892-99B707A3C650}"/>
                </a:ext>
              </a:extLst>
            </p:cNvPr>
            <p:cNvSpPr>
              <a:spLocks noChangeArrowheads="1"/>
            </p:cNvSpPr>
            <p:nvPr/>
          </p:nvSpPr>
          <p:spPr bwMode="auto">
            <a:xfrm>
              <a:off x="2208" y="1781"/>
              <a:ext cx="410" cy="198"/>
            </a:xfrm>
            <a:prstGeom prst="rect">
              <a:avLst/>
            </a:prstGeom>
            <a:solidFill>
              <a:schemeClr val="accent1"/>
            </a:solidFill>
            <a:ln w="9525">
              <a:solidFill>
                <a:schemeClr val="tx1"/>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FF0000"/>
                  </a:solidFill>
                  <a:latin typeface="华文新魏" panose="02010800040101010101" pitchFamily="2" charset="-122"/>
                  <a:ea typeface="华文新魏" panose="02010800040101010101" pitchFamily="2" charset="-122"/>
                </a:rPr>
                <a:t>页面</a:t>
              </a:r>
              <a:r>
                <a:rPr lang="en-US" altLang="zh-CN" sz="1400">
                  <a:solidFill>
                    <a:srgbClr val="FF0000"/>
                  </a:solidFill>
                  <a:latin typeface="华文新魏" panose="02010800040101010101" pitchFamily="2" charset="-122"/>
                  <a:ea typeface="华文新魏" panose="02010800040101010101" pitchFamily="2" charset="-122"/>
                </a:rPr>
                <a:t>3</a:t>
              </a:r>
            </a:p>
          </p:txBody>
        </p:sp>
        <p:sp>
          <p:nvSpPr>
            <p:cNvPr id="61474" name="Rectangle 71">
              <a:extLst>
                <a:ext uri="{FF2B5EF4-FFF2-40B4-BE49-F238E27FC236}">
                  <a16:creationId xmlns:a16="http://schemas.microsoft.com/office/drawing/2014/main" id="{1B4A3FD1-0702-4E2F-AD08-76E31C6B2202}"/>
                </a:ext>
              </a:extLst>
            </p:cNvPr>
            <p:cNvSpPr>
              <a:spLocks noChangeArrowheads="1"/>
            </p:cNvSpPr>
            <p:nvPr/>
          </p:nvSpPr>
          <p:spPr bwMode="auto">
            <a:xfrm>
              <a:off x="2208" y="2501"/>
              <a:ext cx="391" cy="198"/>
            </a:xfrm>
            <a:prstGeom prst="rect">
              <a:avLst/>
            </a:prstGeom>
            <a:solidFill>
              <a:schemeClr val="accent1"/>
            </a:solidFill>
            <a:ln w="9525">
              <a:solidFill>
                <a:schemeClr val="tx1"/>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FF0000"/>
                  </a:solidFill>
                  <a:latin typeface="华文新魏" panose="02010800040101010101" pitchFamily="2" charset="-122"/>
                  <a:ea typeface="华文新魏" panose="02010800040101010101" pitchFamily="2" charset="-122"/>
                </a:rPr>
                <a:t>页面</a:t>
              </a:r>
              <a:r>
                <a:rPr lang="en-US" altLang="zh-CN" sz="1400">
                  <a:solidFill>
                    <a:srgbClr val="FF0000"/>
                  </a:solidFill>
                  <a:latin typeface="华文新魏" panose="02010800040101010101" pitchFamily="2" charset="-122"/>
                  <a:ea typeface="华文新魏" panose="02010800040101010101" pitchFamily="2" charset="-122"/>
                </a:rPr>
                <a:t>1</a:t>
              </a:r>
            </a:p>
          </p:txBody>
        </p:sp>
        <p:sp>
          <p:nvSpPr>
            <p:cNvPr id="61475" name="Rectangle 72">
              <a:extLst>
                <a:ext uri="{FF2B5EF4-FFF2-40B4-BE49-F238E27FC236}">
                  <a16:creationId xmlns:a16="http://schemas.microsoft.com/office/drawing/2014/main" id="{949BC1F2-9A92-4C6B-88EC-FFA076FE0663}"/>
                </a:ext>
              </a:extLst>
            </p:cNvPr>
            <p:cNvSpPr>
              <a:spLocks noChangeArrowheads="1"/>
            </p:cNvSpPr>
            <p:nvPr/>
          </p:nvSpPr>
          <p:spPr bwMode="auto">
            <a:xfrm>
              <a:off x="2400" y="2789"/>
              <a:ext cx="410" cy="198"/>
            </a:xfrm>
            <a:prstGeom prst="rect">
              <a:avLst/>
            </a:prstGeom>
            <a:solidFill>
              <a:schemeClr val="accent1"/>
            </a:solidFill>
            <a:ln w="9525">
              <a:solidFill>
                <a:schemeClr val="tx1"/>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FF0000"/>
                  </a:solidFill>
                  <a:latin typeface="华文新魏" panose="02010800040101010101" pitchFamily="2" charset="-122"/>
                  <a:ea typeface="华文新魏" panose="02010800040101010101" pitchFamily="2" charset="-122"/>
                </a:rPr>
                <a:t>页面</a:t>
              </a:r>
              <a:r>
                <a:rPr lang="en-US" altLang="zh-CN" sz="1400">
                  <a:solidFill>
                    <a:srgbClr val="FF0000"/>
                  </a:solidFill>
                  <a:latin typeface="华文新魏" panose="02010800040101010101" pitchFamily="2" charset="-122"/>
                  <a:ea typeface="华文新魏" panose="02010800040101010101" pitchFamily="2" charset="-122"/>
                </a:rPr>
                <a:t>2</a:t>
              </a:r>
            </a:p>
          </p:txBody>
        </p:sp>
        <p:sp>
          <p:nvSpPr>
            <p:cNvPr id="61476" name="Rectangle 73">
              <a:extLst>
                <a:ext uri="{FF2B5EF4-FFF2-40B4-BE49-F238E27FC236}">
                  <a16:creationId xmlns:a16="http://schemas.microsoft.com/office/drawing/2014/main" id="{6EE58CC2-373D-46C6-87ED-81722BA8E7A9}"/>
                </a:ext>
              </a:extLst>
            </p:cNvPr>
            <p:cNvSpPr>
              <a:spLocks noChangeArrowheads="1"/>
            </p:cNvSpPr>
            <p:nvPr/>
          </p:nvSpPr>
          <p:spPr bwMode="auto">
            <a:xfrm>
              <a:off x="2256" y="3077"/>
              <a:ext cx="410" cy="198"/>
            </a:xfrm>
            <a:prstGeom prst="rect">
              <a:avLst/>
            </a:prstGeom>
            <a:solidFill>
              <a:schemeClr val="accent1"/>
            </a:solidFill>
            <a:ln w="9525">
              <a:solidFill>
                <a:schemeClr val="tx1"/>
              </a:solidFill>
              <a:miter lim="800000"/>
              <a:headEnd/>
              <a:tailEnd/>
            </a:ln>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FF0000"/>
                  </a:solidFill>
                  <a:latin typeface="华文新魏" panose="02010800040101010101" pitchFamily="2" charset="-122"/>
                  <a:ea typeface="华文新魏" panose="02010800040101010101" pitchFamily="2" charset="-122"/>
                </a:rPr>
                <a:t>页面</a:t>
              </a:r>
              <a:r>
                <a:rPr lang="en-US" altLang="zh-CN" sz="1400">
                  <a:solidFill>
                    <a:srgbClr val="FF0000"/>
                  </a:solidFill>
                  <a:latin typeface="华文新魏" panose="02010800040101010101" pitchFamily="2" charset="-122"/>
                  <a:ea typeface="华文新魏" panose="02010800040101010101" pitchFamily="2" charset="-122"/>
                </a:rPr>
                <a:t>3</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AF8450C-73AE-4A74-8343-14237CB72039}"/>
              </a:ext>
            </a:extLst>
          </p:cNvPr>
          <p:cNvSpPr>
            <a:spLocks noGrp="1" noChangeArrowheads="1"/>
          </p:cNvSpPr>
          <p:nvPr>
            <p:ph type="title"/>
          </p:nvPr>
        </p:nvSpPr>
        <p:spPr>
          <a:xfrm>
            <a:off x="762000" y="981075"/>
            <a:ext cx="7772400" cy="11430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虚拟存储管理实现技术</a:t>
            </a:r>
            <a:br>
              <a:rPr lang="en-US" altLang="zh-CN" sz="4800">
                <a:solidFill>
                  <a:srgbClr val="0000FF"/>
                </a:solidFill>
                <a:latin typeface="华文新魏" panose="02010800040101010101" pitchFamily="2" charset="-122"/>
                <a:ea typeface="华文新魏" panose="02010800040101010101" pitchFamily="2" charset="-122"/>
              </a:rPr>
            </a:b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7171" name="Rectangle 3">
            <a:extLst>
              <a:ext uri="{FF2B5EF4-FFF2-40B4-BE49-F238E27FC236}">
                <a16:creationId xmlns:a16="http://schemas.microsoft.com/office/drawing/2014/main" id="{68984B26-BB04-461E-90C7-5EBA137FB9AE}"/>
              </a:ext>
            </a:extLst>
          </p:cNvPr>
          <p:cNvSpPr>
            <a:spLocks noGrp="1" noChangeArrowheads="1"/>
          </p:cNvSpPr>
          <p:nvPr>
            <p:ph type="body" idx="1"/>
          </p:nvPr>
        </p:nvSpPr>
        <p:spPr>
          <a:xfrm>
            <a:off x="1042988" y="1268413"/>
            <a:ext cx="7315200" cy="5105400"/>
          </a:xfrm>
        </p:spPr>
        <p:txBody>
          <a:bodyPr/>
          <a:lstStyle/>
          <a:p>
            <a:pPr algn="just" eaLnBrk="1" hangingPunct="1">
              <a:buFontTx/>
              <a:buNone/>
            </a:pPr>
            <a:r>
              <a:rPr lang="en-US" altLang="zh-CN" sz="4000">
                <a:latin typeface="华文新魏" panose="02010800040101010101" pitchFamily="2" charset="-122"/>
                <a:ea typeface="华文新魏" panose="02010800040101010101" pitchFamily="2" charset="-122"/>
              </a:rPr>
              <a:t>  </a:t>
            </a:r>
            <a:r>
              <a:rPr lang="en-US" altLang="zh-CN" sz="4400">
                <a:latin typeface="华文新魏" panose="02010800040101010101" pitchFamily="2" charset="-122"/>
                <a:ea typeface="华文新魏" panose="02010800040101010101" pitchFamily="2" charset="-122"/>
              </a:rPr>
              <a:t>•</a:t>
            </a:r>
            <a:r>
              <a:rPr lang="zh-CN" altLang="en-US" sz="4400">
                <a:latin typeface="华文新魏" panose="02010800040101010101" pitchFamily="2" charset="-122"/>
                <a:ea typeface="华文新魏" panose="02010800040101010101" pitchFamily="2" charset="-122"/>
              </a:rPr>
              <a:t>请求分页虚拟存储管理</a:t>
            </a:r>
            <a:endParaRPr lang="en-US" altLang="zh-CN" sz="4400">
              <a:latin typeface="华文新魏" panose="02010800040101010101" pitchFamily="2" charset="-122"/>
              <a:ea typeface="华文新魏" panose="02010800040101010101" pitchFamily="2" charset="-122"/>
            </a:endParaRPr>
          </a:p>
          <a:p>
            <a:pPr algn="just" eaLnBrk="1" hangingPunct="1">
              <a:buFontTx/>
              <a:buNone/>
            </a:pPr>
            <a:r>
              <a:rPr lang="en-US" altLang="zh-CN" sz="4400">
                <a:latin typeface="华文新魏" panose="02010800040101010101" pitchFamily="2" charset="-122"/>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请求分段虚拟存储管理</a:t>
            </a:r>
            <a:endParaRPr lang="en-US" altLang="zh-CN" sz="4400">
              <a:latin typeface="华文新魏" panose="02010800040101010101" pitchFamily="2" charset="-122"/>
              <a:ea typeface="华文新魏" panose="02010800040101010101" pitchFamily="2" charset="-122"/>
            </a:endParaRPr>
          </a:p>
          <a:p>
            <a:pPr algn="just" eaLnBrk="1" hangingPunct="1">
              <a:buFontTx/>
              <a:buNone/>
            </a:pPr>
            <a:r>
              <a:rPr lang="en-US" altLang="zh-CN" sz="4400">
                <a:latin typeface="华文新魏" panose="02010800040101010101" pitchFamily="2" charset="-122"/>
                <a:ea typeface="华文新魏" panose="02010800040101010101" pitchFamily="2" charset="-122"/>
              </a:rPr>
              <a:t>  •</a:t>
            </a:r>
            <a:r>
              <a:rPr lang="zh-CN" altLang="en-US" sz="4400">
                <a:latin typeface="华文新魏" panose="02010800040101010101" pitchFamily="2" charset="-122"/>
                <a:ea typeface="华文新魏" panose="02010800040101010101" pitchFamily="2" charset="-122"/>
              </a:rPr>
              <a:t>请求段页式虚拟存储管理</a:t>
            </a:r>
            <a:endParaRPr lang="en-US" altLang="zh-CN" sz="4400">
              <a:latin typeface="华文新魏" panose="02010800040101010101" pitchFamily="2" charset="-122"/>
              <a:ea typeface="华文新魏" panose="02010800040101010101" pitchFamily="2" charset="-122"/>
            </a:endParaRPr>
          </a:p>
          <a:p>
            <a:pPr algn="just" eaLnBrk="1" hangingPunct="1">
              <a:buFontTx/>
              <a:buNone/>
            </a:pPr>
            <a:endParaRPr lang="en-US" altLang="zh-CN" sz="4400">
              <a:latin typeface="华文新魏" panose="02010800040101010101" pitchFamily="2" charset="-122"/>
              <a:ea typeface="华文新魏" panose="0201080004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3A5D719-6406-4DD6-B886-683B4F169B85}"/>
              </a:ext>
            </a:extLst>
          </p:cNvPr>
          <p:cNvSpPr>
            <a:spLocks noGrp="1" noChangeArrowheads="1"/>
          </p:cNvSpPr>
          <p:nvPr>
            <p:ph type="title"/>
          </p:nvPr>
        </p:nvSpPr>
        <p:spPr>
          <a:xfrm>
            <a:off x="838200" y="685800"/>
            <a:ext cx="80010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4.5.3</a:t>
            </a:r>
            <a:r>
              <a:rPr lang="zh-CN" altLang="en-US" sz="4800">
                <a:solidFill>
                  <a:srgbClr val="0000FF"/>
                </a:solidFill>
                <a:latin typeface="华文新魏" panose="02010800040101010101" pitchFamily="2" charset="-122"/>
                <a:ea typeface="华文新魏" panose="02010800040101010101" pitchFamily="2" charset="-122"/>
              </a:rPr>
              <a:t>请求分段虚拟存储系统</a:t>
            </a:r>
            <a:br>
              <a:rPr lang="en-US" altLang="zh-CN" sz="4800">
                <a:solidFill>
                  <a:srgbClr val="0000FF"/>
                </a:solidFill>
                <a:latin typeface="华文新魏" panose="02010800040101010101" pitchFamily="2" charset="-122"/>
                <a:ea typeface="华文新魏" panose="02010800040101010101" pitchFamily="2" charset="-122"/>
              </a:rPr>
            </a:b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62467" name="Rectangle 3">
            <a:extLst>
              <a:ext uri="{FF2B5EF4-FFF2-40B4-BE49-F238E27FC236}">
                <a16:creationId xmlns:a16="http://schemas.microsoft.com/office/drawing/2014/main" id="{D26D6688-3D84-4AFF-A3F1-C6414697B7E4}"/>
              </a:ext>
            </a:extLst>
          </p:cNvPr>
          <p:cNvSpPr>
            <a:spLocks noGrp="1" noChangeArrowheads="1"/>
          </p:cNvSpPr>
          <p:nvPr>
            <p:ph type="body" idx="1"/>
          </p:nvPr>
        </p:nvSpPr>
        <p:spPr>
          <a:xfrm>
            <a:off x="990600" y="1295400"/>
            <a:ext cx="7162800" cy="4800600"/>
          </a:xfrm>
        </p:spPr>
        <p:txBody>
          <a:bodyPr/>
          <a:lstStyle/>
          <a:p>
            <a:pPr eaLnBrk="1" hangingPunct="1"/>
            <a:r>
              <a:rPr lang="zh-CN" altLang="en-US" sz="3600">
                <a:latin typeface="华文新魏" panose="02010800040101010101" pitchFamily="2" charset="-122"/>
                <a:ea typeface="华文新魏" panose="02010800040101010101" pitchFamily="2" charset="-122"/>
              </a:rPr>
              <a:t>分段式虚拟存储系统把作业的所有分段的副本都存放在辅助存储器中，当作业被调度投入运行时，首先把当前需要的一段或几段装入主存，在执行过程中访问到不在主存的段时再把它们装入。</a:t>
            </a:r>
            <a:r>
              <a:rPr lang="en-US" altLang="zh-CN" sz="3600">
                <a:latin typeface="华文新魏" panose="02010800040101010101" pitchFamily="2" charset="-122"/>
                <a:ea typeface="华文新魏" panose="02010800040101010101" pitchFamily="2" charset="-122"/>
              </a:rPr>
              <a:t> </a:t>
            </a: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6686C733-DED3-47F9-AE84-93F7F0B43F5D}"/>
              </a:ext>
            </a:extLst>
          </p:cNvPr>
          <p:cNvSpPr>
            <a:spLocks noGrp="1" noChangeArrowheads="1"/>
          </p:cNvSpPr>
          <p:nvPr>
            <p:ph type="title"/>
          </p:nvPr>
        </p:nvSpPr>
        <p:spPr/>
        <p:txBody>
          <a:bodyPr/>
          <a:lstStyle/>
          <a:p>
            <a:pPr eaLnBrk="1" hangingPunct="1"/>
            <a:r>
              <a:rPr lang="zh-CN" altLang="en-US" sz="4000">
                <a:solidFill>
                  <a:srgbClr val="0000FF"/>
                </a:solidFill>
                <a:latin typeface="华文新魏" panose="02010800040101010101" pitchFamily="2" charset="-122"/>
                <a:ea typeface="华文新魏" panose="02010800040101010101" pitchFamily="2" charset="-122"/>
              </a:rPr>
              <a:t>段式虚拟存储管理的段表扩展</a:t>
            </a:r>
            <a:r>
              <a:rPr lang="en-US" altLang="zh-CN" sz="4000">
                <a:solidFill>
                  <a:srgbClr val="0000FF"/>
                </a:solidFill>
                <a:latin typeface="华文新魏" panose="02010800040101010101" pitchFamily="2" charset="-122"/>
                <a:ea typeface="华文新魏" panose="02010800040101010101" pitchFamily="2" charset="-122"/>
              </a:rPr>
              <a:t>(1)</a:t>
            </a:r>
            <a:br>
              <a:rPr lang="en-US" altLang="zh-CN" sz="4000">
                <a:latin typeface="华文新魏" panose="02010800040101010101" pitchFamily="2" charset="-122"/>
                <a:ea typeface="华文新魏" panose="02010800040101010101" pitchFamily="2" charset="-122"/>
              </a:rPr>
            </a:br>
            <a:r>
              <a:rPr lang="en-US" altLang="zh-CN">
                <a:latin typeface="华文新魏" panose="02010800040101010101" pitchFamily="2" charset="-122"/>
                <a:ea typeface="华文新魏" panose="02010800040101010101" pitchFamily="2" charset="-122"/>
              </a:rPr>
              <a:t> </a:t>
            </a:r>
          </a:p>
        </p:txBody>
      </p:sp>
      <p:sp>
        <p:nvSpPr>
          <p:cNvPr id="63491" name="Rectangle 3">
            <a:extLst>
              <a:ext uri="{FF2B5EF4-FFF2-40B4-BE49-F238E27FC236}">
                <a16:creationId xmlns:a16="http://schemas.microsoft.com/office/drawing/2014/main" id="{1B00565C-0E8E-4FEE-9239-3ECECA8A8054}"/>
              </a:ext>
            </a:extLst>
          </p:cNvPr>
          <p:cNvSpPr>
            <a:spLocks noGrp="1" noChangeArrowheads="1"/>
          </p:cNvSpPr>
          <p:nvPr>
            <p:ph type="body" idx="1"/>
          </p:nvPr>
        </p:nvSpPr>
        <p:spPr>
          <a:xfrm>
            <a:off x="228600" y="3733800"/>
            <a:ext cx="8458200" cy="3200400"/>
          </a:xfrm>
        </p:spPr>
        <p:txBody>
          <a:bodyPr/>
          <a:lstStyle/>
          <a:p>
            <a:pPr algn="just" eaLnBrk="1" hangingPunct="1">
              <a:lnSpc>
                <a:spcPct val="90000"/>
              </a:lnSpc>
            </a:pPr>
            <a:r>
              <a:rPr lang="zh-CN" altLang="en-US" sz="2800">
                <a:latin typeface="华文新魏" panose="02010800040101010101" pitchFamily="2" charset="-122"/>
                <a:ea typeface="华文新魏" panose="02010800040101010101" pitchFamily="2" charset="-122"/>
              </a:rPr>
              <a:t>特征位</a:t>
            </a:r>
            <a:r>
              <a:rPr lang="en-US" altLang="zh-CN" sz="2800">
                <a:latin typeface="华文新魏" panose="02010800040101010101" pitchFamily="2" charset="-122"/>
                <a:ea typeface="华文新魏" panose="02010800040101010101" pitchFamily="2" charset="-122"/>
              </a:rPr>
              <a:t>: 00(</a:t>
            </a:r>
            <a:r>
              <a:rPr lang="zh-CN" altLang="en-US" sz="2800">
                <a:latin typeface="华文新魏" panose="02010800040101010101" pitchFamily="2" charset="-122"/>
                <a:ea typeface="华文新魏" panose="02010800040101010101" pitchFamily="2" charset="-122"/>
              </a:rPr>
              <a:t>不在主存</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01(</a:t>
            </a:r>
            <a:r>
              <a:rPr lang="zh-CN" altLang="en-US" sz="2800">
                <a:latin typeface="华文新魏" panose="02010800040101010101" pitchFamily="2" charset="-122"/>
                <a:ea typeface="华文新魏" panose="02010800040101010101" pitchFamily="2" charset="-122"/>
              </a:rPr>
              <a:t>在主存</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11(</a:t>
            </a:r>
            <a:r>
              <a:rPr lang="zh-CN" altLang="en-US" sz="2800">
                <a:latin typeface="华文新魏" panose="02010800040101010101" pitchFamily="2" charset="-122"/>
                <a:ea typeface="华文新魏" panose="02010800040101010101" pitchFamily="2" charset="-122"/>
              </a:rPr>
              <a:t>共享段</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endParaRPr lang="en-US" altLang="zh-CN" sz="2800">
              <a:latin typeface="华文新魏" panose="02010800040101010101" pitchFamily="2" charset="-122"/>
              <a:ea typeface="华文新魏" panose="02010800040101010101" pitchFamily="2" charset="-122"/>
            </a:endParaRPr>
          </a:p>
          <a:p>
            <a:pPr algn="just" eaLnBrk="1" hangingPunct="1">
              <a:lnSpc>
                <a:spcPct val="90000"/>
              </a:lnSpc>
            </a:pPr>
            <a:r>
              <a:rPr lang="zh-CN" altLang="en-US" sz="2800">
                <a:latin typeface="华文新魏" panose="02010800040101010101" pitchFamily="2" charset="-122"/>
                <a:ea typeface="华文新魏" panose="02010800040101010101" pitchFamily="2" charset="-122"/>
              </a:rPr>
              <a:t>存取权限</a:t>
            </a:r>
            <a:r>
              <a:rPr lang="en-US" altLang="zh-CN" sz="2800">
                <a:latin typeface="华文新魏" panose="02010800040101010101" pitchFamily="2" charset="-122"/>
                <a:ea typeface="华文新魏" panose="02010800040101010101" pitchFamily="2" charset="-122"/>
              </a:rPr>
              <a:t>: 00(</a:t>
            </a:r>
            <a:r>
              <a:rPr lang="zh-CN" altLang="en-US" sz="2800">
                <a:latin typeface="华文新魏" panose="02010800040101010101" pitchFamily="2" charset="-122"/>
                <a:ea typeface="华文新魏" panose="02010800040101010101" pitchFamily="2" charset="-122"/>
              </a:rPr>
              <a:t>可执行</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01(</a:t>
            </a:r>
            <a:r>
              <a:rPr lang="zh-CN" altLang="en-US" sz="2800">
                <a:latin typeface="华文新魏" panose="02010800040101010101" pitchFamily="2" charset="-122"/>
                <a:ea typeface="华文新魏" panose="02010800040101010101" pitchFamily="2" charset="-122"/>
              </a:rPr>
              <a:t>可读</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11(</a:t>
            </a:r>
            <a:r>
              <a:rPr lang="zh-CN" altLang="en-US" sz="2800">
                <a:latin typeface="华文新魏" panose="02010800040101010101" pitchFamily="2" charset="-122"/>
                <a:ea typeface="华文新魏" panose="02010800040101010101" pitchFamily="2" charset="-122"/>
              </a:rPr>
              <a:t>可写</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endParaRPr lang="en-US" altLang="zh-CN" sz="2800">
              <a:latin typeface="华文新魏" panose="02010800040101010101" pitchFamily="2" charset="-122"/>
              <a:ea typeface="华文新魏" panose="02010800040101010101" pitchFamily="2" charset="-122"/>
            </a:endParaRPr>
          </a:p>
          <a:p>
            <a:pPr algn="just" eaLnBrk="1" hangingPunct="1">
              <a:lnSpc>
                <a:spcPct val="90000"/>
              </a:lnSpc>
            </a:pPr>
            <a:r>
              <a:rPr lang="zh-CN" altLang="en-US" sz="2800">
                <a:latin typeface="华文新魏" panose="02010800040101010101" pitchFamily="2" charset="-122"/>
                <a:ea typeface="华文新魏" panose="02010800040101010101" pitchFamily="2" charset="-122"/>
              </a:rPr>
              <a:t>扩充位</a:t>
            </a:r>
            <a:r>
              <a:rPr lang="en-US" altLang="zh-CN" sz="2800">
                <a:latin typeface="华文新魏" panose="02010800040101010101" pitchFamily="2" charset="-122"/>
                <a:ea typeface="华文新魏" panose="02010800040101010101" pitchFamily="2" charset="-122"/>
              </a:rPr>
              <a:t>: 0(</a:t>
            </a:r>
            <a:r>
              <a:rPr lang="zh-CN" altLang="en-US" sz="2800">
                <a:latin typeface="华文新魏" panose="02010800040101010101" pitchFamily="2" charset="-122"/>
                <a:ea typeface="华文新魏" panose="02010800040101010101" pitchFamily="2" charset="-122"/>
              </a:rPr>
              <a:t>固定长</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可扩充</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endParaRPr lang="en-US" altLang="zh-CN" sz="2800">
              <a:latin typeface="华文新魏" panose="02010800040101010101" pitchFamily="2" charset="-122"/>
              <a:ea typeface="华文新魏" panose="02010800040101010101" pitchFamily="2" charset="-122"/>
            </a:endParaRPr>
          </a:p>
          <a:p>
            <a:pPr algn="just" eaLnBrk="1" hangingPunct="1">
              <a:lnSpc>
                <a:spcPct val="90000"/>
              </a:lnSpc>
            </a:pPr>
            <a:r>
              <a:rPr lang="zh-CN" altLang="en-US" sz="2800">
                <a:latin typeface="华文新魏" panose="02010800040101010101" pitchFamily="2" charset="-122"/>
                <a:ea typeface="华文新魏" panose="02010800040101010101" pitchFamily="2" charset="-122"/>
              </a:rPr>
              <a:t>标志位</a:t>
            </a:r>
            <a:r>
              <a:rPr lang="en-US" altLang="zh-CN" sz="2800">
                <a:latin typeface="华文新魏" panose="02010800040101010101" pitchFamily="2" charset="-122"/>
                <a:ea typeface="华文新魏" panose="02010800040101010101" pitchFamily="2" charset="-122"/>
              </a:rPr>
              <a:t>: 00(</a:t>
            </a:r>
            <a:r>
              <a:rPr lang="zh-CN" altLang="en-US" sz="2800">
                <a:latin typeface="华文新魏" panose="02010800040101010101" pitchFamily="2" charset="-122"/>
                <a:ea typeface="华文新魏" panose="02010800040101010101" pitchFamily="2" charset="-122"/>
              </a:rPr>
              <a:t>未修改</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01(</a:t>
            </a:r>
            <a:r>
              <a:rPr lang="zh-CN" altLang="en-US" sz="2800">
                <a:latin typeface="华文新魏" panose="02010800040101010101" pitchFamily="2" charset="-122"/>
                <a:ea typeface="华文新魏" panose="02010800040101010101" pitchFamily="2" charset="-122"/>
              </a:rPr>
              <a:t>已修改</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r>
              <a:rPr lang="en-US" altLang="zh-CN" sz="2800">
                <a:latin typeface="华文新魏" panose="02010800040101010101" pitchFamily="2" charset="-122"/>
                <a:ea typeface="华文新魏" panose="02010800040101010101" pitchFamily="2" charset="-122"/>
              </a:rPr>
              <a:t>11(</a:t>
            </a:r>
            <a:r>
              <a:rPr lang="zh-CN" altLang="en-US" sz="2800">
                <a:latin typeface="华文新魏" panose="02010800040101010101" pitchFamily="2" charset="-122"/>
                <a:ea typeface="华文新魏" panose="02010800040101010101" pitchFamily="2" charset="-122"/>
              </a:rPr>
              <a:t>不可移动</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a:t>
            </a:r>
            <a:endParaRPr lang="en-US" altLang="zh-CN" sz="2800">
              <a:latin typeface="华文新魏" panose="02010800040101010101" pitchFamily="2" charset="-122"/>
              <a:ea typeface="华文新魏" panose="02010800040101010101" pitchFamily="2" charset="-122"/>
            </a:endParaRPr>
          </a:p>
          <a:p>
            <a:pPr eaLnBrk="1" hangingPunct="1">
              <a:lnSpc>
                <a:spcPct val="90000"/>
              </a:lnSpc>
              <a:buFontTx/>
              <a:buNone/>
            </a:pPr>
            <a:endParaRPr lang="en-US" altLang="zh-CN" sz="2800">
              <a:latin typeface="华文新魏" panose="02010800040101010101" pitchFamily="2" charset="-122"/>
              <a:ea typeface="华文新魏" panose="02010800040101010101" pitchFamily="2" charset="-122"/>
            </a:endParaRPr>
          </a:p>
          <a:p>
            <a:pPr eaLnBrk="1" hangingPunct="1">
              <a:lnSpc>
                <a:spcPct val="90000"/>
              </a:lnSpc>
              <a:buFontTx/>
              <a:buNone/>
            </a:pPr>
            <a:r>
              <a:rPr lang="en-US" altLang="zh-CN" sz="2800">
                <a:latin typeface="华文新魏" panose="02010800040101010101" pitchFamily="2" charset="-122"/>
                <a:ea typeface="华文新魏" panose="02010800040101010101" pitchFamily="2" charset="-122"/>
              </a:rPr>
              <a:t> </a:t>
            </a:r>
          </a:p>
        </p:txBody>
      </p:sp>
      <p:grpSp>
        <p:nvGrpSpPr>
          <p:cNvPr id="63492" name="Group 4">
            <a:extLst>
              <a:ext uri="{FF2B5EF4-FFF2-40B4-BE49-F238E27FC236}">
                <a16:creationId xmlns:a16="http://schemas.microsoft.com/office/drawing/2014/main" id="{D6855AEF-405E-4322-874D-23424A02E357}"/>
              </a:ext>
            </a:extLst>
          </p:cNvPr>
          <p:cNvGrpSpPr>
            <a:grpSpLocks/>
          </p:cNvGrpSpPr>
          <p:nvPr/>
        </p:nvGrpSpPr>
        <p:grpSpPr bwMode="auto">
          <a:xfrm>
            <a:off x="914400" y="1143000"/>
            <a:ext cx="6324600" cy="2514600"/>
            <a:chOff x="1540" y="6679"/>
            <a:chExt cx="9506" cy="2649"/>
          </a:xfrm>
        </p:grpSpPr>
        <p:sp>
          <p:nvSpPr>
            <p:cNvPr id="63493" name="Text Box 5">
              <a:extLst>
                <a:ext uri="{FF2B5EF4-FFF2-40B4-BE49-F238E27FC236}">
                  <a16:creationId xmlns:a16="http://schemas.microsoft.com/office/drawing/2014/main" id="{95495F92-173E-4CD6-8251-6B747C0B6722}"/>
                </a:ext>
              </a:extLst>
            </p:cNvPr>
            <p:cNvSpPr txBox="1">
              <a:spLocks noChangeArrowheads="1"/>
            </p:cNvSpPr>
            <p:nvPr/>
          </p:nvSpPr>
          <p:spPr bwMode="auto">
            <a:xfrm>
              <a:off x="1540" y="6679"/>
              <a:ext cx="735" cy="62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宋体" panose="02010600030101010101" pitchFamily="2" charset="-122"/>
                  <a:ea typeface="华文新魏" panose="02010800040101010101" pitchFamily="2" charset="-122"/>
                </a:rPr>
                <a:t>段号</a:t>
              </a:r>
              <a:endParaRPr kumimoji="0" lang="en-US" altLang="zh-CN" sz="1600">
                <a:solidFill>
                  <a:srgbClr val="0000FF"/>
                </a:solidFill>
                <a:latin typeface="宋体" panose="02010600030101010101" pitchFamily="2" charset="-122"/>
                <a:ea typeface="华文新魏" panose="02010800040101010101" pitchFamily="2" charset="-122"/>
              </a:endParaRPr>
            </a:p>
          </p:txBody>
        </p:sp>
        <p:sp>
          <p:nvSpPr>
            <p:cNvPr id="63494" name="Text Box 6">
              <a:extLst>
                <a:ext uri="{FF2B5EF4-FFF2-40B4-BE49-F238E27FC236}">
                  <a16:creationId xmlns:a16="http://schemas.microsoft.com/office/drawing/2014/main" id="{92C975FF-7948-48BA-B180-39019B126425}"/>
                </a:ext>
              </a:extLst>
            </p:cNvPr>
            <p:cNvSpPr txBox="1">
              <a:spLocks noChangeArrowheads="1"/>
            </p:cNvSpPr>
            <p:nvPr/>
          </p:nvSpPr>
          <p:spPr bwMode="auto">
            <a:xfrm>
              <a:off x="4900" y="7459"/>
              <a:ext cx="1260"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0000FF"/>
                </a:solidFill>
                <a:ea typeface="华文新魏" panose="02010800040101010101" pitchFamily="2" charset="-122"/>
              </a:endParaRPr>
            </a:p>
          </p:txBody>
        </p:sp>
        <p:sp>
          <p:nvSpPr>
            <p:cNvPr id="63495" name="Text Box 7">
              <a:extLst>
                <a:ext uri="{FF2B5EF4-FFF2-40B4-BE49-F238E27FC236}">
                  <a16:creationId xmlns:a16="http://schemas.microsoft.com/office/drawing/2014/main" id="{D9889377-E8C0-4F4C-88AB-6403A0DC6FEF}"/>
                </a:ext>
              </a:extLst>
            </p:cNvPr>
            <p:cNvSpPr txBox="1">
              <a:spLocks noChangeArrowheads="1"/>
            </p:cNvSpPr>
            <p:nvPr/>
          </p:nvSpPr>
          <p:spPr bwMode="auto">
            <a:xfrm>
              <a:off x="4900" y="8707"/>
              <a:ext cx="1260"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0000FF"/>
                </a:solidFill>
                <a:ea typeface="华文新魏" panose="02010800040101010101" pitchFamily="2" charset="-122"/>
              </a:endParaRPr>
            </a:p>
          </p:txBody>
        </p:sp>
        <p:sp>
          <p:nvSpPr>
            <p:cNvPr id="63496" name="Text Box 8">
              <a:extLst>
                <a:ext uri="{FF2B5EF4-FFF2-40B4-BE49-F238E27FC236}">
                  <a16:creationId xmlns:a16="http://schemas.microsoft.com/office/drawing/2014/main" id="{717A6651-11B7-4FDC-95FB-F7FB8D8DC39D}"/>
                </a:ext>
              </a:extLst>
            </p:cNvPr>
            <p:cNvSpPr txBox="1">
              <a:spLocks noChangeArrowheads="1"/>
            </p:cNvSpPr>
            <p:nvPr/>
          </p:nvSpPr>
          <p:spPr bwMode="auto">
            <a:xfrm>
              <a:off x="4900" y="8086"/>
              <a:ext cx="1260"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0000FF"/>
                </a:solidFill>
                <a:ea typeface="华文新魏" panose="02010800040101010101" pitchFamily="2" charset="-122"/>
              </a:endParaRPr>
            </a:p>
          </p:txBody>
        </p:sp>
        <p:sp>
          <p:nvSpPr>
            <p:cNvPr id="63497" name="Text Box 9">
              <a:extLst>
                <a:ext uri="{FF2B5EF4-FFF2-40B4-BE49-F238E27FC236}">
                  <a16:creationId xmlns:a16="http://schemas.microsoft.com/office/drawing/2014/main" id="{95B7F6BD-9D65-4A34-81BD-A2DC9CAADC8F}"/>
                </a:ext>
              </a:extLst>
            </p:cNvPr>
            <p:cNvSpPr txBox="1">
              <a:spLocks noChangeArrowheads="1"/>
            </p:cNvSpPr>
            <p:nvPr/>
          </p:nvSpPr>
          <p:spPr bwMode="auto">
            <a:xfrm>
              <a:off x="7056" y="7462"/>
              <a:ext cx="1575"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0000FF"/>
                </a:solidFill>
                <a:ea typeface="华文新魏" panose="02010800040101010101" pitchFamily="2" charset="-122"/>
              </a:endParaRPr>
            </a:p>
          </p:txBody>
        </p:sp>
        <p:sp>
          <p:nvSpPr>
            <p:cNvPr id="63498" name="Text Box 10">
              <a:extLst>
                <a:ext uri="{FF2B5EF4-FFF2-40B4-BE49-F238E27FC236}">
                  <a16:creationId xmlns:a16="http://schemas.microsoft.com/office/drawing/2014/main" id="{A5FE4D71-15AD-44CD-9EA0-807BF7A8711A}"/>
                </a:ext>
              </a:extLst>
            </p:cNvPr>
            <p:cNvSpPr txBox="1">
              <a:spLocks noChangeArrowheads="1"/>
            </p:cNvSpPr>
            <p:nvPr/>
          </p:nvSpPr>
          <p:spPr bwMode="auto">
            <a:xfrm>
              <a:off x="7056" y="8707"/>
              <a:ext cx="1575"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0000FF"/>
                </a:solidFill>
                <a:ea typeface="华文新魏" panose="02010800040101010101" pitchFamily="2" charset="-122"/>
              </a:endParaRPr>
            </a:p>
          </p:txBody>
        </p:sp>
        <p:sp>
          <p:nvSpPr>
            <p:cNvPr id="63499" name="Text Box 11">
              <a:extLst>
                <a:ext uri="{FF2B5EF4-FFF2-40B4-BE49-F238E27FC236}">
                  <a16:creationId xmlns:a16="http://schemas.microsoft.com/office/drawing/2014/main" id="{AE9BC27D-4927-4FE1-A554-A25D312C6908}"/>
                </a:ext>
              </a:extLst>
            </p:cNvPr>
            <p:cNvSpPr txBox="1">
              <a:spLocks noChangeArrowheads="1"/>
            </p:cNvSpPr>
            <p:nvPr/>
          </p:nvSpPr>
          <p:spPr bwMode="auto">
            <a:xfrm>
              <a:off x="7056" y="8083"/>
              <a:ext cx="1575"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0000FF"/>
                </a:solidFill>
                <a:ea typeface="华文新魏" panose="02010800040101010101" pitchFamily="2" charset="-122"/>
              </a:endParaRPr>
            </a:p>
          </p:txBody>
        </p:sp>
        <p:sp>
          <p:nvSpPr>
            <p:cNvPr id="63500" name="Text Box 12">
              <a:extLst>
                <a:ext uri="{FF2B5EF4-FFF2-40B4-BE49-F238E27FC236}">
                  <a16:creationId xmlns:a16="http://schemas.microsoft.com/office/drawing/2014/main" id="{47626DF5-D63D-4B53-BD17-FCEDF837D5E6}"/>
                </a:ext>
              </a:extLst>
            </p:cNvPr>
            <p:cNvSpPr txBox="1">
              <a:spLocks noChangeArrowheads="1"/>
            </p:cNvSpPr>
            <p:nvPr/>
          </p:nvSpPr>
          <p:spPr bwMode="auto">
            <a:xfrm>
              <a:off x="4956" y="6679"/>
              <a:ext cx="1108" cy="62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宋体" panose="02010600030101010101" pitchFamily="2" charset="-122"/>
                  <a:ea typeface="华文新魏" panose="02010800040101010101" pitchFamily="2" charset="-122"/>
                </a:rPr>
                <a:t>扩充位</a:t>
              </a:r>
              <a:endParaRPr kumimoji="0" lang="en-US" altLang="zh-CN" sz="1600">
                <a:solidFill>
                  <a:srgbClr val="0000FF"/>
                </a:solidFill>
                <a:latin typeface="宋体" panose="02010600030101010101" pitchFamily="2" charset="-122"/>
                <a:ea typeface="华文新魏" panose="02010800040101010101" pitchFamily="2" charset="-122"/>
              </a:endParaRPr>
            </a:p>
          </p:txBody>
        </p:sp>
        <p:sp>
          <p:nvSpPr>
            <p:cNvPr id="63501" name="Text Box 13">
              <a:extLst>
                <a:ext uri="{FF2B5EF4-FFF2-40B4-BE49-F238E27FC236}">
                  <a16:creationId xmlns:a16="http://schemas.microsoft.com/office/drawing/2014/main" id="{E7F11157-5123-467F-9141-E789D401FB3C}"/>
                </a:ext>
              </a:extLst>
            </p:cNvPr>
            <p:cNvSpPr txBox="1">
              <a:spLocks noChangeArrowheads="1"/>
            </p:cNvSpPr>
            <p:nvPr/>
          </p:nvSpPr>
          <p:spPr bwMode="auto">
            <a:xfrm>
              <a:off x="7056" y="6679"/>
              <a:ext cx="1575" cy="62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宋体" panose="02010600030101010101" pitchFamily="2" charset="-122"/>
                  <a:ea typeface="华文新魏" panose="02010800040101010101" pitchFamily="2" charset="-122"/>
                </a:rPr>
                <a:t>主存始址</a:t>
              </a:r>
              <a:endParaRPr kumimoji="0" lang="en-US" altLang="zh-CN" sz="1600">
                <a:solidFill>
                  <a:srgbClr val="0000FF"/>
                </a:solidFill>
                <a:latin typeface="宋体" panose="02010600030101010101" pitchFamily="2" charset="-122"/>
                <a:ea typeface="华文新魏" panose="02010800040101010101" pitchFamily="2" charset="-122"/>
              </a:endParaRPr>
            </a:p>
          </p:txBody>
        </p:sp>
        <p:sp>
          <p:nvSpPr>
            <p:cNvPr id="63502" name="Text Box 14">
              <a:extLst>
                <a:ext uri="{FF2B5EF4-FFF2-40B4-BE49-F238E27FC236}">
                  <a16:creationId xmlns:a16="http://schemas.microsoft.com/office/drawing/2014/main" id="{2BEA7E4F-715E-481C-BECE-46B6039D19BC}"/>
                </a:ext>
              </a:extLst>
            </p:cNvPr>
            <p:cNvSpPr txBox="1">
              <a:spLocks noChangeArrowheads="1"/>
            </p:cNvSpPr>
            <p:nvPr/>
          </p:nvSpPr>
          <p:spPr bwMode="auto">
            <a:xfrm>
              <a:off x="3325" y="7459"/>
              <a:ext cx="1575"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500" b="1">
                <a:solidFill>
                  <a:srgbClr val="0000FF"/>
                </a:solidFill>
                <a:ea typeface="华文新魏" panose="02010800040101010101" pitchFamily="2" charset="-122"/>
              </a:endParaRPr>
            </a:p>
          </p:txBody>
        </p:sp>
        <p:sp>
          <p:nvSpPr>
            <p:cNvPr id="63503" name="Text Box 15">
              <a:extLst>
                <a:ext uri="{FF2B5EF4-FFF2-40B4-BE49-F238E27FC236}">
                  <a16:creationId xmlns:a16="http://schemas.microsoft.com/office/drawing/2014/main" id="{5AC5FC59-C27D-489E-8BB9-CA2DC2323AF0}"/>
                </a:ext>
              </a:extLst>
            </p:cNvPr>
            <p:cNvSpPr txBox="1">
              <a:spLocks noChangeArrowheads="1"/>
            </p:cNvSpPr>
            <p:nvPr/>
          </p:nvSpPr>
          <p:spPr bwMode="auto">
            <a:xfrm>
              <a:off x="3325" y="8083"/>
              <a:ext cx="1575"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500" b="1">
                <a:solidFill>
                  <a:srgbClr val="0000FF"/>
                </a:solidFill>
                <a:ea typeface="华文新魏" panose="02010800040101010101" pitchFamily="2" charset="-122"/>
              </a:endParaRPr>
            </a:p>
          </p:txBody>
        </p:sp>
        <p:sp>
          <p:nvSpPr>
            <p:cNvPr id="63504" name="Text Box 16">
              <a:extLst>
                <a:ext uri="{FF2B5EF4-FFF2-40B4-BE49-F238E27FC236}">
                  <a16:creationId xmlns:a16="http://schemas.microsoft.com/office/drawing/2014/main" id="{907A9579-D184-4B60-825E-B66A6E834C52}"/>
                </a:ext>
              </a:extLst>
            </p:cNvPr>
            <p:cNvSpPr txBox="1">
              <a:spLocks noChangeArrowheads="1"/>
            </p:cNvSpPr>
            <p:nvPr/>
          </p:nvSpPr>
          <p:spPr bwMode="auto">
            <a:xfrm>
              <a:off x="3325" y="8707"/>
              <a:ext cx="1575"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500" b="1">
                <a:solidFill>
                  <a:srgbClr val="0000FF"/>
                </a:solidFill>
                <a:ea typeface="华文新魏" panose="02010800040101010101" pitchFamily="2" charset="-122"/>
              </a:endParaRPr>
            </a:p>
          </p:txBody>
        </p:sp>
        <p:sp>
          <p:nvSpPr>
            <p:cNvPr id="63505" name="Text Box 17">
              <a:extLst>
                <a:ext uri="{FF2B5EF4-FFF2-40B4-BE49-F238E27FC236}">
                  <a16:creationId xmlns:a16="http://schemas.microsoft.com/office/drawing/2014/main" id="{6EA7F9B7-759A-4EEF-B894-FE8E371051A6}"/>
                </a:ext>
              </a:extLst>
            </p:cNvPr>
            <p:cNvSpPr txBox="1">
              <a:spLocks noChangeArrowheads="1"/>
            </p:cNvSpPr>
            <p:nvPr/>
          </p:nvSpPr>
          <p:spPr bwMode="auto">
            <a:xfrm>
              <a:off x="2567" y="7453"/>
              <a:ext cx="758"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en-US" altLang="zh-CN" sz="1000">
                <a:solidFill>
                  <a:srgbClr val="0000FF"/>
                </a:solidFill>
                <a:ea typeface="华文新魏" panose="02010800040101010101" pitchFamily="2" charset="-122"/>
              </a:endParaRPr>
            </a:p>
          </p:txBody>
        </p:sp>
        <p:sp>
          <p:nvSpPr>
            <p:cNvPr id="63506" name="Text Box 18">
              <a:extLst>
                <a:ext uri="{FF2B5EF4-FFF2-40B4-BE49-F238E27FC236}">
                  <a16:creationId xmlns:a16="http://schemas.microsoft.com/office/drawing/2014/main" id="{6E479ABE-A871-4919-ACF4-20495CCC88AC}"/>
                </a:ext>
              </a:extLst>
            </p:cNvPr>
            <p:cNvSpPr txBox="1">
              <a:spLocks noChangeArrowheads="1"/>
            </p:cNvSpPr>
            <p:nvPr/>
          </p:nvSpPr>
          <p:spPr bwMode="auto">
            <a:xfrm>
              <a:off x="2567" y="8077"/>
              <a:ext cx="758"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500" b="1">
                <a:solidFill>
                  <a:srgbClr val="0000FF"/>
                </a:solidFill>
                <a:ea typeface="华文新魏" panose="02010800040101010101" pitchFamily="2" charset="-122"/>
              </a:endParaRPr>
            </a:p>
          </p:txBody>
        </p:sp>
        <p:sp>
          <p:nvSpPr>
            <p:cNvPr id="63507" name="Text Box 19">
              <a:extLst>
                <a:ext uri="{FF2B5EF4-FFF2-40B4-BE49-F238E27FC236}">
                  <a16:creationId xmlns:a16="http://schemas.microsoft.com/office/drawing/2014/main" id="{C53C4EEE-1EBE-43BF-B730-47B70AE48B2C}"/>
                </a:ext>
              </a:extLst>
            </p:cNvPr>
            <p:cNvSpPr txBox="1">
              <a:spLocks noChangeArrowheads="1"/>
            </p:cNvSpPr>
            <p:nvPr/>
          </p:nvSpPr>
          <p:spPr bwMode="auto">
            <a:xfrm>
              <a:off x="2567" y="8701"/>
              <a:ext cx="758"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500" b="1">
                <a:solidFill>
                  <a:srgbClr val="0000FF"/>
                </a:solidFill>
                <a:ea typeface="华文新魏" panose="02010800040101010101" pitchFamily="2" charset="-122"/>
              </a:endParaRPr>
            </a:p>
          </p:txBody>
        </p:sp>
        <p:sp>
          <p:nvSpPr>
            <p:cNvPr id="63508" name="Text Box 20">
              <a:extLst>
                <a:ext uri="{FF2B5EF4-FFF2-40B4-BE49-F238E27FC236}">
                  <a16:creationId xmlns:a16="http://schemas.microsoft.com/office/drawing/2014/main" id="{36D31C40-8A7B-4431-9ED2-A334A2B976B4}"/>
                </a:ext>
              </a:extLst>
            </p:cNvPr>
            <p:cNvSpPr txBox="1">
              <a:spLocks noChangeArrowheads="1"/>
            </p:cNvSpPr>
            <p:nvPr/>
          </p:nvSpPr>
          <p:spPr bwMode="auto">
            <a:xfrm>
              <a:off x="2590" y="6679"/>
              <a:ext cx="732" cy="62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宋体" panose="02010600030101010101" pitchFamily="2" charset="-122"/>
                  <a:ea typeface="华文新魏" panose="02010800040101010101" pitchFamily="2" charset="-122"/>
                </a:rPr>
                <a:t>特征</a:t>
              </a:r>
              <a:endParaRPr kumimoji="0" lang="en-US" altLang="zh-CN" sz="1600">
                <a:solidFill>
                  <a:srgbClr val="0000FF"/>
                </a:solidFill>
                <a:latin typeface="宋体" panose="02010600030101010101" pitchFamily="2" charset="-122"/>
                <a:ea typeface="华文新魏" panose="02010800040101010101" pitchFamily="2" charset="-122"/>
              </a:endParaRPr>
            </a:p>
          </p:txBody>
        </p:sp>
        <p:sp>
          <p:nvSpPr>
            <p:cNvPr id="63509" name="Text Box 21">
              <a:extLst>
                <a:ext uri="{FF2B5EF4-FFF2-40B4-BE49-F238E27FC236}">
                  <a16:creationId xmlns:a16="http://schemas.microsoft.com/office/drawing/2014/main" id="{4A14EFC9-4BD6-41AC-9699-9C47EEBEB2A8}"/>
                </a:ext>
              </a:extLst>
            </p:cNvPr>
            <p:cNvSpPr txBox="1">
              <a:spLocks noChangeArrowheads="1"/>
            </p:cNvSpPr>
            <p:nvPr/>
          </p:nvSpPr>
          <p:spPr bwMode="auto">
            <a:xfrm>
              <a:off x="3430" y="6679"/>
              <a:ext cx="1470" cy="62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宋体" panose="02010600030101010101" pitchFamily="2" charset="-122"/>
                  <a:ea typeface="华文新魏" panose="02010800040101010101" pitchFamily="2" charset="-122"/>
                </a:rPr>
                <a:t>存取权限</a:t>
              </a:r>
              <a:endParaRPr kumimoji="0" lang="en-US" altLang="zh-CN" sz="1600">
                <a:solidFill>
                  <a:srgbClr val="0000FF"/>
                </a:solidFill>
                <a:latin typeface="宋体" panose="02010600030101010101" pitchFamily="2" charset="-122"/>
                <a:ea typeface="华文新魏" panose="02010800040101010101" pitchFamily="2" charset="-122"/>
              </a:endParaRPr>
            </a:p>
          </p:txBody>
        </p:sp>
        <p:sp>
          <p:nvSpPr>
            <p:cNvPr id="63510" name="Text Box 22">
              <a:extLst>
                <a:ext uri="{FF2B5EF4-FFF2-40B4-BE49-F238E27FC236}">
                  <a16:creationId xmlns:a16="http://schemas.microsoft.com/office/drawing/2014/main" id="{FAB23EB7-3229-4F3B-BE16-CC51DCCDA3AF}"/>
                </a:ext>
              </a:extLst>
            </p:cNvPr>
            <p:cNvSpPr txBox="1">
              <a:spLocks noChangeArrowheads="1"/>
            </p:cNvSpPr>
            <p:nvPr/>
          </p:nvSpPr>
          <p:spPr bwMode="auto">
            <a:xfrm>
              <a:off x="9576" y="7459"/>
              <a:ext cx="1470"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0000FF"/>
                </a:solidFill>
                <a:ea typeface="华文新魏" panose="02010800040101010101" pitchFamily="2" charset="-122"/>
              </a:endParaRPr>
            </a:p>
          </p:txBody>
        </p:sp>
        <p:sp>
          <p:nvSpPr>
            <p:cNvPr id="63511" name="Text Box 23">
              <a:extLst>
                <a:ext uri="{FF2B5EF4-FFF2-40B4-BE49-F238E27FC236}">
                  <a16:creationId xmlns:a16="http://schemas.microsoft.com/office/drawing/2014/main" id="{7EB2F9E7-90DD-4E27-897A-CC4C39994552}"/>
                </a:ext>
              </a:extLst>
            </p:cNvPr>
            <p:cNvSpPr txBox="1">
              <a:spLocks noChangeArrowheads="1"/>
            </p:cNvSpPr>
            <p:nvPr/>
          </p:nvSpPr>
          <p:spPr bwMode="auto">
            <a:xfrm>
              <a:off x="9576" y="8707"/>
              <a:ext cx="1470"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0000FF"/>
                </a:solidFill>
                <a:ea typeface="华文新魏" panose="02010800040101010101" pitchFamily="2" charset="-122"/>
              </a:endParaRPr>
            </a:p>
          </p:txBody>
        </p:sp>
        <p:sp>
          <p:nvSpPr>
            <p:cNvPr id="63512" name="Text Box 24">
              <a:extLst>
                <a:ext uri="{FF2B5EF4-FFF2-40B4-BE49-F238E27FC236}">
                  <a16:creationId xmlns:a16="http://schemas.microsoft.com/office/drawing/2014/main" id="{B01D94D7-E90E-466E-9259-A88C7C42790E}"/>
                </a:ext>
              </a:extLst>
            </p:cNvPr>
            <p:cNvSpPr txBox="1">
              <a:spLocks noChangeArrowheads="1"/>
            </p:cNvSpPr>
            <p:nvPr/>
          </p:nvSpPr>
          <p:spPr bwMode="auto">
            <a:xfrm>
              <a:off x="9576" y="8086"/>
              <a:ext cx="1470"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800" b="1">
                <a:solidFill>
                  <a:srgbClr val="0000FF"/>
                </a:solidFill>
                <a:ea typeface="华文新魏" panose="02010800040101010101" pitchFamily="2" charset="-122"/>
              </a:endParaRPr>
            </a:p>
          </p:txBody>
        </p:sp>
        <p:sp>
          <p:nvSpPr>
            <p:cNvPr id="63513" name="Text Box 25">
              <a:extLst>
                <a:ext uri="{FF2B5EF4-FFF2-40B4-BE49-F238E27FC236}">
                  <a16:creationId xmlns:a16="http://schemas.microsoft.com/office/drawing/2014/main" id="{3AE61BB5-2504-4C69-95C4-B8F59F89BDDC}"/>
                </a:ext>
              </a:extLst>
            </p:cNvPr>
            <p:cNvSpPr txBox="1">
              <a:spLocks noChangeArrowheads="1"/>
            </p:cNvSpPr>
            <p:nvPr/>
          </p:nvSpPr>
          <p:spPr bwMode="auto">
            <a:xfrm>
              <a:off x="9576" y="6679"/>
              <a:ext cx="1470" cy="62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宋体" panose="02010600030101010101" pitchFamily="2" charset="-122"/>
                  <a:ea typeface="华文新魏" panose="02010800040101010101" pitchFamily="2" charset="-122"/>
                </a:rPr>
                <a:t>辅存始址</a:t>
              </a:r>
              <a:endParaRPr kumimoji="0" lang="en-US" altLang="zh-CN" sz="1600">
                <a:solidFill>
                  <a:srgbClr val="0000FF"/>
                </a:solidFill>
                <a:latin typeface="宋体" panose="02010600030101010101" pitchFamily="2" charset="-122"/>
                <a:ea typeface="华文新魏" panose="02010800040101010101" pitchFamily="2" charset="-122"/>
              </a:endParaRPr>
            </a:p>
          </p:txBody>
        </p:sp>
        <p:sp>
          <p:nvSpPr>
            <p:cNvPr id="63514" name="Text Box 26">
              <a:extLst>
                <a:ext uri="{FF2B5EF4-FFF2-40B4-BE49-F238E27FC236}">
                  <a16:creationId xmlns:a16="http://schemas.microsoft.com/office/drawing/2014/main" id="{67AD7CA8-3932-4467-BDE0-533A4EC99E8F}"/>
                </a:ext>
              </a:extLst>
            </p:cNvPr>
            <p:cNvSpPr txBox="1">
              <a:spLocks noChangeArrowheads="1"/>
            </p:cNvSpPr>
            <p:nvPr/>
          </p:nvSpPr>
          <p:spPr bwMode="auto">
            <a:xfrm>
              <a:off x="8631" y="7459"/>
              <a:ext cx="975"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500" b="1">
                <a:solidFill>
                  <a:srgbClr val="0000FF"/>
                </a:solidFill>
                <a:ea typeface="华文新魏" panose="02010800040101010101" pitchFamily="2" charset="-122"/>
              </a:endParaRPr>
            </a:p>
          </p:txBody>
        </p:sp>
        <p:sp>
          <p:nvSpPr>
            <p:cNvPr id="63515" name="Text Box 27">
              <a:extLst>
                <a:ext uri="{FF2B5EF4-FFF2-40B4-BE49-F238E27FC236}">
                  <a16:creationId xmlns:a16="http://schemas.microsoft.com/office/drawing/2014/main" id="{C407E910-31FD-4BE5-818C-12EDD727C7F8}"/>
                </a:ext>
              </a:extLst>
            </p:cNvPr>
            <p:cNvSpPr txBox="1">
              <a:spLocks noChangeArrowheads="1"/>
            </p:cNvSpPr>
            <p:nvPr/>
          </p:nvSpPr>
          <p:spPr bwMode="auto">
            <a:xfrm>
              <a:off x="8631" y="8083"/>
              <a:ext cx="975"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500" b="1">
                <a:solidFill>
                  <a:srgbClr val="0000FF"/>
                </a:solidFill>
                <a:ea typeface="华文新魏" panose="02010800040101010101" pitchFamily="2" charset="-122"/>
              </a:endParaRPr>
            </a:p>
          </p:txBody>
        </p:sp>
        <p:sp>
          <p:nvSpPr>
            <p:cNvPr id="63516" name="Text Box 28">
              <a:extLst>
                <a:ext uri="{FF2B5EF4-FFF2-40B4-BE49-F238E27FC236}">
                  <a16:creationId xmlns:a16="http://schemas.microsoft.com/office/drawing/2014/main" id="{9D606B10-A8D1-4028-8433-C6F0C4A13A7B}"/>
                </a:ext>
              </a:extLst>
            </p:cNvPr>
            <p:cNvSpPr txBox="1">
              <a:spLocks noChangeArrowheads="1"/>
            </p:cNvSpPr>
            <p:nvPr/>
          </p:nvSpPr>
          <p:spPr bwMode="auto">
            <a:xfrm>
              <a:off x="8631" y="8707"/>
              <a:ext cx="975"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500" b="1">
                <a:solidFill>
                  <a:srgbClr val="0000FF"/>
                </a:solidFill>
                <a:ea typeface="华文新魏" panose="02010800040101010101" pitchFamily="2" charset="-122"/>
              </a:endParaRPr>
            </a:p>
          </p:txBody>
        </p:sp>
        <p:sp>
          <p:nvSpPr>
            <p:cNvPr id="63517" name="Text Box 29">
              <a:extLst>
                <a:ext uri="{FF2B5EF4-FFF2-40B4-BE49-F238E27FC236}">
                  <a16:creationId xmlns:a16="http://schemas.microsoft.com/office/drawing/2014/main" id="{A78C7764-6E3B-40F2-B8D2-6343BCA72493}"/>
                </a:ext>
              </a:extLst>
            </p:cNvPr>
            <p:cNvSpPr txBox="1">
              <a:spLocks noChangeArrowheads="1"/>
            </p:cNvSpPr>
            <p:nvPr/>
          </p:nvSpPr>
          <p:spPr bwMode="auto">
            <a:xfrm>
              <a:off x="6137" y="7453"/>
              <a:ext cx="968"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endParaRPr kumimoji="0" lang="en-US" altLang="zh-CN" sz="1000">
                <a:solidFill>
                  <a:srgbClr val="0000FF"/>
                </a:solidFill>
                <a:ea typeface="华文新魏" panose="02010800040101010101" pitchFamily="2" charset="-122"/>
              </a:endParaRPr>
            </a:p>
          </p:txBody>
        </p:sp>
        <p:sp>
          <p:nvSpPr>
            <p:cNvPr id="63518" name="Text Box 30">
              <a:extLst>
                <a:ext uri="{FF2B5EF4-FFF2-40B4-BE49-F238E27FC236}">
                  <a16:creationId xmlns:a16="http://schemas.microsoft.com/office/drawing/2014/main" id="{489734CE-5BE6-4ACC-B142-B8C212F0A51E}"/>
                </a:ext>
              </a:extLst>
            </p:cNvPr>
            <p:cNvSpPr txBox="1">
              <a:spLocks noChangeArrowheads="1"/>
            </p:cNvSpPr>
            <p:nvPr/>
          </p:nvSpPr>
          <p:spPr bwMode="auto">
            <a:xfrm>
              <a:off x="6137" y="8077"/>
              <a:ext cx="968"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500" b="1">
                <a:solidFill>
                  <a:srgbClr val="0000FF"/>
                </a:solidFill>
                <a:ea typeface="华文新魏" panose="02010800040101010101" pitchFamily="2" charset="-122"/>
              </a:endParaRPr>
            </a:p>
          </p:txBody>
        </p:sp>
        <p:sp>
          <p:nvSpPr>
            <p:cNvPr id="63519" name="Text Box 31">
              <a:extLst>
                <a:ext uri="{FF2B5EF4-FFF2-40B4-BE49-F238E27FC236}">
                  <a16:creationId xmlns:a16="http://schemas.microsoft.com/office/drawing/2014/main" id="{9AEB66ED-33C5-4529-B10F-7B09CC0498F7}"/>
                </a:ext>
              </a:extLst>
            </p:cNvPr>
            <p:cNvSpPr txBox="1">
              <a:spLocks noChangeArrowheads="1"/>
            </p:cNvSpPr>
            <p:nvPr/>
          </p:nvSpPr>
          <p:spPr bwMode="auto">
            <a:xfrm>
              <a:off x="6137" y="8701"/>
              <a:ext cx="968" cy="621"/>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endParaRPr kumimoji="0" lang="en-US" altLang="zh-CN" sz="1500" b="1">
                <a:solidFill>
                  <a:srgbClr val="0000FF"/>
                </a:solidFill>
                <a:ea typeface="华文新魏" panose="02010800040101010101" pitchFamily="2" charset="-122"/>
              </a:endParaRPr>
            </a:p>
          </p:txBody>
        </p:sp>
        <p:sp>
          <p:nvSpPr>
            <p:cNvPr id="63520" name="Text Box 32">
              <a:extLst>
                <a:ext uri="{FF2B5EF4-FFF2-40B4-BE49-F238E27FC236}">
                  <a16:creationId xmlns:a16="http://schemas.microsoft.com/office/drawing/2014/main" id="{4D9D4085-75A8-45A8-B13E-8738D7F2C9A9}"/>
                </a:ext>
              </a:extLst>
            </p:cNvPr>
            <p:cNvSpPr txBox="1">
              <a:spLocks noChangeArrowheads="1"/>
            </p:cNvSpPr>
            <p:nvPr/>
          </p:nvSpPr>
          <p:spPr bwMode="auto">
            <a:xfrm>
              <a:off x="6160" y="6679"/>
              <a:ext cx="1001" cy="62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宋体" panose="02010600030101010101" pitchFamily="2" charset="-122"/>
                  <a:ea typeface="华文新魏" panose="02010800040101010101" pitchFamily="2" charset="-122"/>
                </a:rPr>
                <a:t>标志</a:t>
              </a:r>
              <a:endParaRPr kumimoji="0" lang="en-US" altLang="zh-CN" sz="1600">
                <a:solidFill>
                  <a:srgbClr val="0000FF"/>
                </a:solidFill>
                <a:latin typeface="宋体" panose="02010600030101010101" pitchFamily="2" charset="-122"/>
                <a:ea typeface="华文新魏" panose="02010800040101010101" pitchFamily="2" charset="-122"/>
              </a:endParaRPr>
            </a:p>
          </p:txBody>
        </p:sp>
        <p:sp>
          <p:nvSpPr>
            <p:cNvPr id="63521" name="Text Box 33">
              <a:extLst>
                <a:ext uri="{FF2B5EF4-FFF2-40B4-BE49-F238E27FC236}">
                  <a16:creationId xmlns:a16="http://schemas.microsoft.com/office/drawing/2014/main" id="{21DDAC16-D3A8-4806-8339-8B3C29872B60}"/>
                </a:ext>
              </a:extLst>
            </p:cNvPr>
            <p:cNvSpPr txBox="1">
              <a:spLocks noChangeArrowheads="1"/>
            </p:cNvSpPr>
            <p:nvPr/>
          </p:nvSpPr>
          <p:spPr bwMode="auto">
            <a:xfrm>
              <a:off x="8743" y="6679"/>
              <a:ext cx="758" cy="621"/>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600">
                  <a:solidFill>
                    <a:srgbClr val="0000FF"/>
                  </a:solidFill>
                  <a:latin typeface="宋体" panose="02010600030101010101" pitchFamily="2" charset="-122"/>
                  <a:ea typeface="华文新魏" panose="02010800040101010101" pitchFamily="2" charset="-122"/>
                </a:rPr>
                <a:t>限长</a:t>
              </a:r>
              <a:endParaRPr kumimoji="0" lang="en-US" altLang="zh-CN" sz="1600">
                <a:solidFill>
                  <a:srgbClr val="0000FF"/>
                </a:solidFill>
                <a:latin typeface="宋体" panose="02010600030101010101" pitchFamily="2" charset="-122"/>
                <a:ea typeface="华文新魏" panose="02010800040101010101" pitchFamily="2" charset="-122"/>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DD087D2-3C0F-46E3-8BC1-7646E750F07C}"/>
              </a:ext>
            </a:extLst>
          </p:cNvPr>
          <p:cNvSpPr>
            <a:spLocks noGrp="1" noChangeArrowheads="1"/>
          </p:cNvSpPr>
          <p:nvPr>
            <p:ph type="title"/>
          </p:nvPr>
        </p:nvSpPr>
        <p:spPr>
          <a:xfrm flipV="1">
            <a:off x="1371600" y="304800"/>
            <a:ext cx="7391400" cy="76200"/>
          </a:xfrm>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64515" name="Rectangle 3">
            <a:extLst>
              <a:ext uri="{FF2B5EF4-FFF2-40B4-BE49-F238E27FC236}">
                <a16:creationId xmlns:a16="http://schemas.microsoft.com/office/drawing/2014/main" id="{9EB43ED2-F673-4857-A8E1-14A1BA8B4B84}"/>
              </a:ext>
            </a:extLst>
          </p:cNvPr>
          <p:cNvSpPr>
            <a:spLocks noGrp="1" noChangeArrowheads="1"/>
          </p:cNvSpPr>
          <p:nvPr>
            <p:ph type="body" idx="1"/>
          </p:nvPr>
        </p:nvSpPr>
        <p:spPr>
          <a:xfrm>
            <a:off x="1371600" y="304800"/>
            <a:ext cx="6858000" cy="63246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sp>
        <p:nvSpPr>
          <p:cNvPr id="64516" name="Text Box 5">
            <a:extLst>
              <a:ext uri="{FF2B5EF4-FFF2-40B4-BE49-F238E27FC236}">
                <a16:creationId xmlns:a16="http://schemas.microsoft.com/office/drawing/2014/main" id="{94C13948-DCD1-4C02-84CE-1D4763CD6261}"/>
              </a:ext>
            </a:extLst>
          </p:cNvPr>
          <p:cNvSpPr txBox="1">
            <a:spLocks noChangeArrowheads="1"/>
          </p:cNvSpPr>
          <p:nvPr/>
        </p:nvSpPr>
        <p:spPr bwMode="auto">
          <a:xfrm>
            <a:off x="4275138" y="787400"/>
            <a:ext cx="1190625" cy="315913"/>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CC3300"/>
                </a:solidFill>
                <a:latin typeface="华文新魏" panose="02010800040101010101" pitchFamily="2" charset="-122"/>
                <a:ea typeface="华文新魏" panose="02010800040101010101" pitchFamily="2" charset="-122"/>
              </a:rPr>
              <a:t>S</a:t>
            </a:r>
            <a:r>
              <a:rPr kumimoji="0" lang="zh-CN" altLang="en-US" sz="1400">
                <a:solidFill>
                  <a:srgbClr val="CC3300"/>
                </a:solidFill>
                <a:latin typeface="华文新魏" panose="02010800040101010101" pitchFamily="2" charset="-122"/>
                <a:ea typeface="华文新魏" panose="02010800040101010101" pitchFamily="2" charset="-122"/>
              </a:rPr>
              <a:t>段在主存</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17" name="Text Box 6">
            <a:extLst>
              <a:ext uri="{FF2B5EF4-FFF2-40B4-BE49-F238E27FC236}">
                <a16:creationId xmlns:a16="http://schemas.microsoft.com/office/drawing/2014/main" id="{6BFE686D-5CB9-4D02-9545-5A08ED1508A3}"/>
              </a:ext>
            </a:extLst>
          </p:cNvPr>
          <p:cNvSpPr txBox="1">
            <a:spLocks noChangeArrowheads="1"/>
          </p:cNvSpPr>
          <p:nvPr/>
        </p:nvSpPr>
        <p:spPr bwMode="auto">
          <a:xfrm>
            <a:off x="5540375" y="581025"/>
            <a:ext cx="373063" cy="284163"/>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否</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18" name="Line 7">
            <a:extLst>
              <a:ext uri="{FF2B5EF4-FFF2-40B4-BE49-F238E27FC236}">
                <a16:creationId xmlns:a16="http://schemas.microsoft.com/office/drawing/2014/main" id="{2EC351D4-28BE-4E9F-B247-2440C80CDB54}"/>
              </a:ext>
            </a:extLst>
          </p:cNvPr>
          <p:cNvSpPr>
            <a:spLocks noChangeShapeType="1"/>
          </p:cNvSpPr>
          <p:nvPr/>
        </p:nvSpPr>
        <p:spPr bwMode="auto">
          <a:xfrm>
            <a:off x="5465763" y="946150"/>
            <a:ext cx="66992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19" name="Line 8">
            <a:extLst>
              <a:ext uri="{FF2B5EF4-FFF2-40B4-BE49-F238E27FC236}">
                <a16:creationId xmlns:a16="http://schemas.microsoft.com/office/drawing/2014/main" id="{D7031DEC-1DD1-489A-8DAE-7EEDA90B8C43}"/>
              </a:ext>
            </a:extLst>
          </p:cNvPr>
          <p:cNvSpPr>
            <a:spLocks noChangeShapeType="1"/>
          </p:cNvSpPr>
          <p:nvPr/>
        </p:nvSpPr>
        <p:spPr bwMode="auto">
          <a:xfrm>
            <a:off x="6732588" y="1104900"/>
            <a:ext cx="0" cy="22304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0" name="Line 9">
            <a:extLst>
              <a:ext uri="{FF2B5EF4-FFF2-40B4-BE49-F238E27FC236}">
                <a16:creationId xmlns:a16="http://schemas.microsoft.com/office/drawing/2014/main" id="{4C7FEE80-1E25-49E1-856B-6CA2B4186317}"/>
              </a:ext>
            </a:extLst>
          </p:cNvPr>
          <p:cNvSpPr>
            <a:spLocks noChangeShapeType="1"/>
          </p:cNvSpPr>
          <p:nvPr/>
        </p:nvSpPr>
        <p:spPr bwMode="auto">
          <a:xfrm>
            <a:off x="3306763" y="946150"/>
            <a:ext cx="968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1" name="Text Box 10">
            <a:extLst>
              <a:ext uri="{FF2B5EF4-FFF2-40B4-BE49-F238E27FC236}">
                <a16:creationId xmlns:a16="http://schemas.microsoft.com/office/drawing/2014/main" id="{EC4E7D1F-4DC5-41B3-8F35-43E45BB080B0}"/>
              </a:ext>
            </a:extLst>
          </p:cNvPr>
          <p:cNvSpPr txBox="1">
            <a:spLocks noChangeArrowheads="1"/>
          </p:cNvSpPr>
          <p:nvPr/>
        </p:nvSpPr>
        <p:spPr bwMode="auto">
          <a:xfrm>
            <a:off x="3829050" y="581025"/>
            <a:ext cx="371475" cy="284163"/>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是</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22" name="Line 11">
            <a:extLst>
              <a:ext uri="{FF2B5EF4-FFF2-40B4-BE49-F238E27FC236}">
                <a16:creationId xmlns:a16="http://schemas.microsoft.com/office/drawing/2014/main" id="{15048E6C-AF0F-491D-B31A-C30457A50ED1}"/>
              </a:ext>
            </a:extLst>
          </p:cNvPr>
          <p:cNvSpPr>
            <a:spLocks noChangeShapeType="1"/>
          </p:cNvSpPr>
          <p:nvPr/>
        </p:nvSpPr>
        <p:spPr bwMode="auto">
          <a:xfrm>
            <a:off x="3306763" y="946150"/>
            <a:ext cx="0" cy="3175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3" name="Text Box 12">
            <a:extLst>
              <a:ext uri="{FF2B5EF4-FFF2-40B4-BE49-F238E27FC236}">
                <a16:creationId xmlns:a16="http://schemas.microsoft.com/office/drawing/2014/main" id="{0E9838FB-0133-4DA8-AA70-AFEFA389D627}"/>
              </a:ext>
            </a:extLst>
          </p:cNvPr>
          <p:cNvSpPr txBox="1">
            <a:spLocks noChangeArrowheads="1"/>
          </p:cNvSpPr>
          <p:nvPr/>
        </p:nvSpPr>
        <p:spPr bwMode="auto">
          <a:xfrm>
            <a:off x="2636838" y="1263650"/>
            <a:ext cx="1265237" cy="315913"/>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CC3300"/>
                </a:solidFill>
                <a:latin typeface="华文新魏" panose="02010800040101010101" pitchFamily="2" charset="-122"/>
                <a:ea typeface="华文新魏" panose="02010800040101010101" pitchFamily="2" charset="-122"/>
              </a:rPr>
              <a:t>B&lt;S</a:t>
            </a:r>
            <a:r>
              <a:rPr kumimoji="0" lang="zh-CN" altLang="en-US" sz="1400">
                <a:solidFill>
                  <a:srgbClr val="CC3300"/>
                </a:solidFill>
                <a:latin typeface="华文新魏" panose="02010800040101010101" pitchFamily="2" charset="-122"/>
                <a:ea typeface="华文新魏" panose="02010800040101010101" pitchFamily="2" charset="-122"/>
              </a:rPr>
              <a:t>段长度</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24" name="Text Box 13">
            <a:extLst>
              <a:ext uri="{FF2B5EF4-FFF2-40B4-BE49-F238E27FC236}">
                <a16:creationId xmlns:a16="http://schemas.microsoft.com/office/drawing/2014/main" id="{70538615-D3C8-4882-A83F-16C77E39EB2B}"/>
              </a:ext>
            </a:extLst>
          </p:cNvPr>
          <p:cNvSpPr txBox="1">
            <a:spLocks noChangeArrowheads="1"/>
          </p:cNvSpPr>
          <p:nvPr/>
        </p:nvSpPr>
        <p:spPr bwMode="auto">
          <a:xfrm>
            <a:off x="1371600" y="1739900"/>
            <a:ext cx="1339850" cy="315913"/>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发越界中断</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25" name="Line 14">
            <a:extLst>
              <a:ext uri="{FF2B5EF4-FFF2-40B4-BE49-F238E27FC236}">
                <a16:creationId xmlns:a16="http://schemas.microsoft.com/office/drawing/2014/main" id="{8793F813-706D-41C4-A70D-3819CD02DBE0}"/>
              </a:ext>
            </a:extLst>
          </p:cNvPr>
          <p:cNvSpPr>
            <a:spLocks noChangeShapeType="1"/>
          </p:cNvSpPr>
          <p:nvPr/>
        </p:nvSpPr>
        <p:spPr bwMode="auto">
          <a:xfrm>
            <a:off x="3902075" y="1420813"/>
            <a:ext cx="6715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26" name="Line 15">
            <a:extLst>
              <a:ext uri="{FF2B5EF4-FFF2-40B4-BE49-F238E27FC236}">
                <a16:creationId xmlns:a16="http://schemas.microsoft.com/office/drawing/2014/main" id="{8258F131-77F3-4AC6-9CB7-17027D6B95E9}"/>
              </a:ext>
            </a:extLst>
          </p:cNvPr>
          <p:cNvSpPr>
            <a:spLocks noChangeShapeType="1"/>
          </p:cNvSpPr>
          <p:nvPr/>
        </p:nvSpPr>
        <p:spPr bwMode="auto">
          <a:xfrm>
            <a:off x="4573588" y="1420813"/>
            <a:ext cx="0" cy="3190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27" name="Text Box 16">
            <a:extLst>
              <a:ext uri="{FF2B5EF4-FFF2-40B4-BE49-F238E27FC236}">
                <a16:creationId xmlns:a16="http://schemas.microsoft.com/office/drawing/2014/main" id="{6ABBC094-8B17-45A5-9694-B081A745E995}"/>
              </a:ext>
            </a:extLst>
          </p:cNvPr>
          <p:cNvSpPr txBox="1">
            <a:spLocks noChangeArrowheads="1"/>
          </p:cNvSpPr>
          <p:nvPr/>
        </p:nvSpPr>
        <p:spPr bwMode="auto">
          <a:xfrm>
            <a:off x="4051300" y="1185863"/>
            <a:ext cx="298450" cy="209550"/>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是</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28" name="Text Box 17">
            <a:extLst>
              <a:ext uri="{FF2B5EF4-FFF2-40B4-BE49-F238E27FC236}">
                <a16:creationId xmlns:a16="http://schemas.microsoft.com/office/drawing/2014/main" id="{6FEBE8B8-3655-482A-8E89-011C6514E63B}"/>
              </a:ext>
            </a:extLst>
          </p:cNvPr>
          <p:cNvSpPr txBox="1">
            <a:spLocks noChangeArrowheads="1"/>
          </p:cNvSpPr>
          <p:nvPr/>
        </p:nvSpPr>
        <p:spPr bwMode="auto">
          <a:xfrm>
            <a:off x="2041525" y="1184275"/>
            <a:ext cx="520700" cy="236538"/>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否</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29" name="Line 18">
            <a:extLst>
              <a:ext uri="{FF2B5EF4-FFF2-40B4-BE49-F238E27FC236}">
                <a16:creationId xmlns:a16="http://schemas.microsoft.com/office/drawing/2014/main" id="{4D90F952-4267-4B15-9DF6-F4AEE4B310B3}"/>
              </a:ext>
            </a:extLst>
          </p:cNvPr>
          <p:cNvSpPr>
            <a:spLocks noChangeShapeType="1"/>
          </p:cNvSpPr>
          <p:nvPr/>
        </p:nvSpPr>
        <p:spPr bwMode="auto">
          <a:xfrm>
            <a:off x="2041525" y="1420813"/>
            <a:ext cx="5953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0" name="Line 19">
            <a:extLst>
              <a:ext uri="{FF2B5EF4-FFF2-40B4-BE49-F238E27FC236}">
                <a16:creationId xmlns:a16="http://schemas.microsoft.com/office/drawing/2014/main" id="{DD4C62FC-37B3-40BD-AF55-AA449120718E}"/>
              </a:ext>
            </a:extLst>
          </p:cNvPr>
          <p:cNvSpPr>
            <a:spLocks noChangeShapeType="1"/>
          </p:cNvSpPr>
          <p:nvPr/>
        </p:nvSpPr>
        <p:spPr bwMode="auto">
          <a:xfrm>
            <a:off x="2041525" y="1420813"/>
            <a:ext cx="0" cy="319087"/>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1" name="Text Box 20">
            <a:extLst>
              <a:ext uri="{FF2B5EF4-FFF2-40B4-BE49-F238E27FC236}">
                <a16:creationId xmlns:a16="http://schemas.microsoft.com/office/drawing/2014/main" id="{7F26B66E-2D39-48B9-B634-68105980D4CB}"/>
              </a:ext>
            </a:extLst>
          </p:cNvPr>
          <p:cNvSpPr txBox="1">
            <a:spLocks noChangeArrowheads="1"/>
          </p:cNvSpPr>
          <p:nvPr/>
        </p:nvSpPr>
        <p:spPr bwMode="auto">
          <a:xfrm>
            <a:off x="5168900" y="2216150"/>
            <a:ext cx="1339850" cy="315913"/>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形成绝对地址</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32" name="Text Box 21">
            <a:extLst>
              <a:ext uri="{FF2B5EF4-FFF2-40B4-BE49-F238E27FC236}">
                <a16:creationId xmlns:a16="http://schemas.microsoft.com/office/drawing/2014/main" id="{0F48F6F8-CB6C-4959-845E-51B619F07508}"/>
              </a:ext>
            </a:extLst>
          </p:cNvPr>
          <p:cNvSpPr txBox="1">
            <a:spLocks noChangeArrowheads="1"/>
          </p:cNvSpPr>
          <p:nvPr/>
        </p:nvSpPr>
        <p:spPr bwMode="auto">
          <a:xfrm>
            <a:off x="5170488" y="2736850"/>
            <a:ext cx="1339850" cy="273050"/>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继续执行指令</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33" name="Line 22">
            <a:extLst>
              <a:ext uri="{FF2B5EF4-FFF2-40B4-BE49-F238E27FC236}">
                <a16:creationId xmlns:a16="http://schemas.microsoft.com/office/drawing/2014/main" id="{921508CC-AD54-4654-9D9B-68B0C31B7F50}"/>
              </a:ext>
            </a:extLst>
          </p:cNvPr>
          <p:cNvSpPr>
            <a:spLocks noChangeShapeType="1"/>
          </p:cNvSpPr>
          <p:nvPr/>
        </p:nvSpPr>
        <p:spPr bwMode="auto">
          <a:xfrm>
            <a:off x="5838825" y="2533650"/>
            <a:ext cx="0" cy="2365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4" name="Line 23">
            <a:extLst>
              <a:ext uri="{FF2B5EF4-FFF2-40B4-BE49-F238E27FC236}">
                <a16:creationId xmlns:a16="http://schemas.microsoft.com/office/drawing/2014/main" id="{ECFB4EEB-C26A-4B50-9889-7CB8A1AAE135}"/>
              </a:ext>
            </a:extLst>
          </p:cNvPr>
          <p:cNvSpPr>
            <a:spLocks noChangeShapeType="1"/>
          </p:cNvSpPr>
          <p:nvPr/>
        </p:nvSpPr>
        <p:spPr bwMode="auto">
          <a:xfrm>
            <a:off x="2041525" y="2057400"/>
            <a:ext cx="0" cy="182403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5" name="Line 24">
            <a:extLst>
              <a:ext uri="{FF2B5EF4-FFF2-40B4-BE49-F238E27FC236}">
                <a16:creationId xmlns:a16="http://schemas.microsoft.com/office/drawing/2014/main" id="{ADFADD67-6EAA-4F62-840C-7FE53F250048}"/>
              </a:ext>
            </a:extLst>
          </p:cNvPr>
          <p:cNvSpPr>
            <a:spLocks noChangeShapeType="1"/>
          </p:cNvSpPr>
          <p:nvPr/>
        </p:nvSpPr>
        <p:spPr bwMode="auto">
          <a:xfrm>
            <a:off x="1371600" y="3009900"/>
            <a:ext cx="6402388" cy="0"/>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64536" name="Text Box 40">
            <a:extLst>
              <a:ext uri="{FF2B5EF4-FFF2-40B4-BE49-F238E27FC236}">
                <a16:creationId xmlns:a16="http://schemas.microsoft.com/office/drawing/2014/main" id="{9DA7C0C1-B562-494D-98B9-5ECD1835FFE2}"/>
              </a:ext>
            </a:extLst>
          </p:cNvPr>
          <p:cNvSpPr txBox="1">
            <a:spLocks noChangeArrowheads="1"/>
          </p:cNvSpPr>
          <p:nvPr/>
        </p:nvSpPr>
        <p:spPr bwMode="auto">
          <a:xfrm>
            <a:off x="6954838" y="3040063"/>
            <a:ext cx="893762" cy="31591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操作系统</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37" name="Text Box 41">
            <a:extLst>
              <a:ext uri="{FF2B5EF4-FFF2-40B4-BE49-F238E27FC236}">
                <a16:creationId xmlns:a16="http://schemas.microsoft.com/office/drawing/2014/main" id="{B0F5CD02-113E-40FC-9BBC-40E22DFAD5A7}"/>
              </a:ext>
            </a:extLst>
          </p:cNvPr>
          <p:cNvSpPr txBox="1">
            <a:spLocks noChangeArrowheads="1"/>
          </p:cNvSpPr>
          <p:nvPr/>
        </p:nvSpPr>
        <p:spPr bwMode="auto">
          <a:xfrm>
            <a:off x="7327900" y="2613025"/>
            <a:ext cx="520700" cy="314325"/>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硬件</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38" name="Line 42">
            <a:extLst>
              <a:ext uri="{FF2B5EF4-FFF2-40B4-BE49-F238E27FC236}">
                <a16:creationId xmlns:a16="http://schemas.microsoft.com/office/drawing/2014/main" id="{5F63D0C1-CA49-40B3-9C38-1D92BCCCA919}"/>
              </a:ext>
            </a:extLst>
          </p:cNvPr>
          <p:cNvSpPr>
            <a:spLocks noChangeShapeType="1"/>
          </p:cNvSpPr>
          <p:nvPr/>
        </p:nvSpPr>
        <p:spPr bwMode="auto">
          <a:xfrm>
            <a:off x="4870450" y="304800"/>
            <a:ext cx="0" cy="4826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39" name="Text Box 44">
            <a:extLst>
              <a:ext uri="{FF2B5EF4-FFF2-40B4-BE49-F238E27FC236}">
                <a16:creationId xmlns:a16="http://schemas.microsoft.com/office/drawing/2014/main" id="{8A401E8B-7FF9-44E0-AC5A-0B6F42AC0E3A}"/>
              </a:ext>
            </a:extLst>
          </p:cNvPr>
          <p:cNvSpPr txBox="1">
            <a:spLocks noChangeArrowheads="1"/>
          </p:cNvSpPr>
          <p:nvPr/>
        </p:nvSpPr>
        <p:spPr bwMode="auto">
          <a:xfrm>
            <a:off x="3902075" y="1739900"/>
            <a:ext cx="1341438" cy="315913"/>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符合存取权限</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40" name="Text Box 45">
            <a:extLst>
              <a:ext uri="{FF2B5EF4-FFF2-40B4-BE49-F238E27FC236}">
                <a16:creationId xmlns:a16="http://schemas.microsoft.com/office/drawing/2014/main" id="{78250571-3A9E-42CA-8A9C-B98E589B9A5F}"/>
              </a:ext>
            </a:extLst>
          </p:cNvPr>
          <p:cNvSpPr txBox="1">
            <a:spLocks noChangeArrowheads="1"/>
          </p:cNvSpPr>
          <p:nvPr/>
        </p:nvSpPr>
        <p:spPr bwMode="auto">
          <a:xfrm>
            <a:off x="2636838" y="2216150"/>
            <a:ext cx="1339850" cy="315913"/>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发保护中断</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41" name="Line 46">
            <a:extLst>
              <a:ext uri="{FF2B5EF4-FFF2-40B4-BE49-F238E27FC236}">
                <a16:creationId xmlns:a16="http://schemas.microsoft.com/office/drawing/2014/main" id="{8050514A-C4F8-4101-9720-FFFB8DE30E5A}"/>
              </a:ext>
            </a:extLst>
          </p:cNvPr>
          <p:cNvSpPr>
            <a:spLocks noChangeShapeType="1"/>
          </p:cNvSpPr>
          <p:nvPr/>
        </p:nvSpPr>
        <p:spPr bwMode="auto">
          <a:xfrm>
            <a:off x="5243513" y="1898650"/>
            <a:ext cx="595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42" name="Line 47">
            <a:extLst>
              <a:ext uri="{FF2B5EF4-FFF2-40B4-BE49-F238E27FC236}">
                <a16:creationId xmlns:a16="http://schemas.microsoft.com/office/drawing/2014/main" id="{E5921F1A-0017-4A05-B7E6-A007A16C2C7E}"/>
              </a:ext>
            </a:extLst>
          </p:cNvPr>
          <p:cNvSpPr>
            <a:spLocks noChangeShapeType="1"/>
          </p:cNvSpPr>
          <p:nvPr/>
        </p:nvSpPr>
        <p:spPr bwMode="auto">
          <a:xfrm>
            <a:off x="5838825" y="1898650"/>
            <a:ext cx="0" cy="3175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43" name="Text Box 48">
            <a:extLst>
              <a:ext uri="{FF2B5EF4-FFF2-40B4-BE49-F238E27FC236}">
                <a16:creationId xmlns:a16="http://schemas.microsoft.com/office/drawing/2014/main" id="{A22C115F-5AE3-4757-A734-D4775EEA3E5D}"/>
              </a:ext>
            </a:extLst>
          </p:cNvPr>
          <p:cNvSpPr txBox="1">
            <a:spLocks noChangeArrowheads="1"/>
          </p:cNvSpPr>
          <p:nvPr/>
        </p:nvSpPr>
        <p:spPr bwMode="auto">
          <a:xfrm>
            <a:off x="5318125" y="1597025"/>
            <a:ext cx="371475" cy="238125"/>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是</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44" name="Text Box 49">
            <a:extLst>
              <a:ext uri="{FF2B5EF4-FFF2-40B4-BE49-F238E27FC236}">
                <a16:creationId xmlns:a16="http://schemas.microsoft.com/office/drawing/2014/main" id="{93C6CCC0-2A2F-4457-A6CB-82FE407A43C0}"/>
              </a:ext>
            </a:extLst>
          </p:cNvPr>
          <p:cNvSpPr txBox="1">
            <a:spLocks noChangeArrowheads="1"/>
          </p:cNvSpPr>
          <p:nvPr/>
        </p:nvSpPr>
        <p:spPr bwMode="auto">
          <a:xfrm>
            <a:off x="3381375" y="1627188"/>
            <a:ext cx="373063" cy="238125"/>
          </a:xfrm>
          <a:prstGeom prst="rect">
            <a:avLst/>
          </a:prstGeom>
          <a:solidFill>
            <a:srgbClr val="FFCC66"/>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否</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45" name="Line 50">
            <a:extLst>
              <a:ext uri="{FF2B5EF4-FFF2-40B4-BE49-F238E27FC236}">
                <a16:creationId xmlns:a16="http://schemas.microsoft.com/office/drawing/2014/main" id="{F0DE8364-5D83-4751-A889-288042DA6A15}"/>
              </a:ext>
            </a:extLst>
          </p:cNvPr>
          <p:cNvSpPr>
            <a:spLocks noChangeShapeType="1"/>
          </p:cNvSpPr>
          <p:nvPr/>
        </p:nvSpPr>
        <p:spPr bwMode="auto">
          <a:xfrm>
            <a:off x="3306763" y="1898650"/>
            <a:ext cx="5953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46" name="Line 51">
            <a:extLst>
              <a:ext uri="{FF2B5EF4-FFF2-40B4-BE49-F238E27FC236}">
                <a16:creationId xmlns:a16="http://schemas.microsoft.com/office/drawing/2014/main" id="{8324558C-6CF5-43C8-8F9F-ACEF166F16E2}"/>
              </a:ext>
            </a:extLst>
          </p:cNvPr>
          <p:cNvSpPr>
            <a:spLocks noChangeShapeType="1"/>
          </p:cNvSpPr>
          <p:nvPr/>
        </p:nvSpPr>
        <p:spPr bwMode="auto">
          <a:xfrm>
            <a:off x="3306763" y="1898650"/>
            <a:ext cx="0" cy="3175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47" name="Line 52">
            <a:extLst>
              <a:ext uri="{FF2B5EF4-FFF2-40B4-BE49-F238E27FC236}">
                <a16:creationId xmlns:a16="http://schemas.microsoft.com/office/drawing/2014/main" id="{D1AF6C59-9337-45E2-A529-651085A26010}"/>
              </a:ext>
            </a:extLst>
          </p:cNvPr>
          <p:cNvSpPr>
            <a:spLocks noChangeShapeType="1"/>
          </p:cNvSpPr>
          <p:nvPr/>
        </p:nvSpPr>
        <p:spPr bwMode="auto">
          <a:xfrm>
            <a:off x="3306763" y="2533650"/>
            <a:ext cx="0" cy="7127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48" name="Text Box 53">
            <a:extLst>
              <a:ext uri="{FF2B5EF4-FFF2-40B4-BE49-F238E27FC236}">
                <a16:creationId xmlns:a16="http://schemas.microsoft.com/office/drawing/2014/main" id="{79277176-4FBF-4A18-AA1F-1AEEC23B5B07}"/>
              </a:ext>
            </a:extLst>
          </p:cNvPr>
          <p:cNvSpPr txBox="1">
            <a:spLocks noChangeArrowheads="1"/>
          </p:cNvSpPr>
          <p:nvPr/>
        </p:nvSpPr>
        <p:spPr bwMode="auto">
          <a:xfrm>
            <a:off x="6135688" y="787400"/>
            <a:ext cx="1192212" cy="315913"/>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发缺段中断</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grpSp>
        <p:nvGrpSpPr>
          <p:cNvPr id="64549" name="Group 69">
            <a:extLst>
              <a:ext uri="{FF2B5EF4-FFF2-40B4-BE49-F238E27FC236}">
                <a16:creationId xmlns:a16="http://schemas.microsoft.com/office/drawing/2014/main" id="{2DC33C08-DFE8-4CA1-BADA-F5AE3434B6BE}"/>
              </a:ext>
            </a:extLst>
          </p:cNvPr>
          <p:cNvGrpSpPr>
            <a:grpSpLocks/>
          </p:cNvGrpSpPr>
          <p:nvPr/>
        </p:nvGrpSpPr>
        <p:grpSpPr bwMode="auto">
          <a:xfrm>
            <a:off x="1371600" y="3246438"/>
            <a:ext cx="6253163" cy="2925762"/>
            <a:chOff x="864" y="2045"/>
            <a:chExt cx="3939" cy="1843"/>
          </a:xfrm>
        </p:grpSpPr>
        <p:sp>
          <p:nvSpPr>
            <p:cNvPr id="64551" name="Text Box 25">
              <a:extLst>
                <a:ext uri="{FF2B5EF4-FFF2-40B4-BE49-F238E27FC236}">
                  <a16:creationId xmlns:a16="http://schemas.microsoft.com/office/drawing/2014/main" id="{D9326996-EFFE-4A4D-9E04-D1DD5DF5A6DE}"/>
                </a:ext>
              </a:extLst>
            </p:cNvPr>
            <p:cNvSpPr txBox="1">
              <a:spLocks noChangeArrowheads="1"/>
            </p:cNvSpPr>
            <p:nvPr/>
          </p:nvSpPr>
          <p:spPr bwMode="auto">
            <a:xfrm>
              <a:off x="2787" y="2100"/>
              <a:ext cx="609" cy="352"/>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移动或调</a:t>
              </a:r>
              <a:endParaRPr kumimoji="0" lang="en-US" altLang="zh-CN" sz="1400">
                <a:solidFill>
                  <a:srgbClr val="CC3300"/>
                </a:solidFill>
                <a:latin typeface="华文新魏" panose="02010800040101010101" pitchFamily="2" charset="-122"/>
                <a:ea typeface="华文新魏" panose="02010800040101010101" pitchFamily="2" charset="-122"/>
              </a:endParaRPr>
            </a:p>
            <a:p>
              <a:pPr algn="ctr"/>
              <a:r>
                <a:rPr kumimoji="0" lang="zh-CN" altLang="en-US" sz="1400">
                  <a:solidFill>
                    <a:srgbClr val="CC3300"/>
                  </a:solidFill>
                  <a:latin typeface="华文新魏" panose="02010800040101010101" pitchFamily="2" charset="-122"/>
                  <a:ea typeface="华文新魏" panose="02010800040101010101" pitchFamily="2" charset="-122"/>
                </a:rPr>
                <a:t>出分段</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52" name="Text Box 26">
              <a:extLst>
                <a:ext uri="{FF2B5EF4-FFF2-40B4-BE49-F238E27FC236}">
                  <a16:creationId xmlns:a16="http://schemas.microsoft.com/office/drawing/2014/main" id="{684F1494-8547-4154-A097-D02FFF846B1F}"/>
                </a:ext>
              </a:extLst>
            </p:cNvPr>
            <p:cNvSpPr txBox="1">
              <a:spLocks noChangeArrowheads="1"/>
            </p:cNvSpPr>
            <p:nvPr/>
          </p:nvSpPr>
          <p:spPr bwMode="auto">
            <a:xfrm>
              <a:off x="864" y="2945"/>
              <a:ext cx="844" cy="400"/>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CC3300"/>
                  </a:solidFill>
                  <a:latin typeface="华文新魏" panose="02010800040101010101" pitchFamily="2" charset="-122"/>
                  <a:ea typeface="华文新魏" panose="02010800040101010101" pitchFamily="2" charset="-122"/>
                </a:rPr>
                <a:t>S</a:t>
              </a:r>
              <a:r>
                <a:rPr kumimoji="0" lang="zh-CN" altLang="en-US" sz="1400">
                  <a:solidFill>
                    <a:srgbClr val="CC3300"/>
                  </a:solidFill>
                  <a:latin typeface="华文新魏" panose="02010800040101010101" pitchFamily="2" charset="-122"/>
                  <a:ea typeface="华文新魏" panose="02010800040101010101" pitchFamily="2" charset="-122"/>
                </a:rPr>
                <a:t>段末端相邻空</a:t>
              </a:r>
              <a:endParaRPr kumimoji="0" lang="en-US" altLang="zh-CN" sz="1400">
                <a:solidFill>
                  <a:srgbClr val="CC3300"/>
                </a:solidFill>
                <a:latin typeface="华文新魏" panose="02010800040101010101" pitchFamily="2" charset="-122"/>
                <a:ea typeface="华文新魏" panose="02010800040101010101" pitchFamily="2" charset="-122"/>
              </a:endParaRPr>
            </a:p>
            <a:p>
              <a:pPr algn="ctr"/>
              <a:r>
                <a:rPr kumimoji="0" lang="zh-CN" altLang="en-US" sz="1400">
                  <a:solidFill>
                    <a:srgbClr val="CC3300"/>
                  </a:solidFill>
                  <a:latin typeface="华文新魏" panose="02010800040101010101" pitchFamily="2" charset="-122"/>
                  <a:ea typeface="华文新魏" panose="02010800040101010101" pitchFamily="2" charset="-122"/>
                </a:rPr>
                <a:t>闲区长度满足</a:t>
              </a:r>
              <a:endParaRPr kumimoji="0" lang="en-US" altLang="zh-CN" sz="1400">
                <a:solidFill>
                  <a:srgbClr val="CC3300"/>
                </a:solidFill>
                <a:latin typeface="华文新魏" panose="02010800040101010101" pitchFamily="2" charset="-122"/>
                <a:ea typeface="华文新魏" panose="02010800040101010101" pitchFamily="2" charset="-122"/>
              </a:endParaRPr>
            </a:p>
            <a:p>
              <a:pPr algn="ctr"/>
              <a:r>
                <a:rPr kumimoji="0" lang="zh-CN" altLang="en-US" sz="1400">
                  <a:solidFill>
                    <a:srgbClr val="CC3300"/>
                  </a:solidFill>
                  <a:latin typeface="华文新魏" panose="02010800040101010101" pitchFamily="2" charset="-122"/>
                  <a:ea typeface="华文新魏" panose="02010800040101010101" pitchFamily="2" charset="-122"/>
                </a:rPr>
                <a:t>要求</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53" name="Text Box 27">
              <a:extLst>
                <a:ext uri="{FF2B5EF4-FFF2-40B4-BE49-F238E27FC236}">
                  <a16:creationId xmlns:a16="http://schemas.microsoft.com/office/drawing/2014/main" id="{A75D78FC-1364-4BEA-8115-47F24668279B}"/>
                </a:ext>
              </a:extLst>
            </p:cNvPr>
            <p:cNvSpPr txBox="1">
              <a:spLocks noChangeArrowheads="1"/>
            </p:cNvSpPr>
            <p:nvPr/>
          </p:nvSpPr>
          <p:spPr bwMode="auto">
            <a:xfrm>
              <a:off x="1896" y="2445"/>
              <a:ext cx="469" cy="19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地址错</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54" name="Text Box 28">
              <a:extLst>
                <a:ext uri="{FF2B5EF4-FFF2-40B4-BE49-F238E27FC236}">
                  <a16:creationId xmlns:a16="http://schemas.microsoft.com/office/drawing/2014/main" id="{E3A84839-E752-4763-8F71-7C6211357F86}"/>
                </a:ext>
              </a:extLst>
            </p:cNvPr>
            <p:cNvSpPr txBox="1">
              <a:spLocks noChangeArrowheads="1"/>
            </p:cNvSpPr>
            <p:nvPr/>
          </p:nvSpPr>
          <p:spPr bwMode="auto">
            <a:xfrm>
              <a:off x="911" y="2445"/>
              <a:ext cx="750" cy="19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400">
                  <a:solidFill>
                    <a:srgbClr val="CC3300"/>
                  </a:solidFill>
                  <a:latin typeface="华文新魏" panose="02010800040101010101" pitchFamily="2" charset="-122"/>
                  <a:ea typeface="华文新魏" panose="02010800040101010101" pitchFamily="2" charset="-122"/>
                </a:rPr>
                <a:t>S</a:t>
              </a:r>
              <a:r>
                <a:rPr kumimoji="0" lang="zh-CN" altLang="en-US" sz="1400">
                  <a:solidFill>
                    <a:srgbClr val="CC3300"/>
                  </a:solidFill>
                  <a:latin typeface="华文新魏" panose="02010800040101010101" pitchFamily="2" charset="-122"/>
                  <a:ea typeface="华文新魏" panose="02010800040101010101" pitchFamily="2" charset="-122"/>
                </a:rPr>
                <a:t>段可扩充</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55" name="Text Box 29">
              <a:extLst>
                <a:ext uri="{FF2B5EF4-FFF2-40B4-BE49-F238E27FC236}">
                  <a16:creationId xmlns:a16="http://schemas.microsoft.com/office/drawing/2014/main" id="{D0FB3530-8A34-4429-8C69-B28E33C48589}"/>
                </a:ext>
              </a:extLst>
            </p:cNvPr>
            <p:cNvSpPr txBox="1">
              <a:spLocks noChangeArrowheads="1"/>
            </p:cNvSpPr>
            <p:nvPr/>
          </p:nvSpPr>
          <p:spPr bwMode="auto">
            <a:xfrm>
              <a:off x="911" y="2697"/>
              <a:ext cx="234" cy="198"/>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是</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56" name="Line 30">
              <a:extLst>
                <a:ext uri="{FF2B5EF4-FFF2-40B4-BE49-F238E27FC236}">
                  <a16:creationId xmlns:a16="http://schemas.microsoft.com/office/drawing/2014/main" id="{11F9FA33-A7B1-4FEA-BE23-A0E6ECEE91D9}"/>
                </a:ext>
              </a:extLst>
            </p:cNvPr>
            <p:cNvSpPr>
              <a:spLocks noChangeShapeType="1"/>
            </p:cNvSpPr>
            <p:nvPr/>
          </p:nvSpPr>
          <p:spPr bwMode="auto">
            <a:xfrm>
              <a:off x="1286" y="3345"/>
              <a:ext cx="0" cy="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57" name="Line 31">
              <a:extLst>
                <a:ext uri="{FF2B5EF4-FFF2-40B4-BE49-F238E27FC236}">
                  <a16:creationId xmlns:a16="http://schemas.microsoft.com/office/drawing/2014/main" id="{A22924C6-C535-41EA-9048-500D017D4DD8}"/>
                </a:ext>
              </a:extLst>
            </p:cNvPr>
            <p:cNvSpPr>
              <a:spLocks noChangeShapeType="1"/>
            </p:cNvSpPr>
            <p:nvPr/>
          </p:nvSpPr>
          <p:spPr bwMode="auto">
            <a:xfrm>
              <a:off x="1286" y="2646"/>
              <a:ext cx="0" cy="29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58" name="Line 32">
              <a:extLst>
                <a:ext uri="{FF2B5EF4-FFF2-40B4-BE49-F238E27FC236}">
                  <a16:creationId xmlns:a16="http://schemas.microsoft.com/office/drawing/2014/main" id="{88CFE9D4-9989-4897-9EF0-8A1BA65570BA}"/>
                </a:ext>
              </a:extLst>
            </p:cNvPr>
            <p:cNvSpPr>
              <a:spLocks noChangeShapeType="1"/>
            </p:cNvSpPr>
            <p:nvPr/>
          </p:nvSpPr>
          <p:spPr bwMode="auto">
            <a:xfrm>
              <a:off x="1661" y="2545"/>
              <a:ext cx="23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59" name="Text Box 33">
              <a:extLst>
                <a:ext uri="{FF2B5EF4-FFF2-40B4-BE49-F238E27FC236}">
                  <a16:creationId xmlns:a16="http://schemas.microsoft.com/office/drawing/2014/main" id="{9DA84D30-B5AE-40B8-A355-AAE2D2BC5F2C}"/>
                </a:ext>
              </a:extLst>
            </p:cNvPr>
            <p:cNvSpPr txBox="1">
              <a:spLocks noChangeArrowheads="1"/>
            </p:cNvSpPr>
            <p:nvPr/>
          </p:nvSpPr>
          <p:spPr bwMode="auto">
            <a:xfrm>
              <a:off x="3818" y="2747"/>
              <a:ext cx="845" cy="19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装入</a:t>
              </a:r>
              <a:r>
                <a:rPr kumimoji="0" lang="en-US" altLang="zh-CN" sz="1400">
                  <a:solidFill>
                    <a:srgbClr val="CC3300"/>
                  </a:solidFill>
                  <a:latin typeface="华文新魏" panose="02010800040101010101" pitchFamily="2" charset="-122"/>
                  <a:ea typeface="华文新魏" panose="02010800040101010101" pitchFamily="2" charset="-122"/>
                </a:rPr>
                <a:t>S</a:t>
              </a:r>
              <a:r>
                <a:rPr kumimoji="0" lang="zh-CN" altLang="en-US" sz="1400">
                  <a:solidFill>
                    <a:srgbClr val="CC3300"/>
                  </a:solidFill>
                  <a:latin typeface="华文新魏" panose="02010800040101010101" pitchFamily="2" charset="-122"/>
                  <a:ea typeface="华文新魏" panose="02010800040101010101" pitchFamily="2" charset="-122"/>
                </a:rPr>
                <a:t>段</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60" name="Text Box 34">
              <a:extLst>
                <a:ext uri="{FF2B5EF4-FFF2-40B4-BE49-F238E27FC236}">
                  <a16:creationId xmlns:a16="http://schemas.microsoft.com/office/drawing/2014/main" id="{02F11E32-B7D4-4A97-9923-762A75F6C3DA}"/>
                </a:ext>
              </a:extLst>
            </p:cNvPr>
            <p:cNvSpPr txBox="1">
              <a:spLocks noChangeArrowheads="1"/>
            </p:cNvSpPr>
            <p:nvPr/>
          </p:nvSpPr>
          <p:spPr bwMode="auto">
            <a:xfrm>
              <a:off x="3818" y="3689"/>
              <a:ext cx="845" cy="19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重新启动指令</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61" name="Line 35">
              <a:extLst>
                <a:ext uri="{FF2B5EF4-FFF2-40B4-BE49-F238E27FC236}">
                  <a16:creationId xmlns:a16="http://schemas.microsoft.com/office/drawing/2014/main" id="{27649C6E-A206-48DF-AB7A-0412FB5C835B}"/>
                </a:ext>
              </a:extLst>
            </p:cNvPr>
            <p:cNvSpPr>
              <a:spLocks noChangeShapeType="1"/>
            </p:cNvSpPr>
            <p:nvPr/>
          </p:nvSpPr>
          <p:spPr bwMode="auto">
            <a:xfrm>
              <a:off x="4241" y="2445"/>
              <a:ext cx="0" cy="30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62" name="Text Box 36">
              <a:extLst>
                <a:ext uri="{FF2B5EF4-FFF2-40B4-BE49-F238E27FC236}">
                  <a16:creationId xmlns:a16="http://schemas.microsoft.com/office/drawing/2014/main" id="{13215206-623D-4A88-AC3A-2E6787AC3991}"/>
                </a:ext>
              </a:extLst>
            </p:cNvPr>
            <p:cNvSpPr txBox="1">
              <a:spLocks noChangeArrowheads="1"/>
            </p:cNvSpPr>
            <p:nvPr/>
          </p:nvSpPr>
          <p:spPr bwMode="auto">
            <a:xfrm>
              <a:off x="3818" y="3147"/>
              <a:ext cx="845" cy="37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调整</a:t>
              </a:r>
              <a:r>
                <a:rPr kumimoji="0" lang="en-US" altLang="zh-CN" sz="1400">
                  <a:solidFill>
                    <a:srgbClr val="CC3300"/>
                  </a:solidFill>
                  <a:latin typeface="华文新魏" panose="02010800040101010101" pitchFamily="2" charset="-122"/>
                  <a:ea typeface="华文新魏" panose="02010800040101010101" pitchFamily="2" charset="-122"/>
                </a:rPr>
                <a:t>S</a:t>
              </a:r>
              <a:r>
                <a:rPr kumimoji="0" lang="zh-CN" altLang="en-US" sz="1400">
                  <a:solidFill>
                    <a:srgbClr val="CC3300"/>
                  </a:solidFill>
                  <a:latin typeface="华文新魏" panose="02010800040101010101" pitchFamily="2" charset="-122"/>
                  <a:ea typeface="华文新魏" panose="02010800040101010101" pitchFamily="2" charset="-122"/>
                </a:rPr>
                <a:t>段段表及主存分配表</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63" name="Line 37">
              <a:extLst>
                <a:ext uri="{FF2B5EF4-FFF2-40B4-BE49-F238E27FC236}">
                  <a16:creationId xmlns:a16="http://schemas.microsoft.com/office/drawing/2014/main" id="{B2C79364-71FA-4EAE-987C-A6A5B1F34D27}"/>
                </a:ext>
              </a:extLst>
            </p:cNvPr>
            <p:cNvSpPr>
              <a:spLocks noChangeShapeType="1"/>
            </p:cNvSpPr>
            <p:nvPr/>
          </p:nvSpPr>
          <p:spPr bwMode="auto">
            <a:xfrm>
              <a:off x="4241" y="2947"/>
              <a:ext cx="0" cy="19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64" name="Line 38">
              <a:extLst>
                <a:ext uri="{FF2B5EF4-FFF2-40B4-BE49-F238E27FC236}">
                  <a16:creationId xmlns:a16="http://schemas.microsoft.com/office/drawing/2014/main" id="{8A69F6C3-7372-4BC7-84C3-BA889A687F0E}"/>
                </a:ext>
              </a:extLst>
            </p:cNvPr>
            <p:cNvSpPr>
              <a:spLocks noChangeShapeType="1"/>
            </p:cNvSpPr>
            <p:nvPr/>
          </p:nvSpPr>
          <p:spPr bwMode="auto">
            <a:xfrm>
              <a:off x="4241" y="3540"/>
              <a:ext cx="0" cy="149"/>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65" name="Line 39">
              <a:extLst>
                <a:ext uri="{FF2B5EF4-FFF2-40B4-BE49-F238E27FC236}">
                  <a16:creationId xmlns:a16="http://schemas.microsoft.com/office/drawing/2014/main" id="{94EAD772-E981-4F75-816F-F60F632919F9}"/>
                </a:ext>
              </a:extLst>
            </p:cNvPr>
            <p:cNvSpPr>
              <a:spLocks noChangeShapeType="1"/>
            </p:cNvSpPr>
            <p:nvPr/>
          </p:nvSpPr>
          <p:spPr bwMode="auto">
            <a:xfrm flipH="1">
              <a:off x="3396" y="2295"/>
              <a:ext cx="28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66" name="Text Box 43">
              <a:extLst>
                <a:ext uri="{FF2B5EF4-FFF2-40B4-BE49-F238E27FC236}">
                  <a16:creationId xmlns:a16="http://schemas.microsoft.com/office/drawing/2014/main" id="{98A180D1-9509-4796-BFEB-156C2B853C3F}"/>
                </a:ext>
              </a:extLst>
            </p:cNvPr>
            <p:cNvSpPr txBox="1">
              <a:spLocks noChangeArrowheads="1"/>
            </p:cNvSpPr>
            <p:nvPr/>
          </p:nvSpPr>
          <p:spPr bwMode="auto">
            <a:xfrm>
              <a:off x="1708" y="2297"/>
              <a:ext cx="141" cy="198"/>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否</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67" name="Text Box 54">
              <a:extLst>
                <a:ext uri="{FF2B5EF4-FFF2-40B4-BE49-F238E27FC236}">
                  <a16:creationId xmlns:a16="http://schemas.microsoft.com/office/drawing/2014/main" id="{8EE83F26-820B-438C-9223-98CD1003BF44}"/>
                </a:ext>
              </a:extLst>
            </p:cNvPr>
            <p:cNvSpPr txBox="1">
              <a:spLocks noChangeArrowheads="1"/>
            </p:cNvSpPr>
            <p:nvPr/>
          </p:nvSpPr>
          <p:spPr bwMode="auto">
            <a:xfrm>
              <a:off x="1755" y="2045"/>
              <a:ext cx="657" cy="200"/>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非法存取</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68" name="Text Box 55">
              <a:extLst>
                <a:ext uri="{FF2B5EF4-FFF2-40B4-BE49-F238E27FC236}">
                  <a16:creationId xmlns:a16="http://schemas.microsoft.com/office/drawing/2014/main" id="{B8BCEDAA-E814-427F-8A27-31FC2B398DD5}"/>
                </a:ext>
              </a:extLst>
            </p:cNvPr>
            <p:cNvSpPr txBox="1">
              <a:spLocks noChangeArrowheads="1"/>
            </p:cNvSpPr>
            <p:nvPr/>
          </p:nvSpPr>
          <p:spPr bwMode="auto">
            <a:xfrm>
              <a:off x="1849" y="2895"/>
              <a:ext cx="141" cy="2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否</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69" name="Text Box 56">
              <a:extLst>
                <a:ext uri="{FF2B5EF4-FFF2-40B4-BE49-F238E27FC236}">
                  <a16:creationId xmlns:a16="http://schemas.microsoft.com/office/drawing/2014/main" id="{1D9476BF-CEB8-4851-A5D1-C9C124C6D4EF}"/>
                </a:ext>
              </a:extLst>
            </p:cNvPr>
            <p:cNvSpPr txBox="1">
              <a:spLocks noChangeArrowheads="1"/>
            </p:cNvSpPr>
            <p:nvPr/>
          </p:nvSpPr>
          <p:spPr bwMode="auto">
            <a:xfrm>
              <a:off x="3678" y="2110"/>
              <a:ext cx="1125" cy="346"/>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主存中有满足</a:t>
              </a:r>
              <a:r>
                <a:rPr kumimoji="0" lang="en-US" altLang="zh-CN" sz="1400">
                  <a:solidFill>
                    <a:srgbClr val="CC3300"/>
                  </a:solidFill>
                  <a:latin typeface="华文新魏" panose="02010800040101010101" pitchFamily="2" charset="-122"/>
                  <a:ea typeface="华文新魏" panose="02010800040101010101" pitchFamily="2" charset="-122"/>
                </a:rPr>
                <a:t>S</a:t>
              </a:r>
              <a:r>
                <a:rPr kumimoji="0" lang="zh-CN" altLang="en-US" sz="1400">
                  <a:solidFill>
                    <a:srgbClr val="CC3300"/>
                  </a:solidFill>
                  <a:latin typeface="华文新魏" panose="02010800040101010101" pitchFamily="2" charset="-122"/>
                  <a:ea typeface="华文新魏" panose="02010800040101010101" pitchFamily="2" charset="-122"/>
                </a:rPr>
                <a:t>段</a:t>
              </a:r>
              <a:endParaRPr kumimoji="0" lang="en-US" altLang="zh-CN" sz="1400">
                <a:solidFill>
                  <a:srgbClr val="CC3300"/>
                </a:solidFill>
                <a:latin typeface="华文新魏" panose="02010800040101010101" pitchFamily="2" charset="-122"/>
                <a:ea typeface="华文新魏" panose="02010800040101010101" pitchFamily="2" charset="-122"/>
              </a:endParaRPr>
            </a:p>
            <a:p>
              <a:pPr algn="ctr"/>
              <a:r>
                <a:rPr kumimoji="0" lang="zh-CN" altLang="en-US" sz="1400">
                  <a:solidFill>
                    <a:srgbClr val="CC3300"/>
                  </a:solidFill>
                  <a:latin typeface="华文新魏" panose="02010800040101010101" pitchFamily="2" charset="-122"/>
                  <a:ea typeface="华文新魏" panose="02010800040101010101" pitchFamily="2" charset="-122"/>
                </a:rPr>
                <a:t>长度的连续空闲区</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70" name="Text Box 57">
              <a:extLst>
                <a:ext uri="{FF2B5EF4-FFF2-40B4-BE49-F238E27FC236}">
                  <a16:creationId xmlns:a16="http://schemas.microsoft.com/office/drawing/2014/main" id="{19D81BBF-EADD-46F8-8CC5-5E1159BCF538}"/>
                </a:ext>
              </a:extLst>
            </p:cNvPr>
            <p:cNvSpPr txBox="1">
              <a:spLocks noChangeArrowheads="1"/>
            </p:cNvSpPr>
            <p:nvPr/>
          </p:nvSpPr>
          <p:spPr bwMode="auto">
            <a:xfrm>
              <a:off x="4287" y="2545"/>
              <a:ext cx="235" cy="15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是</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71" name="Text Box 58">
              <a:extLst>
                <a:ext uri="{FF2B5EF4-FFF2-40B4-BE49-F238E27FC236}">
                  <a16:creationId xmlns:a16="http://schemas.microsoft.com/office/drawing/2014/main" id="{39E24FAA-018B-4016-8BAD-C80EA898856B}"/>
                </a:ext>
              </a:extLst>
            </p:cNvPr>
            <p:cNvSpPr txBox="1">
              <a:spLocks noChangeArrowheads="1"/>
            </p:cNvSpPr>
            <p:nvPr/>
          </p:nvSpPr>
          <p:spPr bwMode="auto">
            <a:xfrm>
              <a:off x="3490" y="2096"/>
              <a:ext cx="141" cy="149"/>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否</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72" name="Line 59">
              <a:extLst>
                <a:ext uri="{FF2B5EF4-FFF2-40B4-BE49-F238E27FC236}">
                  <a16:creationId xmlns:a16="http://schemas.microsoft.com/office/drawing/2014/main" id="{8CDB13E5-7A48-4F08-8B8A-37F830E513CD}"/>
                </a:ext>
              </a:extLst>
            </p:cNvPr>
            <p:cNvSpPr>
              <a:spLocks noChangeShapeType="1"/>
            </p:cNvSpPr>
            <p:nvPr/>
          </p:nvSpPr>
          <p:spPr bwMode="auto">
            <a:xfrm>
              <a:off x="1708" y="3145"/>
              <a:ext cx="65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73" name="Text Box 60">
              <a:extLst>
                <a:ext uri="{FF2B5EF4-FFF2-40B4-BE49-F238E27FC236}">
                  <a16:creationId xmlns:a16="http://schemas.microsoft.com/office/drawing/2014/main" id="{0CBEA4D0-8FDA-4E98-A1FE-FBCAF0A7E6E6}"/>
                </a:ext>
              </a:extLst>
            </p:cNvPr>
            <p:cNvSpPr txBox="1">
              <a:spLocks noChangeArrowheads="1"/>
            </p:cNvSpPr>
            <p:nvPr/>
          </p:nvSpPr>
          <p:spPr bwMode="auto">
            <a:xfrm>
              <a:off x="958" y="3395"/>
              <a:ext cx="234" cy="199"/>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是</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74" name="Line 61">
              <a:extLst>
                <a:ext uri="{FF2B5EF4-FFF2-40B4-BE49-F238E27FC236}">
                  <a16:creationId xmlns:a16="http://schemas.microsoft.com/office/drawing/2014/main" id="{AD789246-31E5-43CC-9945-B7E1316D4E44}"/>
                </a:ext>
              </a:extLst>
            </p:cNvPr>
            <p:cNvSpPr>
              <a:spLocks noChangeShapeType="1"/>
            </p:cNvSpPr>
            <p:nvPr/>
          </p:nvSpPr>
          <p:spPr bwMode="auto">
            <a:xfrm>
              <a:off x="1286" y="3645"/>
              <a:ext cx="229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5" name="Line 62">
              <a:extLst>
                <a:ext uri="{FF2B5EF4-FFF2-40B4-BE49-F238E27FC236}">
                  <a16:creationId xmlns:a16="http://schemas.microsoft.com/office/drawing/2014/main" id="{100C1504-5077-4B78-AD43-9A4A19AB9BF3}"/>
                </a:ext>
              </a:extLst>
            </p:cNvPr>
            <p:cNvSpPr>
              <a:spLocks noChangeShapeType="1"/>
            </p:cNvSpPr>
            <p:nvPr/>
          </p:nvSpPr>
          <p:spPr bwMode="auto">
            <a:xfrm flipV="1">
              <a:off x="3584" y="3045"/>
              <a:ext cx="0" cy="6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6" name="Line 63">
              <a:extLst>
                <a:ext uri="{FF2B5EF4-FFF2-40B4-BE49-F238E27FC236}">
                  <a16:creationId xmlns:a16="http://schemas.microsoft.com/office/drawing/2014/main" id="{FB5D556D-4C2D-4A4B-957E-3065DA745A22}"/>
                </a:ext>
              </a:extLst>
            </p:cNvPr>
            <p:cNvSpPr>
              <a:spLocks noChangeShapeType="1"/>
            </p:cNvSpPr>
            <p:nvPr/>
          </p:nvSpPr>
          <p:spPr bwMode="auto">
            <a:xfrm>
              <a:off x="3584" y="3045"/>
              <a:ext cx="657"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77" name="Line 64">
              <a:extLst>
                <a:ext uri="{FF2B5EF4-FFF2-40B4-BE49-F238E27FC236}">
                  <a16:creationId xmlns:a16="http://schemas.microsoft.com/office/drawing/2014/main" id="{A7063236-03B4-4F54-9D57-C08C6A77E79A}"/>
                </a:ext>
              </a:extLst>
            </p:cNvPr>
            <p:cNvSpPr>
              <a:spLocks noChangeShapeType="1"/>
            </p:cNvSpPr>
            <p:nvPr/>
          </p:nvSpPr>
          <p:spPr bwMode="auto">
            <a:xfrm>
              <a:off x="3115" y="2445"/>
              <a:ext cx="0" cy="1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78" name="Line 65">
              <a:extLst>
                <a:ext uri="{FF2B5EF4-FFF2-40B4-BE49-F238E27FC236}">
                  <a16:creationId xmlns:a16="http://schemas.microsoft.com/office/drawing/2014/main" id="{66865D73-6777-40AB-95C2-32584B9F5DE5}"/>
                </a:ext>
              </a:extLst>
            </p:cNvPr>
            <p:cNvSpPr>
              <a:spLocks noChangeShapeType="1"/>
            </p:cNvSpPr>
            <p:nvPr/>
          </p:nvSpPr>
          <p:spPr bwMode="auto">
            <a:xfrm>
              <a:off x="3115" y="2595"/>
              <a:ext cx="112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579" name="Text Box 66">
              <a:extLst>
                <a:ext uri="{FF2B5EF4-FFF2-40B4-BE49-F238E27FC236}">
                  <a16:creationId xmlns:a16="http://schemas.microsoft.com/office/drawing/2014/main" id="{36F937E5-43F6-47B8-9931-8F69F6609628}"/>
                </a:ext>
              </a:extLst>
            </p:cNvPr>
            <p:cNvSpPr txBox="1">
              <a:spLocks noChangeArrowheads="1"/>
            </p:cNvSpPr>
            <p:nvPr/>
          </p:nvSpPr>
          <p:spPr bwMode="auto">
            <a:xfrm>
              <a:off x="2365" y="2947"/>
              <a:ext cx="609" cy="426"/>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400">
                  <a:solidFill>
                    <a:srgbClr val="CC3300"/>
                  </a:solidFill>
                  <a:latin typeface="华文新魏" panose="02010800040101010101" pitchFamily="2" charset="-122"/>
                  <a:ea typeface="华文新魏" panose="02010800040101010101" pitchFamily="2" charset="-122"/>
                </a:rPr>
                <a:t>移动或调</a:t>
              </a:r>
              <a:endParaRPr kumimoji="0" lang="en-US" altLang="zh-CN" sz="1400">
                <a:solidFill>
                  <a:srgbClr val="CC3300"/>
                </a:solidFill>
                <a:latin typeface="华文新魏" panose="02010800040101010101" pitchFamily="2" charset="-122"/>
                <a:ea typeface="华文新魏" panose="02010800040101010101" pitchFamily="2" charset="-122"/>
              </a:endParaRPr>
            </a:p>
            <a:p>
              <a:pPr algn="ctr"/>
              <a:r>
                <a:rPr kumimoji="0" lang="zh-CN" altLang="en-US" sz="1400">
                  <a:solidFill>
                    <a:srgbClr val="CC3300"/>
                  </a:solidFill>
                  <a:latin typeface="华文新魏" panose="02010800040101010101" pitchFamily="2" charset="-122"/>
                  <a:ea typeface="华文新魏" panose="02010800040101010101" pitchFamily="2" charset="-122"/>
                </a:rPr>
                <a:t>出分段</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64580" name="Line 67">
              <a:extLst>
                <a:ext uri="{FF2B5EF4-FFF2-40B4-BE49-F238E27FC236}">
                  <a16:creationId xmlns:a16="http://schemas.microsoft.com/office/drawing/2014/main" id="{D1A409F9-BB4E-4A35-8B52-A4485350448B}"/>
                </a:ext>
              </a:extLst>
            </p:cNvPr>
            <p:cNvSpPr>
              <a:spLocks noChangeShapeType="1"/>
            </p:cNvSpPr>
            <p:nvPr/>
          </p:nvSpPr>
          <p:spPr bwMode="auto">
            <a:xfrm>
              <a:off x="2974" y="3145"/>
              <a:ext cx="61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4550" name="Rectangle 68">
            <a:extLst>
              <a:ext uri="{FF2B5EF4-FFF2-40B4-BE49-F238E27FC236}">
                <a16:creationId xmlns:a16="http://schemas.microsoft.com/office/drawing/2014/main" id="{CE96DBD4-5A22-4D11-BE45-DE6F8A2CA074}"/>
              </a:ext>
            </a:extLst>
          </p:cNvPr>
          <p:cNvSpPr>
            <a:spLocks noChangeArrowheads="1"/>
          </p:cNvSpPr>
          <p:nvPr/>
        </p:nvSpPr>
        <p:spPr bwMode="auto">
          <a:xfrm>
            <a:off x="609600" y="76200"/>
            <a:ext cx="914400" cy="642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0000FF"/>
                </a:solidFill>
                <a:latin typeface="华文新魏" panose="02010800040101010101" pitchFamily="2" charset="-122"/>
                <a:ea typeface="华文新魏" panose="02010800040101010101" pitchFamily="2" charset="-122"/>
              </a:rPr>
              <a:t>请求分段虚存管理的地址转换</a:t>
            </a:r>
            <a:r>
              <a:rPr lang="en-US" altLang="zh-CN" sz="3200">
                <a:solidFill>
                  <a:srgbClr val="FF0000"/>
                </a:solidFill>
                <a:latin typeface="华文新魏" panose="02010800040101010101" pitchFamily="2" charset="-122"/>
                <a:ea typeface="华文新魏" panose="02010800040101010101" pitchFamily="2" charset="-122"/>
              </a:rPr>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DFACD69-7C6F-434E-874C-06E68DD079C9}"/>
              </a:ext>
            </a:extLst>
          </p:cNvPr>
          <p:cNvSpPr>
            <a:spLocks noGrp="1" noChangeArrowheads="1"/>
          </p:cNvSpPr>
          <p:nvPr>
            <p:ph type="title"/>
          </p:nvPr>
        </p:nvSpPr>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请求分段虚拟存储管理实现分段的共享和保护</a:t>
            </a:r>
            <a:r>
              <a:rPr lang="en-US" altLang="zh-CN">
                <a:latin typeface="华文新魏" panose="02010800040101010101" pitchFamily="2" charset="-122"/>
                <a:ea typeface="华文新魏" panose="02010800040101010101" pitchFamily="2" charset="-122"/>
              </a:rPr>
              <a:t> </a:t>
            </a:r>
          </a:p>
        </p:txBody>
      </p:sp>
      <p:sp>
        <p:nvSpPr>
          <p:cNvPr id="65539" name="Rectangle 3">
            <a:extLst>
              <a:ext uri="{FF2B5EF4-FFF2-40B4-BE49-F238E27FC236}">
                <a16:creationId xmlns:a16="http://schemas.microsoft.com/office/drawing/2014/main" id="{0E2FC3A2-E263-4B2B-8DDE-8421FE257CAD}"/>
              </a:ext>
            </a:extLst>
          </p:cNvPr>
          <p:cNvSpPr>
            <a:spLocks noGrp="1" noChangeArrowheads="1"/>
          </p:cNvSpPr>
          <p:nvPr>
            <p:ph type="body" idx="1"/>
          </p:nvPr>
        </p:nvSpPr>
        <p:spPr>
          <a:xfrm>
            <a:off x="2438400" y="2133600"/>
            <a:ext cx="6248400" cy="4114800"/>
          </a:xfrm>
        </p:spPr>
        <p:txBody>
          <a:bodyPr/>
          <a:lstStyle/>
          <a:p>
            <a:pPr eaLnBrk="1" hangingPunct="1"/>
            <a:r>
              <a:rPr lang="zh-CN" altLang="en-US" sz="4400">
                <a:latin typeface="华文新魏" panose="02010800040101010101" pitchFamily="2" charset="-122"/>
                <a:ea typeface="华文新魏" panose="02010800040101010101" pitchFamily="2" charset="-122"/>
              </a:rPr>
              <a:t>段共享表</a:t>
            </a:r>
            <a:r>
              <a:rPr lang="en-US" altLang="zh-CN" sz="4400">
                <a:latin typeface="华文新魏" panose="02010800040101010101" pitchFamily="2" charset="-122"/>
                <a:ea typeface="华文新魏" panose="02010800040101010101" pitchFamily="2" charset="-122"/>
              </a:rPr>
              <a:t> </a:t>
            </a:r>
          </a:p>
          <a:p>
            <a:pPr eaLnBrk="1" hangingPunct="1"/>
            <a:r>
              <a:rPr lang="zh-CN" altLang="en-US" sz="4400">
                <a:latin typeface="华文新魏" panose="02010800040101010101" pitchFamily="2" charset="-122"/>
                <a:ea typeface="华文新魏" panose="02010800040101010101" pitchFamily="2" charset="-122"/>
              </a:rPr>
              <a:t>段的共享</a:t>
            </a:r>
            <a:endParaRPr lang="en-US" altLang="zh-CN" sz="4400">
              <a:latin typeface="华文新魏" panose="02010800040101010101" pitchFamily="2" charset="-122"/>
              <a:ea typeface="华文新魏" panose="02010800040101010101" pitchFamily="2" charset="-122"/>
            </a:endParaRPr>
          </a:p>
          <a:p>
            <a:pPr eaLnBrk="1" hangingPunct="1"/>
            <a:r>
              <a:rPr lang="zh-CN" altLang="en-US" sz="4400">
                <a:latin typeface="华文新魏" panose="02010800040101010101" pitchFamily="2" charset="-122"/>
                <a:ea typeface="华文新魏" panose="02010800040101010101" pitchFamily="2" charset="-122"/>
              </a:rPr>
              <a:t>段的保护</a:t>
            </a:r>
            <a:r>
              <a:rPr lang="en-US" altLang="zh-CN" sz="4000">
                <a:latin typeface="华文新魏" panose="02010800040101010101" pitchFamily="2" charset="-122"/>
                <a:ea typeface="华文新魏" panose="02010800040101010101" pitchFamily="2" charset="-122"/>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47022909-D26B-4260-9BDC-E2CA5CF2E386}"/>
              </a:ext>
            </a:extLst>
          </p:cNvPr>
          <p:cNvSpPr>
            <a:spLocks noGrp="1" noChangeArrowheads="1"/>
          </p:cNvSpPr>
          <p:nvPr>
            <p:ph type="title"/>
          </p:nvPr>
        </p:nvSpPr>
        <p:spPr>
          <a:xfrm>
            <a:off x="914400" y="609600"/>
            <a:ext cx="7772400" cy="1143000"/>
          </a:xfrm>
        </p:spPr>
        <p:txBody>
          <a:bodyPr/>
          <a:lstStyle/>
          <a:p>
            <a:pPr eaLnBrk="1" hangingPunct="1"/>
            <a:r>
              <a:rPr lang="en-US" altLang="zh-CN">
                <a:solidFill>
                  <a:srgbClr val="0000FF"/>
                </a:solidFill>
                <a:latin typeface="华文新魏" panose="02010800040101010101" pitchFamily="2" charset="-122"/>
                <a:ea typeface="华文新魏" panose="02010800040101010101" pitchFamily="2" charset="-122"/>
              </a:rPr>
              <a:t>4.5.4</a:t>
            </a:r>
            <a:r>
              <a:rPr lang="zh-CN" altLang="en-US">
                <a:solidFill>
                  <a:srgbClr val="0000FF"/>
                </a:solidFill>
                <a:latin typeface="华文新魏" panose="02010800040101010101" pitchFamily="2" charset="-122"/>
                <a:ea typeface="华文新魏" panose="02010800040101010101" pitchFamily="2" charset="-122"/>
              </a:rPr>
              <a:t>请求段页式虚拟存储管理</a:t>
            </a:r>
            <a:br>
              <a:rPr lang="en-US" altLang="zh-CN">
                <a:solidFill>
                  <a:srgbClr val="0000FF"/>
                </a:solidFill>
                <a:latin typeface="华文新魏" panose="02010800040101010101" pitchFamily="2" charset="-122"/>
                <a:ea typeface="华文新魏" panose="02010800040101010101" pitchFamily="2" charset="-122"/>
              </a:rPr>
            </a:br>
            <a:endParaRPr lang="en-US" altLang="zh-CN">
              <a:solidFill>
                <a:srgbClr val="0000FF"/>
              </a:solidFill>
              <a:latin typeface="华文新魏" panose="02010800040101010101" pitchFamily="2" charset="-122"/>
              <a:ea typeface="华文新魏" panose="02010800040101010101" pitchFamily="2" charset="-122"/>
            </a:endParaRPr>
          </a:p>
        </p:txBody>
      </p:sp>
      <p:sp>
        <p:nvSpPr>
          <p:cNvPr id="66563" name="Rectangle 3">
            <a:extLst>
              <a:ext uri="{FF2B5EF4-FFF2-40B4-BE49-F238E27FC236}">
                <a16:creationId xmlns:a16="http://schemas.microsoft.com/office/drawing/2014/main" id="{4D366EC1-45A5-4E53-8118-D1408EEFA6E3}"/>
              </a:ext>
            </a:extLst>
          </p:cNvPr>
          <p:cNvSpPr>
            <a:spLocks noGrp="1" noChangeArrowheads="1"/>
          </p:cNvSpPr>
          <p:nvPr>
            <p:ph type="body" idx="1"/>
          </p:nvPr>
        </p:nvSpPr>
        <p:spPr>
          <a:xfrm>
            <a:off x="990600" y="1295400"/>
            <a:ext cx="7772400" cy="5562600"/>
          </a:xfrm>
        </p:spPr>
        <p:txBody>
          <a:bodyPr/>
          <a:lstStyle/>
          <a:p>
            <a:pPr eaLnBrk="1" hangingPunct="1"/>
            <a:r>
              <a:rPr lang="zh-CN" altLang="en-US">
                <a:latin typeface="华文新魏" panose="02010800040101010101" pitchFamily="2" charset="-122"/>
                <a:ea typeface="华文新魏" panose="02010800040101010101" pitchFamily="2" charset="-122"/>
              </a:rPr>
              <a:t>段式存储是基于用户程序结构的存储管理技术，有利于模块化程序设计，便于段的扩充、动态链接、共享和保护</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但会生成段内碎片浪费存储空间</a:t>
            </a:r>
            <a:endParaRPr lang="en-US" altLang="zh-CN">
              <a:latin typeface="华文新魏" panose="02010800040101010101" pitchFamily="2" charset="-122"/>
              <a:ea typeface="华文新魏" panose="02010800040101010101" pitchFamily="2" charset="-122"/>
            </a:endParaRPr>
          </a:p>
          <a:p>
            <a:pPr eaLnBrk="1" hangingPunct="1"/>
            <a:r>
              <a:rPr lang="zh-CN" altLang="en-US">
                <a:latin typeface="华文新魏" panose="02010800040101010101" pitchFamily="2" charset="-122"/>
                <a:ea typeface="华文新魏" panose="02010800040101010101" pitchFamily="2" charset="-122"/>
              </a:rPr>
              <a:t>页式存储是基于系统存储器结构的存储管理技术</a:t>
            </a:r>
            <a:r>
              <a:rPr lang="en-US" altLang="zh-CN">
                <a:latin typeface="华文新魏" panose="02010800040101010101" pitchFamily="2" charset="-122"/>
                <a:ea typeface="华文新魏" panose="02010800040101010101" pitchFamily="2" charset="-122"/>
              </a:rPr>
              <a:t>, </a:t>
            </a:r>
            <a:r>
              <a:rPr lang="zh-CN" altLang="en-US">
                <a:latin typeface="华文新魏" panose="02010800040101010101" pitchFamily="2" charset="-122"/>
                <a:ea typeface="华文新魏" panose="02010800040101010101" pitchFamily="2" charset="-122"/>
              </a:rPr>
              <a:t>存储利用率高</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便于系统管理，但不易实现存储共享、保护和动态扩充</a:t>
            </a:r>
            <a:endParaRPr lang="en-US" altLang="zh-CN">
              <a:latin typeface="华文新魏" panose="02010800040101010101" pitchFamily="2" charset="-122"/>
              <a:ea typeface="华文新魏" panose="02010800040101010101" pitchFamily="2" charset="-122"/>
            </a:endParaRPr>
          </a:p>
          <a:p>
            <a:pPr eaLnBrk="1" hangingPunct="1"/>
            <a:r>
              <a:rPr lang="zh-CN" altLang="en-US">
                <a:latin typeface="华文新魏" panose="02010800040101010101" pitchFamily="2" charset="-122"/>
                <a:ea typeface="华文新魏" panose="02010800040101010101" pitchFamily="2" charset="-122"/>
              </a:rPr>
              <a:t>把两者结合起来就是段页式存储管理</a:t>
            </a:r>
            <a:r>
              <a:rPr lang="en-US" altLang="zh-CN">
                <a:latin typeface="华文新魏" panose="02010800040101010101" pitchFamily="2" charset="-122"/>
                <a:ea typeface="华文新魏" panose="02010800040101010101" pitchFamily="2" charset="-122"/>
              </a:rPr>
              <a:t> </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74715E2-9C23-45B3-8169-E75DF59BE47D}"/>
              </a:ext>
            </a:extLst>
          </p:cNvPr>
          <p:cNvSpPr>
            <a:spLocks noGrp="1" noChangeArrowheads="1"/>
          </p:cNvSpPr>
          <p:nvPr>
            <p:ph type="body" idx="1"/>
          </p:nvPr>
        </p:nvSpPr>
        <p:spPr>
          <a:xfrm>
            <a:off x="990600" y="1066800"/>
            <a:ext cx="7467600" cy="5410200"/>
          </a:xfrm>
        </p:spPr>
        <p:txBody>
          <a:bodyPr/>
          <a:lstStyle/>
          <a:p>
            <a:pPr algn="just" eaLnBrk="1" hangingPunct="1">
              <a:buFontTx/>
              <a:buNone/>
            </a:pPr>
            <a:r>
              <a:rPr lang="en-US" altLang="zh-CN" sz="2800">
                <a:latin typeface="华文新魏" panose="02010800040101010101" pitchFamily="2" charset="-122"/>
                <a:ea typeface="华文新魏" panose="02010800040101010101" pitchFamily="2" charset="-122"/>
              </a:rPr>
              <a:t>1</a:t>
            </a:r>
            <a:r>
              <a:rPr lang="zh-CN" altLang="en-US" sz="2800">
                <a:latin typeface="华文新魏" panose="02010800040101010101" pitchFamily="2" charset="-122"/>
                <a:ea typeface="华文新魏" panose="02010800040101010101" pitchFamily="2" charset="-122"/>
              </a:rPr>
              <a:t>、虚地址以程序的逻辑结构划分成段</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段页式存储管理的段式特征</a:t>
            </a:r>
            <a:r>
              <a:rPr lang="en-US" altLang="zh-CN" sz="2800">
                <a:latin typeface="华文新魏" panose="02010800040101010101" pitchFamily="2" charset="-122"/>
                <a:ea typeface="华文新魏" panose="02010800040101010101" pitchFamily="2" charset="-122"/>
              </a:rPr>
              <a:t>)</a:t>
            </a:r>
          </a:p>
          <a:p>
            <a:pPr algn="just" eaLnBrk="1" hangingPunct="1">
              <a:buFontTx/>
              <a:buNone/>
            </a:pPr>
            <a:r>
              <a:rPr lang="en-US" altLang="zh-CN" sz="2800">
                <a:latin typeface="华文新魏" panose="02010800040101010101" pitchFamily="2" charset="-122"/>
                <a:ea typeface="华文新魏" panose="02010800040101010101" pitchFamily="2" charset="-122"/>
              </a:rPr>
              <a:t>2</a:t>
            </a:r>
            <a:r>
              <a:rPr lang="zh-CN" altLang="en-US" sz="2800">
                <a:latin typeface="华文新魏" panose="02010800040101010101" pitchFamily="2" charset="-122"/>
                <a:ea typeface="华文新魏" panose="02010800040101010101" pitchFamily="2" charset="-122"/>
              </a:rPr>
              <a:t>、实地址划分成位置固定、大小相等的页框</a:t>
            </a:r>
            <a:r>
              <a:rPr lang="en-US" altLang="zh-CN" sz="2800">
                <a:latin typeface="华文新魏" panose="02010800040101010101" pitchFamily="2" charset="-122"/>
                <a:ea typeface="华文新魏" panose="02010800040101010101" pitchFamily="2" charset="-122"/>
              </a:rPr>
              <a:t>(</a:t>
            </a:r>
            <a:r>
              <a:rPr lang="zh-CN" altLang="en-US" sz="2800">
                <a:latin typeface="华文新魏" panose="02010800040101010101" pitchFamily="2" charset="-122"/>
                <a:ea typeface="华文新魏" panose="02010800040101010101" pitchFamily="2" charset="-122"/>
              </a:rPr>
              <a:t>段页式存储管理的页式特征</a:t>
            </a:r>
            <a:r>
              <a:rPr lang="en-US" altLang="zh-CN" sz="2800">
                <a:latin typeface="华文新魏" panose="02010800040101010101" pitchFamily="2" charset="-122"/>
                <a:ea typeface="华文新魏" panose="02010800040101010101" pitchFamily="2" charset="-122"/>
              </a:rPr>
              <a:t>)</a:t>
            </a:r>
          </a:p>
          <a:p>
            <a:pPr algn="just" eaLnBrk="1" hangingPunct="1">
              <a:buFontTx/>
              <a:buNone/>
            </a:pPr>
            <a:r>
              <a:rPr lang="en-US" altLang="zh-CN" sz="2800">
                <a:latin typeface="华文新魏" panose="02010800040101010101" pitchFamily="2" charset="-122"/>
                <a:ea typeface="华文新魏" panose="02010800040101010101" pitchFamily="2" charset="-122"/>
              </a:rPr>
              <a:t>3</a:t>
            </a:r>
            <a:r>
              <a:rPr lang="zh-CN" altLang="en-US" sz="2800">
                <a:latin typeface="华文新魏" panose="02010800040101010101" pitchFamily="2" charset="-122"/>
                <a:ea typeface="华文新魏" panose="02010800040101010101" pitchFamily="2" charset="-122"/>
              </a:rPr>
              <a:t>、将每一段的线性地址空间划分成与页框大小相等的页面，于是形成了段页式存储管理的特征。</a:t>
            </a:r>
            <a:endParaRPr lang="en-US" altLang="zh-CN" sz="2800">
              <a:latin typeface="华文新魏" panose="02010800040101010101" pitchFamily="2" charset="-122"/>
              <a:ea typeface="华文新魏" panose="02010800040101010101" pitchFamily="2" charset="-122"/>
            </a:endParaRPr>
          </a:p>
          <a:p>
            <a:pPr algn="just" eaLnBrk="1" hangingPunct="1">
              <a:buFontTx/>
              <a:buNone/>
            </a:pPr>
            <a:r>
              <a:rPr lang="en-US" altLang="zh-CN" sz="2800">
                <a:latin typeface="华文新魏" panose="02010800040101010101" pitchFamily="2" charset="-122"/>
                <a:ea typeface="华文新魏" panose="02010800040101010101" pitchFamily="2" charset="-122"/>
              </a:rPr>
              <a:t>4</a:t>
            </a:r>
            <a:r>
              <a:rPr lang="zh-CN" altLang="en-US" sz="2800">
                <a:latin typeface="华文新魏" panose="02010800040101010101" pitchFamily="2" charset="-122"/>
                <a:ea typeface="华文新魏" panose="02010800040101010101" pitchFamily="2" charset="-122"/>
              </a:rPr>
              <a:t>、逻辑地址形式为：</a:t>
            </a:r>
            <a:r>
              <a:rPr lang="en-US" altLang="zh-CN" sz="4000">
                <a:latin typeface="华文新魏" panose="02010800040101010101" pitchFamily="2" charset="-122"/>
                <a:ea typeface="华文新魏" panose="02010800040101010101" pitchFamily="2" charset="-122"/>
              </a:rPr>
              <a:t> </a:t>
            </a:r>
          </a:p>
          <a:p>
            <a:pPr eaLnBrk="1" hangingPunct="1"/>
            <a:endParaRPr lang="en-US" altLang="zh-CN" sz="40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
        <p:nvSpPr>
          <p:cNvPr id="67587" name="Rectangle 3">
            <a:extLst>
              <a:ext uri="{FF2B5EF4-FFF2-40B4-BE49-F238E27FC236}">
                <a16:creationId xmlns:a16="http://schemas.microsoft.com/office/drawing/2014/main" id="{A207D947-5013-4743-AC97-9D6AF8355E5A}"/>
              </a:ext>
            </a:extLst>
          </p:cNvPr>
          <p:cNvSpPr>
            <a:spLocks noChangeArrowheads="1"/>
          </p:cNvSpPr>
          <p:nvPr>
            <p:ph type="title"/>
          </p:nvPr>
        </p:nvSpPr>
        <p:spPr>
          <a:xfrm>
            <a:off x="990600" y="457200"/>
            <a:ext cx="8001000" cy="609600"/>
          </a:xfrm>
          <a:noFill/>
        </p:spPr>
        <p:txBody>
          <a:bodyPr lIns="92075" tIns="46038" rIns="92075" bIns="46038"/>
          <a:lstStyle/>
          <a:p>
            <a:pPr algn="l" eaLnBrk="1" hangingPunct="1"/>
            <a:r>
              <a:rPr lang="zh-CN" altLang="en-US" sz="4000">
                <a:solidFill>
                  <a:srgbClr val="0000FF"/>
                </a:solidFill>
                <a:latin typeface="华文新魏" panose="02010800040101010101" pitchFamily="2" charset="-122"/>
                <a:ea typeface="华文新魏" panose="02010800040101010101" pitchFamily="2" charset="-122"/>
              </a:rPr>
              <a:t>请求段页式存储管理的基本原理</a:t>
            </a:r>
            <a:endParaRPr lang="en-US" altLang="zh-CN" sz="4000">
              <a:solidFill>
                <a:srgbClr val="0000FF"/>
              </a:solidFill>
              <a:latin typeface="华文新魏" panose="02010800040101010101" pitchFamily="2" charset="-122"/>
              <a:ea typeface="华文新魏" panose="02010800040101010101" pitchFamily="2" charset="-122"/>
            </a:endParaRPr>
          </a:p>
        </p:txBody>
      </p:sp>
      <p:grpSp>
        <p:nvGrpSpPr>
          <p:cNvPr id="67588" name="Group 8">
            <a:extLst>
              <a:ext uri="{FF2B5EF4-FFF2-40B4-BE49-F238E27FC236}">
                <a16:creationId xmlns:a16="http://schemas.microsoft.com/office/drawing/2014/main" id="{776091BE-5BFF-4B6F-94AD-B05B33B84BC0}"/>
              </a:ext>
            </a:extLst>
          </p:cNvPr>
          <p:cNvGrpSpPr>
            <a:grpSpLocks/>
          </p:cNvGrpSpPr>
          <p:nvPr/>
        </p:nvGrpSpPr>
        <p:grpSpPr bwMode="auto">
          <a:xfrm>
            <a:off x="1600200" y="5181600"/>
            <a:ext cx="5867400" cy="762000"/>
            <a:chOff x="4221" y="14110"/>
            <a:chExt cx="3960" cy="468"/>
          </a:xfrm>
        </p:grpSpPr>
        <p:sp>
          <p:nvSpPr>
            <p:cNvPr id="67589" name="Text Box 9">
              <a:extLst>
                <a:ext uri="{FF2B5EF4-FFF2-40B4-BE49-F238E27FC236}">
                  <a16:creationId xmlns:a16="http://schemas.microsoft.com/office/drawing/2014/main" id="{73EFA0C0-13D8-4FD6-AE4A-020157DDFE37}"/>
                </a:ext>
              </a:extLst>
            </p:cNvPr>
            <p:cNvSpPr txBox="1">
              <a:spLocks noChangeArrowheads="1"/>
            </p:cNvSpPr>
            <p:nvPr/>
          </p:nvSpPr>
          <p:spPr bwMode="auto">
            <a:xfrm>
              <a:off x="4221" y="14110"/>
              <a:ext cx="3960"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a:solidFill>
                    <a:srgbClr val="CC3300"/>
                  </a:solidFill>
                  <a:latin typeface="华文新魏" panose="02010800040101010101" pitchFamily="2" charset="-122"/>
                  <a:ea typeface="华文新魏" panose="02010800040101010101" pitchFamily="2" charset="-122"/>
                </a:rPr>
                <a:t>段号</a:t>
              </a:r>
              <a:r>
                <a:rPr kumimoji="0" lang="en-US" altLang="zh-CN">
                  <a:solidFill>
                    <a:srgbClr val="CC3300"/>
                  </a:solidFill>
                  <a:latin typeface="华文新魏" panose="02010800040101010101" pitchFamily="2" charset="-122"/>
                  <a:ea typeface="华文新魏" panose="02010800040101010101" pitchFamily="2" charset="-122"/>
                </a:rPr>
                <a:t>(s)  </a:t>
              </a:r>
              <a:r>
                <a:rPr kumimoji="0" lang="zh-CN" altLang="en-US">
                  <a:solidFill>
                    <a:srgbClr val="CC3300"/>
                  </a:solidFill>
                  <a:latin typeface="华文新魏" panose="02010800040101010101" pitchFamily="2" charset="-122"/>
                  <a:ea typeface="华文新魏" panose="02010800040101010101" pitchFamily="2" charset="-122"/>
                </a:rPr>
                <a:t>段内页号</a:t>
              </a:r>
              <a:r>
                <a:rPr kumimoji="0" lang="en-US" altLang="zh-CN">
                  <a:solidFill>
                    <a:srgbClr val="CC3300"/>
                  </a:solidFill>
                  <a:latin typeface="华文新魏" panose="02010800040101010101" pitchFamily="2" charset="-122"/>
                  <a:ea typeface="华文新魏" panose="02010800040101010101" pitchFamily="2" charset="-122"/>
                </a:rPr>
                <a:t> (p)    </a:t>
              </a:r>
              <a:r>
                <a:rPr kumimoji="0" lang="zh-CN" altLang="en-US">
                  <a:solidFill>
                    <a:srgbClr val="CC3300"/>
                  </a:solidFill>
                  <a:latin typeface="华文新魏" panose="02010800040101010101" pitchFamily="2" charset="-122"/>
                  <a:ea typeface="华文新魏" panose="02010800040101010101" pitchFamily="2" charset="-122"/>
                </a:rPr>
                <a:t>页内位移</a:t>
              </a:r>
              <a:r>
                <a:rPr kumimoji="0" lang="en-US" altLang="zh-CN">
                  <a:solidFill>
                    <a:srgbClr val="CC3300"/>
                  </a:solidFill>
                  <a:latin typeface="华文新魏" panose="02010800040101010101" pitchFamily="2" charset="-122"/>
                  <a:ea typeface="华文新魏" panose="02010800040101010101" pitchFamily="2" charset="-122"/>
                </a:rPr>
                <a:t>(d)</a:t>
              </a:r>
            </a:p>
          </p:txBody>
        </p:sp>
        <p:sp>
          <p:nvSpPr>
            <p:cNvPr id="67590" name="Line 10">
              <a:extLst>
                <a:ext uri="{FF2B5EF4-FFF2-40B4-BE49-F238E27FC236}">
                  <a16:creationId xmlns:a16="http://schemas.microsoft.com/office/drawing/2014/main" id="{DE97D23E-34FB-472C-B73D-A283F97E46EA}"/>
                </a:ext>
              </a:extLst>
            </p:cNvPr>
            <p:cNvSpPr>
              <a:spLocks noChangeShapeType="1"/>
            </p:cNvSpPr>
            <p:nvPr/>
          </p:nvSpPr>
          <p:spPr bwMode="auto">
            <a:xfrm flipH="1" flipV="1">
              <a:off x="5121" y="1411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591" name="Line 11">
              <a:extLst>
                <a:ext uri="{FF2B5EF4-FFF2-40B4-BE49-F238E27FC236}">
                  <a16:creationId xmlns:a16="http://schemas.microsoft.com/office/drawing/2014/main" id="{7ACC8633-127C-4A07-A453-52DE0A21FFC0}"/>
                </a:ext>
              </a:extLst>
            </p:cNvPr>
            <p:cNvSpPr>
              <a:spLocks noChangeShapeType="1"/>
            </p:cNvSpPr>
            <p:nvPr/>
          </p:nvSpPr>
          <p:spPr bwMode="auto">
            <a:xfrm>
              <a:off x="6561" y="1411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FA047AA-86F6-4353-B674-FA627E351BA1}"/>
              </a:ext>
            </a:extLst>
          </p:cNvPr>
          <p:cNvSpPr>
            <a:spLocks noGrp="1" noChangeArrowheads="1"/>
          </p:cNvSpPr>
          <p:nvPr>
            <p:ph type="title"/>
          </p:nvPr>
        </p:nvSpPr>
        <p:spPr>
          <a:xfrm>
            <a:off x="228600" y="609600"/>
            <a:ext cx="8915400" cy="11430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请求段页式存储管理的数据结构</a:t>
            </a:r>
            <a:br>
              <a:rPr lang="en-US" altLang="zh-CN" sz="4800">
                <a:latin typeface="华文新魏" panose="02010800040101010101" pitchFamily="2" charset="-122"/>
                <a:ea typeface="华文新魏" panose="02010800040101010101" pitchFamily="2" charset="-122"/>
              </a:rPr>
            </a:br>
            <a:endParaRPr lang="en-US" altLang="zh-CN" sz="4800">
              <a:latin typeface="华文新魏" panose="02010800040101010101" pitchFamily="2" charset="-122"/>
              <a:ea typeface="华文新魏" panose="02010800040101010101" pitchFamily="2" charset="-122"/>
            </a:endParaRPr>
          </a:p>
        </p:txBody>
      </p:sp>
      <p:sp>
        <p:nvSpPr>
          <p:cNvPr id="68611" name="Rectangle 3">
            <a:extLst>
              <a:ext uri="{FF2B5EF4-FFF2-40B4-BE49-F238E27FC236}">
                <a16:creationId xmlns:a16="http://schemas.microsoft.com/office/drawing/2014/main" id="{8B2A9893-FC5C-459C-B84E-65BE583E290E}"/>
              </a:ext>
            </a:extLst>
          </p:cNvPr>
          <p:cNvSpPr>
            <a:spLocks noGrp="1" noChangeArrowheads="1"/>
          </p:cNvSpPr>
          <p:nvPr>
            <p:ph type="body" idx="1"/>
          </p:nvPr>
        </p:nvSpPr>
        <p:spPr>
          <a:xfrm>
            <a:off x="762000" y="1295400"/>
            <a:ext cx="7543800" cy="5029200"/>
          </a:xfrm>
        </p:spPr>
        <p:txBody>
          <a:bodyPr/>
          <a:lstStyle/>
          <a:p>
            <a:pPr algn="just" eaLnBrk="1" hangingPunct="1">
              <a:buFontTx/>
              <a:buNone/>
            </a:pPr>
            <a:r>
              <a:rPr lang="en-US" altLang="zh-CN">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段页式存储管理的数据结构包括：</a:t>
            </a:r>
            <a:endParaRPr lang="en-US" altLang="zh-CN" sz="3600">
              <a:latin typeface="华文新魏" panose="02010800040101010101" pitchFamily="2" charset="-122"/>
              <a:ea typeface="华文新魏" panose="02010800040101010101" pitchFamily="2" charset="-122"/>
            </a:endParaRPr>
          </a:p>
          <a:p>
            <a:pPr algn="just" eaLnBrk="1" hangingPunct="1"/>
            <a:r>
              <a:rPr lang="zh-CN" altLang="en-US" sz="3600">
                <a:latin typeface="华文新魏" panose="02010800040101010101" pitchFamily="2" charset="-122"/>
                <a:ea typeface="华文新魏" panose="02010800040101010101" pitchFamily="2" charset="-122"/>
              </a:rPr>
              <a:t>作业表：登记进入系统中的所有作业及该作业段表的起始地址，</a:t>
            </a:r>
            <a:endParaRPr lang="en-US" altLang="zh-CN" sz="3600">
              <a:latin typeface="华文新魏" panose="02010800040101010101" pitchFamily="2" charset="-122"/>
              <a:ea typeface="华文新魏" panose="02010800040101010101" pitchFamily="2" charset="-122"/>
            </a:endParaRPr>
          </a:p>
          <a:p>
            <a:pPr algn="just" eaLnBrk="1" hangingPunct="1"/>
            <a:r>
              <a:rPr lang="zh-CN" altLang="en-US" sz="3600">
                <a:latin typeface="华文新魏" panose="02010800040101010101" pitchFamily="2" charset="-122"/>
                <a:ea typeface="华文新魏" panose="02010800040101010101" pitchFamily="2" charset="-122"/>
              </a:rPr>
              <a:t>段表：至少包含这个段是否在主存，以及该段页表的起始地址</a:t>
            </a:r>
            <a:r>
              <a:rPr lang="en-US" altLang="zh-CN" sz="3600">
                <a:latin typeface="华文新魏" panose="02010800040101010101" pitchFamily="2" charset="-122"/>
                <a:ea typeface="华文新魏" panose="02010800040101010101" pitchFamily="2" charset="-122"/>
              </a:rPr>
              <a:t>,</a:t>
            </a:r>
          </a:p>
          <a:p>
            <a:pPr algn="just" eaLnBrk="1" hangingPunct="1"/>
            <a:r>
              <a:rPr lang="zh-CN" altLang="en-US" sz="3600">
                <a:latin typeface="华文新魏" panose="02010800040101010101" pitchFamily="2" charset="-122"/>
                <a:ea typeface="华文新魏" panose="02010800040101010101" pitchFamily="2" charset="-122"/>
              </a:rPr>
              <a:t>页表：包含该页是否在主存</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中断位</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、对应主存块号。</a:t>
            </a:r>
            <a:endParaRPr lang="en-US" altLang="zh-CN" sz="3600">
              <a:latin typeface="华文新魏" panose="02010800040101010101" pitchFamily="2" charset="-122"/>
              <a:ea typeface="华文新魏" panose="02010800040101010101" pitchFamily="2" charset="-122"/>
            </a:endParaRPr>
          </a:p>
          <a:p>
            <a:pPr eaLnBrk="1" hangingPunct="1"/>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F175412-7FA3-4B50-BBB9-4455712B5050}"/>
              </a:ext>
            </a:extLst>
          </p:cNvPr>
          <p:cNvSpPr>
            <a:spLocks noGrp="1" noChangeArrowheads="1"/>
          </p:cNvSpPr>
          <p:nvPr>
            <p:ph type="title"/>
          </p:nvPr>
        </p:nvSpPr>
        <p:spPr>
          <a:xfrm>
            <a:off x="762000" y="914400"/>
            <a:ext cx="7772400" cy="1143000"/>
          </a:xfrm>
        </p:spPr>
        <p:txBody>
          <a:bodyPr/>
          <a:lstStyle/>
          <a:p>
            <a:pPr eaLnBrk="1" hangingPunct="1"/>
            <a:r>
              <a:rPr lang="zh-CN" altLang="en-US" sz="4800">
                <a:solidFill>
                  <a:srgbClr val="0000FF"/>
                </a:solidFill>
                <a:latin typeface="华文新魏" panose="02010800040101010101" pitchFamily="2" charset="-122"/>
                <a:ea typeface="华文新魏" panose="02010800040101010101" pitchFamily="2" charset="-122"/>
              </a:rPr>
              <a:t>请求段页式存储管理</a:t>
            </a:r>
            <a:br>
              <a:rPr lang="en-US" altLang="zh-CN" sz="4800">
                <a:solidFill>
                  <a:srgbClr val="0000FF"/>
                </a:solidFill>
                <a:latin typeface="华文新魏" panose="02010800040101010101" pitchFamily="2" charset="-122"/>
                <a:ea typeface="华文新魏" panose="02010800040101010101" pitchFamily="2" charset="-122"/>
              </a:rPr>
            </a:br>
            <a:r>
              <a:rPr lang="zh-CN" altLang="en-US" sz="4800">
                <a:solidFill>
                  <a:srgbClr val="0000FF"/>
                </a:solidFill>
                <a:latin typeface="华文新魏" panose="02010800040101010101" pitchFamily="2" charset="-122"/>
                <a:ea typeface="华文新魏" panose="02010800040101010101" pitchFamily="2" charset="-122"/>
              </a:rPr>
              <a:t>的动态地址转换</a:t>
            </a:r>
            <a:r>
              <a:rPr lang="en-US" altLang="zh-CN" sz="4800">
                <a:solidFill>
                  <a:srgbClr val="0000FF"/>
                </a:solidFill>
                <a:latin typeface="华文新魏" panose="02010800040101010101" pitchFamily="2" charset="-122"/>
                <a:ea typeface="华文新魏" panose="02010800040101010101" pitchFamily="2" charset="-122"/>
              </a:rPr>
              <a:t>(1)</a:t>
            </a:r>
            <a:br>
              <a:rPr lang="en-US" altLang="zh-CN" sz="4800">
                <a:solidFill>
                  <a:srgbClr val="0000FF"/>
                </a:solidFill>
                <a:latin typeface="华文新魏" panose="02010800040101010101" pitchFamily="2" charset="-122"/>
                <a:ea typeface="华文新魏" panose="02010800040101010101" pitchFamily="2" charset="-122"/>
              </a:rPr>
            </a:b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69635" name="Rectangle 3">
            <a:extLst>
              <a:ext uri="{FF2B5EF4-FFF2-40B4-BE49-F238E27FC236}">
                <a16:creationId xmlns:a16="http://schemas.microsoft.com/office/drawing/2014/main" id="{36CB4D52-4B63-4A32-A912-D327F82DFC91}"/>
              </a:ext>
            </a:extLst>
          </p:cNvPr>
          <p:cNvSpPr>
            <a:spLocks noGrp="1" noChangeArrowheads="1"/>
          </p:cNvSpPr>
          <p:nvPr>
            <p:ph type="body" idx="1"/>
          </p:nvPr>
        </p:nvSpPr>
        <p:spPr>
          <a:xfrm>
            <a:off x="914400" y="1905000"/>
            <a:ext cx="7315200" cy="4572000"/>
          </a:xfrm>
        </p:spPr>
        <p:txBody>
          <a:bodyPr/>
          <a:lstStyle/>
          <a:p>
            <a:pPr algn="just" eaLnBrk="1" hangingPunct="1"/>
            <a:r>
              <a:rPr lang="en-US" altLang="zh-CN" sz="36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从逻辑地址出发，先以段号</a:t>
            </a:r>
            <a:r>
              <a:rPr lang="en-US" altLang="zh-CN" sz="3600">
                <a:latin typeface="华文新魏" panose="02010800040101010101" pitchFamily="2" charset="-122"/>
                <a:ea typeface="华文新魏" panose="02010800040101010101" pitchFamily="2" charset="-122"/>
              </a:rPr>
              <a:t>s</a:t>
            </a:r>
            <a:r>
              <a:rPr lang="zh-CN" altLang="en-US" sz="3600">
                <a:latin typeface="华文新魏" panose="02010800040101010101" pitchFamily="2" charset="-122"/>
                <a:ea typeface="华文新魏" panose="02010800040101010101" pitchFamily="2" charset="-122"/>
              </a:rPr>
              <a:t>和页号</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作索引去查快表</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如果找到</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那么立即获得页</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的页框号</a:t>
            </a:r>
            <a:r>
              <a:rPr lang="en-US" altLang="zh-CN" sz="3600">
                <a:latin typeface="华文新魏" panose="02010800040101010101" pitchFamily="2" charset="-122"/>
                <a:ea typeface="华文新魏" panose="02010800040101010101" pitchFamily="2" charset="-122"/>
              </a:rPr>
              <a:t>p’,</a:t>
            </a:r>
            <a:r>
              <a:rPr lang="zh-CN" altLang="en-US" sz="3600">
                <a:latin typeface="华文新魏" panose="02010800040101010101" pitchFamily="2" charset="-122"/>
                <a:ea typeface="华文新魏" panose="02010800040101010101" pitchFamily="2" charset="-122"/>
              </a:rPr>
              <a:t>并与位移</a:t>
            </a:r>
            <a:r>
              <a:rPr lang="en-US" altLang="zh-CN" sz="3600">
                <a:latin typeface="华文新魏" panose="02010800040101010101" pitchFamily="2" charset="-122"/>
                <a:ea typeface="华文新魏" panose="02010800040101010101" pitchFamily="2" charset="-122"/>
              </a:rPr>
              <a:t>d</a:t>
            </a:r>
            <a:r>
              <a:rPr lang="zh-CN" altLang="en-US" sz="3600">
                <a:latin typeface="华文新魏" panose="02010800040101010101" pitchFamily="2" charset="-122"/>
                <a:ea typeface="华文新魏" panose="02010800040101010101" pitchFamily="2" charset="-122"/>
              </a:rPr>
              <a:t>一起拼装得到访问主存的实地址</a:t>
            </a:r>
            <a:r>
              <a:rPr lang="en-US" altLang="zh-CN" sz="3600">
                <a:latin typeface="华文新魏" panose="02010800040101010101" pitchFamily="2" charset="-122"/>
                <a:ea typeface="华文新魏" panose="02010800040101010101" pitchFamily="2" charset="-122"/>
              </a:rPr>
              <a:t>,</a:t>
            </a:r>
            <a:r>
              <a:rPr lang="zh-CN" altLang="en-US" sz="3600">
                <a:latin typeface="华文新魏" panose="02010800040101010101" pitchFamily="2" charset="-122"/>
                <a:ea typeface="华文新魏" panose="02010800040101010101" pitchFamily="2" charset="-122"/>
              </a:rPr>
              <a:t>从而完成了地址转换。</a:t>
            </a:r>
            <a:endParaRPr lang="en-US" altLang="zh-CN" sz="3600">
              <a:latin typeface="华文新魏" panose="02010800040101010101" pitchFamily="2" charset="-122"/>
              <a:ea typeface="华文新魏" panose="0201080004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1773710-B563-44CF-8044-F7B9B20392EF}"/>
              </a:ext>
            </a:extLst>
          </p:cNvPr>
          <p:cNvSpPr>
            <a:spLocks noGrp="1" noChangeArrowheads="1"/>
          </p:cNvSpPr>
          <p:nvPr>
            <p:ph type="title"/>
          </p:nvPr>
        </p:nvSpPr>
        <p:spPr>
          <a:xfrm>
            <a:off x="685800" y="838200"/>
            <a:ext cx="7772400" cy="11430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请求段页式存储管理</a:t>
            </a:r>
            <a:br>
              <a:rPr lang="en-US" altLang="zh-CN">
                <a:solidFill>
                  <a:srgbClr val="0000FF"/>
                </a:solidFill>
                <a:latin typeface="华文新魏" panose="02010800040101010101" pitchFamily="2" charset="-122"/>
                <a:ea typeface="华文新魏" panose="02010800040101010101" pitchFamily="2" charset="-122"/>
              </a:rPr>
            </a:br>
            <a:r>
              <a:rPr lang="zh-CN" altLang="en-US">
                <a:solidFill>
                  <a:srgbClr val="0000FF"/>
                </a:solidFill>
                <a:latin typeface="华文新魏" panose="02010800040101010101" pitchFamily="2" charset="-122"/>
                <a:ea typeface="华文新魏" panose="02010800040101010101" pitchFamily="2" charset="-122"/>
              </a:rPr>
              <a:t>的动态地址转换</a:t>
            </a:r>
            <a:r>
              <a:rPr lang="en-US" altLang="zh-CN">
                <a:solidFill>
                  <a:srgbClr val="0000FF"/>
                </a:solidFill>
                <a:latin typeface="华文新魏" panose="02010800040101010101" pitchFamily="2" charset="-122"/>
                <a:ea typeface="华文新魏" panose="02010800040101010101" pitchFamily="2" charset="-122"/>
              </a:rPr>
              <a:t>(2)</a:t>
            </a:r>
            <a:br>
              <a:rPr lang="en-US" altLang="zh-CN">
                <a:solidFill>
                  <a:srgbClr val="0000FF"/>
                </a:solidFill>
                <a:latin typeface="华文新魏" panose="02010800040101010101" pitchFamily="2" charset="-122"/>
                <a:ea typeface="华文新魏" panose="02010800040101010101" pitchFamily="2" charset="-122"/>
              </a:rPr>
            </a:br>
            <a:endParaRPr lang="en-US" altLang="zh-CN">
              <a:solidFill>
                <a:srgbClr val="0000FF"/>
              </a:solidFill>
              <a:latin typeface="华文新魏" panose="02010800040101010101" pitchFamily="2" charset="-122"/>
              <a:ea typeface="华文新魏" panose="02010800040101010101" pitchFamily="2" charset="-122"/>
            </a:endParaRPr>
          </a:p>
        </p:txBody>
      </p:sp>
      <p:sp>
        <p:nvSpPr>
          <p:cNvPr id="70659" name="Rectangle 3">
            <a:extLst>
              <a:ext uri="{FF2B5EF4-FFF2-40B4-BE49-F238E27FC236}">
                <a16:creationId xmlns:a16="http://schemas.microsoft.com/office/drawing/2014/main" id="{165FBEC7-7529-417C-8BAA-6CAC472E9359}"/>
              </a:ext>
            </a:extLst>
          </p:cNvPr>
          <p:cNvSpPr>
            <a:spLocks noGrp="1" noChangeArrowheads="1"/>
          </p:cNvSpPr>
          <p:nvPr>
            <p:ph type="body" idx="1"/>
          </p:nvPr>
        </p:nvSpPr>
        <p:spPr>
          <a:xfrm>
            <a:off x="990600" y="1752600"/>
            <a:ext cx="7315200" cy="4495800"/>
          </a:xfrm>
        </p:spPr>
        <p:txBody>
          <a:bodyPr/>
          <a:lstStyle/>
          <a:p>
            <a:pPr algn="just" eaLnBrk="1" hangingPunct="1"/>
            <a:r>
              <a:rPr lang="zh-CN" altLang="en-US">
                <a:latin typeface="华文新魏" panose="02010800040101010101" pitchFamily="2" charset="-122"/>
                <a:ea typeface="华文新魏" panose="02010800040101010101" pitchFamily="2" charset="-122"/>
              </a:rPr>
              <a:t>若查快表失败</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就要通过段表和页表作地址转换了，用段号</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作索引</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找到相应表目</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由此得到</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段的页表起址</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再以</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作索引得到</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段</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页对应的表目</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得到页框号</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这时一方面把</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段</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页和页框号</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置换进快表，另一方面用</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和</a:t>
            </a:r>
            <a:r>
              <a:rPr lang="en-US" altLang="zh-CN">
                <a:latin typeface="华文新魏" panose="02010800040101010101" pitchFamily="2" charset="-122"/>
                <a:ea typeface="华文新魏" panose="02010800040101010101" pitchFamily="2" charset="-122"/>
              </a:rPr>
              <a:t>d</a:t>
            </a:r>
            <a:r>
              <a:rPr lang="zh-CN" altLang="en-US">
                <a:latin typeface="华文新魏" panose="02010800040101010101" pitchFamily="2" charset="-122"/>
                <a:ea typeface="华文新魏" panose="02010800040101010101" pitchFamily="2" charset="-122"/>
              </a:rPr>
              <a:t>生成主存实地址</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从而完成地址转换。</a:t>
            </a:r>
            <a:endParaRPr lang="en-US" altLang="zh-CN">
              <a:latin typeface="华文新魏" panose="02010800040101010101" pitchFamily="2" charset="-122"/>
              <a:ea typeface="华文新魏" panose="02010800040101010101" pitchFamily="2" charset="-122"/>
            </a:endParaRP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FCF5EB7-B929-4E66-8168-F521C8965CFF}"/>
              </a:ext>
            </a:extLst>
          </p:cNvPr>
          <p:cNvSpPr>
            <a:spLocks noGrp="1" noChangeArrowheads="1"/>
          </p:cNvSpPr>
          <p:nvPr>
            <p:ph type="title"/>
          </p:nvPr>
        </p:nvSpPr>
        <p:spPr>
          <a:xfrm>
            <a:off x="762000" y="838200"/>
            <a:ext cx="7772400" cy="11430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请求段页式存储管理</a:t>
            </a:r>
            <a:br>
              <a:rPr lang="en-US" altLang="zh-CN">
                <a:solidFill>
                  <a:srgbClr val="0000FF"/>
                </a:solidFill>
                <a:latin typeface="华文新魏" panose="02010800040101010101" pitchFamily="2" charset="-122"/>
                <a:ea typeface="华文新魏" panose="02010800040101010101" pitchFamily="2" charset="-122"/>
              </a:rPr>
            </a:br>
            <a:r>
              <a:rPr lang="zh-CN" altLang="en-US">
                <a:solidFill>
                  <a:srgbClr val="0000FF"/>
                </a:solidFill>
                <a:latin typeface="华文新魏" panose="02010800040101010101" pitchFamily="2" charset="-122"/>
                <a:ea typeface="华文新魏" panose="02010800040101010101" pitchFamily="2" charset="-122"/>
              </a:rPr>
              <a:t>的动态地址转换</a:t>
            </a:r>
            <a:r>
              <a:rPr lang="en-US" altLang="zh-CN">
                <a:solidFill>
                  <a:srgbClr val="0000FF"/>
                </a:solidFill>
                <a:latin typeface="华文新魏" panose="02010800040101010101" pitchFamily="2" charset="-122"/>
                <a:ea typeface="华文新魏" panose="02010800040101010101" pitchFamily="2" charset="-122"/>
              </a:rPr>
              <a:t>(3)</a:t>
            </a:r>
            <a:br>
              <a:rPr lang="en-US" altLang="zh-CN">
                <a:solidFill>
                  <a:srgbClr val="0000FF"/>
                </a:solidFill>
                <a:latin typeface="华文新魏" panose="02010800040101010101" pitchFamily="2" charset="-122"/>
                <a:ea typeface="华文新魏" panose="02010800040101010101" pitchFamily="2" charset="-122"/>
              </a:rPr>
            </a:br>
            <a:endParaRPr lang="en-US" altLang="zh-CN">
              <a:solidFill>
                <a:srgbClr val="0000FF"/>
              </a:solidFill>
              <a:latin typeface="华文新魏" panose="02010800040101010101" pitchFamily="2" charset="-122"/>
              <a:ea typeface="华文新魏" panose="02010800040101010101" pitchFamily="2" charset="-122"/>
            </a:endParaRPr>
          </a:p>
        </p:txBody>
      </p:sp>
      <p:sp>
        <p:nvSpPr>
          <p:cNvPr id="71683" name="Rectangle 3">
            <a:extLst>
              <a:ext uri="{FF2B5EF4-FFF2-40B4-BE49-F238E27FC236}">
                <a16:creationId xmlns:a16="http://schemas.microsoft.com/office/drawing/2014/main" id="{2339E152-C6F7-4209-8044-BAF1D324F8D9}"/>
              </a:ext>
            </a:extLst>
          </p:cNvPr>
          <p:cNvSpPr>
            <a:spLocks noGrp="1" noChangeArrowheads="1"/>
          </p:cNvSpPr>
          <p:nvPr>
            <p:ph type="body" idx="1"/>
          </p:nvPr>
        </p:nvSpPr>
        <p:spPr>
          <a:xfrm>
            <a:off x="1143000" y="1676400"/>
            <a:ext cx="7086600" cy="4648200"/>
          </a:xfrm>
        </p:spPr>
        <p:txBody>
          <a:bodyPr/>
          <a:lstStyle/>
          <a:p>
            <a:pPr eaLnBrk="1" hangingPunct="1"/>
            <a:r>
              <a:rPr lang="zh-CN" altLang="en-US">
                <a:latin typeface="华文新魏" panose="02010800040101010101" pitchFamily="2" charset="-122"/>
                <a:ea typeface="华文新魏" panose="02010800040101010101" pitchFamily="2" charset="-122"/>
              </a:rPr>
              <a:t>如查段表时，发现</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段不在主存，产生</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缺段中断</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，引起系统查找</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段在辅存的位置，将该段页表调入主存；</a:t>
            </a:r>
            <a:endParaRPr lang="en-US" altLang="zh-CN">
              <a:latin typeface="华文新魏" panose="02010800040101010101" pitchFamily="2" charset="-122"/>
              <a:ea typeface="华文新魏" panose="02010800040101010101" pitchFamily="2" charset="-122"/>
            </a:endParaRPr>
          </a:p>
          <a:p>
            <a:pPr eaLnBrk="1" hangingPunct="1"/>
            <a:r>
              <a:rPr lang="zh-CN" altLang="en-US">
                <a:latin typeface="华文新魏" panose="02010800040101010101" pitchFamily="2" charset="-122"/>
                <a:ea typeface="华文新魏" panose="02010800040101010101" pitchFamily="2" charset="-122"/>
              </a:rPr>
              <a:t>如查页表时，发现</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段的</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页不在主存，产生</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缺页中断</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，引起系统查找</a:t>
            </a:r>
            <a:r>
              <a:rPr lang="en-US" altLang="zh-CN">
                <a:latin typeface="华文新魏" panose="02010800040101010101" pitchFamily="2" charset="-122"/>
                <a:ea typeface="华文新魏" panose="02010800040101010101" pitchFamily="2" charset="-122"/>
              </a:rPr>
              <a:t>s</a:t>
            </a:r>
            <a:r>
              <a:rPr lang="zh-CN" altLang="en-US">
                <a:latin typeface="华文新魏" panose="02010800040101010101" pitchFamily="2" charset="-122"/>
                <a:ea typeface="华文新魏" panose="02010800040101010101" pitchFamily="2" charset="-122"/>
              </a:rPr>
              <a:t>段</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页在辅存的位置，并将该页调入主存，当主存已无空闲页框时，就会导致淘汰页面。</a:t>
            </a: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B9832E8-4CF9-47F0-A1A4-16190913F492}"/>
              </a:ext>
            </a:extLst>
          </p:cNvPr>
          <p:cNvSpPr>
            <a:spLocks noGrp="1" noChangeArrowheads="1"/>
          </p:cNvSpPr>
          <p:nvPr>
            <p:ph type="title"/>
          </p:nvPr>
        </p:nvSpPr>
        <p:spPr>
          <a:xfrm>
            <a:off x="838200" y="381000"/>
            <a:ext cx="8458200" cy="1828800"/>
          </a:xfrm>
        </p:spPr>
        <p:txBody>
          <a:bodyPr/>
          <a:lstStyle/>
          <a:p>
            <a:pPr eaLnBrk="1" hangingPunct="1"/>
            <a:r>
              <a:rPr lang="en-US" altLang="zh-CN" sz="5400">
                <a:solidFill>
                  <a:srgbClr val="0000FF"/>
                </a:solidFill>
                <a:latin typeface="华文新魏" panose="02010800040101010101" pitchFamily="2" charset="-122"/>
                <a:ea typeface="华文新魏" panose="02010800040101010101" pitchFamily="2" charset="-122"/>
              </a:rPr>
              <a:t>4.5.2</a:t>
            </a:r>
            <a:r>
              <a:rPr lang="zh-CN" altLang="en-US" sz="5400">
                <a:solidFill>
                  <a:srgbClr val="0000FF"/>
                </a:solidFill>
                <a:latin typeface="华文新魏" panose="02010800040101010101" pitchFamily="2" charset="-122"/>
                <a:ea typeface="华文新魏" panose="02010800040101010101" pitchFamily="2" charset="-122"/>
              </a:rPr>
              <a:t>分页式虚拟存储系统</a:t>
            </a:r>
            <a:br>
              <a:rPr lang="en-US" altLang="zh-CN" sz="5400">
                <a:solidFill>
                  <a:srgbClr val="0000FF"/>
                </a:solidFill>
                <a:latin typeface="华文新魏" panose="02010800040101010101" pitchFamily="2" charset="-122"/>
                <a:ea typeface="华文新魏" panose="02010800040101010101" pitchFamily="2" charset="-122"/>
              </a:rPr>
            </a:br>
            <a:endParaRPr lang="en-US" altLang="zh-CN" sz="5400">
              <a:solidFill>
                <a:srgbClr val="0000FF"/>
              </a:solidFill>
              <a:latin typeface="华文新魏" panose="02010800040101010101" pitchFamily="2" charset="-122"/>
              <a:ea typeface="华文新魏" panose="02010800040101010101" pitchFamily="2" charset="-122"/>
            </a:endParaRPr>
          </a:p>
        </p:txBody>
      </p:sp>
      <p:sp>
        <p:nvSpPr>
          <p:cNvPr id="8195" name="Rectangle 3">
            <a:extLst>
              <a:ext uri="{FF2B5EF4-FFF2-40B4-BE49-F238E27FC236}">
                <a16:creationId xmlns:a16="http://schemas.microsoft.com/office/drawing/2014/main" id="{DCABA85C-D991-4654-B40B-51C460904C9D}"/>
              </a:ext>
            </a:extLst>
          </p:cNvPr>
          <p:cNvSpPr>
            <a:spLocks noGrp="1" noChangeArrowheads="1"/>
          </p:cNvSpPr>
          <p:nvPr>
            <p:ph type="body" idx="1"/>
          </p:nvPr>
        </p:nvSpPr>
        <p:spPr>
          <a:xfrm>
            <a:off x="533400" y="1295400"/>
            <a:ext cx="8305800" cy="4876800"/>
          </a:xfrm>
        </p:spPr>
        <p:txBody>
          <a:bodyPr/>
          <a:lstStyle/>
          <a:p>
            <a:pPr eaLnBrk="1" hangingPunct="1">
              <a:buFontTx/>
              <a:buNone/>
            </a:pPr>
            <a:r>
              <a:rPr lang="en-US" altLang="zh-CN" b="1">
                <a:latin typeface="华文新魏" panose="02010800040101010101" pitchFamily="2" charset="-122"/>
                <a:ea typeface="华文新魏" panose="02010800040101010101" pitchFamily="2" charset="-122"/>
              </a:rPr>
              <a:t> </a:t>
            </a:r>
            <a:r>
              <a:rPr lang="en-US" altLang="zh-CN" sz="4000">
                <a:solidFill>
                  <a:srgbClr val="0000FF"/>
                </a:solidFill>
                <a:latin typeface="华文新魏" panose="02010800040101010101" pitchFamily="2" charset="-122"/>
                <a:ea typeface="华文新魏" panose="02010800040101010101" pitchFamily="2" charset="-122"/>
              </a:rPr>
              <a:t>1 </a:t>
            </a:r>
            <a:r>
              <a:rPr lang="zh-CN" altLang="en-US" sz="4000">
                <a:solidFill>
                  <a:srgbClr val="0000FF"/>
                </a:solidFill>
                <a:latin typeface="华文新魏" panose="02010800040101010101" pitchFamily="2" charset="-122"/>
                <a:ea typeface="华文新魏" panose="02010800040101010101" pitchFamily="2" charset="-122"/>
              </a:rPr>
              <a:t>分页式虚拟存储系统的硬件支撑</a:t>
            </a:r>
            <a:r>
              <a:rPr lang="en-US" altLang="zh-CN" sz="4000">
                <a:solidFill>
                  <a:srgbClr val="0000FF"/>
                </a:solidFill>
                <a:latin typeface="华文新魏" panose="02010800040101010101" pitchFamily="2" charset="-122"/>
                <a:ea typeface="华文新魏" panose="02010800040101010101" pitchFamily="2" charset="-122"/>
              </a:rPr>
              <a:t>(1)</a:t>
            </a:r>
          </a:p>
          <a:p>
            <a:pPr eaLnBrk="1" hangingPunct="1">
              <a:buFontTx/>
              <a:buNone/>
            </a:pPr>
            <a:r>
              <a:rPr lang="en-US" altLang="zh-CN" sz="4000">
                <a:latin typeface="华文新魏" panose="02010800040101010101" pitchFamily="2" charset="-122"/>
                <a:ea typeface="华文新魏" panose="02010800040101010101" pitchFamily="2" charset="-122"/>
              </a:rPr>
              <a:t>   </a:t>
            </a:r>
            <a:r>
              <a:rPr lang="zh-CN" altLang="en-US" sz="4000">
                <a:latin typeface="华文新魏" panose="02010800040101010101" pitchFamily="2" charset="-122"/>
                <a:ea typeface="华文新魏" panose="02010800040101010101" pitchFamily="2" charset="-122"/>
              </a:rPr>
              <a:t>主存管理单元</a:t>
            </a:r>
            <a:r>
              <a:rPr lang="en-US" altLang="zh-CN" sz="4000">
                <a:latin typeface="华文新魏" panose="02010800040101010101" pitchFamily="2" charset="-122"/>
                <a:ea typeface="华文新魏" panose="02010800040101010101" pitchFamily="2" charset="-122"/>
              </a:rPr>
              <a:t>MMU</a:t>
            </a:r>
            <a:r>
              <a:rPr lang="zh-CN" altLang="en-US" sz="4000">
                <a:latin typeface="华文新魏" panose="02010800040101010101" pitchFamily="2" charset="-122"/>
                <a:ea typeface="华文新魏" panose="02010800040101010101" pitchFamily="2" charset="-122"/>
              </a:rPr>
              <a:t>完成逻辑地址到物理地址的转换功能，它接受虚拟地址作为输入，物理地址作为输出，直接送到总线上，对主存单元进行寻址。</a:t>
            </a:r>
            <a:r>
              <a:rPr lang="en-US" altLang="zh-CN" sz="4000">
                <a:latin typeface="华文新魏" panose="02010800040101010101" pitchFamily="2" charset="-122"/>
                <a:ea typeface="华文新魏" panose="02010800040101010101" pitchFamily="2" charset="-122"/>
              </a:rPr>
              <a:t> </a:t>
            </a:r>
          </a:p>
          <a:p>
            <a:pPr eaLnBrk="1" hangingPunct="1">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8286427-D476-4DE4-B1F4-D3152B698071}"/>
              </a:ext>
            </a:extLst>
          </p:cNvPr>
          <p:cNvSpPr>
            <a:spLocks noGrp="1" noChangeArrowheads="1"/>
          </p:cNvSpPr>
          <p:nvPr>
            <p:ph type="title"/>
          </p:nvPr>
        </p:nvSpPr>
        <p:spPr/>
        <p:txBody>
          <a:bodyPr/>
          <a:lstStyle/>
          <a:p>
            <a:pPr eaLnBrk="1" hangingPunct="1"/>
            <a:r>
              <a:rPr lang="en-US" altLang="zh-CN">
                <a:latin typeface="华文新魏" panose="02010800040101010101" pitchFamily="2" charset="-122"/>
                <a:ea typeface="华文新魏" panose="02010800040101010101" pitchFamily="2" charset="-122"/>
              </a:rPr>
              <a:t> </a:t>
            </a:r>
          </a:p>
        </p:txBody>
      </p:sp>
      <p:sp>
        <p:nvSpPr>
          <p:cNvPr id="72707" name="Rectangle 3">
            <a:extLst>
              <a:ext uri="{FF2B5EF4-FFF2-40B4-BE49-F238E27FC236}">
                <a16:creationId xmlns:a16="http://schemas.microsoft.com/office/drawing/2014/main" id="{1C5CE154-14CB-4786-A132-A3B66C4C81BE}"/>
              </a:ext>
            </a:extLst>
          </p:cNvPr>
          <p:cNvSpPr>
            <a:spLocks noGrp="1" noChangeArrowheads="1"/>
          </p:cNvSpPr>
          <p:nvPr>
            <p:ph type="body" idx="1"/>
          </p:nvPr>
        </p:nvSpPr>
        <p:spPr/>
        <p:txBody>
          <a:bodyPr/>
          <a:lstStyle/>
          <a:p>
            <a:pPr eaLnBrk="1" hangingPunct="1">
              <a:buFontTx/>
              <a:buNone/>
            </a:pPr>
            <a:r>
              <a:rPr lang="en-US" altLang="zh-CN">
                <a:latin typeface="华文新魏" panose="02010800040101010101" pitchFamily="2" charset="-122"/>
                <a:ea typeface="华文新魏" panose="02010800040101010101" pitchFamily="2" charset="-122"/>
              </a:rPr>
              <a:t>  </a:t>
            </a:r>
          </a:p>
        </p:txBody>
      </p:sp>
      <p:grpSp>
        <p:nvGrpSpPr>
          <p:cNvPr id="72708" name="Group 4">
            <a:extLst>
              <a:ext uri="{FF2B5EF4-FFF2-40B4-BE49-F238E27FC236}">
                <a16:creationId xmlns:a16="http://schemas.microsoft.com/office/drawing/2014/main" id="{5CC7B4E4-C505-44DC-A9CE-7BC888B0E033}"/>
              </a:ext>
            </a:extLst>
          </p:cNvPr>
          <p:cNvGrpSpPr>
            <a:grpSpLocks/>
          </p:cNvGrpSpPr>
          <p:nvPr/>
        </p:nvGrpSpPr>
        <p:grpSpPr bwMode="auto">
          <a:xfrm>
            <a:off x="1270000" y="1981200"/>
            <a:ext cx="6273800" cy="4191000"/>
            <a:chOff x="2421" y="9076"/>
            <a:chExt cx="7560" cy="3786"/>
          </a:xfrm>
        </p:grpSpPr>
        <p:sp>
          <p:nvSpPr>
            <p:cNvPr id="72710" name="Rectangle 5">
              <a:extLst>
                <a:ext uri="{FF2B5EF4-FFF2-40B4-BE49-F238E27FC236}">
                  <a16:creationId xmlns:a16="http://schemas.microsoft.com/office/drawing/2014/main" id="{0939A1CE-B72C-4A11-B02B-6C6F9681E8B0}"/>
                </a:ext>
              </a:extLst>
            </p:cNvPr>
            <p:cNvSpPr>
              <a:spLocks noChangeArrowheads="1"/>
            </p:cNvSpPr>
            <p:nvPr/>
          </p:nvSpPr>
          <p:spPr bwMode="auto">
            <a:xfrm>
              <a:off x="6561" y="11260"/>
              <a:ext cx="1080" cy="124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72711" name="Rectangle 6">
              <a:extLst>
                <a:ext uri="{FF2B5EF4-FFF2-40B4-BE49-F238E27FC236}">
                  <a16:creationId xmlns:a16="http://schemas.microsoft.com/office/drawing/2014/main" id="{58E3CFBC-AB19-4809-8832-98D129EE8917}"/>
                </a:ext>
              </a:extLst>
            </p:cNvPr>
            <p:cNvSpPr>
              <a:spLocks noChangeArrowheads="1"/>
            </p:cNvSpPr>
            <p:nvPr/>
          </p:nvSpPr>
          <p:spPr bwMode="auto">
            <a:xfrm>
              <a:off x="6561" y="11260"/>
              <a:ext cx="1080" cy="124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72712" name="Rectangle 7">
              <a:extLst>
                <a:ext uri="{FF2B5EF4-FFF2-40B4-BE49-F238E27FC236}">
                  <a16:creationId xmlns:a16="http://schemas.microsoft.com/office/drawing/2014/main" id="{A0DE546A-7BBF-4242-8A0E-7242F5D37329}"/>
                </a:ext>
              </a:extLst>
            </p:cNvPr>
            <p:cNvSpPr>
              <a:spLocks noChangeArrowheads="1"/>
            </p:cNvSpPr>
            <p:nvPr/>
          </p:nvSpPr>
          <p:spPr bwMode="auto">
            <a:xfrm>
              <a:off x="3681" y="11260"/>
              <a:ext cx="1080" cy="124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72713" name="Text Box 8">
              <a:extLst>
                <a:ext uri="{FF2B5EF4-FFF2-40B4-BE49-F238E27FC236}">
                  <a16:creationId xmlns:a16="http://schemas.microsoft.com/office/drawing/2014/main" id="{A9DCB7C9-4FAC-4862-8355-5CC42992567B}"/>
                </a:ext>
              </a:extLst>
            </p:cNvPr>
            <p:cNvSpPr txBox="1">
              <a:spLocks noChangeArrowheads="1"/>
            </p:cNvSpPr>
            <p:nvPr/>
          </p:nvSpPr>
          <p:spPr bwMode="auto">
            <a:xfrm>
              <a:off x="2421" y="9076"/>
              <a:ext cx="1800" cy="468"/>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CC3300"/>
                  </a:solidFill>
                  <a:latin typeface="华文新魏" panose="02010800040101010101" pitchFamily="2" charset="-122"/>
                  <a:ea typeface="华文新魏" panose="02010800040101010101" pitchFamily="2" charset="-122"/>
                </a:rPr>
                <a:t>段表控制寄存器</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72714" name="Text Box 9">
              <a:extLst>
                <a:ext uri="{FF2B5EF4-FFF2-40B4-BE49-F238E27FC236}">
                  <a16:creationId xmlns:a16="http://schemas.microsoft.com/office/drawing/2014/main" id="{9D9D4D26-819B-4B67-ACD7-2725A70CE38F}"/>
                </a:ext>
              </a:extLst>
            </p:cNvPr>
            <p:cNvSpPr txBox="1">
              <a:spLocks noChangeArrowheads="1"/>
            </p:cNvSpPr>
            <p:nvPr/>
          </p:nvSpPr>
          <p:spPr bwMode="auto">
            <a:xfrm>
              <a:off x="2421" y="9544"/>
              <a:ext cx="216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CC3300"/>
                  </a:solidFill>
                  <a:latin typeface="华文新魏" panose="02010800040101010101" pitchFamily="2" charset="-122"/>
                  <a:ea typeface="华文新魏" panose="02010800040101010101" pitchFamily="2" charset="-122"/>
                </a:rPr>
                <a:t>段表始址</a:t>
              </a:r>
              <a:r>
                <a:rPr kumimoji="0" lang="en-US" altLang="zh-CN" sz="1400">
                  <a:solidFill>
                    <a:srgbClr val="CC3300"/>
                  </a:solidFill>
                  <a:latin typeface="华文新魏" panose="02010800040101010101" pitchFamily="2" charset="-122"/>
                  <a:ea typeface="华文新魏" panose="02010800040101010101" pitchFamily="2" charset="-122"/>
                </a:rPr>
                <a:t>   </a:t>
              </a:r>
              <a:r>
                <a:rPr kumimoji="0" lang="zh-CN" altLang="en-US" sz="1400">
                  <a:solidFill>
                    <a:srgbClr val="CC3300"/>
                  </a:solidFill>
                  <a:latin typeface="华文新魏" panose="02010800040101010101" pitchFamily="2" charset="-122"/>
                  <a:ea typeface="华文新魏" panose="02010800040101010101" pitchFamily="2" charset="-122"/>
                </a:rPr>
                <a:t>段表长度</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72715" name="Line 10">
              <a:extLst>
                <a:ext uri="{FF2B5EF4-FFF2-40B4-BE49-F238E27FC236}">
                  <a16:creationId xmlns:a16="http://schemas.microsoft.com/office/drawing/2014/main" id="{5A93BACB-6A27-4648-9C17-DEBC824443E3}"/>
                </a:ext>
              </a:extLst>
            </p:cNvPr>
            <p:cNvSpPr>
              <a:spLocks noChangeShapeType="1"/>
            </p:cNvSpPr>
            <p:nvPr/>
          </p:nvSpPr>
          <p:spPr bwMode="auto">
            <a:xfrm>
              <a:off x="3501" y="954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6" name="Text Box 11">
              <a:extLst>
                <a:ext uri="{FF2B5EF4-FFF2-40B4-BE49-F238E27FC236}">
                  <a16:creationId xmlns:a16="http://schemas.microsoft.com/office/drawing/2014/main" id="{B9249D64-CEAB-4D74-A6A7-173EC94F54A7}"/>
                </a:ext>
              </a:extLst>
            </p:cNvPr>
            <p:cNvSpPr txBox="1">
              <a:spLocks noChangeArrowheads="1"/>
            </p:cNvSpPr>
            <p:nvPr/>
          </p:nvSpPr>
          <p:spPr bwMode="auto">
            <a:xfrm>
              <a:off x="6381" y="9544"/>
              <a:ext cx="28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CC3300"/>
                  </a:solidFill>
                  <a:latin typeface="华文新魏" panose="02010800040101010101" pitchFamily="2" charset="-122"/>
                  <a:ea typeface="华文新魏" panose="02010800040101010101" pitchFamily="2" charset="-122"/>
                </a:rPr>
                <a:t>段号</a:t>
              </a:r>
              <a:r>
                <a:rPr kumimoji="0" lang="en-US" altLang="zh-CN" sz="1400">
                  <a:solidFill>
                    <a:srgbClr val="CC3300"/>
                  </a:solidFill>
                  <a:latin typeface="华文新魏" panose="02010800040101010101" pitchFamily="2" charset="-122"/>
                  <a:ea typeface="华文新魏" panose="02010800040101010101" pitchFamily="2" charset="-122"/>
                </a:rPr>
                <a:t>s  </a:t>
              </a:r>
              <a:r>
                <a:rPr kumimoji="0" lang="zh-CN" altLang="en-US" sz="1400">
                  <a:solidFill>
                    <a:srgbClr val="CC3300"/>
                  </a:solidFill>
                  <a:latin typeface="华文新魏" panose="02010800040101010101" pitchFamily="2" charset="-122"/>
                  <a:ea typeface="华文新魏" panose="02010800040101010101" pitchFamily="2" charset="-122"/>
                </a:rPr>
                <a:t>页号</a:t>
              </a:r>
              <a:r>
                <a:rPr kumimoji="0" lang="en-US" altLang="zh-CN" sz="1400">
                  <a:solidFill>
                    <a:srgbClr val="CC3300"/>
                  </a:solidFill>
                  <a:latin typeface="华文新魏" panose="02010800040101010101" pitchFamily="2" charset="-122"/>
                  <a:ea typeface="华文新魏" panose="02010800040101010101" pitchFamily="2" charset="-122"/>
                </a:rPr>
                <a:t>p      </a:t>
              </a:r>
              <a:r>
                <a:rPr kumimoji="0" lang="zh-CN" altLang="en-US" sz="1400">
                  <a:solidFill>
                    <a:srgbClr val="CC3300"/>
                  </a:solidFill>
                  <a:latin typeface="华文新魏" panose="02010800040101010101" pitchFamily="2" charset="-122"/>
                  <a:ea typeface="华文新魏" panose="02010800040101010101" pitchFamily="2" charset="-122"/>
                </a:rPr>
                <a:t>位移</a:t>
              </a:r>
              <a:r>
                <a:rPr kumimoji="0" lang="en-US" altLang="zh-CN" sz="1400">
                  <a:solidFill>
                    <a:srgbClr val="CC3300"/>
                  </a:solidFill>
                  <a:latin typeface="华文新魏" panose="02010800040101010101" pitchFamily="2" charset="-122"/>
                  <a:ea typeface="华文新魏" panose="02010800040101010101" pitchFamily="2" charset="-122"/>
                </a:rPr>
                <a:t>d</a:t>
              </a:r>
            </a:p>
          </p:txBody>
        </p:sp>
        <p:sp>
          <p:nvSpPr>
            <p:cNvPr id="72717" name="Line 12">
              <a:extLst>
                <a:ext uri="{FF2B5EF4-FFF2-40B4-BE49-F238E27FC236}">
                  <a16:creationId xmlns:a16="http://schemas.microsoft.com/office/drawing/2014/main" id="{F47246B6-2C3C-434E-BE16-7606452195D7}"/>
                </a:ext>
              </a:extLst>
            </p:cNvPr>
            <p:cNvSpPr>
              <a:spLocks noChangeShapeType="1"/>
            </p:cNvSpPr>
            <p:nvPr/>
          </p:nvSpPr>
          <p:spPr bwMode="auto">
            <a:xfrm>
              <a:off x="7101" y="954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8" name="Line 13">
              <a:extLst>
                <a:ext uri="{FF2B5EF4-FFF2-40B4-BE49-F238E27FC236}">
                  <a16:creationId xmlns:a16="http://schemas.microsoft.com/office/drawing/2014/main" id="{EC82995E-FBB1-497D-A023-BA7801D0D3B7}"/>
                </a:ext>
              </a:extLst>
            </p:cNvPr>
            <p:cNvSpPr>
              <a:spLocks noChangeShapeType="1"/>
            </p:cNvSpPr>
            <p:nvPr/>
          </p:nvSpPr>
          <p:spPr bwMode="auto">
            <a:xfrm>
              <a:off x="7821" y="954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9" name="AutoShape 14">
              <a:extLst>
                <a:ext uri="{FF2B5EF4-FFF2-40B4-BE49-F238E27FC236}">
                  <a16:creationId xmlns:a16="http://schemas.microsoft.com/office/drawing/2014/main" id="{ADAB6CB5-AFC8-4C55-8742-1A4F2617DD51}"/>
                </a:ext>
              </a:extLst>
            </p:cNvPr>
            <p:cNvSpPr>
              <a:spLocks noChangeArrowheads="1"/>
            </p:cNvSpPr>
            <p:nvPr/>
          </p:nvSpPr>
          <p:spPr bwMode="auto">
            <a:xfrm>
              <a:off x="2781" y="10480"/>
              <a:ext cx="360" cy="312"/>
            </a:xfrm>
            <a:prstGeom prst="flowChartOr">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72720" name="Line 15">
              <a:extLst>
                <a:ext uri="{FF2B5EF4-FFF2-40B4-BE49-F238E27FC236}">
                  <a16:creationId xmlns:a16="http://schemas.microsoft.com/office/drawing/2014/main" id="{CE6896E6-41D2-4F55-8754-E5E680972006}"/>
                </a:ext>
              </a:extLst>
            </p:cNvPr>
            <p:cNvSpPr>
              <a:spLocks noChangeShapeType="1"/>
            </p:cNvSpPr>
            <p:nvPr/>
          </p:nvSpPr>
          <p:spPr bwMode="auto">
            <a:xfrm>
              <a:off x="2961" y="10012"/>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1" name="Line 16">
              <a:extLst>
                <a:ext uri="{FF2B5EF4-FFF2-40B4-BE49-F238E27FC236}">
                  <a16:creationId xmlns:a16="http://schemas.microsoft.com/office/drawing/2014/main" id="{0FE5C0B8-8669-4A1D-A987-4F2D01195349}"/>
                </a:ext>
              </a:extLst>
            </p:cNvPr>
            <p:cNvSpPr>
              <a:spLocks noChangeShapeType="1"/>
            </p:cNvSpPr>
            <p:nvPr/>
          </p:nvSpPr>
          <p:spPr bwMode="auto">
            <a:xfrm>
              <a:off x="6741" y="10012"/>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2" name="Line 17">
              <a:extLst>
                <a:ext uri="{FF2B5EF4-FFF2-40B4-BE49-F238E27FC236}">
                  <a16:creationId xmlns:a16="http://schemas.microsoft.com/office/drawing/2014/main" id="{3504708F-B225-4332-B590-0EEFF1D5A5B4}"/>
                </a:ext>
              </a:extLst>
            </p:cNvPr>
            <p:cNvSpPr>
              <a:spLocks noChangeShapeType="1"/>
            </p:cNvSpPr>
            <p:nvPr/>
          </p:nvSpPr>
          <p:spPr bwMode="auto">
            <a:xfrm flipH="1">
              <a:off x="3141" y="10636"/>
              <a:ext cx="3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3" name="AutoShape 18">
              <a:extLst>
                <a:ext uri="{FF2B5EF4-FFF2-40B4-BE49-F238E27FC236}">
                  <a16:creationId xmlns:a16="http://schemas.microsoft.com/office/drawing/2014/main" id="{F28A2230-5DAC-4028-9CF6-FC97514FFED6}"/>
                </a:ext>
              </a:extLst>
            </p:cNvPr>
            <p:cNvSpPr>
              <a:spLocks noChangeArrowheads="1"/>
            </p:cNvSpPr>
            <p:nvPr/>
          </p:nvSpPr>
          <p:spPr bwMode="auto">
            <a:xfrm>
              <a:off x="5121" y="9388"/>
              <a:ext cx="360" cy="468"/>
            </a:xfrm>
            <a:prstGeom prst="upArrowCallout">
              <a:avLst>
                <a:gd name="adj1" fmla="val 25000"/>
                <a:gd name="adj2" fmla="val 25000"/>
                <a:gd name="adj3" fmla="val 21667"/>
                <a:gd name="adj4" fmla="val 66667"/>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72724" name="Line 19">
              <a:extLst>
                <a:ext uri="{FF2B5EF4-FFF2-40B4-BE49-F238E27FC236}">
                  <a16:creationId xmlns:a16="http://schemas.microsoft.com/office/drawing/2014/main" id="{3C68C220-AB17-4745-966E-7FD0EAEF4400}"/>
                </a:ext>
              </a:extLst>
            </p:cNvPr>
            <p:cNvSpPr>
              <a:spLocks noChangeShapeType="1"/>
            </p:cNvSpPr>
            <p:nvPr/>
          </p:nvSpPr>
          <p:spPr bwMode="auto">
            <a:xfrm>
              <a:off x="4581" y="970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5" name="Line 20">
              <a:extLst>
                <a:ext uri="{FF2B5EF4-FFF2-40B4-BE49-F238E27FC236}">
                  <a16:creationId xmlns:a16="http://schemas.microsoft.com/office/drawing/2014/main" id="{CC354F05-49BF-4E14-9D7B-738435DD4D2D}"/>
                </a:ext>
              </a:extLst>
            </p:cNvPr>
            <p:cNvSpPr>
              <a:spLocks noChangeShapeType="1"/>
            </p:cNvSpPr>
            <p:nvPr/>
          </p:nvSpPr>
          <p:spPr bwMode="auto">
            <a:xfrm flipV="1">
              <a:off x="5301" y="9856"/>
              <a:ext cx="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6" name="Text Box 21">
              <a:extLst>
                <a:ext uri="{FF2B5EF4-FFF2-40B4-BE49-F238E27FC236}">
                  <a16:creationId xmlns:a16="http://schemas.microsoft.com/office/drawing/2014/main" id="{D42F18B4-6328-4A09-9BEF-B6428AA53D13}"/>
                </a:ext>
              </a:extLst>
            </p:cNvPr>
            <p:cNvSpPr txBox="1">
              <a:spLocks noChangeArrowheads="1"/>
            </p:cNvSpPr>
            <p:nvPr/>
          </p:nvSpPr>
          <p:spPr bwMode="auto">
            <a:xfrm>
              <a:off x="5121" y="9076"/>
              <a:ext cx="10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CC3300"/>
                  </a:solidFill>
                  <a:latin typeface="华文新魏" panose="02010800040101010101" pitchFamily="2" charset="-122"/>
                  <a:ea typeface="华文新魏" panose="02010800040101010101" pitchFamily="2" charset="-122"/>
                </a:rPr>
                <a:t>段超长</a:t>
              </a:r>
              <a:r>
                <a:rPr kumimoji="0" lang="en-US" altLang="zh-CN" sz="1400">
                  <a:solidFill>
                    <a:srgbClr val="CC3300"/>
                  </a:solidFill>
                  <a:latin typeface="华文新魏" panose="02010800040101010101" pitchFamily="2" charset="-122"/>
                  <a:ea typeface="华文新魏" panose="02010800040101010101" pitchFamily="2" charset="-122"/>
                </a:rPr>
                <a:t>?</a:t>
              </a:r>
            </a:p>
          </p:txBody>
        </p:sp>
        <p:sp>
          <p:nvSpPr>
            <p:cNvPr id="72727" name="Line 22">
              <a:extLst>
                <a:ext uri="{FF2B5EF4-FFF2-40B4-BE49-F238E27FC236}">
                  <a16:creationId xmlns:a16="http://schemas.microsoft.com/office/drawing/2014/main" id="{B9E02B38-8BF6-499D-A166-4B6D48173793}"/>
                </a:ext>
              </a:extLst>
            </p:cNvPr>
            <p:cNvSpPr>
              <a:spLocks noChangeShapeType="1"/>
            </p:cNvSpPr>
            <p:nvPr/>
          </p:nvSpPr>
          <p:spPr bwMode="auto">
            <a:xfrm>
              <a:off x="3681" y="1219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8" name="Line 23">
              <a:extLst>
                <a:ext uri="{FF2B5EF4-FFF2-40B4-BE49-F238E27FC236}">
                  <a16:creationId xmlns:a16="http://schemas.microsoft.com/office/drawing/2014/main" id="{138888D1-4753-441F-BA01-AA40F1271DC3}"/>
                </a:ext>
              </a:extLst>
            </p:cNvPr>
            <p:cNvSpPr>
              <a:spLocks noChangeShapeType="1"/>
            </p:cNvSpPr>
            <p:nvPr/>
          </p:nvSpPr>
          <p:spPr bwMode="auto">
            <a:xfrm>
              <a:off x="3681" y="1157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9" name="Line 24">
              <a:extLst>
                <a:ext uri="{FF2B5EF4-FFF2-40B4-BE49-F238E27FC236}">
                  <a16:creationId xmlns:a16="http://schemas.microsoft.com/office/drawing/2014/main" id="{058DD173-988C-44DA-89A4-2A759153089B}"/>
                </a:ext>
              </a:extLst>
            </p:cNvPr>
            <p:cNvSpPr>
              <a:spLocks noChangeShapeType="1"/>
            </p:cNvSpPr>
            <p:nvPr/>
          </p:nvSpPr>
          <p:spPr bwMode="auto">
            <a:xfrm>
              <a:off x="3681" y="1188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0" name="Line 25">
              <a:extLst>
                <a:ext uri="{FF2B5EF4-FFF2-40B4-BE49-F238E27FC236}">
                  <a16:creationId xmlns:a16="http://schemas.microsoft.com/office/drawing/2014/main" id="{9B0F6628-1E28-4409-811A-C541AAB4A5A1}"/>
                </a:ext>
              </a:extLst>
            </p:cNvPr>
            <p:cNvSpPr>
              <a:spLocks noChangeShapeType="1"/>
            </p:cNvSpPr>
            <p:nvPr/>
          </p:nvSpPr>
          <p:spPr bwMode="auto">
            <a:xfrm>
              <a:off x="4221" y="11260"/>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1" name="Line 26">
              <a:extLst>
                <a:ext uri="{FF2B5EF4-FFF2-40B4-BE49-F238E27FC236}">
                  <a16:creationId xmlns:a16="http://schemas.microsoft.com/office/drawing/2014/main" id="{1E21B296-51ED-4708-9A44-0B442D478924}"/>
                </a:ext>
              </a:extLst>
            </p:cNvPr>
            <p:cNvSpPr>
              <a:spLocks noChangeShapeType="1"/>
            </p:cNvSpPr>
            <p:nvPr/>
          </p:nvSpPr>
          <p:spPr bwMode="auto">
            <a:xfrm>
              <a:off x="2961" y="10792"/>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2" name="AutoShape 27">
              <a:extLst>
                <a:ext uri="{FF2B5EF4-FFF2-40B4-BE49-F238E27FC236}">
                  <a16:creationId xmlns:a16="http://schemas.microsoft.com/office/drawing/2014/main" id="{0FED861E-A0A3-4F65-95D8-E632197AFE1D}"/>
                </a:ext>
              </a:extLst>
            </p:cNvPr>
            <p:cNvSpPr>
              <a:spLocks noChangeArrowheads="1"/>
            </p:cNvSpPr>
            <p:nvPr/>
          </p:nvSpPr>
          <p:spPr bwMode="auto">
            <a:xfrm>
              <a:off x="5481" y="11884"/>
              <a:ext cx="360" cy="312"/>
            </a:xfrm>
            <a:prstGeom prst="flowChartOr">
              <a:avLst/>
            </a:prstGeom>
            <a:solidFill>
              <a:schemeClr val="accent1"/>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72733" name="Line 28">
              <a:extLst>
                <a:ext uri="{FF2B5EF4-FFF2-40B4-BE49-F238E27FC236}">
                  <a16:creationId xmlns:a16="http://schemas.microsoft.com/office/drawing/2014/main" id="{00FD863F-CC68-4D18-A61F-B72D5D7ADFB4}"/>
                </a:ext>
              </a:extLst>
            </p:cNvPr>
            <p:cNvSpPr>
              <a:spLocks noChangeShapeType="1"/>
            </p:cNvSpPr>
            <p:nvPr/>
          </p:nvSpPr>
          <p:spPr bwMode="auto">
            <a:xfrm>
              <a:off x="4761" y="120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34" name="Line 29">
              <a:extLst>
                <a:ext uri="{FF2B5EF4-FFF2-40B4-BE49-F238E27FC236}">
                  <a16:creationId xmlns:a16="http://schemas.microsoft.com/office/drawing/2014/main" id="{88C333AD-EAAB-4A35-8D56-CFB52509F18C}"/>
                </a:ext>
              </a:extLst>
            </p:cNvPr>
            <p:cNvSpPr>
              <a:spLocks noChangeShapeType="1"/>
            </p:cNvSpPr>
            <p:nvPr/>
          </p:nvSpPr>
          <p:spPr bwMode="auto">
            <a:xfrm>
              <a:off x="4221" y="11260"/>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5" name="Line 30">
              <a:extLst>
                <a:ext uri="{FF2B5EF4-FFF2-40B4-BE49-F238E27FC236}">
                  <a16:creationId xmlns:a16="http://schemas.microsoft.com/office/drawing/2014/main" id="{AB551944-3305-426F-93CA-FF644CC05D63}"/>
                </a:ext>
              </a:extLst>
            </p:cNvPr>
            <p:cNvSpPr>
              <a:spLocks noChangeShapeType="1"/>
            </p:cNvSpPr>
            <p:nvPr/>
          </p:nvSpPr>
          <p:spPr bwMode="auto">
            <a:xfrm>
              <a:off x="6561" y="11572"/>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6" name="Line 31">
              <a:extLst>
                <a:ext uri="{FF2B5EF4-FFF2-40B4-BE49-F238E27FC236}">
                  <a16:creationId xmlns:a16="http://schemas.microsoft.com/office/drawing/2014/main" id="{5F366FB3-AFF5-418E-8482-0FB86B234938}"/>
                </a:ext>
              </a:extLst>
            </p:cNvPr>
            <p:cNvSpPr>
              <a:spLocks noChangeShapeType="1"/>
            </p:cNvSpPr>
            <p:nvPr/>
          </p:nvSpPr>
          <p:spPr bwMode="auto">
            <a:xfrm>
              <a:off x="6561" y="11884"/>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7" name="Line 32">
              <a:extLst>
                <a:ext uri="{FF2B5EF4-FFF2-40B4-BE49-F238E27FC236}">
                  <a16:creationId xmlns:a16="http://schemas.microsoft.com/office/drawing/2014/main" id="{373B23C7-8C1D-4B97-B999-87CA4A93DA2D}"/>
                </a:ext>
              </a:extLst>
            </p:cNvPr>
            <p:cNvSpPr>
              <a:spLocks noChangeShapeType="1"/>
            </p:cNvSpPr>
            <p:nvPr/>
          </p:nvSpPr>
          <p:spPr bwMode="auto">
            <a:xfrm>
              <a:off x="6561" y="1219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38" name="Line 33">
              <a:extLst>
                <a:ext uri="{FF2B5EF4-FFF2-40B4-BE49-F238E27FC236}">
                  <a16:creationId xmlns:a16="http://schemas.microsoft.com/office/drawing/2014/main" id="{DBB8DD97-7C8B-4EEB-A0C9-15A0FC22F396}"/>
                </a:ext>
              </a:extLst>
            </p:cNvPr>
            <p:cNvSpPr>
              <a:spLocks noChangeShapeType="1"/>
            </p:cNvSpPr>
            <p:nvPr/>
          </p:nvSpPr>
          <p:spPr bwMode="auto">
            <a:xfrm>
              <a:off x="5841" y="120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39" name="Line 34">
              <a:extLst>
                <a:ext uri="{FF2B5EF4-FFF2-40B4-BE49-F238E27FC236}">
                  <a16:creationId xmlns:a16="http://schemas.microsoft.com/office/drawing/2014/main" id="{19CC3F64-86AA-47E4-93F4-3174A1DBBBC0}"/>
                </a:ext>
              </a:extLst>
            </p:cNvPr>
            <p:cNvSpPr>
              <a:spLocks noChangeShapeType="1"/>
            </p:cNvSpPr>
            <p:nvPr/>
          </p:nvSpPr>
          <p:spPr bwMode="auto">
            <a:xfrm>
              <a:off x="5661" y="10948"/>
              <a:ext cx="0"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0" name="Line 35">
              <a:extLst>
                <a:ext uri="{FF2B5EF4-FFF2-40B4-BE49-F238E27FC236}">
                  <a16:creationId xmlns:a16="http://schemas.microsoft.com/office/drawing/2014/main" id="{2BEB5A20-ECF9-4E74-8F38-0E1D8BA1896D}"/>
                </a:ext>
              </a:extLst>
            </p:cNvPr>
            <p:cNvSpPr>
              <a:spLocks noChangeShapeType="1"/>
            </p:cNvSpPr>
            <p:nvPr/>
          </p:nvSpPr>
          <p:spPr bwMode="auto">
            <a:xfrm>
              <a:off x="5661" y="10948"/>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1" name="Line 36">
              <a:extLst>
                <a:ext uri="{FF2B5EF4-FFF2-40B4-BE49-F238E27FC236}">
                  <a16:creationId xmlns:a16="http://schemas.microsoft.com/office/drawing/2014/main" id="{31DED5F6-2EDE-4F39-AB2E-A60D4194761F}"/>
                </a:ext>
              </a:extLst>
            </p:cNvPr>
            <p:cNvSpPr>
              <a:spLocks noChangeShapeType="1"/>
            </p:cNvSpPr>
            <p:nvPr/>
          </p:nvSpPr>
          <p:spPr bwMode="auto">
            <a:xfrm>
              <a:off x="7461" y="10012"/>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2" name="Line 37">
              <a:extLst>
                <a:ext uri="{FF2B5EF4-FFF2-40B4-BE49-F238E27FC236}">
                  <a16:creationId xmlns:a16="http://schemas.microsoft.com/office/drawing/2014/main" id="{67AE21CD-743E-4C93-B7BB-FC65124B39BD}"/>
                </a:ext>
              </a:extLst>
            </p:cNvPr>
            <p:cNvSpPr>
              <a:spLocks noChangeShapeType="1"/>
            </p:cNvSpPr>
            <p:nvPr/>
          </p:nvSpPr>
          <p:spPr bwMode="auto">
            <a:xfrm>
              <a:off x="2961" y="11884"/>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3" name="Text Box 38">
              <a:extLst>
                <a:ext uri="{FF2B5EF4-FFF2-40B4-BE49-F238E27FC236}">
                  <a16:creationId xmlns:a16="http://schemas.microsoft.com/office/drawing/2014/main" id="{F56F723C-2BBA-4C40-A3D0-0711998CE92B}"/>
                </a:ext>
              </a:extLst>
            </p:cNvPr>
            <p:cNvSpPr txBox="1">
              <a:spLocks noChangeArrowheads="1"/>
            </p:cNvSpPr>
            <p:nvPr/>
          </p:nvSpPr>
          <p:spPr bwMode="auto">
            <a:xfrm>
              <a:off x="8361" y="11884"/>
              <a:ext cx="16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400">
                  <a:solidFill>
                    <a:srgbClr val="CC3300"/>
                  </a:solidFill>
                  <a:latin typeface="华文新魏" panose="02010800040101010101" pitchFamily="2" charset="-122"/>
                  <a:ea typeface="华文新魏" panose="02010800040101010101" pitchFamily="2" charset="-122"/>
                </a:rPr>
                <a:t>页框号</a:t>
              </a:r>
              <a:r>
                <a:rPr kumimoji="0" lang="en-US" altLang="zh-CN" sz="1400">
                  <a:solidFill>
                    <a:srgbClr val="CC3300"/>
                  </a:solidFill>
                  <a:latin typeface="华文新魏" panose="02010800040101010101" pitchFamily="2" charset="-122"/>
                  <a:ea typeface="华文新魏" panose="02010800040101010101" pitchFamily="2" charset="-122"/>
                </a:rPr>
                <a:t>   </a:t>
              </a:r>
              <a:r>
                <a:rPr kumimoji="0" lang="zh-CN" altLang="en-US" sz="1400">
                  <a:solidFill>
                    <a:srgbClr val="CC3300"/>
                  </a:solidFill>
                  <a:latin typeface="华文新魏" panose="02010800040101010101" pitchFamily="2" charset="-122"/>
                  <a:ea typeface="华文新魏" panose="02010800040101010101" pitchFamily="2" charset="-122"/>
                </a:rPr>
                <a:t>位移</a:t>
              </a:r>
              <a:endParaRPr kumimoji="0" lang="en-US" altLang="zh-CN" sz="1400">
                <a:solidFill>
                  <a:srgbClr val="CC3300"/>
                </a:solidFill>
                <a:latin typeface="华文新魏" panose="02010800040101010101" pitchFamily="2" charset="-122"/>
                <a:ea typeface="华文新魏" panose="02010800040101010101" pitchFamily="2" charset="-122"/>
              </a:endParaRPr>
            </a:p>
          </p:txBody>
        </p:sp>
        <p:sp>
          <p:nvSpPr>
            <p:cNvPr id="72744" name="Line 39">
              <a:extLst>
                <a:ext uri="{FF2B5EF4-FFF2-40B4-BE49-F238E27FC236}">
                  <a16:creationId xmlns:a16="http://schemas.microsoft.com/office/drawing/2014/main" id="{807B9B8E-EAA1-4967-9F34-C7BA079A8591}"/>
                </a:ext>
              </a:extLst>
            </p:cNvPr>
            <p:cNvSpPr>
              <a:spLocks noChangeShapeType="1"/>
            </p:cNvSpPr>
            <p:nvPr/>
          </p:nvSpPr>
          <p:spPr bwMode="auto">
            <a:xfrm>
              <a:off x="7641" y="1204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45" name="Line 40">
              <a:extLst>
                <a:ext uri="{FF2B5EF4-FFF2-40B4-BE49-F238E27FC236}">
                  <a16:creationId xmlns:a16="http://schemas.microsoft.com/office/drawing/2014/main" id="{3227EDB7-75CC-4034-B55E-44D3569FE1C7}"/>
                </a:ext>
              </a:extLst>
            </p:cNvPr>
            <p:cNvSpPr>
              <a:spLocks noChangeShapeType="1"/>
            </p:cNvSpPr>
            <p:nvPr/>
          </p:nvSpPr>
          <p:spPr bwMode="auto">
            <a:xfrm>
              <a:off x="9081" y="11884"/>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6" name="Text Box 41">
              <a:extLst>
                <a:ext uri="{FF2B5EF4-FFF2-40B4-BE49-F238E27FC236}">
                  <a16:creationId xmlns:a16="http://schemas.microsoft.com/office/drawing/2014/main" id="{A0AC42EA-577D-441C-9ACB-3EA0EBD18B31}"/>
                </a:ext>
              </a:extLst>
            </p:cNvPr>
            <p:cNvSpPr txBox="1">
              <a:spLocks noChangeArrowheads="1"/>
            </p:cNvSpPr>
            <p:nvPr/>
          </p:nvSpPr>
          <p:spPr bwMode="auto">
            <a:xfrm>
              <a:off x="3681" y="12550"/>
              <a:ext cx="10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a:solidFill>
                    <a:srgbClr val="CC3300"/>
                  </a:solidFill>
                  <a:latin typeface="华文新魏" panose="02010800040101010101" pitchFamily="2" charset="-122"/>
                  <a:ea typeface="华文新魏" panose="02010800040101010101" pitchFamily="2" charset="-122"/>
                </a:rPr>
                <a:t>段表</a:t>
              </a:r>
              <a:endParaRPr kumimoji="0" lang="en-US" altLang="zh-CN" sz="1600">
                <a:solidFill>
                  <a:srgbClr val="CC3300"/>
                </a:solidFill>
                <a:latin typeface="华文新魏" panose="02010800040101010101" pitchFamily="2" charset="-122"/>
                <a:ea typeface="华文新魏" panose="02010800040101010101" pitchFamily="2" charset="-122"/>
              </a:endParaRPr>
            </a:p>
          </p:txBody>
        </p:sp>
        <p:sp>
          <p:nvSpPr>
            <p:cNvPr id="72747" name="Text Box 42">
              <a:extLst>
                <a:ext uri="{FF2B5EF4-FFF2-40B4-BE49-F238E27FC236}">
                  <a16:creationId xmlns:a16="http://schemas.microsoft.com/office/drawing/2014/main" id="{17A056CF-8F3D-4785-BEC3-0F492D5BAF7E}"/>
                </a:ext>
              </a:extLst>
            </p:cNvPr>
            <p:cNvSpPr txBox="1">
              <a:spLocks noChangeArrowheads="1"/>
            </p:cNvSpPr>
            <p:nvPr/>
          </p:nvSpPr>
          <p:spPr bwMode="auto">
            <a:xfrm>
              <a:off x="6561" y="12550"/>
              <a:ext cx="1080" cy="312"/>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1600">
                  <a:solidFill>
                    <a:srgbClr val="CC3300"/>
                  </a:solidFill>
                  <a:latin typeface="华文新魏" panose="02010800040101010101" pitchFamily="2" charset="-122"/>
                  <a:ea typeface="华文新魏" panose="02010800040101010101" pitchFamily="2" charset="-122"/>
                </a:rPr>
                <a:t>页表</a:t>
              </a:r>
              <a:endParaRPr kumimoji="0" lang="en-US" altLang="zh-CN" sz="1600">
                <a:solidFill>
                  <a:srgbClr val="CC3300"/>
                </a:solidFill>
                <a:latin typeface="华文新魏" panose="02010800040101010101" pitchFamily="2" charset="-122"/>
                <a:ea typeface="华文新魏" panose="02010800040101010101" pitchFamily="2" charset="-122"/>
              </a:endParaRPr>
            </a:p>
          </p:txBody>
        </p:sp>
      </p:grpSp>
      <p:sp>
        <p:nvSpPr>
          <p:cNvPr id="72709" name="Rectangle 43">
            <a:extLst>
              <a:ext uri="{FF2B5EF4-FFF2-40B4-BE49-F238E27FC236}">
                <a16:creationId xmlns:a16="http://schemas.microsoft.com/office/drawing/2014/main" id="{D001C9D4-4312-4553-BA5B-0801E7B37BF9}"/>
              </a:ext>
            </a:extLst>
          </p:cNvPr>
          <p:cNvSpPr>
            <a:spLocks noChangeArrowheads="1"/>
          </p:cNvSpPr>
          <p:nvPr/>
        </p:nvSpPr>
        <p:spPr bwMode="auto">
          <a:xfrm>
            <a:off x="1258888" y="44450"/>
            <a:ext cx="64008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a:solidFill>
                  <a:srgbClr val="0000FF"/>
                </a:solidFill>
                <a:latin typeface="华文新魏" panose="02010800040101010101" pitchFamily="2" charset="-122"/>
                <a:ea typeface="华文新魏" panose="02010800040101010101" pitchFamily="2" charset="-122"/>
              </a:rPr>
              <a:t>请求段页式存储管理的动态</a:t>
            </a:r>
            <a:r>
              <a:rPr lang="en-US" altLang="zh-CN" sz="4800">
                <a:solidFill>
                  <a:srgbClr val="0000FF"/>
                </a:solidFill>
                <a:latin typeface="华文新魏" panose="02010800040101010101" pitchFamily="2" charset="-122"/>
                <a:ea typeface="华文新魏" panose="02010800040101010101" pitchFamily="2" charset="-122"/>
              </a:rPr>
              <a:t> </a:t>
            </a:r>
            <a:r>
              <a:rPr lang="zh-CN" altLang="en-US" sz="4800">
                <a:solidFill>
                  <a:srgbClr val="0000FF"/>
                </a:solidFill>
                <a:latin typeface="华文新魏" panose="02010800040101010101" pitchFamily="2" charset="-122"/>
                <a:ea typeface="华文新魏" panose="02010800040101010101" pitchFamily="2" charset="-122"/>
              </a:rPr>
              <a:t>地址转换</a:t>
            </a:r>
            <a:r>
              <a:rPr lang="en-US" altLang="zh-CN" sz="4800">
                <a:solidFill>
                  <a:srgbClr val="0000FF"/>
                </a:solidFill>
                <a:latin typeface="华文新魏" panose="02010800040101010101" pitchFamily="2" charset="-122"/>
                <a:ea typeface="华文新魏" panose="02010800040101010101" pitchFamily="2" charset="-122"/>
              </a:rPr>
              <a:t>(3)</a:t>
            </a:r>
            <a:br>
              <a:rPr lang="en-US" altLang="zh-CN" sz="4800">
                <a:solidFill>
                  <a:srgbClr val="0000FF"/>
                </a:solidFill>
                <a:latin typeface="华文新魏" panose="02010800040101010101" pitchFamily="2" charset="-122"/>
                <a:ea typeface="华文新魏" panose="02010800040101010101" pitchFamily="2" charset="-122"/>
              </a:rPr>
            </a:br>
            <a:endParaRPr lang="en-US" altLang="zh-CN" sz="4800">
              <a:solidFill>
                <a:srgbClr val="0000FF"/>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EB7CF3FE-BAB7-48AF-9B92-B11C3D40E017}"/>
              </a:ext>
            </a:extLst>
          </p:cNvPr>
          <p:cNvSpPr>
            <a:spLocks noGrp="1" noChangeArrowheads="1"/>
          </p:cNvSpPr>
          <p:nvPr>
            <p:ph type="title"/>
          </p:nvPr>
        </p:nvSpPr>
        <p:spPr>
          <a:xfrm>
            <a:off x="381000" y="609600"/>
            <a:ext cx="8686800" cy="990600"/>
          </a:xfrm>
        </p:spPr>
        <p:txBody>
          <a:bodyPr/>
          <a:lstStyle/>
          <a:p>
            <a:pPr eaLnBrk="1" hangingPunct="1"/>
            <a:r>
              <a:rPr lang="zh-CN" altLang="en-US">
                <a:solidFill>
                  <a:srgbClr val="0000FF"/>
                </a:solidFill>
                <a:latin typeface="华文新魏" panose="02010800040101010101" pitchFamily="2" charset="-122"/>
                <a:ea typeface="华文新魏" panose="02010800040101010101" pitchFamily="2" charset="-122"/>
              </a:rPr>
              <a:t>分页式虚拟存储系统的硬件支撑</a:t>
            </a:r>
            <a:r>
              <a:rPr lang="en-US" altLang="zh-CN">
                <a:solidFill>
                  <a:srgbClr val="0000FF"/>
                </a:solidFill>
                <a:latin typeface="华文新魏" panose="02010800040101010101" pitchFamily="2" charset="-122"/>
                <a:ea typeface="华文新魏" panose="02010800040101010101" pitchFamily="2" charset="-122"/>
              </a:rPr>
              <a:t>(2)</a:t>
            </a:r>
            <a:br>
              <a:rPr lang="en-US" altLang="zh-CN">
                <a:solidFill>
                  <a:srgbClr val="0000FF"/>
                </a:solidFill>
                <a:latin typeface="华文新魏" panose="02010800040101010101" pitchFamily="2" charset="-122"/>
                <a:ea typeface="华文新魏" panose="02010800040101010101" pitchFamily="2" charset="-122"/>
              </a:rPr>
            </a:br>
            <a:endParaRPr lang="en-US" altLang="zh-CN">
              <a:solidFill>
                <a:srgbClr val="0000FF"/>
              </a:solidFill>
              <a:latin typeface="华文新魏" panose="02010800040101010101" pitchFamily="2" charset="-122"/>
              <a:ea typeface="华文新魏" panose="02010800040101010101" pitchFamily="2" charset="-122"/>
            </a:endParaRPr>
          </a:p>
        </p:txBody>
      </p:sp>
      <p:grpSp>
        <p:nvGrpSpPr>
          <p:cNvPr id="9219" name="Group 1066">
            <a:extLst>
              <a:ext uri="{FF2B5EF4-FFF2-40B4-BE49-F238E27FC236}">
                <a16:creationId xmlns:a16="http://schemas.microsoft.com/office/drawing/2014/main" id="{1562B086-B695-460C-A10F-2A12F99E0C1E}"/>
              </a:ext>
            </a:extLst>
          </p:cNvPr>
          <p:cNvGrpSpPr>
            <a:grpSpLocks/>
          </p:cNvGrpSpPr>
          <p:nvPr/>
        </p:nvGrpSpPr>
        <p:grpSpPr bwMode="auto">
          <a:xfrm>
            <a:off x="762000" y="1295400"/>
            <a:ext cx="7050088" cy="4800600"/>
            <a:chOff x="480" y="816"/>
            <a:chExt cx="4441" cy="3024"/>
          </a:xfrm>
        </p:grpSpPr>
        <p:sp>
          <p:nvSpPr>
            <p:cNvPr id="9220" name="Rectangle 1029">
              <a:extLst>
                <a:ext uri="{FF2B5EF4-FFF2-40B4-BE49-F238E27FC236}">
                  <a16:creationId xmlns:a16="http://schemas.microsoft.com/office/drawing/2014/main" id="{E02B2438-EC52-4104-8195-0EEEF84BAE38}"/>
                </a:ext>
              </a:extLst>
            </p:cNvPr>
            <p:cNvSpPr>
              <a:spLocks noChangeArrowheads="1"/>
            </p:cNvSpPr>
            <p:nvPr/>
          </p:nvSpPr>
          <p:spPr bwMode="auto">
            <a:xfrm>
              <a:off x="3252" y="1608"/>
              <a:ext cx="1500" cy="1566"/>
            </a:xfrm>
            <a:prstGeom prst="rect">
              <a:avLst/>
            </a:prstGeom>
            <a:solidFill>
              <a:schemeClr val="accent1"/>
            </a:solidFill>
            <a:ln w="9525">
              <a:solidFill>
                <a:srgbClr val="000000"/>
              </a:solidFill>
              <a:prstDash val="dash"/>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9221" name="Rectangle 1030">
              <a:extLst>
                <a:ext uri="{FF2B5EF4-FFF2-40B4-BE49-F238E27FC236}">
                  <a16:creationId xmlns:a16="http://schemas.microsoft.com/office/drawing/2014/main" id="{502CEFC4-3E48-4DEC-8451-8DCF52077309}"/>
                </a:ext>
              </a:extLst>
            </p:cNvPr>
            <p:cNvSpPr>
              <a:spLocks noChangeArrowheads="1"/>
            </p:cNvSpPr>
            <p:nvPr/>
          </p:nvSpPr>
          <p:spPr bwMode="auto">
            <a:xfrm>
              <a:off x="814" y="1210"/>
              <a:ext cx="750" cy="1131"/>
            </a:xfrm>
            <a:prstGeom prst="rect">
              <a:avLst/>
            </a:prstGeom>
            <a:solidFill>
              <a:schemeClr val="accent1"/>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9222" name="Text Box 1031">
              <a:extLst>
                <a:ext uri="{FF2B5EF4-FFF2-40B4-BE49-F238E27FC236}">
                  <a16:creationId xmlns:a16="http://schemas.microsoft.com/office/drawing/2014/main" id="{6E13B672-2BDC-4F9E-A330-AD5F2B417390}"/>
                </a:ext>
              </a:extLst>
            </p:cNvPr>
            <p:cNvSpPr txBox="1">
              <a:spLocks noChangeArrowheads="1"/>
            </p:cNvSpPr>
            <p:nvPr/>
          </p:nvSpPr>
          <p:spPr bwMode="auto">
            <a:xfrm>
              <a:off x="960" y="1384"/>
              <a:ext cx="480" cy="261"/>
            </a:xfrm>
            <a:prstGeom prst="rect">
              <a:avLst/>
            </a:prstGeom>
            <a:solidFill>
              <a:schemeClr val="accent1"/>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600" noProof="1">
                  <a:solidFill>
                    <a:srgbClr val="FF0000"/>
                  </a:solidFill>
                  <a:latin typeface="华文新魏" panose="02010800040101010101" pitchFamily="2" charset="-122"/>
                  <a:ea typeface="华文新魏" panose="02010800040101010101" pitchFamily="2" charset="-122"/>
                </a:rPr>
                <a:t> CPU</a:t>
              </a:r>
            </a:p>
          </p:txBody>
        </p:sp>
        <p:sp>
          <p:nvSpPr>
            <p:cNvPr id="9223" name="Text Box 1032">
              <a:extLst>
                <a:ext uri="{FF2B5EF4-FFF2-40B4-BE49-F238E27FC236}">
                  <a16:creationId xmlns:a16="http://schemas.microsoft.com/office/drawing/2014/main" id="{6A0C1460-DE79-4532-80BF-03C517B884CC}"/>
                </a:ext>
              </a:extLst>
            </p:cNvPr>
            <p:cNvSpPr txBox="1">
              <a:spLocks noChangeArrowheads="1"/>
            </p:cNvSpPr>
            <p:nvPr/>
          </p:nvSpPr>
          <p:spPr bwMode="auto">
            <a:xfrm>
              <a:off x="1001" y="1906"/>
              <a:ext cx="469" cy="261"/>
            </a:xfrm>
            <a:prstGeom prst="rect">
              <a:avLst/>
            </a:prstGeom>
            <a:solidFill>
              <a:schemeClr val="accent1"/>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400" noProof="1">
                  <a:solidFill>
                    <a:srgbClr val="FF0000"/>
                  </a:solidFill>
                  <a:latin typeface="华文新魏" panose="02010800040101010101" pitchFamily="2" charset="-122"/>
                  <a:ea typeface="华文新魏" panose="02010800040101010101" pitchFamily="2" charset="-122"/>
                </a:rPr>
                <a:t>MMU</a:t>
              </a:r>
            </a:p>
          </p:txBody>
        </p:sp>
        <p:sp>
          <p:nvSpPr>
            <p:cNvPr id="9224" name="Line 1033">
              <a:extLst>
                <a:ext uri="{FF2B5EF4-FFF2-40B4-BE49-F238E27FC236}">
                  <a16:creationId xmlns:a16="http://schemas.microsoft.com/office/drawing/2014/main" id="{250167D3-6C05-4CA3-82BA-642925A8A3E5}"/>
                </a:ext>
              </a:extLst>
            </p:cNvPr>
            <p:cNvSpPr>
              <a:spLocks noChangeShapeType="1"/>
            </p:cNvSpPr>
            <p:nvPr/>
          </p:nvSpPr>
          <p:spPr bwMode="auto">
            <a:xfrm>
              <a:off x="1189" y="1645"/>
              <a:ext cx="0" cy="2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25" name="Rectangle 1034">
              <a:extLst>
                <a:ext uri="{FF2B5EF4-FFF2-40B4-BE49-F238E27FC236}">
                  <a16:creationId xmlns:a16="http://schemas.microsoft.com/office/drawing/2014/main" id="{14108B7E-B25B-41CD-A260-B6595271E65E}"/>
                </a:ext>
              </a:extLst>
            </p:cNvPr>
            <p:cNvSpPr>
              <a:spLocks noChangeArrowheads="1"/>
            </p:cNvSpPr>
            <p:nvPr/>
          </p:nvSpPr>
          <p:spPr bwMode="auto">
            <a:xfrm>
              <a:off x="2033" y="1297"/>
              <a:ext cx="562" cy="920"/>
            </a:xfrm>
            <a:prstGeom prst="rect">
              <a:avLst/>
            </a:prstGeom>
            <a:solidFill>
              <a:schemeClr val="accent1"/>
            </a:solidFill>
            <a:ln w="9525">
              <a:solidFill>
                <a:srgbClr val="000000"/>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a:p>
          </p:txBody>
        </p:sp>
        <p:sp>
          <p:nvSpPr>
            <p:cNvPr id="9226" name="Line 1035">
              <a:extLst>
                <a:ext uri="{FF2B5EF4-FFF2-40B4-BE49-F238E27FC236}">
                  <a16:creationId xmlns:a16="http://schemas.microsoft.com/office/drawing/2014/main" id="{089259FF-38C7-4B19-BBC2-21FBAEA0C800}"/>
                </a:ext>
              </a:extLst>
            </p:cNvPr>
            <p:cNvSpPr>
              <a:spLocks noChangeShapeType="1"/>
            </p:cNvSpPr>
            <p:nvPr/>
          </p:nvSpPr>
          <p:spPr bwMode="auto">
            <a:xfrm>
              <a:off x="1189" y="2167"/>
              <a:ext cx="0" cy="3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en-US"/>
            </a:p>
          </p:txBody>
        </p:sp>
        <p:sp>
          <p:nvSpPr>
            <p:cNvPr id="9227" name="Line 1036">
              <a:extLst>
                <a:ext uri="{FF2B5EF4-FFF2-40B4-BE49-F238E27FC236}">
                  <a16:creationId xmlns:a16="http://schemas.microsoft.com/office/drawing/2014/main" id="{B4D4AC35-EA41-4389-A1E8-C1E8B5BBEBC9}"/>
                </a:ext>
              </a:extLst>
            </p:cNvPr>
            <p:cNvSpPr>
              <a:spLocks noChangeShapeType="1"/>
            </p:cNvSpPr>
            <p:nvPr/>
          </p:nvSpPr>
          <p:spPr bwMode="auto">
            <a:xfrm>
              <a:off x="720" y="2565"/>
              <a:ext cx="18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0" bIns="0"/>
            <a:lstStyle/>
            <a:p>
              <a:endParaRPr lang="en-US"/>
            </a:p>
          </p:txBody>
        </p:sp>
        <p:sp>
          <p:nvSpPr>
            <p:cNvPr id="9228" name="Text Box 1037">
              <a:extLst>
                <a:ext uri="{FF2B5EF4-FFF2-40B4-BE49-F238E27FC236}">
                  <a16:creationId xmlns:a16="http://schemas.microsoft.com/office/drawing/2014/main" id="{A59486D3-A581-44C4-B558-38F387D10698}"/>
                </a:ext>
              </a:extLst>
            </p:cNvPr>
            <p:cNvSpPr txBox="1">
              <a:spLocks noChangeArrowheads="1"/>
            </p:cNvSpPr>
            <p:nvPr/>
          </p:nvSpPr>
          <p:spPr bwMode="auto">
            <a:xfrm>
              <a:off x="2220" y="1434"/>
              <a:ext cx="282" cy="609"/>
            </a:xfrm>
            <a:prstGeom prst="rect">
              <a:avLst/>
            </a:prstGeom>
            <a:solidFill>
              <a:schemeClr val="accent1"/>
            </a:solidFill>
            <a:ln w="9525">
              <a:solidFill>
                <a:srgbClr val="FFFFFF"/>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zh-CN" altLang="en-US" sz="2000">
                  <a:solidFill>
                    <a:srgbClr val="FF0000"/>
                  </a:solidFill>
                  <a:latin typeface="华文新魏" panose="02010800040101010101" pitchFamily="2" charset="-122"/>
                  <a:ea typeface="华文新魏" panose="02010800040101010101" pitchFamily="2" charset="-122"/>
                </a:rPr>
                <a:t>内</a:t>
              </a:r>
              <a:endParaRPr kumimoji="0" lang="en-US" altLang="zh-CN" sz="2000">
                <a:solidFill>
                  <a:srgbClr val="FF0000"/>
                </a:solidFill>
                <a:latin typeface="华文新魏" panose="02010800040101010101" pitchFamily="2" charset="-122"/>
                <a:ea typeface="华文新魏" panose="02010800040101010101" pitchFamily="2" charset="-122"/>
              </a:endParaRPr>
            </a:p>
            <a:p>
              <a:pPr algn="just"/>
              <a:endParaRPr kumimoji="0" lang="en-US" altLang="zh-CN" sz="2000">
                <a:solidFill>
                  <a:srgbClr val="FF0000"/>
                </a:solidFill>
                <a:latin typeface="华文新魏" panose="02010800040101010101" pitchFamily="2" charset="-122"/>
                <a:ea typeface="华文新魏" panose="02010800040101010101" pitchFamily="2" charset="-122"/>
              </a:endParaRPr>
            </a:p>
            <a:p>
              <a:pPr algn="just"/>
              <a:r>
                <a:rPr kumimoji="0" lang="zh-CN" altLang="en-US" sz="2000">
                  <a:solidFill>
                    <a:srgbClr val="FF0000"/>
                  </a:solidFill>
                  <a:latin typeface="华文新魏" panose="02010800040101010101" pitchFamily="2" charset="-122"/>
                  <a:ea typeface="华文新魏" panose="02010800040101010101" pitchFamily="2" charset="-122"/>
                </a:rPr>
                <a:t>存</a:t>
              </a:r>
              <a:endParaRPr kumimoji="0" lang="en-US" altLang="zh-CN" sz="2000">
                <a:solidFill>
                  <a:srgbClr val="FF0000"/>
                </a:solidFill>
                <a:latin typeface="华文新魏" panose="02010800040101010101" pitchFamily="2" charset="-122"/>
                <a:ea typeface="华文新魏" panose="02010800040101010101" pitchFamily="2" charset="-122"/>
              </a:endParaRPr>
            </a:p>
          </p:txBody>
        </p:sp>
        <p:sp>
          <p:nvSpPr>
            <p:cNvPr id="9229" name="Line 1038">
              <a:extLst>
                <a:ext uri="{FF2B5EF4-FFF2-40B4-BE49-F238E27FC236}">
                  <a16:creationId xmlns:a16="http://schemas.microsoft.com/office/drawing/2014/main" id="{5027569C-00AF-4098-B2E4-8F8783636422}"/>
                </a:ext>
              </a:extLst>
            </p:cNvPr>
            <p:cNvSpPr>
              <a:spLocks noChangeShapeType="1"/>
            </p:cNvSpPr>
            <p:nvPr/>
          </p:nvSpPr>
          <p:spPr bwMode="auto">
            <a:xfrm flipH="1" flipV="1">
              <a:off x="1189" y="2428"/>
              <a:ext cx="469" cy="3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tIns="0" bIns="0"/>
            <a:lstStyle/>
            <a:p>
              <a:endParaRPr lang="en-US"/>
            </a:p>
          </p:txBody>
        </p:sp>
        <p:sp>
          <p:nvSpPr>
            <p:cNvPr id="9230" name="Text Box 1039">
              <a:extLst>
                <a:ext uri="{FF2B5EF4-FFF2-40B4-BE49-F238E27FC236}">
                  <a16:creationId xmlns:a16="http://schemas.microsoft.com/office/drawing/2014/main" id="{E855C6B9-C85B-441C-8933-59CEDCD3AF33}"/>
                </a:ext>
              </a:extLst>
            </p:cNvPr>
            <p:cNvSpPr txBox="1">
              <a:spLocks noChangeArrowheads="1"/>
            </p:cNvSpPr>
            <p:nvPr/>
          </p:nvSpPr>
          <p:spPr bwMode="auto">
            <a:xfrm>
              <a:off x="1488" y="864"/>
              <a:ext cx="1008" cy="288"/>
            </a:xfrm>
            <a:prstGeom prst="rect">
              <a:avLst/>
            </a:prstGeom>
            <a:solidFill>
              <a:srgbClr val="FFCC66"/>
            </a:solidFill>
            <a:ln w="9525">
              <a:solidFill>
                <a:srgbClr val="FFFFFF"/>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600">
                  <a:solidFill>
                    <a:srgbClr val="FF0000"/>
                  </a:solidFill>
                  <a:latin typeface="华文新魏" panose="02010800040101010101" pitchFamily="2" charset="-122"/>
                  <a:ea typeface="华文新魏" panose="02010800040101010101" pitchFamily="2" charset="-122"/>
                </a:rPr>
                <a:t>CPU</a:t>
              </a:r>
              <a:r>
                <a:rPr kumimoji="0" lang="zh-CN" altLang="en-US" sz="1600">
                  <a:solidFill>
                    <a:srgbClr val="FF0000"/>
                  </a:solidFill>
                  <a:latin typeface="华文新魏" panose="02010800040101010101" pitchFamily="2" charset="-122"/>
                  <a:ea typeface="华文新魏" panose="02010800040101010101" pitchFamily="2" charset="-122"/>
                </a:rPr>
                <a:t>把逻辑地</a:t>
              </a:r>
              <a:endParaRPr kumimoji="0" lang="en-US" altLang="zh-CN" sz="1600">
                <a:solidFill>
                  <a:srgbClr val="FF0000"/>
                </a:solidFill>
                <a:latin typeface="华文新魏" panose="02010800040101010101" pitchFamily="2" charset="-122"/>
                <a:ea typeface="华文新魏" panose="02010800040101010101" pitchFamily="2" charset="-122"/>
              </a:endParaRPr>
            </a:p>
            <a:p>
              <a:pPr algn="just"/>
              <a:r>
                <a:rPr kumimoji="0" lang="zh-CN" altLang="en-US" sz="1600">
                  <a:solidFill>
                    <a:srgbClr val="FF0000"/>
                  </a:solidFill>
                  <a:latin typeface="华文新魏" panose="02010800040101010101" pitchFamily="2" charset="-122"/>
                  <a:ea typeface="华文新魏" panose="02010800040101010101" pitchFamily="2" charset="-122"/>
                </a:rPr>
                <a:t>址送至</a:t>
              </a:r>
              <a:r>
                <a:rPr kumimoji="0" lang="en-US" altLang="zh-CN" sz="1600">
                  <a:solidFill>
                    <a:srgbClr val="FF0000"/>
                  </a:solidFill>
                  <a:latin typeface="华文新魏" panose="02010800040101010101" pitchFamily="2" charset="-122"/>
                  <a:ea typeface="华文新魏" panose="02010800040101010101" pitchFamily="2" charset="-122"/>
                </a:rPr>
                <a:t>MMU</a:t>
              </a:r>
            </a:p>
          </p:txBody>
        </p:sp>
        <p:sp>
          <p:nvSpPr>
            <p:cNvPr id="9231" name="Text Box 1040">
              <a:extLst>
                <a:ext uri="{FF2B5EF4-FFF2-40B4-BE49-F238E27FC236}">
                  <a16:creationId xmlns:a16="http://schemas.microsoft.com/office/drawing/2014/main" id="{8002F71A-4EF8-4A45-B49C-FF04D0016115}"/>
                </a:ext>
              </a:extLst>
            </p:cNvPr>
            <p:cNvSpPr txBox="1">
              <a:spLocks noChangeArrowheads="1"/>
            </p:cNvSpPr>
            <p:nvPr/>
          </p:nvSpPr>
          <p:spPr bwMode="auto">
            <a:xfrm>
              <a:off x="768" y="2737"/>
              <a:ext cx="1872" cy="239"/>
            </a:xfrm>
            <a:prstGeom prst="rect">
              <a:avLst/>
            </a:prstGeom>
            <a:solidFill>
              <a:srgbClr val="FFCC66"/>
            </a:solidFill>
            <a:ln w="9525">
              <a:solidFill>
                <a:srgbClr val="FFFFFF"/>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800">
                  <a:solidFill>
                    <a:srgbClr val="FF0000"/>
                  </a:solidFill>
                  <a:latin typeface="华文新魏" panose="02010800040101010101" pitchFamily="2" charset="-122"/>
                  <a:ea typeface="华文新魏" panose="02010800040101010101" pitchFamily="2" charset="-122"/>
                </a:rPr>
                <a:t>MMU</a:t>
              </a:r>
              <a:r>
                <a:rPr kumimoji="0" lang="zh-CN" altLang="en-US" sz="1800">
                  <a:solidFill>
                    <a:srgbClr val="FF0000"/>
                  </a:solidFill>
                  <a:latin typeface="华文新魏" panose="02010800040101010101" pitchFamily="2" charset="-122"/>
                  <a:ea typeface="华文新魏" panose="02010800040101010101" pitchFamily="2" charset="-122"/>
                </a:rPr>
                <a:t>把物理地址送至主存</a:t>
              </a:r>
              <a:endParaRPr kumimoji="0" lang="en-US" altLang="zh-CN" sz="1800">
                <a:solidFill>
                  <a:srgbClr val="FF0000"/>
                </a:solidFill>
                <a:latin typeface="华文新魏" panose="02010800040101010101" pitchFamily="2" charset="-122"/>
                <a:ea typeface="华文新魏" panose="02010800040101010101" pitchFamily="2" charset="-122"/>
              </a:endParaRPr>
            </a:p>
          </p:txBody>
        </p:sp>
        <p:sp>
          <p:nvSpPr>
            <p:cNvPr id="9232" name="Text Box 1041">
              <a:extLst>
                <a:ext uri="{FF2B5EF4-FFF2-40B4-BE49-F238E27FC236}">
                  <a16:creationId xmlns:a16="http://schemas.microsoft.com/office/drawing/2014/main" id="{A497DF6E-07C4-442E-900D-6338444E8795}"/>
                </a:ext>
              </a:extLst>
            </p:cNvPr>
            <p:cNvSpPr txBox="1">
              <a:spLocks noChangeArrowheads="1"/>
            </p:cNvSpPr>
            <p:nvPr/>
          </p:nvSpPr>
          <p:spPr bwMode="auto">
            <a:xfrm>
              <a:off x="480" y="3168"/>
              <a:ext cx="2304" cy="528"/>
            </a:xfrm>
            <a:prstGeom prst="rect">
              <a:avLst/>
            </a:prstGeom>
            <a:solidFill>
              <a:srgbClr val="FFCC66"/>
            </a:solidFill>
            <a:ln w="9525">
              <a:solidFill>
                <a:srgbClr val="FFFFFF"/>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solidFill>
                    <a:srgbClr val="FF0000"/>
                  </a:solidFill>
                  <a:latin typeface="华文新魏" panose="02010800040101010101" pitchFamily="2" charset="-122"/>
                  <a:ea typeface="华文新魏" panose="02010800040101010101" pitchFamily="2" charset="-122"/>
                </a:rPr>
                <a:t> MMU</a:t>
              </a:r>
              <a:r>
                <a:rPr kumimoji="0" lang="zh-CN" altLang="en-US" sz="2000">
                  <a:solidFill>
                    <a:srgbClr val="FF0000"/>
                  </a:solidFill>
                  <a:latin typeface="华文新魏" panose="02010800040101010101" pitchFamily="2" charset="-122"/>
                  <a:ea typeface="华文新魏" panose="02010800040101010101" pitchFamily="2" charset="-122"/>
                </a:rPr>
                <a:t>的位置</a:t>
              </a:r>
              <a:r>
                <a:rPr lang="zh-CN" altLang="en-US" sz="1800" b="1">
                  <a:solidFill>
                    <a:srgbClr val="FF0000"/>
                  </a:solidFill>
                  <a:latin typeface="华文新魏" panose="02010800040101010101" pitchFamily="2" charset="-122"/>
                  <a:ea typeface="华文新魏" panose="02010800040101010101" pitchFamily="2" charset="-122"/>
                </a:rPr>
                <a:t>、</a:t>
              </a:r>
              <a:r>
                <a:rPr kumimoji="0" lang="zh-CN" altLang="en-US" sz="2000">
                  <a:solidFill>
                    <a:srgbClr val="FF0000"/>
                  </a:solidFill>
                  <a:latin typeface="华文新魏" panose="02010800040101010101" pitchFamily="2" charset="-122"/>
                  <a:ea typeface="华文新魏" panose="02010800040101010101" pitchFamily="2" charset="-122"/>
                </a:rPr>
                <a:t>功能和</a:t>
              </a:r>
              <a:r>
                <a:rPr kumimoji="0" lang="en-US" altLang="zh-CN" sz="2000">
                  <a:solidFill>
                    <a:srgbClr val="FF0000"/>
                  </a:solidFill>
                  <a:latin typeface="华文新魏" panose="02010800040101010101" pitchFamily="2" charset="-122"/>
                  <a:ea typeface="华文新魏" panose="02010800040101010101" pitchFamily="2" charset="-122"/>
                </a:rPr>
                <a:t>16</a:t>
              </a:r>
              <a:r>
                <a:rPr kumimoji="0" lang="zh-CN" altLang="en-US" sz="2000">
                  <a:solidFill>
                    <a:srgbClr val="FF0000"/>
                  </a:solidFill>
                  <a:latin typeface="华文新魏" panose="02010800040101010101" pitchFamily="2" charset="-122"/>
                  <a:ea typeface="华文新魏" panose="02010800040101010101" pitchFamily="2" charset="-122"/>
                </a:rPr>
                <a:t>个</a:t>
              </a:r>
              <a:r>
                <a:rPr kumimoji="0" lang="en-US" altLang="zh-CN" sz="2000">
                  <a:solidFill>
                    <a:srgbClr val="FF0000"/>
                  </a:solidFill>
                  <a:latin typeface="华文新魏" panose="02010800040101010101" pitchFamily="2" charset="-122"/>
                  <a:ea typeface="华文新魏" panose="02010800040101010101" pitchFamily="2" charset="-122"/>
                </a:rPr>
                <a:t>4KB</a:t>
              </a:r>
              <a:r>
                <a:rPr kumimoji="0" lang="zh-CN" altLang="en-US" sz="2000">
                  <a:solidFill>
                    <a:srgbClr val="FF0000"/>
                  </a:solidFill>
                  <a:latin typeface="华文新魏" panose="02010800040101010101" pitchFamily="2" charset="-122"/>
                  <a:ea typeface="华文新魏" panose="02010800040101010101" pitchFamily="2" charset="-122"/>
                </a:rPr>
                <a:t>页面情况下</a:t>
              </a:r>
              <a:r>
                <a:rPr kumimoji="0" lang="en-US" altLang="zh-CN" sz="2000">
                  <a:solidFill>
                    <a:srgbClr val="FF0000"/>
                  </a:solidFill>
                  <a:latin typeface="华文新魏" panose="02010800040101010101" pitchFamily="2" charset="-122"/>
                  <a:ea typeface="华文新魏" panose="02010800040101010101" pitchFamily="2" charset="-122"/>
                </a:rPr>
                <a:t>MMU</a:t>
              </a:r>
              <a:r>
                <a:rPr kumimoji="0" lang="zh-CN" altLang="en-US" sz="2000">
                  <a:solidFill>
                    <a:srgbClr val="FF0000"/>
                  </a:solidFill>
                  <a:latin typeface="华文新魏" panose="02010800040101010101" pitchFamily="2" charset="-122"/>
                  <a:ea typeface="华文新魏" panose="02010800040101010101" pitchFamily="2" charset="-122"/>
                </a:rPr>
                <a:t>的内部操作</a:t>
              </a:r>
              <a:endParaRPr kumimoji="0" lang="en-US" altLang="zh-CN" sz="2000">
                <a:solidFill>
                  <a:srgbClr val="FF0000"/>
                </a:solidFill>
                <a:latin typeface="华文新魏" panose="02010800040101010101" pitchFamily="2" charset="-122"/>
                <a:ea typeface="华文新魏" panose="02010800040101010101" pitchFamily="2" charset="-122"/>
              </a:endParaRPr>
            </a:p>
          </p:txBody>
        </p:sp>
        <p:sp>
          <p:nvSpPr>
            <p:cNvPr id="9233" name="Line 1042">
              <a:extLst>
                <a:ext uri="{FF2B5EF4-FFF2-40B4-BE49-F238E27FC236}">
                  <a16:creationId xmlns:a16="http://schemas.microsoft.com/office/drawing/2014/main" id="{F605C4B9-423D-4DB2-8FEB-21A8F7EAA753}"/>
                </a:ext>
              </a:extLst>
            </p:cNvPr>
            <p:cNvSpPr>
              <a:spLocks noChangeShapeType="1"/>
            </p:cNvSpPr>
            <p:nvPr/>
          </p:nvSpPr>
          <p:spPr bwMode="auto">
            <a:xfrm flipH="1">
              <a:off x="1283" y="1086"/>
              <a:ext cx="750" cy="69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234" name="Line 1043">
              <a:extLst>
                <a:ext uri="{FF2B5EF4-FFF2-40B4-BE49-F238E27FC236}">
                  <a16:creationId xmlns:a16="http://schemas.microsoft.com/office/drawing/2014/main" id="{0F2A8560-20E9-48A3-AE66-E086BBA5D03E}"/>
                </a:ext>
              </a:extLst>
            </p:cNvPr>
            <p:cNvSpPr>
              <a:spLocks noChangeShapeType="1"/>
            </p:cNvSpPr>
            <p:nvPr/>
          </p:nvSpPr>
          <p:spPr bwMode="auto">
            <a:xfrm>
              <a:off x="2314" y="2217"/>
              <a:ext cx="0" cy="3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235" name="Text Box 1044">
              <a:extLst>
                <a:ext uri="{FF2B5EF4-FFF2-40B4-BE49-F238E27FC236}">
                  <a16:creationId xmlns:a16="http://schemas.microsoft.com/office/drawing/2014/main" id="{86249038-F1EE-424C-8C3F-ED17FDFDAD4A}"/>
                </a:ext>
              </a:extLst>
            </p:cNvPr>
            <p:cNvSpPr txBox="1">
              <a:spLocks noChangeArrowheads="1"/>
            </p:cNvSpPr>
            <p:nvPr/>
          </p:nvSpPr>
          <p:spPr bwMode="auto">
            <a:xfrm>
              <a:off x="3456" y="816"/>
              <a:ext cx="1248" cy="288"/>
            </a:xfrm>
            <a:prstGeom prst="rect">
              <a:avLst/>
            </a:prstGeom>
            <a:solidFill>
              <a:srgbClr val="FFCC66"/>
            </a:solidFill>
            <a:ln w="9525">
              <a:solidFill>
                <a:srgbClr val="FFFFFF"/>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600">
                  <a:solidFill>
                    <a:srgbClr val="FF0000"/>
                  </a:solidFill>
                  <a:latin typeface="华文新魏" panose="02010800040101010101" pitchFamily="2" charset="-122"/>
                  <a:ea typeface="华文新魏" panose="02010800040101010101" pitchFamily="2" charset="-122"/>
                </a:rPr>
                <a:t>CPU</a:t>
              </a:r>
              <a:r>
                <a:rPr kumimoji="0" lang="zh-CN" altLang="en-US" sz="1600">
                  <a:solidFill>
                    <a:srgbClr val="FF0000"/>
                  </a:solidFill>
                  <a:latin typeface="华文新魏" panose="02010800040101010101" pitchFamily="2" charset="-122"/>
                  <a:ea typeface="华文新魏" panose="02010800040101010101" pitchFamily="2" charset="-122"/>
                </a:rPr>
                <a:t>送入的</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a:r>
                <a:rPr kumimoji="0" lang="zh-CN" altLang="en-US" sz="1600">
                  <a:solidFill>
                    <a:srgbClr val="FF0000"/>
                  </a:solidFill>
                  <a:latin typeface="华文新魏" panose="02010800040101010101" pitchFamily="2" charset="-122"/>
                  <a:ea typeface="华文新魏" panose="02010800040101010101" pitchFamily="2" charset="-122"/>
                </a:rPr>
                <a:t>逻辑地址</a:t>
              </a:r>
              <a:r>
                <a:rPr kumimoji="0" lang="en-US" altLang="zh-CN" sz="1600">
                  <a:solidFill>
                    <a:srgbClr val="FF0000"/>
                  </a:solidFill>
                  <a:latin typeface="华文新魏" panose="02010800040101010101" pitchFamily="2" charset="-122"/>
                  <a:ea typeface="华文新魏" panose="02010800040101010101" pitchFamily="2" charset="-122"/>
                </a:rPr>
                <a:t>(8196)</a:t>
              </a:r>
            </a:p>
          </p:txBody>
        </p:sp>
        <p:sp>
          <p:nvSpPr>
            <p:cNvPr id="9236" name="Text Box 1046">
              <a:extLst>
                <a:ext uri="{FF2B5EF4-FFF2-40B4-BE49-F238E27FC236}">
                  <a16:creationId xmlns:a16="http://schemas.microsoft.com/office/drawing/2014/main" id="{D6B11641-5BA2-4E75-B748-FC33B8A1CB1B}"/>
                </a:ext>
              </a:extLst>
            </p:cNvPr>
            <p:cNvSpPr txBox="1">
              <a:spLocks noChangeArrowheads="1"/>
            </p:cNvSpPr>
            <p:nvPr/>
          </p:nvSpPr>
          <p:spPr bwMode="auto">
            <a:xfrm>
              <a:off x="3198" y="1152"/>
              <a:ext cx="1723" cy="192"/>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 0 0 1 0    0 0 0 0 0 0 0 0 0 1 0 0</a:t>
              </a:r>
            </a:p>
          </p:txBody>
        </p:sp>
        <p:sp>
          <p:nvSpPr>
            <p:cNvPr id="9237" name="Text Box 1047">
              <a:extLst>
                <a:ext uri="{FF2B5EF4-FFF2-40B4-BE49-F238E27FC236}">
                  <a16:creationId xmlns:a16="http://schemas.microsoft.com/office/drawing/2014/main" id="{0BDD49D4-9F80-4495-BC76-CB0219D291E8}"/>
                </a:ext>
              </a:extLst>
            </p:cNvPr>
            <p:cNvSpPr txBox="1">
              <a:spLocks noChangeArrowheads="1"/>
            </p:cNvSpPr>
            <p:nvPr/>
          </p:nvSpPr>
          <p:spPr bwMode="auto">
            <a:xfrm>
              <a:off x="3198" y="3240"/>
              <a:ext cx="1632" cy="168"/>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200">
                  <a:solidFill>
                    <a:srgbClr val="FF0000"/>
                  </a:solidFill>
                  <a:latin typeface="华文新魏" panose="02010800040101010101" pitchFamily="2" charset="-122"/>
                  <a:ea typeface="华文新魏" panose="02010800040101010101" pitchFamily="2" charset="-122"/>
                </a:rPr>
                <a:t> 1 1 0   0 0 0 0 0 0 0 0 0 1 0 0</a:t>
              </a:r>
            </a:p>
          </p:txBody>
        </p:sp>
        <p:sp>
          <p:nvSpPr>
            <p:cNvPr id="9238" name="Text Box 1048">
              <a:extLst>
                <a:ext uri="{FF2B5EF4-FFF2-40B4-BE49-F238E27FC236}">
                  <a16:creationId xmlns:a16="http://schemas.microsoft.com/office/drawing/2014/main" id="{A15D3364-E24B-453B-898B-95ADB314CD03}"/>
                </a:ext>
              </a:extLst>
            </p:cNvPr>
            <p:cNvSpPr txBox="1">
              <a:spLocks noChangeArrowheads="1"/>
            </p:cNvSpPr>
            <p:nvPr/>
          </p:nvSpPr>
          <p:spPr bwMode="auto">
            <a:xfrm>
              <a:off x="3346" y="3501"/>
              <a:ext cx="1262" cy="339"/>
            </a:xfrm>
            <a:prstGeom prst="rect">
              <a:avLst/>
            </a:prstGeom>
            <a:solidFill>
              <a:srgbClr val="FFCC66"/>
            </a:solidFill>
            <a:ln w="9525">
              <a:solidFill>
                <a:srgbClr val="FFFFFF"/>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sz="1800">
                  <a:solidFill>
                    <a:srgbClr val="FF0000"/>
                  </a:solidFill>
                  <a:latin typeface="华文新魏" panose="02010800040101010101" pitchFamily="2" charset="-122"/>
                  <a:ea typeface="华文新魏" panose="02010800040101010101" pitchFamily="2" charset="-122"/>
                </a:rPr>
                <a:t>MMU</a:t>
              </a:r>
              <a:r>
                <a:rPr kumimoji="0" lang="zh-CN" altLang="en-US" sz="1800">
                  <a:solidFill>
                    <a:srgbClr val="FF0000"/>
                  </a:solidFill>
                  <a:latin typeface="华文新魏" panose="02010800040101010101" pitchFamily="2" charset="-122"/>
                  <a:ea typeface="华文新魏" panose="02010800040101010101" pitchFamily="2" charset="-122"/>
                </a:rPr>
                <a:t>送出的物理地址</a:t>
              </a:r>
              <a:r>
                <a:rPr kumimoji="0" lang="en-US" altLang="zh-CN" sz="1800">
                  <a:solidFill>
                    <a:srgbClr val="FF0000"/>
                  </a:solidFill>
                  <a:latin typeface="华文新魏" panose="02010800040101010101" pitchFamily="2" charset="-122"/>
                  <a:ea typeface="华文新魏" panose="02010800040101010101" pitchFamily="2" charset="-122"/>
                </a:rPr>
                <a:t>(24580)</a:t>
              </a:r>
            </a:p>
          </p:txBody>
        </p:sp>
        <p:sp>
          <p:nvSpPr>
            <p:cNvPr id="9239" name="Text Box 1049">
              <a:extLst>
                <a:ext uri="{FF2B5EF4-FFF2-40B4-BE49-F238E27FC236}">
                  <a16:creationId xmlns:a16="http://schemas.microsoft.com/office/drawing/2014/main" id="{D32B4B35-0C98-423D-B177-D237E6381A31}"/>
                </a:ext>
              </a:extLst>
            </p:cNvPr>
            <p:cNvSpPr txBox="1">
              <a:spLocks noChangeArrowheads="1"/>
            </p:cNvSpPr>
            <p:nvPr/>
          </p:nvSpPr>
          <p:spPr bwMode="auto">
            <a:xfrm>
              <a:off x="3600" y="1674"/>
              <a:ext cx="672" cy="1350"/>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1400">
                  <a:solidFill>
                    <a:srgbClr val="FF0000"/>
                  </a:solidFill>
                  <a:latin typeface="华文新魏" panose="02010800040101010101" pitchFamily="2" charset="-122"/>
                  <a:ea typeface="华文新魏" panose="02010800040101010101" pitchFamily="2" charset="-122"/>
                </a:rPr>
                <a:t> 0  010    1</a:t>
              </a:r>
            </a:p>
            <a:p>
              <a:r>
                <a:rPr kumimoji="0" lang="en-US" altLang="zh-CN" sz="1400">
                  <a:solidFill>
                    <a:srgbClr val="FF0000"/>
                  </a:solidFill>
                  <a:latin typeface="华文新魏" panose="02010800040101010101" pitchFamily="2" charset="-122"/>
                  <a:ea typeface="华文新魏" panose="02010800040101010101" pitchFamily="2" charset="-122"/>
                </a:rPr>
                <a:t> 1  001    1</a:t>
              </a:r>
            </a:p>
            <a:p>
              <a:r>
                <a:rPr kumimoji="0" lang="en-US" altLang="zh-CN" sz="1400">
                  <a:solidFill>
                    <a:srgbClr val="FF0000"/>
                  </a:solidFill>
                  <a:latin typeface="华文新魏" panose="02010800040101010101" pitchFamily="2" charset="-122"/>
                  <a:ea typeface="华文新魏" panose="02010800040101010101" pitchFamily="2" charset="-122"/>
                </a:rPr>
                <a:t> 2  110    1</a:t>
              </a:r>
            </a:p>
            <a:p>
              <a:r>
                <a:rPr kumimoji="0" lang="en-US" altLang="zh-CN" sz="1400">
                  <a:solidFill>
                    <a:srgbClr val="FF0000"/>
                  </a:solidFill>
                  <a:latin typeface="华文新魏" panose="02010800040101010101" pitchFamily="2" charset="-122"/>
                  <a:ea typeface="华文新魏" panose="02010800040101010101" pitchFamily="2" charset="-122"/>
                </a:rPr>
                <a:t> 3  000    1</a:t>
              </a:r>
            </a:p>
            <a:p>
              <a:r>
                <a:rPr kumimoji="0" lang="en-US" altLang="zh-CN" sz="1400">
                  <a:solidFill>
                    <a:srgbClr val="FF0000"/>
                  </a:solidFill>
                  <a:latin typeface="华文新魏" panose="02010800040101010101" pitchFamily="2" charset="-122"/>
                  <a:ea typeface="华文新魏" panose="02010800040101010101" pitchFamily="2" charset="-122"/>
                </a:rPr>
                <a:t> 4  100    1</a:t>
              </a:r>
            </a:p>
            <a:p>
              <a:r>
                <a:rPr kumimoji="0" lang="en-US" altLang="zh-CN" sz="1400">
                  <a:solidFill>
                    <a:srgbClr val="FF0000"/>
                  </a:solidFill>
                  <a:latin typeface="华文新魏" panose="02010800040101010101" pitchFamily="2" charset="-122"/>
                  <a:ea typeface="华文新魏" panose="02010800040101010101" pitchFamily="2" charset="-122"/>
                </a:rPr>
                <a:t> 5  011    1</a:t>
              </a:r>
            </a:p>
            <a:p>
              <a:r>
                <a:rPr kumimoji="0" lang="en-US" altLang="zh-CN" sz="1400">
                  <a:solidFill>
                    <a:srgbClr val="FF0000"/>
                  </a:solidFill>
                  <a:latin typeface="华文新魏" panose="02010800040101010101" pitchFamily="2" charset="-122"/>
                  <a:ea typeface="华文新魏" panose="02010800040101010101" pitchFamily="2" charset="-122"/>
                </a:rPr>
                <a:t> 6  000    0</a:t>
              </a:r>
            </a:p>
            <a:p>
              <a:r>
                <a:rPr kumimoji="0" lang="en-US" altLang="zh-CN" sz="1400">
                  <a:solidFill>
                    <a:srgbClr val="FF0000"/>
                  </a:solidFill>
                  <a:latin typeface="华文新魏" panose="02010800040101010101" pitchFamily="2" charset="-122"/>
                  <a:ea typeface="华文新魏" panose="02010800040101010101" pitchFamily="2" charset="-122"/>
                </a:rPr>
                <a:t> 7  000    0</a:t>
              </a:r>
            </a:p>
            <a:p>
              <a:r>
                <a:rPr kumimoji="0" lang="en-US" altLang="zh-CN" sz="1400">
                  <a:solidFill>
                    <a:srgbClr val="FF0000"/>
                  </a:solidFill>
                  <a:latin typeface="华文新魏" panose="02010800040101010101" pitchFamily="2" charset="-122"/>
                  <a:ea typeface="华文新魏" panose="02010800040101010101" pitchFamily="2" charset="-122"/>
                </a:rPr>
                <a:t> 8  101    1</a:t>
              </a:r>
            </a:p>
            <a:p>
              <a:r>
                <a:rPr kumimoji="0" lang="en-US" altLang="zh-CN" sz="1400">
                  <a:solidFill>
                    <a:srgbClr val="FF0000"/>
                  </a:solidFill>
                  <a:latin typeface="华文新魏" panose="02010800040101010101" pitchFamily="2" charset="-122"/>
                  <a:ea typeface="华文新魏" panose="02010800040101010101" pitchFamily="2" charset="-122"/>
                </a:rPr>
                <a:t> 9  000    0</a:t>
              </a:r>
            </a:p>
            <a:p>
              <a:pPr algn="just"/>
              <a:r>
                <a:rPr kumimoji="0" lang="en-US" altLang="zh-CN" sz="1400">
                  <a:solidFill>
                    <a:srgbClr val="FF0000"/>
                  </a:solidFill>
                  <a:latin typeface="华文新魏" panose="02010800040101010101" pitchFamily="2" charset="-122"/>
                  <a:ea typeface="华文新魏" panose="02010800040101010101" pitchFamily="2" charset="-122"/>
                </a:rPr>
                <a:t>…</a:t>
              </a:r>
            </a:p>
          </p:txBody>
        </p:sp>
        <p:sp>
          <p:nvSpPr>
            <p:cNvPr id="9240" name="Text Box 1050">
              <a:extLst>
                <a:ext uri="{FF2B5EF4-FFF2-40B4-BE49-F238E27FC236}">
                  <a16:creationId xmlns:a16="http://schemas.microsoft.com/office/drawing/2014/main" id="{078D413F-D8A7-4321-9B57-7DD01BC55A3F}"/>
                </a:ext>
              </a:extLst>
            </p:cNvPr>
            <p:cNvSpPr txBox="1">
              <a:spLocks noChangeArrowheads="1"/>
            </p:cNvSpPr>
            <p:nvPr/>
          </p:nvSpPr>
          <p:spPr bwMode="auto">
            <a:xfrm>
              <a:off x="3456" y="1413"/>
              <a:ext cx="1123" cy="171"/>
            </a:xfrm>
            <a:prstGeom prst="rect">
              <a:avLst/>
            </a:prstGeom>
            <a:solidFill>
              <a:srgbClr val="FFCC66"/>
            </a:solidFill>
            <a:ln w="9525">
              <a:solidFill>
                <a:srgbClr val="FFFFFF"/>
              </a:solidFill>
              <a:miter lim="800000"/>
              <a:headEnd/>
              <a:tailEnd/>
            </a:ln>
          </p:spPr>
          <p:txBody>
            <a:bodyPr t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zh-CN" altLang="en-US" sz="1200">
                  <a:solidFill>
                    <a:srgbClr val="FF0000"/>
                  </a:solidFill>
                  <a:latin typeface="华文新魏" panose="02010800040101010101" pitchFamily="2" charset="-122"/>
                  <a:ea typeface="华文新魏" panose="02010800040101010101" pitchFamily="2" charset="-122"/>
                </a:rPr>
                <a:t>页号</a:t>
              </a:r>
              <a:r>
                <a:rPr kumimoji="0" lang="en-US" altLang="zh-CN" sz="1200">
                  <a:solidFill>
                    <a:srgbClr val="FF0000"/>
                  </a:solidFill>
                  <a:latin typeface="华文新魏" panose="02010800040101010101" pitchFamily="2" charset="-122"/>
                  <a:ea typeface="华文新魏" panose="02010800040101010101" pitchFamily="2" charset="-122"/>
                </a:rPr>
                <a:t> </a:t>
              </a:r>
              <a:r>
                <a:rPr kumimoji="0" lang="zh-CN" altLang="en-US" sz="1200">
                  <a:solidFill>
                    <a:srgbClr val="FF0000"/>
                  </a:solidFill>
                  <a:latin typeface="华文新魏" panose="02010800040101010101" pitchFamily="2" charset="-122"/>
                  <a:ea typeface="华文新魏" panose="02010800040101010101" pitchFamily="2" charset="-122"/>
                </a:rPr>
                <a:t>页框号</a:t>
              </a:r>
              <a:r>
                <a:rPr kumimoji="0" lang="en-US" altLang="zh-CN" sz="1200">
                  <a:solidFill>
                    <a:srgbClr val="FF0000"/>
                  </a:solidFill>
                  <a:latin typeface="华文新魏" panose="02010800040101010101" pitchFamily="2" charset="-122"/>
                  <a:ea typeface="华文新魏" panose="02010800040101010101" pitchFamily="2" charset="-122"/>
                </a:rPr>
                <a:t> </a:t>
              </a:r>
              <a:r>
                <a:rPr kumimoji="0" lang="zh-CN" altLang="en-US" sz="1200">
                  <a:solidFill>
                    <a:srgbClr val="FF0000"/>
                  </a:solidFill>
                  <a:latin typeface="华文新魏" panose="02010800040101010101" pitchFamily="2" charset="-122"/>
                  <a:ea typeface="华文新魏" panose="02010800040101010101" pitchFamily="2" charset="-122"/>
                </a:rPr>
                <a:t>在主存否</a:t>
              </a:r>
              <a:endParaRPr kumimoji="0" lang="en-US" altLang="zh-CN" sz="1200">
                <a:solidFill>
                  <a:srgbClr val="FF0000"/>
                </a:solidFill>
                <a:latin typeface="华文新魏" panose="02010800040101010101" pitchFamily="2" charset="-122"/>
                <a:ea typeface="华文新魏" panose="02010800040101010101" pitchFamily="2" charset="-122"/>
              </a:endParaRPr>
            </a:p>
          </p:txBody>
        </p:sp>
        <p:sp>
          <p:nvSpPr>
            <p:cNvPr id="9241" name="Line 1051">
              <a:extLst>
                <a:ext uri="{FF2B5EF4-FFF2-40B4-BE49-F238E27FC236}">
                  <a16:creationId xmlns:a16="http://schemas.microsoft.com/office/drawing/2014/main" id="{E0C6734A-794A-412E-86D7-6A13B53BC668}"/>
                </a:ext>
              </a:extLst>
            </p:cNvPr>
            <p:cNvSpPr>
              <a:spLocks noChangeShapeType="1"/>
            </p:cNvSpPr>
            <p:nvPr/>
          </p:nvSpPr>
          <p:spPr bwMode="auto">
            <a:xfrm>
              <a:off x="3721" y="1152"/>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242" name="Line 1052">
              <a:extLst>
                <a:ext uri="{FF2B5EF4-FFF2-40B4-BE49-F238E27FC236}">
                  <a16:creationId xmlns:a16="http://schemas.microsoft.com/office/drawing/2014/main" id="{E48A55FD-8C05-4195-8973-94356421E6EC}"/>
                </a:ext>
              </a:extLst>
            </p:cNvPr>
            <p:cNvSpPr>
              <a:spLocks noChangeShapeType="1"/>
            </p:cNvSpPr>
            <p:nvPr/>
          </p:nvSpPr>
          <p:spPr bwMode="auto">
            <a:xfrm>
              <a:off x="3533" y="3240"/>
              <a:ext cx="0" cy="17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243" name="Line 1053">
              <a:extLst>
                <a:ext uri="{FF2B5EF4-FFF2-40B4-BE49-F238E27FC236}">
                  <a16:creationId xmlns:a16="http://schemas.microsoft.com/office/drawing/2014/main" id="{C10C1E43-E38C-46EE-9A55-3689E822B48E}"/>
                </a:ext>
              </a:extLst>
            </p:cNvPr>
            <p:cNvSpPr>
              <a:spLocks noChangeShapeType="1"/>
            </p:cNvSpPr>
            <p:nvPr/>
          </p:nvSpPr>
          <p:spPr bwMode="auto">
            <a:xfrm>
              <a:off x="3439" y="1326"/>
              <a:ext cx="0" cy="6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244" name="Line 1054">
              <a:extLst>
                <a:ext uri="{FF2B5EF4-FFF2-40B4-BE49-F238E27FC236}">
                  <a16:creationId xmlns:a16="http://schemas.microsoft.com/office/drawing/2014/main" id="{FF5F3BED-A70A-4D29-8307-2831093D1457}"/>
                </a:ext>
              </a:extLst>
            </p:cNvPr>
            <p:cNvSpPr>
              <a:spLocks noChangeShapeType="1"/>
            </p:cNvSpPr>
            <p:nvPr/>
          </p:nvSpPr>
          <p:spPr bwMode="auto">
            <a:xfrm>
              <a:off x="3439" y="1935"/>
              <a:ext cx="113" cy="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245" name="Line 1055">
              <a:extLst>
                <a:ext uri="{FF2B5EF4-FFF2-40B4-BE49-F238E27FC236}">
                  <a16:creationId xmlns:a16="http://schemas.microsoft.com/office/drawing/2014/main" id="{022AD1BF-AAAF-4A54-AB24-4EFB03AE8908}"/>
                </a:ext>
              </a:extLst>
            </p:cNvPr>
            <p:cNvSpPr>
              <a:spLocks noChangeShapeType="1"/>
            </p:cNvSpPr>
            <p:nvPr/>
          </p:nvSpPr>
          <p:spPr bwMode="auto">
            <a:xfrm>
              <a:off x="4272" y="2016"/>
              <a:ext cx="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246" name="Line 1056">
              <a:extLst>
                <a:ext uri="{FF2B5EF4-FFF2-40B4-BE49-F238E27FC236}">
                  <a16:creationId xmlns:a16="http://schemas.microsoft.com/office/drawing/2014/main" id="{1B0CCA2B-C4DF-4775-ABB1-45298D458891}"/>
                </a:ext>
              </a:extLst>
            </p:cNvPr>
            <p:cNvSpPr>
              <a:spLocks noChangeShapeType="1"/>
            </p:cNvSpPr>
            <p:nvPr/>
          </p:nvSpPr>
          <p:spPr bwMode="auto">
            <a:xfrm>
              <a:off x="4368" y="2016"/>
              <a:ext cx="9" cy="1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247" name="Line 1057">
              <a:extLst>
                <a:ext uri="{FF2B5EF4-FFF2-40B4-BE49-F238E27FC236}">
                  <a16:creationId xmlns:a16="http://schemas.microsoft.com/office/drawing/2014/main" id="{A7EE1A62-5957-4296-A924-529115E1FEB7}"/>
                </a:ext>
              </a:extLst>
            </p:cNvPr>
            <p:cNvSpPr>
              <a:spLocks noChangeShapeType="1"/>
            </p:cNvSpPr>
            <p:nvPr/>
          </p:nvSpPr>
          <p:spPr bwMode="auto">
            <a:xfrm>
              <a:off x="3439" y="3066"/>
              <a:ext cx="9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248" name="Line 1058">
              <a:extLst>
                <a:ext uri="{FF2B5EF4-FFF2-40B4-BE49-F238E27FC236}">
                  <a16:creationId xmlns:a16="http://schemas.microsoft.com/office/drawing/2014/main" id="{A31A82B6-1EDF-4737-A38D-4954CB00D476}"/>
                </a:ext>
              </a:extLst>
            </p:cNvPr>
            <p:cNvSpPr>
              <a:spLocks noChangeShapeType="1"/>
            </p:cNvSpPr>
            <p:nvPr/>
          </p:nvSpPr>
          <p:spPr bwMode="auto">
            <a:xfrm>
              <a:off x="3439" y="3066"/>
              <a:ext cx="0" cy="17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9249" name="Line 1059">
              <a:extLst>
                <a:ext uri="{FF2B5EF4-FFF2-40B4-BE49-F238E27FC236}">
                  <a16:creationId xmlns:a16="http://schemas.microsoft.com/office/drawing/2014/main" id="{E5D901F7-9FD3-4004-A21E-6C33D6CE1773}"/>
                </a:ext>
              </a:extLst>
            </p:cNvPr>
            <p:cNvSpPr>
              <a:spLocks noChangeShapeType="1"/>
            </p:cNvSpPr>
            <p:nvPr/>
          </p:nvSpPr>
          <p:spPr bwMode="auto">
            <a:xfrm>
              <a:off x="4096" y="1326"/>
              <a:ext cx="0" cy="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250" name="Line 1060">
              <a:extLst>
                <a:ext uri="{FF2B5EF4-FFF2-40B4-BE49-F238E27FC236}">
                  <a16:creationId xmlns:a16="http://schemas.microsoft.com/office/drawing/2014/main" id="{3C723128-E910-4AF2-BDAC-6E5E6CD6FEF4}"/>
                </a:ext>
              </a:extLst>
            </p:cNvPr>
            <p:cNvSpPr>
              <a:spLocks noChangeShapeType="1"/>
            </p:cNvSpPr>
            <p:nvPr/>
          </p:nvSpPr>
          <p:spPr bwMode="auto">
            <a:xfrm>
              <a:off x="4096" y="1413"/>
              <a:ext cx="46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251" name="Line 1061">
              <a:extLst>
                <a:ext uri="{FF2B5EF4-FFF2-40B4-BE49-F238E27FC236}">
                  <a16:creationId xmlns:a16="http://schemas.microsoft.com/office/drawing/2014/main" id="{C8185FC4-348E-48DD-B3AC-553DD219477F}"/>
                </a:ext>
              </a:extLst>
            </p:cNvPr>
            <p:cNvSpPr>
              <a:spLocks noChangeShapeType="1"/>
            </p:cNvSpPr>
            <p:nvPr/>
          </p:nvSpPr>
          <p:spPr bwMode="auto">
            <a:xfrm>
              <a:off x="4564" y="1413"/>
              <a:ext cx="0" cy="16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252" name="Line 1062">
              <a:extLst>
                <a:ext uri="{FF2B5EF4-FFF2-40B4-BE49-F238E27FC236}">
                  <a16:creationId xmlns:a16="http://schemas.microsoft.com/office/drawing/2014/main" id="{E6104345-CC03-4666-A2FB-D0AFEC479DEC}"/>
                </a:ext>
              </a:extLst>
            </p:cNvPr>
            <p:cNvSpPr>
              <a:spLocks noChangeShapeType="1"/>
            </p:cNvSpPr>
            <p:nvPr/>
          </p:nvSpPr>
          <p:spPr bwMode="auto">
            <a:xfrm flipH="1">
              <a:off x="4096" y="3066"/>
              <a:ext cx="468" cy="1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1026">
            <a:extLst>
              <a:ext uri="{FF2B5EF4-FFF2-40B4-BE49-F238E27FC236}">
                <a16:creationId xmlns:a16="http://schemas.microsoft.com/office/drawing/2014/main" id="{5AFDA8AE-3B70-482C-9C51-B825556753AA}"/>
              </a:ext>
            </a:extLst>
          </p:cNvPr>
          <p:cNvSpPr>
            <a:spLocks noGrp="1" noChangeArrowheads="1"/>
          </p:cNvSpPr>
          <p:nvPr>
            <p:ph type="title"/>
          </p:nvPr>
        </p:nvSpPr>
        <p:spPr>
          <a:xfrm>
            <a:off x="533400" y="228600"/>
            <a:ext cx="7772400" cy="1143000"/>
          </a:xfrm>
        </p:spPr>
        <p:txBody>
          <a:bodyPr/>
          <a:lstStyle/>
          <a:p>
            <a:pPr eaLnBrk="1" hangingPunct="1"/>
            <a:r>
              <a:rPr lang="en-US" altLang="zh-CN" sz="4800">
                <a:solidFill>
                  <a:srgbClr val="0000FF"/>
                </a:solidFill>
                <a:latin typeface="华文新魏" panose="02010800040101010101" pitchFamily="2" charset="-122"/>
                <a:ea typeface="华文新魏" panose="02010800040101010101" pitchFamily="2" charset="-122"/>
              </a:rPr>
              <a:t>MMU</a:t>
            </a:r>
            <a:r>
              <a:rPr lang="zh-CN" altLang="en-US" sz="4800">
                <a:solidFill>
                  <a:srgbClr val="0000FF"/>
                </a:solidFill>
                <a:latin typeface="华文新魏" panose="02010800040101010101" pitchFamily="2" charset="-122"/>
                <a:ea typeface="华文新魏" panose="02010800040101010101" pitchFamily="2" charset="-122"/>
              </a:rPr>
              <a:t>主要功能</a:t>
            </a:r>
            <a:endParaRPr lang="en-US" altLang="zh-CN" sz="4800">
              <a:solidFill>
                <a:srgbClr val="0000FF"/>
              </a:solidFill>
              <a:latin typeface="华文新魏" panose="02010800040101010101" pitchFamily="2" charset="-122"/>
              <a:ea typeface="华文新魏" panose="02010800040101010101" pitchFamily="2" charset="-122"/>
            </a:endParaRPr>
          </a:p>
        </p:txBody>
      </p:sp>
      <p:sp>
        <p:nvSpPr>
          <p:cNvPr id="10243" name="Rectangle 1027">
            <a:extLst>
              <a:ext uri="{FF2B5EF4-FFF2-40B4-BE49-F238E27FC236}">
                <a16:creationId xmlns:a16="http://schemas.microsoft.com/office/drawing/2014/main" id="{B670E592-889E-4FA1-9B22-3EA765A183D5}"/>
              </a:ext>
            </a:extLst>
          </p:cNvPr>
          <p:cNvSpPr>
            <a:spLocks noGrp="1" noChangeArrowheads="1"/>
          </p:cNvSpPr>
          <p:nvPr>
            <p:ph type="body" idx="1"/>
          </p:nvPr>
        </p:nvSpPr>
        <p:spPr>
          <a:xfrm>
            <a:off x="1524000" y="1143000"/>
            <a:ext cx="7315200" cy="5486400"/>
          </a:xfrm>
        </p:spPr>
        <p:txBody>
          <a:bodyPr/>
          <a:lstStyle/>
          <a:p>
            <a:pPr eaLnBrk="1" hangingPunct="1">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管理硬件页表基址寄存器。</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分解逻辑地址。</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latin typeface="华文新魏" panose="02010800040101010101" pitchFamily="2" charset="-122"/>
                <a:ea typeface="华文新魏" panose="02010800040101010101" pitchFamily="2" charset="-122"/>
              </a:rPr>
              <a:t>(3)</a:t>
            </a:r>
            <a:r>
              <a:rPr lang="zh-CN" altLang="en-US">
                <a:latin typeface="华文新魏" panose="02010800040101010101" pitchFamily="2" charset="-122"/>
                <a:ea typeface="华文新魏" panose="02010800040101010101" pitchFamily="2" charset="-122"/>
              </a:rPr>
              <a:t>管理快表</a:t>
            </a:r>
            <a:r>
              <a:rPr lang="en-US" altLang="zh-CN">
                <a:latin typeface="华文新魏" panose="02010800040101010101" pitchFamily="2" charset="-122"/>
                <a:ea typeface="华文新魏" panose="02010800040101010101" pitchFamily="2" charset="-122"/>
              </a:rPr>
              <a:t>TLB</a:t>
            </a:r>
            <a:r>
              <a:rPr lang="zh-CN" altLang="en-US">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latin typeface="华文新魏" panose="02010800040101010101" pitchFamily="2" charset="-122"/>
                <a:ea typeface="华文新魏" panose="02010800040101010101" pitchFamily="2" charset="-122"/>
              </a:rPr>
              <a:t>(4)</a:t>
            </a:r>
            <a:r>
              <a:rPr lang="zh-CN" altLang="en-US">
                <a:latin typeface="华文新魏" panose="02010800040101010101" pitchFamily="2" charset="-122"/>
                <a:ea typeface="华文新魏" panose="02010800040101010101" pitchFamily="2" charset="-122"/>
              </a:rPr>
              <a:t>访问页表。</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latin typeface="华文新魏" panose="02010800040101010101" pitchFamily="2" charset="-122"/>
                <a:ea typeface="华文新魏" panose="02010800040101010101" pitchFamily="2" charset="-122"/>
              </a:rPr>
              <a:t>(5)</a:t>
            </a:r>
            <a:r>
              <a:rPr lang="zh-CN" altLang="en-US">
                <a:latin typeface="华文新魏" panose="02010800040101010101" pitchFamily="2" charset="-122"/>
                <a:ea typeface="华文新魏" panose="02010800040101010101" pitchFamily="2" charset="-122"/>
              </a:rPr>
              <a:t>发出缺页中断或越界中断，并将控制权交给内核存储管理处理。</a:t>
            </a:r>
            <a:endParaRPr lang="en-US" altLang="zh-CN">
              <a:latin typeface="华文新魏" panose="02010800040101010101" pitchFamily="2" charset="-122"/>
              <a:ea typeface="华文新魏" panose="02010800040101010101" pitchFamily="2" charset="-122"/>
            </a:endParaRPr>
          </a:p>
          <a:p>
            <a:pPr eaLnBrk="1" hangingPunct="1">
              <a:buFontTx/>
              <a:buNone/>
            </a:pPr>
            <a:r>
              <a:rPr lang="en-US" altLang="zh-CN">
                <a:latin typeface="华文新魏" panose="02010800040101010101" pitchFamily="2" charset="-122"/>
                <a:ea typeface="华文新魏" panose="02010800040101010101" pitchFamily="2" charset="-122"/>
              </a:rPr>
              <a:t>(6)</a:t>
            </a:r>
            <a:r>
              <a:rPr lang="zh-CN" altLang="en-US">
                <a:latin typeface="华文新魏" panose="02010800040101010101" pitchFamily="2" charset="-122"/>
                <a:ea typeface="华文新魏" panose="02010800040101010101" pitchFamily="2" charset="-122"/>
              </a:rPr>
              <a:t>设置和检查页表中各个特征位。</a:t>
            </a:r>
            <a:endParaRPr lang="en-US" altLang="zh-CN">
              <a:solidFill>
                <a:srgbClr val="FF0000"/>
              </a:solidFill>
              <a:latin typeface="华文新魏" panose="02010800040101010101" pitchFamily="2" charset="-122"/>
              <a:ea typeface="华文新魏" panose="02010800040101010101" pitchFamily="2" charset="-122"/>
            </a:endParaRPr>
          </a:p>
          <a:p>
            <a:pPr eaLnBrk="1" hangingPunct="1">
              <a:buFontTx/>
              <a:buNone/>
            </a:pPr>
            <a:endParaRPr lang="en-US" altLang="zh-CN">
              <a:latin typeface="华文新魏" panose="02010800040101010101" pitchFamily="2" charset="-122"/>
              <a:ea typeface="华文新魏" panose="02010800040101010101" pitchFamily="2" charset="-122"/>
            </a:endParaRPr>
          </a:p>
          <a:p>
            <a:pPr eaLnBrk="1" hangingPunct="1">
              <a:buFontTx/>
              <a:buNone/>
            </a:pPr>
            <a:endParaRPr lang="en-US" altLang="zh-CN">
              <a:solidFill>
                <a:srgbClr val="FF0000"/>
              </a:solidFill>
              <a:latin typeface="华文新魏" panose="02010800040101010101" pitchFamily="2" charset="-122"/>
              <a:ea typeface="华文新魏" panose="02010800040101010101" pitchFamily="2" charset="-122"/>
            </a:endParaRPr>
          </a:p>
          <a:p>
            <a:pPr eaLnBrk="1" hangingPunct="1">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6600FF"/>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宋体"/>
      </a:majorFont>
      <a:minorFont>
        <a:latin typeface="Times New Roman"/>
        <a:ea typeface="宋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a:ln>
              <a:noFill/>
            </a:ln>
            <a:solidFill>
              <a:schemeClr val="tx1"/>
            </a:solidFill>
            <a:effectLst/>
            <a:latin typeface="Times New Roman" charset="0"/>
            <a:ea typeface="宋体" charset="-122"/>
            <a:cs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a:ln>
              <a:noFill/>
            </a:ln>
            <a:solidFill>
              <a:schemeClr val="tx1"/>
            </a:solidFill>
            <a:effectLst/>
            <a:latin typeface="Times New Roman" charset="0"/>
            <a:ea typeface="宋体" charset="-122"/>
            <a:cs typeface="宋体"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1462</TotalTime>
  <Words>4773</Words>
  <Application>Microsoft Office PowerPoint</Application>
  <PresentationFormat>全屏显示(4:3)</PresentationFormat>
  <Paragraphs>541</Paragraphs>
  <Slides>70</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78" baseType="lpstr">
      <vt:lpstr>Times New Roman</vt:lpstr>
      <vt:lpstr>宋体</vt:lpstr>
      <vt:lpstr>Arial</vt:lpstr>
      <vt:lpstr>Calibri</vt:lpstr>
      <vt:lpstr>华文新魏</vt:lpstr>
      <vt:lpstr>黑体-简 细体</vt:lpstr>
      <vt:lpstr>默认设计模板</vt:lpstr>
      <vt:lpstr>Microsoft Word 97 - 2003 文档</vt:lpstr>
      <vt:lpstr>4.5   虚拟存储管理 </vt:lpstr>
      <vt:lpstr>4.5.1 虚拟存储管理的概念</vt:lpstr>
      <vt:lpstr> 虚拟存储器的概念图  </vt:lpstr>
      <vt:lpstr>程序的局部性原理              </vt:lpstr>
      <vt:lpstr>实现虚拟存储器须解决的问题  </vt:lpstr>
      <vt:lpstr>虚拟存储管理实现技术  </vt:lpstr>
      <vt:lpstr>4.5.2分页式虚拟存储系统 </vt:lpstr>
      <vt:lpstr>分页式虚拟存储系统的硬件支撑(2) </vt:lpstr>
      <vt:lpstr>MMU主要功能</vt:lpstr>
      <vt:lpstr>2请求分页虚拟存储系统 的基本原理 </vt:lpstr>
      <vt:lpstr>页式虚拟存储管理页表扩展 </vt:lpstr>
      <vt:lpstr>请求分页虚存地址转换过程(1) </vt:lpstr>
      <vt:lpstr>请求分页虚存地址转换过程(2)</vt:lpstr>
      <vt:lpstr>请求页式虚拟存储系统优缺点</vt:lpstr>
      <vt:lpstr>3 页面装入策略和页面清除策略 </vt:lpstr>
      <vt:lpstr>4页面分配策略 </vt:lpstr>
      <vt:lpstr>页面分配策略：固定分配 </vt:lpstr>
      <vt:lpstr>页面分配策略：可变分配 </vt:lpstr>
      <vt:lpstr>页面替换策略：局部替换和全局替换</vt:lpstr>
      <vt:lpstr>固定分配和局部替换策略配合使用(1)</vt:lpstr>
      <vt:lpstr>固定分配和局部替换策略配合使用(2)</vt:lpstr>
      <vt:lpstr>可变分配和全局替换策略配合使用</vt:lpstr>
      <vt:lpstr>可变分配和局部替换配合使用</vt:lpstr>
      <vt:lpstr>5 缺页中断率</vt:lpstr>
      <vt:lpstr>影响缺页中断率的因素(1) </vt:lpstr>
      <vt:lpstr>影响缺页中断率的因素(2) </vt:lpstr>
      <vt:lpstr>6 全局页面替换策略</vt:lpstr>
      <vt:lpstr>1)最佳替换算法</vt:lpstr>
      <vt:lpstr>2)先进先出页面替换算法</vt:lpstr>
      <vt:lpstr>3)最近最少用页面替换算法 </vt:lpstr>
      <vt:lpstr>LRU算法实现：页面淘汰队列(1)</vt:lpstr>
      <vt:lpstr>LRU算法实现：页面淘汰队列(2)</vt:lpstr>
      <vt:lpstr>LRU算法实现：页面淘汰队列(3) </vt:lpstr>
      <vt:lpstr>LRU算法实现：标志位法</vt:lpstr>
      <vt:lpstr>LRU算法实现：多位计数器法</vt:lpstr>
      <vt:lpstr>LRU算法实现：多位计时器法</vt:lpstr>
      <vt:lpstr>4)第二次机会页面替换算法 </vt:lpstr>
      <vt:lpstr>5）时钟页面替换算法(1) </vt:lpstr>
      <vt:lpstr>时钟页面替换算法(2) </vt:lpstr>
      <vt:lpstr>时钟页面替换算法的一个例子 </vt:lpstr>
      <vt:lpstr>时钟页面替换改进算法(1)</vt:lpstr>
      <vt:lpstr>时钟页面替换改进算法(2)  </vt:lpstr>
      <vt:lpstr>时钟页面替换改进算法(3)  </vt:lpstr>
      <vt:lpstr>例子--计算缺页中断次数和被淘汰页面(1)</vt:lpstr>
      <vt:lpstr>例子--计算缺页中断次数和被淘汰页面(2)</vt:lpstr>
      <vt:lpstr>例子--计算缺页中断次数和被淘汰页面(3)</vt:lpstr>
      <vt:lpstr>例子--计算缺页中断次数和被淘汰页面(4)</vt:lpstr>
      <vt:lpstr>7 局部页面替换算法</vt:lpstr>
      <vt:lpstr>1) 局部最佳页面替换算法(1)</vt:lpstr>
      <vt:lpstr>局部最佳页面替换算法(2)</vt:lpstr>
      <vt:lpstr>2) 工作集模型和工作集置换算法 </vt:lpstr>
      <vt:lpstr>工作集替换示例</vt:lpstr>
      <vt:lpstr>3) 模拟工作集替换算法</vt:lpstr>
      <vt:lpstr>4)缺页频率替换算法</vt:lpstr>
      <vt:lpstr>PFF替换示例</vt:lpstr>
      <vt:lpstr>8请求分页虚拟存储管理的几个设计问题 </vt:lpstr>
      <vt:lpstr>2)页面交换区</vt:lpstr>
      <vt:lpstr>3) 写时复制(1)</vt:lpstr>
      <vt:lpstr>写时复制(2)</vt:lpstr>
      <vt:lpstr>4.5.3请求分段虚拟存储系统 </vt:lpstr>
      <vt:lpstr>段式虚拟存储管理的段表扩展(1)  </vt:lpstr>
      <vt:lpstr> </vt:lpstr>
      <vt:lpstr>请求分段虚拟存储管理实现分段的共享和保护 </vt:lpstr>
      <vt:lpstr>4.5.4请求段页式虚拟存储管理 </vt:lpstr>
      <vt:lpstr>请求段页式存储管理的基本原理</vt:lpstr>
      <vt:lpstr>请求段页式存储管理的数据结构 </vt:lpstr>
      <vt:lpstr>请求段页式存储管理 的动态地址转换(1) </vt:lpstr>
      <vt:lpstr>请求段页式存储管理 的动态地址转换(2) </vt:lpstr>
      <vt:lpstr>请求段页式存储管理 的动态地址转换(3) </vt:lpstr>
      <vt:lpstr> </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252</cp:revision>
  <dcterms:created xsi:type="dcterms:W3CDTF">2010-05-26T23:33:03Z</dcterms:created>
  <dcterms:modified xsi:type="dcterms:W3CDTF">2019-09-17T18:56:03Z</dcterms:modified>
</cp:coreProperties>
</file>