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0000"/>
    <a:srgbClr val="6600CC"/>
    <a:srgbClr val="006600"/>
    <a:srgbClr val="FFCC00"/>
    <a:srgbClr val="CC0099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89" autoAdjust="0"/>
    <p:restoredTop sz="90929"/>
  </p:normalViewPr>
  <p:slideViewPr>
    <p:cSldViewPr>
      <p:cViewPr varScale="1">
        <p:scale>
          <a:sx n="86" d="100"/>
          <a:sy n="86" d="100"/>
        </p:scale>
        <p:origin x="96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6ED7D-C9E4-4D7A-A1E1-B1A8D3D3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30108-1E07-4E8C-BAD3-5CE06F3B9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77277-E718-4C6C-A660-DA64408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5E85C-8DFD-4C87-84F6-5D0DC669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385E8-7C69-438E-97FC-36CA9485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8766A-1104-4451-9310-9AC265403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02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BD989-C688-4E8B-880F-800B3C89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28610-804C-4C49-A334-9290FAB53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EEFA5-691A-4B8B-A1D7-F9A3A0F7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5B639-C9A2-44EF-A233-10B87ED2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8B900-802D-4534-8937-2D049AA3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D909E-1274-47A9-BE70-FEF5E668FD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81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83E95-8FC2-487F-84E3-279B0833A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EC256-6104-48CA-8177-71CC4D526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1D1B4-D985-47BB-B318-C60F12DC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8B715-A6BA-46D5-89B5-4DED1D37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9E149-7750-4603-8BC5-8677DE68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4BD59-C407-498B-980F-B068F7233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4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6D3DD-49E1-435C-BFFA-FD386F44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45FD8-F369-41FA-857A-94A80A1D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13D5E-27FB-401D-8FD6-76B9E447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F4527-C65B-42D7-AF83-C24CFB4E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53285-18E0-49DB-9A67-6E4CCEC9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C782E-E208-4680-87E1-CE8BF21F9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2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10961-EDB4-4827-9F96-6392E23E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7F661-AA2B-4F13-BE5A-DD75A365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CCF67-D939-4038-B9A3-B8B28344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2C51A-BACE-410E-A09F-DF9CEF5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56356-C9CD-414B-965F-7890631C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8AB11-D8DA-488A-9B12-F8E827D01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2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B5512-5EAF-4672-B083-5439581B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C240F-E603-4065-BFC7-9683973B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127FC-D9CD-48E5-A5E1-D9C5C9F2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F4643-BAA6-42D2-B315-142FA3B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239E7-5C66-4442-A401-21576E56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66941-0368-4E30-B659-BFE60AF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19B9D-3C59-480F-BFC6-2952039B5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6D8A0-EA67-42CE-80EA-14C88EB9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23EFC-F463-4A50-A178-62E43006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93C37-9432-4E6B-A4CC-C3E0F83A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A54009-C6D2-4AD6-95F2-B929D57A8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3CBBE2-150B-4F27-8C2D-99951F47D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15E00D-E50E-4B8F-9412-4E0FE64B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11510A-EC06-447B-967F-9EB67DD8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01A25C-E9DF-42AE-94BA-FC1D979B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F584E-23FB-4226-B0EB-42773D6C0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31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4033-6D61-4CD5-BC2B-7BACE3DF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93DE2A-A353-4F6E-B007-CA718878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AE5806-75DD-441B-A8AC-A264C927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224E4-8A0A-4D68-8D1D-B22D1652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6D9B6-6620-45F2-9DF5-8262A3689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03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9793C-6D27-4470-9F20-D2622DA7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8EDE8-5635-429A-A74D-596FEF9C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2D3A1-338A-480A-A35C-73B113CB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CF0F5-B6A5-4295-81F5-65EFCEA63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54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A9E0-8C70-4CF9-8121-ACB2C95A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D7A34-1D7B-4B1D-81A5-9D7D2B10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A7791-169E-4286-A0B6-EECD7B4B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ED11C-B1A3-48A3-B0B6-CCAA1A1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AD9F7-988F-499B-8444-5C7215BF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8042D-B4A4-4D15-9C05-044957C6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1D0FB-DEE0-4AC9-83C4-70CD9B2518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67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075D-88B7-44D9-8CCA-4318AD6E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51B8B-B522-4462-B0FF-2EA9C755A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A193D4-D810-45F6-B760-C4C81EEC2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BF3FA-8CBF-4F2B-A20A-62D85AC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165C6-2A51-4BE4-83DD-59D2C7AD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406E3-2AFD-4BFF-808E-09DE1479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3A294-91EB-42FD-BEEC-037E47243E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52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26CC61-71D6-4804-8B84-56447D8A7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A341FD-073F-4A19-A5A1-6E708A675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955A97D-3C4B-4FD7-95CF-174D25AB5D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068D54-A5E2-4BB9-9D61-2725051985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FD6756A-008E-4B45-82B2-4173B8B337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6E1381C-D5D8-4545-812D-C8BF5DED13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2B91B35-5D9B-4A3E-823D-036B55103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359775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4.6 Intel x86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分段和分页存储结构</a:t>
            </a:r>
            <a:endParaRPr lang="zh-CN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FE531E0-EA4F-4674-96F0-F0436418D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163" y="1339850"/>
            <a:ext cx="8642350" cy="5041900"/>
          </a:xfrm>
        </p:spPr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Intel x86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系列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提供三种工作模式：</a:t>
            </a:r>
          </a:p>
          <a:p>
            <a:pPr marL="609600" indent="-609600">
              <a:buFontTx/>
              <a:buAutoNum type="arabicParenR"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Intel x86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上虚拟存储管理核心表 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GDT </a:t>
            </a:r>
          </a:p>
          <a:p>
            <a:pPr marL="609600" indent="-609600">
              <a:buFontTx/>
              <a:buAutoNum type="arabicParenR"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段寄存器和虚拟地址</a:t>
            </a:r>
          </a:p>
          <a:p>
            <a:pPr marL="609600" indent="-609600"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>
              <a:buFontTx/>
              <a:buAutoNum type="arabicParenR"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09600" indent="-609600" algn="just">
              <a:lnSpc>
                <a:spcPct val="150000"/>
              </a:lnSpc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8694" name="Group 1046">
            <a:extLst>
              <a:ext uri="{FF2B5EF4-FFF2-40B4-BE49-F238E27FC236}">
                <a16:creationId xmlns:a16="http://schemas.microsoft.com/office/drawing/2014/main" id="{28E87B6B-3185-41F8-8309-E42AB5F4C4B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789363"/>
            <a:ext cx="8424863" cy="2376487"/>
            <a:chOff x="204" y="2387"/>
            <a:chExt cx="5307" cy="1497"/>
          </a:xfrm>
        </p:grpSpPr>
        <p:sp>
          <p:nvSpPr>
            <p:cNvPr id="28677" name="Text Box 1029">
              <a:extLst>
                <a:ext uri="{FF2B5EF4-FFF2-40B4-BE49-F238E27FC236}">
                  <a16:creationId xmlns:a16="http://schemas.microsoft.com/office/drawing/2014/main" id="{71AD9C0D-FE55-4B0A-95C9-8467B5043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3597"/>
              <a:ext cx="2203" cy="28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(b) </a:t>
              </a:r>
              <a:r>
                <a:rPr lang="zh-CN" altLang="en-US" sz="20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段寄器高</a:t>
              </a:r>
              <a:r>
                <a:rPr lang="zh-CN" altLang="zh-CN" sz="20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13</a:t>
              </a:r>
              <a:r>
                <a:rPr lang="zh-CN" altLang="en-US" sz="20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位为段选择符</a:t>
              </a:r>
            </a:p>
            <a:p>
              <a:endParaRPr lang="zh-CN" altLang="en-US" sz="2000">
                <a:solidFill>
                  <a:srgbClr val="6600CC"/>
                </a:solidFill>
              </a:endParaRPr>
            </a:p>
          </p:txBody>
        </p:sp>
        <p:sp>
          <p:nvSpPr>
            <p:cNvPr id="28678" name="Text Box 1030">
              <a:extLst>
                <a:ext uri="{FF2B5EF4-FFF2-40B4-BE49-F238E27FC236}">
                  <a16:creationId xmlns:a16="http://schemas.microsoft.com/office/drawing/2014/main" id="{83F74A55-8383-490F-9F45-027EF3D5C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171"/>
              <a:ext cx="1128" cy="30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(a)</a:t>
              </a:r>
              <a:r>
                <a:rPr lang="zh-CN" altLang="en-US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虚拟地址</a:t>
              </a:r>
            </a:p>
            <a:p>
              <a:endParaRPr lang="zh-CN" altLang="en-US" sz="2000">
                <a:solidFill>
                  <a:srgbClr val="6600CC"/>
                </a:solidFill>
              </a:endParaRPr>
            </a:p>
          </p:txBody>
        </p:sp>
        <p:sp>
          <p:nvSpPr>
            <p:cNvPr id="28680" name="Text Box 1032">
              <a:extLst>
                <a:ext uri="{FF2B5EF4-FFF2-40B4-BE49-F238E27FC236}">
                  <a16:creationId xmlns:a16="http://schemas.microsoft.com/office/drawing/2014/main" id="{5D454A99-886F-43C6-8CA9-02E799620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2726"/>
              <a:ext cx="878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000">
                  <a:solidFill>
                    <a:srgbClr val="6600CC"/>
                  </a:solidFill>
                  <a:ea typeface="华文新魏" panose="02010800040101010101" pitchFamily="2" charset="-122"/>
                </a:rPr>
                <a:t>段选择符</a:t>
              </a:r>
            </a:p>
          </p:txBody>
        </p:sp>
        <p:sp>
          <p:nvSpPr>
            <p:cNvPr id="28681" name="Text Box 1033">
              <a:extLst>
                <a:ext uri="{FF2B5EF4-FFF2-40B4-BE49-F238E27FC236}">
                  <a16:creationId xmlns:a16="http://schemas.microsoft.com/office/drawing/2014/main" id="{D3BC8D7E-7CEE-4943-9D29-B4999C98D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" y="2726"/>
              <a:ext cx="1381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>
                  <a:solidFill>
                    <a:srgbClr val="6600CC"/>
                  </a:solidFill>
                </a:rPr>
                <a:t>    </a:t>
              </a:r>
              <a:r>
                <a:rPr lang="zh-CN" altLang="en-US" sz="2000">
                  <a:solidFill>
                    <a:srgbClr val="6600CC"/>
                  </a:solidFill>
                  <a:ea typeface="华文新魏" panose="02010800040101010101" pitchFamily="2" charset="-122"/>
                </a:rPr>
                <a:t>偏移量</a:t>
              </a:r>
            </a:p>
          </p:txBody>
        </p:sp>
        <p:sp>
          <p:nvSpPr>
            <p:cNvPr id="28682" name="Text Box 1034">
              <a:extLst>
                <a:ext uri="{FF2B5EF4-FFF2-40B4-BE49-F238E27FC236}">
                  <a16:creationId xmlns:a16="http://schemas.microsoft.com/office/drawing/2014/main" id="{2FEF09DF-531F-49F7-A4B5-B0BC45D22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387"/>
              <a:ext cx="2490" cy="27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/>
                <a:t>    </a:t>
              </a:r>
              <a:r>
                <a:rPr lang="en-US" altLang="zh-CN" sz="2000">
                  <a:solidFill>
                    <a:srgbClr val="6600CC"/>
                  </a:solidFill>
                </a:rPr>
                <a:t>47            32 31                            0</a:t>
              </a:r>
            </a:p>
          </p:txBody>
        </p:sp>
        <p:sp>
          <p:nvSpPr>
            <p:cNvPr id="28683" name="Text Box 1035">
              <a:extLst>
                <a:ext uri="{FF2B5EF4-FFF2-40B4-BE49-F238E27FC236}">
                  <a16:creationId xmlns:a16="http://schemas.microsoft.com/office/drawing/2014/main" id="{3830E779-C0AF-4885-BEC7-A41F3E008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704"/>
              <a:ext cx="2214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>
                  <a:solidFill>
                    <a:srgbClr val="6600CC"/>
                  </a:solidFill>
                  <a:latin typeface="宋体" panose="02010600030101010101" pitchFamily="2" charset="-122"/>
                </a:rPr>
                <a:t>index             T   RPL</a:t>
              </a:r>
              <a:endParaRPr lang="en-US" altLang="zh-CN" sz="2000">
                <a:solidFill>
                  <a:srgbClr val="6600CC"/>
                </a:solidFill>
              </a:endParaRPr>
            </a:p>
          </p:txBody>
        </p:sp>
        <p:sp>
          <p:nvSpPr>
            <p:cNvPr id="28684" name="Text Box 1036">
              <a:extLst>
                <a:ext uri="{FF2B5EF4-FFF2-40B4-BE49-F238E27FC236}">
                  <a16:creationId xmlns:a16="http://schemas.microsoft.com/office/drawing/2014/main" id="{AF722E32-D3ED-4C5D-854C-BC602BE93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390"/>
              <a:ext cx="2214" cy="26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solidFill>
                    <a:srgbClr val="6600CC"/>
                  </a:solidFill>
                  <a:latin typeface="宋体" panose="02010600030101010101" pitchFamily="2" charset="-122"/>
                </a:rPr>
                <a:t>15                 2  1  0</a:t>
              </a:r>
              <a:endParaRPr lang="en-US" altLang="zh-CN" sz="2000">
                <a:solidFill>
                  <a:srgbClr val="6600CC"/>
                </a:solidFill>
              </a:endParaRPr>
            </a:p>
          </p:txBody>
        </p:sp>
        <p:sp>
          <p:nvSpPr>
            <p:cNvPr id="28686" name="Text Box 1038">
              <a:extLst>
                <a:ext uri="{FF2B5EF4-FFF2-40B4-BE49-F238E27FC236}">
                  <a16:creationId xmlns:a16="http://schemas.microsoft.com/office/drawing/2014/main" id="{88978BE3-F660-4666-A039-5DEFF94ED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3282"/>
              <a:ext cx="1381" cy="28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000">
                  <a:solidFill>
                    <a:srgbClr val="6600CC"/>
                  </a:solidFill>
                  <a:latin typeface="宋体" panose="02010600030101010101" pitchFamily="2" charset="-122"/>
                </a:rPr>
                <a:t>0=GDT / 1=LDT</a:t>
              </a:r>
              <a:endParaRPr lang="en-US" altLang="zh-CN" sz="2000">
                <a:solidFill>
                  <a:srgbClr val="6600CC"/>
                </a:solidFill>
              </a:endParaRPr>
            </a:p>
          </p:txBody>
        </p:sp>
        <p:sp>
          <p:nvSpPr>
            <p:cNvPr id="28687" name="Text Box 1039">
              <a:extLst>
                <a:ext uri="{FF2B5EF4-FFF2-40B4-BE49-F238E27FC236}">
                  <a16:creationId xmlns:a16="http://schemas.microsoft.com/office/drawing/2014/main" id="{D70DBE2D-6A6C-40AD-A272-CED18E345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" y="3282"/>
              <a:ext cx="526" cy="23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000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特权级</a:t>
              </a:r>
            </a:p>
          </p:txBody>
        </p:sp>
        <p:sp>
          <p:nvSpPr>
            <p:cNvPr id="28688" name="Line 1040">
              <a:extLst>
                <a:ext uri="{FF2B5EF4-FFF2-40B4-BE49-F238E27FC236}">
                  <a16:creationId xmlns:a16="http://schemas.microsoft.com/office/drawing/2014/main" id="{CB782C82-654C-4F39-89EA-22CBCF4EE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968"/>
              <a:ext cx="126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041">
              <a:extLst>
                <a:ext uri="{FF2B5EF4-FFF2-40B4-BE49-F238E27FC236}">
                  <a16:creationId xmlns:a16="http://schemas.microsoft.com/office/drawing/2014/main" id="{2E4772DA-190B-4148-8006-9DA171F0B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74" y="3013"/>
              <a:ext cx="126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Text Box 1042">
              <a:extLst>
                <a:ext uri="{FF2B5EF4-FFF2-40B4-BE49-F238E27FC236}">
                  <a16:creationId xmlns:a16="http://schemas.microsoft.com/office/drawing/2014/main" id="{0F814FEE-9197-448F-BB5F-C581B770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552"/>
              <a:ext cx="3013" cy="332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8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Intel x86</a:t>
              </a:r>
              <a:r>
                <a:rPr lang="zh-CN" altLang="en-US" sz="2800" noProof="1">
                  <a:solidFill>
                    <a:srgbClr val="6600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虚拟地址和段选择符</a:t>
              </a:r>
              <a:endParaRPr lang="zh-CN" altLang="en-US" sz="280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691" name="Line 1043">
              <a:extLst>
                <a:ext uri="{FF2B5EF4-FFF2-40B4-BE49-F238E27FC236}">
                  <a16:creationId xmlns:a16="http://schemas.microsoft.com/office/drawing/2014/main" id="{530ED3DD-D26E-4467-B8A5-8F8E6539A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2678"/>
              <a:ext cx="0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044">
              <a:extLst>
                <a:ext uri="{FF2B5EF4-FFF2-40B4-BE49-F238E27FC236}">
                  <a16:creationId xmlns:a16="http://schemas.microsoft.com/office/drawing/2014/main" id="{0204153F-7692-4EF5-A93E-807A0755B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2" y="2678"/>
              <a:ext cx="0" cy="5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15AE361-77C2-47E6-A5AB-118B64A4E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管理区数据结构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zone_struct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A61068D-603D-4CC9-BBCA-5720BCE99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040313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含有一组空闲区队列，</a:t>
            </a:r>
          </a:p>
          <a:p>
            <a:pPr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typedef struct free_area_struct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｛ </a:t>
            </a:r>
          </a:p>
          <a:p>
            <a:pPr>
              <a:buFontTx/>
              <a:buNone/>
            </a:pP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空闲区队列头部结构*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struct list_head free_list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指向空闲区队列*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unsigned int *map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          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bitmap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表*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} free_area_t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buFontTx/>
              <a:buNone/>
            </a:pP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47EF8DB-542B-43DA-B619-401E6247D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5775"/>
            <a:ext cx="7772400" cy="782638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zone_struct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描述：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4A16BF9-15C9-4F44-8C9E-42F3F5FF4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5451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typedef struct zone_struct {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spinlock_t lock;         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自旋锁，保证对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zone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的互斥访问*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offset;    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/*offset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表示该分区在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中的起始页框号*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free_pages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该区空闲页框数*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pages_min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pages_low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pages_high;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该区最少、次少和最多页框数描述*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free_area_t free_area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MAX_ORDER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］；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1800">
                <a:latin typeface="华文新魏" panose="02010800040101010101" pitchFamily="2" charset="-122"/>
                <a:ea typeface="华文新魏" panose="02010800040101010101" pitchFamily="2" charset="-122"/>
              </a:rPr>
              <a:t>伙伴系统中的空闲页框链表数组*</a:t>
            </a: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struct pglist_data  *zone_pgdat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该区所在存储节点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pglist_data*/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struct page  *zone_mem_map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该区主存映射表*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zone_start_paddr;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该区起始物理地址*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zone_start_mapnr;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中的下标*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unsigned long size;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管理区物理主存大小*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char *name;            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管理区的名字*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}zone_t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8CE4085A-0233-4DA1-9C79-86D209D19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zh-CN" altLang="en-US">
                <a:ea typeface="华文新魏" panose="02010800040101010101" pitchFamily="2" charset="-122"/>
              </a:rPr>
              <a:t>存储节点管理数据结构</a:t>
            </a:r>
            <a:r>
              <a:rPr lang="zh-CN" altLang="en-US"/>
              <a:t> 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4A5D596-CF45-4A42-9C16-5ACD97A7E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2562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typedef struct pglist_data{ 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存储节点的结构*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zone_t node_zones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MAX_NR_ZONES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］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该节点的管理区数组*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zonelist_t node_zonelists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［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NR_GFPINDEX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］；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struct page *node_mem__map;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存储节点的主存映射表*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int nr_zones;                   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存储节点的管理区数目*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* valid_addr_bitmap;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位图表示的有效地址*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bootmem_data * bdata;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存放位图的数据结构*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node_start_paddr;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存储节点起始物理地址*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node_start_mapnr;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中的下标*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node_size;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存储节点物理主存大小*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int node_id;                                  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存储节点标识符*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pglist_data * node_next;         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下一存储节点指针*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} pg_data_t;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315D78B-0D12-4E6A-BC47-6670AB53A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虚拟主存管理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CBF08B1-897E-40F3-B6E7-E1B746336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400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虚存区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vm_area_struct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内核将进程的每个虚存区作为一个单独的主存对象管理，每个虚存区都拥有一致的属性，比如访问权限等，采用虚存区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vma(virtual memory area)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来描述进程的虚拟主存的一个区域，而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vma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链表用来表示该进程实际用到的虚拟地址空间。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D6695137-B32F-4E45-8886-85C685299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主存描述符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mm_struct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125EAFD-203D-460E-95A9-1911C532F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进程有一个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结构，在进程的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task_struct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结构中有指针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指向该进程的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结构是进程整个虚拟地址空间的抽象。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结构中的前三个虚存区指针：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mmap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用来建立一个虚存区间结构的链接队列；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mmap_avl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用来建立一个虚存区结构的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树；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mmap_cache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用来指向最近一次用到的那个虚存区结构，因为程序具有的局部性，很可能这就是下次要用到的区间，以便提高效率。</a:t>
            </a:r>
          </a:p>
          <a:p>
            <a:pPr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pgd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指向该进程的页表目录，当进程被调度时，该指针被转换成物理地址，写入控制寄存器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CR3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2F6FDA1-57A2-47EA-95E0-AB782FE3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488" y="115888"/>
            <a:ext cx="2160587" cy="1150937"/>
          </a:xfrm>
        </p:spPr>
        <p:txBody>
          <a:bodyPr/>
          <a:lstStyle/>
          <a:p>
            <a:r>
              <a:rPr lang="zh-CN" altLang="en-US" sz="2800">
                <a:ea typeface="华文新魏" panose="02010800040101010101" pitchFamily="2" charset="-122"/>
              </a:rPr>
              <a:t>进程虚存管理数据结构</a:t>
            </a:r>
          </a:p>
        </p:txBody>
      </p:sp>
      <p:grpSp>
        <p:nvGrpSpPr>
          <p:cNvPr id="124002" name="Group 98">
            <a:extLst>
              <a:ext uri="{FF2B5EF4-FFF2-40B4-BE49-F238E27FC236}">
                <a16:creationId xmlns:a16="http://schemas.microsoft.com/office/drawing/2014/main" id="{26AFF6AB-8B68-498A-A489-E7727B3E3E2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92113"/>
            <a:ext cx="8569325" cy="6340475"/>
            <a:chOff x="204" y="247"/>
            <a:chExt cx="5398" cy="3994"/>
          </a:xfrm>
        </p:grpSpPr>
        <p:sp>
          <p:nvSpPr>
            <p:cNvPr id="123910" name="Text Box 6">
              <a:extLst>
                <a:ext uri="{FF2B5EF4-FFF2-40B4-BE49-F238E27FC236}">
                  <a16:creationId xmlns:a16="http://schemas.microsoft.com/office/drawing/2014/main" id="{B6F386F9-13B9-4593-93A7-61313F15F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247"/>
              <a:ext cx="946" cy="28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进程任务结构</a:t>
              </a:r>
            </a:p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task_struct</a:t>
              </a:r>
            </a:p>
            <a:p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11" name="Text Box 7">
              <a:extLst>
                <a:ext uri="{FF2B5EF4-FFF2-40B4-BE49-F238E27FC236}">
                  <a16:creationId xmlns:a16="http://schemas.microsoft.com/office/drawing/2014/main" id="{9F534D37-0809-4F02-B407-2E7F8EA46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559"/>
              <a:ext cx="922" cy="2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*mm</a:t>
              </a:r>
            </a:p>
          </p:txBody>
        </p:sp>
        <p:sp>
          <p:nvSpPr>
            <p:cNvPr id="123913" name="Text Box 9">
              <a:extLst>
                <a:ext uri="{FF2B5EF4-FFF2-40B4-BE49-F238E27FC236}">
                  <a16:creationId xmlns:a16="http://schemas.microsoft.com/office/drawing/2014/main" id="{B686A3AF-2FC0-4287-8C62-6E0D941A2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300"/>
              <a:ext cx="878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虚存区结构</a:t>
              </a:r>
            </a:p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vm_area_struct</a:t>
              </a:r>
            </a:p>
          </p:txBody>
        </p:sp>
        <p:sp>
          <p:nvSpPr>
            <p:cNvPr id="123914" name="Text Box 10">
              <a:extLst>
                <a:ext uri="{FF2B5EF4-FFF2-40B4-BE49-F238E27FC236}">
                  <a16:creationId xmlns:a16="http://schemas.microsoft.com/office/drawing/2014/main" id="{D1872AF3-1B0C-458A-A4CC-041C56FDC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621"/>
              <a:ext cx="921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*vm_mm</a:t>
              </a:r>
            </a:p>
          </p:txBody>
        </p:sp>
        <p:sp>
          <p:nvSpPr>
            <p:cNvPr id="123915" name="Text Box 11">
              <a:extLst>
                <a:ext uri="{FF2B5EF4-FFF2-40B4-BE49-F238E27FC236}">
                  <a16:creationId xmlns:a16="http://schemas.microsoft.com/office/drawing/2014/main" id="{D3B98DC6-03FC-4EB5-8620-BA04BBE71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799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vm__start</a:t>
              </a:r>
            </a:p>
          </p:txBody>
        </p:sp>
        <p:sp>
          <p:nvSpPr>
            <p:cNvPr id="123916" name="Text Box 12">
              <a:extLst>
                <a:ext uri="{FF2B5EF4-FFF2-40B4-BE49-F238E27FC236}">
                  <a16:creationId xmlns:a16="http://schemas.microsoft.com/office/drawing/2014/main" id="{26BBD6C3-B923-4FB6-AFF2-CE6A622CF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995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vm_end</a:t>
              </a:r>
            </a:p>
          </p:txBody>
        </p:sp>
        <p:sp>
          <p:nvSpPr>
            <p:cNvPr id="123917" name="Text Box 13">
              <a:extLst>
                <a:ext uri="{FF2B5EF4-FFF2-40B4-BE49-F238E27FC236}">
                  <a16:creationId xmlns:a16="http://schemas.microsoft.com/office/drawing/2014/main" id="{4BE5E938-04E5-4FE9-995A-88F3C7F80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1183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*vm_ops</a:t>
              </a:r>
            </a:p>
          </p:txBody>
        </p:sp>
        <p:sp>
          <p:nvSpPr>
            <p:cNvPr id="123918" name="Text Box 14">
              <a:extLst>
                <a:ext uri="{FF2B5EF4-FFF2-40B4-BE49-F238E27FC236}">
                  <a16:creationId xmlns:a16="http://schemas.microsoft.com/office/drawing/2014/main" id="{AECAE25A-6F67-4697-8243-282B9DC70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1370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*vm_next</a:t>
              </a:r>
            </a:p>
          </p:txBody>
        </p:sp>
        <p:sp>
          <p:nvSpPr>
            <p:cNvPr id="123920" name="Text Box 16">
              <a:extLst>
                <a:ext uri="{FF2B5EF4-FFF2-40B4-BE49-F238E27FC236}">
                  <a16:creationId xmlns:a16="http://schemas.microsoft.com/office/drawing/2014/main" id="{9BD2AB41-6E5D-4574-9371-912D7C32C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789"/>
              <a:ext cx="825" cy="23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页目录表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pgd</a:t>
              </a:r>
            </a:p>
          </p:txBody>
        </p:sp>
        <p:sp>
          <p:nvSpPr>
            <p:cNvPr id="123922" name="Text Box 18">
              <a:extLst>
                <a:ext uri="{FF2B5EF4-FFF2-40B4-BE49-F238E27FC236}">
                  <a16:creationId xmlns:a16="http://schemas.microsoft.com/office/drawing/2014/main" id="{C7C1A6F1-BC82-4A48-95D4-F7BE1714C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" y="871"/>
              <a:ext cx="956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主存管理结构</a:t>
              </a:r>
            </a:p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mm_struct</a:t>
              </a:r>
            </a:p>
            <a:p>
              <a:pPr algn="just"/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23" name="Text Box 19">
              <a:extLst>
                <a:ext uri="{FF2B5EF4-FFF2-40B4-BE49-F238E27FC236}">
                  <a16:creationId xmlns:a16="http://schemas.microsoft.com/office/drawing/2014/main" id="{A8410A08-CA76-42DD-ADD7-392E05D9D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191"/>
              <a:ext cx="922" cy="1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*mmap</a:t>
              </a:r>
            </a:p>
          </p:txBody>
        </p:sp>
        <p:sp>
          <p:nvSpPr>
            <p:cNvPr id="123924" name="Text Box 20">
              <a:extLst>
                <a:ext uri="{FF2B5EF4-FFF2-40B4-BE49-F238E27FC236}">
                  <a16:creationId xmlns:a16="http://schemas.microsoft.com/office/drawing/2014/main" id="{BAE273CE-A52B-4608-AEA0-BEE3A913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354"/>
              <a:ext cx="922" cy="1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ea typeface="华文新魏" panose="02010800040101010101" pitchFamily="2" charset="-122"/>
                </a:rPr>
                <a:t>……</a:t>
              </a:r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25" name="Text Box 21">
              <a:extLst>
                <a:ext uri="{FF2B5EF4-FFF2-40B4-BE49-F238E27FC236}">
                  <a16:creationId xmlns:a16="http://schemas.microsoft.com/office/drawing/2014/main" id="{D6C66978-B137-43AF-A680-44AB76976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495"/>
              <a:ext cx="922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*pgd</a:t>
              </a:r>
            </a:p>
          </p:txBody>
        </p:sp>
        <p:sp>
          <p:nvSpPr>
            <p:cNvPr id="123926" name="Text Box 22">
              <a:extLst>
                <a:ext uri="{FF2B5EF4-FFF2-40B4-BE49-F238E27FC236}">
                  <a16:creationId xmlns:a16="http://schemas.microsoft.com/office/drawing/2014/main" id="{6955F81E-A3F4-446C-B9B7-230AC4A7C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2930"/>
              <a:ext cx="1580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封装的操作集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vm_operations_struct</a:t>
              </a:r>
            </a:p>
          </p:txBody>
        </p:sp>
        <p:sp>
          <p:nvSpPr>
            <p:cNvPr id="123927" name="Text Box 23">
              <a:extLst>
                <a:ext uri="{FF2B5EF4-FFF2-40B4-BE49-F238E27FC236}">
                  <a16:creationId xmlns:a16="http://schemas.microsoft.com/office/drawing/2014/main" id="{8795D3DB-0CE2-4ED2-9993-95C671CCF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305"/>
              <a:ext cx="1053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open( )</a:t>
              </a:r>
            </a:p>
          </p:txBody>
        </p:sp>
        <p:sp>
          <p:nvSpPr>
            <p:cNvPr id="123928" name="Text Box 24">
              <a:extLst>
                <a:ext uri="{FF2B5EF4-FFF2-40B4-BE49-F238E27FC236}">
                  <a16:creationId xmlns:a16="http://schemas.microsoft.com/office/drawing/2014/main" id="{19D5F188-856F-4346-B166-7F44DCDBA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492"/>
              <a:ext cx="1053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close( )</a:t>
              </a:r>
            </a:p>
          </p:txBody>
        </p:sp>
        <p:sp>
          <p:nvSpPr>
            <p:cNvPr id="123929" name="Text Box 25">
              <a:extLst>
                <a:ext uri="{FF2B5EF4-FFF2-40B4-BE49-F238E27FC236}">
                  <a16:creationId xmlns:a16="http://schemas.microsoft.com/office/drawing/2014/main" id="{41A8042D-F330-4750-8ECD-5C8C15518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679"/>
              <a:ext cx="1053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unmap( )</a:t>
              </a:r>
            </a:p>
          </p:txBody>
        </p:sp>
        <p:sp>
          <p:nvSpPr>
            <p:cNvPr id="123930" name="Text Box 26">
              <a:extLst>
                <a:ext uri="{FF2B5EF4-FFF2-40B4-BE49-F238E27FC236}">
                  <a16:creationId xmlns:a16="http://schemas.microsoft.com/office/drawing/2014/main" id="{B3A30D5F-9F69-4457-9D43-0275BA4A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3866"/>
              <a:ext cx="1053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swapin( )</a:t>
              </a:r>
            </a:p>
          </p:txBody>
        </p:sp>
        <p:grpSp>
          <p:nvGrpSpPr>
            <p:cNvPr id="123931" name="Group 27">
              <a:extLst>
                <a:ext uri="{FF2B5EF4-FFF2-40B4-BE49-F238E27FC236}">
                  <a16:creationId xmlns:a16="http://schemas.microsoft.com/office/drawing/2014/main" id="{B5306D08-C658-4552-ACA7-9199AD9C0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" y="2056"/>
              <a:ext cx="658" cy="437"/>
              <a:chOff x="2160" y="7078"/>
              <a:chExt cx="900" cy="1092"/>
            </a:xfrm>
          </p:grpSpPr>
          <p:sp>
            <p:nvSpPr>
              <p:cNvPr id="123932" name="Text Box 28">
                <a:extLst>
                  <a:ext uri="{FF2B5EF4-FFF2-40B4-BE49-F238E27FC236}">
                    <a16:creationId xmlns:a16="http://schemas.microsoft.com/office/drawing/2014/main" id="{86673160-B829-497B-95D6-579B50EAB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7078"/>
                <a:ext cx="90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23933" name="Text Box 29">
                <a:extLst>
                  <a:ext uri="{FF2B5EF4-FFF2-40B4-BE49-F238E27FC236}">
                    <a16:creationId xmlns:a16="http://schemas.microsoft.com/office/drawing/2014/main" id="{016575E7-55DE-46C9-9A71-CE3F7D448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7390"/>
                <a:ext cx="90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23934" name="Text Box 30">
                <a:extLst>
                  <a:ext uri="{FF2B5EF4-FFF2-40B4-BE49-F238E27FC236}">
                    <a16:creationId xmlns:a16="http://schemas.microsoft.com/office/drawing/2014/main" id="{2637249B-EBBE-4616-AECA-F10D72A0C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7858"/>
                <a:ext cx="900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23935" name="Text Box 31">
              <a:extLst>
                <a:ext uri="{FF2B5EF4-FFF2-40B4-BE49-F238E27FC236}">
                  <a16:creationId xmlns:a16="http://schemas.microsoft.com/office/drawing/2014/main" id="{A0F9DFA7-68AB-4AC9-862A-C5CEA5221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2601"/>
              <a:ext cx="557" cy="19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PTE</a:t>
              </a:r>
            </a:p>
          </p:txBody>
        </p:sp>
        <p:sp>
          <p:nvSpPr>
            <p:cNvPr id="123936" name="Text Box 32">
              <a:extLst>
                <a:ext uri="{FF2B5EF4-FFF2-40B4-BE49-F238E27FC236}">
                  <a16:creationId xmlns:a16="http://schemas.microsoft.com/office/drawing/2014/main" id="{E627521C-DA9D-45A8-96F3-2742D09DC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3387"/>
              <a:ext cx="553" cy="17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页框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PF</a:t>
              </a:r>
            </a:p>
          </p:txBody>
        </p:sp>
        <p:sp>
          <p:nvSpPr>
            <p:cNvPr id="123937" name="Text Box 33">
              <a:extLst>
                <a:ext uri="{FF2B5EF4-FFF2-40B4-BE49-F238E27FC236}">
                  <a16:creationId xmlns:a16="http://schemas.microsoft.com/office/drawing/2014/main" id="{2BCEC1A6-2B32-44AE-BA63-C6BECE089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3554"/>
              <a:ext cx="658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altLang="en-US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38" name="Text Box 34">
              <a:extLst>
                <a:ext uri="{FF2B5EF4-FFF2-40B4-BE49-F238E27FC236}">
                  <a16:creationId xmlns:a16="http://schemas.microsoft.com/office/drawing/2014/main" id="{5836CB36-7702-4EF8-AEDC-4BC6DB5D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2805"/>
              <a:ext cx="658" cy="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altLang="en-US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39" name="Text Box 35">
              <a:extLst>
                <a:ext uri="{FF2B5EF4-FFF2-40B4-BE49-F238E27FC236}">
                  <a16:creationId xmlns:a16="http://schemas.microsoft.com/office/drawing/2014/main" id="{BCC74068-089D-44A3-8A01-8364C1AC5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" y="2930"/>
              <a:ext cx="658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altLang="en-US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40" name="Rectangle 36">
              <a:extLst>
                <a:ext uri="{FF2B5EF4-FFF2-40B4-BE49-F238E27FC236}">
                  <a16:creationId xmlns:a16="http://schemas.microsoft.com/office/drawing/2014/main" id="{4542B0E9-E3C6-402D-A10C-156D2AC8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3117"/>
              <a:ext cx="658" cy="1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1" name="Line 37">
              <a:extLst>
                <a:ext uri="{FF2B5EF4-FFF2-40B4-BE49-F238E27FC236}">
                  <a16:creationId xmlns:a16="http://schemas.microsoft.com/office/drawing/2014/main" id="{1F63AA1A-4C36-4631-96A3-F03AB9201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993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2" name="Line 38">
              <a:extLst>
                <a:ext uri="{FF2B5EF4-FFF2-40B4-BE49-F238E27FC236}">
                  <a16:creationId xmlns:a16="http://schemas.microsoft.com/office/drawing/2014/main" id="{D4DE2024-A17C-43C7-BEBC-68B311A7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4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3" name="Text Box 39">
              <a:extLst>
                <a:ext uri="{FF2B5EF4-FFF2-40B4-BE49-F238E27FC236}">
                  <a16:creationId xmlns:a16="http://schemas.microsoft.com/office/drawing/2014/main" id="{6F863EF5-5DFA-4317-9E0F-9B5514F47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1031"/>
              <a:ext cx="1185" cy="1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(</a:t>
              </a:r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共享库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23944" name="Line 40">
              <a:extLst>
                <a:ext uri="{FF2B5EF4-FFF2-40B4-BE49-F238E27FC236}">
                  <a16:creationId xmlns:a16="http://schemas.microsoft.com/office/drawing/2014/main" id="{39964EF1-097E-4B94-8054-1AB7E333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1174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5" name="Text Box 41">
              <a:extLst>
                <a:ext uri="{FF2B5EF4-FFF2-40B4-BE49-F238E27FC236}">
                  <a16:creationId xmlns:a16="http://schemas.microsoft.com/office/drawing/2014/main" id="{2E9BFA8A-F6C1-4AFA-A86A-F96E5773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767"/>
              <a:ext cx="808" cy="21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进程虚拟主存</a:t>
              </a:r>
            </a:p>
          </p:txBody>
        </p:sp>
        <p:sp>
          <p:nvSpPr>
            <p:cNvPr id="123946" name="Text Box 42">
              <a:extLst>
                <a:ext uri="{FF2B5EF4-FFF2-40B4-BE49-F238E27FC236}">
                  <a16:creationId xmlns:a16="http://schemas.microsoft.com/office/drawing/2014/main" id="{3D46624C-2FAC-4C1D-8D11-98C1CD7B9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316"/>
              <a:ext cx="1036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虚拟主存段</a:t>
              </a:r>
            </a:p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(0x40000000)</a:t>
              </a:r>
            </a:p>
          </p:txBody>
        </p:sp>
        <p:sp>
          <p:nvSpPr>
            <p:cNvPr id="123947" name="Line 43">
              <a:extLst>
                <a:ext uri="{FF2B5EF4-FFF2-40B4-BE49-F238E27FC236}">
                  <a16:creationId xmlns:a16="http://schemas.microsoft.com/office/drawing/2014/main" id="{57A381CC-E731-4F55-BA9F-BB38B3FF2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7" y="1316"/>
              <a:ext cx="0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8" name="Line 44">
              <a:extLst>
                <a:ext uri="{FF2B5EF4-FFF2-40B4-BE49-F238E27FC236}">
                  <a16:creationId xmlns:a16="http://schemas.microsoft.com/office/drawing/2014/main" id="{FBBE9C0C-64F6-4EFA-85AD-765A95F7B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160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0" name="Text Box 46">
              <a:extLst>
                <a:ext uri="{FF2B5EF4-FFF2-40B4-BE49-F238E27FC236}">
                  <a16:creationId xmlns:a16="http://schemas.microsoft.com/office/drawing/2014/main" id="{096A1F16-D763-4660-8B34-2679F21F4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744"/>
              <a:ext cx="1036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(data)</a:t>
              </a:r>
            </a:p>
            <a:p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虚拟主存段</a:t>
              </a:r>
            </a:p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(0x0804a020)</a:t>
              </a:r>
            </a:p>
          </p:txBody>
        </p:sp>
        <p:sp>
          <p:nvSpPr>
            <p:cNvPr id="123951" name="Text Box 47">
              <a:extLst>
                <a:ext uri="{FF2B5EF4-FFF2-40B4-BE49-F238E27FC236}">
                  <a16:creationId xmlns:a16="http://schemas.microsoft.com/office/drawing/2014/main" id="{C04C5E8D-F92F-4967-829F-4C785FBC5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2244"/>
              <a:ext cx="1036" cy="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(text)</a:t>
              </a:r>
            </a:p>
            <a:p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虚拟主存段</a:t>
              </a:r>
            </a:p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(0x08048000)</a:t>
              </a:r>
            </a:p>
          </p:txBody>
        </p:sp>
        <p:sp>
          <p:nvSpPr>
            <p:cNvPr id="123952" name="Line 48">
              <a:extLst>
                <a:ext uri="{FF2B5EF4-FFF2-40B4-BE49-F238E27FC236}">
                  <a16:creationId xmlns:a16="http://schemas.microsoft.com/office/drawing/2014/main" id="{4E147E1C-4146-4781-9D9B-C1BFB37E1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1616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3" name="Line 49">
              <a:extLst>
                <a:ext uri="{FF2B5EF4-FFF2-40B4-BE49-F238E27FC236}">
                  <a16:creationId xmlns:a16="http://schemas.microsoft.com/office/drawing/2014/main" id="{85815841-ADB8-4150-893C-87DB162B8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20"/>
              <a:ext cx="1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4" name="Line 50">
              <a:extLst>
                <a:ext uri="{FF2B5EF4-FFF2-40B4-BE49-F238E27FC236}">
                  <a16:creationId xmlns:a16="http://schemas.microsoft.com/office/drawing/2014/main" id="{DCC8A995-68B6-431F-9096-16ECF3E54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20"/>
              <a:ext cx="0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5" name="Line 51">
              <a:extLst>
                <a:ext uri="{FF2B5EF4-FFF2-40B4-BE49-F238E27FC236}">
                  <a16:creationId xmlns:a16="http://schemas.microsoft.com/office/drawing/2014/main" id="{AE95EE14-B788-4040-B412-1E8CEF96E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56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6" name="Line 52">
              <a:extLst>
                <a:ext uri="{FF2B5EF4-FFF2-40B4-BE49-F238E27FC236}">
                  <a16:creationId xmlns:a16="http://schemas.microsoft.com/office/drawing/2014/main" id="{E6097087-4649-47A7-A2FF-CB1B74979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31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7" name="Line 53">
              <a:extLst>
                <a:ext uri="{FF2B5EF4-FFF2-40B4-BE49-F238E27FC236}">
                  <a16:creationId xmlns:a16="http://schemas.microsoft.com/office/drawing/2014/main" id="{44154A4F-CE88-488F-B58E-57F7DA06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31"/>
              <a:ext cx="0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58" name="Line 54">
              <a:extLst>
                <a:ext uri="{FF2B5EF4-FFF2-40B4-BE49-F238E27FC236}">
                  <a16:creationId xmlns:a16="http://schemas.microsoft.com/office/drawing/2014/main" id="{87BBC1E5-F545-4738-AB28-AE695DD23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05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0" name="Text Box 56">
              <a:extLst>
                <a:ext uri="{FF2B5EF4-FFF2-40B4-BE49-F238E27FC236}">
                  <a16:creationId xmlns:a16="http://schemas.microsoft.com/office/drawing/2014/main" id="{F3235C53-6D43-4B79-903F-228673570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1616"/>
              <a:ext cx="878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虚存区结构</a:t>
              </a:r>
            </a:p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vm_area_struct</a:t>
              </a:r>
            </a:p>
          </p:txBody>
        </p:sp>
        <p:sp>
          <p:nvSpPr>
            <p:cNvPr id="123961" name="Text Box 57">
              <a:extLst>
                <a:ext uri="{FF2B5EF4-FFF2-40B4-BE49-F238E27FC236}">
                  <a16:creationId xmlns:a16="http://schemas.microsoft.com/office/drawing/2014/main" id="{B6E9E5EB-87B8-4059-98A9-C5F8AF1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1932"/>
              <a:ext cx="921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*vm_mm</a:t>
              </a:r>
            </a:p>
          </p:txBody>
        </p:sp>
        <p:sp>
          <p:nvSpPr>
            <p:cNvPr id="123962" name="Text Box 58">
              <a:extLst>
                <a:ext uri="{FF2B5EF4-FFF2-40B4-BE49-F238E27FC236}">
                  <a16:creationId xmlns:a16="http://schemas.microsoft.com/office/drawing/2014/main" id="{7FEB7CDB-9726-4A2C-BD45-5FD6179BE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2110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vm__start</a:t>
              </a:r>
            </a:p>
          </p:txBody>
        </p:sp>
        <p:sp>
          <p:nvSpPr>
            <p:cNvPr id="123963" name="Text Box 59">
              <a:extLst>
                <a:ext uri="{FF2B5EF4-FFF2-40B4-BE49-F238E27FC236}">
                  <a16:creationId xmlns:a16="http://schemas.microsoft.com/office/drawing/2014/main" id="{0082542B-BED0-4FBF-893E-40D5E372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2306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vm_end</a:t>
              </a:r>
            </a:p>
          </p:txBody>
        </p:sp>
        <p:sp>
          <p:nvSpPr>
            <p:cNvPr id="123964" name="Text Box 60">
              <a:extLst>
                <a:ext uri="{FF2B5EF4-FFF2-40B4-BE49-F238E27FC236}">
                  <a16:creationId xmlns:a16="http://schemas.microsoft.com/office/drawing/2014/main" id="{D70518E1-2A0B-4D9C-94BD-24DA4406E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2494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*vm_ops</a:t>
              </a:r>
            </a:p>
          </p:txBody>
        </p:sp>
        <p:sp>
          <p:nvSpPr>
            <p:cNvPr id="123965" name="Text Box 61">
              <a:extLst>
                <a:ext uri="{FF2B5EF4-FFF2-40B4-BE49-F238E27FC236}">
                  <a16:creationId xmlns:a16="http://schemas.microsoft.com/office/drawing/2014/main" id="{D39C5F8B-E0F7-4DF3-ACFB-BAB6FB24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2681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*vm_next</a:t>
              </a:r>
            </a:p>
          </p:txBody>
        </p:sp>
        <p:sp>
          <p:nvSpPr>
            <p:cNvPr id="123966" name="Line 62">
              <a:extLst>
                <a:ext uri="{FF2B5EF4-FFF2-40B4-BE49-F238E27FC236}">
                  <a16:creationId xmlns:a16="http://schemas.microsoft.com/office/drawing/2014/main" id="{5FF20C85-3E96-456D-AD6F-36B12E776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993"/>
              <a:ext cx="0" cy="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7" name="Line 63">
              <a:extLst>
                <a:ext uri="{FF2B5EF4-FFF2-40B4-BE49-F238E27FC236}">
                  <a16:creationId xmlns:a16="http://schemas.microsoft.com/office/drawing/2014/main" id="{B0153BCB-6FC1-4884-9F05-B00D4BEEC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683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8" name="Line 64">
              <a:extLst>
                <a:ext uri="{FF2B5EF4-FFF2-40B4-BE49-F238E27FC236}">
                  <a16:creationId xmlns:a16="http://schemas.microsoft.com/office/drawing/2014/main" id="{5C87586A-9170-41B6-BEB2-F446177EC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683"/>
              <a:ext cx="0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69" name="Line 65">
              <a:extLst>
                <a:ext uri="{FF2B5EF4-FFF2-40B4-BE49-F238E27FC236}">
                  <a16:creationId xmlns:a16="http://schemas.microsoft.com/office/drawing/2014/main" id="{5E223568-5C08-4D8B-87B7-FAE783646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183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1" name="Text Box 67">
              <a:extLst>
                <a:ext uri="{FF2B5EF4-FFF2-40B4-BE49-F238E27FC236}">
                  <a16:creationId xmlns:a16="http://schemas.microsoft.com/office/drawing/2014/main" id="{0D8A4195-0182-4B38-9042-0A148F8B1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" y="2930"/>
              <a:ext cx="924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虚存区结构</a:t>
              </a:r>
            </a:p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vm_area_struct</a:t>
              </a:r>
            </a:p>
          </p:txBody>
        </p:sp>
        <p:sp>
          <p:nvSpPr>
            <p:cNvPr id="123972" name="Text Box 68">
              <a:extLst>
                <a:ext uri="{FF2B5EF4-FFF2-40B4-BE49-F238E27FC236}">
                  <a16:creationId xmlns:a16="http://schemas.microsoft.com/office/drawing/2014/main" id="{9EC744E5-984D-4946-BDFD-25221FCC6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242"/>
              <a:ext cx="921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*vm_mm</a:t>
              </a:r>
            </a:p>
          </p:txBody>
        </p:sp>
        <p:sp>
          <p:nvSpPr>
            <p:cNvPr id="123973" name="Text Box 69">
              <a:extLst>
                <a:ext uri="{FF2B5EF4-FFF2-40B4-BE49-F238E27FC236}">
                  <a16:creationId xmlns:a16="http://schemas.microsoft.com/office/drawing/2014/main" id="{8F7B1B71-AA19-4E04-AC96-D8998B7B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420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vm__start</a:t>
              </a:r>
            </a:p>
          </p:txBody>
        </p:sp>
        <p:sp>
          <p:nvSpPr>
            <p:cNvPr id="123974" name="Text Box 70">
              <a:extLst>
                <a:ext uri="{FF2B5EF4-FFF2-40B4-BE49-F238E27FC236}">
                  <a16:creationId xmlns:a16="http://schemas.microsoft.com/office/drawing/2014/main" id="{6E554DC2-9282-4A70-A945-02CCF6545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616"/>
              <a:ext cx="921" cy="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vm_end</a:t>
              </a:r>
            </a:p>
          </p:txBody>
        </p:sp>
        <p:sp>
          <p:nvSpPr>
            <p:cNvPr id="123975" name="Text Box 71">
              <a:extLst>
                <a:ext uri="{FF2B5EF4-FFF2-40B4-BE49-F238E27FC236}">
                  <a16:creationId xmlns:a16="http://schemas.microsoft.com/office/drawing/2014/main" id="{B143E8B9-4E4C-48EF-B845-3FA4E2A49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804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*vm_ops</a:t>
              </a:r>
            </a:p>
          </p:txBody>
        </p:sp>
        <p:sp>
          <p:nvSpPr>
            <p:cNvPr id="123976" name="Text Box 72">
              <a:extLst>
                <a:ext uri="{FF2B5EF4-FFF2-40B4-BE49-F238E27FC236}">
                  <a16:creationId xmlns:a16="http://schemas.microsoft.com/office/drawing/2014/main" id="{8D68FFBA-5900-466B-BF3D-FE0545D95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991"/>
              <a:ext cx="921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*vm_next</a:t>
              </a:r>
            </a:p>
          </p:txBody>
        </p:sp>
        <p:sp>
          <p:nvSpPr>
            <p:cNvPr id="123977" name="Line 73">
              <a:extLst>
                <a:ext uri="{FF2B5EF4-FFF2-40B4-BE49-F238E27FC236}">
                  <a16:creationId xmlns:a16="http://schemas.microsoft.com/office/drawing/2014/main" id="{92A24B16-A445-479A-AD8C-2D47FE3A7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1495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8" name="Line 74">
              <a:extLst>
                <a:ext uri="{FF2B5EF4-FFF2-40B4-BE49-F238E27FC236}">
                  <a16:creationId xmlns:a16="http://schemas.microsoft.com/office/drawing/2014/main" id="{D79F798E-C0FE-4C1D-91FD-05968D314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1495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9" name="Line 75">
              <a:extLst>
                <a:ext uri="{FF2B5EF4-FFF2-40B4-BE49-F238E27FC236}">
                  <a16:creationId xmlns:a16="http://schemas.microsoft.com/office/drawing/2014/main" id="{3D8B86F2-56F2-4B23-B0E7-3626D5C68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1932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0" name="Line 76">
              <a:extLst>
                <a:ext uri="{FF2B5EF4-FFF2-40B4-BE49-F238E27FC236}">
                  <a16:creationId xmlns:a16="http://schemas.microsoft.com/office/drawing/2014/main" id="{CC635377-FFBE-4CA7-8280-C9F2A5C6D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805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1" name="Line 77">
              <a:extLst>
                <a:ext uri="{FF2B5EF4-FFF2-40B4-BE49-F238E27FC236}">
                  <a16:creationId xmlns:a16="http://schemas.microsoft.com/office/drawing/2014/main" id="{878DA28C-11DA-4935-861D-5EF3B367D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6" y="2805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2" name="Line 78">
              <a:extLst>
                <a:ext uri="{FF2B5EF4-FFF2-40B4-BE49-F238E27FC236}">
                  <a16:creationId xmlns:a16="http://schemas.microsoft.com/office/drawing/2014/main" id="{58DEED4D-93CB-47D8-BB5D-32E9967B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242"/>
              <a:ext cx="2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3" name="Line 79">
              <a:extLst>
                <a:ext uri="{FF2B5EF4-FFF2-40B4-BE49-F238E27FC236}">
                  <a16:creationId xmlns:a16="http://schemas.microsoft.com/office/drawing/2014/main" id="{211247A6-6A12-456F-A7A0-804F782C9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621"/>
              <a:ext cx="790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4" name="Line 80">
              <a:extLst>
                <a:ext uri="{FF2B5EF4-FFF2-40B4-BE49-F238E27FC236}">
                  <a16:creationId xmlns:a16="http://schemas.microsoft.com/office/drawing/2014/main" id="{A97531B1-A504-4ABA-AB44-AB0778F1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9" y="1370"/>
              <a:ext cx="79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5" name="Line 81">
              <a:extLst>
                <a:ext uri="{FF2B5EF4-FFF2-40B4-BE49-F238E27FC236}">
                  <a16:creationId xmlns:a16="http://schemas.microsoft.com/office/drawing/2014/main" id="{B807D731-100C-4AF1-B20C-6CA73A885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9" y="1308"/>
              <a:ext cx="79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6" name="Line 82">
              <a:extLst>
                <a:ext uri="{FF2B5EF4-FFF2-40B4-BE49-F238E27FC236}">
                  <a16:creationId xmlns:a16="http://schemas.microsoft.com/office/drawing/2014/main" id="{95AB091F-DF64-4F8A-A461-D8E0927ED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" y="746"/>
              <a:ext cx="790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7" name="Line 83">
              <a:extLst>
                <a:ext uri="{FF2B5EF4-FFF2-40B4-BE49-F238E27FC236}">
                  <a16:creationId xmlns:a16="http://schemas.microsoft.com/office/drawing/2014/main" id="{E16CC8B9-9A92-473B-AE80-42819EEDA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7" y="1120"/>
              <a:ext cx="0" cy="1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8" name="Line 84">
              <a:extLst>
                <a:ext uri="{FF2B5EF4-FFF2-40B4-BE49-F238E27FC236}">
                  <a16:creationId xmlns:a16="http://schemas.microsoft.com/office/drawing/2014/main" id="{DA51BAB0-0B2B-490B-BA4C-52F8FEA8C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871"/>
              <a:ext cx="92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9" name="Line 85">
              <a:extLst>
                <a:ext uri="{FF2B5EF4-FFF2-40B4-BE49-F238E27FC236}">
                  <a16:creationId xmlns:a16="http://schemas.microsoft.com/office/drawing/2014/main" id="{F25B7948-5B7A-4077-85F2-C8B71ABE9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1058"/>
              <a:ext cx="922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0" name="Line 86">
              <a:extLst>
                <a:ext uri="{FF2B5EF4-FFF2-40B4-BE49-F238E27FC236}">
                  <a16:creationId xmlns:a16="http://schemas.microsoft.com/office/drawing/2014/main" id="{971ADF4E-4538-40EF-8CF2-DCCB9C883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1682"/>
              <a:ext cx="922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1" name="Line 87">
              <a:extLst>
                <a:ext uri="{FF2B5EF4-FFF2-40B4-BE49-F238E27FC236}">
                  <a16:creationId xmlns:a16="http://schemas.microsoft.com/office/drawing/2014/main" id="{1D43E589-E4D4-44B4-B6A5-2F6E88831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2056"/>
              <a:ext cx="922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2" name="Line 88">
              <a:extLst>
                <a:ext uri="{FF2B5EF4-FFF2-40B4-BE49-F238E27FC236}">
                  <a16:creationId xmlns:a16="http://schemas.microsoft.com/office/drawing/2014/main" id="{1B4F67C0-8E12-47F4-80E1-946578108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251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3" name="Line 89">
              <a:extLst>
                <a:ext uri="{FF2B5EF4-FFF2-40B4-BE49-F238E27FC236}">
                  <a16:creationId xmlns:a16="http://schemas.microsoft.com/office/drawing/2014/main" id="{A8FCC6AB-B37F-422A-9C0C-81812DE8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659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4" name="Line 90">
              <a:extLst>
                <a:ext uri="{FF2B5EF4-FFF2-40B4-BE49-F238E27FC236}">
                  <a16:creationId xmlns:a16="http://schemas.microsoft.com/office/drawing/2014/main" id="{2EA00CA5-149A-47D6-95C2-316D9CFF1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2181"/>
              <a:ext cx="922" cy="1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5" name="Line 91">
              <a:extLst>
                <a:ext uri="{FF2B5EF4-FFF2-40B4-BE49-F238E27FC236}">
                  <a16:creationId xmlns:a16="http://schemas.microsoft.com/office/drawing/2014/main" id="{4ADE4635-3040-491C-B358-44F8F01A4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2556"/>
              <a:ext cx="922" cy="1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6" name="Line 92">
              <a:extLst>
                <a:ext uri="{FF2B5EF4-FFF2-40B4-BE49-F238E27FC236}">
                  <a16:creationId xmlns:a16="http://schemas.microsoft.com/office/drawing/2014/main" id="{AB654550-2106-49B1-AB5A-28A2FA0D5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0" y="3429"/>
              <a:ext cx="1054" cy="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7" name="Line 93">
              <a:extLst>
                <a:ext uri="{FF2B5EF4-FFF2-40B4-BE49-F238E27FC236}">
                  <a16:creationId xmlns:a16="http://schemas.microsoft.com/office/drawing/2014/main" id="{C8949AA3-1CDE-4CB7-9C6D-DAC8E55E6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618"/>
              <a:ext cx="1054" cy="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8" name="Line 94">
              <a:extLst>
                <a:ext uri="{FF2B5EF4-FFF2-40B4-BE49-F238E27FC236}">
                  <a16:creationId xmlns:a16="http://schemas.microsoft.com/office/drawing/2014/main" id="{C2834A9A-D546-41F0-B495-579B6E3AC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1308"/>
              <a:ext cx="1054" cy="19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9" name="Text Box 95">
              <a:extLst>
                <a:ext uri="{FF2B5EF4-FFF2-40B4-BE49-F238E27FC236}">
                  <a16:creationId xmlns:a16="http://schemas.microsoft.com/office/drawing/2014/main" id="{D476203F-E2DD-4D77-95F2-AC3C2ADCD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4054"/>
              <a:ext cx="1053" cy="1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en-US" altLang="zh-CN" sz="1400">
                  <a:solidFill>
                    <a:srgbClr val="CC0000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949" name="Line 45">
              <a:extLst>
                <a:ext uri="{FF2B5EF4-FFF2-40B4-BE49-F238E27FC236}">
                  <a16:creationId xmlns:a16="http://schemas.microsoft.com/office/drawing/2014/main" id="{96B4AD3D-92C4-4162-9E2C-C11D8715F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1752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26AF6FB-32EE-47E5-BDF3-344194D59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4.7.3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主存页框调度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29A26B84-8ACC-4AEC-B518-2B9DD8EE2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主存页框调度有两项工作：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一是页框分配、使用和回收；二是盘交换区管理，并非所有的主存页都可交换出去，只有映射到用户空间的页才会被换出。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页框分配时，为了提高效率，采用伙伴系统，把连续的页映射到连续的页框中。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主存页框由的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page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数据结构描述和管理；与此类似，交换设备（磁盘）的每个物理页面也要在主存中有相应数据结构，用以表示该页面是否已被分配，以及有几个用户在共享该页面，内核定义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swap_info_struct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数据结构，用来描述和管理用于页面交换的设备。</a:t>
            </a:r>
          </a:p>
          <a:p>
            <a:pPr>
              <a:lnSpc>
                <a:spcPct val="90000"/>
              </a:lnSpc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665F2E9-FEB1-4181-BE2D-870A22756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4.7.4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进程虚存空间映射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8E57661-0976-4E49-B67A-AE3DA63C1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775" y="1484313"/>
            <a:ext cx="7772400" cy="47545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/>
              <a:t>1 mmap( )</a:t>
            </a:r>
          </a:p>
          <a:p>
            <a:pPr>
              <a:buFontTx/>
              <a:buNone/>
            </a:pPr>
            <a:r>
              <a:rPr lang="en-US" altLang="zh-CN" sz="4000"/>
              <a:t>2 mummap( )</a:t>
            </a:r>
          </a:p>
          <a:p>
            <a:pPr>
              <a:buFontTx/>
              <a:buNone/>
            </a:pPr>
            <a:endParaRPr lang="en-US" altLang="zh-CN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86089CA-C567-405C-A9D8-2B3DFEAA6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4.7.5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缺页异常处理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16D40373-A1B0-403D-9EE5-F8C965DEF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8054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页面替换基于最少使用频率策略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使用一个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变量，每当一页被访问时，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变量增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；在后台，内核周期性地扫描全局页池，且当它在主存中所有页间循环时，对每页的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变量减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的页是一个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老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页，有一段时间没有被访问过，因而是可用于替换的最佳候选页；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age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值越大，该页最近被使用过的频率越高，也就越不适合于替换。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304BC3F-B9D2-4BB7-A590-846E81B83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缺页异常处理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5EA29DE-F254-4504-9D4E-0C32612D4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08963" cy="56165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缺页中断处理步骤：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读取引起缺页的线性地址。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检查异常发生时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是否正在处理中断，或者执行内核线程，如是则进行出错处理。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find_vma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找到发生页面错误的虚拟地址所在的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vm_area_struct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结构，以确定该错误的线性地址是否包含在进程地址空间中，或堆栈的合理扩展区。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若异常是由读或执行访问引起的，则函数检查该页是否已经在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RAM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中，若不在且该线性地址区的访问权限与引起异常的访问类型相匹配，则执行</a:t>
            </a:r>
            <a:r>
              <a:rPr lang="zh-CN" altLang="en-US" sz="2400">
                <a:ea typeface="华文新魏" panose="02010800040101010101" pitchFamily="2" charset="-122"/>
              </a:rPr>
              <a:t>“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请求调页</a:t>
            </a:r>
            <a:r>
              <a:rPr lang="zh-CN" altLang="en-US" sz="2400">
                <a:ea typeface="华文新魏" panose="02010800040101010101" pitchFamily="2" charset="-122"/>
              </a:rPr>
              <a:t>”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处理。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检查进程页表项中的位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，区分缺页对应的页面是在交换空间（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P=0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且页表项非空）还是在磁盘中某执行文件映像中。最后，进行页面调入操作。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C9F147D-108D-4C2E-90D7-CF550DB9C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虚拟地址空间大小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ACD59FE-BA22-4C2A-83E2-606B60D16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99087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虚拟地址空间共包含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16K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个存储器分段，其中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映射一半（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8192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个）全局虚拟地址空间，由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映射另一半（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8192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个）局部虚拟地址空间，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发生进程切换时，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更新为待执行进程的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GDT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保持不变。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由于每段偏移量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位、即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=4GB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，整个虚存地址空间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=16K×4GB=64TB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F488C32-C809-4F76-B3E1-9DCCCD0C6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0" y="44450"/>
            <a:ext cx="5148263" cy="1143000"/>
          </a:xfrm>
        </p:spPr>
        <p:txBody>
          <a:bodyPr/>
          <a:lstStyle/>
          <a:p>
            <a:r>
              <a:rPr lang="en-US" altLang="zh-CN" sz="4000" noProof="1">
                <a:solidFill>
                  <a:srgbClr val="000000"/>
                </a:solidFill>
              </a:rPr>
              <a:t> </a:t>
            </a:r>
            <a:r>
              <a:rPr lang="zh-CN" altLang="en-US" sz="4000" noProof="1">
                <a:ea typeface="华文新魏" panose="02010800040101010101" pitchFamily="2" charset="-122"/>
              </a:rPr>
              <a:t>段页式地址转换过程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grpSp>
        <p:nvGrpSpPr>
          <p:cNvPr id="109641" name="Group 73">
            <a:extLst>
              <a:ext uri="{FF2B5EF4-FFF2-40B4-BE49-F238E27FC236}">
                <a16:creationId xmlns:a16="http://schemas.microsoft.com/office/drawing/2014/main" id="{B2CC930A-1476-4A44-A3E5-6B336004D5D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4450"/>
            <a:ext cx="8135937" cy="6553200"/>
            <a:chOff x="431" y="28"/>
            <a:chExt cx="5125" cy="4128"/>
          </a:xfrm>
        </p:grpSpPr>
        <p:sp>
          <p:nvSpPr>
            <p:cNvPr id="109573" name="Text Box 5">
              <a:extLst>
                <a:ext uri="{FF2B5EF4-FFF2-40B4-BE49-F238E27FC236}">
                  <a16:creationId xmlns:a16="http://schemas.microsoft.com/office/drawing/2014/main" id="{A34A5DA3-6D58-4358-811B-3E27989CF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" y="28"/>
              <a:ext cx="700" cy="23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虚拟地址</a:t>
              </a:r>
            </a:p>
          </p:txBody>
        </p:sp>
        <p:grpSp>
          <p:nvGrpSpPr>
            <p:cNvPr id="109574" name="Group 6">
              <a:extLst>
                <a:ext uri="{FF2B5EF4-FFF2-40B4-BE49-F238E27FC236}">
                  <a16:creationId xmlns:a16="http://schemas.microsoft.com/office/drawing/2014/main" id="{A863D30B-07C0-4992-A38B-B20BDD778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58"/>
              <a:ext cx="1802" cy="230"/>
              <a:chOff x="1393" y="2220"/>
              <a:chExt cx="3578" cy="468"/>
            </a:xfrm>
          </p:grpSpPr>
          <p:sp>
            <p:nvSpPr>
              <p:cNvPr id="109575" name="Text Box 7">
                <a:extLst>
                  <a:ext uri="{FF2B5EF4-FFF2-40B4-BE49-F238E27FC236}">
                    <a16:creationId xmlns:a16="http://schemas.microsoft.com/office/drawing/2014/main" id="{F25A9326-834D-4E08-80C2-8E21C447E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2220"/>
                <a:ext cx="1788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段选择符</a:t>
                </a:r>
                <a:r>
                  <a:rPr lang="en-US" altLang="zh-CN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(16</a:t>
                </a:r>
                <a:r>
                  <a:rPr lang="zh-CN" altLang="en-US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位</a:t>
                </a:r>
                <a:r>
                  <a:rPr lang="en-US" altLang="zh-CN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</p:txBody>
          </p:sp>
          <p:sp>
            <p:nvSpPr>
              <p:cNvPr id="109576" name="Text Box 8">
                <a:extLst>
                  <a:ext uri="{FF2B5EF4-FFF2-40B4-BE49-F238E27FC236}">
                    <a16:creationId xmlns:a16="http://schemas.microsoft.com/office/drawing/2014/main" id="{E6C04BAF-EB19-46F9-B0E1-BCC6E34D3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1" y="2220"/>
                <a:ext cx="179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偏移量</a:t>
                </a:r>
                <a:r>
                  <a:rPr lang="en-US" altLang="zh-CN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(32</a:t>
                </a:r>
                <a:r>
                  <a:rPr lang="zh-CN" altLang="en-US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位</a:t>
                </a:r>
                <a:r>
                  <a:rPr lang="en-US" altLang="zh-CN" sz="14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</p:txBody>
          </p:sp>
        </p:grpSp>
        <p:sp>
          <p:nvSpPr>
            <p:cNvPr id="109577" name="Text Box 9">
              <a:extLst>
                <a:ext uri="{FF2B5EF4-FFF2-40B4-BE49-F238E27FC236}">
                  <a16:creationId xmlns:a16="http://schemas.microsoft.com/office/drawing/2014/main" id="{A368898E-2F7F-4E49-A75C-3ECE19D40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612"/>
              <a:ext cx="697" cy="41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T1=0/1</a:t>
              </a:r>
            </a:p>
            <a:p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GDT/LDT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段描述符表</a:t>
              </a:r>
            </a:p>
          </p:txBody>
        </p:sp>
        <p:sp>
          <p:nvSpPr>
            <p:cNvPr id="109578" name="Text Box 10">
              <a:extLst>
                <a:ext uri="{FF2B5EF4-FFF2-40B4-BE49-F238E27FC236}">
                  <a16:creationId xmlns:a16="http://schemas.microsoft.com/office/drawing/2014/main" id="{3C2DBDBE-D71A-4275-BE44-87385A8B0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1026"/>
              <a:ext cx="600" cy="10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个字节的</a:t>
              </a:r>
            </a:p>
            <a:p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段描述符</a:t>
              </a:r>
            </a:p>
            <a:p>
              <a:endParaRPr lang="zh-CN" altLang="en-US" sz="10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个字节的</a:t>
              </a:r>
            </a:p>
            <a:p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段描述符</a:t>
              </a:r>
            </a:p>
            <a:p>
              <a:endParaRPr lang="zh-CN" altLang="en-US" sz="10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个字节的</a:t>
              </a:r>
            </a:p>
            <a:p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段描述符</a:t>
              </a:r>
            </a:p>
            <a:p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en-US" altLang="zh-CN" sz="1000">
                  <a:solidFill>
                    <a:srgbClr val="CC0000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0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</a:p>
            <a:p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</a:p>
          </p:txBody>
        </p:sp>
        <p:sp>
          <p:nvSpPr>
            <p:cNvPr id="109579" name="Line 11">
              <a:extLst>
                <a:ext uri="{FF2B5EF4-FFF2-40B4-BE49-F238E27FC236}">
                  <a16:creationId xmlns:a16="http://schemas.microsoft.com/office/drawing/2014/main" id="{DEB1F0A9-3FA3-498B-9328-8B511FD05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26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0" name="Line 12">
              <a:extLst>
                <a:ext uri="{FF2B5EF4-FFF2-40B4-BE49-F238E27FC236}">
                  <a16:creationId xmlns:a16="http://schemas.microsoft.com/office/drawing/2014/main" id="{2BC78E42-CF31-47D8-BE1C-389E5CE2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598"/>
              <a:ext cx="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1" name="Text Box 13">
              <a:extLst>
                <a:ext uri="{FF2B5EF4-FFF2-40B4-BE49-F238E27FC236}">
                  <a16:creationId xmlns:a16="http://schemas.microsoft.com/office/drawing/2014/main" id="{E35FEC0C-93E5-4C97-882B-8D6A13A34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1564"/>
              <a:ext cx="163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CR0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PE=0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线性地址就是物理地址</a:t>
              </a:r>
            </a:p>
          </p:txBody>
        </p:sp>
        <p:sp>
          <p:nvSpPr>
            <p:cNvPr id="109582" name="Text Box 14">
              <a:extLst>
                <a:ext uri="{FF2B5EF4-FFF2-40B4-BE49-F238E27FC236}">
                  <a16:creationId xmlns:a16="http://schemas.microsoft.com/office/drawing/2014/main" id="{CA7C6468-0C85-486D-B4BE-1C8E73296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1830"/>
              <a:ext cx="1362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线性地址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(32</a:t>
              </a:r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9584" name="Line 16">
              <a:extLst>
                <a:ext uri="{FF2B5EF4-FFF2-40B4-BE49-F238E27FC236}">
                  <a16:creationId xmlns:a16="http://schemas.microsoft.com/office/drawing/2014/main" id="{BA52B727-FFF5-4D4B-A215-4A54EDFC8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" y="488"/>
              <a:ext cx="0" cy="9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5" name="Line 17">
              <a:extLst>
                <a:ext uri="{FF2B5EF4-FFF2-40B4-BE49-F238E27FC236}">
                  <a16:creationId xmlns:a16="http://schemas.microsoft.com/office/drawing/2014/main" id="{B0921C1D-6867-4288-AA68-7C6A41D12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" y="1410"/>
              <a:ext cx="1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86" name="AutoShape 18">
              <a:extLst>
                <a:ext uri="{FF2B5EF4-FFF2-40B4-BE49-F238E27FC236}">
                  <a16:creationId xmlns:a16="http://schemas.microsoft.com/office/drawing/2014/main" id="{22D97F7D-653A-49FB-9793-B7DEF9E1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1334"/>
              <a:ext cx="199" cy="265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88" name="Text Box 20">
              <a:extLst>
                <a:ext uri="{FF2B5EF4-FFF2-40B4-BE49-F238E27FC236}">
                  <a16:creationId xmlns:a16="http://schemas.microsoft.com/office/drawing/2014/main" id="{8EF5DFCB-3B21-446C-B3EB-D8A857FAD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3633"/>
              <a:ext cx="26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1024</a:t>
              </a:r>
            </a:p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表项</a:t>
              </a:r>
            </a:p>
          </p:txBody>
        </p:sp>
        <p:sp>
          <p:nvSpPr>
            <p:cNvPr id="109589" name="Text Box 21">
              <a:extLst>
                <a:ext uri="{FF2B5EF4-FFF2-40B4-BE49-F238E27FC236}">
                  <a16:creationId xmlns:a16="http://schemas.microsoft.com/office/drawing/2014/main" id="{49622978-6F8A-4BEA-B476-13EF9C2E1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2257"/>
              <a:ext cx="1080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Dir(10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9590" name="Text Box 22">
              <a:extLst>
                <a:ext uri="{FF2B5EF4-FFF2-40B4-BE49-F238E27FC236}">
                  <a16:creationId xmlns:a16="http://schemas.microsoft.com/office/drawing/2014/main" id="{D7B0B988-DD98-4E32-A97F-D5AF6F344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2257"/>
              <a:ext cx="1190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Page(10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9591" name="Text Box 23">
              <a:extLst>
                <a:ext uri="{FF2B5EF4-FFF2-40B4-BE49-F238E27FC236}">
                  <a16:creationId xmlns:a16="http://schemas.microsoft.com/office/drawing/2014/main" id="{78238F51-498A-43E7-BC23-A1D1F19FD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2257"/>
              <a:ext cx="1250" cy="2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偏移量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Offset(12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9592" name="Text Box 24">
              <a:extLst>
                <a:ext uri="{FF2B5EF4-FFF2-40B4-BE49-F238E27FC236}">
                  <a16:creationId xmlns:a16="http://schemas.microsoft.com/office/drawing/2014/main" id="{BC45E4E1-ECD1-409A-B0B4-DB2C9CB5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057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页目录项</a:t>
              </a:r>
            </a:p>
            <a:p>
              <a:endParaRPr lang="zh-CN" altLang="en-US" sz="10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9593" name="Text Box 25">
              <a:extLst>
                <a:ext uri="{FF2B5EF4-FFF2-40B4-BE49-F238E27FC236}">
                  <a16:creationId xmlns:a16="http://schemas.microsoft.com/office/drawing/2014/main" id="{0B4A31B1-1145-4FC4-8FC2-673D34FE9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240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页目录项</a:t>
              </a:r>
            </a:p>
          </p:txBody>
        </p:sp>
        <p:sp>
          <p:nvSpPr>
            <p:cNvPr id="109594" name="Text Box 26">
              <a:extLst>
                <a:ext uri="{FF2B5EF4-FFF2-40B4-BE49-F238E27FC236}">
                  <a16:creationId xmlns:a16="http://schemas.microsoft.com/office/drawing/2014/main" id="{DCC64D5D-250A-434F-A143-8F4D18E82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423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页目录项</a:t>
              </a:r>
            </a:p>
          </p:txBody>
        </p:sp>
        <p:sp>
          <p:nvSpPr>
            <p:cNvPr id="109595" name="Text Box 27">
              <a:extLst>
                <a:ext uri="{FF2B5EF4-FFF2-40B4-BE49-F238E27FC236}">
                  <a16:creationId xmlns:a16="http://schemas.microsoft.com/office/drawing/2014/main" id="{1EBC1314-6943-47F5-B692-A0F1BE310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606"/>
              <a:ext cx="648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页目录项</a:t>
              </a:r>
            </a:p>
          </p:txBody>
        </p:sp>
        <p:sp>
          <p:nvSpPr>
            <p:cNvPr id="109596" name="Text Box 28">
              <a:extLst>
                <a:ext uri="{FF2B5EF4-FFF2-40B4-BE49-F238E27FC236}">
                  <a16:creationId xmlns:a16="http://schemas.microsoft.com/office/drawing/2014/main" id="{184214BD-874E-4F3B-AB3F-B498B0582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790"/>
              <a:ext cx="648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．</a:t>
              </a:r>
            </a:p>
          </p:txBody>
        </p:sp>
        <p:sp>
          <p:nvSpPr>
            <p:cNvPr id="109597" name="Text Box 29">
              <a:extLst>
                <a:ext uri="{FF2B5EF4-FFF2-40B4-BE49-F238E27FC236}">
                  <a16:creationId xmlns:a16="http://schemas.microsoft.com/office/drawing/2014/main" id="{3956D626-D7C1-4158-89D5-F2E4B1944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3974"/>
              <a:ext cx="64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．</a:t>
              </a:r>
            </a:p>
          </p:txBody>
        </p:sp>
        <p:sp>
          <p:nvSpPr>
            <p:cNvPr id="109598" name="AutoShape 30">
              <a:extLst>
                <a:ext uri="{FF2B5EF4-FFF2-40B4-BE49-F238E27FC236}">
                  <a16:creationId xmlns:a16="http://schemas.microsoft.com/office/drawing/2014/main" id="{630AD6EC-5073-44E1-B421-6C6CBDC0D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057"/>
              <a:ext cx="108" cy="1099"/>
            </a:xfrm>
            <a:prstGeom prst="leftBrace">
              <a:avLst>
                <a:gd name="adj1" fmla="val 8479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99" name="Text Box 31">
              <a:extLst>
                <a:ext uri="{FF2B5EF4-FFF2-40B4-BE49-F238E27FC236}">
                  <a16:creationId xmlns:a16="http://schemas.microsoft.com/office/drawing/2014/main" id="{EA7E0A02-E966-4408-A56E-1211B33EE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840"/>
              <a:ext cx="39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</a:t>
              </a:r>
            </a:p>
          </p:txBody>
        </p:sp>
        <p:sp>
          <p:nvSpPr>
            <p:cNvPr id="109600" name="Text Box 32">
              <a:extLst>
                <a:ext uri="{FF2B5EF4-FFF2-40B4-BE49-F238E27FC236}">
                  <a16:creationId xmlns:a16="http://schemas.microsoft.com/office/drawing/2014/main" id="{53D76909-6F08-4050-8839-A87744C9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057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页表项</a:t>
              </a:r>
            </a:p>
          </p:txBody>
        </p:sp>
        <p:sp>
          <p:nvSpPr>
            <p:cNvPr id="109601" name="Text Box 33">
              <a:extLst>
                <a:ext uri="{FF2B5EF4-FFF2-40B4-BE49-F238E27FC236}">
                  <a16:creationId xmlns:a16="http://schemas.microsoft.com/office/drawing/2014/main" id="{A325298F-9436-4D29-BC36-0A1EC5998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240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页表项</a:t>
              </a:r>
            </a:p>
          </p:txBody>
        </p:sp>
        <p:sp>
          <p:nvSpPr>
            <p:cNvPr id="109602" name="Text Box 34">
              <a:extLst>
                <a:ext uri="{FF2B5EF4-FFF2-40B4-BE49-F238E27FC236}">
                  <a16:creationId xmlns:a16="http://schemas.microsoft.com/office/drawing/2014/main" id="{E631A3EC-CF67-403C-B75E-6C5EC59B6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423"/>
              <a:ext cx="648" cy="1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endParaRPr lang="en-US" altLang="en-US" sz="12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9603" name="Text Box 35">
              <a:extLst>
                <a:ext uri="{FF2B5EF4-FFF2-40B4-BE49-F238E27FC236}">
                  <a16:creationId xmlns:a16="http://schemas.microsoft.com/office/drawing/2014/main" id="{AA49C5A9-E14D-42AD-B9D5-B7938A4A1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606"/>
              <a:ext cx="648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页表项</a:t>
              </a:r>
            </a:p>
          </p:txBody>
        </p:sp>
        <p:sp>
          <p:nvSpPr>
            <p:cNvPr id="109604" name="Text Box 36">
              <a:extLst>
                <a:ext uri="{FF2B5EF4-FFF2-40B4-BE49-F238E27FC236}">
                  <a16:creationId xmlns:a16="http://schemas.microsoft.com/office/drawing/2014/main" id="{F08F72F8-31DB-4DB2-A994-F2DAB6AB4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790"/>
              <a:ext cx="648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．</a:t>
              </a:r>
            </a:p>
          </p:txBody>
        </p:sp>
        <p:sp>
          <p:nvSpPr>
            <p:cNvPr id="109605" name="Text Box 37">
              <a:extLst>
                <a:ext uri="{FF2B5EF4-FFF2-40B4-BE49-F238E27FC236}">
                  <a16:creationId xmlns:a16="http://schemas.microsoft.com/office/drawing/2014/main" id="{59AB507F-0837-4D7F-BC41-BE476DB1C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974"/>
              <a:ext cx="648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/>
              <a:r>
                <a:rPr lang="en-US" altLang="zh-CN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sz="10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．</a:t>
              </a:r>
            </a:p>
          </p:txBody>
        </p:sp>
        <p:sp>
          <p:nvSpPr>
            <p:cNvPr id="109606" name="Text Box 38">
              <a:extLst>
                <a:ext uri="{FF2B5EF4-FFF2-40B4-BE49-F238E27FC236}">
                  <a16:creationId xmlns:a16="http://schemas.microsoft.com/office/drawing/2014/main" id="{A7F2609D-CB7D-41E8-AFEE-0F5D18A24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2840"/>
              <a:ext cx="3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页表页</a:t>
              </a:r>
            </a:p>
          </p:txBody>
        </p:sp>
        <p:sp>
          <p:nvSpPr>
            <p:cNvPr id="109607" name="Line 39">
              <a:extLst>
                <a:ext uri="{FF2B5EF4-FFF2-40B4-BE49-F238E27FC236}">
                  <a16:creationId xmlns:a16="http://schemas.microsoft.com/office/drawing/2014/main" id="{6B72929B-1804-4171-9862-B479A8FBC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2532"/>
              <a:ext cx="0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8" name="Line 40">
              <a:extLst>
                <a:ext uri="{FF2B5EF4-FFF2-40B4-BE49-F238E27FC236}">
                  <a16:creationId xmlns:a16="http://schemas.microsoft.com/office/drawing/2014/main" id="{B2058E19-BD81-4E67-90A4-04B1A6F17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3540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9" name="AutoShape 41">
              <a:extLst>
                <a:ext uri="{FF2B5EF4-FFF2-40B4-BE49-F238E27FC236}">
                  <a16:creationId xmlns:a16="http://schemas.microsoft.com/office/drawing/2014/main" id="{44070121-FDEC-476B-9AB8-BDF042B4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3449"/>
              <a:ext cx="215" cy="184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10" name="Line 42">
              <a:extLst>
                <a:ext uri="{FF2B5EF4-FFF2-40B4-BE49-F238E27FC236}">
                  <a16:creationId xmlns:a16="http://schemas.microsoft.com/office/drawing/2014/main" id="{AE9CCDC0-EEDC-44FD-8FF7-D00F93A36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" y="2532"/>
              <a:ext cx="0" cy="9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1" name="Line 43">
              <a:extLst>
                <a:ext uri="{FF2B5EF4-FFF2-40B4-BE49-F238E27FC236}">
                  <a16:creationId xmlns:a16="http://schemas.microsoft.com/office/drawing/2014/main" id="{C7936142-8A30-4E03-9528-22F49BE6E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3540"/>
              <a:ext cx="2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2" name="AutoShape 44">
              <a:extLst>
                <a:ext uri="{FF2B5EF4-FFF2-40B4-BE49-F238E27FC236}">
                  <a16:creationId xmlns:a16="http://schemas.microsoft.com/office/drawing/2014/main" id="{778A3CF2-F169-4C86-A0F3-118C8E0B5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449"/>
              <a:ext cx="216" cy="184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13" name="Line 45">
              <a:extLst>
                <a:ext uri="{FF2B5EF4-FFF2-40B4-BE49-F238E27FC236}">
                  <a16:creationId xmlns:a16="http://schemas.microsoft.com/office/drawing/2014/main" id="{5A3729BE-AC7B-43CA-A982-518627B2F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3540"/>
              <a:ext cx="2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4" name="Line 46">
              <a:extLst>
                <a:ext uri="{FF2B5EF4-FFF2-40B4-BE49-F238E27FC236}">
                  <a16:creationId xmlns:a16="http://schemas.microsoft.com/office/drawing/2014/main" id="{4D6F55F7-A3AB-4821-A9C4-1384B7055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9" y="3540"/>
              <a:ext cx="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5" name="Line 47">
              <a:extLst>
                <a:ext uri="{FF2B5EF4-FFF2-40B4-BE49-F238E27FC236}">
                  <a16:creationId xmlns:a16="http://schemas.microsoft.com/office/drawing/2014/main" id="{A250F8EF-BA86-40EC-B9F0-EDB3B77A0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3540"/>
              <a:ext cx="1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6" name="Line 48">
              <a:extLst>
                <a:ext uri="{FF2B5EF4-FFF2-40B4-BE49-F238E27FC236}">
                  <a16:creationId xmlns:a16="http://schemas.microsoft.com/office/drawing/2014/main" id="{36281271-338E-425F-87B4-7B77F01D9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2532"/>
              <a:ext cx="0" cy="9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18" name="Text Box 50">
              <a:extLst>
                <a:ext uri="{FF2B5EF4-FFF2-40B4-BE49-F238E27FC236}">
                  <a16:creationId xmlns:a16="http://schemas.microsoft.com/office/drawing/2014/main" id="{8A02D071-F12B-4DC1-AE2A-F9D84AC33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4" y="3449"/>
              <a:ext cx="882" cy="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(32</a:t>
              </a:r>
              <a:r>
                <a:rPr lang="zh-CN" altLang="en-US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109619" name="Text Box 51">
              <a:extLst>
                <a:ext uri="{FF2B5EF4-FFF2-40B4-BE49-F238E27FC236}">
                  <a16:creationId xmlns:a16="http://schemas.microsoft.com/office/drawing/2014/main" id="{8EB6122E-592F-4DCE-AFFF-36BE1A734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" y="3633"/>
              <a:ext cx="28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1024</a:t>
              </a:r>
            </a:p>
            <a:p>
              <a:pPr algn="just"/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表项</a:t>
              </a:r>
            </a:p>
          </p:txBody>
        </p:sp>
        <p:sp>
          <p:nvSpPr>
            <p:cNvPr id="109620" name="Text Box 52">
              <a:extLst>
                <a:ext uri="{FF2B5EF4-FFF2-40B4-BE49-F238E27FC236}">
                  <a16:creationId xmlns:a16="http://schemas.microsoft.com/office/drawing/2014/main" id="{B7A7ED03-9713-4FB7-8EDB-0A075D08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019"/>
              <a:ext cx="433" cy="1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CN" sz="14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CR3</a:t>
              </a:r>
            </a:p>
          </p:txBody>
        </p:sp>
        <p:sp>
          <p:nvSpPr>
            <p:cNvPr id="109621" name="Line 53">
              <a:extLst>
                <a:ext uri="{FF2B5EF4-FFF2-40B4-BE49-F238E27FC236}">
                  <a16:creationId xmlns:a16="http://schemas.microsoft.com/office/drawing/2014/main" id="{D7CFCFC1-4699-40E0-97D9-EB557E2F6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3082"/>
              <a:ext cx="4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2" name="Text Box 54">
              <a:extLst>
                <a:ext uri="{FF2B5EF4-FFF2-40B4-BE49-F238E27FC236}">
                  <a16:creationId xmlns:a16="http://schemas.microsoft.com/office/drawing/2014/main" id="{9D580669-0198-422A-84A9-DB81C4612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950"/>
              <a:ext cx="590" cy="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访问权限</a:t>
              </a:r>
            </a:p>
          </p:txBody>
        </p:sp>
        <p:sp>
          <p:nvSpPr>
            <p:cNvPr id="109623" name="Text Box 55">
              <a:extLst>
                <a:ext uri="{FF2B5EF4-FFF2-40B4-BE49-F238E27FC236}">
                  <a16:creationId xmlns:a16="http://schemas.microsoft.com/office/drawing/2014/main" id="{073097C4-7CAF-44B9-BFA3-F931ACA5D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950"/>
              <a:ext cx="635" cy="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32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位段基址</a:t>
              </a:r>
            </a:p>
          </p:txBody>
        </p:sp>
        <p:sp>
          <p:nvSpPr>
            <p:cNvPr id="109624" name="Text Box 56">
              <a:extLst>
                <a:ext uri="{FF2B5EF4-FFF2-40B4-BE49-F238E27FC236}">
                  <a16:creationId xmlns:a16="http://schemas.microsoft.com/office/drawing/2014/main" id="{526B304A-21F2-4966-94E3-D7E0EF619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1" y="950"/>
              <a:ext cx="363" cy="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限长</a:t>
              </a:r>
            </a:p>
          </p:txBody>
        </p:sp>
        <p:sp>
          <p:nvSpPr>
            <p:cNvPr id="109625" name="Line 57">
              <a:extLst>
                <a:ext uri="{FF2B5EF4-FFF2-40B4-BE49-F238E27FC236}">
                  <a16:creationId xmlns:a16="http://schemas.microsoft.com/office/drawing/2014/main" id="{97C415CA-C3AB-45A2-855B-C5D3C157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421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6" name="Line 58">
              <a:extLst>
                <a:ext uri="{FF2B5EF4-FFF2-40B4-BE49-F238E27FC236}">
                  <a16:creationId xmlns:a16="http://schemas.microsoft.com/office/drawing/2014/main" id="{D207A37A-5409-4FAB-A137-37E8ABA50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642"/>
              <a:ext cx="0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7" name="Line 59">
              <a:extLst>
                <a:ext uri="{FF2B5EF4-FFF2-40B4-BE49-F238E27FC236}">
                  <a16:creationId xmlns:a16="http://schemas.microsoft.com/office/drawing/2014/main" id="{40B3725A-66EC-4AAD-B104-C6196A734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642"/>
              <a:ext cx="13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8" name="AutoShape 60">
              <a:extLst>
                <a:ext uri="{FF2B5EF4-FFF2-40B4-BE49-F238E27FC236}">
                  <a16:creationId xmlns:a16="http://schemas.microsoft.com/office/drawing/2014/main" id="{F48BB3B5-2F69-4CE0-BD9E-A879990A890F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924" y="487"/>
              <a:ext cx="272" cy="3263"/>
            </a:xfrm>
            <a:prstGeom prst="leftBrace">
              <a:avLst>
                <a:gd name="adj1" fmla="val 999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9" name="Line 61">
              <a:extLst>
                <a:ext uri="{FF2B5EF4-FFF2-40B4-BE49-F238E27FC236}">
                  <a16:creationId xmlns:a16="http://schemas.microsoft.com/office/drawing/2014/main" id="{B9CBB886-885A-4D7B-A4A0-B9501A758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642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0" name="Line 62">
              <a:extLst>
                <a:ext uri="{FF2B5EF4-FFF2-40B4-BE49-F238E27FC236}">
                  <a16:creationId xmlns:a16="http://schemas.microsoft.com/office/drawing/2014/main" id="{70377013-8EAD-4B54-BDC1-3B93DEF87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180"/>
              <a:ext cx="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1" name="Line 63">
              <a:extLst>
                <a:ext uri="{FF2B5EF4-FFF2-40B4-BE49-F238E27FC236}">
                  <a16:creationId xmlns:a16="http://schemas.microsoft.com/office/drawing/2014/main" id="{EDAAF0E4-B2B5-4446-90A4-4B0BABDF5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488"/>
              <a:ext cx="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2" name="Line 64">
              <a:extLst>
                <a:ext uri="{FF2B5EF4-FFF2-40B4-BE49-F238E27FC236}">
                  <a16:creationId xmlns:a16="http://schemas.microsoft.com/office/drawing/2014/main" id="{3A990C2F-25B9-4C46-852D-4AB0573D0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487"/>
              <a:ext cx="9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3" name="Line 65">
              <a:extLst>
                <a:ext uri="{FF2B5EF4-FFF2-40B4-BE49-F238E27FC236}">
                  <a16:creationId xmlns:a16="http://schemas.microsoft.com/office/drawing/2014/main" id="{947E27F9-5467-4003-9CB1-5DDDDC589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599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4" name="AutoShape 66">
              <a:extLst>
                <a:ext uri="{FF2B5EF4-FFF2-40B4-BE49-F238E27FC236}">
                  <a16:creationId xmlns:a16="http://schemas.microsoft.com/office/drawing/2014/main" id="{6CF50F8C-EC7D-421F-A3B1-54B418CDF221}"/>
                </a:ext>
              </a:extLst>
            </p:cNvPr>
            <p:cNvSpPr>
              <a:spLocks/>
            </p:cNvSpPr>
            <p:nvPr/>
          </p:nvSpPr>
          <p:spPr bwMode="auto">
            <a:xfrm rot="-16200000">
              <a:off x="2802" y="147"/>
              <a:ext cx="154" cy="1451"/>
            </a:xfrm>
            <a:prstGeom prst="leftBrace">
              <a:avLst>
                <a:gd name="adj1" fmla="val 7851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5" name="Text Box 67">
              <a:extLst>
                <a:ext uri="{FF2B5EF4-FFF2-40B4-BE49-F238E27FC236}">
                  <a16:creationId xmlns:a16="http://schemas.microsoft.com/office/drawing/2014/main" id="{BB23C814-417D-4A00-8BF3-1D3882781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1856"/>
              <a:ext cx="127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CR0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PE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和</a:t>
              </a:r>
              <a:r>
                <a:rPr lang="en-US" altLang="zh-CN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PG=1</a:t>
              </a:r>
              <a:r>
                <a:rPr lang="zh-CN" altLang="en-US" sz="1200">
                  <a:solidFill>
                    <a:srgbClr val="CC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分页方式</a:t>
              </a:r>
            </a:p>
          </p:txBody>
        </p:sp>
        <p:sp>
          <p:nvSpPr>
            <p:cNvPr id="109636" name="Line 68">
              <a:extLst>
                <a:ext uri="{FF2B5EF4-FFF2-40B4-BE49-F238E27FC236}">
                  <a16:creationId xmlns:a16="http://schemas.microsoft.com/office/drawing/2014/main" id="{5ED338A8-6334-41C7-9CCF-2A521E286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1870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AA94545-C615-4A1C-9A2F-2DA0E529F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4.7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虚拟存储管理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C57B4A6-5749-47AE-88A9-C044E2151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400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4.7.1 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虚拟存储管理概述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中，进程可访问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4GB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虚拟地址空间，其中，从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3GB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被用户进程独占并可直接进行访问；从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3GB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4GB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是内核空间，由所有核心态进程共享，存放系统代码和数据。</a:t>
            </a:r>
          </a:p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进程有一个页目录，大小为一个页，页目录的起始地址存放在进程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mm_struct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结构中，工作时被装入寄存器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CR3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。页目录项为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字节，共有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1024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项，用来保存页表的起始地址。每张页表也用一个页面存储，每项为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字节，共有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1024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项，用来保存页框基地址。 </a:t>
            </a: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752E241-DF14-4F29-9640-3CD62A8ED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zh-CN" altLang="en-US" sz="4800">
                <a:ea typeface="华文新魏" panose="02010800040101010101" pitchFamily="2" charset="-122"/>
              </a:rPr>
              <a:t>页表项的格式</a:t>
            </a:r>
            <a:r>
              <a:rPr lang="zh-CN" altLang="en-US"/>
              <a:t>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0F23417-0DC9-40C7-9142-DAD6A2A20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061325" cy="5256212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位为页面在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不在主存；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位若置位，页面可读可写，否则只读；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位为选择用户级访问许可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内核级访问许可；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位为若置位表示页面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zh-CN" altLang="en-US">
                <a:ea typeface="华文新魏" panose="02010800040101010101" pitchFamily="2" charset="-122"/>
              </a:rPr>
              <a:t>“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直写</a:t>
            </a:r>
            <a:r>
              <a:rPr lang="zh-CN" altLang="en-US">
                <a:ea typeface="华文新魏" panose="02010800040101010101" pitchFamily="2" charset="-122"/>
              </a:rPr>
              <a:t>”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，否则回写缓存；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位为若置位，禁用高速缓存；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位为置位表示该页面最近曾被访问过；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位为被置位，表示页面在上次该位被清除之后页面内容被改变过；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位为页面大小；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位为全局页面；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至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位是页框基地址。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12658" name="Group 18">
            <a:extLst>
              <a:ext uri="{FF2B5EF4-FFF2-40B4-BE49-F238E27FC236}">
                <a16:creationId xmlns:a16="http://schemas.microsoft.com/office/drawing/2014/main" id="{120913A9-85C2-4AB9-9EEB-F9ACE9BE61F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445125"/>
            <a:ext cx="7559675" cy="1296988"/>
            <a:chOff x="431" y="3430"/>
            <a:chExt cx="4762" cy="817"/>
          </a:xfrm>
        </p:grpSpPr>
        <p:grpSp>
          <p:nvGrpSpPr>
            <p:cNvPr id="112657" name="Group 17">
              <a:extLst>
                <a:ext uri="{FF2B5EF4-FFF2-40B4-BE49-F238E27FC236}">
                  <a16:creationId xmlns:a16="http://schemas.microsoft.com/office/drawing/2014/main" id="{C1F79F21-4079-4013-9B22-0A36A0125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3430"/>
              <a:ext cx="4762" cy="816"/>
              <a:chOff x="431" y="2977"/>
              <a:chExt cx="4762" cy="816"/>
            </a:xfrm>
          </p:grpSpPr>
          <p:sp>
            <p:nvSpPr>
              <p:cNvPr id="112645" name="Text Box 5">
                <a:extLst>
                  <a:ext uri="{FF2B5EF4-FFF2-40B4-BE49-F238E27FC236}">
                    <a16:creationId xmlns:a16="http://schemas.microsoft.com/office/drawing/2014/main" id="{EB9F7E36-8A20-4AB1-B3ED-1A4188279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2977"/>
                <a:ext cx="4762" cy="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8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31                                        12        8      7     6     5     4       3       2      1       0</a:t>
                </a:r>
              </a:p>
            </p:txBody>
          </p:sp>
          <p:sp>
            <p:nvSpPr>
              <p:cNvPr id="112646" name="Text Box 6">
                <a:extLst>
                  <a:ext uri="{FF2B5EF4-FFF2-40B4-BE49-F238E27FC236}">
                    <a16:creationId xmlns:a16="http://schemas.microsoft.com/office/drawing/2014/main" id="{5BA9B5E9-A8AF-45E0-B78E-9F179073E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3226"/>
                <a:ext cx="4537" cy="5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8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页框基地址                         </a:t>
                </a:r>
                <a:r>
                  <a:rPr lang="en-US" altLang="zh-CN" sz="1800">
                    <a:solidFill>
                      <a:srgbClr val="CC0000"/>
                    </a:solidFill>
                    <a:ea typeface="华文新魏" panose="02010800040101010101" pitchFamily="2" charset="-122"/>
                  </a:rPr>
                  <a:t>…</a:t>
                </a:r>
                <a:r>
                  <a:rPr lang="en-US" altLang="zh-CN" sz="1800">
                    <a:solidFill>
                      <a:srgbClr val="CC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G   ps     D    A   CD    WT   U/S  R/W    P</a:t>
                </a:r>
              </a:p>
            </p:txBody>
          </p:sp>
          <p:sp>
            <p:nvSpPr>
              <p:cNvPr id="112647" name="Line 7">
                <a:extLst>
                  <a:ext uri="{FF2B5EF4-FFF2-40B4-BE49-F238E27FC236}">
                    <a16:creationId xmlns:a16="http://schemas.microsoft.com/office/drawing/2014/main" id="{D7138898-6A4E-4A95-82C5-CD5A6EB63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48" name="Line 8">
                <a:extLst>
                  <a:ext uri="{FF2B5EF4-FFF2-40B4-BE49-F238E27FC236}">
                    <a16:creationId xmlns:a16="http://schemas.microsoft.com/office/drawing/2014/main" id="{BF17699A-9D79-4F24-99C5-38C4DA772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49" name="Line 9">
                <a:extLst>
                  <a:ext uri="{FF2B5EF4-FFF2-40B4-BE49-F238E27FC236}">
                    <a16:creationId xmlns:a16="http://schemas.microsoft.com/office/drawing/2014/main" id="{712100A5-A97D-491B-8F1B-883005BFB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6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0" name="Line 10">
                <a:extLst>
                  <a:ext uri="{FF2B5EF4-FFF2-40B4-BE49-F238E27FC236}">
                    <a16:creationId xmlns:a16="http://schemas.microsoft.com/office/drawing/2014/main" id="{3A928561-0477-4AA0-8287-8F13678BD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3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1" name="Line 11">
                <a:extLst>
                  <a:ext uri="{FF2B5EF4-FFF2-40B4-BE49-F238E27FC236}">
                    <a16:creationId xmlns:a16="http://schemas.microsoft.com/office/drawing/2014/main" id="{E4EF6871-D1DD-42F3-BDC0-0A76F4778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0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2" name="Line 12">
                <a:extLst>
                  <a:ext uri="{FF2B5EF4-FFF2-40B4-BE49-F238E27FC236}">
                    <a16:creationId xmlns:a16="http://schemas.microsoft.com/office/drawing/2014/main" id="{EA0A2EC9-A89C-44D9-A907-E3C02BA12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0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3" name="Line 13">
                <a:extLst>
                  <a:ext uri="{FF2B5EF4-FFF2-40B4-BE49-F238E27FC236}">
                    <a16:creationId xmlns:a16="http://schemas.microsoft.com/office/drawing/2014/main" id="{CDB41DD0-7E96-467A-B37D-1FFCB2032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4" name="Line 14">
                <a:extLst>
                  <a:ext uri="{FF2B5EF4-FFF2-40B4-BE49-F238E27FC236}">
                    <a16:creationId xmlns:a16="http://schemas.microsoft.com/office/drawing/2014/main" id="{1382AF86-F237-4ABD-90E1-F5E5CBD90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0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55" name="Line 15">
                <a:extLst>
                  <a:ext uri="{FF2B5EF4-FFF2-40B4-BE49-F238E27FC236}">
                    <a16:creationId xmlns:a16="http://schemas.microsoft.com/office/drawing/2014/main" id="{891029A2-4163-4C6D-A2D0-6F38BFAC0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226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56" name="Line 16">
              <a:extLst>
                <a:ext uri="{FF2B5EF4-FFF2-40B4-BE49-F238E27FC236}">
                  <a16:creationId xmlns:a16="http://schemas.microsoft.com/office/drawing/2014/main" id="{34EEBC36-7286-4D2A-8AAA-98FADBA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680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016CBB3-FC0B-41F5-B4D7-219D1A548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4.7.2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存储管理数据结构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3CA92BA-E0BB-4A8B-9F8A-CB42A0F8A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256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物理主存数据结构</a:t>
            </a:r>
          </a:p>
          <a:p>
            <a:pPr>
              <a:buFontTx/>
              <a:buNone/>
            </a:pPr>
            <a:r>
              <a:rPr lang="zh-CN" altLang="en-US" sz="3600"/>
              <a:t>   </a:t>
            </a:r>
            <a:r>
              <a:rPr lang="zh-CN" altLang="en-US" sz="3600">
                <a:ea typeface="华文新魏" panose="02010800040101010101" pitchFamily="2" charset="-122"/>
              </a:rPr>
              <a:t>物理主存分三个层次管理：</a:t>
            </a:r>
          </a:p>
          <a:p>
            <a:pPr>
              <a:buFontTx/>
              <a:buNone/>
            </a:pPr>
            <a:r>
              <a:rPr lang="zh-CN" altLang="en-US" sz="3600"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ea typeface="华文新魏" panose="02010800040101010101" pitchFamily="2" charset="-122"/>
              </a:rPr>
              <a:t>1)</a:t>
            </a:r>
            <a:r>
              <a:rPr lang="zh-CN" altLang="en-US" sz="3600">
                <a:ea typeface="华文新魏" panose="02010800040101010101" pitchFamily="2" charset="-122"/>
              </a:rPr>
              <a:t>存储节点</a:t>
            </a:r>
          </a:p>
          <a:p>
            <a:pPr>
              <a:buFontTx/>
              <a:buNone/>
            </a:pPr>
            <a:r>
              <a:rPr lang="zh-CN" altLang="en-US" sz="3600"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ea typeface="华文新魏" panose="02010800040101010101" pitchFamily="2" charset="-122"/>
              </a:rPr>
              <a:t>2)</a:t>
            </a:r>
            <a:r>
              <a:rPr lang="zh-CN" altLang="en-US" sz="3600">
                <a:ea typeface="华文新魏" panose="02010800040101010101" pitchFamily="2" charset="-122"/>
              </a:rPr>
              <a:t>管理区</a:t>
            </a:r>
          </a:p>
          <a:p>
            <a:pPr>
              <a:buFontTx/>
              <a:buNone/>
            </a:pPr>
            <a:r>
              <a:rPr lang="zh-CN" altLang="en-US" sz="3600">
                <a:ea typeface="华文新魏" panose="02010800040101010101" pitchFamily="2" charset="-122"/>
              </a:rPr>
              <a:t>   </a:t>
            </a:r>
            <a:r>
              <a:rPr lang="en-US" altLang="zh-CN" sz="3600">
                <a:ea typeface="华文新魏" panose="02010800040101010101" pitchFamily="2" charset="-122"/>
              </a:rPr>
              <a:t>3)</a:t>
            </a:r>
            <a:r>
              <a:rPr lang="zh-CN" altLang="en-US" sz="3600">
                <a:ea typeface="华文新魏" panose="02010800040101010101" pitchFamily="2" charset="-122"/>
              </a:rPr>
              <a:t>页框</a:t>
            </a:r>
          </a:p>
          <a:p>
            <a:pPr>
              <a:buFontTx/>
              <a:buNone/>
            </a:pPr>
            <a:endParaRPr lang="zh-CN" altLang="en-US" sz="360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0A1FC43-3C03-4206-813E-0B5E0B4B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页框管理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6108DAC-9F2D-4262-AC43-05EB9BFE0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1831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物理主存划分成页框，其长度与页面相等，系统中所有页框都由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表描述，它在初始化时通过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free_area_init( 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函数创建。</a:t>
            </a: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本身是由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mem_map_t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组成的数组，每个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mem_map_t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描述一个页框，整个数组就代表系统中的全部页框，数组下标就是物理页框的序号，用于对页框进行管理。 </a:t>
            </a:r>
          </a:p>
          <a:p>
            <a:pPr>
              <a:buFontTx/>
              <a:buNone/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1B446CF-2327-4968-A508-DD32250A7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0425" y="-171450"/>
            <a:ext cx="2808288" cy="1143000"/>
          </a:xfrm>
        </p:spPr>
        <p:txBody>
          <a:bodyPr/>
          <a:lstStyle/>
          <a:p>
            <a:r>
              <a:rPr lang="en-US" altLang="zh-CN" sz="4000"/>
              <a:t>mem_map_t 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28576FA-A3B6-4AF7-AFB5-199632C3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064500" cy="61928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typedef struct page {     /*page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数据结构*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list_head list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/*list_head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是通用双向链队列结构，链接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page*/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page *next_ hash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page cache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hash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表中的后继指针*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atomic_t count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   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访问此页框的进程个数*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flags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标志位*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dirty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    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修改标志*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list_head lru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页面换出链表或活跃链表*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age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     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页面的年龄，越小越先换出*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map_nr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页框在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mem_map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表中的下标*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page  **pprev_hash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/*page cache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hash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表中的前向指针*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buffer_head *buffers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若该页框用做缓冲区，指示缓冲区地址*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inode *inode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页框主存放代码或数据所属文件的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inode*/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unsigned long offset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页框主存放代码或数据所属文件的位移*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 struct zone_struct zone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/*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页框所在管理区*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   }mem_map_t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B6864D5-9791-4EF4-A7C7-767D38C0B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管理区管理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DC5494C-63AA-4E28-B88F-ADE1C1745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主存被划分成三个区：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ZONE_DMA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区，专供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DMA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使用；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ZONE_NORMAL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区，被常规使用；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ZONE_HIGHMEM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区，内核不能直接映射区。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设置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ZONE_DMA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是保证磁盘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所需的连续物理页框，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ZONE_NORMAL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里的页框用作通常的主存分配。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2371</Words>
  <Application>Microsoft Office PowerPoint</Application>
  <PresentationFormat>全屏显示(4:3)</PresentationFormat>
  <Paragraphs>216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Times New Roman</vt:lpstr>
      <vt:lpstr>宋体</vt:lpstr>
      <vt:lpstr>华文新魏</vt:lpstr>
      <vt:lpstr>默认设计模板</vt:lpstr>
      <vt:lpstr>4.6 Intel x86分段和分页存储结构</vt:lpstr>
      <vt:lpstr>虚拟地址空间大小</vt:lpstr>
      <vt:lpstr> 段页式地址转换过程</vt:lpstr>
      <vt:lpstr>4.7 Linux虚拟存储管理</vt:lpstr>
      <vt:lpstr>页表项的格式 </vt:lpstr>
      <vt:lpstr>4.7.2 存储管理数据结构 </vt:lpstr>
      <vt:lpstr>1) 页框管理</vt:lpstr>
      <vt:lpstr>mem_map_t </vt:lpstr>
      <vt:lpstr>2) 管理区管理 </vt:lpstr>
      <vt:lpstr>管理区数据结构zone_struct</vt:lpstr>
      <vt:lpstr>zone_struct描述： </vt:lpstr>
      <vt:lpstr>存储节点管理数据结构 </vt:lpstr>
      <vt:lpstr>2 虚拟主存管理</vt:lpstr>
      <vt:lpstr>2) 主存描述符mm_struct</vt:lpstr>
      <vt:lpstr>进程虚存管理数据结构</vt:lpstr>
      <vt:lpstr>4.7.3主存页框调度</vt:lpstr>
      <vt:lpstr>4.7.4 进程虚存空间映射 </vt:lpstr>
      <vt:lpstr>4.7.5 缺页异常处理(1)</vt:lpstr>
      <vt:lpstr> 缺页异常处理(2)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162</cp:revision>
  <dcterms:created xsi:type="dcterms:W3CDTF">2002-10-28T07:32:45Z</dcterms:created>
  <dcterms:modified xsi:type="dcterms:W3CDTF">2019-09-17T18:55:55Z</dcterms:modified>
</cp:coreProperties>
</file>