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19" r:id="rId3"/>
    <p:sldId id="260" r:id="rId4"/>
    <p:sldId id="262" r:id="rId5"/>
    <p:sldId id="263" r:id="rId6"/>
    <p:sldId id="265" r:id="rId7"/>
    <p:sldId id="266" r:id="rId8"/>
    <p:sldId id="268" r:id="rId9"/>
    <p:sldId id="312" r:id="rId10"/>
    <p:sldId id="275" r:id="rId11"/>
    <p:sldId id="285" r:id="rId12"/>
    <p:sldId id="280" r:id="rId13"/>
    <p:sldId id="283" r:id="rId14"/>
    <p:sldId id="286" r:id="rId15"/>
    <p:sldId id="291" r:id="rId16"/>
    <p:sldId id="292" r:id="rId17"/>
    <p:sldId id="293" r:id="rId18"/>
    <p:sldId id="295" r:id="rId19"/>
    <p:sldId id="320" r:id="rId20"/>
    <p:sldId id="321" r:id="rId21"/>
    <p:sldId id="287" r:id="rId22"/>
    <p:sldId id="288" r:id="rId23"/>
    <p:sldId id="296" r:id="rId24"/>
    <p:sldId id="297" r:id="rId25"/>
    <p:sldId id="298" r:id="rId26"/>
    <p:sldId id="299" r:id="rId27"/>
    <p:sldId id="300" r:id="rId28"/>
    <p:sldId id="315" r:id="rId29"/>
    <p:sldId id="316" r:id="rId30"/>
    <p:sldId id="318" r:id="rId31"/>
    <p:sldId id="305"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CC3300"/>
    <a:srgbClr val="800000"/>
    <a:srgbClr val="CC0000"/>
    <a:srgbClr val="FF6600"/>
    <a:srgbClr val="008000"/>
    <a:srgbClr val="6633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D0895-2036-4351-B896-48BEE2A960C1}"/>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5007FBB5-0FCD-4A46-BD0B-730309C6FDC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3F5BA8F-A460-4462-9722-8A1C8E174A0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FC9355B-9219-48AE-84FF-55BA79715C0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7AE5B4C-4C4C-45D2-8677-B7CF77A4257F}"/>
              </a:ext>
            </a:extLst>
          </p:cNvPr>
          <p:cNvSpPr>
            <a:spLocks noGrp="1"/>
          </p:cNvSpPr>
          <p:nvPr>
            <p:ph type="sldNum" sz="quarter" idx="12"/>
          </p:nvPr>
        </p:nvSpPr>
        <p:spPr/>
        <p:txBody>
          <a:bodyPr/>
          <a:lstStyle>
            <a:lvl1pPr>
              <a:defRPr/>
            </a:lvl1pPr>
          </a:lstStyle>
          <a:p>
            <a:fld id="{A3188A9E-6418-47FC-B1B7-F56CEE48E4A7}" type="slidenum">
              <a:rPr lang="en-US" altLang="zh-CN"/>
              <a:pPr/>
              <a:t>‹#›</a:t>
            </a:fld>
            <a:endParaRPr lang="en-US" altLang="zh-CN"/>
          </a:p>
        </p:txBody>
      </p:sp>
    </p:spTree>
    <p:extLst>
      <p:ext uri="{BB962C8B-B14F-4D97-AF65-F5344CB8AC3E}">
        <p14:creationId xmlns:p14="http://schemas.microsoft.com/office/powerpoint/2010/main" val="32460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A3E58-E13B-4275-BDC2-BF34FE9FFDB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A0456D5-29E0-4D18-9448-C4ADB07C18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E1E7A6E-0347-44BF-B969-0161399D4AF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D889567-75EB-48E6-BB0F-CD2277FDD93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36F85A-4207-4FE2-8B42-F2E7ECE4E380}"/>
              </a:ext>
            </a:extLst>
          </p:cNvPr>
          <p:cNvSpPr>
            <a:spLocks noGrp="1"/>
          </p:cNvSpPr>
          <p:nvPr>
            <p:ph type="sldNum" sz="quarter" idx="12"/>
          </p:nvPr>
        </p:nvSpPr>
        <p:spPr/>
        <p:txBody>
          <a:bodyPr/>
          <a:lstStyle>
            <a:lvl1pPr>
              <a:defRPr/>
            </a:lvl1pPr>
          </a:lstStyle>
          <a:p>
            <a:fld id="{99C9F72D-202E-4C06-8E0F-50F295A40F74}" type="slidenum">
              <a:rPr lang="en-US" altLang="zh-CN"/>
              <a:pPr/>
              <a:t>‹#›</a:t>
            </a:fld>
            <a:endParaRPr lang="en-US" altLang="zh-CN"/>
          </a:p>
        </p:txBody>
      </p:sp>
    </p:spTree>
    <p:extLst>
      <p:ext uri="{BB962C8B-B14F-4D97-AF65-F5344CB8AC3E}">
        <p14:creationId xmlns:p14="http://schemas.microsoft.com/office/powerpoint/2010/main" val="108176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FE477B-B81F-42A9-9D5B-33EDFB63B83C}"/>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82AE8CF-3141-46EF-9D82-C668052C0336}"/>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7A7AE94-A036-481F-81A6-2E13C3F2911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47C3A9-A715-4683-9C1E-3235A617BDF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CF7125-8DB8-4104-ACCC-4477646845E7}"/>
              </a:ext>
            </a:extLst>
          </p:cNvPr>
          <p:cNvSpPr>
            <a:spLocks noGrp="1"/>
          </p:cNvSpPr>
          <p:nvPr>
            <p:ph type="sldNum" sz="quarter" idx="12"/>
          </p:nvPr>
        </p:nvSpPr>
        <p:spPr/>
        <p:txBody>
          <a:bodyPr/>
          <a:lstStyle>
            <a:lvl1pPr>
              <a:defRPr/>
            </a:lvl1pPr>
          </a:lstStyle>
          <a:p>
            <a:fld id="{0AF1CBF4-A5EB-4B5B-90EB-37D515ADD631}" type="slidenum">
              <a:rPr lang="en-US" altLang="zh-CN"/>
              <a:pPr/>
              <a:t>‹#›</a:t>
            </a:fld>
            <a:endParaRPr lang="en-US" altLang="zh-CN"/>
          </a:p>
        </p:txBody>
      </p:sp>
    </p:spTree>
    <p:extLst>
      <p:ext uri="{BB962C8B-B14F-4D97-AF65-F5344CB8AC3E}">
        <p14:creationId xmlns:p14="http://schemas.microsoft.com/office/powerpoint/2010/main" val="7605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2109F-1889-4380-89E9-246CD033FAA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632B6269-85D4-4EF5-8D39-0A9FA40D6B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4E21C9C-6291-415E-934A-59B72BEFE1A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3B2DDA6-D146-4AE5-8140-398A189DF7A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08F3614-97BF-4C01-9391-0BEAEA683DA6}"/>
              </a:ext>
            </a:extLst>
          </p:cNvPr>
          <p:cNvSpPr>
            <a:spLocks noGrp="1"/>
          </p:cNvSpPr>
          <p:nvPr>
            <p:ph type="sldNum" sz="quarter" idx="12"/>
          </p:nvPr>
        </p:nvSpPr>
        <p:spPr/>
        <p:txBody>
          <a:bodyPr/>
          <a:lstStyle>
            <a:lvl1pPr>
              <a:defRPr/>
            </a:lvl1pPr>
          </a:lstStyle>
          <a:p>
            <a:fld id="{EF14BDDB-F592-4A0F-8A31-3848852780CC}" type="slidenum">
              <a:rPr lang="en-US" altLang="zh-CN"/>
              <a:pPr/>
              <a:t>‹#›</a:t>
            </a:fld>
            <a:endParaRPr lang="en-US" altLang="zh-CN"/>
          </a:p>
        </p:txBody>
      </p:sp>
    </p:spTree>
    <p:extLst>
      <p:ext uri="{BB962C8B-B14F-4D97-AF65-F5344CB8AC3E}">
        <p14:creationId xmlns:p14="http://schemas.microsoft.com/office/powerpoint/2010/main" val="410715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B4BA-C958-432F-86E5-914DA219711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29EDA14-472B-4A63-A958-DF8F34CA767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5A68C1E-3634-4E63-BBC3-8D73F25FEB5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74250D1-7B0A-47C2-BB5E-FB875904125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FC897DD-E4F1-43EF-8B15-EB54FB3B6BB5}"/>
              </a:ext>
            </a:extLst>
          </p:cNvPr>
          <p:cNvSpPr>
            <a:spLocks noGrp="1"/>
          </p:cNvSpPr>
          <p:nvPr>
            <p:ph type="sldNum" sz="quarter" idx="12"/>
          </p:nvPr>
        </p:nvSpPr>
        <p:spPr/>
        <p:txBody>
          <a:bodyPr/>
          <a:lstStyle>
            <a:lvl1pPr>
              <a:defRPr/>
            </a:lvl1pPr>
          </a:lstStyle>
          <a:p>
            <a:fld id="{3C8D8B8A-8EFB-4AF4-B242-179502FFDCDB}" type="slidenum">
              <a:rPr lang="en-US" altLang="zh-CN"/>
              <a:pPr/>
              <a:t>‹#›</a:t>
            </a:fld>
            <a:endParaRPr lang="en-US" altLang="zh-CN"/>
          </a:p>
        </p:txBody>
      </p:sp>
    </p:spTree>
    <p:extLst>
      <p:ext uri="{BB962C8B-B14F-4D97-AF65-F5344CB8AC3E}">
        <p14:creationId xmlns:p14="http://schemas.microsoft.com/office/powerpoint/2010/main" val="102442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610CA-A24E-46B2-88D1-054D2FAD6FC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3708D4E-47C1-4AB1-9619-575CA0C7D8B7}"/>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C88E63B6-8A23-4D9F-A539-C74F127D6030}"/>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609241A-659D-4CEC-84B4-EBEC0D82504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48BCD2A-502C-44C0-94F1-0935098C04F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E17C975-7293-4CEC-93CE-EB03E61C13D4}"/>
              </a:ext>
            </a:extLst>
          </p:cNvPr>
          <p:cNvSpPr>
            <a:spLocks noGrp="1"/>
          </p:cNvSpPr>
          <p:nvPr>
            <p:ph type="sldNum" sz="quarter" idx="12"/>
          </p:nvPr>
        </p:nvSpPr>
        <p:spPr/>
        <p:txBody>
          <a:bodyPr/>
          <a:lstStyle>
            <a:lvl1pPr>
              <a:defRPr/>
            </a:lvl1pPr>
          </a:lstStyle>
          <a:p>
            <a:fld id="{D37C1ABC-89D6-4970-AB72-0687E98CCA9E}" type="slidenum">
              <a:rPr lang="en-US" altLang="zh-CN"/>
              <a:pPr/>
              <a:t>‹#›</a:t>
            </a:fld>
            <a:endParaRPr lang="en-US" altLang="zh-CN"/>
          </a:p>
        </p:txBody>
      </p:sp>
    </p:spTree>
    <p:extLst>
      <p:ext uri="{BB962C8B-B14F-4D97-AF65-F5344CB8AC3E}">
        <p14:creationId xmlns:p14="http://schemas.microsoft.com/office/powerpoint/2010/main" val="349526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00736-F0EA-443D-BE45-997DF8138856}"/>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3C8A653-24D4-4EF6-8616-F6A2EE8DC03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1496AD-9129-40AD-99AB-BD21E20E05BC}"/>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3105BE9-B85D-46CF-A160-67D2F30442A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96E4F6-1F2F-4615-9709-2B03FADC458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16F5BA4-2BD3-4EF7-888B-2897EB6A563E}"/>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EE836972-94E9-49BA-AEB1-2110F35B7377}"/>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0102843-D49E-4B39-970A-882F04E228CD}"/>
              </a:ext>
            </a:extLst>
          </p:cNvPr>
          <p:cNvSpPr>
            <a:spLocks noGrp="1"/>
          </p:cNvSpPr>
          <p:nvPr>
            <p:ph type="sldNum" sz="quarter" idx="12"/>
          </p:nvPr>
        </p:nvSpPr>
        <p:spPr/>
        <p:txBody>
          <a:bodyPr/>
          <a:lstStyle>
            <a:lvl1pPr>
              <a:defRPr/>
            </a:lvl1pPr>
          </a:lstStyle>
          <a:p>
            <a:fld id="{D832D252-AAD5-417F-B6C7-C8A7DA123286}" type="slidenum">
              <a:rPr lang="en-US" altLang="zh-CN"/>
              <a:pPr/>
              <a:t>‹#›</a:t>
            </a:fld>
            <a:endParaRPr lang="en-US" altLang="zh-CN"/>
          </a:p>
        </p:txBody>
      </p:sp>
    </p:spTree>
    <p:extLst>
      <p:ext uri="{BB962C8B-B14F-4D97-AF65-F5344CB8AC3E}">
        <p14:creationId xmlns:p14="http://schemas.microsoft.com/office/powerpoint/2010/main" val="28171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EEC80-797A-4ADD-A4E7-2702EA2F4628}"/>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C04CF04-45D8-4249-9202-9D482F05F82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0F3EAE8A-92B7-45DF-88E6-C8B1454FE98A}"/>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D5BBAA3-82B6-445F-A8AE-07BE1762D33F}"/>
              </a:ext>
            </a:extLst>
          </p:cNvPr>
          <p:cNvSpPr>
            <a:spLocks noGrp="1"/>
          </p:cNvSpPr>
          <p:nvPr>
            <p:ph type="sldNum" sz="quarter" idx="12"/>
          </p:nvPr>
        </p:nvSpPr>
        <p:spPr/>
        <p:txBody>
          <a:bodyPr/>
          <a:lstStyle>
            <a:lvl1pPr>
              <a:defRPr/>
            </a:lvl1pPr>
          </a:lstStyle>
          <a:p>
            <a:fld id="{13985BB1-F56B-496F-9DF8-F48FC34BD103}" type="slidenum">
              <a:rPr lang="en-US" altLang="zh-CN"/>
              <a:pPr/>
              <a:t>‹#›</a:t>
            </a:fld>
            <a:endParaRPr lang="en-US" altLang="zh-CN"/>
          </a:p>
        </p:txBody>
      </p:sp>
    </p:spTree>
    <p:extLst>
      <p:ext uri="{BB962C8B-B14F-4D97-AF65-F5344CB8AC3E}">
        <p14:creationId xmlns:p14="http://schemas.microsoft.com/office/powerpoint/2010/main" val="397924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6AA0A5-EFBC-40D9-A014-B643D8BF949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2DDAE4D7-3FC6-42C7-87A9-2EADCAAB0E8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54C426B-84B9-46F4-B94A-1E5A8B3490B7}"/>
              </a:ext>
            </a:extLst>
          </p:cNvPr>
          <p:cNvSpPr>
            <a:spLocks noGrp="1"/>
          </p:cNvSpPr>
          <p:nvPr>
            <p:ph type="sldNum" sz="quarter" idx="12"/>
          </p:nvPr>
        </p:nvSpPr>
        <p:spPr/>
        <p:txBody>
          <a:bodyPr/>
          <a:lstStyle>
            <a:lvl1pPr>
              <a:defRPr/>
            </a:lvl1pPr>
          </a:lstStyle>
          <a:p>
            <a:fld id="{C8334BD1-002F-4118-A791-C40E6D959AB3}" type="slidenum">
              <a:rPr lang="en-US" altLang="zh-CN"/>
              <a:pPr/>
              <a:t>‹#›</a:t>
            </a:fld>
            <a:endParaRPr lang="en-US" altLang="zh-CN"/>
          </a:p>
        </p:txBody>
      </p:sp>
    </p:spTree>
    <p:extLst>
      <p:ext uri="{BB962C8B-B14F-4D97-AF65-F5344CB8AC3E}">
        <p14:creationId xmlns:p14="http://schemas.microsoft.com/office/powerpoint/2010/main" val="418668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66776-513F-4B3B-B6BB-090B2FF7A4B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8AF7671-8BA3-4B00-8DCD-6B22A677472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D8B22EC5-021D-4101-A374-E2E6C7A9A7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9CDB8C-984F-4AFE-8C2F-B782CFACD84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7F1175F-48DD-4395-9093-48F9F40F1FB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A33F123-75A2-469B-8E2D-5CFCEA5D7F50}"/>
              </a:ext>
            </a:extLst>
          </p:cNvPr>
          <p:cNvSpPr>
            <a:spLocks noGrp="1"/>
          </p:cNvSpPr>
          <p:nvPr>
            <p:ph type="sldNum" sz="quarter" idx="12"/>
          </p:nvPr>
        </p:nvSpPr>
        <p:spPr/>
        <p:txBody>
          <a:bodyPr/>
          <a:lstStyle>
            <a:lvl1pPr>
              <a:defRPr/>
            </a:lvl1pPr>
          </a:lstStyle>
          <a:p>
            <a:fld id="{4F4C4026-FE0C-4257-B792-5D45C4671AA8}" type="slidenum">
              <a:rPr lang="en-US" altLang="zh-CN"/>
              <a:pPr/>
              <a:t>‹#›</a:t>
            </a:fld>
            <a:endParaRPr lang="en-US" altLang="zh-CN"/>
          </a:p>
        </p:txBody>
      </p:sp>
    </p:spTree>
    <p:extLst>
      <p:ext uri="{BB962C8B-B14F-4D97-AF65-F5344CB8AC3E}">
        <p14:creationId xmlns:p14="http://schemas.microsoft.com/office/powerpoint/2010/main" val="79984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22872-6A95-4642-A724-7CD905D0231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80CB294-391C-40DE-AF97-B7006822861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18AEAC3-A12D-4241-B36B-5331046C1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AD3C98-EDEB-4458-8AF1-A9F685D9929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0AF7E49-12F2-4569-A96A-F5962CD2A1B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D72C0B0-86F8-4183-9E73-589F88175B76}"/>
              </a:ext>
            </a:extLst>
          </p:cNvPr>
          <p:cNvSpPr>
            <a:spLocks noGrp="1"/>
          </p:cNvSpPr>
          <p:nvPr>
            <p:ph type="sldNum" sz="quarter" idx="12"/>
          </p:nvPr>
        </p:nvSpPr>
        <p:spPr/>
        <p:txBody>
          <a:bodyPr/>
          <a:lstStyle>
            <a:lvl1pPr>
              <a:defRPr/>
            </a:lvl1pPr>
          </a:lstStyle>
          <a:p>
            <a:fld id="{CF0069AF-143F-44EC-8431-AFBC998DE226}" type="slidenum">
              <a:rPr lang="en-US" altLang="zh-CN"/>
              <a:pPr/>
              <a:t>‹#›</a:t>
            </a:fld>
            <a:endParaRPr lang="en-US" altLang="zh-CN"/>
          </a:p>
        </p:txBody>
      </p:sp>
    </p:spTree>
    <p:extLst>
      <p:ext uri="{BB962C8B-B14F-4D97-AF65-F5344CB8AC3E}">
        <p14:creationId xmlns:p14="http://schemas.microsoft.com/office/powerpoint/2010/main" val="141675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68BDA9A-DBFC-4C0B-9F0A-30531D3CA47C}"/>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C74BAAC-89F7-4C4F-86C5-4C62EE9076B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AC13E30-B5A4-45C3-BE6D-39C958BDCEC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CFF6B92B-CB77-4773-AE72-65B388E2BDF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198E36D-ACD6-4662-B42A-597EB84E686A}"/>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00F8EE-8265-4222-94EE-868882B49D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050">
            <a:extLst>
              <a:ext uri="{FF2B5EF4-FFF2-40B4-BE49-F238E27FC236}">
                <a16:creationId xmlns:a16="http://schemas.microsoft.com/office/drawing/2014/main" id="{87A2FF84-2358-40D5-807E-E4AC53E04EC2}"/>
              </a:ext>
            </a:extLst>
          </p:cNvPr>
          <p:cNvSpPr>
            <a:spLocks noGrp="1" noChangeArrowheads="1"/>
          </p:cNvSpPr>
          <p:nvPr>
            <p:ph type="title"/>
          </p:nvPr>
        </p:nvSpPr>
        <p:spPr>
          <a:xfrm>
            <a:off x="395288" y="115888"/>
            <a:ext cx="8139112" cy="1143000"/>
          </a:xfrm>
        </p:spPr>
        <p:txBody>
          <a:bodyPr/>
          <a:lstStyle/>
          <a:p>
            <a:r>
              <a:rPr lang="en-US" altLang="zh-CN">
                <a:latin typeface="华文新魏" panose="02010800040101010101" pitchFamily="2" charset="-122"/>
                <a:ea typeface="华文新魏" panose="02010800040101010101" pitchFamily="2" charset="-122"/>
              </a:rPr>
              <a:t>4.8Windows 2003</a:t>
            </a:r>
            <a:r>
              <a:rPr lang="zh-CN" altLang="en-US">
                <a:latin typeface="华文新魏" panose="02010800040101010101" pitchFamily="2" charset="-122"/>
                <a:ea typeface="华文新魏" panose="02010800040101010101" pitchFamily="2" charset="-122"/>
              </a:rPr>
              <a:t>虚拟存储管理 </a:t>
            </a:r>
          </a:p>
        </p:txBody>
      </p:sp>
      <p:sp>
        <p:nvSpPr>
          <p:cNvPr id="59395" name="Rectangle 2051">
            <a:extLst>
              <a:ext uri="{FF2B5EF4-FFF2-40B4-BE49-F238E27FC236}">
                <a16:creationId xmlns:a16="http://schemas.microsoft.com/office/drawing/2014/main" id="{955F6A59-8D4D-4AB8-A333-36A6AC559FB9}"/>
              </a:ext>
            </a:extLst>
          </p:cNvPr>
          <p:cNvSpPr>
            <a:spLocks noGrp="1" noChangeArrowheads="1"/>
          </p:cNvSpPr>
          <p:nvPr>
            <p:ph type="body" idx="1"/>
          </p:nvPr>
        </p:nvSpPr>
        <p:spPr>
          <a:xfrm>
            <a:off x="1331913" y="1268413"/>
            <a:ext cx="7010400" cy="4191000"/>
          </a:xfrm>
        </p:spPr>
        <p:txBody>
          <a:bodyPr/>
          <a:lstStyle/>
          <a:p>
            <a:pPr>
              <a:buFontTx/>
              <a:buNone/>
            </a:pPr>
            <a:r>
              <a:rPr lang="en-US" altLang="zh-CN" sz="4000">
                <a:latin typeface="华文新魏" panose="02010800040101010101" pitchFamily="2" charset="-122"/>
                <a:ea typeface="华文新魏" panose="02010800040101010101" pitchFamily="2" charset="-122"/>
              </a:rPr>
              <a:t>4.8.1</a:t>
            </a:r>
            <a:r>
              <a:rPr lang="zh-CN" altLang="en-US" sz="4000">
                <a:latin typeface="华文新魏" panose="02010800040101010101" pitchFamily="2" charset="-122"/>
                <a:ea typeface="华文新魏" panose="02010800040101010101" pitchFamily="2" charset="-122"/>
              </a:rPr>
              <a:t>进程地址空间布局</a:t>
            </a:r>
          </a:p>
          <a:p>
            <a:pPr>
              <a:buFontTx/>
              <a:buNone/>
            </a:pPr>
            <a:r>
              <a:rPr lang="en-US" altLang="zh-CN" sz="4000">
                <a:latin typeface="华文新魏" panose="02010800040101010101" pitchFamily="2" charset="-122"/>
                <a:ea typeface="华文新魏" panose="02010800040101010101" pitchFamily="2" charset="-122"/>
              </a:rPr>
              <a:t>4.8.2</a:t>
            </a:r>
            <a:r>
              <a:rPr lang="zh-CN" altLang="en-US" sz="4000">
                <a:latin typeface="华文新魏" panose="02010800040101010101" pitchFamily="2" charset="-122"/>
                <a:ea typeface="华文新魏" panose="02010800040101010101" pitchFamily="2" charset="-122"/>
              </a:rPr>
              <a:t>用户空间主存分配 </a:t>
            </a:r>
          </a:p>
          <a:p>
            <a:pPr>
              <a:buFontTx/>
              <a:buNone/>
            </a:pPr>
            <a:r>
              <a:rPr lang="en-US" altLang="zh-CN" sz="4000">
                <a:latin typeface="华文新魏" panose="02010800040101010101" pitchFamily="2" charset="-122"/>
                <a:ea typeface="华文新魏" panose="02010800040101010101" pitchFamily="2" charset="-122"/>
              </a:rPr>
              <a:t>4.8.3</a:t>
            </a:r>
            <a:r>
              <a:rPr lang="zh-CN" altLang="en-US" sz="4000">
                <a:latin typeface="华文新魏" panose="02010800040101010101" pitchFamily="2" charset="-122"/>
                <a:ea typeface="华文新魏" panose="02010800040101010101" pitchFamily="2" charset="-122"/>
              </a:rPr>
              <a:t>主存管理的实现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C764702-0D13-42F1-869C-356FF8CE43DF}"/>
              </a:ext>
            </a:extLst>
          </p:cNvPr>
          <p:cNvSpPr>
            <a:spLocks noGrp="1" noChangeArrowheads="1"/>
          </p:cNvSpPr>
          <p:nvPr>
            <p:ph type="title"/>
          </p:nvPr>
        </p:nvSpPr>
        <p:spPr>
          <a:xfrm>
            <a:off x="838200" y="304800"/>
            <a:ext cx="7772400" cy="1143000"/>
          </a:xfrm>
        </p:spPr>
        <p:txBody>
          <a:bodyPr/>
          <a:lstStyle/>
          <a:p>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应用程序主存管理方法</a:t>
            </a:r>
            <a:endParaRPr lang="zh-CN" altLang="en-US">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C84AB5E1-77A2-4CE0-8E9C-B7D888B1C3DF}"/>
              </a:ext>
            </a:extLst>
          </p:cNvPr>
          <p:cNvSpPr>
            <a:spLocks noGrp="1" noChangeArrowheads="1"/>
          </p:cNvSpPr>
          <p:nvPr>
            <p:ph type="body" idx="1"/>
          </p:nvPr>
        </p:nvSpPr>
        <p:spPr>
          <a:xfrm>
            <a:off x="1295400" y="1371600"/>
            <a:ext cx="6705600" cy="5181600"/>
          </a:xfrm>
        </p:spPr>
        <p:txBody>
          <a:bodyPr/>
          <a:lstStyle/>
          <a:p>
            <a:pPr>
              <a:buFontTx/>
              <a:buNone/>
            </a:pPr>
            <a:r>
              <a:rPr lang="en-US" altLang="zh-CN" sz="3600" b="1">
                <a:latin typeface="华文新魏" panose="02010800040101010101" pitchFamily="2" charset="-122"/>
                <a:ea typeface="华文新魏" panose="02010800040101010101" pitchFamily="2" charset="-122"/>
              </a:rPr>
              <a:t>1)</a:t>
            </a:r>
            <a:r>
              <a:rPr lang="zh-CN" altLang="en-US" sz="3600" b="1">
                <a:latin typeface="华文新魏" panose="02010800040101010101" pitchFamily="2" charset="-122"/>
                <a:ea typeface="华文新魏" panose="02010800040101010101" pitchFamily="2" charset="-122"/>
              </a:rPr>
              <a:t>虚页主存分配</a:t>
            </a:r>
            <a:endParaRPr lang="zh-CN" altLang="en-US" sz="3600">
              <a:latin typeface="华文新魏" panose="02010800040101010101" pitchFamily="2" charset="-122"/>
              <a:ea typeface="华文新魏" panose="02010800040101010101" pitchFamily="2" charset="-122"/>
            </a:endParaRPr>
          </a:p>
          <a:p>
            <a:pPr>
              <a:buFontTx/>
              <a:buNone/>
            </a:pPr>
            <a:r>
              <a:rPr lang="zh-CN" altLang="en-US" sz="3600">
                <a:latin typeface="华文新魏" panose="02010800040101010101" pitchFamily="2" charset="-122"/>
                <a:ea typeface="华文新魏" panose="02010800040101010101" pitchFamily="2" charset="-122"/>
              </a:rPr>
              <a:t>   系统中使用虚拟主存，分三个阶段：</a:t>
            </a:r>
          </a:p>
          <a:p>
            <a:pPr>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保留主存（</a:t>
            </a:r>
            <a:r>
              <a:rPr lang="en-US" altLang="zh-CN" sz="3600">
                <a:latin typeface="华文新魏" panose="02010800040101010101" pitchFamily="2" charset="-122"/>
                <a:ea typeface="华文新魏" panose="02010800040101010101" pitchFamily="2" charset="-122"/>
              </a:rPr>
              <a:t>reserved memory</a:t>
            </a:r>
            <a:r>
              <a:rPr lang="zh-CN" altLang="en-US" sz="3600">
                <a:latin typeface="华文新魏" panose="02010800040101010101" pitchFamily="2" charset="-122"/>
                <a:ea typeface="华文新魏" panose="02010800040101010101" pitchFamily="2" charset="-122"/>
              </a:rPr>
              <a:t>）</a:t>
            </a:r>
          </a:p>
          <a:p>
            <a:pPr>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提交主存（</a:t>
            </a:r>
            <a:r>
              <a:rPr lang="en-US" altLang="zh-CN">
                <a:latin typeface="华文新魏" panose="02010800040101010101" pitchFamily="2" charset="-122"/>
                <a:ea typeface="华文新魏" panose="02010800040101010101" pitchFamily="2" charset="-122"/>
              </a:rPr>
              <a:t>committed memory</a:t>
            </a:r>
            <a:r>
              <a:rPr lang="zh-CN" altLang="en-US">
                <a:latin typeface="华文新魏" panose="02010800040101010101" pitchFamily="2" charset="-122"/>
                <a:ea typeface="华文新魏" panose="02010800040101010101" pitchFamily="2" charset="-122"/>
              </a:rPr>
              <a:t>） </a:t>
            </a:r>
          </a:p>
          <a:p>
            <a:pPr>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释放主存  </a:t>
            </a:r>
            <a:r>
              <a:rPr lang="en-US" altLang="zh-CN" sz="3600">
                <a:latin typeface="华文新魏" panose="02010800040101010101" pitchFamily="2" charset="-122"/>
                <a:ea typeface="华文新魏" panose="02010800040101010101" pitchFamily="2" charset="-122"/>
              </a:rPr>
              <a:t>(release memory)</a:t>
            </a:r>
          </a:p>
          <a:p>
            <a:pPr>
              <a:buFontTx/>
              <a:buNone/>
            </a:pPr>
            <a:endParaRPr lang="en-US" altLang="zh-CN" sz="3600">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D726491-13E7-45D3-AA2F-2BE719994591}"/>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主存堆分配</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32771" name="Rectangle 3">
            <a:extLst>
              <a:ext uri="{FF2B5EF4-FFF2-40B4-BE49-F238E27FC236}">
                <a16:creationId xmlns:a16="http://schemas.microsoft.com/office/drawing/2014/main" id="{AC93A355-39D7-489C-B657-F92AC745367F}"/>
              </a:ext>
            </a:extLst>
          </p:cNvPr>
          <p:cNvSpPr>
            <a:spLocks noGrp="1" noChangeArrowheads="1"/>
          </p:cNvSpPr>
          <p:nvPr>
            <p:ph type="body" idx="1"/>
          </p:nvPr>
        </p:nvSpPr>
        <p:spPr>
          <a:xfrm>
            <a:off x="838200" y="1219200"/>
            <a:ext cx="7543800" cy="5486400"/>
          </a:xfrm>
        </p:spPr>
        <p:txBody>
          <a:bodyPr/>
          <a:lstStyle/>
          <a:p>
            <a:r>
              <a:rPr lang="zh-CN" altLang="en-US">
                <a:latin typeface="华文新魏" panose="02010800040101010101" pitchFamily="2" charset="-122"/>
                <a:ea typeface="华文新魏" panose="02010800040101010101" pitchFamily="2" charset="-122"/>
              </a:rPr>
              <a:t>堆（</a:t>
            </a:r>
            <a:r>
              <a:rPr lang="en-US" altLang="zh-CN">
                <a:latin typeface="华文新魏" panose="02010800040101010101" pitchFamily="2" charset="-122"/>
                <a:ea typeface="华文新魏" panose="02010800040101010101" pitchFamily="2" charset="-122"/>
              </a:rPr>
              <a:t>heap</a:t>
            </a:r>
            <a:r>
              <a:rPr lang="zh-CN" altLang="en-US">
                <a:latin typeface="华文新魏" panose="02010800040101010101" pitchFamily="2" charset="-122"/>
                <a:ea typeface="华文新魏" panose="02010800040101010101" pitchFamily="2" charset="-122"/>
              </a:rPr>
              <a:t>）是保留地址空间中一个或多个页组成的区域，并由堆管理器按更小块划分和分配主存的技术。</a:t>
            </a:r>
          </a:p>
          <a:p>
            <a:r>
              <a:rPr lang="zh-CN" altLang="en-US">
                <a:latin typeface="华文新魏" panose="02010800040101010101" pitchFamily="2" charset="-122"/>
                <a:ea typeface="华文新魏" panose="02010800040101010101" pitchFamily="2" charset="-122"/>
              </a:rPr>
              <a:t>缺省进程堆。</a:t>
            </a:r>
          </a:p>
          <a:p>
            <a:r>
              <a:rPr lang="en-US" altLang="zh-CN">
                <a:latin typeface="华文新魏" panose="02010800040101010101" pitchFamily="2" charset="-122"/>
                <a:ea typeface="华文新魏" panose="02010800040101010101" pitchFamily="2" charset="-122"/>
              </a:rPr>
              <a:t>HeapCreate</a:t>
            </a:r>
            <a:r>
              <a:rPr lang="zh-CN" altLang="en-US">
                <a:latin typeface="华文新魏" panose="02010800040101010101" pitchFamily="2" charset="-122"/>
                <a:ea typeface="华文新魏" panose="02010800040101010101" pitchFamily="2" charset="-122"/>
              </a:rPr>
              <a:t>创建私有堆，</a:t>
            </a:r>
            <a:r>
              <a:rPr lang="en-US" altLang="zh-CN">
                <a:latin typeface="华文新魏" panose="02010800040101010101" pitchFamily="2" charset="-122"/>
                <a:ea typeface="华文新魏" panose="02010800040101010101" pitchFamily="2" charset="-122"/>
              </a:rPr>
              <a:t>Heap Destroy </a:t>
            </a:r>
            <a:r>
              <a:rPr lang="zh-CN" altLang="en-US">
                <a:latin typeface="华文新魏" panose="02010800040101010101" pitchFamily="2" charset="-122"/>
                <a:ea typeface="华文新魏" panose="02010800040101010101" pitchFamily="2" charset="-122"/>
              </a:rPr>
              <a:t>释放私有堆。</a:t>
            </a:r>
          </a:p>
          <a:p>
            <a:r>
              <a:rPr lang="en-US" altLang="zh-CN">
                <a:latin typeface="华文新魏" panose="02010800040101010101" pitchFamily="2" charset="-122"/>
                <a:ea typeface="华文新魏" panose="02010800040101010101" pitchFamily="2" charset="-122"/>
              </a:rPr>
              <a:t>GetprocessHeap</a:t>
            </a:r>
            <a:r>
              <a:rPr lang="zh-CN" altLang="en-US">
                <a:latin typeface="华文新魏" panose="02010800040101010101" pitchFamily="2" charset="-122"/>
                <a:ea typeface="华文新魏" panose="02010800040101010101" pitchFamily="2" charset="-122"/>
              </a:rPr>
              <a:t>得到指向堆的句柄，</a:t>
            </a:r>
          </a:p>
          <a:p>
            <a:r>
              <a:rPr lang="en-US" altLang="zh-CN">
                <a:latin typeface="华文新魏" panose="02010800040101010101" pitchFamily="2" charset="-122"/>
                <a:ea typeface="华文新魏" panose="02010800040101010101" pitchFamily="2" charset="-122"/>
              </a:rPr>
              <a:t>HeapAlloc</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HeapFree</a:t>
            </a:r>
            <a:r>
              <a:rPr lang="zh-CN" altLang="en-US">
                <a:latin typeface="华文新魏" panose="02010800040101010101" pitchFamily="2" charset="-122"/>
                <a:ea typeface="华文新魏" panose="02010800040101010101" pitchFamily="2" charset="-122"/>
              </a:rPr>
              <a:t>从堆中分配和回收主存块。</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BA89FAC-E024-411C-9E0C-99DAD7942C5D}"/>
              </a:ext>
            </a:extLst>
          </p:cNvPr>
          <p:cNvSpPr>
            <a:spLocks noGrp="1" noChangeArrowheads="1"/>
          </p:cNvSpPr>
          <p:nvPr>
            <p:ph type="title"/>
          </p:nvPr>
        </p:nvSpPr>
        <p:spPr>
          <a:xfrm>
            <a:off x="838200" y="609600"/>
            <a:ext cx="7772400" cy="1143000"/>
          </a:xfrm>
        </p:spPr>
        <p:txBody>
          <a:bodyPr/>
          <a:lstStyle/>
          <a:p>
            <a:r>
              <a:rPr lang="en-US" altLang="zh-CN" sz="4800">
                <a:latin typeface="华文新魏" panose="02010800040101010101" pitchFamily="2" charset="-122"/>
                <a:ea typeface="华文新魏" panose="02010800040101010101" pitchFamily="2" charset="-122"/>
              </a:rPr>
              <a:t>3)</a:t>
            </a:r>
            <a:r>
              <a:rPr lang="zh-CN" altLang="en-US" sz="4800">
                <a:latin typeface="华文新魏" panose="02010800040101010101" pitchFamily="2" charset="-122"/>
                <a:ea typeface="华文新魏" panose="02010800040101010101" pitchFamily="2" charset="-122"/>
              </a:rPr>
              <a:t>主存映射文件</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7651" name="Rectangle 3">
            <a:extLst>
              <a:ext uri="{FF2B5EF4-FFF2-40B4-BE49-F238E27FC236}">
                <a16:creationId xmlns:a16="http://schemas.microsoft.com/office/drawing/2014/main" id="{A514D647-0F5D-44C3-B837-A3320EA9F080}"/>
              </a:ext>
            </a:extLst>
          </p:cNvPr>
          <p:cNvSpPr>
            <a:spLocks noGrp="1" noChangeArrowheads="1"/>
          </p:cNvSpPr>
          <p:nvPr>
            <p:ph type="body" idx="1"/>
          </p:nvPr>
        </p:nvSpPr>
        <p:spPr>
          <a:xfrm>
            <a:off x="762000" y="1219200"/>
            <a:ext cx="7924800" cy="5638800"/>
          </a:xfrm>
        </p:spPr>
        <p:txBody>
          <a:bodyPr/>
          <a:lstStyle/>
          <a:p>
            <a:pPr>
              <a:buFontTx/>
              <a:buNone/>
            </a:pPr>
            <a:r>
              <a:rPr lang="en-US" altLang="zh-CN" sz="2800" b="1">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Memory-mapped File</a:t>
            </a:r>
            <a:r>
              <a:rPr lang="zh-CN" altLang="en-US" sz="2800">
                <a:latin typeface="华文新魏" panose="02010800040101010101" pitchFamily="2" charset="-122"/>
                <a:ea typeface="华文新魏" panose="02010800040101010101" pitchFamily="2" charset="-122"/>
              </a:rPr>
              <a:t>允许进程分配一段虚地址空间或某一个盘文件相关联，当把盘文件映射到该地址空间后，多个进程可以方便地访问</a:t>
            </a:r>
            <a:r>
              <a:rPr lang="zh-CN" altLang="en-US">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主存映射文件用于三种场合</a:t>
            </a:r>
            <a:r>
              <a:rPr lang="en-US" altLang="zh-CN" sz="2800">
                <a:latin typeface="华文新魏" panose="02010800040101010101" pitchFamily="2" charset="-122"/>
                <a:ea typeface="华文新魏" panose="02010800040101010101" pitchFamily="2" charset="-122"/>
              </a:rPr>
              <a:t>:</a:t>
            </a:r>
          </a:p>
          <a:p>
            <a:pPr>
              <a:buFontTx/>
              <a:buNone/>
            </a:pPr>
            <a:r>
              <a:rPr lang="en-US" altLang="zh-CN">
                <a:latin typeface="华文新魏" panose="02010800040101010101" pitchFamily="2" charset="-122"/>
                <a:ea typeface="华文新魏" panose="02010800040101010101" pitchFamily="2" charset="-122"/>
              </a:rPr>
              <a:t>    (1)</a:t>
            </a:r>
            <a:r>
              <a:rPr lang="zh-CN" altLang="en-US">
                <a:latin typeface="华文新魏" panose="02010800040101010101" pitchFamily="2" charset="-122"/>
                <a:ea typeface="华文新魏" panose="02010800040101010101" pitchFamily="2" charset="-122"/>
              </a:rPr>
              <a:t>执行体使用主存映射把可执行文件</a:t>
            </a:r>
            <a:r>
              <a:rPr lang="en-US" altLang="zh-CN">
                <a:latin typeface="华文新魏" panose="02010800040101010101" pitchFamily="2" charset="-122"/>
                <a:ea typeface="华文新魏" panose="02010800040101010101" pitchFamily="2" charset="-122"/>
              </a:rPr>
              <a:t>.exe</a:t>
            </a:r>
            <a:r>
              <a:rPr lang="zh-CN" altLang="en-US">
                <a:latin typeface="华文新魏" panose="02010800040101010101" pitchFamily="2" charset="-122"/>
                <a:ea typeface="华文新魏" panose="02010800040101010101" pitchFamily="2" charset="-122"/>
              </a:rPr>
              <a:t>和动态连接库</a:t>
            </a:r>
            <a:r>
              <a:rPr lang="en-US" altLang="zh-CN">
                <a:latin typeface="华文新魏" panose="02010800040101010101" pitchFamily="2" charset="-122"/>
                <a:ea typeface="华文新魏" panose="02010800040101010101" pitchFamily="2" charset="-122"/>
              </a:rPr>
              <a:t>.dll</a:t>
            </a:r>
            <a:r>
              <a:rPr lang="zh-CN" altLang="en-US">
                <a:latin typeface="华文新魏" panose="02010800040101010101" pitchFamily="2" charset="-122"/>
                <a:ea typeface="华文新魏" panose="02010800040101010101" pitchFamily="2" charset="-122"/>
              </a:rPr>
              <a:t>文件装入主存，节省应用程序启动时间。</a:t>
            </a:r>
            <a:r>
              <a:rPr lang="zh-CN" altLang="en-US" sz="28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进程使用主存映射文件存取磁盘文件信息，减少文件</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和对文件进行缓存。</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多个进程使用主存映射文件来共享主存中的数据和代码。</a:t>
            </a:r>
          </a:p>
          <a:p>
            <a:pPr>
              <a:buFontTx/>
              <a:buNone/>
            </a:pPr>
            <a:endParaRPr lang="zh-CN" altLang="en-US">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a:p>
            <a:pPr>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E3DC2D-8BC8-40BF-99D2-050EA4BB4AC9}"/>
              </a:ext>
            </a:extLst>
          </p:cNvPr>
          <p:cNvSpPr>
            <a:spLocks noGrp="1" noChangeArrowheads="1"/>
          </p:cNvSpPr>
          <p:nvPr>
            <p:ph type="title"/>
          </p:nvPr>
        </p:nvSpPr>
        <p:spPr>
          <a:xfrm>
            <a:off x="685800" y="914400"/>
            <a:ext cx="7772400" cy="1143000"/>
          </a:xfrm>
        </p:spPr>
        <p:txBody>
          <a:bodyPr/>
          <a:lstStyle/>
          <a:p>
            <a:r>
              <a:rPr lang="zh-CN" altLang="en-US">
                <a:latin typeface="华文新魏" panose="02010800040101010101" pitchFamily="2" charset="-122"/>
                <a:ea typeface="华文新魏" panose="02010800040101010101" pitchFamily="2" charset="-122"/>
              </a:rPr>
              <a:t>主存映射文件</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r>
              <a:rPr lang="zh-CN" altLang="en-US" sz="4000">
                <a:solidFill>
                  <a:srgbClr val="800000"/>
                </a:solidFill>
                <a:latin typeface="华文新魏" panose="02010800040101010101" pitchFamily="2" charset="-122"/>
                <a:ea typeface="华文新魏" panose="02010800040101010101" pitchFamily="2" charset="-122"/>
              </a:rPr>
              <a:t>使用步骤</a:t>
            </a:r>
            <a:br>
              <a:rPr lang="zh-CN" altLang="en-US" sz="4000">
                <a:solidFill>
                  <a:srgbClr val="800000"/>
                </a:solidFill>
                <a:latin typeface="华文新魏" panose="02010800040101010101" pitchFamily="2" charset="-122"/>
                <a:ea typeface="华文新魏" panose="02010800040101010101" pitchFamily="2" charset="-122"/>
              </a:rPr>
            </a:br>
            <a:endParaRPr lang="zh-CN" altLang="en-US" sz="4000">
              <a:solidFill>
                <a:srgbClr val="800000"/>
              </a:solidFill>
              <a:latin typeface="华文新魏" panose="02010800040101010101" pitchFamily="2" charset="-122"/>
              <a:ea typeface="华文新魏" panose="02010800040101010101" pitchFamily="2" charset="-122"/>
            </a:endParaRPr>
          </a:p>
        </p:txBody>
      </p:sp>
      <p:sp>
        <p:nvSpPr>
          <p:cNvPr id="30723" name="Rectangle 3">
            <a:extLst>
              <a:ext uri="{FF2B5EF4-FFF2-40B4-BE49-F238E27FC236}">
                <a16:creationId xmlns:a16="http://schemas.microsoft.com/office/drawing/2014/main" id="{C77865E2-2FE7-4658-AA17-751C2D31F091}"/>
              </a:ext>
            </a:extLst>
          </p:cNvPr>
          <p:cNvSpPr>
            <a:spLocks noGrp="1" noChangeArrowheads="1"/>
          </p:cNvSpPr>
          <p:nvPr>
            <p:ph type="body" idx="1"/>
          </p:nvPr>
        </p:nvSpPr>
        <p:spPr>
          <a:xfrm>
            <a:off x="914400" y="1828800"/>
            <a:ext cx="7772400" cy="4648200"/>
          </a:xfrm>
        </p:spPr>
        <p:txBody>
          <a:bodyPr/>
          <a:lstStyle/>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CreateFile</a:t>
            </a:r>
            <a:r>
              <a:rPr lang="zh-CN" altLang="en-US">
                <a:latin typeface="华文新魏" panose="02010800040101010101" pitchFamily="2" charset="-122"/>
                <a:ea typeface="华文新魏" panose="02010800040101010101" pitchFamily="2" charset="-122"/>
              </a:rPr>
              <a:t>打开文件 </a:t>
            </a:r>
          </a:p>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CreateFile Mapping</a:t>
            </a:r>
            <a:r>
              <a:rPr lang="zh-CN" altLang="en-US">
                <a:latin typeface="华文新魏" panose="02010800040101010101" pitchFamily="2" charset="-122"/>
                <a:ea typeface="华文新魏" panose="02010800040101010101" pitchFamily="2" charset="-122"/>
              </a:rPr>
              <a:t>建立文件映射</a:t>
            </a:r>
          </a:p>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MapViewOfFile </a:t>
            </a:r>
            <a:r>
              <a:rPr lang="zh-CN" altLang="en-US">
                <a:latin typeface="华文新魏" panose="02010800040101010101" pitchFamily="2" charset="-122"/>
                <a:ea typeface="华文新魏" panose="02010800040101010101" pitchFamily="2" charset="-122"/>
              </a:rPr>
              <a:t>读写文件视窗  </a:t>
            </a:r>
          </a:p>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OpenFileMapping </a:t>
            </a:r>
            <a:r>
              <a:rPr lang="zh-CN" altLang="en-US">
                <a:latin typeface="华文新魏" panose="02010800040101010101" pitchFamily="2" charset="-122"/>
                <a:ea typeface="华文新魏" panose="02010800040101010101" pitchFamily="2" charset="-122"/>
              </a:rPr>
              <a:t>打开文件映射对象  </a:t>
            </a:r>
          </a:p>
          <a:p>
            <a:pPr>
              <a:buFontTx/>
              <a:buNone/>
            </a:pPr>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UnmapViewOfFile</a:t>
            </a:r>
            <a:r>
              <a:rPr lang="zh-CN" altLang="en-US">
                <a:latin typeface="华文新魏" panose="02010800040101010101" pitchFamily="2" charset="-122"/>
                <a:ea typeface="华文新魏" panose="02010800040101010101" pitchFamily="2" charset="-122"/>
              </a:rPr>
              <a:t>解除映射</a:t>
            </a: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A89E36-7F5C-4877-90B1-F8B400D722BD}"/>
              </a:ext>
            </a:extLst>
          </p:cNvPr>
          <p:cNvSpPr>
            <a:spLocks noGrp="1" noChangeArrowheads="1"/>
          </p:cNvSpPr>
          <p:nvPr>
            <p:ph type="title"/>
          </p:nvPr>
        </p:nvSpPr>
        <p:spPr>
          <a:xfrm>
            <a:off x="990600" y="762000"/>
            <a:ext cx="7772400" cy="1143000"/>
          </a:xfrm>
        </p:spPr>
        <p:txBody>
          <a:bodyPr/>
          <a:lstStyle/>
          <a:p>
            <a:r>
              <a:rPr lang="en-US" altLang="zh-CN" sz="4800">
                <a:latin typeface="华文新魏" panose="02010800040101010101" pitchFamily="2" charset="-122"/>
                <a:ea typeface="华文新魏" panose="02010800040101010101" pitchFamily="2" charset="-122"/>
              </a:rPr>
              <a:t>4.8.3</a:t>
            </a:r>
            <a:r>
              <a:rPr lang="zh-CN" altLang="en-US" sz="4800">
                <a:latin typeface="华文新魏" panose="02010800040101010101" pitchFamily="2" charset="-122"/>
                <a:ea typeface="华文新魏" panose="02010800040101010101" pitchFamily="2" charset="-122"/>
              </a:rPr>
              <a:t>主存管理的实现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EE6A3325-660C-4EAC-9849-9D709FD49431}"/>
              </a:ext>
            </a:extLst>
          </p:cNvPr>
          <p:cNvSpPr>
            <a:spLocks noGrp="1" noChangeArrowheads="1"/>
          </p:cNvSpPr>
          <p:nvPr>
            <p:ph type="body" idx="1"/>
          </p:nvPr>
        </p:nvSpPr>
        <p:spPr>
          <a:xfrm>
            <a:off x="1143000" y="1371600"/>
            <a:ext cx="7010400" cy="4572000"/>
          </a:xfrm>
        </p:spPr>
        <p:txBody>
          <a:bodyPr/>
          <a:lstStyle/>
          <a:p>
            <a:pPr>
              <a:buFontTx/>
              <a:buNone/>
            </a:pPr>
            <a:r>
              <a:rPr lang="en-US" altLang="zh-CN" b="1">
                <a:latin typeface="华文新魏" panose="02010800040101010101" pitchFamily="2" charset="-122"/>
                <a:ea typeface="华文新魏" panose="02010800040101010101" pitchFamily="2" charset="-122"/>
              </a:rPr>
              <a:t>1</a:t>
            </a:r>
            <a:r>
              <a:rPr lang="zh-CN" altLang="en-US" b="1">
                <a:latin typeface="华文新魏" panose="02010800040101010101" pitchFamily="2" charset="-122"/>
                <a:ea typeface="华文新魏" panose="02010800040101010101" pitchFamily="2" charset="-122"/>
              </a:rPr>
              <a:t>进程页表与地址映射</a:t>
            </a:r>
            <a:endParaRPr lang="zh-CN" altLang="en-US">
              <a:latin typeface="华文新魏" panose="02010800040101010101" pitchFamily="2" charset="-122"/>
              <a:ea typeface="华文新魏" panose="02010800040101010101" pitchFamily="2" charset="-122"/>
            </a:endParaRPr>
          </a:p>
          <a:p>
            <a:pPr>
              <a:buFontTx/>
              <a:buNone/>
            </a:pPr>
            <a:r>
              <a:rPr lang="zh-CN" altLang="en-US">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在</a:t>
            </a:r>
            <a:r>
              <a:rPr lang="en-US" altLang="zh-CN">
                <a:latin typeface="华文新魏" panose="02010800040101010101" pitchFamily="2" charset="-122"/>
                <a:ea typeface="华文新魏" panose="02010800040101010101" pitchFamily="2" charset="-122"/>
              </a:rPr>
              <a:t>x86</a:t>
            </a:r>
            <a:r>
              <a:rPr lang="zh-CN" altLang="en-US">
                <a:latin typeface="华文新魏" panose="02010800040101010101" pitchFamily="2" charset="-122"/>
                <a:ea typeface="华文新魏" panose="02010800040101010101" pitchFamily="2" charset="-122"/>
              </a:rPr>
              <a:t>硬件平台上采用二级页表结构来实现进程的逻辑地址到物理地址的转换。</a:t>
            </a:r>
          </a:p>
          <a:p>
            <a:pPr>
              <a:buFontTx/>
              <a:buNone/>
            </a:pPr>
            <a:r>
              <a:rPr lang="zh-CN" altLang="en-US">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en-US" altLang="zh-CN">
                <a:latin typeface="华文新魏" panose="02010800040101010101" pitchFamily="2" charset="-122"/>
                <a:ea typeface="华文新魏" panose="02010800040101010101" pitchFamily="2" charset="-122"/>
              </a:rPr>
              <a:t>32</a:t>
            </a:r>
            <a:r>
              <a:rPr lang="zh-CN" altLang="en-US">
                <a:latin typeface="华文新魏" panose="02010800040101010101" pitchFamily="2" charset="-122"/>
                <a:ea typeface="华文新魏" panose="02010800040101010101" pitchFamily="2" charset="-122"/>
              </a:rPr>
              <a:t>位逻辑地址解释成三个分量，页目录索引（</a:t>
            </a:r>
            <a:r>
              <a:rPr lang="en-US" altLang="zh-CN">
                <a:latin typeface="华文新魏" panose="02010800040101010101" pitchFamily="2" charset="-122"/>
                <a:ea typeface="华文新魏" panose="02010800040101010101" pitchFamily="2" charset="-122"/>
              </a:rPr>
              <a:t>10</a:t>
            </a:r>
            <a:r>
              <a:rPr lang="zh-CN" altLang="en-US">
                <a:latin typeface="华文新魏" panose="02010800040101010101" pitchFamily="2" charset="-122"/>
                <a:ea typeface="华文新魏" panose="02010800040101010101" pitchFamily="2" charset="-122"/>
              </a:rPr>
              <a:t>位）页表页索引（</a:t>
            </a:r>
            <a:r>
              <a:rPr lang="en-US" altLang="zh-CN">
                <a:latin typeface="华文新魏" panose="02010800040101010101" pitchFamily="2" charset="-122"/>
                <a:ea typeface="华文新魏" panose="02010800040101010101" pitchFamily="2" charset="-122"/>
              </a:rPr>
              <a:t>10</a:t>
            </a:r>
            <a:r>
              <a:rPr lang="zh-CN" altLang="en-US">
                <a:latin typeface="华文新魏" panose="02010800040101010101" pitchFamily="2" charset="-122"/>
                <a:ea typeface="华文新魏" panose="02010800040101010101" pitchFamily="2" charset="-122"/>
              </a:rPr>
              <a:t>位）和位置索引（</a:t>
            </a:r>
            <a:r>
              <a:rPr lang="en-US" altLang="zh-CN">
                <a:latin typeface="华文新魏" panose="02010800040101010101" pitchFamily="2" charset="-122"/>
                <a:ea typeface="华文新魏" panose="02010800040101010101" pitchFamily="2" charset="-122"/>
              </a:rPr>
              <a:t>12</a:t>
            </a:r>
            <a:r>
              <a:rPr lang="zh-CN" altLang="en-US">
                <a:latin typeface="华文新魏" panose="02010800040101010101" pitchFamily="2" charset="-122"/>
                <a:ea typeface="华文新魏" panose="02010800040101010101" pitchFamily="2" charset="-122"/>
              </a:rPr>
              <a:t>位），页面大小为</a:t>
            </a:r>
            <a:r>
              <a:rPr lang="en-US" altLang="zh-CN">
                <a:latin typeface="华文新魏" panose="02010800040101010101" pitchFamily="2" charset="-122"/>
                <a:ea typeface="华文新魏" panose="02010800040101010101" pitchFamily="2" charset="-122"/>
              </a:rPr>
              <a:t>4KB</a:t>
            </a:r>
            <a:r>
              <a:rPr lang="zh-CN" altLang="en-US">
                <a:latin typeface="华文新魏" panose="02010800040101010101" pitchFamily="2" charset="-122"/>
                <a:ea typeface="华文新魏" panose="02010800040101010101" pitchFamily="2" charset="-122"/>
              </a:rPr>
              <a:t>。</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F889B21-CC59-4041-A86C-8BF1A184635A}"/>
              </a:ext>
            </a:extLst>
          </p:cNvPr>
          <p:cNvSpPr>
            <a:spLocks noGrp="1" noChangeArrowheads="1"/>
          </p:cNvSpPr>
          <p:nvPr>
            <p:ph type="title"/>
          </p:nvPr>
        </p:nvSpPr>
        <p:spPr>
          <a:xfrm>
            <a:off x="762000" y="685800"/>
            <a:ext cx="7772400" cy="1143000"/>
          </a:xfrm>
        </p:spPr>
        <p:txBody>
          <a:bodyPr/>
          <a:lstStyle/>
          <a:p>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页框号数据库</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38915" name="Rectangle 3">
            <a:extLst>
              <a:ext uri="{FF2B5EF4-FFF2-40B4-BE49-F238E27FC236}">
                <a16:creationId xmlns:a16="http://schemas.microsoft.com/office/drawing/2014/main" id="{559A1726-8DB3-4AEE-A149-33D4DC31A130}"/>
              </a:ext>
            </a:extLst>
          </p:cNvPr>
          <p:cNvSpPr>
            <a:spLocks noGrp="1" noChangeArrowheads="1"/>
          </p:cNvSpPr>
          <p:nvPr>
            <p:ph type="body" idx="1"/>
          </p:nvPr>
        </p:nvSpPr>
        <p:spPr>
          <a:xfrm>
            <a:off x="990600" y="1371600"/>
            <a:ext cx="7315200" cy="47244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所有主存物理页框组成了页框数据库（</a:t>
            </a:r>
            <a:r>
              <a:rPr lang="en-US" altLang="zh-CN">
                <a:latin typeface="华文新魏" panose="02010800040101010101" pitchFamily="2" charset="-122"/>
                <a:ea typeface="华文新魏" panose="02010800040101010101" pitchFamily="2" charset="-122"/>
              </a:rPr>
              <a:t>Page Frame Datebase</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每个页框占一项，每项称为一个</a:t>
            </a:r>
            <a:r>
              <a:rPr lang="en-US" altLang="zh-CN" sz="4000">
                <a:latin typeface="华文新魏" panose="02010800040101010101" pitchFamily="2" charset="-122"/>
                <a:ea typeface="华文新魏" panose="02010800040101010101" pitchFamily="2" charset="-122"/>
              </a:rPr>
              <a:t>PFN</a:t>
            </a:r>
            <a:r>
              <a:rPr lang="zh-CN" altLang="en-US" sz="4000">
                <a:latin typeface="华文新魏" panose="02010800040101010101" pitchFamily="2" charset="-122"/>
                <a:ea typeface="华文新魏" panose="02010800040101010101" pitchFamily="2" charset="-122"/>
              </a:rPr>
              <a:t>结构（</a:t>
            </a:r>
            <a:r>
              <a:rPr lang="en-US" altLang="zh-CN" sz="4000">
                <a:latin typeface="华文新魏" panose="02010800040101010101" pitchFamily="2" charset="-122"/>
                <a:ea typeface="华文新魏" panose="02010800040101010101" pitchFamily="2" charset="-122"/>
              </a:rPr>
              <a:t>Page Frame Number</a:t>
            </a:r>
            <a:r>
              <a:rPr lang="zh-CN" altLang="en-US" sz="4000">
                <a:latin typeface="华文新魏" panose="02010800040101010101" pitchFamily="2" charset="-122"/>
                <a:ea typeface="华文新魏" panose="02010800040101010101" pitchFamily="2" charset="-122"/>
              </a:rPr>
              <a:t>）。</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7E83EF9-5B22-44F4-9334-CDA94855AF31}"/>
              </a:ext>
            </a:extLst>
          </p:cNvPr>
          <p:cNvSpPr>
            <a:spLocks noGrp="1" noChangeArrowheads="1"/>
          </p:cNvSpPr>
          <p:nvPr>
            <p:ph type="title"/>
          </p:nvPr>
        </p:nvSpPr>
        <p:spPr>
          <a:xfrm flipV="1">
            <a:off x="685800" y="533400"/>
            <a:ext cx="7924800" cy="76200"/>
          </a:xfrm>
        </p:spPr>
        <p:txBody>
          <a:bodyPr/>
          <a:lstStyle/>
          <a:p>
            <a:r>
              <a:rPr lang="en-US" altLang="zh-CN">
                <a:latin typeface="华文新魏" panose="02010800040101010101" pitchFamily="2" charset="-122"/>
                <a:ea typeface="华文新魏" panose="02010800040101010101" pitchFamily="2" charset="-122"/>
              </a:rPr>
              <a:t>  </a:t>
            </a:r>
          </a:p>
        </p:txBody>
      </p:sp>
      <p:sp>
        <p:nvSpPr>
          <p:cNvPr id="39939" name="Rectangle 3">
            <a:extLst>
              <a:ext uri="{FF2B5EF4-FFF2-40B4-BE49-F238E27FC236}">
                <a16:creationId xmlns:a16="http://schemas.microsoft.com/office/drawing/2014/main" id="{19AF1491-6484-4CC4-A6B8-4722ACEF72B1}"/>
              </a:ext>
            </a:extLst>
          </p:cNvPr>
          <p:cNvSpPr>
            <a:spLocks noGrp="1" noChangeArrowheads="1"/>
          </p:cNvSpPr>
          <p:nvPr>
            <p:ph type="body" idx="1"/>
          </p:nvPr>
        </p:nvSpPr>
        <p:spPr>
          <a:xfrm>
            <a:off x="609600" y="609600"/>
            <a:ext cx="7772400" cy="5791200"/>
          </a:xfrm>
        </p:spPr>
        <p:txBody>
          <a:bodyPr/>
          <a:lstStyle/>
          <a:p>
            <a:r>
              <a:rPr lang="en-US" altLang="zh-CN">
                <a:latin typeface="华文新魏" panose="02010800040101010101" pitchFamily="2" charset="-122"/>
                <a:ea typeface="华文新魏" panose="02010800040101010101" pitchFamily="2" charset="-122"/>
              </a:rPr>
              <a:t>  </a:t>
            </a:r>
          </a:p>
        </p:txBody>
      </p:sp>
      <p:grpSp>
        <p:nvGrpSpPr>
          <p:cNvPr id="39980" name="Group 44">
            <a:extLst>
              <a:ext uri="{FF2B5EF4-FFF2-40B4-BE49-F238E27FC236}">
                <a16:creationId xmlns:a16="http://schemas.microsoft.com/office/drawing/2014/main" id="{11F0F616-B1C9-40D7-A06D-B0486CE7BA4F}"/>
              </a:ext>
            </a:extLst>
          </p:cNvPr>
          <p:cNvGrpSpPr>
            <a:grpSpLocks/>
          </p:cNvGrpSpPr>
          <p:nvPr/>
        </p:nvGrpSpPr>
        <p:grpSpPr bwMode="auto">
          <a:xfrm>
            <a:off x="1066800" y="1092200"/>
            <a:ext cx="6172200" cy="5384800"/>
            <a:chOff x="624" y="240"/>
            <a:chExt cx="3888" cy="3392"/>
          </a:xfrm>
        </p:grpSpPr>
        <p:grpSp>
          <p:nvGrpSpPr>
            <p:cNvPr id="39941" name="Group 5">
              <a:extLst>
                <a:ext uri="{FF2B5EF4-FFF2-40B4-BE49-F238E27FC236}">
                  <a16:creationId xmlns:a16="http://schemas.microsoft.com/office/drawing/2014/main" id="{32A82F37-7C61-46D7-AEBF-CE022419A1D8}"/>
                </a:ext>
              </a:extLst>
            </p:cNvPr>
            <p:cNvGrpSpPr>
              <a:grpSpLocks/>
            </p:cNvGrpSpPr>
            <p:nvPr/>
          </p:nvGrpSpPr>
          <p:grpSpPr bwMode="auto">
            <a:xfrm>
              <a:off x="624" y="240"/>
              <a:ext cx="3888" cy="1662"/>
              <a:chOff x="1800" y="2220"/>
              <a:chExt cx="7380" cy="3744"/>
            </a:xfrm>
          </p:grpSpPr>
          <p:grpSp>
            <p:nvGrpSpPr>
              <p:cNvPr id="39942" name="Group 6">
                <a:extLst>
                  <a:ext uri="{FF2B5EF4-FFF2-40B4-BE49-F238E27FC236}">
                    <a16:creationId xmlns:a16="http://schemas.microsoft.com/office/drawing/2014/main" id="{F21876C0-3F54-4B7B-BA4E-F70B4402A848}"/>
                  </a:ext>
                </a:extLst>
              </p:cNvPr>
              <p:cNvGrpSpPr>
                <a:grpSpLocks/>
              </p:cNvGrpSpPr>
              <p:nvPr/>
            </p:nvGrpSpPr>
            <p:grpSpPr bwMode="auto">
              <a:xfrm>
                <a:off x="1800" y="2220"/>
                <a:ext cx="2934" cy="3744"/>
                <a:chOff x="1800" y="2220"/>
                <a:chExt cx="2934" cy="3744"/>
              </a:xfrm>
            </p:grpSpPr>
            <p:sp>
              <p:nvSpPr>
                <p:cNvPr id="39943" name="Rectangle 7">
                  <a:extLst>
                    <a:ext uri="{FF2B5EF4-FFF2-40B4-BE49-F238E27FC236}">
                      <a16:creationId xmlns:a16="http://schemas.microsoft.com/office/drawing/2014/main" id="{28E6859A-6468-4258-BB0F-6E433991ADEB}"/>
                    </a:ext>
                  </a:extLst>
                </p:cNvPr>
                <p:cNvSpPr>
                  <a:spLocks noChangeArrowheads="1"/>
                </p:cNvSpPr>
                <p:nvPr/>
              </p:nvSpPr>
              <p:spPr bwMode="auto">
                <a:xfrm>
                  <a:off x="1854" y="2220"/>
                  <a:ext cx="2826" cy="312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工作集索引</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页表项地址</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共享计数</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标识      类型         访问计数</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algn="just" eaLnBrk="0" hangingPunct="0"/>
                  <a:r>
                    <a:rPr kumimoji="0" lang="zh-CN" altLang="en-US" sz="1200">
                      <a:solidFill>
                        <a:srgbClr val="CC3300"/>
                      </a:solidFill>
                      <a:latin typeface="华文新魏" panose="02010800040101010101" pitchFamily="2" charset="-122"/>
                      <a:ea typeface="华文新魏" panose="02010800040101010101" pitchFamily="2" charset="-122"/>
                    </a:rPr>
                    <a:t>初始页表项的内容</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页表项的页框号</a:t>
                  </a:r>
                </a:p>
              </p:txBody>
            </p:sp>
            <p:sp>
              <p:nvSpPr>
                <p:cNvPr id="39944" name="Line 8">
                  <a:extLst>
                    <a:ext uri="{FF2B5EF4-FFF2-40B4-BE49-F238E27FC236}">
                      <a16:creationId xmlns:a16="http://schemas.microsoft.com/office/drawing/2014/main" id="{AFC1503B-C804-4FEC-BA36-24FDA6FB7FBA}"/>
                    </a:ext>
                  </a:extLst>
                </p:cNvPr>
                <p:cNvSpPr>
                  <a:spLocks noChangeShapeType="1"/>
                </p:cNvSpPr>
                <p:nvPr/>
              </p:nvSpPr>
              <p:spPr bwMode="auto">
                <a:xfrm>
                  <a:off x="1800" y="2688"/>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5" name="Line 9">
                  <a:extLst>
                    <a:ext uri="{FF2B5EF4-FFF2-40B4-BE49-F238E27FC236}">
                      <a16:creationId xmlns:a16="http://schemas.microsoft.com/office/drawing/2014/main" id="{F56ABC84-AF4F-4644-8122-DA14C79EE752}"/>
                    </a:ext>
                  </a:extLst>
                </p:cNvPr>
                <p:cNvSpPr>
                  <a:spLocks noChangeShapeType="1"/>
                </p:cNvSpPr>
                <p:nvPr/>
              </p:nvSpPr>
              <p:spPr bwMode="auto">
                <a:xfrm>
                  <a:off x="1854" y="3156"/>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0">
                  <a:extLst>
                    <a:ext uri="{FF2B5EF4-FFF2-40B4-BE49-F238E27FC236}">
                      <a16:creationId xmlns:a16="http://schemas.microsoft.com/office/drawing/2014/main" id="{4C0A7CC4-F9D2-434D-9C09-D68FEF4F410A}"/>
                    </a:ext>
                  </a:extLst>
                </p:cNvPr>
                <p:cNvSpPr>
                  <a:spLocks noChangeShapeType="1"/>
                </p:cNvSpPr>
                <p:nvPr/>
              </p:nvSpPr>
              <p:spPr bwMode="auto">
                <a:xfrm>
                  <a:off x="1854" y="4248"/>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1">
                  <a:extLst>
                    <a:ext uri="{FF2B5EF4-FFF2-40B4-BE49-F238E27FC236}">
                      <a16:creationId xmlns:a16="http://schemas.microsoft.com/office/drawing/2014/main" id="{6DB07728-A230-42CE-8BF5-2B7E51325836}"/>
                    </a:ext>
                  </a:extLst>
                </p:cNvPr>
                <p:cNvSpPr>
                  <a:spLocks noChangeShapeType="1"/>
                </p:cNvSpPr>
                <p:nvPr/>
              </p:nvSpPr>
              <p:spPr bwMode="auto">
                <a:xfrm>
                  <a:off x="1854" y="4716"/>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2">
                  <a:extLst>
                    <a:ext uri="{FF2B5EF4-FFF2-40B4-BE49-F238E27FC236}">
                      <a16:creationId xmlns:a16="http://schemas.microsoft.com/office/drawing/2014/main" id="{CA43D6C6-DCB1-46B5-8262-3835A28C0117}"/>
                    </a:ext>
                  </a:extLst>
                </p:cNvPr>
                <p:cNvSpPr>
                  <a:spLocks noChangeShapeType="1"/>
                </p:cNvSpPr>
                <p:nvPr/>
              </p:nvSpPr>
              <p:spPr bwMode="auto">
                <a:xfrm>
                  <a:off x="1800" y="3650"/>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Line 13">
                  <a:extLst>
                    <a:ext uri="{FF2B5EF4-FFF2-40B4-BE49-F238E27FC236}">
                      <a16:creationId xmlns:a16="http://schemas.microsoft.com/office/drawing/2014/main" id="{08DAAC70-5D8C-49A6-894E-39BD162196E6}"/>
                    </a:ext>
                  </a:extLst>
                </p:cNvPr>
                <p:cNvSpPr>
                  <a:spLocks noChangeShapeType="1"/>
                </p:cNvSpPr>
                <p:nvPr/>
              </p:nvSpPr>
              <p:spPr bwMode="auto">
                <a:xfrm flipH="1">
                  <a:off x="2520" y="362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0" name="Line 14">
                  <a:extLst>
                    <a:ext uri="{FF2B5EF4-FFF2-40B4-BE49-F238E27FC236}">
                      <a16:creationId xmlns:a16="http://schemas.microsoft.com/office/drawing/2014/main" id="{5A289322-0BF7-4292-9864-4441C0689258}"/>
                    </a:ext>
                  </a:extLst>
                </p:cNvPr>
                <p:cNvSpPr>
                  <a:spLocks noChangeShapeType="1"/>
                </p:cNvSpPr>
                <p:nvPr/>
              </p:nvSpPr>
              <p:spPr bwMode="auto">
                <a:xfrm flipH="1">
                  <a:off x="3060" y="362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Text Box 15">
                  <a:extLst>
                    <a:ext uri="{FF2B5EF4-FFF2-40B4-BE49-F238E27FC236}">
                      <a16:creationId xmlns:a16="http://schemas.microsoft.com/office/drawing/2014/main" id="{6A5718A7-4FE3-4D67-8C60-6B4C0167DF3D}"/>
                    </a:ext>
                  </a:extLst>
                </p:cNvPr>
                <p:cNvSpPr txBox="1">
                  <a:spLocks noChangeArrowheads="1"/>
                </p:cNvSpPr>
                <p:nvPr/>
              </p:nvSpPr>
              <p:spPr bwMode="auto">
                <a:xfrm>
                  <a:off x="2160" y="5496"/>
                  <a:ext cx="2340" cy="468"/>
                </a:xfrm>
                <a:prstGeom prst="rect">
                  <a:avLst/>
                </a:prstGeom>
                <a:solidFill>
                  <a:srgbClr val="FFCC66"/>
                </a:solidFill>
                <a:ln w="9525">
                  <a:solidFill>
                    <a:srgbClr val="FFFFFF"/>
                  </a:solidFill>
                  <a:miter lim="800000"/>
                  <a:headEnd/>
                  <a:tailEnd/>
                </a:ln>
              </p:spPr>
              <p:txBody>
                <a:bodyPr/>
                <a:lstStyle/>
                <a:p>
                  <a:pPr eaLnBrk="0" hangingPunct="0"/>
                  <a:r>
                    <a:rPr kumimoji="0" lang="zh-CN" altLang="en-US" sz="1400">
                      <a:solidFill>
                        <a:srgbClr val="CC3300"/>
                      </a:solidFill>
                      <a:latin typeface="华文新魏" panose="02010800040101010101" pitchFamily="2" charset="-122"/>
                      <a:ea typeface="华文新魏" panose="02010800040101010101" pitchFamily="2" charset="-122"/>
                    </a:rPr>
                    <a:t>工作集中页面的</a:t>
                  </a:r>
                  <a:r>
                    <a:rPr kumimoji="0" lang="en-US" altLang="zh-CN" sz="1400">
                      <a:solidFill>
                        <a:srgbClr val="CC3300"/>
                      </a:solidFill>
                      <a:latin typeface="华文新魏" panose="02010800040101010101" pitchFamily="2" charset="-122"/>
                      <a:ea typeface="华文新魏" panose="02010800040101010101" pitchFamily="2" charset="-122"/>
                    </a:rPr>
                    <a:t>PFN</a:t>
                  </a:r>
                </a:p>
              </p:txBody>
            </p:sp>
          </p:grpSp>
          <p:sp>
            <p:nvSpPr>
              <p:cNvPr id="39952" name="Rectangle 16">
                <a:extLst>
                  <a:ext uri="{FF2B5EF4-FFF2-40B4-BE49-F238E27FC236}">
                    <a16:creationId xmlns:a16="http://schemas.microsoft.com/office/drawing/2014/main" id="{B465EA09-B453-4E6C-91B3-F1C26F5B00D9}"/>
                  </a:ext>
                </a:extLst>
              </p:cNvPr>
              <p:cNvSpPr>
                <a:spLocks noChangeArrowheads="1"/>
              </p:cNvSpPr>
              <p:nvPr/>
            </p:nvSpPr>
            <p:spPr bwMode="auto">
              <a:xfrm>
                <a:off x="6174" y="2220"/>
                <a:ext cx="2826" cy="3120"/>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前向链接</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页表项地址</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后向链接</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标识      类型         访问计数</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algn="just" eaLnBrk="0" hangingPunct="0"/>
                <a:r>
                  <a:rPr kumimoji="0" lang="zh-CN" altLang="en-US" sz="1200">
                    <a:solidFill>
                      <a:srgbClr val="CC3300"/>
                    </a:solidFill>
                    <a:latin typeface="华文新魏" panose="02010800040101010101" pitchFamily="2" charset="-122"/>
                    <a:ea typeface="华文新魏" panose="02010800040101010101" pitchFamily="2" charset="-122"/>
                  </a:rPr>
                  <a:t>初始页表项的内容</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页表项的页框号</a:t>
                </a:r>
              </a:p>
            </p:txBody>
          </p:sp>
          <p:sp>
            <p:nvSpPr>
              <p:cNvPr id="39953" name="Line 17">
                <a:extLst>
                  <a:ext uri="{FF2B5EF4-FFF2-40B4-BE49-F238E27FC236}">
                    <a16:creationId xmlns:a16="http://schemas.microsoft.com/office/drawing/2014/main" id="{5339E5C6-A485-41B3-AD9A-6935177190E2}"/>
                  </a:ext>
                </a:extLst>
              </p:cNvPr>
              <p:cNvSpPr>
                <a:spLocks noChangeShapeType="1"/>
              </p:cNvSpPr>
              <p:nvPr/>
            </p:nvSpPr>
            <p:spPr bwMode="auto">
              <a:xfrm>
                <a:off x="6120" y="2688"/>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Line 18">
                <a:extLst>
                  <a:ext uri="{FF2B5EF4-FFF2-40B4-BE49-F238E27FC236}">
                    <a16:creationId xmlns:a16="http://schemas.microsoft.com/office/drawing/2014/main" id="{95B7D45A-5C84-4F8C-A341-898157A6F1F0}"/>
                  </a:ext>
                </a:extLst>
              </p:cNvPr>
              <p:cNvSpPr>
                <a:spLocks noChangeShapeType="1"/>
              </p:cNvSpPr>
              <p:nvPr/>
            </p:nvSpPr>
            <p:spPr bwMode="auto">
              <a:xfrm>
                <a:off x="6174" y="3156"/>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5" name="Line 19">
                <a:extLst>
                  <a:ext uri="{FF2B5EF4-FFF2-40B4-BE49-F238E27FC236}">
                    <a16:creationId xmlns:a16="http://schemas.microsoft.com/office/drawing/2014/main" id="{7B785A5D-57A0-4C2D-9736-3B4420B8C512}"/>
                  </a:ext>
                </a:extLst>
              </p:cNvPr>
              <p:cNvSpPr>
                <a:spLocks noChangeShapeType="1"/>
              </p:cNvSpPr>
              <p:nvPr/>
            </p:nvSpPr>
            <p:spPr bwMode="auto">
              <a:xfrm>
                <a:off x="6174" y="4248"/>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6" name="Line 20">
                <a:extLst>
                  <a:ext uri="{FF2B5EF4-FFF2-40B4-BE49-F238E27FC236}">
                    <a16:creationId xmlns:a16="http://schemas.microsoft.com/office/drawing/2014/main" id="{86941093-D080-4EB3-91AD-A81BECD0BCA6}"/>
                  </a:ext>
                </a:extLst>
              </p:cNvPr>
              <p:cNvSpPr>
                <a:spLocks noChangeShapeType="1"/>
              </p:cNvSpPr>
              <p:nvPr/>
            </p:nvSpPr>
            <p:spPr bwMode="auto">
              <a:xfrm>
                <a:off x="6174" y="4716"/>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7" name="Line 21">
                <a:extLst>
                  <a:ext uri="{FF2B5EF4-FFF2-40B4-BE49-F238E27FC236}">
                    <a16:creationId xmlns:a16="http://schemas.microsoft.com/office/drawing/2014/main" id="{CF2D63FA-878F-4E26-ABB3-A9B5A2B73E00}"/>
                  </a:ext>
                </a:extLst>
              </p:cNvPr>
              <p:cNvSpPr>
                <a:spLocks noChangeShapeType="1"/>
              </p:cNvSpPr>
              <p:nvPr/>
            </p:nvSpPr>
            <p:spPr bwMode="auto">
              <a:xfrm>
                <a:off x="6120" y="3650"/>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Line 22">
                <a:extLst>
                  <a:ext uri="{FF2B5EF4-FFF2-40B4-BE49-F238E27FC236}">
                    <a16:creationId xmlns:a16="http://schemas.microsoft.com/office/drawing/2014/main" id="{46E0F181-E44A-4240-B9FA-DAB82BDF0F07}"/>
                  </a:ext>
                </a:extLst>
              </p:cNvPr>
              <p:cNvSpPr>
                <a:spLocks noChangeShapeType="1"/>
              </p:cNvSpPr>
              <p:nvPr/>
            </p:nvSpPr>
            <p:spPr bwMode="auto">
              <a:xfrm flipH="1">
                <a:off x="6840" y="362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9" name="Line 23">
                <a:extLst>
                  <a:ext uri="{FF2B5EF4-FFF2-40B4-BE49-F238E27FC236}">
                    <a16:creationId xmlns:a16="http://schemas.microsoft.com/office/drawing/2014/main" id="{580AFACD-3FF4-418A-93F1-5A784AFDE9DA}"/>
                  </a:ext>
                </a:extLst>
              </p:cNvPr>
              <p:cNvSpPr>
                <a:spLocks noChangeShapeType="1"/>
              </p:cNvSpPr>
              <p:nvPr/>
            </p:nvSpPr>
            <p:spPr bwMode="auto">
              <a:xfrm flipH="1">
                <a:off x="7380" y="362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Text Box 24">
                <a:extLst>
                  <a:ext uri="{FF2B5EF4-FFF2-40B4-BE49-F238E27FC236}">
                    <a16:creationId xmlns:a16="http://schemas.microsoft.com/office/drawing/2014/main" id="{159B7BAE-B1EC-4239-9CF5-04DC23ED35F5}"/>
                  </a:ext>
                </a:extLst>
              </p:cNvPr>
              <p:cNvSpPr txBox="1">
                <a:spLocks noChangeArrowheads="1"/>
              </p:cNvSpPr>
              <p:nvPr/>
            </p:nvSpPr>
            <p:spPr bwMode="auto">
              <a:xfrm>
                <a:off x="6120" y="5496"/>
                <a:ext cx="3060" cy="468"/>
              </a:xfrm>
              <a:prstGeom prst="rect">
                <a:avLst/>
              </a:prstGeom>
              <a:solidFill>
                <a:srgbClr val="FFCC66"/>
              </a:solidFill>
              <a:ln w="9525">
                <a:solidFill>
                  <a:srgbClr val="FFFFFF"/>
                </a:solidFill>
                <a:miter lim="800000"/>
                <a:headEnd/>
                <a:tailEnd/>
              </a:ln>
            </p:spPr>
            <p:txBody>
              <a:bodyPr/>
              <a:lstStyle/>
              <a:p>
                <a:pPr eaLnBrk="0" hangingPunct="0"/>
                <a:r>
                  <a:rPr kumimoji="0" lang="zh-CN" altLang="en-US" sz="1400">
                    <a:solidFill>
                      <a:srgbClr val="CC3300"/>
                    </a:solidFill>
                    <a:latin typeface="华文新魏" panose="02010800040101010101" pitchFamily="2" charset="-122"/>
                    <a:ea typeface="华文新魏" panose="02010800040101010101" pitchFamily="2" charset="-122"/>
                  </a:rPr>
                  <a:t>后备或修改链表中页面的</a:t>
                </a:r>
                <a:r>
                  <a:rPr kumimoji="0" lang="en-US" altLang="zh-CN" sz="1400">
                    <a:solidFill>
                      <a:srgbClr val="CC3300"/>
                    </a:solidFill>
                    <a:latin typeface="华文新魏" panose="02010800040101010101" pitchFamily="2" charset="-122"/>
                    <a:ea typeface="华文新魏" panose="02010800040101010101" pitchFamily="2" charset="-122"/>
                  </a:rPr>
                  <a:t>PFN</a:t>
                </a:r>
              </a:p>
            </p:txBody>
          </p:sp>
        </p:grpSp>
        <p:sp>
          <p:nvSpPr>
            <p:cNvPr id="39961" name="Rectangle 25">
              <a:extLst>
                <a:ext uri="{FF2B5EF4-FFF2-40B4-BE49-F238E27FC236}">
                  <a16:creationId xmlns:a16="http://schemas.microsoft.com/office/drawing/2014/main" id="{C89373B3-3436-455F-B66B-7320F866E0A6}"/>
                </a:ext>
              </a:extLst>
            </p:cNvPr>
            <p:cNvSpPr>
              <a:spLocks noChangeArrowheads="1"/>
            </p:cNvSpPr>
            <p:nvPr/>
          </p:nvSpPr>
          <p:spPr bwMode="auto">
            <a:xfrm>
              <a:off x="2928" y="1971"/>
              <a:ext cx="1489" cy="138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事件地址                        </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页表项地址</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共享计数</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标识      类型            访问计数</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algn="just" eaLnBrk="0" hangingPunct="0"/>
              <a:r>
                <a:rPr kumimoji="0" lang="zh-CN" altLang="en-US" sz="1200">
                  <a:solidFill>
                    <a:srgbClr val="CC3300"/>
                  </a:solidFill>
                  <a:latin typeface="华文新魏" panose="02010800040101010101" pitchFamily="2" charset="-122"/>
                  <a:ea typeface="华文新魏" panose="02010800040101010101" pitchFamily="2" charset="-122"/>
                </a:rPr>
                <a:t>初始页表项的内容</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页表项的页框号</a:t>
              </a:r>
            </a:p>
          </p:txBody>
        </p:sp>
        <p:sp>
          <p:nvSpPr>
            <p:cNvPr id="39962" name="Line 26">
              <a:extLst>
                <a:ext uri="{FF2B5EF4-FFF2-40B4-BE49-F238E27FC236}">
                  <a16:creationId xmlns:a16="http://schemas.microsoft.com/office/drawing/2014/main" id="{71ECA0F5-D370-43DD-B533-66341ADBC6EE}"/>
                </a:ext>
              </a:extLst>
            </p:cNvPr>
            <p:cNvSpPr>
              <a:spLocks noChangeShapeType="1"/>
            </p:cNvSpPr>
            <p:nvPr/>
          </p:nvSpPr>
          <p:spPr bwMode="auto">
            <a:xfrm>
              <a:off x="2900" y="2178"/>
              <a:ext cx="1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27">
              <a:extLst>
                <a:ext uri="{FF2B5EF4-FFF2-40B4-BE49-F238E27FC236}">
                  <a16:creationId xmlns:a16="http://schemas.microsoft.com/office/drawing/2014/main" id="{2039ADC3-899A-45B3-9B16-668B80E9B4BA}"/>
                </a:ext>
              </a:extLst>
            </p:cNvPr>
            <p:cNvSpPr>
              <a:spLocks noChangeShapeType="1"/>
            </p:cNvSpPr>
            <p:nvPr/>
          </p:nvSpPr>
          <p:spPr bwMode="auto">
            <a:xfrm>
              <a:off x="2928" y="2386"/>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28">
              <a:extLst>
                <a:ext uri="{FF2B5EF4-FFF2-40B4-BE49-F238E27FC236}">
                  <a16:creationId xmlns:a16="http://schemas.microsoft.com/office/drawing/2014/main" id="{BE055733-CD14-473D-B9B7-AB259E6A2405}"/>
                </a:ext>
              </a:extLst>
            </p:cNvPr>
            <p:cNvSpPr>
              <a:spLocks noChangeShapeType="1"/>
            </p:cNvSpPr>
            <p:nvPr/>
          </p:nvSpPr>
          <p:spPr bwMode="auto">
            <a:xfrm>
              <a:off x="2928" y="2871"/>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29">
              <a:extLst>
                <a:ext uri="{FF2B5EF4-FFF2-40B4-BE49-F238E27FC236}">
                  <a16:creationId xmlns:a16="http://schemas.microsoft.com/office/drawing/2014/main" id="{3371A2A5-5AAF-4F7A-8ECD-86D63B2B97EE}"/>
                </a:ext>
              </a:extLst>
            </p:cNvPr>
            <p:cNvSpPr>
              <a:spLocks noChangeShapeType="1"/>
            </p:cNvSpPr>
            <p:nvPr/>
          </p:nvSpPr>
          <p:spPr bwMode="auto">
            <a:xfrm>
              <a:off x="2928" y="3078"/>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0">
              <a:extLst>
                <a:ext uri="{FF2B5EF4-FFF2-40B4-BE49-F238E27FC236}">
                  <a16:creationId xmlns:a16="http://schemas.microsoft.com/office/drawing/2014/main" id="{8023B441-229E-4CE8-BDA6-1673C866C393}"/>
                </a:ext>
              </a:extLst>
            </p:cNvPr>
            <p:cNvSpPr>
              <a:spLocks noChangeShapeType="1"/>
            </p:cNvSpPr>
            <p:nvPr/>
          </p:nvSpPr>
          <p:spPr bwMode="auto">
            <a:xfrm>
              <a:off x="2900" y="2605"/>
              <a:ext cx="1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1">
              <a:extLst>
                <a:ext uri="{FF2B5EF4-FFF2-40B4-BE49-F238E27FC236}">
                  <a16:creationId xmlns:a16="http://schemas.microsoft.com/office/drawing/2014/main" id="{BCB65A58-723A-445F-A6D9-F1B7321644E4}"/>
                </a:ext>
              </a:extLst>
            </p:cNvPr>
            <p:cNvSpPr>
              <a:spLocks noChangeShapeType="1"/>
            </p:cNvSpPr>
            <p:nvPr/>
          </p:nvSpPr>
          <p:spPr bwMode="auto">
            <a:xfrm flipH="1">
              <a:off x="3279" y="2594"/>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2">
              <a:extLst>
                <a:ext uri="{FF2B5EF4-FFF2-40B4-BE49-F238E27FC236}">
                  <a16:creationId xmlns:a16="http://schemas.microsoft.com/office/drawing/2014/main" id="{7FC55765-5999-4F3B-B0E8-1C4CE066B2B4}"/>
                </a:ext>
              </a:extLst>
            </p:cNvPr>
            <p:cNvSpPr>
              <a:spLocks noChangeShapeType="1"/>
            </p:cNvSpPr>
            <p:nvPr/>
          </p:nvSpPr>
          <p:spPr bwMode="auto">
            <a:xfrm flipH="1">
              <a:off x="3564" y="2594"/>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Text Box 33">
              <a:extLst>
                <a:ext uri="{FF2B5EF4-FFF2-40B4-BE49-F238E27FC236}">
                  <a16:creationId xmlns:a16="http://schemas.microsoft.com/office/drawing/2014/main" id="{A7E9FC2D-E725-47A8-81EE-D2E5B32B2C19}"/>
                </a:ext>
              </a:extLst>
            </p:cNvPr>
            <p:cNvSpPr txBox="1">
              <a:spLocks noChangeArrowheads="1"/>
            </p:cNvSpPr>
            <p:nvPr/>
          </p:nvSpPr>
          <p:spPr bwMode="auto">
            <a:xfrm>
              <a:off x="2995" y="3425"/>
              <a:ext cx="1233" cy="207"/>
            </a:xfrm>
            <a:prstGeom prst="rect">
              <a:avLst/>
            </a:prstGeom>
            <a:solidFill>
              <a:srgbClr val="FFCC66"/>
            </a:solidFill>
            <a:ln w="9525">
              <a:solidFill>
                <a:srgbClr val="FFFFFF"/>
              </a:solidFill>
              <a:miter lim="800000"/>
              <a:headEnd/>
              <a:tailEnd/>
            </a:ln>
          </p:spPr>
          <p:txBody>
            <a:bodyPr/>
            <a:lstStyle/>
            <a:p>
              <a:pPr eaLnBrk="0" hangingPunct="0"/>
              <a:r>
                <a:rPr kumimoji="0" lang="zh-CN" altLang="en-US" sz="1400">
                  <a:solidFill>
                    <a:srgbClr val="CC3300"/>
                  </a:solidFill>
                  <a:latin typeface="华文新魏" panose="02010800040101010101" pitchFamily="2" charset="-122"/>
                  <a:ea typeface="华文新魏" panose="02010800040101010101" pitchFamily="2" charset="-122"/>
                </a:rPr>
                <a:t>正在</a:t>
              </a:r>
              <a:r>
                <a:rPr kumimoji="0" lang="en-US" altLang="zh-CN" sz="1400">
                  <a:solidFill>
                    <a:srgbClr val="CC3300"/>
                  </a:solidFill>
                  <a:latin typeface="华文新魏" panose="02010800040101010101" pitchFamily="2" charset="-122"/>
                  <a:ea typeface="华文新魏" panose="02010800040101010101" pitchFamily="2" charset="-122"/>
                </a:rPr>
                <a:t>I/O</a:t>
              </a:r>
              <a:r>
                <a:rPr kumimoji="0" lang="zh-CN" altLang="en-US" sz="1400">
                  <a:solidFill>
                    <a:srgbClr val="CC3300"/>
                  </a:solidFill>
                  <a:latin typeface="华文新魏" panose="02010800040101010101" pitchFamily="2" charset="-122"/>
                  <a:ea typeface="华文新魏" panose="02010800040101010101" pitchFamily="2" charset="-122"/>
                </a:rPr>
                <a:t>页面的</a:t>
              </a:r>
              <a:r>
                <a:rPr kumimoji="0" lang="en-US" altLang="zh-CN" sz="1400">
                  <a:solidFill>
                    <a:srgbClr val="CC3300"/>
                  </a:solidFill>
                  <a:latin typeface="华文新魏" panose="02010800040101010101" pitchFamily="2" charset="-122"/>
                  <a:ea typeface="华文新魏" panose="02010800040101010101" pitchFamily="2" charset="-122"/>
                </a:rPr>
                <a:t>PFN</a:t>
              </a:r>
            </a:p>
          </p:txBody>
        </p:sp>
        <p:sp>
          <p:nvSpPr>
            <p:cNvPr id="39970" name="Rectangle 34">
              <a:extLst>
                <a:ext uri="{FF2B5EF4-FFF2-40B4-BE49-F238E27FC236}">
                  <a16:creationId xmlns:a16="http://schemas.microsoft.com/office/drawing/2014/main" id="{7899AAB9-3110-4483-991F-3280B15DDDBB}"/>
                </a:ext>
              </a:extLst>
            </p:cNvPr>
            <p:cNvSpPr>
              <a:spLocks noChangeArrowheads="1"/>
            </p:cNvSpPr>
            <p:nvPr/>
          </p:nvSpPr>
          <p:spPr bwMode="auto">
            <a:xfrm>
              <a:off x="652" y="1971"/>
              <a:ext cx="1489" cy="138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前向链接</a:t>
              </a:r>
              <a:r>
                <a:rPr kumimoji="0" lang="zh-CN" altLang="en-US" sz="1000">
                  <a:solidFill>
                    <a:srgbClr val="CC3300"/>
                  </a:solidFill>
                  <a:latin typeface="华文新魏" panose="02010800040101010101" pitchFamily="2" charset="-122"/>
                  <a:ea typeface="华文新魏" panose="02010800040101010101" pitchFamily="2" charset="-122"/>
                </a:rPr>
                <a:t>                    </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页表项地址</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后向链接</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标识       类型       访问计数</a:t>
              </a:r>
            </a:p>
            <a:p>
              <a:pPr eaLnBrk="0" hangingPunct="0"/>
              <a:endParaRPr kumimoji="0" lang="zh-CN" altLang="en-US" sz="1200">
                <a:solidFill>
                  <a:srgbClr val="CC3300"/>
                </a:solidFill>
                <a:latin typeface="华文新魏" panose="02010800040101010101" pitchFamily="2" charset="-122"/>
                <a:ea typeface="华文新魏" panose="02010800040101010101" pitchFamily="2" charset="-122"/>
              </a:endParaRPr>
            </a:p>
            <a:p>
              <a:pPr algn="just" eaLnBrk="0" hangingPunct="0"/>
              <a:r>
                <a:rPr kumimoji="0" lang="zh-CN" altLang="en-US" sz="1200">
                  <a:solidFill>
                    <a:srgbClr val="CC3300"/>
                  </a:solidFill>
                  <a:latin typeface="华文新魏" panose="02010800040101010101" pitchFamily="2" charset="-122"/>
                  <a:ea typeface="华文新魏" panose="02010800040101010101" pitchFamily="2" charset="-122"/>
                </a:rPr>
                <a:t>初始页表项的内容</a:t>
              </a:r>
            </a:p>
            <a:p>
              <a:pPr eaLnBrk="0" hangingPunct="0"/>
              <a:endParaRPr kumimoji="0" lang="zh-CN" altLang="en-US" sz="1000">
                <a:solidFill>
                  <a:srgbClr val="CC3300"/>
                </a:solidFill>
                <a:latin typeface="华文新魏" panose="02010800040101010101" pitchFamily="2" charset="-122"/>
                <a:ea typeface="华文新魏" panose="02010800040101010101" pitchFamily="2" charset="-122"/>
              </a:endParaRPr>
            </a:p>
            <a:p>
              <a:pPr eaLnBrk="0" hangingPunct="0"/>
              <a:r>
                <a:rPr kumimoji="0" lang="zh-CN" altLang="en-US" sz="1200">
                  <a:solidFill>
                    <a:srgbClr val="CC3300"/>
                  </a:solidFill>
                  <a:latin typeface="华文新魏" panose="02010800040101010101" pitchFamily="2" charset="-122"/>
                  <a:ea typeface="华文新魏" panose="02010800040101010101" pitchFamily="2" charset="-122"/>
                </a:rPr>
                <a:t>页表项的页框号</a:t>
              </a:r>
            </a:p>
          </p:txBody>
        </p:sp>
        <p:sp>
          <p:nvSpPr>
            <p:cNvPr id="39971" name="Line 35">
              <a:extLst>
                <a:ext uri="{FF2B5EF4-FFF2-40B4-BE49-F238E27FC236}">
                  <a16:creationId xmlns:a16="http://schemas.microsoft.com/office/drawing/2014/main" id="{63FB3F20-BE27-43B9-A1FC-ED0B8C8F4B40}"/>
                </a:ext>
              </a:extLst>
            </p:cNvPr>
            <p:cNvSpPr>
              <a:spLocks noChangeShapeType="1"/>
            </p:cNvSpPr>
            <p:nvPr/>
          </p:nvSpPr>
          <p:spPr bwMode="auto">
            <a:xfrm>
              <a:off x="624" y="2178"/>
              <a:ext cx="1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2" name="Line 36">
              <a:extLst>
                <a:ext uri="{FF2B5EF4-FFF2-40B4-BE49-F238E27FC236}">
                  <a16:creationId xmlns:a16="http://schemas.microsoft.com/office/drawing/2014/main" id="{FEE60628-5124-48B6-A1C5-AB9B02736F73}"/>
                </a:ext>
              </a:extLst>
            </p:cNvPr>
            <p:cNvSpPr>
              <a:spLocks noChangeShapeType="1"/>
            </p:cNvSpPr>
            <p:nvPr/>
          </p:nvSpPr>
          <p:spPr bwMode="auto">
            <a:xfrm>
              <a:off x="652" y="2386"/>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3" name="Line 37">
              <a:extLst>
                <a:ext uri="{FF2B5EF4-FFF2-40B4-BE49-F238E27FC236}">
                  <a16:creationId xmlns:a16="http://schemas.microsoft.com/office/drawing/2014/main" id="{01CB909A-2DBE-4670-AC17-6F4A99031D95}"/>
                </a:ext>
              </a:extLst>
            </p:cNvPr>
            <p:cNvSpPr>
              <a:spLocks noChangeShapeType="1"/>
            </p:cNvSpPr>
            <p:nvPr/>
          </p:nvSpPr>
          <p:spPr bwMode="auto">
            <a:xfrm>
              <a:off x="652" y="2871"/>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4" name="Line 38">
              <a:extLst>
                <a:ext uri="{FF2B5EF4-FFF2-40B4-BE49-F238E27FC236}">
                  <a16:creationId xmlns:a16="http://schemas.microsoft.com/office/drawing/2014/main" id="{DFA451C5-AD75-4001-8CD3-12C305DB00C8}"/>
                </a:ext>
              </a:extLst>
            </p:cNvPr>
            <p:cNvSpPr>
              <a:spLocks noChangeShapeType="1"/>
            </p:cNvSpPr>
            <p:nvPr/>
          </p:nvSpPr>
          <p:spPr bwMode="auto">
            <a:xfrm>
              <a:off x="652" y="3078"/>
              <a:ext cx="1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5" name="Line 39">
              <a:extLst>
                <a:ext uri="{FF2B5EF4-FFF2-40B4-BE49-F238E27FC236}">
                  <a16:creationId xmlns:a16="http://schemas.microsoft.com/office/drawing/2014/main" id="{B875F8A2-789D-4130-B7FA-EDB11DC669E2}"/>
                </a:ext>
              </a:extLst>
            </p:cNvPr>
            <p:cNvSpPr>
              <a:spLocks noChangeShapeType="1"/>
            </p:cNvSpPr>
            <p:nvPr/>
          </p:nvSpPr>
          <p:spPr bwMode="auto">
            <a:xfrm>
              <a:off x="624" y="2605"/>
              <a:ext cx="15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6" name="Line 40">
              <a:extLst>
                <a:ext uri="{FF2B5EF4-FFF2-40B4-BE49-F238E27FC236}">
                  <a16:creationId xmlns:a16="http://schemas.microsoft.com/office/drawing/2014/main" id="{27692090-28C6-40A7-AF3C-3332527F41B2}"/>
                </a:ext>
              </a:extLst>
            </p:cNvPr>
            <p:cNvSpPr>
              <a:spLocks noChangeShapeType="1"/>
            </p:cNvSpPr>
            <p:nvPr/>
          </p:nvSpPr>
          <p:spPr bwMode="auto">
            <a:xfrm flipH="1">
              <a:off x="1003" y="2594"/>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7" name="Line 41">
              <a:extLst>
                <a:ext uri="{FF2B5EF4-FFF2-40B4-BE49-F238E27FC236}">
                  <a16:creationId xmlns:a16="http://schemas.microsoft.com/office/drawing/2014/main" id="{F33FCFE0-BAB2-47AB-96A8-19ABB028FB5F}"/>
                </a:ext>
              </a:extLst>
            </p:cNvPr>
            <p:cNvSpPr>
              <a:spLocks noChangeShapeType="1"/>
            </p:cNvSpPr>
            <p:nvPr/>
          </p:nvSpPr>
          <p:spPr bwMode="auto">
            <a:xfrm flipH="1">
              <a:off x="1288" y="2594"/>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8" name="Text Box 42">
              <a:extLst>
                <a:ext uri="{FF2B5EF4-FFF2-40B4-BE49-F238E27FC236}">
                  <a16:creationId xmlns:a16="http://schemas.microsoft.com/office/drawing/2014/main" id="{015D0324-3037-438A-BFEE-3355EE55A4A5}"/>
                </a:ext>
              </a:extLst>
            </p:cNvPr>
            <p:cNvSpPr txBox="1">
              <a:spLocks noChangeArrowheads="1"/>
            </p:cNvSpPr>
            <p:nvPr/>
          </p:nvSpPr>
          <p:spPr bwMode="auto">
            <a:xfrm>
              <a:off x="624" y="3425"/>
              <a:ext cx="1517" cy="207"/>
            </a:xfrm>
            <a:prstGeom prst="rect">
              <a:avLst/>
            </a:prstGeom>
            <a:solidFill>
              <a:srgbClr val="FFCC66"/>
            </a:solidFill>
            <a:ln w="9525">
              <a:solidFill>
                <a:srgbClr val="FFFFFF"/>
              </a:solidFill>
              <a:miter lim="800000"/>
              <a:headEnd/>
              <a:tailEnd/>
            </a:ln>
          </p:spPr>
          <p:txBody>
            <a:bodyPr/>
            <a:lstStyle/>
            <a:p>
              <a:pPr eaLnBrk="0" hangingPunct="0"/>
              <a:r>
                <a:rPr kumimoji="0" lang="zh-CN" altLang="en-US" sz="1400">
                  <a:solidFill>
                    <a:srgbClr val="CC3300"/>
                  </a:solidFill>
                  <a:latin typeface="华文新魏" panose="02010800040101010101" pitchFamily="2" charset="-122"/>
                  <a:ea typeface="华文新魏" panose="02010800040101010101" pitchFamily="2" charset="-122"/>
                </a:rPr>
                <a:t>零或空闲链表中页面的</a:t>
              </a:r>
              <a:r>
                <a:rPr kumimoji="0" lang="en-US" altLang="zh-CN" sz="1400">
                  <a:solidFill>
                    <a:srgbClr val="CC3300"/>
                  </a:solidFill>
                  <a:latin typeface="华文新魏" panose="02010800040101010101" pitchFamily="2" charset="-122"/>
                  <a:ea typeface="华文新魏" panose="02010800040101010101" pitchFamily="2" charset="-122"/>
                </a:rPr>
                <a:t>PFN</a:t>
              </a:r>
            </a:p>
          </p:txBody>
        </p:sp>
      </p:grpSp>
      <p:sp>
        <p:nvSpPr>
          <p:cNvPr id="39979" name="Text Box 43">
            <a:extLst>
              <a:ext uri="{FF2B5EF4-FFF2-40B4-BE49-F238E27FC236}">
                <a16:creationId xmlns:a16="http://schemas.microsoft.com/office/drawing/2014/main" id="{0BD5168F-E5F1-4151-A12E-6417011975AC}"/>
              </a:ext>
            </a:extLst>
          </p:cNvPr>
          <p:cNvSpPr txBox="1">
            <a:spLocks noChangeArrowheads="1"/>
          </p:cNvSpPr>
          <p:nvPr/>
        </p:nvSpPr>
        <p:spPr bwMode="auto">
          <a:xfrm>
            <a:off x="2417763" y="381000"/>
            <a:ext cx="482123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pPr algn="just" eaLnBrk="0" hangingPunct="0"/>
            <a:r>
              <a:rPr kumimoji="0" lang="zh-CN" altLang="en-US" sz="4400">
                <a:solidFill>
                  <a:schemeClr val="tx2"/>
                </a:solidFill>
                <a:latin typeface="华文新魏" panose="02010800040101010101" pitchFamily="2" charset="-122"/>
                <a:ea typeface="华文新魏" panose="02010800040101010101" pitchFamily="2" charset="-122"/>
              </a:rPr>
              <a:t>页框号数据库</a:t>
            </a:r>
            <a:r>
              <a:rPr kumimoji="0" lang="en-US" altLang="zh-CN" sz="4400">
                <a:solidFill>
                  <a:schemeClr val="tx2"/>
                </a:solidFill>
                <a:latin typeface="华文新魏" panose="02010800040101010101" pitchFamily="2" charset="-122"/>
                <a:ea typeface="华文新魏" panose="02010800040101010101" pitchFamily="2" charset="-122"/>
              </a:rPr>
              <a:t>(2)</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A38F651-4D44-494F-9519-C0349D225F19}"/>
              </a:ext>
            </a:extLst>
          </p:cNvPr>
          <p:cNvSpPr>
            <a:spLocks noGrp="1" noChangeArrowheads="1"/>
          </p:cNvSpPr>
          <p:nvPr>
            <p:ph type="title"/>
          </p:nvPr>
        </p:nvSpPr>
        <p:spPr>
          <a:xfrm>
            <a:off x="685800" y="685800"/>
            <a:ext cx="7772400" cy="1143000"/>
          </a:xfrm>
        </p:spPr>
        <p:txBody>
          <a:bodyPr/>
          <a:lstStyle/>
          <a:p>
            <a:r>
              <a:rPr lang="zh-CN" altLang="en-US">
                <a:latin typeface="华文新魏" panose="02010800040101010101" pitchFamily="2" charset="-122"/>
                <a:ea typeface="华文新魏" panose="02010800040101010101" pitchFamily="2" charset="-122"/>
              </a:rPr>
              <a:t>页框号数据库</a:t>
            </a:r>
            <a:r>
              <a:rPr lang="en-US" altLang="zh-CN">
                <a:latin typeface="华文新魏" panose="02010800040101010101" pitchFamily="2" charset="-122"/>
                <a:ea typeface="华文新魏" panose="02010800040101010101" pitchFamily="2" charset="-122"/>
              </a:rPr>
              <a:t>(3) </a:t>
            </a:r>
            <a:br>
              <a:rPr lang="en-US" altLang="zh-CN">
                <a:latin typeface="华文新魏" panose="02010800040101010101" pitchFamily="2" charset="-122"/>
                <a:ea typeface="华文新魏" panose="02010800040101010101" pitchFamily="2" charset="-122"/>
              </a:rPr>
            </a:br>
            <a:r>
              <a:rPr lang="en-US" altLang="zh-CN" sz="3600">
                <a:solidFill>
                  <a:srgbClr val="800000"/>
                </a:solidFill>
                <a:latin typeface="华文新魏" panose="02010800040101010101" pitchFamily="2" charset="-122"/>
                <a:ea typeface="华文新魏" panose="02010800040101010101" pitchFamily="2" charset="-122"/>
              </a:rPr>
              <a:t>PFN</a:t>
            </a:r>
            <a:r>
              <a:rPr lang="zh-CN" altLang="en-US" sz="3600">
                <a:solidFill>
                  <a:srgbClr val="800000"/>
                </a:solidFill>
                <a:latin typeface="华文新魏" panose="02010800040101010101" pitchFamily="2" charset="-122"/>
                <a:ea typeface="华文新魏" panose="02010800040101010101" pitchFamily="2" charset="-122"/>
              </a:rPr>
              <a:t>可能状态</a:t>
            </a:r>
            <a:br>
              <a:rPr lang="zh-CN" altLang="en-US" sz="3600">
                <a:solidFill>
                  <a:srgbClr val="800000"/>
                </a:solidFill>
                <a:latin typeface="华文新魏" panose="02010800040101010101" pitchFamily="2" charset="-122"/>
                <a:ea typeface="华文新魏" panose="02010800040101010101" pitchFamily="2" charset="-122"/>
              </a:rPr>
            </a:br>
            <a:endParaRPr lang="zh-CN" altLang="en-US" sz="3600">
              <a:solidFill>
                <a:srgbClr val="800000"/>
              </a:solidFill>
              <a:latin typeface="华文新魏" panose="02010800040101010101" pitchFamily="2" charset="-122"/>
              <a:ea typeface="华文新魏" panose="02010800040101010101" pitchFamily="2" charset="-122"/>
            </a:endParaRPr>
          </a:p>
        </p:txBody>
      </p:sp>
      <p:sp>
        <p:nvSpPr>
          <p:cNvPr id="40963" name="Rectangle 3">
            <a:extLst>
              <a:ext uri="{FF2B5EF4-FFF2-40B4-BE49-F238E27FC236}">
                <a16:creationId xmlns:a16="http://schemas.microsoft.com/office/drawing/2014/main" id="{647D8253-8204-473B-A79F-39C5AA4B353E}"/>
              </a:ext>
            </a:extLst>
          </p:cNvPr>
          <p:cNvSpPr>
            <a:spLocks noGrp="1" noChangeArrowheads="1"/>
          </p:cNvSpPr>
          <p:nvPr>
            <p:ph type="body" idx="1"/>
          </p:nvPr>
        </p:nvSpPr>
        <p:spPr>
          <a:xfrm>
            <a:off x="1524000" y="1524000"/>
            <a:ext cx="6934200" cy="4800600"/>
          </a:xfrm>
        </p:spPr>
        <p:txBody>
          <a:bodyPr/>
          <a:lstStyle/>
          <a:p>
            <a:pPr>
              <a:buFontTx/>
              <a:buNone/>
            </a:pPr>
            <a:r>
              <a:rPr lang="zh-CN" altLang="en-US" b="1">
                <a:latin typeface="华文新魏" panose="02010800040101010101" pitchFamily="2" charset="-122"/>
                <a:ea typeface="华文新魏" panose="02010800040101010101" pitchFamily="2" charset="-122"/>
              </a:rPr>
              <a:t>有效（</a:t>
            </a:r>
            <a:r>
              <a:rPr lang="en-US" altLang="zh-CN" b="1">
                <a:latin typeface="华文新魏" panose="02010800040101010101" pitchFamily="2" charset="-122"/>
                <a:ea typeface="华文新魏" panose="02010800040101010101" pitchFamily="2" charset="-122"/>
              </a:rPr>
              <a:t>Vaild</a:t>
            </a:r>
            <a:r>
              <a:rPr lang="zh-CN" altLang="en-US" b="1">
                <a:latin typeface="华文新魏" panose="02010800040101010101" pitchFamily="2" charset="-122"/>
                <a:ea typeface="华文新魏" panose="02010800040101010101" pitchFamily="2" charset="-122"/>
              </a:rPr>
              <a:t>）</a:t>
            </a:r>
          </a:p>
          <a:p>
            <a:pPr>
              <a:buFontTx/>
              <a:buNone/>
            </a:pPr>
            <a:r>
              <a:rPr lang="zh-CN" altLang="en-US" b="1">
                <a:latin typeface="华文新魏" panose="02010800040101010101" pitchFamily="2" charset="-122"/>
                <a:ea typeface="华文新魏" panose="02010800040101010101" pitchFamily="2" charset="-122"/>
              </a:rPr>
              <a:t>过渡（</a:t>
            </a:r>
            <a:r>
              <a:rPr lang="en-US" altLang="zh-CN" b="1">
                <a:latin typeface="华文新魏" panose="02010800040101010101" pitchFamily="2" charset="-122"/>
                <a:ea typeface="华文新魏" panose="02010800040101010101" pitchFamily="2" charset="-122"/>
              </a:rPr>
              <a:t>transition</a:t>
            </a:r>
            <a:r>
              <a:rPr lang="zh-CN" altLang="en-US" b="1">
                <a:latin typeface="华文新魏" panose="02010800040101010101" pitchFamily="2" charset="-122"/>
                <a:ea typeface="华文新魏" panose="02010800040101010101" pitchFamily="2" charset="-122"/>
              </a:rPr>
              <a:t>）</a:t>
            </a:r>
            <a:endParaRPr lang="zh-CN" altLang="en-US">
              <a:latin typeface="华文新魏" panose="02010800040101010101" pitchFamily="2" charset="-122"/>
              <a:ea typeface="华文新魏" panose="02010800040101010101" pitchFamily="2" charset="-122"/>
            </a:endParaRPr>
          </a:p>
          <a:p>
            <a:pPr>
              <a:buFontTx/>
              <a:buNone/>
            </a:pPr>
            <a:r>
              <a:rPr lang="zh-CN" altLang="en-US" b="1">
                <a:latin typeface="华文新魏" panose="02010800040101010101" pitchFamily="2" charset="-122"/>
                <a:ea typeface="华文新魏" panose="02010800040101010101" pitchFamily="2" charset="-122"/>
              </a:rPr>
              <a:t>后备（</a:t>
            </a:r>
            <a:r>
              <a:rPr lang="en-US" altLang="zh-CN" b="1">
                <a:latin typeface="华文新魏" panose="02010800040101010101" pitchFamily="2" charset="-122"/>
                <a:ea typeface="华文新魏" panose="02010800040101010101" pitchFamily="2" charset="-122"/>
              </a:rPr>
              <a:t>Stand by</a:t>
            </a:r>
            <a:r>
              <a:rPr lang="zh-CN" altLang="en-US" b="1">
                <a:latin typeface="华文新魏" panose="02010800040101010101" pitchFamily="2" charset="-122"/>
                <a:ea typeface="华文新魏" panose="02010800040101010101" pitchFamily="2" charset="-122"/>
              </a:rPr>
              <a:t>）</a:t>
            </a:r>
          </a:p>
          <a:p>
            <a:pPr>
              <a:buFontTx/>
              <a:buNone/>
            </a:pPr>
            <a:r>
              <a:rPr lang="zh-CN" altLang="en-US" b="1">
                <a:latin typeface="华文新魏" panose="02010800040101010101" pitchFamily="2" charset="-122"/>
                <a:ea typeface="华文新魏" panose="02010800040101010101" pitchFamily="2" charset="-122"/>
              </a:rPr>
              <a:t>修改（</a:t>
            </a:r>
            <a:r>
              <a:rPr lang="en-US" altLang="zh-CN" b="1">
                <a:latin typeface="华文新魏" panose="02010800040101010101" pitchFamily="2" charset="-122"/>
                <a:ea typeface="华文新魏" panose="02010800040101010101" pitchFamily="2" charset="-122"/>
              </a:rPr>
              <a:t>Modified</a:t>
            </a:r>
            <a:r>
              <a:rPr lang="zh-CN" altLang="en-US" b="1">
                <a:latin typeface="华文新魏" panose="02010800040101010101" pitchFamily="2" charset="-122"/>
                <a:ea typeface="华文新魏" panose="02010800040101010101" pitchFamily="2" charset="-122"/>
              </a:rPr>
              <a:t>）</a:t>
            </a:r>
          </a:p>
          <a:p>
            <a:pPr>
              <a:buFontTx/>
              <a:buNone/>
            </a:pPr>
            <a:r>
              <a:rPr lang="zh-CN" altLang="en-US" b="1">
                <a:latin typeface="华文新魏" panose="02010800040101010101" pitchFamily="2" charset="-122"/>
                <a:ea typeface="华文新魏" panose="02010800040101010101" pitchFamily="2" charset="-122"/>
              </a:rPr>
              <a:t>修改不写入（</a:t>
            </a:r>
            <a:r>
              <a:rPr lang="en-US" altLang="zh-CN" b="1">
                <a:latin typeface="华文新魏" panose="02010800040101010101" pitchFamily="2" charset="-122"/>
                <a:ea typeface="华文新魏" panose="02010800040101010101" pitchFamily="2" charset="-122"/>
              </a:rPr>
              <a:t>modiqied no write</a:t>
            </a:r>
            <a:r>
              <a:rPr lang="zh-CN" altLang="en-US">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 </a:t>
            </a:r>
          </a:p>
          <a:p>
            <a:pPr>
              <a:buFontTx/>
              <a:buNone/>
            </a:pPr>
            <a:r>
              <a:rPr lang="zh-CN" altLang="en-US" b="1">
                <a:latin typeface="华文新魏" panose="02010800040101010101" pitchFamily="2" charset="-122"/>
                <a:ea typeface="华文新魏" panose="02010800040101010101" pitchFamily="2" charset="-122"/>
              </a:rPr>
              <a:t>空闲（</a:t>
            </a:r>
            <a:r>
              <a:rPr lang="en-US" altLang="zh-CN" b="1">
                <a:latin typeface="华文新魏" panose="02010800040101010101" pitchFamily="2" charset="-122"/>
                <a:ea typeface="华文新魏" panose="02010800040101010101" pitchFamily="2" charset="-122"/>
              </a:rPr>
              <a:t>free</a:t>
            </a:r>
            <a:r>
              <a:rPr lang="zh-CN" altLang="en-US" b="1">
                <a:latin typeface="华文新魏" panose="02010800040101010101" pitchFamily="2" charset="-122"/>
                <a:ea typeface="华文新魏" panose="02010800040101010101" pitchFamily="2" charset="-122"/>
              </a:rPr>
              <a:t>） </a:t>
            </a:r>
          </a:p>
          <a:p>
            <a:pPr>
              <a:buFontTx/>
              <a:buNone/>
            </a:pPr>
            <a:r>
              <a:rPr lang="zh-CN" altLang="en-US" b="1">
                <a:latin typeface="华文新魏" panose="02010800040101010101" pitchFamily="2" charset="-122"/>
                <a:ea typeface="华文新魏" panose="02010800040101010101" pitchFamily="2" charset="-122"/>
              </a:rPr>
              <a:t>零初始化（</a:t>
            </a:r>
            <a:r>
              <a:rPr lang="en-US" altLang="zh-CN" b="1">
                <a:latin typeface="华文新魏" panose="02010800040101010101" pitchFamily="2" charset="-122"/>
                <a:ea typeface="华文新魏" panose="02010800040101010101" pitchFamily="2" charset="-122"/>
              </a:rPr>
              <a:t>zeroed</a:t>
            </a:r>
            <a:r>
              <a:rPr lang="zh-CN" altLang="en-US" b="1">
                <a:latin typeface="华文新魏" panose="02010800040101010101" pitchFamily="2" charset="-122"/>
                <a:ea typeface="华文新魏" panose="02010800040101010101" pitchFamily="2" charset="-122"/>
              </a:rPr>
              <a:t>）</a:t>
            </a:r>
          </a:p>
          <a:p>
            <a:pPr>
              <a:buFontTx/>
              <a:buNone/>
            </a:pPr>
            <a:r>
              <a:rPr lang="zh-CN" altLang="en-US" b="1">
                <a:latin typeface="华文新魏" panose="02010800040101010101" pitchFamily="2" charset="-122"/>
                <a:ea typeface="华文新魏" panose="02010800040101010101" pitchFamily="2" charset="-122"/>
              </a:rPr>
              <a:t>坏（</a:t>
            </a:r>
            <a:r>
              <a:rPr lang="en-US" altLang="zh-CN" b="1">
                <a:latin typeface="华文新魏" panose="02010800040101010101" pitchFamily="2" charset="-122"/>
                <a:ea typeface="华文新魏" panose="02010800040101010101" pitchFamily="2" charset="-122"/>
              </a:rPr>
              <a:t>bad</a:t>
            </a:r>
            <a:r>
              <a:rPr lang="zh-CN" altLang="en-US" b="1">
                <a:latin typeface="华文新魏" panose="02010800040101010101" pitchFamily="2" charset="-122"/>
                <a:ea typeface="华文新魏" panose="02010800040101010101" pitchFamily="2" charset="-122"/>
              </a:rPr>
              <a:t>）</a:t>
            </a: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134FC80-9EE6-46F4-B2DE-EE5042E12780}"/>
              </a:ext>
            </a:extLst>
          </p:cNvPr>
          <p:cNvSpPr>
            <a:spLocks noGrp="1" noChangeArrowheads="1"/>
          </p:cNvSpPr>
          <p:nvPr>
            <p:ph type="title"/>
          </p:nvPr>
        </p:nvSpPr>
        <p:spPr>
          <a:xfrm>
            <a:off x="685800" y="609600"/>
            <a:ext cx="7772400" cy="76200"/>
          </a:xfrm>
        </p:spPr>
        <p:txBody>
          <a:bodyPr/>
          <a:lstStyle/>
          <a:p>
            <a:r>
              <a:rPr lang="en-US" altLang="zh-CN">
                <a:latin typeface="华文新魏" panose="02010800040101010101" pitchFamily="2" charset="-122"/>
                <a:ea typeface="华文新魏" panose="02010800040101010101" pitchFamily="2" charset="-122"/>
              </a:rPr>
              <a:t>  </a:t>
            </a:r>
          </a:p>
        </p:txBody>
      </p:sp>
      <p:sp>
        <p:nvSpPr>
          <p:cNvPr id="43011" name="Rectangle 3">
            <a:extLst>
              <a:ext uri="{FF2B5EF4-FFF2-40B4-BE49-F238E27FC236}">
                <a16:creationId xmlns:a16="http://schemas.microsoft.com/office/drawing/2014/main" id="{440BE124-5F54-4AB1-802E-686D52EC2A77}"/>
              </a:ext>
            </a:extLst>
          </p:cNvPr>
          <p:cNvSpPr>
            <a:spLocks noGrp="1" noChangeArrowheads="1"/>
          </p:cNvSpPr>
          <p:nvPr>
            <p:ph type="body" idx="1"/>
          </p:nvPr>
        </p:nvSpPr>
        <p:spPr>
          <a:xfrm>
            <a:off x="685800" y="609600"/>
            <a:ext cx="7772400" cy="57912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sp>
        <p:nvSpPr>
          <p:cNvPr id="43060" name="Rectangle 52">
            <a:extLst>
              <a:ext uri="{FF2B5EF4-FFF2-40B4-BE49-F238E27FC236}">
                <a16:creationId xmlns:a16="http://schemas.microsoft.com/office/drawing/2014/main" id="{656A2B53-6301-44A8-81C6-CBA1052C06CA}"/>
              </a:ext>
            </a:extLst>
          </p:cNvPr>
          <p:cNvSpPr>
            <a:spLocks noChangeArrowheads="1"/>
          </p:cNvSpPr>
          <p:nvPr/>
        </p:nvSpPr>
        <p:spPr bwMode="auto">
          <a:xfrm>
            <a:off x="2378075" y="317500"/>
            <a:ext cx="46164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solidFill>
                  <a:schemeClr val="tx2"/>
                </a:solidFill>
                <a:latin typeface="华文新魏" panose="02010800040101010101" pitchFamily="2" charset="-122"/>
                <a:ea typeface="华文新魏" panose="02010800040101010101" pitchFamily="2" charset="-122"/>
              </a:rPr>
              <a:t>页框号数据库</a:t>
            </a:r>
            <a:r>
              <a:rPr lang="en-US" altLang="zh-CN" sz="4800">
                <a:solidFill>
                  <a:schemeClr val="tx2"/>
                </a:solidFill>
                <a:latin typeface="华文新魏" panose="02010800040101010101" pitchFamily="2" charset="-122"/>
                <a:ea typeface="华文新魏" panose="02010800040101010101" pitchFamily="2" charset="-122"/>
              </a:rPr>
              <a:t>(4)</a:t>
            </a:r>
          </a:p>
        </p:txBody>
      </p:sp>
      <p:grpSp>
        <p:nvGrpSpPr>
          <p:cNvPr id="43151" name="Group 143">
            <a:extLst>
              <a:ext uri="{FF2B5EF4-FFF2-40B4-BE49-F238E27FC236}">
                <a16:creationId xmlns:a16="http://schemas.microsoft.com/office/drawing/2014/main" id="{DA503B40-E0F0-41D7-8AF0-0980CD1B1A3C}"/>
              </a:ext>
            </a:extLst>
          </p:cNvPr>
          <p:cNvGrpSpPr>
            <a:grpSpLocks/>
          </p:cNvGrpSpPr>
          <p:nvPr/>
        </p:nvGrpSpPr>
        <p:grpSpPr bwMode="auto">
          <a:xfrm>
            <a:off x="971550" y="1196975"/>
            <a:ext cx="7704138" cy="5329238"/>
            <a:chOff x="612" y="754"/>
            <a:chExt cx="4853" cy="3357"/>
          </a:xfrm>
        </p:grpSpPr>
        <p:sp>
          <p:nvSpPr>
            <p:cNvPr id="43108" name="Text Box 100">
              <a:extLst>
                <a:ext uri="{FF2B5EF4-FFF2-40B4-BE49-F238E27FC236}">
                  <a16:creationId xmlns:a16="http://schemas.microsoft.com/office/drawing/2014/main" id="{304D3F21-91F3-43A9-B5D0-657761E98C54}"/>
                </a:ext>
              </a:extLst>
            </p:cNvPr>
            <p:cNvSpPr txBox="1">
              <a:spLocks noChangeArrowheads="1"/>
            </p:cNvSpPr>
            <p:nvPr/>
          </p:nvSpPr>
          <p:spPr bwMode="auto">
            <a:xfrm>
              <a:off x="2182" y="754"/>
              <a:ext cx="1333" cy="272"/>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请求零页面错误</a:t>
              </a:r>
            </a:p>
            <a:p>
              <a:r>
                <a:rPr lang="zh-CN" altLang="en-US" sz="2000">
                  <a:solidFill>
                    <a:schemeClr val="accent2"/>
                  </a:solidFill>
                  <a:latin typeface="华文新魏" panose="02010800040101010101" pitchFamily="2" charset="-122"/>
                  <a:ea typeface="华文新魏" panose="02010800040101010101" pitchFamily="2" charset="-122"/>
                </a:rPr>
                <a:t>    </a:t>
              </a:r>
            </a:p>
          </p:txBody>
        </p:sp>
        <p:sp>
          <p:nvSpPr>
            <p:cNvPr id="43109" name="Text Box 101">
              <a:extLst>
                <a:ext uri="{FF2B5EF4-FFF2-40B4-BE49-F238E27FC236}">
                  <a16:creationId xmlns:a16="http://schemas.microsoft.com/office/drawing/2014/main" id="{5F600895-7923-4941-9AB2-CC75020DBDB1}"/>
                </a:ext>
              </a:extLst>
            </p:cNvPr>
            <p:cNvSpPr txBox="1">
              <a:spLocks noChangeArrowheads="1"/>
            </p:cNvSpPr>
            <p:nvPr/>
          </p:nvSpPr>
          <p:spPr bwMode="auto">
            <a:xfrm>
              <a:off x="2182" y="1063"/>
              <a:ext cx="1333" cy="462"/>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从盘或内核读出页</a:t>
              </a:r>
              <a:r>
                <a:rPr lang="en-US" altLang="zh-CN" sz="2000">
                  <a:solidFill>
                    <a:schemeClr val="accent2"/>
                  </a:solidFill>
                  <a:latin typeface="华文新魏" panose="02010800040101010101" pitchFamily="2" charset="-122"/>
                  <a:ea typeface="华文新魏" panose="02010800040101010101" pitchFamily="2" charset="-122"/>
                </a:rPr>
                <a:t>(</a:t>
              </a:r>
              <a:r>
                <a:rPr lang="zh-CN" altLang="en-US" sz="2000">
                  <a:solidFill>
                    <a:schemeClr val="accent2"/>
                  </a:solidFill>
                  <a:latin typeface="华文新魏" panose="02010800040101010101" pitchFamily="2" charset="-122"/>
                  <a:ea typeface="华文新魏" panose="02010800040101010101" pitchFamily="2" charset="-122"/>
                </a:rPr>
                <a:t>页错误</a:t>
              </a:r>
              <a:r>
                <a:rPr lang="en-US" altLang="zh-CN" sz="2000">
                  <a:solidFill>
                    <a:schemeClr val="accent2"/>
                  </a:solidFill>
                  <a:latin typeface="华文新魏" panose="02010800040101010101" pitchFamily="2" charset="-122"/>
                  <a:ea typeface="华文新魏" panose="02010800040101010101" pitchFamily="2" charset="-122"/>
                </a:rPr>
                <a:t>)</a:t>
              </a:r>
            </a:p>
          </p:txBody>
        </p:sp>
        <p:sp>
          <p:nvSpPr>
            <p:cNvPr id="43110" name="Text Box 102">
              <a:extLst>
                <a:ext uri="{FF2B5EF4-FFF2-40B4-BE49-F238E27FC236}">
                  <a16:creationId xmlns:a16="http://schemas.microsoft.com/office/drawing/2014/main" id="{850F2670-ADC6-4995-99F8-491DF3C99805}"/>
                </a:ext>
              </a:extLst>
            </p:cNvPr>
            <p:cNvSpPr txBox="1">
              <a:spLocks noChangeArrowheads="1"/>
            </p:cNvSpPr>
            <p:nvPr/>
          </p:nvSpPr>
          <p:spPr bwMode="auto">
            <a:xfrm>
              <a:off x="1183" y="3884"/>
              <a:ext cx="999" cy="227"/>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缩小工作集</a:t>
              </a:r>
            </a:p>
          </p:txBody>
        </p:sp>
        <p:sp>
          <p:nvSpPr>
            <p:cNvPr id="43111" name="Text Box 103">
              <a:extLst>
                <a:ext uri="{FF2B5EF4-FFF2-40B4-BE49-F238E27FC236}">
                  <a16:creationId xmlns:a16="http://schemas.microsoft.com/office/drawing/2014/main" id="{9C3A75A5-5276-4CE3-8D8D-7690DE45ADB0}"/>
                </a:ext>
              </a:extLst>
            </p:cNvPr>
            <p:cNvSpPr txBox="1">
              <a:spLocks noChangeArrowheads="1"/>
            </p:cNvSpPr>
            <p:nvPr/>
          </p:nvSpPr>
          <p:spPr bwMode="auto">
            <a:xfrm>
              <a:off x="1565" y="2160"/>
              <a:ext cx="272" cy="1130"/>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缺页错误处理</a:t>
              </a:r>
            </a:p>
          </p:txBody>
        </p:sp>
        <p:sp>
          <p:nvSpPr>
            <p:cNvPr id="43112" name="Text Box 104">
              <a:extLst>
                <a:ext uri="{FF2B5EF4-FFF2-40B4-BE49-F238E27FC236}">
                  <a16:creationId xmlns:a16="http://schemas.microsoft.com/office/drawing/2014/main" id="{898F8211-7472-4879-ABDD-8A7C664C7561}"/>
                </a:ext>
              </a:extLst>
            </p:cNvPr>
            <p:cNvSpPr txBox="1">
              <a:spLocks noChangeArrowheads="1"/>
            </p:cNvSpPr>
            <p:nvPr/>
          </p:nvSpPr>
          <p:spPr bwMode="auto">
            <a:xfrm>
              <a:off x="612" y="1888"/>
              <a:ext cx="514" cy="1289"/>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ltLang="en-US" sz="2000">
                <a:solidFill>
                  <a:schemeClr val="accent2"/>
                </a:solidFill>
                <a:latin typeface="华文新魏" panose="02010800040101010101" pitchFamily="2" charset="-122"/>
                <a:ea typeface="华文新魏" panose="02010800040101010101" pitchFamily="2" charset="-122"/>
              </a:endParaRPr>
            </a:p>
          </p:txBody>
        </p:sp>
        <p:sp>
          <p:nvSpPr>
            <p:cNvPr id="43113" name="Text Box 105">
              <a:extLst>
                <a:ext uri="{FF2B5EF4-FFF2-40B4-BE49-F238E27FC236}">
                  <a16:creationId xmlns:a16="http://schemas.microsoft.com/office/drawing/2014/main" id="{B5D642E1-8A02-4003-BCE2-A2C2ABFF7333}"/>
                </a:ext>
              </a:extLst>
            </p:cNvPr>
            <p:cNvSpPr txBox="1">
              <a:spLocks noChangeArrowheads="1"/>
            </p:cNvSpPr>
            <p:nvPr/>
          </p:nvSpPr>
          <p:spPr bwMode="auto">
            <a:xfrm>
              <a:off x="783" y="2017"/>
              <a:ext cx="514" cy="1289"/>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ltLang="en-US" sz="2000">
                <a:solidFill>
                  <a:schemeClr val="accent2"/>
                </a:solidFill>
                <a:latin typeface="华文新魏" panose="02010800040101010101" pitchFamily="2" charset="-122"/>
                <a:ea typeface="华文新魏" panose="02010800040101010101" pitchFamily="2" charset="-122"/>
              </a:endParaRPr>
            </a:p>
          </p:txBody>
        </p:sp>
        <p:sp>
          <p:nvSpPr>
            <p:cNvPr id="43114" name="Text Box 106">
              <a:extLst>
                <a:ext uri="{FF2B5EF4-FFF2-40B4-BE49-F238E27FC236}">
                  <a16:creationId xmlns:a16="http://schemas.microsoft.com/office/drawing/2014/main" id="{BFAC2022-6B5D-487E-8E56-18734B2CAA33}"/>
                </a:ext>
              </a:extLst>
            </p:cNvPr>
            <p:cNvSpPr txBox="1">
              <a:spLocks noChangeArrowheads="1"/>
            </p:cNvSpPr>
            <p:nvPr/>
          </p:nvSpPr>
          <p:spPr bwMode="auto">
            <a:xfrm>
              <a:off x="955" y="2146"/>
              <a:ext cx="513" cy="1288"/>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endParaRPr lang="en-US" altLang="zh-CN" sz="2000">
                <a:solidFill>
                  <a:schemeClr val="accent2"/>
                </a:solidFill>
                <a:latin typeface="华文新魏" panose="02010800040101010101" pitchFamily="2" charset="-122"/>
                <a:ea typeface="华文新魏" panose="02010800040101010101" pitchFamily="2" charset="-122"/>
              </a:endParaRPr>
            </a:p>
            <a:p>
              <a:pPr algn="just"/>
              <a:r>
                <a:rPr lang="zh-CN" altLang="en-US" sz="2000">
                  <a:solidFill>
                    <a:schemeClr val="accent2"/>
                  </a:solidFill>
                  <a:latin typeface="华文新魏" panose="02010800040101010101" pitchFamily="2" charset="-122"/>
                  <a:ea typeface="华文新魏" panose="02010800040101010101" pitchFamily="2" charset="-122"/>
                </a:rPr>
                <a:t>进程工作集</a:t>
              </a:r>
            </a:p>
          </p:txBody>
        </p:sp>
        <p:sp>
          <p:nvSpPr>
            <p:cNvPr id="43115" name="AutoShape 107">
              <a:extLst>
                <a:ext uri="{FF2B5EF4-FFF2-40B4-BE49-F238E27FC236}">
                  <a16:creationId xmlns:a16="http://schemas.microsoft.com/office/drawing/2014/main" id="{64CDA1D9-E4C8-46FF-916B-6C7A32C0828A}"/>
                </a:ext>
              </a:extLst>
            </p:cNvPr>
            <p:cNvSpPr>
              <a:spLocks noChangeArrowheads="1"/>
            </p:cNvSpPr>
            <p:nvPr/>
          </p:nvSpPr>
          <p:spPr bwMode="auto">
            <a:xfrm>
              <a:off x="1897" y="2403"/>
              <a:ext cx="999" cy="619"/>
            </a:xfrm>
            <a:prstGeom prst="plaque">
              <a:avLst>
                <a:gd name="adj" fmla="val 16667"/>
              </a:avLst>
            </a:prstGeom>
            <a:solidFill>
              <a:srgbClr val="FFCC66"/>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p>
          </p:txBody>
        </p:sp>
        <p:sp>
          <p:nvSpPr>
            <p:cNvPr id="43116" name="Text Box 108">
              <a:extLst>
                <a:ext uri="{FF2B5EF4-FFF2-40B4-BE49-F238E27FC236}">
                  <a16:creationId xmlns:a16="http://schemas.microsoft.com/office/drawing/2014/main" id="{CE53D49E-3700-41AE-9F50-1607C3E1612A}"/>
                </a:ext>
              </a:extLst>
            </p:cNvPr>
            <p:cNvSpPr txBox="1">
              <a:spLocks noChangeArrowheads="1"/>
            </p:cNvSpPr>
            <p:nvPr/>
          </p:nvSpPr>
          <p:spPr bwMode="auto">
            <a:xfrm>
              <a:off x="2039" y="2507"/>
              <a:ext cx="857" cy="4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修改页</a:t>
              </a:r>
            </a:p>
            <a:p>
              <a:r>
                <a:rPr lang="zh-CN" altLang="en-US" sz="2000">
                  <a:solidFill>
                    <a:schemeClr val="accent2"/>
                  </a:solidFill>
                  <a:latin typeface="华文新魏" panose="02010800040101010101" pitchFamily="2" charset="-122"/>
                  <a:ea typeface="华文新魏" panose="02010800040101010101" pitchFamily="2" charset="-122"/>
                </a:rPr>
                <a:t>写回线程</a:t>
              </a:r>
            </a:p>
          </p:txBody>
        </p:sp>
        <p:sp>
          <p:nvSpPr>
            <p:cNvPr id="43117" name="Text Box 109">
              <a:extLst>
                <a:ext uri="{FF2B5EF4-FFF2-40B4-BE49-F238E27FC236}">
                  <a16:creationId xmlns:a16="http://schemas.microsoft.com/office/drawing/2014/main" id="{EB7ED846-8F37-41C5-8D0A-CB47027FC18C}"/>
                </a:ext>
              </a:extLst>
            </p:cNvPr>
            <p:cNvSpPr txBox="1">
              <a:spLocks noChangeArrowheads="1"/>
            </p:cNvSpPr>
            <p:nvPr/>
          </p:nvSpPr>
          <p:spPr bwMode="auto">
            <a:xfrm>
              <a:off x="1897" y="3228"/>
              <a:ext cx="713" cy="413"/>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修改页</a:t>
              </a:r>
            </a:p>
            <a:p>
              <a:r>
                <a:rPr lang="zh-CN" altLang="en-US" sz="2000">
                  <a:solidFill>
                    <a:schemeClr val="accent2"/>
                  </a:solidFill>
                  <a:latin typeface="华文新魏" panose="02010800040101010101" pitchFamily="2" charset="-122"/>
                  <a:ea typeface="华文新魏" panose="02010800040101010101" pitchFamily="2" charset="-122"/>
                </a:rPr>
                <a:t>框链表</a:t>
              </a:r>
            </a:p>
          </p:txBody>
        </p:sp>
        <p:sp>
          <p:nvSpPr>
            <p:cNvPr id="43118" name="Text Box 110">
              <a:extLst>
                <a:ext uri="{FF2B5EF4-FFF2-40B4-BE49-F238E27FC236}">
                  <a16:creationId xmlns:a16="http://schemas.microsoft.com/office/drawing/2014/main" id="{07F6556E-0CDA-44B7-B3E5-CE1EA886EA2C}"/>
                </a:ext>
              </a:extLst>
            </p:cNvPr>
            <p:cNvSpPr txBox="1">
              <a:spLocks noChangeArrowheads="1"/>
            </p:cNvSpPr>
            <p:nvPr/>
          </p:nvSpPr>
          <p:spPr bwMode="auto">
            <a:xfrm>
              <a:off x="2039" y="1785"/>
              <a:ext cx="714" cy="4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备用页</a:t>
              </a:r>
            </a:p>
            <a:p>
              <a:r>
                <a:rPr lang="zh-CN" altLang="en-US" sz="2000">
                  <a:solidFill>
                    <a:schemeClr val="accent2"/>
                  </a:solidFill>
                  <a:latin typeface="华文新魏" panose="02010800040101010101" pitchFamily="2" charset="-122"/>
                  <a:ea typeface="华文新魏" panose="02010800040101010101" pitchFamily="2" charset="-122"/>
                </a:rPr>
                <a:t>框链表</a:t>
              </a:r>
            </a:p>
          </p:txBody>
        </p:sp>
        <p:sp>
          <p:nvSpPr>
            <p:cNvPr id="43119" name="Text Box 111">
              <a:extLst>
                <a:ext uri="{FF2B5EF4-FFF2-40B4-BE49-F238E27FC236}">
                  <a16:creationId xmlns:a16="http://schemas.microsoft.com/office/drawing/2014/main" id="{0D2F1788-4E8D-42DF-A14F-1DBDD377A82F}"/>
                </a:ext>
              </a:extLst>
            </p:cNvPr>
            <p:cNvSpPr txBox="1">
              <a:spLocks noChangeArrowheads="1"/>
            </p:cNvSpPr>
            <p:nvPr/>
          </p:nvSpPr>
          <p:spPr bwMode="auto">
            <a:xfrm>
              <a:off x="4466" y="2610"/>
              <a:ext cx="714" cy="4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零页页</a:t>
              </a:r>
            </a:p>
            <a:p>
              <a:r>
                <a:rPr lang="zh-CN" altLang="en-US" sz="2000">
                  <a:solidFill>
                    <a:schemeClr val="accent2"/>
                  </a:solidFill>
                  <a:latin typeface="华文新魏" panose="02010800040101010101" pitchFamily="2" charset="-122"/>
                  <a:ea typeface="华文新魏" panose="02010800040101010101" pitchFamily="2" charset="-122"/>
                </a:rPr>
                <a:t>框链表</a:t>
              </a:r>
            </a:p>
          </p:txBody>
        </p:sp>
        <p:sp>
          <p:nvSpPr>
            <p:cNvPr id="43120" name="Text Box 112">
              <a:extLst>
                <a:ext uri="{FF2B5EF4-FFF2-40B4-BE49-F238E27FC236}">
                  <a16:creationId xmlns:a16="http://schemas.microsoft.com/office/drawing/2014/main" id="{3B11DB6C-5971-42E8-A511-DA97D19040CE}"/>
                </a:ext>
              </a:extLst>
            </p:cNvPr>
            <p:cNvSpPr txBox="1">
              <a:spLocks noChangeArrowheads="1"/>
            </p:cNvSpPr>
            <p:nvPr/>
          </p:nvSpPr>
          <p:spPr bwMode="auto">
            <a:xfrm>
              <a:off x="3467" y="1888"/>
              <a:ext cx="713" cy="4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空闲页</a:t>
              </a:r>
            </a:p>
            <a:p>
              <a:r>
                <a:rPr lang="zh-CN" altLang="en-US" sz="2000">
                  <a:solidFill>
                    <a:schemeClr val="accent2"/>
                  </a:solidFill>
                  <a:latin typeface="华文新魏" panose="02010800040101010101" pitchFamily="2" charset="-122"/>
                  <a:ea typeface="华文新魏" panose="02010800040101010101" pitchFamily="2" charset="-122"/>
                </a:rPr>
                <a:t>框链表</a:t>
              </a:r>
            </a:p>
          </p:txBody>
        </p:sp>
        <p:sp>
          <p:nvSpPr>
            <p:cNvPr id="43121" name="Line 113">
              <a:extLst>
                <a:ext uri="{FF2B5EF4-FFF2-40B4-BE49-F238E27FC236}">
                  <a16:creationId xmlns:a16="http://schemas.microsoft.com/office/drawing/2014/main" id="{71214B04-7C1F-4F80-BDE3-0030DDA7253C}"/>
                </a:ext>
              </a:extLst>
            </p:cNvPr>
            <p:cNvSpPr>
              <a:spLocks noChangeShapeType="1"/>
            </p:cNvSpPr>
            <p:nvPr/>
          </p:nvSpPr>
          <p:spPr bwMode="auto">
            <a:xfrm flipH="1">
              <a:off x="1468" y="3331"/>
              <a:ext cx="42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22" name="Line 114">
              <a:extLst>
                <a:ext uri="{FF2B5EF4-FFF2-40B4-BE49-F238E27FC236}">
                  <a16:creationId xmlns:a16="http://schemas.microsoft.com/office/drawing/2014/main" id="{76A78C03-A9A2-41BB-B4FF-88C3F7DC1891}"/>
                </a:ext>
              </a:extLst>
            </p:cNvPr>
            <p:cNvSpPr>
              <a:spLocks noChangeShapeType="1"/>
            </p:cNvSpPr>
            <p:nvPr/>
          </p:nvSpPr>
          <p:spPr bwMode="auto">
            <a:xfrm flipV="1">
              <a:off x="2325" y="3022"/>
              <a:ext cx="0"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23" name="Line 115">
              <a:extLst>
                <a:ext uri="{FF2B5EF4-FFF2-40B4-BE49-F238E27FC236}">
                  <a16:creationId xmlns:a16="http://schemas.microsoft.com/office/drawing/2014/main" id="{EC4641D3-1A0A-46CA-8146-2D643D8324F1}"/>
                </a:ext>
              </a:extLst>
            </p:cNvPr>
            <p:cNvSpPr>
              <a:spLocks noChangeShapeType="1"/>
            </p:cNvSpPr>
            <p:nvPr/>
          </p:nvSpPr>
          <p:spPr bwMode="auto">
            <a:xfrm flipV="1">
              <a:off x="2325" y="2197"/>
              <a:ext cx="0"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24" name="Line 116">
              <a:extLst>
                <a:ext uri="{FF2B5EF4-FFF2-40B4-BE49-F238E27FC236}">
                  <a16:creationId xmlns:a16="http://schemas.microsoft.com/office/drawing/2014/main" id="{EF6BE859-127A-422F-B2D0-6C5B67921BCA}"/>
                </a:ext>
              </a:extLst>
            </p:cNvPr>
            <p:cNvSpPr>
              <a:spLocks noChangeShapeType="1"/>
            </p:cNvSpPr>
            <p:nvPr/>
          </p:nvSpPr>
          <p:spPr bwMode="auto">
            <a:xfrm>
              <a:off x="1183" y="3434"/>
              <a:ext cx="0" cy="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5" name="Line 117">
              <a:extLst>
                <a:ext uri="{FF2B5EF4-FFF2-40B4-BE49-F238E27FC236}">
                  <a16:creationId xmlns:a16="http://schemas.microsoft.com/office/drawing/2014/main" id="{AC3EE0AD-9C4B-4BD5-9884-FAF86B5C74A9}"/>
                </a:ext>
              </a:extLst>
            </p:cNvPr>
            <p:cNvSpPr>
              <a:spLocks noChangeShapeType="1"/>
            </p:cNvSpPr>
            <p:nvPr/>
          </p:nvSpPr>
          <p:spPr bwMode="auto">
            <a:xfrm>
              <a:off x="1183" y="3847"/>
              <a:ext cx="18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6" name="Line 118">
              <a:extLst>
                <a:ext uri="{FF2B5EF4-FFF2-40B4-BE49-F238E27FC236}">
                  <a16:creationId xmlns:a16="http://schemas.microsoft.com/office/drawing/2014/main" id="{8BE7A058-333E-43D1-80DF-62F2B0ED3BAF}"/>
                </a:ext>
              </a:extLst>
            </p:cNvPr>
            <p:cNvSpPr>
              <a:spLocks noChangeShapeType="1"/>
            </p:cNvSpPr>
            <p:nvPr/>
          </p:nvSpPr>
          <p:spPr bwMode="auto">
            <a:xfrm flipV="1">
              <a:off x="2325" y="3641"/>
              <a:ext cx="0"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27" name="Line 119">
              <a:extLst>
                <a:ext uri="{FF2B5EF4-FFF2-40B4-BE49-F238E27FC236}">
                  <a16:creationId xmlns:a16="http://schemas.microsoft.com/office/drawing/2014/main" id="{16455713-5D05-4A06-BDF1-9018A8B0599F}"/>
                </a:ext>
              </a:extLst>
            </p:cNvPr>
            <p:cNvSpPr>
              <a:spLocks noChangeShapeType="1"/>
            </p:cNvSpPr>
            <p:nvPr/>
          </p:nvSpPr>
          <p:spPr bwMode="auto">
            <a:xfrm flipV="1">
              <a:off x="3039" y="1991"/>
              <a:ext cx="0" cy="18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8" name="Line 120">
              <a:extLst>
                <a:ext uri="{FF2B5EF4-FFF2-40B4-BE49-F238E27FC236}">
                  <a16:creationId xmlns:a16="http://schemas.microsoft.com/office/drawing/2014/main" id="{3B33E27F-6CA1-4594-917D-94A99D50CE57}"/>
                </a:ext>
              </a:extLst>
            </p:cNvPr>
            <p:cNvSpPr>
              <a:spLocks noChangeShapeType="1"/>
            </p:cNvSpPr>
            <p:nvPr/>
          </p:nvSpPr>
          <p:spPr bwMode="auto">
            <a:xfrm flipH="1">
              <a:off x="2753" y="1991"/>
              <a:ext cx="2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29" name="Line 121">
              <a:extLst>
                <a:ext uri="{FF2B5EF4-FFF2-40B4-BE49-F238E27FC236}">
                  <a16:creationId xmlns:a16="http://schemas.microsoft.com/office/drawing/2014/main" id="{F5443A5F-8CA3-4516-9126-D562D0679341}"/>
                </a:ext>
              </a:extLst>
            </p:cNvPr>
            <p:cNvSpPr>
              <a:spLocks noChangeShapeType="1"/>
            </p:cNvSpPr>
            <p:nvPr/>
          </p:nvSpPr>
          <p:spPr bwMode="auto">
            <a:xfrm flipV="1">
              <a:off x="2468" y="1579"/>
              <a:ext cx="0" cy="2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0" name="Line 122">
              <a:extLst>
                <a:ext uri="{FF2B5EF4-FFF2-40B4-BE49-F238E27FC236}">
                  <a16:creationId xmlns:a16="http://schemas.microsoft.com/office/drawing/2014/main" id="{AB6E0A06-0E3F-44FE-ADE0-A77BE3350FDD}"/>
                </a:ext>
              </a:extLst>
            </p:cNvPr>
            <p:cNvSpPr>
              <a:spLocks noChangeShapeType="1"/>
            </p:cNvSpPr>
            <p:nvPr/>
          </p:nvSpPr>
          <p:spPr bwMode="auto">
            <a:xfrm>
              <a:off x="2468" y="1579"/>
              <a:ext cx="8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1" name="Line 123">
              <a:extLst>
                <a:ext uri="{FF2B5EF4-FFF2-40B4-BE49-F238E27FC236}">
                  <a16:creationId xmlns:a16="http://schemas.microsoft.com/office/drawing/2014/main" id="{C4156E32-76CE-4DD6-9A46-8CA5A93BDE90}"/>
                </a:ext>
              </a:extLst>
            </p:cNvPr>
            <p:cNvSpPr>
              <a:spLocks noChangeShapeType="1"/>
            </p:cNvSpPr>
            <p:nvPr/>
          </p:nvSpPr>
          <p:spPr bwMode="auto">
            <a:xfrm>
              <a:off x="3324" y="1579"/>
              <a:ext cx="0" cy="9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2" name="Line 124">
              <a:extLst>
                <a:ext uri="{FF2B5EF4-FFF2-40B4-BE49-F238E27FC236}">
                  <a16:creationId xmlns:a16="http://schemas.microsoft.com/office/drawing/2014/main" id="{618D7194-B8A1-4BBC-A0DB-FEE4D8A2C4FB}"/>
                </a:ext>
              </a:extLst>
            </p:cNvPr>
            <p:cNvSpPr>
              <a:spLocks noChangeShapeType="1"/>
            </p:cNvSpPr>
            <p:nvPr/>
          </p:nvSpPr>
          <p:spPr bwMode="auto">
            <a:xfrm>
              <a:off x="3324" y="2507"/>
              <a:ext cx="4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3" name="Line 125">
              <a:extLst>
                <a:ext uri="{FF2B5EF4-FFF2-40B4-BE49-F238E27FC236}">
                  <a16:creationId xmlns:a16="http://schemas.microsoft.com/office/drawing/2014/main" id="{C55C132A-31C7-4150-8001-FAF19FE49B93}"/>
                </a:ext>
              </a:extLst>
            </p:cNvPr>
            <p:cNvSpPr>
              <a:spLocks noChangeShapeType="1"/>
            </p:cNvSpPr>
            <p:nvPr/>
          </p:nvSpPr>
          <p:spPr bwMode="auto">
            <a:xfrm flipV="1">
              <a:off x="3752" y="2300"/>
              <a:ext cx="0"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4" name="AutoShape 126">
              <a:extLst>
                <a:ext uri="{FF2B5EF4-FFF2-40B4-BE49-F238E27FC236}">
                  <a16:creationId xmlns:a16="http://schemas.microsoft.com/office/drawing/2014/main" id="{5203CFDE-BE3A-4E71-B6BB-EA30F5D042A3}"/>
                </a:ext>
              </a:extLst>
            </p:cNvPr>
            <p:cNvSpPr>
              <a:spLocks noChangeArrowheads="1"/>
            </p:cNvSpPr>
            <p:nvPr/>
          </p:nvSpPr>
          <p:spPr bwMode="auto">
            <a:xfrm>
              <a:off x="4323" y="1785"/>
              <a:ext cx="999" cy="618"/>
            </a:xfrm>
            <a:prstGeom prst="plaque">
              <a:avLst>
                <a:gd name="adj" fmla="val 16667"/>
              </a:avLst>
            </a:prstGeom>
            <a:solidFill>
              <a:srgbClr val="FFCC66"/>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lang="en-US"/>
            </a:p>
          </p:txBody>
        </p:sp>
        <p:sp>
          <p:nvSpPr>
            <p:cNvPr id="43135" name="Text Box 127">
              <a:extLst>
                <a:ext uri="{FF2B5EF4-FFF2-40B4-BE49-F238E27FC236}">
                  <a16:creationId xmlns:a16="http://schemas.microsoft.com/office/drawing/2014/main" id="{585482D6-8486-44AF-BF77-A1AECBDE9ABC}"/>
                </a:ext>
              </a:extLst>
            </p:cNvPr>
            <p:cNvSpPr txBox="1">
              <a:spLocks noChangeArrowheads="1"/>
            </p:cNvSpPr>
            <p:nvPr/>
          </p:nvSpPr>
          <p:spPr bwMode="auto">
            <a:xfrm>
              <a:off x="4466" y="1888"/>
              <a:ext cx="856" cy="41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r>
                <a:rPr lang="zh-CN" altLang="en-US" sz="2000">
                  <a:solidFill>
                    <a:schemeClr val="accent2"/>
                  </a:solidFill>
                  <a:latin typeface="华文新魏" panose="02010800040101010101" pitchFamily="2" charset="-122"/>
                  <a:ea typeface="华文新魏" panose="02010800040101010101" pitchFamily="2" charset="-122"/>
                </a:rPr>
                <a:t>零初始化线程</a:t>
              </a:r>
            </a:p>
          </p:txBody>
        </p:sp>
        <p:sp>
          <p:nvSpPr>
            <p:cNvPr id="43136" name="Line 128">
              <a:extLst>
                <a:ext uri="{FF2B5EF4-FFF2-40B4-BE49-F238E27FC236}">
                  <a16:creationId xmlns:a16="http://schemas.microsoft.com/office/drawing/2014/main" id="{A5D9D53E-5F5C-42E5-BC1A-62AC5D14964A}"/>
                </a:ext>
              </a:extLst>
            </p:cNvPr>
            <p:cNvSpPr>
              <a:spLocks noChangeShapeType="1"/>
            </p:cNvSpPr>
            <p:nvPr/>
          </p:nvSpPr>
          <p:spPr bwMode="auto">
            <a:xfrm flipV="1">
              <a:off x="4038" y="1579"/>
              <a:ext cx="0" cy="3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7" name="Line 129">
              <a:extLst>
                <a:ext uri="{FF2B5EF4-FFF2-40B4-BE49-F238E27FC236}">
                  <a16:creationId xmlns:a16="http://schemas.microsoft.com/office/drawing/2014/main" id="{1A5ED400-64D5-4C6D-997E-95178EA63501}"/>
                </a:ext>
              </a:extLst>
            </p:cNvPr>
            <p:cNvSpPr>
              <a:spLocks noChangeShapeType="1"/>
            </p:cNvSpPr>
            <p:nvPr/>
          </p:nvSpPr>
          <p:spPr bwMode="auto">
            <a:xfrm>
              <a:off x="4038" y="1579"/>
              <a:ext cx="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8" name="Line 130">
              <a:extLst>
                <a:ext uri="{FF2B5EF4-FFF2-40B4-BE49-F238E27FC236}">
                  <a16:creationId xmlns:a16="http://schemas.microsoft.com/office/drawing/2014/main" id="{89F31BD0-DC10-4409-902A-60CF881AD9F9}"/>
                </a:ext>
              </a:extLst>
            </p:cNvPr>
            <p:cNvSpPr>
              <a:spLocks noChangeShapeType="1"/>
            </p:cNvSpPr>
            <p:nvPr/>
          </p:nvSpPr>
          <p:spPr bwMode="auto">
            <a:xfrm>
              <a:off x="4751" y="1579"/>
              <a:ext cx="0"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39" name="Line 131">
              <a:extLst>
                <a:ext uri="{FF2B5EF4-FFF2-40B4-BE49-F238E27FC236}">
                  <a16:creationId xmlns:a16="http://schemas.microsoft.com/office/drawing/2014/main" id="{80422D41-17EB-4166-98DF-ACE8A3C17D2D}"/>
                </a:ext>
              </a:extLst>
            </p:cNvPr>
            <p:cNvSpPr>
              <a:spLocks noChangeShapeType="1"/>
            </p:cNvSpPr>
            <p:nvPr/>
          </p:nvSpPr>
          <p:spPr bwMode="auto">
            <a:xfrm>
              <a:off x="4751" y="2403"/>
              <a:ext cx="0"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40" name="Line 132">
              <a:extLst>
                <a:ext uri="{FF2B5EF4-FFF2-40B4-BE49-F238E27FC236}">
                  <a16:creationId xmlns:a16="http://schemas.microsoft.com/office/drawing/2014/main" id="{D28BB159-52DA-4C42-9C40-468145E50D54}"/>
                </a:ext>
              </a:extLst>
            </p:cNvPr>
            <p:cNvSpPr>
              <a:spLocks noChangeShapeType="1"/>
            </p:cNvSpPr>
            <p:nvPr/>
          </p:nvSpPr>
          <p:spPr bwMode="auto">
            <a:xfrm flipV="1">
              <a:off x="3752" y="1269"/>
              <a:ext cx="0" cy="6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1" name="Line 133">
              <a:extLst>
                <a:ext uri="{FF2B5EF4-FFF2-40B4-BE49-F238E27FC236}">
                  <a16:creationId xmlns:a16="http://schemas.microsoft.com/office/drawing/2014/main" id="{30B6A252-0970-43E3-9F86-80B70F8A689E}"/>
                </a:ext>
              </a:extLst>
            </p:cNvPr>
            <p:cNvSpPr>
              <a:spLocks noChangeShapeType="1"/>
            </p:cNvSpPr>
            <p:nvPr/>
          </p:nvSpPr>
          <p:spPr bwMode="auto">
            <a:xfrm>
              <a:off x="3467" y="1269"/>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2" name="Line 134">
              <a:extLst>
                <a:ext uri="{FF2B5EF4-FFF2-40B4-BE49-F238E27FC236}">
                  <a16:creationId xmlns:a16="http://schemas.microsoft.com/office/drawing/2014/main" id="{B4F157E2-6441-4CA6-8E99-B7ABF947137E}"/>
                </a:ext>
              </a:extLst>
            </p:cNvPr>
            <p:cNvSpPr>
              <a:spLocks noChangeShapeType="1"/>
            </p:cNvSpPr>
            <p:nvPr/>
          </p:nvSpPr>
          <p:spPr bwMode="auto">
            <a:xfrm>
              <a:off x="1326" y="1269"/>
              <a:ext cx="8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3" name="Line 135">
              <a:extLst>
                <a:ext uri="{FF2B5EF4-FFF2-40B4-BE49-F238E27FC236}">
                  <a16:creationId xmlns:a16="http://schemas.microsoft.com/office/drawing/2014/main" id="{955116BE-2908-429C-9BEB-E2FA8BFA3AB2}"/>
                </a:ext>
              </a:extLst>
            </p:cNvPr>
            <p:cNvSpPr>
              <a:spLocks noChangeShapeType="1"/>
            </p:cNvSpPr>
            <p:nvPr/>
          </p:nvSpPr>
          <p:spPr bwMode="auto">
            <a:xfrm>
              <a:off x="1326" y="1269"/>
              <a:ext cx="0" cy="9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44" name="Line 136">
              <a:extLst>
                <a:ext uri="{FF2B5EF4-FFF2-40B4-BE49-F238E27FC236}">
                  <a16:creationId xmlns:a16="http://schemas.microsoft.com/office/drawing/2014/main" id="{F698249C-6E28-4AEB-9CD6-06C996277EE2}"/>
                </a:ext>
              </a:extLst>
            </p:cNvPr>
            <p:cNvSpPr>
              <a:spLocks noChangeShapeType="1"/>
            </p:cNvSpPr>
            <p:nvPr/>
          </p:nvSpPr>
          <p:spPr bwMode="auto">
            <a:xfrm>
              <a:off x="4751" y="3022"/>
              <a:ext cx="0" cy="2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5" name="Line 137">
              <a:extLst>
                <a:ext uri="{FF2B5EF4-FFF2-40B4-BE49-F238E27FC236}">
                  <a16:creationId xmlns:a16="http://schemas.microsoft.com/office/drawing/2014/main" id="{140D0CD9-2B2A-429D-990E-42B1D9826D98}"/>
                </a:ext>
              </a:extLst>
            </p:cNvPr>
            <p:cNvSpPr>
              <a:spLocks noChangeShapeType="1"/>
            </p:cNvSpPr>
            <p:nvPr/>
          </p:nvSpPr>
          <p:spPr bwMode="auto">
            <a:xfrm>
              <a:off x="4751" y="3228"/>
              <a:ext cx="7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6" name="Line 138">
              <a:extLst>
                <a:ext uri="{FF2B5EF4-FFF2-40B4-BE49-F238E27FC236}">
                  <a16:creationId xmlns:a16="http://schemas.microsoft.com/office/drawing/2014/main" id="{12A901B4-21C8-4314-B36C-120AAEB001B4}"/>
                </a:ext>
              </a:extLst>
            </p:cNvPr>
            <p:cNvSpPr>
              <a:spLocks noChangeShapeType="1"/>
            </p:cNvSpPr>
            <p:nvPr/>
          </p:nvSpPr>
          <p:spPr bwMode="auto">
            <a:xfrm flipV="1">
              <a:off x="5465" y="857"/>
              <a:ext cx="0" cy="23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7" name="Line 139">
              <a:extLst>
                <a:ext uri="{FF2B5EF4-FFF2-40B4-BE49-F238E27FC236}">
                  <a16:creationId xmlns:a16="http://schemas.microsoft.com/office/drawing/2014/main" id="{4B8E47C8-AA52-4EA2-B985-AEF9CB304B66}"/>
                </a:ext>
              </a:extLst>
            </p:cNvPr>
            <p:cNvSpPr>
              <a:spLocks noChangeShapeType="1"/>
            </p:cNvSpPr>
            <p:nvPr/>
          </p:nvSpPr>
          <p:spPr bwMode="auto">
            <a:xfrm flipH="1">
              <a:off x="3467" y="857"/>
              <a:ext cx="19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8" name="Line 140">
              <a:extLst>
                <a:ext uri="{FF2B5EF4-FFF2-40B4-BE49-F238E27FC236}">
                  <a16:creationId xmlns:a16="http://schemas.microsoft.com/office/drawing/2014/main" id="{5AD4D481-5CEA-4624-8D01-CF7419CE3A35}"/>
                </a:ext>
              </a:extLst>
            </p:cNvPr>
            <p:cNvSpPr>
              <a:spLocks noChangeShapeType="1"/>
            </p:cNvSpPr>
            <p:nvPr/>
          </p:nvSpPr>
          <p:spPr bwMode="auto">
            <a:xfrm flipH="1">
              <a:off x="897" y="857"/>
              <a:ext cx="1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9" name="Line 141">
              <a:extLst>
                <a:ext uri="{FF2B5EF4-FFF2-40B4-BE49-F238E27FC236}">
                  <a16:creationId xmlns:a16="http://schemas.microsoft.com/office/drawing/2014/main" id="{AAB66B19-AAFF-42E6-BF4B-9756225897FE}"/>
                </a:ext>
              </a:extLst>
            </p:cNvPr>
            <p:cNvSpPr>
              <a:spLocks noChangeShapeType="1"/>
            </p:cNvSpPr>
            <p:nvPr/>
          </p:nvSpPr>
          <p:spPr bwMode="auto">
            <a:xfrm>
              <a:off x="897" y="857"/>
              <a:ext cx="0" cy="10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150" name="Text Box 142">
              <a:extLst>
                <a:ext uri="{FF2B5EF4-FFF2-40B4-BE49-F238E27FC236}">
                  <a16:creationId xmlns:a16="http://schemas.microsoft.com/office/drawing/2014/main" id="{95FB793A-2D06-483B-B0A1-772D1A8B4162}"/>
                </a:ext>
              </a:extLst>
            </p:cNvPr>
            <p:cNvSpPr txBox="1">
              <a:spLocks noChangeArrowheads="1"/>
            </p:cNvSpPr>
            <p:nvPr/>
          </p:nvSpPr>
          <p:spPr bwMode="auto">
            <a:xfrm>
              <a:off x="3324" y="3641"/>
              <a:ext cx="2141" cy="4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3200">
                  <a:solidFill>
                    <a:schemeClr val="accent2"/>
                  </a:solidFill>
                  <a:latin typeface="华文新魏" panose="02010800040101010101" pitchFamily="2" charset="-122"/>
                  <a:ea typeface="华文新魏" panose="02010800040101010101" pitchFamily="2" charset="-122"/>
                </a:rPr>
                <a:t>页框的状态转换</a:t>
              </a:r>
            </a:p>
          </p:txBody>
        </p:sp>
      </p:gr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B762394-2E86-4530-8076-61D12748C014}"/>
              </a:ext>
            </a:extLst>
          </p:cNvPr>
          <p:cNvSpPr>
            <a:spLocks noGrp="1" noChangeArrowheads="1"/>
          </p:cNvSpPr>
          <p:nvPr>
            <p:ph type="title"/>
          </p:nvPr>
        </p:nvSpPr>
        <p:spPr/>
        <p:txBody>
          <a:bodyPr/>
          <a:lstStyle/>
          <a:p>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缺页处理</a:t>
            </a:r>
            <a:r>
              <a:rPr lang="en-US" altLang="zh-CN">
                <a:latin typeface="华文新魏" panose="02010800040101010101" pitchFamily="2" charset="-122"/>
                <a:ea typeface="华文新魏" panose="02010800040101010101" pitchFamily="2" charset="-122"/>
              </a:rPr>
              <a:t>(1)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69635" name="Rectangle 3">
            <a:extLst>
              <a:ext uri="{FF2B5EF4-FFF2-40B4-BE49-F238E27FC236}">
                <a16:creationId xmlns:a16="http://schemas.microsoft.com/office/drawing/2014/main" id="{AE331A17-F315-4059-87D8-3AD05C4C5F64}"/>
              </a:ext>
            </a:extLst>
          </p:cNvPr>
          <p:cNvSpPr>
            <a:spLocks noGrp="1" noChangeArrowheads="1"/>
          </p:cNvSpPr>
          <p:nvPr>
            <p:ph type="body" idx="1"/>
          </p:nvPr>
        </p:nvSpPr>
        <p:spPr>
          <a:xfrm>
            <a:off x="539750" y="1268413"/>
            <a:ext cx="8280400" cy="5589587"/>
          </a:xfrm>
        </p:spPr>
        <p:txBody>
          <a:bodyPr/>
          <a:lstStyle/>
          <a:p>
            <a:pPr marL="609600" indent="-609600">
              <a:lnSpc>
                <a:spcPct val="90000"/>
              </a:lnSpc>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无效页处理</a:t>
            </a:r>
          </a:p>
          <a:p>
            <a:pPr marL="609600" indent="-609600">
              <a:lnSpc>
                <a:spcPct val="90000"/>
              </a:lnSpc>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访问一个未知页，其页表项为零，或者页表不存在，线程首次访问一个地址。</a:t>
            </a:r>
          </a:p>
          <a:p>
            <a:pPr marL="609600" indent="-609600">
              <a:lnSpc>
                <a:spcPct val="90000"/>
              </a:lnSpc>
              <a:buFontTx/>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所访问的页没有驻留在主存，而是在磁盘的某个页文件或映像文件中，系统分配一个物理页框，将所需的页从磁盘读出，放入工作集中。</a:t>
            </a:r>
          </a:p>
          <a:p>
            <a:pPr marL="609600" indent="-609600">
              <a:lnSpc>
                <a:spcPct val="90000"/>
              </a:lnSpc>
              <a:buFontTx/>
              <a:buNone/>
            </a:pPr>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所访问的页在后备链表或更改链表中，将此页移到进程或系统工作集。</a:t>
            </a:r>
          </a:p>
          <a:p>
            <a:pPr marL="609600" indent="-609600">
              <a:lnSpc>
                <a:spcPct val="90000"/>
              </a:lnSpc>
              <a:buFontTx/>
              <a:buNone/>
            </a:pPr>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访问一个请求零页，给进程工作集添加一个由零初始化的页。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15EAF9E-B9A3-40C7-A73E-1D2083417A76}"/>
              </a:ext>
            </a:extLst>
          </p:cNvPr>
          <p:cNvSpPr>
            <a:spLocks noGrp="1" noChangeArrowheads="1"/>
          </p:cNvSpPr>
          <p:nvPr>
            <p:ph type="title"/>
          </p:nvPr>
        </p:nvSpPr>
        <p:spPr>
          <a:xfrm>
            <a:off x="250825" y="476250"/>
            <a:ext cx="8748713" cy="1143000"/>
          </a:xfrm>
        </p:spPr>
        <p:txBody>
          <a:bodyPr/>
          <a:lstStyle/>
          <a:p>
            <a:r>
              <a:rPr lang="en-US" altLang="zh-CN" sz="4000">
                <a:latin typeface="华文新魏" panose="02010800040101010101" pitchFamily="2" charset="-122"/>
                <a:ea typeface="华文新魏" panose="02010800040101010101" pitchFamily="2" charset="-122"/>
              </a:rPr>
              <a:t>4.8.1 </a:t>
            </a:r>
            <a:r>
              <a:rPr lang="zh-CN" altLang="en-US" sz="4000">
                <a:latin typeface="华文新魏" panose="02010800040101010101" pitchFamily="2" charset="-122"/>
                <a:ea typeface="华文新魏" panose="02010800040101010101" pitchFamily="2" charset="-122"/>
              </a:rPr>
              <a:t>主存管理的功能和地址空间布局</a:t>
            </a:r>
            <a:br>
              <a:rPr lang="zh-CN" altLang="en-US" sz="40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
        <p:nvSpPr>
          <p:cNvPr id="67587" name="Rectangle 3">
            <a:extLst>
              <a:ext uri="{FF2B5EF4-FFF2-40B4-BE49-F238E27FC236}">
                <a16:creationId xmlns:a16="http://schemas.microsoft.com/office/drawing/2014/main" id="{A329E2C8-B7CF-4C98-BE6E-099569FCDE11}"/>
              </a:ext>
            </a:extLst>
          </p:cNvPr>
          <p:cNvSpPr>
            <a:spLocks noGrp="1" noChangeArrowheads="1"/>
          </p:cNvSpPr>
          <p:nvPr>
            <p:ph type="body" idx="1"/>
          </p:nvPr>
        </p:nvSpPr>
        <p:spPr>
          <a:xfrm>
            <a:off x="685800" y="1268413"/>
            <a:ext cx="7772400" cy="5473700"/>
          </a:xfrm>
        </p:spPr>
        <p:txBody>
          <a:bodyPr/>
          <a:lstStyle/>
          <a:p>
            <a:pPr marL="609600" indent="-609600">
              <a:lnSpc>
                <a:spcPct val="90000"/>
              </a:lnSpc>
              <a:buFontTx/>
              <a:buNone/>
            </a:pPr>
            <a:r>
              <a:rPr lang="en-US" altLang="zh-CN" sz="2800">
                <a:latin typeface="华文新魏" panose="02010800040101010101" pitchFamily="2" charset="-122"/>
                <a:ea typeface="华文新魏" panose="02010800040101010101" pitchFamily="2" charset="-122"/>
              </a:rPr>
              <a:t>1 </a:t>
            </a:r>
            <a:r>
              <a:rPr lang="zh-CN" altLang="en-US" sz="2800">
                <a:latin typeface="华文新魏" panose="02010800040101010101" pitchFamily="2" charset="-122"/>
                <a:ea typeface="华文新魏" panose="02010800040101010101" pitchFamily="2" charset="-122"/>
              </a:rPr>
              <a:t>主存管理的组成和功能</a:t>
            </a:r>
          </a:p>
          <a:p>
            <a:pPr marL="609600" indent="-609600">
              <a:lnSpc>
                <a:spcPct val="90000"/>
              </a:lnSpc>
              <a:buFontTx/>
              <a:buAutoNum type="arabicParenR"/>
            </a:pPr>
            <a:r>
              <a:rPr lang="zh-CN" altLang="en-US" sz="2800">
                <a:latin typeface="华文新魏" panose="02010800040101010101" pitchFamily="2" charset="-122"/>
                <a:ea typeface="华文新魏" panose="02010800040101010101" pitchFamily="2" charset="-122"/>
              </a:rPr>
              <a:t>存储管理系统服务程序 </a:t>
            </a:r>
          </a:p>
          <a:p>
            <a:pPr marL="609600" indent="-609600">
              <a:lnSpc>
                <a:spcPct val="90000"/>
              </a:lnSpc>
              <a:buFontTx/>
              <a:buAutoNum type="arabicParenR"/>
            </a:pPr>
            <a:r>
              <a:rPr lang="zh-CN" altLang="en-US" sz="2800">
                <a:latin typeface="华文新魏" panose="02010800040101010101" pitchFamily="2" charset="-122"/>
                <a:ea typeface="华文新魏" panose="02010800040101010101" pitchFamily="2" charset="-122"/>
              </a:rPr>
              <a:t> 转换无效和访问错误的陷阱处理程序 </a:t>
            </a:r>
          </a:p>
          <a:p>
            <a:pPr marL="609600" indent="-609600">
              <a:lnSpc>
                <a:spcPct val="90000"/>
              </a:lnSpc>
              <a:buFontTx/>
              <a:buAutoNum type="arabicParenR"/>
            </a:pPr>
            <a:r>
              <a:rPr lang="zh-CN" altLang="en-US" sz="2800">
                <a:latin typeface="华文新魏" panose="02010800040101010101" pitchFamily="2" charset="-122"/>
                <a:ea typeface="华文新魏" panose="02010800040101010101" pitchFamily="2" charset="-122"/>
              </a:rPr>
              <a:t>一组系统线程 </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工作集管理器</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堆栈交换程序</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已修改页面写入器 </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映射页面写入器 </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废弃段线程 </a:t>
            </a:r>
          </a:p>
          <a:p>
            <a:pPr marL="609600" indent="-609600">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零页线程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6C87152-B982-45E9-80EB-0B4D622D8D6D}"/>
              </a:ext>
            </a:extLst>
          </p:cNvPr>
          <p:cNvSpPr>
            <a:spLocks noGrp="1" noChangeArrowheads="1"/>
          </p:cNvSpPr>
          <p:nvPr>
            <p:ph type="title"/>
          </p:nvPr>
        </p:nvSpPr>
        <p:spPr/>
        <p:txBody>
          <a:bodyPr/>
          <a:lstStyle/>
          <a:p>
            <a:r>
              <a:rPr lang="zh-CN" altLang="en-US">
                <a:latin typeface="华文新魏" panose="02010800040101010101" pitchFamily="2" charset="-122"/>
                <a:ea typeface="华文新魏" panose="02010800040101010101" pitchFamily="2" charset="-122"/>
              </a:rPr>
              <a:t>缺页处理</a:t>
            </a:r>
            <a:r>
              <a:rPr lang="en-US" altLang="zh-CN">
                <a:latin typeface="华文新魏" panose="02010800040101010101" pitchFamily="2" charset="-122"/>
                <a:ea typeface="华文新魏" panose="02010800040101010101" pitchFamily="2" charset="-122"/>
              </a:rPr>
              <a:t>(2)</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70659" name="Rectangle 3">
            <a:extLst>
              <a:ext uri="{FF2B5EF4-FFF2-40B4-BE49-F238E27FC236}">
                <a16:creationId xmlns:a16="http://schemas.microsoft.com/office/drawing/2014/main" id="{254180EF-2E81-4379-B20F-39D9E0DE2FDC}"/>
              </a:ext>
            </a:extLst>
          </p:cNvPr>
          <p:cNvSpPr>
            <a:spLocks noGrp="1" noChangeArrowheads="1"/>
          </p:cNvSpPr>
          <p:nvPr>
            <p:ph type="body" idx="1"/>
          </p:nvPr>
        </p:nvSpPr>
        <p:spPr>
          <a:xfrm>
            <a:off x="539750" y="1268413"/>
            <a:ext cx="8280400" cy="5589587"/>
          </a:xfrm>
        </p:spPr>
        <p:txBody>
          <a:bodyPr/>
          <a:lstStyle/>
          <a:p>
            <a:pPr marL="609600" indent="-609600">
              <a:buFontTx/>
              <a:buNone/>
            </a:pPr>
            <a:r>
              <a:rPr lang="en-US" altLang="zh-CN">
                <a:latin typeface="华文新魏" panose="02010800040101010101" pitchFamily="2" charset="-122"/>
                <a:ea typeface="华文新魏" panose="02010800040101010101" pitchFamily="2" charset="-122"/>
              </a:rPr>
              <a:t>(5)  </a:t>
            </a:r>
            <a:r>
              <a:rPr lang="zh-CN" altLang="en-US">
                <a:latin typeface="华文新魏" panose="02010800040101010101" pitchFamily="2" charset="-122"/>
                <a:ea typeface="华文新魏" panose="02010800040101010101" pitchFamily="2" charset="-122"/>
              </a:rPr>
              <a:t>对一个只读页执行写操作，访问违约。</a:t>
            </a:r>
          </a:p>
          <a:p>
            <a:pPr marL="609600" indent="-609600">
              <a:buFontTx/>
              <a:buNone/>
            </a:pPr>
            <a:r>
              <a:rPr lang="en-US" altLang="zh-CN">
                <a:latin typeface="华文新魏" panose="02010800040101010101" pitchFamily="2" charset="-122"/>
                <a:ea typeface="华文新魏" panose="02010800040101010101" pitchFamily="2" charset="-122"/>
              </a:rPr>
              <a:t>(6)  </a:t>
            </a:r>
            <a:r>
              <a:rPr lang="zh-CN" altLang="en-US">
                <a:latin typeface="华文新魏" panose="02010800040101010101" pitchFamily="2" charset="-122"/>
                <a:ea typeface="华文新魏" panose="02010800040101010101" pitchFamily="2" charset="-122"/>
              </a:rPr>
              <a:t>从用户态访问一个只能在核心态下访问的页，访问违约。</a:t>
            </a:r>
          </a:p>
          <a:p>
            <a:pPr marL="609600" indent="-609600">
              <a:buFontTx/>
              <a:buNone/>
            </a:pPr>
            <a:r>
              <a:rPr lang="en-US" altLang="zh-CN">
                <a:latin typeface="华文新魏" panose="02010800040101010101" pitchFamily="2" charset="-122"/>
                <a:ea typeface="华文新魏" panose="02010800040101010101" pitchFamily="2" charset="-122"/>
              </a:rPr>
              <a:t>(7) </a:t>
            </a:r>
            <a:r>
              <a:rPr lang="zh-CN" altLang="en-US">
                <a:latin typeface="华文新魏" panose="02010800040101010101" pitchFamily="2" charset="-122"/>
                <a:ea typeface="华文新魏" panose="02010800040101010101" pitchFamily="2" charset="-122"/>
              </a:rPr>
              <a:t>对一个写保护页执行写操作，写违约。</a:t>
            </a:r>
          </a:p>
          <a:p>
            <a:pPr marL="609600" indent="-609600">
              <a:buFontTx/>
              <a:buNone/>
            </a:pPr>
            <a:r>
              <a:rPr lang="en-US" altLang="zh-CN">
                <a:latin typeface="华文新魏" panose="02010800040101010101" pitchFamily="2" charset="-122"/>
                <a:ea typeface="华文新魏" panose="02010800040101010101" pitchFamily="2" charset="-122"/>
              </a:rPr>
              <a:t>(8) </a:t>
            </a:r>
            <a:r>
              <a:rPr lang="zh-CN" altLang="en-US">
                <a:latin typeface="华文新魏" panose="02010800040101010101" pitchFamily="2" charset="-122"/>
                <a:ea typeface="华文新魏" panose="02010800040101010101" pitchFamily="2" charset="-122"/>
              </a:rPr>
              <a:t>对一个写时复制的页执行写操作，为进程进行页复制。</a:t>
            </a:r>
          </a:p>
          <a:p>
            <a:pPr marL="609600" indent="-609600">
              <a:buFontTx/>
              <a:buNone/>
            </a:pPr>
            <a:r>
              <a:rPr lang="en-US" altLang="zh-CN">
                <a:latin typeface="华文新魏" panose="02010800040101010101" pitchFamily="2" charset="-122"/>
                <a:ea typeface="华文新魏" panose="02010800040101010101" pitchFamily="2" charset="-122"/>
              </a:rPr>
              <a:t>(9)  </a:t>
            </a:r>
            <a:r>
              <a:rPr lang="zh-CN" altLang="en-US">
                <a:latin typeface="华文新魏" panose="02010800040101010101" pitchFamily="2" charset="-122"/>
                <a:ea typeface="华文新魏" panose="02010800040101010101" pitchFamily="2" charset="-122"/>
              </a:rPr>
              <a:t>在多处理机系统中，对有效但尚未执行写操作的页执行写操作，将页表项修改位置</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7B2D0A-0DFF-44D6-BAB2-1DD4ABB80D6C}"/>
              </a:ext>
            </a:extLst>
          </p:cNvPr>
          <p:cNvSpPr>
            <a:spLocks noGrp="1" noChangeArrowheads="1"/>
          </p:cNvSpPr>
          <p:nvPr>
            <p:ph type="title"/>
          </p:nvPr>
        </p:nvSpPr>
        <p:spPr>
          <a:xfrm>
            <a:off x="1066800" y="609600"/>
            <a:ext cx="7772400" cy="1143000"/>
          </a:xfrm>
        </p:spPr>
        <p:txBody>
          <a:bodyPr/>
          <a:lstStyle/>
          <a:p>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原型页表项</a:t>
            </a:r>
            <a:r>
              <a:rPr lang="en-US" altLang="zh-CN">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34819" name="Rectangle 3">
            <a:extLst>
              <a:ext uri="{FF2B5EF4-FFF2-40B4-BE49-F238E27FC236}">
                <a16:creationId xmlns:a16="http://schemas.microsoft.com/office/drawing/2014/main" id="{0F84AB99-0B87-49A4-9AC7-63D8F810DD25}"/>
              </a:ext>
            </a:extLst>
          </p:cNvPr>
          <p:cNvSpPr>
            <a:spLocks noGrp="1" noChangeArrowheads="1"/>
          </p:cNvSpPr>
          <p:nvPr>
            <p:ph type="body" idx="1"/>
          </p:nvPr>
        </p:nvSpPr>
        <p:spPr>
          <a:xfrm>
            <a:off x="1042988" y="1295400"/>
            <a:ext cx="7491412" cy="4876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当两个进程共享一个物理页框时，主存管理器在进程页表中插入一个称作</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原型页表项</a:t>
            </a:r>
            <a:r>
              <a:rPr lang="zh-CN" altLang="en-US"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prototype PTE</a:t>
            </a:r>
            <a:r>
              <a:rPr lang="zh-CN" altLang="en-US" sz="4000">
                <a:latin typeface="华文新魏" panose="02010800040101010101" pitchFamily="2" charset="-122"/>
                <a:ea typeface="华文新魏" panose="02010800040101010101" pitchFamily="2" charset="-122"/>
              </a:rPr>
              <a:t>的数据结构来间接映射共享的页面。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9E8B590-2782-4B9D-9FAA-0FA3417061CC}"/>
              </a:ext>
            </a:extLst>
          </p:cNvPr>
          <p:cNvSpPr>
            <a:spLocks noGrp="1" noChangeArrowheads="1"/>
          </p:cNvSpPr>
          <p:nvPr>
            <p:ph type="title"/>
          </p:nvPr>
        </p:nvSpPr>
        <p:spPr>
          <a:xfrm>
            <a:off x="0" y="0"/>
            <a:ext cx="8610600" cy="304800"/>
          </a:xfrm>
        </p:spPr>
        <p:txBody>
          <a:bodyPr/>
          <a:lstStyle/>
          <a:p>
            <a:r>
              <a:rPr lang="en-US" altLang="zh-CN">
                <a:latin typeface="华文新魏" panose="02010800040101010101" pitchFamily="2" charset="-122"/>
                <a:ea typeface="华文新魏" panose="02010800040101010101" pitchFamily="2" charset="-122"/>
              </a:rPr>
              <a:t>  </a:t>
            </a:r>
          </a:p>
        </p:txBody>
      </p:sp>
      <p:sp>
        <p:nvSpPr>
          <p:cNvPr id="35843" name="Rectangle 3">
            <a:extLst>
              <a:ext uri="{FF2B5EF4-FFF2-40B4-BE49-F238E27FC236}">
                <a16:creationId xmlns:a16="http://schemas.microsoft.com/office/drawing/2014/main" id="{147D9AE6-3F27-4CFB-9FA1-F447AC6D1F40}"/>
              </a:ext>
            </a:extLst>
          </p:cNvPr>
          <p:cNvSpPr>
            <a:spLocks noGrp="1" noChangeArrowheads="1"/>
          </p:cNvSpPr>
          <p:nvPr>
            <p:ph type="body" idx="1"/>
          </p:nvPr>
        </p:nvSpPr>
        <p:spPr>
          <a:xfrm>
            <a:off x="609600" y="914400"/>
            <a:ext cx="7848600" cy="54864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sp>
        <p:nvSpPr>
          <p:cNvPr id="35896" name="Rectangle 56">
            <a:extLst>
              <a:ext uri="{FF2B5EF4-FFF2-40B4-BE49-F238E27FC236}">
                <a16:creationId xmlns:a16="http://schemas.microsoft.com/office/drawing/2014/main" id="{FDB31679-58EA-4700-BAB2-0B6727CBA0AF}"/>
              </a:ext>
            </a:extLst>
          </p:cNvPr>
          <p:cNvSpPr>
            <a:spLocks noChangeArrowheads="1"/>
          </p:cNvSpPr>
          <p:nvPr/>
        </p:nvSpPr>
        <p:spPr bwMode="auto">
          <a:xfrm>
            <a:off x="1692275" y="333375"/>
            <a:ext cx="648493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a:solidFill>
                  <a:schemeClr val="tx2"/>
                </a:solidFill>
                <a:latin typeface="华文新魏" panose="02010800040101010101" pitchFamily="2" charset="-122"/>
                <a:ea typeface="华文新魏" panose="02010800040101010101" pitchFamily="2" charset="-122"/>
              </a:rPr>
              <a:t>    </a:t>
            </a:r>
            <a:r>
              <a:rPr lang="zh-CN" altLang="en-US" sz="4400">
                <a:solidFill>
                  <a:schemeClr val="tx2"/>
                </a:solidFill>
                <a:latin typeface="华文新魏" panose="02010800040101010101" pitchFamily="2" charset="-122"/>
                <a:ea typeface="华文新魏" panose="02010800040101010101" pitchFamily="2" charset="-122"/>
              </a:rPr>
              <a:t>原型页表项</a:t>
            </a:r>
            <a:r>
              <a:rPr lang="en-US" altLang="zh-CN" sz="4400">
                <a:solidFill>
                  <a:schemeClr val="tx2"/>
                </a:solidFill>
                <a:latin typeface="华文新魏" panose="02010800040101010101" pitchFamily="2" charset="-122"/>
                <a:ea typeface="华文新魏" panose="02010800040101010101" pitchFamily="2" charset="-122"/>
              </a:rPr>
              <a:t>(2)</a:t>
            </a:r>
            <a:br>
              <a:rPr lang="en-US" altLang="zh-CN" sz="4400">
                <a:solidFill>
                  <a:schemeClr val="tx2"/>
                </a:solidFill>
                <a:latin typeface="华文新魏" panose="02010800040101010101" pitchFamily="2" charset="-122"/>
                <a:ea typeface="华文新魏" panose="02010800040101010101" pitchFamily="2" charset="-122"/>
              </a:rPr>
            </a:br>
            <a:endParaRPr lang="en-US" altLang="zh-CN" sz="4400">
              <a:solidFill>
                <a:schemeClr val="tx2"/>
              </a:solidFill>
              <a:latin typeface="华文新魏" panose="02010800040101010101" pitchFamily="2" charset="-122"/>
              <a:ea typeface="华文新魏" panose="02010800040101010101" pitchFamily="2" charset="-122"/>
            </a:endParaRPr>
          </a:p>
        </p:txBody>
      </p:sp>
      <p:grpSp>
        <p:nvGrpSpPr>
          <p:cNvPr id="35899" name="Group 59">
            <a:extLst>
              <a:ext uri="{FF2B5EF4-FFF2-40B4-BE49-F238E27FC236}">
                <a16:creationId xmlns:a16="http://schemas.microsoft.com/office/drawing/2014/main" id="{0A951C85-D9AA-456E-BEA5-27747FB5A562}"/>
              </a:ext>
            </a:extLst>
          </p:cNvPr>
          <p:cNvGrpSpPr>
            <a:grpSpLocks/>
          </p:cNvGrpSpPr>
          <p:nvPr/>
        </p:nvGrpSpPr>
        <p:grpSpPr bwMode="auto">
          <a:xfrm>
            <a:off x="323850" y="1268413"/>
            <a:ext cx="8208963" cy="5184775"/>
            <a:chOff x="853" y="816"/>
            <a:chExt cx="7920" cy="5148"/>
          </a:xfrm>
        </p:grpSpPr>
        <p:sp>
          <p:nvSpPr>
            <p:cNvPr id="35900" name="Text Box 60">
              <a:extLst>
                <a:ext uri="{FF2B5EF4-FFF2-40B4-BE49-F238E27FC236}">
                  <a16:creationId xmlns:a16="http://schemas.microsoft.com/office/drawing/2014/main" id="{0A71AE38-F16B-40CB-80D4-F414EF7AC8A4}"/>
                </a:ext>
              </a:extLst>
            </p:cNvPr>
            <p:cNvSpPr txBox="1">
              <a:spLocks noChangeArrowheads="1"/>
            </p:cNvSpPr>
            <p:nvPr/>
          </p:nvSpPr>
          <p:spPr bwMode="auto">
            <a:xfrm>
              <a:off x="1933" y="972"/>
              <a:ext cx="720" cy="1716"/>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en-US" altLang="zh-CN" sz="1600">
                  <a:solidFill>
                    <a:srgbClr val="800000"/>
                  </a:solidFill>
                  <a:latin typeface="华文新魏" panose="02010800040101010101" pitchFamily="2" charset="-122"/>
                  <a:ea typeface="华文新魏" panose="02010800040101010101" pitchFamily="2" charset="-122"/>
                </a:rPr>
                <a:t>PFN</a:t>
              </a:r>
            </a:p>
            <a:p>
              <a:endParaRPr lang="en-US" altLang="zh-CN" sz="1600">
                <a:solidFill>
                  <a:srgbClr val="800000"/>
                </a:solidFill>
                <a:latin typeface="华文新魏" panose="02010800040101010101" pitchFamily="2" charset="-122"/>
                <a:ea typeface="华文新魏" panose="02010800040101010101" pitchFamily="2" charset="-122"/>
              </a:endParaRPr>
            </a:p>
          </p:txBody>
        </p:sp>
        <p:sp>
          <p:nvSpPr>
            <p:cNvPr id="35901" name="Line 61">
              <a:extLst>
                <a:ext uri="{FF2B5EF4-FFF2-40B4-BE49-F238E27FC236}">
                  <a16:creationId xmlns:a16="http://schemas.microsoft.com/office/drawing/2014/main" id="{BDDAFA34-2285-493C-B07A-41DBF5FFC58F}"/>
                </a:ext>
              </a:extLst>
            </p:cNvPr>
            <p:cNvSpPr>
              <a:spLocks noChangeShapeType="1"/>
            </p:cNvSpPr>
            <p:nvPr/>
          </p:nvSpPr>
          <p:spPr bwMode="auto">
            <a:xfrm>
              <a:off x="1933" y="128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2" name="Line 62">
              <a:extLst>
                <a:ext uri="{FF2B5EF4-FFF2-40B4-BE49-F238E27FC236}">
                  <a16:creationId xmlns:a16="http://schemas.microsoft.com/office/drawing/2014/main" id="{DD32BBF6-9D3D-4D9C-B1C2-7F9EAC978568}"/>
                </a:ext>
              </a:extLst>
            </p:cNvPr>
            <p:cNvSpPr>
              <a:spLocks noChangeShapeType="1"/>
            </p:cNvSpPr>
            <p:nvPr/>
          </p:nvSpPr>
          <p:spPr bwMode="auto">
            <a:xfrm>
              <a:off x="1933" y="175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3" name="Text Box 63">
              <a:extLst>
                <a:ext uri="{FF2B5EF4-FFF2-40B4-BE49-F238E27FC236}">
                  <a16:creationId xmlns:a16="http://schemas.microsoft.com/office/drawing/2014/main" id="{6DC2A804-A167-4C82-86E1-F4B87921ED2B}"/>
                </a:ext>
              </a:extLst>
            </p:cNvPr>
            <p:cNvSpPr txBox="1">
              <a:spLocks noChangeArrowheads="1"/>
            </p:cNvSpPr>
            <p:nvPr/>
          </p:nvSpPr>
          <p:spPr bwMode="auto">
            <a:xfrm>
              <a:off x="1033" y="2844"/>
              <a:ext cx="180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进程</a:t>
              </a:r>
              <a:r>
                <a:rPr lang="en-US" altLang="zh-CN" sz="1600">
                  <a:solidFill>
                    <a:srgbClr val="800000"/>
                  </a:solidFill>
                  <a:latin typeface="华文新魏" panose="02010800040101010101" pitchFamily="2" charset="-122"/>
                  <a:ea typeface="华文新魏" panose="02010800040101010101" pitchFamily="2" charset="-122"/>
                </a:rPr>
                <a:t>1</a:t>
              </a:r>
              <a:r>
                <a:rPr lang="zh-CN" altLang="en-US" sz="1600">
                  <a:solidFill>
                    <a:srgbClr val="800000"/>
                  </a:solidFill>
                  <a:latin typeface="华文新魏" panose="02010800040101010101" pitchFamily="2" charset="-122"/>
                  <a:ea typeface="华文新魏" panose="02010800040101010101" pitchFamily="2" charset="-122"/>
                </a:rPr>
                <a:t>页目录表</a:t>
              </a:r>
            </a:p>
          </p:txBody>
        </p:sp>
        <p:sp>
          <p:nvSpPr>
            <p:cNvPr id="35904" name="Text Box 64">
              <a:extLst>
                <a:ext uri="{FF2B5EF4-FFF2-40B4-BE49-F238E27FC236}">
                  <a16:creationId xmlns:a16="http://schemas.microsoft.com/office/drawing/2014/main" id="{761B8E98-B954-40C6-BD44-6C223A0EDE82}"/>
                </a:ext>
              </a:extLst>
            </p:cNvPr>
            <p:cNvSpPr txBox="1">
              <a:spLocks noChangeArrowheads="1"/>
            </p:cNvSpPr>
            <p:nvPr/>
          </p:nvSpPr>
          <p:spPr bwMode="auto">
            <a:xfrm>
              <a:off x="3193" y="816"/>
              <a:ext cx="1080" cy="1872"/>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zh-CN" altLang="en-US" sz="1600">
                  <a:solidFill>
                    <a:srgbClr val="800000"/>
                  </a:solidFill>
                  <a:latin typeface="华文新魏" panose="02010800040101010101" pitchFamily="2" charset="-122"/>
                  <a:ea typeface="华文新魏" panose="02010800040101010101" pitchFamily="2" charset="-122"/>
                </a:rPr>
                <a:t>有效</a:t>
              </a:r>
              <a:r>
                <a:rPr lang="en-US" altLang="zh-CN" sz="1600">
                  <a:solidFill>
                    <a:srgbClr val="800000"/>
                  </a:solidFill>
                  <a:latin typeface="华文新魏" panose="02010800040101010101" pitchFamily="2" charset="-122"/>
                  <a:ea typeface="华文新魏" panose="02010800040101010101" pitchFamily="2" charset="-122"/>
                </a:rPr>
                <a:t>:</a:t>
              </a:r>
            </a:p>
            <a:p>
              <a:pPr algn="just"/>
              <a:r>
                <a:rPr lang="en-US" altLang="zh-CN" sz="1600">
                  <a:solidFill>
                    <a:srgbClr val="800000"/>
                  </a:solidFill>
                  <a:latin typeface="华文新魏" panose="02010800040101010101" pitchFamily="2" charset="-122"/>
                  <a:ea typeface="华文新魏" panose="02010800040101010101" pitchFamily="2" charset="-122"/>
                </a:rPr>
                <a:t>PFN=j</a:t>
              </a:r>
            </a:p>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zh-CN" altLang="en-US" sz="1600">
                  <a:solidFill>
                    <a:srgbClr val="800000"/>
                  </a:solidFill>
                  <a:latin typeface="华文新魏" panose="02010800040101010101" pitchFamily="2" charset="-122"/>
                  <a:ea typeface="华文新魏" panose="02010800040101010101" pitchFamily="2" charset="-122"/>
                </a:rPr>
                <a:t>无效</a:t>
              </a:r>
              <a:r>
                <a:rPr lang="en-US" altLang="zh-CN" sz="1600">
                  <a:solidFill>
                    <a:srgbClr val="800000"/>
                  </a:solidFill>
                  <a:latin typeface="华文新魏" panose="02010800040101010101" pitchFamily="2" charset="-122"/>
                  <a:ea typeface="华文新魏" panose="02010800040101010101" pitchFamily="2" charset="-122"/>
                </a:rPr>
                <a:t>:</a:t>
              </a:r>
              <a:r>
                <a:rPr lang="zh-CN" altLang="en-US" sz="1600">
                  <a:solidFill>
                    <a:srgbClr val="800000"/>
                  </a:solidFill>
                  <a:latin typeface="华文新魏" panose="02010800040101010101" pitchFamily="2" charset="-122"/>
                  <a:ea typeface="华文新魏" panose="02010800040101010101" pitchFamily="2" charset="-122"/>
                </a:rPr>
                <a:t>指向原型</a:t>
              </a:r>
              <a:r>
                <a:rPr lang="en-US" altLang="zh-CN" sz="1600">
                  <a:solidFill>
                    <a:srgbClr val="800000"/>
                  </a:solidFill>
                  <a:latin typeface="华文新魏" panose="02010800040101010101" pitchFamily="2" charset="-122"/>
                  <a:ea typeface="华文新魏" panose="02010800040101010101" pitchFamily="2" charset="-122"/>
                </a:rPr>
                <a:t>PTE</a:t>
              </a:r>
            </a:p>
          </p:txBody>
        </p:sp>
        <p:sp>
          <p:nvSpPr>
            <p:cNvPr id="35905" name="Text Box 65">
              <a:extLst>
                <a:ext uri="{FF2B5EF4-FFF2-40B4-BE49-F238E27FC236}">
                  <a16:creationId xmlns:a16="http://schemas.microsoft.com/office/drawing/2014/main" id="{B1741760-D427-4EEA-BFCA-6555098A72A7}"/>
                </a:ext>
              </a:extLst>
            </p:cNvPr>
            <p:cNvSpPr txBox="1">
              <a:spLocks noChangeArrowheads="1"/>
            </p:cNvSpPr>
            <p:nvPr/>
          </p:nvSpPr>
          <p:spPr bwMode="auto">
            <a:xfrm>
              <a:off x="3373" y="2844"/>
              <a:ext cx="72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页表</a:t>
              </a:r>
            </a:p>
          </p:txBody>
        </p:sp>
        <p:sp>
          <p:nvSpPr>
            <p:cNvPr id="35906" name="Line 66">
              <a:extLst>
                <a:ext uri="{FF2B5EF4-FFF2-40B4-BE49-F238E27FC236}">
                  <a16:creationId xmlns:a16="http://schemas.microsoft.com/office/drawing/2014/main" id="{5CD34019-313F-4967-9A71-A35BE3C1A5E3}"/>
                </a:ext>
              </a:extLst>
            </p:cNvPr>
            <p:cNvSpPr>
              <a:spLocks noChangeShapeType="1"/>
            </p:cNvSpPr>
            <p:nvPr/>
          </p:nvSpPr>
          <p:spPr bwMode="auto">
            <a:xfrm>
              <a:off x="3193" y="11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7" name="Line 67">
              <a:extLst>
                <a:ext uri="{FF2B5EF4-FFF2-40B4-BE49-F238E27FC236}">
                  <a16:creationId xmlns:a16="http://schemas.microsoft.com/office/drawing/2014/main" id="{379242BC-D792-4E6B-9C34-90775AF1BAEA}"/>
                </a:ext>
              </a:extLst>
            </p:cNvPr>
            <p:cNvSpPr>
              <a:spLocks noChangeShapeType="1"/>
            </p:cNvSpPr>
            <p:nvPr/>
          </p:nvSpPr>
          <p:spPr bwMode="auto">
            <a:xfrm>
              <a:off x="3193" y="175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8" name="Line 68">
              <a:extLst>
                <a:ext uri="{FF2B5EF4-FFF2-40B4-BE49-F238E27FC236}">
                  <a16:creationId xmlns:a16="http://schemas.microsoft.com/office/drawing/2014/main" id="{6B658665-DE49-4C01-97DD-9AFEDA407087}"/>
                </a:ext>
              </a:extLst>
            </p:cNvPr>
            <p:cNvSpPr>
              <a:spLocks noChangeShapeType="1"/>
            </p:cNvSpPr>
            <p:nvPr/>
          </p:nvSpPr>
          <p:spPr bwMode="auto">
            <a:xfrm>
              <a:off x="3193" y="237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909" name="Group 69">
              <a:extLst>
                <a:ext uri="{FF2B5EF4-FFF2-40B4-BE49-F238E27FC236}">
                  <a16:creationId xmlns:a16="http://schemas.microsoft.com/office/drawing/2014/main" id="{E95B3AA6-8E7D-40A7-BD0E-BD28222935B8}"/>
                </a:ext>
              </a:extLst>
            </p:cNvPr>
            <p:cNvGrpSpPr>
              <a:grpSpLocks/>
            </p:cNvGrpSpPr>
            <p:nvPr/>
          </p:nvGrpSpPr>
          <p:grpSpPr bwMode="auto">
            <a:xfrm>
              <a:off x="4633" y="1440"/>
              <a:ext cx="1080" cy="2028"/>
              <a:chOff x="5173" y="5184"/>
              <a:chExt cx="1080" cy="2028"/>
            </a:xfrm>
          </p:grpSpPr>
          <p:sp>
            <p:nvSpPr>
              <p:cNvPr id="35910" name="Text Box 70">
                <a:extLst>
                  <a:ext uri="{FF2B5EF4-FFF2-40B4-BE49-F238E27FC236}">
                    <a16:creationId xmlns:a16="http://schemas.microsoft.com/office/drawing/2014/main" id="{008E9975-37AE-40E5-BBDA-A7FDFF371F34}"/>
                  </a:ext>
                </a:extLst>
              </p:cNvPr>
              <p:cNvSpPr txBox="1">
                <a:spLocks noChangeArrowheads="1"/>
              </p:cNvSpPr>
              <p:nvPr/>
            </p:nvSpPr>
            <p:spPr bwMode="auto">
              <a:xfrm>
                <a:off x="5173" y="5184"/>
                <a:ext cx="1080" cy="2028"/>
              </a:xfrm>
              <a:prstGeom prst="rect">
                <a:avLst/>
              </a:prstGeom>
              <a:solidFill>
                <a:schemeClr val="accent1"/>
              </a:solidFill>
              <a:ln w="9525">
                <a:solidFill>
                  <a:srgbClr val="000000"/>
                </a:solidFill>
                <a:miter lim="800000"/>
                <a:headEnd/>
                <a:tailEnd/>
              </a:ln>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段结构</a:t>
                </a:r>
              </a:p>
              <a:p>
                <a:pPr algn="just"/>
                <a:endParaRPr lang="zh-CN" altLang="en-US" sz="1600">
                  <a:solidFill>
                    <a:srgbClr val="800000"/>
                  </a:solidFill>
                  <a:latin typeface="华文新魏" panose="02010800040101010101" pitchFamily="2" charset="-122"/>
                  <a:ea typeface="华文新魏" panose="02010800040101010101" pitchFamily="2" charset="-122"/>
                </a:endParaRPr>
              </a:p>
              <a:p>
                <a:pPr algn="just"/>
                <a:r>
                  <a:rPr lang="zh-CN" altLang="en-US" sz="1600">
                    <a:solidFill>
                      <a:srgbClr val="800000"/>
                    </a:solidFill>
                    <a:latin typeface="华文新魏" panose="02010800040101010101" pitchFamily="2" charset="-122"/>
                    <a:ea typeface="华文新魏" panose="02010800040101010101" pitchFamily="2" charset="-122"/>
                  </a:rPr>
                  <a:t>有效</a:t>
                </a:r>
                <a:r>
                  <a:rPr lang="en-US" altLang="zh-CN" sz="1600">
                    <a:solidFill>
                      <a:srgbClr val="800000"/>
                    </a:solidFill>
                    <a:latin typeface="华文新魏" panose="02010800040101010101" pitchFamily="2" charset="-122"/>
                    <a:ea typeface="华文新魏" panose="02010800040101010101" pitchFamily="2" charset="-122"/>
                  </a:rPr>
                  <a:t>:</a:t>
                </a:r>
              </a:p>
              <a:p>
                <a:pPr algn="just"/>
                <a:r>
                  <a:rPr lang="en-US" altLang="zh-CN" sz="1600">
                    <a:solidFill>
                      <a:srgbClr val="800000"/>
                    </a:solidFill>
                    <a:latin typeface="华文新魏" panose="02010800040101010101" pitchFamily="2" charset="-122"/>
                    <a:ea typeface="华文新魏" panose="02010800040101010101" pitchFamily="2" charset="-122"/>
                  </a:rPr>
                  <a:t>PFN=j</a:t>
                </a:r>
              </a:p>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zh-CN" altLang="en-US" sz="1600">
                    <a:solidFill>
                      <a:srgbClr val="800000"/>
                    </a:solidFill>
                    <a:latin typeface="华文新魏" panose="02010800040101010101" pitchFamily="2" charset="-122"/>
                    <a:ea typeface="华文新魏" panose="02010800040101010101" pitchFamily="2" charset="-122"/>
                  </a:rPr>
                  <a:t>无效</a:t>
                </a:r>
                <a:r>
                  <a:rPr lang="en-US" altLang="zh-CN" sz="1600">
                    <a:solidFill>
                      <a:srgbClr val="800000"/>
                    </a:solidFill>
                    <a:latin typeface="华文新魏" panose="02010800040101010101" pitchFamily="2" charset="-122"/>
                    <a:ea typeface="华文新魏" panose="02010800040101010101" pitchFamily="2" charset="-122"/>
                  </a:rPr>
                  <a:t>:</a:t>
                </a:r>
                <a:r>
                  <a:rPr lang="zh-CN" altLang="en-US" sz="1600">
                    <a:solidFill>
                      <a:srgbClr val="800000"/>
                    </a:solidFill>
                    <a:latin typeface="华文新魏" panose="02010800040101010101" pitchFamily="2" charset="-122"/>
                    <a:ea typeface="华文新魏" panose="02010800040101010101" pitchFamily="2" charset="-122"/>
                  </a:rPr>
                  <a:t>在页文件</a:t>
                </a:r>
              </a:p>
            </p:txBody>
          </p:sp>
          <p:sp>
            <p:nvSpPr>
              <p:cNvPr id="35911" name="Line 71">
                <a:extLst>
                  <a:ext uri="{FF2B5EF4-FFF2-40B4-BE49-F238E27FC236}">
                    <a16:creationId xmlns:a16="http://schemas.microsoft.com/office/drawing/2014/main" id="{3EE83AEE-ED32-4FD4-A25D-C280F15B559D}"/>
                  </a:ext>
                </a:extLst>
              </p:cNvPr>
              <p:cNvSpPr>
                <a:spLocks noChangeShapeType="1"/>
              </p:cNvSpPr>
              <p:nvPr/>
            </p:nvSpPr>
            <p:spPr bwMode="auto">
              <a:xfrm>
                <a:off x="5173" y="565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Line 72">
                <a:extLst>
                  <a:ext uri="{FF2B5EF4-FFF2-40B4-BE49-F238E27FC236}">
                    <a16:creationId xmlns:a16="http://schemas.microsoft.com/office/drawing/2014/main" id="{E17B1EAB-9B46-4FD6-8C9B-B9F9FF7ECF55}"/>
                  </a:ext>
                </a:extLst>
              </p:cNvPr>
              <p:cNvSpPr>
                <a:spLocks noChangeShapeType="1"/>
              </p:cNvSpPr>
              <p:nvPr/>
            </p:nvSpPr>
            <p:spPr bwMode="auto">
              <a:xfrm>
                <a:off x="5173" y="627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3" name="Line 73">
                <a:extLst>
                  <a:ext uri="{FF2B5EF4-FFF2-40B4-BE49-F238E27FC236}">
                    <a16:creationId xmlns:a16="http://schemas.microsoft.com/office/drawing/2014/main" id="{EF581918-DB96-4D50-9B54-579C51C85E7A}"/>
                  </a:ext>
                </a:extLst>
              </p:cNvPr>
              <p:cNvSpPr>
                <a:spLocks noChangeShapeType="1"/>
              </p:cNvSpPr>
              <p:nvPr/>
            </p:nvSpPr>
            <p:spPr bwMode="auto">
              <a:xfrm>
                <a:off x="5173" y="690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914" name="Line 74">
              <a:extLst>
                <a:ext uri="{FF2B5EF4-FFF2-40B4-BE49-F238E27FC236}">
                  <a16:creationId xmlns:a16="http://schemas.microsoft.com/office/drawing/2014/main" id="{2238188D-A6DE-45C1-B36B-C64B4D11FE58}"/>
                </a:ext>
              </a:extLst>
            </p:cNvPr>
            <p:cNvSpPr>
              <a:spLocks noChangeShapeType="1"/>
            </p:cNvSpPr>
            <p:nvPr/>
          </p:nvSpPr>
          <p:spPr bwMode="auto">
            <a:xfrm flipV="1">
              <a:off x="2653" y="81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15" name="Line 75">
              <a:extLst>
                <a:ext uri="{FF2B5EF4-FFF2-40B4-BE49-F238E27FC236}">
                  <a16:creationId xmlns:a16="http://schemas.microsoft.com/office/drawing/2014/main" id="{560A221B-6E7B-4230-BB75-4C16A3C8BE87}"/>
                </a:ext>
              </a:extLst>
            </p:cNvPr>
            <p:cNvSpPr>
              <a:spLocks noChangeShapeType="1"/>
            </p:cNvSpPr>
            <p:nvPr/>
          </p:nvSpPr>
          <p:spPr bwMode="auto">
            <a:xfrm>
              <a:off x="4273" y="2064"/>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5916" name="Group 76">
              <a:extLst>
                <a:ext uri="{FF2B5EF4-FFF2-40B4-BE49-F238E27FC236}">
                  <a16:creationId xmlns:a16="http://schemas.microsoft.com/office/drawing/2014/main" id="{21508B3E-BC76-4FE0-AD1B-A56551041723}"/>
                </a:ext>
              </a:extLst>
            </p:cNvPr>
            <p:cNvGrpSpPr>
              <a:grpSpLocks/>
            </p:cNvGrpSpPr>
            <p:nvPr/>
          </p:nvGrpSpPr>
          <p:grpSpPr bwMode="auto">
            <a:xfrm>
              <a:off x="6253" y="816"/>
              <a:ext cx="900" cy="1716"/>
              <a:chOff x="6793" y="4248"/>
              <a:chExt cx="720" cy="1716"/>
            </a:xfrm>
          </p:grpSpPr>
          <p:sp>
            <p:nvSpPr>
              <p:cNvPr id="35917" name="Text Box 77">
                <a:extLst>
                  <a:ext uri="{FF2B5EF4-FFF2-40B4-BE49-F238E27FC236}">
                    <a16:creationId xmlns:a16="http://schemas.microsoft.com/office/drawing/2014/main" id="{8A0B8C1F-4FDF-402F-B9D7-119547076D9C}"/>
                  </a:ext>
                </a:extLst>
              </p:cNvPr>
              <p:cNvSpPr txBox="1">
                <a:spLocks noChangeArrowheads="1"/>
              </p:cNvSpPr>
              <p:nvPr/>
            </p:nvSpPr>
            <p:spPr bwMode="auto">
              <a:xfrm>
                <a:off x="6793" y="4248"/>
                <a:ext cx="720" cy="1716"/>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en-US" altLang="zh-CN" sz="1600">
                    <a:solidFill>
                      <a:srgbClr val="800000"/>
                    </a:solidFill>
                    <a:latin typeface="华文新魏" panose="02010800040101010101" pitchFamily="2" charset="-122"/>
                    <a:ea typeface="华文新魏" panose="02010800040101010101" pitchFamily="2" charset="-122"/>
                  </a:rPr>
                  <a:t>PFNj</a:t>
                </a:r>
              </a:p>
              <a:p>
                <a:endParaRPr lang="en-US" altLang="zh-CN" sz="1600">
                  <a:solidFill>
                    <a:srgbClr val="800000"/>
                  </a:solidFill>
                  <a:latin typeface="华文新魏" panose="02010800040101010101" pitchFamily="2" charset="-122"/>
                  <a:ea typeface="华文新魏" panose="02010800040101010101" pitchFamily="2" charset="-122"/>
                </a:endParaRPr>
              </a:p>
            </p:txBody>
          </p:sp>
          <p:sp>
            <p:nvSpPr>
              <p:cNvPr id="35918" name="Line 78">
                <a:extLst>
                  <a:ext uri="{FF2B5EF4-FFF2-40B4-BE49-F238E27FC236}">
                    <a16:creationId xmlns:a16="http://schemas.microsoft.com/office/drawing/2014/main" id="{75FA8CFD-1153-422D-85E8-ADFAAB86DCC2}"/>
                  </a:ext>
                </a:extLst>
              </p:cNvPr>
              <p:cNvSpPr>
                <a:spLocks noChangeShapeType="1"/>
              </p:cNvSpPr>
              <p:nvPr/>
            </p:nvSpPr>
            <p:spPr bwMode="auto">
              <a:xfrm>
                <a:off x="6793" y="456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9" name="Line 79">
                <a:extLst>
                  <a:ext uri="{FF2B5EF4-FFF2-40B4-BE49-F238E27FC236}">
                    <a16:creationId xmlns:a16="http://schemas.microsoft.com/office/drawing/2014/main" id="{FB61C8D7-7540-48CC-B2D8-83525EB8555E}"/>
                  </a:ext>
                </a:extLst>
              </p:cNvPr>
              <p:cNvSpPr>
                <a:spLocks noChangeShapeType="1"/>
              </p:cNvSpPr>
              <p:nvPr/>
            </p:nvSpPr>
            <p:spPr bwMode="auto">
              <a:xfrm>
                <a:off x="6793" y="502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920" name="Line 80">
              <a:extLst>
                <a:ext uri="{FF2B5EF4-FFF2-40B4-BE49-F238E27FC236}">
                  <a16:creationId xmlns:a16="http://schemas.microsoft.com/office/drawing/2014/main" id="{F11E62C8-D57D-4A8E-8172-E06EFABE2176}"/>
                </a:ext>
              </a:extLst>
            </p:cNvPr>
            <p:cNvSpPr>
              <a:spLocks noChangeShapeType="1"/>
            </p:cNvSpPr>
            <p:nvPr/>
          </p:nvSpPr>
          <p:spPr bwMode="auto">
            <a:xfrm>
              <a:off x="4273" y="1284"/>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21" name="Line 81">
              <a:extLst>
                <a:ext uri="{FF2B5EF4-FFF2-40B4-BE49-F238E27FC236}">
                  <a16:creationId xmlns:a16="http://schemas.microsoft.com/office/drawing/2014/main" id="{2FC71C76-8C7A-4D44-919E-284575DD99B3}"/>
                </a:ext>
              </a:extLst>
            </p:cNvPr>
            <p:cNvSpPr>
              <a:spLocks noChangeShapeType="1"/>
            </p:cNvSpPr>
            <p:nvPr/>
          </p:nvSpPr>
          <p:spPr bwMode="auto">
            <a:xfrm flipV="1">
              <a:off x="5713" y="1284"/>
              <a:ext cx="5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22" name="Text Box 82">
              <a:extLst>
                <a:ext uri="{FF2B5EF4-FFF2-40B4-BE49-F238E27FC236}">
                  <a16:creationId xmlns:a16="http://schemas.microsoft.com/office/drawing/2014/main" id="{73BF51EB-DFF4-4D19-9300-024333FB9991}"/>
                </a:ext>
              </a:extLst>
            </p:cNvPr>
            <p:cNvSpPr txBox="1">
              <a:spLocks noChangeArrowheads="1"/>
            </p:cNvSpPr>
            <p:nvPr/>
          </p:nvSpPr>
          <p:spPr bwMode="auto">
            <a:xfrm>
              <a:off x="7513" y="1440"/>
              <a:ext cx="1260" cy="2028"/>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en-US" altLang="zh-CN" sz="1600">
                  <a:solidFill>
                    <a:srgbClr val="800000"/>
                  </a:solidFill>
                  <a:latin typeface="华文新魏" panose="02010800040101010101" pitchFamily="2" charset="-122"/>
                  <a:ea typeface="华文新魏" panose="02010800040101010101" pitchFamily="2" charset="-122"/>
                </a:rPr>
                <a:t>PFN=j</a:t>
              </a:r>
            </a:p>
            <a:p>
              <a:pPr algn="just"/>
              <a:r>
                <a:rPr lang="en-US" altLang="zh-CN" sz="1600">
                  <a:solidFill>
                    <a:srgbClr val="800000"/>
                  </a:solidFill>
                  <a:latin typeface="华文新魏" panose="02010800040101010101" pitchFamily="2" charset="-122"/>
                  <a:ea typeface="华文新魏" panose="02010800040101010101" pitchFamily="2" charset="-122"/>
                </a:rPr>
                <a:t>PTE</a:t>
              </a:r>
              <a:r>
                <a:rPr lang="zh-CN" altLang="en-US" sz="1600">
                  <a:solidFill>
                    <a:srgbClr val="800000"/>
                  </a:solidFill>
                  <a:latin typeface="华文新魏" panose="02010800040101010101" pitchFamily="2" charset="-122"/>
                  <a:ea typeface="华文新魏" panose="02010800040101010101" pitchFamily="2" charset="-122"/>
                </a:rPr>
                <a:t>地址</a:t>
              </a:r>
            </a:p>
            <a:p>
              <a:pPr algn="just"/>
              <a:r>
                <a:rPr lang="zh-CN" altLang="en-US" sz="1600">
                  <a:solidFill>
                    <a:srgbClr val="800000"/>
                  </a:solidFill>
                  <a:latin typeface="华文新魏" panose="02010800040101010101" pitchFamily="2" charset="-122"/>
                  <a:ea typeface="华文新魏" panose="02010800040101010101" pitchFamily="2" charset="-122"/>
                </a:rPr>
                <a:t>共享计数</a:t>
              </a:r>
              <a:r>
                <a:rPr lang="en-US" altLang="zh-CN" sz="1600">
                  <a:solidFill>
                    <a:srgbClr val="800000"/>
                  </a:solidFill>
                  <a:latin typeface="华文新魏" panose="02010800040101010101" pitchFamily="2" charset="-122"/>
                  <a:ea typeface="华文新魏" panose="02010800040101010101" pitchFamily="2" charset="-122"/>
                </a:rPr>
                <a:t>=2</a:t>
              </a:r>
            </a:p>
          </p:txBody>
        </p:sp>
        <p:sp>
          <p:nvSpPr>
            <p:cNvPr id="35923" name="Line 83">
              <a:extLst>
                <a:ext uri="{FF2B5EF4-FFF2-40B4-BE49-F238E27FC236}">
                  <a16:creationId xmlns:a16="http://schemas.microsoft.com/office/drawing/2014/main" id="{CC731BA6-7E2B-4318-AD5F-7031C5220AF7}"/>
                </a:ext>
              </a:extLst>
            </p:cNvPr>
            <p:cNvSpPr>
              <a:spLocks noChangeShapeType="1"/>
            </p:cNvSpPr>
            <p:nvPr/>
          </p:nvSpPr>
          <p:spPr bwMode="auto">
            <a:xfrm>
              <a:off x="7513" y="190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4" name="Line 84">
              <a:extLst>
                <a:ext uri="{FF2B5EF4-FFF2-40B4-BE49-F238E27FC236}">
                  <a16:creationId xmlns:a16="http://schemas.microsoft.com/office/drawing/2014/main" id="{282A7D97-FC26-49D3-9BE0-40438BB592F3}"/>
                </a:ext>
              </a:extLst>
            </p:cNvPr>
            <p:cNvSpPr>
              <a:spLocks noChangeShapeType="1"/>
            </p:cNvSpPr>
            <p:nvPr/>
          </p:nvSpPr>
          <p:spPr bwMode="auto">
            <a:xfrm>
              <a:off x="7513" y="284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5" name="Text Box 85">
              <a:extLst>
                <a:ext uri="{FF2B5EF4-FFF2-40B4-BE49-F238E27FC236}">
                  <a16:creationId xmlns:a16="http://schemas.microsoft.com/office/drawing/2014/main" id="{CC3B7297-932A-4AB0-8E9D-10D16FE96E50}"/>
                </a:ext>
              </a:extLst>
            </p:cNvPr>
            <p:cNvSpPr txBox="1">
              <a:spLocks noChangeArrowheads="1"/>
            </p:cNvSpPr>
            <p:nvPr/>
          </p:nvSpPr>
          <p:spPr bwMode="auto">
            <a:xfrm>
              <a:off x="4633" y="3624"/>
              <a:ext cx="108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原型页表</a:t>
              </a:r>
            </a:p>
          </p:txBody>
        </p:sp>
        <p:sp>
          <p:nvSpPr>
            <p:cNvPr id="35926" name="Text Box 86">
              <a:extLst>
                <a:ext uri="{FF2B5EF4-FFF2-40B4-BE49-F238E27FC236}">
                  <a16:creationId xmlns:a16="http://schemas.microsoft.com/office/drawing/2014/main" id="{F31A671E-2773-46AE-B344-2F8D410A13C3}"/>
                </a:ext>
              </a:extLst>
            </p:cNvPr>
            <p:cNvSpPr txBox="1">
              <a:spLocks noChangeArrowheads="1"/>
            </p:cNvSpPr>
            <p:nvPr/>
          </p:nvSpPr>
          <p:spPr bwMode="auto">
            <a:xfrm>
              <a:off x="6253" y="2844"/>
              <a:ext cx="72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主存</a:t>
              </a:r>
            </a:p>
          </p:txBody>
        </p:sp>
        <p:sp>
          <p:nvSpPr>
            <p:cNvPr id="35927" name="Text Box 87">
              <a:extLst>
                <a:ext uri="{FF2B5EF4-FFF2-40B4-BE49-F238E27FC236}">
                  <a16:creationId xmlns:a16="http://schemas.microsoft.com/office/drawing/2014/main" id="{12835574-67A3-496A-BDC4-580B72BB8B6D}"/>
                </a:ext>
              </a:extLst>
            </p:cNvPr>
            <p:cNvSpPr txBox="1">
              <a:spLocks noChangeArrowheads="1"/>
            </p:cNvSpPr>
            <p:nvPr/>
          </p:nvSpPr>
          <p:spPr bwMode="auto">
            <a:xfrm>
              <a:off x="7513" y="3624"/>
              <a:ext cx="126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页框数据库</a:t>
              </a:r>
            </a:p>
          </p:txBody>
        </p:sp>
        <p:sp>
          <p:nvSpPr>
            <p:cNvPr id="35928" name="Line 88">
              <a:extLst>
                <a:ext uri="{FF2B5EF4-FFF2-40B4-BE49-F238E27FC236}">
                  <a16:creationId xmlns:a16="http://schemas.microsoft.com/office/drawing/2014/main" id="{043023DF-80EA-4FE3-9B5B-F3501D4BCC27}"/>
                </a:ext>
              </a:extLst>
            </p:cNvPr>
            <p:cNvSpPr>
              <a:spLocks noChangeShapeType="1"/>
            </p:cNvSpPr>
            <p:nvPr/>
          </p:nvSpPr>
          <p:spPr bwMode="auto">
            <a:xfrm flipH="1" flipV="1">
              <a:off x="7153" y="1284"/>
              <a:ext cx="36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29" name="Line 89">
              <a:extLst>
                <a:ext uri="{FF2B5EF4-FFF2-40B4-BE49-F238E27FC236}">
                  <a16:creationId xmlns:a16="http://schemas.microsoft.com/office/drawing/2014/main" id="{19517AF6-6427-43E5-8052-0CB8B72085CA}"/>
                </a:ext>
              </a:extLst>
            </p:cNvPr>
            <p:cNvSpPr>
              <a:spLocks noChangeShapeType="1"/>
            </p:cNvSpPr>
            <p:nvPr/>
          </p:nvSpPr>
          <p:spPr bwMode="auto">
            <a:xfrm>
              <a:off x="6073" y="2688"/>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0" name="Line 90">
              <a:extLst>
                <a:ext uri="{FF2B5EF4-FFF2-40B4-BE49-F238E27FC236}">
                  <a16:creationId xmlns:a16="http://schemas.microsoft.com/office/drawing/2014/main" id="{3F87CEDC-9C9B-4AD4-BBC9-B179FA7F8917}"/>
                </a:ext>
              </a:extLst>
            </p:cNvPr>
            <p:cNvSpPr>
              <a:spLocks noChangeShapeType="1"/>
            </p:cNvSpPr>
            <p:nvPr/>
          </p:nvSpPr>
          <p:spPr bwMode="auto">
            <a:xfrm flipH="1" flipV="1">
              <a:off x="5713" y="2220"/>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31" name="Text Box 91">
              <a:extLst>
                <a:ext uri="{FF2B5EF4-FFF2-40B4-BE49-F238E27FC236}">
                  <a16:creationId xmlns:a16="http://schemas.microsoft.com/office/drawing/2014/main" id="{4E884095-AD18-4DA5-8982-B7725F93BA15}"/>
                </a:ext>
              </a:extLst>
            </p:cNvPr>
            <p:cNvSpPr txBox="1">
              <a:spLocks noChangeArrowheads="1"/>
            </p:cNvSpPr>
            <p:nvPr/>
          </p:nvSpPr>
          <p:spPr bwMode="auto">
            <a:xfrm>
              <a:off x="4993" y="4716"/>
              <a:ext cx="234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3200">
                  <a:solidFill>
                    <a:srgbClr val="800000"/>
                  </a:solidFill>
                  <a:latin typeface="华文新魏" panose="02010800040101010101" pitchFamily="2" charset="-122"/>
                  <a:ea typeface="华文新魏" panose="02010800040101010101" pitchFamily="2" charset="-122"/>
                </a:rPr>
                <a:t>原型页表项</a:t>
              </a:r>
            </a:p>
            <a:p>
              <a:endParaRPr lang="zh-CN" altLang="en-US" sz="3200">
                <a:solidFill>
                  <a:srgbClr val="800000"/>
                </a:solidFill>
                <a:latin typeface="华文新魏" panose="02010800040101010101" pitchFamily="2" charset="-122"/>
                <a:ea typeface="华文新魏" panose="02010800040101010101" pitchFamily="2" charset="-122"/>
              </a:endParaRPr>
            </a:p>
          </p:txBody>
        </p:sp>
        <p:grpSp>
          <p:nvGrpSpPr>
            <p:cNvPr id="35932" name="Group 92">
              <a:extLst>
                <a:ext uri="{FF2B5EF4-FFF2-40B4-BE49-F238E27FC236}">
                  <a16:creationId xmlns:a16="http://schemas.microsoft.com/office/drawing/2014/main" id="{FC3E0E1F-1F13-479B-8F90-E73CDED48168}"/>
                </a:ext>
              </a:extLst>
            </p:cNvPr>
            <p:cNvGrpSpPr>
              <a:grpSpLocks/>
            </p:cNvGrpSpPr>
            <p:nvPr/>
          </p:nvGrpSpPr>
          <p:grpSpPr bwMode="auto">
            <a:xfrm>
              <a:off x="853" y="3468"/>
              <a:ext cx="3240" cy="2496"/>
              <a:chOff x="1393" y="9396"/>
              <a:chExt cx="3240" cy="2496"/>
            </a:xfrm>
          </p:grpSpPr>
          <p:sp>
            <p:nvSpPr>
              <p:cNvPr id="35933" name="Text Box 93">
                <a:extLst>
                  <a:ext uri="{FF2B5EF4-FFF2-40B4-BE49-F238E27FC236}">
                    <a16:creationId xmlns:a16="http://schemas.microsoft.com/office/drawing/2014/main" id="{E3053A65-7F57-4C11-BCB8-49EEE8EB328F}"/>
                  </a:ext>
                </a:extLst>
              </p:cNvPr>
              <p:cNvSpPr txBox="1">
                <a:spLocks noChangeArrowheads="1"/>
              </p:cNvSpPr>
              <p:nvPr/>
            </p:nvSpPr>
            <p:spPr bwMode="auto">
              <a:xfrm>
                <a:off x="2293" y="9552"/>
                <a:ext cx="720" cy="1716"/>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en-US" altLang="zh-CN" sz="1600">
                    <a:solidFill>
                      <a:srgbClr val="800000"/>
                    </a:solidFill>
                    <a:latin typeface="华文新魏" panose="02010800040101010101" pitchFamily="2" charset="-122"/>
                    <a:ea typeface="华文新魏" panose="02010800040101010101" pitchFamily="2" charset="-122"/>
                  </a:rPr>
                  <a:t>PFN</a:t>
                </a:r>
              </a:p>
              <a:p>
                <a:endParaRPr lang="en-US" altLang="zh-CN" sz="1600">
                  <a:solidFill>
                    <a:srgbClr val="800000"/>
                  </a:solidFill>
                  <a:latin typeface="华文新魏" panose="02010800040101010101" pitchFamily="2" charset="-122"/>
                  <a:ea typeface="华文新魏" panose="02010800040101010101" pitchFamily="2" charset="-122"/>
                </a:endParaRPr>
              </a:p>
            </p:txBody>
          </p:sp>
          <p:sp>
            <p:nvSpPr>
              <p:cNvPr id="35934" name="Line 94">
                <a:extLst>
                  <a:ext uri="{FF2B5EF4-FFF2-40B4-BE49-F238E27FC236}">
                    <a16:creationId xmlns:a16="http://schemas.microsoft.com/office/drawing/2014/main" id="{69FD8857-2053-43BE-A59F-119A15C9B8F7}"/>
                  </a:ext>
                </a:extLst>
              </p:cNvPr>
              <p:cNvSpPr>
                <a:spLocks noChangeShapeType="1"/>
              </p:cNvSpPr>
              <p:nvPr/>
            </p:nvSpPr>
            <p:spPr bwMode="auto">
              <a:xfrm>
                <a:off x="2293" y="986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5" name="Line 95">
                <a:extLst>
                  <a:ext uri="{FF2B5EF4-FFF2-40B4-BE49-F238E27FC236}">
                    <a16:creationId xmlns:a16="http://schemas.microsoft.com/office/drawing/2014/main" id="{9C735563-0EFE-4660-BC08-52B2C24CA054}"/>
                  </a:ext>
                </a:extLst>
              </p:cNvPr>
              <p:cNvSpPr>
                <a:spLocks noChangeShapeType="1"/>
              </p:cNvSpPr>
              <p:nvPr/>
            </p:nvSpPr>
            <p:spPr bwMode="auto">
              <a:xfrm>
                <a:off x="2293" y="1033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6" name="Text Box 96">
                <a:extLst>
                  <a:ext uri="{FF2B5EF4-FFF2-40B4-BE49-F238E27FC236}">
                    <a16:creationId xmlns:a16="http://schemas.microsoft.com/office/drawing/2014/main" id="{807B2E37-0431-4169-91FA-FBE49CD25754}"/>
                  </a:ext>
                </a:extLst>
              </p:cNvPr>
              <p:cNvSpPr txBox="1">
                <a:spLocks noChangeArrowheads="1"/>
              </p:cNvSpPr>
              <p:nvPr/>
            </p:nvSpPr>
            <p:spPr bwMode="auto">
              <a:xfrm>
                <a:off x="1393" y="11424"/>
                <a:ext cx="180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进程</a:t>
                </a:r>
                <a:r>
                  <a:rPr lang="en-US" altLang="zh-CN" sz="1600">
                    <a:solidFill>
                      <a:srgbClr val="800000"/>
                    </a:solidFill>
                    <a:latin typeface="华文新魏" panose="02010800040101010101" pitchFamily="2" charset="-122"/>
                    <a:ea typeface="华文新魏" panose="02010800040101010101" pitchFamily="2" charset="-122"/>
                  </a:rPr>
                  <a:t>2</a:t>
                </a:r>
                <a:r>
                  <a:rPr lang="zh-CN" altLang="en-US" sz="1600">
                    <a:solidFill>
                      <a:srgbClr val="800000"/>
                    </a:solidFill>
                    <a:latin typeface="华文新魏" panose="02010800040101010101" pitchFamily="2" charset="-122"/>
                    <a:ea typeface="华文新魏" panose="02010800040101010101" pitchFamily="2" charset="-122"/>
                  </a:rPr>
                  <a:t>页目录表</a:t>
                </a:r>
              </a:p>
            </p:txBody>
          </p:sp>
          <p:sp>
            <p:nvSpPr>
              <p:cNvPr id="35937" name="Text Box 97">
                <a:extLst>
                  <a:ext uri="{FF2B5EF4-FFF2-40B4-BE49-F238E27FC236}">
                    <a16:creationId xmlns:a16="http://schemas.microsoft.com/office/drawing/2014/main" id="{9B165744-6236-4DAF-B752-786277DDA26E}"/>
                  </a:ext>
                </a:extLst>
              </p:cNvPr>
              <p:cNvSpPr txBox="1">
                <a:spLocks noChangeArrowheads="1"/>
              </p:cNvSpPr>
              <p:nvPr/>
            </p:nvSpPr>
            <p:spPr bwMode="auto">
              <a:xfrm>
                <a:off x="3553" y="9396"/>
                <a:ext cx="1080" cy="1872"/>
              </a:xfrm>
              <a:prstGeom prst="rect">
                <a:avLst/>
              </a:prstGeom>
              <a:solidFill>
                <a:schemeClr val="accent1"/>
              </a:solidFill>
              <a:ln w="9525">
                <a:solidFill>
                  <a:srgbClr val="000000"/>
                </a:solidFill>
                <a:miter lim="800000"/>
                <a:headEnd/>
                <a:tailEnd/>
              </a:ln>
            </p:spPr>
            <p:txBody>
              <a:bodyPr/>
              <a:lstStyle/>
              <a:p>
                <a:pPr algn="just"/>
                <a:endParaRPr lang="en-US" altLang="zh-CN" sz="1600">
                  <a:solidFill>
                    <a:srgbClr val="800000"/>
                  </a:solidFill>
                  <a:latin typeface="华文新魏" panose="02010800040101010101" pitchFamily="2" charset="-122"/>
                  <a:ea typeface="华文新魏" panose="02010800040101010101" pitchFamily="2" charset="-122"/>
                </a:endParaRPr>
              </a:p>
              <a:p>
                <a:pPr algn="just"/>
                <a:r>
                  <a:rPr lang="zh-CN" altLang="en-US" sz="1600">
                    <a:solidFill>
                      <a:srgbClr val="800000"/>
                    </a:solidFill>
                    <a:latin typeface="华文新魏" panose="02010800040101010101" pitchFamily="2" charset="-122"/>
                    <a:ea typeface="华文新魏" panose="02010800040101010101" pitchFamily="2" charset="-122"/>
                  </a:rPr>
                  <a:t>有效</a:t>
                </a:r>
                <a:r>
                  <a:rPr lang="en-US" altLang="zh-CN" sz="1600">
                    <a:solidFill>
                      <a:srgbClr val="800000"/>
                    </a:solidFill>
                    <a:latin typeface="华文新魏" panose="02010800040101010101" pitchFamily="2" charset="-122"/>
                    <a:ea typeface="华文新魏" panose="02010800040101010101" pitchFamily="2" charset="-122"/>
                  </a:rPr>
                  <a:t>:</a:t>
                </a:r>
              </a:p>
              <a:p>
                <a:pPr algn="just"/>
                <a:r>
                  <a:rPr lang="en-US" altLang="zh-CN" sz="1600">
                    <a:solidFill>
                      <a:srgbClr val="800000"/>
                    </a:solidFill>
                    <a:latin typeface="华文新魏" panose="02010800040101010101" pitchFamily="2" charset="-122"/>
                    <a:ea typeface="华文新魏" panose="02010800040101010101" pitchFamily="2" charset="-122"/>
                  </a:rPr>
                  <a:t>PFN=j</a:t>
                </a:r>
              </a:p>
              <a:p>
                <a:pPr algn="just"/>
                <a:endParaRPr lang="en-US" altLang="zh-CN" sz="1600">
                  <a:solidFill>
                    <a:srgbClr val="800000"/>
                  </a:solidFill>
                  <a:latin typeface="华文新魏" panose="02010800040101010101" pitchFamily="2" charset="-122"/>
                  <a:ea typeface="华文新魏" panose="02010800040101010101" pitchFamily="2" charset="-122"/>
                </a:endParaRPr>
              </a:p>
              <a:p>
                <a:endParaRPr lang="en-US" altLang="zh-CN" sz="1600">
                  <a:solidFill>
                    <a:srgbClr val="800000"/>
                  </a:solidFill>
                  <a:latin typeface="华文新魏" panose="02010800040101010101" pitchFamily="2" charset="-122"/>
                  <a:ea typeface="华文新魏" panose="02010800040101010101" pitchFamily="2" charset="-122"/>
                </a:endParaRPr>
              </a:p>
            </p:txBody>
          </p:sp>
          <p:sp>
            <p:nvSpPr>
              <p:cNvPr id="35938" name="Text Box 98">
                <a:extLst>
                  <a:ext uri="{FF2B5EF4-FFF2-40B4-BE49-F238E27FC236}">
                    <a16:creationId xmlns:a16="http://schemas.microsoft.com/office/drawing/2014/main" id="{B237204B-EB0A-4D01-996A-F601E9070CF1}"/>
                  </a:ext>
                </a:extLst>
              </p:cNvPr>
              <p:cNvSpPr txBox="1">
                <a:spLocks noChangeArrowheads="1"/>
              </p:cNvSpPr>
              <p:nvPr/>
            </p:nvSpPr>
            <p:spPr bwMode="auto">
              <a:xfrm>
                <a:off x="3733" y="11424"/>
                <a:ext cx="720" cy="468"/>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800000"/>
                    </a:solidFill>
                    <a:latin typeface="华文新魏" panose="02010800040101010101" pitchFamily="2" charset="-122"/>
                    <a:ea typeface="华文新魏" panose="02010800040101010101" pitchFamily="2" charset="-122"/>
                  </a:rPr>
                  <a:t>页表</a:t>
                </a:r>
              </a:p>
            </p:txBody>
          </p:sp>
          <p:sp>
            <p:nvSpPr>
              <p:cNvPr id="35939" name="Line 99">
                <a:extLst>
                  <a:ext uri="{FF2B5EF4-FFF2-40B4-BE49-F238E27FC236}">
                    <a16:creationId xmlns:a16="http://schemas.microsoft.com/office/drawing/2014/main" id="{E5D7E0B8-8BB4-44A9-AB85-50898B053213}"/>
                  </a:ext>
                </a:extLst>
              </p:cNvPr>
              <p:cNvSpPr>
                <a:spLocks noChangeShapeType="1"/>
              </p:cNvSpPr>
              <p:nvPr/>
            </p:nvSpPr>
            <p:spPr bwMode="auto">
              <a:xfrm>
                <a:off x="3553" y="970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0" name="Line 100">
                <a:extLst>
                  <a:ext uri="{FF2B5EF4-FFF2-40B4-BE49-F238E27FC236}">
                    <a16:creationId xmlns:a16="http://schemas.microsoft.com/office/drawing/2014/main" id="{49C8F184-33AC-4F17-ACB2-FDAF0ADD926A}"/>
                  </a:ext>
                </a:extLst>
              </p:cNvPr>
              <p:cNvSpPr>
                <a:spLocks noChangeShapeType="1"/>
              </p:cNvSpPr>
              <p:nvPr/>
            </p:nvSpPr>
            <p:spPr bwMode="auto">
              <a:xfrm>
                <a:off x="3553" y="1033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1" name="Line 101">
                <a:extLst>
                  <a:ext uri="{FF2B5EF4-FFF2-40B4-BE49-F238E27FC236}">
                    <a16:creationId xmlns:a16="http://schemas.microsoft.com/office/drawing/2014/main" id="{9B6E2E89-ADA9-4456-A26E-D8270AC7D3EE}"/>
                  </a:ext>
                </a:extLst>
              </p:cNvPr>
              <p:cNvSpPr>
                <a:spLocks noChangeShapeType="1"/>
              </p:cNvSpPr>
              <p:nvPr/>
            </p:nvSpPr>
            <p:spPr bwMode="auto">
              <a:xfrm flipV="1">
                <a:off x="3013" y="939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942" name="Line 102">
              <a:extLst>
                <a:ext uri="{FF2B5EF4-FFF2-40B4-BE49-F238E27FC236}">
                  <a16:creationId xmlns:a16="http://schemas.microsoft.com/office/drawing/2014/main" id="{3C56AB21-E8F6-478D-9A05-968519971C49}"/>
                </a:ext>
              </a:extLst>
            </p:cNvPr>
            <p:cNvSpPr>
              <a:spLocks noChangeShapeType="1"/>
            </p:cNvSpPr>
            <p:nvPr/>
          </p:nvSpPr>
          <p:spPr bwMode="auto">
            <a:xfrm>
              <a:off x="4093" y="4092"/>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3" name="Line 103">
              <a:extLst>
                <a:ext uri="{FF2B5EF4-FFF2-40B4-BE49-F238E27FC236}">
                  <a16:creationId xmlns:a16="http://schemas.microsoft.com/office/drawing/2014/main" id="{FDA8E511-1990-4BBE-BE5E-B1D1E36C9C28}"/>
                </a:ext>
              </a:extLst>
            </p:cNvPr>
            <p:cNvSpPr>
              <a:spLocks noChangeShapeType="1"/>
            </p:cNvSpPr>
            <p:nvPr/>
          </p:nvSpPr>
          <p:spPr bwMode="auto">
            <a:xfrm flipV="1">
              <a:off x="5713" y="1440"/>
              <a:ext cx="540" cy="26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92F8572-87A4-4F2C-AFCE-CB029E918BD5}"/>
              </a:ext>
            </a:extLst>
          </p:cNvPr>
          <p:cNvSpPr>
            <a:spLocks noGrp="1" noChangeArrowheads="1"/>
          </p:cNvSpPr>
          <p:nvPr>
            <p:ph type="title"/>
          </p:nvPr>
        </p:nvSpPr>
        <p:spPr>
          <a:xfrm>
            <a:off x="533400" y="685800"/>
            <a:ext cx="7772400" cy="1143000"/>
          </a:xfrm>
        </p:spPr>
        <p:txBody>
          <a:bodyPr/>
          <a:lstStyle/>
          <a:p>
            <a:r>
              <a:rPr lang="en-US" altLang="zh-CN" sz="4800">
                <a:latin typeface="华文新魏" panose="02010800040101010101" pitchFamily="2" charset="-122"/>
                <a:ea typeface="华文新魏" panose="02010800040101010101" pitchFamily="2" charset="-122"/>
              </a:rPr>
              <a:t>5 </a:t>
            </a:r>
            <a:r>
              <a:rPr lang="zh-CN" altLang="en-US">
                <a:latin typeface="华文新魏" panose="02010800040101010101" pitchFamily="2" charset="-122"/>
                <a:ea typeface="华文新魏" panose="02010800040101010101" pitchFamily="2" charset="-122"/>
              </a:rPr>
              <a:t>页面淘汰算法与工作集管理</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44035" name="Rectangle 3">
            <a:extLst>
              <a:ext uri="{FF2B5EF4-FFF2-40B4-BE49-F238E27FC236}">
                <a16:creationId xmlns:a16="http://schemas.microsoft.com/office/drawing/2014/main" id="{71DEF0CC-67C4-4702-AA05-4526827FC8E6}"/>
              </a:ext>
            </a:extLst>
          </p:cNvPr>
          <p:cNvSpPr>
            <a:spLocks noGrp="1" noChangeArrowheads="1"/>
          </p:cNvSpPr>
          <p:nvPr>
            <p:ph type="body" idx="1"/>
          </p:nvPr>
        </p:nvSpPr>
        <p:spPr>
          <a:xfrm>
            <a:off x="990600" y="1447800"/>
            <a:ext cx="7162800" cy="4953000"/>
          </a:xfrm>
        </p:spPr>
        <p:txBody>
          <a:bodyPr/>
          <a:lstStyle/>
          <a:p>
            <a:r>
              <a:rPr lang="zh-CN" altLang="en-US" sz="4000">
                <a:latin typeface="华文新魏" panose="02010800040101010101" pitchFamily="2" charset="-122"/>
                <a:ea typeface="华文新魏" panose="02010800040101010101" pitchFamily="2" charset="-122"/>
              </a:rPr>
              <a:t>主存管理器在分配页框时，按照以下次序从非空链表中取得页面进行分配：</a:t>
            </a:r>
          </a:p>
          <a:p>
            <a:pPr>
              <a:buFontTx/>
              <a:buNone/>
            </a:pPr>
            <a:r>
              <a:rPr lang="zh-CN" altLang="en-US" sz="4000">
                <a:latin typeface="华文新魏" panose="02010800040101010101" pitchFamily="2" charset="-122"/>
                <a:ea typeface="华文新魏" panose="02010800040101010101" pitchFamily="2" charset="-122"/>
              </a:rPr>
              <a:t>  零页链表－</a:t>
            </a:r>
            <a:r>
              <a:rPr lang="en-US" altLang="zh-CN" sz="4000">
                <a:latin typeface="华文新魏" panose="02010800040101010101" pitchFamily="2" charset="-122"/>
                <a:ea typeface="华文新魏" panose="02010800040101010101" pitchFamily="2" charset="-122"/>
              </a:rPr>
              <a:t>&gt;</a:t>
            </a:r>
            <a:r>
              <a:rPr lang="zh-CN" altLang="en-US" sz="4000">
                <a:latin typeface="华文新魏" panose="02010800040101010101" pitchFamily="2" charset="-122"/>
                <a:ea typeface="华文新魏" panose="02010800040101010101" pitchFamily="2" charset="-122"/>
              </a:rPr>
              <a:t>空闲链表－</a:t>
            </a:r>
            <a:r>
              <a:rPr lang="en-US" altLang="zh-CN" sz="4000">
                <a:latin typeface="华文新魏" panose="02010800040101010101" pitchFamily="2" charset="-122"/>
                <a:ea typeface="华文新魏" panose="02010800040101010101" pitchFamily="2" charset="-122"/>
              </a:rPr>
              <a:t>&gt;</a:t>
            </a:r>
          </a:p>
          <a:p>
            <a:pPr>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后备链表－</a:t>
            </a:r>
            <a:r>
              <a:rPr lang="en-US" altLang="zh-CN" sz="4000">
                <a:latin typeface="华文新魏" panose="02010800040101010101" pitchFamily="2" charset="-122"/>
                <a:ea typeface="华文新魏" panose="02010800040101010101" pitchFamily="2" charset="-122"/>
              </a:rPr>
              <a:t>&gt;</a:t>
            </a:r>
            <a:r>
              <a:rPr lang="zh-CN" altLang="en-US" sz="4000">
                <a:latin typeface="华文新魏" panose="02010800040101010101" pitchFamily="2" charset="-122"/>
                <a:ea typeface="华文新魏" panose="02010800040101010101" pitchFamily="2" charset="-122"/>
              </a:rPr>
              <a:t>修改链表。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674F7A4-D199-4BF3-AF03-068F348FD36B}"/>
              </a:ext>
            </a:extLst>
          </p:cNvPr>
          <p:cNvSpPr>
            <a:spLocks noGrp="1" noChangeArrowheads="1"/>
          </p:cNvSpPr>
          <p:nvPr>
            <p:ph type="title"/>
          </p:nvPr>
        </p:nvSpPr>
        <p:spPr>
          <a:xfrm>
            <a:off x="685800" y="228600"/>
            <a:ext cx="7848600" cy="914400"/>
          </a:xfrm>
        </p:spPr>
        <p:txBody>
          <a:bodyPr/>
          <a:lstStyle/>
          <a:p>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修改页写回程序</a:t>
            </a:r>
            <a:r>
              <a:rPr lang="zh-CN" altLang="en-US" sz="4800">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 </a:t>
            </a:r>
          </a:p>
        </p:txBody>
      </p:sp>
      <p:sp>
        <p:nvSpPr>
          <p:cNvPr id="45059" name="Rectangle 3">
            <a:extLst>
              <a:ext uri="{FF2B5EF4-FFF2-40B4-BE49-F238E27FC236}">
                <a16:creationId xmlns:a16="http://schemas.microsoft.com/office/drawing/2014/main" id="{4D6FA1A2-4E07-4D7F-8924-9A8B9CEAC760}"/>
              </a:ext>
            </a:extLst>
          </p:cNvPr>
          <p:cNvSpPr>
            <a:spLocks noGrp="1" noChangeArrowheads="1"/>
          </p:cNvSpPr>
          <p:nvPr>
            <p:ph type="body" idx="1"/>
          </p:nvPr>
        </p:nvSpPr>
        <p:spPr>
          <a:xfrm>
            <a:off x="838200" y="1143000"/>
            <a:ext cx="7772400" cy="5715000"/>
          </a:xfrm>
        </p:spPr>
        <p:txBody>
          <a:bodyPr/>
          <a:lstStyle/>
          <a:p>
            <a:r>
              <a:rPr lang="zh-CN" altLang="en-US">
                <a:latin typeface="华文新魏" panose="02010800040101010101" pitchFamily="2" charset="-122"/>
                <a:ea typeface="华文新魏" panose="02010800040101010101" pitchFamily="2" charset="-122"/>
              </a:rPr>
              <a:t>零初始化链表，空闲链表和后备链表的页框数低于允许的最小值时，将修改链表中的页面写回磁盘，然后，这些页框可放入后备链表。</a:t>
            </a:r>
          </a:p>
          <a:p>
            <a:r>
              <a:rPr lang="zh-CN" altLang="en-US">
                <a:latin typeface="华文新魏" panose="02010800040101010101" pitchFamily="2" charset="-122"/>
                <a:ea typeface="华文新魏" panose="02010800040101010101" pitchFamily="2" charset="-122"/>
              </a:rPr>
              <a:t>当修改链表太大时，把修改链表中的页面写回页文件中。</a:t>
            </a:r>
          </a:p>
          <a:p>
            <a:r>
              <a:rPr lang="zh-CN" altLang="en-US">
                <a:latin typeface="华文新魏" panose="02010800040101010101" pitchFamily="2" charset="-122"/>
                <a:ea typeface="华文新魏" panose="02010800040101010101" pitchFamily="2" charset="-122"/>
              </a:rPr>
              <a:t>把修改页写回磁盘后，系统的可用页框还太少，把进程的工作集调整到最小规模，新淘汰的页被放到修改链表或后备链表中。</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C046890-F99B-4F20-83B3-954DEDD1E571}"/>
              </a:ext>
            </a:extLst>
          </p:cNvPr>
          <p:cNvSpPr>
            <a:spLocks noGrp="1" noChangeArrowheads="1"/>
          </p:cNvSpPr>
          <p:nvPr>
            <p:ph type="title"/>
          </p:nvPr>
        </p:nvSpPr>
        <p:spPr>
          <a:xfrm>
            <a:off x="914400" y="457200"/>
            <a:ext cx="7772400" cy="1143000"/>
          </a:xfrm>
        </p:spPr>
        <p:txBody>
          <a:bodyPr/>
          <a:lstStyle/>
          <a:p>
            <a:r>
              <a:rPr lang="en-US" altLang="zh-CN" sz="4000">
                <a:latin typeface="华文新魏" panose="02010800040101010101" pitchFamily="2" charset="-122"/>
                <a:ea typeface="华文新魏" panose="02010800040101010101" pitchFamily="2" charset="-122"/>
              </a:rPr>
              <a:t>6</a:t>
            </a:r>
            <a:r>
              <a:rPr lang="zh-CN" altLang="en-US" sz="4000">
                <a:latin typeface="华文新魏" panose="02010800040101010101" pitchFamily="2" charset="-122"/>
                <a:ea typeface="华文新魏" panose="02010800040101010101" pitchFamily="2" charset="-122"/>
              </a:rPr>
              <a:t>工作集管理</a:t>
            </a:r>
            <a:r>
              <a:rPr lang="en-US" altLang="zh-CN" sz="4000">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A7708704-26F7-4A53-951B-37E3E613008F}"/>
              </a:ext>
            </a:extLst>
          </p:cNvPr>
          <p:cNvSpPr>
            <a:spLocks noGrp="1" noChangeArrowheads="1"/>
          </p:cNvSpPr>
          <p:nvPr>
            <p:ph type="body" idx="1"/>
          </p:nvPr>
        </p:nvSpPr>
        <p:spPr>
          <a:xfrm>
            <a:off x="990600" y="1066800"/>
            <a:ext cx="7467600" cy="51054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请页式和页簇化调页技术，</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页簇化策略能减少线程引发的缺页中断次数，减少调页</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O</a:t>
            </a:r>
            <a:r>
              <a:rPr lang="zh-CN" altLang="en-US" sz="3600">
                <a:latin typeface="华文新魏" panose="02010800040101010101" pitchFamily="2" charset="-122"/>
                <a:ea typeface="华文新魏" panose="02010800040101010101" pitchFamily="2" charset="-122"/>
              </a:rPr>
              <a:t>的数量。</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缺省页面读取簇的数量取决于物理主存大小，当主存大于</a:t>
            </a:r>
            <a:r>
              <a:rPr lang="en-US" altLang="zh-CN" sz="3600">
                <a:latin typeface="华文新魏" panose="02010800040101010101" pitchFamily="2" charset="-122"/>
                <a:ea typeface="华文新魏" panose="02010800040101010101" pitchFamily="2" charset="-122"/>
              </a:rPr>
              <a:t>19MB</a:t>
            </a:r>
            <a:r>
              <a:rPr lang="zh-CN" altLang="en-US" sz="3600">
                <a:latin typeface="华文新魏" panose="02010800040101010101" pitchFamily="2" charset="-122"/>
                <a:ea typeface="华文新魏" panose="02010800040101010101" pitchFamily="2" charset="-122"/>
              </a:rPr>
              <a:t>时，代码页簇为</a:t>
            </a:r>
            <a:r>
              <a:rPr lang="en-US" altLang="zh-CN" sz="3600">
                <a:latin typeface="华文新魏" panose="02010800040101010101" pitchFamily="2" charset="-122"/>
                <a:ea typeface="华文新魏" panose="02010800040101010101" pitchFamily="2" charset="-122"/>
              </a:rPr>
              <a:t>8</a:t>
            </a:r>
            <a:r>
              <a:rPr lang="zh-CN" altLang="en-US" sz="3600">
                <a:latin typeface="华文新魏" panose="02010800040101010101" pitchFamily="2" charset="-122"/>
                <a:ea typeface="华文新魏" panose="02010800040101010101" pitchFamily="2" charset="-122"/>
              </a:rPr>
              <a:t>页、数据页簇为</a:t>
            </a: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页、其他页簇为</a:t>
            </a:r>
            <a:r>
              <a:rPr lang="en-US" altLang="zh-CN" sz="3600">
                <a:latin typeface="华文新魏" panose="02010800040101010101" pitchFamily="2" charset="-122"/>
                <a:ea typeface="华文新魏" panose="02010800040101010101" pitchFamily="2" charset="-122"/>
              </a:rPr>
              <a:t>8</a:t>
            </a:r>
            <a:r>
              <a:rPr lang="zh-CN" altLang="en-US" sz="3600">
                <a:latin typeface="华文新魏" panose="02010800040101010101" pitchFamily="2" charset="-122"/>
                <a:ea typeface="华文新魏" panose="02010800040101010101" pitchFamily="2" charset="-122"/>
              </a:rPr>
              <a:t>页。</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29A9AF8-CADD-4EC3-8E96-93B25BEB6FF4}"/>
              </a:ext>
            </a:extLst>
          </p:cNvPr>
          <p:cNvSpPr>
            <a:spLocks noGrp="1" noChangeArrowheads="1"/>
          </p:cNvSpPr>
          <p:nvPr>
            <p:ph type="title"/>
          </p:nvPr>
        </p:nvSpPr>
        <p:spPr>
          <a:xfrm>
            <a:off x="685800" y="609600"/>
            <a:ext cx="7620000" cy="609600"/>
          </a:xfrm>
        </p:spPr>
        <p:txBody>
          <a:bodyPr/>
          <a:lstStyle/>
          <a:p>
            <a:r>
              <a:rPr lang="en-US" altLang="zh-CN">
                <a:latin typeface="华文新魏" panose="02010800040101010101" pitchFamily="2" charset="-122"/>
                <a:ea typeface="华文新魏" panose="02010800040101010101" pitchFamily="2" charset="-122"/>
              </a:rPr>
              <a:t>  </a:t>
            </a:r>
          </a:p>
        </p:txBody>
      </p:sp>
      <p:sp>
        <p:nvSpPr>
          <p:cNvPr id="47107" name="Rectangle 3">
            <a:extLst>
              <a:ext uri="{FF2B5EF4-FFF2-40B4-BE49-F238E27FC236}">
                <a16:creationId xmlns:a16="http://schemas.microsoft.com/office/drawing/2014/main" id="{9DC0D5AA-49E9-446E-A2C6-1EA5C7F872B2}"/>
              </a:ext>
            </a:extLst>
          </p:cNvPr>
          <p:cNvSpPr>
            <a:spLocks noGrp="1" noChangeArrowheads="1"/>
          </p:cNvSpPr>
          <p:nvPr>
            <p:ph type="body" idx="1"/>
          </p:nvPr>
        </p:nvSpPr>
        <p:spPr>
          <a:xfrm>
            <a:off x="1066800" y="1143000"/>
            <a:ext cx="7239000" cy="4953000"/>
          </a:xfrm>
        </p:spPr>
        <p:txBody>
          <a:bodyPr/>
          <a:lstStyle/>
          <a:p>
            <a:r>
              <a:rPr lang="zh-CN" altLang="en-US" sz="3600">
                <a:latin typeface="华文新魏" panose="02010800040101010101" pitchFamily="2" charset="-122"/>
                <a:ea typeface="华文新魏" panose="02010800040101010101" pitchFamily="2" charset="-122"/>
              </a:rPr>
              <a:t>采用局部</a:t>
            </a:r>
            <a:r>
              <a:rPr lang="en-US" altLang="zh-CN" sz="3600">
                <a:latin typeface="华文新魏" panose="02010800040101010101" pitchFamily="2" charset="-122"/>
                <a:ea typeface="华文新魏" panose="02010800040101010101" pitchFamily="2" charset="-122"/>
              </a:rPr>
              <a:t>FIFO</a:t>
            </a:r>
            <a:r>
              <a:rPr lang="zh-CN" altLang="en-US" sz="3600">
                <a:latin typeface="华文新魏" panose="02010800040101010101" pitchFamily="2" charset="-122"/>
                <a:ea typeface="华文新魏" panose="02010800040101010101" pitchFamily="2" charset="-122"/>
              </a:rPr>
              <a:t>算法。</a:t>
            </a:r>
          </a:p>
          <a:p>
            <a:r>
              <a:rPr lang="zh-CN" altLang="en-US" sz="3600">
                <a:latin typeface="华文新魏" panose="02010800040101010101" pitchFamily="2" charset="-122"/>
                <a:ea typeface="华文新魏" panose="02010800040101010101" pitchFamily="2" charset="-122"/>
              </a:rPr>
              <a:t>采用局部淘汰可防止客户进程损失太多主存；</a:t>
            </a:r>
          </a:p>
          <a:p>
            <a:r>
              <a:rPr lang="zh-CN" altLang="en-US" sz="3600">
                <a:latin typeface="华文新魏" panose="02010800040101010101" pitchFamily="2" charset="-122"/>
                <a:ea typeface="华文新魏" panose="02010800040101010101" pitchFamily="2" charset="-122"/>
              </a:rPr>
              <a:t>采用</a:t>
            </a:r>
            <a:r>
              <a:rPr lang="en-US" altLang="zh-CN" sz="3600">
                <a:latin typeface="华文新魏" panose="02010800040101010101" pitchFamily="2" charset="-122"/>
                <a:ea typeface="华文新魏" panose="02010800040101010101" pitchFamily="2" charset="-122"/>
              </a:rPr>
              <a:t>FIFO</a:t>
            </a:r>
            <a:r>
              <a:rPr lang="zh-CN" altLang="en-US" sz="3600">
                <a:latin typeface="华文新魏" panose="02010800040101010101" pitchFamily="2" charset="-122"/>
                <a:ea typeface="华文新魏" panose="02010800040101010101" pitchFamily="2" charset="-122"/>
              </a:rPr>
              <a:t>算法可让被淘汰的页在淘汰后在物理主存中停留一段时间，如果马上又用到该页的话，就可很快将该页回收，而无需从磁盘读出。</a:t>
            </a:r>
          </a:p>
          <a:p>
            <a:endParaRPr lang="zh-CN" altLang="en-US" sz="3600">
              <a:latin typeface="华文新魏" panose="02010800040101010101" pitchFamily="2" charset="-122"/>
              <a:ea typeface="华文新魏" panose="02010800040101010101" pitchFamily="2" charset="-122"/>
            </a:endParaRPr>
          </a:p>
        </p:txBody>
      </p:sp>
      <p:sp>
        <p:nvSpPr>
          <p:cNvPr id="47108" name="Rectangle 4">
            <a:extLst>
              <a:ext uri="{FF2B5EF4-FFF2-40B4-BE49-F238E27FC236}">
                <a16:creationId xmlns:a16="http://schemas.microsoft.com/office/drawing/2014/main" id="{13642D29-DCE7-4E87-AC71-0EA6C579B298}"/>
              </a:ext>
            </a:extLst>
          </p:cNvPr>
          <p:cNvSpPr>
            <a:spLocks noChangeArrowheads="1"/>
          </p:cNvSpPr>
          <p:nvPr/>
        </p:nvSpPr>
        <p:spPr bwMode="auto">
          <a:xfrm>
            <a:off x="2322513" y="457200"/>
            <a:ext cx="36893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chemeClr val="tx2"/>
                </a:solidFill>
                <a:latin typeface="华文新魏" panose="02010800040101010101" pitchFamily="2" charset="-122"/>
                <a:ea typeface="华文新魏" panose="02010800040101010101" pitchFamily="2" charset="-122"/>
              </a:rPr>
              <a:t>工作集管理</a:t>
            </a:r>
            <a:r>
              <a:rPr lang="en-US" altLang="zh-CN" sz="4400">
                <a:solidFill>
                  <a:schemeClr val="tx2"/>
                </a:solidFill>
                <a:latin typeface="华文新魏" panose="02010800040101010101" pitchFamily="2" charset="-122"/>
                <a:ea typeface="华文新魏" panose="02010800040101010101" pitchFamily="2" charset="-122"/>
              </a:rPr>
              <a:t>(2)</a:t>
            </a:r>
            <a:br>
              <a:rPr lang="en-US" altLang="zh-CN" sz="4400">
                <a:solidFill>
                  <a:schemeClr val="tx2"/>
                </a:solidFill>
                <a:latin typeface="华文新魏" panose="02010800040101010101" pitchFamily="2" charset="-122"/>
                <a:ea typeface="华文新魏" panose="02010800040101010101" pitchFamily="2" charset="-122"/>
              </a:rPr>
            </a:br>
            <a:endParaRPr lang="en-US" altLang="zh-CN" sz="4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2AC9BAC-A952-48AA-9332-B363BCDCDA2C}"/>
              </a:ext>
            </a:extLst>
          </p:cNvPr>
          <p:cNvSpPr>
            <a:spLocks noGrp="1" noChangeArrowheads="1"/>
          </p:cNvSpPr>
          <p:nvPr>
            <p:ph type="title"/>
          </p:nvPr>
        </p:nvSpPr>
        <p:spPr>
          <a:xfrm>
            <a:off x="533400" y="304800"/>
            <a:ext cx="7772400" cy="1143000"/>
          </a:xfrm>
        </p:spPr>
        <p:txBody>
          <a:bodyPr/>
          <a:lstStyle/>
          <a:p>
            <a:r>
              <a:rPr lang="zh-CN" altLang="en-US" sz="4800">
                <a:latin typeface="华文新魏" panose="02010800040101010101" pitchFamily="2" charset="-122"/>
                <a:ea typeface="华文新魏" panose="02010800040101010101" pitchFamily="2" charset="-122"/>
              </a:rPr>
              <a:t>工作集管理</a:t>
            </a:r>
            <a:r>
              <a:rPr lang="en-US" altLang="zh-CN" sz="4800">
                <a:latin typeface="华文新魏" panose="02010800040101010101" pitchFamily="2" charset="-122"/>
                <a:ea typeface="华文新魏" panose="02010800040101010101" pitchFamily="2" charset="-122"/>
              </a:rPr>
              <a:t>(3)</a:t>
            </a:r>
            <a:r>
              <a:rPr lang="en-US" altLang="zh-CN" sz="3200">
                <a:latin typeface="华文新魏" panose="02010800040101010101" pitchFamily="2" charset="-122"/>
                <a:ea typeface="华文新魏" panose="02010800040101010101" pitchFamily="2" charset="-122"/>
              </a:rPr>
              <a:t> </a:t>
            </a:r>
          </a:p>
        </p:txBody>
      </p:sp>
      <p:sp>
        <p:nvSpPr>
          <p:cNvPr id="48131" name="Rectangle 3">
            <a:extLst>
              <a:ext uri="{FF2B5EF4-FFF2-40B4-BE49-F238E27FC236}">
                <a16:creationId xmlns:a16="http://schemas.microsoft.com/office/drawing/2014/main" id="{9E4E31D7-E69A-4986-A76C-7A2CBEF00AC7}"/>
              </a:ext>
            </a:extLst>
          </p:cNvPr>
          <p:cNvSpPr>
            <a:spLocks noGrp="1" noChangeArrowheads="1"/>
          </p:cNvSpPr>
          <p:nvPr>
            <p:ph type="body" idx="1"/>
          </p:nvPr>
        </p:nvSpPr>
        <p:spPr>
          <a:xfrm>
            <a:off x="914400" y="1295400"/>
            <a:ext cx="7467600" cy="48006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工作集：该进程当前在主存中的页面的集合。</a:t>
            </a:r>
          </a:p>
          <a:p>
            <a:pPr>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创建一个进程时，系统为其指定最小工作集和最大工作集，</a:t>
            </a:r>
          </a:p>
          <a:p>
            <a:pPr>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系统初始化时，计算进程最小和最大工作集值，当物理主存大于</a:t>
            </a:r>
            <a:r>
              <a:rPr lang="en-US" altLang="zh-CN">
                <a:latin typeface="华文新魏" panose="02010800040101010101" pitchFamily="2" charset="-122"/>
                <a:ea typeface="华文新魏" panose="02010800040101010101" pitchFamily="2" charset="-122"/>
              </a:rPr>
              <a:t>32MB</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server</a:t>
            </a:r>
            <a:r>
              <a:rPr lang="zh-CN" altLang="en-US">
                <a:latin typeface="华文新魏" panose="02010800040101010101" pitchFamily="2" charset="-122"/>
                <a:ea typeface="华文新魏" panose="02010800040101010101" pitchFamily="2" charset="-122"/>
              </a:rPr>
              <a:t>大于</a:t>
            </a:r>
            <a:r>
              <a:rPr lang="en-US" altLang="zh-CN">
                <a:latin typeface="华文新魏" panose="02010800040101010101" pitchFamily="2" charset="-122"/>
                <a:ea typeface="华文新魏" panose="02010800040101010101" pitchFamily="2" charset="-122"/>
              </a:rPr>
              <a:t>64MB</a:t>
            </a:r>
            <a:r>
              <a:rPr lang="zh-CN" altLang="en-US">
                <a:latin typeface="华文新魏" panose="02010800040101010101" pitchFamily="2" charset="-122"/>
                <a:ea typeface="华文新魏" panose="02010800040101010101" pitchFamily="2" charset="-122"/>
              </a:rPr>
              <a:t>）时，进程缺省最小工作集为</a:t>
            </a:r>
            <a:r>
              <a:rPr lang="en-US" altLang="zh-CN">
                <a:latin typeface="华文新魏" panose="02010800040101010101" pitchFamily="2" charset="-122"/>
                <a:ea typeface="华文新魏" panose="02010800040101010101" pitchFamily="2" charset="-122"/>
              </a:rPr>
              <a:t>50</a:t>
            </a:r>
            <a:r>
              <a:rPr lang="zh-CN" altLang="en-US">
                <a:latin typeface="华文新魏" panose="02010800040101010101" pitchFamily="2" charset="-122"/>
                <a:ea typeface="华文新魏" panose="02010800040101010101" pitchFamily="2" charset="-122"/>
              </a:rPr>
              <a:t>页，最大工作集为</a:t>
            </a:r>
            <a:r>
              <a:rPr lang="en-US" altLang="zh-CN">
                <a:latin typeface="华文新魏" panose="02010800040101010101" pitchFamily="2" charset="-122"/>
                <a:ea typeface="华文新魏" panose="02010800040101010101" pitchFamily="2" charset="-122"/>
              </a:rPr>
              <a:t>345</a:t>
            </a:r>
            <a:r>
              <a:rPr lang="zh-CN" altLang="en-US">
                <a:latin typeface="华文新魏" panose="02010800040101010101" pitchFamily="2" charset="-122"/>
                <a:ea typeface="华文新魏" panose="02010800040101010101" pitchFamily="2" charset="-122"/>
              </a:rPr>
              <a:t>页。</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05C96BB-4CA4-4553-B6E2-846D017221AF}"/>
              </a:ext>
            </a:extLst>
          </p:cNvPr>
          <p:cNvSpPr>
            <a:spLocks noGrp="1" noChangeArrowheads="1"/>
          </p:cNvSpPr>
          <p:nvPr>
            <p:ph type="title"/>
          </p:nvPr>
        </p:nvSpPr>
        <p:spPr>
          <a:xfrm>
            <a:off x="762000" y="228600"/>
            <a:ext cx="7772400" cy="1143000"/>
          </a:xfrm>
        </p:spPr>
        <p:txBody>
          <a:bodyPr/>
          <a:lstStyle/>
          <a:p>
            <a:r>
              <a:rPr lang="zh-CN" altLang="en-US" sz="4800">
                <a:latin typeface="华文新魏" panose="02010800040101010101" pitchFamily="2" charset="-122"/>
                <a:ea typeface="华文新魏" panose="02010800040101010101" pitchFamily="2" charset="-122"/>
              </a:rPr>
              <a:t>工作集管理</a:t>
            </a:r>
            <a:r>
              <a:rPr lang="en-US" altLang="zh-CN" sz="4800">
                <a:latin typeface="华文新魏" panose="02010800040101010101" pitchFamily="2" charset="-122"/>
                <a:ea typeface="华文新魏" panose="02010800040101010101" pitchFamily="2" charset="-122"/>
              </a:rPr>
              <a:t>(4)</a:t>
            </a:r>
          </a:p>
        </p:txBody>
      </p:sp>
      <p:sp>
        <p:nvSpPr>
          <p:cNvPr id="63491" name="Rectangle 3">
            <a:extLst>
              <a:ext uri="{FF2B5EF4-FFF2-40B4-BE49-F238E27FC236}">
                <a16:creationId xmlns:a16="http://schemas.microsoft.com/office/drawing/2014/main" id="{92FA855A-90B7-4A15-9CFF-B12DC70A7FA1}"/>
              </a:ext>
            </a:extLst>
          </p:cNvPr>
          <p:cNvSpPr>
            <a:spLocks noGrp="1" noChangeArrowheads="1"/>
          </p:cNvSpPr>
          <p:nvPr>
            <p:ph type="body" idx="1"/>
          </p:nvPr>
        </p:nvSpPr>
        <p:spPr>
          <a:xfrm>
            <a:off x="827088" y="1143000"/>
            <a:ext cx="7561262" cy="5334000"/>
          </a:xfrm>
        </p:spPr>
        <p:txBody>
          <a:bodyPr/>
          <a:lstStyle/>
          <a:p>
            <a:r>
              <a:rPr lang="zh-CN" altLang="en-US">
                <a:latin typeface="华文新魏" panose="02010800040101010101" pitchFamily="2" charset="-122"/>
                <a:ea typeface="华文新魏" panose="02010800040101010101" pitchFamily="2" charset="-122"/>
              </a:rPr>
              <a:t>进程工作集降到最小后，如果发生缺页中断，且主存并不满，系统会增加该进程的工作集尺寸。</a:t>
            </a:r>
          </a:p>
          <a:p>
            <a:r>
              <a:rPr lang="zh-CN" altLang="en-US">
                <a:latin typeface="华文新魏" panose="02010800040101010101" pitchFamily="2" charset="-122"/>
                <a:ea typeface="华文新魏" panose="02010800040101010101" pitchFamily="2" charset="-122"/>
              </a:rPr>
              <a:t>进程工作集升到最大后，如果没有足够主存可用，则该进程每发生一次缺页中断，系统都要从工作集中淘汰掉一页，再调入此次页中断所请求的页。</a:t>
            </a:r>
          </a:p>
          <a:p>
            <a:r>
              <a:rPr lang="zh-CN" altLang="en-US">
                <a:latin typeface="华文新魏" panose="02010800040101010101" pitchFamily="2" charset="-122"/>
                <a:ea typeface="华文新魏" panose="02010800040101010101" pitchFamily="2" charset="-122"/>
              </a:rPr>
              <a:t>如果有足够主存可用，系统也允许一个进程的工作集超过它的最大工作集尺寸。</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8CC3D2-4941-49DC-B2EE-B129DE6877EF}"/>
              </a:ext>
            </a:extLst>
          </p:cNvPr>
          <p:cNvSpPr>
            <a:spLocks noGrp="1" noChangeArrowheads="1"/>
          </p:cNvSpPr>
          <p:nvPr>
            <p:ph type="title"/>
          </p:nvPr>
        </p:nvSpPr>
        <p:spPr>
          <a:xfrm>
            <a:off x="685800" y="228600"/>
            <a:ext cx="7772400" cy="1143000"/>
          </a:xfrm>
        </p:spPr>
        <p:txBody>
          <a:bodyPr/>
          <a:lstStyle/>
          <a:p>
            <a:r>
              <a:rPr lang="zh-CN" altLang="en-US" sz="4800">
                <a:latin typeface="华文新魏" panose="02010800040101010101" pitchFamily="2" charset="-122"/>
                <a:ea typeface="华文新魏" panose="02010800040101010101" pitchFamily="2" charset="-122"/>
              </a:rPr>
              <a:t>工作集管理</a:t>
            </a:r>
            <a:r>
              <a:rPr lang="en-US" altLang="zh-CN" sz="4800">
                <a:latin typeface="华文新魏" panose="02010800040101010101" pitchFamily="2" charset="-122"/>
                <a:ea typeface="华文新魏" panose="02010800040101010101" pitchFamily="2" charset="-122"/>
              </a:rPr>
              <a:t>(5)</a:t>
            </a:r>
          </a:p>
        </p:txBody>
      </p:sp>
      <p:sp>
        <p:nvSpPr>
          <p:cNvPr id="64515" name="Rectangle 3">
            <a:extLst>
              <a:ext uri="{FF2B5EF4-FFF2-40B4-BE49-F238E27FC236}">
                <a16:creationId xmlns:a16="http://schemas.microsoft.com/office/drawing/2014/main" id="{751A362B-B912-40F1-850F-EB710D84E189}"/>
              </a:ext>
            </a:extLst>
          </p:cNvPr>
          <p:cNvSpPr>
            <a:spLocks noGrp="1" noChangeArrowheads="1"/>
          </p:cNvSpPr>
          <p:nvPr>
            <p:ph type="body" idx="1"/>
          </p:nvPr>
        </p:nvSpPr>
        <p:spPr>
          <a:xfrm>
            <a:off x="827088" y="1143000"/>
            <a:ext cx="7705725" cy="5181600"/>
          </a:xfrm>
        </p:spPr>
        <p:txBody>
          <a:bodyPr/>
          <a:lstStyle/>
          <a:p>
            <a:r>
              <a:rPr lang="zh-CN" altLang="en-US" sz="3600">
                <a:latin typeface="华文新魏" panose="02010800040101010101" pitchFamily="2" charset="-122"/>
                <a:ea typeface="华文新魏" panose="02010800040101010101" pitchFamily="2" charset="-122"/>
              </a:rPr>
              <a:t>当物理主存剩余不多时，系统检查每个进程，其当前工作集是否大于其最小工作集，是则淘汰该进程工作集中的一些页，直到空闲主存数量足够或每个进程都达到其最小工作集。</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821C5AB-C42D-4495-A215-70EF00282BE5}"/>
              </a:ext>
            </a:extLst>
          </p:cNvPr>
          <p:cNvSpPr>
            <a:spLocks noGrp="1" noChangeArrowheads="1"/>
          </p:cNvSpPr>
          <p:nvPr>
            <p:ph type="title"/>
          </p:nvPr>
        </p:nvSpPr>
        <p:spPr>
          <a:xfrm>
            <a:off x="609600" y="685800"/>
            <a:ext cx="7772400" cy="1143000"/>
          </a:xfrm>
        </p:spPr>
        <p:txBody>
          <a:bodyPr/>
          <a:lstStyle/>
          <a:p>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进程地址空间布局</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B17D972B-92DC-4185-9D1F-90BA10F40204}"/>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7189" name="Group 21">
            <a:extLst>
              <a:ext uri="{FF2B5EF4-FFF2-40B4-BE49-F238E27FC236}">
                <a16:creationId xmlns:a16="http://schemas.microsoft.com/office/drawing/2014/main" id="{D79993AF-E8AD-4177-8414-DFC30DBA7D5B}"/>
              </a:ext>
            </a:extLst>
          </p:cNvPr>
          <p:cNvGrpSpPr>
            <a:grpSpLocks/>
          </p:cNvGrpSpPr>
          <p:nvPr/>
        </p:nvGrpSpPr>
        <p:grpSpPr bwMode="auto">
          <a:xfrm>
            <a:off x="1295400" y="1295400"/>
            <a:ext cx="6400800" cy="4648200"/>
            <a:chOff x="816" y="816"/>
            <a:chExt cx="4032" cy="2544"/>
          </a:xfrm>
        </p:grpSpPr>
        <p:sp>
          <p:nvSpPr>
            <p:cNvPr id="7173" name="Rectangle 5">
              <a:extLst>
                <a:ext uri="{FF2B5EF4-FFF2-40B4-BE49-F238E27FC236}">
                  <a16:creationId xmlns:a16="http://schemas.microsoft.com/office/drawing/2014/main" id="{AC6C9D1F-D205-4BBC-93AA-FF3F4DAF936D}"/>
                </a:ext>
              </a:extLst>
            </p:cNvPr>
            <p:cNvSpPr>
              <a:spLocks noChangeArrowheads="1"/>
            </p:cNvSpPr>
            <p:nvPr/>
          </p:nvSpPr>
          <p:spPr bwMode="auto">
            <a:xfrm>
              <a:off x="1838" y="864"/>
              <a:ext cx="1502" cy="1115"/>
            </a:xfrm>
            <a:prstGeom prst="rect">
              <a:avLst/>
            </a:prstGeom>
            <a:solidFill>
              <a:schemeClr val="accent1"/>
            </a:solidFill>
            <a:ln w="9525">
              <a:solidFill>
                <a:srgbClr val="000000"/>
              </a:solidFill>
              <a:miter lim="800000"/>
              <a:headEnd/>
              <a:tailEnd/>
            </a:ln>
          </p:spPr>
          <p:txBody>
            <a:bodyPr/>
            <a:lstStyle/>
            <a:p>
              <a:pPr algn="just" eaLnBrk="0" hangingPunct="0"/>
              <a:r>
                <a:rPr kumimoji="0" lang="en-US" altLang="zh-CN">
                  <a:solidFill>
                    <a:srgbClr val="CC3300"/>
                  </a:solidFill>
                  <a:latin typeface="华文新魏" panose="02010800040101010101" pitchFamily="2" charset="-122"/>
                  <a:ea typeface="华文新魏" panose="02010800040101010101" pitchFamily="2" charset="-122"/>
                </a:rPr>
                <a:t>   </a:t>
              </a:r>
              <a:r>
                <a:rPr kumimoji="0" lang="zh-CN" altLang="en-US">
                  <a:solidFill>
                    <a:srgbClr val="CC3300"/>
                  </a:solidFill>
                  <a:latin typeface="华文新魏" panose="02010800040101010101" pitchFamily="2" charset="-122"/>
                  <a:ea typeface="华文新魏" panose="02010800040101010101" pitchFamily="2" charset="-122"/>
                </a:rPr>
                <a:t>固定页面区</a:t>
              </a:r>
            </a:p>
            <a:p>
              <a:pPr algn="just" eaLnBrk="0" hangingPunct="0"/>
              <a:endParaRPr kumimoji="0" lang="zh-CN" altLang="en-US">
                <a:solidFill>
                  <a:srgbClr val="CC3300"/>
                </a:solidFill>
                <a:latin typeface="华文新魏" panose="02010800040101010101" pitchFamily="2" charset="-122"/>
                <a:ea typeface="华文新魏" panose="02010800040101010101" pitchFamily="2" charset="-122"/>
              </a:endParaRPr>
            </a:p>
            <a:p>
              <a:pPr algn="just" eaLnBrk="0" hangingPunct="0"/>
              <a:r>
                <a:rPr kumimoji="0" lang="zh-CN" altLang="en-US">
                  <a:solidFill>
                    <a:srgbClr val="CC3300"/>
                  </a:solidFill>
                  <a:latin typeface="华文新魏" panose="02010800040101010101" pitchFamily="2" charset="-122"/>
                  <a:ea typeface="华文新魏" panose="02010800040101010101" pitchFamily="2" charset="-122"/>
                </a:rPr>
                <a:t>     页交换区</a:t>
              </a:r>
            </a:p>
            <a:p>
              <a:pPr algn="just" eaLnBrk="0" hangingPunct="0"/>
              <a:endParaRPr kumimoji="0" lang="zh-CN" altLang="en-US">
                <a:solidFill>
                  <a:srgbClr val="CC3300"/>
                </a:solidFill>
                <a:latin typeface="华文新魏" panose="02010800040101010101" pitchFamily="2" charset="-122"/>
                <a:ea typeface="华文新魏" panose="02010800040101010101" pitchFamily="2" charset="-122"/>
              </a:endParaRPr>
            </a:p>
            <a:p>
              <a:pPr algn="just" eaLnBrk="0" hangingPunct="0"/>
              <a:endParaRPr kumimoji="0" lang="zh-CN" altLang="en-US">
                <a:solidFill>
                  <a:srgbClr val="CC3300"/>
                </a:solidFill>
                <a:latin typeface="华文新魏" panose="02010800040101010101" pitchFamily="2" charset="-122"/>
                <a:ea typeface="华文新魏" panose="02010800040101010101" pitchFamily="2" charset="-122"/>
              </a:endParaRPr>
            </a:p>
          </p:txBody>
        </p:sp>
        <p:sp>
          <p:nvSpPr>
            <p:cNvPr id="7174" name="Rectangle 6">
              <a:extLst>
                <a:ext uri="{FF2B5EF4-FFF2-40B4-BE49-F238E27FC236}">
                  <a16:creationId xmlns:a16="http://schemas.microsoft.com/office/drawing/2014/main" id="{B678366F-8017-458D-9DA7-3D633FA0E7EC}"/>
                </a:ext>
              </a:extLst>
            </p:cNvPr>
            <p:cNvSpPr>
              <a:spLocks noChangeArrowheads="1"/>
            </p:cNvSpPr>
            <p:nvPr/>
          </p:nvSpPr>
          <p:spPr bwMode="auto">
            <a:xfrm>
              <a:off x="1838" y="1672"/>
              <a:ext cx="1502" cy="505"/>
            </a:xfrm>
            <a:prstGeom prst="rect">
              <a:avLst/>
            </a:prstGeom>
            <a:solidFill>
              <a:schemeClr val="accent1"/>
            </a:solidFill>
            <a:ln w="9525">
              <a:solidFill>
                <a:srgbClr val="000000"/>
              </a:solidFill>
              <a:miter lim="800000"/>
              <a:headEnd/>
              <a:tailEnd/>
            </a:ln>
          </p:spPr>
          <p:txBody>
            <a:bodyPr/>
            <a:lstStyle/>
            <a:p>
              <a:pPr algn="just" eaLnBrk="0" hangingPunct="0"/>
              <a:r>
                <a:rPr kumimoji="0" lang="zh-CN" altLang="en-US">
                  <a:solidFill>
                    <a:srgbClr val="CC3300"/>
                  </a:solidFill>
                  <a:latin typeface="华文新魏" panose="02010800040101010101" pitchFamily="2" charset="-122"/>
                  <a:ea typeface="华文新魏" panose="02010800040101010101" pitchFamily="2" charset="-122"/>
                </a:rPr>
                <a:t>操作系统驻留区</a:t>
              </a:r>
            </a:p>
            <a:p>
              <a:pPr algn="just" eaLnBrk="0" hangingPunct="0"/>
              <a:r>
                <a:rPr kumimoji="0" lang="zh-CN" altLang="en-US">
                  <a:solidFill>
                    <a:srgbClr val="CC3300"/>
                  </a:solidFill>
                  <a:latin typeface="华文新魏" panose="02010800040101010101" pitchFamily="2" charset="-122"/>
                  <a:ea typeface="华文新魏" panose="02010800040101010101" pitchFamily="2" charset="-122"/>
                </a:rPr>
                <a:t>（直接映射区）</a:t>
              </a:r>
            </a:p>
          </p:txBody>
        </p:sp>
        <p:sp>
          <p:nvSpPr>
            <p:cNvPr id="7175" name="Rectangle 7">
              <a:extLst>
                <a:ext uri="{FF2B5EF4-FFF2-40B4-BE49-F238E27FC236}">
                  <a16:creationId xmlns:a16="http://schemas.microsoft.com/office/drawing/2014/main" id="{AA8BA77A-2573-408F-8F21-2E54BAF7B629}"/>
                </a:ext>
              </a:extLst>
            </p:cNvPr>
            <p:cNvSpPr>
              <a:spLocks noChangeArrowheads="1"/>
            </p:cNvSpPr>
            <p:nvPr/>
          </p:nvSpPr>
          <p:spPr bwMode="auto">
            <a:xfrm>
              <a:off x="1838" y="2177"/>
              <a:ext cx="1502" cy="1148"/>
            </a:xfrm>
            <a:prstGeom prst="rect">
              <a:avLst/>
            </a:prstGeom>
            <a:solidFill>
              <a:srgbClr val="FFCC66"/>
            </a:solidFill>
            <a:ln w="9525">
              <a:solidFill>
                <a:srgbClr val="000000"/>
              </a:solidFill>
              <a:miter lim="800000"/>
              <a:headEnd/>
              <a:tailEnd/>
            </a:ln>
          </p:spPr>
          <p:txBody>
            <a:bodyPr/>
            <a:lstStyle/>
            <a:p>
              <a:pPr algn="just"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a:p>
              <a:pPr algn="just"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a:p>
              <a:pPr algn="just" eaLnBrk="0" hangingPunct="0"/>
              <a:r>
                <a:rPr kumimoji="0" lang="en-US" altLang="zh-CN">
                  <a:solidFill>
                    <a:srgbClr val="CC3300"/>
                  </a:solidFill>
                  <a:latin typeface="华文新魏" panose="02010800040101010101" pitchFamily="2" charset="-122"/>
                  <a:ea typeface="华文新魏" panose="02010800040101010101" pitchFamily="2" charset="-122"/>
                </a:rPr>
                <a:t>    </a:t>
              </a:r>
              <a:r>
                <a:rPr kumimoji="0" lang="zh-CN" altLang="en-US">
                  <a:solidFill>
                    <a:srgbClr val="CC3300"/>
                  </a:solidFill>
                  <a:latin typeface="华文新魏" panose="02010800040101010101" pitchFamily="2" charset="-122"/>
                  <a:ea typeface="华文新魏" panose="02010800040101010101" pitchFamily="2" charset="-122"/>
                </a:rPr>
                <a:t>页交换区</a:t>
              </a:r>
            </a:p>
          </p:txBody>
        </p:sp>
        <p:sp>
          <p:nvSpPr>
            <p:cNvPr id="7176" name="Line 8">
              <a:extLst>
                <a:ext uri="{FF2B5EF4-FFF2-40B4-BE49-F238E27FC236}">
                  <a16:creationId xmlns:a16="http://schemas.microsoft.com/office/drawing/2014/main" id="{C8126302-145A-4AD6-B7EF-7C6BCE6B6A94}"/>
                </a:ext>
              </a:extLst>
            </p:cNvPr>
            <p:cNvSpPr>
              <a:spLocks noChangeShapeType="1"/>
            </p:cNvSpPr>
            <p:nvPr/>
          </p:nvSpPr>
          <p:spPr bwMode="auto">
            <a:xfrm>
              <a:off x="1838" y="1268"/>
              <a:ext cx="15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Line 9">
              <a:extLst>
                <a:ext uri="{FF2B5EF4-FFF2-40B4-BE49-F238E27FC236}">
                  <a16:creationId xmlns:a16="http://schemas.microsoft.com/office/drawing/2014/main" id="{62EC9929-3EA5-45EF-BBB2-4570F3C3B38D}"/>
                </a:ext>
              </a:extLst>
            </p:cNvPr>
            <p:cNvSpPr>
              <a:spLocks noChangeShapeType="1"/>
            </p:cNvSpPr>
            <p:nvPr/>
          </p:nvSpPr>
          <p:spPr bwMode="auto">
            <a:xfrm>
              <a:off x="1838" y="1672"/>
              <a:ext cx="15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8" name="AutoShape 10">
              <a:extLst>
                <a:ext uri="{FF2B5EF4-FFF2-40B4-BE49-F238E27FC236}">
                  <a16:creationId xmlns:a16="http://schemas.microsoft.com/office/drawing/2014/main" id="{9E7D437D-CD43-4A66-8B7A-A9C295C1FDC2}"/>
                </a:ext>
              </a:extLst>
            </p:cNvPr>
            <p:cNvSpPr>
              <a:spLocks/>
            </p:cNvSpPr>
            <p:nvPr/>
          </p:nvSpPr>
          <p:spPr bwMode="auto">
            <a:xfrm>
              <a:off x="3490" y="864"/>
              <a:ext cx="150" cy="1313"/>
            </a:xfrm>
            <a:prstGeom prst="rightBrace">
              <a:avLst>
                <a:gd name="adj1" fmla="val 72944"/>
                <a:gd name="adj2" fmla="val 50000"/>
              </a:avLst>
            </a:prstGeom>
            <a:noFill/>
            <a:ln w="9525">
              <a:solidFill>
                <a:srgbClr val="000000"/>
              </a:solidFill>
              <a:round/>
              <a:headEnd/>
              <a:tailEnd/>
            </a:ln>
            <a:extLst>
              <a:ext uri="{909E8E84-426E-40DD-AFC4-6F175D3DCCD1}">
                <a14:hiddenFill xmlns:a14="http://schemas.microsoft.com/office/drawing/2010/main">
                  <a:solidFill>
                    <a:srgbClr val="FFCC66"/>
                  </a:solidFill>
                </a14:hiddenFill>
              </a:ext>
            </a:extLst>
          </p:spPr>
          <p:txBody>
            <a:bodyPr/>
            <a:lstStyle/>
            <a:p>
              <a:endParaRPr lang="en-US"/>
            </a:p>
          </p:txBody>
        </p:sp>
        <p:sp>
          <p:nvSpPr>
            <p:cNvPr id="7179" name="Text Box 11">
              <a:extLst>
                <a:ext uri="{FF2B5EF4-FFF2-40B4-BE49-F238E27FC236}">
                  <a16:creationId xmlns:a16="http://schemas.microsoft.com/office/drawing/2014/main" id="{F1486B12-1FDB-40B9-88B9-A4BCFD88CEB2}"/>
                </a:ext>
              </a:extLst>
            </p:cNvPr>
            <p:cNvSpPr txBox="1">
              <a:spLocks noChangeArrowheads="1"/>
            </p:cNvSpPr>
            <p:nvPr/>
          </p:nvSpPr>
          <p:spPr bwMode="auto">
            <a:xfrm>
              <a:off x="3744" y="1470"/>
              <a:ext cx="1104" cy="306"/>
            </a:xfrm>
            <a:prstGeom prst="rect">
              <a:avLst/>
            </a:prstGeom>
            <a:solidFill>
              <a:schemeClr val="accent1"/>
            </a:solidFill>
            <a:ln w="9525">
              <a:solidFill>
                <a:srgbClr val="FFFFFF"/>
              </a:solidFill>
              <a:miter lim="800000"/>
              <a:headEnd/>
              <a:tailEnd/>
            </a:ln>
          </p:spPr>
          <p:txBody>
            <a:bodyPr/>
            <a:lstStyle/>
            <a:p>
              <a:pPr eaLnBrk="0" hangingPunct="0"/>
              <a:r>
                <a:rPr kumimoji="0" lang="zh-CN" altLang="en-US">
                  <a:solidFill>
                    <a:srgbClr val="CC3300"/>
                  </a:solidFill>
                  <a:latin typeface="华文新魏" panose="02010800040101010101" pitchFamily="2" charset="-122"/>
                  <a:ea typeface="华文新魏" panose="02010800040101010101" pitchFamily="2" charset="-122"/>
                </a:rPr>
                <a:t>系统存储区</a:t>
              </a:r>
            </a:p>
          </p:txBody>
        </p:sp>
        <p:sp>
          <p:nvSpPr>
            <p:cNvPr id="7180" name="AutoShape 12">
              <a:extLst>
                <a:ext uri="{FF2B5EF4-FFF2-40B4-BE49-F238E27FC236}">
                  <a16:creationId xmlns:a16="http://schemas.microsoft.com/office/drawing/2014/main" id="{5344AFAB-5746-4E78-9D81-28374F159D78}"/>
                </a:ext>
              </a:extLst>
            </p:cNvPr>
            <p:cNvSpPr>
              <a:spLocks/>
            </p:cNvSpPr>
            <p:nvPr/>
          </p:nvSpPr>
          <p:spPr bwMode="auto">
            <a:xfrm>
              <a:off x="3490" y="2177"/>
              <a:ext cx="150" cy="1148"/>
            </a:xfrm>
            <a:prstGeom prst="rightBrace">
              <a:avLst>
                <a:gd name="adj1" fmla="val 63778"/>
                <a:gd name="adj2" fmla="val 50000"/>
              </a:avLst>
            </a:prstGeom>
            <a:noFill/>
            <a:ln w="9525">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7181" name="Text Box 13">
              <a:extLst>
                <a:ext uri="{FF2B5EF4-FFF2-40B4-BE49-F238E27FC236}">
                  <a16:creationId xmlns:a16="http://schemas.microsoft.com/office/drawing/2014/main" id="{A8F5458F-8564-436C-B725-C504DC980D8F}"/>
                </a:ext>
              </a:extLst>
            </p:cNvPr>
            <p:cNvSpPr txBox="1">
              <a:spLocks noChangeArrowheads="1"/>
            </p:cNvSpPr>
            <p:nvPr/>
          </p:nvSpPr>
          <p:spPr bwMode="auto">
            <a:xfrm>
              <a:off x="3696" y="2496"/>
              <a:ext cx="1104" cy="288"/>
            </a:xfrm>
            <a:prstGeom prst="rect">
              <a:avLst/>
            </a:prstGeom>
            <a:solidFill>
              <a:srgbClr val="FFCC66"/>
            </a:solidFill>
            <a:ln w="9525">
              <a:solidFill>
                <a:srgbClr val="FFFFFF"/>
              </a:solidFill>
              <a:miter lim="800000"/>
              <a:headEnd/>
              <a:tailEnd/>
            </a:ln>
          </p:spPr>
          <p:txBody>
            <a:bodyPr/>
            <a:lstStyle/>
            <a:p>
              <a:pPr eaLnBrk="0" hangingPunct="0"/>
              <a:r>
                <a:rPr kumimoji="0" lang="zh-CN" altLang="en-US">
                  <a:solidFill>
                    <a:srgbClr val="CC3300"/>
                  </a:solidFill>
                  <a:latin typeface="华文新魏" panose="02010800040101010101" pitchFamily="2" charset="-122"/>
                  <a:ea typeface="华文新魏" panose="02010800040101010101" pitchFamily="2" charset="-122"/>
                </a:rPr>
                <a:t>用户存储区</a:t>
              </a:r>
            </a:p>
          </p:txBody>
        </p:sp>
        <p:sp>
          <p:nvSpPr>
            <p:cNvPr id="7182" name="Text Box 14">
              <a:extLst>
                <a:ext uri="{FF2B5EF4-FFF2-40B4-BE49-F238E27FC236}">
                  <a16:creationId xmlns:a16="http://schemas.microsoft.com/office/drawing/2014/main" id="{22770A57-F8D6-4B36-9B62-A4E29F86DD7F}"/>
                </a:ext>
              </a:extLst>
            </p:cNvPr>
            <p:cNvSpPr txBox="1">
              <a:spLocks noChangeArrowheads="1"/>
            </p:cNvSpPr>
            <p:nvPr/>
          </p:nvSpPr>
          <p:spPr bwMode="auto">
            <a:xfrm>
              <a:off x="816" y="1536"/>
              <a:ext cx="960" cy="240"/>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3300"/>
                  </a:solidFill>
                  <a:latin typeface="华文新魏" panose="02010800040101010101" pitchFamily="2" charset="-122"/>
                  <a:ea typeface="华文新魏" panose="02010800040101010101" pitchFamily="2" charset="-122"/>
                </a:rPr>
                <a:t>C0000000H</a:t>
              </a: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p:txBody>
        </p:sp>
        <p:sp>
          <p:nvSpPr>
            <p:cNvPr id="7183" name="Text Box 15">
              <a:extLst>
                <a:ext uri="{FF2B5EF4-FFF2-40B4-BE49-F238E27FC236}">
                  <a16:creationId xmlns:a16="http://schemas.microsoft.com/office/drawing/2014/main" id="{DC319F2E-FBCC-48CF-BD87-CF115EFDDC12}"/>
                </a:ext>
              </a:extLst>
            </p:cNvPr>
            <p:cNvSpPr txBox="1">
              <a:spLocks noChangeArrowheads="1"/>
            </p:cNvSpPr>
            <p:nvPr/>
          </p:nvSpPr>
          <p:spPr bwMode="auto">
            <a:xfrm>
              <a:off x="816" y="2064"/>
              <a:ext cx="960" cy="240"/>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3300"/>
                  </a:solidFill>
                  <a:latin typeface="华文新魏" panose="02010800040101010101" pitchFamily="2" charset="-122"/>
                  <a:ea typeface="华文新魏" panose="02010800040101010101" pitchFamily="2" charset="-122"/>
                </a:rPr>
                <a:t>80000000H</a:t>
              </a:r>
            </a:p>
            <a:p>
              <a:pPr eaLnBrk="0" hangingPunct="0"/>
              <a:endParaRPr kumimoji="0" lang="en-US" altLang="zh-CN" sz="11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1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p:txBody>
        </p:sp>
        <p:sp>
          <p:nvSpPr>
            <p:cNvPr id="7184" name="Text Box 16">
              <a:extLst>
                <a:ext uri="{FF2B5EF4-FFF2-40B4-BE49-F238E27FC236}">
                  <a16:creationId xmlns:a16="http://schemas.microsoft.com/office/drawing/2014/main" id="{A437CD8A-1FBD-441C-B056-539D4DBD37A6}"/>
                </a:ext>
              </a:extLst>
            </p:cNvPr>
            <p:cNvSpPr txBox="1">
              <a:spLocks noChangeArrowheads="1"/>
            </p:cNvSpPr>
            <p:nvPr/>
          </p:nvSpPr>
          <p:spPr bwMode="auto">
            <a:xfrm>
              <a:off x="864" y="3168"/>
              <a:ext cx="960" cy="192"/>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3300"/>
                  </a:solidFill>
                  <a:latin typeface="华文新魏" panose="02010800040101010101" pitchFamily="2" charset="-122"/>
                  <a:ea typeface="华文新魏" panose="02010800040101010101" pitchFamily="2" charset="-122"/>
                </a:rPr>
                <a:t>00000000H</a:t>
              </a: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1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p:txBody>
        </p:sp>
        <p:sp>
          <p:nvSpPr>
            <p:cNvPr id="7186" name="Text Box 18">
              <a:extLst>
                <a:ext uri="{FF2B5EF4-FFF2-40B4-BE49-F238E27FC236}">
                  <a16:creationId xmlns:a16="http://schemas.microsoft.com/office/drawing/2014/main" id="{5E8A5BE6-5F3A-467E-A317-DEDE9715C7E5}"/>
                </a:ext>
              </a:extLst>
            </p:cNvPr>
            <p:cNvSpPr txBox="1">
              <a:spLocks noChangeArrowheads="1"/>
            </p:cNvSpPr>
            <p:nvPr/>
          </p:nvSpPr>
          <p:spPr bwMode="auto">
            <a:xfrm>
              <a:off x="816" y="1152"/>
              <a:ext cx="960" cy="240"/>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3300"/>
                  </a:solidFill>
                  <a:latin typeface="华文新魏" panose="02010800040101010101" pitchFamily="2" charset="-122"/>
                  <a:ea typeface="华文新魏" panose="02010800040101010101" pitchFamily="2" charset="-122"/>
                </a:rPr>
                <a:t>C0000000H</a:t>
              </a: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p:txBody>
        </p:sp>
        <p:sp>
          <p:nvSpPr>
            <p:cNvPr id="7187" name="Text Box 19">
              <a:extLst>
                <a:ext uri="{FF2B5EF4-FFF2-40B4-BE49-F238E27FC236}">
                  <a16:creationId xmlns:a16="http://schemas.microsoft.com/office/drawing/2014/main" id="{115F6571-6189-4694-B83C-FD99DB2BF586}"/>
                </a:ext>
              </a:extLst>
            </p:cNvPr>
            <p:cNvSpPr txBox="1">
              <a:spLocks noChangeArrowheads="1"/>
            </p:cNvSpPr>
            <p:nvPr/>
          </p:nvSpPr>
          <p:spPr bwMode="auto">
            <a:xfrm>
              <a:off x="816" y="816"/>
              <a:ext cx="912" cy="253"/>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3300"/>
                  </a:solidFill>
                  <a:latin typeface="华文新魏" panose="02010800040101010101" pitchFamily="2" charset="-122"/>
                  <a:ea typeface="华文新魏" panose="02010800040101010101" pitchFamily="2" charset="-122"/>
                </a:rPr>
                <a:t>FFFFFFFFH</a:t>
              </a: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800">
                <a:solidFill>
                  <a:srgbClr val="CC3300"/>
                </a:solidFill>
                <a:latin typeface="华文新魏" panose="02010800040101010101" pitchFamily="2" charset="-122"/>
                <a:ea typeface="华文新魏" panose="02010800040101010101" pitchFamily="2" charset="-122"/>
              </a:endParaRPr>
            </a:p>
            <a:p>
              <a:pPr eaLnBrk="0" hangingPunct="0"/>
              <a:endParaRPr kumimoji="0" lang="en-US" altLang="zh-CN" sz="1000">
                <a:solidFill>
                  <a:srgbClr val="CC3300"/>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FDE018D-564E-43F7-BD1B-DECA908A2CF2}"/>
              </a:ext>
            </a:extLst>
          </p:cNvPr>
          <p:cNvSpPr>
            <a:spLocks noGrp="1" noChangeArrowheads="1"/>
          </p:cNvSpPr>
          <p:nvPr>
            <p:ph type="title"/>
          </p:nvPr>
        </p:nvSpPr>
        <p:spPr>
          <a:xfrm>
            <a:off x="685800" y="228600"/>
            <a:ext cx="7772400" cy="1143000"/>
          </a:xfrm>
        </p:spPr>
        <p:txBody>
          <a:bodyPr/>
          <a:lstStyle/>
          <a:p>
            <a:r>
              <a:rPr lang="zh-CN" altLang="en-US" sz="4800">
                <a:latin typeface="华文新魏" panose="02010800040101010101" pitchFamily="2" charset="-122"/>
                <a:ea typeface="华文新魏" panose="02010800040101010101" pitchFamily="2" charset="-122"/>
              </a:rPr>
              <a:t>工作集管理</a:t>
            </a:r>
            <a:r>
              <a:rPr lang="en-US" altLang="zh-CN" sz="4800">
                <a:latin typeface="华文新魏" panose="02010800040101010101" pitchFamily="2" charset="-122"/>
                <a:ea typeface="华文新魏" panose="02010800040101010101" pitchFamily="2" charset="-122"/>
              </a:rPr>
              <a:t>(6)</a:t>
            </a:r>
          </a:p>
        </p:txBody>
      </p:sp>
      <p:sp>
        <p:nvSpPr>
          <p:cNvPr id="66563" name="Rectangle 3">
            <a:extLst>
              <a:ext uri="{FF2B5EF4-FFF2-40B4-BE49-F238E27FC236}">
                <a16:creationId xmlns:a16="http://schemas.microsoft.com/office/drawing/2014/main" id="{5980E885-5F55-4AF3-BA5A-2A38BD25C6CB}"/>
              </a:ext>
            </a:extLst>
          </p:cNvPr>
          <p:cNvSpPr>
            <a:spLocks noGrp="1" noChangeArrowheads="1"/>
          </p:cNvSpPr>
          <p:nvPr>
            <p:ph type="body" idx="1"/>
          </p:nvPr>
        </p:nvSpPr>
        <p:spPr>
          <a:xfrm>
            <a:off x="1066800" y="1143000"/>
            <a:ext cx="7250113" cy="4953000"/>
          </a:xfrm>
        </p:spPr>
        <p:txBody>
          <a:bodyPr/>
          <a:lstStyle/>
          <a:p>
            <a:r>
              <a:rPr lang="zh-CN" altLang="en-US" sz="3600">
                <a:latin typeface="华文新魏" panose="02010800040101010101" pitchFamily="2" charset="-122"/>
                <a:ea typeface="华文新魏" panose="02010800040101010101" pitchFamily="2" charset="-122"/>
              </a:rPr>
              <a:t>系统定时从进程中淘汰一个有效页，观察其是否对该页发生缺页中断，以此测试和调整进程当前工作集的合适尺寸。如果进程继续执行，并未对被淘汰的页发生缺页中断，则该进程工作集减</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，该页被加到空闲链表中。</a:t>
            </a:r>
          </a:p>
          <a:p>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F4A45FB-CD6F-4C0C-A458-955217D06B9E}"/>
              </a:ext>
            </a:extLst>
          </p:cNvPr>
          <p:cNvSpPr>
            <a:spLocks noGrp="1" noChangeArrowheads="1"/>
          </p:cNvSpPr>
          <p:nvPr>
            <p:ph type="title"/>
          </p:nvPr>
        </p:nvSpPr>
        <p:spPr>
          <a:xfrm>
            <a:off x="838200" y="609600"/>
            <a:ext cx="7772400" cy="1143000"/>
          </a:xfrm>
        </p:spPr>
        <p:txBody>
          <a:bodyPr/>
          <a:lstStyle/>
          <a:p>
            <a:r>
              <a:rPr lang="en-US" altLang="zh-CN">
                <a:latin typeface="华文新魏" panose="02010800040101010101" pitchFamily="2" charset="-122"/>
                <a:ea typeface="华文新魏" panose="02010800040101010101" pitchFamily="2" charset="-122"/>
              </a:rPr>
              <a:t>7</a:t>
            </a:r>
            <a:r>
              <a:rPr lang="zh-CN" altLang="en-US">
                <a:latin typeface="华文新魏" panose="02010800040101010101" pitchFamily="2" charset="-122"/>
                <a:ea typeface="华文新魏" panose="02010800040101010101" pitchFamily="2" charset="-122"/>
              </a:rPr>
              <a:t>系统工作集中驻留</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种页面</a:t>
            </a:r>
            <a:br>
              <a:rPr lang="zh-CN" altLang="en-US" sz="40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
        <p:nvSpPr>
          <p:cNvPr id="53251" name="Rectangle 3">
            <a:extLst>
              <a:ext uri="{FF2B5EF4-FFF2-40B4-BE49-F238E27FC236}">
                <a16:creationId xmlns:a16="http://schemas.microsoft.com/office/drawing/2014/main" id="{8F4D66CB-FC12-44F8-ADEB-DD42329B514B}"/>
              </a:ext>
            </a:extLst>
          </p:cNvPr>
          <p:cNvSpPr>
            <a:spLocks noGrp="1" noChangeArrowheads="1"/>
          </p:cNvSpPr>
          <p:nvPr>
            <p:ph type="body" idx="1"/>
          </p:nvPr>
        </p:nvSpPr>
        <p:spPr>
          <a:xfrm>
            <a:off x="1524000" y="1219200"/>
            <a:ext cx="6629400" cy="4953000"/>
          </a:xfrm>
        </p:spPr>
        <p:txBody>
          <a:bodyPr/>
          <a:lstStyle/>
          <a:p>
            <a:r>
              <a:rPr lang="zh-CN" altLang="en-US" sz="3600">
                <a:latin typeface="华文新魏" panose="02010800040101010101" pitchFamily="2" charset="-122"/>
                <a:ea typeface="华文新魏" panose="02010800040101010101" pitchFamily="2" charset="-122"/>
              </a:rPr>
              <a:t>系统高速缓存页面</a:t>
            </a:r>
          </a:p>
          <a:p>
            <a:r>
              <a:rPr lang="zh-CN" altLang="en-US" sz="3600">
                <a:latin typeface="华文新魏" panose="02010800040101010101" pitchFamily="2" charset="-122"/>
                <a:ea typeface="华文新魏" panose="02010800040101010101" pitchFamily="2" charset="-122"/>
              </a:rPr>
              <a:t>分页缓冲池</a:t>
            </a:r>
          </a:p>
          <a:p>
            <a:r>
              <a:rPr lang="en-US" altLang="zh-CN" sz="3600">
                <a:latin typeface="华文新魏" panose="02010800040101010101" pitchFamily="2" charset="-122"/>
                <a:ea typeface="华文新魏" panose="02010800040101010101" pitchFamily="2" charset="-122"/>
              </a:rPr>
              <a:t>Ntoskrnl.exe</a:t>
            </a:r>
            <a:r>
              <a:rPr lang="zh-CN" altLang="en-US" sz="3600">
                <a:latin typeface="华文新魏" panose="02010800040101010101" pitchFamily="2" charset="-122"/>
                <a:ea typeface="华文新魏" panose="02010800040101010101" pitchFamily="2" charset="-122"/>
              </a:rPr>
              <a:t>中可分页代码和数据</a:t>
            </a:r>
          </a:p>
          <a:p>
            <a:r>
              <a:rPr lang="zh-CN" altLang="en-US" sz="3600">
                <a:latin typeface="华文新魏" panose="02010800040101010101" pitchFamily="2" charset="-122"/>
                <a:ea typeface="华文新魏" panose="02010800040101010101" pitchFamily="2" charset="-122"/>
              </a:rPr>
              <a:t>设各驱动程序中可分页代码和数据</a:t>
            </a:r>
          </a:p>
          <a:p>
            <a:r>
              <a:rPr lang="zh-CN" altLang="en-US" sz="3600">
                <a:latin typeface="华文新魏" panose="02010800040101010101" pitchFamily="2" charset="-122"/>
                <a:ea typeface="华文新魏" panose="02010800040101010101" pitchFamily="2" charset="-122"/>
              </a:rPr>
              <a:t>系统映射视图</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C8E4F72-C3B7-4652-9859-9AC929B6DA2D}"/>
              </a:ext>
            </a:extLst>
          </p:cNvPr>
          <p:cNvSpPr>
            <a:spLocks noGrp="1" noChangeArrowheads="1"/>
          </p:cNvSpPr>
          <p:nvPr>
            <p:ph type="title"/>
          </p:nvPr>
        </p:nvSpPr>
        <p:spPr>
          <a:xfrm>
            <a:off x="838200" y="609600"/>
            <a:ext cx="7772400" cy="1143000"/>
          </a:xfrm>
        </p:spPr>
        <p:txBody>
          <a:bodyPr/>
          <a:lstStyle/>
          <a:p>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8</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用户空间主存分配</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9219" name="Rectangle 3">
            <a:extLst>
              <a:ext uri="{FF2B5EF4-FFF2-40B4-BE49-F238E27FC236}">
                <a16:creationId xmlns:a16="http://schemas.microsoft.com/office/drawing/2014/main" id="{68E1B131-F414-4756-8187-AF46C27C038B}"/>
              </a:ext>
            </a:extLst>
          </p:cNvPr>
          <p:cNvSpPr>
            <a:spLocks noGrp="1" noChangeArrowheads="1"/>
          </p:cNvSpPr>
          <p:nvPr>
            <p:ph type="body" idx="1"/>
          </p:nvPr>
        </p:nvSpPr>
        <p:spPr>
          <a:xfrm>
            <a:off x="1066800" y="1219200"/>
            <a:ext cx="7086600" cy="50292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系统管理应用程序主存有两个数据结构：虚址描述符和区域对象；三种主存管理方法：</a:t>
            </a:r>
          </a:p>
          <a:p>
            <a:r>
              <a:rPr lang="zh-CN" altLang="en-US" sz="3600">
                <a:latin typeface="华文新魏" panose="02010800040101010101" pitchFamily="2" charset="-122"/>
                <a:ea typeface="华文新魏" panose="02010800040101010101" pitchFamily="2" charset="-122"/>
              </a:rPr>
              <a:t>虚页主存分配  </a:t>
            </a:r>
          </a:p>
          <a:p>
            <a:r>
              <a:rPr lang="zh-CN" altLang="en-US" sz="3600">
                <a:latin typeface="华文新魏" panose="02010800040101010101" pitchFamily="2" charset="-122"/>
                <a:ea typeface="华文新魏" panose="02010800040101010101" pitchFamily="2" charset="-122"/>
              </a:rPr>
              <a:t>主存映射文件  </a:t>
            </a:r>
          </a:p>
          <a:p>
            <a:r>
              <a:rPr lang="zh-CN" altLang="en-US" sz="3600">
                <a:latin typeface="华文新魏" panose="02010800040101010101" pitchFamily="2" charset="-122"/>
                <a:ea typeface="华文新魏" panose="02010800040101010101" pitchFamily="2" charset="-122"/>
              </a:rPr>
              <a:t>主存堆分配</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F736CE-B285-4DD5-A684-48F1C2EE7055}"/>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1 </a:t>
            </a:r>
            <a:r>
              <a:rPr lang="zh-CN" altLang="en-US" sz="4800">
                <a:latin typeface="华文新魏" panose="02010800040101010101" pitchFamily="2" charset="-122"/>
                <a:ea typeface="华文新魏" panose="02010800040101010101" pitchFamily="2" charset="-122"/>
              </a:rPr>
              <a:t>虚址描述符</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0C794856-88AF-4BD3-A905-85F78A3F161C}"/>
              </a:ext>
            </a:extLst>
          </p:cNvPr>
          <p:cNvSpPr>
            <a:spLocks noGrp="1" noChangeArrowheads="1"/>
          </p:cNvSpPr>
          <p:nvPr>
            <p:ph type="body" idx="1"/>
          </p:nvPr>
        </p:nvSpPr>
        <p:spPr>
          <a:xfrm>
            <a:off x="914400" y="1219200"/>
            <a:ext cx="7239000" cy="54102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对每个进程，主存管理器都维护一组</a:t>
            </a:r>
            <a:r>
              <a:rPr lang="en-US" altLang="zh-CN" sz="4000">
                <a:latin typeface="华文新魏" panose="02010800040101010101" pitchFamily="2" charset="-122"/>
                <a:ea typeface="华文新魏" panose="02010800040101010101" pitchFamily="2" charset="-122"/>
              </a:rPr>
              <a:t>VAD </a:t>
            </a:r>
            <a:r>
              <a:rPr lang="zh-CN" altLang="en-US" sz="4000">
                <a:latin typeface="华文新魏" panose="02010800040101010101" pitchFamily="2" charset="-122"/>
                <a:ea typeface="华文新魏" panose="02010800040101010101" pitchFamily="2" charset="-122"/>
              </a:rPr>
              <a:t>，用来描述进程地址空间哪些虚拟地址已被保留，而哪些没有，这个数据结构叫</a:t>
            </a:r>
            <a:r>
              <a:rPr lang="zh-CN" altLang="en-US" sz="4000" b="1">
                <a:ea typeface="华文新魏" panose="02010800040101010101" pitchFamily="2" charset="-122"/>
              </a:rPr>
              <a:t>“</a:t>
            </a:r>
            <a:r>
              <a:rPr lang="zh-CN" altLang="en-US" sz="4000" b="1">
                <a:latin typeface="华文新魏" panose="02010800040101010101" pitchFamily="2" charset="-122"/>
                <a:ea typeface="华文新魏" panose="02010800040101010101" pitchFamily="2" charset="-122"/>
              </a:rPr>
              <a:t>虚地址描述符</a:t>
            </a:r>
            <a:r>
              <a:rPr lang="zh-CN" altLang="en-US" sz="4000" b="1">
                <a:ea typeface="华文新魏" panose="02010800040101010101" pitchFamily="2" charset="-122"/>
              </a:rPr>
              <a:t>”</a:t>
            </a:r>
            <a:r>
              <a:rPr lang="en-US" altLang="zh-CN" sz="4000" b="1">
                <a:latin typeface="华文新魏" panose="02010800040101010101" pitchFamily="2" charset="-122"/>
                <a:ea typeface="华文新魏" panose="02010800040101010101" pitchFamily="2" charset="-122"/>
              </a:rPr>
              <a:t>VAD</a:t>
            </a:r>
            <a:r>
              <a:rPr lang="zh-CN" altLang="en-US" sz="4000">
                <a:latin typeface="华文新魏" panose="02010800040101010101" pitchFamily="2" charset="-122"/>
                <a:ea typeface="华文新魏" panose="02010800040101010101" pitchFamily="2" charset="-122"/>
              </a:rPr>
              <a:t>。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77CFFDF-8696-4C71-A7B1-4C1B5B332FE3}"/>
              </a:ext>
            </a:extLst>
          </p:cNvPr>
          <p:cNvSpPr>
            <a:spLocks noGrp="1" noChangeArrowheads="1"/>
          </p:cNvSpPr>
          <p:nvPr>
            <p:ph type="title"/>
          </p:nvPr>
        </p:nvSpPr>
        <p:spPr>
          <a:xfrm>
            <a:off x="304800" y="609600"/>
            <a:ext cx="7772400" cy="1143000"/>
          </a:xfrm>
        </p:spPr>
        <p:txBody>
          <a:bodyPr/>
          <a:lstStyle/>
          <a:p>
            <a:r>
              <a:rPr lang="en-US" altLang="zh-CN" sz="4800">
                <a:latin typeface="华文新魏" panose="02010800040101010101" pitchFamily="2" charset="-122"/>
                <a:ea typeface="华文新魏" panose="02010800040101010101" pitchFamily="2" charset="-122"/>
              </a:rPr>
              <a:t>VAD</a:t>
            </a:r>
            <a:r>
              <a:rPr lang="zh-CN" altLang="en-US" sz="4800">
                <a:latin typeface="华文新魏" panose="02010800040101010101" pitchFamily="2" charset="-122"/>
                <a:ea typeface="华文新魏" panose="02010800040101010101" pitchFamily="2" charset="-122"/>
              </a:rPr>
              <a:t>的使用</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0261BAA0-BA2A-4953-A58A-1F06BD172D64}"/>
              </a:ext>
            </a:extLst>
          </p:cNvPr>
          <p:cNvSpPr>
            <a:spLocks noGrp="1" noChangeArrowheads="1"/>
          </p:cNvSpPr>
          <p:nvPr>
            <p:ph type="body" idx="1"/>
          </p:nvPr>
        </p:nvSpPr>
        <p:spPr>
          <a:xfrm>
            <a:off x="914400" y="1219200"/>
            <a:ext cx="7162800" cy="4953000"/>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线程首次访问一个地址，主存管理器为此地址的页面创建一个页表项，它找到一个包含被访问地址的</a:t>
            </a:r>
            <a:r>
              <a:rPr lang="en-US" altLang="zh-CN" sz="3600">
                <a:latin typeface="华文新魏" panose="02010800040101010101" pitchFamily="2" charset="-122"/>
                <a:ea typeface="华文新魏" panose="02010800040101010101" pitchFamily="2" charset="-122"/>
              </a:rPr>
              <a:t>VAD</a:t>
            </a:r>
            <a:r>
              <a:rPr lang="zh-CN" altLang="en-US" sz="3600">
                <a:latin typeface="华文新魏" panose="02010800040101010101" pitchFamily="2" charset="-122"/>
                <a:ea typeface="华文新魏" panose="02010800040101010101" pitchFamily="2" charset="-122"/>
              </a:rPr>
              <a:t>，并利用所得信息填充页表项。</a:t>
            </a:r>
          </a:p>
          <a:p>
            <a:pPr>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如果访问地址落在</a:t>
            </a:r>
            <a:r>
              <a:rPr lang="en-US" altLang="zh-CN" sz="3600">
                <a:latin typeface="华文新魏" panose="02010800040101010101" pitchFamily="2" charset="-122"/>
                <a:ea typeface="华文新魏" panose="02010800040101010101" pitchFamily="2" charset="-122"/>
              </a:rPr>
              <a:t>VAD</a:t>
            </a:r>
            <a:r>
              <a:rPr lang="zh-CN" altLang="en-US" sz="3600">
                <a:latin typeface="华文新魏" panose="02010800040101010101" pitchFamily="2" charset="-122"/>
                <a:ea typeface="华文新魏" panose="02010800040101010101" pitchFamily="2" charset="-122"/>
              </a:rPr>
              <a:t>覆盖的地址范围外，或所在的地址范围仅被保留而未提交，将产生一次访问违规。</a:t>
            </a:r>
          </a:p>
          <a:p>
            <a:pPr>
              <a:lnSpc>
                <a:spcPct val="90000"/>
              </a:lnSpc>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3D64052-845A-43ED-8B9D-DD18CC91DA6C}"/>
              </a:ext>
            </a:extLst>
          </p:cNvPr>
          <p:cNvSpPr>
            <a:spLocks noGrp="1" noChangeArrowheads="1"/>
          </p:cNvSpPr>
          <p:nvPr>
            <p:ph type="title"/>
          </p:nvPr>
        </p:nvSpPr>
        <p:spPr>
          <a:xfrm>
            <a:off x="609600" y="609600"/>
            <a:ext cx="7772400" cy="1143000"/>
          </a:xfrm>
        </p:spPr>
        <p:txBody>
          <a:bodyPr/>
          <a:lstStyle/>
          <a:p>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区域对象及作用</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EFEC32BD-B6B1-42A7-A023-6EF004826D3E}"/>
              </a:ext>
            </a:extLst>
          </p:cNvPr>
          <p:cNvSpPr>
            <a:spLocks noGrp="1" noChangeArrowheads="1"/>
          </p:cNvSpPr>
          <p:nvPr>
            <p:ph type="body" idx="1"/>
          </p:nvPr>
        </p:nvSpPr>
        <p:spPr>
          <a:xfrm>
            <a:off x="1066800" y="1143000"/>
            <a:ext cx="7315200" cy="5410200"/>
          </a:xfrm>
        </p:spPr>
        <p:txBody>
          <a:bodyPr/>
          <a:lstStyle/>
          <a:p>
            <a:pPr>
              <a:lnSpc>
                <a:spcPct val="90000"/>
              </a:lnSpc>
              <a:buFontTx/>
              <a:buNone/>
            </a:pPr>
            <a:r>
              <a:rPr lang="en-US" altLang="zh-CN" b="1">
                <a:latin typeface="华文新魏" panose="02010800040101010101" pitchFamily="2" charset="-122"/>
                <a:ea typeface="华文新魏" panose="02010800040101010101" pitchFamily="2" charset="-122"/>
              </a:rPr>
              <a:t>    </a:t>
            </a:r>
            <a:r>
              <a:rPr lang="en-US" altLang="zh-CN" b="1">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区域对象</a:t>
            </a:r>
            <a:r>
              <a:rPr lang="zh-CN" altLang="en-US" b="1">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Section object</a:t>
            </a:r>
            <a:r>
              <a:rPr lang="zh-CN" altLang="en-US">
                <a:latin typeface="华文新魏" panose="02010800040101010101" pitchFamily="2" charset="-122"/>
                <a:ea typeface="华文新魏" panose="02010800040101010101" pitchFamily="2" charset="-122"/>
              </a:rPr>
              <a:t>）在</a:t>
            </a:r>
            <a:r>
              <a:rPr lang="en-US" altLang="zh-CN">
                <a:latin typeface="华文新魏" panose="02010800040101010101" pitchFamily="2" charset="-122"/>
                <a:ea typeface="华文新魏" panose="02010800040101010101" pitchFamily="2" charset="-122"/>
              </a:rPr>
              <a:t>Win32</a:t>
            </a:r>
            <a:r>
              <a:rPr lang="zh-CN" altLang="en-US">
                <a:latin typeface="华文新魏" panose="02010800040101010101" pitchFamily="2" charset="-122"/>
                <a:ea typeface="华文新魏" panose="02010800040101010101" pitchFamily="2" charset="-122"/>
              </a:rPr>
              <a:t>子系统中被称为</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文件映射对象</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，表示可被两个或多个进程所共享的主存块。其作用有：</a:t>
            </a:r>
          </a:p>
          <a:p>
            <a:pPr>
              <a:lnSpc>
                <a:spcPct val="90000"/>
              </a:lnSpc>
            </a:pPr>
            <a:r>
              <a:rPr lang="zh-CN" altLang="en-US">
                <a:latin typeface="华文新魏" panose="02010800040101010101" pitchFamily="2" charset="-122"/>
                <a:ea typeface="华文新魏" panose="02010800040101010101" pitchFamily="2" charset="-122"/>
              </a:rPr>
              <a:t>系统利用区域对象将可执行映象装入主存；</a:t>
            </a:r>
          </a:p>
          <a:p>
            <a:pPr>
              <a:lnSpc>
                <a:spcPct val="90000"/>
              </a:lnSpc>
            </a:pPr>
            <a:r>
              <a:rPr lang="zh-CN" altLang="en-US">
                <a:latin typeface="华文新魏" panose="02010800040101010101" pitchFamily="2" charset="-122"/>
                <a:ea typeface="华文新魏" panose="02010800040101010101" pitchFamily="2" charset="-122"/>
              </a:rPr>
              <a:t>高速缓存管理器利用区域对象访问高速缓存文件中的数据；</a:t>
            </a:r>
          </a:p>
          <a:p>
            <a:pPr>
              <a:lnSpc>
                <a:spcPct val="90000"/>
              </a:lnSpc>
            </a:pPr>
            <a:r>
              <a:rPr lang="zh-CN" altLang="en-US">
                <a:latin typeface="华文新魏" panose="02010800040101010101" pitchFamily="2" charset="-122"/>
                <a:ea typeface="华文新魏" panose="02010800040101010101" pitchFamily="2" charset="-122"/>
              </a:rPr>
              <a:t>使用区域对象将文件映射到进程地址空间，可像访问主存中数组一样访问这个文件，而不是对文件进行读写。</a:t>
            </a:r>
          </a:p>
          <a:p>
            <a:pPr>
              <a:lnSpc>
                <a:spcPct val="90000"/>
              </a:lnSpc>
            </a:pPr>
            <a:endParaRPr lang="zh-CN" altLang="en-US">
              <a:latin typeface="华文新魏" panose="02010800040101010101" pitchFamily="2" charset="-122"/>
              <a:ea typeface="华文新魏" panose="02010800040101010101" pitchFamily="2" charset="-122"/>
            </a:endParaRP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23F64C-B565-4F5C-B7BD-964AE3EE6C4F}"/>
              </a:ext>
            </a:extLst>
          </p:cNvPr>
          <p:cNvSpPr>
            <a:spLocks noGrp="1" noChangeArrowheads="1"/>
          </p:cNvSpPr>
          <p:nvPr>
            <p:ph type="title"/>
          </p:nvPr>
        </p:nvSpPr>
        <p:spPr>
          <a:xfrm>
            <a:off x="685800" y="609600"/>
            <a:ext cx="8077200" cy="76200"/>
          </a:xfrm>
        </p:spPr>
        <p:txBody>
          <a:bodyPr/>
          <a:lstStyle/>
          <a:p>
            <a:r>
              <a:rPr lang="en-US" altLang="zh-CN">
                <a:latin typeface="华文新魏" panose="02010800040101010101" pitchFamily="2" charset="-122"/>
                <a:ea typeface="华文新魏" panose="02010800040101010101" pitchFamily="2" charset="-122"/>
              </a:rPr>
              <a:t>  </a:t>
            </a:r>
          </a:p>
        </p:txBody>
      </p:sp>
      <p:sp>
        <p:nvSpPr>
          <p:cNvPr id="15363" name="Rectangle 3">
            <a:extLst>
              <a:ext uri="{FF2B5EF4-FFF2-40B4-BE49-F238E27FC236}">
                <a16:creationId xmlns:a16="http://schemas.microsoft.com/office/drawing/2014/main" id="{9802DB3C-6B56-418A-9AA1-D579AB7DBBF4}"/>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a:p>
            <a:pPr>
              <a:buFontTx/>
              <a:buNone/>
            </a:pPr>
            <a:endParaRPr lang="en-US" altLang="zh-CN">
              <a:latin typeface="华文新魏" panose="02010800040101010101" pitchFamily="2" charset="-122"/>
              <a:ea typeface="华文新魏" panose="02010800040101010101" pitchFamily="2" charset="-122"/>
            </a:endParaRPr>
          </a:p>
        </p:txBody>
      </p:sp>
      <p:grpSp>
        <p:nvGrpSpPr>
          <p:cNvPr id="15374" name="Group 14">
            <a:extLst>
              <a:ext uri="{FF2B5EF4-FFF2-40B4-BE49-F238E27FC236}">
                <a16:creationId xmlns:a16="http://schemas.microsoft.com/office/drawing/2014/main" id="{C7FD7BC5-2D16-4687-B8F0-DCB930990CB8}"/>
              </a:ext>
            </a:extLst>
          </p:cNvPr>
          <p:cNvGrpSpPr>
            <a:grpSpLocks/>
          </p:cNvGrpSpPr>
          <p:nvPr/>
        </p:nvGrpSpPr>
        <p:grpSpPr bwMode="auto">
          <a:xfrm>
            <a:off x="1752600" y="1371600"/>
            <a:ext cx="5334000" cy="3521075"/>
            <a:chOff x="864" y="1286"/>
            <a:chExt cx="3360" cy="2218"/>
          </a:xfrm>
        </p:grpSpPr>
        <p:sp>
          <p:nvSpPr>
            <p:cNvPr id="15365" name="Rectangle 5">
              <a:extLst>
                <a:ext uri="{FF2B5EF4-FFF2-40B4-BE49-F238E27FC236}">
                  <a16:creationId xmlns:a16="http://schemas.microsoft.com/office/drawing/2014/main" id="{18574D41-BA61-4FA0-8A44-B00FA1CA0D8E}"/>
                </a:ext>
              </a:extLst>
            </p:cNvPr>
            <p:cNvSpPr>
              <a:spLocks noChangeArrowheads="1"/>
            </p:cNvSpPr>
            <p:nvPr/>
          </p:nvSpPr>
          <p:spPr bwMode="auto">
            <a:xfrm>
              <a:off x="2025" y="1286"/>
              <a:ext cx="2199" cy="317"/>
            </a:xfrm>
            <a:prstGeom prst="rect">
              <a:avLst/>
            </a:prstGeom>
            <a:solidFill>
              <a:schemeClr val="accent1"/>
            </a:solidFill>
            <a:ln w="9525">
              <a:solidFill>
                <a:srgbClr val="000000"/>
              </a:solidFill>
              <a:miter lim="800000"/>
              <a:headEnd/>
              <a:tailEnd/>
            </a:ln>
          </p:spPr>
          <p:txBody>
            <a:bodyPr/>
            <a:lstStyle/>
            <a:p>
              <a:pPr algn="ctr" eaLnBrk="0" hangingPunct="0"/>
              <a:r>
                <a:rPr kumimoji="0" lang="zh-CN" altLang="en-US">
                  <a:solidFill>
                    <a:srgbClr val="CC3300"/>
                  </a:solidFill>
                  <a:latin typeface="华文新魏" panose="02010800040101010101" pitchFamily="2" charset="-122"/>
                  <a:ea typeface="华文新魏" panose="02010800040101010101" pitchFamily="2" charset="-122"/>
                </a:rPr>
                <a:t>区  域</a:t>
              </a:r>
            </a:p>
          </p:txBody>
        </p:sp>
        <p:sp>
          <p:nvSpPr>
            <p:cNvPr id="15366" name="Rectangle 6">
              <a:extLst>
                <a:ext uri="{FF2B5EF4-FFF2-40B4-BE49-F238E27FC236}">
                  <a16:creationId xmlns:a16="http://schemas.microsoft.com/office/drawing/2014/main" id="{38CF4437-2752-489A-A3F5-9B17939C827E}"/>
                </a:ext>
              </a:extLst>
            </p:cNvPr>
            <p:cNvSpPr>
              <a:spLocks noChangeArrowheads="1"/>
            </p:cNvSpPr>
            <p:nvPr/>
          </p:nvSpPr>
          <p:spPr bwMode="auto">
            <a:xfrm>
              <a:off x="2025" y="1603"/>
              <a:ext cx="2199" cy="1901"/>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最大尺寸</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页保护限制</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盘交换区／映射文件</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基本／非基本区域</a:t>
              </a:r>
            </a:p>
            <a:p>
              <a:pPr algn="just" eaLnBrk="0" hangingPunct="0"/>
              <a:endParaRPr kumimoji="0" lang="zh-CN" altLang="en-US" sz="2000">
                <a:solidFill>
                  <a:srgbClr val="CC3300"/>
                </a:solidFill>
                <a:latin typeface="华文新魏" panose="02010800040101010101" pitchFamily="2" charset="-122"/>
                <a:ea typeface="华文新魏" panose="02010800040101010101" pitchFamily="2" charset="-122"/>
              </a:endParaRPr>
            </a:p>
          </p:txBody>
        </p:sp>
        <p:sp>
          <p:nvSpPr>
            <p:cNvPr id="15367" name="Rectangle 7">
              <a:extLst>
                <a:ext uri="{FF2B5EF4-FFF2-40B4-BE49-F238E27FC236}">
                  <a16:creationId xmlns:a16="http://schemas.microsoft.com/office/drawing/2014/main" id="{87DF4C6E-90F5-40C0-A74A-9D1EEC726354}"/>
                </a:ext>
              </a:extLst>
            </p:cNvPr>
            <p:cNvSpPr>
              <a:spLocks noChangeArrowheads="1"/>
            </p:cNvSpPr>
            <p:nvPr/>
          </p:nvSpPr>
          <p:spPr bwMode="auto">
            <a:xfrm>
              <a:off x="2025" y="2469"/>
              <a:ext cx="2199" cy="1035"/>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创建区域</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打开区域</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扩展区域</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映射／取消映射视口</a:t>
              </a:r>
            </a:p>
            <a:p>
              <a:pPr eaLnBrk="0" hangingPunct="0"/>
              <a:r>
                <a:rPr kumimoji="0" lang="zh-CN" altLang="en-US" sz="2000">
                  <a:solidFill>
                    <a:srgbClr val="CC3300"/>
                  </a:solidFill>
                  <a:latin typeface="华文新魏" panose="02010800040101010101" pitchFamily="2" charset="-122"/>
                  <a:ea typeface="华文新魏" panose="02010800040101010101" pitchFamily="2" charset="-122"/>
                </a:rPr>
                <a:t>查询区域</a:t>
              </a:r>
            </a:p>
          </p:txBody>
        </p:sp>
        <p:sp>
          <p:nvSpPr>
            <p:cNvPr id="15369" name="Text Box 9">
              <a:extLst>
                <a:ext uri="{FF2B5EF4-FFF2-40B4-BE49-F238E27FC236}">
                  <a16:creationId xmlns:a16="http://schemas.microsoft.com/office/drawing/2014/main" id="{55E138F9-D276-4F02-A6C3-76A6F3C0B968}"/>
                </a:ext>
              </a:extLst>
            </p:cNvPr>
            <p:cNvSpPr txBox="1">
              <a:spLocks noChangeArrowheads="1"/>
            </p:cNvSpPr>
            <p:nvPr/>
          </p:nvSpPr>
          <p:spPr bwMode="auto">
            <a:xfrm>
              <a:off x="864" y="1286"/>
              <a:ext cx="960" cy="326"/>
            </a:xfrm>
            <a:prstGeom prst="rect">
              <a:avLst/>
            </a:prstGeom>
            <a:solidFill>
              <a:srgbClr val="FFCC66"/>
            </a:solidFill>
            <a:ln w="9525">
              <a:solidFill>
                <a:srgbClr val="FFFFFF"/>
              </a:solidFill>
              <a:miter lim="800000"/>
              <a:headEnd/>
              <a:tailEnd/>
            </a:ln>
          </p:spPr>
          <p:txBody>
            <a:bodyPr/>
            <a:lstStyle/>
            <a:p>
              <a:pPr eaLnBrk="0" hangingPunct="0"/>
              <a:r>
                <a:rPr kumimoji="0" lang="zh-CN" altLang="en-US">
                  <a:solidFill>
                    <a:srgbClr val="CC3300"/>
                  </a:solidFill>
                  <a:latin typeface="华文新魏" panose="02010800040101010101" pitchFamily="2" charset="-122"/>
                  <a:ea typeface="华文新魏" panose="02010800040101010101" pitchFamily="2" charset="-122"/>
                </a:rPr>
                <a:t>对象类型</a:t>
              </a:r>
            </a:p>
          </p:txBody>
        </p:sp>
        <p:sp>
          <p:nvSpPr>
            <p:cNvPr id="15370" name="Text Box 10">
              <a:extLst>
                <a:ext uri="{FF2B5EF4-FFF2-40B4-BE49-F238E27FC236}">
                  <a16:creationId xmlns:a16="http://schemas.microsoft.com/office/drawing/2014/main" id="{4AD3C93A-BD9A-4173-B1E9-96DA0A6A71C9}"/>
                </a:ext>
              </a:extLst>
            </p:cNvPr>
            <p:cNvSpPr txBox="1">
              <a:spLocks noChangeArrowheads="1"/>
            </p:cNvSpPr>
            <p:nvPr/>
          </p:nvSpPr>
          <p:spPr bwMode="auto">
            <a:xfrm>
              <a:off x="864" y="1897"/>
              <a:ext cx="912" cy="301"/>
            </a:xfrm>
            <a:prstGeom prst="rect">
              <a:avLst/>
            </a:prstGeom>
            <a:solidFill>
              <a:srgbClr val="FFCC66"/>
            </a:solidFill>
            <a:ln w="9525">
              <a:solidFill>
                <a:srgbClr val="FFFFFF"/>
              </a:solidFill>
              <a:miter lim="800000"/>
              <a:headEnd/>
              <a:tailEnd/>
            </a:ln>
          </p:spPr>
          <p:txBody>
            <a:bodyPr/>
            <a:lstStyle/>
            <a:p>
              <a:pPr eaLnBrk="0" hangingPunct="0"/>
              <a:r>
                <a:rPr kumimoji="0" lang="zh-CN" altLang="en-US">
                  <a:solidFill>
                    <a:srgbClr val="CC3300"/>
                  </a:solidFill>
                  <a:latin typeface="华文新魏" panose="02010800040101010101" pitchFamily="2" charset="-122"/>
                  <a:ea typeface="华文新魏" panose="02010800040101010101" pitchFamily="2" charset="-122"/>
                </a:rPr>
                <a:t>对象属性</a:t>
              </a:r>
            </a:p>
          </p:txBody>
        </p:sp>
        <p:sp>
          <p:nvSpPr>
            <p:cNvPr id="15371" name="Text Box 11">
              <a:extLst>
                <a:ext uri="{FF2B5EF4-FFF2-40B4-BE49-F238E27FC236}">
                  <a16:creationId xmlns:a16="http://schemas.microsoft.com/office/drawing/2014/main" id="{FA0122F0-147D-4875-A203-AB2FD87C4BF3}"/>
                </a:ext>
              </a:extLst>
            </p:cNvPr>
            <p:cNvSpPr txBox="1">
              <a:spLocks noChangeArrowheads="1"/>
            </p:cNvSpPr>
            <p:nvPr/>
          </p:nvSpPr>
          <p:spPr bwMode="auto">
            <a:xfrm>
              <a:off x="864" y="2822"/>
              <a:ext cx="912" cy="332"/>
            </a:xfrm>
            <a:prstGeom prst="rect">
              <a:avLst/>
            </a:prstGeom>
            <a:solidFill>
              <a:srgbClr val="FFCC66"/>
            </a:solidFill>
            <a:ln w="9525">
              <a:solidFill>
                <a:srgbClr val="FFFFFF"/>
              </a:solidFill>
              <a:miter lim="800000"/>
              <a:headEnd/>
              <a:tailEnd/>
            </a:ln>
          </p:spPr>
          <p:txBody>
            <a:bodyPr/>
            <a:lstStyle/>
            <a:p>
              <a:pPr eaLnBrk="0" hangingPunct="0"/>
              <a:r>
                <a:rPr kumimoji="0" lang="zh-CN" altLang="en-US">
                  <a:solidFill>
                    <a:srgbClr val="CC3300"/>
                  </a:solidFill>
                  <a:latin typeface="华文新魏" panose="02010800040101010101" pitchFamily="2" charset="-122"/>
                  <a:ea typeface="华文新魏" panose="02010800040101010101" pitchFamily="2" charset="-122"/>
                </a:rPr>
                <a:t>对象服务</a:t>
              </a:r>
            </a:p>
          </p:txBody>
        </p:sp>
      </p:grpSp>
      <p:sp>
        <p:nvSpPr>
          <p:cNvPr id="15372" name="Rectangle 12">
            <a:extLst>
              <a:ext uri="{FF2B5EF4-FFF2-40B4-BE49-F238E27FC236}">
                <a16:creationId xmlns:a16="http://schemas.microsoft.com/office/drawing/2014/main" id="{4B2533C4-8C35-4B42-90DE-6B6E849ED0AF}"/>
              </a:ext>
            </a:extLst>
          </p:cNvPr>
          <p:cNvSpPr>
            <a:spLocks noChangeArrowheads="1"/>
          </p:cNvSpPr>
          <p:nvPr/>
        </p:nvSpPr>
        <p:spPr bwMode="auto">
          <a:xfrm>
            <a:off x="2559050" y="306388"/>
            <a:ext cx="52133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800">
                <a:solidFill>
                  <a:schemeClr val="tx2"/>
                </a:solidFill>
                <a:latin typeface="华文新魏" panose="02010800040101010101" pitchFamily="2" charset="-122"/>
                <a:ea typeface="华文新魏" panose="02010800040101010101" pitchFamily="2" charset="-122"/>
              </a:rPr>
              <a:t>区域对象</a:t>
            </a:r>
            <a:r>
              <a:rPr kumimoji="0" lang="zh-CN" altLang="en-US" sz="4800">
                <a:solidFill>
                  <a:schemeClr val="tx2"/>
                </a:solidFill>
                <a:latin typeface="华文新魏" panose="02010800040101010101" pitchFamily="2" charset="-122"/>
                <a:ea typeface="华文新魏" panose="02010800040101010101" pitchFamily="2" charset="-122"/>
              </a:rPr>
              <a:t>的结构</a:t>
            </a:r>
            <a:r>
              <a:rPr kumimoji="0" lang="zh-CN" altLang="en-US" sz="2800">
                <a:solidFill>
                  <a:srgbClr val="CC3300"/>
                </a:solidFill>
                <a:latin typeface="华文新魏" panose="02010800040101010101" pitchFamily="2" charset="-122"/>
                <a:ea typeface="华文新魏" panose="02010800040101010101" pitchFamily="2" charset="-122"/>
              </a:rPr>
              <a:t> </a:t>
            </a:r>
            <a:endParaRPr lang="zh-CN" altLang="en-US" sz="4800">
              <a:solidFill>
                <a:schemeClr val="tx2"/>
              </a:solidFill>
              <a:latin typeface="隶书" panose="02010509060101010101" pitchFamily="49" charset="-122"/>
              <a:ea typeface="隶书" panose="02010509060101010101" pitchFamily="49" charset="-122"/>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026">
            <a:extLst>
              <a:ext uri="{FF2B5EF4-FFF2-40B4-BE49-F238E27FC236}">
                <a16:creationId xmlns:a16="http://schemas.microsoft.com/office/drawing/2014/main" id="{287C1293-8DEA-4BDC-B02C-F1E9076B9B05}"/>
              </a:ext>
            </a:extLst>
          </p:cNvPr>
          <p:cNvSpPr>
            <a:spLocks noGrp="1" noChangeArrowheads="1"/>
          </p:cNvSpPr>
          <p:nvPr>
            <p:ph type="title"/>
          </p:nvPr>
        </p:nvSpPr>
        <p:spPr>
          <a:xfrm>
            <a:off x="533400" y="620713"/>
            <a:ext cx="7772400" cy="1143000"/>
          </a:xfrm>
        </p:spPr>
        <p:txBody>
          <a:bodyPr/>
          <a:lstStyle/>
          <a:p>
            <a:r>
              <a:rPr lang="zh-CN" altLang="en-US" sz="4800">
                <a:solidFill>
                  <a:srgbClr val="800000"/>
                </a:solidFill>
                <a:latin typeface="华文新魏" panose="02010800040101010101" pitchFamily="2" charset="-122"/>
                <a:ea typeface="华文新魏" panose="02010800040101010101" pitchFamily="2" charset="-122"/>
              </a:rPr>
              <a:t>区域对象的使用</a:t>
            </a:r>
            <a:br>
              <a:rPr lang="zh-CN" altLang="en-US" sz="4800">
                <a:solidFill>
                  <a:srgbClr val="800000"/>
                </a:solidFill>
                <a:latin typeface="华文新魏" panose="02010800040101010101" pitchFamily="2" charset="-122"/>
                <a:ea typeface="华文新魏" panose="02010800040101010101" pitchFamily="2" charset="-122"/>
              </a:rPr>
            </a:br>
            <a:endParaRPr lang="zh-CN" altLang="en-US" sz="4800">
              <a:solidFill>
                <a:srgbClr val="800000"/>
              </a:solidFill>
              <a:latin typeface="华文新魏" panose="02010800040101010101" pitchFamily="2" charset="-122"/>
              <a:ea typeface="华文新魏" panose="02010800040101010101" pitchFamily="2" charset="-122"/>
            </a:endParaRPr>
          </a:p>
        </p:txBody>
      </p:sp>
      <p:sp>
        <p:nvSpPr>
          <p:cNvPr id="60419" name="Rectangle 1027">
            <a:extLst>
              <a:ext uri="{FF2B5EF4-FFF2-40B4-BE49-F238E27FC236}">
                <a16:creationId xmlns:a16="http://schemas.microsoft.com/office/drawing/2014/main" id="{8B8FCF57-C83D-4C4C-801D-F8940445BFED}"/>
              </a:ext>
            </a:extLst>
          </p:cNvPr>
          <p:cNvSpPr>
            <a:spLocks noGrp="1" noChangeArrowheads="1"/>
          </p:cNvSpPr>
          <p:nvPr>
            <p:ph type="body" idx="1"/>
          </p:nvPr>
        </p:nvSpPr>
        <p:spPr>
          <a:xfrm>
            <a:off x="914400" y="1341438"/>
            <a:ext cx="7086600" cy="4876800"/>
          </a:xfrm>
        </p:spPr>
        <p:txBody>
          <a:bodyPr/>
          <a:lstStyle/>
          <a:p>
            <a:r>
              <a:rPr lang="zh-CN" altLang="en-US">
                <a:latin typeface="华文新魏" panose="02010800040101010101" pitchFamily="2" charset="-122"/>
                <a:ea typeface="华文新魏" panose="02010800040101010101" pitchFamily="2" charset="-122"/>
              </a:rPr>
              <a:t>一个区域对象代表可由两个或多个进程共享的主存块。</a:t>
            </a:r>
          </a:p>
          <a:p>
            <a:r>
              <a:rPr lang="zh-CN" altLang="en-US">
                <a:latin typeface="华文新魏" panose="02010800040101010101" pitchFamily="2" charset="-122"/>
                <a:ea typeface="华文新魏" panose="02010800040101010101" pitchFamily="2" charset="-122"/>
              </a:rPr>
              <a:t>一个进程的线程可创建区域对象，为它起名字，以便其他进程的线程能打开这个区域对象的句柄。</a:t>
            </a:r>
          </a:p>
          <a:p>
            <a:r>
              <a:rPr lang="zh-CN" altLang="en-US">
                <a:latin typeface="华文新魏" panose="02010800040101010101" pitchFamily="2" charset="-122"/>
                <a:ea typeface="华文新魏" panose="02010800040101010101" pitchFamily="2" charset="-122"/>
              </a:rPr>
              <a:t>区域对象句柄被打开后，线程就能把这个区域对象映射到自己或另一个进程的虚地址空间中。</a:t>
            </a:r>
          </a:p>
        </p:txBody>
      </p:sp>
    </p:spTree>
  </p:cSld>
  <p:clrMapOvr>
    <a:masterClrMapping/>
  </p:clrMapOvr>
  <p:transition>
    <p:blinds dir="vert"/>
  </p:transition>
</p:sld>
</file>

<file path=ppt/theme/theme1.xml><?xml version="1.0" encoding="utf-8"?>
<a:theme xmlns:a="http://schemas.openxmlformats.org/drawingml/2006/main" name="默认设计模板">
  <a:themeElements>
    <a:clrScheme name="">
      <a:dk1>
        <a:srgbClr val="000000"/>
      </a:dk1>
      <a:lt1>
        <a:srgbClr val="FFFFFF"/>
      </a:lt1>
      <a:dk2>
        <a:srgbClr val="660066"/>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2068</Words>
  <Application>Microsoft Office PowerPoint</Application>
  <PresentationFormat>全屏显示(4:3)</PresentationFormat>
  <Paragraphs>267</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Times New Roman</vt:lpstr>
      <vt:lpstr>宋体</vt:lpstr>
      <vt:lpstr>华文新魏</vt:lpstr>
      <vt:lpstr>Arial</vt:lpstr>
      <vt:lpstr>隶书</vt:lpstr>
      <vt:lpstr>Wingdings</vt:lpstr>
      <vt:lpstr>默认设计模板</vt:lpstr>
      <vt:lpstr>4.8Windows 2003虚拟存储管理 </vt:lpstr>
      <vt:lpstr>4.8.1 主存管理的功能和地址空间布局 </vt:lpstr>
      <vt:lpstr>2进程地址空间布局 </vt:lpstr>
      <vt:lpstr>4．8．2用户空间主存分配 </vt:lpstr>
      <vt:lpstr>1 虚址描述符 </vt:lpstr>
      <vt:lpstr>VAD的使用 </vt:lpstr>
      <vt:lpstr>2 区域对象及作用 </vt:lpstr>
      <vt:lpstr>  </vt:lpstr>
      <vt:lpstr>区域对象的使用 </vt:lpstr>
      <vt:lpstr>3 应用程序主存管理方法</vt:lpstr>
      <vt:lpstr>2)主存堆分配 </vt:lpstr>
      <vt:lpstr>3)主存映射文件(1) </vt:lpstr>
      <vt:lpstr>主存映射文件(2) 使用步骤 </vt:lpstr>
      <vt:lpstr>4.8.3主存管理的实现 </vt:lpstr>
      <vt:lpstr>2页框号数据库(1) </vt:lpstr>
      <vt:lpstr>  </vt:lpstr>
      <vt:lpstr>页框号数据库(3)  PFN可能状态 </vt:lpstr>
      <vt:lpstr>  </vt:lpstr>
      <vt:lpstr>3 缺页处理(1) </vt:lpstr>
      <vt:lpstr>缺页处理(2) </vt:lpstr>
      <vt:lpstr>4原型页表项(1) </vt:lpstr>
      <vt:lpstr>  </vt:lpstr>
      <vt:lpstr>5 页面淘汰算法与工作集管理 </vt:lpstr>
      <vt:lpstr>“修改页写回程序” </vt:lpstr>
      <vt:lpstr>6工作集管理(1) </vt:lpstr>
      <vt:lpstr>  </vt:lpstr>
      <vt:lpstr>工作集管理(3) </vt:lpstr>
      <vt:lpstr>工作集管理(4)</vt:lpstr>
      <vt:lpstr>工作集管理(5)</vt:lpstr>
      <vt:lpstr>工作集管理(6)</vt:lpstr>
      <vt:lpstr>7系统工作集中驻留5种页面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110</cp:revision>
  <dcterms:created xsi:type="dcterms:W3CDTF">2002-10-28T07:32:45Z</dcterms:created>
  <dcterms:modified xsi:type="dcterms:W3CDTF">2019-09-17T18:55:48Z</dcterms:modified>
</cp:coreProperties>
</file>