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259" r:id="rId3"/>
    <p:sldId id="260" r:id="rId4"/>
    <p:sldId id="261" r:id="rId5"/>
    <p:sldId id="262" r:id="rId6"/>
    <p:sldId id="263" r:id="rId7"/>
    <p:sldId id="264" r:id="rId8"/>
    <p:sldId id="265" r:id="rId9"/>
    <p:sldId id="266" r:id="rId10"/>
    <p:sldId id="303" r:id="rId11"/>
    <p:sldId id="304" r:id="rId12"/>
    <p:sldId id="273" r:id="rId13"/>
    <p:sldId id="275" r:id="rId14"/>
    <p:sldId id="276" r:id="rId15"/>
    <p:sldId id="280" r:id="rId16"/>
    <p:sldId id="302" r:id="rId17"/>
    <p:sldId id="305" r:id="rId1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32"/>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FF3300"/>
    <a:srgbClr val="990000"/>
    <a:srgbClr val="FF9900"/>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95" autoAdjust="0"/>
    <p:restoredTop sz="90929"/>
  </p:normalViewPr>
  <p:slideViewPr>
    <p:cSldViewPr>
      <p:cViewPr varScale="1">
        <p:scale>
          <a:sx n="86" d="100"/>
          <a:sy n="86" d="100"/>
        </p:scale>
        <p:origin x="97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a:extLst>
              <a:ext uri="{FF2B5EF4-FFF2-40B4-BE49-F238E27FC236}">
                <a16:creationId xmlns:a16="http://schemas.microsoft.com/office/drawing/2014/main" id="{CC09D837-30D0-4A6F-921A-CD44688A743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ED98DD4-3C54-4474-B294-7603F1DD40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F230957-E638-49F9-B0BA-6BF96AA7B67B}"/>
              </a:ext>
            </a:extLst>
          </p:cNvPr>
          <p:cNvSpPr>
            <a:spLocks noGrp="1" noChangeArrowheads="1"/>
          </p:cNvSpPr>
          <p:nvPr>
            <p:ph type="sldNum" sz="quarter" idx="12"/>
          </p:nvPr>
        </p:nvSpPr>
        <p:spPr>
          <a:ln/>
        </p:spPr>
        <p:txBody>
          <a:bodyPr/>
          <a:lstStyle>
            <a:lvl1pPr>
              <a:defRPr/>
            </a:lvl1pPr>
          </a:lstStyle>
          <a:p>
            <a:fld id="{27F8F60C-402B-43B1-BA0A-8D90823CA2CE}" type="slidenum">
              <a:rPr lang="en-US" altLang="zh-CN"/>
              <a:pPr/>
              <a:t>‹#›</a:t>
            </a:fld>
            <a:endParaRPr lang="en-US" altLang="zh-CN"/>
          </a:p>
        </p:txBody>
      </p:sp>
    </p:spTree>
    <p:extLst>
      <p:ext uri="{BB962C8B-B14F-4D97-AF65-F5344CB8AC3E}">
        <p14:creationId xmlns:p14="http://schemas.microsoft.com/office/powerpoint/2010/main" val="8281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F5A0FEF9-60FF-4456-9A83-2FA9C0F26C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5D8F6DF-B9F7-4CF5-93BD-BCBD983C2C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A40617B-41DA-41B5-9AE5-09BD30200CAB}"/>
              </a:ext>
            </a:extLst>
          </p:cNvPr>
          <p:cNvSpPr>
            <a:spLocks noGrp="1" noChangeArrowheads="1"/>
          </p:cNvSpPr>
          <p:nvPr>
            <p:ph type="sldNum" sz="quarter" idx="12"/>
          </p:nvPr>
        </p:nvSpPr>
        <p:spPr>
          <a:ln/>
        </p:spPr>
        <p:txBody>
          <a:bodyPr/>
          <a:lstStyle>
            <a:lvl1pPr>
              <a:defRPr/>
            </a:lvl1pPr>
          </a:lstStyle>
          <a:p>
            <a:fld id="{BC3E6767-A815-4A88-A1FF-0A9475D91B01}" type="slidenum">
              <a:rPr lang="en-US" altLang="zh-CN"/>
              <a:pPr/>
              <a:t>‹#›</a:t>
            </a:fld>
            <a:endParaRPr lang="en-US" altLang="zh-CN"/>
          </a:p>
        </p:txBody>
      </p:sp>
    </p:spTree>
    <p:extLst>
      <p:ext uri="{BB962C8B-B14F-4D97-AF65-F5344CB8AC3E}">
        <p14:creationId xmlns:p14="http://schemas.microsoft.com/office/powerpoint/2010/main" val="99825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E2A08DD5-C701-4DE1-98B7-2C19672767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7969616-5337-457D-8B56-F5609BE750B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8E4B574-C3CE-413D-ADF0-33FC6ADAE436}"/>
              </a:ext>
            </a:extLst>
          </p:cNvPr>
          <p:cNvSpPr>
            <a:spLocks noGrp="1" noChangeArrowheads="1"/>
          </p:cNvSpPr>
          <p:nvPr>
            <p:ph type="sldNum" sz="quarter" idx="12"/>
          </p:nvPr>
        </p:nvSpPr>
        <p:spPr>
          <a:ln/>
        </p:spPr>
        <p:txBody>
          <a:bodyPr/>
          <a:lstStyle>
            <a:lvl1pPr>
              <a:defRPr/>
            </a:lvl1pPr>
          </a:lstStyle>
          <a:p>
            <a:fld id="{D6462E53-FCEB-49F3-B80F-923B4DC4A394}" type="slidenum">
              <a:rPr lang="en-US" altLang="zh-CN"/>
              <a:pPr/>
              <a:t>‹#›</a:t>
            </a:fld>
            <a:endParaRPr lang="en-US" altLang="zh-CN"/>
          </a:p>
        </p:txBody>
      </p:sp>
    </p:spTree>
    <p:extLst>
      <p:ext uri="{BB962C8B-B14F-4D97-AF65-F5344CB8AC3E}">
        <p14:creationId xmlns:p14="http://schemas.microsoft.com/office/powerpoint/2010/main" val="407159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BF0AE8F2-1552-426D-A1B3-393211DFB3E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71AD29C-AB54-4472-84D3-E92383A90B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F23150D-067D-49CF-B25F-669ECC02548F}"/>
              </a:ext>
            </a:extLst>
          </p:cNvPr>
          <p:cNvSpPr>
            <a:spLocks noGrp="1" noChangeArrowheads="1"/>
          </p:cNvSpPr>
          <p:nvPr>
            <p:ph type="sldNum" sz="quarter" idx="12"/>
          </p:nvPr>
        </p:nvSpPr>
        <p:spPr>
          <a:ln/>
        </p:spPr>
        <p:txBody>
          <a:bodyPr/>
          <a:lstStyle>
            <a:lvl1pPr>
              <a:defRPr/>
            </a:lvl1pPr>
          </a:lstStyle>
          <a:p>
            <a:fld id="{90E13FCA-C789-4AD0-B376-8C5CAE4F62D1}" type="slidenum">
              <a:rPr lang="en-US" altLang="zh-CN"/>
              <a:pPr/>
              <a:t>‹#›</a:t>
            </a:fld>
            <a:endParaRPr lang="en-US" altLang="zh-CN"/>
          </a:p>
        </p:txBody>
      </p:sp>
    </p:spTree>
    <p:extLst>
      <p:ext uri="{BB962C8B-B14F-4D97-AF65-F5344CB8AC3E}">
        <p14:creationId xmlns:p14="http://schemas.microsoft.com/office/powerpoint/2010/main" val="23228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a:extLst>
              <a:ext uri="{FF2B5EF4-FFF2-40B4-BE49-F238E27FC236}">
                <a16:creationId xmlns:a16="http://schemas.microsoft.com/office/drawing/2014/main" id="{6989F208-60BC-483B-B2EF-0EC049C950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C9E88AB-42A7-4D98-AA21-E180D5831A2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E572C3F-FE4E-43E1-A4EE-F7D7E447EF41}"/>
              </a:ext>
            </a:extLst>
          </p:cNvPr>
          <p:cNvSpPr>
            <a:spLocks noGrp="1" noChangeArrowheads="1"/>
          </p:cNvSpPr>
          <p:nvPr>
            <p:ph type="sldNum" sz="quarter" idx="12"/>
          </p:nvPr>
        </p:nvSpPr>
        <p:spPr>
          <a:ln/>
        </p:spPr>
        <p:txBody>
          <a:bodyPr/>
          <a:lstStyle>
            <a:lvl1pPr>
              <a:defRPr/>
            </a:lvl1pPr>
          </a:lstStyle>
          <a:p>
            <a:fld id="{A8A249AE-44FD-42BB-9535-887A68F48374}" type="slidenum">
              <a:rPr lang="en-US" altLang="zh-CN"/>
              <a:pPr/>
              <a:t>‹#›</a:t>
            </a:fld>
            <a:endParaRPr lang="en-US" altLang="zh-CN"/>
          </a:p>
        </p:txBody>
      </p:sp>
    </p:spTree>
    <p:extLst>
      <p:ext uri="{BB962C8B-B14F-4D97-AF65-F5344CB8AC3E}">
        <p14:creationId xmlns:p14="http://schemas.microsoft.com/office/powerpoint/2010/main" val="81725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a:extLst>
              <a:ext uri="{FF2B5EF4-FFF2-40B4-BE49-F238E27FC236}">
                <a16:creationId xmlns:a16="http://schemas.microsoft.com/office/drawing/2014/main" id="{021AE368-FBE3-405C-913D-23D5F92672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64AF2EF-8C4C-4A24-B14A-837A853B99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F2B01EE-C9F1-4AC0-97EE-56673ECBB685}"/>
              </a:ext>
            </a:extLst>
          </p:cNvPr>
          <p:cNvSpPr>
            <a:spLocks noGrp="1" noChangeArrowheads="1"/>
          </p:cNvSpPr>
          <p:nvPr>
            <p:ph type="sldNum" sz="quarter" idx="12"/>
          </p:nvPr>
        </p:nvSpPr>
        <p:spPr>
          <a:ln/>
        </p:spPr>
        <p:txBody>
          <a:bodyPr/>
          <a:lstStyle>
            <a:lvl1pPr>
              <a:defRPr/>
            </a:lvl1pPr>
          </a:lstStyle>
          <a:p>
            <a:fld id="{04079613-1478-4AF5-8F7F-262378532018}" type="slidenum">
              <a:rPr lang="en-US" altLang="zh-CN"/>
              <a:pPr/>
              <a:t>‹#›</a:t>
            </a:fld>
            <a:endParaRPr lang="en-US" altLang="zh-CN"/>
          </a:p>
        </p:txBody>
      </p:sp>
    </p:spTree>
    <p:extLst>
      <p:ext uri="{BB962C8B-B14F-4D97-AF65-F5344CB8AC3E}">
        <p14:creationId xmlns:p14="http://schemas.microsoft.com/office/powerpoint/2010/main" val="172961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a:extLst>
              <a:ext uri="{FF2B5EF4-FFF2-40B4-BE49-F238E27FC236}">
                <a16:creationId xmlns:a16="http://schemas.microsoft.com/office/drawing/2014/main" id="{C246C6B2-2B24-4E68-9B03-AE2DC46B844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285DC558-AA29-4919-AADE-12F049949A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157D784-00E2-424F-A522-62B811F59223}"/>
              </a:ext>
            </a:extLst>
          </p:cNvPr>
          <p:cNvSpPr>
            <a:spLocks noGrp="1" noChangeArrowheads="1"/>
          </p:cNvSpPr>
          <p:nvPr>
            <p:ph type="sldNum" sz="quarter" idx="12"/>
          </p:nvPr>
        </p:nvSpPr>
        <p:spPr>
          <a:ln/>
        </p:spPr>
        <p:txBody>
          <a:bodyPr/>
          <a:lstStyle>
            <a:lvl1pPr>
              <a:defRPr/>
            </a:lvl1pPr>
          </a:lstStyle>
          <a:p>
            <a:fld id="{EF082AA9-7333-4574-A087-6422A7012393}" type="slidenum">
              <a:rPr lang="en-US" altLang="zh-CN"/>
              <a:pPr/>
              <a:t>‹#›</a:t>
            </a:fld>
            <a:endParaRPr lang="en-US" altLang="zh-CN"/>
          </a:p>
        </p:txBody>
      </p:sp>
    </p:spTree>
    <p:extLst>
      <p:ext uri="{BB962C8B-B14F-4D97-AF65-F5344CB8AC3E}">
        <p14:creationId xmlns:p14="http://schemas.microsoft.com/office/powerpoint/2010/main" val="305976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a:extLst>
              <a:ext uri="{FF2B5EF4-FFF2-40B4-BE49-F238E27FC236}">
                <a16:creationId xmlns:a16="http://schemas.microsoft.com/office/drawing/2014/main" id="{C0D1104F-8355-492E-9C71-BC2DE3FD92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623CB94-B17D-447A-921C-9680DBFF0E8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FFB9EE4-4616-46CF-B4FC-FD0C75B5E663}"/>
              </a:ext>
            </a:extLst>
          </p:cNvPr>
          <p:cNvSpPr>
            <a:spLocks noGrp="1" noChangeArrowheads="1"/>
          </p:cNvSpPr>
          <p:nvPr>
            <p:ph type="sldNum" sz="quarter" idx="12"/>
          </p:nvPr>
        </p:nvSpPr>
        <p:spPr>
          <a:ln/>
        </p:spPr>
        <p:txBody>
          <a:bodyPr/>
          <a:lstStyle>
            <a:lvl1pPr>
              <a:defRPr/>
            </a:lvl1pPr>
          </a:lstStyle>
          <a:p>
            <a:fld id="{694FCAA9-C4D2-4C6A-9894-35ABD38B7780}" type="slidenum">
              <a:rPr lang="en-US" altLang="zh-CN"/>
              <a:pPr/>
              <a:t>‹#›</a:t>
            </a:fld>
            <a:endParaRPr lang="en-US" altLang="zh-CN"/>
          </a:p>
        </p:txBody>
      </p:sp>
    </p:spTree>
    <p:extLst>
      <p:ext uri="{BB962C8B-B14F-4D97-AF65-F5344CB8AC3E}">
        <p14:creationId xmlns:p14="http://schemas.microsoft.com/office/powerpoint/2010/main" val="345165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1B180C-A56C-4256-BECC-ECB7D69D24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E720058-8155-4DD5-8E73-C731D4004F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1629C61B-3D66-453C-9077-CAD97E372D3B}"/>
              </a:ext>
            </a:extLst>
          </p:cNvPr>
          <p:cNvSpPr>
            <a:spLocks noGrp="1" noChangeArrowheads="1"/>
          </p:cNvSpPr>
          <p:nvPr>
            <p:ph type="sldNum" sz="quarter" idx="12"/>
          </p:nvPr>
        </p:nvSpPr>
        <p:spPr>
          <a:ln/>
        </p:spPr>
        <p:txBody>
          <a:bodyPr/>
          <a:lstStyle>
            <a:lvl1pPr>
              <a:defRPr/>
            </a:lvl1pPr>
          </a:lstStyle>
          <a:p>
            <a:fld id="{EF959D35-D4F4-4C0E-97BA-2261FF9F890E}" type="slidenum">
              <a:rPr lang="en-US" altLang="zh-CN"/>
              <a:pPr/>
              <a:t>‹#›</a:t>
            </a:fld>
            <a:endParaRPr lang="en-US" altLang="zh-CN"/>
          </a:p>
        </p:txBody>
      </p:sp>
    </p:spTree>
    <p:extLst>
      <p:ext uri="{BB962C8B-B14F-4D97-AF65-F5344CB8AC3E}">
        <p14:creationId xmlns:p14="http://schemas.microsoft.com/office/powerpoint/2010/main" val="2996079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5C5B50F9-7AE6-44E4-A212-BC0CBEB4B2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B824E6B-F4AA-4BFD-AAC1-FCD644BBC16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C72F0F3-0FC5-4F20-9DF4-4598718F929E}"/>
              </a:ext>
            </a:extLst>
          </p:cNvPr>
          <p:cNvSpPr>
            <a:spLocks noGrp="1" noChangeArrowheads="1"/>
          </p:cNvSpPr>
          <p:nvPr>
            <p:ph type="sldNum" sz="quarter" idx="12"/>
          </p:nvPr>
        </p:nvSpPr>
        <p:spPr>
          <a:ln/>
        </p:spPr>
        <p:txBody>
          <a:bodyPr/>
          <a:lstStyle>
            <a:lvl1pPr>
              <a:defRPr/>
            </a:lvl1pPr>
          </a:lstStyle>
          <a:p>
            <a:fld id="{CC51F258-3086-4A39-A897-231ACCD83885}" type="slidenum">
              <a:rPr lang="en-US" altLang="zh-CN"/>
              <a:pPr/>
              <a:t>‹#›</a:t>
            </a:fld>
            <a:endParaRPr lang="en-US" altLang="zh-CN"/>
          </a:p>
        </p:txBody>
      </p:sp>
    </p:spTree>
    <p:extLst>
      <p:ext uri="{BB962C8B-B14F-4D97-AF65-F5344CB8AC3E}">
        <p14:creationId xmlns:p14="http://schemas.microsoft.com/office/powerpoint/2010/main" val="238617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3A9F70F8-0BBC-4B5B-8214-309F3B2C13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477AE5F-9F2B-40EE-989E-C31E45DF49A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452AD4F-5283-4688-A6BD-8BEE4CBC8C8D}"/>
              </a:ext>
            </a:extLst>
          </p:cNvPr>
          <p:cNvSpPr>
            <a:spLocks noGrp="1" noChangeArrowheads="1"/>
          </p:cNvSpPr>
          <p:nvPr>
            <p:ph type="sldNum" sz="quarter" idx="12"/>
          </p:nvPr>
        </p:nvSpPr>
        <p:spPr>
          <a:ln/>
        </p:spPr>
        <p:txBody>
          <a:bodyPr/>
          <a:lstStyle>
            <a:lvl1pPr>
              <a:defRPr/>
            </a:lvl1pPr>
          </a:lstStyle>
          <a:p>
            <a:fld id="{198C4855-90D5-42D5-ACD1-66E92280D7F7}" type="slidenum">
              <a:rPr lang="en-US" altLang="zh-CN"/>
              <a:pPr/>
              <a:t>‹#›</a:t>
            </a:fld>
            <a:endParaRPr lang="en-US" altLang="zh-CN"/>
          </a:p>
        </p:txBody>
      </p:sp>
    </p:spTree>
    <p:extLst>
      <p:ext uri="{BB962C8B-B14F-4D97-AF65-F5344CB8AC3E}">
        <p14:creationId xmlns:p14="http://schemas.microsoft.com/office/powerpoint/2010/main" val="46892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D0D2393-4076-4B23-AA1F-9F101F69A8C8}"/>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44071EF-4AB0-473B-BABF-4BB794C60038}"/>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F7E3AF83-6EBE-49B0-B9D7-CCF3F6479D9E}"/>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a:extLst>
              <a:ext uri="{FF2B5EF4-FFF2-40B4-BE49-F238E27FC236}">
                <a16:creationId xmlns:a16="http://schemas.microsoft.com/office/drawing/2014/main" id="{7EF6075E-8F16-4BD0-86D5-BEE1E28E13B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a:extLst>
              <a:ext uri="{FF2B5EF4-FFF2-40B4-BE49-F238E27FC236}">
                <a16:creationId xmlns:a16="http://schemas.microsoft.com/office/drawing/2014/main" id="{9616F25D-855D-4FC4-91A4-790F8F02B113}"/>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8710DBD-0C06-4183-824A-33217D7C776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050">
            <a:extLst>
              <a:ext uri="{FF2B5EF4-FFF2-40B4-BE49-F238E27FC236}">
                <a16:creationId xmlns:a16="http://schemas.microsoft.com/office/drawing/2014/main" id="{13F75542-B328-4439-848F-5FD8C42DB97E}"/>
              </a:ext>
            </a:extLst>
          </p:cNvPr>
          <p:cNvSpPr>
            <a:spLocks noChangeArrowheads="1"/>
          </p:cNvSpPr>
          <p:nvPr/>
        </p:nvSpPr>
        <p:spPr bwMode="auto">
          <a:xfrm>
            <a:off x="914400" y="188913"/>
            <a:ext cx="723900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5400">
                <a:solidFill>
                  <a:schemeClr val="tx2"/>
                </a:solidFill>
                <a:latin typeface="华文新魏" panose="02010800040101010101" pitchFamily="2" charset="-122"/>
                <a:ea typeface="华文新魏" panose="02010800040101010101" pitchFamily="2" charset="-122"/>
              </a:rPr>
              <a:t>操</a:t>
            </a:r>
            <a:r>
              <a:rPr lang="zh-CN" altLang="en-US" sz="5400">
                <a:solidFill>
                  <a:schemeClr val="tx2"/>
                </a:solidFill>
                <a:latin typeface="华文新魏" panose="02010800040101010101" pitchFamily="2" charset="-122"/>
                <a:ea typeface="华文新魏" panose="02010800040101010101" pitchFamily="2" charset="-122"/>
              </a:rPr>
              <a:t>作系统教程</a:t>
            </a:r>
            <a:r>
              <a:rPr lang="en-US" altLang="zh-CN" sz="5400">
                <a:solidFill>
                  <a:schemeClr val="tx2"/>
                </a:solidFill>
                <a:latin typeface="华文新魏" panose="02010800040101010101" pitchFamily="2" charset="-122"/>
                <a:ea typeface="华文新魏" panose="02010800040101010101" pitchFamily="2" charset="-122"/>
              </a:rPr>
              <a:t>(</a:t>
            </a:r>
            <a:r>
              <a:rPr lang="zh-CN" altLang="en-US" sz="5400">
                <a:solidFill>
                  <a:schemeClr val="tx2"/>
                </a:solidFill>
                <a:latin typeface="华文新魏" panose="02010800040101010101" pitchFamily="2" charset="-122"/>
                <a:ea typeface="华文新魏" panose="02010800040101010101" pitchFamily="2" charset="-122"/>
              </a:rPr>
              <a:t>第</a:t>
            </a:r>
            <a:r>
              <a:rPr lang="en-US" altLang="zh-CN" sz="5400">
                <a:solidFill>
                  <a:schemeClr val="tx2"/>
                </a:solidFill>
                <a:latin typeface="华文新魏" panose="02010800040101010101" pitchFamily="2" charset="-122"/>
                <a:ea typeface="华文新魏" panose="02010800040101010101" pitchFamily="2" charset="-122"/>
              </a:rPr>
              <a:t>3</a:t>
            </a:r>
            <a:r>
              <a:rPr lang="zh-CN" altLang="en-US" sz="5400">
                <a:solidFill>
                  <a:schemeClr val="tx2"/>
                </a:solidFill>
                <a:latin typeface="华文新魏" panose="02010800040101010101" pitchFamily="2" charset="-122"/>
                <a:ea typeface="华文新魏" panose="02010800040101010101" pitchFamily="2" charset="-122"/>
              </a:rPr>
              <a:t>版</a:t>
            </a:r>
            <a:r>
              <a:rPr lang="en-US" altLang="zh-CN" sz="5400">
                <a:solidFill>
                  <a:schemeClr val="tx2"/>
                </a:solidFill>
                <a:latin typeface="华文新魏" panose="02010800040101010101" pitchFamily="2" charset="-122"/>
                <a:ea typeface="华文新魏" panose="02010800040101010101" pitchFamily="2" charset="-122"/>
              </a:rPr>
              <a:t>)</a:t>
            </a:r>
            <a:br>
              <a:rPr lang="en-US" altLang="zh-CN" sz="2000" b="1">
                <a:solidFill>
                  <a:schemeClr val="tx2"/>
                </a:solidFill>
                <a:latin typeface="华文新魏" panose="02010800040101010101" pitchFamily="2" charset="-122"/>
                <a:ea typeface="华文新魏" panose="02010800040101010101" pitchFamily="2" charset="-122"/>
              </a:rPr>
            </a:br>
            <a:r>
              <a:rPr lang="zh-CN" altLang="en-US" sz="4400">
                <a:solidFill>
                  <a:schemeClr val="tx2"/>
                </a:solidFill>
                <a:latin typeface="华文新魏" panose="02010800040101010101" pitchFamily="2" charset="-122"/>
                <a:ea typeface="华文新魏" panose="02010800040101010101" pitchFamily="2" charset="-122"/>
              </a:rPr>
              <a:t>第五章  设备管理</a:t>
            </a:r>
            <a:endParaRPr kumimoji="0" lang="zh-CN" altLang="en-US" sz="4400">
              <a:solidFill>
                <a:schemeClr val="tx2"/>
              </a:solidFill>
              <a:latin typeface="华文新魏" panose="02010800040101010101" pitchFamily="2" charset="-122"/>
              <a:ea typeface="华文新魏" panose="02010800040101010101" pitchFamily="2" charset="-122"/>
            </a:endParaRPr>
          </a:p>
        </p:txBody>
      </p:sp>
      <p:sp>
        <p:nvSpPr>
          <p:cNvPr id="2051" name="Rectangle 2051">
            <a:extLst>
              <a:ext uri="{FF2B5EF4-FFF2-40B4-BE49-F238E27FC236}">
                <a16:creationId xmlns:a16="http://schemas.microsoft.com/office/drawing/2014/main" id="{49DF8590-DD65-4127-8407-4F4853F24CBF}"/>
              </a:ext>
            </a:extLst>
          </p:cNvPr>
          <p:cNvSpPr>
            <a:spLocks noChangeArrowheads="1"/>
          </p:cNvSpPr>
          <p:nvPr/>
        </p:nvSpPr>
        <p:spPr bwMode="auto">
          <a:xfrm>
            <a:off x="1258888" y="5026025"/>
            <a:ext cx="64277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kumimoji="0" lang="zh-CN" altLang="en-US" sz="4000">
                <a:solidFill>
                  <a:schemeClr val="tx2"/>
                </a:solidFill>
                <a:latin typeface="华文新魏" panose="02010800040101010101" pitchFamily="2" charset="-122"/>
                <a:ea typeface="华文新魏" panose="02010800040101010101" pitchFamily="2" charset="-122"/>
              </a:rPr>
              <a:t>高等教育出版社</a:t>
            </a:r>
            <a:r>
              <a:rPr lang="zh-CN" altLang="en-US" sz="3200" b="1">
                <a:solidFill>
                  <a:srgbClr val="33CC33"/>
                </a:solidFill>
              </a:rPr>
              <a:t>  </a:t>
            </a:r>
          </a:p>
          <a:p>
            <a:pPr algn="ctr" eaLnBrk="1" hangingPunct="1">
              <a:spcBef>
                <a:spcPct val="20000"/>
              </a:spcBef>
            </a:pPr>
            <a:r>
              <a:rPr lang="en-US" altLang="zh-CN" sz="3200" b="1">
                <a:solidFill>
                  <a:schemeClr val="tx2"/>
                </a:solidFill>
              </a:rPr>
              <a:t>2008</a:t>
            </a:r>
            <a:r>
              <a:rPr lang="zh-CN" altLang="en-US" sz="3200" b="1">
                <a:solidFill>
                  <a:schemeClr val="tx2"/>
                </a:solidFill>
              </a:rPr>
              <a:t>年</a:t>
            </a:r>
            <a:r>
              <a:rPr lang="en-US" altLang="zh-CN" sz="3200" b="1">
                <a:solidFill>
                  <a:schemeClr val="tx2"/>
                </a:solidFill>
              </a:rPr>
              <a:t>3</a:t>
            </a:r>
            <a:r>
              <a:rPr lang="zh-CN" altLang="en-US" sz="3200" b="1">
                <a:solidFill>
                  <a:schemeClr val="tx2"/>
                </a:solidFill>
              </a:rPr>
              <a:t>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5457233-8457-438C-974F-59049AB20EB1}"/>
              </a:ext>
            </a:extLst>
          </p:cNvPr>
          <p:cNvSpPr>
            <a:spLocks noGrp="1" noChangeArrowheads="1"/>
          </p:cNvSpPr>
          <p:nvPr>
            <p:ph type="title"/>
          </p:nvPr>
        </p:nvSpPr>
        <p:spPr>
          <a:xfrm>
            <a:off x="611188" y="26035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1 </a:t>
            </a:r>
            <a:r>
              <a:rPr lang="zh-CN" altLang="en-US" sz="4800">
                <a:latin typeface="华文新魏" panose="02010800040101010101" pitchFamily="2" charset="-122"/>
                <a:ea typeface="华文新魏" panose="02010800040101010101" pitchFamily="2" charset="-122"/>
              </a:rPr>
              <a:t>轮询方式</a:t>
            </a:r>
          </a:p>
        </p:txBody>
      </p:sp>
      <p:sp>
        <p:nvSpPr>
          <p:cNvPr id="11267" name="Rectangle 3">
            <a:extLst>
              <a:ext uri="{FF2B5EF4-FFF2-40B4-BE49-F238E27FC236}">
                <a16:creationId xmlns:a16="http://schemas.microsoft.com/office/drawing/2014/main" id="{0D8C2616-AC74-43DE-B668-64E6A49A54B5}"/>
              </a:ext>
            </a:extLst>
          </p:cNvPr>
          <p:cNvSpPr>
            <a:spLocks noGrp="1" noChangeArrowheads="1"/>
          </p:cNvSpPr>
          <p:nvPr>
            <p:ph type="body" idx="1"/>
          </p:nvPr>
        </p:nvSpPr>
        <p:spPr>
          <a:xfrm>
            <a:off x="685800" y="1196975"/>
            <a:ext cx="7772400" cy="5256213"/>
          </a:xfrm>
        </p:spPr>
        <p:txBody>
          <a:bodyPr/>
          <a:lstStyle/>
          <a:p>
            <a:pPr eaLnBrk="1" hangingPunct="1"/>
            <a:r>
              <a:rPr lang="zh-CN" altLang="en-US" sz="2800">
                <a:latin typeface="华文新魏" panose="02010800040101010101" pitchFamily="2" charset="-122"/>
                <a:ea typeface="华文新魏" panose="02010800040101010101" pitchFamily="2" charset="-122"/>
              </a:rPr>
              <a:t>使用查询指令测试设备控制器的忙闲状态位，决定主存和设备是否能交换数据。</a:t>
            </a:r>
          </a:p>
          <a:p>
            <a:pPr eaLnBrk="1" hangingPunct="1"/>
            <a:r>
              <a:rPr lang="zh-CN" altLang="en-US" sz="2800">
                <a:latin typeface="华文新魏" panose="02010800040101010101" pitchFamily="2" charset="-122"/>
                <a:ea typeface="华文新魏" panose="02010800040101010101" pitchFamily="2" charset="-122"/>
              </a:rPr>
              <a:t>轮询方式使用：</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查询指令：查询设备是否就绪；</a:t>
            </a: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读</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写指令：当设备就绪时，执行数据交换；</a:t>
            </a:r>
            <a:r>
              <a:rPr lang="en-US" altLang="zh-CN" sz="2800">
                <a:latin typeface="华文新魏" panose="02010800040101010101" pitchFamily="2" charset="-122"/>
                <a:ea typeface="华文新魏" panose="02010800040101010101" pitchFamily="2" charset="-122"/>
              </a:rPr>
              <a:t>3)</a:t>
            </a:r>
            <a:r>
              <a:rPr lang="zh-CN" altLang="en-US" sz="2800">
                <a:latin typeface="华文新魏" panose="02010800040101010101" pitchFamily="2" charset="-122"/>
                <a:ea typeface="华文新魏" panose="02010800040101010101" pitchFamily="2" charset="-122"/>
              </a:rPr>
              <a:t>转移指令：当设备未就绪时，执行转移指令转向查询指令继续查询。</a:t>
            </a:r>
          </a:p>
          <a:p>
            <a:pPr eaLnBrk="1" hangingPunct="1"/>
            <a:r>
              <a:rPr lang="zh-CN" altLang="en-US" sz="2800">
                <a:latin typeface="华文新魏" panose="02010800040101010101" pitchFamily="2" charset="-122"/>
                <a:ea typeface="华文新魏" panose="02010800040101010101" pitchFamily="2" charset="-122"/>
              </a:rPr>
              <a:t>几个设备同时要求</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，可对每个设备都编写</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数据处理程序，轮流查询这些设备的状态位，当某个设备准备好允许</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数据时，就调用这个设备的</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程序处理数据传输，否则依次轮询下个设备是否准备好。</a:t>
            </a:r>
          </a:p>
          <a:p>
            <a:pPr eaLnBrk="1" hangingPunct="1"/>
            <a:endParaRPr lang="en-US" altLang="zh-CN" sz="2800">
              <a:latin typeface="华文新魏" panose="02010800040101010101" pitchFamily="2" charset="-122"/>
              <a:ea typeface="华文新魏" panose="020108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A216F0D-C449-491D-93E5-7278CA777F91}"/>
              </a:ext>
            </a:extLst>
          </p:cNvPr>
          <p:cNvSpPr>
            <a:spLocks noGrp="1" noChangeArrowheads="1"/>
          </p:cNvSpPr>
          <p:nvPr>
            <p:ph type="title"/>
          </p:nvPr>
        </p:nvSpPr>
        <p:spPr>
          <a:xfrm>
            <a:off x="611188" y="188913"/>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2 </a:t>
            </a:r>
            <a:r>
              <a:rPr lang="zh-CN" altLang="en-US" sz="4800">
                <a:latin typeface="华文新魏" panose="02010800040101010101" pitchFamily="2" charset="-122"/>
                <a:ea typeface="华文新魏" panose="02010800040101010101" pitchFamily="2" charset="-122"/>
              </a:rPr>
              <a:t>中断方式</a:t>
            </a:r>
          </a:p>
        </p:txBody>
      </p:sp>
      <p:sp>
        <p:nvSpPr>
          <p:cNvPr id="12291" name="Rectangle 3">
            <a:extLst>
              <a:ext uri="{FF2B5EF4-FFF2-40B4-BE49-F238E27FC236}">
                <a16:creationId xmlns:a16="http://schemas.microsoft.com/office/drawing/2014/main" id="{A94BD393-87FB-4BAC-B9E4-91D3A48D0E51}"/>
              </a:ext>
            </a:extLst>
          </p:cNvPr>
          <p:cNvSpPr>
            <a:spLocks noGrp="1" noChangeArrowheads="1"/>
          </p:cNvSpPr>
          <p:nvPr>
            <p:ph type="body" idx="1"/>
          </p:nvPr>
        </p:nvSpPr>
        <p:spPr>
          <a:xfrm>
            <a:off x="685800" y="1196975"/>
            <a:ext cx="7772400" cy="5661025"/>
          </a:xfrm>
        </p:spPr>
        <p:txBody>
          <a:bodyPr/>
          <a:lstStyle/>
          <a:p>
            <a:pPr eaLnBrk="1" hangingPunct="1">
              <a:lnSpc>
                <a:spcPct val="80000"/>
              </a:lnSpc>
            </a:pPr>
            <a:r>
              <a:rPr lang="zh-CN" altLang="en-US" sz="2800">
                <a:latin typeface="华文新魏" panose="02010800040101010101" pitchFamily="2" charset="-122"/>
                <a:ea typeface="华文新魏" panose="02010800040101010101" pitchFamily="2" charset="-122"/>
              </a:rPr>
              <a:t>中断方式要求</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与设备控制器及设备之间有中断请求线，控制器的状态寄存器有相应中断允许位。</a:t>
            </a:r>
          </a:p>
          <a:p>
            <a:pPr eaLnBrk="1" hangingPunct="1">
              <a:lnSpc>
                <a:spcPct val="80000"/>
              </a:lnSpc>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与设备之间数据传输过程：</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进程发出启动</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指令，这时</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会加载控制信息到设备控制器的寄存器，然后，进程继续执行或放弃</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等待设备操作完成；</a:t>
            </a: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设备控制器检查状态寄存器内容，按照</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指令的要求，执行相应</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操作，一旦传输完成，设备控制器通过中断请求线发出</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中断信号；</a:t>
            </a:r>
            <a:r>
              <a:rPr lang="en-US" altLang="zh-CN" sz="2800">
                <a:latin typeface="华文新魏" panose="02010800040101010101" pitchFamily="2" charset="-122"/>
                <a:ea typeface="华文新魏" panose="02010800040101010101" pitchFamily="2" charset="-122"/>
              </a:rPr>
              <a:t>3)CPU</a:t>
            </a:r>
            <a:r>
              <a:rPr lang="zh-CN" altLang="en-US" sz="2800">
                <a:latin typeface="华文新魏" panose="02010800040101010101" pitchFamily="2" charset="-122"/>
                <a:ea typeface="华文新魏" panose="02010800040101010101" pitchFamily="2" charset="-122"/>
              </a:rPr>
              <a:t>收到并响应</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中断后，转向处理该设备的</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中断处理程序执行；</a:t>
            </a:r>
            <a:r>
              <a:rPr lang="en-US" altLang="zh-CN" sz="2800">
                <a:latin typeface="华文新魏" panose="02010800040101010101" pitchFamily="2" charset="-122"/>
                <a:ea typeface="华文新魏" panose="02010800040101010101" pitchFamily="2" charset="-122"/>
              </a:rPr>
              <a:t>4)</a:t>
            </a:r>
            <a:r>
              <a:rPr lang="zh-CN" altLang="en-US" sz="2800">
                <a:latin typeface="华文新魏" panose="02010800040101010101" pitchFamily="2" charset="-122"/>
                <a:ea typeface="华文新魏" panose="02010800040101010101" pitchFamily="2" charset="-122"/>
              </a:rPr>
              <a:t>中断处理程序执行数据读取操作，将</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缓冲寄存器的内容写入主存，操作结束后退出中断处理程序，返回中断前的执行状态；</a:t>
            </a:r>
            <a:r>
              <a:rPr lang="en-US" altLang="zh-CN" sz="2800">
                <a:latin typeface="华文新魏" panose="02010800040101010101" pitchFamily="2" charset="-122"/>
                <a:ea typeface="华文新魏" panose="02010800040101010101" pitchFamily="2" charset="-122"/>
              </a:rPr>
              <a:t>5)</a:t>
            </a:r>
            <a:r>
              <a:rPr lang="zh-CN" altLang="en-US" sz="2800">
                <a:latin typeface="华文新魏" panose="02010800040101010101" pitchFamily="2" charset="-122"/>
                <a:ea typeface="华文新魏" panose="02010800040101010101" pitchFamily="2" charset="-122"/>
              </a:rPr>
              <a:t>进程调度程序在适当时刻恢复得到数据的进程执行。</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F702BC7-331D-4CB4-AF84-3D0BA6B1487E}"/>
              </a:ext>
            </a:extLst>
          </p:cNvPr>
          <p:cNvSpPr>
            <a:spLocks noGrp="1" noChangeArrowheads="1"/>
          </p:cNvSpPr>
          <p:nvPr>
            <p:ph type="title"/>
          </p:nvPr>
        </p:nvSpPr>
        <p:spPr>
          <a:xfrm>
            <a:off x="685800" y="6858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3</a:t>
            </a:r>
            <a:r>
              <a:rPr lang="en-US" altLang="zh-CN" sz="4800">
                <a:ea typeface="华文新魏" panose="02010800040101010101" pitchFamily="2" charset="-122"/>
              </a:rPr>
              <a:t> </a:t>
            </a:r>
            <a:r>
              <a:rPr lang="en-US" altLang="zh-CN" sz="4800">
                <a:latin typeface="华文新魏" panose="02010800040101010101" pitchFamily="2" charset="-122"/>
                <a:ea typeface="华文新魏" panose="02010800040101010101" pitchFamily="2" charset="-122"/>
              </a:rPr>
              <a:t> DMA</a:t>
            </a:r>
            <a:r>
              <a:rPr lang="zh-CN" altLang="en-US" sz="4800">
                <a:latin typeface="华文新魏" panose="02010800040101010101" pitchFamily="2" charset="-122"/>
                <a:ea typeface="华文新魏" panose="02010800040101010101" pitchFamily="2" charset="-122"/>
              </a:rPr>
              <a:t>方式</a:t>
            </a:r>
            <a:r>
              <a:rPr lang="en-US" altLang="zh-CN" sz="4800">
                <a:latin typeface="华文新魏" panose="02010800040101010101" pitchFamily="2" charset="-122"/>
                <a:ea typeface="华文新魏" panose="02010800040101010101" pitchFamily="2" charset="-122"/>
              </a:rPr>
              <a:t>(1)</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13315" name="Rectangle 3">
            <a:extLst>
              <a:ext uri="{FF2B5EF4-FFF2-40B4-BE49-F238E27FC236}">
                <a16:creationId xmlns:a16="http://schemas.microsoft.com/office/drawing/2014/main" id="{AEC28B3B-1930-4B3C-B10C-05BAA0A06A37}"/>
              </a:ext>
            </a:extLst>
          </p:cNvPr>
          <p:cNvSpPr>
            <a:spLocks noGrp="1" noChangeArrowheads="1"/>
          </p:cNvSpPr>
          <p:nvPr>
            <p:ph type="body" idx="1"/>
          </p:nvPr>
        </p:nvSpPr>
        <p:spPr>
          <a:xfrm>
            <a:off x="990600" y="1219200"/>
            <a:ext cx="7086600" cy="5029200"/>
          </a:xfrm>
        </p:spPr>
        <p:txBody>
          <a:bodyPr/>
          <a:lstStyle/>
          <a:p>
            <a:pPr algn="just" eaLnBrk="1" hangingPunct="1"/>
            <a:r>
              <a:rPr lang="zh-CN" altLang="en-US">
                <a:latin typeface="华文新魏" panose="02010800040101010101" pitchFamily="2" charset="-122"/>
                <a:ea typeface="华文新魏" panose="02010800040101010101" pitchFamily="2" charset="-122"/>
              </a:rPr>
              <a:t>如果</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设备能直接与主存交换数据而不占用</a:t>
            </a:r>
            <a:r>
              <a:rPr lang="en-US" altLang="zh-CN">
                <a:latin typeface="华文新魏" panose="02010800040101010101" pitchFamily="2" charset="-122"/>
                <a:ea typeface="华文新魏" panose="02010800040101010101" pitchFamily="2" charset="-122"/>
              </a:rPr>
              <a:t>CPU</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CPU</a:t>
            </a:r>
            <a:r>
              <a:rPr lang="zh-CN" altLang="en-US">
                <a:latin typeface="华文新魏" panose="02010800040101010101" pitchFamily="2" charset="-122"/>
                <a:ea typeface="华文新魏" panose="02010800040101010101" pitchFamily="2" charset="-122"/>
              </a:rPr>
              <a:t>的利用率还可提高，这就出现了直接存储器存取</a:t>
            </a:r>
            <a:r>
              <a:rPr lang="en-US" altLang="zh-CN">
                <a:latin typeface="华文新魏" panose="02010800040101010101" pitchFamily="2" charset="-122"/>
                <a:ea typeface="华文新魏" panose="02010800040101010101" pitchFamily="2" charset="-122"/>
              </a:rPr>
              <a:t>DMA</a:t>
            </a:r>
            <a:r>
              <a:rPr lang="zh-CN" altLang="en-US">
                <a:latin typeface="华文新魏" panose="02010800040101010101" pitchFamily="2" charset="-122"/>
                <a:ea typeface="华文新魏" panose="02010800040101010101" pitchFamily="2" charset="-122"/>
              </a:rPr>
              <a:t>方式。</a:t>
            </a:r>
            <a:r>
              <a:rPr lang="en-US" altLang="zh-CN">
                <a:latin typeface="华文新魏" panose="02010800040101010101" pitchFamily="2" charset="-122"/>
                <a:ea typeface="华文新魏" panose="02010800040101010101" pitchFamily="2" charset="-122"/>
              </a:rPr>
              <a:t>DMA</a:t>
            </a:r>
            <a:r>
              <a:rPr lang="zh-CN" altLang="en-US">
                <a:latin typeface="华文新魏" panose="02010800040101010101" pitchFamily="2" charset="-122"/>
                <a:ea typeface="华文新魏" panose="02010800040101010101" pitchFamily="2" charset="-122"/>
              </a:rPr>
              <a:t>方式需以下设施：</a:t>
            </a:r>
          </a:p>
          <a:p>
            <a:pPr algn="just"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主存地址寄存器  </a:t>
            </a:r>
          </a:p>
          <a:p>
            <a:pPr algn="just"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字计数器</a:t>
            </a:r>
          </a:p>
          <a:p>
            <a:pPr algn="just"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数据缓冲寄存器或数据缓冲区  </a:t>
            </a:r>
          </a:p>
          <a:p>
            <a:pPr algn="just"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设备地址寄存器  </a:t>
            </a:r>
          </a:p>
          <a:p>
            <a:pPr algn="just"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中断机制和控制逻辑</a:t>
            </a:r>
          </a:p>
          <a:p>
            <a:pPr eaLnBrk="1" hangingPunct="1">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23A9792-AC45-4AD1-9191-7125628063C6}"/>
              </a:ext>
            </a:extLst>
          </p:cNvPr>
          <p:cNvSpPr>
            <a:spLocks noGrp="1" noChangeArrowheads="1"/>
          </p:cNvSpPr>
          <p:nvPr>
            <p:ph type="title"/>
          </p:nvPr>
        </p:nvSpPr>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14339" name="Rectangle 3">
            <a:extLst>
              <a:ext uri="{FF2B5EF4-FFF2-40B4-BE49-F238E27FC236}">
                <a16:creationId xmlns:a16="http://schemas.microsoft.com/office/drawing/2014/main" id="{93F9002B-2805-4073-A214-705495F2DF13}"/>
              </a:ext>
            </a:extLst>
          </p:cNvPr>
          <p:cNvSpPr>
            <a:spLocks noGrp="1" noChangeArrowheads="1"/>
          </p:cNvSpPr>
          <p:nvPr>
            <p:ph type="body" idx="1"/>
          </p:nvPr>
        </p:nvSpPr>
        <p:spPr>
          <a:xfrm>
            <a:off x="838200" y="457200"/>
            <a:ext cx="8305800" cy="60960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grpSp>
        <p:nvGrpSpPr>
          <p:cNvPr id="14340" name="Group 56">
            <a:extLst>
              <a:ext uri="{FF2B5EF4-FFF2-40B4-BE49-F238E27FC236}">
                <a16:creationId xmlns:a16="http://schemas.microsoft.com/office/drawing/2014/main" id="{9850A9F9-3FCD-4815-8E25-9DA3E2F720DD}"/>
              </a:ext>
            </a:extLst>
          </p:cNvPr>
          <p:cNvGrpSpPr>
            <a:grpSpLocks/>
          </p:cNvGrpSpPr>
          <p:nvPr/>
        </p:nvGrpSpPr>
        <p:grpSpPr bwMode="auto">
          <a:xfrm>
            <a:off x="609600" y="1143000"/>
            <a:ext cx="6907213" cy="5146675"/>
            <a:chOff x="384" y="720"/>
            <a:chExt cx="4351" cy="3242"/>
          </a:xfrm>
        </p:grpSpPr>
        <p:sp>
          <p:nvSpPr>
            <p:cNvPr id="14343" name="Rectangle 42">
              <a:extLst>
                <a:ext uri="{FF2B5EF4-FFF2-40B4-BE49-F238E27FC236}">
                  <a16:creationId xmlns:a16="http://schemas.microsoft.com/office/drawing/2014/main" id="{965D71D4-A783-4C00-8423-76A0BD8EDA9B}"/>
                </a:ext>
              </a:extLst>
            </p:cNvPr>
            <p:cNvSpPr>
              <a:spLocks noChangeArrowheads="1"/>
            </p:cNvSpPr>
            <p:nvPr/>
          </p:nvSpPr>
          <p:spPr bwMode="auto">
            <a:xfrm>
              <a:off x="3521" y="1253"/>
              <a:ext cx="1214" cy="2534"/>
            </a:xfrm>
            <a:prstGeom prst="rect">
              <a:avLst/>
            </a:prstGeom>
            <a:solidFill>
              <a:schemeClr val="accent1"/>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4" name="Text Box 7">
              <a:extLst>
                <a:ext uri="{FF2B5EF4-FFF2-40B4-BE49-F238E27FC236}">
                  <a16:creationId xmlns:a16="http://schemas.microsoft.com/office/drawing/2014/main" id="{325A7ABC-4EB3-4A6B-9861-1E240CCDE590}"/>
                </a:ext>
              </a:extLst>
            </p:cNvPr>
            <p:cNvSpPr txBox="1">
              <a:spLocks noChangeArrowheads="1"/>
            </p:cNvSpPr>
            <p:nvPr/>
          </p:nvSpPr>
          <p:spPr bwMode="auto">
            <a:xfrm>
              <a:off x="384" y="1667"/>
              <a:ext cx="931" cy="17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a:solidFill>
                    <a:srgbClr val="990000"/>
                  </a:solidFill>
                  <a:latin typeface="华文新魏" panose="02010800040101010101" pitchFamily="2" charset="-122"/>
                  <a:ea typeface="华文新魏" panose="02010800040101010101" pitchFamily="2" charset="-122"/>
                </a:rPr>
                <a:t>I/O</a:t>
              </a:r>
              <a:r>
                <a:rPr kumimoji="0" lang="zh-CN" altLang="en-US" sz="1400">
                  <a:solidFill>
                    <a:srgbClr val="990000"/>
                  </a:solidFill>
                  <a:latin typeface="华文新魏" panose="02010800040101010101" pitchFamily="2" charset="-122"/>
                  <a:ea typeface="华文新魏" panose="02010800040101010101" pitchFamily="2" charset="-122"/>
                </a:rPr>
                <a:t>中断处理程序</a:t>
              </a:r>
            </a:p>
          </p:txBody>
        </p:sp>
        <p:sp>
          <p:nvSpPr>
            <p:cNvPr id="14345" name="Text Box 8">
              <a:extLst>
                <a:ext uri="{FF2B5EF4-FFF2-40B4-BE49-F238E27FC236}">
                  <a16:creationId xmlns:a16="http://schemas.microsoft.com/office/drawing/2014/main" id="{395B13A4-2614-4299-BFBE-58B1B8DF5783}"/>
                </a:ext>
              </a:extLst>
            </p:cNvPr>
            <p:cNvSpPr txBox="1">
              <a:spLocks noChangeArrowheads="1"/>
            </p:cNvSpPr>
            <p:nvPr/>
          </p:nvSpPr>
          <p:spPr bwMode="auto">
            <a:xfrm>
              <a:off x="384" y="1906"/>
              <a:ext cx="931" cy="526"/>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ts val="775"/>
                </a:spcBef>
              </a:pPr>
              <a:r>
                <a:rPr kumimoji="0" lang="zh-CN" altLang="en-US" sz="2000">
                  <a:solidFill>
                    <a:srgbClr val="990000"/>
                  </a:solidFill>
                  <a:latin typeface="华文新魏" panose="02010800040101010101" pitchFamily="2" charset="-122"/>
                  <a:ea typeface="华文新魏" panose="02010800040101010101" pitchFamily="2" charset="-122"/>
                </a:rPr>
                <a:t>处理</a:t>
              </a:r>
              <a:r>
                <a:rPr kumimoji="0" lang="en-US" altLang="zh-CN" sz="2000">
                  <a:solidFill>
                    <a:srgbClr val="990000"/>
                  </a:solidFill>
                  <a:latin typeface="华文新魏" panose="02010800040101010101" pitchFamily="2" charset="-122"/>
                  <a:ea typeface="华文新魏" panose="02010800040101010101" pitchFamily="2" charset="-122"/>
                </a:rPr>
                <a:t>DMA</a:t>
              </a:r>
            </a:p>
            <a:p>
              <a:pPr algn="ctr"/>
              <a:r>
                <a:rPr kumimoji="0" lang="en-US" altLang="zh-CN" sz="2000">
                  <a:solidFill>
                    <a:srgbClr val="990000"/>
                  </a:solidFill>
                  <a:latin typeface="华文新魏" panose="02010800040101010101" pitchFamily="2" charset="-122"/>
                  <a:ea typeface="华文新魏" panose="02010800040101010101" pitchFamily="2" charset="-122"/>
                </a:rPr>
                <a:t>I/O</a:t>
              </a:r>
              <a:r>
                <a:rPr kumimoji="0" lang="zh-CN" altLang="en-US" sz="2000">
                  <a:solidFill>
                    <a:srgbClr val="990000"/>
                  </a:solidFill>
                  <a:latin typeface="华文新魏" panose="02010800040101010101" pitchFamily="2" charset="-122"/>
                  <a:ea typeface="华文新魏" panose="02010800040101010101" pitchFamily="2" charset="-122"/>
                </a:rPr>
                <a:t>结束中断</a:t>
              </a:r>
            </a:p>
          </p:txBody>
        </p:sp>
        <p:sp>
          <p:nvSpPr>
            <p:cNvPr id="14346" name="Text Box 16">
              <a:extLst>
                <a:ext uri="{FF2B5EF4-FFF2-40B4-BE49-F238E27FC236}">
                  <a16:creationId xmlns:a16="http://schemas.microsoft.com/office/drawing/2014/main" id="{CAC3C559-CAB3-4059-820E-D41AEB18080E}"/>
                </a:ext>
              </a:extLst>
            </p:cNvPr>
            <p:cNvSpPr txBox="1">
              <a:spLocks noChangeArrowheads="1"/>
            </p:cNvSpPr>
            <p:nvPr/>
          </p:nvSpPr>
          <p:spPr bwMode="auto">
            <a:xfrm>
              <a:off x="2890" y="960"/>
              <a:ext cx="662"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990000"/>
                  </a:solidFill>
                  <a:latin typeface="华文新魏" panose="02010800040101010101" pitchFamily="2" charset="-122"/>
                  <a:ea typeface="华文新魏" panose="02010800040101010101" pitchFamily="2" charset="-122"/>
                </a:rPr>
                <a:t>启动命令</a:t>
              </a:r>
            </a:p>
          </p:txBody>
        </p:sp>
        <p:sp>
          <p:nvSpPr>
            <p:cNvPr id="14347" name="Text Box 17">
              <a:extLst>
                <a:ext uri="{FF2B5EF4-FFF2-40B4-BE49-F238E27FC236}">
                  <a16:creationId xmlns:a16="http://schemas.microsoft.com/office/drawing/2014/main" id="{1F66E489-A8D9-4524-B3BA-CE445F739885}"/>
                </a:ext>
              </a:extLst>
            </p:cNvPr>
            <p:cNvSpPr txBox="1">
              <a:spLocks noChangeArrowheads="1"/>
            </p:cNvSpPr>
            <p:nvPr/>
          </p:nvSpPr>
          <p:spPr bwMode="auto">
            <a:xfrm>
              <a:off x="2890" y="1218"/>
              <a:ext cx="66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990000"/>
                  </a:solidFill>
                  <a:latin typeface="华文新魏" panose="02010800040101010101" pitchFamily="2" charset="-122"/>
                  <a:ea typeface="华文新魏" panose="02010800040101010101" pitchFamily="2" charset="-122"/>
                </a:rPr>
                <a:t>返回原程序</a:t>
              </a:r>
            </a:p>
          </p:txBody>
        </p:sp>
        <p:sp>
          <p:nvSpPr>
            <p:cNvPr id="14348" name="Line 18">
              <a:extLst>
                <a:ext uri="{FF2B5EF4-FFF2-40B4-BE49-F238E27FC236}">
                  <a16:creationId xmlns:a16="http://schemas.microsoft.com/office/drawing/2014/main" id="{51D04B95-C157-4203-AAA0-4354D758C18C}"/>
                </a:ext>
              </a:extLst>
            </p:cNvPr>
            <p:cNvSpPr>
              <a:spLocks noChangeShapeType="1"/>
            </p:cNvSpPr>
            <p:nvPr/>
          </p:nvSpPr>
          <p:spPr bwMode="auto">
            <a:xfrm flipV="1">
              <a:off x="2859" y="1166"/>
              <a:ext cx="773" cy="0"/>
            </a:xfrm>
            <a:prstGeom prst="line">
              <a:avLst/>
            </a:prstGeom>
            <a:noFill/>
            <a:ln w="9525">
              <a:solidFill>
                <a:srgbClr val="0000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349" name="Text Box 19">
              <a:extLst>
                <a:ext uri="{FF2B5EF4-FFF2-40B4-BE49-F238E27FC236}">
                  <a16:creationId xmlns:a16="http://schemas.microsoft.com/office/drawing/2014/main" id="{FCB78567-DDB0-420B-AE67-6200EE9541C2}"/>
                </a:ext>
              </a:extLst>
            </p:cNvPr>
            <p:cNvSpPr txBox="1">
              <a:spLocks noChangeArrowheads="1"/>
            </p:cNvSpPr>
            <p:nvPr/>
          </p:nvSpPr>
          <p:spPr bwMode="auto">
            <a:xfrm>
              <a:off x="1338" y="1668"/>
              <a:ext cx="55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990000"/>
                  </a:solidFill>
                  <a:latin typeface="华文新魏" panose="02010800040101010101" pitchFamily="2" charset="-122"/>
                  <a:ea typeface="华文新魏" panose="02010800040101010101" pitchFamily="2" charset="-122"/>
                </a:rPr>
                <a:t>响应中断</a:t>
              </a:r>
            </a:p>
          </p:txBody>
        </p:sp>
        <p:sp>
          <p:nvSpPr>
            <p:cNvPr id="14350" name="Text Box 20">
              <a:extLst>
                <a:ext uri="{FF2B5EF4-FFF2-40B4-BE49-F238E27FC236}">
                  <a16:creationId xmlns:a16="http://schemas.microsoft.com/office/drawing/2014/main" id="{56C307F0-4161-42D1-A29D-6583B2DAFC86}"/>
                </a:ext>
              </a:extLst>
            </p:cNvPr>
            <p:cNvSpPr txBox="1">
              <a:spLocks noChangeArrowheads="1"/>
            </p:cNvSpPr>
            <p:nvPr/>
          </p:nvSpPr>
          <p:spPr bwMode="auto">
            <a:xfrm>
              <a:off x="1315" y="2485"/>
              <a:ext cx="55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990000"/>
                  </a:solidFill>
                  <a:latin typeface="华文新魏" panose="02010800040101010101" pitchFamily="2" charset="-122"/>
                  <a:ea typeface="华文新魏" panose="02010800040101010101" pitchFamily="2" charset="-122"/>
                </a:rPr>
                <a:t>返回断点</a:t>
              </a:r>
            </a:p>
          </p:txBody>
        </p:sp>
        <p:sp>
          <p:nvSpPr>
            <p:cNvPr id="14351" name="Line 21">
              <a:extLst>
                <a:ext uri="{FF2B5EF4-FFF2-40B4-BE49-F238E27FC236}">
                  <a16:creationId xmlns:a16="http://schemas.microsoft.com/office/drawing/2014/main" id="{4EBF3474-524F-4B9A-AF77-51A9DB8D3D24}"/>
                </a:ext>
              </a:extLst>
            </p:cNvPr>
            <p:cNvSpPr>
              <a:spLocks noChangeShapeType="1"/>
            </p:cNvSpPr>
            <p:nvPr/>
          </p:nvSpPr>
          <p:spPr bwMode="auto">
            <a:xfrm flipV="1">
              <a:off x="1756" y="2169"/>
              <a:ext cx="221" cy="263"/>
            </a:xfrm>
            <a:prstGeom prst="line">
              <a:avLst/>
            </a:prstGeom>
            <a:noFill/>
            <a:ln w="9525">
              <a:solidFill>
                <a:srgbClr val="0000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352" name="Line 22">
              <a:extLst>
                <a:ext uri="{FF2B5EF4-FFF2-40B4-BE49-F238E27FC236}">
                  <a16:creationId xmlns:a16="http://schemas.microsoft.com/office/drawing/2014/main" id="{384984F3-0B92-4E67-A3FE-4298794A687D}"/>
                </a:ext>
              </a:extLst>
            </p:cNvPr>
            <p:cNvSpPr>
              <a:spLocks noChangeShapeType="1"/>
            </p:cNvSpPr>
            <p:nvPr/>
          </p:nvSpPr>
          <p:spPr bwMode="auto">
            <a:xfrm flipH="1" flipV="1">
              <a:off x="1315" y="1888"/>
              <a:ext cx="441" cy="0"/>
            </a:xfrm>
            <a:prstGeom prst="line">
              <a:avLst/>
            </a:prstGeom>
            <a:noFill/>
            <a:ln w="9525">
              <a:solidFill>
                <a:srgbClr val="0000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353" name="Text Box 25">
              <a:extLst>
                <a:ext uri="{FF2B5EF4-FFF2-40B4-BE49-F238E27FC236}">
                  <a16:creationId xmlns:a16="http://schemas.microsoft.com/office/drawing/2014/main" id="{D4186EAC-B059-4045-88DB-A301FEED2829}"/>
                </a:ext>
              </a:extLst>
            </p:cNvPr>
            <p:cNvSpPr txBox="1">
              <a:spLocks noChangeArrowheads="1"/>
            </p:cNvSpPr>
            <p:nvPr/>
          </p:nvSpPr>
          <p:spPr bwMode="auto">
            <a:xfrm>
              <a:off x="3852" y="991"/>
              <a:ext cx="708"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800">
                  <a:solidFill>
                    <a:srgbClr val="990000"/>
                  </a:solidFill>
                  <a:latin typeface="华文新魏" panose="02010800040101010101" pitchFamily="2" charset="-122"/>
                  <a:ea typeface="华文新魏" panose="02010800040101010101" pitchFamily="2" charset="-122"/>
                </a:rPr>
                <a:t>DMA</a:t>
              </a:r>
              <a:r>
                <a:rPr kumimoji="0" lang="zh-CN" altLang="en-US" sz="1800">
                  <a:solidFill>
                    <a:srgbClr val="990000"/>
                  </a:solidFill>
                  <a:latin typeface="华文新魏" panose="02010800040101010101" pitchFamily="2" charset="-122"/>
                  <a:ea typeface="华文新魏" panose="02010800040101010101" pitchFamily="2" charset="-122"/>
                </a:rPr>
                <a:t>工作</a:t>
              </a:r>
            </a:p>
          </p:txBody>
        </p:sp>
        <p:sp>
          <p:nvSpPr>
            <p:cNvPr id="14354" name="Text Box 26">
              <a:extLst>
                <a:ext uri="{FF2B5EF4-FFF2-40B4-BE49-F238E27FC236}">
                  <a16:creationId xmlns:a16="http://schemas.microsoft.com/office/drawing/2014/main" id="{3AB84D5A-6009-43C3-8853-CB47C08A12B5}"/>
                </a:ext>
              </a:extLst>
            </p:cNvPr>
            <p:cNvSpPr txBox="1">
              <a:spLocks noChangeArrowheads="1"/>
            </p:cNvSpPr>
            <p:nvPr/>
          </p:nvSpPr>
          <p:spPr bwMode="auto">
            <a:xfrm>
              <a:off x="3852" y="1253"/>
              <a:ext cx="552"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990000"/>
                  </a:solidFill>
                  <a:latin typeface="华文新魏" panose="02010800040101010101" pitchFamily="2" charset="-122"/>
                  <a:ea typeface="华文新魏" panose="02010800040101010101" pitchFamily="2" charset="-122"/>
                </a:rPr>
                <a:t>传输准备</a:t>
              </a:r>
            </a:p>
          </p:txBody>
        </p:sp>
        <p:sp>
          <p:nvSpPr>
            <p:cNvPr id="14355" name="Text Box 27">
              <a:extLst>
                <a:ext uri="{FF2B5EF4-FFF2-40B4-BE49-F238E27FC236}">
                  <a16:creationId xmlns:a16="http://schemas.microsoft.com/office/drawing/2014/main" id="{74D2EB60-B9C1-424E-917D-E92BA04B63B9}"/>
                </a:ext>
              </a:extLst>
            </p:cNvPr>
            <p:cNvSpPr txBox="1">
              <a:spLocks noChangeArrowheads="1"/>
            </p:cNvSpPr>
            <p:nvPr/>
          </p:nvSpPr>
          <p:spPr bwMode="auto">
            <a:xfrm>
              <a:off x="3852" y="1603"/>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800">
                  <a:solidFill>
                    <a:srgbClr val="990000"/>
                  </a:solidFill>
                  <a:latin typeface="华文新魏" panose="02010800040101010101" pitchFamily="2" charset="-122"/>
                  <a:ea typeface="华文新魏" panose="02010800040101010101" pitchFamily="2" charset="-122"/>
                </a:rPr>
                <a:t>DMA</a:t>
              </a:r>
              <a:r>
                <a:rPr kumimoji="0" lang="zh-CN" altLang="en-US" sz="1800">
                  <a:solidFill>
                    <a:srgbClr val="990000"/>
                  </a:solidFill>
                  <a:latin typeface="华文新魏" panose="02010800040101010101" pitchFamily="2" charset="-122"/>
                  <a:ea typeface="华文新魏" panose="02010800040101010101" pitchFamily="2" charset="-122"/>
                </a:rPr>
                <a:t>向主存发出询问</a:t>
              </a:r>
            </a:p>
          </p:txBody>
        </p:sp>
        <p:sp>
          <p:nvSpPr>
            <p:cNvPr id="14356" name="Text Box 28">
              <a:extLst>
                <a:ext uri="{FF2B5EF4-FFF2-40B4-BE49-F238E27FC236}">
                  <a16:creationId xmlns:a16="http://schemas.microsoft.com/office/drawing/2014/main" id="{0A4BBDA2-25F0-4993-9339-EA5549DB2662}"/>
                </a:ext>
              </a:extLst>
            </p:cNvPr>
            <p:cNvSpPr txBox="1">
              <a:spLocks noChangeArrowheads="1"/>
            </p:cNvSpPr>
            <p:nvPr/>
          </p:nvSpPr>
          <p:spPr bwMode="auto">
            <a:xfrm>
              <a:off x="3744" y="2112"/>
              <a:ext cx="8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990000"/>
                  </a:solidFill>
                  <a:latin typeface="华文新魏" panose="02010800040101010101" pitchFamily="2" charset="-122"/>
                  <a:ea typeface="华文新魏" panose="02010800040101010101" pitchFamily="2" charset="-122"/>
                </a:rPr>
                <a:t>挪用主存周期读</a:t>
              </a:r>
              <a:r>
                <a:rPr kumimoji="0" lang="en-US" altLang="zh-CN" sz="1800">
                  <a:solidFill>
                    <a:srgbClr val="990000"/>
                  </a:solidFill>
                  <a:latin typeface="华文新魏" panose="02010800040101010101" pitchFamily="2" charset="-122"/>
                  <a:ea typeface="华文新魏" panose="02010800040101010101" pitchFamily="2" charset="-122"/>
                </a:rPr>
                <a:t>/</a:t>
              </a:r>
              <a:r>
                <a:rPr kumimoji="0" lang="zh-CN" altLang="en-US" sz="1800">
                  <a:solidFill>
                    <a:srgbClr val="990000"/>
                  </a:solidFill>
                  <a:latin typeface="华文新魏" panose="02010800040101010101" pitchFamily="2" charset="-122"/>
                  <a:ea typeface="华文新魏" panose="02010800040101010101" pitchFamily="2" charset="-122"/>
                </a:rPr>
                <a:t>写操作</a:t>
              </a:r>
            </a:p>
          </p:txBody>
        </p:sp>
        <p:sp>
          <p:nvSpPr>
            <p:cNvPr id="14357" name="Text Box 29">
              <a:extLst>
                <a:ext uri="{FF2B5EF4-FFF2-40B4-BE49-F238E27FC236}">
                  <a16:creationId xmlns:a16="http://schemas.microsoft.com/office/drawing/2014/main" id="{0CDD154C-85E3-4FE9-A4A8-0AFD44D6B803}"/>
                </a:ext>
              </a:extLst>
            </p:cNvPr>
            <p:cNvSpPr txBox="1">
              <a:spLocks noChangeArrowheads="1"/>
            </p:cNvSpPr>
            <p:nvPr/>
          </p:nvSpPr>
          <p:spPr bwMode="auto">
            <a:xfrm>
              <a:off x="3852" y="2651"/>
              <a:ext cx="662"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990000"/>
                  </a:solidFill>
                  <a:latin typeface="华文新魏" panose="02010800040101010101" pitchFamily="2" charset="-122"/>
                  <a:ea typeface="华文新魏" panose="02010800040101010101" pitchFamily="2" charset="-122"/>
                </a:rPr>
                <a:t>修改主存地址和计数</a:t>
              </a:r>
            </a:p>
          </p:txBody>
        </p:sp>
        <p:sp>
          <p:nvSpPr>
            <p:cNvPr id="14358" name="Text Box 30">
              <a:extLst>
                <a:ext uri="{FF2B5EF4-FFF2-40B4-BE49-F238E27FC236}">
                  <a16:creationId xmlns:a16="http://schemas.microsoft.com/office/drawing/2014/main" id="{9F113C78-C379-40F2-AB80-C3CF42CD43E5}"/>
                </a:ext>
              </a:extLst>
            </p:cNvPr>
            <p:cNvSpPr txBox="1">
              <a:spLocks noChangeArrowheads="1"/>
            </p:cNvSpPr>
            <p:nvPr/>
          </p:nvSpPr>
          <p:spPr bwMode="auto">
            <a:xfrm>
              <a:off x="3852" y="3176"/>
              <a:ext cx="55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a:solidFill>
                    <a:srgbClr val="990000"/>
                  </a:solidFill>
                  <a:latin typeface="华文新魏" panose="02010800040101010101" pitchFamily="2" charset="-122"/>
                  <a:ea typeface="华文新魏" panose="02010800040101010101" pitchFamily="2" charset="-122"/>
                </a:rPr>
                <a:t>&lt;</a:t>
              </a:r>
              <a:r>
                <a:rPr kumimoji="0" lang="zh-CN" altLang="en-US" sz="1400">
                  <a:solidFill>
                    <a:srgbClr val="990000"/>
                  </a:solidFill>
                  <a:latin typeface="华文新魏" panose="02010800040101010101" pitchFamily="2" charset="-122"/>
                  <a:ea typeface="华文新魏" panose="02010800040101010101" pitchFamily="2" charset="-122"/>
                </a:rPr>
                <a:t>块结束</a:t>
              </a:r>
              <a:r>
                <a:rPr kumimoji="0" lang="en-US" altLang="zh-CN" sz="900">
                  <a:solidFill>
                    <a:srgbClr val="990000"/>
                  </a:solidFill>
                  <a:latin typeface="华文新魏" panose="02010800040101010101" pitchFamily="2" charset="-122"/>
                  <a:ea typeface="华文新魏" panose="02010800040101010101" pitchFamily="2" charset="-122"/>
                </a:rPr>
                <a:t>&gt;</a:t>
              </a:r>
            </a:p>
          </p:txBody>
        </p:sp>
        <p:sp>
          <p:nvSpPr>
            <p:cNvPr id="14359" name="Text Box 31">
              <a:extLst>
                <a:ext uri="{FF2B5EF4-FFF2-40B4-BE49-F238E27FC236}">
                  <a16:creationId xmlns:a16="http://schemas.microsoft.com/office/drawing/2014/main" id="{EF623958-4F81-410C-AA5E-38B5D909A484}"/>
                </a:ext>
              </a:extLst>
            </p:cNvPr>
            <p:cNvSpPr txBox="1">
              <a:spLocks noChangeArrowheads="1"/>
            </p:cNvSpPr>
            <p:nvPr/>
          </p:nvSpPr>
          <p:spPr bwMode="auto">
            <a:xfrm>
              <a:off x="3852" y="3525"/>
              <a:ext cx="552"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990000"/>
                  </a:solidFill>
                  <a:latin typeface="华文新魏" panose="02010800040101010101" pitchFamily="2" charset="-122"/>
                  <a:ea typeface="华文新魏" panose="02010800040101010101" pitchFamily="2" charset="-122"/>
                </a:rPr>
                <a:t>发</a:t>
              </a:r>
              <a:r>
                <a:rPr kumimoji="0" lang="en-US" altLang="zh-CN" sz="1400">
                  <a:solidFill>
                    <a:srgbClr val="990000"/>
                  </a:solidFill>
                  <a:latin typeface="华文新魏" panose="02010800040101010101" pitchFamily="2" charset="-122"/>
                  <a:ea typeface="华文新魏" panose="02010800040101010101" pitchFamily="2" charset="-122"/>
                </a:rPr>
                <a:t>I/O</a:t>
              </a:r>
              <a:r>
                <a:rPr kumimoji="0" lang="zh-CN" altLang="en-US" sz="1400">
                  <a:solidFill>
                    <a:srgbClr val="990000"/>
                  </a:solidFill>
                  <a:latin typeface="华文新魏" panose="02010800040101010101" pitchFamily="2" charset="-122"/>
                  <a:ea typeface="华文新魏" panose="02010800040101010101" pitchFamily="2" charset="-122"/>
                </a:rPr>
                <a:t>结束 </a:t>
              </a:r>
            </a:p>
          </p:txBody>
        </p:sp>
        <p:sp>
          <p:nvSpPr>
            <p:cNvPr id="14360" name="Text Box 32">
              <a:extLst>
                <a:ext uri="{FF2B5EF4-FFF2-40B4-BE49-F238E27FC236}">
                  <a16:creationId xmlns:a16="http://schemas.microsoft.com/office/drawing/2014/main" id="{F2B0E938-DA10-4BA9-ACA0-ECEB4BEFDE86}"/>
                </a:ext>
              </a:extLst>
            </p:cNvPr>
            <p:cNvSpPr txBox="1">
              <a:spLocks noChangeArrowheads="1"/>
            </p:cNvSpPr>
            <p:nvPr/>
          </p:nvSpPr>
          <p:spPr bwMode="auto">
            <a:xfrm>
              <a:off x="3631" y="3088"/>
              <a:ext cx="221"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990000"/>
                  </a:solidFill>
                  <a:latin typeface="华文新魏" panose="02010800040101010101" pitchFamily="2" charset="-122"/>
                  <a:ea typeface="华文新魏" panose="02010800040101010101" pitchFamily="2" charset="-122"/>
                </a:rPr>
                <a:t>未</a:t>
              </a:r>
            </a:p>
          </p:txBody>
        </p:sp>
        <p:sp>
          <p:nvSpPr>
            <p:cNvPr id="14361" name="Line 33">
              <a:extLst>
                <a:ext uri="{FF2B5EF4-FFF2-40B4-BE49-F238E27FC236}">
                  <a16:creationId xmlns:a16="http://schemas.microsoft.com/office/drawing/2014/main" id="{DC93B3C4-94D2-4A54-8830-D29CB27EA956}"/>
                </a:ext>
              </a:extLst>
            </p:cNvPr>
            <p:cNvSpPr>
              <a:spLocks noChangeShapeType="1"/>
            </p:cNvSpPr>
            <p:nvPr/>
          </p:nvSpPr>
          <p:spPr bwMode="auto">
            <a:xfrm>
              <a:off x="4073" y="1428"/>
              <a:ext cx="0" cy="175"/>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362" name="Line 34">
              <a:extLst>
                <a:ext uri="{FF2B5EF4-FFF2-40B4-BE49-F238E27FC236}">
                  <a16:creationId xmlns:a16="http://schemas.microsoft.com/office/drawing/2014/main" id="{A88F3BCE-ED64-4506-9986-626CE67289BE}"/>
                </a:ext>
              </a:extLst>
            </p:cNvPr>
            <p:cNvSpPr>
              <a:spLocks noChangeShapeType="1"/>
            </p:cNvSpPr>
            <p:nvPr/>
          </p:nvSpPr>
          <p:spPr bwMode="auto">
            <a:xfrm>
              <a:off x="4073" y="1952"/>
              <a:ext cx="0" cy="175"/>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363" name="Line 35">
              <a:extLst>
                <a:ext uri="{FF2B5EF4-FFF2-40B4-BE49-F238E27FC236}">
                  <a16:creationId xmlns:a16="http://schemas.microsoft.com/office/drawing/2014/main" id="{072D9047-EE0E-4F08-A5E4-832461845A69}"/>
                </a:ext>
              </a:extLst>
            </p:cNvPr>
            <p:cNvSpPr>
              <a:spLocks noChangeShapeType="1"/>
            </p:cNvSpPr>
            <p:nvPr/>
          </p:nvSpPr>
          <p:spPr bwMode="auto">
            <a:xfrm>
              <a:off x="4073" y="2477"/>
              <a:ext cx="0" cy="174"/>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364" name="Line 36">
              <a:extLst>
                <a:ext uri="{FF2B5EF4-FFF2-40B4-BE49-F238E27FC236}">
                  <a16:creationId xmlns:a16="http://schemas.microsoft.com/office/drawing/2014/main" id="{936CEE53-CBC3-426E-9539-8DA08AE970A2}"/>
                </a:ext>
              </a:extLst>
            </p:cNvPr>
            <p:cNvSpPr>
              <a:spLocks noChangeShapeType="1"/>
            </p:cNvSpPr>
            <p:nvPr/>
          </p:nvSpPr>
          <p:spPr bwMode="auto">
            <a:xfrm>
              <a:off x="4073" y="3001"/>
              <a:ext cx="0" cy="175"/>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365" name="Line 37">
              <a:extLst>
                <a:ext uri="{FF2B5EF4-FFF2-40B4-BE49-F238E27FC236}">
                  <a16:creationId xmlns:a16="http://schemas.microsoft.com/office/drawing/2014/main" id="{56A64846-4239-4965-8C26-1DC6FA535E80}"/>
                </a:ext>
              </a:extLst>
            </p:cNvPr>
            <p:cNvSpPr>
              <a:spLocks noChangeShapeType="1"/>
            </p:cNvSpPr>
            <p:nvPr/>
          </p:nvSpPr>
          <p:spPr bwMode="auto">
            <a:xfrm flipH="1">
              <a:off x="3631" y="3263"/>
              <a:ext cx="221"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366" name="Line 38">
              <a:extLst>
                <a:ext uri="{FF2B5EF4-FFF2-40B4-BE49-F238E27FC236}">
                  <a16:creationId xmlns:a16="http://schemas.microsoft.com/office/drawing/2014/main" id="{853B5A84-F013-44C2-A0BA-9A2F38B87CA7}"/>
                </a:ext>
              </a:extLst>
            </p:cNvPr>
            <p:cNvSpPr>
              <a:spLocks noChangeShapeType="1"/>
            </p:cNvSpPr>
            <p:nvPr/>
          </p:nvSpPr>
          <p:spPr bwMode="auto">
            <a:xfrm>
              <a:off x="3631" y="1515"/>
              <a:ext cx="331" cy="0"/>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367" name="Line 39">
              <a:extLst>
                <a:ext uri="{FF2B5EF4-FFF2-40B4-BE49-F238E27FC236}">
                  <a16:creationId xmlns:a16="http://schemas.microsoft.com/office/drawing/2014/main" id="{DD2B1E4B-2E46-4D11-AEE8-A75C550D9CDE}"/>
                </a:ext>
              </a:extLst>
            </p:cNvPr>
            <p:cNvSpPr>
              <a:spLocks noChangeShapeType="1"/>
            </p:cNvSpPr>
            <p:nvPr/>
          </p:nvSpPr>
          <p:spPr bwMode="auto">
            <a:xfrm>
              <a:off x="3852" y="1515"/>
              <a:ext cx="0"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368" name="Line 40">
              <a:extLst>
                <a:ext uri="{FF2B5EF4-FFF2-40B4-BE49-F238E27FC236}">
                  <a16:creationId xmlns:a16="http://schemas.microsoft.com/office/drawing/2014/main" id="{95D3029C-A586-442E-BAA4-D794B6F78D93}"/>
                </a:ext>
              </a:extLst>
            </p:cNvPr>
            <p:cNvSpPr>
              <a:spLocks noChangeShapeType="1"/>
            </p:cNvSpPr>
            <p:nvPr/>
          </p:nvSpPr>
          <p:spPr bwMode="auto">
            <a:xfrm>
              <a:off x="3631" y="1515"/>
              <a:ext cx="0" cy="1748"/>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369" name="Line 41">
              <a:extLst>
                <a:ext uri="{FF2B5EF4-FFF2-40B4-BE49-F238E27FC236}">
                  <a16:creationId xmlns:a16="http://schemas.microsoft.com/office/drawing/2014/main" id="{DEB8EFD4-ADDC-44A8-9024-ADF28FCB8F92}"/>
                </a:ext>
              </a:extLst>
            </p:cNvPr>
            <p:cNvSpPr>
              <a:spLocks noChangeShapeType="1"/>
            </p:cNvSpPr>
            <p:nvPr/>
          </p:nvSpPr>
          <p:spPr bwMode="auto">
            <a:xfrm>
              <a:off x="4073" y="3350"/>
              <a:ext cx="0" cy="175"/>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370" name="Line 43">
              <a:extLst>
                <a:ext uri="{FF2B5EF4-FFF2-40B4-BE49-F238E27FC236}">
                  <a16:creationId xmlns:a16="http://schemas.microsoft.com/office/drawing/2014/main" id="{22C663A4-6213-4419-AF06-D4B407B9ED44}"/>
                </a:ext>
              </a:extLst>
            </p:cNvPr>
            <p:cNvSpPr>
              <a:spLocks noChangeShapeType="1"/>
            </p:cNvSpPr>
            <p:nvPr/>
          </p:nvSpPr>
          <p:spPr bwMode="auto">
            <a:xfrm>
              <a:off x="4183" y="3700"/>
              <a:ext cx="0" cy="262"/>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371" name="Line 44">
              <a:extLst>
                <a:ext uri="{FF2B5EF4-FFF2-40B4-BE49-F238E27FC236}">
                  <a16:creationId xmlns:a16="http://schemas.microsoft.com/office/drawing/2014/main" id="{D6737F1F-A68A-41CB-891E-C943A888B63F}"/>
                </a:ext>
              </a:extLst>
            </p:cNvPr>
            <p:cNvSpPr>
              <a:spLocks noChangeShapeType="1"/>
            </p:cNvSpPr>
            <p:nvPr/>
          </p:nvSpPr>
          <p:spPr bwMode="auto">
            <a:xfrm>
              <a:off x="3288" y="2160"/>
              <a:ext cx="13" cy="1802"/>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372" name="Line 45">
              <a:extLst>
                <a:ext uri="{FF2B5EF4-FFF2-40B4-BE49-F238E27FC236}">
                  <a16:creationId xmlns:a16="http://schemas.microsoft.com/office/drawing/2014/main" id="{3AB6F76F-5E2D-4954-8F67-9AC1D67095A5}"/>
                </a:ext>
              </a:extLst>
            </p:cNvPr>
            <p:cNvSpPr>
              <a:spLocks noChangeShapeType="1"/>
            </p:cNvSpPr>
            <p:nvPr/>
          </p:nvSpPr>
          <p:spPr bwMode="auto">
            <a:xfrm>
              <a:off x="3301" y="3962"/>
              <a:ext cx="882" cy="0"/>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14373" name="Group 55">
              <a:extLst>
                <a:ext uri="{FF2B5EF4-FFF2-40B4-BE49-F238E27FC236}">
                  <a16:creationId xmlns:a16="http://schemas.microsoft.com/office/drawing/2014/main" id="{00EEA838-AF35-4FBF-BF49-CE3C187D720B}"/>
                </a:ext>
              </a:extLst>
            </p:cNvPr>
            <p:cNvGrpSpPr>
              <a:grpSpLocks/>
            </p:cNvGrpSpPr>
            <p:nvPr/>
          </p:nvGrpSpPr>
          <p:grpSpPr bwMode="auto">
            <a:xfrm>
              <a:off x="1968" y="720"/>
              <a:ext cx="1333" cy="2256"/>
              <a:chOff x="1968" y="720"/>
              <a:chExt cx="1333" cy="2256"/>
            </a:xfrm>
          </p:grpSpPr>
          <p:sp>
            <p:nvSpPr>
              <p:cNvPr id="14376" name="Text Box 9">
                <a:extLst>
                  <a:ext uri="{FF2B5EF4-FFF2-40B4-BE49-F238E27FC236}">
                    <a16:creationId xmlns:a16="http://schemas.microsoft.com/office/drawing/2014/main" id="{05D52B59-215E-4FDB-B96F-9625BADCE97D}"/>
                  </a:ext>
                </a:extLst>
              </p:cNvPr>
              <p:cNvSpPr txBox="1">
                <a:spLocks noChangeArrowheads="1"/>
              </p:cNvSpPr>
              <p:nvPr/>
            </p:nvSpPr>
            <p:spPr bwMode="auto">
              <a:xfrm>
                <a:off x="2087" y="720"/>
                <a:ext cx="662" cy="1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990000"/>
                    </a:solidFill>
                    <a:latin typeface="华文新魏" panose="02010800040101010101" pitchFamily="2" charset="-122"/>
                    <a:ea typeface="华文新魏" panose="02010800040101010101" pitchFamily="2" charset="-122"/>
                  </a:rPr>
                  <a:t>现行程序</a:t>
                </a:r>
              </a:p>
            </p:txBody>
          </p:sp>
          <p:sp>
            <p:nvSpPr>
              <p:cNvPr id="14377" name="Text Box 10">
                <a:extLst>
                  <a:ext uri="{FF2B5EF4-FFF2-40B4-BE49-F238E27FC236}">
                    <a16:creationId xmlns:a16="http://schemas.microsoft.com/office/drawing/2014/main" id="{BBE49B67-86C5-485C-98DA-47487ED12560}"/>
                  </a:ext>
                </a:extLst>
              </p:cNvPr>
              <p:cNvSpPr txBox="1">
                <a:spLocks noChangeArrowheads="1"/>
              </p:cNvSpPr>
              <p:nvPr/>
            </p:nvSpPr>
            <p:spPr bwMode="auto">
              <a:xfrm>
                <a:off x="1977" y="1298"/>
                <a:ext cx="903" cy="189"/>
              </a:xfrm>
              <a:prstGeom prst="rect">
                <a:avLst/>
              </a:prstGeom>
              <a:solidFill>
                <a:srgbClr val="008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zh-CN" altLang="zh-CN" sz="900">
                  <a:solidFill>
                    <a:srgbClr val="990000"/>
                  </a:solidFill>
                  <a:latin typeface="华文新魏" panose="02010800040101010101" pitchFamily="2" charset="-122"/>
                  <a:ea typeface="华文新魏" panose="02010800040101010101" pitchFamily="2" charset="-122"/>
                </a:endParaRPr>
              </a:p>
            </p:txBody>
          </p:sp>
          <p:sp>
            <p:nvSpPr>
              <p:cNvPr id="14378" name="Text Box 11">
                <a:extLst>
                  <a:ext uri="{FF2B5EF4-FFF2-40B4-BE49-F238E27FC236}">
                    <a16:creationId xmlns:a16="http://schemas.microsoft.com/office/drawing/2014/main" id="{D6B326BE-DE53-4C0D-A2D3-1B9EDA9B9573}"/>
                  </a:ext>
                </a:extLst>
              </p:cNvPr>
              <p:cNvSpPr txBox="1">
                <a:spLocks noChangeArrowheads="1"/>
              </p:cNvSpPr>
              <p:nvPr/>
            </p:nvSpPr>
            <p:spPr bwMode="auto">
              <a:xfrm>
                <a:off x="1968" y="960"/>
                <a:ext cx="912" cy="336"/>
              </a:xfrm>
              <a:prstGeom prst="rect">
                <a:avLst/>
              </a:prstGeom>
              <a:solidFill>
                <a:srgbClr val="008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990000"/>
                    </a:solidFill>
                    <a:latin typeface="华文新魏" panose="02010800040101010101" pitchFamily="2" charset="-122"/>
                    <a:ea typeface="华文新魏" panose="02010800040101010101" pitchFamily="2" charset="-122"/>
                  </a:rPr>
                  <a:t>启动</a:t>
                </a:r>
                <a:r>
                  <a:rPr kumimoji="0" lang="en-US" altLang="zh-CN" sz="1600">
                    <a:solidFill>
                      <a:srgbClr val="990000"/>
                    </a:solidFill>
                    <a:latin typeface="华文新魏" panose="02010800040101010101" pitchFamily="2" charset="-122"/>
                    <a:ea typeface="华文新魏" panose="02010800040101010101" pitchFamily="2" charset="-122"/>
                  </a:rPr>
                  <a:t>I/O</a:t>
                </a:r>
              </a:p>
              <a:p>
                <a:pPr algn="ctr"/>
                <a:r>
                  <a:rPr kumimoji="0" lang="zh-CN" altLang="en-US" sz="1600">
                    <a:solidFill>
                      <a:srgbClr val="990000"/>
                    </a:solidFill>
                    <a:latin typeface="华文新魏" panose="02010800040101010101" pitchFamily="2" charset="-122"/>
                    <a:ea typeface="华文新魏" panose="02010800040101010101" pitchFamily="2" charset="-122"/>
                  </a:rPr>
                  <a:t>（读操作）</a:t>
                </a:r>
              </a:p>
            </p:txBody>
          </p:sp>
          <p:sp>
            <p:nvSpPr>
              <p:cNvPr id="14379" name="Text Box 12">
                <a:extLst>
                  <a:ext uri="{FF2B5EF4-FFF2-40B4-BE49-F238E27FC236}">
                    <a16:creationId xmlns:a16="http://schemas.microsoft.com/office/drawing/2014/main" id="{109B31FA-D5BA-481E-9486-F6459D65306D}"/>
                  </a:ext>
                </a:extLst>
              </p:cNvPr>
              <p:cNvSpPr txBox="1">
                <a:spLocks noChangeArrowheads="1"/>
              </p:cNvSpPr>
              <p:nvPr/>
            </p:nvSpPr>
            <p:spPr bwMode="auto">
              <a:xfrm>
                <a:off x="1977" y="1487"/>
                <a:ext cx="903" cy="673"/>
              </a:xfrm>
              <a:prstGeom prst="rect">
                <a:avLst/>
              </a:prstGeom>
              <a:solidFill>
                <a:srgbClr val="008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900">
                  <a:solidFill>
                    <a:srgbClr val="990000"/>
                  </a:solidFill>
                  <a:latin typeface="华文新魏" panose="02010800040101010101" pitchFamily="2" charset="-122"/>
                  <a:ea typeface="华文新魏" panose="02010800040101010101" pitchFamily="2" charset="-122"/>
                </a:endParaRPr>
              </a:p>
              <a:p>
                <a:pPr algn="ctr"/>
                <a:r>
                  <a:rPr kumimoji="0" lang="zh-CN" altLang="en-US" sz="2000">
                    <a:solidFill>
                      <a:srgbClr val="990000"/>
                    </a:solidFill>
                    <a:latin typeface="华文新魏" panose="02010800040101010101" pitchFamily="2" charset="-122"/>
                    <a:ea typeface="华文新魏" panose="02010800040101010101" pitchFamily="2" charset="-122"/>
                  </a:rPr>
                  <a:t>继续执行</a:t>
                </a:r>
              </a:p>
              <a:p>
                <a:pPr algn="ctr"/>
                <a:endParaRPr kumimoji="0" lang="en-US" altLang="zh-CN" sz="2000">
                  <a:solidFill>
                    <a:srgbClr val="990000"/>
                  </a:solidFill>
                  <a:latin typeface="华文新魏" panose="02010800040101010101" pitchFamily="2" charset="-122"/>
                  <a:ea typeface="华文新魏" panose="02010800040101010101" pitchFamily="2" charset="-122"/>
                </a:endParaRPr>
              </a:p>
            </p:txBody>
          </p:sp>
          <p:sp>
            <p:nvSpPr>
              <p:cNvPr id="14380" name="Text Box 13">
                <a:extLst>
                  <a:ext uri="{FF2B5EF4-FFF2-40B4-BE49-F238E27FC236}">
                    <a16:creationId xmlns:a16="http://schemas.microsoft.com/office/drawing/2014/main" id="{1A771E5F-A2D6-46DF-B999-913F5BE0367E}"/>
                  </a:ext>
                </a:extLst>
              </p:cNvPr>
              <p:cNvSpPr txBox="1">
                <a:spLocks noChangeArrowheads="1"/>
              </p:cNvSpPr>
              <p:nvPr/>
            </p:nvSpPr>
            <p:spPr bwMode="auto">
              <a:xfrm>
                <a:off x="1977" y="2160"/>
                <a:ext cx="903" cy="319"/>
              </a:xfrm>
              <a:prstGeom prst="rect">
                <a:avLst/>
              </a:prstGeom>
              <a:solidFill>
                <a:srgbClr val="008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990000"/>
                    </a:solidFill>
                    <a:latin typeface="华文新魏" panose="02010800040101010101" pitchFamily="2" charset="-122"/>
                    <a:ea typeface="华文新魏" panose="02010800040101010101" pitchFamily="2" charset="-122"/>
                  </a:rPr>
                  <a:t>第</a:t>
                </a:r>
                <a:r>
                  <a:rPr kumimoji="0" lang="en-US" altLang="zh-CN" sz="2000">
                    <a:solidFill>
                      <a:srgbClr val="990000"/>
                    </a:solidFill>
                    <a:latin typeface="华文新魏" panose="02010800040101010101" pitchFamily="2" charset="-122"/>
                    <a:ea typeface="华文新魏" panose="02010800040101010101" pitchFamily="2" charset="-122"/>
                  </a:rPr>
                  <a:t>K</a:t>
                </a:r>
                <a:r>
                  <a:rPr kumimoji="0" lang="zh-CN" altLang="en-US" sz="2000">
                    <a:solidFill>
                      <a:srgbClr val="990000"/>
                    </a:solidFill>
                    <a:latin typeface="华文新魏" panose="02010800040101010101" pitchFamily="2" charset="-122"/>
                    <a:ea typeface="华文新魏" panose="02010800040101010101" pitchFamily="2" charset="-122"/>
                  </a:rPr>
                  <a:t>条指令</a:t>
                </a:r>
              </a:p>
            </p:txBody>
          </p:sp>
          <p:sp>
            <p:nvSpPr>
              <p:cNvPr id="14381" name="Text Box 14">
                <a:extLst>
                  <a:ext uri="{FF2B5EF4-FFF2-40B4-BE49-F238E27FC236}">
                    <a16:creationId xmlns:a16="http://schemas.microsoft.com/office/drawing/2014/main" id="{42522346-9E49-4C7A-8217-89CFCB29BF75}"/>
                  </a:ext>
                </a:extLst>
              </p:cNvPr>
              <p:cNvSpPr txBox="1">
                <a:spLocks noChangeArrowheads="1"/>
              </p:cNvSpPr>
              <p:nvPr/>
            </p:nvSpPr>
            <p:spPr bwMode="auto">
              <a:xfrm>
                <a:off x="1977" y="2479"/>
                <a:ext cx="903" cy="249"/>
              </a:xfrm>
              <a:prstGeom prst="rect">
                <a:avLst/>
              </a:prstGeom>
              <a:solidFill>
                <a:srgbClr val="008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990000"/>
                    </a:solidFill>
                    <a:latin typeface="华文新魏" panose="02010800040101010101" pitchFamily="2" charset="-122"/>
                    <a:ea typeface="华文新魏" panose="02010800040101010101" pitchFamily="2" charset="-122"/>
                  </a:rPr>
                  <a:t>第</a:t>
                </a:r>
                <a:r>
                  <a:rPr kumimoji="0" lang="en-US" altLang="zh-CN" sz="1800">
                    <a:solidFill>
                      <a:srgbClr val="990000"/>
                    </a:solidFill>
                    <a:latin typeface="华文新魏" panose="02010800040101010101" pitchFamily="2" charset="-122"/>
                    <a:ea typeface="华文新魏" panose="02010800040101010101" pitchFamily="2" charset="-122"/>
                  </a:rPr>
                  <a:t>K</a:t>
                </a:r>
                <a:r>
                  <a:rPr kumimoji="0" lang="zh-CN" altLang="en-US" sz="1800">
                    <a:solidFill>
                      <a:srgbClr val="990000"/>
                    </a:solidFill>
                    <a:latin typeface="华文新魏" panose="02010800040101010101" pitchFamily="2" charset="-122"/>
                    <a:ea typeface="华文新魏" panose="02010800040101010101" pitchFamily="2" charset="-122"/>
                  </a:rPr>
                  <a:t>＋</a:t>
                </a:r>
                <a:r>
                  <a:rPr kumimoji="0" lang="en-US" altLang="zh-CN" sz="1800">
                    <a:solidFill>
                      <a:srgbClr val="990000"/>
                    </a:solidFill>
                    <a:latin typeface="华文新魏" panose="02010800040101010101" pitchFamily="2" charset="-122"/>
                    <a:ea typeface="华文新魏" panose="02010800040101010101" pitchFamily="2" charset="-122"/>
                  </a:rPr>
                  <a:t>1</a:t>
                </a:r>
                <a:r>
                  <a:rPr kumimoji="0" lang="zh-CN" altLang="en-US" sz="1800">
                    <a:solidFill>
                      <a:srgbClr val="990000"/>
                    </a:solidFill>
                    <a:latin typeface="华文新魏" panose="02010800040101010101" pitchFamily="2" charset="-122"/>
                    <a:ea typeface="华文新魏" panose="02010800040101010101" pitchFamily="2" charset="-122"/>
                  </a:rPr>
                  <a:t>条指令</a:t>
                </a:r>
              </a:p>
              <a:p>
                <a:pPr algn="ctr"/>
                <a:endParaRPr kumimoji="0" lang="en-US" altLang="zh-CN" sz="900">
                  <a:solidFill>
                    <a:srgbClr val="990000"/>
                  </a:solidFill>
                  <a:latin typeface="华文新魏" panose="02010800040101010101" pitchFamily="2" charset="-122"/>
                  <a:ea typeface="华文新魏" panose="02010800040101010101" pitchFamily="2" charset="-122"/>
                </a:endParaRPr>
              </a:p>
            </p:txBody>
          </p:sp>
          <p:sp>
            <p:nvSpPr>
              <p:cNvPr id="14382" name="Text Box 15">
                <a:extLst>
                  <a:ext uri="{FF2B5EF4-FFF2-40B4-BE49-F238E27FC236}">
                    <a16:creationId xmlns:a16="http://schemas.microsoft.com/office/drawing/2014/main" id="{0DED5027-1A89-464B-AC15-389662FC728E}"/>
                  </a:ext>
                </a:extLst>
              </p:cNvPr>
              <p:cNvSpPr txBox="1">
                <a:spLocks noChangeArrowheads="1"/>
              </p:cNvSpPr>
              <p:nvPr/>
            </p:nvSpPr>
            <p:spPr bwMode="auto">
              <a:xfrm>
                <a:off x="1977" y="2728"/>
                <a:ext cx="903" cy="248"/>
              </a:xfrm>
              <a:prstGeom prst="rect">
                <a:avLst/>
              </a:prstGeom>
              <a:solidFill>
                <a:srgbClr val="008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zh-CN" altLang="zh-CN" sz="900">
                  <a:solidFill>
                    <a:srgbClr val="990000"/>
                  </a:solidFill>
                  <a:latin typeface="华文新魏" panose="02010800040101010101" pitchFamily="2" charset="-122"/>
                  <a:ea typeface="华文新魏" panose="02010800040101010101" pitchFamily="2" charset="-122"/>
                </a:endParaRPr>
              </a:p>
            </p:txBody>
          </p:sp>
          <p:sp>
            <p:nvSpPr>
              <p:cNvPr id="14383" name="Line 46">
                <a:extLst>
                  <a:ext uri="{FF2B5EF4-FFF2-40B4-BE49-F238E27FC236}">
                    <a16:creationId xmlns:a16="http://schemas.microsoft.com/office/drawing/2014/main" id="{3AC1984F-5287-4125-87EE-1C2F9D894C7E}"/>
                  </a:ext>
                </a:extLst>
              </p:cNvPr>
              <p:cNvSpPr>
                <a:spLocks noChangeShapeType="1"/>
              </p:cNvSpPr>
              <p:nvPr/>
            </p:nvSpPr>
            <p:spPr bwMode="auto">
              <a:xfrm flipH="1">
                <a:off x="2859" y="2160"/>
                <a:ext cx="442" cy="0"/>
              </a:xfrm>
              <a:prstGeom prst="line">
                <a:avLst/>
              </a:prstGeom>
              <a:noFill/>
              <a:ln w="9525">
                <a:solidFill>
                  <a:srgbClr val="0000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
          <p:nvSpPr>
            <p:cNvPr id="14374" name="Line 47">
              <a:extLst>
                <a:ext uri="{FF2B5EF4-FFF2-40B4-BE49-F238E27FC236}">
                  <a16:creationId xmlns:a16="http://schemas.microsoft.com/office/drawing/2014/main" id="{72E043C6-E4EB-4F3A-BE63-ED629B47EB74}"/>
                </a:ext>
              </a:extLst>
            </p:cNvPr>
            <p:cNvSpPr>
              <a:spLocks noChangeShapeType="1"/>
            </p:cNvSpPr>
            <p:nvPr/>
          </p:nvSpPr>
          <p:spPr bwMode="auto">
            <a:xfrm>
              <a:off x="1315" y="2432"/>
              <a:ext cx="441" cy="0"/>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375" name="Line 48">
              <a:extLst>
                <a:ext uri="{FF2B5EF4-FFF2-40B4-BE49-F238E27FC236}">
                  <a16:creationId xmlns:a16="http://schemas.microsoft.com/office/drawing/2014/main" id="{085B1604-6823-401D-B390-CAF35B4FDD32}"/>
                </a:ext>
              </a:extLst>
            </p:cNvPr>
            <p:cNvSpPr>
              <a:spLocks noChangeShapeType="1"/>
            </p:cNvSpPr>
            <p:nvPr/>
          </p:nvSpPr>
          <p:spPr bwMode="auto">
            <a:xfrm>
              <a:off x="1756" y="1898"/>
              <a:ext cx="221" cy="262"/>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
        <p:nvSpPr>
          <p:cNvPr id="14341" name="Text Box 49">
            <a:extLst>
              <a:ext uri="{FF2B5EF4-FFF2-40B4-BE49-F238E27FC236}">
                <a16:creationId xmlns:a16="http://schemas.microsoft.com/office/drawing/2014/main" id="{D7D1D720-6466-4BA4-9DFC-D7E6AE43DD65}"/>
              </a:ext>
            </a:extLst>
          </p:cNvPr>
          <p:cNvSpPr txBox="1">
            <a:spLocks noChangeArrowheads="1"/>
          </p:cNvSpPr>
          <p:nvPr/>
        </p:nvSpPr>
        <p:spPr bwMode="auto">
          <a:xfrm>
            <a:off x="3138488" y="6427788"/>
            <a:ext cx="2276475"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000"/>
          </a:p>
        </p:txBody>
      </p:sp>
      <p:sp>
        <p:nvSpPr>
          <p:cNvPr id="14342" name="Rectangle 50">
            <a:extLst>
              <a:ext uri="{FF2B5EF4-FFF2-40B4-BE49-F238E27FC236}">
                <a16:creationId xmlns:a16="http://schemas.microsoft.com/office/drawing/2014/main" id="{37B8F285-4D08-4A43-9974-42A988A01C7F}"/>
              </a:ext>
            </a:extLst>
          </p:cNvPr>
          <p:cNvSpPr>
            <a:spLocks noChangeArrowheads="1"/>
          </p:cNvSpPr>
          <p:nvPr/>
        </p:nvSpPr>
        <p:spPr bwMode="auto">
          <a:xfrm>
            <a:off x="2444750" y="450850"/>
            <a:ext cx="360838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800">
                <a:solidFill>
                  <a:schemeClr val="tx2"/>
                </a:solidFill>
                <a:latin typeface="华文新魏" panose="02010800040101010101" pitchFamily="2" charset="-122"/>
                <a:ea typeface="华文新魏" panose="02010800040101010101" pitchFamily="2" charset="-122"/>
              </a:rPr>
              <a:t>DMA</a:t>
            </a:r>
            <a:r>
              <a:rPr lang="zh-CN" altLang="en-US" sz="4800">
                <a:solidFill>
                  <a:schemeClr val="tx2"/>
                </a:solidFill>
                <a:latin typeface="华文新魏" panose="02010800040101010101" pitchFamily="2" charset="-122"/>
                <a:ea typeface="华文新魏" panose="02010800040101010101" pitchFamily="2" charset="-122"/>
              </a:rPr>
              <a:t>方式</a:t>
            </a:r>
            <a:r>
              <a:rPr lang="en-US" altLang="zh-CN" sz="4800">
                <a:solidFill>
                  <a:schemeClr val="tx2"/>
                </a:solidFill>
                <a:latin typeface="华文新魏" panose="02010800040101010101" pitchFamily="2" charset="-122"/>
                <a:ea typeface="华文新魏" panose="02010800040101010101" pitchFamily="2" charset="-122"/>
              </a:rPr>
              <a:t>(2)</a:t>
            </a: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184C21E-2592-42AD-9320-750061D9D05D}"/>
              </a:ext>
            </a:extLst>
          </p:cNvPr>
          <p:cNvSpPr>
            <a:spLocks noGrp="1" noChangeArrowheads="1"/>
          </p:cNvSpPr>
          <p:nvPr>
            <p:ph type="title"/>
          </p:nvPr>
        </p:nvSpPr>
        <p:spPr>
          <a:xfrm>
            <a:off x="381000" y="5334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4 </a:t>
            </a:r>
            <a:r>
              <a:rPr lang="zh-CN" altLang="en-US" sz="4800">
                <a:latin typeface="华文新魏" panose="02010800040101010101" pitchFamily="2" charset="-122"/>
                <a:ea typeface="华文新魏" panose="02010800040101010101" pitchFamily="2" charset="-122"/>
              </a:rPr>
              <a:t>通道方式</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5363" name="Rectangle 3">
            <a:extLst>
              <a:ext uri="{FF2B5EF4-FFF2-40B4-BE49-F238E27FC236}">
                <a16:creationId xmlns:a16="http://schemas.microsoft.com/office/drawing/2014/main" id="{4344E0BC-7312-45AC-A683-9EBC92C7B375}"/>
              </a:ext>
            </a:extLst>
          </p:cNvPr>
          <p:cNvSpPr>
            <a:spLocks noGrp="1" noChangeArrowheads="1"/>
          </p:cNvSpPr>
          <p:nvPr>
            <p:ph type="body" idx="1"/>
          </p:nvPr>
        </p:nvSpPr>
        <p:spPr>
          <a:xfrm>
            <a:off x="457200" y="1143000"/>
            <a:ext cx="8229600" cy="5334000"/>
          </a:xfrm>
        </p:spPr>
        <p:txBody>
          <a:bodyPr/>
          <a:lstStyle/>
          <a:p>
            <a:pPr algn="just" eaLnBrk="1" hangingPunct="1"/>
            <a:r>
              <a:rPr lang="zh-CN" altLang="en-US" sz="2800">
                <a:latin typeface="华文新魏" panose="02010800040101010101" pitchFamily="2" charset="-122"/>
                <a:ea typeface="华文新魏" panose="02010800040101010101" pitchFamily="2" charset="-122"/>
              </a:rPr>
              <a:t>为获得</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和外围设备间更高的并行工作能力，为让种类繁多，物理特性各异的外围设备能以标准的接口连接到系统中，计算机系统引入了自成独立体系的通道结构。</a:t>
            </a:r>
          </a:p>
          <a:p>
            <a:pPr algn="just" eaLnBrk="1" hangingPunct="1"/>
            <a:r>
              <a:rPr lang="zh-CN" altLang="en-US" sz="2800">
                <a:latin typeface="华文新魏" panose="02010800040101010101" pitchFamily="2" charset="-122"/>
                <a:ea typeface="华文新魏" panose="02010800040101010101" pitchFamily="2" charset="-122"/>
              </a:rPr>
              <a:t>采用通道后的</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操作过程：</a:t>
            </a:r>
          </a:p>
          <a:p>
            <a:pPr algn="just" eaLnBrk="1" hangingPunct="1">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在执行主程序时遇到</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请求，它启动指定通道上选址的外围设备，一旦启动成功，通道开始控制外围设备进行操作。</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就可执行其他任务并与通道并行工作，直到</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操作完成。通道发出操作结束中断时，</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才停止当前工作，转向处理</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操作结束事件。</a:t>
            </a:r>
          </a:p>
          <a:p>
            <a:pPr eaLnBrk="1" hangingPunct="1"/>
            <a:endParaRPr lang="zh-CN" altLang="en-US" sz="2800">
              <a:latin typeface="华文新魏" panose="02010800040101010101" pitchFamily="2" charset="-122"/>
              <a:ea typeface="华文新魏" panose="02010800040101010101" pitchFamily="2" charset="-122"/>
            </a:endParaRPr>
          </a:p>
          <a:p>
            <a:pPr algn="just" eaLnBrk="1" hangingPunct="1"/>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AC63078-23B5-4DBE-8301-1AF69770D745}"/>
              </a:ext>
            </a:extLst>
          </p:cNvPr>
          <p:cNvSpPr>
            <a:spLocks noGrp="1" noChangeArrowheads="1"/>
          </p:cNvSpPr>
          <p:nvPr>
            <p:ph type="title"/>
          </p:nvPr>
        </p:nvSpPr>
        <p:spPr>
          <a:xfrm>
            <a:off x="762000" y="3810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5.1.3</a:t>
            </a:r>
            <a:r>
              <a:rPr lang="zh-CN" altLang="en-US" sz="4800">
                <a:latin typeface="华文新魏" panose="02010800040101010101" pitchFamily="2" charset="-122"/>
                <a:ea typeface="华文新魏" panose="02010800040101010101" pitchFamily="2" charset="-122"/>
              </a:rPr>
              <a:t>设备控制器</a:t>
            </a:r>
          </a:p>
        </p:txBody>
      </p:sp>
      <p:sp>
        <p:nvSpPr>
          <p:cNvPr id="16387" name="Rectangle 3">
            <a:extLst>
              <a:ext uri="{FF2B5EF4-FFF2-40B4-BE49-F238E27FC236}">
                <a16:creationId xmlns:a16="http://schemas.microsoft.com/office/drawing/2014/main" id="{02FCF808-9C05-45A0-B1E8-CA9F1AF84F97}"/>
              </a:ext>
            </a:extLst>
          </p:cNvPr>
          <p:cNvSpPr>
            <a:spLocks noGrp="1" noChangeArrowheads="1"/>
          </p:cNvSpPr>
          <p:nvPr>
            <p:ph type="body" idx="1"/>
          </p:nvPr>
        </p:nvSpPr>
        <p:spPr>
          <a:xfrm>
            <a:off x="1295400" y="1447800"/>
            <a:ext cx="7391400" cy="4800600"/>
          </a:xfrm>
        </p:spPr>
        <p:txBody>
          <a:bodyPr/>
          <a:lstStyle/>
          <a:p>
            <a:pPr eaLnBrk="1" hangingPunct="1">
              <a:buFontTx/>
              <a:buNone/>
            </a:pPr>
            <a:r>
              <a:rPr lang="en-US" altLang="zh-CN" sz="4400">
                <a:latin typeface="华文新魏" panose="02010800040101010101" pitchFamily="2" charset="-122"/>
                <a:cs typeface="Times New Roman" panose="02020603050405020304" pitchFamily="18" charset="0"/>
              </a:rPr>
              <a:t>  </a:t>
            </a:r>
            <a:r>
              <a:rPr lang="en-US" altLang="zh-CN" sz="4400">
                <a:cs typeface="Times New Roman" panose="02020603050405020304" pitchFamily="18" charset="0"/>
              </a:rPr>
              <a:t>•</a:t>
            </a:r>
            <a:r>
              <a:rPr lang="zh-CN" altLang="en-US" sz="4400">
                <a:latin typeface="华文新魏" panose="02010800040101010101" pitchFamily="2" charset="-122"/>
                <a:ea typeface="华文新魏" panose="02010800040101010101" pitchFamily="2" charset="-122"/>
              </a:rPr>
              <a:t>什么是控制器</a:t>
            </a:r>
          </a:p>
          <a:p>
            <a:pPr eaLnBrk="1" hangingPunct="1">
              <a:buFontTx/>
              <a:buNone/>
            </a:pPr>
            <a:r>
              <a:rPr lang="zh-CN" altLang="en-US" sz="4400">
                <a:latin typeface="华文新魏" panose="02010800040101010101" pitchFamily="2" charset="-122"/>
                <a:ea typeface="华文新魏" panose="02010800040101010101" pitchFamily="2" charset="-122"/>
              </a:rPr>
              <a:t>  </a:t>
            </a:r>
            <a:r>
              <a:rPr lang="en-US" altLang="zh-CN" sz="4400">
                <a:cs typeface="Times New Roman" panose="02020603050405020304" pitchFamily="18" charset="0"/>
              </a:rPr>
              <a:t>•</a:t>
            </a:r>
            <a:r>
              <a:rPr lang="zh-CN" altLang="en-US" sz="4400">
                <a:latin typeface="华文新魏" panose="02010800040101010101" pitchFamily="2" charset="-122"/>
                <a:ea typeface="华文新魏" panose="02010800040101010101" pitchFamily="2" charset="-122"/>
              </a:rPr>
              <a:t>引入控制器的原因</a:t>
            </a:r>
            <a:endParaRPr lang="zh-CN" altLang="en-US" sz="3600">
              <a:latin typeface="华文新魏" panose="02010800040101010101" pitchFamily="2" charset="-122"/>
              <a:ea typeface="华文新魏" panose="02010800040101010101" pitchFamily="2" charset="-122"/>
            </a:endParaRPr>
          </a:p>
          <a:p>
            <a:pPr eaLnBrk="1" hangingPunct="1">
              <a:buFontTx/>
              <a:buNone/>
            </a:pPr>
            <a:r>
              <a:rPr lang="zh-CN" altLang="en-US" sz="4400">
                <a:latin typeface="华文新魏" panose="02010800040101010101" pitchFamily="2" charset="-122"/>
                <a:cs typeface="Times New Roman" panose="02020603050405020304" pitchFamily="18" charset="0"/>
              </a:rPr>
              <a:t>  </a:t>
            </a:r>
            <a:r>
              <a:rPr lang="en-US" altLang="zh-CN" sz="4400">
                <a:cs typeface="Times New Roman" panose="02020603050405020304" pitchFamily="18" charset="0"/>
              </a:rPr>
              <a:t>•</a:t>
            </a:r>
            <a:r>
              <a:rPr lang="zh-CN" altLang="en-US" sz="4400">
                <a:latin typeface="华文新魏" panose="02010800040101010101" pitchFamily="2" charset="-122"/>
                <a:ea typeface="华文新魏" panose="02010800040101010101" pitchFamily="2" charset="-122"/>
              </a:rPr>
              <a:t>控制器的功能</a:t>
            </a:r>
          </a:p>
          <a:p>
            <a:pPr algn="just" eaLnBrk="1" hangingPunct="1">
              <a:buFontTx/>
              <a:buNone/>
            </a:pPr>
            <a:r>
              <a:rPr lang="zh-CN" altLang="en-US" sz="4400">
                <a:latin typeface="华文新魏" panose="02010800040101010101" pitchFamily="2" charset="-122"/>
                <a:cs typeface="Times New Roman" panose="02020603050405020304" pitchFamily="18" charset="0"/>
              </a:rPr>
              <a:t>  </a:t>
            </a:r>
            <a:r>
              <a:rPr lang="en-US" altLang="zh-CN" sz="440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设备控制器组成部分</a:t>
            </a:r>
            <a:endParaRPr lang="zh-CN" altLang="en-US" sz="3600">
              <a:latin typeface="华文新魏" panose="02010800040101010101" pitchFamily="2" charset="-122"/>
              <a:ea typeface="华文新魏" panose="02010800040101010101" pitchFamily="2" charset="-122"/>
            </a:endParaRPr>
          </a:p>
          <a:p>
            <a:pPr eaLnBrk="1" hangingPunct="1">
              <a:buFontTx/>
              <a:buNone/>
            </a:pPr>
            <a:endParaRPr lang="en-US" altLang="zh-CN" sz="4400">
              <a:latin typeface="华文新魏" panose="02010800040101010101" pitchFamily="2" charset="-122"/>
              <a:cs typeface="Times New Roman" panose="02020603050405020304" pitchFamily="18" charset="0"/>
            </a:endParaRPr>
          </a:p>
        </p:txBody>
      </p:sp>
    </p:spTree>
  </p:cSld>
  <p:clrMapOvr>
    <a:masterClrMapping/>
  </p:clrMapOvr>
  <p:transition>
    <p:cove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1026">
            <a:extLst>
              <a:ext uri="{FF2B5EF4-FFF2-40B4-BE49-F238E27FC236}">
                <a16:creationId xmlns:a16="http://schemas.microsoft.com/office/drawing/2014/main" id="{ABD74FA4-A2F3-47B1-A811-425B8AFB077A}"/>
              </a:ext>
            </a:extLst>
          </p:cNvPr>
          <p:cNvSpPr>
            <a:spLocks noGrp="1" noChangeArrowheads="1"/>
          </p:cNvSpPr>
          <p:nvPr>
            <p:ph type="title"/>
          </p:nvPr>
        </p:nvSpPr>
        <p:spPr>
          <a:xfrm>
            <a:off x="468313" y="228600"/>
            <a:ext cx="8534400" cy="1219200"/>
          </a:xfrm>
        </p:spPr>
        <p:txBody>
          <a:bodyPr/>
          <a:lstStyle/>
          <a:p>
            <a:pPr eaLnBrk="1" hangingPunct="1"/>
            <a:r>
              <a:rPr lang="zh-CN" altLang="en-US" sz="4800">
                <a:ea typeface="华文新魏" panose="02010800040101010101" pitchFamily="2" charset="-122"/>
              </a:rPr>
              <a:t>设备控制器功能和结构小结</a:t>
            </a:r>
            <a:r>
              <a:rPr lang="en-US" altLang="zh-CN" sz="4800">
                <a:ea typeface="华文新魏" panose="02010800040101010101" pitchFamily="2" charset="-122"/>
              </a:rPr>
              <a:t>(1)</a:t>
            </a:r>
          </a:p>
        </p:txBody>
      </p:sp>
      <p:sp>
        <p:nvSpPr>
          <p:cNvPr id="17411" name="Rectangle 1027">
            <a:extLst>
              <a:ext uri="{FF2B5EF4-FFF2-40B4-BE49-F238E27FC236}">
                <a16:creationId xmlns:a16="http://schemas.microsoft.com/office/drawing/2014/main" id="{1D3E08F4-A100-4C75-AA1E-D2F19B27AED1}"/>
              </a:ext>
            </a:extLst>
          </p:cNvPr>
          <p:cNvSpPr>
            <a:spLocks noGrp="1" noChangeArrowheads="1"/>
          </p:cNvSpPr>
          <p:nvPr>
            <p:ph type="body" idx="1"/>
          </p:nvPr>
        </p:nvSpPr>
        <p:spPr>
          <a:xfrm>
            <a:off x="611188" y="1219200"/>
            <a:ext cx="8208962" cy="5257800"/>
          </a:xfrm>
        </p:spPr>
        <p:txBody>
          <a:bodyPr/>
          <a:lstStyle/>
          <a:p>
            <a:pPr algn="just" eaLnBrk="1" hangingPunct="1">
              <a:spcBef>
                <a:spcPct val="10000"/>
              </a:spcBef>
            </a:pPr>
            <a:r>
              <a:rPr lang="zh-CN" altLang="en-US" sz="3500">
                <a:ea typeface="华文新魏" panose="02010800040101010101" pitchFamily="2" charset="-122"/>
              </a:rPr>
              <a:t>设备控制器是</a:t>
            </a:r>
            <a:r>
              <a:rPr lang="en-US" altLang="zh-CN" sz="3500">
                <a:ea typeface="华文新魏" panose="02010800040101010101" pitchFamily="2" charset="-122"/>
              </a:rPr>
              <a:t>CPU</a:t>
            </a:r>
            <a:r>
              <a:rPr lang="zh-CN" altLang="en-US" sz="3500">
                <a:ea typeface="华文新魏" panose="02010800040101010101" pitchFamily="2" charset="-122"/>
              </a:rPr>
              <a:t>和设备之间的一个接口</a:t>
            </a:r>
            <a:r>
              <a:rPr lang="en-US" altLang="zh-CN" sz="3500">
                <a:ea typeface="华文新魏" panose="02010800040101010101" pitchFamily="2" charset="-122"/>
              </a:rPr>
              <a:t>,</a:t>
            </a:r>
            <a:r>
              <a:rPr lang="zh-CN" altLang="en-US" sz="3500">
                <a:ea typeface="华文新魏" panose="02010800040101010101" pitchFamily="2" charset="-122"/>
              </a:rPr>
              <a:t>它接收从</a:t>
            </a:r>
            <a:r>
              <a:rPr lang="en-US" altLang="zh-CN" sz="3500">
                <a:ea typeface="华文新魏" panose="02010800040101010101" pitchFamily="2" charset="-122"/>
              </a:rPr>
              <a:t>CPU</a:t>
            </a:r>
            <a:r>
              <a:rPr lang="zh-CN" altLang="en-US" sz="3500">
                <a:ea typeface="华文新魏" panose="02010800040101010101" pitchFamily="2" charset="-122"/>
              </a:rPr>
              <a:t>发来的命令</a:t>
            </a:r>
            <a:r>
              <a:rPr lang="en-US" altLang="zh-CN" sz="3500">
                <a:ea typeface="华文新魏" panose="02010800040101010101" pitchFamily="2" charset="-122"/>
              </a:rPr>
              <a:t>,</a:t>
            </a:r>
            <a:r>
              <a:rPr lang="zh-CN" altLang="en-US" sz="3500">
                <a:ea typeface="华文新魏" panose="02010800040101010101" pitchFamily="2" charset="-122"/>
              </a:rPr>
              <a:t>控制</a:t>
            </a:r>
            <a:r>
              <a:rPr lang="en-US" altLang="zh-CN" sz="3500">
                <a:ea typeface="华文新魏" panose="02010800040101010101" pitchFamily="2" charset="-122"/>
              </a:rPr>
              <a:t>I/O</a:t>
            </a:r>
            <a:r>
              <a:rPr lang="zh-CN" altLang="en-US" sz="3500">
                <a:ea typeface="华文新魏" panose="02010800040101010101" pitchFamily="2" charset="-122"/>
              </a:rPr>
              <a:t>设备操作</a:t>
            </a:r>
            <a:r>
              <a:rPr lang="en-US" altLang="zh-CN" sz="3500">
                <a:ea typeface="华文新魏" panose="02010800040101010101" pitchFamily="2" charset="-122"/>
              </a:rPr>
              <a:t>,</a:t>
            </a:r>
            <a:r>
              <a:rPr lang="zh-CN" altLang="en-US" sz="3500">
                <a:ea typeface="华文新魏" panose="02010800040101010101" pitchFamily="2" charset="-122"/>
              </a:rPr>
              <a:t>实现主存和设备之间的数据传输</a:t>
            </a:r>
          </a:p>
          <a:p>
            <a:pPr algn="just" eaLnBrk="1" hangingPunct="1">
              <a:spcBef>
                <a:spcPct val="10000"/>
              </a:spcBef>
            </a:pPr>
            <a:r>
              <a:rPr lang="zh-CN" altLang="en-US" sz="3500">
                <a:ea typeface="华文新魏" panose="02010800040101010101" pitchFamily="2" charset="-122"/>
              </a:rPr>
              <a:t>设备控制器是一个可编址设备</a:t>
            </a:r>
            <a:r>
              <a:rPr lang="en-US" altLang="zh-CN" sz="3500">
                <a:ea typeface="华文新魏" panose="02010800040101010101" pitchFamily="2" charset="-122"/>
              </a:rPr>
              <a:t>,</a:t>
            </a:r>
            <a:r>
              <a:rPr lang="zh-CN" altLang="en-US" sz="3500">
                <a:ea typeface="华文新魏" panose="02010800040101010101" pitchFamily="2" charset="-122"/>
              </a:rPr>
              <a:t>当它连接多台设备时</a:t>
            </a:r>
            <a:r>
              <a:rPr lang="en-US" altLang="zh-CN" sz="3500">
                <a:ea typeface="华文新魏" panose="02010800040101010101" pitchFamily="2" charset="-122"/>
              </a:rPr>
              <a:t>,</a:t>
            </a:r>
            <a:r>
              <a:rPr lang="zh-CN" altLang="en-US" sz="3500">
                <a:ea typeface="华文新魏" panose="02010800040101010101" pitchFamily="2" charset="-122"/>
              </a:rPr>
              <a:t>则应具有多个设备地址。</a:t>
            </a:r>
          </a:p>
        </p:txBody>
      </p:sp>
    </p:spTree>
  </p:cSld>
  <p:clrMapOvr>
    <a:masterClrMapping/>
  </p:clrMapOvr>
  <p:transition>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12DD861-5A8B-4D00-934D-B7790C5933BA}"/>
              </a:ext>
            </a:extLst>
          </p:cNvPr>
          <p:cNvSpPr>
            <a:spLocks noGrp="1" noChangeArrowheads="1"/>
          </p:cNvSpPr>
          <p:nvPr>
            <p:ph type="title"/>
          </p:nvPr>
        </p:nvSpPr>
        <p:spPr>
          <a:xfrm>
            <a:off x="468313" y="228600"/>
            <a:ext cx="8534400" cy="1219200"/>
          </a:xfrm>
        </p:spPr>
        <p:txBody>
          <a:bodyPr/>
          <a:lstStyle/>
          <a:p>
            <a:pPr eaLnBrk="1" hangingPunct="1"/>
            <a:r>
              <a:rPr lang="zh-CN" altLang="en-US" sz="4800">
                <a:ea typeface="华文新魏" panose="02010800040101010101" pitchFamily="2" charset="-122"/>
              </a:rPr>
              <a:t>设备控制器功能和结构小结</a:t>
            </a:r>
            <a:r>
              <a:rPr lang="en-US" altLang="zh-CN" sz="4800">
                <a:ea typeface="华文新魏" panose="02010800040101010101" pitchFamily="2" charset="-122"/>
              </a:rPr>
              <a:t>(2)</a:t>
            </a:r>
          </a:p>
        </p:txBody>
      </p:sp>
      <p:sp>
        <p:nvSpPr>
          <p:cNvPr id="18435" name="Rectangle 3">
            <a:extLst>
              <a:ext uri="{FF2B5EF4-FFF2-40B4-BE49-F238E27FC236}">
                <a16:creationId xmlns:a16="http://schemas.microsoft.com/office/drawing/2014/main" id="{6AAA8718-A6C5-4955-8432-3F1A32DBBECB}"/>
              </a:ext>
            </a:extLst>
          </p:cNvPr>
          <p:cNvSpPr>
            <a:spLocks noGrp="1" noChangeArrowheads="1"/>
          </p:cNvSpPr>
          <p:nvPr>
            <p:ph type="body" idx="1"/>
          </p:nvPr>
        </p:nvSpPr>
        <p:spPr>
          <a:xfrm>
            <a:off x="611188" y="1219200"/>
            <a:ext cx="8208962" cy="5257800"/>
          </a:xfrm>
        </p:spPr>
        <p:txBody>
          <a:bodyPr/>
          <a:lstStyle/>
          <a:p>
            <a:pPr algn="just" eaLnBrk="1" hangingPunct="1">
              <a:spcBef>
                <a:spcPct val="10000"/>
              </a:spcBef>
            </a:pPr>
            <a:r>
              <a:rPr lang="zh-CN" altLang="en-US" sz="3500">
                <a:ea typeface="华文新魏" panose="02010800040101010101" pitchFamily="2" charset="-122"/>
              </a:rPr>
              <a:t>设备控制器主要功能</a:t>
            </a:r>
            <a:r>
              <a:rPr lang="en-US" altLang="zh-CN" sz="3500">
                <a:ea typeface="华文新魏" panose="02010800040101010101" pitchFamily="2" charset="-122"/>
              </a:rPr>
              <a:t>:</a:t>
            </a:r>
          </a:p>
          <a:p>
            <a:pPr lvl="1" algn="just" eaLnBrk="1" hangingPunct="1">
              <a:spcBef>
                <a:spcPct val="10000"/>
              </a:spcBef>
              <a:buFontTx/>
              <a:buNone/>
            </a:pPr>
            <a:r>
              <a:rPr lang="en-US" altLang="zh-CN" sz="3500">
                <a:ea typeface="华文新魏" panose="02010800040101010101" pitchFamily="2" charset="-122"/>
              </a:rPr>
              <a:t>①</a:t>
            </a:r>
            <a:r>
              <a:rPr lang="zh-CN" altLang="en-US" sz="3500">
                <a:ea typeface="华文新魏" panose="02010800040101010101" pitchFamily="2" charset="-122"/>
              </a:rPr>
              <a:t>接收和识别</a:t>
            </a:r>
            <a:r>
              <a:rPr lang="en-US" altLang="zh-CN" sz="3500">
                <a:ea typeface="华文新魏" panose="02010800040101010101" pitchFamily="2" charset="-122"/>
              </a:rPr>
              <a:t>CPU</a:t>
            </a:r>
            <a:r>
              <a:rPr lang="zh-CN" altLang="en-US" sz="3500">
                <a:ea typeface="华文新魏" panose="02010800040101010101" pitchFamily="2" charset="-122"/>
              </a:rPr>
              <a:t>或通道发来的命令</a:t>
            </a:r>
          </a:p>
          <a:p>
            <a:pPr lvl="1" algn="just" eaLnBrk="1" hangingPunct="1">
              <a:spcBef>
                <a:spcPct val="10000"/>
              </a:spcBef>
              <a:buFontTx/>
              <a:buNone/>
            </a:pPr>
            <a:r>
              <a:rPr lang="zh-CN" altLang="en-US" sz="3500">
                <a:ea typeface="华文新魏" panose="02010800040101010101" pitchFamily="2" charset="-122"/>
              </a:rPr>
              <a:t>②实现数据交换</a:t>
            </a:r>
            <a:r>
              <a:rPr lang="en-US" altLang="zh-CN" sz="3500">
                <a:ea typeface="华文新魏" panose="02010800040101010101" pitchFamily="2" charset="-122"/>
              </a:rPr>
              <a:t>,</a:t>
            </a:r>
            <a:r>
              <a:rPr lang="zh-CN" altLang="en-US" sz="3500">
                <a:ea typeface="华文新魏" panose="02010800040101010101" pitchFamily="2" charset="-122"/>
              </a:rPr>
              <a:t>包括设备和控制器间的数据传输</a:t>
            </a:r>
          </a:p>
          <a:p>
            <a:pPr lvl="1" algn="just" eaLnBrk="1" hangingPunct="1">
              <a:spcBef>
                <a:spcPct val="10000"/>
              </a:spcBef>
              <a:buFontTx/>
              <a:buNone/>
            </a:pPr>
            <a:r>
              <a:rPr lang="zh-CN" altLang="en-US" sz="3500">
                <a:ea typeface="华文新魏" panose="02010800040101010101" pitchFamily="2" charset="-122"/>
              </a:rPr>
              <a:t>③发现和记录设备及自身的状态信息</a:t>
            </a:r>
            <a:r>
              <a:rPr lang="en-US" altLang="zh-CN" sz="3500">
                <a:ea typeface="华文新魏" panose="02010800040101010101" pitchFamily="2" charset="-122"/>
              </a:rPr>
              <a:t>,</a:t>
            </a:r>
            <a:r>
              <a:rPr lang="zh-CN" altLang="en-US" sz="3500">
                <a:ea typeface="华文新魏" panose="02010800040101010101" pitchFamily="2" charset="-122"/>
              </a:rPr>
              <a:t>供</a:t>
            </a:r>
            <a:r>
              <a:rPr lang="en-US" altLang="zh-CN" sz="3500">
                <a:ea typeface="华文新魏" panose="02010800040101010101" pitchFamily="2" charset="-122"/>
              </a:rPr>
              <a:t>CPU</a:t>
            </a:r>
            <a:r>
              <a:rPr lang="zh-CN" altLang="en-US" sz="3500">
                <a:ea typeface="华文新魏" panose="02010800040101010101" pitchFamily="2" charset="-122"/>
              </a:rPr>
              <a:t>处理</a:t>
            </a:r>
          </a:p>
          <a:p>
            <a:pPr lvl="1" algn="just" eaLnBrk="1" hangingPunct="1">
              <a:spcBef>
                <a:spcPct val="10000"/>
              </a:spcBef>
              <a:buFontTx/>
              <a:buNone/>
            </a:pPr>
            <a:r>
              <a:rPr lang="zh-CN" altLang="en-US" sz="3500">
                <a:ea typeface="华文新魏" panose="02010800040101010101" pitchFamily="2" charset="-122"/>
              </a:rPr>
              <a:t>④设备地址识别</a:t>
            </a:r>
          </a:p>
          <a:p>
            <a:pPr algn="just" eaLnBrk="1" hangingPunct="1">
              <a:spcBef>
                <a:spcPct val="10000"/>
              </a:spcBef>
            </a:pPr>
            <a:r>
              <a:rPr lang="zh-CN" altLang="en-US" sz="3500">
                <a:ea typeface="华文新魏" panose="02010800040101010101" pitchFamily="2" charset="-122"/>
              </a:rPr>
              <a:t>设备控制器组成部分</a:t>
            </a:r>
            <a:r>
              <a:rPr lang="en-US" altLang="zh-CN" sz="3500">
                <a:ea typeface="华文新魏" panose="02010800040101010101" pitchFamily="2" charset="-122"/>
              </a:rPr>
              <a:t>:</a:t>
            </a:r>
            <a:r>
              <a:rPr lang="zh-CN" altLang="en-US" sz="3500">
                <a:ea typeface="华文新魏" panose="02010800040101010101" pitchFamily="2" charset="-122"/>
              </a:rPr>
              <a:t>命令寄存器及译码器</a:t>
            </a:r>
            <a:r>
              <a:rPr lang="en-US" altLang="zh-CN" sz="3500">
                <a:ea typeface="华文新魏" panose="02010800040101010101" pitchFamily="2" charset="-122"/>
              </a:rPr>
              <a:t>,</a:t>
            </a:r>
            <a:r>
              <a:rPr lang="zh-CN" altLang="en-US" sz="3500">
                <a:ea typeface="华文新魏" panose="02010800040101010101" pitchFamily="2" charset="-122"/>
              </a:rPr>
              <a:t>数据寄存器</a:t>
            </a:r>
            <a:r>
              <a:rPr lang="en-US" altLang="zh-CN" sz="3500">
                <a:ea typeface="华文新魏" panose="02010800040101010101" pitchFamily="2" charset="-122"/>
              </a:rPr>
              <a:t>,</a:t>
            </a:r>
            <a:r>
              <a:rPr lang="zh-CN" altLang="en-US" sz="3500">
                <a:ea typeface="华文新魏" panose="02010800040101010101" pitchFamily="2" charset="-122"/>
              </a:rPr>
              <a:t>状态寄存器</a:t>
            </a:r>
            <a:r>
              <a:rPr lang="en-US" altLang="zh-CN" sz="3500">
                <a:ea typeface="华文新魏" panose="02010800040101010101" pitchFamily="2" charset="-122"/>
              </a:rPr>
              <a:t>,</a:t>
            </a:r>
            <a:r>
              <a:rPr lang="zh-CN" altLang="en-US" sz="3500">
                <a:ea typeface="华文新魏" panose="02010800040101010101" pitchFamily="2" charset="-122"/>
              </a:rPr>
              <a:t>地址译码器</a:t>
            </a:r>
            <a:r>
              <a:rPr lang="en-US" altLang="zh-CN" sz="3500">
                <a:ea typeface="华文新魏" panose="02010800040101010101" pitchFamily="2" charset="-122"/>
              </a:rPr>
              <a:t>,</a:t>
            </a:r>
          </a:p>
        </p:txBody>
      </p:sp>
    </p:spTree>
  </p:cSld>
  <p:clrMapOvr>
    <a:masterClrMapping/>
  </p:clrMapOvr>
  <p:transition>
    <p:cove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10F678B-B486-40B1-9835-902F9FB64CB8}"/>
              </a:ext>
            </a:extLst>
          </p:cNvPr>
          <p:cNvSpPr>
            <a:spLocks noGrp="1" noChangeArrowheads="1"/>
          </p:cNvSpPr>
          <p:nvPr>
            <p:ph type="title"/>
          </p:nvPr>
        </p:nvSpPr>
        <p:spPr>
          <a:xfrm>
            <a:off x="609600" y="3048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第五章 设备管理</a:t>
            </a:r>
          </a:p>
        </p:txBody>
      </p:sp>
      <p:sp>
        <p:nvSpPr>
          <p:cNvPr id="3075" name="Rectangle 3">
            <a:extLst>
              <a:ext uri="{FF2B5EF4-FFF2-40B4-BE49-F238E27FC236}">
                <a16:creationId xmlns:a16="http://schemas.microsoft.com/office/drawing/2014/main" id="{C16D76EA-1B40-45DA-BF93-DD26F8A6496B}"/>
              </a:ext>
            </a:extLst>
          </p:cNvPr>
          <p:cNvSpPr>
            <a:spLocks noGrp="1" noChangeArrowheads="1"/>
          </p:cNvSpPr>
          <p:nvPr>
            <p:ph type="body" idx="1"/>
          </p:nvPr>
        </p:nvSpPr>
        <p:spPr>
          <a:xfrm>
            <a:off x="1258888" y="1371600"/>
            <a:ext cx="7275512" cy="4953000"/>
          </a:xfrm>
        </p:spPr>
        <p:txBody>
          <a:bodyPr/>
          <a:lstStyle/>
          <a:p>
            <a:pPr eaLnBrk="1" hangingPunct="1">
              <a:lnSpc>
                <a:spcPct val="90000"/>
              </a:lnSpc>
              <a:buFontTx/>
              <a:buNone/>
            </a:pPr>
            <a:r>
              <a:rPr lang="en-US" altLang="zh-CN">
                <a:latin typeface="华文新魏" panose="02010800040101010101" pitchFamily="2" charset="-122"/>
                <a:ea typeface="华文新魏" panose="02010800040101010101" pitchFamily="2" charset="-122"/>
              </a:rPr>
              <a:t>5.1 I/O</a:t>
            </a:r>
            <a:r>
              <a:rPr lang="zh-CN" altLang="en-US">
                <a:latin typeface="华文新魏" panose="02010800040101010101" pitchFamily="2" charset="-122"/>
                <a:ea typeface="华文新魏" panose="02010800040101010101" pitchFamily="2" charset="-122"/>
              </a:rPr>
              <a:t>硬件原理 </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5.2 I/O</a:t>
            </a:r>
            <a:r>
              <a:rPr lang="zh-CN" altLang="en-US">
                <a:latin typeface="华文新魏" panose="02010800040101010101" pitchFamily="2" charset="-122"/>
                <a:ea typeface="华文新魏" panose="02010800040101010101" pitchFamily="2" charset="-122"/>
              </a:rPr>
              <a:t>软件原理 </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5.3 </a:t>
            </a:r>
            <a:r>
              <a:rPr lang="zh-CN" altLang="en-US">
                <a:latin typeface="华文新魏" panose="02010800040101010101" pitchFamily="2" charset="-122"/>
                <a:ea typeface="华文新魏" panose="02010800040101010101" pitchFamily="2" charset="-122"/>
              </a:rPr>
              <a:t>具有通道的</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系统管理 </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5.4 </a:t>
            </a:r>
            <a:r>
              <a:rPr lang="zh-CN" altLang="en-US">
                <a:latin typeface="华文新魏" panose="02010800040101010101" pitchFamily="2" charset="-122"/>
                <a:ea typeface="华文新魏" panose="02010800040101010101" pitchFamily="2" charset="-122"/>
              </a:rPr>
              <a:t>缓冲技术 </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5.5 </a:t>
            </a:r>
            <a:r>
              <a:rPr lang="zh-CN" altLang="en-US">
                <a:latin typeface="华文新魏" panose="02010800040101010101" pitchFamily="2" charset="-122"/>
                <a:ea typeface="华文新魏" panose="02010800040101010101" pitchFamily="2" charset="-122"/>
              </a:rPr>
              <a:t>驱动调度技术 </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5.6 </a:t>
            </a:r>
            <a:r>
              <a:rPr lang="zh-CN" altLang="en-US">
                <a:latin typeface="华文新魏" panose="02010800040101010101" pitchFamily="2" charset="-122"/>
                <a:ea typeface="华文新魏" panose="02010800040101010101" pitchFamily="2" charset="-122"/>
              </a:rPr>
              <a:t>设备分配</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5.7 </a:t>
            </a:r>
            <a:r>
              <a:rPr lang="zh-CN" altLang="en-US">
                <a:latin typeface="华文新魏" panose="02010800040101010101" pitchFamily="2" charset="-122"/>
                <a:ea typeface="华文新魏" panose="02010800040101010101" pitchFamily="2" charset="-122"/>
              </a:rPr>
              <a:t>虚拟设备</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5.8 Linux</a:t>
            </a:r>
            <a:r>
              <a:rPr lang="zh-CN" altLang="en-US">
                <a:latin typeface="华文新魏" panose="02010800040101010101" pitchFamily="2" charset="-122"/>
                <a:ea typeface="华文新魏" panose="02010800040101010101" pitchFamily="2" charset="-122"/>
              </a:rPr>
              <a:t>设备管理</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5.9 Windows 2003 I/O</a:t>
            </a:r>
            <a:r>
              <a:rPr lang="zh-CN" altLang="en-US">
                <a:latin typeface="华文新魏" panose="02010800040101010101" pitchFamily="2" charset="-122"/>
                <a:ea typeface="华文新魏" panose="02010800040101010101" pitchFamily="2" charset="-122"/>
              </a:rPr>
              <a:t>系统</a:t>
            </a:r>
          </a:p>
          <a:p>
            <a:pPr eaLnBrk="1" hangingPunct="1">
              <a:lnSpc>
                <a:spcPct val="90000"/>
              </a:lnSpc>
              <a:buFontTx/>
              <a:buNone/>
            </a:pPr>
            <a:endParaRPr lang="zh-CN" altLang="en-US">
              <a:latin typeface="华文新魏" panose="02010800040101010101" pitchFamily="2" charset="-122"/>
              <a:ea typeface="华文新魏" panose="02010800040101010101" pitchFamily="2" charset="-122"/>
            </a:endParaRPr>
          </a:p>
          <a:p>
            <a:pPr eaLnBrk="1" hangingPunct="1">
              <a:lnSpc>
                <a:spcPct val="90000"/>
              </a:lnSpc>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E3C09C7-2E90-4BBF-BA64-A1C78054CD18}"/>
              </a:ext>
            </a:extLst>
          </p:cNvPr>
          <p:cNvSpPr>
            <a:spLocks noGrp="1" noChangeArrowheads="1"/>
          </p:cNvSpPr>
          <p:nvPr>
            <p:ph type="title"/>
          </p:nvPr>
        </p:nvSpPr>
        <p:spPr>
          <a:xfrm>
            <a:off x="323850" y="115888"/>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设备管理的功能</a:t>
            </a:r>
          </a:p>
        </p:txBody>
      </p:sp>
      <p:sp>
        <p:nvSpPr>
          <p:cNvPr id="4099" name="Rectangle 3">
            <a:extLst>
              <a:ext uri="{FF2B5EF4-FFF2-40B4-BE49-F238E27FC236}">
                <a16:creationId xmlns:a16="http://schemas.microsoft.com/office/drawing/2014/main" id="{70F579DE-4406-4240-AB83-355AAD585CB8}"/>
              </a:ext>
            </a:extLst>
          </p:cNvPr>
          <p:cNvSpPr>
            <a:spLocks noGrp="1" noChangeArrowheads="1"/>
          </p:cNvSpPr>
          <p:nvPr>
            <p:ph type="body" idx="1"/>
          </p:nvPr>
        </p:nvSpPr>
        <p:spPr>
          <a:xfrm>
            <a:off x="1403350" y="1484313"/>
            <a:ext cx="6629400" cy="4248150"/>
          </a:xfrm>
        </p:spPr>
        <p:txBody>
          <a:bodyPr/>
          <a:lstStyle/>
          <a:p>
            <a:pPr algn="just" eaLnBrk="1" hangingPunct="1">
              <a:buFontTx/>
              <a:buNone/>
            </a:pPr>
            <a:r>
              <a:rPr lang="en-US" altLang="zh-CN" sz="400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外围设备中断处理</a:t>
            </a:r>
          </a:p>
          <a:p>
            <a:pPr algn="just" eaLnBrk="1" hangingPunct="1">
              <a:buFontTx/>
              <a:buNone/>
            </a:pPr>
            <a:r>
              <a:rPr lang="en-US" altLang="zh-CN" sz="400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缓冲区管理</a:t>
            </a:r>
          </a:p>
          <a:p>
            <a:pPr algn="just" eaLnBrk="1" hangingPunct="1">
              <a:buFontTx/>
              <a:buNone/>
            </a:pPr>
            <a:r>
              <a:rPr lang="en-US" altLang="zh-CN" sz="400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外围设备的分配和去配</a:t>
            </a:r>
            <a:r>
              <a:rPr lang="zh-CN" altLang="en-US" sz="4000">
                <a:ea typeface="华文新魏" panose="02010800040101010101" pitchFamily="2" charset="-122"/>
              </a:rPr>
              <a:t>     </a:t>
            </a:r>
            <a:endParaRPr lang="zh-CN" altLang="en-US" sz="4000">
              <a:latin typeface="华文新魏" panose="02010800040101010101" pitchFamily="2" charset="-122"/>
              <a:ea typeface="华文新魏" panose="02010800040101010101" pitchFamily="2" charset="-122"/>
            </a:endParaRPr>
          </a:p>
          <a:p>
            <a:pPr algn="just" eaLnBrk="1" hangingPunct="1">
              <a:buFontTx/>
              <a:buNone/>
            </a:pPr>
            <a:r>
              <a:rPr lang="en-US" altLang="zh-CN" sz="400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外围设备驱动调度</a:t>
            </a:r>
          </a:p>
          <a:p>
            <a:pPr algn="just" eaLnBrk="1" hangingPunct="1">
              <a:buFontTx/>
              <a:buNone/>
            </a:pPr>
            <a:r>
              <a:rPr lang="en-US" altLang="zh-CN" sz="400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虚拟设备及其实现</a:t>
            </a: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42AF43A-0147-4BF9-8931-717FE90D482D}"/>
              </a:ext>
            </a:extLst>
          </p:cNvPr>
          <p:cNvSpPr>
            <a:spLocks noGrp="1" noChangeArrowheads="1"/>
          </p:cNvSpPr>
          <p:nvPr>
            <p:ph type="title"/>
          </p:nvPr>
        </p:nvSpPr>
        <p:spPr>
          <a:xfrm>
            <a:off x="762000" y="6858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5.1 I/O</a:t>
            </a:r>
            <a:r>
              <a:rPr lang="zh-CN" altLang="en-US" sz="4800">
                <a:latin typeface="华文新魏" panose="02010800040101010101" pitchFamily="2" charset="-122"/>
                <a:ea typeface="华文新魏" panose="02010800040101010101" pitchFamily="2" charset="-122"/>
              </a:rPr>
              <a:t>硬件原理</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5123" name="Rectangle 3">
            <a:extLst>
              <a:ext uri="{FF2B5EF4-FFF2-40B4-BE49-F238E27FC236}">
                <a16:creationId xmlns:a16="http://schemas.microsoft.com/office/drawing/2014/main" id="{1F94AE8E-3B8B-4A87-9D43-41C691DAAF36}"/>
              </a:ext>
            </a:extLst>
          </p:cNvPr>
          <p:cNvSpPr>
            <a:spLocks noGrp="1" noChangeArrowheads="1"/>
          </p:cNvSpPr>
          <p:nvPr>
            <p:ph type="body" idx="1"/>
          </p:nvPr>
        </p:nvSpPr>
        <p:spPr>
          <a:xfrm>
            <a:off x="1979613" y="1371600"/>
            <a:ext cx="5943600" cy="4191000"/>
          </a:xfrm>
        </p:spPr>
        <p:txBody>
          <a:bodyPr/>
          <a:lstStyle/>
          <a:p>
            <a:pPr eaLnBrk="1" hangingPunct="1">
              <a:buFontTx/>
              <a:buNone/>
            </a:pPr>
            <a:r>
              <a:rPr lang="en-US" altLang="zh-CN" sz="4400">
                <a:latin typeface="华文新魏" panose="02010800040101010101" pitchFamily="2" charset="-122"/>
                <a:ea typeface="华文新魏" panose="02010800040101010101" pitchFamily="2" charset="-122"/>
              </a:rPr>
              <a:t>5.1.1 I/O</a:t>
            </a:r>
            <a:r>
              <a:rPr lang="zh-CN" altLang="en-US" sz="4400">
                <a:latin typeface="华文新魏" panose="02010800040101010101" pitchFamily="2" charset="-122"/>
                <a:ea typeface="华文新魏" panose="02010800040101010101" pitchFamily="2" charset="-122"/>
              </a:rPr>
              <a:t>系统</a:t>
            </a:r>
          </a:p>
          <a:p>
            <a:pPr eaLnBrk="1" hangingPunct="1">
              <a:buFontTx/>
              <a:buNone/>
            </a:pPr>
            <a:r>
              <a:rPr lang="en-US" altLang="zh-CN" sz="4400">
                <a:latin typeface="华文新魏" panose="02010800040101010101" pitchFamily="2" charset="-122"/>
                <a:ea typeface="华文新魏" panose="02010800040101010101" pitchFamily="2" charset="-122"/>
              </a:rPr>
              <a:t>5.1.2 I/O</a:t>
            </a:r>
            <a:r>
              <a:rPr lang="zh-CN" altLang="en-US" sz="4400">
                <a:latin typeface="华文新魏" panose="02010800040101010101" pitchFamily="2" charset="-122"/>
                <a:ea typeface="华文新魏" panose="02010800040101010101" pitchFamily="2" charset="-122"/>
              </a:rPr>
              <a:t>控制方式 </a:t>
            </a:r>
          </a:p>
          <a:p>
            <a:pPr eaLnBrk="1" hangingPunct="1">
              <a:buFontTx/>
              <a:buNone/>
            </a:pPr>
            <a:r>
              <a:rPr lang="en-US" altLang="zh-CN" sz="4400">
                <a:latin typeface="华文新魏" panose="02010800040101010101" pitchFamily="2" charset="-122"/>
                <a:ea typeface="华文新魏" panose="02010800040101010101" pitchFamily="2" charset="-122"/>
              </a:rPr>
              <a:t>5.1.3</a:t>
            </a:r>
            <a:r>
              <a:rPr lang="zh-CN" altLang="en-US" sz="4400">
                <a:latin typeface="华文新魏" panose="02010800040101010101" pitchFamily="2" charset="-122"/>
                <a:ea typeface="华文新魏" panose="02010800040101010101" pitchFamily="2" charset="-122"/>
              </a:rPr>
              <a:t>设备控制器 </a:t>
            </a:r>
          </a:p>
          <a:p>
            <a:pPr eaLnBrk="1" hangingPunct="1">
              <a:buFontTx/>
              <a:buNone/>
            </a:pPr>
            <a:endParaRPr lang="zh-CN" altLang="en-US" sz="4400">
              <a:latin typeface="华文新魏" panose="02010800040101010101" pitchFamily="2" charset="-122"/>
              <a:ea typeface="华文新魏" panose="02010800040101010101" pitchFamily="2" charset="-122"/>
            </a:endParaRPr>
          </a:p>
          <a:p>
            <a:pPr eaLnBrk="1" hangingPunct="1"/>
            <a:endParaRPr lang="en-US" altLang="zh-CN" sz="44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DC5ED0-6FB3-42D6-8322-B52BD73D2107}"/>
              </a:ext>
            </a:extLst>
          </p:cNvPr>
          <p:cNvSpPr>
            <a:spLocks noGrp="1" noChangeArrowheads="1"/>
          </p:cNvSpPr>
          <p:nvPr>
            <p:ph type="title"/>
          </p:nvPr>
        </p:nvSpPr>
        <p:spPr>
          <a:xfrm>
            <a:off x="762000" y="549275"/>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5.1.1 I/O</a:t>
            </a:r>
            <a:r>
              <a:rPr lang="zh-CN" altLang="en-US" sz="4800">
                <a:latin typeface="华文新魏" panose="02010800040101010101" pitchFamily="2" charset="-122"/>
                <a:ea typeface="华文新魏" panose="02010800040101010101" pitchFamily="2" charset="-122"/>
              </a:rPr>
              <a:t>系统</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6147" name="Rectangle 3">
            <a:extLst>
              <a:ext uri="{FF2B5EF4-FFF2-40B4-BE49-F238E27FC236}">
                <a16:creationId xmlns:a16="http://schemas.microsoft.com/office/drawing/2014/main" id="{23B4A7C8-B100-4244-BCFC-DC4A6031B499}"/>
              </a:ext>
            </a:extLst>
          </p:cNvPr>
          <p:cNvSpPr>
            <a:spLocks noGrp="1" noChangeArrowheads="1"/>
          </p:cNvSpPr>
          <p:nvPr>
            <p:ph type="body" idx="1"/>
          </p:nvPr>
        </p:nvSpPr>
        <p:spPr>
          <a:xfrm>
            <a:off x="914400" y="1196975"/>
            <a:ext cx="7467600" cy="4267200"/>
          </a:xfrm>
        </p:spPr>
        <p:txBody>
          <a:bodyPr/>
          <a:lstStyle/>
          <a:p>
            <a:pPr eaLnBrk="1" hangingPunct="1"/>
            <a:r>
              <a:rPr lang="en-US" altLang="zh-CN" sz="4000">
                <a:latin typeface="华文新魏" panose="02010800040101010101" pitchFamily="2" charset="-122"/>
                <a:ea typeface="华文新魏" panose="02010800040101010101" pitchFamily="2" charset="-122"/>
              </a:rPr>
              <a:t>I/O</a:t>
            </a:r>
            <a:r>
              <a:rPr lang="zh-CN" altLang="en-US" sz="4000">
                <a:latin typeface="华文新魏" panose="02010800040101010101" pitchFamily="2" charset="-122"/>
                <a:ea typeface="华文新魏" panose="02010800040101010101" pitchFamily="2" charset="-122"/>
              </a:rPr>
              <a:t>系统：</a:t>
            </a:r>
            <a:r>
              <a:rPr lang="en-US" altLang="zh-CN" sz="4000">
                <a:latin typeface="华文新魏" panose="02010800040101010101" pitchFamily="2" charset="-122"/>
                <a:ea typeface="华文新魏" panose="02010800040101010101" pitchFamily="2" charset="-122"/>
              </a:rPr>
              <a:t>I/O</a:t>
            </a:r>
            <a:r>
              <a:rPr lang="zh-CN" altLang="en-US" sz="4000">
                <a:latin typeface="华文新魏" panose="02010800040101010101" pitchFamily="2" charset="-122"/>
                <a:ea typeface="华文新魏" panose="02010800040101010101" pitchFamily="2" charset="-122"/>
              </a:rPr>
              <a:t>设备及其接口线路、控制部件、通道和管理软件的总称。</a:t>
            </a:r>
          </a:p>
          <a:p>
            <a:pPr eaLnBrk="1" hangingPunct="1"/>
            <a:r>
              <a:rPr lang="en-US" altLang="zh-CN" sz="4000">
                <a:latin typeface="华文新魏" panose="02010800040101010101" pitchFamily="2" charset="-122"/>
                <a:ea typeface="华文新魏" panose="02010800040101010101" pitchFamily="2" charset="-122"/>
              </a:rPr>
              <a:t>I/O</a:t>
            </a:r>
            <a:r>
              <a:rPr lang="zh-CN" altLang="en-US" sz="4000">
                <a:latin typeface="华文新魏" panose="02010800040101010101" pitchFamily="2" charset="-122"/>
                <a:ea typeface="华文新魏" panose="02010800040101010101" pitchFamily="2" charset="-122"/>
              </a:rPr>
              <a:t>操作：计算机的主存和外围设备的介质之间的信息传送操作。 </a:t>
            </a: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610F14E-D047-49C7-BD35-DCA025A7CC7D}"/>
              </a:ext>
            </a:extLst>
          </p:cNvPr>
          <p:cNvSpPr>
            <a:spLocks noGrp="1" noChangeArrowheads="1"/>
          </p:cNvSpPr>
          <p:nvPr>
            <p:ph type="title"/>
          </p:nvPr>
        </p:nvSpPr>
        <p:spPr>
          <a:xfrm>
            <a:off x="685800" y="609600"/>
            <a:ext cx="7285038" cy="76200"/>
          </a:xfrm>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7171" name="Rectangle 3">
            <a:extLst>
              <a:ext uri="{FF2B5EF4-FFF2-40B4-BE49-F238E27FC236}">
                <a16:creationId xmlns:a16="http://schemas.microsoft.com/office/drawing/2014/main" id="{243521A7-1AC2-4AC9-A190-158C72271D58}"/>
              </a:ext>
            </a:extLst>
          </p:cNvPr>
          <p:cNvSpPr>
            <a:spLocks noGrp="1" noChangeArrowheads="1"/>
          </p:cNvSpPr>
          <p:nvPr>
            <p:ph type="body" idx="1"/>
          </p:nvPr>
        </p:nvSpPr>
        <p:spPr>
          <a:xfrm>
            <a:off x="685800" y="1196975"/>
            <a:ext cx="8077200" cy="5410200"/>
          </a:xfrm>
        </p:spPr>
        <p:txBody>
          <a:bodyPr/>
          <a:lstStyle/>
          <a:p>
            <a:pPr algn="just" eaLnBrk="1" hangingPunct="1"/>
            <a:r>
              <a:rPr lang="zh-CN" altLang="en-US" sz="3600">
                <a:latin typeface="华文新魏" panose="02010800040101010101" pitchFamily="2" charset="-122"/>
                <a:ea typeface="华文新魏" panose="02010800040101010101" pitchFamily="2" charset="-122"/>
              </a:rPr>
              <a:t>按照</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特性，</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设备可以划分为</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型和存储型外围设备三类。</a:t>
            </a:r>
          </a:p>
          <a:p>
            <a:pPr algn="just" eaLnBrk="1" hangingPunct="1"/>
            <a:r>
              <a:rPr lang="zh-CN" altLang="en-US" sz="3600">
                <a:latin typeface="华文新魏" panose="02010800040101010101" pitchFamily="2" charset="-122"/>
                <a:ea typeface="华文新魏" panose="02010800040101010101" pitchFamily="2" charset="-122"/>
              </a:rPr>
              <a:t>按照</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信息交换的单位，</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设备可分为字符设备和块设备。</a:t>
            </a:r>
          </a:p>
          <a:p>
            <a:pPr algn="just" eaLnBrk="1" hangingPunct="1"/>
            <a:r>
              <a:rPr lang="zh-CN" altLang="en-US" sz="3600">
                <a:latin typeface="华文新魏" panose="02010800040101010101" pitchFamily="2" charset="-122"/>
                <a:ea typeface="华文新魏" panose="02010800040101010101" pitchFamily="2" charset="-122"/>
              </a:rPr>
              <a:t>输入型外围设备和输出型外围设备一般为字符设备，与主存进行信息交换的单位是字节。存储型外围设备一般为块设备。</a:t>
            </a:r>
          </a:p>
          <a:p>
            <a:pPr eaLnBrk="1" hangingPunct="1">
              <a:buFontTx/>
              <a:buNone/>
            </a:pPr>
            <a:endParaRPr lang="en-US" altLang="zh-CN" sz="3600">
              <a:latin typeface="华文新魏" panose="02010800040101010101" pitchFamily="2" charset="-122"/>
              <a:ea typeface="华文新魏" panose="02010800040101010101" pitchFamily="2" charset="-122"/>
            </a:endParaRPr>
          </a:p>
        </p:txBody>
      </p:sp>
      <p:sp>
        <p:nvSpPr>
          <p:cNvPr id="7172" name="Rectangle 4">
            <a:extLst>
              <a:ext uri="{FF2B5EF4-FFF2-40B4-BE49-F238E27FC236}">
                <a16:creationId xmlns:a16="http://schemas.microsoft.com/office/drawing/2014/main" id="{1CCB7FCF-A5DA-4756-8A6F-886E62FFDEC2}"/>
              </a:ext>
            </a:extLst>
          </p:cNvPr>
          <p:cNvSpPr>
            <a:spLocks noChangeArrowheads="1"/>
          </p:cNvSpPr>
          <p:nvPr/>
        </p:nvSpPr>
        <p:spPr bwMode="auto">
          <a:xfrm>
            <a:off x="3224213" y="304800"/>
            <a:ext cx="3633787"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800">
                <a:solidFill>
                  <a:schemeClr val="tx2"/>
                </a:solidFill>
                <a:latin typeface="华文新魏" panose="02010800040101010101" pitchFamily="2" charset="-122"/>
                <a:ea typeface="华文新魏" panose="02010800040101010101" pitchFamily="2" charset="-122"/>
              </a:rPr>
              <a:t>I/O</a:t>
            </a:r>
            <a:r>
              <a:rPr lang="zh-CN" altLang="en-US" sz="4800">
                <a:solidFill>
                  <a:schemeClr val="tx2"/>
                </a:solidFill>
                <a:latin typeface="华文新魏" panose="02010800040101010101" pitchFamily="2" charset="-122"/>
                <a:ea typeface="华文新魏" panose="02010800040101010101" pitchFamily="2" charset="-122"/>
              </a:rPr>
              <a:t>系统</a:t>
            </a:r>
            <a:r>
              <a:rPr lang="en-US" altLang="zh-CN" sz="4800">
                <a:solidFill>
                  <a:schemeClr val="tx2"/>
                </a:solidFill>
                <a:latin typeface="华文新魏" panose="02010800040101010101" pitchFamily="2" charset="-122"/>
                <a:ea typeface="华文新魏" panose="02010800040101010101" pitchFamily="2" charset="-122"/>
              </a:rPr>
              <a:t>(2)</a:t>
            </a:r>
            <a:br>
              <a:rPr lang="en-US" altLang="zh-CN" sz="4800">
                <a:solidFill>
                  <a:schemeClr val="tx2"/>
                </a:solidFill>
                <a:latin typeface="华文新魏" panose="02010800040101010101" pitchFamily="2" charset="-122"/>
                <a:ea typeface="华文新魏" panose="02010800040101010101" pitchFamily="2" charset="-122"/>
              </a:rPr>
            </a:br>
            <a:endParaRPr lang="en-US" altLang="zh-CN" sz="480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EB14C70-06D7-4A7A-B1CC-76E5F33ED356}"/>
              </a:ext>
            </a:extLst>
          </p:cNvPr>
          <p:cNvSpPr>
            <a:spLocks noGrp="1" noChangeArrowheads="1"/>
          </p:cNvSpPr>
          <p:nvPr>
            <p:ph type="title"/>
          </p:nvPr>
        </p:nvSpPr>
        <p:spPr>
          <a:xfrm>
            <a:off x="685800" y="3048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I/O</a:t>
            </a:r>
            <a:r>
              <a:rPr lang="zh-CN" altLang="en-US" sz="4800">
                <a:latin typeface="华文新魏" panose="02010800040101010101" pitchFamily="2" charset="-122"/>
                <a:ea typeface="华文新魏" panose="02010800040101010101" pitchFamily="2" charset="-122"/>
              </a:rPr>
              <a:t>系统</a:t>
            </a:r>
            <a:r>
              <a:rPr lang="en-US" altLang="zh-CN" sz="4800">
                <a:latin typeface="华文新魏" panose="02010800040101010101" pitchFamily="2" charset="-122"/>
                <a:ea typeface="华文新魏" panose="02010800040101010101" pitchFamily="2" charset="-122"/>
              </a:rPr>
              <a:t>(3)</a:t>
            </a:r>
          </a:p>
        </p:txBody>
      </p:sp>
      <p:sp>
        <p:nvSpPr>
          <p:cNvPr id="8195" name="Rectangle 3">
            <a:extLst>
              <a:ext uri="{FF2B5EF4-FFF2-40B4-BE49-F238E27FC236}">
                <a16:creationId xmlns:a16="http://schemas.microsoft.com/office/drawing/2014/main" id="{CA1F7EF5-9ED2-4104-9E98-C5BF4601A263}"/>
              </a:ext>
            </a:extLst>
          </p:cNvPr>
          <p:cNvSpPr>
            <a:spLocks noGrp="1" noChangeArrowheads="1"/>
          </p:cNvSpPr>
          <p:nvPr>
            <p:ph type="body" idx="1"/>
          </p:nvPr>
        </p:nvSpPr>
        <p:spPr>
          <a:xfrm>
            <a:off x="914400" y="1341438"/>
            <a:ext cx="7391400" cy="4876800"/>
          </a:xfrm>
        </p:spPr>
        <p:txBody>
          <a:bodyPr/>
          <a:lstStyle/>
          <a:p>
            <a:pPr algn="just" eaLnBrk="1" hangingPunct="1"/>
            <a:r>
              <a:rPr lang="zh-CN" altLang="en-US" sz="3600">
                <a:latin typeface="华文新魏" panose="02010800040101010101" pitchFamily="2" charset="-122"/>
                <a:ea typeface="华文新魏" panose="02010800040101010101" pitchFamily="2" charset="-122"/>
              </a:rPr>
              <a:t>存储型外围设备可以划分为顺序存取存储设备和直接存取存储设备。</a:t>
            </a:r>
          </a:p>
          <a:p>
            <a:pPr algn="just" eaLnBrk="1" hangingPunct="1"/>
            <a:r>
              <a:rPr lang="zh-CN" altLang="en-US" sz="3600">
                <a:latin typeface="华文新魏" panose="02010800040101010101" pitchFamily="2" charset="-122"/>
                <a:ea typeface="华文新魏" panose="02010800040101010101" pitchFamily="2" charset="-122"/>
              </a:rPr>
              <a:t>顺序存取存储设备严格依赖信息的物理位置进行定位和读写，如磁带。</a:t>
            </a:r>
          </a:p>
          <a:p>
            <a:pPr algn="just" eaLnBrk="1" hangingPunct="1"/>
            <a:r>
              <a:rPr lang="zh-CN" altLang="en-US" sz="3600">
                <a:latin typeface="华文新魏" panose="02010800040101010101" pitchFamily="2" charset="-122"/>
                <a:ea typeface="华文新魏" panose="02010800040101010101" pitchFamily="2" charset="-122"/>
              </a:rPr>
              <a:t>直接存取存储设备的重要特性是存取任何一个物理块所需的事件几乎不依赖于此信息的位置，如磁盘。</a:t>
            </a: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EDDB069-DF85-462A-8B08-7D2A596538E8}"/>
              </a:ext>
            </a:extLst>
          </p:cNvPr>
          <p:cNvSpPr>
            <a:spLocks noGrp="1" noChangeArrowheads="1"/>
          </p:cNvSpPr>
          <p:nvPr>
            <p:ph type="title"/>
          </p:nvPr>
        </p:nvSpPr>
        <p:spPr>
          <a:xfrm>
            <a:off x="533400" y="609600"/>
            <a:ext cx="8534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设备的物理特性差异</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9219" name="Rectangle 3">
            <a:extLst>
              <a:ext uri="{FF2B5EF4-FFF2-40B4-BE49-F238E27FC236}">
                <a16:creationId xmlns:a16="http://schemas.microsoft.com/office/drawing/2014/main" id="{8995ADD8-6FA9-4821-B2DA-2A8271F9A94E}"/>
              </a:ext>
            </a:extLst>
          </p:cNvPr>
          <p:cNvSpPr>
            <a:spLocks noGrp="1" noChangeArrowheads="1"/>
          </p:cNvSpPr>
          <p:nvPr>
            <p:ph type="body" idx="1"/>
          </p:nvPr>
        </p:nvSpPr>
        <p:spPr>
          <a:xfrm>
            <a:off x="2051050" y="1219200"/>
            <a:ext cx="6477000" cy="4953000"/>
          </a:xfrm>
        </p:spPr>
        <p:txBody>
          <a:bodyPr/>
          <a:lstStyle/>
          <a:p>
            <a:pPr algn="just" eaLnBrk="1" hangingPunct="1">
              <a:buFontTx/>
              <a:buNone/>
            </a:pPr>
            <a:r>
              <a:rPr lang="en-US" altLang="zh-CN" sz="4400">
                <a:cs typeface="Times New Roman" panose="02020603050405020304" pitchFamily="18" charset="0"/>
              </a:rPr>
              <a:t>•</a:t>
            </a:r>
            <a:r>
              <a:rPr lang="en-US" altLang="zh-CN" sz="4400">
                <a:latin typeface="华文新魏" panose="02010800040101010101" pitchFamily="2" charset="-122"/>
                <a:cs typeface="Times New Roman" panose="02020603050405020304" pitchFamily="18" charset="0"/>
              </a:rPr>
              <a:t> </a:t>
            </a:r>
            <a:r>
              <a:rPr lang="zh-CN" altLang="en-US" sz="4400">
                <a:latin typeface="华文新魏" panose="02010800040101010101" pitchFamily="2" charset="-122"/>
                <a:ea typeface="华文新魏" panose="02010800040101010101" pitchFamily="2" charset="-122"/>
              </a:rPr>
              <a:t>数据传输率  </a:t>
            </a:r>
          </a:p>
          <a:p>
            <a:pPr algn="just" eaLnBrk="1" hangingPunct="1">
              <a:buFontTx/>
              <a:buNone/>
            </a:pPr>
            <a:r>
              <a:rPr lang="en-US" altLang="zh-CN" sz="4400">
                <a:cs typeface="Times New Roman" panose="02020603050405020304" pitchFamily="18" charset="0"/>
              </a:rPr>
              <a:t>•</a:t>
            </a:r>
            <a:r>
              <a:rPr lang="en-US" altLang="zh-CN" sz="4400">
                <a:latin typeface="华文新魏" panose="02010800040101010101" pitchFamily="2" charset="-122"/>
                <a:cs typeface="Times New Roman" panose="02020603050405020304" pitchFamily="18" charset="0"/>
              </a:rPr>
              <a:t> </a:t>
            </a:r>
            <a:r>
              <a:rPr lang="zh-CN" altLang="en-US" sz="4400">
                <a:latin typeface="华文新魏" panose="02010800040101010101" pitchFamily="2" charset="-122"/>
                <a:ea typeface="华文新魏" panose="02010800040101010101" pitchFamily="2" charset="-122"/>
              </a:rPr>
              <a:t>数据表示方式  </a:t>
            </a:r>
          </a:p>
          <a:p>
            <a:pPr algn="just" eaLnBrk="1" hangingPunct="1">
              <a:buFontTx/>
              <a:buNone/>
            </a:pPr>
            <a:r>
              <a:rPr lang="en-US" altLang="zh-CN" sz="4400">
                <a:cs typeface="Times New Roman" panose="02020603050405020304" pitchFamily="18" charset="0"/>
              </a:rPr>
              <a:t>•</a:t>
            </a:r>
            <a:r>
              <a:rPr lang="en-US" altLang="zh-CN" sz="4400">
                <a:latin typeface="华文新魏" panose="02010800040101010101" pitchFamily="2" charset="-122"/>
                <a:cs typeface="Times New Roman" panose="02020603050405020304" pitchFamily="18" charset="0"/>
              </a:rPr>
              <a:t> </a:t>
            </a:r>
            <a:r>
              <a:rPr lang="zh-CN" altLang="en-US" sz="4400">
                <a:latin typeface="华文新魏" panose="02010800040101010101" pitchFamily="2" charset="-122"/>
                <a:ea typeface="华文新魏" panose="02010800040101010101" pitchFamily="2" charset="-122"/>
              </a:rPr>
              <a:t>传输单位  </a:t>
            </a:r>
          </a:p>
          <a:p>
            <a:pPr algn="just" eaLnBrk="1" hangingPunct="1">
              <a:buFontTx/>
              <a:buNone/>
            </a:pPr>
            <a:r>
              <a:rPr lang="en-US" altLang="zh-CN" sz="4400">
                <a:cs typeface="Times New Roman" panose="02020603050405020304" pitchFamily="18" charset="0"/>
              </a:rPr>
              <a:t>•</a:t>
            </a:r>
            <a:r>
              <a:rPr lang="en-US" altLang="zh-CN" sz="4400">
                <a:latin typeface="华文新魏" panose="02010800040101010101" pitchFamily="2" charset="-122"/>
                <a:cs typeface="Times New Roman" panose="02020603050405020304" pitchFamily="18" charset="0"/>
              </a:rPr>
              <a:t> </a:t>
            </a:r>
            <a:r>
              <a:rPr lang="zh-CN" altLang="en-US" sz="4400">
                <a:latin typeface="华文新魏" panose="02010800040101010101" pitchFamily="2" charset="-122"/>
                <a:ea typeface="华文新魏" panose="02010800040101010101" pitchFamily="2" charset="-122"/>
              </a:rPr>
              <a:t>出错条件</a:t>
            </a:r>
          </a:p>
        </p:txBody>
      </p:sp>
    </p:spTree>
  </p:cSld>
  <p:clrMapOvr>
    <a:masterClrMapping/>
  </p:clrMapOvr>
  <p:transition>
    <p:cove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DD7DEC3-CBFA-491B-A67C-6AA247C96562}"/>
              </a:ext>
            </a:extLst>
          </p:cNvPr>
          <p:cNvSpPr>
            <a:spLocks noGrp="1" noChangeArrowheads="1"/>
          </p:cNvSpPr>
          <p:nvPr>
            <p:ph type="title"/>
          </p:nvPr>
        </p:nvSpPr>
        <p:spPr>
          <a:xfrm>
            <a:off x="762000" y="6096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5.1.2 I/O</a:t>
            </a:r>
            <a:r>
              <a:rPr lang="zh-CN" altLang="en-US" sz="4800">
                <a:latin typeface="华文新魏" panose="02010800040101010101" pitchFamily="2" charset="-122"/>
                <a:ea typeface="华文新魏" panose="02010800040101010101" pitchFamily="2" charset="-122"/>
              </a:rPr>
              <a:t>控制方式</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0243" name="Rectangle 3">
            <a:extLst>
              <a:ext uri="{FF2B5EF4-FFF2-40B4-BE49-F238E27FC236}">
                <a16:creationId xmlns:a16="http://schemas.microsoft.com/office/drawing/2014/main" id="{CF1419E6-0AAB-436E-813A-F2D866CCE206}"/>
              </a:ext>
            </a:extLst>
          </p:cNvPr>
          <p:cNvSpPr>
            <a:spLocks noGrp="1" noChangeArrowheads="1"/>
          </p:cNvSpPr>
          <p:nvPr>
            <p:ph type="body" idx="1"/>
          </p:nvPr>
        </p:nvSpPr>
        <p:spPr>
          <a:xfrm>
            <a:off x="323850" y="1143000"/>
            <a:ext cx="8712200" cy="5334000"/>
          </a:xfrm>
        </p:spPr>
        <p:txBody>
          <a:bodyPr/>
          <a:lstStyle/>
          <a:p>
            <a:pPr eaLnBrk="1" hangingPunct="1">
              <a:lnSpc>
                <a:spcPct val="90000"/>
              </a:lnSpc>
            </a:pPr>
            <a:r>
              <a:rPr lang="zh-CN" altLang="en-US">
                <a:latin typeface="华文新魏" panose="02010800040101010101" pitchFamily="2" charset="-122"/>
                <a:ea typeface="华文新魏" panose="02010800040101010101" pitchFamily="2" charset="-122"/>
              </a:rPr>
              <a:t>按照</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控制器功能的强弱，及和</a:t>
            </a:r>
            <a:r>
              <a:rPr lang="en-US" altLang="zh-CN">
                <a:latin typeface="华文新魏" panose="02010800040101010101" pitchFamily="2" charset="-122"/>
                <a:ea typeface="华文新魏" panose="02010800040101010101" pitchFamily="2" charset="-122"/>
              </a:rPr>
              <a:t>CPU</a:t>
            </a:r>
            <a:r>
              <a:rPr lang="zh-CN" altLang="en-US">
                <a:latin typeface="华文新魏" panose="02010800040101010101" pitchFamily="2" charset="-122"/>
                <a:ea typeface="华文新魏" panose="02010800040101010101" pitchFamily="2" charset="-122"/>
              </a:rPr>
              <a:t>间联系方式的不同，对</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设备的控制方式分类，</a:t>
            </a:r>
          </a:p>
          <a:p>
            <a:pPr eaLnBrk="1" hangingPunct="1">
              <a:lnSpc>
                <a:spcPct val="90000"/>
              </a:lnSpc>
            </a:pPr>
            <a:r>
              <a:rPr lang="zh-CN" altLang="en-US">
                <a:latin typeface="华文新魏" panose="02010800040101010101" pitchFamily="2" charset="-122"/>
                <a:ea typeface="华文新魏" panose="02010800040101010101" pitchFamily="2" charset="-122"/>
              </a:rPr>
              <a:t>主要差别在于：中央处理器和外围设备并行工作的方式不同，并行工作的程度不同。 </a:t>
            </a:r>
          </a:p>
          <a:p>
            <a:pPr eaLnBrk="1" hangingPunct="1">
              <a:lnSpc>
                <a:spcPct val="90000"/>
              </a:lnSpc>
            </a:pPr>
            <a:r>
              <a:rPr lang="zh-CN" altLang="en-US" b="1">
                <a:ea typeface="华文新魏" panose="02010800040101010101" pitchFamily="2" charset="-122"/>
              </a:rPr>
              <a:t>四种</a:t>
            </a:r>
            <a:r>
              <a:rPr lang="en-US" altLang="zh-CN" b="1">
                <a:ea typeface="华文新魏" panose="02010800040101010101" pitchFamily="2" charset="-122"/>
              </a:rPr>
              <a:t>I/O</a:t>
            </a:r>
            <a:r>
              <a:rPr lang="zh-CN" altLang="en-US" b="1">
                <a:ea typeface="华文新魏" panose="02010800040101010101" pitchFamily="2" charset="-122"/>
              </a:rPr>
              <a:t>方式</a:t>
            </a:r>
            <a:r>
              <a:rPr lang="en-US" altLang="zh-CN" b="1">
                <a:ea typeface="华文新魏" panose="02010800040101010101" pitchFamily="2" charset="-122"/>
              </a:rPr>
              <a:t>:</a:t>
            </a:r>
          </a:p>
          <a:p>
            <a:pPr eaLnBrk="1" hangingPunct="1">
              <a:lnSpc>
                <a:spcPct val="90000"/>
              </a:lnSpc>
              <a:buFontTx/>
              <a:buNone/>
            </a:pPr>
            <a:r>
              <a:rPr lang="en-US" altLang="zh-CN" b="1">
                <a:ea typeface="华文新魏" panose="02010800040101010101" pitchFamily="2" charset="-122"/>
              </a:rPr>
              <a:t>               (1)</a:t>
            </a:r>
            <a:r>
              <a:rPr lang="zh-CN" altLang="en-US" b="1">
                <a:ea typeface="华文新魏" panose="02010800040101010101" pitchFamily="2" charset="-122"/>
              </a:rPr>
              <a:t>轮询方式</a:t>
            </a:r>
          </a:p>
          <a:p>
            <a:pPr eaLnBrk="1" hangingPunct="1">
              <a:lnSpc>
                <a:spcPct val="90000"/>
              </a:lnSpc>
              <a:buFontTx/>
              <a:buNone/>
            </a:pPr>
            <a:r>
              <a:rPr lang="zh-CN" altLang="en-US" b="1">
                <a:ea typeface="华文新魏" panose="02010800040101010101" pitchFamily="2" charset="-122"/>
              </a:rPr>
              <a:t>               </a:t>
            </a:r>
            <a:r>
              <a:rPr lang="en-US" altLang="zh-CN" b="1">
                <a:ea typeface="华文新魏" panose="02010800040101010101" pitchFamily="2" charset="-122"/>
              </a:rPr>
              <a:t>(2)</a:t>
            </a:r>
            <a:r>
              <a:rPr lang="zh-CN" altLang="en-US" b="1">
                <a:ea typeface="华文新魏" panose="02010800040101010101" pitchFamily="2" charset="-122"/>
              </a:rPr>
              <a:t>中断方式</a:t>
            </a:r>
          </a:p>
          <a:p>
            <a:pPr eaLnBrk="1" hangingPunct="1">
              <a:lnSpc>
                <a:spcPct val="90000"/>
              </a:lnSpc>
              <a:buFontTx/>
              <a:buNone/>
            </a:pPr>
            <a:r>
              <a:rPr lang="zh-CN" altLang="en-US" b="1">
                <a:ea typeface="华文新魏" panose="02010800040101010101" pitchFamily="2" charset="-122"/>
              </a:rPr>
              <a:t>               </a:t>
            </a:r>
            <a:r>
              <a:rPr lang="en-US" altLang="zh-CN" b="1">
                <a:ea typeface="华文新魏" panose="02010800040101010101" pitchFamily="2" charset="-122"/>
              </a:rPr>
              <a:t>(3) DMA</a:t>
            </a:r>
            <a:r>
              <a:rPr lang="zh-CN" altLang="en-US" b="1">
                <a:ea typeface="华文新魏" panose="02010800040101010101" pitchFamily="2" charset="-122"/>
              </a:rPr>
              <a:t>方式</a:t>
            </a:r>
          </a:p>
          <a:p>
            <a:pPr eaLnBrk="1" hangingPunct="1">
              <a:lnSpc>
                <a:spcPct val="90000"/>
              </a:lnSpc>
              <a:buFontTx/>
              <a:buNone/>
            </a:pPr>
            <a:r>
              <a:rPr lang="zh-CN" altLang="en-US" b="1">
                <a:ea typeface="华文新魏" panose="02010800040101010101" pitchFamily="2" charset="-122"/>
              </a:rPr>
              <a:t>               </a:t>
            </a:r>
            <a:r>
              <a:rPr lang="en-US" altLang="zh-CN" b="1">
                <a:ea typeface="华文新魏" panose="02010800040101010101" pitchFamily="2" charset="-122"/>
              </a:rPr>
              <a:t>(4) </a:t>
            </a:r>
            <a:r>
              <a:rPr lang="zh-CN" altLang="en-US" b="1">
                <a:ea typeface="华文新魏" panose="02010800040101010101" pitchFamily="2" charset="-122"/>
              </a:rPr>
              <a:t>通道方式</a:t>
            </a:r>
          </a:p>
          <a:p>
            <a:pPr eaLnBrk="1" hangingPunct="1">
              <a:lnSpc>
                <a:spcPct val="90000"/>
              </a:lnSpc>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theme/theme1.xml><?xml version="1.0" encoding="utf-8"?>
<a:theme xmlns:a="http://schemas.openxmlformats.org/drawingml/2006/main" name="默认设计模板">
  <a:themeElements>
    <a:clrScheme name="">
      <a:dk1>
        <a:srgbClr val="000000"/>
      </a:dk1>
      <a:lt1>
        <a:srgbClr val="FFFFFF"/>
      </a:lt1>
      <a:dk2>
        <a:srgbClr val="FF0066"/>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302</TotalTime>
  <Words>1157</Words>
  <Application>Microsoft Office PowerPoint</Application>
  <PresentationFormat>全屏显示(4:3)</PresentationFormat>
  <Paragraphs>106</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Times New Roman</vt:lpstr>
      <vt:lpstr>宋体</vt:lpstr>
      <vt:lpstr>Arial</vt:lpstr>
      <vt:lpstr>Calibri</vt:lpstr>
      <vt:lpstr>华文新魏</vt:lpstr>
      <vt:lpstr>默认设计模板</vt:lpstr>
      <vt:lpstr>PowerPoint 演示文稿</vt:lpstr>
      <vt:lpstr>第五章 设备管理</vt:lpstr>
      <vt:lpstr>设备管理的功能</vt:lpstr>
      <vt:lpstr>5.1 I/O硬件原理 </vt:lpstr>
      <vt:lpstr>5.1.1 I/O系统(1) </vt:lpstr>
      <vt:lpstr> </vt:lpstr>
      <vt:lpstr>I/O系统(3)</vt:lpstr>
      <vt:lpstr>设备的物理特性差异 </vt:lpstr>
      <vt:lpstr>5.1.2 I/O控制方式 </vt:lpstr>
      <vt:lpstr>1 轮询方式</vt:lpstr>
      <vt:lpstr>2 中断方式</vt:lpstr>
      <vt:lpstr>3  DMA方式(1) </vt:lpstr>
      <vt:lpstr> </vt:lpstr>
      <vt:lpstr>4 通道方式 </vt:lpstr>
      <vt:lpstr>5.1.3设备控制器</vt:lpstr>
      <vt:lpstr>设备控制器功能和结构小结(1)</vt:lpstr>
      <vt:lpstr>设备控制器功能和结构小结(2)</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101</cp:revision>
  <dcterms:created xsi:type="dcterms:W3CDTF">2002-10-28T07:32:45Z</dcterms:created>
  <dcterms:modified xsi:type="dcterms:W3CDTF">2019-09-17T18:55:39Z</dcterms:modified>
</cp:coreProperties>
</file>