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5" r:id="rId6"/>
    <p:sldId id="295" r:id="rId7"/>
    <p:sldId id="266" r:id="rId8"/>
    <p:sldId id="291" r:id="rId9"/>
    <p:sldId id="268" r:id="rId10"/>
    <p:sldId id="269" r:id="rId11"/>
    <p:sldId id="270" r:id="rId12"/>
    <p:sldId id="292" r:id="rId13"/>
    <p:sldId id="271" r:id="rId14"/>
    <p:sldId id="272" r:id="rId15"/>
    <p:sldId id="275" r:id="rId16"/>
    <p:sldId id="276" r:id="rId17"/>
    <p:sldId id="280" r:id="rId18"/>
    <p:sldId id="281" r:id="rId19"/>
    <p:sldId id="282" r:id="rId20"/>
    <p:sldId id="283" r:id="rId21"/>
    <p:sldId id="284" r:id="rId22"/>
    <p:sldId id="294" r:id="rId23"/>
    <p:sldId id="285" r:id="rId24"/>
    <p:sldId id="286" r:id="rId25"/>
    <p:sldId id="289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0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6600"/>
    <a:srgbClr val="CC0099"/>
    <a:srgbClr val="0000CC"/>
    <a:srgbClr val="6633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5" autoAdjust="0"/>
    <p:restoredTop sz="90929"/>
  </p:normalViewPr>
  <p:slideViewPr>
    <p:cSldViewPr>
      <p:cViewPr varScale="1">
        <p:scale>
          <a:sx n="86" d="100"/>
          <a:sy n="86" d="100"/>
        </p:scale>
        <p:origin x="97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5A5136-294E-4029-976C-464C4EFA89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1B16CD-5275-4158-94A0-842502AF0B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1E9DC2-E75A-4AD0-9F6B-C9F0CE9BB4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EFE02-4E2A-4E71-8360-EC8B7685E3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8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1D3774-8B62-4FAF-887E-76AFF0994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A19D22-8E4C-434D-B078-F80FFE8F0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440347-B0FB-404B-8062-8FF1C845FF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C4029-227F-499F-B72A-523E3AA657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7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058E0C-B32F-4280-84A7-91570CB53B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ADE21E-4394-44A4-9441-80DB0CA86E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D7C128-5BB2-4ED5-BC41-E02C9562E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E9F0B-2895-48E3-8387-CB0F480FE0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75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E5D083-FC88-469A-AB3F-A889A0DEF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912E0A-09CC-46FC-8149-A39939991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89A9F8-72CD-4B2A-AD89-777538325A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11B9B-3ADA-4BA7-8334-E8C2D26115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04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9BBE53-1784-4C28-B7DA-B194A29275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DB4C67-15AF-4837-9EFB-A32EE07305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010C32-EA2E-4411-8EB1-C955B813D9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5828D-CE20-4B85-A524-B21525EA2F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62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ED3F9-5B9B-4667-9723-C7CF259484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BB142-94FF-4FC6-A10A-D334B1042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38F51-C12A-4016-AC6F-EDC54ACAAE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4FF7C5-50F4-4AE7-9671-D844C0F5D2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77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C990821-B89B-4474-BDA6-D99FF3D82E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7181A11-C443-4D7F-A71A-4A9D7573E4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727055E-0524-41CA-8D58-A63951C612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943D6-2179-4805-9DF0-42E125D4C8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39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AA182E-C931-4CA4-B199-4FBF3ED79F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313443-0688-428E-8117-A98A43DA9F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B3285D-89FC-4984-BC4F-B24A7BCA7B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A5A48D-6B76-4703-BF48-6AC25297C9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6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56E27DE-E4BD-41FD-9D9D-B6F7C086D6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006C1BE-2536-4610-91C3-7CA62D8C5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A347D1D-33E0-4B86-A8CA-9354609B5C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89579-1AE9-411F-B32D-6239E4BF79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1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5E67E-4162-49EC-8CB7-5D89BD68B3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41010-5C8B-4F60-BB7C-A0CFE90EE5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B9935E-4137-4A21-87E7-597E25FAD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8BF594-6B48-48DC-B1A0-E1A2105B3A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41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F94F8-4461-451F-8A9C-70BDF27FF8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C4AA3-0920-486E-B2EE-C9FE516FE1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3533D6-8499-43C6-9287-A24D31D16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8BDEE-C1B2-442E-B17D-10F4BE7086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22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985CC97-44D0-4D16-9520-8B06FAC73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1FFD094-8F67-4038-B975-C62B875C1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CA0E549-E977-43A5-B774-AA38CFC235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FAC1D27-F956-48E7-8B94-3013EDA058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C11787F-F29D-4E54-BE23-040556D2ED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431CBBA-89D3-4B3F-B5DD-FF0823CC9E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8011701-76C3-494E-A69F-245C89070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5.2 I/O</a:t>
            </a:r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软件原理</a:t>
            </a:r>
            <a:b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3F5A7B6-69F6-4236-A65C-243E3402C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543800" cy="4953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5.2.1 I/O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软件的设计目标和原则</a:t>
            </a:r>
          </a:p>
          <a:p>
            <a:pPr algn="just"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5.2.2 I/O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中断处理程序</a:t>
            </a:r>
          </a:p>
          <a:p>
            <a:pPr algn="just"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5.2.3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设备驱动程序</a:t>
            </a:r>
          </a:p>
          <a:p>
            <a:pPr algn="just"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5.2.4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与硬件无关的操作系统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软件</a:t>
            </a:r>
          </a:p>
          <a:p>
            <a:pPr algn="just"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5.2.5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用户空间的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软件</a:t>
            </a:r>
          </a:p>
          <a:p>
            <a:pPr eaLnBrk="1" hangingPunct="1"/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9206ADB-0D96-4BFD-9452-B184513EE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系统各层软件及其功能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1C94519-555F-41E8-99FC-804BF2922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  <a:p>
            <a:pPr eaLnBrk="1" hangingPunct="1"/>
            <a:endParaRPr lang="en-US" altLang="zh-CN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2D2378E7-16DC-4AAD-85B3-482A6E2388F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71600"/>
            <a:ext cx="7620000" cy="4419600"/>
            <a:chOff x="1881" y="10678"/>
            <a:chExt cx="7200" cy="2652"/>
          </a:xfrm>
        </p:grpSpPr>
        <p:grpSp>
          <p:nvGrpSpPr>
            <p:cNvPr id="11269" name="Group 5">
              <a:extLst>
                <a:ext uri="{FF2B5EF4-FFF2-40B4-BE49-F238E27FC236}">
                  <a16:creationId xmlns:a16="http://schemas.microsoft.com/office/drawing/2014/main" id="{91C1D86F-E4E6-43CF-89E9-7DFF20DBA2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10990"/>
              <a:ext cx="6180" cy="2340"/>
              <a:chOff x="2901" y="10990"/>
              <a:chExt cx="6180" cy="2340"/>
            </a:xfrm>
          </p:grpSpPr>
          <p:grpSp>
            <p:nvGrpSpPr>
              <p:cNvPr id="11275" name="Group 6">
                <a:extLst>
                  <a:ext uri="{FF2B5EF4-FFF2-40B4-BE49-F238E27FC236}">
                    <a16:creationId xmlns:a16="http://schemas.microsoft.com/office/drawing/2014/main" id="{9061173D-51A5-4E6C-B62F-7F20A56BA1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1" y="10990"/>
                <a:ext cx="5940" cy="468"/>
                <a:chOff x="4041" y="10522"/>
                <a:chExt cx="5940" cy="468"/>
              </a:xfrm>
            </p:grpSpPr>
            <p:sp>
              <p:nvSpPr>
                <p:cNvPr id="11295" name="Text Box 7">
                  <a:extLst>
                    <a:ext uri="{FF2B5EF4-FFF2-40B4-BE49-F238E27FC236}">
                      <a16:creationId xmlns:a16="http://schemas.microsoft.com/office/drawing/2014/main" id="{E43E41DB-D56B-4D2E-BB3F-5DECDCC759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41" y="10522"/>
                  <a:ext cx="216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用户进程</a:t>
                  </a:r>
                </a:p>
              </p:txBody>
            </p:sp>
            <p:sp>
              <p:nvSpPr>
                <p:cNvPr id="11296" name="Text Box 8">
                  <a:extLst>
                    <a:ext uri="{FF2B5EF4-FFF2-40B4-BE49-F238E27FC236}">
                      <a16:creationId xmlns:a16="http://schemas.microsoft.com/office/drawing/2014/main" id="{2B0CC89E-2183-4333-BA3A-D8BE5F1E42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81" y="10522"/>
                  <a:ext cx="3600" cy="46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0" lang="zh-CN" altLang="en-US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进行</a:t>
                  </a:r>
                  <a:r>
                    <a:rPr kumimoji="0" lang="en-US" altLang="zh-CN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I/O</a:t>
                  </a:r>
                  <a:r>
                    <a:rPr kumimoji="0" lang="zh-CN" altLang="en-US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调用；格式化</a:t>
                  </a:r>
                  <a:r>
                    <a:rPr kumimoji="0" lang="en-US" altLang="zh-CN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I/O</a:t>
                  </a:r>
                  <a:r>
                    <a:rPr kumimoji="0" lang="zh-CN" altLang="en-US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；</a:t>
                  </a:r>
                  <a:r>
                    <a:rPr kumimoji="0" lang="en-US" altLang="zh-CN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SPOOLING</a:t>
                  </a:r>
                </a:p>
              </p:txBody>
            </p:sp>
          </p:grpSp>
          <p:grpSp>
            <p:nvGrpSpPr>
              <p:cNvPr id="11276" name="Group 9">
                <a:extLst>
                  <a:ext uri="{FF2B5EF4-FFF2-40B4-BE49-F238E27FC236}">
                    <a16:creationId xmlns:a16="http://schemas.microsoft.com/office/drawing/2014/main" id="{53B7EEE5-0FA3-4D05-ACB6-79F6DDAFE0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1" y="11458"/>
                <a:ext cx="5940" cy="468"/>
                <a:chOff x="4041" y="10522"/>
                <a:chExt cx="5940" cy="468"/>
              </a:xfrm>
            </p:grpSpPr>
            <p:sp>
              <p:nvSpPr>
                <p:cNvPr id="11293" name="Text Box 10">
                  <a:extLst>
                    <a:ext uri="{FF2B5EF4-FFF2-40B4-BE49-F238E27FC236}">
                      <a16:creationId xmlns:a16="http://schemas.microsoft.com/office/drawing/2014/main" id="{F710658D-55D7-4DD3-9B08-65AA642844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41" y="10522"/>
                  <a:ext cx="216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设备无关软件</a:t>
                  </a:r>
                </a:p>
              </p:txBody>
            </p:sp>
            <p:sp>
              <p:nvSpPr>
                <p:cNvPr id="11294" name="Text Box 11">
                  <a:extLst>
                    <a:ext uri="{FF2B5EF4-FFF2-40B4-BE49-F238E27FC236}">
                      <a16:creationId xmlns:a16="http://schemas.microsoft.com/office/drawing/2014/main" id="{D007786C-FB2E-474E-AE39-E65275BDCE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81" y="10522"/>
                  <a:ext cx="3600" cy="46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0" lang="zh-CN" altLang="en-US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命名；保护；阻塞；缓冲；分配</a:t>
                  </a:r>
                </a:p>
              </p:txBody>
            </p:sp>
          </p:grpSp>
          <p:grpSp>
            <p:nvGrpSpPr>
              <p:cNvPr id="11277" name="Group 12">
                <a:extLst>
                  <a:ext uri="{FF2B5EF4-FFF2-40B4-BE49-F238E27FC236}">
                    <a16:creationId xmlns:a16="http://schemas.microsoft.com/office/drawing/2014/main" id="{8093DEAF-2E12-4FCA-B0A3-7D73D7F462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1" y="11926"/>
                <a:ext cx="5940" cy="468"/>
                <a:chOff x="4041" y="10522"/>
                <a:chExt cx="5940" cy="468"/>
              </a:xfrm>
            </p:grpSpPr>
            <p:sp>
              <p:nvSpPr>
                <p:cNvPr id="11291" name="Text Box 13">
                  <a:extLst>
                    <a:ext uri="{FF2B5EF4-FFF2-40B4-BE49-F238E27FC236}">
                      <a16:creationId xmlns:a16="http://schemas.microsoft.com/office/drawing/2014/main" id="{DF9B2076-39CA-409E-94AD-5183A0EB25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41" y="10522"/>
                  <a:ext cx="216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设备驱动程序</a:t>
                  </a:r>
                </a:p>
              </p:txBody>
            </p:sp>
            <p:sp>
              <p:nvSpPr>
                <p:cNvPr id="11292" name="Text Box 14">
                  <a:extLst>
                    <a:ext uri="{FF2B5EF4-FFF2-40B4-BE49-F238E27FC236}">
                      <a16:creationId xmlns:a16="http://schemas.microsoft.com/office/drawing/2014/main" id="{A0CE9EFD-EC0C-45C5-BF2C-0B7831E026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81" y="10522"/>
                  <a:ext cx="3600" cy="46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0" lang="zh-CN" altLang="en-US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建立设备寄存器；检查状态</a:t>
                  </a:r>
                </a:p>
              </p:txBody>
            </p:sp>
          </p:grpSp>
          <p:grpSp>
            <p:nvGrpSpPr>
              <p:cNvPr id="11278" name="Group 15">
                <a:extLst>
                  <a:ext uri="{FF2B5EF4-FFF2-40B4-BE49-F238E27FC236}">
                    <a16:creationId xmlns:a16="http://schemas.microsoft.com/office/drawing/2014/main" id="{DC24B35F-9AE6-470A-900D-7E57BE1A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1" y="12862"/>
                <a:ext cx="5940" cy="468"/>
                <a:chOff x="4041" y="10522"/>
                <a:chExt cx="5940" cy="468"/>
              </a:xfrm>
            </p:grpSpPr>
            <p:sp>
              <p:nvSpPr>
                <p:cNvPr id="11289" name="Text Box 16">
                  <a:extLst>
                    <a:ext uri="{FF2B5EF4-FFF2-40B4-BE49-F238E27FC236}">
                      <a16:creationId xmlns:a16="http://schemas.microsoft.com/office/drawing/2014/main" id="{6D865523-47BA-41BC-BDBE-64FBCE540B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41" y="10522"/>
                  <a:ext cx="216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硬件</a:t>
                  </a:r>
                </a:p>
              </p:txBody>
            </p:sp>
            <p:sp>
              <p:nvSpPr>
                <p:cNvPr id="11290" name="Text Box 17">
                  <a:extLst>
                    <a:ext uri="{FF2B5EF4-FFF2-40B4-BE49-F238E27FC236}">
                      <a16:creationId xmlns:a16="http://schemas.microsoft.com/office/drawing/2014/main" id="{11D7C9A4-81E6-4F6F-9302-D520602B95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81" y="10522"/>
                  <a:ext cx="3600" cy="46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0" lang="zh-CN" altLang="en-US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执行</a:t>
                  </a:r>
                  <a:r>
                    <a:rPr kumimoji="0" lang="en-US" altLang="zh-CN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I/O</a:t>
                  </a:r>
                  <a:r>
                    <a:rPr kumimoji="0" lang="zh-CN" altLang="en-US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操作</a:t>
                  </a:r>
                </a:p>
              </p:txBody>
            </p:sp>
          </p:grpSp>
          <p:grpSp>
            <p:nvGrpSpPr>
              <p:cNvPr id="11279" name="Group 18">
                <a:extLst>
                  <a:ext uri="{FF2B5EF4-FFF2-40B4-BE49-F238E27FC236}">
                    <a16:creationId xmlns:a16="http://schemas.microsoft.com/office/drawing/2014/main" id="{DB63E609-C5CE-4328-9949-A2705C6031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1" y="12394"/>
                <a:ext cx="5940" cy="468"/>
                <a:chOff x="4041" y="10522"/>
                <a:chExt cx="5940" cy="468"/>
              </a:xfrm>
            </p:grpSpPr>
            <p:sp>
              <p:nvSpPr>
                <p:cNvPr id="11287" name="Text Box 19">
                  <a:extLst>
                    <a:ext uri="{FF2B5EF4-FFF2-40B4-BE49-F238E27FC236}">
                      <a16:creationId xmlns:a16="http://schemas.microsoft.com/office/drawing/2014/main" id="{F896C7C8-B2C9-43D4-BEEE-1FFB45569C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41" y="10522"/>
                  <a:ext cx="216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中断处理程序</a:t>
                  </a:r>
                </a:p>
              </p:txBody>
            </p:sp>
            <p:sp>
              <p:nvSpPr>
                <p:cNvPr id="11288" name="Text Box 20">
                  <a:extLst>
                    <a:ext uri="{FF2B5EF4-FFF2-40B4-BE49-F238E27FC236}">
                      <a16:creationId xmlns:a16="http://schemas.microsoft.com/office/drawing/2014/main" id="{7CED6124-C661-4CC2-9A76-F0C0A7704F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81" y="10522"/>
                  <a:ext cx="3600" cy="46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kumimoji="0" lang="zh-CN" altLang="en-US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当</a:t>
                  </a:r>
                  <a:r>
                    <a:rPr kumimoji="0" lang="en-US" altLang="zh-CN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I/O</a:t>
                  </a:r>
                  <a:r>
                    <a:rPr kumimoji="0" lang="zh-CN" altLang="en-US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结束时，唤醒驱动程序</a:t>
                  </a:r>
                </a:p>
              </p:txBody>
            </p:sp>
          </p:grpSp>
          <p:sp>
            <p:nvSpPr>
              <p:cNvPr id="11280" name="Line 21">
                <a:extLst>
                  <a:ext uri="{FF2B5EF4-FFF2-40B4-BE49-F238E27FC236}">
                    <a16:creationId xmlns:a16="http://schemas.microsoft.com/office/drawing/2014/main" id="{7C916C1B-B07A-43D0-B85D-7E5A37DB6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1130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1" name="Line 22">
                <a:extLst>
                  <a:ext uri="{FF2B5EF4-FFF2-40B4-BE49-F238E27FC236}">
                    <a16:creationId xmlns:a16="http://schemas.microsoft.com/office/drawing/2014/main" id="{23EEEC0F-B7E9-4F1A-9CE6-A59EA9397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1" y="1130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2" name="Line 23">
                <a:extLst>
                  <a:ext uri="{FF2B5EF4-FFF2-40B4-BE49-F238E27FC236}">
                    <a16:creationId xmlns:a16="http://schemas.microsoft.com/office/drawing/2014/main" id="{3C3CDF4E-BC19-47C4-8E4D-FAA03B33C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11770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3" name="Line 24">
                <a:extLst>
                  <a:ext uri="{FF2B5EF4-FFF2-40B4-BE49-F238E27FC236}">
                    <a16:creationId xmlns:a16="http://schemas.microsoft.com/office/drawing/2014/main" id="{7B88939A-31B0-4BBA-A73C-287A2BB2B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12238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4" name="Line 25">
                <a:extLst>
                  <a:ext uri="{FF2B5EF4-FFF2-40B4-BE49-F238E27FC236}">
                    <a16:creationId xmlns:a16="http://schemas.microsoft.com/office/drawing/2014/main" id="{7F687F5E-514B-40E5-863B-6F7D311DF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1" y="12238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5" name="Line 26">
                <a:extLst>
                  <a:ext uri="{FF2B5EF4-FFF2-40B4-BE49-F238E27FC236}">
                    <a16:creationId xmlns:a16="http://schemas.microsoft.com/office/drawing/2014/main" id="{ADBA21DE-3939-4CBB-AA40-EAB9822CE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1" y="11770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6" name="Line 27">
                <a:extLst>
                  <a:ext uri="{FF2B5EF4-FFF2-40B4-BE49-F238E27FC236}">
                    <a16:creationId xmlns:a16="http://schemas.microsoft.com/office/drawing/2014/main" id="{89037317-06F6-40C5-9462-7036A1DAF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1" y="1130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0" name="Line 28">
              <a:extLst>
                <a:ext uri="{FF2B5EF4-FFF2-40B4-BE49-F238E27FC236}">
                  <a16:creationId xmlns:a16="http://schemas.microsoft.com/office/drawing/2014/main" id="{865E23A5-FEA4-47C6-A0B0-63DBD39D3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91" y="10834"/>
              <a:ext cx="54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1" name="Text Box 29">
              <a:extLst>
                <a:ext uri="{FF2B5EF4-FFF2-40B4-BE49-F238E27FC236}">
                  <a16:creationId xmlns:a16="http://schemas.microsoft.com/office/drawing/2014/main" id="{BA0EAC90-6CB1-4A0C-977F-12D0BBCF9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10678"/>
              <a:ext cx="1440" cy="312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层次</a:t>
              </a:r>
            </a:p>
          </p:txBody>
        </p:sp>
        <p:sp>
          <p:nvSpPr>
            <p:cNvPr id="11272" name="Text Box 30">
              <a:extLst>
                <a:ext uri="{FF2B5EF4-FFF2-40B4-BE49-F238E27FC236}">
                  <a16:creationId xmlns:a16="http://schemas.microsoft.com/office/drawing/2014/main" id="{72F21736-B5F8-464A-910E-47D04CFB0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1" y="10678"/>
              <a:ext cx="1440" cy="312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I/O</a:t>
              </a:r>
              <a:r>
                <a:rPr kumimoji="0" lang="zh-CN" altLang="en-US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应答</a:t>
              </a:r>
            </a:p>
          </p:txBody>
        </p:sp>
        <p:sp>
          <p:nvSpPr>
            <p:cNvPr id="11273" name="Text Box 31">
              <a:extLst>
                <a:ext uri="{FF2B5EF4-FFF2-40B4-BE49-F238E27FC236}">
                  <a16:creationId xmlns:a16="http://schemas.microsoft.com/office/drawing/2014/main" id="{B16BAF79-5C51-4F7C-9D90-5A19EAB08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1" y="10678"/>
              <a:ext cx="1440" cy="312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I/O</a:t>
              </a:r>
              <a:r>
                <a:rPr kumimoji="0" lang="zh-CN" altLang="en-US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功能</a:t>
              </a:r>
            </a:p>
          </p:txBody>
        </p:sp>
        <p:sp>
          <p:nvSpPr>
            <p:cNvPr id="11274" name="Text Box 32">
              <a:extLst>
                <a:ext uri="{FF2B5EF4-FFF2-40B4-BE49-F238E27FC236}">
                  <a16:creationId xmlns:a16="http://schemas.microsoft.com/office/drawing/2014/main" id="{6ADB6F8C-5166-4A1A-A2DF-E77D46D56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11146"/>
              <a:ext cx="1080" cy="312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I/O</a:t>
              </a:r>
              <a:r>
                <a:rPr kumimoji="0" lang="zh-CN" altLang="en-US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请求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6E9AD2E-D78A-4D8B-A65E-16E3CEBF3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5.3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具有通道的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系统管理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0F5C14A-678F-4AFC-9B4A-297BA0A60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67818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5.3.1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通道命令和通道程序 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5.3.2I/O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指令和主机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程序 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5.3.3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通道启动和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操作过程 </a:t>
            </a:r>
          </a:p>
          <a:p>
            <a:pPr eaLnBrk="1" hangingPunct="1">
              <a:buFontTx/>
              <a:buNone/>
            </a:pP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CE8C825-FB62-48FC-A24A-E6F968C03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具有通道的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系统管理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b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035DE3E-E726-4B9F-9C06-8AA135B6D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162800" cy="4343400"/>
          </a:xfrm>
        </p:spPr>
        <p:txBody>
          <a:bodyPr/>
          <a:lstStyle/>
          <a:p>
            <a:pPr algn="just" eaLnBrk="1" hangingPunct="1"/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具有通道的计算机系统，</a:t>
            </a: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程序设计涉及：</a:t>
            </a: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指令，通道执行通道命令，以及</a:t>
            </a: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和通道之间的通信。</a:t>
            </a:r>
          </a:p>
          <a:p>
            <a:pPr eaLnBrk="1" hangingPunct="1">
              <a:buFontTx/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1DC4B4C-8BC8-4C3A-A817-80E8A9DB1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914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5.3.1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通道命令和通道程序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b="1">
                <a:ea typeface="华文新魏" panose="02010800040101010101" pitchFamily="2" charset="-122"/>
              </a:rPr>
              <a:t> 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通道命令</a:t>
            </a:r>
            <a:b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CEB00F7-7943-4D7A-B0A4-B3D3A4CEA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391400" cy="4724400"/>
          </a:xfrm>
        </p:spPr>
        <p:txBody>
          <a:bodyPr/>
          <a:lstStyle/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通道，具有自己的指令系统，</a:t>
            </a:r>
            <a:r>
              <a:rPr lang="zh-CN" altLang="en-US" sz="3600">
                <a:ea typeface="华文新魏" panose="02010800040101010101" pitchFamily="2" charset="-122"/>
              </a:rPr>
              <a:t>它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的指令常称通道命令。</a:t>
            </a:r>
          </a:p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通道命令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CCW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是通道从主存取出并控制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设备执行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操作的命令字，用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ccw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编写的程序称通道程序，通道程序由多条通道命令组成，每次启动可以完成复杂的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控制。</a:t>
            </a:r>
          </a:p>
          <a:p>
            <a:pPr eaLnBrk="1" hangingPunct="1"/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30A8F3D-0264-41EA-B3A4-4DD4EAF8B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通道命令和通道程序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IBM370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系统的通道命令</a:t>
            </a:r>
            <a:b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FC7881F-8FF3-4CB8-9723-91D7D35FF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696200" cy="365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4000">
                <a:cs typeface="Times New Roman" panose="02020603050405020304" pitchFamily="18" charset="0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命令码  </a:t>
            </a:r>
          </a:p>
          <a:p>
            <a:pPr algn="just"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4000">
                <a:cs typeface="Times New Roman" panose="02020603050405020304" pitchFamily="18" charset="0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数据主存地址</a:t>
            </a:r>
          </a:p>
          <a:p>
            <a:pPr algn="just"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4000">
                <a:cs typeface="Times New Roman" panose="02020603050405020304" pitchFamily="18" charset="0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标志码 </a:t>
            </a:r>
          </a:p>
          <a:p>
            <a:pPr algn="just"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4000">
                <a:cs typeface="Times New Roman" panose="02020603050405020304" pitchFamily="18" charset="0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传送字节个数 </a:t>
            </a:r>
          </a:p>
          <a:p>
            <a:pPr algn="just" eaLnBrk="1" hangingPunct="1">
              <a:buFontTx/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5364" name="Group 9">
            <a:extLst>
              <a:ext uri="{FF2B5EF4-FFF2-40B4-BE49-F238E27FC236}">
                <a16:creationId xmlns:a16="http://schemas.microsoft.com/office/drawing/2014/main" id="{751A9C8E-E153-4F69-94F1-FC368C8AD089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981200"/>
            <a:ext cx="7391400" cy="914400"/>
            <a:chOff x="336" y="2112"/>
            <a:chExt cx="4656" cy="576"/>
          </a:xfrm>
        </p:grpSpPr>
        <p:sp>
          <p:nvSpPr>
            <p:cNvPr id="15365" name="Text Box 5">
              <a:extLst>
                <a:ext uri="{FF2B5EF4-FFF2-40B4-BE49-F238E27FC236}">
                  <a16:creationId xmlns:a16="http://schemas.microsoft.com/office/drawing/2014/main" id="{112D12AA-0A60-435A-88BB-7312B0E8F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112"/>
              <a:ext cx="465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>
                  <a:solidFill>
                    <a:srgbClr val="00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0" lang="zh-CN" altLang="en-US">
                  <a:solidFill>
                    <a:srgbClr val="00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命令码 数据主存地址   标志码     传送字节个数</a:t>
              </a:r>
            </a:p>
            <a:p>
              <a:pPr algn="just"/>
              <a:r>
                <a:rPr kumimoji="0" lang="zh-CN" altLang="en-US" sz="1000">
                  <a:solidFill>
                    <a:srgbClr val="00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zh-CN" altLang="en-US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en-US" altLang="zh-CN" sz="1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366" name="Line 6">
              <a:extLst>
                <a:ext uri="{FF2B5EF4-FFF2-40B4-BE49-F238E27FC236}">
                  <a16:creationId xmlns:a16="http://schemas.microsoft.com/office/drawing/2014/main" id="{DA51F7F9-DC21-4674-8DF1-314143FAB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2112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Line 7">
              <a:extLst>
                <a:ext uri="{FF2B5EF4-FFF2-40B4-BE49-F238E27FC236}">
                  <a16:creationId xmlns:a16="http://schemas.microsoft.com/office/drawing/2014/main" id="{B945D36E-1A60-4F54-9643-AFEE8AAEA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112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8">
              <a:extLst>
                <a:ext uri="{FF2B5EF4-FFF2-40B4-BE49-F238E27FC236}">
                  <a16:creationId xmlns:a16="http://schemas.microsoft.com/office/drawing/2014/main" id="{F134D349-47AC-4DD9-A1C2-9E6FF1203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6" y="2112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E925686-712C-4993-A6DA-3CD7E8D97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05800" cy="1143000"/>
          </a:xfrm>
        </p:spPr>
        <p:txBody>
          <a:bodyPr/>
          <a:lstStyle/>
          <a:p>
            <a:pPr eaLnBrk="1" hangingPunct="1"/>
            <a:b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汇编格式通道程序例子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9989428-88BA-442E-BF96-DCA0F8F1D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620000" cy="4800600"/>
          </a:xfrm>
        </p:spPr>
        <p:txBody>
          <a:bodyPr/>
          <a:lstStyle/>
          <a:p>
            <a:pPr algn="just" eaLnBrk="1" hangingPunct="1"/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CCW X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02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inarea </a:t>
            </a: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40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80</a:t>
            </a:r>
          </a:p>
          <a:p>
            <a:pPr algn="just" eaLnBrk="1" hangingPunct="1"/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CCW X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02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   ， 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50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80</a:t>
            </a:r>
          </a:p>
          <a:p>
            <a:pPr algn="just" eaLnBrk="1" hangingPunct="1"/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CCW X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02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inarea +80</a:t>
            </a: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40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80</a:t>
            </a:r>
          </a:p>
          <a:p>
            <a:pPr algn="just" eaLnBrk="1" hangingPunct="1"/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CCW X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02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  ，  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50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80</a:t>
            </a:r>
          </a:p>
          <a:p>
            <a:pPr algn="just" eaLnBrk="1" hangingPunct="1"/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CCW  X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02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inarea +160</a:t>
            </a: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00</a:t>
            </a: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80</a:t>
            </a:r>
          </a:p>
          <a:p>
            <a:pPr algn="just" eaLnBrk="1" hangingPunct="1"/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..</a:t>
            </a:r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．</a:t>
            </a:r>
          </a:p>
          <a:p>
            <a:pPr algn="just" eaLnBrk="1" hangingPunct="1"/>
            <a:r>
              <a:rPr lang="zh-CN" altLang="en-US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inarea    DS    CL240</a:t>
            </a:r>
          </a:p>
          <a:p>
            <a:pPr eaLnBrk="1" hangingPunct="1"/>
            <a:endParaRPr lang="en-US" altLang="zh-CN" sz="280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02FDDD5-7E5B-4956-AD61-D895BF184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pPr eaLnBrk="1" hangingPunct="1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通道地址字和通道状态字</a:t>
            </a:r>
            <a:r>
              <a:rPr lang="en-US" altLang="zh-CN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 sz="48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0B1DC7F-5226-4D21-8384-0E37FA78E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391400" cy="5105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通道方式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时，要使用两个固定存储单元：</a:t>
            </a:r>
          </a:p>
          <a:p>
            <a:pPr algn="just" eaLnBrk="1" hangingPunct="1"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ea typeface="华文新魏" panose="02010800040101010101" pitchFamily="2" charset="-122"/>
              </a:rPr>
              <a:t>•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通道地址字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CAW(Channel Address Word) </a:t>
            </a:r>
          </a:p>
          <a:p>
            <a:pPr algn="just"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ea typeface="华文新魏" panose="02010800040101010101" pitchFamily="2" charset="-122"/>
              </a:rPr>
              <a:t>•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通道状态字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CSW(Channel Status Word)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/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532454E-E09B-4A6C-8B18-939C21B98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5.3.2 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指令和主机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B186F91-0690-4CEB-BA0E-A12A2A88D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68413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IBM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系统主机提供一组完成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指令。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指令有：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启动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I/O(Start 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SIO)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I/O(Test 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TIO)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查询通道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(Test Channel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TCH)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停止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I/O(Halt 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HIO)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停止设备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(Halt Device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HDV)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SIO  X</a:t>
            </a:r>
            <a:r>
              <a:rPr lang="en-US" altLang="zh-CN">
                <a:ea typeface="华文新魏" panose="02010800040101010101" pitchFamily="2" charset="-122"/>
              </a:rPr>
              <a:t>’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00E</a:t>
            </a:r>
            <a:r>
              <a:rPr lang="en-US" altLang="zh-CN">
                <a:ea typeface="华文新魏" panose="02010800040101010101" pitchFamily="2" charset="-122"/>
              </a:rPr>
              <a:t>’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9703814-49BF-4E26-BEF0-1508F7E62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指令和主机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执行一次</a:t>
            </a:r>
            <a:r>
              <a:rPr lang="en-US" altLang="zh-CN" sz="3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3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操作的步骤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A61094F-D6C6-442D-AABA-6CB26E85D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086600" cy="4191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>
                <a:cs typeface="Times New Roman" panose="02020603050405020304" pitchFamily="18" charset="0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任务，了解使用何种设备，属于哪个通道，操作方法如何等。</a:t>
            </a:r>
          </a:p>
          <a:p>
            <a:pPr algn="just" eaLnBrk="1" hangingPunct="1">
              <a:buFontTx/>
              <a:buNone/>
            </a:pPr>
            <a:r>
              <a:rPr lang="en-US" altLang="zh-CN">
                <a:cs typeface="Times New Roman" panose="02020603050405020304" pitchFamily="18" charset="0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确定算法，决定例外情况处理方法。</a:t>
            </a:r>
          </a:p>
          <a:p>
            <a:pPr algn="just" eaLnBrk="1" hangingPunct="1">
              <a:buFontTx/>
              <a:buNone/>
            </a:pPr>
            <a:r>
              <a:rPr lang="en-US" altLang="zh-CN">
                <a:cs typeface="Times New Roman" panose="02020603050405020304" pitchFamily="18" charset="0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编写通道程序，完成相应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操作。</a:t>
            </a:r>
          </a:p>
          <a:p>
            <a:pPr algn="just" eaLnBrk="1" hangingPunct="1">
              <a:buFontTx/>
              <a:buNone/>
            </a:pPr>
            <a:r>
              <a:rPr lang="en-US" altLang="zh-CN">
                <a:cs typeface="Times New Roman" panose="02020603050405020304" pitchFamily="18" charset="0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编写主机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程序，对不同条件码进行不同处理。</a:t>
            </a: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228A73F-A282-4749-B475-CAB41452B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077200" cy="4572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指令和主机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b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采用双缓冲把磁带上的记录在打印机上输出。</a:t>
            </a:r>
            <a:b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>
                <a:ea typeface="华文新魏" panose="02010800040101010101" pitchFamily="2" charset="-122"/>
              </a:rPr>
              <a:t> </a:t>
            </a:r>
            <a:b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C869048-8E62-4D67-BBD0-2DDB2B042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8305800" cy="5486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START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BALR  11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USING  *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SSM = X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00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/*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开中断*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LA  8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READ0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ST  8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CAW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SIO  X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0182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/*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启动磁带机反绕*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BC  7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-4                  /*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循环直到启动*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TIO  X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0182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endParaRPr lang="en-US" altLang="zh-CN" sz="200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BC  7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-4                 /*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测试直到磁带完成反绕*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LOOP LA  8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READ1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ST  8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CAW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SIO  X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0182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/*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启动磁带读入缓冲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1*/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BC  7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-4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TIO  X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0182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endParaRPr lang="en-US" altLang="zh-CN" sz="200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BC  7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-4               /*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测试直到磁带完成*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LA  8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PRINT1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CC"/>
                </a:solidFill>
                <a:ea typeface="华文新魏" panose="02010800040101010101" pitchFamily="2" charset="-122"/>
              </a:rPr>
              <a:t> </a:t>
            </a: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0773B0-9293-4F5F-9B9A-D86CF5049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24800" cy="1066800"/>
          </a:xfrm>
        </p:spPr>
        <p:txBody>
          <a:bodyPr/>
          <a:lstStyle/>
          <a:p>
            <a:pPr eaLnBrk="1" hangingPunct="1"/>
            <a:b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5.2.1 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软件的设计目标和原则</a:t>
            </a: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95D76CF-A0C5-4554-81A4-BEF4E10ED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620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软件总体设计目标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高效率。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通用性 。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软件总体设计要考虑的问题： 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设备无关性。 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出错处理。 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同步（阻塞）</a:t>
            </a:r>
            <a:r>
              <a:rPr lang="en-US" altLang="zh-CN">
                <a:ea typeface="华文新魏" panose="02010800040101010101" pitchFamily="2" charset="-122"/>
              </a:rPr>
              <a:t>—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异步（中断驱动）传输。 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独占性外围设备和共享性外围设备。 </a:t>
            </a:r>
          </a:p>
          <a:p>
            <a:pPr eaLnBrk="1" hangingPunct="1"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244AD55-3852-4D3F-87A6-3EC1FEA8F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8001000" cy="1524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指令和主机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(4)</a:t>
            </a:r>
            <a:b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F8F8155-9B90-4CF4-B025-06D8B5C61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01000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  8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CAW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TIO  X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00E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BC  7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-4                  /*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测试直到缓冲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打印完*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SIO  X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00E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/*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启动行印机印缓冲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的内容*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  8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READ2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ST  8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CAW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SIO  X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0182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/*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启动磁带读入缓冲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2*/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BC  7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-4    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TIO  X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0182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endParaRPr lang="en-US" altLang="zh-CN" sz="200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BC  7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-4                /*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测试直到磁带完成*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LA  8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PRINT2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ST  8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CAW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TIO  X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00E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/*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查询行印机*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BC  7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-4               /*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测试直到缓冲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打印完*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SIO  X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00E</a:t>
            </a:r>
            <a:r>
              <a:rPr lang="en-US" altLang="zh-CN" sz="20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/*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启动行印机印缓冲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的内容*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  LOOP 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227B803-38CE-4C0A-AE33-A6FC65C28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381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7C52295-966D-499C-90DD-050048802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41438"/>
            <a:ext cx="7772400" cy="4114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READ0  CCW 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07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   *  ，          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READ1   CCW 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02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BUFFER1</a:t>
            </a:r>
            <a:r>
              <a:rPr lang="zh-CN" altLang="en-US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 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00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512</a:t>
            </a:r>
          </a:p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READ2  CCW 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02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BUFFER2</a:t>
            </a:r>
            <a:r>
              <a:rPr lang="zh-CN" altLang="en-US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00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512</a:t>
            </a:r>
          </a:p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PRINT1  CCW 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  BUFFER1,    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A0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  120</a:t>
            </a:r>
          </a:p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CCW 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  BUFFER1+120,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A0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120</a:t>
            </a:r>
          </a:p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CCW 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  BUFFER1+240,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A0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120</a:t>
            </a:r>
          </a:p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CCW 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  BUFFER1+360,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A0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120</a:t>
            </a:r>
          </a:p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CCW 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09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  BUFFER1+480,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00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32</a:t>
            </a:r>
          </a:p>
          <a:p>
            <a:pPr algn="just" eaLnBrk="1" hangingPunct="1">
              <a:buFontTx/>
              <a:buNone/>
            </a:pPr>
            <a:endParaRPr lang="en-US" altLang="zh-CN" sz="240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40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40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95C7CC70-25A8-48CD-9B3E-9418DF53F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61963"/>
            <a:ext cx="70580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指令和主机</a:t>
            </a:r>
            <a:r>
              <a:rPr lang="en-US" altLang="zh-CN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en-US" altLang="zh-CN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(5)</a:t>
            </a:r>
            <a:br>
              <a:rPr lang="en-US" altLang="zh-CN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8AB7D19-288E-4BC4-A49F-0B08495B3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381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2260C4E-1524-4928-8AFA-CA2627B41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696200" cy="4724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PRINT2  CCW 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  BUFFER2,    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A0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  120</a:t>
            </a:r>
          </a:p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CCW 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  BUFFER2+120,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A0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120</a:t>
            </a:r>
          </a:p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CCW 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  BUFFER2+240,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A0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120</a:t>
            </a:r>
          </a:p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CCW 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  BUFFER2+360,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A0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120</a:t>
            </a:r>
          </a:p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CCW 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09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,   BUFFER2+480, X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00</a:t>
            </a:r>
            <a:r>
              <a:rPr lang="en-US" altLang="zh-CN" sz="2400">
                <a:solidFill>
                  <a:srgbClr val="0000CC"/>
                </a:solidFill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32</a:t>
            </a:r>
          </a:p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BUFFER1   DS  CL512</a:t>
            </a:r>
          </a:p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BUFFER2    DS  CL512</a:t>
            </a:r>
          </a:p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CAW    EQU  72</a:t>
            </a:r>
          </a:p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END</a:t>
            </a:r>
          </a:p>
          <a:p>
            <a:pPr eaLnBrk="1" hangingPunct="1">
              <a:buFontTx/>
              <a:buNone/>
            </a:pPr>
            <a:endParaRPr lang="en-US" altLang="zh-CN" sz="240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240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8C06C28C-E75E-4A09-8888-03BC1801F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61963"/>
            <a:ext cx="70580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指令和主机</a:t>
            </a:r>
            <a:r>
              <a:rPr lang="en-US" altLang="zh-CN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en-US" altLang="zh-CN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(5)</a:t>
            </a:r>
            <a:br>
              <a:rPr lang="en-US" altLang="zh-CN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F852E55-B562-4968-8DB9-DA7D04F10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5.3.3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通道启动和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操作过程</a:t>
            </a: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8C658CA-37FF-4490-AD64-28FCD79C8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239000" cy="46482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是主设备，通道是从设备，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和设备之间是主从关系，需要相互配合协调才能完成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操作。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那么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如何通知通道做什么？通道又如何告知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其状态和工作情况呢？</a:t>
            </a:r>
          </a:p>
          <a:p>
            <a:pPr eaLnBrk="1" hangingPunct="1"/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46B2058-0318-4AA6-8E1D-988B7399D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12192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通道方式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过程三个阶段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F83A21B-6698-478D-8B31-7FC7BD36C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5562600" cy="4724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en-US" altLang="zh-CN" sz="4400">
                <a:ea typeface="华文新魏" panose="02010800040101010101" pitchFamily="2" charset="-122"/>
              </a:rPr>
              <a:t> </a:t>
            </a: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启动阶段</a:t>
            </a:r>
          </a:p>
          <a:p>
            <a:pPr algn="just" eaLnBrk="1" hangingPunct="1">
              <a:buFontTx/>
              <a:buNone/>
            </a:pP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4400">
                <a:ea typeface="华文新魏" panose="02010800040101010101" pitchFamily="2" charset="-122"/>
              </a:rPr>
              <a:t> </a:t>
            </a: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操作阶段</a:t>
            </a:r>
          </a:p>
          <a:p>
            <a:pPr algn="just" eaLnBrk="1" hangingPunct="1">
              <a:buFontTx/>
              <a:buNone/>
            </a:pP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4400">
                <a:ea typeface="华文新魏" panose="02010800040101010101" pitchFamily="2" charset="-122"/>
              </a:rPr>
              <a:t> </a:t>
            </a: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结束阶段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912EE2A-1DDD-4D2F-9EE6-4ED88F0DD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6ADC150-5780-418A-9988-2791B28C9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F16640C6-CC9E-4638-89BD-81265EEC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1004888"/>
            <a:ext cx="1851025" cy="361950"/>
          </a:xfrm>
          <a:prstGeom prst="rect">
            <a:avLst/>
          </a:prstGeom>
          <a:solidFill>
            <a:srgbClr val="CC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中央处理器</a:t>
            </a:r>
          </a:p>
        </p:txBody>
      </p:sp>
      <p:grpSp>
        <p:nvGrpSpPr>
          <p:cNvPr id="26629" name="Group 49">
            <a:extLst>
              <a:ext uri="{FF2B5EF4-FFF2-40B4-BE49-F238E27FC236}">
                <a16:creationId xmlns:a16="http://schemas.microsoft.com/office/drawing/2014/main" id="{785ED666-EA72-45A2-8B9F-8ECEF1DF608E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630363"/>
            <a:ext cx="2952750" cy="284162"/>
            <a:chOff x="476" y="1027"/>
            <a:chExt cx="1860" cy="179"/>
          </a:xfrm>
        </p:grpSpPr>
        <p:sp>
          <p:nvSpPr>
            <p:cNvPr id="26666" name="Text Box 7">
              <a:extLst>
                <a:ext uri="{FF2B5EF4-FFF2-40B4-BE49-F238E27FC236}">
                  <a16:creationId xmlns:a16="http://schemas.microsoft.com/office/drawing/2014/main" id="{1B17CECA-26BB-48C2-A280-CE47BECDA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027"/>
              <a:ext cx="766" cy="17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solidFill>
                    <a:srgbClr val="00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用户程序</a:t>
              </a:r>
            </a:p>
            <a:p>
              <a:pPr algn="ctr"/>
              <a:endPara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6667" name="Text Box 8">
              <a:extLst>
                <a:ext uri="{FF2B5EF4-FFF2-40B4-BE49-F238E27FC236}">
                  <a16:creationId xmlns:a16="http://schemas.microsoft.com/office/drawing/2014/main" id="{6D3E357A-8684-40B8-B234-92A30C378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027"/>
              <a:ext cx="757" cy="1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solidFill>
                    <a:srgbClr val="00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操作系统</a:t>
              </a:r>
            </a:p>
            <a:p>
              <a:pPr algn="ctr"/>
              <a:endPara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26630" name="Text Box 9">
            <a:extLst>
              <a:ext uri="{FF2B5EF4-FFF2-40B4-BE49-F238E27FC236}">
                <a16:creationId xmlns:a16="http://schemas.microsoft.com/office/drawing/2014/main" id="{584409F7-C025-434E-A32E-CF2293DFD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2200275"/>
            <a:ext cx="1608137" cy="296068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保护进程</a:t>
            </a:r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现场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组织</a:t>
            </a:r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CCW</a:t>
            </a:r>
          </a:p>
          <a:p>
            <a:pPr algn="ctr"/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CCW</a:t>
            </a:r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首址送</a:t>
            </a:r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CAW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发</a:t>
            </a:r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SIO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分析条件码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出错进行处理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启动成功进程</a:t>
            </a:r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等待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选进程</a:t>
            </a:r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运行</a:t>
            </a:r>
          </a:p>
        </p:txBody>
      </p:sp>
      <p:sp>
        <p:nvSpPr>
          <p:cNvPr id="26631" name="Text Box 10">
            <a:extLst>
              <a:ext uri="{FF2B5EF4-FFF2-40B4-BE49-F238E27FC236}">
                <a16:creationId xmlns:a16="http://schemas.microsoft.com/office/drawing/2014/main" id="{432693CF-8664-4C4F-9F0A-71600CECC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5319713"/>
            <a:ext cx="1579562" cy="1287462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保护进程</a:t>
            </a:r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现场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分析中断文件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</a:t>
            </a:r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选择进程运行</a:t>
            </a:r>
          </a:p>
        </p:txBody>
      </p:sp>
      <p:sp>
        <p:nvSpPr>
          <p:cNvPr id="26632" name="Text Box 11">
            <a:extLst>
              <a:ext uri="{FF2B5EF4-FFF2-40B4-BE49-F238E27FC236}">
                <a16:creationId xmlns:a16="http://schemas.microsoft.com/office/drawing/2014/main" id="{22A30231-7F21-457A-80E8-13E0F398A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2628900"/>
            <a:ext cx="1579562" cy="1858963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判断状态形成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条件码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CCW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控制设备操作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记录操作状态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CSW</a:t>
            </a:r>
          </a:p>
        </p:txBody>
      </p:sp>
      <p:sp>
        <p:nvSpPr>
          <p:cNvPr id="26633" name="Text Box 12">
            <a:extLst>
              <a:ext uri="{FF2B5EF4-FFF2-40B4-BE49-F238E27FC236}">
                <a16:creationId xmlns:a16="http://schemas.microsoft.com/office/drawing/2014/main" id="{14A278A9-0485-442A-B750-671E67B32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4487863"/>
            <a:ext cx="1579562" cy="15716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产生中断事件</a:t>
            </a:r>
          </a:p>
          <a:p>
            <a:pPr algn="ctr"/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CSW</a:t>
            </a:r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存入主存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通道号、设备号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存入主存特定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单元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发</a:t>
            </a:r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</a:t>
            </a:r>
          </a:p>
        </p:txBody>
      </p:sp>
      <p:sp>
        <p:nvSpPr>
          <p:cNvPr id="26634" name="Text Box 13">
            <a:extLst>
              <a:ext uri="{FF2B5EF4-FFF2-40B4-BE49-F238E27FC236}">
                <a16:creationId xmlns:a16="http://schemas.microsoft.com/office/drawing/2014/main" id="{11F6097D-1E1B-4811-BF12-C88171EF2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25" y="3343275"/>
            <a:ext cx="1574800" cy="1998663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执行规定</a:t>
            </a:r>
          </a:p>
          <a:p>
            <a:pPr algn="ctr"/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控制器和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设备结束</a:t>
            </a:r>
          </a:p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</a:t>
            </a:r>
          </a:p>
        </p:txBody>
      </p:sp>
      <p:sp>
        <p:nvSpPr>
          <p:cNvPr id="26635" name="Text Box 14">
            <a:extLst>
              <a:ext uri="{FF2B5EF4-FFF2-40B4-BE49-F238E27FC236}">
                <a16:creationId xmlns:a16="http://schemas.microsoft.com/office/drawing/2014/main" id="{D0FED808-38FA-48E0-8E87-D2C7C9EC0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1485900"/>
            <a:ext cx="700087" cy="287338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通道</a:t>
            </a:r>
          </a:p>
        </p:txBody>
      </p:sp>
      <p:sp>
        <p:nvSpPr>
          <p:cNvPr id="26636" name="Text Box 15">
            <a:extLst>
              <a:ext uri="{FF2B5EF4-FFF2-40B4-BE49-F238E27FC236}">
                <a16:creationId xmlns:a16="http://schemas.microsoft.com/office/drawing/2014/main" id="{9694EF44-5068-4D8F-B3C1-37D95959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1487488"/>
            <a:ext cx="1816100" cy="357187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控制器和设备</a:t>
            </a:r>
          </a:p>
        </p:txBody>
      </p:sp>
      <p:grpSp>
        <p:nvGrpSpPr>
          <p:cNvPr id="26637" name="Group 17">
            <a:extLst>
              <a:ext uri="{FF2B5EF4-FFF2-40B4-BE49-F238E27FC236}">
                <a16:creationId xmlns:a16="http://schemas.microsoft.com/office/drawing/2014/main" id="{0055426C-6DFB-4D9E-89A4-46FFD106A9DE}"/>
              </a:ext>
            </a:extLst>
          </p:cNvPr>
          <p:cNvGrpSpPr>
            <a:grpSpLocks/>
          </p:cNvGrpSpPr>
          <p:nvPr/>
        </p:nvGrpSpPr>
        <p:grpSpPr bwMode="auto">
          <a:xfrm>
            <a:off x="984250" y="2587625"/>
            <a:ext cx="877888" cy="857250"/>
            <a:chOff x="2337" y="10488"/>
            <a:chExt cx="900" cy="936"/>
          </a:xfrm>
        </p:grpSpPr>
        <p:sp>
          <p:nvSpPr>
            <p:cNvPr id="26663" name="Rectangle 18">
              <a:extLst>
                <a:ext uri="{FF2B5EF4-FFF2-40B4-BE49-F238E27FC236}">
                  <a16:creationId xmlns:a16="http://schemas.microsoft.com/office/drawing/2014/main" id="{7A2F0FCD-82B9-4661-B943-6EDA992BB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" y="10488"/>
              <a:ext cx="900" cy="312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4" name="Rectangle 19">
              <a:extLst>
                <a:ext uri="{FF2B5EF4-FFF2-40B4-BE49-F238E27FC236}">
                  <a16:creationId xmlns:a16="http://schemas.microsoft.com/office/drawing/2014/main" id="{932DA7BA-8570-4202-992B-6AB948CDE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" y="11112"/>
              <a:ext cx="900" cy="312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5" name="Text Box 20">
              <a:extLst>
                <a:ext uri="{FF2B5EF4-FFF2-40B4-BE49-F238E27FC236}">
                  <a16:creationId xmlns:a16="http://schemas.microsoft.com/office/drawing/2014/main" id="{96885D91-5329-4610-A9B4-31A558221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" y="10800"/>
              <a:ext cx="900" cy="312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solidFill>
                    <a:srgbClr val="00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请求</a:t>
              </a:r>
              <a:r>
                <a:rPr kumimoji="0" lang="en-US" altLang="zh-CN" sz="1600">
                  <a:solidFill>
                    <a:srgbClr val="00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I/O</a:t>
              </a:r>
            </a:p>
          </p:txBody>
        </p:sp>
      </p:grpSp>
      <p:sp>
        <p:nvSpPr>
          <p:cNvPr id="26638" name="Text Box 21">
            <a:extLst>
              <a:ext uri="{FF2B5EF4-FFF2-40B4-BE49-F238E27FC236}">
                <a16:creationId xmlns:a16="http://schemas.microsoft.com/office/drawing/2014/main" id="{1088E54A-6AEB-4ACA-BB48-FBA1A5F22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200275"/>
            <a:ext cx="701675" cy="2857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进程</a:t>
            </a:r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</a:p>
        </p:txBody>
      </p:sp>
      <p:sp>
        <p:nvSpPr>
          <p:cNvPr id="26639" name="Text Box 23">
            <a:extLst>
              <a:ext uri="{FF2B5EF4-FFF2-40B4-BE49-F238E27FC236}">
                <a16:creationId xmlns:a16="http://schemas.microsoft.com/office/drawing/2014/main" id="{06215BEE-6796-4FE8-9A91-49BF1E3E3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3573463"/>
            <a:ext cx="701675" cy="2857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进程</a:t>
            </a:r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</a:p>
        </p:txBody>
      </p:sp>
      <p:sp>
        <p:nvSpPr>
          <p:cNvPr id="26640" name="Rectangle 24">
            <a:extLst>
              <a:ext uri="{FF2B5EF4-FFF2-40B4-BE49-F238E27FC236}">
                <a16:creationId xmlns:a16="http://schemas.microsoft.com/office/drawing/2014/main" id="{053545BE-B8E3-43F0-A650-D9A517C68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3914775"/>
            <a:ext cx="877888" cy="7159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1" name="Text Box 26">
            <a:extLst>
              <a:ext uri="{FF2B5EF4-FFF2-40B4-BE49-F238E27FC236}">
                <a16:creationId xmlns:a16="http://schemas.microsoft.com/office/drawing/2014/main" id="{F3996852-BB43-49C5-8672-E1B791D56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4979988"/>
            <a:ext cx="1052513" cy="287337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进程</a:t>
            </a:r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kumimoji="0" lang="zh-CN" altLang="en-US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kumimoji="0" lang="en-US" altLang="zh-CN" sz="16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</a:p>
        </p:txBody>
      </p:sp>
      <p:sp>
        <p:nvSpPr>
          <p:cNvPr id="26642" name="Rectangle 27">
            <a:extLst>
              <a:ext uri="{FF2B5EF4-FFF2-40B4-BE49-F238E27FC236}">
                <a16:creationId xmlns:a16="http://schemas.microsoft.com/office/drawing/2014/main" id="{9B8A174E-3438-4CA0-94CE-19A2EB9C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5343525"/>
            <a:ext cx="877888" cy="7159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3" name="Line 28">
            <a:extLst>
              <a:ext uri="{FF2B5EF4-FFF2-40B4-BE49-F238E27FC236}">
                <a16:creationId xmlns:a16="http://schemas.microsoft.com/office/drawing/2014/main" id="{B086E51A-BAA7-4B6B-B78C-7471E8653A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2138" y="2200275"/>
            <a:ext cx="52705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4" name="Line 29">
            <a:extLst>
              <a:ext uri="{FF2B5EF4-FFF2-40B4-BE49-F238E27FC236}">
                <a16:creationId xmlns:a16="http://schemas.microsoft.com/office/drawing/2014/main" id="{527CFBA5-DCA0-41D1-AFEE-602F777573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62138" y="3914775"/>
            <a:ext cx="527050" cy="573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5" name="Line 30">
            <a:extLst>
              <a:ext uri="{FF2B5EF4-FFF2-40B4-BE49-F238E27FC236}">
                <a16:creationId xmlns:a16="http://schemas.microsoft.com/office/drawing/2014/main" id="{01E63353-0281-49D6-93E5-40388C3DC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9188" y="4487863"/>
            <a:ext cx="174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6" name="Line 31">
            <a:extLst>
              <a:ext uri="{FF2B5EF4-FFF2-40B4-BE49-F238E27FC236}">
                <a16:creationId xmlns:a16="http://schemas.microsoft.com/office/drawing/2014/main" id="{345D85AF-3FB0-41FE-8D3A-F7FC93493A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62138" y="5343525"/>
            <a:ext cx="409575" cy="1082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7" name="Line 32">
            <a:extLst>
              <a:ext uri="{FF2B5EF4-FFF2-40B4-BE49-F238E27FC236}">
                <a16:creationId xmlns:a16="http://schemas.microsoft.com/office/drawing/2014/main" id="{3C0ECCBB-00BE-4931-B33D-F50A43962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6426200"/>
            <a:ext cx="525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8" name="Line 33">
            <a:extLst>
              <a:ext uri="{FF2B5EF4-FFF2-40B4-BE49-F238E27FC236}">
                <a16:creationId xmlns:a16="http://schemas.microsoft.com/office/drawing/2014/main" id="{D28E70BD-6BCD-4CF2-9E13-0F1A20103F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8750" y="2628900"/>
            <a:ext cx="703263" cy="573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9" name="Line 34">
            <a:extLst>
              <a:ext uri="{FF2B5EF4-FFF2-40B4-BE49-F238E27FC236}">
                <a16:creationId xmlns:a16="http://schemas.microsoft.com/office/drawing/2014/main" id="{4B6A20A4-741F-47EB-B456-6DB9D91D45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7913" y="3201988"/>
            <a:ext cx="350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0" name="Line 35">
            <a:extLst>
              <a:ext uri="{FF2B5EF4-FFF2-40B4-BE49-F238E27FC236}">
                <a16:creationId xmlns:a16="http://schemas.microsoft.com/office/drawing/2014/main" id="{1A6424E6-1290-43B9-96FD-C6212BCD4F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2413" y="4630738"/>
            <a:ext cx="1762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1" name="Line 36">
            <a:extLst>
              <a:ext uri="{FF2B5EF4-FFF2-40B4-BE49-F238E27FC236}">
                <a16:creationId xmlns:a16="http://schemas.microsoft.com/office/drawing/2014/main" id="{0D24614E-840B-4B29-B76E-A4C199D728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577215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2" name="Line 37">
            <a:extLst>
              <a:ext uri="{FF2B5EF4-FFF2-40B4-BE49-F238E27FC236}">
                <a16:creationId xmlns:a16="http://schemas.microsoft.com/office/drawing/2014/main" id="{78D5513C-81E7-47E7-A64A-8B6412F551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97325" y="5341938"/>
            <a:ext cx="498475" cy="430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3" name="Line 38">
            <a:extLst>
              <a:ext uri="{FF2B5EF4-FFF2-40B4-BE49-F238E27FC236}">
                <a16:creationId xmlns:a16="http://schemas.microsoft.com/office/drawing/2014/main" id="{407E1668-8885-47F1-9C4F-36DBBFDA2E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2413" y="4200525"/>
            <a:ext cx="0" cy="430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4" name="Line 39">
            <a:extLst>
              <a:ext uri="{FF2B5EF4-FFF2-40B4-BE49-F238E27FC236}">
                <a16:creationId xmlns:a16="http://schemas.microsoft.com/office/drawing/2014/main" id="{B657624D-CF9B-4E5C-9AEC-B5590DBBB8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6950" y="4200525"/>
            <a:ext cx="525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5" name="Line 40">
            <a:extLst>
              <a:ext uri="{FF2B5EF4-FFF2-40B4-BE49-F238E27FC236}">
                <a16:creationId xmlns:a16="http://schemas.microsoft.com/office/drawing/2014/main" id="{45B4F43B-A13E-4422-BDE7-1628E6304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6950" y="3343275"/>
            <a:ext cx="701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6" name="Line 41">
            <a:extLst>
              <a:ext uri="{FF2B5EF4-FFF2-40B4-BE49-F238E27FC236}">
                <a16:creationId xmlns:a16="http://schemas.microsoft.com/office/drawing/2014/main" id="{2FA9147A-C112-4B9C-9409-1005653FE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85900"/>
            <a:ext cx="3862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7" name="Line 42">
            <a:extLst>
              <a:ext uri="{FF2B5EF4-FFF2-40B4-BE49-F238E27FC236}">
                <a16:creationId xmlns:a16="http://schemas.microsoft.com/office/drawing/2014/main" id="{256FB442-8818-44B6-B036-07509C14B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914400"/>
            <a:ext cx="0" cy="5715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8" name="Line 43">
            <a:extLst>
              <a:ext uri="{FF2B5EF4-FFF2-40B4-BE49-F238E27FC236}">
                <a16:creationId xmlns:a16="http://schemas.microsoft.com/office/drawing/2014/main" id="{44D89209-4953-4E02-B0BA-83EBD3392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057400"/>
            <a:ext cx="807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9" name="Line 44">
            <a:extLst>
              <a:ext uri="{FF2B5EF4-FFF2-40B4-BE49-F238E27FC236}">
                <a16:creationId xmlns:a16="http://schemas.microsoft.com/office/drawing/2014/main" id="{7D023437-6B6E-4695-949C-7A7283E7F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914400"/>
            <a:ext cx="0" cy="557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0" name="Line 45">
            <a:extLst>
              <a:ext uri="{FF2B5EF4-FFF2-40B4-BE49-F238E27FC236}">
                <a16:creationId xmlns:a16="http://schemas.microsoft.com/office/drawing/2014/main" id="{5006BE64-ADAC-445F-96CE-E35EBDB38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1485900"/>
            <a:ext cx="0" cy="5143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1" name="Text Box 46">
            <a:extLst>
              <a:ext uri="{FF2B5EF4-FFF2-40B4-BE49-F238E27FC236}">
                <a16:creationId xmlns:a16="http://schemas.microsoft.com/office/drawing/2014/main" id="{FCC3BC84-422A-4838-907B-90884D7D4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6159500"/>
            <a:ext cx="20637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zh-CN" sz="1000"/>
          </a:p>
        </p:txBody>
      </p:sp>
      <p:sp>
        <p:nvSpPr>
          <p:cNvPr id="26662" name="Rectangle 47">
            <a:extLst>
              <a:ext uri="{FF2B5EF4-FFF2-40B4-BE49-F238E27FC236}">
                <a16:creationId xmlns:a16="http://schemas.microsoft.com/office/drawing/2014/main" id="{FF0BCA89-B1EA-475F-A9C1-328DA405C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317500"/>
            <a:ext cx="353853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通道方式</a:t>
            </a:r>
            <a:r>
              <a:rPr lang="en-US" altLang="zh-CN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CFAD42-3EE2-4B17-B984-3E57908B6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软件组织成四个层次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FCA9089-79CB-4F63-A695-8C24EBFFE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1295400"/>
            <a:ext cx="7848600" cy="5181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3600">
                <a:cs typeface="Times New Roman" panose="02020603050405020304" pitchFamily="18" charset="0"/>
              </a:rPr>
              <a:t>•</a:t>
            </a:r>
            <a:r>
              <a:rPr lang="en-US" altLang="zh-CN" sz="3600">
                <a:ea typeface="华文新魏" panose="02010800040101010101" pitchFamily="2" charset="-122"/>
              </a:rPr>
              <a:t> </a:t>
            </a:r>
            <a:r>
              <a:rPr lang="en-US" altLang="zh-CN">
                <a:ea typeface="华文新魏" panose="02010800040101010101" pitchFamily="2" charset="-122"/>
              </a:rPr>
              <a:t> 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中断处理程序。</a:t>
            </a:r>
          </a:p>
          <a:p>
            <a:pPr algn="just" eaLnBrk="1" hangingPunct="1">
              <a:buFontTx/>
              <a:buNone/>
            </a:pPr>
            <a:r>
              <a:rPr lang="en-US" altLang="zh-CN" sz="4000">
                <a:cs typeface="Times New Roman" panose="02020603050405020304" pitchFamily="18" charset="0"/>
              </a:rPr>
              <a:t>•</a:t>
            </a:r>
            <a:r>
              <a:rPr lang="en-US" altLang="zh-CN" sz="4000">
                <a:ea typeface="华文新魏" panose="02010800040101010101" pitchFamily="2" charset="-122"/>
              </a:rPr>
              <a:t> 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设备驱动程序。</a:t>
            </a:r>
          </a:p>
          <a:p>
            <a:pPr algn="just" eaLnBrk="1" hangingPunct="1">
              <a:buFontTx/>
              <a:buNone/>
            </a:pPr>
            <a:r>
              <a:rPr lang="en-US" altLang="zh-CN" sz="4000">
                <a:cs typeface="Times New Roman" panose="02020603050405020304" pitchFamily="18" charset="0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与设备无关的操作系统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软件。</a:t>
            </a:r>
          </a:p>
          <a:p>
            <a:pPr algn="just" eaLnBrk="1" hangingPunct="1">
              <a:buFontTx/>
              <a:buNone/>
            </a:pPr>
            <a:r>
              <a:rPr lang="en-US" altLang="zh-CN" sz="4000">
                <a:cs typeface="Times New Roman" panose="02020603050405020304" pitchFamily="18" charset="0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用户层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软件。</a:t>
            </a:r>
          </a:p>
          <a:p>
            <a:pPr eaLnBrk="1" hangingPunct="1"/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BC37D18-9A1F-44B0-BE5B-7DF2B48BF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5.2.2 I/O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中断处理程序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6977754-F350-4235-8131-25D2900ED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</a:t>
            </a:r>
            <a:r>
              <a:rPr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中断的类型和功能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cs typeface="Times New Roman" panose="02020603050405020304" pitchFamily="18" charset="0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通知用户程序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操作沿链推进程度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cs typeface="Times New Roman" panose="02020603050405020304" pitchFamily="18" charset="0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通知用户程序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操作正常结束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cs typeface="Times New Roman" panose="02020603050405020304" pitchFamily="18" charset="0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通知用户程序发现的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操作异常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cs typeface="Times New Roman" panose="02020603050405020304" pitchFamily="18" charset="0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通知程序外围设备上重要的异步信号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中断的处理原则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操作正常结束处理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操作发生故障或特殊事件的中断处理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人为要求而产生的中断处理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外围设备的异步信号处理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6D25080-44AA-47A6-BDC9-10E25A9F6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5.2.3 </a:t>
            </a:r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设备驱动程序</a:t>
            </a:r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4C3A70D-8591-4C7C-95B9-283533DD4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219200"/>
            <a:ext cx="7921625" cy="533400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设备驱动程序包括与设备相关的代码，其工作是：</a:t>
            </a:r>
          </a:p>
          <a:p>
            <a:pPr algn="just" eaLnBrk="1" hangingPunct="1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把用户提交的逻辑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请求转化为物理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操作的启动和执行，如设备名转化为端口地址、逻辑记录转化为物理记录、逻辑操作转化为物理操作等。</a:t>
            </a:r>
          </a:p>
          <a:p>
            <a:pPr algn="just"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设备驱动程序从与设备无关的软件中接收抽象的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请求，一条典型的请求是读第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块。</a:t>
            </a: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DD68FEC-46BF-4157-A6D1-5B9DEBD2F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设备驱动程序</a:t>
            </a:r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b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E1C9A89-973A-4D4D-9E9F-02C486C19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219200"/>
            <a:ext cx="8137525" cy="533400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如果请求到来时驱动程序空闲，则立即执行。如果它正在处理另一条请求，它将该请求挂在等待队列中。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设备驱动程序主要功能：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1 )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设备初始化，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2 )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执行设备驱动例程，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3 )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执行中断处理例程。</a:t>
            </a: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3EE7F95-293F-43A6-A05B-D7976AF9B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839200" cy="9906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5.2.4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与硬件无关的操作系统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软件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9B2C8E3-083A-4CBE-B623-284642E17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2390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设备无关软件完成的功能：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ea typeface="华文新魏" panose="02010800040101010101" pitchFamily="2" charset="-122"/>
              </a:rPr>
              <a:t>     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cs typeface="Times New Roman" panose="02020603050405020304" pitchFamily="18" charset="0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对设备驱动程序的统一接口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ea typeface="华文新魏" panose="02010800040101010101" pitchFamily="2" charset="-122"/>
              </a:rPr>
              <a:t>     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cs typeface="Times New Roman" panose="02020603050405020304" pitchFamily="18" charset="0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设备命名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ea typeface="华文新魏" panose="02010800040101010101" pitchFamily="2" charset="-122"/>
              </a:rPr>
              <a:t>     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cs typeface="Times New Roman" panose="02020603050405020304" pitchFamily="18" charset="0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设备保护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ea typeface="华文新魏" panose="02010800040101010101" pitchFamily="2" charset="-122"/>
              </a:rPr>
              <a:t>     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cs typeface="Times New Roman" panose="02020603050405020304" pitchFamily="18" charset="0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提供独立于设备的块大小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ea typeface="华文新魏" panose="02010800040101010101" pitchFamily="2" charset="-122"/>
              </a:rPr>
              <a:t>     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cs typeface="Times New Roman" panose="02020603050405020304" pitchFamily="18" charset="0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缓冲区管理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ea typeface="华文新魏" panose="02010800040101010101" pitchFamily="2" charset="-122"/>
              </a:rPr>
              <a:t>     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cs typeface="Times New Roman" panose="02020603050405020304" pitchFamily="18" charset="0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块设备的存储分配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ea typeface="华文新魏" panose="02010800040101010101" pitchFamily="2" charset="-122"/>
              </a:rPr>
              <a:t>     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cs typeface="Times New Roman" panose="02020603050405020304" pitchFamily="18" charset="0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独占性外围设备的分配和释放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ea typeface="华文新魏" panose="02010800040101010101" pitchFamily="2" charset="-122"/>
              </a:rPr>
              <a:t>     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cs typeface="Times New Roman" panose="02020603050405020304" pitchFamily="18" charset="0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错误报告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A3D631E3-668B-434A-8A71-702CCF133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0668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与硬件无关的操作系统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软件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b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16148886-5991-4B40-9F7B-E34CD4A8D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239000" cy="51054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文件和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设备的命名方式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如何保护对设备的未授权访问 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屏蔽不同磁盘扇区大小并向高层软件提供统一大小的逻辑块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块设备和字符设备需要缓冲技术 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错误处理多数由驱动程序完成 </a:t>
            </a:r>
          </a:p>
          <a:p>
            <a:pPr eaLnBrk="1" hangingPunct="1"/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6100C34-7F7A-4842-A357-6AF88EF94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5.2.5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用户空间的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软件</a:t>
            </a: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5CE950D-7590-4452-A656-95C79F1CF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239000" cy="48768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库例程实现的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系统调用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系统调用通常先是库例程调用  </a:t>
            </a:r>
          </a:p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非库例程实现的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系统调用 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spooling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系统 </a:t>
            </a:r>
          </a:p>
          <a:p>
            <a:pPr eaLnBrk="1" hangingPunct="1">
              <a:buFontTx/>
              <a:buNone/>
            </a:pP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8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CC00"/>
    </a:lt1>
    <a:dk2>
      <a:srgbClr val="800000"/>
    </a:dk2>
    <a:lt2>
      <a:srgbClr val="808080"/>
    </a:lt2>
    <a:accent1>
      <a:srgbClr val="00CC99"/>
    </a:accent1>
    <a:accent2>
      <a:srgbClr val="3333CC"/>
    </a:accent2>
    <a:accent3>
      <a:srgbClr val="FFE2AA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1620</Words>
  <Application>Microsoft Office PowerPoint</Application>
  <PresentationFormat>全屏显示(4:3)</PresentationFormat>
  <Paragraphs>243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Times New Roman</vt:lpstr>
      <vt:lpstr>宋体</vt:lpstr>
      <vt:lpstr>Arial</vt:lpstr>
      <vt:lpstr>Calibri</vt:lpstr>
      <vt:lpstr>华文新魏</vt:lpstr>
      <vt:lpstr>默认设计模板</vt:lpstr>
      <vt:lpstr>5.2 I/O软件原理 </vt:lpstr>
      <vt:lpstr> 5.2.1 I/O软件的设计目标和原则 </vt:lpstr>
      <vt:lpstr>I/O软件组织成四个层次 </vt:lpstr>
      <vt:lpstr>5.2.2 I/O中断处理程序 </vt:lpstr>
      <vt:lpstr>5.2.3 设备驱动程序(1) </vt:lpstr>
      <vt:lpstr>设备驱动程序(2) </vt:lpstr>
      <vt:lpstr>5.2.4 与硬件无关的操作系统I/O软件(1) </vt:lpstr>
      <vt:lpstr>与硬件无关的操作系统I/O软件(2) </vt:lpstr>
      <vt:lpstr>5.2.5 用户空间的I/O软件 </vt:lpstr>
      <vt:lpstr>I/O系统各层软件及其功能 </vt:lpstr>
      <vt:lpstr>5.3 具有通道的I/O系统管理(1) </vt:lpstr>
      <vt:lpstr>具有通道的I/O系统管理(2) </vt:lpstr>
      <vt:lpstr>5.3.1 通道命令和通道程序(1)   通道命令 </vt:lpstr>
      <vt:lpstr>通道命令和通道程序(2) IBM370系统的通道命令 </vt:lpstr>
      <vt:lpstr> 汇编格式通道程序例子</vt:lpstr>
      <vt:lpstr>通道地址字和通道状态字(1) </vt:lpstr>
      <vt:lpstr>5.3.2 I/O指令和主机I/O程序(1) </vt:lpstr>
      <vt:lpstr>I/O指令和主机I/O程序(2) 执行一次I/O操作的步骤</vt:lpstr>
      <vt:lpstr>I/O指令和主机I/O程序(3) 采用双缓冲把磁带上的记录在打印机上输出。   </vt:lpstr>
      <vt:lpstr>I/O指令和主机I/O程序(4) </vt:lpstr>
      <vt:lpstr> </vt:lpstr>
      <vt:lpstr> </vt:lpstr>
      <vt:lpstr>5.3.3 通道启动和I/O操作过程 </vt:lpstr>
      <vt:lpstr>通道方式I/O过程三个阶段 </vt:lpstr>
      <vt:lpstr> </vt:lpstr>
    </vt:vector>
  </TitlesOfParts>
  <Company>LilyTech.com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操作系统教程(第三版)</dc:title>
  <dc:creator>yuyuhaso</dc:creator>
  <cp:lastModifiedBy>幽弥狂</cp:lastModifiedBy>
  <cp:revision>75</cp:revision>
  <dcterms:created xsi:type="dcterms:W3CDTF">2002-10-28T07:32:45Z</dcterms:created>
  <dcterms:modified xsi:type="dcterms:W3CDTF">2019-09-17T18:55:30Z</dcterms:modified>
</cp:coreProperties>
</file>