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59" r:id="rId3"/>
    <p:sldId id="260" r:id="rId4"/>
    <p:sldId id="261" r:id="rId5"/>
    <p:sldId id="262" r:id="rId6"/>
    <p:sldId id="313" r:id="rId7"/>
    <p:sldId id="314" r:id="rId8"/>
    <p:sldId id="264" r:id="rId9"/>
    <p:sldId id="265" r:id="rId10"/>
    <p:sldId id="332" r:id="rId11"/>
    <p:sldId id="334" r:id="rId12"/>
    <p:sldId id="266" r:id="rId13"/>
    <p:sldId id="315" r:id="rId14"/>
    <p:sldId id="267" r:id="rId15"/>
    <p:sldId id="268" r:id="rId16"/>
    <p:sldId id="270" r:id="rId17"/>
    <p:sldId id="271" r:id="rId18"/>
    <p:sldId id="272" r:id="rId19"/>
    <p:sldId id="274" r:id="rId20"/>
    <p:sldId id="275" r:id="rId21"/>
    <p:sldId id="276" r:id="rId22"/>
    <p:sldId id="277" r:id="rId23"/>
    <p:sldId id="317" r:id="rId24"/>
    <p:sldId id="318" r:id="rId25"/>
    <p:sldId id="319" r:id="rId26"/>
    <p:sldId id="320" r:id="rId27"/>
    <p:sldId id="321" r:id="rId28"/>
    <p:sldId id="333" r:id="rId29"/>
    <p:sldId id="279" r:id="rId30"/>
    <p:sldId id="280" r:id="rId31"/>
    <p:sldId id="283" r:id="rId32"/>
    <p:sldId id="284" r:id="rId33"/>
    <p:sldId id="286" r:id="rId34"/>
    <p:sldId id="288" r:id="rId35"/>
    <p:sldId id="290" r:id="rId36"/>
    <p:sldId id="292" r:id="rId37"/>
    <p:sldId id="295" r:id="rId38"/>
    <p:sldId id="297" r:id="rId39"/>
    <p:sldId id="326" r:id="rId40"/>
    <p:sldId id="299" r:id="rId41"/>
    <p:sldId id="301" r:id="rId42"/>
    <p:sldId id="303" r:id="rId43"/>
    <p:sldId id="327" r:id="rId44"/>
    <p:sldId id="328" r:id="rId45"/>
    <p:sldId id="304" r:id="rId46"/>
    <p:sldId id="305" r:id="rId47"/>
    <p:sldId id="306" r:id="rId48"/>
    <p:sldId id="307" r:id="rId49"/>
    <p:sldId id="329" r:id="rId50"/>
    <p:sldId id="309" r:id="rId51"/>
    <p:sldId id="330" r:id="rId52"/>
    <p:sldId id="331" r:id="rId5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66"/>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FF3300"/>
    <a:srgbClr val="0066FF"/>
    <a:srgbClr val="000099"/>
    <a:srgbClr val="00FF00"/>
    <a:srgbClr val="6600CC"/>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06AF2FF8-1D06-42C6-A7A0-F9B40E0F0B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6B9A22D-C96B-4D2A-91FC-F83F8A01BE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063564-F5CA-40F9-B203-5961FD1A8A8F}"/>
              </a:ext>
            </a:extLst>
          </p:cNvPr>
          <p:cNvSpPr>
            <a:spLocks noGrp="1" noChangeArrowheads="1"/>
          </p:cNvSpPr>
          <p:nvPr>
            <p:ph type="sldNum" sz="quarter" idx="12"/>
          </p:nvPr>
        </p:nvSpPr>
        <p:spPr>
          <a:ln/>
        </p:spPr>
        <p:txBody>
          <a:bodyPr/>
          <a:lstStyle>
            <a:lvl1pPr>
              <a:defRPr/>
            </a:lvl1pPr>
          </a:lstStyle>
          <a:p>
            <a:fld id="{73BF6EC4-5656-435A-9DD4-CF06167988B4}" type="slidenum">
              <a:rPr lang="en-US" altLang="zh-CN"/>
              <a:pPr/>
              <a:t>‹#›</a:t>
            </a:fld>
            <a:endParaRPr lang="en-US" altLang="zh-CN"/>
          </a:p>
        </p:txBody>
      </p:sp>
    </p:spTree>
    <p:extLst>
      <p:ext uri="{BB962C8B-B14F-4D97-AF65-F5344CB8AC3E}">
        <p14:creationId xmlns:p14="http://schemas.microsoft.com/office/powerpoint/2010/main" val="93157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1467F734-4BD1-4A59-9EE0-B3BD84BB1E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148C905-2895-48E5-B323-94D2AA1BDD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511815E-B726-46B5-A4A7-2E5FF641407A}"/>
              </a:ext>
            </a:extLst>
          </p:cNvPr>
          <p:cNvSpPr>
            <a:spLocks noGrp="1" noChangeArrowheads="1"/>
          </p:cNvSpPr>
          <p:nvPr>
            <p:ph type="sldNum" sz="quarter" idx="12"/>
          </p:nvPr>
        </p:nvSpPr>
        <p:spPr>
          <a:ln/>
        </p:spPr>
        <p:txBody>
          <a:bodyPr/>
          <a:lstStyle>
            <a:lvl1pPr>
              <a:defRPr/>
            </a:lvl1pPr>
          </a:lstStyle>
          <a:p>
            <a:fld id="{5BCC5448-AFD2-458F-A8BC-B335455DCCEA}" type="slidenum">
              <a:rPr lang="en-US" altLang="zh-CN"/>
              <a:pPr/>
              <a:t>‹#›</a:t>
            </a:fld>
            <a:endParaRPr lang="en-US" altLang="zh-CN"/>
          </a:p>
        </p:txBody>
      </p:sp>
    </p:spTree>
    <p:extLst>
      <p:ext uri="{BB962C8B-B14F-4D97-AF65-F5344CB8AC3E}">
        <p14:creationId xmlns:p14="http://schemas.microsoft.com/office/powerpoint/2010/main" val="125948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B9DEACFD-01DB-4F76-83E3-4BD870ED48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33C044-D720-4646-8BAA-F77A98DE7B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42F2A26-F3F9-4ECE-8F30-AAB153D5AFA0}"/>
              </a:ext>
            </a:extLst>
          </p:cNvPr>
          <p:cNvSpPr>
            <a:spLocks noGrp="1" noChangeArrowheads="1"/>
          </p:cNvSpPr>
          <p:nvPr>
            <p:ph type="sldNum" sz="quarter" idx="12"/>
          </p:nvPr>
        </p:nvSpPr>
        <p:spPr>
          <a:ln/>
        </p:spPr>
        <p:txBody>
          <a:bodyPr/>
          <a:lstStyle>
            <a:lvl1pPr>
              <a:defRPr/>
            </a:lvl1pPr>
          </a:lstStyle>
          <a:p>
            <a:fld id="{DA261CA6-39E8-4B68-A3C3-4039EDC3DA6D}" type="slidenum">
              <a:rPr lang="en-US" altLang="zh-CN"/>
              <a:pPr/>
              <a:t>‹#›</a:t>
            </a:fld>
            <a:endParaRPr lang="en-US" altLang="zh-CN"/>
          </a:p>
        </p:txBody>
      </p:sp>
    </p:spTree>
    <p:extLst>
      <p:ext uri="{BB962C8B-B14F-4D97-AF65-F5344CB8AC3E}">
        <p14:creationId xmlns:p14="http://schemas.microsoft.com/office/powerpoint/2010/main" val="368768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783A6A23-D18D-4EE2-B51A-D929A59944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E1FEF79-81C3-4E6D-9374-FBC6E77187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D30EA74-7F82-4E19-8F1F-8F211B244352}"/>
              </a:ext>
            </a:extLst>
          </p:cNvPr>
          <p:cNvSpPr>
            <a:spLocks noGrp="1" noChangeArrowheads="1"/>
          </p:cNvSpPr>
          <p:nvPr>
            <p:ph type="sldNum" sz="quarter" idx="12"/>
          </p:nvPr>
        </p:nvSpPr>
        <p:spPr>
          <a:ln/>
        </p:spPr>
        <p:txBody>
          <a:bodyPr/>
          <a:lstStyle>
            <a:lvl1pPr>
              <a:defRPr/>
            </a:lvl1pPr>
          </a:lstStyle>
          <a:p>
            <a:fld id="{4AA45157-594B-49CA-A4CC-0C6ACFE08C9E}" type="slidenum">
              <a:rPr lang="en-US" altLang="zh-CN"/>
              <a:pPr/>
              <a:t>‹#›</a:t>
            </a:fld>
            <a:endParaRPr lang="en-US" altLang="zh-CN"/>
          </a:p>
        </p:txBody>
      </p:sp>
    </p:spTree>
    <p:extLst>
      <p:ext uri="{BB962C8B-B14F-4D97-AF65-F5344CB8AC3E}">
        <p14:creationId xmlns:p14="http://schemas.microsoft.com/office/powerpoint/2010/main" val="409720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AEE2046F-BE9E-4161-9B34-AC2495F951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9FCACBB-C684-46FE-9F75-D41779B62CD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108553-051C-4B7B-8F20-C86CD8693B25}"/>
              </a:ext>
            </a:extLst>
          </p:cNvPr>
          <p:cNvSpPr>
            <a:spLocks noGrp="1" noChangeArrowheads="1"/>
          </p:cNvSpPr>
          <p:nvPr>
            <p:ph type="sldNum" sz="quarter" idx="12"/>
          </p:nvPr>
        </p:nvSpPr>
        <p:spPr>
          <a:ln/>
        </p:spPr>
        <p:txBody>
          <a:bodyPr/>
          <a:lstStyle>
            <a:lvl1pPr>
              <a:defRPr/>
            </a:lvl1pPr>
          </a:lstStyle>
          <a:p>
            <a:fld id="{6B52E281-6E96-45E8-902A-98746C560030}" type="slidenum">
              <a:rPr lang="en-US" altLang="zh-CN"/>
              <a:pPr/>
              <a:t>‹#›</a:t>
            </a:fld>
            <a:endParaRPr lang="en-US" altLang="zh-CN"/>
          </a:p>
        </p:txBody>
      </p:sp>
    </p:spTree>
    <p:extLst>
      <p:ext uri="{BB962C8B-B14F-4D97-AF65-F5344CB8AC3E}">
        <p14:creationId xmlns:p14="http://schemas.microsoft.com/office/powerpoint/2010/main" val="67005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2929F2B7-EB89-441D-AE60-EE78E46FF9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C91ADC1-B287-4916-B8CA-B8FE9C5EC3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7165106-4C90-43A6-83FF-A1B5F84E8415}"/>
              </a:ext>
            </a:extLst>
          </p:cNvPr>
          <p:cNvSpPr>
            <a:spLocks noGrp="1" noChangeArrowheads="1"/>
          </p:cNvSpPr>
          <p:nvPr>
            <p:ph type="sldNum" sz="quarter" idx="12"/>
          </p:nvPr>
        </p:nvSpPr>
        <p:spPr>
          <a:ln/>
        </p:spPr>
        <p:txBody>
          <a:bodyPr/>
          <a:lstStyle>
            <a:lvl1pPr>
              <a:defRPr/>
            </a:lvl1pPr>
          </a:lstStyle>
          <a:p>
            <a:fld id="{DC8F055D-ABE1-441E-88E4-9A5DD12E42AA}" type="slidenum">
              <a:rPr lang="en-US" altLang="zh-CN"/>
              <a:pPr/>
              <a:t>‹#›</a:t>
            </a:fld>
            <a:endParaRPr lang="en-US" altLang="zh-CN"/>
          </a:p>
        </p:txBody>
      </p:sp>
    </p:spTree>
    <p:extLst>
      <p:ext uri="{BB962C8B-B14F-4D97-AF65-F5344CB8AC3E}">
        <p14:creationId xmlns:p14="http://schemas.microsoft.com/office/powerpoint/2010/main" val="213279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C4F4A4C4-2CD7-45E4-8BB2-FE2B348B6B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A33CF91-B13E-4736-9AD3-54712890C4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47C5456-2614-4E94-807F-AC6FE1D8FBBA}"/>
              </a:ext>
            </a:extLst>
          </p:cNvPr>
          <p:cNvSpPr>
            <a:spLocks noGrp="1" noChangeArrowheads="1"/>
          </p:cNvSpPr>
          <p:nvPr>
            <p:ph type="sldNum" sz="quarter" idx="12"/>
          </p:nvPr>
        </p:nvSpPr>
        <p:spPr>
          <a:ln/>
        </p:spPr>
        <p:txBody>
          <a:bodyPr/>
          <a:lstStyle>
            <a:lvl1pPr>
              <a:defRPr/>
            </a:lvl1pPr>
          </a:lstStyle>
          <a:p>
            <a:fld id="{44851112-C1BC-42B9-AC9B-4A29F76433B9}" type="slidenum">
              <a:rPr lang="en-US" altLang="zh-CN"/>
              <a:pPr/>
              <a:t>‹#›</a:t>
            </a:fld>
            <a:endParaRPr lang="en-US" altLang="zh-CN"/>
          </a:p>
        </p:txBody>
      </p:sp>
    </p:spTree>
    <p:extLst>
      <p:ext uri="{BB962C8B-B14F-4D97-AF65-F5344CB8AC3E}">
        <p14:creationId xmlns:p14="http://schemas.microsoft.com/office/powerpoint/2010/main" val="239036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576611AF-D5AC-4499-A60D-9F08EF07DB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E25CEF4-4C5B-4053-BBF6-3A003D9F3B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DEFDD93-C01F-4119-982D-75657312236D}"/>
              </a:ext>
            </a:extLst>
          </p:cNvPr>
          <p:cNvSpPr>
            <a:spLocks noGrp="1" noChangeArrowheads="1"/>
          </p:cNvSpPr>
          <p:nvPr>
            <p:ph type="sldNum" sz="quarter" idx="12"/>
          </p:nvPr>
        </p:nvSpPr>
        <p:spPr>
          <a:ln/>
        </p:spPr>
        <p:txBody>
          <a:bodyPr/>
          <a:lstStyle>
            <a:lvl1pPr>
              <a:defRPr/>
            </a:lvl1pPr>
          </a:lstStyle>
          <a:p>
            <a:fld id="{FD27E183-CDAB-4D83-82B0-B633ED8A74AC}" type="slidenum">
              <a:rPr lang="en-US" altLang="zh-CN"/>
              <a:pPr/>
              <a:t>‹#›</a:t>
            </a:fld>
            <a:endParaRPr lang="en-US" altLang="zh-CN"/>
          </a:p>
        </p:txBody>
      </p:sp>
    </p:spTree>
    <p:extLst>
      <p:ext uri="{BB962C8B-B14F-4D97-AF65-F5344CB8AC3E}">
        <p14:creationId xmlns:p14="http://schemas.microsoft.com/office/powerpoint/2010/main" val="348999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E4717C-85C5-45B4-8A8B-4CB70738AA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A6C5FB4-8039-4591-B5EB-C404E4A327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C40D317-7EC2-4474-820E-042F6FEC2DD8}"/>
              </a:ext>
            </a:extLst>
          </p:cNvPr>
          <p:cNvSpPr>
            <a:spLocks noGrp="1" noChangeArrowheads="1"/>
          </p:cNvSpPr>
          <p:nvPr>
            <p:ph type="sldNum" sz="quarter" idx="12"/>
          </p:nvPr>
        </p:nvSpPr>
        <p:spPr>
          <a:ln/>
        </p:spPr>
        <p:txBody>
          <a:bodyPr/>
          <a:lstStyle>
            <a:lvl1pPr>
              <a:defRPr/>
            </a:lvl1pPr>
          </a:lstStyle>
          <a:p>
            <a:fld id="{5C57CF49-3BB1-48C8-99FE-314D79077199}" type="slidenum">
              <a:rPr lang="en-US" altLang="zh-CN"/>
              <a:pPr/>
              <a:t>‹#›</a:t>
            </a:fld>
            <a:endParaRPr lang="en-US" altLang="zh-CN"/>
          </a:p>
        </p:txBody>
      </p:sp>
    </p:spTree>
    <p:extLst>
      <p:ext uri="{BB962C8B-B14F-4D97-AF65-F5344CB8AC3E}">
        <p14:creationId xmlns:p14="http://schemas.microsoft.com/office/powerpoint/2010/main" val="111086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4DA0E78B-042F-4619-B394-E5AB786585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3C1C77C-F2A7-4E0E-8DEF-3F813EA183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407F2C-FF07-47C7-AA09-8D67CA6BA6AF}"/>
              </a:ext>
            </a:extLst>
          </p:cNvPr>
          <p:cNvSpPr>
            <a:spLocks noGrp="1" noChangeArrowheads="1"/>
          </p:cNvSpPr>
          <p:nvPr>
            <p:ph type="sldNum" sz="quarter" idx="12"/>
          </p:nvPr>
        </p:nvSpPr>
        <p:spPr>
          <a:ln/>
        </p:spPr>
        <p:txBody>
          <a:bodyPr/>
          <a:lstStyle>
            <a:lvl1pPr>
              <a:defRPr/>
            </a:lvl1pPr>
          </a:lstStyle>
          <a:p>
            <a:fld id="{919B9F66-19C5-45C9-962F-1D150BAA903F}" type="slidenum">
              <a:rPr lang="en-US" altLang="zh-CN"/>
              <a:pPr/>
              <a:t>‹#›</a:t>
            </a:fld>
            <a:endParaRPr lang="en-US" altLang="zh-CN"/>
          </a:p>
        </p:txBody>
      </p:sp>
    </p:spTree>
    <p:extLst>
      <p:ext uri="{BB962C8B-B14F-4D97-AF65-F5344CB8AC3E}">
        <p14:creationId xmlns:p14="http://schemas.microsoft.com/office/powerpoint/2010/main" val="408081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684480F6-8E08-495E-B753-C377283976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8A72977-AA05-47D1-823B-0C59D0C33B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AB45272-9EAA-4C8C-BB40-19A5EC1748E1}"/>
              </a:ext>
            </a:extLst>
          </p:cNvPr>
          <p:cNvSpPr>
            <a:spLocks noGrp="1" noChangeArrowheads="1"/>
          </p:cNvSpPr>
          <p:nvPr>
            <p:ph type="sldNum" sz="quarter" idx="12"/>
          </p:nvPr>
        </p:nvSpPr>
        <p:spPr>
          <a:ln/>
        </p:spPr>
        <p:txBody>
          <a:bodyPr/>
          <a:lstStyle>
            <a:lvl1pPr>
              <a:defRPr/>
            </a:lvl1pPr>
          </a:lstStyle>
          <a:p>
            <a:fld id="{F688FD5B-F240-41D9-9B7C-16B3CC9DC3F0}" type="slidenum">
              <a:rPr lang="en-US" altLang="zh-CN"/>
              <a:pPr/>
              <a:t>‹#›</a:t>
            </a:fld>
            <a:endParaRPr lang="en-US" altLang="zh-CN"/>
          </a:p>
        </p:txBody>
      </p:sp>
    </p:spTree>
    <p:extLst>
      <p:ext uri="{BB962C8B-B14F-4D97-AF65-F5344CB8AC3E}">
        <p14:creationId xmlns:p14="http://schemas.microsoft.com/office/powerpoint/2010/main" val="210876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EAFDD4-F615-471E-9F88-D849D7F65AB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071CE49-AE08-445B-B95B-0DE12719125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673BC87-B37F-4D20-801E-6772C9D6D15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a:extLst>
              <a:ext uri="{FF2B5EF4-FFF2-40B4-BE49-F238E27FC236}">
                <a16:creationId xmlns:a16="http://schemas.microsoft.com/office/drawing/2014/main" id="{311443EA-B8EB-492C-A8D6-FF8E462E31D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a:extLst>
              <a:ext uri="{FF2B5EF4-FFF2-40B4-BE49-F238E27FC236}">
                <a16:creationId xmlns:a16="http://schemas.microsoft.com/office/drawing/2014/main" id="{FDD74A21-2834-449D-9EC2-7A7CCDD4423F}"/>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37F8A1D-0BAA-4828-8278-86B8FE7F524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9D68D79-A23B-49E1-A7EC-D2E84536E613}"/>
              </a:ext>
            </a:extLst>
          </p:cNvPr>
          <p:cNvSpPr>
            <a:spLocks noGrp="1" noChangeArrowheads="1"/>
          </p:cNvSpPr>
          <p:nvPr>
            <p:ph type="title"/>
          </p:nvPr>
        </p:nvSpPr>
        <p:spPr>
          <a:xfrm>
            <a:off x="685800" y="620713"/>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5.4</a:t>
            </a:r>
            <a:r>
              <a:rPr lang="zh-CN" altLang="en-US" sz="4800">
                <a:latin typeface="华文新魏" panose="02010800040101010101" pitchFamily="2" charset="-122"/>
                <a:ea typeface="华文新魏" panose="02010800040101010101" pitchFamily="2" charset="-122"/>
              </a:rPr>
              <a:t>缓冲技术</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051" name="Rectangle 3">
            <a:extLst>
              <a:ext uri="{FF2B5EF4-FFF2-40B4-BE49-F238E27FC236}">
                <a16:creationId xmlns:a16="http://schemas.microsoft.com/office/drawing/2014/main" id="{5279CE8B-FAEE-461F-931B-5D6DE2B44099}"/>
              </a:ext>
            </a:extLst>
          </p:cNvPr>
          <p:cNvSpPr>
            <a:spLocks noGrp="1" noChangeArrowheads="1"/>
          </p:cNvSpPr>
          <p:nvPr>
            <p:ph type="body" idx="1"/>
          </p:nvPr>
        </p:nvSpPr>
        <p:spPr>
          <a:xfrm>
            <a:off x="2339975" y="1268413"/>
            <a:ext cx="6553200" cy="4114800"/>
          </a:xfrm>
        </p:spPr>
        <p:txBody>
          <a:bodyPr/>
          <a:lstStyle/>
          <a:p>
            <a:pPr eaLnBrk="1" hangingPunct="1">
              <a:buFontTx/>
              <a:buNone/>
            </a:pPr>
            <a:r>
              <a:rPr lang="en-US" altLang="zh-CN" sz="4400">
                <a:latin typeface="华文新魏" panose="02010800040101010101" pitchFamily="2" charset="-122"/>
                <a:ea typeface="华文新魏" panose="02010800040101010101" pitchFamily="2" charset="-122"/>
              </a:rPr>
              <a:t>5.4.1 </a:t>
            </a:r>
            <a:r>
              <a:rPr lang="zh-CN" altLang="en-US" sz="4400">
                <a:latin typeface="华文新魏" panose="02010800040101010101" pitchFamily="2" charset="-122"/>
                <a:ea typeface="华文新魏" panose="02010800040101010101" pitchFamily="2" charset="-122"/>
              </a:rPr>
              <a:t>单缓冲 </a:t>
            </a:r>
          </a:p>
          <a:p>
            <a:pPr eaLnBrk="1" hangingPunct="1">
              <a:buFontTx/>
              <a:buNone/>
            </a:pPr>
            <a:r>
              <a:rPr lang="en-US" altLang="zh-CN" sz="4400">
                <a:latin typeface="华文新魏" panose="02010800040101010101" pitchFamily="2" charset="-122"/>
                <a:ea typeface="华文新魏" panose="02010800040101010101" pitchFamily="2" charset="-122"/>
              </a:rPr>
              <a:t>5.4.2 </a:t>
            </a:r>
            <a:r>
              <a:rPr lang="zh-CN" altLang="en-US" sz="4400">
                <a:latin typeface="华文新魏" panose="02010800040101010101" pitchFamily="2" charset="-122"/>
                <a:ea typeface="华文新魏" panose="02010800040101010101" pitchFamily="2" charset="-122"/>
              </a:rPr>
              <a:t>双缓冲 </a:t>
            </a:r>
          </a:p>
          <a:p>
            <a:pPr eaLnBrk="1" hangingPunct="1">
              <a:buFontTx/>
              <a:buNone/>
            </a:pPr>
            <a:r>
              <a:rPr lang="en-US" altLang="zh-CN" sz="4400">
                <a:latin typeface="华文新魏" panose="02010800040101010101" pitchFamily="2" charset="-122"/>
                <a:ea typeface="华文新魏" panose="02010800040101010101" pitchFamily="2" charset="-122"/>
              </a:rPr>
              <a:t>5.4.3 </a:t>
            </a:r>
            <a:r>
              <a:rPr lang="zh-CN" altLang="en-US" sz="4400">
                <a:latin typeface="华文新魏" panose="02010800040101010101" pitchFamily="2" charset="-122"/>
                <a:ea typeface="华文新魏" panose="02010800040101010101" pitchFamily="2" charset="-122"/>
              </a:rPr>
              <a:t>多缓冲</a:t>
            </a:r>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E84DE2A-923B-4163-BBA1-BDA1BDF9B112}"/>
              </a:ext>
            </a:extLst>
          </p:cNvPr>
          <p:cNvSpPr>
            <a:spLocks noGrp="1" noChangeArrowheads="1"/>
          </p:cNvSpPr>
          <p:nvPr>
            <p:ph type="title"/>
          </p:nvPr>
        </p:nvSpPr>
        <p:spPr>
          <a:xfrm>
            <a:off x="685800" y="762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5.4.4</a:t>
            </a:r>
            <a:r>
              <a:rPr lang="zh-CN" altLang="en-US" sz="4800">
                <a:ea typeface="华文新魏" panose="02010800040101010101" pitchFamily="2" charset="-122"/>
              </a:rPr>
              <a:t>缓冲区高速缓存</a:t>
            </a:r>
            <a:r>
              <a:rPr lang="zh-CN" altLang="en-US" sz="4800"/>
              <a:t> </a:t>
            </a:r>
            <a:r>
              <a:rPr lang="en-US" altLang="zh-CN" sz="48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9D2BA714-7FC6-4F55-B71F-F84BFBC07715}"/>
              </a:ext>
            </a:extLst>
          </p:cNvPr>
          <p:cNvSpPr>
            <a:spLocks noGrp="1" noChangeArrowheads="1"/>
          </p:cNvSpPr>
          <p:nvPr>
            <p:ph type="body" idx="1"/>
          </p:nvPr>
        </p:nvSpPr>
        <p:spPr>
          <a:xfrm>
            <a:off x="755650" y="1371600"/>
            <a:ext cx="7632700" cy="5486400"/>
          </a:xfrm>
        </p:spPr>
        <p:txBody>
          <a:bodyPr/>
          <a:lstStyle/>
          <a:p>
            <a:pPr eaLnBrk="1" hangingPunct="1">
              <a:lnSpc>
                <a:spcPct val="80000"/>
              </a:lnSpc>
            </a:pPr>
            <a:r>
              <a:rPr lang="zh-CN" altLang="en-US" sz="2800">
                <a:latin typeface="华文新魏" panose="02010800040101010101" pitchFamily="2" charset="-122"/>
                <a:ea typeface="华文新魏" panose="02010800040101010101" pitchFamily="2" charset="-122"/>
              </a:rPr>
              <a:t>内核建立数据缓冲区高速缓存，专门用于保存最近被使用过的磁盘数据块。 </a:t>
            </a:r>
          </a:p>
          <a:p>
            <a:pPr eaLnBrk="1" hangingPunct="1">
              <a:lnSpc>
                <a:spcPct val="80000"/>
              </a:lnSpc>
            </a:pPr>
            <a:r>
              <a:rPr lang="zh-CN" altLang="en-US" sz="2800">
                <a:latin typeface="华文新魏" panose="02010800040101010101" pitchFamily="2" charset="-122"/>
                <a:ea typeface="华文新魏" panose="02010800040101010101" pitchFamily="2" charset="-122"/>
              </a:rPr>
              <a:t>数据缓冲区高速缓存实现思想：</a:t>
            </a:r>
          </a:p>
          <a:p>
            <a:pPr eaLnBrk="1" hangingPunct="1">
              <a:lnSpc>
                <a:spcPct val="8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 </a:t>
            </a:r>
            <a:r>
              <a:rPr lang="zh-CN" altLang="en-US" sz="2800">
                <a:latin typeface="华文新魏" panose="02010800040101010101" pitchFamily="2" charset="-122"/>
                <a:ea typeface="华文新魏" panose="02010800040101010101" pitchFamily="2" charset="-122"/>
              </a:rPr>
              <a:t>当请求从指定文件读写数据时，给定设备号和盘块号，必须能快速查询该数据块是否在高速缓存中，如果在的话，是在哪个缓冲区并能获得其内容；</a:t>
            </a:r>
          </a:p>
          <a:p>
            <a:pPr eaLnBrk="1" hangingPunct="1">
              <a:lnSpc>
                <a:spcPct val="8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高速缓存中的每个缓冲区链表都有一个缓冲控制块，包含：逻辑设备号、盘块号、高速缓存虚拟地址、数据所属文件描述符、数据在文件内的位移、缓冲区链接指针、空闲表缓冲区指针、活动计数、状态字节等；如果数据块不在高速缓存中，则需要从磁盘上读数据，并将其缓冲起来，系统采用合适的算法把尽可能多的数据保存在缓冲区高速缓存。</a:t>
            </a:r>
          </a:p>
          <a:p>
            <a:pPr eaLnBrk="1" hangingPunct="1">
              <a:lnSpc>
                <a:spcPct val="80000"/>
              </a:lnSpc>
              <a:buFontTx/>
              <a:buNone/>
            </a:pPr>
            <a:r>
              <a:rPr lang="zh-CN" altLang="en-US" sz="2800">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05809B-A4FE-495B-9E41-2A4F79CB4005}"/>
              </a:ext>
            </a:extLst>
          </p:cNvPr>
          <p:cNvSpPr>
            <a:spLocks noGrp="1" noChangeArrowheads="1"/>
          </p:cNvSpPr>
          <p:nvPr>
            <p:ph type="title"/>
          </p:nvPr>
        </p:nvSpPr>
        <p:spPr>
          <a:xfrm>
            <a:off x="685800" y="762000"/>
            <a:ext cx="7772400" cy="1143000"/>
          </a:xfrm>
        </p:spPr>
        <p:txBody>
          <a:bodyPr/>
          <a:lstStyle/>
          <a:p>
            <a:pPr eaLnBrk="1" hangingPunct="1"/>
            <a:r>
              <a:rPr lang="zh-CN" altLang="en-US" sz="4800">
                <a:ea typeface="华文新魏" panose="02010800040101010101" pitchFamily="2" charset="-122"/>
              </a:rPr>
              <a:t>缓冲区高速缓存</a:t>
            </a:r>
            <a:r>
              <a:rPr lang="zh-CN" altLang="en-US" sz="4800"/>
              <a:t> </a:t>
            </a:r>
            <a:r>
              <a:rPr lang="en-US" altLang="zh-CN" sz="48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99EDB1C5-24A5-49F3-964B-E0EA0FC0F542}"/>
              </a:ext>
            </a:extLst>
          </p:cNvPr>
          <p:cNvSpPr>
            <a:spLocks noGrp="1" noChangeArrowheads="1"/>
          </p:cNvSpPr>
          <p:nvPr>
            <p:ph type="body" idx="1"/>
          </p:nvPr>
        </p:nvSpPr>
        <p:spPr>
          <a:xfrm>
            <a:off x="990600" y="1371600"/>
            <a:ext cx="7239000" cy="5486400"/>
          </a:xfrm>
        </p:spPr>
        <p:txBody>
          <a:bodyPr/>
          <a:lstStyle/>
          <a:p>
            <a:pPr eaLnBrk="1" hangingPunct="1">
              <a:buFontTx/>
              <a:buNone/>
            </a:pPr>
            <a:r>
              <a:rPr lang="en-US" altLang="zh-CN" sz="2800">
                <a:latin typeface="华文新魏" panose="02010800040101010101" pitchFamily="2" charset="-122"/>
                <a:ea typeface="华文新魏" panose="02010800040101010101" pitchFamily="2" charset="-122"/>
              </a:rPr>
              <a:t>    3</a:t>
            </a:r>
            <a:r>
              <a:rPr lang="zh-CN" altLang="en-US" sz="2800">
                <a:latin typeface="华文新魏" panose="02010800040101010101" pitchFamily="2" charset="-122"/>
                <a:ea typeface="华文新魏" panose="02010800040101010101" pitchFamily="2" charset="-122"/>
              </a:rPr>
              <a:t>向磁盘上写的数据也被暂存于数据缓冲区高速缓存中，以供回写磁盘之前再次使用。内核还会判定数据是否真的需要回写，或数据是否很快就要被回写，尽量采用延迟写来减少</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次数。</a:t>
            </a:r>
          </a:p>
          <a:p>
            <a:pPr eaLnBrk="1" hangingPunct="1">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当有文件关闭或撤销时，解决不再需要的缓冲区的重用，可采用策略</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a:t>
            </a:r>
            <a:r>
              <a:rPr lang="en-US" altLang="zh-CN" sz="2800">
                <a:latin typeface="华文新魏" panose="02010800040101010101" pitchFamily="2" charset="-122"/>
                <a:ea typeface="华文新魏" panose="02010800040101010101" pitchFamily="2" charset="-122"/>
              </a:rPr>
              <a:t>LRU)</a:t>
            </a:r>
            <a:r>
              <a:rPr lang="zh-CN" altLang="en-US" sz="2800">
                <a:latin typeface="华文新魏" panose="02010800040101010101" pitchFamily="2" charset="-122"/>
                <a:ea typeface="华文新魏" panose="02010800040101010101" pitchFamily="2" charset="-122"/>
              </a:rPr>
              <a:t>把单独的缓冲区链在一起，于是，最不可能被再次访问的缓冲区将被最先重用。</a:t>
            </a:r>
          </a:p>
          <a:p>
            <a:pPr eaLnBrk="1" hangingPunct="1">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5 </a:t>
            </a:r>
            <a:r>
              <a:rPr lang="zh-CN" altLang="en-US" sz="2800">
                <a:latin typeface="华文新魏" panose="02010800040101010101" pitchFamily="2" charset="-122"/>
                <a:ea typeface="华文新魏" panose="02010800040101010101" pitchFamily="2" charset="-122"/>
              </a:rPr>
              <a:t>提供一组高速缓存操作，为文件驱动程序实现读写文件数据，通常有：写缓存、延迟写缓存、读缓存、预读缓存等。</a:t>
            </a:r>
            <a:endParaRPr lang="zh-CN" altLang="en-US">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695E7B1-C998-476C-9355-9EE121B8A904}"/>
              </a:ext>
            </a:extLst>
          </p:cNvPr>
          <p:cNvSpPr>
            <a:spLocks noGrp="1" noChangeArrowheads="1"/>
          </p:cNvSpPr>
          <p:nvPr>
            <p:ph type="title"/>
          </p:nvPr>
        </p:nvSpPr>
        <p:spPr>
          <a:xfrm>
            <a:off x="838200" y="762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5.5 </a:t>
            </a:r>
            <a:r>
              <a:rPr lang="zh-CN" altLang="en-US" sz="4800">
                <a:latin typeface="华文新魏" panose="02010800040101010101" pitchFamily="2" charset="-122"/>
                <a:ea typeface="华文新魏" panose="02010800040101010101" pitchFamily="2" charset="-122"/>
              </a:rPr>
              <a:t>驱动调度技术</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7143032C-D4A8-4C4B-B209-0F2C2544CC52}"/>
              </a:ext>
            </a:extLst>
          </p:cNvPr>
          <p:cNvSpPr>
            <a:spLocks noGrp="1" noChangeArrowheads="1"/>
          </p:cNvSpPr>
          <p:nvPr>
            <p:ph type="body" idx="1"/>
          </p:nvPr>
        </p:nvSpPr>
        <p:spPr>
          <a:xfrm>
            <a:off x="1981200" y="1371600"/>
            <a:ext cx="6858000" cy="48768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5.5.1 </a:t>
            </a:r>
            <a:r>
              <a:rPr lang="zh-CN" altLang="en-US">
                <a:latin typeface="华文新魏" panose="02010800040101010101" pitchFamily="2" charset="-122"/>
                <a:ea typeface="华文新魏" panose="02010800040101010101" pitchFamily="2" charset="-122"/>
              </a:rPr>
              <a:t>存储设备的物理结构 </a:t>
            </a:r>
          </a:p>
          <a:p>
            <a:pPr algn="just" eaLnBrk="1" hangingPunct="1">
              <a:buFontTx/>
              <a:buNone/>
            </a:pPr>
            <a:r>
              <a:rPr lang="en-US" altLang="zh-CN">
                <a:latin typeface="华文新魏" panose="02010800040101010101" pitchFamily="2" charset="-122"/>
                <a:ea typeface="华文新魏" panose="02010800040101010101" pitchFamily="2" charset="-122"/>
              </a:rPr>
              <a:t>5.5.2 </a:t>
            </a:r>
            <a:r>
              <a:rPr lang="zh-CN" altLang="en-US">
                <a:latin typeface="华文新魏" panose="02010800040101010101" pitchFamily="2" charset="-122"/>
                <a:ea typeface="华文新魏" panose="02010800040101010101" pitchFamily="2" charset="-122"/>
              </a:rPr>
              <a:t>循环排序 </a:t>
            </a:r>
          </a:p>
          <a:p>
            <a:pPr algn="just" eaLnBrk="1" hangingPunct="1">
              <a:buFontTx/>
              <a:buNone/>
            </a:pPr>
            <a:r>
              <a:rPr lang="en-US" altLang="zh-CN">
                <a:latin typeface="华文新魏" panose="02010800040101010101" pitchFamily="2" charset="-122"/>
                <a:ea typeface="华文新魏" panose="02010800040101010101" pitchFamily="2" charset="-122"/>
              </a:rPr>
              <a:t>5.5.3 </a:t>
            </a:r>
            <a:r>
              <a:rPr lang="zh-CN" altLang="en-US">
                <a:latin typeface="华文新魏" panose="02010800040101010101" pitchFamily="2" charset="-122"/>
                <a:ea typeface="华文新魏" panose="02010800040101010101" pitchFamily="2" charset="-122"/>
              </a:rPr>
              <a:t>优化分布</a:t>
            </a:r>
          </a:p>
          <a:p>
            <a:pPr algn="just" eaLnBrk="1" hangingPunct="1">
              <a:buFontTx/>
              <a:buNone/>
            </a:pPr>
            <a:r>
              <a:rPr lang="en-US" altLang="zh-CN">
                <a:latin typeface="华文新魏" panose="02010800040101010101" pitchFamily="2" charset="-122"/>
                <a:ea typeface="华文新魏" panose="02010800040101010101" pitchFamily="2" charset="-122"/>
              </a:rPr>
              <a:t>5.5.4</a:t>
            </a:r>
            <a:r>
              <a:rPr lang="zh-CN" altLang="en-US">
                <a:latin typeface="华文新魏" panose="02010800040101010101" pitchFamily="2" charset="-122"/>
                <a:ea typeface="华文新魏" panose="02010800040101010101" pitchFamily="2" charset="-122"/>
              </a:rPr>
              <a:t>搜查定位 </a:t>
            </a:r>
          </a:p>
          <a:p>
            <a:pPr algn="just" eaLnBrk="1" hangingPunct="1">
              <a:buFontTx/>
              <a:buNone/>
            </a:pPr>
            <a:r>
              <a:rPr lang="en-US" altLang="zh-CN">
                <a:latin typeface="华文新魏" panose="02010800040101010101" pitchFamily="2" charset="-122"/>
                <a:ea typeface="华文新魏" panose="02010800040101010101" pitchFamily="2" charset="-122"/>
              </a:rPr>
              <a:t>5.5.5</a:t>
            </a:r>
            <a:r>
              <a:rPr lang="zh-CN" altLang="en-US">
                <a:latin typeface="华文新魏" panose="02010800040101010101" pitchFamily="2" charset="-122"/>
                <a:ea typeface="华文新魏" panose="02010800040101010101" pitchFamily="2" charset="-122"/>
              </a:rPr>
              <a:t>独立磁盘冗余阵列 </a:t>
            </a:r>
          </a:p>
          <a:p>
            <a:pPr algn="just" eaLnBrk="1" hangingPunct="1">
              <a:buFontTx/>
              <a:buNone/>
            </a:pPr>
            <a:r>
              <a:rPr lang="en-US" altLang="zh-CN">
                <a:latin typeface="华文新魏" panose="02010800040101010101" pitchFamily="2" charset="-122"/>
                <a:ea typeface="华文新魏" panose="02010800040101010101" pitchFamily="2" charset="-122"/>
              </a:rPr>
              <a:t>5.5.6 </a:t>
            </a:r>
            <a:r>
              <a:rPr lang="zh-CN" altLang="en-US">
                <a:latin typeface="华文新魏" panose="02010800040101010101" pitchFamily="2" charset="-122"/>
                <a:ea typeface="华文新魏" panose="02010800040101010101" pitchFamily="2" charset="-122"/>
              </a:rPr>
              <a:t>提高磁盘</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速度的一些方法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D32552D-2D7A-453B-A638-1F26DCA09A43}"/>
              </a:ext>
            </a:extLst>
          </p:cNvPr>
          <p:cNvSpPr>
            <a:spLocks noGrp="1" noChangeArrowheads="1"/>
          </p:cNvSpPr>
          <p:nvPr>
            <p:ph type="title"/>
          </p:nvPr>
        </p:nvSpPr>
        <p:spPr>
          <a:xfrm>
            <a:off x="762000" y="7620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驱动调度技术</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4339" name="Rectangle 3">
            <a:extLst>
              <a:ext uri="{FF2B5EF4-FFF2-40B4-BE49-F238E27FC236}">
                <a16:creationId xmlns:a16="http://schemas.microsoft.com/office/drawing/2014/main" id="{4E8C40D0-0107-4334-B43D-2E0823FBD3BB}"/>
              </a:ext>
            </a:extLst>
          </p:cNvPr>
          <p:cNvSpPr>
            <a:spLocks noGrp="1" noChangeArrowheads="1"/>
          </p:cNvSpPr>
          <p:nvPr>
            <p:ph type="body" idx="1"/>
          </p:nvPr>
        </p:nvSpPr>
        <p:spPr>
          <a:xfrm>
            <a:off x="838200" y="1371600"/>
            <a:ext cx="7696200" cy="5105400"/>
          </a:xfrm>
        </p:spPr>
        <p:txBody>
          <a:bodyPr/>
          <a:lstStyle/>
          <a:p>
            <a:pPr algn="just" eaLnBrk="1" hangingPunct="1"/>
            <a:r>
              <a:rPr lang="zh-CN" altLang="en-US" sz="3600">
                <a:latin typeface="华文新魏" panose="02010800040101010101" pitchFamily="2" charset="-122"/>
                <a:ea typeface="华文新魏" panose="02010800040101010101" pitchFamily="2" charset="-122"/>
              </a:rPr>
              <a:t>驱动调度和驱动调度算法。</a:t>
            </a:r>
          </a:p>
          <a:p>
            <a:pPr algn="just" eaLnBrk="1" hangingPunct="1"/>
            <a:r>
              <a:rPr lang="zh-CN" altLang="en-US" sz="3600">
                <a:latin typeface="华文新魏" panose="02010800040101010101" pitchFamily="2" charset="-122"/>
                <a:ea typeface="华文新魏" panose="02010800040101010101" pitchFamily="2" charset="-122"/>
              </a:rPr>
              <a:t>驱动调度能减少为若干个</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请求服务所需的总时间，提高系统效率、除了</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请求的优化排序外，信息在辅助存储器上的排列方式，存储空间分配方法都能影响存取访问速度。</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EA31D0-EA1F-4646-90BD-2BC15A8150ED}"/>
              </a:ext>
            </a:extLst>
          </p:cNvPr>
          <p:cNvSpPr>
            <a:spLocks noGrp="1" noChangeArrowheads="1"/>
          </p:cNvSpPr>
          <p:nvPr>
            <p:ph type="title"/>
          </p:nvPr>
        </p:nvSpPr>
        <p:spPr>
          <a:xfrm>
            <a:off x="838200" y="60960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5.5.1 </a:t>
            </a:r>
            <a:r>
              <a:rPr lang="zh-CN" altLang="en-US">
                <a:latin typeface="华文新魏" panose="02010800040101010101" pitchFamily="2" charset="-122"/>
                <a:ea typeface="华文新魏" panose="02010800040101010101" pitchFamily="2" charset="-122"/>
              </a:rPr>
              <a:t>存储设备的物理结构</a:t>
            </a:r>
            <a:r>
              <a:rPr lang="en-US" altLang="zh-CN">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A2F4B216-0B0C-481D-9807-BB2AD5C3548A}"/>
              </a:ext>
            </a:extLst>
          </p:cNvPr>
          <p:cNvSpPr>
            <a:spLocks noGrp="1" noChangeArrowheads="1"/>
          </p:cNvSpPr>
          <p:nvPr>
            <p:ph type="body" idx="1"/>
          </p:nvPr>
        </p:nvSpPr>
        <p:spPr>
          <a:xfrm>
            <a:off x="762000" y="1219200"/>
            <a:ext cx="8001000" cy="4953000"/>
          </a:xfrm>
        </p:spPr>
        <p:txBody>
          <a:bodyPr/>
          <a:lstStyle/>
          <a:p>
            <a:pPr eaLnBrk="1" hangingPunct="1"/>
            <a:r>
              <a:rPr lang="zh-CN" altLang="en-US">
                <a:latin typeface="华文新魏" panose="02010800040101010101" pitchFamily="2" charset="-122"/>
                <a:ea typeface="华文新魏" panose="02010800040101010101" pitchFamily="2" charset="-122"/>
              </a:rPr>
              <a:t>顺序存取存储设备是严格依赖信息的物理位置进行定位和读写的存储设备 </a:t>
            </a:r>
          </a:p>
          <a:p>
            <a:pPr eaLnBrk="1" hangingPunct="1"/>
            <a:r>
              <a:rPr lang="zh-CN" altLang="en-US">
                <a:latin typeface="华文新魏" panose="02010800040101010101" pitchFamily="2" charset="-122"/>
                <a:ea typeface="华文新魏" panose="02010800040101010101" pitchFamily="2" charset="-122"/>
              </a:rPr>
              <a:t>具有存储容量大、稳定可靠、卷可装卸和便于保存等优点 </a:t>
            </a:r>
          </a:p>
          <a:p>
            <a:pPr eaLnBrk="1" hangingPunct="1"/>
            <a:endParaRPr lang="en-US" altLang="zh-CN">
              <a:latin typeface="华文新魏" panose="02010800040101010101" pitchFamily="2" charset="-122"/>
              <a:ea typeface="华文新魏" panose="02010800040101010101" pitchFamily="2" charset="-122"/>
            </a:endParaRPr>
          </a:p>
        </p:txBody>
      </p:sp>
      <p:grpSp>
        <p:nvGrpSpPr>
          <p:cNvPr id="15364" name="Group 4">
            <a:extLst>
              <a:ext uri="{FF2B5EF4-FFF2-40B4-BE49-F238E27FC236}">
                <a16:creationId xmlns:a16="http://schemas.microsoft.com/office/drawing/2014/main" id="{ACF66049-37B9-445A-96D6-2AE8B71537BC}"/>
              </a:ext>
            </a:extLst>
          </p:cNvPr>
          <p:cNvGrpSpPr>
            <a:grpSpLocks/>
          </p:cNvGrpSpPr>
          <p:nvPr/>
        </p:nvGrpSpPr>
        <p:grpSpPr bwMode="auto">
          <a:xfrm>
            <a:off x="1066800" y="3657600"/>
            <a:ext cx="7226300" cy="1981200"/>
            <a:chOff x="2016" y="11430"/>
            <a:chExt cx="8610" cy="2184"/>
          </a:xfrm>
        </p:grpSpPr>
        <p:sp>
          <p:nvSpPr>
            <p:cNvPr id="15365" name="Text Box 5">
              <a:extLst>
                <a:ext uri="{FF2B5EF4-FFF2-40B4-BE49-F238E27FC236}">
                  <a16:creationId xmlns:a16="http://schemas.microsoft.com/office/drawing/2014/main" id="{F0BDB102-F654-4DF2-99D9-AB1DC3BD9E66}"/>
                </a:ext>
              </a:extLst>
            </p:cNvPr>
            <p:cNvSpPr txBox="1">
              <a:spLocks noChangeArrowheads="1"/>
            </p:cNvSpPr>
            <p:nvPr/>
          </p:nvSpPr>
          <p:spPr bwMode="auto">
            <a:xfrm>
              <a:off x="2016" y="12366"/>
              <a:ext cx="42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FF3300"/>
                  </a:solidFill>
                  <a:latin typeface="华文新魏" panose="02010800040101010101" pitchFamily="2" charset="-122"/>
                  <a:ea typeface="华文新魏" panose="02010800040101010101" pitchFamily="2" charset="-122"/>
                </a:rPr>
                <a:t>■</a:t>
              </a:r>
            </a:p>
            <a:p>
              <a:pPr algn="ctr"/>
              <a:r>
                <a:rPr kumimoji="0" lang="zh-CN" altLang="en-US" sz="1800">
                  <a:solidFill>
                    <a:srgbClr val="FF3300"/>
                  </a:solidFill>
                  <a:latin typeface="华文新魏" panose="02010800040101010101" pitchFamily="2" charset="-122"/>
                  <a:ea typeface="华文新魏" panose="02010800040101010101" pitchFamily="2" charset="-122"/>
                </a:rPr>
                <a:t>始点</a:t>
              </a:r>
            </a:p>
          </p:txBody>
        </p:sp>
        <p:sp>
          <p:nvSpPr>
            <p:cNvPr id="15366" name="Text Box 6">
              <a:extLst>
                <a:ext uri="{FF2B5EF4-FFF2-40B4-BE49-F238E27FC236}">
                  <a16:creationId xmlns:a16="http://schemas.microsoft.com/office/drawing/2014/main" id="{BDD463D8-969D-41DE-8F07-813C739A5BDF}"/>
                </a:ext>
              </a:extLst>
            </p:cNvPr>
            <p:cNvSpPr txBox="1">
              <a:spLocks noChangeArrowheads="1"/>
            </p:cNvSpPr>
            <p:nvPr/>
          </p:nvSpPr>
          <p:spPr bwMode="auto">
            <a:xfrm>
              <a:off x="2436" y="12366"/>
              <a:ext cx="63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块</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latin typeface="华文新魏" panose="02010800040101010101" pitchFamily="2" charset="-122"/>
                  <a:ea typeface="华文新魏" panose="02010800040101010101" pitchFamily="2" charset="-122"/>
                </a:rPr>
                <a:t>1</a:t>
              </a:r>
            </a:p>
          </p:txBody>
        </p:sp>
        <p:sp>
          <p:nvSpPr>
            <p:cNvPr id="15367" name="Text Box 7">
              <a:extLst>
                <a:ext uri="{FF2B5EF4-FFF2-40B4-BE49-F238E27FC236}">
                  <a16:creationId xmlns:a16="http://schemas.microsoft.com/office/drawing/2014/main" id="{31F19744-7C48-4ECD-B82F-E863CF569363}"/>
                </a:ext>
              </a:extLst>
            </p:cNvPr>
            <p:cNvSpPr txBox="1">
              <a:spLocks noChangeArrowheads="1"/>
            </p:cNvSpPr>
            <p:nvPr/>
          </p:nvSpPr>
          <p:spPr bwMode="auto">
            <a:xfrm>
              <a:off x="3066" y="12366"/>
              <a:ext cx="315"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间</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15368" name="Text Box 8">
              <a:extLst>
                <a:ext uri="{FF2B5EF4-FFF2-40B4-BE49-F238E27FC236}">
                  <a16:creationId xmlns:a16="http://schemas.microsoft.com/office/drawing/2014/main" id="{F52FF03E-7036-49EF-AE05-7E5E25D46B92}"/>
                </a:ext>
              </a:extLst>
            </p:cNvPr>
            <p:cNvSpPr txBox="1">
              <a:spLocks noChangeArrowheads="1"/>
            </p:cNvSpPr>
            <p:nvPr/>
          </p:nvSpPr>
          <p:spPr bwMode="auto">
            <a:xfrm>
              <a:off x="3381" y="12366"/>
              <a:ext cx="63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块</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latin typeface="华文新魏" panose="02010800040101010101" pitchFamily="2" charset="-122"/>
                  <a:ea typeface="华文新魏" panose="02010800040101010101" pitchFamily="2" charset="-122"/>
                </a:rPr>
                <a:t>2</a:t>
              </a:r>
            </a:p>
          </p:txBody>
        </p:sp>
        <p:sp>
          <p:nvSpPr>
            <p:cNvPr id="15369" name="Text Box 9">
              <a:extLst>
                <a:ext uri="{FF2B5EF4-FFF2-40B4-BE49-F238E27FC236}">
                  <a16:creationId xmlns:a16="http://schemas.microsoft.com/office/drawing/2014/main" id="{7E8DCCD0-147E-4E13-91A7-A81FC151ABBF}"/>
                </a:ext>
              </a:extLst>
            </p:cNvPr>
            <p:cNvSpPr txBox="1">
              <a:spLocks noChangeArrowheads="1"/>
            </p:cNvSpPr>
            <p:nvPr/>
          </p:nvSpPr>
          <p:spPr bwMode="auto">
            <a:xfrm>
              <a:off x="4011" y="12366"/>
              <a:ext cx="315"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间</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15370" name="Text Box 10">
              <a:extLst>
                <a:ext uri="{FF2B5EF4-FFF2-40B4-BE49-F238E27FC236}">
                  <a16:creationId xmlns:a16="http://schemas.microsoft.com/office/drawing/2014/main" id="{D5084D23-308E-4E93-9028-7070C112023B}"/>
                </a:ext>
              </a:extLst>
            </p:cNvPr>
            <p:cNvSpPr txBox="1">
              <a:spLocks noChangeArrowheads="1"/>
            </p:cNvSpPr>
            <p:nvPr/>
          </p:nvSpPr>
          <p:spPr bwMode="auto">
            <a:xfrm>
              <a:off x="4326" y="12366"/>
              <a:ext cx="63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块</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latin typeface="华文新魏" panose="02010800040101010101" pitchFamily="2" charset="-122"/>
                  <a:ea typeface="华文新魏" panose="02010800040101010101" pitchFamily="2" charset="-122"/>
                </a:rPr>
                <a:t>3</a:t>
              </a:r>
            </a:p>
          </p:txBody>
        </p:sp>
        <p:sp>
          <p:nvSpPr>
            <p:cNvPr id="15371" name="Text Box 11">
              <a:extLst>
                <a:ext uri="{FF2B5EF4-FFF2-40B4-BE49-F238E27FC236}">
                  <a16:creationId xmlns:a16="http://schemas.microsoft.com/office/drawing/2014/main" id="{3ADFDE4F-3BC3-4AFA-9BB7-3070D6508CBB}"/>
                </a:ext>
              </a:extLst>
            </p:cNvPr>
            <p:cNvSpPr txBox="1">
              <a:spLocks noChangeArrowheads="1"/>
            </p:cNvSpPr>
            <p:nvPr/>
          </p:nvSpPr>
          <p:spPr bwMode="auto">
            <a:xfrm>
              <a:off x="4956" y="12366"/>
              <a:ext cx="315"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间</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15372" name="Text Box 12">
              <a:extLst>
                <a:ext uri="{FF2B5EF4-FFF2-40B4-BE49-F238E27FC236}">
                  <a16:creationId xmlns:a16="http://schemas.microsoft.com/office/drawing/2014/main" id="{FD2C038B-DBF4-42FD-8BE3-8A63D51211CA}"/>
                </a:ext>
              </a:extLst>
            </p:cNvPr>
            <p:cNvSpPr txBox="1">
              <a:spLocks noChangeArrowheads="1"/>
            </p:cNvSpPr>
            <p:nvPr/>
          </p:nvSpPr>
          <p:spPr bwMode="auto">
            <a:xfrm>
              <a:off x="6951" y="12366"/>
              <a:ext cx="63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块</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latin typeface="华文新魏" panose="02010800040101010101" pitchFamily="2" charset="-122"/>
                  <a:ea typeface="华文新魏" panose="02010800040101010101" pitchFamily="2" charset="-122"/>
                </a:rPr>
                <a:t>i</a:t>
              </a:r>
            </a:p>
          </p:txBody>
        </p:sp>
        <p:sp>
          <p:nvSpPr>
            <p:cNvPr id="15373" name="Text Box 13">
              <a:extLst>
                <a:ext uri="{FF2B5EF4-FFF2-40B4-BE49-F238E27FC236}">
                  <a16:creationId xmlns:a16="http://schemas.microsoft.com/office/drawing/2014/main" id="{9E1DA4A7-2EDB-4FAC-AB23-926CEB5C7A15}"/>
                </a:ext>
              </a:extLst>
            </p:cNvPr>
            <p:cNvSpPr txBox="1">
              <a:spLocks noChangeArrowheads="1"/>
            </p:cNvSpPr>
            <p:nvPr/>
          </p:nvSpPr>
          <p:spPr bwMode="auto">
            <a:xfrm>
              <a:off x="7581" y="12366"/>
              <a:ext cx="315"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间</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15374" name="Text Box 14">
              <a:extLst>
                <a:ext uri="{FF2B5EF4-FFF2-40B4-BE49-F238E27FC236}">
                  <a16:creationId xmlns:a16="http://schemas.microsoft.com/office/drawing/2014/main" id="{4BDFECBF-7644-4AB8-91E0-B02A7929FF08}"/>
                </a:ext>
              </a:extLst>
            </p:cNvPr>
            <p:cNvSpPr txBox="1">
              <a:spLocks noChangeArrowheads="1"/>
            </p:cNvSpPr>
            <p:nvPr/>
          </p:nvSpPr>
          <p:spPr bwMode="auto">
            <a:xfrm>
              <a:off x="7896" y="12366"/>
              <a:ext cx="63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3300"/>
                  </a:solidFill>
                  <a:latin typeface="华文新魏" panose="02010800040101010101" pitchFamily="2" charset="-122"/>
                  <a:ea typeface="华文新魏" panose="02010800040101010101" pitchFamily="2" charset="-122"/>
                </a:rPr>
                <a:t>块</a:t>
              </a:r>
            </a:p>
            <a:p>
              <a:pPr algn="ctr"/>
              <a:endParaRPr kumimoji="0" lang="zh-CN" altLang="en-US" sz="1800">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latin typeface="华文新魏" panose="02010800040101010101" pitchFamily="2" charset="-122"/>
                  <a:ea typeface="华文新魏" panose="02010800040101010101" pitchFamily="2" charset="-122"/>
                </a:rPr>
                <a:t>i+1</a:t>
              </a:r>
            </a:p>
          </p:txBody>
        </p:sp>
        <p:sp>
          <p:nvSpPr>
            <p:cNvPr id="15375" name="Text Box 15">
              <a:extLst>
                <a:ext uri="{FF2B5EF4-FFF2-40B4-BE49-F238E27FC236}">
                  <a16:creationId xmlns:a16="http://schemas.microsoft.com/office/drawing/2014/main" id="{6D5CAF5E-16F1-45CA-811B-5DE5E5C25BD6}"/>
                </a:ext>
              </a:extLst>
            </p:cNvPr>
            <p:cNvSpPr txBox="1">
              <a:spLocks noChangeArrowheads="1"/>
            </p:cNvSpPr>
            <p:nvPr/>
          </p:nvSpPr>
          <p:spPr bwMode="auto">
            <a:xfrm>
              <a:off x="10206" y="12366"/>
              <a:ext cx="42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FF3300"/>
                  </a:solidFill>
                  <a:latin typeface="华文新魏" panose="02010800040101010101" pitchFamily="2" charset="-122"/>
                  <a:ea typeface="华文新魏" panose="02010800040101010101" pitchFamily="2" charset="-122"/>
                </a:rPr>
                <a:t>■</a:t>
              </a:r>
            </a:p>
            <a:p>
              <a:pPr algn="ctr"/>
              <a:r>
                <a:rPr kumimoji="0" lang="zh-CN" altLang="en-US" sz="1800">
                  <a:solidFill>
                    <a:srgbClr val="FF3300"/>
                  </a:solidFill>
                  <a:latin typeface="华文新魏" panose="02010800040101010101" pitchFamily="2" charset="-122"/>
                  <a:ea typeface="华文新魏" panose="02010800040101010101" pitchFamily="2" charset="-122"/>
                </a:rPr>
                <a:t>末点</a:t>
              </a:r>
            </a:p>
          </p:txBody>
        </p:sp>
        <p:sp>
          <p:nvSpPr>
            <p:cNvPr id="15376" name="Text Box 16">
              <a:extLst>
                <a:ext uri="{FF2B5EF4-FFF2-40B4-BE49-F238E27FC236}">
                  <a16:creationId xmlns:a16="http://schemas.microsoft.com/office/drawing/2014/main" id="{5D47B299-8E92-478D-B007-A64E16BE5923}"/>
                </a:ext>
              </a:extLst>
            </p:cNvPr>
            <p:cNvSpPr txBox="1">
              <a:spLocks noChangeArrowheads="1"/>
            </p:cNvSpPr>
            <p:nvPr/>
          </p:nvSpPr>
          <p:spPr bwMode="auto">
            <a:xfrm>
              <a:off x="5271" y="12366"/>
              <a:ext cx="168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900">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ea typeface="华文新魏" panose="02010800040101010101" pitchFamily="2" charset="-122"/>
                </a:rPr>
                <a:t>…</a:t>
              </a:r>
              <a:r>
                <a:rPr kumimoji="0" lang="en-US" altLang="zh-CN" sz="1800">
                  <a:solidFill>
                    <a:srgbClr val="FF3300"/>
                  </a:solidFill>
                  <a:latin typeface="华文新魏" panose="02010800040101010101" pitchFamily="2" charset="-122"/>
                  <a:ea typeface="华文新魏" panose="02010800040101010101" pitchFamily="2" charset="-122"/>
                </a:rPr>
                <a:t> </a:t>
              </a:r>
              <a:r>
                <a:rPr kumimoji="0" lang="en-US" altLang="zh-CN" sz="1800">
                  <a:solidFill>
                    <a:srgbClr val="FF3300"/>
                  </a:solidFill>
                  <a:ea typeface="华文新魏" panose="02010800040101010101" pitchFamily="2" charset="-122"/>
                </a:rPr>
                <a:t>…</a:t>
              </a:r>
              <a:endParaRPr kumimoji="0" lang="en-US" altLang="zh-CN" sz="1800">
                <a:solidFill>
                  <a:srgbClr val="FF3300"/>
                </a:solidFill>
                <a:latin typeface="华文新魏" panose="02010800040101010101" pitchFamily="2" charset="-122"/>
                <a:ea typeface="华文新魏" panose="02010800040101010101" pitchFamily="2" charset="-122"/>
              </a:endParaRPr>
            </a:p>
          </p:txBody>
        </p:sp>
        <p:sp>
          <p:nvSpPr>
            <p:cNvPr id="15377" name="Text Box 17">
              <a:extLst>
                <a:ext uri="{FF2B5EF4-FFF2-40B4-BE49-F238E27FC236}">
                  <a16:creationId xmlns:a16="http://schemas.microsoft.com/office/drawing/2014/main" id="{0E2B1176-DFCF-4BE7-8E4C-B918AF49B323}"/>
                </a:ext>
              </a:extLst>
            </p:cNvPr>
            <p:cNvSpPr txBox="1">
              <a:spLocks noChangeArrowheads="1"/>
            </p:cNvSpPr>
            <p:nvPr/>
          </p:nvSpPr>
          <p:spPr bwMode="auto">
            <a:xfrm>
              <a:off x="8526" y="12366"/>
              <a:ext cx="1680" cy="124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FF3300"/>
                </a:solidFill>
                <a:latin typeface="华文新魏" panose="02010800040101010101" pitchFamily="2" charset="-122"/>
                <a:ea typeface="华文新魏" panose="02010800040101010101" pitchFamily="2" charset="-122"/>
              </a:endParaRPr>
            </a:p>
            <a:p>
              <a:pPr algn="ctr"/>
              <a:r>
                <a:rPr kumimoji="0" lang="en-US" altLang="zh-CN" sz="1800">
                  <a:solidFill>
                    <a:srgbClr val="FF3300"/>
                  </a:solidFill>
                  <a:ea typeface="华文新魏" panose="02010800040101010101" pitchFamily="2" charset="-122"/>
                </a:rPr>
                <a:t>…</a:t>
              </a:r>
              <a:r>
                <a:rPr kumimoji="0" lang="en-US" altLang="zh-CN" sz="1800">
                  <a:solidFill>
                    <a:srgbClr val="FF3300"/>
                  </a:solidFill>
                  <a:latin typeface="华文新魏" panose="02010800040101010101" pitchFamily="2" charset="-122"/>
                  <a:ea typeface="华文新魏" panose="02010800040101010101" pitchFamily="2" charset="-122"/>
                </a:rPr>
                <a:t> </a:t>
              </a:r>
              <a:r>
                <a:rPr kumimoji="0" lang="en-US" altLang="zh-CN" sz="1800">
                  <a:solidFill>
                    <a:srgbClr val="FF3300"/>
                  </a:solidFill>
                  <a:ea typeface="华文新魏" panose="02010800040101010101" pitchFamily="2" charset="-122"/>
                </a:rPr>
                <a:t>…</a:t>
              </a:r>
              <a:endParaRPr kumimoji="0" lang="en-US" altLang="zh-CN" sz="1800">
                <a:solidFill>
                  <a:srgbClr val="FF3300"/>
                </a:solidFill>
                <a:latin typeface="华文新魏" panose="02010800040101010101" pitchFamily="2" charset="-122"/>
                <a:ea typeface="华文新魏" panose="02010800040101010101" pitchFamily="2" charset="-122"/>
              </a:endParaRPr>
            </a:p>
          </p:txBody>
        </p:sp>
        <p:sp>
          <p:nvSpPr>
            <p:cNvPr id="15378" name="AutoShape 18">
              <a:extLst>
                <a:ext uri="{FF2B5EF4-FFF2-40B4-BE49-F238E27FC236}">
                  <a16:creationId xmlns:a16="http://schemas.microsoft.com/office/drawing/2014/main" id="{64431116-BD9E-4E00-AD5B-995B6719349B}"/>
                </a:ext>
              </a:extLst>
            </p:cNvPr>
            <p:cNvSpPr>
              <a:spLocks noChangeArrowheads="1"/>
            </p:cNvSpPr>
            <p:nvPr/>
          </p:nvSpPr>
          <p:spPr bwMode="auto">
            <a:xfrm>
              <a:off x="3486" y="12054"/>
              <a:ext cx="420" cy="312"/>
            </a:xfrm>
            <a:prstGeom prst="flowChartMerge">
              <a:avLst/>
            </a:prstGeom>
            <a:solidFill>
              <a:schemeClr val="accent1"/>
            </a:solidFill>
            <a:ln w="190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79" name="Text Box 19">
              <a:extLst>
                <a:ext uri="{FF2B5EF4-FFF2-40B4-BE49-F238E27FC236}">
                  <a16:creationId xmlns:a16="http://schemas.microsoft.com/office/drawing/2014/main" id="{DFA794E7-EB1A-403F-A96C-9C087DF5A821}"/>
                </a:ext>
              </a:extLst>
            </p:cNvPr>
            <p:cNvSpPr txBox="1">
              <a:spLocks noChangeArrowheads="1"/>
            </p:cNvSpPr>
            <p:nvPr/>
          </p:nvSpPr>
          <p:spPr bwMode="auto">
            <a:xfrm>
              <a:off x="3486" y="11430"/>
              <a:ext cx="6510" cy="468"/>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solidFill>
                    <a:srgbClr val="FF3300"/>
                  </a:solidFill>
                  <a:latin typeface="华文新魏" panose="02010800040101010101" pitchFamily="2" charset="-122"/>
                  <a:ea typeface="华文新魏" panose="02010800040101010101" pitchFamily="2" charset="-122"/>
                </a:rPr>
                <a:t>磁头</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正走</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反走</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正读</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反读</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正写</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反写</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倒带</a:t>
              </a:r>
              <a:r>
                <a:rPr kumimoji="0" lang="en-US" altLang="zh-CN" sz="2000">
                  <a:solidFill>
                    <a:srgbClr val="FF3300"/>
                  </a:solidFill>
                  <a:latin typeface="华文新魏" panose="02010800040101010101" pitchFamily="2" charset="-122"/>
                  <a:ea typeface="华文新魏" panose="02010800040101010101" pitchFamily="2" charset="-122"/>
                </a:rPr>
                <a:t>)</a:t>
              </a:r>
            </a:p>
          </p:txBody>
        </p:sp>
      </p:gr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EDE687F-0968-4D4F-8299-025418F30F53}"/>
              </a:ext>
            </a:extLst>
          </p:cNvPr>
          <p:cNvSpPr>
            <a:spLocks noGrp="1" noChangeArrowheads="1"/>
          </p:cNvSpPr>
          <p:nvPr>
            <p:ph type="title"/>
          </p:nvPr>
        </p:nvSpPr>
        <p:spPr>
          <a:xfrm>
            <a:off x="8382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存储设备的物理结构</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直接存取存储设备</a:t>
            </a:r>
          </a:p>
        </p:txBody>
      </p:sp>
      <p:sp>
        <p:nvSpPr>
          <p:cNvPr id="16387" name="Rectangle 3">
            <a:extLst>
              <a:ext uri="{FF2B5EF4-FFF2-40B4-BE49-F238E27FC236}">
                <a16:creationId xmlns:a16="http://schemas.microsoft.com/office/drawing/2014/main" id="{DF038554-0A03-4792-9A0C-024495B3281C}"/>
              </a:ext>
            </a:extLst>
          </p:cNvPr>
          <p:cNvSpPr>
            <a:spLocks noGrp="1" noChangeArrowheads="1"/>
          </p:cNvSpPr>
          <p:nvPr>
            <p:ph type="body" idx="1"/>
          </p:nvPr>
        </p:nvSpPr>
        <p:spPr>
          <a:xfrm>
            <a:off x="914400" y="1981200"/>
            <a:ext cx="7239000" cy="4191000"/>
          </a:xfrm>
        </p:spPr>
        <p:txBody>
          <a:bodyPr/>
          <a:lstStyle/>
          <a:p>
            <a:pPr eaLnBrk="1" hangingPunct="1"/>
            <a:r>
              <a:rPr lang="zh-CN" altLang="en-US" sz="3600">
                <a:latin typeface="华文新魏" panose="02010800040101010101" pitchFamily="2" charset="-122"/>
                <a:ea typeface="华文新魏" panose="02010800040101010101" pitchFamily="2" charset="-122"/>
              </a:rPr>
              <a:t>磁盘是一种直接</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随机</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存取存储设备。每个物理记录有确定的位置和唯一的地址，存取任何一个物理块所需的时间几乎不依赖于此信息的位置。 </a:t>
            </a:r>
          </a:p>
          <a:p>
            <a:pPr eaLnBrk="1" hangingPunct="1"/>
            <a:r>
              <a:rPr lang="zh-CN" altLang="en-US" sz="3600">
                <a:latin typeface="华文新魏" panose="02010800040101010101" pitchFamily="2" charset="-122"/>
                <a:ea typeface="华文新魏" panose="02010800040101010101" pitchFamily="2" charset="-122"/>
              </a:rPr>
              <a:t>访问磁盘记录参数：柱面号、磁头号、块号</a:t>
            </a: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4B9C264-4D11-46B9-A1DB-59F9E5E10A80}"/>
              </a:ext>
            </a:extLst>
          </p:cNvPr>
          <p:cNvSpPr>
            <a:spLocks noGrp="1" noChangeArrowheads="1"/>
          </p:cNvSpPr>
          <p:nvPr>
            <p:ph type="title"/>
          </p:nvPr>
        </p:nvSpPr>
        <p:spPr>
          <a:xfrm>
            <a:off x="762000" y="762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5.5.2</a:t>
            </a:r>
            <a:r>
              <a:rPr lang="zh-CN" altLang="en-US" sz="4800">
                <a:latin typeface="华文新魏" panose="02010800040101010101" pitchFamily="2" charset="-122"/>
                <a:ea typeface="华文新魏" panose="02010800040101010101" pitchFamily="2" charset="-122"/>
              </a:rPr>
              <a:t>循环排序</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D4A647CC-D8FA-4390-B5C8-17F10D4DA994}"/>
              </a:ext>
            </a:extLst>
          </p:cNvPr>
          <p:cNvSpPr>
            <a:spLocks noGrp="1" noChangeArrowheads="1"/>
          </p:cNvSpPr>
          <p:nvPr>
            <p:ph type="body" idx="1"/>
          </p:nvPr>
        </p:nvSpPr>
        <p:spPr>
          <a:xfrm>
            <a:off x="914400" y="1371600"/>
            <a:ext cx="8229600" cy="5181600"/>
          </a:xfrm>
        </p:spPr>
        <p:txBody>
          <a:bodyPr/>
          <a:lstStyle/>
          <a:p>
            <a:pPr algn="just" eaLnBrk="1" hangingPunct="1"/>
            <a:r>
              <a:rPr lang="zh-CN" altLang="en-US" sz="3600">
                <a:latin typeface="华文新魏" panose="02010800040101010101" pitchFamily="2" charset="-122"/>
                <a:ea typeface="华文新魏" panose="02010800040101010101" pitchFamily="2" charset="-122"/>
              </a:rPr>
              <a:t>考虑磁道保存</a:t>
            </a: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个记录的旋转型设备，假定收到四个</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请求。</a:t>
            </a:r>
          </a:p>
          <a:p>
            <a:pPr algn="just" eaLnBrk="1" hangingPunct="1">
              <a:buFontTx/>
              <a:buNone/>
            </a:pPr>
            <a:r>
              <a:rPr lang="zh-CN" altLang="en-US" sz="3600">
                <a:latin typeface="华文新魏" panose="02010800040101010101" pitchFamily="2" charset="-122"/>
                <a:ea typeface="华文新魏" panose="02010800040101010101" pitchFamily="2" charset="-122"/>
              </a:rPr>
              <a:t>              请求次序  记录号</a:t>
            </a:r>
          </a:p>
          <a:p>
            <a:pPr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      读记录</a:t>
            </a:r>
            <a:r>
              <a:rPr lang="en-US" altLang="zh-CN" sz="3600">
                <a:latin typeface="华文新魏" panose="02010800040101010101" pitchFamily="2" charset="-122"/>
                <a:ea typeface="华文新魏" panose="02010800040101010101" pitchFamily="2" charset="-122"/>
              </a:rPr>
              <a:t>4</a:t>
            </a:r>
          </a:p>
          <a:p>
            <a:pPr algn="just"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     读记录</a:t>
            </a:r>
            <a:r>
              <a:rPr lang="en-US" altLang="zh-CN" sz="3600">
                <a:latin typeface="华文新魏" panose="02010800040101010101" pitchFamily="2" charset="-122"/>
                <a:ea typeface="华文新魏" panose="02010800040101010101" pitchFamily="2" charset="-122"/>
              </a:rPr>
              <a:t>3</a:t>
            </a:r>
          </a:p>
          <a:p>
            <a:pPr algn="just"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     读记录</a:t>
            </a:r>
            <a:r>
              <a:rPr lang="en-US" altLang="zh-CN" sz="3600">
                <a:latin typeface="华文新魏" panose="02010800040101010101" pitchFamily="2" charset="-122"/>
                <a:ea typeface="华文新魏" panose="02010800040101010101" pitchFamily="2" charset="-122"/>
              </a:rPr>
              <a:t>2</a:t>
            </a:r>
          </a:p>
          <a:p>
            <a:pPr algn="just"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     读记录</a:t>
            </a:r>
            <a:r>
              <a:rPr lang="en-US" altLang="zh-CN" sz="3600">
                <a:latin typeface="华文新魏" panose="02010800040101010101" pitchFamily="2" charset="-122"/>
                <a:ea typeface="华文新魏" panose="02010800040101010101" pitchFamily="2" charset="-122"/>
              </a:rPr>
              <a:t>1</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65EA458-92E7-4FBE-9B84-E8D348C3169A}"/>
              </a:ext>
            </a:extLst>
          </p:cNvPr>
          <p:cNvSpPr>
            <a:spLocks noGrp="1" noChangeArrowheads="1"/>
          </p:cNvSpPr>
          <p:nvPr>
            <p:ph type="title"/>
          </p:nvPr>
        </p:nvSpPr>
        <p:spPr>
          <a:xfrm>
            <a:off x="685800" y="3810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循环排序</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多种</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请求排序方法</a:t>
            </a:r>
            <a:endParaRPr lang="zh-CN" altLang="en-US">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7EAF70E9-A11E-45F5-BFFC-958B9B374B84}"/>
              </a:ext>
            </a:extLst>
          </p:cNvPr>
          <p:cNvSpPr>
            <a:spLocks noGrp="1" noChangeArrowheads="1"/>
          </p:cNvSpPr>
          <p:nvPr>
            <p:ph type="body" idx="1"/>
          </p:nvPr>
        </p:nvSpPr>
        <p:spPr>
          <a:xfrm>
            <a:off x="533400" y="1600200"/>
            <a:ext cx="7848600" cy="49530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方法</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：按照</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请求次序读记录</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，平均用</a:t>
            </a:r>
            <a:r>
              <a:rPr lang="en-US" altLang="zh-CN">
                <a:latin typeface="华文新魏" panose="02010800040101010101" pitchFamily="2" charset="-122"/>
                <a:ea typeface="华文新魏" panose="02010800040101010101" pitchFamily="2" charset="-122"/>
              </a:rPr>
              <a:t>1/2</a:t>
            </a:r>
            <a:r>
              <a:rPr lang="zh-CN" altLang="en-US">
                <a:latin typeface="华文新魏" panose="02010800040101010101" pitchFamily="2" charset="-122"/>
                <a:ea typeface="华文新魏" panose="02010800040101010101" pitchFamily="2" charset="-122"/>
              </a:rPr>
              <a:t>周定位，再加上</a:t>
            </a:r>
            <a:r>
              <a:rPr lang="en-US" altLang="zh-CN">
                <a:latin typeface="华文新魏" panose="02010800040101010101" pitchFamily="2" charset="-122"/>
                <a:ea typeface="华文新魏" panose="02010800040101010101" pitchFamily="2" charset="-122"/>
              </a:rPr>
              <a:t>1/4</a:t>
            </a:r>
            <a:r>
              <a:rPr lang="zh-CN" altLang="en-US">
                <a:latin typeface="华文新魏" panose="02010800040101010101" pitchFamily="2" charset="-122"/>
                <a:ea typeface="华文新魏" panose="02010800040101010101" pitchFamily="2" charset="-122"/>
              </a:rPr>
              <a:t>周读出记录，总处理时间等于</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周，即</a:t>
            </a:r>
            <a:r>
              <a:rPr lang="en-US" altLang="zh-CN">
                <a:latin typeface="华文新魏" panose="02010800040101010101" pitchFamily="2" charset="-122"/>
                <a:ea typeface="华文新魏" panose="02010800040101010101" pitchFamily="2" charset="-122"/>
              </a:rPr>
              <a:t>60</a:t>
            </a:r>
            <a:r>
              <a:rPr lang="zh-CN" altLang="en-US">
                <a:latin typeface="华文新魏" panose="02010800040101010101" pitchFamily="2" charset="-122"/>
                <a:ea typeface="华文新魏" panose="02010800040101010101" pitchFamily="2" charset="-122"/>
              </a:rPr>
              <a:t>毫秒。</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方法</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：如果次序为读记录</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。总处理时间等于</a:t>
            </a:r>
            <a:r>
              <a:rPr lang="en-US" altLang="zh-CN">
                <a:latin typeface="华文新魏" panose="02010800040101010101" pitchFamily="2" charset="-122"/>
                <a:ea typeface="华文新魏" panose="02010800040101010101" pitchFamily="2" charset="-122"/>
              </a:rPr>
              <a:t>1.5</a:t>
            </a:r>
            <a:r>
              <a:rPr lang="zh-CN" altLang="en-US">
                <a:latin typeface="华文新魏" panose="02010800040101010101" pitchFamily="2" charset="-122"/>
                <a:ea typeface="华文新魏" panose="02010800040101010101" pitchFamily="2" charset="-122"/>
              </a:rPr>
              <a:t>周，即</a:t>
            </a:r>
            <a:r>
              <a:rPr lang="en-US" altLang="zh-CN">
                <a:latin typeface="华文新魏" panose="02010800040101010101" pitchFamily="2" charset="-122"/>
                <a:ea typeface="华文新魏" panose="02010800040101010101" pitchFamily="2" charset="-122"/>
              </a:rPr>
              <a:t>30</a:t>
            </a:r>
            <a:r>
              <a:rPr lang="zh-CN" altLang="en-US">
                <a:latin typeface="华文新魏" panose="02010800040101010101" pitchFamily="2" charset="-122"/>
                <a:ea typeface="华文新魏" panose="02010800040101010101" pitchFamily="2" charset="-122"/>
              </a:rPr>
              <a:t>毫秒。</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方法</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：如果知道当前读位置是记录</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，则采用次序为读记录</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。总处理时间等于１周，即</a:t>
            </a:r>
            <a:r>
              <a:rPr lang="en-US" altLang="zh-CN">
                <a:latin typeface="华文新魏" panose="02010800040101010101" pitchFamily="2" charset="-122"/>
                <a:ea typeface="华文新魏" panose="02010800040101010101" pitchFamily="2" charset="-122"/>
              </a:rPr>
              <a:t>20</a:t>
            </a:r>
            <a:r>
              <a:rPr lang="zh-CN" altLang="en-US">
                <a:latin typeface="华文新魏" panose="02010800040101010101" pitchFamily="2" charset="-122"/>
                <a:ea typeface="华文新魏" panose="02010800040101010101" pitchFamily="2" charset="-122"/>
              </a:rPr>
              <a:t>毫秒。</a:t>
            </a:r>
          </a:p>
          <a:p>
            <a:pPr algn="just"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60C39A6-6918-48F5-8BA1-56173F1EB606}"/>
              </a:ext>
            </a:extLst>
          </p:cNvPr>
          <p:cNvSpPr>
            <a:spLocks noGrp="1" noChangeArrowheads="1"/>
          </p:cNvSpPr>
          <p:nvPr>
            <p:ph type="title"/>
          </p:nvPr>
        </p:nvSpPr>
        <p:spPr>
          <a:xfrm>
            <a:off x="762000" y="762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5.5.3 </a:t>
            </a:r>
            <a:r>
              <a:rPr lang="zh-CN" altLang="en-US" sz="4800">
                <a:latin typeface="华文新魏" panose="02010800040101010101" pitchFamily="2" charset="-122"/>
                <a:ea typeface="华文新魏" panose="02010800040101010101" pitchFamily="2" charset="-122"/>
              </a:rPr>
              <a:t>优化分布</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9459" name="Rectangle 3">
            <a:extLst>
              <a:ext uri="{FF2B5EF4-FFF2-40B4-BE49-F238E27FC236}">
                <a16:creationId xmlns:a16="http://schemas.microsoft.com/office/drawing/2014/main" id="{A1B99902-03B9-4E06-8D74-77F5CC50A519}"/>
              </a:ext>
            </a:extLst>
          </p:cNvPr>
          <p:cNvSpPr>
            <a:spLocks noGrp="1" noChangeArrowheads="1"/>
          </p:cNvSpPr>
          <p:nvPr>
            <p:ph type="body" idx="1"/>
          </p:nvPr>
        </p:nvSpPr>
        <p:spPr>
          <a:xfrm>
            <a:off x="914400" y="1371600"/>
            <a:ext cx="7315200" cy="5257800"/>
          </a:xfrm>
        </p:spPr>
        <p:txBody>
          <a:bodyPr/>
          <a:lstStyle/>
          <a:p>
            <a:pPr algn="just" eaLnBrk="1" hangingPunct="1">
              <a:lnSpc>
                <a:spcPct val="90000"/>
              </a:lnSpc>
            </a:pPr>
            <a:r>
              <a:rPr lang="zh-CN" altLang="en-US" sz="2800">
                <a:latin typeface="华文新魏" panose="02010800040101010101" pitchFamily="2" charset="-122"/>
                <a:ea typeface="华文新魏" panose="02010800040101010101" pitchFamily="2" charset="-122"/>
              </a:rPr>
              <a:t>信息在存储空间的排列方式会影响存取等待时间。考虑</a:t>
            </a:r>
            <a:r>
              <a:rPr lang="en-US" altLang="zh-CN" sz="2800">
                <a:latin typeface="华文新魏" panose="02010800040101010101" pitchFamily="2" charset="-122"/>
                <a:ea typeface="华文新魏" panose="02010800040101010101" pitchFamily="2" charset="-122"/>
              </a:rPr>
              <a:t>10</a:t>
            </a:r>
            <a:r>
              <a:rPr lang="zh-CN" altLang="en-US" sz="2800">
                <a:latin typeface="华文新魏" panose="02010800040101010101" pitchFamily="2" charset="-122"/>
                <a:ea typeface="华文新魏" panose="02010800040101010101" pitchFamily="2" charset="-122"/>
              </a:rPr>
              <a:t>个逻辑记录</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B</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J</a:t>
            </a:r>
            <a:r>
              <a:rPr lang="zh-CN" altLang="en-US" sz="2800">
                <a:latin typeface="华文新魏" panose="02010800040101010101" pitchFamily="2" charset="-122"/>
                <a:ea typeface="华文新魏" panose="02010800040101010101" pitchFamily="2" charset="-122"/>
              </a:rPr>
              <a:t>被存于旋转型设备上，每道存放</a:t>
            </a:r>
            <a:r>
              <a:rPr lang="en-US" altLang="zh-CN" sz="2800">
                <a:latin typeface="华文新魏" panose="02010800040101010101" pitchFamily="2" charset="-122"/>
                <a:ea typeface="华文新魏" panose="02010800040101010101" pitchFamily="2" charset="-122"/>
              </a:rPr>
              <a:t>10</a:t>
            </a:r>
            <a:r>
              <a:rPr lang="zh-CN" altLang="en-US" sz="2800">
                <a:latin typeface="华文新魏" panose="02010800040101010101" pitchFamily="2" charset="-122"/>
                <a:ea typeface="华文新魏" panose="02010800040101010101" pitchFamily="2" charset="-122"/>
              </a:rPr>
              <a:t>个记录，安排如下：      </a:t>
            </a:r>
          </a:p>
          <a:p>
            <a:pPr algn="just" eaLnBrk="1" hangingPunct="1">
              <a:lnSpc>
                <a:spcPct val="90000"/>
              </a:lnSpc>
              <a:buFontTx/>
              <a:buNone/>
            </a:pPr>
            <a:r>
              <a:rPr lang="zh-CN" altLang="en-US" sz="2800">
                <a:solidFill>
                  <a:schemeClr val="tx2"/>
                </a:solidFill>
                <a:latin typeface="华文新魏" panose="02010800040101010101" pitchFamily="2" charset="-122"/>
                <a:ea typeface="华文新魏" panose="02010800040101010101" pitchFamily="2" charset="-122"/>
              </a:rPr>
              <a:t>物理块        逻辑纪录</a:t>
            </a:r>
          </a:p>
          <a:p>
            <a:pPr algn="just" eaLnBrk="1" hangingPunct="1">
              <a:lnSpc>
                <a:spcPct val="90000"/>
              </a:lnSpc>
              <a:buFontTx/>
              <a:buNone/>
            </a:pPr>
            <a:r>
              <a:rPr lang="en-US" altLang="zh-CN" sz="2800">
                <a:solidFill>
                  <a:schemeClr val="tx2"/>
                </a:solidFill>
                <a:latin typeface="华文新魏" panose="02010800040101010101" pitchFamily="2" charset="-122"/>
                <a:ea typeface="华文新魏" panose="02010800040101010101" pitchFamily="2" charset="-122"/>
              </a:rPr>
              <a:t>1-10          A-J</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处理</a:t>
            </a:r>
            <a:r>
              <a:rPr lang="en-US" altLang="zh-CN" sz="2800">
                <a:latin typeface="华文新魏" panose="02010800040101010101" pitchFamily="2" charset="-122"/>
                <a:ea typeface="华文新魏" panose="02010800040101010101" pitchFamily="2" charset="-122"/>
              </a:rPr>
              <a:t>10</a:t>
            </a:r>
            <a:r>
              <a:rPr lang="zh-CN" altLang="en-US" sz="2800">
                <a:latin typeface="华文新魏" panose="02010800040101010101" pitchFamily="2" charset="-122"/>
                <a:ea typeface="华文新魏" panose="02010800040101010101" pitchFamily="2" charset="-122"/>
              </a:rPr>
              <a:t>个记录的总时间                         </a:t>
            </a:r>
          </a:p>
          <a:p>
            <a:pPr algn="just"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10</a:t>
            </a:r>
            <a:r>
              <a:rPr lang="zh-CN" altLang="en-US" sz="2800">
                <a:latin typeface="华文新魏" panose="02010800040101010101" pitchFamily="2" charset="-122"/>
                <a:ea typeface="华文新魏" panose="02010800040101010101" pitchFamily="2" charset="-122"/>
              </a:rPr>
              <a:t>毫秒</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移动到记录</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的平均时间</a:t>
            </a:r>
            <a:r>
              <a:rPr lang="en-US" altLang="zh-CN" sz="2800">
                <a:latin typeface="华文新魏" panose="02010800040101010101" pitchFamily="2" charset="-122"/>
                <a:ea typeface="华文新魏" panose="02010800040101010101" pitchFamily="2" charset="-122"/>
              </a:rPr>
              <a:t>)+ 2</a:t>
            </a:r>
            <a:r>
              <a:rPr lang="zh-CN" altLang="en-US" sz="2800">
                <a:latin typeface="华文新魏" panose="02010800040101010101" pitchFamily="2" charset="-122"/>
                <a:ea typeface="华文新魏" panose="02010800040101010101" pitchFamily="2" charset="-122"/>
              </a:rPr>
              <a:t>毫秒</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读记录</a:t>
            </a:r>
            <a:r>
              <a:rPr lang="en-US" altLang="zh-CN" sz="2800">
                <a:latin typeface="华文新魏" panose="02010800040101010101" pitchFamily="2" charset="-122"/>
                <a:ea typeface="华文新魏" panose="02010800040101010101" pitchFamily="2" charset="-122"/>
              </a:rPr>
              <a:t>A)+4</a:t>
            </a:r>
            <a:r>
              <a:rPr lang="zh-CN" altLang="en-US" sz="2800">
                <a:latin typeface="华文新魏" panose="02010800040101010101" pitchFamily="2" charset="-122"/>
                <a:ea typeface="华文新魏" panose="02010800040101010101" pitchFamily="2" charset="-122"/>
              </a:rPr>
              <a:t>毫秒</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处理记录</a:t>
            </a:r>
            <a:r>
              <a:rPr lang="en-US" altLang="zh-CN" sz="2800">
                <a:latin typeface="华文新魏" panose="02010800040101010101" pitchFamily="2" charset="-122"/>
                <a:ea typeface="华文新魏" panose="02010800040101010101" pitchFamily="2" charset="-122"/>
              </a:rPr>
              <a:t>A)+9×[16</a:t>
            </a:r>
            <a:r>
              <a:rPr lang="zh-CN" altLang="en-US" sz="2800">
                <a:latin typeface="华文新魏" panose="02010800040101010101" pitchFamily="2" charset="-122"/>
                <a:ea typeface="华文新魏" panose="02010800040101010101" pitchFamily="2" charset="-122"/>
              </a:rPr>
              <a:t>毫秒</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访问下一记录</a:t>
            </a:r>
            <a:r>
              <a:rPr lang="en-US" altLang="zh-CN" sz="2800">
                <a:latin typeface="华文新魏" panose="02010800040101010101" pitchFamily="2" charset="-122"/>
                <a:ea typeface="华文新魏" panose="02010800040101010101" pitchFamily="2" charset="-122"/>
              </a:rPr>
              <a:t>) +2</a:t>
            </a:r>
            <a:r>
              <a:rPr lang="zh-CN" altLang="en-US" sz="2800">
                <a:latin typeface="华文新魏" panose="02010800040101010101" pitchFamily="2" charset="-122"/>
                <a:ea typeface="华文新魏" panose="02010800040101010101" pitchFamily="2" charset="-122"/>
              </a:rPr>
              <a:t>毫秒</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读记录</a:t>
            </a: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毫秒</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处理记录</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214</a:t>
            </a:r>
            <a:r>
              <a:rPr lang="zh-CN" altLang="en-US" sz="2800">
                <a:latin typeface="华文新魏" panose="02010800040101010101" pitchFamily="2" charset="-122"/>
                <a:ea typeface="华文新魏" panose="02010800040101010101" pitchFamily="2" charset="-122"/>
              </a:rPr>
              <a:t>毫秒</a:t>
            </a:r>
          </a:p>
          <a:p>
            <a:pPr algn="just"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p>
          <a:p>
            <a:pPr eaLnBrk="1" hangingPunct="1">
              <a:lnSpc>
                <a:spcPct val="90000"/>
              </a:lnSpc>
              <a:buFontTx/>
              <a:buNone/>
            </a:pPr>
            <a:endParaRPr lang="zh-CN" altLang="en-US" sz="2800">
              <a:latin typeface="华文新魏" panose="02010800040101010101" pitchFamily="2" charset="-122"/>
              <a:ea typeface="华文新魏" panose="02010800040101010101" pitchFamily="2" charset="-122"/>
            </a:endParaRPr>
          </a:p>
          <a:p>
            <a:pPr algn="just" eaLnBrk="1" hangingPunct="1">
              <a:lnSpc>
                <a:spcPct val="90000"/>
              </a:lnSpc>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A622ED4-8140-4104-825B-8E9DD8AB9E98}"/>
              </a:ext>
            </a:extLst>
          </p:cNvPr>
          <p:cNvSpPr>
            <a:spLocks noGrp="1" noChangeArrowheads="1"/>
          </p:cNvSpPr>
          <p:nvPr>
            <p:ph type="title"/>
          </p:nvPr>
        </p:nvSpPr>
        <p:spPr>
          <a:xfrm>
            <a:off x="685800" y="685800"/>
            <a:ext cx="7772400" cy="1143000"/>
          </a:xfrm>
        </p:spPr>
        <p:txBody>
          <a:bodyPr/>
          <a:lstStyle/>
          <a:p>
            <a:pPr eaLnBrk="1" hangingPunct="1"/>
            <a:r>
              <a:rPr lang="zh-CN" altLang="en-US" sz="5400">
                <a:latin typeface="华文新魏" panose="02010800040101010101" pitchFamily="2" charset="-122"/>
                <a:ea typeface="华文新魏" panose="02010800040101010101" pitchFamily="2" charset="-122"/>
              </a:rPr>
              <a:t>优化分布</a:t>
            </a:r>
            <a:r>
              <a:rPr lang="en-US" altLang="zh-CN" sz="5400">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按照下面方式对信息优化分布</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20483" name="Rectangle 3">
            <a:extLst>
              <a:ext uri="{FF2B5EF4-FFF2-40B4-BE49-F238E27FC236}">
                <a16:creationId xmlns:a16="http://schemas.microsoft.com/office/drawing/2014/main" id="{EE5FE763-26A1-4829-A9F1-F09B06076552}"/>
              </a:ext>
            </a:extLst>
          </p:cNvPr>
          <p:cNvSpPr>
            <a:spLocks noGrp="1" noChangeArrowheads="1"/>
          </p:cNvSpPr>
          <p:nvPr>
            <p:ph type="body" idx="1"/>
          </p:nvPr>
        </p:nvSpPr>
        <p:spPr>
          <a:xfrm>
            <a:off x="685800" y="1600200"/>
            <a:ext cx="7620000" cy="4724400"/>
          </a:xfrm>
        </p:spPr>
        <p:txBody>
          <a:bodyPr/>
          <a:lstStyle/>
          <a:p>
            <a:pPr algn="ctr" eaLnBrk="1" hangingPunct="1">
              <a:lnSpc>
                <a:spcPct val="90000"/>
              </a:lnSpc>
              <a:buFontTx/>
              <a:buNone/>
            </a:pPr>
            <a:r>
              <a:rPr lang="zh-CN" altLang="en-US" sz="2800">
                <a:solidFill>
                  <a:srgbClr val="6600CC"/>
                </a:solidFill>
                <a:latin typeface="华文新魏" panose="02010800040101010101" pitchFamily="2" charset="-122"/>
                <a:ea typeface="华文新魏" panose="02010800040101010101" pitchFamily="2" charset="-122"/>
              </a:rPr>
              <a:t>物理块           逻辑纪录</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1                  A</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2                  H</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3                  E</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4                  B</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5                  I</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6                  F</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7                  C</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8                  J</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9                  G</a:t>
            </a:r>
          </a:p>
          <a:p>
            <a:pPr algn="ctr" eaLnBrk="1" hangingPunct="1">
              <a:lnSpc>
                <a:spcPct val="90000"/>
              </a:lnSpc>
              <a:buFontTx/>
              <a:buNone/>
            </a:pPr>
            <a:r>
              <a:rPr lang="en-US" altLang="zh-CN" sz="2800">
                <a:solidFill>
                  <a:srgbClr val="6600CC"/>
                </a:solidFill>
                <a:latin typeface="华文新魏" panose="02010800040101010101" pitchFamily="2" charset="-122"/>
                <a:ea typeface="华文新魏" panose="02010800040101010101" pitchFamily="2" charset="-122"/>
              </a:rPr>
              <a:t>10                 D</a:t>
            </a:r>
          </a:p>
          <a:p>
            <a:pPr eaLnBrk="1" hangingPunct="1">
              <a:lnSpc>
                <a:spcPct val="90000"/>
              </a:lnSpc>
              <a:buFontTx/>
              <a:buNone/>
            </a:pPr>
            <a:endParaRPr lang="en-US" altLang="zh-CN" sz="2800">
              <a:solidFill>
                <a:srgbClr val="6600CC"/>
              </a:solidFill>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ECBEEC6-AEEE-4386-979A-43E873704559}"/>
              </a:ext>
            </a:extLst>
          </p:cNvPr>
          <p:cNvSpPr>
            <a:spLocks noGrp="1" noChangeArrowheads="1"/>
          </p:cNvSpPr>
          <p:nvPr>
            <p:ph type="title"/>
          </p:nvPr>
        </p:nvSpPr>
        <p:spPr>
          <a:xfrm>
            <a:off x="762000" y="7620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5.4</a:t>
            </a:r>
            <a:r>
              <a:rPr lang="zh-CN" altLang="en-US" sz="5400">
                <a:latin typeface="华文新魏" panose="02010800040101010101" pitchFamily="2" charset="-122"/>
                <a:ea typeface="华文新魏" panose="02010800040101010101" pitchFamily="2" charset="-122"/>
              </a:rPr>
              <a:t>缓冲技术</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D6CBAA7C-CEDA-420B-B842-0DDD43915269}"/>
              </a:ext>
            </a:extLst>
          </p:cNvPr>
          <p:cNvSpPr>
            <a:spLocks noGrp="1" noChangeArrowheads="1"/>
          </p:cNvSpPr>
          <p:nvPr>
            <p:ph type="body" idx="1"/>
          </p:nvPr>
        </p:nvSpPr>
        <p:spPr>
          <a:xfrm>
            <a:off x="1143000" y="1371600"/>
            <a:ext cx="7162800" cy="51054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4000">
                <a:solidFill>
                  <a:schemeClr val="tx2"/>
                </a:solidFill>
                <a:latin typeface="华文新魏" panose="02010800040101010101" pitchFamily="2" charset="-122"/>
                <a:ea typeface="华文新魏" panose="02010800040101010101" pitchFamily="2" charset="-122"/>
              </a:rPr>
              <a:t>引入缓冲技术的目的</a:t>
            </a:r>
          </a:p>
          <a:p>
            <a:pPr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改善中央处理器与外围设备之间速度不配的矛盾，</a:t>
            </a:r>
          </a:p>
          <a:p>
            <a:pPr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协调逻辑记录大小与物理记录大小不一致，</a:t>
            </a:r>
          </a:p>
          <a:p>
            <a:pPr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提高</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设备的并行性。</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161EFD9-01E3-49A0-A5C0-E25A0E04E1D0}"/>
              </a:ext>
            </a:extLst>
          </p:cNvPr>
          <p:cNvSpPr>
            <a:spLocks noGrp="1" noChangeArrowheads="1"/>
          </p:cNvSpPr>
          <p:nvPr>
            <p:ph type="title"/>
          </p:nvPr>
        </p:nvSpPr>
        <p:spPr>
          <a:xfrm>
            <a:off x="762000" y="609600"/>
            <a:ext cx="7772400" cy="1143000"/>
          </a:xfrm>
        </p:spPr>
        <p:txBody>
          <a:bodyPr/>
          <a:lstStyle/>
          <a:p>
            <a:pPr eaLnBrk="1" hangingPunct="1"/>
            <a:r>
              <a:rPr lang="zh-CN" altLang="en-US" sz="5400">
                <a:latin typeface="华文新魏" panose="02010800040101010101" pitchFamily="2" charset="-122"/>
                <a:ea typeface="华文新魏" panose="02010800040101010101" pitchFamily="2" charset="-122"/>
              </a:rPr>
              <a:t>优化分布</a:t>
            </a:r>
            <a:r>
              <a:rPr lang="en-US" altLang="zh-CN" sz="5400">
                <a:latin typeface="华文新魏" panose="02010800040101010101" pitchFamily="2" charset="-122"/>
                <a:ea typeface="华文新魏" panose="02010800040101010101" pitchFamily="2" charset="-122"/>
              </a:rPr>
              <a:t>(3)</a:t>
            </a:r>
            <a:br>
              <a:rPr lang="en-US" altLang="zh-CN" sz="54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处理</a:t>
            </a:r>
            <a:r>
              <a:rPr lang="en-US" altLang="zh-CN" sz="3600">
                <a:latin typeface="华文新魏" panose="02010800040101010101" pitchFamily="2" charset="-122"/>
                <a:ea typeface="华文新魏" panose="02010800040101010101" pitchFamily="2" charset="-122"/>
              </a:rPr>
              <a:t>10</a:t>
            </a:r>
            <a:r>
              <a:rPr lang="zh-CN" altLang="en-US" sz="3600">
                <a:latin typeface="华文新魏" panose="02010800040101010101" pitchFamily="2" charset="-122"/>
                <a:ea typeface="华文新魏" panose="02010800040101010101" pitchFamily="2" charset="-122"/>
              </a:rPr>
              <a:t>个记录的总时间为</a:t>
            </a:r>
          </a:p>
        </p:txBody>
      </p:sp>
      <p:sp>
        <p:nvSpPr>
          <p:cNvPr id="21507" name="Rectangle 3">
            <a:extLst>
              <a:ext uri="{FF2B5EF4-FFF2-40B4-BE49-F238E27FC236}">
                <a16:creationId xmlns:a16="http://schemas.microsoft.com/office/drawing/2014/main" id="{122B069B-3946-4DD2-A1E5-4F68B4464AFB}"/>
              </a:ext>
            </a:extLst>
          </p:cNvPr>
          <p:cNvSpPr>
            <a:spLocks noGrp="1" noChangeArrowheads="1"/>
          </p:cNvSpPr>
          <p:nvPr>
            <p:ph type="body" idx="1"/>
          </p:nvPr>
        </p:nvSpPr>
        <p:spPr>
          <a:xfrm>
            <a:off x="990600" y="1981200"/>
            <a:ext cx="6705600" cy="42672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10</a:t>
            </a:r>
            <a:r>
              <a:rPr lang="zh-CN" altLang="en-US" sz="3600">
                <a:latin typeface="华文新魏" panose="02010800040101010101" pitchFamily="2" charset="-122"/>
                <a:ea typeface="华文新魏" panose="02010800040101010101" pitchFamily="2" charset="-122"/>
              </a:rPr>
              <a:t>毫秒</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移动到记录</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的平均时间</a:t>
            </a:r>
            <a:r>
              <a:rPr lang="en-US" altLang="zh-CN" sz="3600">
                <a:latin typeface="华文新魏" panose="02010800040101010101" pitchFamily="2" charset="-122"/>
                <a:ea typeface="华文新魏" panose="02010800040101010101" pitchFamily="2" charset="-122"/>
              </a:rPr>
              <a:t>)+10×[2</a:t>
            </a:r>
            <a:r>
              <a:rPr lang="zh-CN" altLang="en-US" sz="3600">
                <a:latin typeface="华文新魏" panose="02010800040101010101" pitchFamily="2" charset="-122"/>
                <a:ea typeface="华文新魏" panose="02010800040101010101" pitchFamily="2" charset="-122"/>
              </a:rPr>
              <a:t>毫秒（读记录）</a:t>
            </a: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毫秒（处理记录）</a:t>
            </a:r>
            <a:r>
              <a:rPr lang="en-US" altLang="zh-CN" sz="3600">
                <a:latin typeface="华文新魏" panose="02010800040101010101" pitchFamily="2" charset="-122"/>
                <a:ea typeface="华文新魏" panose="02010800040101010101" pitchFamily="2" charset="-122"/>
              </a:rPr>
              <a:t>]</a:t>
            </a:r>
          </a:p>
          <a:p>
            <a:pPr algn="just" eaLnBrk="1" hangingPunct="1">
              <a:buFontTx/>
              <a:buNone/>
            </a:pPr>
            <a:r>
              <a:rPr lang="en-US" altLang="zh-CN" sz="3600">
                <a:latin typeface="华文新魏" panose="02010800040101010101" pitchFamily="2" charset="-122"/>
                <a:ea typeface="华文新魏" panose="02010800040101010101" pitchFamily="2" charset="-122"/>
              </a:rPr>
              <a:t>    =70</a:t>
            </a:r>
            <a:r>
              <a:rPr lang="zh-CN" altLang="en-US" sz="3600">
                <a:latin typeface="华文新魏" panose="02010800040101010101" pitchFamily="2" charset="-122"/>
                <a:ea typeface="华文新魏" panose="02010800040101010101" pitchFamily="2" charset="-122"/>
              </a:rPr>
              <a:t>毫秒</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150029D-DB02-4A37-951F-2EE161D67EB1}"/>
              </a:ext>
            </a:extLst>
          </p:cNvPr>
          <p:cNvSpPr>
            <a:spLocks noGrp="1" noChangeArrowheads="1"/>
          </p:cNvSpPr>
          <p:nvPr>
            <p:ph type="title"/>
          </p:nvPr>
        </p:nvSpPr>
        <p:spPr>
          <a:xfrm>
            <a:off x="609600" y="7620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5.5.4 </a:t>
            </a:r>
            <a:r>
              <a:rPr lang="zh-CN" altLang="en-US" sz="5400">
                <a:latin typeface="华文新魏" panose="02010800040101010101" pitchFamily="2" charset="-122"/>
                <a:ea typeface="华文新魏" panose="02010800040101010101" pitchFamily="2" charset="-122"/>
              </a:rPr>
              <a:t>交替地址</a:t>
            </a:r>
            <a:br>
              <a:rPr lang="zh-CN" altLang="en-US" sz="5400">
                <a:latin typeface="华文新魏" panose="02010800040101010101" pitchFamily="2" charset="-122"/>
                <a:ea typeface="华文新魏" panose="02010800040101010101" pitchFamily="2" charset="-122"/>
              </a:rPr>
            </a:br>
            <a:endParaRPr lang="zh-CN" altLang="en-US" sz="5400">
              <a:latin typeface="华文新魏" panose="02010800040101010101" pitchFamily="2" charset="-122"/>
              <a:ea typeface="华文新魏" panose="02010800040101010101" pitchFamily="2" charset="-122"/>
            </a:endParaRPr>
          </a:p>
        </p:txBody>
      </p:sp>
      <p:sp>
        <p:nvSpPr>
          <p:cNvPr id="22531" name="Rectangle 3">
            <a:extLst>
              <a:ext uri="{FF2B5EF4-FFF2-40B4-BE49-F238E27FC236}">
                <a16:creationId xmlns:a16="http://schemas.microsoft.com/office/drawing/2014/main" id="{31B265BD-20D1-4716-9908-0CAA311370B9}"/>
              </a:ext>
            </a:extLst>
          </p:cNvPr>
          <p:cNvSpPr>
            <a:spLocks noGrp="1" noChangeArrowheads="1"/>
          </p:cNvSpPr>
          <p:nvPr>
            <p:ph type="body" idx="1"/>
          </p:nvPr>
        </p:nvSpPr>
        <p:spPr>
          <a:xfrm>
            <a:off x="990600" y="1371600"/>
            <a:ext cx="7315200" cy="4800600"/>
          </a:xfrm>
        </p:spPr>
        <p:txBody>
          <a:bodyPr/>
          <a:lstStyle/>
          <a:p>
            <a:pPr eaLnBrk="1" hangingPunct="1"/>
            <a:r>
              <a:rPr lang="zh-CN" altLang="en-US" sz="3600">
                <a:latin typeface="华文新魏" panose="02010800040101010101" pitchFamily="2" charset="-122"/>
                <a:ea typeface="华文新魏" panose="02010800040101010101" pitchFamily="2" charset="-122"/>
              </a:rPr>
              <a:t>每个记录重复记录在设备的多个区域，读相同的数据，有几个交替地址，也称为多重副本或折迭。</a:t>
            </a:r>
          </a:p>
          <a:p>
            <a:pPr eaLnBrk="1" hangingPunct="1"/>
            <a:r>
              <a:rPr lang="zh-CN" altLang="en-US" sz="3600">
                <a:latin typeface="华文新魏" panose="02010800040101010101" pitchFamily="2" charset="-122"/>
                <a:ea typeface="华文新魏" panose="02010800040101010101" pitchFamily="2" charset="-122"/>
              </a:rPr>
              <a:t>成功与否取决于下列因素：数据记录总是读出使用，不需修改写入；数据记录占用的存储空间总量不太大；数据使用极为频繁。</a:t>
            </a: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4578EE1-D30B-48D7-BA7D-B8894306F23C}"/>
              </a:ext>
            </a:extLst>
          </p:cNvPr>
          <p:cNvSpPr>
            <a:spLocks noGrp="1" noChangeArrowheads="1"/>
          </p:cNvSpPr>
          <p:nvPr>
            <p:ph type="title"/>
          </p:nvPr>
        </p:nvSpPr>
        <p:spPr>
          <a:xfrm>
            <a:off x="762000" y="685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5.5.5 </a:t>
            </a:r>
            <a:r>
              <a:rPr lang="zh-CN" altLang="en-US" sz="4800">
                <a:latin typeface="华文新魏" panose="02010800040101010101" pitchFamily="2" charset="-122"/>
                <a:ea typeface="华文新魏" panose="02010800040101010101" pitchFamily="2" charset="-122"/>
              </a:rPr>
              <a:t>搜查定位</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3555" name="Rectangle 3">
            <a:extLst>
              <a:ext uri="{FF2B5EF4-FFF2-40B4-BE49-F238E27FC236}">
                <a16:creationId xmlns:a16="http://schemas.microsoft.com/office/drawing/2014/main" id="{8D84D9D5-A0FE-44F4-82A1-98DD834C2FC5}"/>
              </a:ext>
            </a:extLst>
          </p:cNvPr>
          <p:cNvSpPr>
            <a:spLocks noGrp="1" noChangeArrowheads="1"/>
          </p:cNvSpPr>
          <p:nvPr>
            <p:ph type="body" idx="1"/>
          </p:nvPr>
        </p:nvSpPr>
        <p:spPr>
          <a:xfrm>
            <a:off x="1219200" y="1371600"/>
            <a:ext cx="7010400" cy="4800600"/>
          </a:xfrm>
        </p:spPr>
        <p:txBody>
          <a:bodyPr/>
          <a:lstStyle/>
          <a:p>
            <a:pPr eaLnBrk="1" hangingPunct="1">
              <a:lnSpc>
                <a:spcPct val="90000"/>
              </a:lnSpc>
            </a:pPr>
            <a:r>
              <a:rPr lang="zh-CN" altLang="en-US" sz="4000">
                <a:latin typeface="华文新魏" panose="02010800040101010101" pitchFamily="2" charset="-122"/>
                <a:ea typeface="华文新魏" panose="02010800040101010101" pitchFamily="2" charset="-122"/>
              </a:rPr>
              <a:t>移臂调度有若干策略 </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电梯调度</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算法</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最短查找时间优先</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算法 </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扫描</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算法</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(4)</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分步扫描</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算法 </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(5)</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单向扫描</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算法   </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49C158C-6432-49B7-AD21-396D7EA9ED75}"/>
              </a:ext>
            </a:extLst>
          </p:cNvPr>
          <p:cNvSpPr>
            <a:spLocks noGrp="1" noChangeArrowheads="1"/>
          </p:cNvSpPr>
          <p:nvPr>
            <p:ph type="title"/>
          </p:nvPr>
        </p:nvSpPr>
        <p:spPr>
          <a:xfrm>
            <a:off x="304800" y="990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搜查定位</a:t>
            </a:r>
            <a:r>
              <a:rPr lang="en-US" altLang="zh-CN" sz="4800">
                <a:latin typeface="华文新魏" panose="02010800040101010101" pitchFamily="2" charset="-122"/>
                <a:ea typeface="华文新魏" panose="02010800040101010101" pitchFamily="2" charset="-122"/>
              </a:rPr>
              <a:t>(2) </a:t>
            </a:r>
            <a:br>
              <a:rPr lang="en-US" altLang="zh-CN" sz="4800">
                <a:latin typeface="华文新魏" panose="02010800040101010101" pitchFamily="2" charset="-122"/>
                <a:ea typeface="华文新魏" panose="02010800040101010101" pitchFamily="2" charset="-122"/>
              </a:rPr>
            </a:br>
            <a:r>
              <a:rPr lang="en-US" altLang="zh-CN" sz="3600">
                <a:solidFill>
                  <a:srgbClr val="6600CC"/>
                </a:solidFill>
                <a:ea typeface="华文新魏" panose="02010800040101010101" pitchFamily="2" charset="-122"/>
              </a:rPr>
              <a:t>“</a:t>
            </a:r>
            <a:r>
              <a:rPr lang="zh-CN" altLang="en-US" sz="3600">
                <a:solidFill>
                  <a:srgbClr val="6600CC"/>
                </a:solidFill>
                <a:latin typeface="华文新魏" panose="02010800040101010101" pitchFamily="2" charset="-122"/>
                <a:ea typeface="华文新魏" panose="02010800040101010101" pitchFamily="2" charset="-122"/>
              </a:rPr>
              <a:t>电梯调度</a:t>
            </a:r>
            <a:r>
              <a:rPr lang="zh-CN" altLang="en-US" sz="3600">
                <a:solidFill>
                  <a:srgbClr val="6600CC"/>
                </a:solidFill>
                <a:ea typeface="华文新魏" panose="02010800040101010101" pitchFamily="2" charset="-122"/>
              </a:rPr>
              <a:t>”</a:t>
            </a:r>
            <a:r>
              <a:rPr lang="zh-CN" altLang="en-US" sz="3600">
                <a:solidFill>
                  <a:srgbClr val="6600CC"/>
                </a:solidFill>
                <a:latin typeface="华文新魏" panose="02010800040101010101" pitchFamily="2" charset="-122"/>
                <a:ea typeface="华文新魏" panose="02010800040101010101" pitchFamily="2" charset="-122"/>
              </a:rPr>
              <a:t>算法</a:t>
            </a:r>
            <a:r>
              <a:rPr lang="zh-CN" altLang="en-US" sz="3600">
                <a:latin typeface="华文新魏" panose="02010800040101010101" pitchFamily="2" charset="-122"/>
                <a:ea typeface="华文新魏" panose="02010800040101010101" pitchFamily="2" charset="-122"/>
              </a:rPr>
              <a:t>       </a:t>
            </a:r>
            <a:br>
              <a:rPr lang="zh-CN" altLang="en-US" sz="3600">
                <a:latin typeface="华文新魏" panose="02010800040101010101" pitchFamily="2" charset="-122"/>
                <a:ea typeface="华文新魏" panose="02010800040101010101" pitchFamily="2" charset="-122"/>
              </a:rPr>
            </a:b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24579" name="Rectangle 3">
            <a:extLst>
              <a:ext uri="{FF2B5EF4-FFF2-40B4-BE49-F238E27FC236}">
                <a16:creationId xmlns:a16="http://schemas.microsoft.com/office/drawing/2014/main" id="{BD95B57B-615C-4C9D-885F-92382913CCA9}"/>
              </a:ext>
            </a:extLst>
          </p:cNvPr>
          <p:cNvSpPr>
            <a:spLocks noGrp="1" noChangeArrowheads="1"/>
          </p:cNvSpPr>
          <p:nvPr>
            <p:ph type="body" idx="1"/>
          </p:nvPr>
        </p:nvSpPr>
        <p:spPr>
          <a:xfrm>
            <a:off x="304800" y="1219200"/>
            <a:ext cx="8229600" cy="56388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    </a:t>
            </a:r>
          </a:p>
        </p:txBody>
      </p:sp>
      <p:grpSp>
        <p:nvGrpSpPr>
          <p:cNvPr id="24580" name="Group 98">
            <a:extLst>
              <a:ext uri="{FF2B5EF4-FFF2-40B4-BE49-F238E27FC236}">
                <a16:creationId xmlns:a16="http://schemas.microsoft.com/office/drawing/2014/main" id="{0AC028EE-89C9-4ED2-A04B-9E23BF5FA9E3}"/>
              </a:ext>
            </a:extLst>
          </p:cNvPr>
          <p:cNvGrpSpPr>
            <a:grpSpLocks/>
          </p:cNvGrpSpPr>
          <p:nvPr/>
        </p:nvGrpSpPr>
        <p:grpSpPr bwMode="auto">
          <a:xfrm>
            <a:off x="457200" y="1524000"/>
            <a:ext cx="7848600" cy="5257800"/>
            <a:chOff x="288" y="960"/>
            <a:chExt cx="4944" cy="3312"/>
          </a:xfrm>
        </p:grpSpPr>
        <p:sp>
          <p:nvSpPr>
            <p:cNvPr id="24581" name="Text Box 5">
              <a:extLst>
                <a:ext uri="{FF2B5EF4-FFF2-40B4-BE49-F238E27FC236}">
                  <a16:creationId xmlns:a16="http://schemas.microsoft.com/office/drawing/2014/main" id="{90AAB6CD-F12A-437B-8524-4E34C950450E}"/>
                </a:ext>
              </a:extLst>
            </p:cNvPr>
            <p:cNvSpPr txBox="1">
              <a:spLocks noChangeArrowheads="1"/>
            </p:cNvSpPr>
            <p:nvPr/>
          </p:nvSpPr>
          <p:spPr bwMode="auto">
            <a:xfrm>
              <a:off x="2185" y="960"/>
              <a:ext cx="503" cy="34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6600CC"/>
                  </a:solidFill>
                  <a:latin typeface="华文新魏" panose="02010800040101010101" pitchFamily="2" charset="-122"/>
                  <a:ea typeface="华文新魏" panose="02010800040101010101" pitchFamily="2" charset="-122"/>
                </a:rPr>
                <a:t>电梯调</a:t>
              </a:r>
            </a:p>
            <a:p>
              <a:pPr algn="just"/>
              <a:r>
                <a:rPr kumimoji="0" lang="zh-CN" altLang="en-US" sz="1400">
                  <a:solidFill>
                    <a:srgbClr val="6600CC"/>
                  </a:solidFill>
                  <a:latin typeface="华文新魏" panose="02010800040101010101" pitchFamily="2" charset="-122"/>
                  <a:ea typeface="华文新魏" panose="02010800040101010101" pitchFamily="2" charset="-122"/>
                </a:rPr>
                <a:t>度算法</a:t>
              </a:r>
            </a:p>
          </p:txBody>
        </p:sp>
        <p:grpSp>
          <p:nvGrpSpPr>
            <p:cNvPr id="24582" name="Group 6">
              <a:extLst>
                <a:ext uri="{FF2B5EF4-FFF2-40B4-BE49-F238E27FC236}">
                  <a16:creationId xmlns:a16="http://schemas.microsoft.com/office/drawing/2014/main" id="{7FF061A8-19F3-46FE-93DC-3EDFD2F3CF3D}"/>
                </a:ext>
              </a:extLst>
            </p:cNvPr>
            <p:cNvGrpSpPr>
              <a:grpSpLocks/>
            </p:cNvGrpSpPr>
            <p:nvPr/>
          </p:nvGrpSpPr>
          <p:grpSpPr bwMode="auto">
            <a:xfrm>
              <a:off x="2185" y="960"/>
              <a:ext cx="455" cy="435"/>
              <a:chOff x="4500" y="7164"/>
              <a:chExt cx="720" cy="624"/>
            </a:xfrm>
          </p:grpSpPr>
          <p:sp>
            <p:nvSpPr>
              <p:cNvPr id="24664" name="Line 7">
                <a:extLst>
                  <a:ext uri="{FF2B5EF4-FFF2-40B4-BE49-F238E27FC236}">
                    <a16:creationId xmlns:a16="http://schemas.microsoft.com/office/drawing/2014/main" id="{1802BDF8-13F3-4839-998D-C39A05F0D29B}"/>
                  </a:ext>
                </a:extLst>
              </p:cNvPr>
              <p:cNvSpPr>
                <a:spLocks noChangeShapeType="1"/>
              </p:cNvSpPr>
              <p:nvPr/>
            </p:nvSpPr>
            <p:spPr bwMode="auto">
              <a:xfrm>
                <a:off x="5220" y="71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5" name="Line 8">
                <a:extLst>
                  <a:ext uri="{FF2B5EF4-FFF2-40B4-BE49-F238E27FC236}">
                    <a16:creationId xmlns:a16="http://schemas.microsoft.com/office/drawing/2014/main" id="{2CA70A55-10C5-450B-9631-9667FD34581B}"/>
                  </a:ext>
                </a:extLst>
              </p:cNvPr>
              <p:cNvSpPr>
                <a:spLocks noChangeShapeType="1"/>
              </p:cNvSpPr>
              <p:nvPr/>
            </p:nvSpPr>
            <p:spPr bwMode="auto">
              <a:xfrm>
                <a:off x="4500" y="716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6" name="Line 9">
                <a:extLst>
                  <a:ext uri="{FF2B5EF4-FFF2-40B4-BE49-F238E27FC236}">
                    <a16:creationId xmlns:a16="http://schemas.microsoft.com/office/drawing/2014/main" id="{73ADC388-75CA-4B12-8C5F-A19940C5A040}"/>
                  </a:ext>
                </a:extLst>
              </p:cNvPr>
              <p:cNvSpPr>
                <a:spLocks noChangeShapeType="1"/>
              </p:cNvSpPr>
              <p:nvPr/>
            </p:nvSpPr>
            <p:spPr bwMode="auto">
              <a:xfrm>
                <a:off x="4500" y="71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7" name="Line 10">
                <a:extLst>
                  <a:ext uri="{FF2B5EF4-FFF2-40B4-BE49-F238E27FC236}">
                    <a16:creationId xmlns:a16="http://schemas.microsoft.com/office/drawing/2014/main" id="{E9DF2981-4FD2-498F-B11B-C69BF81EF918}"/>
                  </a:ext>
                </a:extLst>
              </p:cNvPr>
              <p:cNvSpPr>
                <a:spLocks noChangeShapeType="1"/>
              </p:cNvSpPr>
              <p:nvPr/>
            </p:nvSpPr>
            <p:spPr bwMode="auto">
              <a:xfrm>
                <a:off x="4500" y="747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8" name="Line 11">
                <a:extLst>
                  <a:ext uri="{FF2B5EF4-FFF2-40B4-BE49-F238E27FC236}">
                    <a16:creationId xmlns:a16="http://schemas.microsoft.com/office/drawing/2014/main" id="{409DD634-1063-4516-A9C1-579C43553661}"/>
                  </a:ext>
                </a:extLst>
              </p:cNvPr>
              <p:cNvSpPr>
                <a:spLocks noChangeShapeType="1"/>
              </p:cNvSpPr>
              <p:nvPr/>
            </p:nvSpPr>
            <p:spPr bwMode="auto">
              <a:xfrm flipV="1">
                <a:off x="4860" y="747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3" name="Line 12">
              <a:extLst>
                <a:ext uri="{FF2B5EF4-FFF2-40B4-BE49-F238E27FC236}">
                  <a16:creationId xmlns:a16="http://schemas.microsoft.com/office/drawing/2014/main" id="{B4831753-15CC-4F0B-B411-0A3DD16C2501}"/>
                </a:ext>
              </a:extLst>
            </p:cNvPr>
            <p:cNvSpPr>
              <a:spLocks noChangeShapeType="1"/>
            </p:cNvSpPr>
            <p:nvPr/>
          </p:nvSpPr>
          <p:spPr bwMode="auto">
            <a:xfrm>
              <a:off x="2434" y="1395"/>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84" name="Group 13">
              <a:extLst>
                <a:ext uri="{FF2B5EF4-FFF2-40B4-BE49-F238E27FC236}">
                  <a16:creationId xmlns:a16="http://schemas.microsoft.com/office/drawing/2014/main" id="{85DB9A03-3A9E-4CCA-BAD1-C0A005468372}"/>
                </a:ext>
              </a:extLst>
            </p:cNvPr>
            <p:cNvGrpSpPr>
              <a:grpSpLocks/>
            </p:cNvGrpSpPr>
            <p:nvPr/>
          </p:nvGrpSpPr>
          <p:grpSpPr bwMode="auto">
            <a:xfrm>
              <a:off x="2060" y="1517"/>
              <a:ext cx="747" cy="245"/>
              <a:chOff x="4320" y="2532"/>
              <a:chExt cx="1080" cy="624"/>
            </a:xfrm>
          </p:grpSpPr>
          <p:sp>
            <p:nvSpPr>
              <p:cNvPr id="24659" name="Text Box 14">
                <a:extLst>
                  <a:ext uri="{FF2B5EF4-FFF2-40B4-BE49-F238E27FC236}">
                    <a16:creationId xmlns:a16="http://schemas.microsoft.com/office/drawing/2014/main" id="{7B36D03F-136C-4AFA-985A-AD8B44ED4BFF}"/>
                  </a:ext>
                </a:extLst>
              </p:cNvPr>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有等待</a:t>
                </a:r>
              </a:p>
              <a:p>
                <a:r>
                  <a:rPr kumimoji="0" lang="zh-CN" altLang="en-US" sz="1200">
                    <a:solidFill>
                      <a:srgbClr val="6600CC"/>
                    </a:solidFill>
                    <a:latin typeface="华文新魏" panose="02010800040101010101" pitchFamily="2" charset="-122"/>
                    <a:ea typeface="华文新魏" panose="02010800040101010101" pitchFamily="2" charset="-122"/>
                  </a:rPr>
                  <a:t>请求</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24660" name="Line 15">
                <a:extLst>
                  <a:ext uri="{FF2B5EF4-FFF2-40B4-BE49-F238E27FC236}">
                    <a16:creationId xmlns:a16="http://schemas.microsoft.com/office/drawing/2014/main" id="{D5299621-67D5-43B6-B8FB-4724E64EE1AD}"/>
                  </a:ext>
                </a:extLst>
              </p:cNvPr>
              <p:cNvSpPr>
                <a:spLocks noChangeShapeType="1"/>
              </p:cNvSpPr>
              <p:nvPr/>
            </p:nvSpPr>
            <p:spPr bwMode="auto">
              <a:xfrm flipH="1">
                <a:off x="432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1" name="Line 16">
                <a:extLst>
                  <a:ext uri="{FF2B5EF4-FFF2-40B4-BE49-F238E27FC236}">
                    <a16:creationId xmlns:a16="http://schemas.microsoft.com/office/drawing/2014/main" id="{635C1D46-9C41-4CBE-8588-273C5D8D6F3B}"/>
                  </a:ext>
                </a:extLst>
              </p:cNvPr>
              <p:cNvSpPr>
                <a:spLocks noChangeShapeType="1"/>
              </p:cNvSpPr>
              <p:nvPr/>
            </p:nvSpPr>
            <p:spPr bwMode="auto">
              <a:xfrm>
                <a:off x="432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2" name="Line 17">
                <a:extLst>
                  <a:ext uri="{FF2B5EF4-FFF2-40B4-BE49-F238E27FC236}">
                    <a16:creationId xmlns:a16="http://schemas.microsoft.com/office/drawing/2014/main" id="{A3E4AD35-F1B2-4B18-BBC5-6C3F2E2A2D12}"/>
                  </a:ext>
                </a:extLst>
              </p:cNvPr>
              <p:cNvSpPr>
                <a:spLocks noChangeShapeType="1"/>
              </p:cNvSpPr>
              <p:nvPr/>
            </p:nvSpPr>
            <p:spPr bwMode="auto">
              <a:xfrm>
                <a:off x="486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3" name="Line 18">
                <a:extLst>
                  <a:ext uri="{FF2B5EF4-FFF2-40B4-BE49-F238E27FC236}">
                    <a16:creationId xmlns:a16="http://schemas.microsoft.com/office/drawing/2014/main" id="{6A648B35-D39A-4DB1-AF1D-FD9A4717A55F}"/>
                  </a:ext>
                </a:extLst>
              </p:cNvPr>
              <p:cNvSpPr>
                <a:spLocks noChangeShapeType="1"/>
              </p:cNvSpPr>
              <p:nvPr/>
            </p:nvSpPr>
            <p:spPr bwMode="auto">
              <a:xfrm flipV="1">
                <a:off x="486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5" name="Line 19">
              <a:extLst>
                <a:ext uri="{FF2B5EF4-FFF2-40B4-BE49-F238E27FC236}">
                  <a16:creationId xmlns:a16="http://schemas.microsoft.com/office/drawing/2014/main" id="{3F6AB106-6D56-4C77-9D46-07CC2BC411FE}"/>
                </a:ext>
              </a:extLst>
            </p:cNvPr>
            <p:cNvSpPr>
              <a:spLocks noChangeShapeType="1"/>
            </p:cNvSpPr>
            <p:nvPr/>
          </p:nvSpPr>
          <p:spPr bwMode="auto">
            <a:xfrm>
              <a:off x="1562" y="1640"/>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Text Box 20">
              <a:extLst>
                <a:ext uri="{FF2B5EF4-FFF2-40B4-BE49-F238E27FC236}">
                  <a16:creationId xmlns:a16="http://schemas.microsoft.com/office/drawing/2014/main" id="{34839376-5A05-41FA-B3D3-D580DD2E7919}"/>
                </a:ext>
              </a:extLst>
            </p:cNvPr>
            <p:cNvSpPr txBox="1">
              <a:spLocks noChangeArrowheads="1"/>
            </p:cNvSpPr>
            <p:nvPr/>
          </p:nvSpPr>
          <p:spPr bwMode="auto">
            <a:xfrm>
              <a:off x="1313" y="1762"/>
              <a:ext cx="415" cy="20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pitchFamily="2" charset="-122"/>
                  <a:ea typeface="华文新魏" panose="02010800040101010101" pitchFamily="2" charset="-122"/>
                </a:rPr>
                <a:t>结束</a:t>
              </a:r>
            </a:p>
          </p:txBody>
        </p:sp>
        <p:sp>
          <p:nvSpPr>
            <p:cNvPr id="24587" name="Line 21">
              <a:extLst>
                <a:ext uri="{FF2B5EF4-FFF2-40B4-BE49-F238E27FC236}">
                  <a16:creationId xmlns:a16="http://schemas.microsoft.com/office/drawing/2014/main" id="{BE23F96B-5AAF-4EE8-BB3C-436EC5E15427}"/>
                </a:ext>
              </a:extLst>
            </p:cNvPr>
            <p:cNvSpPr>
              <a:spLocks noChangeShapeType="1"/>
            </p:cNvSpPr>
            <p:nvPr/>
          </p:nvSpPr>
          <p:spPr bwMode="auto">
            <a:xfrm>
              <a:off x="3430" y="1640"/>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88" name="Group 22">
              <a:extLst>
                <a:ext uri="{FF2B5EF4-FFF2-40B4-BE49-F238E27FC236}">
                  <a16:creationId xmlns:a16="http://schemas.microsoft.com/office/drawing/2014/main" id="{F658A237-FC47-4AD6-9564-072519E531F0}"/>
                </a:ext>
              </a:extLst>
            </p:cNvPr>
            <p:cNvGrpSpPr>
              <a:grpSpLocks/>
            </p:cNvGrpSpPr>
            <p:nvPr/>
          </p:nvGrpSpPr>
          <p:grpSpPr bwMode="auto">
            <a:xfrm>
              <a:off x="3056" y="1762"/>
              <a:ext cx="872" cy="307"/>
              <a:chOff x="5760" y="3156"/>
              <a:chExt cx="1260" cy="780"/>
            </a:xfrm>
          </p:grpSpPr>
          <p:sp>
            <p:nvSpPr>
              <p:cNvPr id="24657" name="Text Box 23">
                <a:extLst>
                  <a:ext uri="{FF2B5EF4-FFF2-40B4-BE49-F238E27FC236}">
                    <a16:creationId xmlns:a16="http://schemas.microsoft.com/office/drawing/2014/main" id="{F5E4CBE7-543D-4793-9E79-93D7E6CCC249}"/>
                  </a:ext>
                </a:extLst>
              </p:cNvPr>
              <p:cNvSpPr txBox="1">
                <a:spLocks noChangeArrowheads="1"/>
              </p:cNvSpPr>
              <p:nvPr/>
            </p:nvSpPr>
            <p:spPr bwMode="auto">
              <a:xfrm>
                <a:off x="5760" y="3312"/>
                <a:ext cx="1080" cy="62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请求与当前</a:t>
                </a:r>
              </a:p>
              <a:p>
                <a:r>
                  <a:rPr kumimoji="0" lang="zh-CN" altLang="en-US" sz="1200">
                    <a:solidFill>
                      <a:srgbClr val="6600CC"/>
                    </a:solidFill>
                    <a:latin typeface="华文新魏" panose="02010800040101010101" pitchFamily="2" charset="-122"/>
                    <a:ea typeface="华文新魏" panose="02010800040101010101" pitchFamily="2" charset="-122"/>
                  </a:rPr>
                  <a:t> 柱面相同</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24658" name="Line 24">
                <a:extLst>
                  <a:ext uri="{FF2B5EF4-FFF2-40B4-BE49-F238E27FC236}">
                    <a16:creationId xmlns:a16="http://schemas.microsoft.com/office/drawing/2014/main" id="{D2658B67-EA63-4C86-90A1-20C2739F255A}"/>
                  </a:ext>
                </a:extLst>
              </p:cNvPr>
              <p:cNvSpPr>
                <a:spLocks noChangeShapeType="1"/>
              </p:cNvSpPr>
              <p:nvPr/>
            </p:nvSpPr>
            <p:spPr bwMode="auto">
              <a:xfrm>
                <a:off x="6300" y="3156"/>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9" name="Line 25">
              <a:extLst>
                <a:ext uri="{FF2B5EF4-FFF2-40B4-BE49-F238E27FC236}">
                  <a16:creationId xmlns:a16="http://schemas.microsoft.com/office/drawing/2014/main" id="{89AEF297-8BF4-435A-8BEE-B6FAE8D4C54D}"/>
                </a:ext>
              </a:extLst>
            </p:cNvPr>
            <p:cNvSpPr>
              <a:spLocks noChangeShapeType="1"/>
            </p:cNvSpPr>
            <p:nvPr/>
          </p:nvSpPr>
          <p:spPr bwMode="auto">
            <a:xfrm flipV="1">
              <a:off x="3430" y="1946"/>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26">
              <a:extLst>
                <a:ext uri="{FF2B5EF4-FFF2-40B4-BE49-F238E27FC236}">
                  <a16:creationId xmlns:a16="http://schemas.microsoft.com/office/drawing/2014/main" id="{A4739471-7014-4140-84EB-5E4963332025}"/>
                </a:ext>
              </a:extLst>
            </p:cNvPr>
            <p:cNvSpPr>
              <a:spLocks noChangeShapeType="1"/>
            </p:cNvSpPr>
            <p:nvPr/>
          </p:nvSpPr>
          <p:spPr bwMode="auto">
            <a:xfrm>
              <a:off x="4426" y="1946"/>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1" name="Text Box 27">
              <a:extLst>
                <a:ext uri="{FF2B5EF4-FFF2-40B4-BE49-F238E27FC236}">
                  <a16:creationId xmlns:a16="http://schemas.microsoft.com/office/drawing/2014/main" id="{E1FC8689-1C58-47C5-8787-B88B7C9FDD4A}"/>
                </a:ext>
              </a:extLst>
            </p:cNvPr>
            <p:cNvSpPr txBox="1">
              <a:spLocks noChangeArrowheads="1"/>
            </p:cNvSpPr>
            <p:nvPr/>
          </p:nvSpPr>
          <p:spPr bwMode="auto">
            <a:xfrm>
              <a:off x="3984" y="2064"/>
              <a:ext cx="1248" cy="19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pitchFamily="2" charset="-122"/>
                  <a:ea typeface="华文新魏" panose="02010800040101010101" pitchFamily="2" charset="-122"/>
                </a:rPr>
                <a:t>处理有最近块号的请求</a:t>
              </a:r>
            </a:p>
          </p:txBody>
        </p:sp>
        <p:sp>
          <p:nvSpPr>
            <p:cNvPr id="24592" name="Line 28">
              <a:extLst>
                <a:ext uri="{FF2B5EF4-FFF2-40B4-BE49-F238E27FC236}">
                  <a16:creationId xmlns:a16="http://schemas.microsoft.com/office/drawing/2014/main" id="{2A5D98BB-BEF6-42AA-867A-7D6B5BEA3704}"/>
                </a:ext>
              </a:extLst>
            </p:cNvPr>
            <p:cNvSpPr>
              <a:spLocks noChangeShapeType="1"/>
            </p:cNvSpPr>
            <p:nvPr/>
          </p:nvSpPr>
          <p:spPr bwMode="auto">
            <a:xfrm>
              <a:off x="4426" y="2271"/>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3" name="Text Box 29">
              <a:extLst>
                <a:ext uri="{FF2B5EF4-FFF2-40B4-BE49-F238E27FC236}">
                  <a16:creationId xmlns:a16="http://schemas.microsoft.com/office/drawing/2014/main" id="{143ED0EC-6E12-445F-9908-861698E6DB02}"/>
                </a:ext>
              </a:extLst>
            </p:cNvPr>
            <p:cNvSpPr txBox="1">
              <a:spLocks noChangeArrowheads="1"/>
            </p:cNvSpPr>
            <p:nvPr/>
          </p:nvSpPr>
          <p:spPr bwMode="auto">
            <a:xfrm>
              <a:off x="4225" y="2394"/>
              <a:ext cx="431" cy="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启动</a:t>
              </a:r>
            </a:p>
          </p:txBody>
        </p:sp>
        <p:sp>
          <p:nvSpPr>
            <p:cNvPr id="24594" name="Line 30">
              <a:extLst>
                <a:ext uri="{FF2B5EF4-FFF2-40B4-BE49-F238E27FC236}">
                  <a16:creationId xmlns:a16="http://schemas.microsoft.com/office/drawing/2014/main" id="{972D34F3-0EC7-4C54-BC67-91EF3740FE4B}"/>
                </a:ext>
              </a:extLst>
            </p:cNvPr>
            <p:cNvSpPr>
              <a:spLocks noChangeShapeType="1"/>
            </p:cNvSpPr>
            <p:nvPr/>
          </p:nvSpPr>
          <p:spPr bwMode="auto">
            <a:xfrm>
              <a:off x="4426" y="2544"/>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5" name="Text Box 31">
              <a:extLst>
                <a:ext uri="{FF2B5EF4-FFF2-40B4-BE49-F238E27FC236}">
                  <a16:creationId xmlns:a16="http://schemas.microsoft.com/office/drawing/2014/main" id="{BA1B50DB-CC86-48DC-9A3F-D5976A6DCF51}"/>
                </a:ext>
              </a:extLst>
            </p:cNvPr>
            <p:cNvSpPr txBox="1">
              <a:spLocks noChangeArrowheads="1"/>
            </p:cNvSpPr>
            <p:nvPr/>
          </p:nvSpPr>
          <p:spPr bwMode="auto">
            <a:xfrm>
              <a:off x="4302" y="2639"/>
              <a:ext cx="306" cy="145"/>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C</a:t>
              </a:r>
            </a:p>
          </p:txBody>
        </p:sp>
        <p:sp>
          <p:nvSpPr>
            <p:cNvPr id="24596" name="Line 32">
              <a:extLst>
                <a:ext uri="{FF2B5EF4-FFF2-40B4-BE49-F238E27FC236}">
                  <a16:creationId xmlns:a16="http://schemas.microsoft.com/office/drawing/2014/main" id="{8F34683B-0796-4E9D-B0AD-2A662A6099D2}"/>
                </a:ext>
              </a:extLst>
            </p:cNvPr>
            <p:cNvSpPr>
              <a:spLocks noChangeShapeType="1"/>
            </p:cNvSpPr>
            <p:nvPr/>
          </p:nvSpPr>
          <p:spPr bwMode="auto">
            <a:xfrm flipH="1">
              <a:off x="2434" y="1414"/>
              <a:ext cx="4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7" name="Text Box 33">
              <a:extLst>
                <a:ext uri="{FF2B5EF4-FFF2-40B4-BE49-F238E27FC236}">
                  <a16:creationId xmlns:a16="http://schemas.microsoft.com/office/drawing/2014/main" id="{EDE90699-8450-44DC-BC84-F770D377B908}"/>
                </a:ext>
              </a:extLst>
            </p:cNvPr>
            <p:cNvSpPr txBox="1">
              <a:spLocks noChangeArrowheads="1"/>
            </p:cNvSpPr>
            <p:nvPr/>
          </p:nvSpPr>
          <p:spPr bwMode="auto">
            <a:xfrm>
              <a:off x="2932" y="1352"/>
              <a:ext cx="374" cy="245"/>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C</a:t>
              </a:r>
            </a:p>
            <a:p>
              <a:pPr algn="just"/>
              <a:endParaRPr kumimoji="0" lang="en-US" altLang="zh-CN" sz="1200">
                <a:solidFill>
                  <a:srgbClr val="6600CC"/>
                </a:solidFill>
                <a:latin typeface="华文新魏" panose="02010800040101010101" pitchFamily="2" charset="-122"/>
                <a:ea typeface="华文新魏" panose="02010800040101010101" pitchFamily="2" charset="-122"/>
              </a:endParaRPr>
            </a:p>
            <a:p>
              <a:pPr algn="just"/>
              <a:r>
                <a:rPr kumimoji="0" lang="zh-CN" altLang="en-US" sz="1200">
                  <a:solidFill>
                    <a:srgbClr val="6600CC"/>
                  </a:solidFill>
                  <a:latin typeface="华文新魏" panose="02010800040101010101" pitchFamily="2" charset="-122"/>
                  <a:ea typeface="华文新魏" panose="02010800040101010101" pitchFamily="2" charset="-122"/>
                </a:rPr>
                <a:t>是</a:t>
              </a:r>
            </a:p>
            <a:p>
              <a:pPr algn="just"/>
              <a:endParaRPr kumimoji="0" lang="en-US" altLang="zh-CN" sz="700">
                <a:solidFill>
                  <a:srgbClr val="6600CC"/>
                </a:solidFill>
                <a:latin typeface="华文新魏" panose="02010800040101010101" pitchFamily="2" charset="-122"/>
                <a:ea typeface="华文新魏" panose="02010800040101010101" pitchFamily="2" charset="-122"/>
              </a:endParaRPr>
            </a:p>
          </p:txBody>
        </p:sp>
        <p:sp>
          <p:nvSpPr>
            <p:cNvPr id="24598" name="Line 34">
              <a:extLst>
                <a:ext uri="{FF2B5EF4-FFF2-40B4-BE49-F238E27FC236}">
                  <a16:creationId xmlns:a16="http://schemas.microsoft.com/office/drawing/2014/main" id="{38ED0606-D5A7-4E5C-AA15-88828D51F695}"/>
                </a:ext>
              </a:extLst>
            </p:cNvPr>
            <p:cNvSpPr>
              <a:spLocks noChangeShapeType="1"/>
            </p:cNvSpPr>
            <p:nvPr/>
          </p:nvSpPr>
          <p:spPr bwMode="auto">
            <a:xfrm>
              <a:off x="2434" y="1946"/>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99" name="Group 35">
              <a:extLst>
                <a:ext uri="{FF2B5EF4-FFF2-40B4-BE49-F238E27FC236}">
                  <a16:creationId xmlns:a16="http://schemas.microsoft.com/office/drawing/2014/main" id="{DB537861-34FD-4656-ADB4-6E2121697942}"/>
                </a:ext>
              </a:extLst>
            </p:cNvPr>
            <p:cNvGrpSpPr>
              <a:grpSpLocks/>
            </p:cNvGrpSpPr>
            <p:nvPr/>
          </p:nvGrpSpPr>
          <p:grpSpPr bwMode="auto">
            <a:xfrm>
              <a:off x="2060" y="2069"/>
              <a:ext cx="747" cy="245"/>
              <a:chOff x="4320" y="2532"/>
              <a:chExt cx="1080" cy="624"/>
            </a:xfrm>
          </p:grpSpPr>
          <p:sp>
            <p:nvSpPr>
              <p:cNvPr id="24652" name="Text Box 36">
                <a:extLst>
                  <a:ext uri="{FF2B5EF4-FFF2-40B4-BE49-F238E27FC236}">
                    <a16:creationId xmlns:a16="http://schemas.microsoft.com/office/drawing/2014/main" id="{3B9407A4-A649-471D-B1F8-5C80D039DE68}"/>
                  </a:ext>
                </a:extLst>
              </p:cNvPr>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向里或</a:t>
                </a:r>
              </a:p>
              <a:p>
                <a:r>
                  <a:rPr kumimoji="0" lang="zh-CN" altLang="en-US" sz="1200">
                    <a:solidFill>
                      <a:srgbClr val="6600CC"/>
                    </a:solidFill>
                    <a:latin typeface="华文新魏" panose="02010800040101010101" pitchFamily="2" charset="-122"/>
                    <a:ea typeface="华文新魏" panose="02010800040101010101" pitchFamily="2" charset="-122"/>
                  </a:rPr>
                  <a:t>向外移</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24653" name="Line 37">
                <a:extLst>
                  <a:ext uri="{FF2B5EF4-FFF2-40B4-BE49-F238E27FC236}">
                    <a16:creationId xmlns:a16="http://schemas.microsoft.com/office/drawing/2014/main" id="{353E3F49-C2DB-407F-8097-156FC13CD39D}"/>
                  </a:ext>
                </a:extLst>
              </p:cNvPr>
              <p:cNvSpPr>
                <a:spLocks noChangeShapeType="1"/>
              </p:cNvSpPr>
              <p:nvPr/>
            </p:nvSpPr>
            <p:spPr bwMode="auto">
              <a:xfrm flipH="1">
                <a:off x="432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4" name="Line 38">
                <a:extLst>
                  <a:ext uri="{FF2B5EF4-FFF2-40B4-BE49-F238E27FC236}">
                    <a16:creationId xmlns:a16="http://schemas.microsoft.com/office/drawing/2014/main" id="{E73EDAA6-A9E2-494E-9113-0664D2425320}"/>
                  </a:ext>
                </a:extLst>
              </p:cNvPr>
              <p:cNvSpPr>
                <a:spLocks noChangeShapeType="1"/>
              </p:cNvSpPr>
              <p:nvPr/>
            </p:nvSpPr>
            <p:spPr bwMode="auto">
              <a:xfrm>
                <a:off x="432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5" name="Line 39">
                <a:extLst>
                  <a:ext uri="{FF2B5EF4-FFF2-40B4-BE49-F238E27FC236}">
                    <a16:creationId xmlns:a16="http://schemas.microsoft.com/office/drawing/2014/main" id="{CE3C7791-83D7-4807-A195-1611F6671042}"/>
                  </a:ext>
                </a:extLst>
              </p:cNvPr>
              <p:cNvSpPr>
                <a:spLocks noChangeShapeType="1"/>
              </p:cNvSpPr>
              <p:nvPr/>
            </p:nvSpPr>
            <p:spPr bwMode="auto">
              <a:xfrm>
                <a:off x="486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6" name="Line 40">
                <a:extLst>
                  <a:ext uri="{FF2B5EF4-FFF2-40B4-BE49-F238E27FC236}">
                    <a16:creationId xmlns:a16="http://schemas.microsoft.com/office/drawing/2014/main" id="{9793B56B-09A7-4538-B3A1-E532DEE3BFE7}"/>
                  </a:ext>
                </a:extLst>
              </p:cNvPr>
              <p:cNvSpPr>
                <a:spLocks noChangeShapeType="1"/>
              </p:cNvSpPr>
              <p:nvPr/>
            </p:nvSpPr>
            <p:spPr bwMode="auto">
              <a:xfrm flipV="1">
                <a:off x="486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0" name="Line 41">
              <a:extLst>
                <a:ext uri="{FF2B5EF4-FFF2-40B4-BE49-F238E27FC236}">
                  <a16:creationId xmlns:a16="http://schemas.microsoft.com/office/drawing/2014/main" id="{29A49854-7168-4C96-A3E0-F31AE6445BD0}"/>
                </a:ext>
              </a:extLst>
            </p:cNvPr>
            <p:cNvSpPr>
              <a:spLocks noChangeShapeType="1"/>
            </p:cNvSpPr>
            <p:nvPr/>
          </p:nvSpPr>
          <p:spPr bwMode="auto">
            <a:xfrm>
              <a:off x="2807" y="1640"/>
              <a:ext cx="6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Text Box 42">
              <a:extLst>
                <a:ext uri="{FF2B5EF4-FFF2-40B4-BE49-F238E27FC236}">
                  <a16:creationId xmlns:a16="http://schemas.microsoft.com/office/drawing/2014/main" id="{13E3C572-11DB-492C-87A0-8231ED0018BD}"/>
                </a:ext>
              </a:extLst>
            </p:cNvPr>
            <p:cNvSpPr txBox="1">
              <a:spLocks noChangeArrowheads="1"/>
            </p:cNvSpPr>
            <p:nvPr/>
          </p:nvSpPr>
          <p:spPr bwMode="auto">
            <a:xfrm>
              <a:off x="3928" y="1728"/>
              <a:ext cx="296" cy="19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是</a:t>
              </a:r>
            </a:p>
          </p:txBody>
        </p:sp>
        <p:sp>
          <p:nvSpPr>
            <p:cNvPr id="24602" name="Line 43">
              <a:extLst>
                <a:ext uri="{FF2B5EF4-FFF2-40B4-BE49-F238E27FC236}">
                  <a16:creationId xmlns:a16="http://schemas.microsoft.com/office/drawing/2014/main" id="{CA13A837-5340-4881-9DE9-A8437477CEE4}"/>
                </a:ext>
              </a:extLst>
            </p:cNvPr>
            <p:cNvSpPr>
              <a:spLocks noChangeShapeType="1"/>
            </p:cNvSpPr>
            <p:nvPr/>
          </p:nvSpPr>
          <p:spPr bwMode="auto">
            <a:xfrm>
              <a:off x="3928" y="1946"/>
              <a:ext cx="4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Text Box 44">
              <a:extLst>
                <a:ext uri="{FF2B5EF4-FFF2-40B4-BE49-F238E27FC236}">
                  <a16:creationId xmlns:a16="http://schemas.microsoft.com/office/drawing/2014/main" id="{46E02FE8-B34E-4D4D-A18A-4B3E640C94CB}"/>
                </a:ext>
              </a:extLst>
            </p:cNvPr>
            <p:cNvSpPr txBox="1">
              <a:spLocks noChangeArrowheads="1"/>
            </p:cNvSpPr>
            <p:nvPr/>
          </p:nvSpPr>
          <p:spPr bwMode="auto">
            <a:xfrm>
              <a:off x="1686" y="1392"/>
              <a:ext cx="282" cy="19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pitchFamily="2" charset="-122"/>
                  <a:ea typeface="华文新魏" panose="02010800040101010101" pitchFamily="2" charset="-122"/>
                </a:rPr>
                <a:t>否</a:t>
              </a:r>
            </a:p>
          </p:txBody>
        </p:sp>
        <p:sp>
          <p:nvSpPr>
            <p:cNvPr id="24604" name="Line 45">
              <a:extLst>
                <a:ext uri="{FF2B5EF4-FFF2-40B4-BE49-F238E27FC236}">
                  <a16:creationId xmlns:a16="http://schemas.microsoft.com/office/drawing/2014/main" id="{2418483E-E1CB-4920-922D-2311FF9B68E9}"/>
                </a:ext>
              </a:extLst>
            </p:cNvPr>
            <p:cNvSpPr>
              <a:spLocks noChangeShapeType="1"/>
            </p:cNvSpPr>
            <p:nvPr/>
          </p:nvSpPr>
          <p:spPr bwMode="auto">
            <a:xfrm>
              <a:off x="1562" y="1640"/>
              <a:ext cx="4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Text Box 46">
              <a:extLst>
                <a:ext uri="{FF2B5EF4-FFF2-40B4-BE49-F238E27FC236}">
                  <a16:creationId xmlns:a16="http://schemas.microsoft.com/office/drawing/2014/main" id="{488F3803-276E-4F0D-9C23-972C031397ED}"/>
                </a:ext>
              </a:extLst>
            </p:cNvPr>
            <p:cNvSpPr txBox="1">
              <a:spLocks noChangeArrowheads="1"/>
            </p:cNvSpPr>
            <p:nvPr/>
          </p:nvSpPr>
          <p:spPr bwMode="auto">
            <a:xfrm>
              <a:off x="2558" y="1824"/>
              <a:ext cx="374" cy="12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否</a:t>
              </a:r>
            </a:p>
          </p:txBody>
        </p:sp>
        <p:sp>
          <p:nvSpPr>
            <p:cNvPr id="24606" name="Line 47">
              <a:extLst>
                <a:ext uri="{FF2B5EF4-FFF2-40B4-BE49-F238E27FC236}">
                  <a16:creationId xmlns:a16="http://schemas.microsoft.com/office/drawing/2014/main" id="{B157790C-4B65-4F94-844B-31891388F616}"/>
                </a:ext>
              </a:extLst>
            </p:cNvPr>
            <p:cNvSpPr>
              <a:spLocks noChangeShapeType="1"/>
            </p:cNvSpPr>
            <p:nvPr/>
          </p:nvSpPr>
          <p:spPr bwMode="auto">
            <a:xfrm>
              <a:off x="2434" y="1946"/>
              <a:ext cx="4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48">
              <a:extLst>
                <a:ext uri="{FF2B5EF4-FFF2-40B4-BE49-F238E27FC236}">
                  <a16:creationId xmlns:a16="http://schemas.microsoft.com/office/drawing/2014/main" id="{A2E0FE98-2482-4603-84FF-AB3E022CA997}"/>
                </a:ext>
              </a:extLst>
            </p:cNvPr>
            <p:cNvSpPr>
              <a:spLocks noChangeShapeType="1"/>
            </p:cNvSpPr>
            <p:nvPr/>
          </p:nvSpPr>
          <p:spPr bwMode="auto">
            <a:xfrm>
              <a:off x="3430" y="2191"/>
              <a:ext cx="0" cy="2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8" name="Line 49">
              <a:extLst>
                <a:ext uri="{FF2B5EF4-FFF2-40B4-BE49-F238E27FC236}">
                  <a16:creationId xmlns:a16="http://schemas.microsoft.com/office/drawing/2014/main" id="{F0C9A08B-E576-4CC6-9FB2-F1ADDC222BD9}"/>
                </a:ext>
              </a:extLst>
            </p:cNvPr>
            <p:cNvSpPr>
              <a:spLocks noChangeShapeType="1"/>
            </p:cNvSpPr>
            <p:nvPr/>
          </p:nvSpPr>
          <p:spPr bwMode="auto">
            <a:xfrm>
              <a:off x="1437" y="2191"/>
              <a:ext cx="0" cy="2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9" name="Text Box 50">
              <a:extLst>
                <a:ext uri="{FF2B5EF4-FFF2-40B4-BE49-F238E27FC236}">
                  <a16:creationId xmlns:a16="http://schemas.microsoft.com/office/drawing/2014/main" id="{394C3991-0C26-47F3-A1FC-649CDAAF258B}"/>
                </a:ext>
              </a:extLst>
            </p:cNvPr>
            <p:cNvSpPr txBox="1">
              <a:spLocks noChangeArrowheads="1"/>
            </p:cNvSpPr>
            <p:nvPr/>
          </p:nvSpPr>
          <p:spPr bwMode="auto">
            <a:xfrm>
              <a:off x="2784" y="2016"/>
              <a:ext cx="361" cy="19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向外</a:t>
              </a:r>
            </a:p>
          </p:txBody>
        </p:sp>
        <p:sp>
          <p:nvSpPr>
            <p:cNvPr id="24610" name="Line 51">
              <a:extLst>
                <a:ext uri="{FF2B5EF4-FFF2-40B4-BE49-F238E27FC236}">
                  <a16:creationId xmlns:a16="http://schemas.microsoft.com/office/drawing/2014/main" id="{3D49CA3D-28B9-45BB-8EF8-947FAE75BBE6}"/>
                </a:ext>
              </a:extLst>
            </p:cNvPr>
            <p:cNvSpPr>
              <a:spLocks noChangeShapeType="1"/>
            </p:cNvSpPr>
            <p:nvPr/>
          </p:nvSpPr>
          <p:spPr bwMode="auto">
            <a:xfrm>
              <a:off x="2807" y="2191"/>
              <a:ext cx="6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Line 52">
              <a:extLst>
                <a:ext uri="{FF2B5EF4-FFF2-40B4-BE49-F238E27FC236}">
                  <a16:creationId xmlns:a16="http://schemas.microsoft.com/office/drawing/2014/main" id="{D65AB924-DAC1-4E12-AB04-C923CEABCD0C}"/>
                </a:ext>
              </a:extLst>
            </p:cNvPr>
            <p:cNvSpPr>
              <a:spLocks noChangeShapeType="1"/>
            </p:cNvSpPr>
            <p:nvPr/>
          </p:nvSpPr>
          <p:spPr bwMode="auto">
            <a:xfrm>
              <a:off x="2932" y="1946"/>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2" name="Text Box 53">
              <a:extLst>
                <a:ext uri="{FF2B5EF4-FFF2-40B4-BE49-F238E27FC236}">
                  <a16:creationId xmlns:a16="http://schemas.microsoft.com/office/drawing/2014/main" id="{0CAE13C1-A5E5-4B3E-A0A1-6BB84A93AA8E}"/>
                </a:ext>
              </a:extLst>
            </p:cNvPr>
            <p:cNvSpPr txBox="1">
              <a:spLocks noChangeArrowheads="1"/>
            </p:cNvSpPr>
            <p:nvPr/>
          </p:nvSpPr>
          <p:spPr bwMode="auto">
            <a:xfrm>
              <a:off x="1562" y="2016"/>
              <a:ext cx="406" cy="139"/>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向里</a:t>
              </a:r>
            </a:p>
          </p:txBody>
        </p:sp>
        <p:sp>
          <p:nvSpPr>
            <p:cNvPr id="24613" name="Line 54">
              <a:extLst>
                <a:ext uri="{FF2B5EF4-FFF2-40B4-BE49-F238E27FC236}">
                  <a16:creationId xmlns:a16="http://schemas.microsoft.com/office/drawing/2014/main" id="{FED17B0A-EEA6-4E95-A08A-5CCC203BDBD4}"/>
                </a:ext>
              </a:extLst>
            </p:cNvPr>
            <p:cNvSpPr>
              <a:spLocks noChangeShapeType="1"/>
            </p:cNvSpPr>
            <p:nvPr/>
          </p:nvSpPr>
          <p:spPr bwMode="auto">
            <a:xfrm>
              <a:off x="1437" y="2191"/>
              <a:ext cx="6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4" name="Line 55">
              <a:extLst>
                <a:ext uri="{FF2B5EF4-FFF2-40B4-BE49-F238E27FC236}">
                  <a16:creationId xmlns:a16="http://schemas.microsoft.com/office/drawing/2014/main" id="{144EDE3E-E3D4-4092-9C77-90DCF4377CD3}"/>
                </a:ext>
              </a:extLst>
            </p:cNvPr>
            <p:cNvSpPr>
              <a:spLocks noChangeShapeType="1"/>
            </p:cNvSpPr>
            <p:nvPr/>
          </p:nvSpPr>
          <p:spPr bwMode="auto">
            <a:xfrm flipH="1">
              <a:off x="2932" y="1762"/>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5" name="Text Box 56">
              <a:extLst>
                <a:ext uri="{FF2B5EF4-FFF2-40B4-BE49-F238E27FC236}">
                  <a16:creationId xmlns:a16="http://schemas.microsoft.com/office/drawing/2014/main" id="{735FA730-6559-41ED-AEF5-9941FF67CE5D}"/>
                </a:ext>
              </a:extLst>
            </p:cNvPr>
            <p:cNvSpPr txBox="1">
              <a:spLocks noChangeArrowheads="1"/>
            </p:cNvSpPr>
            <p:nvPr/>
          </p:nvSpPr>
          <p:spPr bwMode="auto">
            <a:xfrm>
              <a:off x="3056" y="2455"/>
              <a:ext cx="748" cy="30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有比当前柱</a:t>
              </a:r>
            </a:p>
            <a:p>
              <a:r>
                <a:rPr kumimoji="0" lang="zh-CN" altLang="en-US" sz="1200">
                  <a:solidFill>
                    <a:srgbClr val="6600CC"/>
                  </a:solidFill>
                  <a:latin typeface="华文新魏" panose="02010800040101010101" pitchFamily="2" charset="-122"/>
                  <a:ea typeface="华文新魏" panose="02010800040101010101" pitchFamily="2" charset="-122"/>
                </a:rPr>
                <a:t>面小的请求</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24616" name="Line 57">
              <a:extLst>
                <a:ext uri="{FF2B5EF4-FFF2-40B4-BE49-F238E27FC236}">
                  <a16:creationId xmlns:a16="http://schemas.microsoft.com/office/drawing/2014/main" id="{2EE8F60D-5923-4F89-8F1F-68D1B32C6596}"/>
                </a:ext>
              </a:extLst>
            </p:cNvPr>
            <p:cNvSpPr>
              <a:spLocks noChangeShapeType="1"/>
            </p:cNvSpPr>
            <p:nvPr/>
          </p:nvSpPr>
          <p:spPr bwMode="auto">
            <a:xfrm flipH="1">
              <a:off x="2932" y="2394"/>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7" name="Line 58">
              <a:extLst>
                <a:ext uri="{FF2B5EF4-FFF2-40B4-BE49-F238E27FC236}">
                  <a16:creationId xmlns:a16="http://schemas.microsoft.com/office/drawing/2014/main" id="{F69105F9-6CEE-4F82-8047-7D58DCA9FFF6}"/>
                </a:ext>
              </a:extLst>
            </p:cNvPr>
            <p:cNvSpPr>
              <a:spLocks noChangeShapeType="1"/>
            </p:cNvSpPr>
            <p:nvPr/>
          </p:nvSpPr>
          <p:spPr bwMode="auto">
            <a:xfrm>
              <a:off x="2932" y="2578"/>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8" name="Line 59">
              <a:extLst>
                <a:ext uri="{FF2B5EF4-FFF2-40B4-BE49-F238E27FC236}">
                  <a16:creationId xmlns:a16="http://schemas.microsoft.com/office/drawing/2014/main" id="{4F0D3291-050C-42B3-BF1B-7E029CA27913}"/>
                </a:ext>
              </a:extLst>
            </p:cNvPr>
            <p:cNvSpPr>
              <a:spLocks noChangeShapeType="1"/>
            </p:cNvSpPr>
            <p:nvPr/>
          </p:nvSpPr>
          <p:spPr bwMode="auto">
            <a:xfrm flipV="1">
              <a:off x="3430" y="2578"/>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9" name="Line 60">
              <a:extLst>
                <a:ext uri="{FF2B5EF4-FFF2-40B4-BE49-F238E27FC236}">
                  <a16:creationId xmlns:a16="http://schemas.microsoft.com/office/drawing/2014/main" id="{21917F27-ECF0-4161-AB3E-05AEE719CDB3}"/>
                </a:ext>
              </a:extLst>
            </p:cNvPr>
            <p:cNvSpPr>
              <a:spLocks noChangeShapeType="1"/>
            </p:cNvSpPr>
            <p:nvPr/>
          </p:nvSpPr>
          <p:spPr bwMode="auto">
            <a:xfrm flipH="1">
              <a:off x="4176" y="2578"/>
              <a:ext cx="1"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0" name="Text Box 61">
              <a:extLst>
                <a:ext uri="{FF2B5EF4-FFF2-40B4-BE49-F238E27FC236}">
                  <a16:creationId xmlns:a16="http://schemas.microsoft.com/office/drawing/2014/main" id="{0660DFE7-2676-4734-861F-1EAD6E4A38D3}"/>
                </a:ext>
              </a:extLst>
            </p:cNvPr>
            <p:cNvSpPr txBox="1">
              <a:spLocks noChangeArrowheads="1"/>
            </p:cNvSpPr>
            <p:nvPr/>
          </p:nvSpPr>
          <p:spPr bwMode="auto">
            <a:xfrm>
              <a:off x="3804" y="2810"/>
              <a:ext cx="804" cy="21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pitchFamily="2" charset="-122"/>
                  <a:ea typeface="华文新魏" panose="02010800040101010101" pitchFamily="2" charset="-122"/>
                </a:rPr>
                <a:t>改变移动方向</a:t>
              </a:r>
            </a:p>
          </p:txBody>
        </p:sp>
        <p:sp>
          <p:nvSpPr>
            <p:cNvPr id="24621" name="Line 62">
              <a:extLst>
                <a:ext uri="{FF2B5EF4-FFF2-40B4-BE49-F238E27FC236}">
                  <a16:creationId xmlns:a16="http://schemas.microsoft.com/office/drawing/2014/main" id="{7C6F027F-D103-4133-B36A-D9D768307182}"/>
                </a:ext>
              </a:extLst>
            </p:cNvPr>
            <p:cNvSpPr>
              <a:spLocks noChangeShapeType="1"/>
            </p:cNvSpPr>
            <p:nvPr/>
          </p:nvSpPr>
          <p:spPr bwMode="auto">
            <a:xfrm>
              <a:off x="4176" y="3045"/>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2" name="Text Box 63">
              <a:extLst>
                <a:ext uri="{FF2B5EF4-FFF2-40B4-BE49-F238E27FC236}">
                  <a16:creationId xmlns:a16="http://schemas.microsoft.com/office/drawing/2014/main" id="{1290E322-839B-4E82-A696-C9670EB5291F}"/>
                </a:ext>
              </a:extLst>
            </p:cNvPr>
            <p:cNvSpPr txBox="1">
              <a:spLocks noChangeArrowheads="1"/>
            </p:cNvSpPr>
            <p:nvPr/>
          </p:nvSpPr>
          <p:spPr bwMode="auto">
            <a:xfrm>
              <a:off x="4101" y="3199"/>
              <a:ext cx="267" cy="161"/>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A</a:t>
              </a:r>
            </a:p>
          </p:txBody>
        </p:sp>
        <p:sp>
          <p:nvSpPr>
            <p:cNvPr id="24623" name="Text Box 64">
              <a:extLst>
                <a:ext uri="{FF2B5EF4-FFF2-40B4-BE49-F238E27FC236}">
                  <a16:creationId xmlns:a16="http://schemas.microsoft.com/office/drawing/2014/main" id="{583C861F-085E-4BF3-931C-3F9DF1839AAB}"/>
                </a:ext>
              </a:extLst>
            </p:cNvPr>
            <p:cNvSpPr txBox="1">
              <a:spLocks noChangeArrowheads="1"/>
            </p:cNvSpPr>
            <p:nvPr/>
          </p:nvSpPr>
          <p:spPr bwMode="auto">
            <a:xfrm>
              <a:off x="1064" y="2455"/>
              <a:ext cx="747" cy="30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有比当前柱</a:t>
              </a:r>
            </a:p>
            <a:p>
              <a:r>
                <a:rPr kumimoji="0" lang="zh-CN" altLang="en-US" sz="1200">
                  <a:solidFill>
                    <a:srgbClr val="6600CC"/>
                  </a:solidFill>
                  <a:latin typeface="华文新魏" panose="02010800040101010101" pitchFamily="2" charset="-122"/>
                  <a:ea typeface="华文新魏" panose="02010800040101010101" pitchFamily="2" charset="-122"/>
                </a:rPr>
                <a:t>面大的请求</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24624" name="Line 65">
              <a:extLst>
                <a:ext uri="{FF2B5EF4-FFF2-40B4-BE49-F238E27FC236}">
                  <a16:creationId xmlns:a16="http://schemas.microsoft.com/office/drawing/2014/main" id="{B2343B25-84F8-4FE9-B010-5C00F3CC23AA}"/>
                </a:ext>
              </a:extLst>
            </p:cNvPr>
            <p:cNvSpPr>
              <a:spLocks noChangeShapeType="1"/>
            </p:cNvSpPr>
            <p:nvPr/>
          </p:nvSpPr>
          <p:spPr bwMode="auto">
            <a:xfrm>
              <a:off x="1437" y="2394"/>
              <a:ext cx="499"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5" name="Line 66">
              <a:extLst>
                <a:ext uri="{FF2B5EF4-FFF2-40B4-BE49-F238E27FC236}">
                  <a16:creationId xmlns:a16="http://schemas.microsoft.com/office/drawing/2014/main" id="{41588A47-80CD-4E64-A3ED-7785BB02AB65}"/>
                </a:ext>
              </a:extLst>
            </p:cNvPr>
            <p:cNvSpPr>
              <a:spLocks noChangeShapeType="1"/>
            </p:cNvSpPr>
            <p:nvPr/>
          </p:nvSpPr>
          <p:spPr bwMode="auto">
            <a:xfrm>
              <a:off x="939" y="2578"/>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6" name="Line 67">
              <a:extLst>
                <a:ext uri="{FF2B5EF4-FFF2-40B4-BE49-F238E27FC236}">
                  <a16:creationId xmlns:a16="http://schemas.microsoft.com/office/drawing/2014/main" id="{89D05987-EE77-4499-AE65-1905510DA037}"/>
                </a:ext>
              </a:extLst>
            </p:cNvPr>
            <p:cNvSpPr>
              <a:spLocks noChangeShapeType="1"/>
            </p:cNvSpPr>
            <p:nvPr/>
          </p:nvSpPr>
          <p:spPr bwMode="auto">
            <a:xfrm flipV="1">
              <a:off x="1437" y="2578"/>
              <a:ext cx="499"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7" name="Line 68">
              <a:extLst>
                <a:ext uri="{FF2B5EF4-FFF2-40B4-BE49-F238E27FC236}">
                  <a16:creationId xmlns:a16="http://schemas.microsoft.com/office/drawing/2014/main" id="{2AA1246E-ED5D-479F-B221-EFB049394353}"/>
                </a:ext>
              </a:extLst>
            </p:cNvPr>
            <p:cNvSpPr>
              <a:spLocks noChangeShapeType="1"/>
            </p:cNvSpPr>
            <p:nvPr/>
          </p:nvSpPr>
          <p:spPr bwMode="auto">
            <a:xfrm flipH="1">
              <a:off x="672" y="2578"/>
              <a:ext cx="18"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8" name="Text Box 69">
              <a:extLst>
                <a:ext uri="{FF2B5EF4-FFF2-40B4-BE49-F238E27FC236}">
                  <a16:creationId xmlns:a16="http://schemas.microsoft.com/office/drawing/2014/main" id="{E3827929-1600-4F6D-AEE5-1F0D1596CEA0}"/>
                </a:ext>
              </a:extLst>
            </p:cNvPr>
            <p:cNvSpPr txBox="1">
              <a:spLocks noChangeArrowheads="1"/>
            </p:cNvSpPr>
            <p:nvPr/>
          </p:nvSpPr>
          <p:spPr bwMode="auto">
            <a:xfrm>
              <a:off x="288" y="2736"/>
              <a:ext cx="768" cy="19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改变移动方向</a:t>
              </a:r>
            </a:p>
          </p:txBody>
        </p:sp>
        <p:sp>
          <p:nvSpPr>
            <p:cNvPr id="24629" name="Line 70">
              <a:extLst>
                <a:ext uri="{FF2B5EF4-FFF2-40B4-BE49-F238E27FC236}">
                  <a16:creationId xmlns:a16="http://schemas.microsoft.com/office/drawing/2014/main" id="{4D7F2398-3059-4034-8689-D452BE2DA411}"/>
                </a:ext>
              </a:extLst>
            </p:cNvPr>
            <p:cNvSpPr>
              <a:spLocks noChangeShapeType="1"/>
            </p:cNvSpPr>
            <p:nvPr/>
          </p:nvSpPr>
          <p:spPr bwMode="auto">
            <a:xfrm>
              <a:off x="690" y="2902"/>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0" name="Line 71">
              <a:extLst>
                <a:ext uri="{FF2B5EF4-FFF2-40B4-BE49-F238E27FC236}">
                  <a16:creationId xmlns:a16="http://schemas.microsoft.com/office/drawing/2014/main" id="{E8CEABC1-8955-43D6-B869-11A33627522E}"/>
                </a:ext>
              </a:extLst>
            </p:cNvPr>
            <p:cNvSpPr>
              <a:spLocks noChangeShapeType="1"/>
            </p:cNvSpPr>
            <p:nvPr/>
          </p:nvSpPr>
          <p:spPr bwMode="auto">
            <a:xfrm>
              <a:off x="1936" y="2578"/>
              <a:ext cx="1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1" name="Text Box 72">
              <a:extLst>
                <a:ext uri="{FF2B5EF4-FFF2-40B4-BE49-F238E27FC236}">
                  <a16:creationId xmlns:a16="http://schemas.microsoft.com/office/drawing/2014/main" id="{387DED9A-1185-4477-BAE5-7962C6037600}"/>
                </a:ext>
              </a:extLst>
            </p:cNvPr>
            <p:cNvSpPr txBox="1">
              <a:spLocks noChangeArrowheads="1"/>
            </p:cNvSpPr>
            <p:nvPr/>
          </p:nvSpPr>
          <p:spPr bwMode="auto">
            <a:xfrm>
              <a:off x="690" y="2400"/>
              <a:ext cx="270" cy="144"/>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否</a:t>
              </a:r>
            </a:p>
          </p:txBody>
        </p:sp>
        <p:sp>
          <p:nvSpPr>
            <p:cNvPr id="24632" name="Line 73">
              <a:extLst>
                <a:ext uri="{FF2B5EF4-FFF2-40B4-BE49-F238E27FC236}">
                  <a16:creationId xmlns:a16="http://schemas.microsoft.com/office/drawing/2014/main" id="{FB619C8B-32E8-4E0D-97CB-87F0AF8E220F}"/>
                </a:ext>
              </a:extLst>
            </p:cNvPr>
            <p:cNvSpPr>
              <a:spLocks noChangeShapeType="1"/>
            </p:cNvSpPr>
            <p:nvPr/>
          </p:nvSpPr>
          <p:spPr bwMode="auto">
            <a:xfrm flipH="1">
              <a:off x="939" y="2394"/>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Line 74">
              <a:extLst>
                <a:ext uri="{FF2B5EF4-FFF2-40B4-BE49-F238E27FC236}">
                  <a16:creationId xmlns:a16="http://schemas.microsoft.com/office/drawing/2014/main" id="{66D98E0D-9061-4C07-964E-1DBA5C0E335A}"/>
                </a:ext>
              </a:extLst>
            </p:cNvPr>
            <p:cNvSpPr>
              <a:spLocks noChangeShapeType="1"/>
            </p:cNvSpPr>
            <p:nvPr/>
          </p:nvSpPr>
          <p:spPr bwMode="auto">
            <a:xfrm>
              <a:off x="690" y="2578"/>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Text Box 75">
              <a:extLst>
                <a:ext uri="{FF2B5EF4-FFF2-40B4-BE49-F238E27FC236}">
                  <a16:creationId xmlns:a16="http://schemas.microsoft.com/office/drawing/2014/main" id="{9AD94CA8-97D2-458A-924A-5FA93D7379D7}"/>
                </a:ext>
              </a:extLst>
            </p:cNvPr>
            <p:cNvSpPr txBox="1">
              <a:spLocks noChangeArrowheads="1"/>
            </p:cNvSpPr>
            <p:nvPr/>
          </p:nvSpPr>
          <p:spPr bwMode="auto">
            <a:xfrm>
              <a:off x="3804" y="2400"/>
              <a:ext cx="276" cy="137"/>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否</a:t>
              </a:r>
            </a:p>
          </p:txBody>
        </p:sp>
        <p:sp>
          <p:nvSpPr>
            <p:cNvPr id="24635" name="Line 76">
              <a:extLst>
                <a:ext uri="{FF2B5EF4-FFF2-40B4-BE49-F238E27FC236}">
                  <a16:creationId xmlns:a16="http://schemas.microsoft.com/office/drawing/2014/main" id="{F00692FB-430E-42A7-B7B7-15EAEF65C51A}"/>
                </a:ext>
              </a:extLst>
            </p:cNvPr>
            <p:cNvSpPr>
              <a:spLocks noChangeShapeType="1"/>
            </p:cNvSpPr>
            <p:nvPr/>
          </p:nvSpPr>
          <p:spPr bwMode="auto">
            <a:xfrm>
              <a:off x="3928" y="2578"/>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6" name="Line 77">
              <a:extLst>
                <a:ext uri="{FF2B5EF4-FFF2-40B4-BE49-F238E27FC236}">
                  <a16:creationId xmlns:a16="http://schemas.microsoft.com/office/drawing/2014/main" id="{2C0B6BA1-2C87-443C-A626-053987336724}"/>
                </a:ext>
              </a:extLst>
            </p:cNvPr>
            <p:cNvSpPr>
              <a:spLocks noChangeShapeType="1"/>
            </p:cNvSpPr>
            <p:nvPr/>
          </p:nvSpPr>
          <p:spPr bwMode="auto">
            <a:xfrm>
              <a:off x="3430" y="2394"/>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7" name="Line 78">
              <a:extLst>
                <a:ext uri="{FF2B5EF4-FFF2-40B4-BE49-F238E27FC236}">
                  <a16:creationId xmlns:a16="http://schemas.microsoft.com/office/drawing/2014/main" id="{6B5AFA61-895F-4976-A3B6-CD01EFDBFE76}"/>
                </a:ext>
              </a:extLst>
            </p:cNvPr>
            <p:cNvSpPr>
              <a:spLocks noChangeShapeType="1"/>
            </p:cNvSpPr>
            <p:nvPr/>
          </p:nvSpPr>
          <p:spPr bwMode="auto">
            <a:xfrm>
              <a:off x="2058" y="2428"/>
              <a:ext cx="0" cy="3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8" name="Text Box 80">
              <a:extLst>
                <a:ext uri="{FF2B5EF4-FFF2-40B4-BE49-F238E27FC236}">
                  <a16:creationId xmlns:a16="http://schemas.microsoft.com/office/drawing/2014/main" id="{228179FF-30F0-4A4A-9319-4DB83ACF5390}"/>
                </a:ext>
              </a:extLst>
            </p:cNvPr>
            <p:cNvSpPr txBox="1">
              <a:spLocks noChangeArrowheads="1"/>
            </p:cNvSpPr>
            <p:nvPr/>
          </p:nvSpPr>
          <p:spPr bwMode="auto">
            <a:xfrm>
              <a:off x="1440" y="2762"/>
              <a:ext cx="1248" cy="31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处理大于当前柱面号请求中柱面号最小的请求</a:t>
              </a:r>
            </a:p>
          </p:txBody>
        </p:sp>
        <p:sp>
          <p:nvSpPr>
            <p:cNvPr id="24639" name="Line 81">
              <a:extLst>
                <a:ext uri="{FF2B5EF4-FFF2-40B4-BE49-F238E27FC236}">
                  <a16:creationId xmlns:a16="http://schemas.microsoft.com/office/drawing/2014/main" id="{468B48E2-D623-4843-B7A4-C5B18A4D079D}"/>
                </a:ext>
              </a:extLst>
            </p:cNvPr>
            <p:cNvSpPr>
              <a:spLocks noChangeShapeType="1"/>
            </p:cNvSpPr>
            <p:nvPr/>
          </p:nvSpPr>
          <p:spPr bwMode="auto">
            <a:xfrm>
              <a:off x="2807" y="2578"/>
              <a:ext cx="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0" name="Line 82">
              <a:extLst>
                <a:ext uri="{FF2B5EF4-FFF2-40B4-BE49-F238E27FC236}">
                  <a16:creationId xmlns:a16="http://schemas.microsoft.com/office/drawing/2014/main" id="{F3A2BCE2-5C53-4B6D-AE5D-77D524F9F13B}"/>
                </a:ext>
              </a:extLst>
            </p:cNvPr>
            <p:cNvSpPr>
              <a:spLocks noChangeShapeType="1"/>
            </p:cNvSpPr>
            <p:nvPr/>
          </p:nvSpPr>
          <p:spPr bwMode="auto">
            <a:xfrm>
              <a:off x="2807" y="2439"/>
              <a:ext cx="0" cy="6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1" name="Text Box 84">
              <a:extLst>
                <a:ext uri="{FF2B5EF4-FFF2-40B4-BE49-F238E27FC236}">
                  <a16:creationId xmlns:a16="http://schemas.microsoft.com/office/drawing/2014/main" id="{DA011DF3-06E2-4CF9-B184-E5A5CF133943}"/>
                </a:ext>
              </a:extLst>
            </p:cNvPr>
            <p:cNvSpPr txBox="1">
              <a:spLocks noChangeArrowheads="1"/>
            </p:cNvSpPr>
            <p:nvPr/>
          </p:nvSpPr>
          <p:spPr bwMode="auto">
            <a:xfrm>
              <a:off x="2434" y="3129"/>
              <a:ext cx="1214" cy="32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处理小于当前柱面号请求中的柱面号最大的请求</a:t>
              </a:r>
            </a:p>
          </p:txBody>
        </p:sp>
        <p:sp>
          <p:nvSpPr>
            <p:cNvPr id="24642" name="Line 85">
              <a:extLst>
                <a:ext uri="{FF2B5EF4-FFF2-40B4-BE49-F238E27FC236}">
                  <a16:creationId xmlns:a16="http://schemas.microsoft.com/office/drawing/2014/main" id="{9E9730FE-D9CB-40D9-8F2D-1F7C62DE0F61}"/>
                </a:ext>
              </a:extLst>
            </p:cNvPr>
            <p:cNvSpPr>
              <a:spLocks noChangeShapeType="1"/>
            </p:cNvSpPr>
            <p:nvPr/>
          </p:nvSpPr>
          <p:spPr bwMode="auto">
            <a:xfrm>
              <a:off x="2058" y="306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3" name="Text Box 86">
              <a:extLst>
                <a:ext uri="{FF2B5EF4-FFF2-40B4-BE49-F238E27FC236}">
                  <a16:creationId xmlns:a16="http://schemas.microsoft.com/office/drawing/2014/main" id="{7069F349-01EB-42CA-AD86-997DCB6ADB94}"/>
                </a:ext>
              </a:extLst>
            </p:cNvPr>
            <p:cNvSpPr txBox="1">
              <a:spLocks noChangeArrowheads="1"/>
            </p:cNvSpPr>
            <p:nvPr/>
          </p:nvSpPr>
          <p:spPr bwMode="auto">
            <a:xfrm>
              <a:off x="1936" y="3558"/>
              <a:ext cx="1136" cy="33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pitchFamily="2" charset="-122"/>
                  <a:ea typeface="华文新魏" panose="02010800040101010101" pitchFamily="2" charset="-122"/>
                </a:rPr>
                <a:t>移动磁头到指定柱面，登记当前位置</a:t>
              </a:r>
            </a:p>
          </p:txBody>
        </p:sp>
        <p:sp>
          <p:nvSpPr>
            <p:cNvPr id="24644" name="Line 87">
              <a:extLst>
                <a:ext uri="{FF2B5EF4-FFF2-40B4-BE49-F238E27FC236}">
                  <a16:creationId xmlns:a16="http://schemas.microsoft.com/office/drawing/2014/main" id="{638D753B-4EBB-4024-95DC-CAADDCAA6228}"/>
                </a:ext>
              </a:extLst>
            </p:cNvPr>
            <p:cNvSpPr>
              <a:spLocks noChangeShapeType="1"/>
            </p:cNvSpPr>
            <p:nvPr/>
          </p:nvSpPr>
          <p:spPr bwMode="auto">
            <a:xfrm>
              <a:off x="2932" y="3436"/>
              <a:ext cx="0" cy="1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5" name="Line 88">
              <a:extLst>
                <a:ext uri="{FF2B5EF4-FFF2-40B4-BE49-F238E27FC236}">
                  <a16:creationId xmlns:a16="http://schemas.microsoft.com/office/drawing/2014/main" id="{5D3A2043-0C96-4370-AEE3-B214AB91B84D}"/>
                </a:ext>
              </a:extLst>
            </p:cNvPr>
            <p:cNvSpPr>
              <a:spLocks noChangeShapeType="1"/>
            </p:cNvSpPr>
            <p:nvPr/>
          </p:nvSpPr>
          <p:spPr bwMode="auto">
            <a:xfrm>
              <a:off x="2434" y="3861"/>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6" name="Text Box 89">
              <a:extLst>
                <a:ext uri="{FF2B5EF4-FFF2-40B4-BE49-F238E27FC236}">
                  <a16:creationId xmlns:a16="http://schemas.microsoft.com/office/drawing/2014/main" id="{7A217424-2B9B-4624-ACD2-5AD2B6B4A8FD}"/>
                </a:ext>
              </a:extLst>
            </p:cNvPr>
            <p:cNvSpPr txBox="1">
              <a:spLocks noChangeArrowheads="1"/>
            </p:cNvSpPr>
            <p:nvPr/>
          </p:nvSpPr>
          <p:spPr bwMode="auto">
            <a:xfrm>
              <a:off x="2233" y="3974"/>
              <a:ext cx="407" cy="15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pitchFamily="2" charset="-122"/>
                  <a:ea typeface="华文新魏" panose="02010800040101010101" pitchFamily="2" charset="-122"/>
                </a:rPr>
                <a:t>启动</a:t>
              </a:r>
            </a:p>
          </p:txBody>
        </p:sp>
        <p:sp>
          <p:nvSpPr>
            <p:cNvPr id="24647" name="Line 90">
              <a:extLst>
                <a:ext uri="{FF2B5EF4-FFF2-40B4-BE49-F238E27FC236}">
                  <a16:creationId xmlns:a16="http://schemas.microsoft.com/office/drawing/2014/main" id="{A0A5CE0C-8EB1-439E-A7CB-A0E026C19DA4}"/>
                </a:ext>
              </a:extLst>
            </p:cNvPr>
            <p:cNvSpPr>
              <a:spLocks noChangeShapeType="1"/>
            </p:cNvSpPr>
            <p:nvPr/>
          </p:nvSpPr>
          <p:spPr bwMode="auto">
            <a:xfrm>
              <a:off x="2434" y="4149"/>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8" name="Text Box 91">
              <a:extLst>
                <a:ext uri="{FF2B5EF4-FFF2-40B4-BE49-F238E27FC236}">
                  <a16:creationId xmlns:a16="http://schemas.microsoft.com/office/drawing/2014/main" id="{12616B80-28F0-4752-93E8-CB719321AC24}"/>
                </a:ext>
              </a:extLst>
            </p:cNvPr>
            <p:cNvSpPr txBox="1">
              <a:spLocks noChangeArrowheads="1"/>
            </p:cNvSpPr>
            <p:nvPr/>
          </p:nvSpPr>
          <p:spPr bwMode="auto">
            <a:xfrm>
              <a:off x="2558" y="4139"/>
              <a:ext cx="274" cy="133"/>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C</a:t>
              </a:r>
            </a:p>
          </p:txBody>
        </p:sp>
        <p:sp>
          <p:nvSpPr>
            <p:cNvPr id="24649" name="Text Box 93">
              <a:extLst>
                <a:ext uri="{FF2B5EF4-FFF2-40B4-BE49-F238E27FC236}">
                  <a16:creationId xmlns:a16="http://schemas.microsoft.com/office/drawing/2014/main" id="{0264B22E-B93C-4FF6-BCF6-119300193C43}"/>
                </a:ext>
              </a:extLst>
            </p:cNvPr>
            <p:cNvSpPr txBox="1">
              <a:spLocks noChangeArrowheads="1"/>
            </p:cNvSpPr>
            <p:nvPr/>
          </p:nvSpPr>
          <p:spPr bwMode="auto">
            <a:xfrm>
              <a:off x="566" y="3041"/>
              <a:ext cx="250" cy="175"/>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B</a:t>
              </a:r>
            </a:p>
          </p:txBody>
        </p:sp>
        <p:sp>
          <p:nvSpPr>
            <p:cNvPr id="24650" name="Text Box 94">
              <a:extLst>
                <a:ext uri="{FF2B5EF4-FFF2-40B4-BE49-F238E27FC236}">
                  <a16:creationId xmlns:a16="http://schemas.microsoft.com/office/drawing/2014/main" id="{FD45DE2C-1338-4B21-9882-E1E8606465E5}"/>
                </a:ext>
              </a:extLst>
            </p:cNvPr>
            <p:cNvSpPr txBox="1">
              <a:spLocks noChangeArrowheads="1"/>
            </p:cNvSpPr>
            <p:nvPr/>
          </p:nvSpPr>
          <p:spPr bwMode="auto">
            <a:xfrm>
              <a:off x="2683" y="2333"/>
              <a:ext cx="293" cy="163"/>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B</a:t>
              </a:r>
            </a:p>
          </p:txBody>
        </p:sp>
        <p:sp>
          <p:nvSpPr>
            <p:cNvPr id="24651" name="Text Box 95">
              <a:extLst>
                <a:ext uri="{FF2B5EF4-FFF2-40B4-BE49-F238E27FC236}">
                  <a16:creationId xmlns:a16="http://schemas.microsoft.com/office/drawing/2014/main" id="{A1607466-CF3C-4810-8CA4-717FAFAFAAB2}"/>
                </a:ext>
              </a:extLst>
            </p:cNvPr>
            <p:cNvSpPr txBox="1">
              <a:spLocks noChangeArrowheads="1"/>
            </p:cNvSpPr>
            <p:nvPr/>
          </p:nvSpPr>
          <p:spPr bwMode="auto">
            <a:xfrm>
              <a:off x="1936" y="2333"/>
              <a:ext cx="224" cy="163"/>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A</a:t>
              </a:r>
            </a:p>
          </p:txBody>
        </p:sp>
      </p:gr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253332E-FCF3-4FD7-B18D-55AEBCDB3928}"/>
              </a:ext>
            </a:extLst>
          </p:cNvPr>
          <p:cNvSpPr>
            <a:spLocks noGrp="1" noChangeArrowheads="1"/>
          </p:cNvSpPr>
          <p:nvPr>
            <p:ph type="title"/>
          </p:nvPr>
        </p:nvSpPr>
        <p:spPr>
          <a:xfrm>
            <a:off x="533400" y="685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搜查定位</a:t>
            </a:r>
            <a:r>
              <a:rPr lang="en-US" altLang="zh-CN" sz="4800">
                <a:latin typeface="华文新魏" panose="02010800040101010101" pitchFamily="2" charset="-122"/>
                <a:ea typeface="华文新魏" panose="02010800040101010101" pitchFamily="2" charset="-122"/>
              </a:rPr>
              <a:t>(4) </a:t>
            </a:r>
            <a:br>
              <a:rPr lang="en-US" altLang="zh-CN" sz="4800">
                <a:latin typeface="华文新魏" panose="02010800040101010101" pitchFamily="2" charset="-122"/>
                <a:ea typeface="华文新魏" panose="02010800040101010101" pitchFamily="2" charset="-122"/>
              </a:rPr>
            </a:br>
            <a:r>
              <a:rPr lang="en-US" altLang="zh-CN"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最短查找时间优先</a:t>
            </a:r>
            <a:r>
              <a:rPr lang="zh-CN" altLang="en-US"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算法</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25603" name="Rectangle 3">
            <a:extLst>
              <a:ext uri="{FF2B5EF4-FFF2-40B4-BE49-F238E27FC236}">
                <a16:creationId xmlns:a16="http://schemas.microsoft.com/office/drawing/2014/main" id="{1B4AD123-CDA9-494B-BF21-94565E5E3E96}"/>
              </a:ext>
            </a:extLst>
          </p:cNvPr>
          <p:cNvSpPr>
            <a:spLocks noGrp="1" noChangeArrowheads="1"/>
          </p:cNvSpPr>
          <p:nvPr>
            <p:ph type="body" idx="1"/>
          </p:nvPr>
        </p:nvSpPr>
        <p:spPr>
          <a:xfrm>
            <a:off x="838200" y="1676400"/>
            <a:ext cx="7162800" cy="4953000"/>
          </a:xfrm>
        </p:spPr>
        <p:txBody>
          <a:bodyPr/>
          <a:lstStyle/>
          <a:p>
            <a:pPr eaLnBrk="1" hangingPunct="1">
              <a:buFontTx/>
              <a:buNone/>
            </a:pPr>
            <a:r>
              <a:rPr lang="en-US" altLang="zh-CN" sz="4000" b="1">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本算法考虑了各个请求之间的区别，总是先执行查找时间最短的那个磁盘请求，从而，较</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先来先服务</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算法有较好的寻道性能。 </a:t>
            </a:r>
            <a:r>
              <a:rPr lang="zh-CN" altLang="en-US" sz="2800">
                <a:latin typeface="华文新魏" panose="02010800040101010101" pitchFamily="2" charset="-122"/>
                <a:ea typeface="华文新魏" panose="02010800040101010101" pitchFamily="2" charset="-122"/>
              </a:rPr>
              <a:t>     </a:t>
            </a:r>
          </a:p>
          <a:p>
            <a:pPr eaLnBrk="1" hangingPunct="1">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8CFEB5-EF04-4D2C-975D-63961320F2AA}"/>
              </a:ext>
            </a:extLst>
          </p:cNvPr>
          <p:cNvSpPr>
            <a:spLocks noGrp="1" noChangeArrowheads="1"/>
          </p:cNvSpPr>
          <p:nvPr>
            <p:ph type="title"/>
          </p:nvPr>
        </p:nvSpPr>
        <p:spPr>
          <a:xfrm>
            <a:off x="381000" y="7620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搜查定位</a:t>
            </a:r>
            <a:r>
              <a:rPr lang="en-US" altLang="zh-CN" sz="4800">
                <a:latin typeface="华文新魏" panose="02010800040101010101" pitchFamily="2" charset="-122"/>
                <a:ea typeface="华文新魏" panose="02010800040101010101" pitchFamily="2" charset="-122"/>
              </a:rPr>
              <a:t>(5) </a:t>
            </a:r>
            <a:br>
              <a:rPr lang="en-US" altLang="zh-CN" sz="4800">
                <a:latin typeface="华文新魏" panose="02010800040101010101" pitchFamily="2" charset="-122"/>
                <a:ea typeface="华文新魏" panose="02010800040101010101" pitchFamily="2" charset="-122"/>
              </a:rPr>
            </a:br>
            <a:r>
              <a:rPr lang="en-US" altLang="zh-CN"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扫描</a:t>
            </a:r>
            <a:r>
              <a:rPr lang="zh-CN" altLang="en-US"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算法</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26627" name="Rectangle 3">
            <a:extLst>
              <a:ext uri="{FF2B5EF4-FFF2-40B4-BE49-F238E27FC236}">
                <a16:creationId xmlns:a16="http://schemas.microsoft.com/office/drawing/2014/main" id="{C47E2867-4F0A-4F38-9D67-4605B19C5195}"/>
              </a:ext>
            </a:extLst>
          </p:cNvPr>
          <p:cNvSpPr>
            <a:spLocks noGrp="1" noChangeArrowheads="1"/>
          </p:cNvSpPr>
          <p:nvPr>
            <p:ph type="body" idx="1"/>
          </p:nvPr>
        </p:nvSpPr>
        <p:spPr>
          <a:xfrm>
            <a:off x="914400" y="1752600"/>
            <a:ext cx="7086600" cy="4724400"/>
          </a:xfrm>
        </p:spPr>
        <p:txBody>
          <a:bodyPr/>
          <a:lstStyle/>
          <a:p>
            <a:pPr eaLnBrk="1" hangingPunct="1">
              <a:buFontTx/>
              <a:buNone/>
            </a:pPr>
            <a:r>
              <a:rPr lang="en-US" altLang="zh-CN" sz="4000" b="1">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磁盘臂每次沿一个方向移动，扫过所有柱面，遇到最近的</a:t>
            </a:r>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请求便进行处理，直到最后一个柱面后，再向相反方向移动回来。 </a:t>
            </a:r>
            <a:endParaRPr lang="zh-CN" altLang="en-US" sz="2800">
              <a:latin typeface="华文新魏" panose="02010800040101010101" pitchFamily="2" charset="-122"/>
              <a:ea typeface="华文新魏" panose="02010800040101010101" pitchFamily="2" charset="-122"/>
            </a:endParaRPr>
          </a:p>
          <a:p>
            <a:pPr eaLnBrk="1" hangingPunct="1">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1759A898-CC59-4143-A730-F1E3EDF0B943}"/>
              </a:ext>
            </a:extLst>
          </p:cNvPr>
          <p:cNvSpPr>
            <a:spLocks noGrp="1" noChangeArrowheads="1"/>
          </p:cNvSpPr>
          <p:nvPr>
            <p:ph type="title"/>
          </p:nvPr>
        </p:nvSpPr>
        <p:spPr>
          <a:xfrm>
            <a:off x="457200" y="914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搜查定位</a:t>
            </a:r>
            <a:r>
              <a:rPr lang="en-US" altLang="zh-CN" sz="4800">
                <a:latin typeface="华文新魏" panose="02010800040101010101" pitchFamily="2" charset="-122"/>
                <a:ea typeface="华文新魏" panose="02010800040101010101" pitchFamily="2" charset="-122"/>
              </a:rPr>
              <a:t>(6) </a:t>
            </a:r>
            <a:br>
              <a:rPr lang="en-US" altLang="zh-CN" sz="4800">
                <a:latin typeface="华文新魏" panose="02010800040101010101" pitchFamily="2" charset="-122"/>
                <a:ea typeface="华文新魏" panose="02010800040101010101" pitchFamily="2" charset="-122"/>
              </a:rPr>
            </a:br>
            <a:r>
              <a:rPr lang="en-US" altLang="zh-CN"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分步扫描 </a:t>
            </a:r>
            <a:r>
              <a:rPr lang="zh-CN" altLang="en-US"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算法</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27651" name="Rectangle 1027">
            <a:extLst>
              <a:ext uri="{FF2B5EF4-FFF2-40B4-BE49-F238E27FC236}">
                <a16:creationId xmlns:a16="http://schemas.microsoft.com/office/drawing/2014/main" id="{94C1E86B-AC94-4D75-BCBF-F78AAECFB82E}"/>
              </a:ext>
            </a:extLst>
          </p:cNvPr>
          <p:cNvSpPr>
            <a:spLocks noGrp="1" noChangeArrowheads="1"/>
          </p:cNvSpPr>
          <p:nvPr>
            <p:ph type="body" idx="1"/>
          </p:nvPr>
        </p:nvSpPr>
        <p:spPr>
          <a:xfrm>
            <a:off x="838200" y="1905000"/>
            <a:ext cx="7696200" cy="5029200"/>
          </a:xfrm>
        </p:spPr>
        <p:txBody>
          <a:bodyPr/>
          <a:lstStyle/>
          <a:p>
            <a:pPr eaLnBrk="1" hangingPunct="1">
              <a:buFontTx/>
              <a:buNone/>
            </a:pP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将</a:t>
            </a:r>
            <a:r>
              <a:rPr lang="en-US" altLang="zh-CN" sz="4000" b="1">
                <a:latin typeface="华文新魏" panose="02010800040101010101" pitchFamily="2" charset="-122"/>
                <a:ea typeface="华文新魏" panose="02010800040101010101" pitchFamily="2" charset="-122"/>
              </a:rPr>
              <a:t>I/O</a:t>
            </a:r>
            <a:r>
              <a:rPr lang="zh-CN" altLang="en-US" sz="4000" b="1">
                <a:latin typeface="华文新魏" panose="02010800040101010101" pitchFamily="2" charset="-122"/>
                <a:ea typeface="华文新魏" panose="02010800040101010101" pitchFamily="2" charset="-122"/>
              </a:rPr>
              <a:t>请求分成组，每组不超过</a:t>
            </a:r>
            <a:r>
              <a:rPr lang="en-US" altLang="zh-CN" sz="4000" b="1">
                <a:latin typeface="华文新魏" panose="02010800040101010101" pitchFamily="2" charset="-122"/>
                <a:ea typeface="华文新魏" panose="02010800040101010101" pitchFamily="2" charset="-122"/>
              </a:rPr>
              <a:t>N</a:t>
            </a:r>
            <a:r>
              <a:rPr lang="zh-CN" altLang="en-US" sz="4000" b="1">
                <a:latin typeface="华文新魏" panose="02010800040101010101" pitchFamily="2" charset="-122"/>
                <a:ea typeface="华文新魏" panose="02010800040101010101" pitchFamily="2" charset="-122"/>
              </a:rPr>
              <a:t>个请求，每次选一个组进行扫描，处理完一组后再选下一组。 </a:t>
            </a:r>
          </a:p>
          <a:p>
            <a:pPr eaLnBrk="1" hangingPunct="1">
              <a:buFontTx/>
              <a:buNone/>
            </a:pPr>
            <a:endParaRPr lang="en-US" altLang="zh-CN" sz="4000" b="1">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5EFED8C-9B0F-4A48-9F0B-40D27191B3B4}"/>
              </a:ext>
            </a:extLst>
          </p:cNvPr>
          <p:cNvSpPr>
            <a:spLocks noGrp="1" noChangeArrowheads="1"/>
          </p:cNvSpPr>
          <p:nvPr>
            <p:ph type="title"/>
          </p:nvPr>
        </p:nvSpPr>
        <p:spPr>
          <a:xfrm>
            <a:off x="533400" y="7620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搜查定位</a:t>
            </a:r>
            <a:r>
              <a:rPr lang="en-US" altLang="zh-CN" sz="4800">
                <a:latin typeface="华文新魏" panose="02010800040101010101" pitchFamily="2" charset="-122"/>
                <a:ea typeface="华文新魏" panose="02010800040101010101" pitchFamily="2" charset="-122"/>
              </a:rPr>
              <a:t>(7) </a:t>
            </a:r>
            <a:br>
              <a:rPr lang="en-US" altLang="zh-CN" sz="4800">
                <a:latin typeface="华文新魏" panose="02010800040101010101" pitchFamily="2" charset="-122"/>
                <a:ea typeface="华文新魏" panose="02010800040101010101" pitchFamily="2" charset="-122"/>
              </a:rPr>
            </a:br>
            <a:r>
              <a:rPr lang="en-US" altLang="zh-CN"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循环扫描</a:t>
            </a:r>
            <a:r>
              <a:rPr lang="zh-CN" altLang="en-US" sz="3600" b="1">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算法</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28675" name="Rectangle 3">
            <a:extLst>
              <a:ext uri="{FF2B5EF4-FFF2-40B4-BE49-F238E27FC236}">
                <a16:creationId xmlns:a16="http://schemas.microsoft.com/office/drawing/2014/main" id="{A6802D42-377E-4A49-B5DC-2C0A63B13B6F}"/>
              </a:ext>
            </a:extLst>
          </p:cNvPr>
          <p:cNvSpPr>
            <a:spLocks noGrp="1" noChangeArrowheads="1"/>
          </p:cNvSpPr>
          <p:nvPr>
            <p:ph type="body" idx="1"/>
          </p:nvPr>
        </p:nvSpPr>
        <p:spPr>
          <a:xfrm>
            <a:off x="990600" y="1752600"/>
            <a:ext cx="7315200" cy="4876800"/>
          </a:xfrm>
        </p:spPr>
        <p:txBody>
          <a:bodyPr/>
          <a:lstStyle/>
          <a:p>
            <a:pPr eaLnBrk="1" hangingPunct="1">
              <a:buFontTx/>
              <a:buNone/>
            </a:pPr>
            <a:r>
              <a:rPr lang="en-US" altLang="zh-CN" sz="4000" b="1">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移动臂总从</a:t>
            </a:r>
            <a:r>
              <a:rPr lang="en-US" altLang="zh-CN" sz="4000">
                <a:latin typeface="华文新魏" panose="02010800040101010101" pitchFamily="2" charset="-122"/>
                <a:ea typeface="华文新魏" panose="02010800040101010101" pitchFamily="2" charset="-122"/>
              </a:rPr>
              <a:t>0</a:t>
            </a:r>
            <a:r>
              <a:rPr lang="zh-CN" altLang="en-US" sz="4000">
                <a:latin typeface="华文新魏" panose="02010800040101010101" pitchFamily="2" charset="-122"/>
                <a:ea typeface="华文新魏" panose="02010800040101010101" pitchFamily="2" charset="-122"/>
              </a:rPr>
              <a:t>号柱面至最大号柱面顺序扫描，然后，直接返回</a:t>
            </a:r>
            <a:r>
              <a:rPr lang="en-US" altLang="zh-CN" sz="4000">
                <a:latin typeface="华文新魏" panose="02010800040101010101" pitchFamily="2" charset="-122"/>
                <a:ea typeface="华文新魏" panose="02010800040101010101" pitchFamily="2" charset="-122"/>
              </a:rPr>
              <a:t>0</a:t>
            </a:r>
            <a:r>
              <a:rPr lang="zh-CN" altLang="en-US" sz="4000">
                <a:latin typeface="华文新魏" panose="02010800040101010101" pitchFamily="2" charset="-122"/>
                <a:ea typeface="华文新魏" panose="02010800040101010101" pitchFamily="2" charset="-122"/>
              </a:rPr>
              <a:t>号柱面重复进行，归途中不再服务，构成了一个循环。</a:t>
            </a:r>
          </a:p>
          <a:p>
            <a:pPr eaLnBrk="1" hangingPunct="1">
              <a:buFontTx/>
              <a:buNone/>
            </a:pPr>
            <a:r>
              <a:rPr lang="zh-CN" altLang="en-US" sz="4000">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323955C-6C97-4337-9F47-5A4A37D635C5}"/>
              </a:ext>
            </a:extLst>
          </p:cNvPr>
          <p:cNvSpPr>
            <a:spLocks noGrp="1" noChangeArrowheads="1"/>
          </p:cNvSpPr>
          <p:nvPr>
            <p:ph type="title"/>
          </p:nvPr>
        </p:nvSpPr>
        <p:spPr>
          <a:xfrm>
            <a:off x="685800"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7Linux</a:t>
            </a:r>
            <a:r>
              <a:rPr lang="zh-CN" altLang="en-US" sz="4800">
                <a:latin typeface="华文新魏" panose="02010800040101010101" pitchFamily="2" charset="-122"/>
                <a:ea typeface="华文新魏" panose="02010800040101010101" pitchFamily="2" charset="-122"/>
              </a:rPr>
              <a:t>磁盘调度算法</a:t>
            </a:r>
          </a:p>
        </p:txBody>
      </p:sp>
      <p:sp>
        <p:nvSpPr>
          <p:cNvPr id="29699" name="Rectangle 3">
            <a:extLst>
              <a:ext uri="{FF2B5EF4-FFF2-40B4-BE49-F238E27FC236}">
                <a16:creationId xmlns:a16="http://schemas.microsoft.com/office/drawing/2014/main" id="{237E118A-BCF2-4FE7-8EB5-E745CC2772E4}"/>
              </a:ext>
            </a:extLst>
          </p:cNvPr>
          <p:cNvSpPr>
            <a:spLocks noGrp="1" noChangeArrowheads="1"/>
          </p:cNvSpPr>
          <p:nvPr>
            <p:ph type="body" idx="1"/>
          </p:nvPr>
        </p:nvSpPr>
        <p:spPr>
          <a:xfrm>
            <a:off x="685800" y="1341438"/>
            <a:ext cx="7772400" cy="5184775"/>
          </a:xfrm>
        </p:spPr>
        <p:txBody>
          <a:bodyPr/>
          <a:lstStyle/>
          <a:p>
            <a:pPr eaLnBrk="1" hangingPunct="1"/>
            <a:r>
              <a:rPr lang="en-US" altLang="zh-CN" sz="3600">
                <a:latin typeface="华文新魏" panose="02010800040101010101" pitchFamily="2" charset="-122"/>
                <a:ea typeface="华文新魏" panose="02010800040101010101" pitchFamily="2" charset="-122"/>
              </a:rPr>
              <a:t>Linux 2.4</a:t>
            </a:r>
            <a:r>
              <a:rPr lang="zh-CN" altLang="en-US" sz="3600">
                <a:latin typeface="华文新魏" panose="02010800040101010101" pitchFamily="2" charset="-122"/>
                <a:ea typeface="华文新魏" panose="02010800040101010101" pitchFamily="2" charset="-122"/>
              </a:rPr>
              <a:t>磁盘调度采用电梯调度算法。</a:t>
            </a:r>
          </a:p>
          <a:p>
            <a:pPr eaLnBrk="1" hangingPunct="1"/>
            <a:r>
              <a:rPr lang="en-US" altLang="zh-CN" sz="3600">
                <a:latin typeface="华文新魏" panose="02010800040101010101" pitchFamily="2" charset="-122"/>
                <a:ea typeface="华文新魏" panose="02010800040101010101" pitchFamily="2" charset="-122"/>
              </a:rPr>
              <a:t>Linux2.6</a:t>
            </a:r>
            <a:r>
              <a:rPr lang="zh-CN" altLang="en-US" sz="3600">
                <a:latin typeface="华文新魏" panose="02010800040101010101" pitchFamily="2" charset="-122"/>
                <a:ea typeface="华文新魏" panose="02010800040101010101" pitchFamily="2" charset="-122"/>
              </a:rPr>
              <a:t>增加两种新磁盘调度算法：最终期限调度算法和预期调度算法。</a:t>
            </a:r>
          </a:p>
          <a:p>
            <a:pPr eaLnBrk="1" hangingPunct="1"/>
            <a:r>
              <a:rPr lang="zh-CN" altLang="en-US" sz="3600">
                <a:latin typeface="华文新魏" panose="02010800040101010101" pitchFamily="2" charset="-122"/>
                <a:ea typeface="华文新魏" panose="02010800040101010101" pitchFamily="2" charset="-122"/>
              </a:rPr>
              <a:t>时限调度算法 实现思想：</a:t>
            </a:r>
          </a:p>
          <a:p>
            <a:pPr eaLnBrk="1" hangingPunct="1"/>
            <a:r>
              <a:rPr lang="zh-CN" altLang="en-US" sz="3600">
                <a:latin typeface="华文新魏" panose="02010800040101010101" pitchFamily="2" charset="-122"/>
                <a:ea typeface="华文新魏" panose="02010800040101010101" pitchFamily="2" charset="-122"/>
              </a:rPr>
              <a:t>预期调度算法实现思想：</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867F37B-02EC-4EDA-A597-4EFA204DB3F4}"/>
              </a:ext>
            </a:extLst>
          </p:cNvPr>
          <p:cNvSpPr>
            <a:spLocks noGrp="1" noChangeArrowheads="1"/>
          </p:cNvSpPr>
          <p:nvPr>
            <p:ph type="title"/>
          </p:nvPr>
        </p:nvSpPr>
        <p:spPr>
          <a:xfrm>
            <a:off x="838200" y="60960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5.5.6 </a:t>
            </a:r>
            <a:r>
              <a:rPr lang="zh-CN" altLang="en-US">
                <a:latin typeface="华文新魏" panose="02010800040101010101" pitchFamily="2" charset="-122"/>
                <a:ea typeface="华文新魏" panose="02010800040101010101" pitchFamily="2" charset="-122"/>
              </a:rPr>
              <a:t>独立磁盘冗余阵列</a:t>
            </a:r>
            <a:r>
              <a:rPr lang="en-US" altLang="zh-CN">
                <a:latin typeface="华文新魏" panose="02010800040101010101" pitchFamily="2" charset="-122"/>
                <a:ea typeface="华文新魏" panose="02010800040101010101" pitchFamily="2" charset="-122"/>
              </a:rPr>
              <a:t>(1)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30723" name="Rectangle 3">
            <a:extLst>
              <a:ext uri="{FF2B5EF4-FFF2-40B4-BE49-F238E27FC236}">
                <a16:creationId xmlns:a16="http://schemas.microsoft.com/office/drawing/2014/main" id="{94CD6104-6205-4CCF-AB1F-0018EE38DE75}"/>
              </a:ext>
            </a:extLst>
          </p:cNvPr>
          <p:cNvSpPr>
            <a:spLocks noGrp="1" noChangeArrowheads="1"/>
          </p:cNvSpPr>
          <p:nvPr>
            <p:ph type="body" idx="1"/>
          </p:nvPr>
        </p:nvSpPr>
        <p:spPr>
          <a:xfrm>
            <a:off x="685800" y="1295400"/>
            <a:ext cx="7620000" cy="5029200"/>
          </a:xfrm>
        </p:spPr>
        <p:txBody>
          <a:bodyPr/>
          <a:lstStyle/>
          <a:p>
            <a:pPr algn="just" eaLnBrk="1" hangingPunct="1"/>
            <a:r>
              <a:rPr lang="zh-CN" altLang="en-US" sz="3600">
                <a:latin typeface="华文新魏" panose="02010800040101010101" pitchFamily="2" charset="-122"/>
                <a:ea typeface="华文新魏" panose="02010800040101010101" pitchFamily="2" charset="-122"/>
              </a:rPr>
              <a:t>独立磁盘冗余阵列是利用一台磁盘阵列控制器统一管理和控制一组磁盘驱动器</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组成一个速度快 、可靠性高、性能价格比好的大容量磁盘系统。</a:t>
            </a:r>
          </a:p>
          <a:p>
            <a:pPr algn="just" eaLnBrk="1" hangingPunct="1"/>
            <a:r>
              <a:rPr lang="en-US" altLang="zh-CN" sz="3600">
                <a:latin typeface="华文新魏" panose="02010800040101010101" pitchFamily="2" charset="-122"/>
                <a:ea typeface="华文新魏" panose="02010800040101010101" pitchFamily="2" charset="-122"/>
              </a:rPr>
              <a:t>RAID</a:t>
            </a:r>
            <a:r>
              <a:rPr lang="zh-CN" altLang="en-US" sz="3600">
                <a:latin typeface="华文新魏" panose="02010800040101010101" pitchFamily="2" charset="-122"/>
                <a:ea typeface="华文新魏" panose="02010800040101010101" pitchFamily="2" charset="-122"/>
              </a:rPr>
              <a:t>填补了</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速度快与磁盘设备速度慢之间的间隙</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其策略是</a:t>
            </a:r>
            <a:r>
              <a:rPr lang="en-US" altLang="zh-CN" sz="3600">
                <a:latin typeface="华文新魏" panose="02010800040101010101" pitchFamily="2" charset="-122"/>
                <a:ea typeface="华文新魏" panose="02010800040101010101" pitchFamily="2" charset="-122"/>
              </a:rPr>
              <a:t>:</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496801E-5076-4E4A-8018-E0846FDA2A21}"/>
              </a:ext>
            </a:extLst>
          </p:cNvPr>
          <p:cNvSpPr>
            <a:spLocks noGrp="1" noChangeArrowheads="1"/>
          </p:cNvSpPr>
          <p:nvPr>
            <p:ph type="title"/>
          </p:nvPr>
        </p:nvSpPr>
        <p:spPr>
          <a:xfrm>
            <a:off x="609600" y="457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缓冲技术</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缓冲技术实现基本思想</a:t>
            </a:r>
          </a:p>
        </p:txBody>
      </p:sp>
      <p:sp>
        <p:nvSpPr>
          <p:cNvPr id="4099" name="Rectangle 3">
            <a:extLst>
              <a:ext uri="{FF2B5EF4-FFF2-40B4-BE49-F238E27FC236}">
                <a16:creationId xmlns:a16="http://schemas.microsoft.com/office/drawing/2014/main" id="{4AC30EDD-4AB6-4140-8848-DEFA3F5951DF}"/>
              </a:ext>
            </a:extLst>
          </p:cNvPr>
          <p:cNvSpPr>
            <a:spLocks noGrp="1" noChangeArrowheads="1"/>
          </p:cNvSpPr>
          <p:nvPr>
            <p:ph type="body" idx="1"/>
          </p:nvPr>
        </p:nvSpPr>
        <p:spPr>
          <a:xfrm>
            <a:off x="914400" y="1752600"/>
            <a:ext cx="7848600" cy="4648200"/>
          </a:xfrm>
        </p:spPr>
        <p:txBody>
          <a:bodyPr/>
          <a:lstStyle/>
          <a:p>
            <a:pPr algn="just" eaLnBrk="1" hangingPunct="1">
              <a:lnSpc>
                <a:spcPct val="90000"/>
              </a:lnSpc>
            </a:pPr>
            <a:r>
              <a:rPr lang="zh-CN" altLang="en-US" sz="2800">
                <a:latin typeface="华文新魏" panose="02010800040101010101" pitchFamily="2" charset="-122"/>
                <a:ea typeface="华文新魏" panose="02010800040101010101" pitchFamily="2" charset="-122"/>
              </a:rPr>
              <a:t>进程执行写操作输出数据时，向系统申请一个缓冲区，若为顺序写请求，则不断把数据填到缓冲区，直到被装满。此后，进程继续它的计算，系统将缓冲区内容写到</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设备上。</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进程执行操作输入数据时，向系统申请一个缓冲区，系统将一个物理记录的内容读到缓冲区，根据进程要求，把当前需要的逻辑记录从缓冲区中选出并传送给进程。</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在输出数据时，只有在系统还来不及腾空缓冲而进程又要写数据时，它才需要等待；</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在输入数据时，仅当缓冲区空而进程又要从中读取数据时，它才被迫等待。</a:t>
            </a:r>
          </a:p>
          <a:p>
            <a:pPr algn="just" eaLnBrk="1" hangingPunct="1">
              <a:lnSpc>
                <a:spcPct val="90000"/>
              </a:lnSpc>
              <a:buFontTx/>
              <a:buNone/>
            </a:pPr>
            <a:r>
              <a:rPr lang="zh-CN" altLang="en-US">
                <a:latin typeface="华文新魏" panose="02010800040101010101" pitchFamily="2" charset="-122"/>
                <a:ea typeface="华文新魏" panose="02010800040101010101" pitchFamily="2" charset="-122"/>
              </a:rPr>
              <a:t>   </a:t>
            </a:r>
          </a:p>
          <a:p>
            <a:pPr eaLnBrk="1" hangingPunct="1">
              <a:lnSpc>
                <a:spcPct val="90000"/>
              </a:lnSpc>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EDEA1E-540D-4E4F-A671-8821A9B60076}"/>
              </a:ext>
            </a:extLst>
          </p:cNvPr>
          <p:cNvSpPr>
            <a:spLocks noGrp="1" noChangeArrowheads="1"/>
          </p:cNvSpPr>
          <p:nvPr>
            <p:ph type="title"/>
          </p:nvPr>
        </p:nvSpPr>
        <p:spPr>
          <a:xfrm>
            <a:off x="7620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独立磁盘冗余阵列</a:t>
            </a:r>
            <a:r>
              <a:rPr lang="en-US" altLang="zh-CN" sz="4800">
                <a:latin typeface="华文新魏" panose="02010800040101010101" pitchFamily="2" charset="-122"/>
                <a:ea typeface="华文新魏" panose="02010800040101010101" pitchFamily="2" charset="-122"/>
              </a:rPr>
              <a:t>(2) </a:t>
            </a:r>
            <a:br>
              <a:rPr lang="en-US" altLang="zh-CN" sz="48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RAID</a:t>
            </a:r>
            <a:r>
              <a:rPr lang="zh-CN" altLang="en-US">
                <a:latin typeface="华文新魏" panose="02010800040101010101" pitchFamily="2" charset="-122"/>
                <a:ea typeface="华文新魏" panose="02010800040101010101" pitchFamily="2" charset="-122"/>
              </a:rPr>
              <a:t>共同特性</a:t>
            </a:r>
            <a:endParaRPr lang="zh-CN" altLang="en-US" sz="3600">
              <a:latin typeface="华文新魏" panose="02010800040101010101" pitchFamily="2" charset="-122"/>
              <a:ea typeface="华文新魏" panose="02010800040101010101" pitchFamily="2" charset="-122"/>
            </a:endParaRPr>
          </a:p>
        </p:txBody>
      </p:sp>
      <p:sp>
        <p:nvSpPr>
          <p:cNvPr id="31747" name="Rectangle 3">
            <a:extLst>
              <a:ext uri="{FF2B5EF4-FFF2-40B4-BE49-F238E27FC236}">
                <a16:creationId xmlns:a16="http://schemas.microsoft.com/office/drawing/2014/main" id="{AF421D34-66CE-4B7D-8A1E-F7CA3EBFDECF}"/>
              </a:ext>
            </a:extLst>
          </p:cNvPr>
          <p:cNvSpPr>
            <a:spLocks noGrp="1" noChangeArrowheads="1"/>
          </p:cNvSpPr>
          <p:nvPr>
            <p:ph type="body" idx="1"/>
          </p:nvPr>
        </p:nvSpPr>
        <p:spPr>
          <a:xfrm>
            <a:off x="762000" y="1828800"/>
            <a:ext cx="7467600" cy="4267200"/>
          </a:xfrm>
        </p:spPr>
        <p:txBody>
          <a:bodyPr/>
          <a:lstStyle/>
          <a:p>
            <a:pPr eaLnBrk="1" hangingPunct="1">
              <a:lnSpc>
                <a:spcPct val="90000"/>
              </a:lnSpc>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①RAID</a:t>
            </a:r>
            <a:r>
              <a:rPr lang="zh-CN" altLang="en-US" sz="3600">
                <a:latin typeface="华文新魏" panose="02010800040101010101" pitchFamily="2" charset="-122"/>
                <a:ea typeface="华文新魏" panose="02010800040101010101" pitchFamily="2" charset="-122"/>
              </a:rPr>
              <a:t>是一组物理磁盘驱动器，可被操作系统看作是单一逻辑磁盘驱动器</a:t>
            </a:r>
            <a:r>
              <a:rPr lang="en-US" altLang="zh-CN" sz="360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3600">
                <a:latin typeface="华文新魏" panose="02010800040101010101" pitchFamily="2" charset="-122"/>
                <a:ea typeface="华文新魏" panose="02010800040101010101" pitchFamily="2" charset="-122"/>
              </a:rPr>
              <a:t>   ②</a:t>
            </a:r>
            <a:r>
              <a:rPr lang="zh-CN" altLang="en-US" sz="3600">
                <a:latin typeface="华文新魏" panose="02010800040101010101" pitchFamily="2" charset="-122"/>
                <a:ea typeface="华文新魏" panose="02010800040101010101" pitchFamily="2" charset="-122"/>
              </a:rPr>
              <a:t>数据被分布存储在阵列横跨的物理驱动器上</a:t>
            </a:r>
            <a:r>
              <a:rPr lang="en-US" altLang="zh-CN" sz="360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3600">
                <a:latin typeface="华文新魏" panose="02010800040101010101" pitchFamily="2" charset="-122"/>
                <a:ea typeface="华文新魏" panose="02010800040101010101" pitchFamily="2" charset="-122"/>
              </a:rPr>
              <a:t>   ③</a:t>
            </a:r>
            <a:r>
              <a:rPr lang="zh-CN" altLang="en-US" sz="3600">
                <a:latin typeface="华文新魏" panose="02010800040101010101" pitchFamily="2" charset="-122"/>
                <a:ea typeface="华文新魏" panose="02010800040101010101" pitchFamily="2" charset="-122"/>
              </a:rPr>
              <a:t>冗余磁盘的作用是保存奇偶校验信息，当磁盘出现失误时它能确保数据的恢复。 </a:t>
            </a:r>
          </a:p>
          <a:p>
            <a:pPr eaLnBrk="1" hangingPunct="1">
              <a:lnSpc>
                <a:spcPct val="90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1F8A0CC-5CFD-490C-A776-24A88CAC539B}"/>
              </a:ext>
            </a:extLst>
          </p:cNvPr>
          <p:cNvSpPr>
            <a:spLocks noGrp="1" noChangeArrowheads="1"/>
          </p:cNvSpPr>
          <p:nvPr>
            <p:ph type="title"/>
          </p:nvPr>
        </p:nvSpPr>
        <p:spPr>
          <a:xfrm>
            <a:off x="1154113" y="457200"/>
            <a:ext cx="7989887"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2771" name="Rectangle 3">
            <a:extLst>
              <a:ext uri="{FF2B5EF4-FFF2-40B4-BE49-F238E27FC236}">
                <a16:creationId xmlns:a16="http://schemas.microsoft.com/office/drawing/2014/main" id="{EC3D3CC3-4643-46BE-AED1-C8021671AAD0}"/>
              </a:ext>
            </a:extLst>
          </p:cNvPr>
          <p:cNvSpPr>
            <a:spLocks noGrp="1" noChangeArrowheads="1"/>
          </p:cNvSpPr>
          <p:nvPr>
            <p:ph type="body" idx="1"/>
          </p:nvPr>
        </p:nvSpPr>
        <p:spPr>
          <a:xfrm>
            <a:off x="685800" y="304800"/>
            <a:ext cx="7391400" cy="5867400"/>
          </a:xfrm>
        </p:spPr>
        <p:txBody>
          <a:bodyPr/>
          <a:lstStyle/>
          <a:p>
            <a:pPr eaLnBrk="1" hangingPunct="1">
              <a:buFontTx/>
              <a:buNone/>
            </a:pPr>
            <a:r>
              <a:rPr lang="en-US" altLang="zh-CN">
                <a:solidFill>
                  <a:srgbClr val="0066FF"/>
                </a:solidFill>
                <a:latin typeface="华文新魏" panose="02010800040101010101" pitchFamily="2" charset="-122"/>
                <a:ea typeface="华文新魏" panose="02010800040101010101" pitchFamily="2" charset="-122"/>
              </a:rPr>
              <a:t>          </a:t>
            </a:r>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(3) </a:t>
            </a:r>
            <a:br>
              <a:rPr lang="en-US" altLang="zh-CN" sz="4800">
                <a:solidFill>
                  <a:srgbClr val="0066FF"/>
                </a:solidFill>
                <a:latin typeface="华文新魏" panose="02010800040101010101" pitchFamily="2" charset="-122"/>
                <a:ea typeface="华文新魏" panose="02010800040101010101" pitchFamily="2" charset="-122"/>
              </a:rPr>
            </a:br>
            <a:endParaRPr lang="en-US" altLang="zh-CN" sz="4800">
              <a:solidFill>
                <a:srgbClr val="0066FF"/>
              </a:solidFill>
              <a:latin typeface="华文新魏" panose="02010800040101010101" pitchFamily="2" charset="-122"/>
              <a:ea typeface="华文新魏" panose="02010800040101010101" pitchFamily="2" charset="-122"/>
            </a:endParaRPr>
          </a:p>
        </p:txBody>
      </p:sp>
      <p:grpSp>
        <p:nvGrpSpPr>
          <p:cNvPr id="32772" name="Group 60">
            <a:extLst>
              <a:ext uri="{FF2B5EF4-FFF2-40B4-BE49-F238E27FC236}">
                <a16:creationId xmlns:a16="http://schemas.microsoft.com/office/drawing/2014/main" id="{89511814-13C6-47A3-BCFE-08E522E604E1}"/>
              </a:ext>
            </a:extLst>
          </p:cNvPr>
          <p:cNvGrpSpPr>
            <a:grpSpLocks/>
          </p:cNvGrpSpPr>
          <p:nvPr/>
        </p:nvGrpSpPr>
        <p:grpSpPr bwMode="auto">
          <a:xfrm>
            <a:off x="838200" y="2287588"/>
            <a:ext cx="6705600" cy="2513012"/>
            <a:chOff x="528" y="1441"/>
            <a:chExt cx="4224" cy="1583"/>
          </a:xfrm>
        </p:grpSpPr>
        <p:sp>
          <p:nvSpPr>
            <p:cNvPr id="32774" name="AutoShape 6">
              <a:extLst>
                <a:ext uri="{FF2B5EF4-FFF2-40B4-BE49-F238E27FC236}">
                  <a16:creationId xmlns:a16="http://schemas.microsoft.com/office/drawing/2014/main" id="{1EF1DE71-3CD7-4885-8335-D445A0F6CF12}"/>
                </a:ext>
              </a:extLst>
            </p:cNvPr>
            <p:cNvSpPr>
              <a:spLocks noChangeArrowheads="1"/>
            </p:cNvSpPr>
            <p:nvPr/>
          </p:nvSpPr>
          <p:spPr bwMode="auto">
            <a:xfrm>
              <a:off x="528" y="1441"/>
              <a:ext cx="845" cy="1583"/>
            </a:xfrm>
            <a:prstGeom prst="can">
              <a:avLst>
                <a:gd name="adj" fmla="val 46834"/>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5" name="Text Box 7">
              <a:extLst>
                <a:ext uri="{FF2B5EF4-FFF2-40B4-BE49-F238E27FC236}">
                  <a16:creationId xmlns:a16="http://schemas.microsoft.com/office/drawing/2014/main" id="{077AC919-F0CD-49C3-9315-3DE478C08870}"/>
                </a:ext>
              </a:extLst>
            </p:cNvPr>
            <p:cNvSpPr txBox="1">
              <a:spLocks noChangeArrowheads="1"/>
            </p:cNvSpPr>
            <p:nvPr/>
          </p:nvSpPr>
          <p:spPr bwMode="auto">
            <a:xfrm>
              <a:off x="669" y="1893"/>
              <a:ext cx="563" cy="226"/>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Strip0</a:t>
              </a:r>
            </a:p>
          </p:txBody>
        </p:sp>
        <p:sp>
          <p:nvSpPr>
            <p:cNvPr id="32776" name="Text Box 8">
              <a:extLst>
                <a:ext uri="{FF2B5EF4-FFF2-40B4-BE49-F238E27FC236}">
                  <a16:creationId xmlns:a16="http://schemas.microsoft.com/office/drawing/2014/main" id="{FF26CA3A-D75F-49F7-8C39-3ADDB0A5FBF0}"/>
                </a:ext>
              </a:extLst>
            </p:cNvPr>
            <p:cNvSpPr txBox="1">
              <a:spLocks noChangeArrowheads="1"/>
            </p:cNvSpPr>
            <p:nvPr/>
          </p:nvSpPr>
          <p:spPr bwMode="auto">
            <a:xfrm>
              <a:off x="669" y="2119"/>
              <a:ext cx="563" cy="227"/>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Strip4</a:t>
              </a:r>
            </a:p>
          </p:txBody>
        </p:sp>
        <p:sp>
          <p:nvSpPr>
            <p:cNvPr id="32777" name="Text Box 9">
              <a:extLst>
                <a:ext uri="{FF2B5EF4-FFF2-40B4-BE49-F238E27FC236}">
                  <a16:creationId xmlns:a16="http://schemas.microsoft.com/office/drawing/2014/main" id="{1A307CEE-92E1-498A-A937-FC08D2C62F94}"/>
                </a:ext>
              </a:extLst>
            </p:cNvPr>
            <p:cNvSpPr txBox="1">
              <a:spLocks noChangeArrowheads="1"/>
            </p:cNvSpPr>
            <p:nvPr/>
          </p:nvSpPr>
          <p:spPr bwMode="auto">
            <a:xfrm>
              <a:off x="669" y="2346"/>
              <a:ext cx="563" cy="226"/>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Strip8</a:t>
              </a:r>
            </a:p>
          </p:txBody>
        </p:sp>
        <p:sp>
          <p:nvSpPr>
            <p:cNvPr id="32778" name="Text Box 10">
              <a:extLst>
                <a:ext uri="{FF2B5EF4-FFF2-40B4-BE49-F238E27FC236}">
                  <a16:creationId xmlns:a16="http://schemas.microsoft.com/office/drawing/2014/main" id="{51D19D53-4395-4C7D-AD41-BDC7532C589B}"/>
                </a:ext>
              </a:extLst>
            </p:cNvPr>
            <p:cNvSpPr txBox="1">
              <a:spLocks noChangeArrowheads="1"/>
            </p:cNvSpPr>
            <p:nvPr/>
          </p:nvSpPr>
          <p:spPr bwMode="auto">
            <a:xfrm>
              <a:off x="669" y="2572"/>
              <a:ext cx="623" cy="226"/>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Strip12</a:t>
              </a:r>
            </a:p>
          </p:txBody>
        </p:sp>
        <p:sp>
          <p:nvSpPr>
            <p:cNvPr id="32779" name="Freeform 11">
              <a:extLst>
                <a:ext uri="{FF2B5EF4-FFF2-40B4-BE49-F238E27FC236}">
                  <a16:creationId xmlns:a16="http://schemas.microsoft.com/office/drawing/2014/main" id="{0B0C0FB8-F2FD-44F4-BAD6-8B34A16E1B1B}"/>
                </a:ext>
              </a:extLst>
            </p:cNvPr>
            <p:cNvSpPr>
              <a:spLocks/>
            </p:cNvSpPr>
            <p:nvPr/>
          </p:nvSpPr>
          <p:spPr bwMode="auto">
            <a:xfrm>
              <a:off x="528" y="2006"/>
              <a:ext cx="845" cy="113"/>
            </a:xfrm>
            <a:custGeom>
              <a:avLst/>
              <a:gdLst>
                <a:gd name="T0" fmla="*/ 0 w 1440"/>
                <a:gd name="T1" fmla="*/ 0 h 468"/>
                <a:gd name="T2" fmla="*/ 248 w 1440"/>
                <a:gd name="T3" fmla="*/ 27 h 468"/>
                <a:gd name="T4" fmla="*/ 496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80" name="Freeform 12">
              <a:extLst>
                <a:ext uri="{FF2B5EF4-FFF2-40B4-BE49-F238E27FC236}">
                  <a16:creationId xmlns:a16="http://schemas.microsoft.com/office/drawing/2014/main" id="{F336C0C1-5149-41D4-92C9-9A231CE72C25}"/>
                </a:ext>
              </a:extLst>
            </p:cNvPr>
            <p:cNvSpPr>
              <a:spLocks/>
            </p:cNvSpPr>
            <p:nvPr/>
          </p:nvSpPr>
          <p:spPr bwMode="auto">
            <a:xfrm>
              <a:off x="528" y="2233"/>
              <a:ext cx="845" cy="113"/>
            </a:xfrm>
            <a:custGeom>
              <a:avLst/>
              <a:gdLst>
                <a:gd name="T0" fmla="*/ 0 w 1440"/>
                <a:gd name="T1" fmla="*/ 0 h 468"/>
                <a:gd name="T2" fmla="*/ 248 w 1440"/>
                <a:gd name="T3" fmla="*/ 27 h 468"/>
                <a:gd name="T4" fmla="*/ 496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81" name="Freeform 13">
              <a:extLst>
                <a:ext uri="{FF2B5EF4-FFF2-40B4-BE49-F238E27FC236}">
                  <a16:creationId xmlns:a16="http://schemas.microsoft.com/office/drawing/2014/main" id="{1B4D8081-B1D1-4C4E-A0EB-F9331124824B}"/>
                </a:ext>
              </a:extLst>
            </p:cNvPr>
            <p:cNvSpPr>
              <a:spLocks/>
            </p:cNvSpPr>
            <p:nvPr/>
          </p:nvSpPr>
          <p:spPr bwMode="auto">
            <a:xfrm>
              <a:off x="528" y="2459"/>
              <a:ext cx="845" cy="113"/>
            </a:xfrm>
            <a:custGeom>
              <a:avLst/>
              <a:gdLst>
                <a:gd name="T0" fmla="*/ 0 w 1440"/>
                <a:gd name="T1" fmla="*/ 0 h 468"/>
                <a:gd name="T2" fmla="*/ 248 w 1440"/>
                <a:gd name="T3" fmla="*/ 27 h 468"/>
                <a:gd name="T4" fmla="*/ 496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82" name="Freeform 14">
              <a:extLst>
                <a:ext uri="{FF2B5EF4-FFF2-40B4-BE49-F238E27FC236}">
                  <a16:creationId xmlns:a16="http://schemas.microsoft.com/office/drawing/2014/main" id="{D6B3E01A-29FB-4D58-B2E0-E109B4EDF08D}"/>
                </a:ext>
              </a:extLst>
            </p:cNvPr>
            <p:cNvSpPr>
              <a:spLocks/>
            </p:cNvSpPr>
            <p:nvPr/>
          </p:nvSpPr>
          <p:spPr bwMode="auto">
            <a:xfrm>
              <a:off x="528" y="2685"/>
              <a:ext cx="845" cy="113"/>
            </a:xfrm>
            <a:custGeom>
              <a:avLst/>
              <a:gdLst>
                <a:gd name="T0" fmla="*/ 0 w 1440"/>
                <a:gd name="T1" fmla="*/ 0 h 468"/>
                <a:gd name="T2" fmla="*/ 248 w 1440"/>
                <a:gd name="T3" fmla="*/ 27 h 468"/>
                <a:gd name="T4" fmla="*/ 496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83" name="Line 15">
              <a:extLst>
                <a:ext uri="{FF2B5EF4-FFF2-40B4-BE49-F238E27FC236}">
                  <a16:creationId xmlns:a16="http://schemas.microsoft.com/office/drawing/2014/main" id="{D5A037FB-46B9-4935-B341-5F079FACCD82}"/>
                </a:ext>
              </a:extLst>
            </p:cNvPr>
            <p:cNvSpPr>
              <a:spLocks noChangeShapeType="1"/>
            </p:cNvSpPr>
            <p:nvPr/>
          </p:nvSpPr>
          <p:spPr bwMode="auto">
            <a:xfrm>
              <a:off x="1373" y="2572"/>
              <a:ext cx="0" cy="2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nvGrpSpPr>
            <p:cNvPr id="32784" name="Group 16">
              <a:extLst>
                <a:ext uri="{FF2B5EF4-FFF2-40B4-BE49-F238E27FC236}">
                  <a16:creationId xmlns:a16="http://schemas.microsoft.com/office/drawing/2014/main" id="{7F9D0791-38A9-4A27-A65D-E41124154738}"/>
                </a:ext>
              </a:extLst>
            </p:cNvPr>
            <p:cNvGrpSpPr>
              <a:grpSpLocks/>
            </p:cNvGrpSpPr>
            <p:nvPr/>
          </p:nvGrpSpPr>
          <p:grpSpPr bwMode="auto">
            <a:xfrm>
              <a:off x="1655" y="1441"/>
              <a:ext cx="844" cy="1583"/>
              <a:chOff x="3600" y="2064"/>
              <a:chExt cx="1080" cy="2184"/>
            </a:xfrm>
          </p:grpSpPr>
          <p:sp>
            <p:nvSpPr>
              <p:cNvPr id="32814" name="AutoShape 17">
                <a:extLst>
                  <a:ext uri="{FF2B5EF4-FFF2-40B4-BE49-F238E27FC236}">
                    <a16:creationId xmlns:a16="http://schemas.microsoft.com/office/drawing/2014/main" id="{F20BED74-E78F-4251-A8D8-F971582AB5A1}"/>
                  </a:ext>
                </a:extLst>
              </p:cNvPr>
              <p:cNvSpPr>
                <a:spLocks noChangeArrowheads="1"/>
              </p:cNvSpPr>
              <p:nvPr/>
            </p:nvSpPr>
            <p:spPr bwMode="auto">
              <a:xfrm>
                <a:off x="3600" y="2064"/>
                <a:ext cx="1080" cy="2184"/>
              </a:xfrm>
              <a:prstGeom prst="can">
                <a:avLst>
                  <a:gd name="adj" fmla="val 50556"/>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815" name="Text Box 18">
                <a:extLst>
                  <a:ext uri="{FF2B5EF4-FFF2-40B4-BE49-F238E27FC236}">
                    <a16:creationId xmlns:a16="http://schemas.microsoft.com/office/drawing/2014/main" id="{C7CCAC7C-63B4-4721-BE83-FF4B73CE1213}"/>
                  </a:ext>
                </a:extLst>
              </p:cNvPr>
              <p:cNvSpPr txBox="1">
                <a:spLocks noChangeArrowheads="1"/>
              </p:cNvSpPr>
              <p:nvPr/>
            </p:nvSpPr>
            <p:spPr bwMode="auto">
              <a:xfrm>
                <a:off x="3780" y="2688"/>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a:t>
                </a:r>
              </a:p>
            </p:txBody>
          </p:sp>
          <p:sp>
            <p:nvSpPr>
              <p:cNvPr id="32816" name="Text Box 19">
                <a:extLst>
                  <a:ext uri="{FF2B5EF4-FFF2-40B4-BE49-F238E27FC236}">
                    <a16:creationId xmlns:a16="http://schemas.microsoft.com/office/drawing/2014/main" id="{F937376B-CEFC-4462-AF8B-346561AE9A6E}"/>
                  </a:ext>
                </a:extLst>
              </p:cNvPr>
              <p:cNvSpPr txBox="1">
                <a:spLocks noChangeArrowheads="1"/>
              </p:cNvSpPr>
              <p:nvPr/>
            </p:nvSpPr>
            <p:spPr bwMode="auto">
              <a:xfrm>
                <a:off x="3780" y="3000"/>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Strip5</a:t>
                </a:r>
              </a:p>
            </p:txBody>
          </p:sp>
          <p:sp>
            <p:nvSpPr>
              <p:cNvPr id="32817" name="Text Box 20">
                <a:extLst>
                  <a:ext uri="{FF2B5EF4-FFF2-40B4-BE49-F238E27FC236}">
                    <a16:creationId xmlns:a16="http://schemas.microsoft.com/office/drawing/2014/main" id="{F3931239-A53A-41BC-88C6-D6F1CFC7C222}"/>
                  </a:ext>
                </a:extLst>
              </p:cNvPr>
              <p:cNvSpPr txBox="1">
                <a:spLocks noChangeArrowheads="1"/>
              </p:cNvSpPr>
              <p:nvPr/>
            </p:nvSpPr>
            <p:spPr bwMode="auto">
              <a:xfrm>
                <a:off x="3780" y="3312"/>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Strip9</a:t>
                </a:r>
              </a:p>
            </p:txBody>
          </p:sp>
          <p:sp>
            <p:nvSpPr>
              <p:cNvPr id="32818" name="Text Box 21">
                <a:extLst>
                  <a:ext uri="{FF2B5EF4-FFF2-40B4-BE49-F238E27FC236}">
                    <a16:creationId xmlns:a16="http://schemas.microsoft.com/office/drawing/2014/main" id="{E00870B3-5D8C-461C-AC6F-A10FEA81DCE2}"/>
                  </a:ext>
                </a:extLst>
              </p:cNvPr>
              <p:cNvSpPr txBox="1">
                <a:spLocks noChangeArrowheads="1"/>
              </p:cNvSpPr>
              <p:nvPr/>
            </p:nvSpPr>
            <p:spPr bwMode="auto">
              <a:xfrm>
                <a:off x="3780" y="3624"/>
                <a:ext cx="90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Strip13</a:t>
                </a:r>
              </a:p>
            </p:txBody>
          </p:sp>
          <p:sp>
            <p:nvSpPr>
              <p:cNvPr id="32819" name="Freeform 22">
                <a:extLst>
                  <a:ext uri="{FF2B5EF4-FFF2-40B4-BE49-F238E27FC236}">
                    <a16:creationId xmlns:a16="http://schemas.microsoft.com/office/drawing/2014/main" id="{86F7F7FD-A377-48CF-B253-973C34E30B43}"/>
                  </a:ext>
                </a:extLst>
              </p:cNvPr>
              <p:cNvSpPr>
                <a:spLocks/>
              </p:cNvSpPr>
              <p:nvPr/>
            </p:nvSpPr>
            <p:spPr bwMode="auto">
              <a:xfrm>
                <a:off x="36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20" name="Freeform 23">
                <a:extLst>
                  <a:ext uri="{FF2B5EF4-FFF2-40B4-BE49-F238E27FC236}">
                    <a16:creationId xmlns:a16="http://schemas.microsoft.com/office/drawing/2014/main" id="{C6A4B50A-30A5-4FC6-84AE-A0E1B8F8D2F9}"/>
                  </a:ext>
                </a:extLst>
              </p:cNvPr>
              <p:cNvSpPr>
                <a:spLocks/>
              </p:cNvSpPr>
              <p:nvPr/>
            </p:nvSpPr>
            <p:spPr bwMode="auto">
              <a:xfrm>
                <a:off x="36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21" name="Freeform 24">
                <a:extLst>
                  <a:ext uri="{FF2B5EF4-FFF2-40B4-BE49-F238E27FC236}">
                    <a16:creationId xmlns:a16="http://schemas.microsoft.com/office/drawing/2014/main" id="{8FB7101A-2351-4806-AC45-E051DE591CC3}"/>
                  </a:ext>
                </a:extLst>
              </p:cNvPr>
              <p:cNvSpPr>
                <a:spLocks/>
              </p:cNvSpPr>
              <p:nvPr/>
            </p:nvSpPr>
            <p:spPr bwMode="auto">
              <a:xfrm>
                <a:off x="36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22" name="Freeform 25">
                <a:extLst>
                  <a:ext uri="{FF2B5EF4-FFF2-40B4-BE49-F238E27FC236}">
                    <a16:creationId xmlns:a16="http://schemas.microsoft.com/office/drawing/2014/main" id="{A2E31E80-7EEA-4CEB-85C6-31D214A08FA4}"/>
                  </a:ext>
                </a:extLst>
              </p:cNvPr>
              <p:cNvSpPr>
                <a:spLocks/>
              </p:cNvSpPr>
              <p:nvPr/>
            </p:nvSpPr>
            <p:spPr bwMode="auto">
              <a:xfrm>
                <a:off x="36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23" name="Line 26">
                <a:extLst>
                  <a:ext uri="{FF2B5EF4-FFF2-40B4-BE49-F238E27FC236}">
                    <a16:creationId xmlns:a16="http://schemas.microsoft.com/office/drawing/2014/main" id="{EB8BA32C-4ABF-416D-8328-DFD065425281}"/>
                  </a:ext>
                </a:extLst>
              </p:cNvPr>
              <p:cNvSpPr>
                <a:spLocks noChangeShapeType="1"/>
              </p:cNvSpPr>
              <p:nvPr/>
            </p:nvSpPr>
            <p:spPr bwMode="auto">
              <a:xfrm>
                <a:off x="4680" y="3624"/>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sp>
          <p:nvSpPr>
            <p:cNvPr id="32785" name="Text Box 27">
              <a:extLst>
                <a:ext uri="{FF2B5EF4-FFF2-40B4-BE49-F238E27FC236}">
                  <a16:creationId xmlns:a16="http://schemas.microsoft.com/office/drawing/2014/main" id="{45ABBA3B-F464-4E29-9CD9-C0457A30711B}"/>
                </a:ext>
              </a:extLst>
            </p:cNvPr>
            <p:cNvSpPr txBox="1">
              <a:spLocks noChangeArrowheads="1"/>
            </p:cNvSpPr>
            <p:nvPr/>
          </p:nvSpPr>
          <p:spPr bwMode="auto">
            <a:xfrm>
              <a:off x="2921" y="2345"/>
              <a:ext cx="704" cy="226"/>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Strip10</a:t>
              </a:r>
            </a:p>
          </p:txBody>
        </p:sp>
        <p:sp>
          <p:nvSpPr>
            <p:cNvPr id="32786" name="Line 28">
              <a:extLst>
                <a:ext uri="{FF2B5EF4-FFF2-40B4-BE49-F238E27FC236}">
                  <a16:creationId xmlns:a16="http://schemas.microsoft.com/office/drawing/2014/main" id="{E8B61517-F92E-4D32-8A08-077754D738B1}"/>
                </a:ext>
              </a:extLst>
            </p:cNvPr>
            <p:cNvSpPr>
              <a:spLocks noChangeShapeType="1"/>
            </p:cNvSpPr>
            <p:nvPr/>
          </p:nvSpPr>
          <p:spPr bwMode="auto">
            <a:xfrm>
              <a:off x="3625" y="2345"/>
              <a:ext cx="0" cy="2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nvGrpSpPr>
            <p:cNvPr id="32787" name="Group 29">
              <a:extLst>
                <a:ext uri="{FF2B5EF4-FFF2-40B4-BE49-F238E27FC236}">
                  <a16:creationId xmlns:a16="http://schemas.microsoft.com/office/drawing/2014/main" id="{82265474-1F23-49C5-898C-A20F48B714D4}"/>
                </a:ext>
              </a:extLst>
            </p:cNvPr>
            <p:cNvGrpSpPr>
              <a:grpSpLocks/>
            </p:cNvGrpSpPr>
            <p:nvPr/>
          </p:nvGrpSpPr>
          <p:grpSpPr bwMode="auto">
            <a:xfrm>
              <a:off x="3907" y="1441"/>
              <a:ext cx="845" cy="1583"/>
              <a:chOff x="5040" y="2064"/>
              <a:chExt cx="1080" cy="2184"/>
            </a:xfrm>
          </p:grpSpPr>
          <p:sp>
            <p:nvSpPr>
              <p:cNvPr id="32805" name="AutoShape 30">
                <a:extLst>
                  <a:ext uri="{FF2B5EF4-FFF2-40B4-BE49-F238E27FC236}">
                    <a16:creationId xmlns:a16="http://schemas.microsoft.com/office/drawing/2014/main" id="{1F150C52-F6D6-4770-9449-7878308B057E}"/>
                  </a:ext>
                </a:extLst>
              </p:cNvPr>
              <p:cNvSpPr>
                <a:spLocks noChangeArrowheads="1"/>
              </p:cNvSpPr>
              <p:nvPr/>
            </p:nvSpPr>
            <p:spPr bwMode="auto">
              <a:xfrm>
                <a:off x="5040" y="2064"/>
                <a:ext cx="1080" cy="2184"/>
              </a:xfrm>
              <a:prstGeom prst="can">
                <a:avLst>
                  <a:gd name="adj" fmla="val 50556"/>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806" name="Text Box 31">
                <a:extLst>
                  <a:ext uri="{FF2B5EF4-FFF2-40B4-BE49-F238E27FC236}">
                    <a16:creationId xmlns:a16="http://schemas.microsoft.com/office/drawing/2014/main" id="{5EFB41E3-558C-4947-AEFD-CA5A4945A184}"/>
                  </a:ext>
                </a:extLst>
              </p:cNvPr>
              <p:cNvSpPr txBox="1">
                <a:spLocks noChangeArrowheads="1"/>
              </p:cNvSpPr>
              <p:nvPr/>
            </p:nvSpPr>
            <p:spPr bwMode="auto">
              <a:xfrm>
                <a:off x="5220" y="2688"/>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Strip3</a:t>
                </a:r>
              </a:p>
            </p:txBody>
          </p:sp>
          <p:sp>
            <p:nvSpPr>
              <p:cNvPr id="32807" name="Text Box 32">
                <a:extLst>
                  <a:ext uri="{FF2B5EF4-FFF2-40B4-BE49-F238E27FC236}">
                    <a16:creationId xmlns:a16="http://schemas.microsoft.com/office/drawing/2014/main" id="{DC7BBF2F-1A85-4A28-9AA7-43400965CDD1}"/>
                  </a:ext>
                </a:extLst>
              </p:cNvPr>
              <p:cNvSpPr txBox="1">
                <a:spLocks noChangeArrowheads="1"/>
              </p:cNvSpPr>
              <p:nvPr/>
            </p:nvSpPr>
            <p:spPr bwMode="auto">
              <a:xfrm>
                <a:off x="5220" y="3000"/>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Strip7</a:t>
                </a:r>
              </a:p>
            </p:txBody>
          </p:sp>
          <p:sp>
            <p:nvSpPr>
              <p:cNvPr id="32808" name="Text Box 33">
                <a:extLst>
                  <a:ext uri="{FF2B5EF4-FFF2-40B4-BE49-F238E27FC236}">
                    <a16:creationId xmlns:a16="http://schemas.microsoft.com/office/drawing/2014/main" id="{38F98D00-6F12-451A-B36A-4E0747BE8F2F}"/>
                  </a:ext>
                </a:extLst>
              </p:cNvPr>
              <p:cNvSpPr txBox="1">
                <a:spLocks noChangeArrowheads="1"/>
              </p:cNvSpPr>
              <p:nvPr/>
            </p:nvSpPr>
            <p:spPr bwMode="auto">
              <a:xfrm>
                <a:off x="5220" y="3624"/>
                <a:ext cx="90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Strip15</a:t>
                </a:r>
              </a:p>
            </p:txBody>
          </p:sp>
          <p:sp>
            <p:nvSpPr>
              <p:cNvPr id="32809" name="Freeform 34">
                <a:extLst>
                  <a:ext uri="{FF2B5EF4-FFF2-40B4-BE49-F238E27FC236}">
                    <a16:creationId xmlns:a16="http://schemas.microsoft.com/office/drawing/2014/main" id="{20F6E559-B967-4F48-B6EA-6E7B25914A7C}"/>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10" name="Freeform 35">
                <a:extLst>
                  <a:ext uri="{FF2B5EF4-FFF2-40B4-BE49-F238E27FC236}">
                    <a16:creationId xmlns:a16="http://schemas.microsoft.com/office/drawing/2014/main" id="{EE216408-FDEE-4590-87F5-B20E813B2BF1}"/>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11" name="Freeform 36">
                <a:extLst>
                  <a:ext uri="{FF2B5EF4-FFF2-40B4-BE49-F238E27FC236}">
                    <a16:creationId xmlns:a16="http://schemas.microsoft.com/office/drawing/2014/main" id="{FCC1EE03-DC2E-45C9-8EE1-212790DB1CE9}"/>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12" name="Line 37">
                <a:extLst>
                  <a:ext uri="{FF2B5EF4-FFF2-40B4-BE49-F238E27FC236}">
                    <a16:creationId xmlns:a16="http://schemas.microsoft.com/office/drawing/2014/main" id="{FBBCB032-DBDB-4F58-B906-F79A24691D2A}"/>
                  </a:ext>
                </a:extLst>
              </p:cNvPr>
              <p:cNvSpPr>
                <a:spLocks noChangeShapeType="1"/>
              </p:cNvSpPr>
              <p:nvPr/>
            </p:nvSpPr>
            <p:spPr bwMode="auto">
              <a:xfrm>
                <a:off x="6120" y="3624"/>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13" name="Freeform 38">
                <a:extLst>
                  <a:ext uri="{FF2B5EF4-FFF2-40B4-BE49-F238E27FC236}">
                    <a16:creationId xmlns:a16="http://schemas.microsoft.com/office/drawing/2014/main" id="{0B3A8B69-85DD-425A-8341-5A531583361E}"/>
                  </a:ext>
                </a:extLst>
              </p:cNvPr>
              <p:cNvSpPr>
                <a:spLocks/>
              </p:cNvSpPr>
              <p:nvPr/>
            </p:nvSpPr>
            <p:spPr bwMode="auto">
              <a:xfrm>
                <a:off x="504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sp>
          <p:nvSpPr>
            <p:cNvPr id="32788" name="Text Box 39">
              <a:extLst>
                <a:ext uri="{FF2B5EF4-FFF2-40B4-BE49-F238E27FC236}">
                  <a16:creationId xmlns:a16="http://schemas.microsoft.com/office/drawing/2014/main" id="{CA64F7AC-5EC6-4AF7-8412-1B388BC9DB11}"/>
                </a:ext>
              </a:extLst>
            </p:cNvPr>
            <p:cNvSpPr txBox="1">
              <a:spLocks noChangeArrowheads="1"/>
            </p:cNvSpPr>
            <p:nvPr/>
          </p:nvSpPr>
          <p:spPr bwMode="auto">
            <a:xfrm>
              <a:off x="2921" y="2345"/>
              <a:ext cx="704" cy="226"/>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Strip10</a:t>
              </a:r>
            </a:p>
          </p:txBody>
        </p:sp>
        <p:sp>
          <p:nvSpPr>
            <p:cNvPr id="32789" name="Text Box 40">
              <a:extLst>
                <a:ext uri="{FF2B5EF4-FFF2-40B4-BE49-F238E27FC236}">
                  <a16:creationId xmlns:a16="http://schemas.microsoft.com/office/drawing/2014/main" id="{6BAF3C5A-513A-4081-8FB3-4C0B9F2758F0}"/>
                </a:ext>
              </a:extLst>
            </p:cNvPr>
            <p:cNvSpPr txBox="1">
              <a:spLocks noChangeArrowheads="1"/>
            </p:cNvSpPr>
            <p:nvPr/>
          </p:nvSpPr>
          <p:spPr bwMode="auto">
            <a:xfrm>
              <a:off x="4048" y="2345"/>
              <a:ext cx="704" cy="226"/>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Strip11</a:t>
              </a:r>
            </a:p>
          </p:txBody>
        </p:sp>
        <p:grpSp>
          <p:nvGrpSpPr>
            <p:cNvPr id="32790" name="Group 41">
              <a:extLst>
                <a:ext uri="{FF2B5EF4-FFF2-40B4-BE49-F238E27FC236}">
                  <a16:creationId xmlns:a16="http://schemas.microsoft.com/office/drawing/2014/main" id="{2038BCBF-4A73-434C-9941-AA420D360DA5}"/>
                </a:ext>
              </a:extLst>
            </p:cNvPr>
            <p:cNvGrpSpPr>
              <a:grpSpLocks/>
            </p:cNvGrpSpPr>
            <p:nvPr/>
          </p:nvGrpSpPr>
          <p:grpSpPr bwMode="auto">
            <a:xfrm>
              <a:off x="2781" y="1441"/>
              <a:ext cx="844" cy="1583"/>
              <a:chOff x="5040" y="2064"/>
              <a:chExt cx="1080" cy="2184"/>
            </a:xfrm>
          </p:grpSpPr>
          <p:sp>
            <p:nvSpPr>
              <p:cNvPr id="32797" name="AutoShape 42">
                <a:extLst>
                  <a:ext uri="{FF2B5EF4-FFF2-40B4-BE49-F238E27FC236}">
                    <a16:creationId xmlns:a16="http://schemas.microsoft.com/office/drawing/2014/main" id="{458C36FA-AE4E-4E3B-901C-661610C8CDDF}"/>
                  </a:ext>
                </a:extLst>
              </p:cNvPr>
              <p:cNvSpPr>
                <a:spLocks noChangeArrowheads="1"/>
              </p:cNvSpPr>
              <p:nvPr/>
            </p:nvSpPr>
            <p:spPr bwMode="auto">
              <a:xfrm>
                <a:off x="5040" y="2064"/>
                <a:ext cx="1080" cy="2184"/>
              </a:xfrm>
              <a:prstGeom prst="can">
                <a:avLst>
                  <a:gd name="adj" fmla="val 50556"/>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98" name="Text Box 43">
                <a:extLst>
                  <a:ext uri="{FF2B5EF4-FFF2-40B4-BE49-F238E27FC236}">
                    <a16:creationId xmlns:a16="http://schemas.microsoft.com/office/drawing/2014/main" id="{E4CD82E0-A5C1-4A2D-90D5-EA437DC666BB}"/>
                  </a:ext>
                </a:extLst>
              </p:cNvPr>
              <p:cNvSpPr txBox="1">
                <a:spLocks noChangeArrowheads="1"/>
              </p:cNvSpPr>
              <p:nvPr/>
            </p:nvSpPr>
            <p:spPr bwMode="auto">
              <a:xfrm>
                <a:off x="5220" y="2688"/>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Strip2</a:t>
                </a:r>
              </a:p>
            </p:txBody>
          </p:sp>
          <p:sp>
            <p:nvSpPr>
              <p:cNvPr id="32799" name="Text Box 44">
                <a:extLst>
                  <a:ext uri="{FF2B5EF4-FFF2-40B4-BE49-F238E27FC236}">
                    <a16:creationId xmlns:a16="http://schemas.microsoft.com/office/drawing/2014/main" id="{B084DC64-DC5C-4D30-95E0-E6B052AA9F68}"/>
                  </a:ext>
                </a:extLst>
              </p:cNvPr>
              <p:cNvSpPr txBox="1">
                <a:spLocks noChangeArrowheads="1"/>
              </p:cNvSpPr>
              <p:nvPr/>
            </p:nvSpPr>
            <p:spPr bwMode="auto">
              <a:xfrm>
                <a:off x="5220" y="3000"/>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Strip6</a:t>
                </a:r>
              </a:p>
            </p:txBody>
          </p:sp>
          <p:sp>
            <p:nvSpPr>
              <p:cNvPr id="32800" name="Text Box 45">
                <a:extLst>
                  <a:ext uri="{FF2B5EF4-FFF2-40B4-BE49-F238E27FC236}">
                    <a16:creationId xmlns:a16="http://schemas.microsoft.com/office/drawing/2014/main" id="{8DE3CD0F-C56C-4B3D-BA5D-35873EB5778F}"/>
                  </a:ext>
                </a:extLst>
              </p:cNvPr>
              <p:cNvSpPr txBox="1">
                <a:spLocks noChangeArrowheads="1"/>
              </p:cNvSpPr>
              <p:nvPr/>
            </p:nvSpPr>
            <p:spPr bwMode="auto">
              <a:xfrm>
                <a:off x="5220" y="3624"/>
                <a:ext cx="90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Strip14</a:t>
                </a:r>
              </a:p>
            </p:txBody>
          </p:sp>
          <p:sp>
            <p:nvSpPr>
              <p:cNvPr id="32801" name="Freeform 46">
                <a:extLst>
                  <a:ext uri="{FF2B5EF4-FFF2-40B4-BE49-F238E27FC236}">
                    <a16:creationId xmlns:a16="http://schemas.microsoft.com/office/drawing/2014/main" id="{1B06B96C-7EDD-456B-8331-3D8327C51387}"/>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02" name="Freeform 47">
                <a:extLst>
                  <a:ext uri="{FF2B5EF4-FFF2-40B4-BE49-F238E27FC236}">
                    <a16:creationId xmlns:a16="http://schemas.microsoft.com/office/drawing/2014/main" id="{42FDE62D-59AB-4279-95E9-CA6166945B2A}"/>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03" name="Freeform 48">
                <a:extLst>
                  <a:ext uri="{FF2B5EF4-FFF2-40B4-BE49-F238E27FC236}">
                    <a16:creationId xmlns:a16="http://schemas.microsoft.com/office/drawing/2014/main" id="{CEC86FAD-1301-4D63-AA47-11D082264CE6}"/>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804" name="Line 49">
                <a:extLst>
                  <a:ext uri="{FF2B5EF4-FFF2-40B4-BE49-F238E27FC236}">
                    <a16:creationId xmlns:a16="http://schemas.microsoft.com/office/drawing/2014/main" id="{74E0242C-4697-4874-BAE4-BEA141D1D4ED}"/>
                  </a:ext>
                </a:extLst>
              </p:cNvPr>
              <p:cNvSpPr>
                <a:spLocks noChangeShapeType="1"/>
              </p:cNvSpPr>
              <p:nvPr/>
            </p:nvSpPr>
            <p:spPr bwMode="auto">
              <a:xfrm>
                <a:off x="6120" y="3624"/>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sp>
          <p:nvSpPr>
            <p:cNvPr id="32791" name="Line 50">
              <a:extLst>
                <a:ext uri="{FF2B5EF4-FFF2-40B4-BE49-F238E27FC236}">
                  <a16:creationId xmlns:a16="http://schemas.microsoft.com/office/drawing/2014/main" id="{18D98679-AA99-44C6-8C52-E04842B8FAC1}"/>
                </a:ext>
              </a:extLst>
            </p:cNvPr>
            <p:cNvSpPr>
              <a:spLocks noChangeShapeType="1"/>
            </p:cNvSpPr>
            <p:nvPr/>
          </p:nvSpPr>
          <p:spPr bwMode="auto">
            <a:xfrm>
              <a:off x="3625" y="2345"/>
              <a:ext cx="0" cy="3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92" name="Freeform 51">
              <a:extLst>
                <a:ext uri="{FF2B5EF4-FFF2-40B4-BE49-F238E27FC236}">
                  <a16:creationId xmlns:a16="http://schemas.microsoft.com/office/drawing/2014/main" id="{3FE96605-D807-4606-A901-27199A610831}"/>
                </a:ext>
              </a:extLst>
            </p:cNvPr>
            <p:cNvSpPr>
              <a:spLocks/>
            </p:cNvSpPr>
            <p:nvPr/>
          </p:nvSpPr>
          <p:spPr bwMode="auto">
            <a:xfrm>
              <a:off x="3907" y="2458"/>
              <a:ext cx="845" cy="113"/>
            </a:xfrm>
            <a:custGeom>
              <a:avLst/>
              <a:gdLst>
                <a:gd name="T0" fmla="*/ 0 w 1440"/>
                <a:gd name="T1" fmla="*/ 0 h 468"/>
                <a:gd name="T2" fmla="*/ 248 w 1440"/>
                <a:gd name="T3" fmla="*/ 27 h 468"/>
                <a:gd name="T4" fmla="*/ 496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93" name="Line 52">
              <a:extLst>
                <a:ext uri="{FF2B5EF4-FFF2-40B4-BE49-F238E27FC236}">
                  <a16:creationId xmlns:a16="http://schemas.microsoft.com/office/drawing/2014/main" id="{5B3DE807-926D-4AE1-BDB4-703A5394A5CE}"/>
                </a:ext>
              </a:extLst>
            </p:cNvPr>
            <p:cNvSpPr>
              <a:spLocks noChangeShapeType="1"/>
            </p:cNvSpPr>
            <p:nvPr/>
          </p:nvSpPr>
          <p:spPr bwMode="auto">
            <a:xfrm>
              <a:off x="4752" y="2345"/>
              <a:ext cx="0" cy="2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94" name="Text Box 53">
              <a:extLst>
                <a:ext uri="{FF2B5EF4-FFF2-40B4-BE49-F238E27FC236}">
                  <a16:creationId xmlns:a16="http://schemas.microsoft.com/office/drawing/2014/main" id="{2DFF8FC5-071F-4041-90E0-9BA5C3738242}"/>
                </a:ext>
              </a:extLst>
            </p:cNvPr>
            <p:cNvSpPr txBox="1">
              <a:spLocks noChangeArrowheads="1"/>
            </p:cNvSpPr>
            <p:nvPr/>
          </p:nvSpPr>
          <p:spPr bwMode="auto">
            <a:xfrm>
              <a:off x="2921" y="2345"/>
              <a:ext cx="704" cy="226"/>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663300"/>
                  </a:solidFill>
                  <a:latin typeface="华文新魏" panose="02010800040101010101" pitchFamily="2" charset="-122"/>
                  <a:ea typeface="华文新魏" panose="02010800040101010101" pitchFamily="2" charset="-122"/>
                </a:rPr>
                <a:t>Strip10</a:t>
              </a:r>
            </a:p>
          </p:txBody>
        </p:sp>
        <p:sp>
          <p:nvSpPr>
            <p:cNvPr id="32795" name="Freeform 54">
              <a:extLst>
                <a:ext uri="{FF2B5EF4-FFF2-40B4-BE49-F238E27FC236}">
                  <a16:creationId xmlns:a16="http://schemas.microsoft.com/office/drawing/2014/main" id="{3A575C14-A892-4A02-9B06-65BDA6C39FE3}"/>
                </a:ext>
              </a:extLst>
            </p:cNvPr>
            <p:cNvSpPr>
              <a:spLocks/>
            </p:cNvSpPr>
            <p:nvPr/>
          </p:nvSpPr>
          <p:spPr bwMode="auto">
            <a:xfrm>
              <a:off x="2781" y="2458"/>
              <a:ext cx="844" cy="113"/>
            </a:xfrm>
            <a:custGeom>
              <a:avLst/>
              <a:gdLst>
                <a:gd name="T0" fmla="*/ 0 w 1440"/>
                <a:gd name="T1" fmla="*/ 0 h 468"/>
                <a:gd name="T2" fmla="*/ 247 w 1440"/>
                <a:gd name="T3" fmla="*/ 27 h 468"/>
                <a:gd name="T4" fmla="*/ 495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2796" name="Line 55">
              <a:extLst>
                <a:ext uri="{FF2B5EF4-FFF2-40B4-BE49-F238E27FC236}">
                  <a16:creationId xmlns:a16="http://schemas.microsoft.com/office/drawing/2014/main" id="{A982A80D-6229-4A4E-8670-2E5C75F4603C}"/>
                </a:ext>
              </a:extLst>
            </p:cNvPr>
            <p:cNvSpPr>
              <a:spLocks noChangeShapeType="1"/>
            </p:cNvSpPr>
            <p:nvPr/>
          </p:nvSpPr>
          <p:spPr bwMode="auto">
            <a:xfrm>
              <a:off x="3625" y="2345"/>
              <a:ext cx="0" cy="3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sp>
        <p:nvSpPr>
          <p:cNvPr id="32773" name="Text Box 56">
            <a:extLst>
              <a:ext uri="{FF2B5EF4-FFF2-40B4-BE49-F238E27FC236}">
                <a16:creationId xmlns:a16="http://schemas.microsoft.com/office/drawing/2014/main" id="{AD3AD431-FB35-4ECD-A7FA-15D1E7CC388A}"/>
              </a:ext>
            </a:extLst>
          </p:cNvPr>
          <p:cNvSpPr txBox="1">
            <a:spLocks noChangeArrowheads="1"/>
          </p:cNvSpPr>
          <p:nvPr/>
        </p:nvSpPr>
        <p:spPr bwMode="auto">
          <a:xfrm>
            <a:off x="2908300" y="1143000"/>
            <a:ext cx="3187700" cy="762000"/>
          </a:xfrm>
          <a:prstGeom prst="rect">
            <a:avLst/>
          </a:prstGeom>
          <a:solidFill>
            <a:srgbClr val="FFCC66"/>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a:solidFill>
                  <a:schemeClr val="tx2"/>
                </a:solidFill>
                <a:latin typeface="华文新魏" panose="02010800040101010101" pitchFamily="2" charset="-122"/>
                <a:ea typeface="华文新魏" panose="02010800040101010101" pitchFamily="2" charset="-122"/>
              </a:rPr>
              <a:t>RAID Level 0(1)</a:t>
            </a: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1512878-0A95-481C-8977-111526BB0DD1}"/>
              </a:ext>
            </a:extLst>
          </p:cNvPr>
          <p:cNvSpPr>
            <a:spLocks noGrp="1" noChangeArrowheads="1"/>
          </p:cNvSpPr>
          <p:nvPr>
            <p:ph type="title"/>
          </p:nvPr>
        </p:nvSpPr>
        <p:spPr>
          <a:xfrm>
            <a:off x="685800" y="609600"/>
            <a:ext cx="7456488"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3795" name="Rectangle 3">
            <a:extLst>
              <a:ext uri="{FF2B5EF4-FFF2-40B4-BE49-F238E27FC236}">
                <a16:creationId xmlns:a16="http://schemas.microsoft.com/office/drawing/2014/main" id="{8C470446-E059-4C84-9EE1-F4F1FB2959E1}"/>
              </a:ext>
            </a:extLst>
          </p:cNvPr>
          <p:cNvSpPr>
            <a:spLocks noGrp="1" noChangeArrowheads="1"/>
          </p:cNvSpPr>
          <p:nvPr>
            <p:ph type="body" idx="1"/>
          </p:nvPr>
        </p:nvSpPr>
        <p:spPr>
          <a:xfrm>
            <a:off x="685800" y="685800"/>
            <a:ext cx="7989888" cy="57150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33796" name="Group 4">
            <a:extLst>
              <a:ext uri="{FF2B5EF4-FFF2-40B4-BE49-F238E27FC236}">
                <a16:creationId xmlns:a16="http://schemas.microsoft.com/office/drawing/2014/main" id="{6BE9A086-E5C1-40D7-8843-8B640340FAAB}"/>
              </a:ext>
            </a:extLst>
          </p:cNvPr>
          <p:cNvGrpSpPr>
            <a:grpSpLocks/>
          </p:cNvGrpSpPr>
          <p:nvPr/>
        </p:nvGrpSpPr>
        <p:grpSpPr bwMode="auto">
          <a:xfrm>
            <a:off x="539750" y="1773238"/>
            <a:ext cx="8208963" cy="4648200"/>
            <a:chOff x="2340" y="5808"/>
            <a:chExt cx="8280" cy="4680"/>
          </a:xfrm>
        </p:grpSpPr>
        <p:sp>
          <p:nvSpPr>
            <p:cNvPr id="33798" name="AutoShape 5">
              <a:extLst>
                <a:ext uri="{FF2B5EF4-FFF2-40B4-BE49-F238E27FC236}">
                  <a16:creationId xmlns:a16="http://schemas.microsoft.com/office/drawing/2014/main" id="{C4F95B46-E7A9-42BC-ADD2-09EEB48B9672}"/>
                </a:ext>
              </a:extLst>
            </p:cNvPr>
            <p:cNvSpPr>
              <a:spLocks noChangeArrowheads="1"/>
            </p:cNvSpPr>
            <p:nvPr/>
          </p:nvSpPr>
          <p:spPr bwMode="auto">
            <a:xfrm>
              <a:off x="5040" y="580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9" name="Text Box 6">
              <a:extLst>
                <a:ext uri="{FF2B5EF4-FFF2-40B4-BE49-F238E27FC236}">
                  <a16:creationId xmlns:a16="http://schemas.microsoft.com/office/drawing/2014/main" id="{8CF34E75-B7B9-4716-A23E-AFDC8E6442CC}"/>
                </a:ext>
              </a:extLst>
            </p:cNvPr>
            <p:cNvSpPr txBox="1">
              <a:spLocks noChangeArrowheads="1"/>
            </p:cNvSpPr>
            <p:nvPr/>
          </p:nvSpPr>
          <p:spPr bwMode="auto">
            <a:xfrm>
              <a:off x="5220" y="643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Strip0</a:t>
              </a:r>
            </a:p>
          </p:txBody>
        </p:sp>
        <p:sp>
          <p:nvSpPr>
            <p:cNvPr id="33800" name="Text Box 7">
              <a:extLst>
                <a:ext uri="{FF2B5EF4-FFF2-40B4-BE49-F238E27FC236}">
                  <a16:creationId xmlns:a16="http://schemas.microsoft.com/office/drawing/2014/main" id="{6C501AC8-0B83-4920-B94E-0CA85F6260A7}"/>
                </a:ext>
              </a:extLst>
            </p:cNvPr>
            <p:cNvSpPr txBox="1">
              <a:spLocks noChangeArrowheads="1"/>
            </p:cNvSpPr>
            <p:nvPr/>
          </p:nvSpPr>
          <p:spPr bwMode="auto">
            <a:xfrm>
              <a:off x="5220" y="6744"/>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Strip4</a:t>
              </a:r>
            </a:p>
          </p:txBody>
        </p:sp>
        <p:sp>
          <p:nvSpPr>
            <p:cNvPr id="33801" name="Text Box 8">
              <a:extLst>
                <a:ext uri="{FF2B5EF4-FFF2-40B4-BE49-F238E27FC236}">
                  <a16:creationId xmlns:a16="http://schemas.microsoft.com/office/drawing/2014/main" id="{178CEAA3-3155-49B1-9159-17A28D14CE9C}"/>
                </a:ext>
              </a:extLst>
            </p:cNvPr>
            <p:cNvSpPr txBox="1">
              <a:spLocks noChangeArrowheads="1"/>
            </p:cNvSpPr>
            <p:nvPr/>
          </p:nvSpPr>
          <p:spPr bwMode="auto">
            <a:xfrm>
              <a:off x="5220" y="7056"/>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Strip8</a:t>
              </a:r>
            </a:p>
          </p:txBody>
        </p:sp>
        <p:sp>
          <p:nvSpPr>
            <p:cNvPr id="33802" name="Text Box 9">
              <a:extLst>
                <a:ext uri="{FF2B5EF4-FFF2-40B4-BE49-F238E27FC236}">
                  <a16:creationId xmlns:a16="http://schemas.microsoft.com/office/drawing/2014/main" id="{4ACD5478-CAB6-48A2-ACCD-7D379E55C732}"/>
                </a:ext>
              </a:extLst>
            </p:cNvPr>
            <p:cNvSpPr txBox="1">
              <a:spLocks noChangeArrowheads="1"/>
            </p:cNvSpPr>
            <p:nvPr/>
          </p:nvSpPr>
          <p:spPr bwMode="auto">
            <a:xfrm>
              <a:off x="5220" y="7368"/>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Strip12</a:t>
              </a:r>
            </a:p>
          </p:txBody>
        </p:sp>
        <p:sp>
          <p:nvSpPr>
            <p:cNvPr id="33803" name="Freeform 10">
              <a:extLst>
                <a:ext uri="{FF2B5EF4-FFF2-40B4-BE49-F238E27FC236}">
                  <a16:creationId xmlns:a16="http://schemas.microsoft.com/office/drawing/2014/main" id="{8F4AB41D-B7F7-43AB-9DEA-6D5AC9053AD2}"/>
                </a:ext>
              </a:extLst>
            </p:cNvPr>
            <p:cNvSpPr>
              <a:spLocks/>
            </p:cNvSpPr>
            <p:nvPr/>
          </p:nvSpPr>
          <p:spPr bwMode="auto">
            <a:xfrm>
              <a:off x="5040" y="658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4" name="Freeform 11">
              <a:extLst>
                <a:ext uri="{FF2B5EF4-FFF2-40B4-BE49-F238E27FC236}">
                  <a16:creationId xmlns:a16="http://schemas.microsoft.com/office/drawing/2014/main" id="{D685E67C-AE18-4DAE-B469-21C0F47FA54B}"/>
                </a:ext>
              </a:extLst>
            </p:cNvPr>
            <p:cNvSpPr>
              <a:spLocks/>
            </p:cNvSpPr>
            <p:nvPr/>
          </p:nvSpPr>
          <p:spPr bwMode="auto">
            <a:xfrm>
              <a:off x="5040" y="690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5" name="Freeform 12">
              <a:extLst>
                <a:ext uri="{FF2B5EF4-FFF2-40B4-BE49-F238E27FC236}">
                  <a16:creationId xmlns:a16="http://schemas.microsoft.com/office/drawing/2014/main" id="{372DD45D-6437-4147-8D73-A64D07712384}"/>
                </a:ext>
              </a:extLst>
            </p:cNvPr>
            <p:cNvSpPr>
              <a:spLocks/>
            </p:cNvSpPr>
            <p:nvPr/>
          </p:nvSpPr>
          <p:spPr bwMode="auto">
            <a:xfrm>
              <a:off x="5040" y="721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6" name="Freeform 13">
              <a:extLst>
                <a:ext uri="{FF2B5EF4-FFF2-40B4-BE49-F238E27FC236}">
                  <a16:creationId xmlns:a16="http://schemas.microsoft.com/office/drawing/2014/main" id="{7BB26ECC-2037-4683-B3A1-3F115D0415E8}"/>
                </a:ext>
              </a:extLst>
            </p:cNvPr>
            <p:cNvSpPr>
              <a:spLocks/>
            </p:cNvSpPr>
            <p:nvPr/>
          </p:nvSpPr>
          <p:spPr bwMode="auto">
            <a:xfrm>
              <a:off x="5040" y="752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7" name="Line 14">
              <a:extLst>
                <a:ext uri="{FF2B5EF4-FFF2-40B4-BE49-F238E27FC236}">
                  <a16:creationId xmlns:a16="http://schemas.microsoft.com/office/drawing/2014/main" id="{751792AF-AE20-4EB7-B8ED-E036007EF0FA}"/>
                </a:ext>
              </a:extLst>
            </p:cNvPr>
            <p:cNvSpPr>
              <a:spLocks noChangeShapeType="1"/>
            </p:cNvSpPr>
            <p:nvPr/>
          </p:nvSpPr>
          <p:spPr bwMode="auto">
            <a:xfrm>
              <a:off x="6120" y="736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08" name="Group 15">
              <a:extLst>
                <a:ext uri="{FF2B5EF4-FFF2-40B4-BE49-F238E27FC236}">
                  <a16:creationId xmlns:a16="http://schemas.microsoft.com/office/drawing/2014/main" id="{AFFDC9B8-5E2D-4ECF-86B1-9D0CA43FA3F9}"/>
                </a:ext>
              </a:extLst>
            </p:cNvPr>
            <p:cNvGrpSpPr>
              <a:grpSpLocks/>
            </p:cNvGrpSpPr>
            <p:nvPr/>
          </p:nvGrpSpPr>
          <p:grpSpPr bwMode="auto">
            <a:xfrm>
              <a:off x="6480" y="5808"/>
              <a:ext cx="1080" cy="2184"/>
              <a:chOff x="3600" y="2064"/>
              <a:chExt cx="1080" cy="2184"/>
            </a:xfrm>
          </p:grpSpPr>
          <p:sp>
            <p:nvSpPr>
              <p:cNvPr id="33887" name="AutoShape 16">
                <a:extLst>
                  <a:ext uri="{FF2B5EF4-FFF2-40B4-BE49-F238E27FC236}">
                    <a16:creationId xmlns:a16="http://schemas.microsoft.com/office/drawing/2014/main" id="{DF37F497-BB0B-40E6-A122-22C82A41E4EA}"/>
                  </a:ext>
                </a:extLst>
              </p:cNvPr>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88" name="Text Box 17">
                <a:extLst>
                  <a:ext uri="{FF2B5EF4-FFF2-40B4-BE49-F238E27FC236}">
                    <a16:creationId xmlns:a16="http://schemas.microsoft.com/office/drawing/2014/main" id="{86B548C1-B899-409F-98DA-E85DA473126B}"/>
                  </a:ext>
                </a:extLst>
              </p:cNvPr>
              <p:cNvSpPr txBox="1">
                <a:spLocks noChangeArrowheads="1"/>
              </p:cNvSpPr>
              <p:nvPr/>
            </p:nvSpPr>
            <p:spPr bwMode="auto">
              <a:xfrm>
                <a:off x="378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a:t>
                </a:r>
              </a:p>
            </p:txBody>
          </p:sp>
          <p:sp>
            <p:nvSpPr>
              <p:cNvPr id="33889" name="Text Box 18">
                <a:extLst>
                  <a:ext uri="{FF2B5EF4-FFF2-40B4-BE49-F238E27FC236}">
                    <a16:creationId xmlns:a16="http://schemas.microsoft.com/office/drawing/2014/main" id="{A4141564-4382-40D5-B5A8-0B13F7BFD2DC}"/>
                  </a:ext>
                </a:extLst>
              </p:cNvPr>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Strip5</a:t>
                </a:r>
              </a:p>
            </p:txBody>
          </p:sp>
          <p:sp>
            <p:nvSpPr>
              <p:cNvPr id="33890" name="Text Box 19">
                <a:extLst>
                  <a:ext uri="{FF2B5EF4-FFF2-40B4-BE49-F238E27FC236}">
                    <a16:creationId xmlns:a16="http://schemas.microsoft.com/office/drawing/2014/main" id="{F146E955-E1AE-4BAD-B357-3E1F14774A74}"/>
                  </a:ext>
                </a:extLst>
              </p:cNvPr>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Strip9</a:t>
                </a:r>
              </a:p>
            </p:txBody>
          </p:sp>
          <p:sp>
            <p:nvSpPr>
              <p:cNvPr id="33891" name="Text Box 20">
                <a:extLst>
                  <a:ext uri="{FF2B5EF4-FFF2-40B4-BE49-F238E27FC236}">
                    <a16:creationId xmlns:a16="http://schemas.microsoft.com/office/drawing/2014/main" id="{3D6FF542-8327-47F2-A2DA-A5D57DD322C8}"/>
                  </a:ext>
                </a:extLst>
              </p:cNvPr>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Strip13</a:t>
                </a:r>
              </a:p>
            </p:txBody>
          </p:sp>
          <p:sp>
            <p:nvSpPr>
              <p:cNvPr id="33892" name="Freeform 21">
                <a:extLst>
                  <a:ext uri="{FF2B5EF4-FFF2-40B4-BE49-F238E27FC236}">
                    <a16:creationId xmlns:a16="http://schemas.microsoft.com/office/drawing/2014/main" id="{80C02B8C-C291-43C4-BD62-AD256EC4BD0C}"/>
                  </a:ext>
                </a:extLst>
              </p:cNvPr>
              <p:cNvSpPr>
                <a:spLocks/>
              </p:cNvSpPr>
              <p:nvPr/>
            </p:nvSpPr>
            <p:spPr bwMode="auto">
              <a:xfrm>
                <a:off x="36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3" name="Freeform 22">
                <a:extLst>
                  <a:ext uri="{FF2B5EF4-FFF2-40B4-BE49-F238E27FC236}">
                    <a16:creationId xmlns:a16="http://schemas.microsoft.com/office/drawing/2014/main" id="{F6919B20-2A3A-4FBB-9F6C-6C01C1375FEB}"/>
                  </a:ext>
                </a:extLst>
              </p:cNvPr>
              <p:cNvSpPr>
                <a:spLocks/>
              </p:cNvSpPr>
              <p:nvPr/>
            </p:nvSpPr>
            <p:spPr bwMode="auto">
              <a:xfrm>
                <a:off x="36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4" name="Freeform 23">
                <a:extLst>
                  <a:ext uri="{FF2B5EF4-FFF2-40B4-BE49-F238E27FC236}">
                    <a16:creationId xmlns:a16="http://schemas.microsoft.com/office/drawing/2014/main" id="{1BAA12D6-D297-4DE8-85C7-E0B6F903321A}"/>
                  </a:ext>
                </a:extLst>
              </p:cNvPr>
              <p:cNvSpPr>
                <a:spLocks/>
              </p:cNvSpPr>
              <p:nvPr/>
            </p:nvSpPr>
            <p:spPr bwMode="auto">
              <a:xfrm>
                <a:off x="36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5" name="Freeform 24">
                <a:extLst>
                  <a:ext uri="{FF2B5EF4-FFF2-40B4-BE49-F238E27FC236}">
                    <a16:creationId xmlns:a16="http://schemas.microsoft.com/office/drawing/2014/main" id="{5BAE46F7-8E94-4CF2-9712-09ECC9BB2C1E}"/>
                  </a:ext>
                </a:extLst>
              </p:cNvPr>
              <p:cNvSpPr>
                <a:spLocks/>
              </p:cNvSpPr>
              <p:nvPr/>
            </p:nvSpPr>
            <p:spPr bwMode="auto">
              <a:xfrm>
                <a:off x="36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6" name="Line 25">
                <a:extLst>
                  <a:ext uri="{FF2B5EF4-FFF2-40B4-BE49-F238E27FC236}">
                    <a16:creationId xmlns:a16="http://schemas.microsoft.com/office/drawing/2014/main" id="{7A35E21B-DF2D-4207-9954-8150AC76B555}"/>
                  </a:ext>
                </a:extLst>
              </p:cNvPr>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9" name="Text Box 26">
              <a:extLst>
                <a:ext uri="{FF2B5EF4-FFF2-40B4-BE49-F238E27FC236}">
                  <a16:creationId xmlns:a16="http://schemas.microsoft.com/office/drawing/2014/main" id="{DD099CAF-DBBA-441A-842E-449ACBD135D8}"/>
                </a:ext>
              </a:extLst>
            </p:cNvPr>
            <p:cNvSpPr txBox="1">
              <a:spLocks noChangeArrowheads="1"/>
            </p:cNvSpPr>
            <p:nvPr/>
          </p:nvSpPr>
          <p:spPr bwMode="auto">
            <a:xfrm>
              <a:off x="8100" y="7056"/>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700">
                  <a:solidFill>
                    <a:srgbClr val="663300"/>
                  </a:solidFill>
                  <a:latin typeface="华文新魏" panose="02010800040101010101" pitchFamily="2" charset="-122"/>
                  <a:ea typeface="华文新魏" panose="02010800040101010101" pitchFamily="2" charset="-122"/>
                </a:rPr>
                <a:t>Strip10</a:t>
              </a:r>
            </a:p>
          </p:txBody>
        </p:sp>
        <p:sp>
          <p:nvSpPr>
            <p:cNvPr id="33810" name="Line 27">
              <a:extLst>
                <a:ext uri="{FF2B5EF4-FFF2-40B4-BE49-F238E27FC236}">
                  <a16:creationId xmlns:a16="http://schemas.microsoft.com/office/drawing/2014/main" id="{5FB3BB3F-B2B1-4BFE-B174-7845C4652DC7}"/>
                </a:ext>
              </a:extLst>
            </p:cNvPr>
            <p:cNvSpPr>
              <a:spLocks noChangeShapeType="1"/>
            </p:cNvSpPr>
            <p:nvPr/>
          </p:nvSpPr>
          <p:spPr bwMode="auto">
            <a:xfrm>
              <a:off x="9000" y="70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11" name="Group 28">
              <a:extLst>
                <a:ext uri="{FF2B5EF4-FFF2-40B4-BE49-F238E27FC236}">
                  <a16:creationId xmlns:a16="http://schemas.microsoft.com/office/drawing/2014/main" id="{F6D3BBFE-0244-4564-9D5B-2C6C70F76D83}"/>
                </a:ext>
              </a:extLst>
            </p:cNvPr>
            <p:cNvGrpSpPr>
              <a:grpSpLocks/>
            </p:cNvGrpSpPr>
            <p:nvPr/>
          </p:nvGrpSpPr>
          <p:grpSpPr bwMode="auto">
            <a:xfrm>
              <a:off x="9360" y="5808"/>
              <a:ext cx="1080" cy="2184"/>
              <a:chOff x="5040" y="2064"/>
              <a:chExt cx="1080" cy="2184"/>
            </a:xfrm>
          </p:grpSpPr>
          <p:sp>
            <p:nvSpPr>
              <p:cNvPr id="33878" name="AutoShape 29">
                <a:extLst>
                  <a:ext uri="{FF2B5EF4-FFF2-40B4-BE49-F238E27FC236}">
                    <a16:creationId xmlns:a16="http://schemas.microsoft.com/office/drawing/2014/main" id="{445FF2DB-E227-4326-AB32-FA0BB34259E8}"/>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79" name="Text Box 30">
                <a:extLst>
                  <a:ext uri="{FF2B5EF4-FFF2-40B4-BE49-F238E27FC236}">
                    <a16:creationId xmlns:a16="http://schemas.microsoft.com/office/drawing/2014/main" id="{6F3BBB43-B3C1-48CE-AF71-6FE7732B18A5}"/>
                  </a:ext>
                </a:extLst>
              </p:cNvPr>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Strip3</a:t>
                </a:r>
              </a:p>
            </p:txBody>
          </p:sp>
          <p:sp>
            <p:nvSpPr>
              <p:cNvPr id="33880" name="Text Box 31">
                <a:extLst>
                  <a:ext uri="{FF2B5EF4-FFF2-40B4-BE49-F238E27FC236}">
                    <a16:creationId xmlns:a16="http://schemas.microsoft.com/office/drawing/2014/main" id="{902D63DF-DF7F-4CC0-8D9C-78680175CA5E}"/>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Strip7</a:t>
                </a:r>
              </a:p>
            </p:txBody>
          </p:sp>
          <p:sp>
            <p:nvSpPr>
              <p:cNvPr id="33881" name="Text Box 32">
                <a:extLst>
                  <a:ext uri="{FF2B5EF4-FFF2-40B4-BE49-F238E27FC236}">
                    <a16:creationId xmlns:a16="http://schemas.microsoft.com/office/drawing/2014/main" id="{16EAF814-D639-46FE-8016-28AD46293B16}"/>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Strip15</a:t>
                </a:r>
              </a:p>
            </p:txBody>
          </p:sp>
          <p:sp>
            <p:nvSpPr>
              <p:cNvPr id="33882" name="Freeform 33">
                <a:extLst>
                  <a:ext uri="{FF2B5EF4-FFF2-40B4-BE49-F238E27FC236}">
                    <a16:creationId xmlns:a16="http://schemas.microsoft.com/office/drawing/2014/main" id="{49A58C85-D5DE-497F-8C0F-52821527D8DF}"/>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3" name="Freeform 34">
                <a:extLst>
                  <a:ext uri="{FF2B5EF4-FFF2-40B4-BE49-F238E27FC236}">
                    <a16:creationId xmlns:a16="http://schemas.microsoft.com/office/drawing/2014/main" id="{1A249581-C041-46DD-B346-B8790D4E1860}"/>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4" name="Freeform 35">
                <a:extLst>
                  <a:ext uri="{FF2B5EF4-FFF2-40B4-BE49-F238E27FC236}">
                    <a16:creationId xmlns:a16="http://schemas.microsoft.com/office/drawing/2014/main" id="{4E637497-E9A2-4179-96ED-313D58D5DA9A}"/>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5" name="Line 36">
                <a:extLst>
                  <a:ext uri="{FF2B5EF4-FFF2-40B4-BE49-F238E27FC236}">
                    <a16:creationId xmlns:a16="http://schemas.microsoft.com/office/drawing/2014/main" id="{094E773E-D062-408F-914F-CC85FB1F5C83}"/>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6" name="Freeform 37">
                <a:extLst>
                  <a:ext uri="{FF2B5EF4-FFF2-40B4-BE49-F238E27FC236}">
                    <a16:creationId xmlns:a16="http://schemas.microsoft.com/office/drawing/2014/main" id="{849C60BF-73E0-460F-BE19-1FDAA88482B8}"/>
                  </a:ext>
                </a:extLst>
              </p:cNvPr>
              <p:cNvSpPr>
                <a:spLocks/>
              </p:cNvSpPr>
              <p:nvPr/>
            </p:nvSpPr>
            <p:spPr bwMode="auto">
              <a:xfrm>
                <a:off x="504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12" name="Text Box 38">
              <a:extLst>
                <a:ext uri="{FF2B5EF4-FFF2-40B4-BE49-F238E27FC236}">
                  <a16:creationId xmlns:a16="http://schemas.microsoft.com/office/drawing/2014/main" id="{7D0C6E46-29EE-43E1-8384-D5155AE428F3}"/>
                </a:ext>
              </a:extLst>
            </p:cNvPr>
            <p:cNvSpPr txBox="1">
              <a:spLocks noChangeArrowheads="1"/>
            </p:cNvSpPr>
            <p:nvPr/>
          </p:nvSpPr>
          <p:spPr bwMode="auto">
            <a:xfrm>
              <a:off x="8100" y="7056"/>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700">
                  <a:solidFill>
                    <a:srgbClr val="663300"/>
                  </a:solidFill>
                  <a:latin typeface="华文新魏" panose="02010800040101010101" pitchFamily="2" charset="-122"/>
                  <a:ea typeface="华文新魏" panose="02010800040101010101" pitchFamily="2" charset="-122"/>
                </a:rPr>
                <a:t>Strip10</a:t>
              </a:r>
            </a:p>
          </p:txBody>
        </p:sp>
        <p:sp>
          <p:nvSpPr>
            <p:cNvPr id="33813" name="Text Box 39">
              <a:extLst>
                <a:ext uri="{FF2B5EF4-FFF2-40B4-BE49-F238E27FC236}">
                  <a16:creationId xmlns:a16="http://schemas.microsoft.com/office/drawing/2014/main" id="{AFCD4861-B7FE-4767-8FA5-78EF651921CB}"/>
                </a:ext>
              </a:extLst>
            </p:cNvPr>
            <p:cNvSpPr txBox="1">
              <a:spLocks noChangeArrowheads="1"/>
            </p:cNvSpPr>
            <p:nvPr/>
          </p:nvSpPr>
          <p:spPr bwMode="auto">
            <a:xfrm>
              <a:off x="9540" y="7056"/>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Strip11</a:t>
              </a:r>
            </a:p>
          </p:txBody>
        </p:sp>
        <p:grpSp>
          <p:nvGrpSpPr>
            <p:cNvPr id="33814" name="Group 40">
              <a:extLst>
                <a:ext uri="{FF2B5EF4-FFF2-40B4-BE49-F238E27FC236}">
                  <a16:creationId xmlns:a16="http://schemas.microsoft.com/office/drawing/2014/main" id="{CBC39118-D01C-4107-B9F4-E34FE484FB78}"/>
                </a:ext>
              </a:extLst>
            </p:cNvPr>
            <p:cNvGrpSpPr>
              <a:grpSpLocks/>
            </p:cNvGrpSpPr>
            <p:nvPr/>
          </p:nvGrpSpPr>
          <p:grpSpPr bwMode="auto">
            <a:xfrm>
              <a:off x="7920" y="5808"/>
              <a:ext cx="1080" cy="2184"/>
              <a:chOff x="5040" y="2064"/>
              <a:chExt cx="1080" cy="2184"/>
            </a:xfrm>
          </p:grpSpPr>
          <p:sp>
            <p:nvSpPr>
              <p:cNvPr id="33870" name="AutoShape 41">
                <a:extLst>
                  <a:ext uri="{FF2B5EF4-FFF2-40B4-BE49-F238E27FC236}">
                    <a16:creationId xmlns:a16="http://schemas.microsoft.com/office/drawing/2014/main" id="{D96ACABE-98C6-4585-884F-28F72A0D5359}"/>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71" name="Text Box 42">
                <a:extLst>
                  <a:ext uri="{FF2B5EF4-FFF2-40B4-BE49-F238E27FC236}">
                    <a16:creationId xmlns:a16="http://schemas.microsoft.com/office/drawing/2014/main" id="{DB6EC9EF-4E84-4BAF-A3C3-3B3752BAD5DB}"/>
                  </a:ext>
                </a:extLst>
              </p:cNvPr>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Strip2</a:t>
                </a:r>
              </a:p>
            </p:txBody>
          </p:sp>
          <p:sp>
            <p:nvSpPr>
              <p:cNvPr id="33872" name="Text Box 43">
                <a:extLst>
                  <a:ext uri="{FF2B5EF4-FFF2-40B4-BE49-F238E27FC236}">
                    <a16:creationId xmlns:a16="http://schemas.microsoft.com/office/drawing/2014/main" id="{15F5269A-3643-4E27-B2A2-E9D2ABB39FF3}"/>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Strip6</a:t>
                </a:r>
              </a:p>
            </p:txBody>
          </p:sp>
          <p:sp>
            <p:nvSpPr>
              <p:cNvPr id="33873" name="Text Box 44">
                <a:extLst>
                  <a:ext uri="{FF2B5EF4-FFF2-40B4-BE49-F238E27FC236}">
                    <a16:creationId xmlns:a16="http://schemas.microsoft.com/office/drawing/2014/main" id="{790C877F-3623-4BB7-BA52-6DDAF2D039A8}"/>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Strip14</a:t>
                </a:r>
              </a:p>
            </p:txBody>
          </p:sp>
          <p:sp>
            <p:nvSpPr>
              <p:cNvPr id="33874" name="Freeform 45">
                <a:extLst>
                  <a:ext uri="{FF2B5EF4-FFF2-40B4-BE49-F238E27FC236}">
                    <a16:creationId xmlns:a16="http://schemas.microsoft.com/office/drawing/2014/main" id="{6DB8ADCD-AE90-4DB6-BA08-7BD670B25CE4}"/>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5" name="Freeform 46">
                <a:extLst>
                  <a:ext uri="{FF2B5EF4-FFF2-40B4-BE49-F238E27FC236}">
                    <a16:creationId xmlns:a16="http://schemas.microsoft.com/office/drawing/2014/main" id="{4AE4878D-E568-4459-B9FF-306EEDE4A3D1}"/>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6" name="Freeform 47">
                <a:extLst>
                  <a:ext uri="{FF2B5EF4-FFF2-40B4-BE49-F238E27FC236}">
                    <a16:creationId xmlns:a16="http://schemas.microsoft.com/office/drawing/2014/main" id="{AC7ED887-B1E7-463C-B26B-4425A17F922A}"/>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7" name="Line 48">
                <a:extLst>
                  <a:ext uri="{FF2B5EF4-FFF2-40B4-BE49-F238E27FC236}">
                    <a16:creationId xmlns:a16="http://schemas.microsoft.com/office/drawing/2014/main" id="{331DC969-166D-4E99-9E73-36BB5E2FC674}"/>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15" name="Line 49">
              <a:extLst>
                <a:ext uri="{FF2B5EF4-FFF2-40B4-BE49-F238E27FC236}">
                  <a16:creationId xmlns:a16="http://schemas.microsoft.com/office/drawing/2014/main" id="{13949223-CA6D-4C8D-9AC0-ACB7D24DB6E6}"/>
                </a:ext>
              </a:extLst>
            </p:cNvPr>
            <p:cNvSpPr>
              <a:spLocks noChangeShapeType="1"/>
            </p:cNvSpPr>
            <p:nvPr/>
          </p:nvSpPr>
          <p:spPr bwMode="auto">
            <a:xfrm>
              <a:off x="900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Freeform 50">
              <a:extLst>
                <a:ext uri="{FF2B5EF4-FFF2-40B4-BE49-F238E27FC236}">
                  <a16:creationId xmlns:a16="http://schemas.microsoft.com/office/drawing/2014/main" id="{3B98A08D-2197-49B3-8CD5-D64DEE090DEE}"/>
                </a:ext>
              </a:extLst>
            </p:cNvPr>
            <p:cNvSpPr>
              <a:spLocks/>
            </p:cNvSpPr>
            <p:nvPr/>
          </p:nvSpPr>
          <p:spPr bwMode="auto">
            <a:xfrm>
              <a:off x="9360" y="721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7" name="Line 51">
              <a:extLst>
                <a:ext uri="{FF2B5EF4-FFF2-40B4-BE49-F238E27FC236}">
                  <a16:creationId xmlns:a16="http://schemas.microsoft.com/office/drawing/2014/main" id="{7A4BF736-BFBC-4278-81DA-EECCA20D2946}"/>
                </a:ext>
              </a:extLst>
            </p:cNvPr>
            <p:cNvSpPr>
              <a:spLocks noChangeShapeType="1"/>
            </p:cNvSpPr>
            <p:nvPr/>
          </p:nvSpPr>
          <p:spPr bwMode="auto">
            <a:xfrm>
              <a:off x="10440" y="70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Text Box 52">
              <a:extLst>
                <a:ext uri="{FF2B5EF4-FFF2-40B4-BE49-F238E27FC236}">
                  <a16:creationId xmlns:a16="http://schemas.microsoft.com/office/drawing/2014/main" id="{F7488FA4-4308-42E3-8BAF-3D6F59EBB8F1}"/>
                </a:ext>
              </a:extLst>
            </p:cNvPr>
            <p:cNvSpPr txBox="1">
              <a:spLocks noChangeArrowheads="1"/>
            </p:cNvSpPr>
            <p:nvPr/>
          </p:nvSpPr>
          <p:spPr bwMode="auto">
            <a:xfrm>
              <a:off x="8100" y="7056"/>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Strip10</a:t>
              </a:r>
            </a:p>
          </p:txBody>
        </p:sp>
        <p:sp>
          <p:nvSpPr>
            <p:cNvPr id="33819" name="Freeform 53">
              <a:extLst>
                <a:ext uri="{FF2B5EF4-FFF2-40B4-BE49-F238E27FC236}">
                  <a16:creationId xmlns:a16="http://schemas.microsoft.com/office/drawing/2014/main" id="{6B25E50D-1D92-4A16-9906-0BAE7229B9C6}"/>
                </a:ext>
              </a:extLst>
            </p:cNvPr>
            <p:cNvSpPr>
              <a:spLocks/>
            </p:cNvSpPr>
            <p:nvPr/>
          </p:nvSpPr>
          <p:spPr bwMode="auto">
            <a:xfrm>
              <a:off x="7920" y="721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0" name="Line 54">
              <a:extLst>
                <a:ext uri="{FF2B5EF4-FFF2-40B4-BE49-F238E27FC236}">
                  <a16:creationId xmlns:a16="http://schemas.microsoft.com/office/drawing/2014/main" id="{C1B8EF82-3D25-4919-8C9B-FBBC27CC0F73}"/>
                </a:ext>
              </a:extLst>
            </p:cNvPr>
            <p:cNvSpPr>
              <a:spLocks noChangeShapeType="1"/>
            </p:cNvSpPr>
            <p:nvPr/>
          </p:nvSpPr>
          <p:spPr bwMode="auto">
            <a:xfrm>
              <a:off x="900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1" name="Text Box 55">
              <a:extLst>
                <a:ext uri="{FF2B5EF4-FFF2-40B4-BE49-F238E27FC236}">
                  <a16:creationId xmlns:a16="http://schemas.microsoft.com/office/drawing/2014/main" id="{067A00DD-E6AD-44EF-92FF-CBF4F70B54C3}"/>
                </a:ext>
              </a:extLst>
            </p:cNvPr>
            <p:cNvSpPr txBox="1">
              <a:spLocks noChangeArrowheads="1"/>
            </p:cNvSpPr>
            <p:nvPr/>
          </p:nvSpPr>
          <p:spPr bwMode="auto">
            <a:xfrm>
              <a:off x="5580" y="10020"/>
              <a:ext cx="3780" cy="468"/>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solidFill>
                    <a:srgbClr val="663300"/>
                  </a:solidFill>
                  <a:latin typeface="华文新魏" panose="02010800040101010101" pitchFamily="2" charset="-122"/>
                  <a:ea typeface="华文新魏" panose="02010800040101010101" pitchFamily="2" charset="-122"/>
                </a:rPr>
                <a:t>Data mapping for a </a:t>
              </a:r>
            </a:p>
            <a:p>
              <a:pPr algn="just"/>
              <a:r>
                <a:rPr kumimoji="0" lang="en-US" altLang="zh-CN" sz="2000">
                  <a:solidFill>
                    <a:srgbClr val="663300"/>
                  </a:solidFill>
                  <a:latin typeface="华文新魏" panose="02010800040101010101" pitchFamily="2" charset="-122"/>
                  <a:ea typeface="华文新魏" panose="02010800040101010101" pitchFamily="2" charset="-122"/>
                </a:rPr>
                <a:t>RAID Level0 Array</a:t>
              </a:r>
            </a:p>
          </p:txBody>
        </p:sp>
        <p:sp>
          <p:nvSpPr>
            <p:cNvPr id="33822" name="Text Box 56">
              <a:extLst>
                <a:ext uri="{FF2B5EF4-FFF2-40B4-BE49-F238E27FC236}">
                  <a16:creationId xmlns:a16="http://schemas.microsoft.com/office/drawing/2014/main" id="{1510D0D4-43E4-4786-BCB5-B05184C5DA29}"/>
                </a:ext>
              </a:extLst>
            </p:cNvPr>
            <p:cNvSpPr txBox="1">
              <a:spLocks noChangeArrowheads="1"/>
            </p:cNvSpPr>
            <p:nvPr/>
          </p:nvSpPr>
          <p:spPr bwMode="auto">
            <a:xfrm>
              <a:off x="2520" y="6120"/>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Strip0</a:t>
              </a:r>
            </a:p>
          </p:txBody>
        </p:sp>
        <p:sp>
          <p:nvSpPr>
            <p:cNvPr id="33823" name="Oval 57">
              <a:extLst>
                <a:ext uri="{FF2B5EF4-FFF2-40B4-BE49-F238E27FC236}">
                  <a16:creationId xmlns:a16="http://schemas.microsoft.com/office/drawing/2014/main" id="{EB9B8DBB-4BAB-4B0A-BC26-368A4122BFBC}"/>
                </a:ext>
              </a:extLst>
            </p:cNvPr>
            <p:cNvSpPr>
              <a:spLocks noChangeArrowheads="1"/>
            </p:cNvSpPr>
            <p:nvPr/>
          </p:nvSpPr>
          <p:spPr bwMode="auto">
            <a:xfrm>
              <a:off x="2340" y="5808"/>
              <a:ext cx="1260" cy="312"/>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24" name="Text Box 58">
              <a:extLst>
                <a:ext uri="{FF2B5EF4-FFF2-40B4-BE49-F238E27FC236}">
                  <a16:creationId xmlns:a16="http://schemas.microsoft.com/office/drawing/2014/main" id="{023F7F0D-8320-4D85-809D-BA8187DBC740}"/>
                </a:ext>
              </a:extLst>
            </p:cNvPr>
            <p:cNvSpPr txBox="1">
              <a:spLocks noChangeArrowheads="1"/>
            </p:cNvSpPr>
            <p:nvPr/>
          </p:nvSpPr>
          <p:spPr bwMode="auto">
            <a:xfrm>
              <a:off x="2520" y="6432"/>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a:t>
              </a:r>
            </a:p>
          </p:txBody>
        </p:sp>
        <p:sp>
          <p:nvSpPr>
            <p:cNvPr id="33825" name="Text Box 59">
              <a:extLst>
                <a:ext uri="{FF2B5EF4-FFF2-40B4-BE49-F238E27FC236}">
                  <a16:creationId xmlns:a16="http://schemas.microsoft.com/office/drawing/2014/main" id="{63AEAEFB-112F-427D-8528-A122BA25EE7A}"/>
                </a:ext>
              </a:extLst>
            </p:cNvPr>
            <p:cNvSpPr txBox="1">
              <a:spLocks noChangeArrowheads="1"/>
            </p:cNvSpPr>
            <p:nvPr/>
          </p:nvSpPr>
          <p:spPr bwMode="auto">
            <a:xfrm>
              <a:off x="2520" y="6744"/>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Strip2</a:t>
              </a:r>
            </a:p>
          </p:txBody>
        </p:sp>
        <p:sp>
          <p:nvSpPr>
            <p:cNvPr id="33826" name="Text Box 60">
              <a:extLst>
                <a:ext uri="{FF2B5EF4-FFF2-40B4-BE49-F238E27FC236}">
                  <a16:creationId xmlns:a16="http://schemas.microsoft.com/office/drawing/2014/main" id="{1F23280E-1966-4668-8A6C-51924CD9ACDC}"/>
                </a:ext>
              </a:extLst>
            </p:cNvPr>
            <p:cNvSpPr txBox="1">
              <a:spLocks noChangeArrowheads="1"/>
            </p:cNvSpPr>
            <p:nvPr/>
          </p:nvSpPr>
          <p:spPr bwMode="auto">
            <a:xfrm>
              <a:off x="2520" y="7056"/>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Strip3</a:t>
              </a:r>
            </a:p>
          </p:txBody>
        </p:sp>
        <p:sp>
          <p:nvSpPr>
            <p:cNvPr id="33827" name="Text Box 61">
              <a:extLst>
                <a:ext uri="{FF2B5EF4-FFF2-40B4-BE49-F238E27FC236}">
                  <a16:creationId xmlns:a16="http://schemas.microsoft.com/office/drawing/2014/main" id="{5470F539-A681-491E-B215-2DCFD6DFFCC1}"/>
                </a:ext>
              </a:extLst>
            </p:cNvPr>
            <p:cNvSpPr txBox="1">
              <a:spLocks noChangeArrowheads="1"/>
            </p:cNvSpPr>
            <p:nvPr/>
          </p:nvSpPr>
          <p:spPr bwMode="auto">
            <a:xfrm>
              <a:off x="2520" y="7368"/>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Strip4</a:t>
              </a:r>
            </a:p>
          </p:txBody>
        </p:sp>
        <p:sp>
          <p:nvSpPr>
            <p:cNvPr id="33828" name="Text Box 62">
              <a:extLst>
                <a:ext uri="{FF2B5EF4-FFF2-40B4-BE49-F238E27FC236}">
                  <a16:creationId xmlns:a16="http://schemas.microsoft.com/office/drawing/2014/main" id="{7B60D82A-02E7-4B58-81BF-2FEB80A591B1}"/>
                </a:ext>
              </a:extLst>
            </p:cNvPr>
            <p:cNvSpPr txBox="1">
              <a:spLocks noChangeArrowheads="1"/>
            </p:cNvSpPr>
            <p:nvPr/>
          </p:nvSpPr>
          <p:spPr bwMode="auto">
            <a:xfrm>
              <a:off x="2520" y="7680"/>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Strip5</a:t>
              </a:r>
            </a:p>
          </p:txBody>
        </p:sp>
        <p:sp>
          <p:nvSpPr>
            <p:cNvPr id="33829" name="Text Box 63">
              <a:extLst>
                <a:ext uri="{FF2B5EF4-FFF2-40B4-BE49-F238E27FC236}">
                  <a16:creationId xmlns:a16="http://schemas.microsoft.com/office/drawing/2014/main" id="{35BB72EC-DBC7-4A1F-8C35-86CEE857BCE9}"/>
                </a:ext>
              </a:extLst>
            </p:cNvPr>
            <p:cNvSpPr txBox="1">
              <a:spLocks noChangeArrowheads="1"/>
            </p:cNvSpPr>
            <p:nvPr/>
          </p:nvSpPr>
          <p:spPr bwMode="auto">
            <a:xfrm>
              <a:off x="2520" y="7992"/>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Strip6</a:t>
              </a:r>
            </a:p>
          </p:txBody>
        </p:sp>
        <p:sp>
          <p:nvSpPr>
            <p:cNvPr id="33830" name="Text Box 64">
              <a:extLst>
                <a:ext uri="{FF2B5EF4-FFF2-40B4-BE49-F238E27FC236}">
                  <a16:creationId xmlns:a16="http://schemas.microsoft.com/office/drawing/2014/main" id="{1AA40E68-935F-4D63-AF01-69565544F819}"/>
                </a:ext>
              </a:extLst>
            </p:cNvPr>
            <p:cNvSpPr txBox="1">
              <a:spLocks noChangeArrowheads="1"/>
            </p:cNvSpPr>
            <p:nvPr/>
          </p:nvSpPr>
          <p:spPr bwMode="auto">
            <a:xfrm>
              <a:off x="2520" y="8304"/>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Strip7</a:t>
              </a:r>
            </a:p>
          </p:txBody>
        </p:sp>
        <p:sp>
          <p:nvSpPr>
            <p:cNvPr id="33831" name="Text Box 65">
              <a:extLst>
                <a:ext uri="{FF2B5EF4-FFF2-40B4-BE49-F238E27FC236}">
                  <a16:creationId xmlns:a16="http://schemas.microsoft.com/office/drawing/2014/main" id="{AB938B7C-7410-4062-8A00-0B846514F3C3}"/>
                </a:ext>
              </a:extLst>
            </p:cNvPr>
            <p:cNvSpPr txBox="1">
              <a:spLocks noChangeArrowheads="1"/>
            </p:cNvSpPr>
            <p:nvPr/>
          </p:nvSpPr>
          <p:spPr bwMode="auto">
            <a:xfrm>
              <a:off x="2520" y="8616"/>
              <a:ext cx="720" cy="31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Strip8</a:t>
              </a:r>
            </a:p>
          </p:txBody>
        </p:sp>
        <p:sp>
          <p:nvSpPr>
            <p:cNvPr id="33832" name="Line 66">
              <a:extLst>
                <a:ext uri="{FF2B5EF4-FFF2-40B4-BE49-F238E27FC236}">
                  <a16:creationId xmlns:a16="http://schemas.microsoft.com/office/drawing/2014/main" id="{399A310E-16DF-4AB5-8FA9-51C97C09EFA5}"/>
                </a:ext>
              </a:extLst>
            </p:cNvPr>
            <p:cNvSpPr>
              <a:spLocks noChangeShapeType="1"/>
            </p:cNvSpPr>
            <p:nvPr/>
          </p:nvSpPr>
          <p:spPr bwMode="auto">
            <a:xfrm>
              <a:off x="2340" y="5964"/>
              <a:ext cx="0" cy="4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3" name="Line 67">
              <a:extLst>
                <a:ext uri="{FF2B5EF4-FFF2-40B4-BE49-F238E27FC236}">
                  <a16:creationId xmlns:a16="http://schemas.microsoft.com/office/drawing/2014/main" id="{21243511-8D22-4EFD-92AC-BBCC61D4839C}"/>
                </a:ext>
              </a:extLst>
            </p:cNvPr>
            <p:cNvSpPr>
              <a:spLocks noChangeShapeType="1"/>
            </p:cNvSpPr>
            <p:nvPr/>
          </p:nvSpPr>
          <p:spPr bwMode="auto">
            <a:xfrm>
              <a:off x="3600" y="5964"/>
              <a:ext cx="0" cy="4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4" name="Freeform 68">
              <a:extLst>
                <a:ext uri="{FF2B5EF4-FFF2-40B4-BE49-F238E27FC236}">
                  <a16:creationId xmlns:a16="http://schemas.microsoft.com/office/drawing/2014/main" id="{53C668B3-1EA9-4383-8A5E-826B42CC160F}"/>
                </a:ext>
              </a:extLst>
            </p:cNvPr>
            <p:cNvSpPr>
              <a:spLocks/>
            </p:cNvSpPr>
            <p:nvPr/>
          </p:nvSpPr>
          <p:spPr bwMode="auto">
            <a:xfrm>
              <a:off x="2340" y="6276"/>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5" name="Freeform 69">
              <a:extLst>
                <a:ext uri="{FF2B5EF4-FFF2-40B4-BE49-F238E27FC236}">
                  <a16:creationId xmlns:a16="http://schemas.microsoft.com/office/drawing/2014/main" id="{B5A59065-1163-4F2E-8AE0-9BA45B614EEF}"/>
                </a:ext>
              </a:extLst>
            </p:cNvPr>
            <p:cNvSpPr>
              <a:spLocks/>
            </p:cNvSpPr>
            <p:nvPr/>
          </p:nvSpPr>
          <p:spPr bwMode="auto">
            <a:xfrm>
              <a:off x="2340" y="6588"/>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6" name="Freeform 70">
              <a:extLst>
                <a:ext uri="{FF2B5EF4-FFF2-40B4-BE49-F238E27FC236}">
                  <a16:creationId xmlns:a16="http://schemas.microsoft.com/office/drawing/2014/main" id="{F5DD513D-3AA1-4010-9C91-1C3A3894106E}"/>
                </a:ext>
              </a:extLst>
            </p:cNvPr>
            <p:cNvSpPr>
              <a:spLocks/>
            </p:cNvSpPr>
            <p:nvPr/>
          </p:nvSpPr>
          <p:spPr bwMode="auto">
            <a:xfrm>
              <a:off x="2340" y="6900"/>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7" name="Freeform 71">
              <a:extLst>
                <a:ext uri="{FF2B5EF4-FFF2-40B4-BE49-F238E27FC236}">
                  <a16:creationId xmlns:a16="http://schemas.microsoft.com/office/drawing/2014/main" id="{BA0A5820-5379-4B99-807B-0E9BDD4CBF60}"/>
                </a:ext>
              </a:extLst>
            </p:cNvPr>
            <p:cNvSpPr>
              <a:spLocks/>
            </p:cNvSpPr>
            <p:nvPr/>
          </p:nvSpPr>
          <p:spPr bwMode="auto">
            <a:xfrm>
              <a:off x="2340" y="7212"/>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8" name="Freeform 72">
              <a:extLst>
                <a:ext uri="{FF2B5EF4-FFF2-40B4-BE49-F238E27FC236}">
                  <a16:creationId xmlns:a16="http://schemas.microsoft.com/office/drawing/2014/main" id="{73721BCC-2B43-4C1E-B59F-D958E9CA55E8}"/>
                </a:ext>
              </a:extLst>
            </p:cNvPr>
            <p:cNvSpPr>
              <a:spLocks/>
            </p:cNvSpPr>
            <p:nvPr/>
          </p:nvSpPr>
          <p:spPr bwMode="auto">
            <a:xfrm>
              <a:off x="2340" y="7524"/>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9" name="Freeform 73">
              <a:extLst>
                <a:ext uri="{FF2B5EF4-FFF2-40B4-BE49-F238E27FC236}">
                  <a16:creationId xmlns:a16="http://schemas.microsoft.com/office/drawing/2014/main" id="{684892B1-2640-4AF5-BCAF-3936F106677F}"/>
                </a:ext>
              </a:extLst>
            </p:cNvPr>
            <p:cNvSpPr>
              <a:spLocks/>
            </p:cNvSpPr>
            <p:nvPr/>
          </p:nvSpPr>
          <p:spPr bwMode="auto">
            <a:xfrm>
              <a:off x="2340" y="7836"/>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0" name="Freeform 74">
              <a:extLst>
                <a:ext uri="{FF2B5EF4-FFF2-40B4-BE49-F238E27FC236}">
                  <a16:creationId xmlns:a16="http://schemas.microsoft.com/office/drawing/2014/main" id="{E43A784C-A203-4C67-95AB-F638D32F5792}"/>
                </a:ext>
              </a:extLst>
            </p:cNvPr>
            <p:cNvSpPr>
              <a:spLocks/>
            </p:cNvSpPr>
            <p:nvPr/>
          </p:nvSpPr>
          <p:spPr bwMode="auto">
            <a:xfrm>
              <a:off x="2340" y="8148"/>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1" name="Freeform 75">
              <a:extLst>
                <a:ext uri="{FF2B5EF4-FFF2-40B4-BE49-F238E27FC236}">
                  <a16:creationId xmlns:a16="http://schemas.microsoft.com/office/drawing/2014/main" id="{E373D756-B2DF-48BF-AF51-1BF40FB4B229}"/>
                </a:ext>
              </a:extLst>
            </p:cNvPr>
            <p:cNvSpPr>
              <a:spLocks/>
            </p:cNvSpPr>
            <p:nvPr/>
          </p:nvSpPr>
          <p:spPr bwMode="auto">
            <a:xfrm>
              <a:off x="2340" y="8460"/>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2" name="Freeform 76">
              <a:extLst>
                <a:ext uri="{FF2B5EF4-FFF2-40B4-BE49-F238E27FC236}">
                  <a16:creationId xmlns:a16="http://schemas.microsoft.com/office/drawing/2014/main" id="{47A990FE-288D-454A-977D-627F3B2360A9}"/>
                </a:ext>
              </a:extLst>
            </p:cNvPr>
            <p:cNvSpPr>
              <a:spLocks/>
            </p:cNvSpPr>
            <p:nvPr/>
          </p:nvSpPr>
          <p:spPr bwMode="auto">
            <a:xfrm>
              <a:off x="2340" y="8772"/>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3" name="Freeform 77">
              <a:extLst>
                <a:ext uri="{FF2B5EF4-FFF2-40B4-BE49-F238E27FC236}">
                  <a16:creationId xmlns:a16="http://schemas.microsoft.com/office/drawing/2014/main" id="{48CA9EDE-4EFB-48F0-AF2A-A675F07F1FEB}"/>
                </a:ext>
              </a:extLst>
            </p:cNvPr>
            <p:cNvSpPr>
              <a:spLocks/>
            </p:cNvSpPr>
            <p:nvPr/>
          </p:nvSpPr>
          <p:spPr bwMode="auto">
            <a:xfrm>
              <a:off x="2340" y="10176"/>
              <a:ext cx="1260" cy="156"/>
            </a:xfrm>
            <a:custGeom>
              <a:avLst/>
              <a:gdLst>
                <a:gd name="T0" fmla="*/ 0 w 1440"/>
                <a:gd name="T1" fmla="*/ 0 h 468"/>
                <a:gd name="T2" fmla="*/ 551 w 1440"/>
                <a:gd name="T3" fmla="*/ 52 h 468"/>
                <a:gd name="T4" fmla="*/ 110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4" name="Text Box 78">
              <a:extLst>
                <a:ext uri="{FF2B5EF4-FFF2-40B4-BE49-F238E27FC236}">
                  <a16:creationId xmlns:a16="http://schemas.microsoft.com/office/drawing/2014/main" id="{CE6AB506-7A7C-45D5-9AD7-DECBC6735D00}"/>
                </a:ext>
              </a:extLst>
            </p:cNvPr>
            <p:cNvSpPr txBox="1">
              <a:spLocks noChangeArrowheads="1"/>
            </p:cNvSpPr>
            <p:nvPr/>
          </p:nvSpPr>
          <p:spPr bwMode="auto">
            <a:xfrm>
              <a:off x="2700" y="9084"/>
              <a:ext cx="360" cy="936"/>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solidFill>
                    <a:srgbClr val="663300"/>
                  </a:solidFill>
                  <a:latin typeface="华文新魏" panose="02010800040101010101" pitchFamily="2" charset="-122"/>
                  <a:ea typeface="华文新魏" panose="02010800040101010101" pitchFamily="2" charset="-122"/>
                </a:rPr>
                <a:t>.</a:t>
              </a:r>
            </a:p>
            <a:p>
              <a:pPr algn="just"/>
              <a:r>
                <a:rPr kumimoji="0" lang="en-US" altLang="zh-CN" sz="2000" b="1">
                  <a:solidFill>
                    <a:srgbClr val="663300"/>
                  </a:solidFill>
                  <a:latin typeface="华文新魏" panose="02010800040101010101" pitchFamily="2" charset="-122"/>
                  <a:ea typeface="华文新魏" panose="02010800040101010101" pitchFamily="2" charset="-122"/>
                </a:rPr>
                <a:t>.</a:t>
              </a:r>
            </a:p>
            <a:p>
              <a:pPr algn="just"/>
              <a:r>
                <a:rPr kumimoji="0" lang="en-US" altLang="zh-CN" sz="2000" b="1">
                  <a:solidFill>
                    <a:srgbClr val="663300"/>
                  </a:solidFill>
                  <a:latin typeface="华文新魏" panose="02010800040101010101" pitchFamily="2" charset="-122"/>
                  <a:ea typeface="华文新魏" panose="02010800040101010101" pitchFamily="2" charset="-122"/>
                </a:rPr>
                <a:t>.</a:t>
              </a:r>
            </a:p>
          </p:txBody>
        </p:sp>
        <p:sp>
          <p:nvSpPr>
            <p:cNvPr id="33845" name="Text Box 79">
              <a:extLst>
                <a:ext uri="{FF2B5EF4-FFF2-40B4-BE49-F238E27FC236}">
                  <a16:creationId xmlns:a16="http://schemas.microsoft.com/office/drawing/2014/main" id="{9D3A8CC9-DF63-4E91-B97F-B4F5D8A20BC7}"/>
                </a:ext>
              </a:extLst>
            </p:cNvPr>
            <p:cNvSpPr txBox="1">
              <a:spLocks noChangeArrowheads="1"/>
            </p:cNvSpPr>
            <p:nvPr/>
          </p:nvSpPr>
          <p:spPr bwMode="auto">
            <a:xfrm>
              <a:off x="4680" y="8928"/>
              <a:ext cx="1260" cy="78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663300"/>
                  </a:solidFill>
                  <a:latin typeface="华文新魏" panose="02010800040101010101" pitchFamily="2" charset="-122"/>
                  <a:ea typeface="华文新魏" panose="02010800040101010101" pitchFamily="2" charset="-122"/>
                </a:rPr>
                <a:t>Array</a:t>
              </a:r>
            </a:p>
            <a:p>
              <a:pPr algn="ctr"/>
              <a:r>
                <a:rPr kumimoji="0" lang="en-US" altLang="zh-CN" sz="1400">
                  <a:solidFill>
                    <a:srgbClr val="663300"/>
                  </a:solidFill>
                  <a:latin typeface="华文新魏" panose="02010800040101010101" pitchFamily="2" charset="-122"/>
                  <a:ea typeface="华文新魏" panose="02010800040101010101" pitchFamily="2" charset="-122"/>
                </a:rPr>
                <a:t>Management</a:t>
              </a:r>
            </a:p>
            <a:p>
              <a:pPr algn="ctr"/>
              <a:r>
                <a:rPr kumimoji="0" lang="en-US" altLang="zh-CN" sz="1400">
                  <a:solidFill>
                    <a:srgbClr val="663300"/>
                  </a:solidFill>
                  <a:latin typeface="华文新魏" panose="02010800040101010101" pitchFamily="2" charset="-122"/>
                  <a:ea typeface="华文新魏" panose="02010800040101010101" pitchFamily="2" charset="-122"/>
                </a:rPr>
                <a:t>software</a:t>
              </a:r>
            </a:p>
          </p:txBody>
        </p:sp>
        <p:sp>
          <p:nvSpPr>
            <p:cNvPr id="33846" name="Line 80">
              <a:extLst>
                <a:ext uri="{FF2B5EF4-FFF2-40B4-BE49-F238E27FC236}">
                  <a16:creationId xmlns:a16="http://schemas.microsoft.com/office/drawing/2014/main" id="{A96BA99C-8FF7-4A7A-B06A-6A44B0131532}"/>
                </a:ext>
              </a:extLst>
            </p:cNvPr>
            <p:cNvSpPr>
              <a:spLocks noChangeShapeType="1"/>
            </p:cNvSpPr>
            <p:nvPr/>
          </p:nvSpPr>
          <p:spPr bwMode="auto">
            <a:xfrm>
              <a:off x="3600" y="705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47" name="Line 81">
              <a:extLst>
                <a:ext uri="{FF2B5EF4-FFF2-40B4-BE49-F238E27FC236}">
                  <a16:creationId xmlns:a16="http://schemas.microsoft.com/office/drawing/2014/main" id="{21E409B9-44BB-482B-B65E-E8E4347D96AB}"/>
                </a:ext>
              </a:extLst>
            </p:cNvPr>
            <p:cNvSpPr>
              <a:spLocks noChangeShapeType="1"/>
            </p:cNvSpPr>
            <p:nvPr/>
          </p:nvSpPr>
          <p:spPr bwMode="auto">
            <a:xfrm>
              <a:off x="3780" y="7056"/>
              <a:ext cx="0" cy="24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48" name="Line 82">
              <a:extLst>
                <a:ext uri="{FF2B5EF4-FFF2-40B4-BE49-F238E27FC236}">
                  <a16:creationId xmlns:a16="http://schemas.microsoft.com/office/drawing/2014/main" id="{F16B08E6-7054-47C2-AE5D-412F2E70362C}"/>
                </a:ext>
              </a:extLst>
            </p:cNvPr>
            <p:cNvSpPr>
              <a:spLocks noChangeShapeType="1"/>
            </p:cNvSpPr>
            <p:nvPr/>
          </p:nvSpPr>
          <p:spPr bwMode="auto">
            <a:xfrm>
              <a:off x="3780" y="9552"/>
              <a:ext cx="9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49" name="Line 83">
              <a:extLst>
                <a:ext uri="{FF2B5EF4-FFF2-40B4-BE49-F238E27FC236}">
                  <a16:creationId xmlns:a16="http://schemas.microsoft.com/office/drawing/2014/main" id="{26A82920-55DF-4594-88AB-24B8B2E0A2AB}"/>
                </a:ext>
              </a:extLst>
            </p:cNvPr>
            <p:cNvSpPr>
              <a:spLocks noChangeShapeType="1"/>
            </p:cNvSpPr>
            <p:nvPr/>
          </p:nvSpPr>
          <p:spPr bwMode="auto">
            <a:xfrm>
              <a:off x="3600" y="6744"/>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0" name="Line 84">
              <a:extLst>
                <a:ext uri="{FF2B5EF4-FFF2-40B4-BE49-F238E27FC236}">
                  <a16:creationId xmlns:a16="http://schemas.microsoft.com/office/drawing/2014/main" id="{C1E6A642-ECF7-4DF1-808F-FF8651973210}"/>
                </a:ext>
              </a:extLst>
            </p:cNvPr>
            <p:cNvSpPr>
              <a:spLocks noChangeShapeType="1"/>
            </p:cNvSpPr>
            <p:nvPr/>
          </p:nvSpPr>
          <p:spPr bwMode="auto">
            <a:xfrm>
              <a:off x="3960" y="6744"/>
              <a:ext cx="0" cy="26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1" name="Line 85">
              <a:extLst>
                <a:ext uri="{FF2B5EF4-FFF2-40B4-BE49-F238E27FC236}">
                  <a16:creationId xmlns:a16="http://schemas.microsoft.com/office/drawing/2014/main" id="{271CCF67-E7AA-480B-8870-9DF7B5E800AB}"/>
                </a:ext>
              </a:extLst>
            </p:cNvPr>
            <p:cNvSpPr>
              <a:spLocks noChangeShapeType="1"/>
            </p:cNvSpPr>
            <p:nvPr/>
          </p:nvSpPr>
          <p:spPr bwMode="auto">
            <a:xfrm>
              <a:off x="3960" y="9396"/>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2" name="Line 86">
              <a:extLst>
                <a:ext uri="{FF2B5EF4-FFF2-40B4-BE49-F238E27FC236}">
                  <a16:creationId xmlns:a16="http://schemas.microsoft.com/office/drawing/2014/main" id="{40D27E47-D7B7-441E-B406-9221147DB2CD}"/>
                </a:ext>
              </a:extLst>
            </p:cNvPr>
            <p:cNvSpPr>
              <a:spLocks noChangeShapeType="1"/>
            </p:cNvSpPr>
            <p:nvPr/>
          </p:nvSpPr>
          <p:spPr bwMode="auto">
            <a:xfrm>
              <a:off x="3600" y="6432"/>
              <a:ext cx="5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3" name="Line 87">
              <a:extLst>
                <a:ext uri="{FF2B5EF4-FFF2-40B4-BE49-F238E27FC236}">
                  <a16:creationId xmlns:a16="http://schemas.microsoft.com/office/drawing/2014/main" id="{10C51249-CCFD-4ED7-8905-46B198DC0E4F}"/>
                </a:ext>
              </a:extLst>
            </p:cNvPr>
            <p:cNvSpPr>
              <a:spLocks noChangeShapeType="1"/>
            </p:cNvSpPr>
            <p:nvPr/>
          </p:nvSpPr>
          <p:spPr bwMode="auto">
            <a:xfrm>
              <a:off x="4140" y="6432"/>
              <a:ext cx="0" cy="280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4" name="Line 88">
              <a:extLst>
                <a:ext uri="{FF2B5EF4-FFF2-40B4-BE49-F238E27FC236}">
                  <a16:creationId xmlns:a16="http://schemas.microsoft.com/office/drawing/2014/main" id="{7C007AC6-920F-43C5-A00D-805C484EF944}"/>
                </a:ext>
              </a:extLst>
            </p:cNvPr>
            <p:cNvSpPr>
              <a:spLocks noChangeShapeType="1"/>
            </p:cNvSpPr>
            <p:nvPr/>
          </p:nvSpPr>
          <p:spPr bwMode="auto">
            <a:xfrm>
              <a:off x="4140" y="9240"/>
              <a:ext cx="5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5" name="Line 89">
              <a:extLst>
                <a:ext uri="{FF2B5EF4-FFF2-40B4-BE49-F238E27FC236}">
                  <a16:creationId xmlns:a16="http://schemas.microsoft.com/office/drawing/2014/main" id="{B14010E3-BCF2-4D47-8F34-223EE52993F1}"/>
                </a:ext>
              </a:extLst>
            </p:cNvPr>
            <p:cNvSpPr>
              <a:spLocks noChangeShapeType="1"/>
            </p:cNvSpPr>
            <p:nvPr/>
          </p:nvSpPr>
          <p:spPr bwMode="auto">
            <a:xfrm>
              <a:off x="3600" y="6120"/>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6" name="Line 90">
              <a:extLst>
                <a:ext uri="{FF2B5EF4-FFF2-40B4-BE49-F238E27FC236}">
                  <a16:creationId xmlns:a16="http://schemas.microsoft.com/office/drawing/2014/main" id="{633A4497-7954-48A9-A105-4A1FC015F694}"/>
                </a:ext>
              </a:extLst>
            </p:cNvPr>
            <p:cNvSpPr>
              <a:spLocks noChangeShapeType="1"/>
            </p:cNvSpPr>
            <p:nvPr/>
          </p:nvSpPr>
          <p:spPr bwMode="auto">
            <a:xfrm>
              <a:off x="4320" y="6120"/>
              <a:ext cx="0" cy="29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7" name="Line 91">
              <a:extLst>
                <a:ext uri="{FF2B5EF4-FFF2-40B4-BE49-F238E27FC236}">
                  <a16:creationId xmlns:a16="http://schemas.microsoft.com/office/drawing/2014/main" id="{D5A77C4E-0F1F-447D-B10A-4E8604906460}"/>
                </a:ext>
              </a:extLst>
            </p:cNvPr>
            <p:cNvSpPr>
              <a:spLocks noChangeShapeType="1"/>
            </p:cNvSpPr>
            <p:nvPr/>
          </p:nvSpPr>
          <p:spPr bwMode="auto">
            <a:xfrm>
              <a:off x="4320" y="9084"/>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8" name="Line 92">
              <a:extLst>
                <a:ext uri="{FF2B5EF4-FFF2-40B4-BE49-F238E27FC236}">
                  <a16:creationId xmlns:a16="http://schemas.microsoft.com/office/drawing/2014/main" id="{AAA72959-66F5-4A28-878E-051962F4C9D8}"/>
                </a:ext>
              </a:extLst>
            </p:cNvPr>
            <p:cNvSpPr>
              <a:spLocks noChangeShapeType="1"/>
            </p:cNvSpPr>
            <p:nvPr/>
          </p:nvSpPr>
          <p:spPr bwMode="auto">
            <a:xfrm>
              <a:off x="612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59" name="Line 93">
              <a:extLst>
                <a:ext uri="{FF2B5EF4-FFF2-40B4-BE49-F238E27FC236}">
                  <a16:creationId xmlns:a16="http://schemas.microsoft.com/office/drawing/2014/main" id="{613F834F-A10B-4194-9C5F-DF7213786EA4}"/>
                </a:ext>
              </a:extLst>
            </p:cNvPr>
            <p:cNvSpPr>
              <a:spLocks noChangeShapeType="1"/>
            </p:cNvSpPr>
            <p:nvPr/>
          </p:nvSpPr>
          <p:spPr bwMode="auto">
            <a:xfrm>
              <a:off x="6300" y="6432"/>
              <a:ext cx="0" cy="26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0" name="Line 94">
              <a:extLst>
                <a:ext uri="{FF2B5EF4-FFF2-40B4-BE49-F238E27FC236}">
                  <a16:creationId xmlns:a16="http://schemas.microsoft.com/office/drawing/2014/main" id="{980D57FF-EEB0-4A75-9DDE-5DF5D0236F59}"/>
                </a:ext>
              </a:extLst>
            </p:cNvPr>
            <p:cNvSpPr>
              <a:spLocks noChangeShapeType="1"/>
            </p:cNvSpPr>
            <p:nvPr/>
          </p:nvSpPr>
          <p:spPr bwMode="auto">
            <a:xfrm flipH="1">
              <a:off x="5940" y="9084"/>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1" name="Line 95">
              <a:extLst>
                <a:ext uri="{FF2B5EF4-FFF2-40B4-BE49-F238E27FC236}">
                  <a16:creationId xmlns:a16="http://schemas.microsoft.com/office/drawing/2014/main" id="{4F7C9F20-3F17-4350-9FD9-48D9B8B6FA99}"/>
                </a:ext>
              </a:extLst>
            </p:cNvPr>
            <p:cNvSpPr>
              <a:spLocks noChangeShapeType="1"/>
            </p:cNvSpPr>
            <p:nvPr/>
          </p:nvSpPr>
          <p:spPr bwMode="auto">
            <a:xfrm>
              <a:off x="756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2" name="Line 96">
              <a:extLst>
                <a:ext uri="{FF2B5EF4-FFF2-40B4-BE49-F238E27FC236}">
                  <a16:creationId xmlns:a16="http://schemas.microsoft.com/office/drawing/2014/main" id="{8909EFBB-6A2D-4C9C-AFC5-01C2B744B137}"/>
                </a:ext>
              </a:extLst>
            </p:cNvPr>
            <p:cNvSpPr>
              <a:spLocks noChangeShapeType="1"/>
            </p:cNvSpPr>
            <p:nvPr/>
          </p:nvSpPr>
          <p:spPr bwMode="auto">
            <a:xfrm>
              <a:off x="7740" y="6432"/>
              <a:ext cx="0" cy="280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3" name="Line 97">
              <a:extLst>
                <a:ext uri="{FF2B5EF4-FFF2-40B4-BE49-F238E27FC236}">
                  <a16:creationId xmlns:a16="http://schemas.microsoft.com/office/drawing/2014/main" id="{A7034617-EA64-47F5-9207-621DB4FA70EC}"/>
                </a:ext>
              </a:extLst>
            </p:cNvPr>
            <p:cNvSpPr>
              <a:spLocks noChangeShapeType="1"/>
            </p:cNvSpPr>
            <p:nvPr/>
          </p:nvSpPr>
          <p:spPr bwMode="auto">
            <a:xfrm>
              <a:off x="5940" y="9240"/>
              <a:ext cx="18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4" name="Line 98">
              <a:extLst>
                <a:ext uri="{FF2B5EF4-FFF2-40B4-BE49-F238E27FC236}">
                  <a16:creationId xmlns:a16="http://schemas.microsoft.com/office/drawing/2014/main" id="{ABF5FE35-3BE2-4D6F-AF8F-CD5DBE5B8745}"/>
                </a:ext>
              </a:extLst>
            </p:cNvPr>
            <p:cNvSpPr>
              <a:spLocks noChangeShapeType="1"/>
            </p:cNvSpPr>
            <p:nvPr/>
          </p:nvSpPr>
          <p:spPr bwMode="auto">
            <a:xfrm>
              <a:off x="900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5" name="Line 99">
              <a:extLst>
                <a:ext uri="{FF2B5EF4-FFF2-40B4-BE49-F238E27FC236}">
                  <a16:creationId xmlns:a16="http://schemas.microsoft.com/office/drawing/2014/main" id="{A87C5411-B42A-4940-8145-D0F4429EA02D}"/>
                </a:ext>
              </a:extLst>
            </p:cNvPr>
            <p:cNvSpPr>
              <a:spLocks noChangeShapeType="1"/>
            </p:cNvSpPr>
            <p:nvPr/>
          </p:nvSpPr>
          <p:spPr bwMode="auto">
            <a:xfrm>
              <a:off x="9180" y="6432"/>
              <a:ext cx="0" cy="29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6" name="Line 100">
              <a:extLst>
                <a:ext uri="{FF2B5EF4-FFF2-40B4-BE49-F238E27FC236}">
                  <a16:creationId xmlns:a16="http://schemas.microsoft.com/office/drawing/2014/main" id="{B3DF22B9-A0E0-41A8-AB7B-15D4E7C34792}"/>
                </a:ext>
              </a:extLst>
            </p:cNvPr>
            <p:cNvSpPr>
              <a:spLocks noChangeShapeType="1"/>
            </p:cNvSpPr>
            <p:nvPr/>
          </p:nvSpPr>
          <p:spPr bwMode="auto">
            <a:xfrm>
              <a:off x="5940" y="9396"/>
              <a:ext cx="32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7" name="Line 101">
              <a:extLst>
                <a:ext uri="{FF2B5EF4-FFF2-40B4-BE49-F238E27FC236}">
                  <a16:creationId xmlns:a16="http://schemas.microsoft.com/office/drawing/2014/main" id="{47E2E347-EF9F-46F3-AA43-98C746C7F398}"/>
                </a:ext>
              </a:extLst>
            </p:cNvPr>
            <p:cNvSpPr>
              <a:spLocks noChangeShapeType="1"/>
            </p:cNvSpPr>
            <p:nvPr/>
          </p:nvSpPr>
          <p:spPr bwMode="auto">
            <a:xfrm>
              <a:off x="1044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8" name="Line 102">
              <a:extLst>
                <a:ext uri="{FF2B5EF4-FFF2-40B4-BE49-F238E27FC236}">
                  <a16:creationId xmlns:a16="http://schemas.microsoft.com/office/drawing/2014/main" id="{D53EAA95-D570-4E49-B9A9-17521E92BE09}"/>
                </a:ext>
              </a:extLst>
            </p:cNvPr>
            <p:cNvSpPr>
              <a:spLocks noChangeShapeType="1"/>
            </p:cNvSpPr>
            <p:nvPr/>
          </p:nvSpPr>
          <p:spPr bwMode="auto">
            <a:xfrm>
              <a:off x="10620" y="6432"/>
              <a:ext cx="0" cy="31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69" name="Line 103">
              <a:extLst>
                <a:ext uri="{FF2B5EF4-FFF2-40B4-BE49-F238E27FC236}">
                  <a16:creationId xmlns:a16="http://schemas.microsoft.com/office/drawing/2014/main" id="{0F592790-F2BD-4735-82E9-BE64DC6E8577}"/>
                </a:ext>
              </a:extLst>
            </p:cNvPr>
            <p:cNvSpPr>
              <a:spLocks noChangeShapeType="1"/>
            </p:cNvSpPr>
            <p:nvPr/>
          </p:nvSpPr>
          <p:spPr bwMode="auto">
            <a:xfrm>
              <a:off x="5940" y="9552"/>
              <a:ext cx="46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797" name="Rectangle 104">
            <a:extLst>
              <a:ext uri="{FF2B5EF4-FFF2-40B4-BE49-F238E27FC236}">
                <a16:creationId xmlns:a16="http://schemas.microsoft.com/office/drawing/2014/main" id="{05AE06B8-CCFD-4270-8D62-2FA38527A5C8}"/>
              </a:ext>
            </a:extLst>
          </p:cNvPr>
          <p:cNvSpPr>
            <a:spLocks noChangeArrowheads="1"/>
          </p:cNvSpPr>
          <p:nvPr/>
        </p:nvSpPr>
        <p:spPr bwMode="auto">
          <a:xfrm>
            <a:off x="1919288" y="304800"/>
            <a:ext cx="5835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(4)</a:t>
            </a:r>
          </a:p>
          <a:p>
            <a:pPr eaLnBrk="1" hangingPunct="1"/>
            <a:r>
              <a:rPr lang="en-US" altLang="zh-CN" sz="3600" b="1">
                <a:solidFill>
                  <a:schemeClr val="tx2"/>
                </a:solidFill>
                <a:latin typeface="华文新魏" panose="02010800040101010101" pitchFamily="2" charset="-122"/>
                <a:ea typeface="华文新魏" panose="02010800040101010101" pitchFamily="2" charset="-122"/>
              </a:rPr>
              <a:t>        RAID level 0(2)</a:t>
            </a: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7A4433D-2348-4552-9AA3-6CCF1A02729E}"/>
              </a:ext>
            </a:extLst>
          </p:cNvPr>
          <p:cNvSpPr>
            <a:spLocks noGrp="1" noChangeArrowheads="1"/>
          </p:cNvSpPr>
          <p:nvPr>
            <p:ph type="title"/>
          </p:nvPr>
        </p:nvSpPr>
        <p:spPr>
          <a:xfrm>
            <a:off x="685800" y="609600"/>
            <a:ext cx="7761288"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4819" name="Text Box 52">
            <a:extLst>
              <a:ext uri="{FF2B5EF4-FFF2-40B4-BE49-F238E27FC236}">
                <a16:creationId xmlns:a16="http://schemas.microsoft.com/office/drawing/2014/main" id="{693ABE55-3FF2-456C-87F4-E05F3106A6AD}"/>
              </a:ext>
            </a:extLst>
          </p:cNvPr>
          <p:cNvSpPr txBox="1">
            <a:spLocks noChangeArrowheads="1"/>
          </p:cNvSpPr>
          <p:nvPr/>
        </p:nvSpPr>
        <p:spPr bwMode="auto">
          <a:xfrm>
            <a:off x="2714625" y="6337300"/>
            <a:ext cx="4022725" cy="444500"/>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solidFill>
                  <a:srgbClr val="663300"/>
                </a:solidFill>
                <a:latin typeface="华文新魏" panose="02010800040101010101" pitchFamily="2" charset="-122"/>
                <a:ea typeface="华文新魏" panose="02010800040101010101" pitchFamily="2" charset="-122"/>
              </a:rPr>
              <a:t>RAID Level 1 (Mirrored)</a:t>
            </a:r>
          </a:p>
        </p:txBody>
      </p:sp>
      <p:grpSp>
        <p:nvGrpSpPr>
          <p:cNvPr id="34820" name="Group 107">
            <a:extLst>
              <a:ext uri="{FF2B5EF4-FFF2-40B4-BE49-F238E27FC236}">
                <a16:creationId xmlns:a16="http://schemas.microsoft.com/office/drawing/2014/main" id="{080A7605-356C-4CEB-AD28-3965B2A2EB43}"/>
              </a:ext>
            </a:extLst>
          </p:cNvPr>
          <p:cNvGrpSpPr>
            <a:grpSpLocks/>
          </p:cNvGrpSpPr>
          <p:nvPr/>
        </p:nvGrpSpPr>
        <p:grpSpPr bwMode="auto">
          <a:xfrm>
            <a:off x="838200" y="1600200"/>
            <a:ext cx="7239000" cy="4441825"/>
            <a:chOff x="528" y="1008"/>
            <a:chExt cx="4560" cy="2798"/>
          </a:xfrm>
        </p:grpSpPr>
        <p:sp>
          <p:nvSpPr>
            <p:cNvPr id="34822" name="AutoShape 6">
              <a:extLst>
                <a:ext uri="{FF2B5EF4-FFF2-40B4-BE49-F238E27FC236}">
                  <a16:creationId xmlns:a16="http://schemas.microsoft.com/office/drawing/2014/main" id="{8EC11A04-0B2C-4126-9AAC-03388D47ED87}"/>
                </a:ext>
              </a:extLst>
            </p:cNvPr>
            <p:cNvSpPr>
              <a:spLocks noChangeArrowheads="1"/>
            </p:cNvSpPr>
            <p:nvPr/>
          </p:nvSpPr>
          <p:spPr bwMode="auto">
            <a:xfrm>
              <a:off x="528" y="1008"/>
              <a:ext cx="1013" cy="1306"/>
            </a:xfrm>
            <a:prstGeom prst="can">
              <a:avLst>
                <a:gd name="adj" fmla="val 32231"/>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4823" name="Group 102">
              <a:extLst>
                <a:ext uri="{FF2B5EF4-FFF2-40B4-BE49-F238E27FC236}">
                  <a16:creationId xmlns:a16="http://schemas.microsoft.com/office/drawing/2014/main" id="{4B8379C9-179F-481D-BF99-630BCC8240F8}"/>
                </a:ext>
              </a:extLst>
            </p:cNvPr>
            <p:cNvGrpSpPr>
              <a:grpSpLocks/>
            </p:cNvGrpSpPr>
            <p:nvPr/>
          </p:nvGrpSpPr>
          <p:grpSpPr bwMode="auto">
            <a:xfrm>
              <a:off x="528" y="1381"/>
              <a:ext cx="1013" cy="746"/>
              <a:chOff x="528" y="1381"/>
              <a:chExt cx="1013" cy="746"/>
            </a:xfrm>
          </p:grpSpPr>
          <p:sp>
            <p:nvSpPr>
              <p:cNvPr id="34908" name="Text Box 7">
                <a:extLst>
                  <a:ext uri="{FF2B5EF4-FFF2-40B4-BE49-F238E27FC236}">
                    <a16:creationId xmlns:a16="http://schemas.microsoft.com/office/drawing/2014/main" id="{783E2BAB-B2E4-4AC3-A00B-6E0A2974EF1F}"/>
                  </a:ext>
                </a:extLst>
              </p:cNvPr>
              <p:cNvSpPr txBox="1">
                <a:spLocks noChangeArrowheads="1"/>
              </p:cNvSpPr>
              <p:nvPr/>
            </p:nvSpPr>
            <p:spPr bwMode="auto">
              <a:xfrm>
                <a:off x="697" y="1381"/>
                <a:ext cx="675" cy="18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Strip0</a:t>
                </a:r>
              </a:p>
            </p:txBody>
          </p:sp>
          <p:sp>
            <p:nvSpPr>
              <p:cNvPr id="34909" name="Text Box 8">
                <a:extLst>
                  <a:ext uri="{FF2B5EF4-FFF2-40B4-BE49-F238E27FC236}">
                    <a16:creationId xmlns:a16="http://schemas.microsoft.com/office/drawing/2014/main" id="{55F63205-48D2-4B1A-BFF2-B1AF16038E6C}"/>
                  </a:ext>
                </a:extLst>
              </p:cNvPr>
              <p:cNvSpPr txBox="1">
                <a:spLocks noChangeArrowheads="1"/>
              </p:cNvSpPr>
              <p:nvPr/>
            </p:nvSpPr>
            <p:spPr bwMode="auto">
              <a:xfrm>
                <a:off x="697" y="1568"/>
                <a:ext cx="675" cy="18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Strip4</a:t>
                </a:r>
              </a:p>
            </p:txBody>
          </p:sp>
          <p:sp>
            <p:nvSpPr>
              <p:cNvPr id="34910" name="Text Box 9">
                <a:extLst>
                  <a:ext uri="{FF2B5EF4-FFF2-40B4-BE49-F238E27FC236}">
                    <a16:creationId xmlns:a16="http://schemas.microsoft.com/office/drawing/2014/main" id="{BF574FA1-1F10-43E2-ADB8-FD395C9EF487}"/>
                  </a:ext>
                </a:extLst>
              </p:cNvPr>
              <p:cNvSpPr txBox="1">
                <a:spLocks noChangeArrowheads="1"/>
              </p:cNvSpPr>
              <p:nvPr/>
            </p:nvSpPr>
            <p:spPr bwMode="auto">
              <a:xfrm>
                <a:off x="697" y="1754"/>
                <a:ext cx="675" cy="18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Strip8</a:t>
                </a:r>
              </a:p>
            </p:txBody>
          </p:sp>
          <p:sp>
            <p:nvSpPr>
              <p:cNvPr id="34911" name="Text Box 10">
                <a:extLst>
                  <a:ext uri="{FF2B5EF4-FFF2-40B4-BE49-F238E27FC236}">
                    <a16:creationId xmlns:a16="http://schemas.microsoft.com/office/drawing/2014/main" id="{45D1031B-440E-4BFC-BB73-F7F14CB384D3}"/>
                  </a:ext>
                </a:extLst>
              </p:cNvPr>
              <p:cNvSpPr txBox="1">
                <a:spLocks noChangeArrowheads="1"/>
              </p:cNvSpPr>
              <p:nvPr/>
            </p:nvSpPr>
            <p:spPr bwMode="auto">
              <a:xfrm>
                <a:off x="697" y="1941"/>
                <a:ext cx="595" cy="18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Strip12</a:t>
                </a:r>
              </a:p>
            </p:txBody>
          </p:sp>
          <p:sp>
            <p:nvSpPr>
              <p:cNvPr id="34912" name="Freeform 11">
                <a:extLst>
                  <a:ext uri="{FF2B5EF4-FFF2-40B4-BE49-F238E27FC236}">
                    <a16:creationId xmlns:a16="http://schemas.microsoft.com/office/drawing/2014/main" id="{071E3F06-13AC-4927-B906-D70BBC2FB8A7}"/>
                  </a:ext>
                </a:extLst>
              </p:cNvPr>
              <p:cNvSpPr>
                <a:spLocks/>
              </p:cNvSpPr>
              <p:nvPr/>
            </p:nvSpPr>
            <p:spPr bwMode="auto">
              <a:xfrm>
                <a:off x="528" y="1474"/>
                <a:ext cx="1013" cy="94"/>
              </a:xfrm>
              <a:custGeom>
                <a:avLst/>
                <a:gdLst>
                  <a:gd name="T0" fmla="*/ 0 w 1440"/>
                  <a:gd name="T1" fmla="*/ 0 h 468"/>
                  <a:gd name="T2" fmla="*/ 357 w 1440"/>
                  <a:gd name="T3" fmla="*/ 19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913" name="Freeform 12">
                <a:extLst>
                  <a:ext uri="{FF2B5EF4-FFF2-40B4-BE49-F238E27FC236}">
                    <a16:creationId xmlns:a16="http://schemas.microsoft.com/office/drawing/2014/main" id="{E06C5A43-78D0-4C93-A0A5-8FC6EE4586F8}"/>
                  </a:ext>
                </a:extLst>
              </p:cNvPr>
              <p:cNvSpPr>
                <a:spLocks/>
              </p:cNvSpPr>
              <p:nvPr/>
            </p:nvSpPr>
            <p:spPr bwMode="auto">
              <a:xfrm>
                <a:off x="528" y="1661"/>
                <a:ext cx="1013" cy="93"/>
              </a:xfrm>
              <a:custGeom>
                <a:avLst/>
                <a:gdLst>
                  <a:gd name="T0" fmla="*/ 0 w 1440"/>
                  <a:gd name="T1" fmla="*/ 0 h 468"/>
                  <a:gd name="T2" fmla="*/ 357 w 1440"/>
                  <a:gd name="T3" fmla="*/ 18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914" name="Freeform 13">
                <a:extLst>
                  <a:ext uri="{FF2B5EF4-FFF2-40B4-BE49-F238E27FC236}">
                    <a16:creationId xmlns:a16="http://schemas.microsoft.com/office/drawing/2014/main" id="{BD2E71D0-84A8-4B90-B1EE-4B241906B86E}"/>
                  </a:ext>
                </a:extLst>
              </p:cNvPr>
              <p:cNvSpPr>
                <a:spLocks/>
              </p:cNvSpPr>
              <p:nvPr/>
            </p:nvSpPr>
            <p:spPr bwMode="auto">
              <a:xfrm>
                <a:off x="528" y="1848"/>
                <a:ext cx="1013" cy="93"/>
              </a:xfrm>
              <a:custGeom>
                <a:avLst/>
                <a:gdLst>
                  <a:gd name="T0" fmla="*/ 0 w 1440"/>
                  <a:gd name="T1" fmla="*/ 0 h 468"/>
                  <a:gd name="T2" fmla="*/ 357 w 1440"/>
                  <a:gd name="T3" fmla="*/ 18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915" name="Freeform 14">
                <a:extLst>
                  <a:ext uri="{FF2B5EF4-FFF2-40B4-BE49-F238E27FC236}">
                    <a16:creationId xmlns:a16="http://schemas.microsoft.com/office/drawing/2014/main" id="{FA254274-8A4B-4D67-A8A8-72A7152B8A7C}"/>
                  </a:ext>
                </a:extLst>
              </p:cNvPr>
              <p:cNvSpPr>
                <a:spLocks/>
              </p:cNvSpPr>
              <p:nvPr/>
            </p:nvSpPr>
            <p:spPr bwMode="auto">
              <a:xfrm>
                <a:off x="528" y="2034"/>
                <a:ext cx="1013" cy="93"/>
              </a:xfrm>
              <a:custGeom>
                <a:avLst/>
                <a:gdLst>
                  <a:gd name="T0" fmla="*/ 0 w 1440"/>
                  <a:gd name="T1" fmla="*/ 0 h 468"/>
                  <a:gd name="T2" fmla="*/ 357 w 1440"/>
                  <a:gd name="T3" fmla="*/ 18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916" name="Line 15">
                <a:extLst>
                  <a:ext uri="{FF2B5EF4-FFF2-40B4-BE49-F238E27FC236}">
                    <a16:creationId xmlns:a16="http://schemas.microsoft.com/office/drawing/2014/main" id="{A95D6D60-1D4D-4533-8E45-30E69ECFE590}"/>
                  </a:ext>
                </a:extLst>
              </p:cNvPr>
              <p:cNvSpPr>
                <a:spLocks noChangeShapeType="1"/>
              </p:cNvSpPr>
              <p:nvPr/>
            </p:nvSpPr>
            <p:spPr bwMode="auto">
              <a:xfrm>
                <a:off x="1541"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4" name="Group 106">
              <a:extLst>
                <a:ext uri="{FF2B5EF4-FFF2-40B4-BE49-F238E27FC236}">
                  <a16:creationId xmlns:a16="http://schemas.microsoft.com/office/drawing/2014/main" id="{FC109578-2764-4787-B46F-586A4220657D}"/>
                </a:ext>
              </a:extLst>
            </p:cNvPr>
            <p:cNvGrpSpPr>
              <a:grpSpLocks/>
            </p:cNvGrpSpPr>
            <p:nvPr/>
          </p:nvGrpSpPr>
          <p:grpSpPr bwMode="auto">
            <a:xfrm>
              <a:off x="1710" y="1008"/>
              <a:ext cx="1014" cy="1306"/>
              <a:chOff x="1710" y="1008"/>
              <a:chExt cx="1014" cy="1306"/>
            </a:xfrm>
          </p:grpSpPr>
          <p:sp>
            <p:nvSpPr>
              <p:cNvPr id="34898" name="AutoShape 17">
                <a:extLst>
                  <a:ext uri="{FF2B5EF4-FFF2-40B4-BE49-F238E27FC236}">
                    <a16:creationId xmlns:a16="http://schemas.microsoft.com/office/drawing/2014/main" id="{E55D75F3-4BA2-4EEB-8EE1-7B693264C03F}"/>
                  </a:ext>
                </a:extLst>
              </p:cNvPr>
              <p:cNvSpPr>
                <a:spLocks noChangeArrowheads="1"/>
              </p:cNvSpPr>
              <p:nvPr/>
            </p:nvSpPr>
            <p:spPr bwMode="auto">
              <a:xfrm>
                <a:off x="1710" y="1008"/>
                <a:ext cx="1014" cy="1306"/>
              </a:xfrm>
              <a:prstGeom prst="can">
                <a:avLst>
                  <a:gd name="adj" fmla="val 32199"/>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99" name="Text Box 18">
                <a:extLst>
                  <a:ext uri="{FF2B5EF4-FFF2-40B4-BE49-F238E27FC236}">
                    <a16:creationId xmlns:a16="http://schemas.microsoft.com/office/drawing/2014/main" id="{80321EF4-4DC7-4F7D-A423-2B811E507134}"/>
                  </a:ext>
                </a:extLst>
              </p:cNvPr>
              <p:cNvSpPr txBox="1">
                <a:spLocks noChangeArrowheads="1"/>
              </p:cNvSpPr>
              <p:nvPr/>
            </p:nvSpPr>
            <p:spPr bwMode="auto">
              <a:xfrm>
                <a:off x="1879" y="1381"/>
                <a:ext cx="676" cy="18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chemeClr val="tx2"/>
                    </a:solidFill>
                    <a:latin typeface="华文新魏" panose="02010800040101010101" pitchFamily="2" charset="-122"/>
                    <a:ea typeface="华文新魏" panose="02010800040101010101" pitchFamily="2" charset="-122"/>
                  </a:rPr>
                  <a:t>Strip1</a:t>
                </a:r>
              </a:p>
            </p:txBody>
          </p:sp>
          <p:sp>
            <p:nvSpPr>
              <p:cNvPr id="34900" name="Text Box 19">
                <a:extLst>
                  <a:ext uri="{FF2B5EF4-FFF2-40B4-BE49-F238E27FC236}">
                    <a16:creationId xmlns:a16="http://schemas.microsoft.com/office/drawing/2014/main" id="{B9E5C0CC-721A-4C45-8682-EA3BC46DBDBC}"/>
                  </a:ext>
                </a:extLst>
              </p:cNvPr>
              <p:cNvSpPr txBox="1">
                <a:spLocks noChangeArrowheads="1"/>
              </p:cNvSpPr>
              <p:nvPr/>
            </p:nvSpPr>
            <p:spPr bwMode="auto">
              <a:xfrm>
                <a:off x="1879" y="1568"/>
                <a:ext cx="676" cy="18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chemeClr val="tx2"/>
                    </a:solidFill>
                    <a:latin typeface="华文新魏" panose="02010800040101010101" pitchFamily="2" charset="-122"/>
                    <a:ea typeface="华文新魏" panose="02010800040101010101" pitchFamily="2" charset="-122"/>
                  </a:rPr>
                  <a:t>Strip5</a:t>
                </a:r>
              </a:p>
            </p:txBody>
          </p:sp>
          <p:sp>
            <p:nvSpPr>
              <p:cNvPr id="34901" name="Text Box 20">
                <a:extLst>
                  <a:ext uri="{FF2B5EF4-FFF2-40B4-BE49-F238E27FC236}">
                    <a16:creationId xmlns:a16="http://schemas.microsoft.com/office/drawing/2014/main" id="{26C8BCC5-B5EE-4EAE-BD0A-BCBB3C4AB58B}"/>
                  </a:ext>
                </a:extLst>
              </p:cNvPr>
              <p:cNvSpPr txBox="1">
                <a:spLocks noChangeArrowheads="1"/>
              </p:cNvSpPr>
              <p:nvPr/>
            </p:nvSpPr>
            <p:spPr bwMode="auto">
              <a:xfrm>
                <a:off x="1879" y="1754"/>
                <a:ext cx="676" cy="18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chemeClr val="tx2"/>
                    </a:solidFill>
                    <a:latin typeface="华文新魏" panose="02010800040101010101" pitchFamily="2" charset="-122"/>
                    <a:ea typeface="华文新魏" panose="02010800040101010101" pitchFamily="2" charset="-122"/>
                  </a:rPr>
                  <a:t>Strip9</a:t>
                </a:r>
              </a:p>
            </p:txBody>
          </p:sp>
          <p:sp>
            <p:nvSpPr>
              <p:cNvPr id="34902" name="Text Box 21">
                <a:extLst>
                  <a:ext uri="{FF2B5EF4-FFF2-40B4-BE49-F238E27FC236}">
                    <a16:creationId xmlns:a16="http://schemas.microsoft.com/office/drawing/2014/main" id="{B4B12EA2-1013-4716-8526-EFD66C563D09}"/>
                  </a:ext>
                </a:extLst>
              </p:cNvPr>
              <p:cNvSpPr txBox="1">
                <a:spLocks noChangeArrowheads="1"/>
              </p:cNvSpPr>
              <p:nvPr/>
            </p:nvSpPr>
            <p:spPr bwMode="auto">
              <a:xfrm>
                <a:off x="1879" y="1933"/>
                <a:ext cx="683" cy="19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chemeClr val="tx2"/>
                    </a:solidFill>
                    <a:latin typeface="华文新魏" panose="02010800040101010101" pitchFamily="2" charset="-122"/>
                    <a:ea typeface="华文新魏" panose="02010800040101010101" pitchFamily="2" charset="-122"/>
                  </a:rPr>
                  <a:t>Strip13</a:t>
                </a:r>
              </a:p>
            </p:txBody>
          </p:sp>
          <p:sp>
            <p:nvSpPr>
              <p:cNvPr id="34903" name="Freeform 22">
                <a:extLst>
                  <a:ext uri="{FF2B5EF4-FFF2-40B4-BE49-F238E27FC236}">
                    <a16:creationId xmlns:a16="http://schemas.microsoft.com/office/drawing/2014/main" id="{03306B45-01B4-4E77-B826-8481F8FFD83F}"/>
                  </a:ext>
                </a:extLst>
              </p:cNvPr>
              <p:cNvSpPr>
                <a:spLocks/>
              </p:cNvSpPr>
              <p:nvPr/>
            </p:nvSpPr>
            <p:spPr bwMode="auto">
              <a:xfrm>
                <a:off x="1710" y="1474"/>
                <a:ext cx="1014" cy="94"/>
              </a:xfrm>
              <a:custGeom>
                <a:avLst/>
                <a:gdLst>
                  <a:gd name="T0" fmla="*/ 0 w 1440"/>
                  <a:gd name="T1" fmla="*/ 0 h 468"/>
                  <a:gd name="T2" fmla="*/ 357 w 1440"/>
                  <a:gd name="T3" fmla="*/ 19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4" name="Freeform 23">
                <a:extLst>
                  <a:ext uri="{FF2B5EF4-FFF2-40B4-BE49-F238E27FC236}">
                    <a16:creationId xmlns:a16="http://schemas.microsoft.com/office/drawing/2014/main" id="{5503B60B-8B9B-44B7-9B3C-CC5CEFD6ED4F}"/>
                  </a:ext>
                </a:extLst>
              </p:cNvPr>
              <p:cNvSpPr>
                <a:spLocks/>
              </p:cNvSpPr>
              <p:nvPr/>
            </p:nvSpPr>
            <p:spPr bwMode="auto">
              <a:xfrm>
                <a:off x="1710" y="1661"/>
                <a:ext cx="1014" cy="93"/>
              </a:xfrm>
              <a:custGeom>
                <a:avLst/>
                <a:gdLst>
                  <a:gd name="T0" fmla="*/ 0 w 1440"/>
                  <a:gd name="T1" fmla="*/ 0 h 468"/>
                  <a:gd name="T2" fmla="*/ 357 w 1440"/>
                  <a:gd name="T3" fmla="*/ 18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5" name="Freeform 24">
                <a:extLst>
                  <a:ext uri="{FF2B5EF4-FFF2-40B4-BE49-F238E27FC236}">
                    <a16:creationId xmlns:a16="http://schemas.microsoft.com/office/drawing/2014/main" id="{9801E586-0969-41D7-95DE-C3C66D1268D5}"/>
                  </a:ext>
                </a:extLst>
              </p:cNvPr>
              <p:cNvSpPr>
                <a:spLocks/>
              </p:cNvSpPr>
              <p:nvPr/>
            </p:nvSpPr>
            <p:spPr bwMode="auto">
              <a:xfrm>
                <a:off x="1710" y="1848"/>
                <a:ext cx="1014" cy="93"/>
              </a:xfrm>
              <a:custGeom>
                <a:avLst/>
                <a:gdLst>
                  <a:gd name="T0" fmla="*/ 0 w 1440"/>
                  <a:gd name="T1" fmla="*/ 0 h 468"/>
                  <a:gd name="T2" fmla="*/ 357 w 1440"/>
                  <a:gd name="T3" fmla="*/ 18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6" name="Freeform 25">
                <a:extLst>
                  <a:ext uri="{FF2B5EF4-FFF2-40B4-BE49-F238E27FC236}">
                    <a16:creationId xmlns:a16="http://schemas.microsoft.com/office/drawing/2014/main" id="{9E9D2E59-C092-4395-B332-DE73E2843143}"/>
                  </a:ext>
                </a:extLst>
              </p:cNvPr>
              <p:cNvSpPr>
                <a:spLocks/>
              </p:cNvSpPr>
              <p:nvPr/>
            </p:nvSpPr>
            <p:spPr bwMode="auto">
              <a:xfrm>
                <a:off x="1710" y="2034"/>
                <a:ext cx="1014" cy="93"/>
              </a:xfrm>
              <a:custGeom>
                <a:avLst/>
                <a:gdLst>
                  <a:gd name="T0" fmla="*/ 0 w 1440"/>
                  <a:gd name="T1" fmla="*/ 0 h 468"/>
                  <a:gd name="T2" fmla="*/ 357 w 1440"/>
                  <a:gd name="T3" fmla="*/ 18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7" name="Line 26">
                <a:extLst>
                  <a:ext uri="{FF2B5EF4-FFF2-40B4-BE49-F238E27FC236}">
                    <a16:creationId xmlns:a16="http://schemas.microsoft.com/office/drawing/2014/main" id="{B1E7377E-98C1-4ED1-8D6E-0607B8392415}"/>
                  </a:ext>
                </a:extLst>
              </p:cNvPr>
              <p:cNvSpPr>
                <a:spLocks noChangeShapeType="1"/>
              </p:cNvSpPr>
              <p:nvPr/>
            </p:nvSpPr>
            <p:spPr bwMode="auto">
              <a:xfrm>
                <a:off x="2724"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5" name="Group 104">
              <a:extLst>
                <a:ext uri="{FF2B5EF4-FFF2-40B4-BE49-F238E27FC236}">
                  <a16:creationId xmlns:a16="http://schemas.microsoft.com/office/drawing/2014/main" id="{B605446C-4A62-49E9-BB44-82A9D5AC0BC8}"/>
                </a:ext>
              </a:extLst>
            </p:cNvPr>
            <p:cNvGrpSpPr>
              <a:grpSpLocks/>
            </p:cNvGrpSpPr>
            <p:nvPr/>
          </p:nvGrpSpPr>
          <p:grpSpPr bwMode="auto">
            <a:xfrm>
              <a:off x="4075" y="1008"/>
              <a:ext cx="1013" cy="1306"/>
              <a:chOff x="4075" y="1008"/>
              <a:chExt cx="1013" cy="1306"/>
            </a:xfrm>
          </p:grpSpPr>
          <p:sp>
            <p:nvSpPr>
              <p:cNvPr id="34889" name="AutoShape 28">
                <a:extLst>
                  <a:ext uri="{FF2B5EF4-FFF2-40B4-BE49-F238E27FC236}">
                    <a16:creationId xmlns:a16="http://schemas.microsoft.com/office/drawing/2014/main" id="{0E3AD7FD-14E1-4F80-B4E0-EB4097345F95}"/>
                  </a:ext>
                </a:extLst>
              </p:cNvPr>
              <p:cNvSpPr>
                <a:spLocks noChangeArrowheads="1"/>
              </p:cNvSpPr>
              <p:nvPr/>
            </p:nvSpPr>
            <p:spPr bwMode="auto">
              <a:xfrm>
                <a:off x="4075" y="1008"/>
                <a:ext cx="1013" cy="1306"/>
              </a:xfrm>
              <a:prstGeom prst="can">
                <a:avLst>
                  <a:gd name="adj" fmla="val 32231"/>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90" name="Text Box 29">
                <a:extLst>
                  <a:ext uri="{FF2B5EF4-FFF2-40B4-BE49-F238E27FC236}">
                    <a16:creationId xmlns:a16="http://schemas.microsoft.com/office/drawing/2014/main" id="{299458C2-BCFC-45FA-B759-D13C15E55710}"/>
                  </a:ext>
                </a:extLst>
              </p:cNvPr>
              <p:cNvSpPr txBox="1">
                <a:spLocks noChangeArrowheads="1"/>
              </p:cNvSpPr>
              <p:nvPr/>
            </p:nvSpPr>
            <p:spPr bwMode="auto">
              <a:xfrm>
                <a:off x="4244" y="1381"/>
                <a:ext cx="675" cy="18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Strip3</a:t>
                </a:r>
              </a:p>
            </p:txBody>
          </p:sp>
          <p:sp>
            <p:nvSpPr>
              <p:cNvPr id="34891" name="Text Box 30">
                <a:extLst>
                  <a:ext uri="{FF2B5EF4-FFF2-40B4-BE49-F238E27FC236}">
                    <a16:creationId xmlns:a16="http://schemas.microsoft.com/office/drawing/2014/main" id="{7C19DDD7-ABAA-4106-AB53-EAE5C630C851}"/>
                  </a:ext>
                </a:extLst>
              </p:cNvPr>
              <p:cNvSpPr txBox="1">
                <a:spLocks noChangeArrowheads="1"/>
              </p:cNvSpPr>
              <p:nvPr/>
            </p:nvSpPr>
            <p:spPr bwMode="auto">
              <a:xfrm>
                <a:off x="4244" y="1568"/>
                <a:ext cx="675" cy="18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Strip7</a:t>
                </a:r>
              </a:p>
            </p:txBody>
          </p:sp>
          <p:sp>
            <p:nvSpPr>
              <p:cNvPr id="34892" name="Text Box 31">
                <a:extLst>
                  <a:ext uri="{FF2B5EF4-FFF2-40B4-BE49-F238E27FC236}">
                    <a16:creationId xmlns:a16="http://schemas.microsoft.com/office/drawing/2014/main" id="{7B5BD772-1919-417F-A75D-EAA5D701B1C8}"/>
                  </a:ext>
                </a:extLst>
              </p:cNvPr>
              <p:cNvSpPr txBox="1">
                <a:spLocks noChangeArrowheads="1"/>
              </p:cNvSpPr>
              <p:nvPr/>
            </p:nvSpPr>
            <p:spPr bwMode="auto">
              <a:xfrm>
                <a:off x="4244" y="1933"/>
                <a:ext cx="677" cy="19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Strip15</a:t>
                </a:r>
              </a:p>
            </p:txBody>
          </p:sp>
          <p:sp>
            <p:nvSpPr>
              <p:cNvPr id="34893" name="Freeform 32">
                <a:extLst>
                  <a:ext uri="{FF2B5EF4-FFF2-40B4-BE49-F238E27FC236}">
                    <a16:creationId xmlns:a16="http://schemas.microsoft.com/office/drawing/2014/main" id="{480906D3-80DD-41FB-9919-7C32ACD5E418}"/>
                  </a:ext>
                </a:extLst>
              </p:cNvPr>
              <p:cNvSpPr>
                <a:spLocks/>
              </p:cNvSpPr>
              <p:nvPr/>
            </p:nvSpPr>
            <p:spPr bwMode="auto">
              <a:xfrm>
                <a:off x="4075" y="1474"/>
                <a:ext cx="1013" cy="94"/>
              </a:xfrm>
              <a:custGeom>
                <a:avLst/>
                <a:gdLst>
                  <a:gd name="T0" fmla="*/ 0 w 1440"/>
                  <a:gd name="T1" fmla="*/ 0 h 468"/>
                  <a:gd name="T2" fmla="*/ 357 w 1440"/>
                  <a:gd name="T3" fmla="*/ 19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94" name="Freeform 33">
                <a:extLst>
                  <a:ext uri="{FF2B5EF4-FFF2-40B4-BE49-F238E27FC236}">
                    <a16:creationId xmlns:a16="http://schemas.microsoft.com/office/drawing/2014/main" id="{EC406E83-0B3F-46DA-B8FA-99D0E73816D9}"/>
                  </a:ext>
                </a:extLst>
              </p:cNvPr>
              <p:cNvSpPr>
                <a:spLocks/>
              </p:cNvSpPr>
              <p:nvPr/>
            </p:nvSpPr>
            <p:spPr bwMode="auto">
              <a:xfrm>
                <a:off x="4075" y="1661"/>
                <a:ext cx="1013" cy="93"/>
              </a:xfrm>
              <a:custGeom>
                <a:avLst/>
                <a:gdLst>
                  <a:gd name="T0" fmla="*/ 0 w 1440"/>
                  <a:gd name="T1" fmla="*/ 0 h 468"/>
                  <a:gd name="T2" fmla="*/ 357 w 1440"/>
                  <a:gd name="T3" fmla="*/ 18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95" name="Freeform 34">
                <a:extLst>
                  <a:ext uri="{FF2B5EF4-FFF2-40B4-BE49-F238E27FC236}">
                    <a16:creationId xmlns:a16="http://schemas.microsoft.com/office/drawing/2014/main" id="{FA425054-45BC-4577-92BF-6A42E133A5A6}"/>
                  </a:ext>
                </a:extLst>
              </p:cNvPr>
              <p:cNvSpPr>
                <a:spLocks/>
              </p:cNvSpPr>
              <p:nvPr/>
            </p:nvSpPr>
            <p:spPr bwMode="auto">
              <a:xfrm>
                <a:off x="4075" y="2034"/>
                <a:ext cx="1013" cy="93"/>
              </a:xfrm>
              <a:custGeom>
                <a:avLst/>
                <a:gdLst>
                  <a:gd name="T0" fmla="*/ 0 w 1440"/>
                  <a:gd name="T1" fmla="*/ 0 h 468"/>
                  <a:gd name="T2" fmla="*/ 357 w 1440"/>
                  <a:gd name="T3" fmla="*/ 18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96" name="Line 35">
                <a:extLst>
                  <a:ext uri="{FF2B5EF4-FFF2-40B4-BE49-F238E27FC236}">
                    <a16:creationId xmlns:a16="http://schemas.microsoft.com/office/drawing/2014/main" id="{0977E38B-C2E9-4E1E-A930-B9C2EDB6A735}"/>
                  </a:ext>
                </a:extLst>
              </p:cNvPr>
              <p:cNvSpPr>
                <a:spLocks noChangeShapeType="1"/>
              </p:cNvSpPr>
              <p:nvPr/>
            </p:nvSpPr>
            <p:spPr bwMode="auto">
              <a:xfrm>
                <a:off x="5088"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7" name="Freeform 36">
                <a:extLst>
                  <a:ext uri="{FF2B5EF4-FFF2-40B4-BE49-F238E27FC236}">
                    <a16:creationId xmlns:a16="http://schemas.microsoft.com/office/drawing/2014/main" id="{58F84020-ACDE-4715-BC3E-99630A04514B}"/>
                  </a:ext>
                </a:extLst>
              </p:cNvPr>
              <p:cNvSpPr>
                <a:spLocks/>
              </p:cNvSpPr>
              <p:nvPr/>
            </p:nvSpPr>
            <p:spPr bwMode="auto">
              <a:xfrm>
                <a:off x="4075" y="1848"/>
                <a:ext cx="1013" cy="93"/>
              </a:xfrm>
              <a:custGeom>
                <a:avLst/>
                <a:gdLst>
                  <a:gd name="T0" fmla="*/ 0 w 1440"/>
                  <a:gd name="T1" fmla="*/ 0 h 468"/>
                  <a:gd name="T2" fmla="*/ 357 w 1440"/>
                  <a:gd name="T3" fmla="*/ 18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26" name="Text Box 37">
              <a:extLst>
                <a:ext uri="{FF2B5EF4-FFF2-40B4-BE49-F238E27FC236}">
                  <a16:creationId xmlns:a16="http://schemas.microsoft.com/office/drawing/2014/main" id="{1B489B53-5063-461A-9CE5-BEB4C725F078}"/>
                </a:ext>
              </a:extLst>
            </p:cNvPr>
            <p:cNvSpPr txBox="1">
              <a:spLocks noChangeArrowheads="1"/>
            </p:cNvSpPr>
            <p:nvPr/>
          </p:nvSpPr>
          <p:spPr bwMode="auto">
            <a:xfrm>
              <a:off x="4244" y="1752"/>
              <a:ext cx="677" cy="14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Strip11</a:t>
              </a:r>
            </a:p>
          </p:txBody>
        </p:sp>
        <p:grpSp>
          <p:nvGrpSpPr>
            <p:cNvPr id="34827" name="Group 105">
              <a:extLst>
                <a:ext uri="{FF2B5EF4-FFF2-40B4-BE49-F238E27FC236}">
                  <a16:creationId xmlns:a16="http://schemas.microsoft.com/office/drawing/2014/main" id="{98DCBD94-E11C-43B9-B383-C6AB7DBB5D92}"/>
                </a:ext>
              </a:extLst>
            </p:cNvPr>
            <p:cNvGrpSpPr>
              <a:grpSpLocks/>
            </p:cNvGrpSpPr>
            <p:nvPr/>
          </p:nvGrpSpPr>
          <p:grpSpPr bwMode="auto">
            <a:xfrm>
              <a:off x="2892" y="1008"/>
              <a:ext cx="1014" cy="1306"/>
              <a:chOff x="2892" y="1008"/>
              <a:chExt cx="1014" cy="1306"/>
            </a:xfrm>
          </p:grpSpPr>
          <p:sp>
            <p:nvSpPr>
              <p:cNvPr id="34881" name="AutoShape 39">
                <a:extLst>
                  <a:ext uri="{FF2B5EF4-FFF2-40B4-BE49-F238E27FC236}">
                    <a16:creationId xmlns:a16="http://schemas.microsoft.com/office/drawing/2014/main" id="{951DAE33-ED66-4C5B-ADB0-1569B03EF948}"/>
                  </a:ext>
                </a:extLst>
              </p:cNvPr>
              <p:cNvSpPr>
                <a:spLocks noChangeArrowheads="1"/>
              </p:cNvSpPr>
              <p:nvPr/>
            </p:nvSpPr>
            <p:spPr bwMode="auto">
              <a:xfrm>
                <a:off x="2892" y="1008"/>
                <a:ext cx="1014" cy="1306"/>
              </a:xfrm>
              <a:prstGeom prst="can">
                <a:avLst>
                  <a:gd name="adj" fmla="val 32199"/>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82" name="Text Box 40">
                <a:extLst>
                  <a:ext uri="{FF2B5EF4-FFF2-40B4-BE49-F238E27FC236}">
                    <a16:creationId xmlns:a16="http://schemas.microsoft.com/office/drawing/2014/main" id="{B7DDBF5F-B82C-4C28-9816-A1C3D5016A4D}"/>
                  </a:ext>
                </a:extLst>
              </p:cNvPr>
              <p:cNvSpPr txBox="1">
                <a:spLocks noChangeArrowheads="1"/>
              </p:cNvSpPr>
              <p:nvPr/>
            </p:nvSpPr>
            <p:spPr bwMode="auto">
              <a:xfrm>
                <a:off x="3061" y="1381"/>
                <a:ext cx="676" cy="18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Strip2</a:t>
                </a:r>
              </a:p>
            </p:txBody>
          </p:sp>
          <p:sp>
            <p:nvSpPr>
              <p:cNvPr id="34883" name="Text Box 41">
                <a:extLst>
                  <a:ext uri="{FF2B5EF4-FFF2-40B4-BE49-F238E27FC236}">
                    <a16:creationId xmlns:a16="http://schemas.microsoft.com/office/drawing/2014/main" id="{D16E6FDA-938B-4ED4-B870-8E5DE7F31375}"/>
                  </a:ext>
                </a:extLst>
              </p:cNvPr>
              <p:cNvSpPr txBox="1">
                <a:spLocks noChangeArrowheads="1"/>
              </p:cNvSpPr>
              <p:nvPr/>
            </p:nvSpPr>
            <p:spPr bwMode="auto">
              <a:xfrm>
                <a:off x="3061" y="1568"/>
                <a:ext cx="676" cy="18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Strip6</a:t>
                </a:r>
              </a:p>
            </p:txBody>
          </p:sp>
          <p:sp>
            <p:nvSpPr>
              <p:cNvPr id="34884" name="Text Box 42">
                <a:extLst>
                  <a:ext uri="{FF2B5EF4-FFF2-40B4-BE49-F238E27FC236}">
                    <a16:creationId xmlns:a16="http://schemas.microsoft.com/office/drawing/2014/main" id="{D5E52FED-B957-4FB6-8CDC-C55C295DB7CA}"/>
                  </a:ext>
                </a:extLst>
              </p:cNvPr>
              <p:cNvSpPr txBox="1">
                <a:spLocks noChangeArrowheads="1"/>
              </p:cNvSpPr>
              <p:nvPr/>
            </p:nvSpPr>
            <p:spPr bwMode="auto">
              <a:xfrm>
                <a:off x="3061" y="1933"/>
                <a:ext cx="681" cy="19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Strip14</a:t>
                </a:r>
              </a:p>
            </p:txBody>
          </p:sp>
          <p:sp>
            <p:nvSpPr>
              <p:cNvPr id="34885" name="Freeform 43">
                <a:extLst>
                  <a:ext uri="{FF2B5EF4-FFF2-40B4-BE49-F238E27FC236}">
                    <a16:creationId xmlns:a16="http://schemas.microsoft.com/office/drawing/2014/main" id="{BA969096-1684-42E8-85C4-141E0213E196}"/>
                  </a:ext>
                </a:extLst>
              </p:cNvPr>
              <p:cNvSpPr>
                <a:spLocks/>
              </p:cNvSpPr>
              <p:nvPr/>
            </p:nvSpPr>
            <p:spPr bwMode="auto">
              <a:xfrm>
                <a:off x="2892" y="1474"/>
                <a:ext cx="1014" cy="94"/>
              </a:xfrm>
              <a:custGeom>
                <a:avLst/>
                <a:gdLst>
                  <a:gd name="T0" fmla="*/ 0 w 1440"/>
                  <a:gd name="T1" fmla="*/ 0 h 468"/>
                  <a:gd name="T2" fmla="*/ 357 w 1440"/>
                  <a:gd name="T3" fmla="*/ 19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6" name="Freeform 44">
                <a:extLst>
                  <a:ext uri="{FF2B5EF4-FFF2-40B4-BE49-F238E27FC236}">
                    <a16:creationId xmlns:a16="http://schemas.microsoft.com/office/drawing/2014/main" id="{F7810AEA-FB9C-4030-BDA7-44D43CB8FDAD}"/>
                  </a:ext>
                </a:extLst>
              </p:cNvPr>
              <p:cNvSpPr>
                <a:spLocks/>
              </p:cNvSpPr>
              <p:nvPr/>
            </p:nvSpPr>
            <p:spPr bwMode="auto">
              <a:xfrm>
                <a:off x="2892" y="1661"/>
                <a:ext cx="1014" cy="93"/>
              </a:xfrm>
              <a:custGeom>
                <a:avLst/>
                <a:gdLst>
                  <a:gd name="T0" fmla="*/ 0 w 1440"/>
                  <a:gd name="T1" fmla="*/ 0 h 468"/>
                  <a:gd name="T2" fmla="*/ 357 w 1440"/>
                  <a:gd name="T3" fmla="*/ 18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7" name="Freeform 45">
                <a:extLst>
                  <a:ext uri="{FF2B5EF4-FFF2-40B4-BE49-F238E27FC236}">
                    <a16:creationId xmlns:a16="http://schemas.microsoft.com/office/drawing/2014/main" id="{5713E735-D4CA-4802-B327-2981C5848460}"/>
                  </a:ext>
                </a:extLst>
              </p:cNvPr>
              <p:cNvSpPr>
                <a:spLocks/>
              </p:cNvSpPr>
              <p:nvPr/>
            </p:nvSpPr>
            <p:spPr bwMode="auto">
              <a:xfrm>
                <a:off x="2892" y="2034"/>
                <a:ext cx="1014" cy="93"/>
              </a:xfrm>
              <a:custGeom>
                <a:avLst/>
                <a:gdLst>
                  <a:gd name="T0" fmla="*/ 0 w 1440"/>
                  <a:gd name="T1" fmla="*/ 0 h 468"/>
                  <a:gd name="T2" fmla="*/ 357 w 1440"/>
                  <a:gd name="T3" fmla="*/ 18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8" name="Line 46">
                <a:extLst>
                  <a:ext uri="{FF2B5EF4-FFF2-40B4-BE49-F238E27FC236}">
                    <a16:creationId xmlns:a16="http://schemas.microsoft.com/office/drawing/2014/main" id="{00D69E99-2832-4D75-B5B8-F908D8A75DE2}"/>
                  </a:ext>
                </a:extLst>
              </p:cNvPr>
              <p:cNvSpPr>
                <a:spLocks noChangeShapeType="1"/>
              </p:cNvSpPr>
              <p:nvPr/>
            </p:nvSpPr>
            <p:spPr bwMode="auto">
              <a:xfrm>
                <a:off x="3906"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Freeform 47">
              <a:extLst>
                <a:ext uri="{FF2B5EF4-FFF2-40B4-BE49-F238E27FC236}">
                  <a16:creationId xmlns:a16="http://schemas.microsoft.com/office/drawing/2014/main" id="{FCDF7BA0-AFFA-4CDC-8CCE-5858A1994B04}"/>
                </a:ext>
              </a:extLst>
            </p:cNvPr>
            <p:cNvSpPr>
              <a:spLocks/>
            </p:cNvSpPr>
            <p:nvPr/>
          </p:nvSpPr>
          <p:spPr bwMode="auto">
            <a:xfrm>
              <a:off x="4075" y="1847"/>
              <a:ext cx="1013" cy="94"/>
            </a:xfrm>
            <a:custGeom>
              <a:avLst/>
              <a:gdLst>
                <a:gd name="T0" fmla="*/ 0 w 1440"/>
                <a:gd name="T1" fmla="*/ 0 h 468"/>
                <a:gd name="T2" fmla="*/ 357 w 1440"/>
                <a:gd name="T3" fmla="*/ 19 h 468"/>
                <a:gd name="T4" fmla="*/ 713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9" name="Line 48">
              <a:extLst>
                <a:ext uri="{FF2B5EF4-FFF2-40B4-BE49-F238E27FC236}">
                  <a16:creationId xmlns:a16="http://schemas.microsoft.com/office/drawing/2014/main" id="{19660BD7-A0F5-4C36-AA26-45BA96194FB8}"/>
                </a:ext>
              </a:extLst>
            </p:cNvPr>
            <p:cNvSpPr>
              <a:spLocks noChangeShapeType="1"/>
            </p:cNvSpPr>
            <p:nvPr/>
          </p:nvSpPr>
          <p:spPr bwMode="auto">
            <a:xfrm>
              <a:off x="5088" y="1754"/>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Text Box 49">
              <a:extLst>
                <a:ext uri="{FF2B5EF4-FFF2-40B4-BE49-F238E27FC236}">
                  <a16:creationId xmlns:a16="http://schemas.microsoft.com/office/drawing/2014/main" id="{AB4B877B-B425-443D-AE4C-101B59AB2C3A}"/>
                </a:ext>
              </a:extLst>
            </p:cNvPr>
            <p:cNvSpPr txBox="1">
              <a:spLocks noChangeArrowheads="1"/>
            </p:cNvSpPr>
            <p:nvPr/>
          </p:nvSpPr>
          <p:spPr bwMode="auto">
            <a:xfrm>
              <a:off x="3061" y="1752"/>
              <a:ext cx="681" cy="14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Strip10</a:t>
              </a:r>
            </a:p>
          </p:txBody>
        </p:sp>
        <p:sp>
          <p:nvSpPr>
            <p:cNvPr id="34831" name="Freeform 50">
              <a:extLst>
                <a:ext uri="{FF2B5EF4-FFF2-40B4-BE49-F238E27FC236}">
                  <a16:creationId xmlns:a16="http://schemas.microsoft.com/office/drawing/2014/main" id="{723A912F-7565-4EDF-891A-4CE06081CC0F}"/>
                </a:ext>
              </a:extLst>
            </p:cNvPr>
            <p:cNvSpPr>
              <a:spLocks/>
            </p:cNvSpPr>
            <p:nvPr/>
          </p:nvSpPr>
          <p:spPr bwMode="auto">
            <a:xfrm>
              <a:off x="2892" y="1847"/>
              <a:ext cx="1014" cy="94"/>
            </a:xfrm>
            <a:custGeom>
              <a:avLst/>
              <a:gdLst>
                <a:gd name="T0" fmla="*/ 0 w 1440"/>
                <a:gd name="T1" fmla="*/ 0 h 468"/>
                <a:gd name="T2" fmla="*/ 357 w 1440"/>
                <a:gd name="T3" fmla="*/ 19 h 468"/>
                <a:gd name="T4" fmla="*/ 714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2" name="Line 51">
              <a:extLst>
                <a:ext uri="{FF2B5EF4-FFF2-40B4-BE49-F238E27FC236}">
                  <a16:creationId xmlns:a16="http://schemas.microsoft.com/office/drawing/2014/main" id="{1D28BD66-176F-42E9-B54F-5F678BA86B10}"/>
                </a:ext>
              </a:extLst>
            </p:cNvPr>
            <p:cNvSpPr>
              <a:spLocks noChangeShapeType="1"/>
            </p:cNvSpPr>
            <p:nvPr/>
          </p:nvSpPr>
          <p:spPr bwMode="auto">
            <a:xfrm>
              <a:off x="3906" y="1754"/>
              <a:ext cx="0" cy="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833" name="Group 53">
              <a:extLst>
                <a:ext uri="{FF2B5EF4-FFF2-40B4-BE49-F238E27FC236}">
                  <a16:creationId xmlns:a16="http://schemas.microsoft.com/office/drawing/2014/main" id="{84B75862-4781-4709-B472-B0736F6A48F1}"/>
                </a:ext>
              </a:extLst>
            </p:cNvPr>
            <p:cNvGrpSpPr>
              <a:grpSpLocks/>
            </p:cNvGrpSpPr>
            <p:nvPr/>
          </p:nvGrpSpPr>
          <p:grpSpPr bwMode="auto">
            <a:xfrm>
              <a:off x="528" y="2500"/>
              <a:ext cx="4560" cy="1306"/>
              <a:chOff x="6840" y="2064"/>
              <a:chExt cx="4860" cy="2184"/>
            </a:xfrm>
          </p:grpSpPr>
          <p:grpSp>
            <p:nvGrpSpPr>
              <p:cNvPr id="34834" name="Group 54">
                <a:extLst>
                  <a:ext uri="{FF2B5EF4-FFF2-40B4-BE49-F238E27FC236}">
                    <a16:creationId xmlns:a16="http://schemas.microsoft.com/office/drawing/2014/main" id="{E445F634-1B37-4167-BF11-E7F45FD4DDDC}"/>
                  </a:ext>
                </a:extLst>
              </p:cNvPr>
              <p:cNvGrpSpPr>
                <a:grpSpLocks/>
              </p:cNvGrpSpPr>
              <p:nvPr/>
            </p:nvGrpSpPr>
            <p:grpSpPr bwMode="auto">
              <a:xfrm>
                <a:off x="6840" y="2064"/>
                <a:ext cx="1080" cy="2184"/>
                <a:chOff x="2160" y="2064"/>
                <a:chExt cx="1080" cy="2184"/>
              </a:xfrm>
            </p:grpSpPr>
            <p:sp>
              <p:nvSpPr>
                <p:cNvPr id="34871" name="AutoShape 55">
                  <a:extLst>
                    <a:ext uri="{FF2B5EF4-FFF2-40B4-BE49-F238E27FC236}">
                      <a16:creationId xmlns:a16="http://schemas.microsoft.com/office/drawing/2014/main" id="{C22C47FB-56CE-4A6D-A944-D2315C539F99}"/>
                    </a:ext>
                  </a:extLst>
                </p:cNvPr>
                <p:cNvSpPr>
                  <a:spLocks noChangeArrowheads="1"/>
                </p:cNvSpPr>
                <p:nvPr/>
              </p:nvSpPr>
              <p:spPr bwMode="auto">
                <a:xfrm>
                  <a:off x="216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72" name="Text Box 56">
                  <a:extLst>
                    <a:ext uri="{FF2B5EF4-FFF2-40B4-BE49-F238E27FC236}">
                      <a16:creationId xmlns:a16="http://schemas.microsoft.com/office/drawing/2014/main" id="{2E3B633F-91B8-406A-A945-ED9D71DC1192}"/>
                    </a:ext>
                  </a:extLst>
                </p:cNvPr>
                <p:cNvSpPr txBox="1">
                  <a:spLocks noChangeArrowheads="1"/>
                </p:cNvSpPr>
                <p:nvPr/>
              </p:nvSpPr>
              <p:spPr bwMode="auto">
                <a:xfrm>
                  <a:off x="234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Strip0</a:t>
                  </a:r>
                </a:p>
              </p:txBody>
            </p:sp>
            <p:sp>
              <p:nvSpPr>
                <p:cNvPr id="34873" name="Text Box 57">
                  <a:extLst>
                    <a:ext uri="{FF2B5EF4-FFF2-40B4-BE49-F238E27FC236}">
                      <a16:creationId xmlns:a16="http://schemas.microsoft.com/office/drawing/2014/main" id="{EA859D41-8B70-4EE7-902D-620EA5BFDC7B}"/>
                    </a:ext>
                  </a:extLst>
                </p:cNvPr>
                <p:cNvSpPr txBox="1">
                  <a:spLocks noChangeArrowheads="1"/>
                </p:cNvSpPr>
                <p:nvPr/>
              </p:nvSpPr>
              <p:spPr bwMode="auto">
                <a:xfrm>
                  <a:off x="234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Strip4</a:t>
                  </a:r>
                </a:p>
              </p:txBody>
            </p:sp>
            <p:sp>
              <p:nvSpPr>
                <p:cNvPr id="34874" name="Text Box 58">
                  <a:extLst>
                    <a:ext uri="{FF2B5EF4-FFF2-40B4-BE49-F238E27FC236}">
                      <a16:creationId xmlns:a16="http://schemas.microsoft.com/office/drawing/2014/main" id="{A02905FC-D7D3-4835-91FD-2D148D8EF9D0}"/>
                    </a:ext>
                  </a:extLst>
                </p:cNvPr>
                <p:cNvSpPr txBox="1">
                  <a:spLocks noChangeArrowheads="1"/>
                </p:cNvSpPr>
                <p:nvPr/>
              </p:nvSpPr>
              <p:spPr bwMode="auto">
                <a:xfrm>
                  <a:off x="234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Strip8</a:t>
                  </a:r>
                </a:p>
              </p:txBody>
            </p:sp>
            <p:sp>
              <p:nvSpPr>
                <p:cNvPr id="34875" name="Text Box 59">
                  <a:extLst>
                    <a:ext uri="{FF2B5EF4-FFF2-40B4-BE49-F238E27FC236}">
                      <a16:creationId xmlns:a16="http://schemas.microsoft.com/office/drawing/2014/main" id="{35B0DE21-B013-4994-8193-BB6A8F5B25B6}"/>
                    </a:ext>
                  </a:extLst>
                </p:cNvPr>
                <p:cNvSpPr txBox="1">
                  <a:spLocks noChangeArrowheads="1"/>
                </p:cNvSpPr>
                <p:nvPr/>
              </p:nvSpPr>
              <p:spPr bwMode="auto">
                <a:xfrm>
                  <a:off x="234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Strip12</a:t>
                  </a:r>
                </a:p>
              </p:txBody>
            </p:sp>
            <p:sp>
              <p:nvSpPr>
                <p:cNvPr id="34876" name="Freeform 60">
                  <a:extLst>
                    <a:ext uri="{FF2B5EF4-FFF2-40B4-BE49-F238E27FC236}">
                      <a16:creationId xmlns:a16="http://schemas.microsoft.com/office/drawing/2014/main" id="{5E087A49-8FD0-4165-BFA9-A74021E75086}"/>
                    </a:ext>
                  </a:extLst>
                </p:cNvPr>
                <p:cNvSpPr>
                  <a:spLocks/>
                </p:cNvSpPr>
                <p:nvPr/>
              </p:nvSpPr>
              <p:spPr bwMode="auto">
                <a:xfrm>
                  <a:off x="216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7" name="Freeform 61">
                  <a:extLst>
                    <a:ext uri="{FF2B5EF4-FFF2-40B4-BE49-F238E27FC236}">
                      <a16:creationId xmlns:a16="http://schemas.microsoft.com/office/drawing/2014/main" id="{8A987113-D6DE-4D92-B7A0-8E81392C7C5C}"/>
                    </a:ext>
                  </a:extLst>
                </p:cNvPr>
                <p:cNvSpPr>
                  <a:spLocks/>
                </p:cNvSpPr>
                <p:nvPr/>
              </p:nvSpPr>
              <p:spPr bwMode="auto">
                <a:xfrm>
                  <a:off x="216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8" name="Freeform 62">
                  <a:extLst>
                    <a:ext uri="{FF2B5EF4-FFF2-40B4-BE49-F238E27FC236}">
                      <a16:creationId xmlns:a16="http://schemas.microsoft.com/office/drawing/2014/main" id="{AF023DBE-E4DA-437F-8161-E3EE819ECC8C}"/>
                    </a:ext>
                  </a:extLst>
                </p:cNvPr>
                <p:cNvSpPr>
                  <a:spLocks/>
                </p:cNvSpPr>
                <p:nvPr/>
              </p:nvSpPr>
              <p:spPr bwMode="auto">
                <a:xfrm>
                  <a:off x="216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9" name="Freeform 63">
                  <a:extLst>
                    <a:ext uri="{FF2B5EF4-FFF2-40B4-BE49-F238E27FC236}">
                      <a16:creationId xmlns:a16="http://schemas.microsoft.com/office/drawing/2014/main" id="{F9337D73-9088-4352-BDF8-5DBFB674F0DA}"/>
                    </a:ext>
                  </a:extLst>
                </p:cNvPr>
                <p:cNvSpPr>
                  <a:spLocks/>
                </p:cNvSpPr>
                <p:nvPr/>
              </p:nvSpPr>
              <p:spPr bwMode="auto">
                <a:xfrm>
                  <a:off x="216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0" name="Line 64">
                  <a:extLst>
                    <a:ext uri="{FF2B5EF4-FFF2-40B4-BE49-F238E27FC236}">
                      <a16:creationId xmlns:a16="http://schemas.microsoft.com/office/drawing/2014/main" id="{68E00951-B327-4481-8B60-08C955FB8A56}"/>
                    </a:ext>
                  </a:extLst>
                </p:cNvPr>
                <p:cNvSpPr>
                  <a:spLocks noChangeShapeType="1"/>
                </p:cNvSpPr>
                <p:nvPr/>
              </p:nvSpPr>
              <p:spPr bwMode="auto">
                <a:xfrm>
                  <a:off x="32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5" name="Group 65">
                <a:extLst>
                  <a:ext uri="{FF2B5EF4-FFF2-40B4-BE49-F238E27FC236}">
                    <a16:creationId xmlns:a16="http://schemas.microsoft.com/office/drawing/2014/main" id="{6AE008DE-0F77-4E71-8E08-B66BB2A3C0E5}"/>
                  </a:ext>
                </a:extLst>
              </p:cNvPr>
              <p:cNvGrpSpPr>
                <a:grpSpLocks/>
              </p:cNvGrpSpPr>
              <p:nvPr/>
            </p:nvGrpSpPr>
            <p:grpSpPr bwMode="auto">
              <a:xfrm>
                <a:off x="8100" y="2064"/>
                <a:ext cx="1080" cy="2184"/>
                <a:chOff x="3600" y="2064"/>
                <a:chExt cx="1080" cy="2184"/>
              </a:xfrm>
            </p:grpSpPr>
            <p:sp>
              <p:nvSpPr>
                <p:cNvPr id="34861" name="AutoShape 66">
                  <a:extLst>
                    <a:ext uri="{FF2B5EF4-FFF2-40B4-BE49-F238E27FC236}">
                      <a16:creationId xmlns:a16="http://schemas.microsoft.com/office/drawing/2014/main" id="{4CF9164E-E33E-464E-8738-0FA37EBB6B06}"/>
                    </a:ext>
                  </a:extLst>
                </p:cNvPr>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62" name="Text Box 67">
                  <a:extLst>
                    <a:ext uri="{FF2B5EF4-FFF2-40B4-BE49-F238E27FC236}">
                      <a16:creationId xmlns:a16="http://schemas.microsoft.com/office/drawing/2014/main" id="{213C63E1-2F9E-4E5C-A268-1056730FA539}"/>
                    </a:ext>
                  </a:extLst>
                </p:cNvPr>
                <p:cNvSpPr txBox="1">
                  <a:spLocks noChangeArrowheads="1"/>
                </p:cNvSpPr>
                <p:nvPr/>
              </p:nvSpPr>
              <p:spPr bwMode="auto">
                <a:xfrm>
                  <a:off x="378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a:t>
                  </a:r>
                </a:p>
              </p:txBody>
            </p:sp>
            <p:sp>
              <p:nvSpPr>
                <p:cNvPr id="34863" name="Text Box 68">
                  <a:extLst>
                    <a:ext uri="{FF2B5EF4-FFF2-40B4-BE49-F238E27FC236}">
                      <a16:creationId xmlns:a16="http://schemas.microsoft.com/office/drawing/2014/main" id="{4899CB90-DBEA-43E4-862F-FF72BE16C2AD}"/>
                    </a:ext>
                  </a:extLst>
                </p:cNvPr>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Strip5</a:t>
                  </a:r>
                </a:p>
              </p:txBody>
            </p:sp>
            <p:sp>
              <p:nvSpPr>
                <p:cNvPr id="34864" name="Text Box 69">
                  <a:extLst>
                    <a:ext uri="{FF2B5EF4-FFF2-40B4-BE49-F238E27FC236}">
                      <a16:creationId xmlns:a16="http://schemas.microsoft.com/office/drawing/2014/main" id="{CB547AF4-347A-4759-8BAB-A4710253ABDB}"/>
                    </a:ext>
                  </a:extLst>
                </p:cNvPr>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Strip9</a:t>
                  </a:r>
                </a:p>
              </p:txBody>
            </p:sp>
            <p:sp>
              <p:nvSpPr>
                <p:cNvPr id="34865" name="Text Box 70">
                  <a:extLst>
                    <a:ext uri="{FF2B5EF4-FFF2-40B4-BE49-F238E27FC236}">
                      <a16:creationId xmlns:a16="http://schemas.microsoft.com/office/drawing/2014/main" id="{F51DDA5C-41E9-4EC5-808A-DC946821D7BE}"/>
                    </a:ext>
                  </a:extLst>
                </p:cNvPr>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Strip13</a:t>
                  </a:r>
                </a:p>
              </p:txBody>
            </p:sp>
            <p:sp>
              <p:nvSpPr>
                <p:cNvPr id="34866" name="Freeform 71">
                  <a:extLst>
                    <a:ext uri="{FF2B5EF4-FFF2-40B4-BE49-F238E27FC236}">
                      <a16:creationId xmlns:a16="http://schemas.microsoft.com/office/drawing/2014/main" id="{DEEED0BE-0FB8-4238-8976-9F08080B9E2A}"/>
                    </a:ext>
                  </a:extLst>
                </p:cNvPr>
                <p:cNvSpPr>
                  <a:spLocks/>
                </p:cNvSpPr>
                <p:nvPr/>
              </p:nvSpPr>
              <p:spPr bwMode="auto">
                <a:xfrm>
                  <a:off x="36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Freeform 72">
                  <a:extLst>
                    <a:ext uri="{FF2B5EF4-FFF2-40B4-BE49-F238E27FC236}">
                      <a16:creationId xmlns:a16="http://schemas.microsoft.com/office/drawing/2014/main" id="{CE473F62-DA78-4B0C-822B-AB370FD6ED80}"/>
                    </a:ext>
                  </a:extLst>
                </p:cNvPr>
                <p:cNvSpPr>
                  <a:spLocks/>
                </p:cNvSpPr>
                <p:nvPr/>
              </p:nvSpPr>
              <p:spPr bwMode="auto">
                <a:xfrm>
                  <a:off x="36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8" name="Freeform 73">
                  <a:extLst>
                    <a:ext uri="{FF2B5EF4-FFF2-40B4-BE49-F238E27FC236}">
                      <a16:creationId xmlns:a16="http://schemas.microsoft.com/office/drawing/2014/main" id="{BC094976-8F65-4A44-AA5F-A2F9DB422B97}"/>
                    </a:ext>
                  </a:extLst>
                </p:cNvPr>
                <p:cNvSpPr>
                  <a:spLocks/>
                </p:cNvSpPr>
                <p:nvPr/>
              </p:nvSpPr>
              <p:spPr bwMode="auto">
                <a:xfrm>
                  <a:off x="36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9" name="Freeform 74">
                  <a:extLst>
                    <a:ext uri="{FF2B5EF4-FFF2-40B4-BE49-F238E27FC236}">
                      <a16:creationId xmlns:a16="http://schemas.microsoft.com/office/drawing/2014/main" id="{2D76F2F9-3726-4E54-92F4-B41579F15624}"/>
                    </a:ext>
                  </a:extLst>
                </p:cNvPr>
                <p:cNvSpPr>
                  <a:spLocks/>
                </p:cNvSpPr>
                <p:nvPr/>
              </p:nvSpPr>
              <p:spPr bwMode="auto">
                <a:xfrm>
                  <a:off x="36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0" name="Line 75">
                  <a:extLst>
                    <a:ext uri="{FF2B5EF4-FFF2-40B4-BE49-F238E27FC236}">
                      <a16:creationId xmlns:a16="http://schemas.microsoft.com/office/drawing/2014/main" id="{6E0AB4DE-265E-46FF-89EA-C9DD98A3EA6A}"/>
                    </a:ext>
                  </a:extLst>
                </p:cNvPr>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6" name="Group 76">
                <a:extLst>
                  <a:ext uri="{FF2B5EF4-FFF2-40B4-BE49-F238E27FC236}">
                    <a16:creationId xmlns:a16="http://schemas.microsoft.com/office/drawing/2014/main" id="{8AF42125-B5C7-4370-BD4B-2CFE50AFF293}"/>
                  </a:ext>
                </a:extLst>
              </p:cNvPr>
              <p:cNvGrpSpPr>
                <a:grpSpLocks/>
              </p:cNvGrpSpPr>
              <p:nvPr/>
            </p:nvGrpSpPr>
            <p:grpSpPr bwMode="auto">
              <a:xfrm>
                <a:off x="10620" y="2064"/>
                <a:ext cx="1080" cy="2184"/>
                <a:chOff x="5040" y="2064"/>
                <a:chExt cx="1080" cy="2184"/>
              </a:xfrm>
            </p:grpSpPr>
            <p:sp>
              <p:nvSpPr>
                <p:cNvPr id="34852" name="AutoShape 77">
                  <a:extLst>
                    <a:ext uri="{FF2B5EF4-FFF2-40B4-BE49-F238E27FC236}">
                      <a16:creationId xmlns:a16="http://schemas.microsoft.com/office/drawing/2014/main" id="{E31F1958-E535-43DE-BFE2-23B452EA8BA2}"/>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53" name="Text Box 78">
                  <a:extLst>
                    <a:ext uri="{FF2B5EF4-FFF2-40B4-BE49-F238E27FC236}">
                      <a16:creationId xmlns:a16="http://schemas.microsoft.com/office/drawing/2014/main" id="{E590F9C7-B94E-4918-8E33-9F4CFE6A9E92}"/>
                    </a:ext>
                  </a:extLst>
                </p:cNvPr>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Strip3</a:t>
                  </a:r>
                </a:p>
              </p:txBody>
            </p:sp>
            <p:sp>
              <p:nvSpPr>
                <p:cNvPr id="34854" name="Text Box 79">
                  <a:extLst>
                    <a:ext uri="{FF2B5EF4-FFF2-40B4-BE49-F238E27FC236}">
                      <a16:creationId xmlns:a16="http://schemas.microsoft.com/office/drawing/2014/main" id="{929A6100-4B76-4307-9A60-E36931CB99C5}"/>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Strip7</a:t>
                  </a:r>
                </a:p>
              </p:txBody>
            </p:sp>
            <p:sp>
              <p:nvSpPr>
                <p:cNvPr id="34855" name="Text Box 80">
                  <a:extLst>
                    <a:ext uri="{FF2B5EF4-FFF2-40B4-BE49-F238E27FC236}">
                      <a16:creationId xmlns:a16="http://schemas.microsoft.com/office/drawing/2014/main" id="{731B0D56-D59E-423C-81E0-168E63E53CDB}"/>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Strip15</a:t>
                  </a:r>
                </a:p>
              </p:txBody>
            </p:sp>
            <p:sp>
              <p:nvSpPr>
                <p:cNvPr id="34856" name="Freeform 81">
                  <a:extLst>
                    <a:ext uri="{FF2B5EF4-FFF2-40B4-BE49-F238E27FC236}">
                      <a16:creationId xmlns:a16="http://schemas.microsoft.com/office/drawing/2014/main" id="{26B29235-41C1-488F-83F9-2E59F5FD601D}"/>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7" name="Freeform 82">
                  <a:extLst>
                    <a:ext uri="{FF2B5EF4-FFF2-40B4-BE49-F238E27FC236}">
                      <a16:creationId xmlns:a16="http://schemas.microsoft.com/office/drawing/2014/main" id="{5E7BC359-8943-476F-899B-458D93F6FA32}"/>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8" name="Freeform 83">
                  <a:extLst>
                    <a:ext uri="{FF2B5EF4-FFF2-40B4-BE49-F238E27FC236}">
                      <a16:creationId xmlns:a16="http://schemas.microsoft.com/office/drawing/2014/main" id="{9E2FE5E3-758B-44B8-AF8E-F5E4C66AEFB8}"/>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9" name="Line 84">
                  <a:extLst>
                    <a:ext uri="{FF2B5EF4-FFF2-40B4-BE49-F238E27FC236}">
                      <a16:creationId xmlns:a16="http://schemas.microsoft.com/office/drawing/2014/main" id="{898ACBE3-1C7D-4807-AE8E-23F02EBF2E60}"/>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0" name="Freeform 85">
                  <a:extLst>
                    <a:ext uri="{FF2B5EF4-FFF2-40B4-BE49-F238E27FC236}">
                      <a16:creationId xmlns:a16="http://schemas.microsoft.com/office/drawing/2014/main" id="{2691A449-9A8A-4E6B-B045-2D1EB6DD7DC8}"/>
                    </a:ext>
                  </a:extLst>
                </p:cNvPr>
                <p:cNvSpPr>
                  <a:spLocks/>
                </p:cNvSpPr>
                <p:nvPr/>
              </p:nvSpPr>
              <p:spPr bwMode="auto">
                <a:xfrm>
                  <a:off x="504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7" name="Text Box 86">
                <a:extLst>
                  <a:ext uri="{FF2B5EF4-FFF2-40B4-BE49-F238E27FC236}">
                    <a16:creationId xmlns:a16="http://schemas.microsoft.com/office/drawing/2014/main" id="{204EB882-D66A-497E-9760-698F03C4EC45}"/>
                  </a:ext>
                </a:extLst>
              </p:cNvPr>
              <p:cNvSpPr txBox="1">
                <a:spLocks noChangeArrowheads="1"/>
              </p:cNvSpPr>
              <p:nvPr/>
            </p:nvSpPr>
            <p:spPr bwMode="auto">
              <a:xfrm>
                <a:off x="10800" y="3312"/>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Strip11</a:t>
                </a:r>
              </a:p>
            </p:txBody>
          </p:sp>
          <p:grpSp>
            <p:nvGrpSpPr>
              <p:cNvPr id="34838" name="Group 87">
                <a:extLst>
                  <a:ext uri="{FF2B5EF4-FFF2-40B4-BE49-F238E27FC236}">
                    <a16:creationId xmlns:a16="http://schemas.microsoft.com/office/drawing/2014/main" id="{EC1D2AE9-F9BE-4641-8DAF-4B8FD530F616}"/>
                  </a:ext>
                </a:extLst>
              </p:cNvPr>
              <p:cNvGrpSpPr>
                <a:grpSpLocks/>
              </p:cNvGrpSpPr>
              <p:nvPr/>
            </p:nvGrpSpPr>
            <p:grpSpPr bwMode="auto">
              <a:xfrm>
                <a:off x="9360" y="2064"/>
                <a:ext cx="1080" cy="2184"/>
                <a:chOff x="5040" y="2064"/>
                <a:chExt cx="1080" cy="2184"/>
              </a:xfrm>
            </p:grpSpPr>
            <p:sp>
              <p:nvSpPr>
                <p:cNvPr id="34844" name="AutoShape 88">
                  <a:extLst>
                    <a:ext uri="{FF2B5EF4-FFF2-40B4-BE49-F238E27FC236}">
                      <a16:creationId xmlns:a16="http://schemas.microsoft.com/office/drawing/2014/main" id="{2DB70C16-AA8D-4CF6-BB08-CC7868F7CBC8}"/>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45" name="Text Box 89">
                  <a:extLst>
                    <a:ext uri="{FF2B5EF4-FFF2-40B4-BE49-F238E27FC236}">
                      <a16:creationId xmlns:a16="http://schemas.microsoft.com/office/drawing/2014/main" id="{DE5C1BC5-55D4-46C8-B9CF-5AADE7AFD3FC}"/>
                    </a:ext>
                  </a:extLst>
                </p:cNvPr>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Strip2</a:t>
                  </a:r>
                </a:p>
              </p:txBody>
            </p:sp>
            <p:sp>
              <p:nvSpPr>
                <p:cNvPr id="34846" name="Text Box 90">
                  <a:extLst>
                    <a:ext uri="{FF2B5EF4-FFF2-40B4-BE49-F238E27FC236}">
                      <a16:creationId xmlns:a16="http://schemas.microsoft.com/office/drawing/2014/main" id="{9E593072-3B1B-4FD8-907A-1D88711C710F}"/>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Strip6</a:t>
                  </a:r>
                </a:p>
              </p:txBody>
            </p:sp>
            <p:sp>
              <p:nvSpPr>
                <p:cNvPr id="34847" name="Text Box 91">
                  <a:extLst>
                    <a:ext uri="{FF2B5EF4-FFF2-40B4-BE49-F238E27FC236}">
                      <a16:creationId xmlns:a16="http://schemas.microsoft.com/office/drawing/2014/main" id="{F2C6A34E-3D9C-43BA-9131-4F5FE134C6DE}"/>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Strip14</a:t>
                  </a:r>
                </a:p>
              </p:txBody>
            </p:sp>
            <p:sp>
              <p:nvSpPr>
                <p:cNvPr id="34848" name="Freeform 92">
                  <a:extLst>
                    <a:ext uri="{FF2B5EF4-FFF2-40B4-BE49-F238E27FC236}">
                      <a16:creationId xmlns:a16="http://schemas.microsoft.com/office/drawing/2014/main" id="{318734DE-2DB5-4A4A-BBBB-91565C8DE814}"/>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9" name="Freeform 93">
                  <a:extLst>
                    <a:ext uri="{FF2B5EF4-FFF2-40B4-BE49-F238E27FC236}">
                      <a16:creationId xmlns:a16="http://schemas.microsoft.com/office/drawing/2014/main" id="{B4741D46-4F89-4418-9227-298C4455D7B6}"/>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0" name="Freeform 94">
                  <a:extLst>
                    <a:ext uri="{FF2B5EF4-FFF2-40B4-BE49-F238E27FC236}">
                      <a16:creationId xmlns:a16="http://schemas.microsoft.com/office/drawing/2014/main" id="{5601606E-49DB-4862-8838-234E14A1CF5A}"/>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1" name="Line 95">
                  <a:extLst>
                    <a:ext uri="{FF2B5EF4-FFF2-40B4-BE49-F238E27FC236}">
                      <a16:creationId xmlns:a16="http://schemas.microsoft.com/office/drawing/2014/main" id="{F1250ADC-BFBE-48CA-9AE9-4C886CE9509F}"/>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9" name="Freeform 96">
                <a:extLst>
                  <a:ext uri="{FF2B5EF4-FFF2-40B4-BE49-F238E27FC236}">
                    <a16:creationId xmlns:a16="http://schemas.microsoft.com/office/drawing/2014/main" id="{2E03C94A-3877-45F1-88A7-FF5A64F4928B}"/>
                  </a:ext>
                </a:extLst>
              </p:cNvPr>
              <p:cNvSpPr>
                <a:spLocks/>
              </p:cNvSpPr>
              <p:nvPr/>
            </p:nvSpPr>
            <p:spPr bwMode="auto">
              <a:xfrm>
                <a:off x="1062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0" name="Line 97">
                <a:extLst>
                  <a:ext uri="{FF2B5EF4-FFF2-40B4-BE49-F238E27FC236}">
                    <a16:creationId xmlns:a16="http://schemas.microsoft.com/office/drawing/2014/main" id="{05E83729-A97A-49C6-AD41-953AEE12F506}"/>
                  </a:ext>
                </a:extLst>
              </p:cNvPr>
              <p:cNvSpPr>
                <a:spLocks noChangeShapeType="1"/>
              </p:cNvSpPr>
              <p:nvPr/>
            </p:nvSpPr>
            <p:spPr bwMode="auto">
              <a:xfrm>
                <a:off x="1170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Text Box 98">
                <a:extLst>
                  <a:ext uri="{FF2B5EF4-FFF2-40B4-BE49-F238E27FC236}">
                    <a16:creationId xmlns:a16="http://schemas.microsoft.com/office/drawing/2014/main" id="{85E01FC2-2008-4F10-B69C-17A8AE820000}"/>
                  </a:ext>
                </a:extLst>
              </p:cNvPr>
              <p:cNvSpPr txBox="1">
                <a:spLocks noChangeArrowheads="1"/>
              </p:cNvSpPr>
              <p:nvPr/>
            </p:nvSpPr>
            <p:spPr bwMode="auto">
              <a:xfrm>
                <a:off x="9540" y="3312"/>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Strip10</a:t>
                </a:r>
              </a:p>
            </p:txBody>
          </p:sp>
          <p:sp>
            <p:nvSpPr>
              <p:cNvPr id="34842" name="Freeform 99">
                <a:extLst>
                  <a:ext uri="{FF2B5EF4-FFF2-40B4-BE49-F238E27FC236}">
                    <a16:creationId xmlns:a16="http://schemas.microsoft.com/office/drawing/2014/main" id="{60C36B1B-838F-4EB7-B5E3-496B788BB98B}"/>
                  </a:ext>
                </a:extLst>
              </p:cNvPr>
              <p:cNvSpPr>
                <a:spLocks/>
              </p:cNvSpPr>
              <p:nvPr/>
            </p:nvSpPr>
            <p:spPr bwMode="auto">
              <a:xfrm>
                <a:off x="936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3" name="Line 100">
                <a:extLst>
                  <a:ext uri="{FF2B5EF4-FFF2-40B4-BE49-F238E27FC236}">
                    <a16:creationId xmlns:a16="http://schemas.microsoft.com/office/drawing/2014/main" id="{D47BB825-1CBF-4E7B-B120-EDC2B47E8EAA}"/>
                  </a:ext>
                </a:extLst>
              </p:cNvPr>
              <p:cNvSpPr>
                <a:spLocks noChangeShapeType="1"/>
              </p:cNvSpPr>
              <p:nvPr/>
            </p:nvSpPr>
            <p:spPr bwMode="auto">
              <a:xfrm>
                <a:off x="10440" y="331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4821" name="Rectangle 101">
            <a:extLst>
              <a:ext uri="{FF2B5EF4-FFF2-40B4-BE49-F238E27FC236}">
                <a16:creationId xmlns:a16="http://schemas.microsoft.com/office/drawing/2014/main" id="{A73F7475-04C1-4AB0-A5BA-8929E0571A66}"/>
              </a:ext>
            </a:extLst>
          </p:cNvPr>
          <p:cNvSpPr>
            <a:spLocks noChangeArrowheads="1"/>
          </p:cNvSpPr>
          <p:nvPr/>
        </p:nvSpPr>
        <p:spPr bwMode="auto">
          <a:xfrm>
            <a:off x="1905000" y="304800"/>
            <a:ext cx="5835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(5)</a:t>
            </a:r>
          </a:p>
          <a:p>
            <a:pPr eaLnBrk="1" hangingPunct="1"/>
            <a:r>
              <a:rPr lang="en-US" altLang="zh-CN" sz="3600" b="1">
                <a:solidFill>
                  <a:schemeClr val="tx2"/>
                </a:solidFill>
                <a:latin typeface="华文新魏" panose="02010800040101010101" pitchFamily="2" charset="-122"/>
                <a:ea typeface="华文新魏" panose="02010800040101010101" pitchFamily="2" charset="-122"/>
              </a:rPr>
              <a:t>          </a:t>
            </a:r>
            <a:r>
              <a:rPr lang="en-US" altLang="zh-CN" sz="3200" b="1">
                <a:solidFill>
                  <a:schemeClr val="tx2"/>
                </a:solidFill>
                <a:latin typeface="华文新魏" panose="02010800040101010101" pitchFamily="2" charset="-122"/>
                <a:ea typeface="华文新魏" panose="02010800040101010101" pitchFamily="2" charset="-122"/>
              </a:rPr>
              <a:t>RAID level 1</a:t>
            </a:r>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4DB4666-B87A-4DB4-A561-CA6699399DCF}"/>
              </a:ext>
            </a:extLst>
          </p:cNvPr>
          <p:cNvSpPr>
            <a:spLocks noGrp="1" noChangeArrowheads="1"/>
          </p:cNvSpPr>
          <p:nvPr>
            <p:ph type="title"/>
          </p:nvPr>
        </p:nvSpPr>
        <p:spPr>
          <a:xfrm>
            <a:off x="685800" y="609600"/>
            <a:ext cx="7608888" cy="3048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5843" name="Rectangle 3">
            <a:extLst>
              <a:ext uri="{FF2B5EF4-FFF2-40B4-BE49-F238E27FC236}">
                <a16:creationId xmlns:a16="http://schemas.microsoft.com/office/drawing/2014/main" id="{A162D2DC-9260-4F6E-9CCD-753AF1C47A60}"/>
              </a:ext>
            </a:extLst>
          </p:cNvPr>
          <p:cNvSpPr>
            <a:spLocks noGrp="1" noChangeArrowheads="1"/>
          </p:cNvSpPr>
          <p:nvPr>
            <p:ph type="body" idx="1"/>
          </p:nvPr>
        </p:nvSpPr>
        <p:spPr>
          <a:xfrm>
            <a:off x="838200" y="1066800"/>
            <a:ext cx="7848600" cy="57912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35844" name="Group 4">
            <a:extLst>
              <a:ext uri="{FF2B5EF4-FFF2-40B4-BE49-F238E27FC236}">
                <a16:creationId xmlns:a16="http://schemas.microsoft.com/office/drawing/2014/main" id="{FB0FD193-9C8B-49A0-94F7-5A35BAFBB88C}"/>
              </a:ext>
            </a:extLst>
          </p:cNvPr>
          <p:cNvGrpSpPr>
            <a:grpSpLocks/>
          </p:cNvGrpSpPr>
          <p:nvPr/>
        </p:nvGrpSpPr>
        <p:grpSpPr bwMode="auto">
          <a:xfrm>
            <a:off x="914400" y="1676400"/>
            <a:ext cx="7329488" cy="3962400"/>
            <a:chOff x="1980" y="8148"/>
            <a:chExt cx="8820" cy="3120"/>
          </a:xfrm>
        </p:grpSpPr>
        <p:grpSp>
          <p:nvGrpSpPr>
            <p:cNvPr id="35846" name="Group 5">
              <a:extLst>
                <a:ext uri="{FF2B5EF4-FFF2-40B4-BE49-F238E27FC236}">
                  <a16:creationId xmlns:a16="http://schemas.microsoft.com/office/drawing/2014/main" id="{DF5C7ECF-90D3-4AC3-B28E-E69441C6FCC0}"/>
                </a:ext>
              </a:extLst>
            </p:cNvPr>
            <p:cNvGrpSpPr>
              <a:grpSpLocks/>
            </p:cNvGrpSpPr>
            <p:nvPr/>
          </p:nvGrpSpPr>
          <p:grpSpPr bwMode="auto">
            <a:xfrm>
              <a:off x="1980" y="8148"/>
              <a:ext cx="1080" cy="2184"/>
              <a:chOff x="1980" y="8148"/>
              <a:chExt cx="1080" cy="2184"/>
            </a:xfrm>
          </p:grpSpPr>
          <p:sp>
            <p:nvSpPr>
              <p:cNvPr id="35895" name="AutoShape 6">
                <a:extLst>
                  <a:ext uri="{FF2B5EF4-FFF2-40B4-BE49-F238E27FC236}">
                    <a16:creationId xmlns:a16="http://schemas.microsoft.com/office/drawing/2014/main" id="{61331596-B67D-4AE9-AD5E-2C28BA25909F}"/>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96" name="Text Box 7">
                <a:extLst>
                  <a:ext uri="{FF2B5EF4-FFF2-40B4-BE49-F238E27FC236}">
                    <a16:creationId xmlns:a16="http://schemas.microsoft.com/office/drawing/2014/main" id="{D649D5BB-EC14-4B57-975E-A13D526AAA6D}"/>
                  </a:ext>
                </a:extLst>
              </p:cNvPr>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latin typeface="华文新魏" panose="02010800040101010101" pitchFamily="2" charset="-122"/>
                    <a:ea typeface="华文新魏" panose="02010800040101010101" pitchFamily="2" charset="-122"/>
                  </a:rPr>
                  <a:t>b0</a:t>
                </a:r>
              </a:p>
            </p:txBody>
          </p:sp>
          <p:sp>
            <p:nvSpPr>
              <p:cNvPr id="35897" name="Freeform 8">
                <a:extLst>
                  <a:ext uri="{FF2B5EF4-FFF2-40B4-BE49-F238E27FC236}">
                    <a16:creationId xmlns:a16="http://schemas.microsoft.com/office/drawing/2014/main" id="{9C64E998-6B4C-45AB-A845-EEB3A36269EE}"/>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8" name="Freeform 9">
                <a:extLst>
                  <a:ext uri="{FF2B5EF4-FFF2-40B4-BE49-F238E27FC236}">
                    <a16:creationId xmlns:a16="http://schemas.microsoft.com/office/drawing/2014/main" id="{10EFB4F7-0682-4A39-B208-3FF5113C60A0}"/>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9" name="Freeform 10">
                <a:extLst>
                  <a:ext uri="{FF2B5EF4-FFF2-40B4-BE49-F238E27FC236}">
                    <a16:creationId xmlns:a16="http://schemas.microsoft.com/office/drawing/2014/main" id="{AAAF42BF-AEB9-40A6-B7FF-94EFCF43E4A9}"/>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0" name="Freeform 11">
                <a:extLst>
                  <a:ext uri="{FF2B5EF4-FFF2-40B4-BE49-F238E27FC236}">
                    <a16:creationId xmlns:a16="http://schemas.microsoft.com/office/drawing/2014/main" id="{DA4C56B9-D176-47E3-B1D8-FCC4D388D714}"/>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1" name="Line 12">
                <a:extLst>
                  <a:ext uri="{FF2B5EF4-FFF2-40B4-BE49-F238E27FC236}">
                    <a16:creationId xmlns:a16="http://schemas.microsoft.com/office/drawing/2014/main" id="{70F50BC2-C2F3-42E4-BFF8-515A96CF5855}"/>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47" name="AutoShape 13">
              <a:extLst>
                <a:ext uri="{FF2B5EF4-FFF2-40B4-BE49-F238E27FC236}">
                  <a16:creationId xmlns:a16="http://schemas.microsoft.com/office/drawing/2014/main" id="{36A07258-1A8C-4F93-A233-FA33417B1AC6}"/>
                </a:ext>
              </a:extLst>
            </p:cNvPr>
            <p:cNvSpPr>
              <a:spLocks noChangeArrowheads="1"/>
            </p:cNvSpPr>
            <p:nvPr/>
          </p:nvSpPr>
          <p:spPr bwMode="auto">
            <a:xfrm>
              <a:off x="324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48" name="Text Box 14">
              <a:extLst>
                <a:ext uri="{FF2B5EF4-FFF2-40B4-BE49-F238E27FC236}">
                  <a16:creationId xmlns:a16="http://schemas.microsoft.com/office/drawing/2014/main" id="{D952C91B-6407-404E-A0EF-1B31FC6D0C30}"/>
                </a:ext>
              </a:extLst>
            </p:cNvPr>
            <p:cNvSpPr txBox="1">
              <a:spLocks noChangeArrowheads="1"/>
            </p:cNvSpPr>
            <p:nvPr/>
          </p:nvSpPr>
          <p:spPr bwMode="auto">
            <a:xfrm>
              <a:off x="342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latin typeface="华文新魏" panose="02010800040101010101" pitchFamily="2" charset="-122"/>
                  <a:ea typeface="华文新魏" panose="02010800040101010101" pitchFamily="2" charset="-122"/>
                </a:rPr>
                <a:t>b1</a:t>
              </a:r>
            </a:p>
          </p:txBody>
        </p:sp>
        <p:sp>
          <p:nvSpPr>
            <p:cNvPr id="35849" name="Freeform 15">
              <a:extLst>
                <a:ext uri="{FF2B5EF4-FFF2-40B4-BE49-F238E27FC236}">
                  <a16:creationId xmlns:a16="http://schemas.microsoft.com/office/drawing/2014/main" id="{7689C85B-9471-4259-9617-1BE77E6E61E3}"/>
                </a:ext>
              </a:extLst>
            </p:cNvPr>
            <p:cNvSpPr>
              <a:spLocks/>
            </p:cNvSpPr>
            <p:nvPr/>
          </p:nvSpPr>
          <p:spPr bwMode="auto">
            <a:xfrm>
              <a:off x="324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0" name="Freeform 16">
              <a:extLst>
                <a:ext uri="{FF2B5EF4-FFF2-40B4-BE49-F238E27FC236}">
                  <a16:creationId xmlns:a16="http://schemas.microsoft.com/office/drawing/2014/main" id="{3B6AD87A-3372-4693-BAA7-3BA7520D8524}"/>
                </a:ext>
              </a:extLst>
            </p:cNvPr>
            <p:cNvSpPr>
              <a:spLocks/>
            </p:cNvSpPr>
            <p:nvPr/>
          </p:nvSpPr>
          <p:spPr bwMode="auto">
            <a:xfrm>
              <a:off x="324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1" name="Freeform 17">
              <a:extLst>
                <a:ext uri="{FF2B5EF4-FFF2-40B4-BE49-F238E27FC236}">
                  <a16:creationId xmlns:a16="http://schemas.microsoft.com/office/drawing/2014/main" id="{2FD9E541-C4FD-4F6F-924D-2C37212EA0CB}"/>
                </a:ext>
              </a:extLst>
            </p:cNvPr>
            <p:cNvSpPr>
              <a:spLocks/>
            </p:cNvSpPr>
            <p:nvPr/>
          </p:nvSpPr>
          <p:spPr bwMode="auto">
            <a:xfrm>
              <a:off x="324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2" name="Freeform 18">
              <a:extLst>
                <a:ext uri="{FF2B5EF4-FFF2-40B4-BE49-F238E27FC236}">
                  <a16:creationId xmlns:a16="http://schemas.microsoft.com/office/drawing/2014/main" id="{68732858-D563-482D-BA9C-0BC85B530532}"/>
                </a:ext>
              </a:extLst>
            </p:cNvPr>
            <p:cNvSpPr>
              <a:spLocks/>
            </p:cNvSpPr>
            <p:nvPr/>
          </p:nvSpPr>
          <p:spPr bwMode="auto">
            <a:xfrm>
              <a:off x="324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3" name="Line 19">
              <a:extLst>
                <a:ext uri="{FF2B5EF4-FFF2-40B4-BE49-F238E27FC236}">
                  <a16:creationId xmlns:a16="http://schemas.microsoft.com/office/drawing/2014/main" id="{737CEE5B-A156-462E-8F5C-5CE27173D3AE}"/>
                </a:ext>
              </a:extLst>
            </p:cNvPr>
            <p:cNvSpPr>
              <a:spLocks noChangeShapeType="1"/>
            </p:cNvSpPr>
            <p:nvPr/>
          </p:nvSpPr>
          <p:spPr bwMode="auto">
            <a:xfrm>
              <a:off x="432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854" name="Group 20">
              <a:extLst>
                <a:ext uri="{FF2B5EF4-FFF2-40B4-BE49-F238E27FC236}">
                  <a16:creationId xmlns:a16="http://schemas.microsoft.com/office/drawing/2014/main" id="{F85DF227-1C03-4FD4-B2B6-BB319E47D4EA}"/>
                </a:ext>
              </a:extLst>
            </p:cNvPr>
            <p:cNvGrpSpPr>
              <a:grpSpLocks/>
            </p:cNvGrpSpPr>
            <p:nvPr/>
          </p:nvGrpSpPr>
          <p:grpSpPr bwMode="auto">
            <a:xfrm>
              <a:off x="4500" y="8148"/>
              <a:ext cx="1080" cy="2184"/>
              <a:chOff x="1980" y="8148"/>
              <a:chExt cx="1080" cy="2184"/>
            </a:xfrm>
          </p:grpSpPr>
          <p:sp>
            <p:nvSpPr>
              <p:cNvPr id="35888" name="AutoShape 21">
                <a:extLst>
                  <a:ext uri="{FF2B5EF4-FFF2-40B4-BE49-F238E27FC236}">
                    <a16:creationId xmlns:a16="http://schemas.microsoft.com/office/drawing/2014/main" id="{36CD33C7-539A-4719-A0AB-3494E46D9A8C}"/>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9" name="Text Box 22">
                <a:extLst>
                  <a:ext uri="{FF2B5EF4-FFF2-40B4-BE49-F238E27FC236}">
                    <a16:creationId xmlns:a16="http://schemas.microsoft.com/office/drawing/2014/main" id="{9FC3AE6D-F237-44E5-9059-DD6EBBBD2DA5}"/>
                  </a:ext>
                </a:extLst>
              </p:cNvPr>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latin typeface="华文新魏" panose="02010800040101010101" pitchFamily="2" charset="-122"/>
                    <a:ea typeface="华文新魏" panose="02010800040101010101" pitchFamily="2" charset="-122"/>
                  </a:rPr>
                  <a:t>b2</a:t>
                </a:r>
              </a:p>
            </p:txBody>
          </p:sp>
          <p:sp>
            <p:nvSpPr>
              <p:cNvPr id="35890" name="Freeform 23">
                <a:extLst>
                  <a:ext uri="{FF2B5EF4-FFF2-40B4-BE49-F238E27FC236}">
                    <a16:creationId xmlns:a16="http://schemas.microsoft.com/office/drawing/2014/main" id="{69D72C5B-8D3B-4441-A461-E6FAD249B4DB}"/>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1" name="Freeform 24">
                <a:extLst>
                  <a:ext uri="{FF2B5EF4-FFF2-40B4-BE49-F238E27FC236}">
                    <a16:creationId xmlns:a16="http://schemas.microsoft.com/office/drawing/2014/main" id="{02919DB0-5977-4ED8-B08D-9DF628A5C34F}"/>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2" name="Freeform 25">
                <a:extLst>
                  <a:ext uri="{FF2B5EF4-FFF2-40B4-BE49-F238E27FC236}">
                    <a16:creationId xmlns:a16="http://schemas.microsoft.com/office/drawing/2014/main" id="{3E774663-5B4A-4870-97F2-D89108CB90CA}"/>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3" name="Freeform 26">
                <a:extLst>
                  <a:ext uri="{FF2B5EF4-FFF2-40B4-BE49-F238E27FC236}">
                    <a16:creationId xmlns:a16="http://schemas.microsoft.com/office/drawing/2014/main" id="{21487842-C6AC-47A0-881B-7D0ABC019123}"/>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4" name="Line 27">
                <a:extLst>
                  <a:ext uri="{FF2B5EF4-FFF2-40B4-BE49-F238E27FC236}">
                    <a16:creationId xmlns:a16="http://schemas.microsoft.com/office/drawing/2014/main" id="{D96AF7A3-00F9-4ABF-BC3E-EB8BB82809A3}"/>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55" name="Group 28">
              <a:extLst>
                <a:ext uri="{FF2B5EF4-FFF2-40B4-BE49-F238E27FC236}">
                  <a16:creationId xmlns:a16="http://schemas.microsoft.com/office/drawing/2014/main" id="{4EA09F9A-096C-481A-A57B-3D8453987029}"/>
                </a:ext>
              </a:extLst>
            </p:cNvPr>
            <p:cNvGrpSpPr>
              <a:grpSpLocks/>
            </p:cNvGrpSpPr>
            <p:nvPr/>
          </p:nvGrpSpPr>
          <p:grpSpPr bwMode="auto">
            <a:xfrm>
              <a:off x="5760" y="8148"/>
              <a:ext cx="1080" cy="2184"/>
              <a:chOff x="1980" y="8148"/>
              <a:chExt cx="1080" cy="2184"/>
            </a:xfrm>
          </p:grpSpPr>
          <p:sp>
            <p:nvSpPr>
              <p:cNvPr id="35881" name="AutoShape 29">
                <a:extLst>
                  <a:ext uri="{FF2B5EF4-FFF2-40B4-BE49-F238E27FC236}">
                    <a16:creationId xmlns:a16="http://schemas.microsoft.com/office/drawing/2014/main" id="{FB60F5E7-B1A3-4897-9CC4-9A8210060D8A}"/>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2" name="Text Box 30">
                <a:extLst>
                  <a:ext uri="{FF2B5EF4-FFF2-40B4-BE49-F238E27FC236}">
                    <a16:creationId xmlns:a16="http://schemas.microsoft.com/office/drawing/2014/main" id="{F456DA25-7629-41DD-ABFD-EEF7BF7986D9}"/>
                  </a:ext>
                </a:extLst>
              </p:cNvPr>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latin typeface="华文新魏" panose="02010800040101010101" pitchFamily="2" charset="-122"/>
                    <a:ea typeface="华文新魏" panose="02010800040101010101" pitchFamily="2" charset="-122"/>
                  </a:rPr>
                  <a:t>b3</a:t>
                </a:r>
              </a:p>
            </p:txBody>
          </p:sp>
          <p:sp>
            <p:nvSpPr>
              <p:cNvPr id="35883" name="Freeform 31">
                <a:extLst>
                  <a:ext uri="{FF2B5EF4-FFF2-40B4-BE49-F238E27FC236}">
                    <a16:creationId xmlns:a16="http://schemas.microsoft.com/office/drawing/2014/main" id="{1BF1561F-0CFC-4925-8614-4FEBC1B9FFD9}"/>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4" name="Freeform 32">
                <a:extLst>
                  <a:ext uri="{FF2B5EF4-FFF2-40B4-BE49-F238E27FC236}">
                    <a16:creationId xmlns:a16="http://schemas.microsoft.com/office/drawing/2014/main" id="{FF67BBA6-5A73-47E1-804A-6133406C58B9}"/>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5" name="Freeform 33">
                <a:extLst>
                  <a:ext uri="{FF2B5EF4-FFF2-40B4-BE49-F238E27FC236}">
                    <a16:creationId xmlns:a16="http://schemas.microsoft.com/office/drawing/2014/main" id="{28F5EC78-97D4-406E-8CF8-7A23426F5A3F}"/>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6" name="Freeform 34">
                <a:extLst>
                  <a:ext uri="{FF2B5EF4-FFF2-40B4-BE49-F238E27FC236}">
                    <a16:creationId xmlns:a16="http://schemas.microsoft.com/office/drawing/2014/main" id="{0BE833A5-E274-43F8-B262-FDF54413FF3D}"/>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7" name="Line 35">
                <a:extLst>
                  <a:ext uri="{FF2B5EF4-FFF2-40B4-BE49-F238E27FC236}">
                    <a16:creationId xmlns:a16="http://schemas.microsoft.com/office/drawing/2014/main" id="{EBF64B7D-230D-4513-9DA6-030A0B15622C}"/>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56" name="Group 36">
              <a:extLst>
                <a:ext uri="{FF2B5EF4-FFF2-40B4-BE49-F238E27FC236}">
                  <a16:creationId xmlns:a16="http://schemas.microsoft.com/office/drawing/2014/main" id="{DA2CAE58-118E-45DE-9A30-D9D31BB887B9}"/>
                </a:ext>
              </a:extLst>
            </p:cNvPr>
            <p:cNvGrpSpPr>
              <a:grpSpLocks/>
            </p:cNvGrpSpPr>
            <p:nvPr/>
          </p:nvGrpSpPr>
          <p:grpSpPr bwMode="auto">
            <a:xfrm>
              <a:off x="7020" y="8148"/>
              <a:ext cx="1080" cy="2184"/>
              <a:chOff x="1980" y="8148"/>
              <a:chExt cx="1080" cy="2184"/>
            </a:xfrm>
          </p:grpSpPr>
          <p:sp>
            <p:nvSpPr>
              <p:cNvPr id="35874" name="AutoShape 37">
                <a:extLst>
                  <a:ext uri="{FF2B5EF4-FFF2-40B4-BE49-F238E27FC236}">
                    <a16:creationId xmlns:a16="http://schemas.microsoft.com/office/drawing/2014/main" id="{A3E44B27-6F14-4C91-9FBE-D837DAC792D3}"/>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75" name="Text Box 38">
                <a:extLst>
                  <a:ext uri="{FF2B5EF4-FFF2-40B4-BE49-F238E27FC236}">
                    <a16:creationId xmlns:a16="http://schemas.microsoft.com/office/drawing/2014/main" id="{60CAA05E-DE0A-45D3-A325-6C6856365020}"/>
                  </a:ext>
                </a:extLst>
              </p:cNvPr>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f0(b)</a:t>
                </a:r>
              </a:p>
            </p:txBody>
          </p:sp>
          <p:sp>
            <p:nvSpPr>
              <p:cNvPr id="35876" name="Freeform 39">
                <a:extLst>
                  <a:ext uri="{FF2B5EF4-FFF2-40B4-BE49-F238E27FC236}">
                    <a16:creationId xmlns:a16="http://schemas.microsoft.com/office/drawing/2014/main" id="{6208D921-FB40-43F6-BD1E-64A6FE76C3F0}"/>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7" name="Freeform 40">
                <a:extLst>
                  <a:ext uri="{FF2B5EF4-FFF2-40B4-BE49-F238E27FC236}">
                    <a16:creationId xmlns:a16="http://schemas.microsoft.com/office/drawing/2014/main" id="{6503B098-BA57-4DD7-9902-17BD6AEBD716}"/>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8" name="Freeform 41">
                <a:extLst>
                  <a:ext uri="{FF2B5EF4-FFF2-40B4-BE49-F238E27FC236}">
                    <a16:creationId xmlns:a16="http://schemas.microsoft.com/office/drawing/2014/main" id="{47723905-68A6-4F2F-9F82-6C45D788FA3E}"/>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9" name="Freeform 42">
                <a:extLst>
                  <a:ext uri="{FF2B5EF4-FFF2-40B4-BE49-F238E27FC236}">
                    <a16:creationId xmlns:a16="http://schemas.microsoft.com/office/drawing/2014/main" id="{23B27839-0EAF-4C7B-B682-E808A2D9BEDD}"/>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0" name="Line 43">
                <a:extLst>
                  <a:ext uri="{FF2B5EF4-FFF2-40B4-BE49-F238E27FC236}">
                    <a16:creationId xmlns:a16="http://schemas.microsoft.com/office/drawing/2014/main" id="{2753DFD7-F03B-40F4-869B-2C927DCE2536}"/>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57" name="Group 44">
              <a:extLst>
                <a:ext uri="{FF2B5EF4-FFF2-40B4-BE49-F238E27FC236}">
                  <a16:creationId xmlns:a16="http://schemas.microsoft.com/office/drawing/2014/main" id="{27B44B7E-A51B-410E-A56D-7092B66AEA1D}"/>
                </a:ext>
              </a:extLst>
            </p:cNvPr>
            <p:cNvGrpSpPr>
              <a:grpSpLocks/>
            </p:cNvGrpSpPr>
            <p:nvPr/>
          </p:nvGrpSpPr>
          <p:grpSpPr bwMode="auto">
            <a:xfrm>
              <a:off x="8280" y="8148"/>
              <a:ext cx="1080" cy="2184"/>
              <a:chOff x="1980" y="8148"/>
              <a:chExt cx="1080" cy="2184"/>
            </a:xfrm>
          </p:grpSpPr>
          <p:sp>
            <p:nvSpPr>
              <p:cNvPr id="35867" name="AutoShape 45">
                <a:extLst>
                  <a:ext uri="{FF2B5EF4-FFF2-40B4-BE49-F238E27FC236}">
                    <a16:creationId xmlns:a16="http://schemas.microsoft.com/office/drawing/2014/main" id="{7ECD880B-AF90-4BB4-9897-7FB05DA111A2}"/>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68" name="Text Box 46">
                <a:extLst>
                  <a:ext uri="{FF2B5EF4-FFF2-40B4-BE49-F238E27FC236}">
                    <a16:creationId xmlns:a16="http://schemas.microsoft.com/office/drawing/2014/main" id="{64B6A5EB-F8C0-4474-9316-9267398F4772}"/>
                  </a:ext>
                </a:extLst>
              </p:cNvPr>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f1(b)</a:t>
                </a:r>
              </a:p>
            </p:txBody>
          </p:sp>
          <p:sp>
            <p:nvSpPr>
              <p:cNvPr id="35869" name="Freeform 47">
                <a:extLst>
                  <a:ext uri="{FF2B5EF4-FFF2-40B4-BE49-F238E27FC236}">
                    <a16:creationId xmlns:a16="http://schemas.microsoft.com/office/drawing/2014/main" id="{F88E2EB0-E49E-446C-B96D-C55BB6840E79}"/>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0" name="Freeform 48">
                <a:extLst>
                  <a:ext uri="{FF2B5EF4-FFF2-40B4-BE49-F238E27FC236}">
                    <a16:creationId xmlns:a16="http://schemas.microsoft.com/office/drawing/2014/main" id="{910210E3-D58B-4B12-B7E9-B13753AC6151}"/>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1" name="Freeform 49">
                <a:extLst>
                  <a:ext uri="{FF2B5EF4-FFF2-40B4-BE49-F238E27FC236}">
                    <a16:creationId xmlns:a16="http://schemas.microsoft.com/office/drawing/2014/main" id="{389C60D7-B258-44F5-A76F-4D1D2EB1FD77}"/>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2" name="Freeform 50">
                <a:extLst>
                  <a:ext uri="{FF2B5EF4-FFF2-40B4-BE49-F238E27FC236}">
                    <a16:creationId xmlns:a16="http://schemas.microsoft.com/office/drawing/2014/main" id="{47227BCD-B896-47C5-9880-522E1E6276F8}"/>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3" name="Line 51">
                <a:extLst>
                  <a:ext uri="{FF2B5EF4-FFF2-40B4-BE49-F238E27FC236}">
                    <a16:creationId xmlns:a16="http://schemas.microsoft.com/office/drawing/2014/main" id="{5270DE4B-ECDA-46D9-B6A9-FCC7D7D3E4E4}"/>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58" name="Group 52">
              <a:extLst>
                <a:ext uri="{FF2B5EF4-FFF2-40B4-BE49-F238E27FC236}">
                  <a16:creationId xmlns:a16="http://schemas.microsoft.com/office/drawing/2014/main" id="{F16AADE7-D14A-4CA9-AD3F-28F2AB1B85E1}"/>
                </a:ext>
              </a:extLst>
            </p:cNvPr>
            <p:cNvGrpSpPr>
              <a:grpSpLocks/>
            </p:cNvGrpSpPr>
            <p:nvPr/>
          </p:nvGrpSpPr>
          <p:grpSpPr bwMode="auto">
            <a:xfrm>
              <a:off x="9720" y="8148"/>
              <a:ext cx="1080" cy="2184"/>
              <a:chOff x="1980" y="8148"/>
              <a:chExt cx="1080" cy="2184"/>
            </a:xfrm>
          </p:grpSpPr>
          <p:sp>
            <p:nvSpPr>
              <p:cNvPr id="35860" name="AutoShape 53">
                <a:extLst>
                  <a:ext uri="{FF2B5EF4-FFF2-40B4-BE49-F238E27FC236}">
                    <a16:creationId xmlns:a16="http://schemas.microsoft.com/office/drawing/2014/main" id="{F1E890C0-B65D-43E0-B332-D9F73BAFD60C}"/>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61" name="Text Box 54">
                <a:extLst>
                  <a:ext uri="{FF2B5EF4-FFF2-40B4-BE49-F238E27FC236}">
                    <a16:creationId xmlns:a16="http://schemas.microsoft.com/office/drawing/2014/main" id="{413F35A3-451A-4491-9446-6AE3D6AA97E3}"/>
                  </a:ext>
                </a:extLst>
              </p:cNvPr>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latin typeface="华文新魏" panose="02010800040101010101" pitchFamily="2" charset="-122"/>
                    <a:ea typeface="华文新魏" panose="02010800040101010101" pitchFamily="2" charset="-122"/>
                  </a:rPr>
                  <a:t>f2(b)</a:t>
                </a:r>
              </a:p>
            </p:txBody>
          </p:sp>
          <p:sp>
            <p:nvSpPr>
              <p:cNvPr id="35862" name="Freeform 55">
                <a:extLst>
                  <a:ext uri="{FF2B5EF4-FFF2-40B4-BE49-F238E27FC236}">
                    <a16:creationId xmlns:a16="http://schemas.microsoft.com/office/drawing/2014/main" id="{19077C4D-163B-4AD5-A5B5-7FC2A1FC3192}"/>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3" name="Freeform 56">
                <a:extLst>
                  <a:ext uri="{FF2B5EF4-FFF2-40B4-BE49-F238E27FC236}">
                    <a16:creationId xmlns:a16="http://schemas.microsoft.com/office/drawing/2014/main" id="{5B819700-354D-44E6-8A2E-703FDE71ACF7}"/>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4" name="Freeform 57">
                <a:extLst>
                  <a:ext uri="{FF2B5EF4-FFF2-40B4-BE49-F238E27FC236}">
                    <a16:creationId xmlns:a16="http://schemas.microsoft.com/office/drawing/2014/main" id="{74A6A212-3D4A-44B9-BBEC-DEBFC71C3733}"/>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5" name="Freeform 58">
                <a:extLst>
                  <a:ext uri="{FF2B5EF4-FFF2-40B4-BE49-F238E27FC236}">
                    <a16:creationId xmlns:a16="http://schemas.microsoft.com/office/drawing/2014/main" id="{D883FEC1-A2F2-443C-A61B-95D0C5347A2E}"/>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6" name="Line 59">
                <a:extLst>
                  <a:ext uri="{FF2B5EF4-FFF2-40B4-BE49-F238E27FC236}">
                    <a16:creationId xmlns:a16="http://schemas.microsoft.com/office/drawing/2014/main" id="{CF883565-9D0F-4E3C-AAD1-27B8BCDDA294}"/>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59" name="Text Box 60">
              <a:extLst>
                <a:ext uri="{FF2B5EF4-FFF2-40B4-BE49-F238E27FC236}">
                  <a16:creationId xmlns:a16="http://schemas.microsoft.com/office/drawing/2014/main" id="{03B6DB82-CADD-4DAF-994D-68EFD8A88CE5}"/>
                </a:ext>
              </a:extLst>
            </p:cNvPr>
            <p:cNvSpPr txBox="1">
              <a:spLocks noChangeArrowheads="1"/>
            </p:cNvSpPr>
            <p:nvPr/>
          </p:nvSpPr>
          <p:spPr bwMode="auto">
            <a:xfrm>
              <a:off x="3420" y="10800"/>
              <a:ext cx="4860" cy="468"/>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solidFill>
                    <a:srgbClr val="663300"/>
                  </a:solidFill>
                  <a:latin typeface="华文新魏" panose="02010800040101010101" pitchFamily="2" charset="-122"/>
                  <a:ea typeface="华文新魏" panose="02010800040101010101" pitchFamily="2" charset="-122"/>
                </a:rPr>
                <a:t>RAID Level 2 (Redundancy through Hamming Code)</a:t>
              </a:r>
            </a:p>
          </p:txBody>
        </p:sp>
      </p:grpSp>
      <p:sp>
        <p:nvSpPr>
          <p:cNvPr id="35845" name="Rectangle 61">
            <a:extLst>
              <a:ext uri="{FF2B5EF4-FFF2-40B4-BE49-F238E27FC236}">
                <a16:creationId xmlns:a16="http://schemas.microsoft.com/office/drawing/2014/main" id="{CEF7C0BA-BB3D-4405-A57C-0893338D2436}"/>
              </a:ext>
            </a:extLst>
          </p:cNvPr>
          <p:cNvSpPr>
            <a:spLocks noChangeArrowheads="1"/>
          </p:cNvSpPr>
          <p:nvPr/>
        </p:nvSpPr>
        <p:spPr bwMode="auto">
          <a:xfrm>
            <a:off x="1919288" y="282575"/>
            <a:ext cx="5835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(6)</a:t>
            </a:r>
          </a:p>
          <a:p>
            <a:pPr eaLnBrk="1" hangingPunct="1"/>
            <a:r>
              <a:rPr lang="en-US" altLang="zh-CN" sz="3600" b="1">
                <a:solidFill>
                  <a:schemeClr val="tx2"/>
                </a:solidFill>
                <a:latin typeface="华文新魏" panose="02010800040101010101" pitchFamily="2" charset="-122"/>
                <a:ea typeface="华文新魏" panose="02010800040101010101" pitchFamily="2" charset="-122"/>
              </a:rPr>
              <a:t>        </a:t>
            </a:r>
            <a:r>
              <a:rPr lang="en-US" altLang="zh-CN" sz="3200" b="1">
                <a:solidFill>
                  <a:srgbClr val="6600CC"/>
                </a:solidFill>
                <a:latin typeface="华文新魏" panose="02010800040101010101" pitchFamily="2" charset="-122"/>
                <a:ea typeface="华文新魏" panose="02010800040101010101" pitchFamily="2" charset="-122"/>
              </a:rPr>
              <a:t>RAID level 2</a:t>
            </a: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AD820FA-553C-40CC-B7EA-EF1A909CCD2B}"/>
              </a:ext>
            </a:extLst>
          </p:cNvPr>
          <p:cNvSpPr>
            <a:spLocks noGrp="1" noChangeArrowheads="1"/>
          </p:cNvSpPr>
          <p:nvPr>
            <p:ph type="title"/>
          </p:nvPr>
        </p:nvSpPr>
        <p:spPr>
          <a:xfrm>
            <a:off x="685800" y="609600"/>
            <a:ext cx="7608888"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6867" name="Rectangle 3">
            <a:extLst>
              <a:ext uri="{FF2B5EF4-FFF2-40B4-BE49-F238E27FC236}">
                <a16:creationId xmlns:a16="http://schemas.microsoft.com/office/drawing/2014/main" id="{7C1D9796-960F-4706-B2BC-511FB8892196}"/>
              </a:ext>
            </a:extLst>
          </p:cNvPr>
          <p:cNvSpPr>
            <a:spLocks noGrp="1" noChangeArrowheads="1"/>
          </p:cNvSpPr>
          <p:nvPr>
            <p:ph type="body" idx="1"/>
          </p:nvPr>
        </p:nvSpPr>
        <p:spPr>
          <a:xfrm>
            <a:off x="762000" y="914400"/>
            <a:ext cx="7924800" cy="59436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36868" name="Group 46">
            <a:extLst>
              <a:ext uri="{FF2B5EF4-FFF2-40B4-BE49-F238E27FC236}">
                <a16:creationId xmlns:a16="http://schemas.microsoft.com/office/drawing/2014/main" id="{BDF5711B-FFA3-4A85-8098-DB1341343528}"/>
              </a:ext>
            </a:extLst>
          </p:cNvPr>
          <p:cNvGrpSpPr>
            <a:grpSpLocks/>
          </p:cNvGrpSpPr>
          <p:nvPr/>
        </p:nvGrpSpPr>
        <p:grpSpPr bwMode="auto">
          <a:xfrm>
            <a:off x="1066800" y="1828800"/>
            <a:ext cx="6588125" cy="3962400"/>
            <a:chOff x="672" y="1152"/>
            <a:chExt cx="4150" cy="2496"/>
          </a:xfrm>
        </p:grpSpPr>
        <p:grpSp>
          <p:nvGrpSpPr>
            <p:cNvPr id="36870" name="Group 5">
              <a:extLst>
                <a:ext uri="{FF2B5EF4-FFF2-40B4-BE49-F238E27FC236}">
                  <a16:creationId xmlns:a16="http://schemas.microsoft.com/office/drawing/2014/main" id="{9B49C210-D338-430C-AB16-09A2DED89B99}"/>
                </a:ext>
              </a:extLst>
            </p:cNvPr>
            <p:cNvGrpSpPr>
              <a:grpSpLocks/>
            </p:cNvGrpSpPr>
            <p:nvPr/>
          </p:nvGrpSpPr>
          <p:grpSpPr bwMode="auto">
            <a:xfrm>
              <a:off x="672" y="1152"/>
              <a:ext cx="732" cy="1815"/>
              <a:chOff x="1980" y="8148"/>
              <a:chExt cx="1080" cy="2184"/>
            </a:xfrm>
          </p:grpSpPr>
          <p:sp>
            <p:nvSpPr>
              <p:cNvPr id="36903" name="AutoShape 6">
                <a:extLst>
                  <a:ext uri="{FF2B5EF4-FFF2-40B4-BE49-F238E27FC236}">
                    <a16:creationId xmlns:a16="http://schemas.microsoft.com/office/drawing/2014/main" id="{9E45FB70-6A61-4303-8DC2-DB0BD654312E}"/>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904" name="Text Box 7">
                <a:extLst>
                  <a:ext uri="{FF2B5EF4-FFF2-40B4-BE49-F238E27FC236}">
                    <a16:creationId xmlns:a16="http://schemas.microsoft.com/office/drawing/2014/main" id="{F9115502-1F4C-4F37-9347-714AE215B283}"/>
                  </a:ext>
                </a:extLst>
              </p:cNvPr>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b0</a:t>
                </a:r>
              </a:p>
            </p:txBody>
          </p:sp>
          <p:sp>
            <p:nvSpPr>
              <p:cNvPr id="36905" name="Freeform 8">
                <a:extLst>
                  <a:ext uri="{FF2B5EF4-FFF2-40B4-BE49-F238E27FC236}">
                    <a16:creationId xmlns:a16="http://schemas.microsoft.com/office/drawing/2014/main" id="{0EECE721-E0D6-4444-AA84-B0DD08E7532D}"/>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6" name="Freeform 9">
                <a:extLst>
                  <a:ext uri="{FF2B5EF4-FFF2-40B4-BE49-F238E27FC236}">
                    <a16:creationId xmlns:a16="http://schemas.microsoft.com/office/drawing/2014/main" id="{8038505D-242D-485D-B94B-9E69B0109910}"/>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7" name="Freeform 10">
                <a:extLst>
                  <a:ext uri="{FF2B5EF4-FFF2-40B4-BE49-F238E27FC236}">
                    <a16:creationId xmlns:a16="http://schemas.microsoft.com/office/drawing/2014/main" id="{79BDE6CE-0CF4-4D3D-9EC6-9DD0FE309F64}"/>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8" name="Freeform 11">
                <a:extLst>
                  <a:ext uri="{FF2B5EF4-FFF2-40B4-BE49-F238E27FC236}">
                    <a16:creationId xmlns:a16="http://schemas.microsoft.com/office/drawing/2014/main" id="{B85A6588-CC0F-4027-B124-FCFFE760FE3C}"/>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9" name="Line 12">
                <a:extLst>
                  <a:ext uri="{FF2B5EF4-FFF2-40B4-BE49-F238E27FC236}">
                    <a16:creationId xmlns:a16="http://schemas.microsoft.com/office/drawing/2014/main" id="{ED789C43-FEF6-431F-A785-3FC9A30C3183}"/>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71" name="AutoShape 13">
              <a:extLst>
                <a:ext uri="{FF2B5EF4-FFF2-40B4-BE49-F238E27FC236}">
                  <a16:creationId xmlns:a16="http://schemas.microsoft.com/office/drawing/2014/main" id="{22F046C2-38CC-4FD7-A18A-AE37CF2AFB5E}"/>
                </a:ext>
              </a:extLst>
            </p:cNvPr>
            <p:cNvSpPr>
              <a:spLocks noChangeArrowheads="1"/>
            </p:cNvSpPr>
            <p:nvPr/>
          </p:nvSpPr>
          <p:spPr bwMode="auto">
            <a:xfrm>
              <a:off x="1526" y="1152"/>
              <a:ext cx="732" cy="1815"/>
            </a:xfrm>
            <a:prstGeom prst="can">
              <a:avLst>
                <a:gd name="adj" fmla="val 61988"/>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2" name="Text Box 14">
              <a:extLst>
                <a:ext uri="{FF2B5EF4-FFF2-40B4-BE49-F238E27FC236}">
                  <a16:creationId xmlns:a16="http://schemas.microsoft.com/office/drawing/2014/main" id="{10AEC3C5-2AFF-49CF-BA3E-0C8BFCB83392}"/>
                </a:ext>
              </a:extLst>
            </p:cNvPr>
            <p:cNvSpPr txBox="1">
              <a:spLocks noChangeArrowheads="1"/>
            </p:cNvSpPr>
            <p:nvPr/>
          </p:nvSpPr>
          <p:spPr bwMode="auto">
            <a:xfrm>
              <a:off x="1648" y="2189"/>
              <a:ext cx="488" cy="259"/>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b1</a:t>
              </a:r>
            </a:p>
          </p:txBody>
        </p:sp>
        <p:sp>
          <p:nvSpPr>
            <p:cNvPr id="36873" name="Freeform 15">
              <a:extLst>
                <a:ext uri="{FF2B5EF4-FFF2-40B4-BE49-F238E27FC236}">
                  <a16:creationId xmlns:a16="http://schemas.microsoft.com/office/drawing/2014/main" id="{D144323B-19D7-45DB-A0DC-EE36B3F2E30E}"/>
                </a:ext>
              </a:extLst>
            </p:cNvPr>
            <p:cNvSpPr>
              <a:spLocks/>
            </p:cNvSpPr>
            <p:nvPr/>
          </p:nvSpPr>
          <p:spPr bwMode="auto">
            <a:xfrm>
              <a:off x="1526" y="1800"/>
              <a:ext cx="732" cy="129"/>
            </a:xfrm>
            <a:custGeom>
              <a:avLst/>
              <a:gdLst>
                <a:gd name="T0" fmla="*/ 0 w 1440"/>
                <a:gd name="T1" fmla="*/ 0 h 468"/>
                <a:gd name="T2" fmla="*/ 186 w 1440"/>
                <a:gd name="T3" fmla="*/ 36 h 468"/>
                <a:gd name="T4" fmla="*/ 372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4" name="Freeform 16">
              <a:extLst>
                <a:ext uri="{FF2B5EF4-FFF2-40B4-BE49-F238E27FC236}">
                  <a16:creationId xmlns:a16="http://schemas.microsoft.com/office/drawing/2014/main" id="{5A943FF6-2BA1-4A7C-994F-16EACB24424D}"/>
                </a:ext>
              </a:extLst>
            </p:cNvPr>
            <p:cNvSpPr>
              <a:spLocks/>
            </p:cNvSpPr>
            <p:nvPr/>
          </p:nvSpPr>
          <p:spPr bwMode="auto">
            <a:xfrm>
              <a:off x="1526" y="2060"/>
              <a:ext cx="732" cy="129"/>
            </a:xfrm>
            <a:custGeom>
              <a:avLst/>
              <a:gdLst>
                <a:gd name="T0" fmla="*/ 0 w 1440"/>
                <a:gd name="T1" fmla="*/ 0 h 468"/>
                <a:gd name="T2" fmla="*/ 186 w 1440"/>
                <a:gd name="T3" fmla="*/ 36 h 468"/>
                <a:gd name="T4" fmla="*/ 372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5" name="Freeform 17">
              <a:extLst>
                <a:ext uri="{FF2B5EF4-FFF2-40B4-BE49-F238E27FC236}">
                  <a16:creationId xmlns:a16="http://schemas.microsoft.com/office/drawing/2014/main" id="{E6C3335B-0248-4CFF-8FE0-D41ED5E051EC}"/>
                </a:ext>
              </a:extLst>
            </p:cNvPr>
            <p:cNvSpPr>
              <a:spLocks/>
            </p:cNvSpPr>
            <p:nvPr/>
          </p:nvSpPr>
          <p:spPr bwMode="auto">
            <a:xfrm>
              <a:off x="1526" y="2319"/>
              <a:ext cx="732" cy="129"/>
            </a:xfrm>
            <a:custGeom>
              <a:avLst/>
              <a:gdLst>
                <a:gd name="T0" fmla="*/ 0 w 1440"/>
                <a:gd name="T1" fmla="*/ 0 h 468"/>
                <a:gd name="T2" fmla="*/ 186 w 1440"/>
                <a:gd name="T3" fmla="*/ 36 h 468"/>
                <a:gd name="T4" fmla="*/ 372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6" name="Freeform 18">
              <a:extLst>
                <a:ext uri="{FF2B5EF4-FFF2-40B4-BE49-F238E27FC236}">
                  <a16:creationId xmlns:a16="http://schemas.microsoft.com/office/drawing/2014/main" id="{2CDE4574-81F6-4769-880E-CFC1628CC6F4}"/>
                </a:ext>
              </a:extLst>
            </p:cNvPr>
            <p:cNvSpPr>
              <a:spLocks/>
            </p:cNvSpPr>
            <p:nvPr/>
          </p:nvSpPr>
          <p:spPr bwMode="auto">
            <a:xfrm>
              <a:off x="1526" y="2577"/>
              <a:ext cx="732" cy="131"/>
            </a:xfrm>
            <a:custGeom>
              <a:avLst/>
              <a:gdLst>
                <a:gd name="T0" fmla="*/ 0 w 1440"/>
                <a:gd name="T1" fmla="*/ 0 h 468"/>
                <a:gd name="T2" fmla="*/ 186 w 1440"/>
                <a:gd name="T3" fmla="*/ 37 h 468"/>
                <a:gd name="T4" fmla="*/ 372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7" name="Line 19">
              <a:extLst>
                <a:ext uri="{FF2B5EF4-FFF2-40B4-BE49-F238E27FC236}">
                  <a16:creationId xmlns:a16="http://schemas.microsoft.com/office/drawing/2014/main" id="{AFB4B053-F485-4604-8503-59AA70996DB5}"/>
                </a:ext>
              </a:extLst>
            </p:cNvPr>
            <p:cNvSpPr>
              <a:spLocks noChangeShapeType="1"/>
            </p:cNvSpPr>
            <p:nvPr/>
          </p:nvSpPr>
          <p:spPr bwMode="auto">
            <a:xfrm>
              <a:off x="2258" y="2448"/>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8" name="Group 20">
              <a:extLst>
                <a:ext uri="{FF2B5EF4-FFF2-40B4-BE49-F238E27FC236}">
                  <a16:creationId xmlns:a16="http://schemas.microsoft.com/office/drawing/2014/main" id="{BD26C783-115E-46A4-8CDA-1426A7AF41B3}"/>
                </a:ext>
              </a:extLst>
            </p:cNvPr>
            <p:cNvGrpSpPr>
              <a:grpSpLocks/>
            </p:cNvGrpSpPr>
            <p:nvPr/>
          </p:nvGrpSpPr>
          <p:grpSpPr bwMode="auto">
            <a:xfrm>
              <a:off x="2380" y="1152"/>
              <a:ext cx="732" cy="1815"/>
              <a:chOff x="1980" y="8148"/>
              <a:chExt cx="1080" cy="2184"/>
            </a:xfrm>
          </p:grpSpPr>
          <p:sp>
            <p:nvSpPr>
              <p:cNvPr id="36896" name="AutoShape 21">
                <a:extLst>
                  <a:ext uri="{FF2B5EF4-FFF2-40B4-BE49-F238E27FC236}">
                    <a16:creationId xmlns:a16="http://schemas.microsoft.com/office/drawing/2014/main" id="{B2D7F0E0-93C1-40BD-B39A-A74356E68418}"/>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97" name="Text Box 22">
                <a:extLst>
                  <a:ext uri="{FF2B5EF4-FFF2-40B4-BE49-F238E27FC236}">
                    <a16:creationId xmlns:a16="http://schemas.microsoft.com/office/drawing/2014/main" id="{A25BFE0B-D9E8-401C-8B07-48E2573EFFCA}"/>
                  </a:ext>
                </a:extLst>
              </p:cNvPr>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b2</a:t>
                </a:r>
              </a:p>
            </p:txBody>
          </p:sp>
          <p:sp>
            <p:nvSpPr>
              <p:cNvPr id="36898" name="Freeform 23">
                <a:extLst>
                  <a:ext uri="{FF2B5EF4-FFF2-40B4-BE49-F238E27FC236}">
                    <a16:creationId xmlns:a16="http://schemas.microsoft.com/office/drawing/2014/main" id="{5221AB67-9E06-43D3-AC78-4C73BDCEE7C5}"/>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9" name="Freeform 24">
                <a:extLst>
                  <a:ext uri="{FF2B5EF4-FFF2-40B4-BE49-F238E27FC236}">
                    <a16:creationId xmlns:a16="http://schemas.microsoft.com/office/drawing/2014/main" id="{5E000EEC-4E54-4F3D-A0A0-894B7DA1C4FA}"/>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0" name="Freeform 25">
                <a:extLst>
                  <a:ext uri="{FF2B5EF4-FFF2-40B4-BE49-F238E27FC236}">
                    <a16:creationId xmlns:a16="http://schemas.microsoft.com/office/drawing/2014/main" id="{85C15A5F-7580-40F5-99E8-0A64AC245A8D}"/>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1" name="Freeform 26">
                <a:extLst>
                  <a:ext uri="{FF2B5EF4-FFF2-40B4-BE49-F238E27FC236}">
                    <a16:creationId xmlns:a16="http://schemas.microsoft.com/office/drawing/2014/main" id="{7E749416-AD01-4C3C-AF63-46DB30E1ED7A}"/>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2" name="Line 27">
                <a:extLst>
                  <a:ext uri="{FF2B5EF4-FFF2-40B4-BE49-F238E27FC236}">
                    <a16:creationId xmlns:a16="http://schemas.microsoft.com/office/drawing/2014/main" id="{0487D52A-EF1B-466B-8E04-368646A40065}"/>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79" name="Group 28">
              <a:extLst>
                <a:ext uri="{FF2B5EF4-FFF2-40B4-BE49-F238E27FC236}">
                  <a16:creationId xmlns:a16="http://schemas.microsoft.com/office/drawing/2014/main" id="{447B81B2-9527-45B4-B7CA-E512D4A1825C}"/>
                </a:ext>
              </a:extLst>
            </p:cNvPr>
            <p:cNvGrpSpPr>
              <a:grpSpLocks/>
            </p:cNvGrpSpPr>
            <p:nvPr/>
          </p:nvGrpSpPr>
          <p:grpSpPr bwMode="auto">
            <a:xfrm>
              <a:off x="3234" y="1152"/>
              <a:ext cx="734" cy="1815"/>
              <a:chOff x="1980" y="8148"/>
              <a:chExt cx="1080" cy="2184"/>
            </a:xfrm>
          </p:grpSpPr>
          <p:sp>
            <p:nvSpPr>
              <p:cNvPr id="36889" name="AutoShape 29">
                <a:extLst>
                  <a:ext uri="{FF2B5EF4-FFF2-40B4-BE49-F238E27FC236}">
                    <a16:creationId xmlns:a16="http://schemas.microsoft.com/office/drawing/2014/main" id="{097E7336-A01B-44D6-B446-634B48DAE165}"/>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90" name="Text Box 30">
                <a:extLst>
                  <a:ext uri="{FF2B5EF4-FFF2-40B4-BE49-F238E27FC236}">
                    <a16:creationId xmlns:a16="http://schemas.microsoft.com/office/drawing/2014/main" id="{626D4CD1-CE09-4818-8835-DC5B4BAD1B54}"/>
                  </a:ext>
                </a:extLst>
              </p:cNvPr>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b3</a:t>
                </a:r>
              </a:p>
            </p:txBody>
          </p:sp>
          <p:sp>
            <p:nvSpPr>
              <p:cNvPr id="36891" name="Freeform 31">
                <a:extLst>
                  <a:ext uri="{FF2B5EF4-FFF2-40B4-BE49-F238E27FC236}">
                    <a16:creationId xmlns:a16="http://schemas.microsoft.com/office/drawing/2014/main" id="{30FFA9F9-F8B3-4984-A5D6-FA34E3DE2543}"/>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2" name="Freeform 32">
                <a:extLst>
                  <a:ext uri="{FF2B5EF4-FFF2-40B4-BE49-F238E27FC236}">
                    <a16:creationId xmlns:a16="http://schemas.microsoft.com/office/drawing/2014/main" id="{1B7EAE39-AD5F-4A57-BE22-0DE0A18BFA66}"/>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3" name="Freeform 33">
                <a:extLst>
                  <a:ext uri="{FF2B5EF4-FFF2-40B4-BE49-F238E27FC236}">
                    <a16:creationId xmlns:a16="http://schemas.microsoft.com/office/drawing/2014/main" id="{72D942BB-7125-4157-9E03-6869B42CDB31}"/>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4" name="Freeform 34">
                <a:extLst>
                  <a:ext uri="{FF2B5EF4-FFF2-40B4-BE49-F238E27FC236}">
                    <a16:creationId xmlns:a16="http://schemas.microsoft.com/office/drawing/2014/main" id="{B3AE2C69-87CF-4C59-8954-9FB167C2ADA5}"/>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5" name="Line 35">
                <a:extLst>
                  <a:ext uri="{FF2B5EF4-FFF2-40B4-BE49-F238E27FC236}">
                    <a16:creationId xmlns:a16="http://schemas.microsoft.com/office/drawing/2014/main" id="{0FA97369-F536-463F-8894-30734FFAE017}"/>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80" name="Group 36">
              <a:extLst>
                <a:ext uri="{FF2B5EF4-FFF2-40B4-BE49-F238E27FC236}">
                  <a16:creationId xmlns:a16="http://schemas.microsoft.com/office/drawing/2014/main" id="{4AF33F81-2AB3-42EF-BC56-47F10D8AE08B}"/>
                </a:ext>
              </a:extLst>
            </p:cNvPr>
            <p:cNvGrpSpPr>
              <a:grpSpLocks/>
            </p:cNvGrpSpPr>
            <p:nvPr/>
          </p:nvGrpSpPr>
          <p:grpSpPr bwMode="auto">
            <a:xfrm>
              <a:off x="4090" y="1152"/>
              <a:ext cx="732" cy="1815"/>
              <a:chOff x="1980" y="8148"/>
              <a:chExt cx="1080" cy="2184"/>
            </a:xfrm>
          </p:grpSpPr>
          <p:sp>
            <p:nvSpPr>
              <p:cNvPr id="36882" name="AutoShape 37">
                <a:extLst>
                  <a:ext uri="{FF2B5EF4-FFF2-40B4-BE49-F238E27FC236}">
                    <a16:creationId xmlns:a16="http://schemas.microsoft.com/office/drawing/2014/main" id="{BEF37A85-5DF1-46FC-ABCB-372FCC1BF36B}"/>
                  </a:ext>
                </a:extLst>
              </p:cNvPr>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3" name="Text Box 38">
                <a:extLst>
                  <a:ext uri="{FF2B5EF4-FFF2-40B4-BE49-F238E27FC236}">
                    <a16:creationId xmlns:a16="http://schemas.microsoft.com/office/drawing/2014/main" id="{5CFB58DA-C993-4814-BF89-EA74A936BD6C}"/>
                  </a:ext>
                </a:extLst>
              </p:cNvPr>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P(b)</a:t>
                </a:r>
              </a:p>
            </p:txBody>
          </p:sp>
          <p:sp>
            <p:nvSpPr>
              <p:cNvPr id="36884" name="Freeform 39">
                <a:extLst>
                  <a:ext uri="{FF2B5EF4-FFF2-40B4-BE49-F238E27FC236}">
                    <a16:creationId xmlns:a16="http://schemas.microsoft.com/office/drawing/2014/main" id="{CAAD4D6B-4159-4BF1-8FEB-399ABFC17D23}"/>
                  </a:ext>
                </a:extLst>
              </p:cNvPr>
              <p:cNvSpPr>
                <a:spLocks/>
              </p:cNvSpPr>
              <p:nvPr/>
            </p:nvSpPr>
            <p:spPr bwMode="auto">
              <a:xfrm>
                <a:off x="1980" y="892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5" name="Freeform 40">
                <a:extLst>
                  <a:ext uri="{FF2B5EF4-FFF2-40B4-BE49-F238E27FC236}">
                    <a16:creationId xmlns:a16="http://schemas.microsoft.com/office/drawing/2014/main" id="{622F4CF3-5DB2-43F0-B7F0-ACD8CDEF0147}"/>
                  </a:ext>
                </a:extLst>
              </p:cNvPr>
              <p:cNvSpPr>
                <a:spLocks/>
              </p:cNvSpPr>
              <p:nvPr/>
            </p:nvSpPr>
            <p:spPr bwMode="auto">
              <a:xfrm>
                <a:off x="1980" y="924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6" name="Freeform 41">
                <a:extLst>
                  <a:ext uri="{FF2B5EF4-FFF2-40B4-BE49-F238E27FC236}">
                    <a16:creationId xmlns:a16="http://schemas.microsoft.com/office/drawing/2014/main" id="{180E3E79-01B5-44CD-A816-6DC5D88E56A5}"/>
                  </a:ext>
                </a:extLst>
              </p:cNvPr>
              <p:cNvSpPr>
                <a:spLocks/>
              </p:cNvSpPr>
              <p:nvPr/>
            </p:nvSpPr>
            <p:spPr bwMode="auto">
              <a:xfrm>
                <a:off x="1980" y="9552"/>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7" name="Freeform 42">
                <a:extLst>
                  <a:ext uri="{FF2B5EF4-FFF2-40B4-BE49-F238E27FC236}">
                    <a16:creationId xmlns:a16="http://schemas.microsoft.com/office/drawing/2014/main" id="{C5EAFCDF-9CA5-47B0-BACC-E924B5975272}"/>
                  </a:ext>
                </a:extLst>
              </p:cNvPr>
              <p:cNvSpPr>
                <a:spLocks/>
              </p:cNvSpPr>
              <p:nvPr/>
            </p:nvSpPr>
            <p:spPr bwMode="auto">
              <a:xfrm>
                <a:off x="1980" y="986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8" name="Line 43">
                <a:extLst>
                  <a:ext uri="{FF2B5EF4-FFF2-40B4-BE49-F238E27FC236}">
                    <a16:creationId xmlns:a16="http://schemas.microsoft.com/office/drawing/2014/main" id="{7817F760-EFC8-4F2C-995B-885A8AA799EA}"/>
                  </a:ext>
                </a:extLst>
              </p:cNvPr>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81" name="Text Box 44">
              <a:extLst>
                <a:ext uri="{FF2B5EF4-FFF2-40B4-BE49-F238E27FC236}">
                  <a16:creationId xmlns:a16="http://schemas.microsoft.com/office/drawing/2014/main" id="{F215B57F-1FB5-4C90-AD02-71243AB3207E}"/>
                </a:ext>
              </a:extLst>
            </p:cNvPr>
            <p:cNvSpPr txBox="1">
              <a:spLocks noChangeArrowheads="1"/>
            </p:cNvSpPr>
            <p:nvPr/>
          </p:nvSpPr>
          <p:spPr bwMode="auto">
            <a:xfrm>
              <a:off x="912" y="3168"/>
              <a:ext cx="3648" cy="480"/>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800">
                  <a:solidFill>
                    <a:srgbClr val="663300"/>
                  </a:solidFill>
                </a:rPr>
                <a:t> RAID Level 3 (Bit interleaved Parity)</a:t>
              </a:r>
            </a:p>
          </p:txBody>
        </p:sp>
      </p:grpSp>
      <p:sp>
        <p:nvSpPr>
          <p:cNvPr id="36869" name="Rectangle 45">
            <a:extLst>
              <a:ext uri="{FF2B5EF4-FFF2-40B4-BE49-F238E27FC236}">
                <a16:creationId xmlns:a16="http://schemas.microsoft.com/office/drawing/2014/main" id="{39723C78-3FC1-4709-9B3B-36CF257379A4}"/>
              </a:ext>
            </a:extLst>
          </p:cNvPr>
          <p:cNvSpPr>
            <a:spLocks noChangeArrowheads="1"/>
          </p:cNvSpPr>
          <p:nvPr/>
        </p:nvSpPr>
        <p:spPr bwMode="auto">
          <a:xfrm>
            <a:off x="1676400" y="304800"/>
            <a:ext cx="5835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(7)</a:t>
            </a:r>
          </a:p>
          <a:p>
            <a:pPr eaLnBrk="1" hangingPunct="1"/>
            <a:r>
              <a:rPr lang="en-US" altLang="zh-CN" sz="3600" b="1">
                <a:solidFill>
                  <a:schemeClr val="tx2"/>
                </a:solidFill>
                <a:latin typeface="华文新魏" panose="02010800040101010101" pitchFamily="2" charset="-122"/>
                <a:ea typeface="华文新魏" panose="02010800040101010101" pitchFamily="2" charset="-122"/>
              </a:rPr>
              <a:t>        RAID level 3</a:t>
            </a:r>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345B56C-D5C6-494D-A02F-D3B5DD70CD96}"/>
              </a:ext>
            </a:extLst>
          </p:cNvPr>
          <p:cNvSpPr>
            <a:spLocks noGrp="1" noChangeArrowheads="1"/>
          </p:cNvSpPr>
          <p:nvPr>
            <p:ph type="title"/>
          </p:nvPr>
        </p:nvSpPr>
        <p:spPr>
          <a:xfrm>
            <a:off x="685800" y="609600"/>
            <a:ext cx="7304088"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7891" name="Rectangle 3">
            <a:extLst>
              <a:ext uri="{FF2B5EF4-FFF2-40B4-BE49-F238E27FC236}">
                <a16:creationId xmlns:a16="http://schemas.microsoft.com/office/drawing/2014/main" id="{C5F8BE63-A861-48EA-A214-E55473E0EADB}"/>
              </a:ext>
            </a:extLst>
          </p:cNvPr>
          <p:cNvSpPr>
            <a:spLocks noGrp="1" noChangeArrowheads="1"/>
          </p:cNvSpPr>
          <p:nvPr>
            <p:ph type="body" idx="1"/>
          </p:nvPr>
        </p:nvSpPr>
        <p:spPr>
          <a:xfrm>
            <a:off x="762000" y="914400"/>
            <a:ext cx="7848600" cy="57150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a:p>
            <a:pPr eaLnBrk="1" hangingPunct="1">
              <a:buFontTx/>
              <a:buNone/>
            </a:pPr>
            <a:r>
              <a:rPr lang="en-US" altLang="zh-CN">
                <a:latin typeface="华文新魏" panose="02010800040101010101" pitchFamily="2" charset="-122"/>
                <a:ea typeface="华文新魏" panose="02010800040101010101" pitchFamily="2" charset="-122"/>
              </a:rPr>
              <a:t> </a:t>
            </a:r>
          </a:p>
          <a:p>
            <a:pPr eaLnBrk="1" hangingPunct="1">
              <a:buFontTx/>
              <a:buNone/>
            </a:pPr>
            <a:endParaRPr lang="en-US" altLang="zh-CN">
              <a:latin typeface="华文新魏" panose="02010800040101010101" pitchFamily="2" charset="-122"/>
              <a:ea typeface="华文新魏" panose="02010800040101010101" pitchFamily="2" charset="-122"/>
            </a:endParaRPr>
          </a:p>
        </p:txBody>
      </p:sp>
      <p:grpSp>
        <p:nvGrpSpPr>
          <p:cNvPr id="37892" name="Group 65">
            <a:extLst>
              <a:ext uri="{FF2B5EF4-FFF2-40B4-BE49-F238E27FC236}">
                <a16:creationId xmlns:a16="http://schemas.microsoft.com/office/drawing/2014/main" id="{F32B63B3-4EBC-47D9-997D-A44B540BCA7A}"/>
              </a:ext>
            </a:extLst>
          </p:cNvPr>
          <p:cNvGrpSpPr>
            <a:grpSpLocks/>
          </p:cNvGrpSpPr>
          <p:nvPr/>
        </p:nvGrpSpPr>
        <p:grpSpPr bwMode="auto">
          <a:xfrm>
            <a:off x="838200" y="1905000"/>
            <a:ext cx="7162800" cy="4164013"/>
            <a:chOff x="336" y="1248"/>
            <a:chExt cx="4272" cy="2480"/>
          </a:xfrm>
        </p:grpSpPr>
        <p:grpSp>
          <p:nvGrpSpPr>
            <p:cNvPr id="37894" name="Group 5">
              <a:extLst>
                <a:ext uri="{FF2B5EF4-FFF2-40B4-BE49-F238E27FC236}">
                  <a16:creationId xmlns:a16="http://schemas.microsoft.com/office/drawing/2014/main" id="{362E5FF3-9A37-4F8C-9F8F-E3BB99143E2B}"/>
                </a:ext>
              </a:extLst>
            </p:cNvPr>
            <p:cNvGrpSpPr>
              <a:grpSpLocks/>
            </p:cNvGrpSpPr>
            <p:nvPr/>
          </p:nvGrpSpPr>
          <p:grpSpPr bwMode="auto">
            <a:xfrm>
              <a:off x="336" y="1248"/>
              <a:ext cx="832" cy="2064"/>
              <a:chOff x="2160" y="2064"/>
              <a:chExt cx="1080" cy="2184"/>
            </a:xfrm>
          </p:grpSpPr>
          <p:sp>
            <p:nvSpPr>
              <p:cNvPr id="37943" name="AutoShape 6">
                <a:extLst>
                  <a:ext uri="{FF2B5EF4-FFF2-40B4-BE49-F238E27FC236}">
                    <a16:creationId xmlns:a16="http://schemas.microsoft.com/office/drawing/2014/main" id="{51E69C80-D9BF-4A81-9C4F-E91F4B59BABD}"/>
                  </a:ext>
                </a:extLst>
              </p:cNvPr>
              <p:cNvSpPr>
                <a:spLocks noChangeArrowheads="1"/>
              </p:cNvSpPr>
              <p:nvPr/>
            </p:nvSpPr>
            <p:spPr bwMode="auto">
              <a:xfrm>
                <a:off x="216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44" name="Text Box 7">
                <a:extLst>
                  <a:ext uri="{FF2B5EF4-FFF2-40B4-BE49-F238E27FC236}">
                    <a16:creationId xmlns:a16="http://schemas.microsoft.com/office/drawing/2014/main" id="{6D10D40B-83A5-4B29-A276-24D3942E80DC}"/>
                  </a:ext>
                </a:extLst>
              </p:cNvPr>
              <p:cNvSpPr txBox="1">
                <a:spLocks noChangeArrowheads="1"/>
              </p:cNvSpPr>
              <p:nvPr/>
            </p:nvSpPr>
            <p:spPr bwMode="auto">
              <a:xfrm>
                <a:off x="234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block0</a:t>
                </a:r>
              </a:p>
            </p:txBody>
          </p:sp>
          <p:sp>
            <p:nvSpPr>
              <p:cNvPr id="37945" name="Text Box 8">
                <a:extLst>
                  <a:ext uri="{FF2B5EF4-FFF2-40B4-BE49-F238E27FC236}">
                    <a16:creationId xmlns:a16="http://schemas.microsoft.com/office/drawing/2014/main" id="{D1FF8990-DDBA-47F8-9D30-25A6D2AC41F2}"/>
                  </a:ext>
                </a:extLst>
              </p:cNvPr>
              <p:cNvSpPr txBox="1">
                <a:spLocks noChangeArrowheads="1"/>
              </p:cNvSpPr>
              <p:nvPr/>
            </p:nvSpPr>
            <p:spPr bwMode="auto">
              <a:xfrm>
                <a:off x="234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rPr>
                  <a:t>block4</a:t>
                </a:r>
              </a:p>
            </p:txBody>
          </p:sp>
          <p:sp>
            <p:nvSpPr>
              <p:cNvPr id="37946" name="Text Box 9">
                <a:extLst>
                  <a:ext uri="{FF2B5EF4-FFF2-40B4-BE49-F238E27FC236}">
                    <a16:creationId xmlns:a16="http://schemas.microsoft.com/office/drawing/2014/main" id="{A933275A-56D7-4140-8A43-70AA3A8A2C43}"/>
                  </a:ext>
                </a:extLst>
              </p:cNvPr>
              <p:cNvSpPr txBox="1">
                <a:spLocks noChangeArrowheads="1"/>
              </p:cNvSpPr>
              <p:nvPr/>
            </p:nvSpPr>
            <p:spPr bwMode="auto">
              <a:xfrm>
                <a:off x="234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rPr>
                  <a:t>block8</a:t>
                </a:r>
              </a:p>
            </p:txBody>
          </p:sp>
          <p:sp>
            <p:nvSpPr>
              <p:cNvPr id="37947" name="Text Box 10">
                <a:extLst>
                  <a:ext uri="{FF2B5EF4-FFF2-40B4-BE49-F238E27FC236}">
                    <a16:creationId xmlns:a16="http://schemas.microsoft.com/office/drawing/2014/main" id="{7EAA64A0-C692-49B4-A22F-4F5BE3847783}"/>
                  </a:ext>
                </a:extLst>
              </p:cNvPr>
              <p:cNvSpPr txBox="1">
                <a:spLocks noChangeArrowheads="1"/>
              </p:cNvSpPr>
              <p:nvPr/>
            </p:nvSpPr>
            <p:spPr bwMode="auto">
              <a:xfrm>
                <a:off x="234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rPr>
                  <a:t>block12</a:t>
                </a:r>
              </a:p>
            </p:txBody>
          </p:sp>
          <p:sp>
            <p:nvSpPr>
              <p:cNvPr id="37948" name="Freeform 11">
                <a:extLst>
                  <a:ext uri="{FF2B5EF4-FFF2-40B4-BE49-F238E27FC236}">
                    <a16:creationId xmlns:a16="http://schemas.microsoft.com/office/drawing/2014/main" id="{6236CD5E-A498-4D44-B727-B22E0546F46B}"/>
                  </a:ext>
                </a:extLst>
              </p:cNvPr>
              <p:cNvSpPr>
                <a:spLocks/>
              </p:cNvSpPr>
              <p:nvPr/>
            </p:nvSpPr>
            <p:spPr bwMode="auto">
              <a:xfrm>
                <a:off x="216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9" name="Freeform 12">
                <a:extLst>
                  <a:ext uri="{FF2B5EF4-FFF2-40B4-BE49-F238E27FC236}">
                    <a16:creationId xmlns:a16="http://schemas.microsoft.com/office/drawing/2014/main" id="{E1135E44-B318-4168-9AF3-C9A34B157819}"/>
                  </a:ext>
                </a:extLst>
              </p:cNvPr>
              <p:cNvSpPr>
                <a:spLocks/>
              </p:cNvSpPr>
              <p:nvPr/>
            </p:nvSpPr>
            <p:spPr bwMode="auto">
              <a:xfrm>
                <a:off x="216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0" name="Freeform 13">
                <a:extLst>
                  <a:ext uri="{FF2B5EF4-FFF2-40B4-BE49-F238E27FC236}">
                    <a16:creationId xmlns:a16="http://schemas.microsoft.com/office/drawing/2014/main" id="{89858EC7-DC7B-4B54-8006-BC19B1B2C333}"/>
                  </a:ext>
                </a:extLst>
              </p:cNvPr>
              <p:cNvSpPr>
                <a:spLocks/>
              </p:cNvSpPr>
              <p:nvPr/>
            </p:nvSpPr>
            <p:spPr bwMode="auto">
              <a:xfrm>
                <a:off x="216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1" name="Freeform 14">
                <a:extLst>
                  <a:ext uri="{FF2B5EF4-FFF2-40B4-BE49-F238E27FC236}">
                    <a16:creationId xmlns:a16="http://schemas.microsoft.com/office/drawing/2014/main" id="{269303CF-A68A-4C64-8473-6E0E33AD5985}"/>
                  </a:ext>
                </a:extLst>
              </p:cNvPr>
              <p:cNvSpPr>
                <a:spLocks/>
              </p:cNvSpPr>
              <p:nvPr/>
            </p:nvSpPr>
            <p:spPr bwMode="auto">
              <a:xfrm>
                <a:off x="216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2" name="Line 15">
                <a:extLst>
                  <a:ext uri="{FF2B5EF4-FFF2-40B4-BE49-F238E27FC236}">
                    <a16:creationId xmlns:a16="http://schemas.microsoft.com/office/drawing/2014/main" id="{373668E7-5BA2-452A-A545-AA9F9697FFCD}"/>
                  </a:ext>
                </a:extLst>
              </p:cNvPr>
              <p:cNvSpPr>
                <a:spLocks noChangeShapeType="1"/>
              </p:cNvSpPr>
              <p:nvPr/>
            </p:nvSpPr>
            <p:spPr bwMode="auto">
              <a:xfrm>
                <a:off x="32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895" name="Group 16">
              <a:extLst>
                <a:ext uri="{FF2B5EF4-FFF2-40B4-BE49-F238E27FC236}">
                  <a16:creationId xmlns:a16="http://schemas.microsoft.com/office/drawing/2014/main" id="{F43AF325-5179-427F-AF22-1E5FB9D8D41B}"/>
                </a:ext>
              </a:extLst>
            </p:cNvPr>
            <p:cNvGrpSpPr>
              <a:grpSpLocks/>
            </p:cNvGrpSpPr>
            <p:nvPr/>
          </p:nvGrpSpPr>
          <p:grpSpPr bwMode="auto">
            <a:xfrm>
              <a:off x="1283" y="1248"/>
              <a:ext cx="688" cy="2064"/>
              <a:chOff x="3600" y="2064"/>
              <a:chExt cx="1080" cy="2184"/>
            </a:xfrm>
          </p:grpSpPr>
          <p:sp>
            <p:nvSpPr>
              <p:cNvPr id="37933" name="AutoShape 17">
                <a:extLst>
                  <a:ext uri="{FF2B5EF4-FFF2-40B4-BE49-F238E27FC236}">
                    <a16:creationId xmlns:a16="http://schemas.microsoft.com/office/drawing/2014/main" id="{1F9C736F-EBEB-4004-A666-DD723FA655C6}"/>
                  </a:ext>
                </a:extLst>
              </p:cNvPr>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34" name="Text Box 18">
                <a:extLst>
                  <a:ext uri="{FF2B5EF4-FFF2-40B4-BE49-F238E27FC236}">
                    <a16:creationId xmlns:a16="http://schemas.microsoft.com/office/drawing/2014/main" id="{6F358729-CADE-438A-A523-AB18A4A1A68E}"/>
                  </a:ext>
                </a:extLst>
              </p:cNvPr>
              <p:cNvSpPr txBox="1">
                <a:spLocks noChangeArrowheads="1"/>
              </p:cNvSpPr>
              <p:nvPr/>
            </p:nvSpPr>
            <p:spPr bwMode="auto">
              <a:xfrm>
                <a:off x="378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block1</a:t>
                </a:r>
              </a:p>
            </p:txBody>
          </p:sp>
          <p:sp>
            <p:nvSpPr>
              <p:cNvPr id="37935" name="Text Box 19">
                <a:extLst>
                  <a:ext uri="{FF2B5EF4-FFF2-40B4-BE49-F238E27FC236}">
                    <a16:creationId xmlns:a16="http://schemas.microsoft.com/office/drawing/2014/main" id="{2EC9EF98-0442-454E-B73E-5AF96058DD94}"/>
                  </a:ext>
                </a:extLst>
              </p:cNvPr>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rPr>
                  <a:t>block5</a:t>
                </a:r>
              </a:p>
            </p:txBody>
          </p:sp>
          <p:sp>
            <p:nvSpPr>
              <p:cNvPr id="37936" name="Text Box 20">
                <a:extLst>
                  <a:ext uri="{FF2B5EF4-FFF2-40B4-BE49-F238E27FC236}">
                    <a16:creationId xmlns:a16="http://schemas.microsoft.com/office/drawing/2014/main" id="{56C18180-A695-4F14-8172-0982FF710AB9}"/>
                  </a:ext>
                </a:extLst>
              </p:cNvPr>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rPr>
                  <a:t>block9</a:t>
                </a:r>
              </a:p>
            </p:txBody>
          </p:sp>
          <p:sp>
            <p:nvSpPr>
              <p:cNvPr id="37937" name="Text Box 21">
                <a:extLst>
                  <a:ext uri="{FF2B5EF4-FFF2-40B4-BE49-F238E27FC236}">
                    <a16:creationId xmlns:a16="http://schemas.microsoft.com/office/drawing/2014/main" id="{74544CF9-5D83-4814-9356-B8AFE5E8E542}"/>
                  </a:ext>
                </a:extLst>
              </p:cNvPr>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663300"/>
                    </a:solidFill>
                  </a:rPr>
                  <a:t>block13</a:t>
                </a:r>
              </a:p>
            </p:txBody>
          </p:sp>
          <p:sp>
            <p:nvSpPr>
              <p:cNvPr id="37938" name="Freeform 22">
                <a:extLst>
                  <a:ext uri="{FF2B5EF4-FFF2-40B4-BE49-F238E27FC236}">
                    <a16:creationId xmlns:a16="http://schemas.microsoft.com/office/drawing/2014/main" id="{C7E67B0B-8842-4294-92CA-CDF6B22AB36C}"/>
                  </a:ext>
                </a:extLst>
              </p:cNvPr>
              <p:cNvSpPr>
                <a:spLocks/>
              </p:cNvSpPr>
              <p:nvPr/>
            </p:nvSpPr>
            <p:spPr bwMode="auto">
              <a:xfrm>
                <a:off x="36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9" name="Freeform 23">
                <a:extLst>
                  <a:ext uri="{FF2B5EF4-FFF2-40B4-BE49-F238E27FC236}">
                    <a16:creationId xmlns:a16="http://schemas.microsoft.com/office/drawing/2014/main" id="{1DAA5900-A003-4CA8-9CAD-9A225280BCC3}"/>
                  </a:ext>
                </a:extLst>
              </p:cNvPr>
              <p:cNvSpPr>
                <a:spLocks/>
              </p:cNvSpPr>
              <p:nvPr/>
            </p:nvSpPr>
            <p:spPr bwMode="auto">
              <a:xfrm>
                <a:off x="36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0" name="Freeform 24">
                <a:extLst>
                  <a:ext uri="{FF2B5EF4-FFF2-40B4-BE49-F238E27FC236}">
                    <a16:creationId xmlns:a16="http://schemas.microsoft.com/office/drawing/2014/main" id="{D606DBCF-EE7A-4EB0-AD1C-910CEA5DC39C}"/>
                  </a:ext>
                </a:extLst>
              </p:cNvPr>
              <p:cNvSpPr>
                <a:spLocks/>
              </p:cNvSpPr>
              <p:nvPr/>
            </p:nvSpPr>
            <p:spPr bwMode="auto">
              <a:xfrm>
                <a:off x="36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1" name="Freeform 25">
                <a:extLst>
                  <a:ext uri="{FF2B5EF4-FFF2-40B4-BE49-F238E27FC236}">
                    <a16:creationId xmlns:a16="http://schemas.microsoft.com/office/drawing/2014/main" id="{AAC90CC9-83F0-43FA-B352-A7A9EF38DE52}"/>
                  </a:ext>
                </a:extLst>
              </p:cNvPr>
              <p:cNvSpPr>
                <a:spLocks/>
              </p:cNvSpPr>
              <p:nvPr/>
            </p:nvSpPr>
            <p:spPr bwMode="auto">
              <a:xfrm>
                <a:off x="36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2" name="Line 26">
                <a:extLst>
                  <a:ext uri="{FF2B5EF4-FFF2-40B4-BE49-F238E27FC236}">
                    <a16:creationId xmlns:a16="http://schemas.microsoft.com/office/drawing/2014/main" id="{EE087D73-BE40-4B0F-9C42-D9278D95709D}"/>
                  </a:ext>
                </a:extLst>
              </p:cNvPr>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896" name="Group 27">
              <a:extLst>
                <a:ext uri="{FF2B5EF4-FFF2-40B4-BE49-F238E27FC236}">
                  <a16:creationId xmlns:a16="http://schemas.microsoft.com/office/drawing/2014/main" id="{DDE4AF6C-0A2A-45BB-93ED-E3AE20E155D8}"/>
                </a:ext>
              </a:extLst>
            </p:cNvPr>
            <p:cNvGrpSpPr>
              <a:grpSpLocks/>
            </p:cNvGrpSpPr>
            <p:nvPr/>
          </p:nvGrpSpPr>
          <p:grpSpPr bwMode="auto">
            <a:xfrm>
              <a:off x="2888" y="1248"/>
              <a:ext cx="688" cy="2064"/>
              <a:chOff x="5040" y="2064"/>
              <a:chExt cx="1080" cy="2184"/>
            </a:xfrm>
          </p:grpSpPr>
          <p:sp>
            <p:nvSpPr>
              <p:cNvPr id="37924" name="AutoShape 28">
                <a:extLst>
                  <a:ext uri="{FF2B5EF4-FFF2-40B4-BE49-F238E27FC236}">
                    <a16:creationId xmlns:a16="http://schemas.microsoft.com/office/drawing/2014/main" id="{D2BBBEEF-7BDF-4602-826A-96DA7F89B3F2}"/>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25" name="Text Box 29">
                <a:extLst>
                  <a:ext uri="{FF2B5EF4-FFF2-40B4-BE49-F238E27FC236}">
                    <a16:creationId xmlns:a16="http://schemas.microsoft.com/office/drawing/2014/main" id="{9A4D4CB5-2839-4A53-909B-DC582138A558}"/>
                  </a:ext>
                </a:extLst>
              </p:cNvPr>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block3</a:t>
                </a:r>
              </a:p>
            </p:txBody>
          </p:sp>
          <p:sp>
            <p:nvSpPr>
              <p:cNvPr id="37926" name="Text Box 30">
                <a:extLst>
                  <a:ext uri="{FF2B5EF4-FFF2-40B4-BE49-F238E27FC236}">
                    <a16:creationId xmlns:a16="http://schemas.microsoft.com/office/drawing/2014/main" id="{6E8831E6-BB3A-40E3-8F09-5CE885600C1F}"/>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block7</a:t>
                </a:r>
              </a:p>
            </p:txBody>
          </p:sp>
          <p:sp>
            <p:nvSpPr>
              <p:cNvPr id="37927" name="Text Box 31">
                <a:extLst>
                  <a:ext uri="{FF2B5EF4-FFF2-40B4-BE49-F238E27FC236}">
                    <a16:creationId xmlns:a16="http://schemas.microsoft.com/office/drawing/2014/main" id="{DC1A90C3-5D1E-45CF-9520-55D5663DCF78}"/>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block15</a:t>
                </a:r>
              </a:p>
            </p:txBody>
          </p:sp>
          <p:sp>
            <p:nvSpPr>
              <p:cNvPr id="37928" name="Freeform 32">
                <a:extLst>
                  <a:ext uri="{FF2B5EF4-FFF2-40B4-BE49-F238E27FC236}">
                    <a16:creationId xmlns:a16="http://schemas.microsoft.com/office/drawing/2014/main" id="{85ED692C-7325-47DE-A935-0E97A64EC9AB}"/>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9" name="Freeform 33">
                <a:extLst>
                  <a:ext uri="{FF2B5EF4-FFF2-40B4-BE49-F238E27FC236}">
                    <a16:creationId xmlns:a16="http://schemas.microsoft.com/office/drawing/2014/main" id="{47E8F9D5-6986-4AD6-8A2A-91CB6EAF8030}"/>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0" name="Freeform 34">
                <a:extLst>
                  <a:ext uri="{FF2B5EF4-FFF2-40B4-BE49-F238E27FC236}">
                    <a16:creationId xmlns:a16="http://schemas.microsoft.com/office/drawing/2014/main" id="{EBCFA153-5B46-436A-9AF6-53D3F0871845}"/>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1" name="Line 35">
                <a:extLst>
                  <a:ext uri="{FF2B5EF4-FFF2-40B4-BE49-F238E27FC236}">
                    <a16:creationId xmlns:a16="http://schemas.microsoft.com/office/drawing/2014/main" id="{5BF4FA23-C315-4AB0-A06D-52596FCF727E}"/>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2" name="Freeform 36">
                <a:extLst>
                  <a:ext uri="{FF2B5EF4-FFF2-40B4-BE49-F238E27FC236}">
                    <a16:creationId xmlns:a16="http://schemas.microsoft.com/office/drawing/2014/main" id="{5821D68C-1ADB-4F69-970D-1BA90610FF68}"/>
                  </a:ext>
                </a:extLst>
              </p:cNvPr>
              <p:cNvSpPr>
                <a:spLocks/>
              </p:cNvSpPr>
              <p:nvPr/>
            </p:nvSpPr>
            <p:spPr bwMode="auto">
              <a:xfrm>
                <a:off x="504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897" name="Text Box 37">
              <a:extLst>
                <a:ext uri="{FF2B5EF4-FFF2-40B4-BE49-F238E27FC236}">
                  <a16:creationId xmlns:a16="http://schemas.microsoft.com/office/drawing/2014/main" id="{84199E92-1463-4662-AF3E-A214495467AB}"/>
                </a:ext>
              </a:extLst>
            </p:cNvPr>
            <p:cNvSpPr txBox="1">
              <a:spLocks noChangeArrowheads="1"/>
            </p:cNvSpPr>
            <p:nvPr/>
          </p:nvSpPr>
          <p:spPr bwMode="auto">
            <a:xfrm>
              <a:off x="3003" y="2427"/>
              <a:ext cx="573" cy="295"/>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block11</a:t>
              </a:r>
            </a:p>
          </p:txBody>
        </p:sp>
        <p:grpSp>
          <p:nvGrpSpPr>
            <p:cNvPr id="37898" name="Group 38">
              <a:extLst>
                <a:ext uri="{FF2B5EF4-FFF2-40B4-BE49-F238E27FC236}">
                  <a16:creationId xmlns:a16="http://schemas.microsoft.com/office/drawing/2014/main" id="{C794C209-68D7-4993-B0B7-A5FFA853511E}"/>
                </a:ext>
              </a:extLst>
            </p:cNvPr>
            <p:cNvGrpSpPr>
              <a:grpSpLocks/>
            </p:cNvGrpSpPr>
            <p:nvPr/>
          </p:nvGrpSpPr>
          <p:grpSpPr bwMode="auto">
            <a:xfrm>
              <a:off x="2085" y="1248"/>
              <a:ext cx="688" cy="2064"/>
              <a:chOff x="5040" y="2064"/>
              <a:chExt cx="1080" cy="2184"/>
            </a:xfrm>
          </p:grpSpPr>
          <p:sp>
            <p:nvSpPr>
              <p:cNvPr id="37916" name="AutoShape 39">
                <a:extLst>
                  <a:ext uri="{FF2B5EF4-FFF2-40B4-BE49-F238E27FC236}">
                    <a16:creationId xmlns:a16="http://schemas.microsoft.com/office/drawing/2014/main" id="{3C65C401-7BEC-4DDE-8835-A3A8F8E8038C}"/>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17" name="Text Box 40">
                <a:extLst>
                  <a:ext uri="{FF2B5EF4-FFF2-40B4-BE49-F238E27FC236}">
                    <a16:creationId xmlns:a16="http://schemas.microsoft.com/office/drawing/2014/main" id="{F75EA40F-E2C7-4A60-9A18-9E206FB831D7}"/>
                  </a:ext>
                </a:extLst>
              </p:cNvPr>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block2</a:t>
                </a:r>
              </a:p>
            </p:txBody>
          </p:sp>
          <p:sp>
            <p:nvSpPr>
              <p:cNvPr id="37918" name="Text Box 41">
                <a:extLst>
                  <a:ext uri="{FF2B5EF4-FFF2-40B4-BE49-F238E27FC236}">
                    <a16:creationId xmlns:a16="http://schemas.microsoft.com/office/drawing/2014/main" id="{83FF9609-2C96-47C2-9BBE-F5B308A8696A}"/>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block6</a:t>
                </a:r>
              </a:p>
            </p:txBody>
          </p:sp>
          <p:sp>
            <p:nvSpPr>
              <p:cNvPr id="37919" name="Text Box 42">
                <a:extLst>
                  <a:ext uri="{FF2B5EF4-FFF2-40B4-BE49-F238E27FC236}">
                    <a16:creationId xmlns:a16="http://schemas.microsoft.com/office/drawing/2014/main" id="{2EBD406F-0F01-4075-A324-459354C4DCC0}"/>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block14</a:t>
                </a:r>
              </a:p>
            </p:txBody>
          </p:sp>
          <p:sp>
            <p:nvSpPr>
              <p:cNvPr id="37920" name="Freeform 43">
                <a:extLst>
                  <a:ext uri="{FF2B5EF4-FFF2-40B4-BE49-F238E27FC236}">
                    <a16:creationId xmlns:a16="http://schemas.microsoft.com/office/drawing/2014/main" id="{6F89B510-4722-40B6-BE72-D770033B2B03}"/>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1" name="Freeform 44">
                <a:extLst>
                  <a:ext uri="{FF2B5EF4-FFF2-40B4-BE49-F238E27FC236}">
                    <a16:creationId xmlns:a16="http://schemas.microsoft.com/office/drawing/2014/main" id="{DAC4B078-76E0-451D-86AF-F46AE2E7D2A8}"/>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2" name="Freeform 45">
                <a:extLst>
                  <a:ext uri="{FF2B5EF4-FFF2-40B4-BE49-F238E27FC236}">
                    <a16:creationId xmlns:a16="http://schemas.microsoft.com/office/drawing/2014/main" id="{DC9B303E-6058-4EAF-BBCD-77706647A3C5}"/>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3" name="Line 46">
                <a:extLst>
                  <a:ext uri="{FF2B5EF4-FFF2-40B4-BE49-F238E27FC236}">
                    <a16:creationId xmlns:a16="http://schemas.microsoft.com/office/drawing/2014/main" id="{32708AEF-824D-4FDA-BDAB-A7A103C37071}"/>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899" name="Freeform 47">
              <a:extLst>
                <a:ext uri="{FF2B5EF4-FFF2-40B4-BE49-F238E27FC236}">
                  <a16:creationId xmlns:a16="http://schemas.microsoft.com/office/drawing/2014/main" id="{B90F2911-A600-4679-9E16-500BC5B2AE23}"/>
                </a:ext>
              </a:extLst>
            </p:cNvPr>
            <p:cNvSpPr>
              <a:spLocks/>
            </p:cNvSpPr>
            <p:nvPr/>
          </p:nvSpPr>
          <p:spPr bwMode="auto">
            <a:xfrm>
              <a:off x="2888" y="2575"/>
              <a:ext cx="688" cy="147"/>
            </a:xfrm>
            <a:custGeom>
              <a:avLst/>
              <a:gdLst>
                <a:gd name="T0" fmla="*/ 0 w 1440"/>
                <a:gd name="T1" fmla="*/ 0 h 468"/>
                <a:gd name="T2" fmla="*/ 164 w 1440"/>
                <a:gd name="T3" fmla="*/ 46 h 468"/>
                <a:gd name="T4" fmla="*/ 329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0" name="Line 48">
              <a:extLst>
                <a:ext uri="{FF2B5EF4-FFF2-40B4-BE49-F238E27FC236}">
                  <a16:creationId xmlns:a16="http://schemas.microsoft.com/office/drawing/2014/main" id="{2EC14F70-639D-4429-A67B-49512885E9DC}"/>
                </a:ext>
              </a:extLst>
            </p:cNvPr>
            <p:cNvSpPr>
              <a:spLocks noChangeShapeType="1"/>
            </p:cNvSpPr>
            <p:nvPr/>
          </p:nvSpPr>
          <p:spPr bwMode="auto">
            <a:xfrm>
              <a:off x="3576" y="2427"/>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Text Box 49">
              <a:extLst>
                <a:ext uri="{FF2B5EF4-FFF2-40B4-BE49-F238E27FC236}">
                  <a16:creationId xmlns:a16="http://schemas.microsoft.com/office/drawing/2014/main" id="{5828793A-340D-4AE0-B852-A85E9533EBAA}"/>
                </a:ext>
              </a:extLst>
            </p:cNvPr>
            <p:cNvSpPr txBox="1">
              <a:spLocks noChangeArrowheads="1"/>
            </p:cNvSpPr>
            <p:nvPr/>
          </p:nvSpPr>
          <p:spPr bwMode="auto">
            <a:xfrm>
              <a:off x="2200" y="2427"/>
              <a:ext cx="573" cy="295"/>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block10</a:t>
              </a:r>
            </a:p>
          </p:txBody>
        </p:sp>
        <p:sp>
          <p:nvSpPr>
            <p:cNvPr id="37902" name="Freeform 50">
              <a:extLst>
                <a:ext uri="{FF2B5EF4-FFF2-40B4-BE49-F238E27FC236}">
                  <a16:creationId xmlns:a16="http://schemas.microsoft.com/office/drawing/2014/main" id="{D37759D5-D757-4DC7-831D-C876B9E42DA9}"/>
                </a:ext>
              </a:extLst>
            </p:cNvPr>
            <p:cNvSpPr>
              <a:spLocks/>
            </p:cNvSpPr>
            <p:nvPr/>
          </p:nvSpPr>
          <p:spPr bwMode="auto">
            <a:xfrm>
              <a:off x="2085" y="2575"/>
              <a:ext cx="688" cy="147"/>
            </a:xfrm>
            <a:custGeom>
              <a:avLst/>
              <a:gdLst>
                <a:gd name="T0" fmla="*/ 0 w 1440"/>
                <a:gd name="T1" fmla="*/ 0 h 468"/>
                <a:gd name="T2" fmla="*/ 164 w 1440"/>
                <a:gd name="T3" fmla="*/ 46 h 468"/>
                <a:gd name="T4" fmla="*/ 329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3" name="Line 51">
              <a:extLst>
                <a:ext uri="{FF2B5EF4-FFF2-40B4-BE49-F238E27FC236}">
                  <a16:creationId xmlns:a16="http://schemas.microsoft.com/office/drawing/2014/main" id="{8A5BC8CC-AAEA-476B-B38D-A179C9A9CC1B}"/>
                </a:ext>
              </a:extLst>
            </p:cNvPr>
            <p:cNvSpPr>
              <a:spLocks noChangeShapeType="1"/>
            </p:cNvSpPr>
            <p:nvPr/>
          </p:nvSpPr>
          <p:spPr bwMode="auto">
            <a:xfrm>
              <a:off x="2773" y="2427"/>
              <a:ext cx="0" cy="4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AutoShape 52">
              <a:extLst>
                <a:ext uri="{FF2B5EF4-FFF2-40B4-BE49-F238E27FC236}">
                  <a16:creationId xmlns:a16="http://schemas.microsoft.com/office/drawing/2014/main" id="{FBE61845-3292-4464-A117-578EA2C51433}"/>
                </a:ext>
              </a:extLst>
            </p:cNvPr>
            <p:cNvSpPr>
              <a:spLocks noChangeArrowheads="1"/>
            </p:cNvSpPr>
            <p:nvPr/>
          </p:nvSpPr>
          <p:spPr bwMode="auto">
            <a:xfrm>
              <a:off x="3920" y="1248"/>
              <a:ext cx="688" cy="2064"/>
            </a:xfrm>
            <a:prstGeom prst="can">
              <a:avLst>
                <a:gd name="adj" fmla="val 75000"/>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5" name="Text Box 53">
              <a:extLst>
                <a:ext uri="{FF2B5EF4-FFF2-40B4-BE49-F238E27FC236}">
                  <a16:creationId xmlns:a16="http://schemas.microsoft.com/office/drawing/2014/main" id="{2B0B78F8-AC9C-4E46-9132-49D654C01869}"/>
                </a:ext>
              </a:extLst>
            </p:cNvPr>
            <p:cNvSpPr txBox="1">
              <a:spLocks noChangeArrowheads="1"/>
            </p:cNvSpPr>
            <p:nvPr/>
          </p:nvSpPr>
          <p:spPr bwMode="auto">
            <a:xfrm>
              <a:off x="4035" y="1838"/>
              <a:ext cx="458" cy="295"/>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P(0-3)</a:t>
              </a:r>
            </a:p>
          </p:txBody>
        </p:sp>
        <p:sp>
          <p:nvSpPr>
            <p:cNvPr id="37906" name="Text Box 54">
              <a:extLst>
                <a:ext uri="{FF2B5EF4-FFF2-40B4-BE49-F238E27FC236}">
                  <a16:creationId xmlns:a16="http://schemas.microsoft.com/office/drawing/2014/main" id="{1F6D583A-883C-43D3-B665-25C8A9C9BE08}"/>
                </a:ext>
              </a:extLst>
            </p:cNvPr>
            <p:cNvSpPr txBox="1">
              <a:spLocks noChangeArrowheads="1"/>
            </p:cNvSpPr>
            <p:nvPr/>
          </p:nvSpPr>
          <p:spPr bwMode="auto">
            <a:xfrm>
              <a:off x="4035" y="2133"/>
              <a:ext cx="458" cy="294"/>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P(4-7)</a:t>
              </a:r>
            </a:p>
            <a:p>
              <a:endParaRPr kumimoji="0" lang="en-US" altLang="zh-CN" sz="1600">
                <a:solidFill>
                  <a:srgbClr val="663300"/>
                </a:solidFill>
              </a:endParaRPr>
            </a:p>
            <a:p>
              <a:endParaRPr kumimoji="0" lang="en-US" altLang="zh-CN" sz="1600">
                <a:solidFill>
                  <a:srgbClr val="663300"/>
                </a:solidFill>
              </a:endParaRPr>
            </a:p>
            <a:p>
              <a:endParaRPr kumimoji="0" lang="en-US" altLang="zh-CN" sz="1600">
                <a:solidFill>
                  <a:srgbClr val="663300"/>
                </a:solidFill>
              </a:endParaRPr>
            </a:p>
            <a:p>
              <a:endParaRPr kumimoji="0" lang="en-US" altLang="zh-CN" sz="1600">
                <a:solidFill>
                  <a:srgbClr val="663300"/>
                </a:solidFill>
              </a:endParaRPr>
            </a:p>
            <a:p>
              <a:r>
                <a:rPr kumimoji="0" lang="en-US" altLang="zh-CN" sz="1600">
                  <a:solidFill>
                    <a:srgbClr val="663300"/>
                  </a:solidFill>
                </a:rPr>
                <a:t>90</a:t>
              </a:r>
            </a:p>
          </p:txBody>
        </p:sp>
        <p:sp>
          <p:nvSpPr>
            <p:cNvPr id="37907" name="Text Box 55">
              <a:extLst>
                <a:ext uri="{FF2B5EF4-FFF2-40B4-BE49-F238E27FC236}">
                  <a16:creationId xmlns:a16="http://schemas.microsoft.com/office/drawing/2014/main" id="{4C729CB6-3A89-420C-85F2-5FE1F051FE17}"/>
                </a:ext>
              </a:extLst>
            </p:cNvPr>
            <p:cNvSpPr txBox="1">
              <a:spLocks noChangeArrowheads="1"/>
            </p:cNvSpPr>
            <p:nvPr/>
          </p:nvSpPr>
          <p:spPr bwMode="auto">
            <a:xfrm>
              <a:off x="4035" y="2427"/>
              <a:ext cx="573" cy="295"/>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P(8-11)</a:t>
              </a:r>
            </a:p>
          </p:txBody>
        </p:sp>
        <p:sp>
          <p:nvSpPr>
            <p:cNvPr id="37908" name="Text Box 56">
              <a:extLst>
                <a:ext uri="{FF2B5EF4-FFF2-40B4-BE49-F238E27FC236}">
                  <a16:creationId xmlns:a16="http://schemas.microsoft.com/office/drawing/2014/main" id="{44B8E06F-9E08-4855-AEE2-076886F07C8A}"/>
                </a:ext>
              </a:extLst>
            </p:cNvPr>
            <p:cNvSpPr txBox="1">
              <a:spLocks noChangeArrowheads="1"/>
            </p:cNvSpPr>
            <p:nvPr/>
          </p:nvSpPr>
          <p:spPr bwMode="auto">
            <a:xfrm>
              <a:off x="4035" y="2722"/>
              <a:ext cx="573" cy="295"/>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663300"/>
                  </a:solidFill>
                </a:rPr>
                <a:t>P(12-15)</a:t>
              </a:r>
            </a:p>
          </p:txBody>
        </p:sp>
        <p:sp>
          <p:nvSpPr>
            <p:cNvPr id="37909" name="Freeform 57">
              <a:extLst>
                <a:ext uri="{FF2B5EF4-FFF2-40B4-BE49-F238E27FC236}">
                  <a16:creationId xmlns:a16="http://schemas.microsoft.com/office/drawing/2014/main" id="{F50D54DB-7AD9-45E0-A9F4-3C729432E62C}"/>
                </a:ext>
              </a:extLst>
            </p:cNvPr>
            <p:cNvSpPr>
              <a:spLocks/>
            </p:cNvSpPr>
            <p:nvPr/>
          </p:nvSpPr>
          <p:spPr bwMode="auto">
            <a:xfrm>
              <a:off x="3920" y="1985"/>
              <a:ext cx="688" cy="148"/>
            </a:xfrm>
            <a:custGeom>
              <a:avLst/>
              <a:gdLst>
                <a:gd name="T0" fmla="*/ 0 w 1440"/>
                <a:gd name="T1" fmla="*/ 0 h 468"/>
                <a:gd name="T2" fmla="*/ 164 w 1440"/>
                <a:gd name="T3" fmla="*/ 47 h 468"/>
                <a:gd name="T4" fmla="*/ 329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0" name="Freeform 58">
              <a:extLst>
                <a:ext uri="{FF2B5EF4-FFF2-40B4-BE49-F238E27FC236}">
                  <a16:creationId xmlns:a16="http://schemas.microsoft.com/office/drawing/2014/main" id="{876BB739-2ECC-4C79-97A1-55D6B17063E9}"/>
                </a:ext>
              </a:extLst>
            </p:cNvPr>
            <p:cNvSpPr>
              <a:spLocks/>
            </p:cNvSpPr>
            <p:nvPr/>
          </p:nvSpPr>
          <p:spPr bwMode="auto">
            <a:xfrm>
              <a:off x="3920" y="2280"/>
              <a:ext cx="688" cy="147"/>
            </a:xfrm>
            <a:custGeom>
              <a:avLst/>
              <a:gdLst>
                <a:gd name="T0" fmla="*/ 0 w 1440"/>
                <a:gd name="T1" fmla="*/ 0 h 468"/>
                <a:gd name="T2" fmla="*/ 164 w 1440"/>
                <a:gd name="T3" fmla="*/ 46 h 468"/>
                <a:gd name="T4" fmla="*/ 329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1" name="Freeform 59">
              <a:extLst>
                <a:ext uri="{FF2B5EF4-FFF2-40B4-BE49-F238E27FC236}">
                  <a16:creationId xmlns:a16="http://schemas.microsoft.com/office/drawing/2014/main" id="{435DE7A9-C514-486E-9E6B-5D6D6369DC82}"/>
                </a:ext>
              </a:extLst>
            </p:cNvPr>
            <p:cNvSpPr>
              <a:spLocks/>
            </p:cNvSpPr>
            <p:nvPr/>
          </p:nvSpPr>
          <p:spPr bwMode="auto">
            <a:xfrm>
              <a:off x="3920" y="2575"/>
              <a:ext cx="688" cy="147"/>
            </a:xfrm>
            <a:custGeom>
              <a:avLst/>
              <a:gdLst>
                <a:gd name="T0" fmla="*/ 0 w 1440"/>
                <a:gd name="T1" fmla="*/ 0 h 468"/>
                <a:gd name="T2" fmla="*/ 164 w 1440"/>
                <a:gd name="T3" fmla="*/ 46 h 468"/>
                <a:gd name="T4" fmla="*/ 329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2" name="Freeform 60">
              <a:extLst>
                <a:ext uri="{FF2B5EF4-FFF2-40B4-BE49-F238E27FC236}">
                  <a16:creationId xmlns:a16="http://schemas.microsoft.com/office/drawing/2014/main" id="{6D5AABE0-045B-40C3-89F2-B0B18107662A}"/>
                </a:ext>
              </a:extLst>
            </p:cNvPr>
            <p:cNvSpPr>
              <a:spLocks/>
            </p:cNvSpPr>
            <p:nvPr/>
          </p:nvSpPr>
          <p:spPr bwMode="auto">
            <a:xfrm>
              <a:off x="3920" y="2870"/>
              <a:ext cx="688" cy="147"/>
            </a:xfrm>
            <a:custGeom>
              <a:avLst/>
              <a:gdLst>
                <a:gd name="T0" fmla="*/ 0 w 1440"/>
                <a:gd name="T1" fmla="*/ 0 h 468"/>
                <a:gd name="T2" fmla="*/ 164 w 1440"/>
                <a:gd name="T3" fmla="*/ 46 h 468"/>
                <a:gd name="T4" fmla="*/ 329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3" name="Line 61">
              <a:extLst>
                <a:ext uri="{FF2B5EF4-FFF2-40B4-BE49-F238E27FC236}">
                  <a16:creationId xmlns:a16="http://schemas.microsoft.com/office/drawing/2014/main" id="{BD5BF63C-D002-48C3-9185-2934C7C02701}"/>
                </a:ext>
              </a:extLst>
            </p:cNvPr>
            <p:cNvSpPr>
              <a:spLocks noChangeShapeType="1"/>
            </p:cNvSpPr>
            <p:nvPr/>
          </p:nvSpPr>
          <p:spPr bwMode="auto">
            <a:xfrm>
              <a:off x="4608" y="2722"/>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4" name="Line 62">
              <a:extLst>
                <a:ext uri="{FF2B5EF4-FFF2-40B4-BE49-F238E27FC236}">
                  <a16:creationId xmlns:a16="http://schemas.microsoft.com/office/drawing/2014/main" id="{A1C9B3F1-AB3A-495D-AD86-8E631AD3F826}"/>
                </a:ext>
              </a:extLst>
            </p:cNvPr>
            <p:cNvSpPr>
              <a:spLocks noChangeShapeType="1"/>
            </p:cNvSpPr>
            <p:nvPr/>
          </p:nvSpPr>
          <p:spPr bwMode="auto">
            <a:xfrm>
              <a:off x="4608" y="2427"/>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5" name="Text Box 63">
              <a:extLst>
                <a:ext uri="{FF2B5EF4-FFF2-40B4-BE49-F238E27FC236}">
                  <a16:creationId xmlns:a16="http://schemas.microsoft.com/office/drawing/2014/main" id="{7093435F-E41A-47D0-BBDB-02FAE610688F}"/>
                </a:ext>
              </a:extLst>
            </p:cNvPr>
            <p:cNvSpPr txBox="1">
              <a:spLocks noChangeArrowheads="1"/>
            </p:cNvSpPr>
            <p:nvPr/>
          </p:nvSpPr>
          <p:spPr bwMode="auto">
            <a:xfrm>
              <a:off x="1200" y="3456"/>
              <a:ext cx="28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663300"/>
                  </a:solidFill>
                </a:rPr>
                <a:t>RAID Level 4 (Block level Parity)</a:t>
              </a:r>
            </a:p>
          </p:txBody>
        </p:sp>
      </p:grpSp>
      <p:sp>
        <p:nvSpPr>
          <p:cNvPr id="37893" name="Rectangle 64">
            <a:extLst>
              <a:ext uri="{FF2B5EF4-FFF2-40B4-BE49-F238E27FC236}">
                <a16:creationId xmlns:a16="http://schemas.microsoft.com/office/drawing/2014/main" id="{025583C4-A87D-4E58-9F60-E3F63C01B9E3}"/>
              </a:ext>
            </a:extLst>
          </p:cNvPr>
          <p:cNvSpPr>
            <a:spLocks noChangeArrowheads="1"/>
          </p:cNvSpPr>
          <p:nvPr/>
        </p:nvSpPr>
        <p:spPr bwMode="auto">
          <a:xfrm>
            <a:off x="1919288" y="358775"/>
            <a:ext cx="583565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(8)</a:t>
            </a:r>
          </a:p>
          <a:p>
            <a:pPr eaLnBrk="1" hangingPunct="1"/>
            <a:r>
              <a:rPr lang="en-US" altLang="zh-CN" sz="4400" b="1">
                <a:solidFill>
                  <a:schemeClr val="tx2"/>
                </a:solidFill>
                <a:cs typeface="Times New Roman" panose="02020603050405020304" pitchFamily="18" charset="0"/>
              </a:rPr>
              <a:t>       </a:t>
            </a:r>
            <a:r>
              <a:rPr lang="en-US" altLang="zh-CN" sz="3600">
                <a:solidFill>
                  <a:schemeClr val="tx2"/>
                </a:solidFill>
                <a:cs typeface="Times New Roman" panose="02020603050405020304" pitchFamily="18" charset="0"/>
              </a:rPr>
              <a:t>RAID level 4</a:t>
            </a:r>
            <a:br>
              <a:rPr lang="en-US" altLang="zh-CN" sz="3600">
                <a:solidFill>
                  <a:schemeClr val="tx2"/>
                </a:solidFill>
                <a:cs typeface="Times New Roman" panose="02020603050405020304" pitchFamily="18" charset="0"/>
              </a:rPr>
            </a:br>
            <a:endParaRPr lang="en-US" altLang="zh-CN" sz="3600">
              <a:solidFill>
                <a:schemeClr val="tx2"/>
              </a:solidFill>
              <a:cs typeface="Times New Roman" panose="02020603050405020304" pitchFamily="18" charset="0"/>
            </a:endParaRP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5222D55-D775-459D-8C8B-AA0D4BF4A3A1}"/>
              </a:ext>
            </a:extLst>
          </p:cNvPr>
          <p:cNvSpPr>
            <a:spLocks noGrp="1" noChangeArrowheads="1"/>
          </p:cNvSpPr>
          <p:nvPr>
            <p:ph type="title"/>
          </p:nvPr>
        </p:nvSpPr>
        <p:spPr>
          <a:xfrm>
            <a:off x="685800" y="609600"/>
            <a:ext cx="7380288" cy="2286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8915" name="Rectangle 3">
            <a:extLst>
              <a:ext uri="{FF2B5EF4-FFF2-40B4-BE49-F238E27FC236}">
                <a16:creationId xmlns:a16="http://schemas.microsoft.com/office/drawing/2014/main" id="{94071E5B-5354-4560-822F-217CB6F8B55F}"/>
              </a:ext>
            </a:extLst>
          </p:cNvPr>
          <p:cNvSpPr>
            <a:spLocks noGrp="1" noChangeArrowheads="1"/>
          </p:cNvSpPr>
          <p:nvPr>
            <p:ph type="body" idx="1"/>
          </p:nvPr>
        </p:nvSpPr>
        <p:spPr>
          <a:xfrm>
            <a:off x="457200" y="457200"/>
            <a:ext cx="7924800" cy="5791200"/>
          </a:xfrm>
        </p:spPr>
        <p:txBody>
          <a:bodyPr/>
          <a:lstStyle/>
          <a:p>
            <a:pPr eaLnBrk="1" hangingPunct="1">
              <a:buFontTx/>
              <a:buNone/>
            </a:pPr>
            <a:r>
              <a:rPr lang="en-US" altLang="zh-CN">
                <a:solidFill>
                  <a:srgbClr val="0066FF"/>
                </a:solidFill>
                <a:latin typeface="华文新魏" panose="02010800040101010101" pitchFamily="2" charset="-122"/>
                <a:ea typeface="华文新魏" panose="02010800040101010101" pitchFamily="2" charset="-122"/>
              </a:rPr>
              <a:t>      </a:t>
            </a:r>
            <a:r>
              <a:rPr lang="zh-CN" altLang="en-US" sz="4800">
                <a:solidFill>
                  <a:srgbClr val="0066FF"/>
                </a:solidFill>
                <a:latin typeface="华文新魏" panose="02010800040101010101" pitchFamily="2" charset="-122"/>
                <a:ea typeface="华文新魏" panose="02010800040101010101" pitchFamily="2" charset="-122"/>
              </a:rPr>
              <a:t>独立磁盘冗余阵列</a:t>
            </a:r>
            <a:r>
              <a:rPr lang="en-US" altLang="zh-CN" sz="4800">
                <a:solidFill>
                  <a:srgbClr val="0066FF"/>
                </a:solidFill>
                <a:latin typeface="华文新魏" panose="02010800040101010101" pitchFamily="2" charset="-122"/>
                <a:ea typeface="华文新魏" panose="02010800040101010101" pitchFamily="2" charset="-122"/>
              </a:rPr>
              <a:t>(9)</a:t>
            </a:r>
          </a:p>
          <a:p>
            <a:pPr eaLnBrk="1" hangingPunct="1">
              <a:buFontTx/>
              <a:buNone/>
            </a:pPr>
            <a:r>
              <a:rPr lang="en-US" altLang="zh-CN" sz="2400" b="1">
                <a:latin typeface="华文新魏" panose="02010800040101010101" pitchFamily="2" charset="-122"/>
                <a:ea typeface="华文新魏" panose="02010800040101010101" pitchFamily="2" charset="-122"/>
              </a:rPr>
              <a:t>                </a:t>
            </a:r>
            <a:r>
              <a:rPr lang="en-US" altLang="zh-CN">
                <a:solidFill>
                  <a:srgbClr val="0066FF"/>
                </a:solidFill>
                <a:latin typeface="华文新魏" panose="02010800040101010101" pitchFamily="2" charset="-122"/>
                <a:ea typeface="华文新魏" panose="02010800040101010101" pitchFamily="2" charset="-122"/>
              </a:rPr>
              <a:t>RAID level 5</a:t>
            </a:r>
          </a:p>
        </p:txBody>
      </p:sp>
      <p:grpSp>
        <p:nvGrpSpPr>
          <p:cNvPr id="38916" name="Group 4">
            <a:extLst>
              <a:ext uri="{FF2B5EF4-FFF2-40B4-BE49-F238E27FC236}">
                <a16:creationId xmlns:a16="http://schemas.microsoft.com/office/drawing/2014/main" id="{2377E406-4D4A-4471-B966-D8A935FD5319}"/>
              </a:ext>
            </a:extLst>
          </p:cNvPr>
          <p:cNvGrpSpPr>
            <a:grpSpLocks/>
          </p:cNvGrpSpPr>
          <p:nvPr/>
        </p:nvGrpSpPr>
        <p:grpSpPr bwMode="auto">
          <a:xfrm>
            <a:off x="914400" y="1905000"/>
            <a:ext cx="6934200" cy="3352800"/>
            <a:chOff x="1800" y="2064"/>
            <a:chExt cx="6120" cy="2184"/>
          </a:xfrm>
        </p:grpSpPr>
        <p:grpSp>
          <p:nvGrpSpPr>
            <p:cNvPr id="38918" name="Group 5">
              <a:extLst>
                <a:ext uri="{FF2B5EF4-FFF2-40B4-BE49-F238E27FC236}">
                  <a16:creationId xmlns:a16="http://schemas.microsoft.com/office/drawing/2014/main" id="{A6CF9DDE-9243-476F-9FB0-D1EF8F8E75E9}"/>
                </a:ext>
              </a:extLst>
            </p:cNvPr>
            <p:cNvGrpSpPr>
              <a:grpSpLocks/>
            </p:cNvGrpSpPr>
            <p:nvPr/>
          </p:nvGrpSpPr>
          <p:grpSpPr bwMode="auto">
            <a:xfrm>
              <a:off x="1800" y="2064"/>
              <a:ext cx="1080" cy="2184"/>
              <a:chOff x="2160" y="2064"/>
              <a:chExt cx="1080" cy="2184"/>
            </a:xfrm>
          </p:grpSpPr>
          <p:sp>
            <p:nvSpPr>
              <p:cNvPr id="38977" name="AutoShape 6">
                <a:extLst>
                  <a:ext uri="{FF2B5EF4-FFF2-40B4-BE49-F238E27FC236}">
                    <a16:creationId xmlns:a16="http://schemas.microsoft.com/office/drawing/2014/main" id="{14B9B775-D12D-4FDD-BDB5-6BD4276BE90F}"/>
                  </a:ext>
                </a:extLst>
              </p:cNvPr>
              <p:cNvSpPr>
                <a:spLocks noChangeArrowheads="1"/>
              </p:cNvSpPr>
              <p:nvPr/>
            </p:nvSpPr>
            <p:spPr bwMode="auto">
              <a:xfrm>
                <a:off x="216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78" name="Text Box 7">
                <a:extLst>
                  <a:ext uri="{FF2B5EF4-FFF2-40B4-BE49-F238E27FC236}">
                    <a16:creationId xmlns:a16="http://schemas.microsoft.com/office/drawing/2014/main" id="{CA6573C0-996F-4B8F-B5B0-4595E3631FD2}"/>
                  </a:ext>
                </a:extLst>
              </p:cNvPr>
              <p:cNvSpPr txBox="1">
                <a:spLocks noChangeArrowheads="1"/>
              </p:cNvSpPr>
              <p:nvPr/>
            </p:nvSpPr>
            <p:spPr bwMode="auto">
              <a:xfrm>
                <a:off x="2340" y="2688"/>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700">
                    <a:solidFill>
                      <a:srgbClr val="663300"/>
                    </a:solidFill>
                  </a:rPr>
                  <a:t>block0</a:t>
                </a:r>
              </a:p>
            </p:txBody>
          </p:sp>
          <p:sp>
            <p:nvSpPr>
              <p:cNvPr id="38979" name="Text Box 8">
                <a:extLst>
                  <a:ext uri="{FF2B5EF4-FFF2-40B4-BE49-F238E27FC236}">
                    <a16:creationId xmlns:a16="http://schemas.microsoft.com/office/drawing/2014/main" id="{320F001F-1ACA-45B8-A9D2-63D9E50D8CC5}"/>
                  </a:ext>
                </a:extLst>
              </p:cNvPr>
              <p:cNvSpPr txBox="1">
                <a:spLocks noChangeArrowheads="1"/>
              </p:cNvSpPr>
              <p:nvPr/>
            </p:nvSpPr>
            <p:spPr bwMode="auto">
              <a:xfrm>
                <a:off x="234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700">
                    <a:solidFill>
                      <a:srgbClr val="663300"/>
                    </a:solidFill>
                  </a:rPr>
                  <a:t>block4</a:t>
                </a:r>
              </a:p>
            </p:txBody>
          </p:sp>
          <p:sp>
            <p:nvSpPr>
              <p:cNvPr id="38980" name="Text Box 9">
                <a:extLst>
                  <a:ext uri="{FF2B5EF4-FFF2-40B4-BE49-F238E27FC236}">
                    <a16:creationId xmlns:a16="http://schemas.microsoft.com/office/drawing/2014/main" id="{68C2C4E3-788C-42D9-9F23-289674949374}"/>
                  </a:ext>
                </a:extLst>
              </p:cNvPr>
              <p:cNvSpPr txBox="1">
                <a:spLocks noChangeArrowheads="1"/>
              </p:cNvSpPr>
              <p:nvPr/>
            </p:nvSpPr>
            <p:spPr bwMode="auto">
              <a:xfrm>
                <a:off x="234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700">
                    <a:solidFill>
                      <a:srgbClr val="663300"/>
                    </a:solidFill>
                  </a:rPr>
                  <a:t>block8</a:t>
                </a:r>
              </a:p>
            </p:txBody>
          </p:sp>
          <p:sp>
            <p:nvSpPr>
              <p:cNvPr id="38981" name="Text Box 10">
                <a:extLst>
                  <a:ext uri="{FF2B5EF4-FFF2-40B4-BE49-F238E27FC236}">
                    <a16:creationId xmlns:a16="http://schemas.microsoft.com/office/drawing/2014/main" id="{63911BCC-10D5-49E8-91D2-63692C7776C1}"/>
                  </a:ext>
                </a:extLst>
              </p:cNvPr>
              <p:cNvSpPr txBox="1">
                <a:spLocks noChangeArrowheads="1"/>
              </p:cNvSpPr>
              <p:nvPr/>
            </p:nvSpPr>
            <p:spPr bwMode="auto">
              <a:xfrm>
                <a:off x="234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700">
                    <a:solidFill>
                      <a:srgbClr val="663300"/>
                    </a:solidFill>
                  </a:rPr>
                  <a:t>block12</a:t>
                </a:r>
              </a:p>
            </p:txBody>
          </p:sp>
          <p:sp>
            <p:nvSpPr>
              <p:cNvPr id="38982" name="Freeform 11">
                <a:extLst>
                  <a:ext uri="{FF2B5EF4-FFF2-40B4-BE49-F238E27FC236}">
                    <a16:creationId xmlns:a16="http://schemas.microsoft.com/office/drawing/2014/main" id="{DA3D0F85-AE58-446C-8C6D-5B186D669C5F}"/>
                  </a:ext>
                </a:extLst>
              </p:cNvPr>
              <p:cNvSpPr>
                <a:spLocks/>
              </p:cNvSpPr>
              <p:nvPr/>
            </p:nvSpPr>
            <p:spPr bwMode="auto">
              <a:xfrm>
                <a:off x="216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83" name="Freeform 12">
                <a:extLst>
                  <a:ext uri="{FF2B5EF4-FFF2-40B4-BE49-F238E27FC236}">
                    <a16:creationId xmlns:a16="http://schemas.microsoft.com/office/drawing/2014/main" id="{30568696-F9B9-4034-9F54-B5B5B9D3BC09}"/>
                  </a:ext>
                </a:extLst>
              </p:cNvPr>
              <p:cNvSpPr>
                <a:spLocks/>
              </p:cNvSpPr>
              <p:nvPr/>
            </p:nvSpPr>
            <p:spPr bwMode="auto">
              <a:xfrm>
                <a:off x="216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84" name="Freeform 13">
                <a:extLst>
                  <a:ext uri="{FF2B5EF4-FFF2-40B4-BE49-F238E27FC236}">
                    <a16:creationId xmlns:a16="http://schemas.microsoft.com/office/drawing/2014/main" id="{C021438D-0699-40DC-A894-51F1E6BD91C0}"/>
                  </a:ext>
                </a:extLst>
              </p:cNvPr>
              <p:cNvSpPr>
                <a:spLocks/>
              </p:cNvSpPr>
              <p:nvPr/>
            </p:nvSpPr>
            <p:spPr bwMode="auto">
              <a:xfrm>
                <a:off x="216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85" name="Freeform 14">
                <a:extLst>
                  <a:ext uri="{FF2B5EF4-FFF2-40B4-BE49-F238E27FC236}">
                    <a16:creationId xmlns:a16="http://schemas.microsoft.com/office/drawing/2014/main" id="{390EF6FD-B2FE-4D8C-8836-0CE03DCDD15C}"/>
                  </a:ext>
                </a:extLst>
              </p:cNvPr>
              <p:cNvSpPr>
                <a:spLocks/>
              </p:cNvSpPr>
              <p:nvPr/>
            </p:nvSpPr>
            <p:spPr bwMode="auto">
              <a:xfrm>
                <a:off x="216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86" name="Line 15">
                <a:extLst>
                  <a:ext uri="{FF2B5EF4-FFF2-40B4-BE49-F238E27FC236}">
                    <a16:creationId xmlns:a16="http://schemas.microsoft.com/office/drawing/2014/main" id="{B169117C-C08C-4CE9-9507-97CAA4FADA5C}"/>
                  </a:ext>
                </a:extLst>
              </p:cNvPr>
              <p:cNvSpPr>
                <a:spLocks noChangeShapeType="1"/>
              </p:cNvSpPr>
              <p:nvPr/>
            </p:nvSpPr>
            <p:spPr bwMode="auto">
              <a:xfrm>
                <a:off x="32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19" name="Group 16">
              <a:extLst>
                <a:ext uri="{FF2B5EF4-FFF2-40B4-BE49-F238E27FC236}">
                  <a16:creationId xmlns:a16="http://schemas.microsoft.com/office/drawing/2014/main" id="{12006792-04BA-447C-BF9F-B6DF2BECCFBC}"/>
                </a:ext>
              </a:extLst>
            </p:cNvPr>
            <p:cNvGrpSpPr>
              <a:grpSpLocks/>
            </p:cNvGrpSpPr>
            <p:nvPr/>
          </p:nvGrpSpPr>
          <p:grpSpPr bwMode="auto">
            <a:xfrm>
              <a:off x="3060" y="2064"/>
              <a:ext cx="1080" cy="2184"/>
              <a:chOff x="3600" y="2064"/>
              <a:chExt cx="1080" cy="2184"/>
            </a:xfrm>
          </p:grpSpPr>
          <p:sp>
            <p:nvSpPr>
              <p:cNvPr id="38967" name="AutoShape 17">
                <a:extLst>
                  <a:ext uri="{FF2B5EF4-FFF2-40B4-BE49-F238E27FC236}">
                    <a16:creationId xmlns:a16="http://schemas.microsoft.com/office/drawing/2014/main" id="{BCF05D50-2483-4F62-A034-30391DAFFDE9}"/>
                  </a:ext>
                </a:extLst>
              </p:cNvPr>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68" name="Text Box 18">
                <a:extLst>
                  <a:ext uri="{FF2B5EF4-FFF2-40B4-BE49-F238E27FC236}">
                    <a16:creationId xmlns:a16="http://schemas.microsoft.com/office/drawing/2014/main" id="{5EDD1D1C-6AE9-425A-B58A-801F0D270407}"/>
                  </a:ext>
                </a:extLst>
              </p:cNvPr>
              <p:cNvSpPr txBox="1">
                <a:spLocks noChangeArrowheads="1"/>
              </p:cNvSpPr>
              <p:nvPr/>
            </p:nvSpPr>
            <p:spPr bwMode="auto">
              <a:xfrm>
                <a:off x="378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a:t>
                </a:r>
              </a:p>
            </p:txBody>
          </p:sp>
          <p:sp>
            <p:nvSpPr>
              <p:cNvPr id="38969" name="Text Box 19">
                <a:extLst>
                  <a:ext uri="{FF2B5EF4-FFF2-40B4-BE49-F238E27FC236}">
                    <a16:creationId xmlns:a16="http://schemas.microsoft.com/office/drawing/2014/main" id="{C0D18B1B-CEF6-497F-8836-44CD6BB46651}"/>
                  </a:ext>
                </a:extLst>
              </p:cNvPr>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block5</a:t>
                </a:r>
              </a:p>
            </p:txBody>
          </p:sp>
          <p:sp>
            <p:nvSpPr>
              <p:cNvPr id="38970" name="Text Box 20">
                <a:extLst>
                  <a:ext uri="{FF2B5EF4-FFF2-40B4-BE49-F238E27FC236}">
                    <a16:creationId xmlns:a16="http://schemas.microsoft.com/office/drawing/2014/main" id="{BCFAC665-E957-4587-A51E-B3C34DA9FA94}"/>
                  </a:ext>
                </a:extLst>
              </p:cNvPr>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block9</a:t>
                </a:r>
              </a:p>
            </p:txBody>
          </p:sp>
          <p:sp>
            <p:nvSpPr>
              <p:cNvPr id="38971" name="Text Box 21">
                <a:extLst>
                  <a:ext uri="{FF2B5EF4-FFF2-40B4-BE49-F238E27FC236}">
                    <a16:creationId xmlns:a16="http://schemas.microsoft.com/office/drawing/2014/main" id="{324C48B2-E85B-4D84-8C62-68A6EBB36AB8}"/>
                  </a:ext>
                </a:extLst>
              </p:cNvPr>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P(12-15)</a:t>
                </a:r>
              </a:p>
            </p:txBody>
          </p:sp>
          <p:sp>
            <p:nvSpPr>
              <p:cNvPr id="38972" name="Freeform 22">
                <a:extLst>
                  <a:ext uri="{FF2B5EF4-FFF2-40B4-BE49-F238E27FC236}">
                    <a16:creationId xmlns:a16="http://schemas.microsoft.com/office/drawing/2014/main" id="{83806D8D-7D3E-4F86-8E05-0E0FF649DA92}"/>
                  </a:ext>
                </a:extLst>
              </p:cNvPr>
              <p:cNvSpPr>
                <a:spLocks/>
              </p:cNvSpPr>
              <p:nvPr/>
            </p:nvSpPr>
            <p:spPr bwMode="auto">
              <a:xfrm>
                <a:off x="36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3" name="Freeform 23">
                <a:extLst>
                  <a:ext uri="{FF2B5EF4-FFF2-40B4-BE49-F238E27FC236}">
                    <a16:creationId xmlns:a16="http://schemas.microsoft.com/office/drawing/2014/main" id="{ACBF248E-9B98-468F-B29E-062F409932D6}"/>
                  </a:ext>
                </a:extLst>
              </p:cNvPr>
              <p:cNvSpPr>
                <a:spLocks/>
              </p:cNvSpPr>
              <p:nvPr/>
            </p:nvSpPr>
            <p:spPr bwMode="auto">
              <a:xfrm>
                <a:off x="36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4" name="Freeform 24">
                <a:extLst>
                  <a:ext uri="{FF2B5EF4-FFF2-40B4-BE49-F238E27FC236}">
                    <a16:creationId xmlns:a16="http://schemas.microsoft.com/office/drawing/2014/main" id="{60F75104-8F02-441C-B64C-B19435A3315D}"/>
                  </a:ext>
                </a:extLst>
              </p:cNvPr>
              <p:cNvSpPr>
                <a:spLocks/>
              </p:cNvSpPr>
              <p:nvPr/>
            </p:nvSpPr>
            <p:spPr bwMode="auto">
              <a:xfrm>
                <a:off x="36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5" name="Freeform 25">
                <a:extLst>
                  <a:ext uri="{FF2B5EF4-FFF2-40B4-BE49-F238E27FC236}">
                    <a16:creationId xmlns:a16="http://schemas.microsoft.com/office/drawing/2014/main" id="{F22714C3-C9F1-40F1-91B5-FAE01DF5B293}"/>
                  </a:ext>
                </a:extLst>
              </p:cNvPr>
              <p:cNvSpPr>
                <a:spLocks/>
              </p:cNvSpPr>
              <p:nvPr/>
            </p:nvSpPr>
            <p:spPr bwMode="auto">
              <a:xfrm>
                <a:off x="36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6" name="Line 26">
                <a:extLst>
                  <a:ext uri="{FF2B5EF4-FFF2-40B4-BE49-F238E27FC236}">
                    <a16:creationId xmlns:a16="http://schemas.microsoft.com/office/drawing/2014/main" id="{7F970000-B8CF-49DD-AB43-3A56CBA541CF}"/>
                  </a:ext>
                </a:extLst>
              </p:cNvPr>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20" name="Group 27">
              <a:extLst>
                <a:ext uri="{FF2B5EF4-FFF2-40B4-BE49-F238E27FC236}">
                  <a16:creationId xmlns:a16="http://schemas.microsoft.com/office/drawing/2014/main" id="{AC48E355-7F21-42FC-A7C4-42AA7E014A3F}"/>
                </a:ext>
              </a:extLst>
            </p:cNvPr>
            <p:cNvGrpSpPr>
              <a:grpSpLocks/>
            </p:cNvGrpSpPr>
            <p:nvPr/>
          </p:nvGrpSpPr>
          <p:grpSpPr bwMode="auto">
            <a:xfrm>
              <a:off x="5580" y="2064"/>
              <a:ext cx="1080" cy="2184"/>
              <a:chOff x="5040" y="2064"/>
              <a:chExt cx="1080" cy="2184"/>
            </a:xfrm>
          </p:grpSpPr>
          <p:sp>
            <p:nvSpPr>
              <p:cNvPr id="38958" name="AutoShape 28">
                <a:extLst>
                  <a:ext uri="{FF2B5EF4-FFF2-40B4-BE49-F238E27FC236}">
                    <a16:creationId xmlns:a16="http://schemas.microsoft.com/office/drawing/2014/main" id="{456FDA20-C1F9-43C8-9271-DF5C6E04A6D9}"/>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59" name="Text Box 29">
                <a:extLst>
                  <a:ext uri="{FF2B5EF4-FFF2-40B4-BE49-F238E27FC236}">
                    <a16:creationId xmlns:a16="http://schemas.microsoft.com/office/drawing/2014/main" id="{E0F3AD83-1E70-42C8-ACA9-B8AC6C33034D}"/>
                  </a:ext>
                </a:extLst>
              </p:cNvPr>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block3</a:t>
                </a:r>
              </a:p>
            </p:txBody>
          </p:sp>
          <p:sp>
            <p:nvSpPr>
              <p:cNvPr id="38960" name="Text Box 30">
                <a:extLst>
                  <a:ext uri="{FF2B5EF4-FFF2-40B4-BE49-F238E27FC236}">
                    <a16:creationId xmlns:a16="http://schemas.microsoft.com/office/drawing/2014/main" id="{A3EC3F81-C20F-4259-A5FA-BC81862805F7}"/>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P(4-7)</a:t>
                </a:r>
              </a:p>
            </p:txBody>
          </p:sp>
          <p:sp>
            <p:nvSpPr>
              <p:cNvPr id="38961" name="Text Box 31">
                <a:extLst>
                  <a:ext uri="{FF2B5EF4-FFF2-40B4-BE49-F238E27FC236}">
                    <a16:creationId xmlns:a16="http://schemas.microsoft.com/office/drawing/2014/main" id="{C10FB209-94CD-4291-BB27-D52B12921C11}"/>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block14</a:t>
                </a:r>
              </a:p>
            </p:txBody>
          </p:sp>
          <p:sp>
            <p:nvSpPr>
              <p:cNvPr id="38962" name="Freeform 32">
                <a:extLst>
                  <a:ext uri="{FF2B5EF4-FFF2-40B4-BE49-F238E27FC236}">
                    <a16:creationId xmlns:a16="http://schemas.microsoft.com/office/drawing/2014/main" id="{AA2AAF42-249D-43D6-85A8-55722B1AF9CE}"/>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3" name="Freeform 33">
                <a:extLst>
                  <a:ext uri="{FF2B5EF4-FFF2-40B4-BE49-F238E27FC236}">
                    <a16:creationId xmlns:a16="http://schemas.microsoft.com/office/drawing/2014/main" id="{D212A0D2-9590-4894-8A8B-D37F4C900A2F}"/>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4" name="Freeform 34">
                <a:extLst>
                  <a:ext uri="{FF2B5EF4-FFF2-40B4-BE49-F238E27FC236}">
                    <a16:creationId xmlns:a16="http://schemas.microsoft.com/office/drawing/2014/main" id="{254B679F-AB69-4DB5-BE9F-25C6C7D3B043}"/>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5" name="Line 35">
                <a:extLst>
                  <a:ext uri="{FF2B5EF4-FFF2-40B4-BE49-F238E27FC236}">
                    <a16:creationId xmlns:a16="http://schemas.microsoft.com/office/drawing/2014/main" id="{87E430FC-AF13-4777-9F86-0E140652089F}"/>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6" name="Freeform 36">
                <a:extLst>
                  <a:ext uri="{FF2B5EF4-FFF2-40B4-BE49-F238E27FC236}">
                    <a16:creationId xmlns:a16="http://schemas.microsoft.com/office/drawing/2014/main" id="{6C75C94A-AADB-41D9-BB98-D96AF674E030}"/>
                  </a:ext>
                </a:extLst>
              </p:cNvPr>
              <p:cNvSpPr>
                <a:spLocks/>
              </p:cNvSpPr>
              <p:nvPr/>
            </p:nvSpPr>
            <p:spPr bwMode="auto">
              <a:xfrm>
                <a:off x="504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921" name="Text Box 37">
              <a:extLst>
                <a:ext uri="{FF2B5EF4-FFF2-40B4-BE49-F238E27FC236}">
                  <a16:creationId xmlns:a16="http://schemas.microsoft.com/office/drawing/2014/main" id="{22E0301F-3B4D-4A48-89C1-1899D11745FF}"/>
                </a:ext>
              </a:extLst>
            </p:cNvPr>
            <p:cNvSpPr txBox="1">
              <a:spLocks noChangeArrowheads="1"/>
            </p:cNvSpPr>
            <p:nvPr/>
          </p:nvSpPr>
          <p:spPr bwMode="auto">
            <a:xfrm>
              <a:off x="5760" y="3312"/>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block10</a:t>
              </a:r>
            </a:p>
          </p:txBody>
        </p:sp>
        <p:grpSp>
          <p:nvGrpSpPr>
            <p:cNvPr id="38922" name="Group 38">
              <a:extLst>
                <a:ext uri="{FF2B5EF4-FFF2-40B4-BE49-F238E27FC236}">
                  <a16:creationId xmlns:a16="http://schemas.microsoft.com/office/drawing/2014/main" id="{7D93E7C3-3187-4512-BADE-6483DA38392D}"/>
                </a:ext>
              </a:extLst>
            </p:cNvPr>
            <p:cNvGrpSpPr>
              <a:grpSpLocks/>
            </p:cNvGrpSpPr>
            <p:nvPr/>
          </p:nvGrpSpPr>
          <p:grpSpPr bwMode="auto">
            <a:xfrm>
              <a:off x="4320" y="2064"/>
              <a:ext cx="1080" cy="2184"/>
              <a:chOff x="5040" y="2064"/>
              <a:chExt cx="1080" cy="2184"/>
            </a:xfrm>
          </p:grpSpPr>
          <p:sp>
            <p:nvSpPr>
              <p:cNvPr id="38950" name="AutoShape 39">
                <a:extLst>
                  <a:ext uri="{FF2B5EF4-FFF2-40B4-BE49-F238E27FC236}">
                    <a16:creationId xmlns:a16="http://schemas.microsoft.com/office/drawing/2014/main" id="{FD69974F-B971-4C77-82D3-3169532A8EE9}"/>
                  </a:ext>
                </a:extLst>
              </p:cNvPr>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51" name="Text Box 40">
                <a:extLst>
                  <a:ext uri="{FF2B5EF4-FFF2-40B4-BE49-F238E27FC236}">
                    <a16:creationId xmlns:a16="http://schemas.microsoft.com/office/drawing/2014/main" id="{CA294CA0-24B4-4AB4-BED0-42A987A472A5}"/>
                  </a:ext>
                </a:extLst>
              </p:cNvPr>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block2</a:t>
                </a:r>
              </a:p>
            </p:txBody>
          </p:sp>
          <p:sp>
            <p:nvSpPr>
              <p:cNvPr id="38952" name="Text Box 41">
                <a:extLst>
                  <a:ext uri="{FF2B5EF4-FFF2-40B4-BE49-F238E27FC236}">
                    <a16:creationId xmlns:a16="http://schemas.microsoft.com/office/drawing/2014/main" id="{46E33F97-F394-4EF7-B32C-7641F34F866C}"/>
                  </a:ext>
                </a:extLst>
              </p:cNvPr>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block6</a:t>
                </a:r>
              </a:p>
            </p:txBody>
          </p:sp>
          <p:sp>
            <p:nvSpPr>
              <p:cNvPr id="38953" name="Text Box 42">
                <a:extLst>
                  <a:ext uri="{FF2B5EF4-FFF2-40B4-BE49-F238E27FC236}">
                    <a16:creationId xmlns:a16="http://schemas.microsoft.com/office/drawing/2014/main" id="{FE14C5A8-F013-46EC-9210-5CDAAF95609A}"/>
                  </a:ext>
                </a:extLst>
              </p:cNvPr>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block13</a:t>
                </a:r>
              </a:p>
            </p:txBody>
          </p:sp>
          <p:sp>
            <p:nvSpPr>
              <p:cNvPr id="38954" name="Freeform 43">
                <a:extLst>
                  <a:ext uri="{FF2B5EF4-FFF2-40B4-BE49-F238E27FC236}">
                    <a16:creationId xmlns:a16="http://schemas.microsoft.com/office/drawing/2014/main" id="{C5D35F6F-ED31-4054-8B07-92BFC61103D9}"/>
                  </a:ext>
                </a:extLst>
              </p:cNvPr>
              <p:cNvSpPr>
                <a:spLocks/>
              </p:cNvSpPr>
              <p:nvPr/>
            </p:nvSpPr>
            <p:spPr bwMode="auto">
              <a:xfrm>
                <a:off x="504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5" name="Freeform 44">
                <a:extLst>
                  <a:ext uri="{FF2B5EF4-FFF2-40B4-BE49-F238E27FC236}">
                    <a16:creationId xmlns:a16="http://schemas.microsoft.com/office/drawing/2014/main" id="{912708DE-9325-43AA-A2C1-FBD11715942E}"/>
                  </a:ext>
                </a:extLst>
              </p:cNvPr>
              <p:cNvSpPr>
                <a:spLocks/>
              </p:cNvSpPr>
              <p:nvPr/>
            </p:nvSpPr>
            <p:spPr bwMode="auto">
              <a:xfrm>
                <a:off x="504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6" name="Freeform 45">
                <a:extLst>
                  <a:ext uri="{FF2B5EF4-FFF2-40B4-BE49-F238E27FC236}">
                    <a16:creationId xmlns:a16="http://schemas.microsoft.com/office/drawing/2014/main" id="{590CDADE-39AF-4EC3-BF82-BB6076C3470E}"/>
                  </a:ext>
                </a:extLst>
              </p:cNvPr>
              <p:cNvSpPr>
                <a:spLocks/>
              </p:cNvSpPr>
              <p:nvPr/>
            </p:nvSpPr>
            <p:spPr bwMode="auto">
              <a:xfrm>
                <a:off x="504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7" name="Line 46">
                <a:extLst>
                  <a:ext uri="{FF2B5EF4-FFF2-40B4-BE49-F238E27FC236}">
                    <a16:creationId xmlns:a16="http://schemas.microsoft.com/office/drawing/2014/main" id="{BC127188-6B7D-44DA-A150-8AE3CA70016D}"/>
                  </a:ext>
                </a:extLst>
              </p:cNvPr>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23" name="Freeform 47">
              <a:extLst>
                <a:ext uri="{FF2B5EF4-FFF2-40B4-BE49-F238E27FC236}">
                  <a16:creationId xmlns:a16="http://schemas.microsoft.com/office/drawing/2014/main" id="{CCD873C8-0C92-4FBC-B468-3C45E76BE630}"/>
                </a:ext>
              </a:extLst>
            </p:cNvPr>
            <p:cNvSpPr>
              <a:spLocks/>
            </p:cNvSpPr>
            <p:nvPr/>
          </p:nvSpPr>
          <p:spPr bwMode="auto">
            <a:xfrm>
              <a:off x="558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4" name="Line 48">
              <a:extLst>
                <a:ext uri="{FF2B5EF4-FFF2-40B4-BE49-F238E27FC236}">
                  <a16:creationId xmlns:a16="http://schemas.microsoft.com/office/drawing/2014/main" id="{FDE47696-45FD-401C-A62A-91722F05CD3C}"/>
                </a:ext>
              </a:extLst>
            </p:cNvPr>
            <p:cNvSpPr>
              <a:spLocks noChangeShapeType="1"/>
            </p:cNvSpPr>
            <p:nvPr/>
          </p:nvSpPr>
          <p:spPr bwMode="auto">
            <a:xfrm>
              <a:off x="666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Text Box 49">
              <a:extLst>
                <a:ext uri="{FF2B5EF4-FFF2-40B4-BE49-F238E27FC236}">
                  <a16:creationId xmlns:a16="http://schemas.microsoft.com/office/drawing/2014/main" id="{AFA1E9AE-C1E9-4EBA-902C-9F9DCB20DDE8}"/>
                </a:ext>
              </a:extLst>
            </p:cNvPr>
            <p:cNvSpPr txBox="1">
              <a:spLocks noChangeArrowheads="1"/>
            </p:cNvSpPr>
            <p:nvPr/>
          </p:nvSpPr>
          <p:spPr bwMode="auto">
            <a:xfrm>
              <a:off x="4500" y="3312"/>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P(8-11)</a:t>
              </a:r>
            </a:p>
          </p:txBody>
        </p:sp>
        <p:sp>
          <p:nvSpPr>
            <p:cNvPr id="38926" name="Freeform 50">
              <a:extLst>
                <a:ext uri="{FF2B5EF4-FFF2-40B4-BE49-F238E27FC236}">
                  <a16:creationId xmlns:a16="http://schemas.microsoft.com/office/drawing/2014/main" id="{F20E9E5D-8EA7-46BD-A97B-A82492008CED}"/>
                </a:ext>
              </a:extLst>
            </p:cNvPr>
            <p:cNvSpPr>
              <a:spLocks/>
            </p:cNvSpPr>
            <p:nvPr/>
          </p:nvSpPr>
          <p:spPr bwMode="auto">
            <a:xfrm>
              <a:off x="432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7" name="Line 51">
              <a:extLst>
                <a:ext uri="{FF2B5EF4-FFF2-40B4-BE49-F238E27FC236}">
                  <a16:creationId xmlns:a16="http://schemas.microsoft.com/office/drawing/2014/main" id="{5650A70E-B2C0-45E1-9AD0-85398F3D3283}"/>
                </a:ext>
              </a:extLst>
            </p:cNvPr>
            <p:cNvSpPr>
              <a:spLocks noChangeShapeType="1"/>
            </p:cNvSpPr>
            <p:nvPr/>
          </p:nvSpPr>
          <p:spPr bwMode="auto">
            <a:xfrm>
              <a:off x="5400" y="331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28" name="Group 52">
              <a:extLst>
                <a:ext uri="{FF2B5EF4-FFF2-40B4-BE49-F238E27FC236}">
                  <a16:creationId xmlns:a16="http://schemas.microsoft.com/office/drawing/2014/main" id="{9DF647DF-97BE-4E00-9FA2-F7837ED997A8}"/>
                </a:ext>
              </a:extLst>
            </p:cNvPr>
            <p:cNvGrpSpPr>
              <a:grpSpLocks/>
            </p:cNvGrpSpPr>
            <p:nvPr/>
          </p:nvGrpSpPr>
          <p:grpSpPr bwMode="auto">
            <a:xfrm>
              <a:off x="6840" y="2064"/>
              <a:ext cx="1080" cy="2184"/>
              <a:chOff x="7200" y="2064"/>
              <a:chExt cx="1080" cy="2184"/>
            </a:xfrm>
          </p:grpSpPr>
          <p:sp>
            <p:nvSpPr>
              <p:cNvPr id="38939" name="AutoShape 53">
                <a:extLst>
                  <a:ext uri="{FF2B5EF4-FFF2-40B4-BE49-F238E27FC236}">
                    <a16:creationId xmlns:a16="http://schemas.microsoft.com/office/drawing/2014/main" id="{93E319FC-463E-457E-AF63-F2939E28BA18}"/>
                  </a:ext>
                </a:extLst>
              </p:cNvPr>
              <p:cNvSpPr>
                <a:spLocks noChangeArrowheads="1"/>
              </p:cNvSpPr>
              <p:nvPr/>
            </p:nvSpPr>
            <p:spPr bwMode="auto">
              <a:xfrm>
                <a:off x="720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40" name="Text Box 54">
                <a:extLst>
                  <a:ext uri="{FF2B5EF4-FFF2-40B4-BE49-F238E27FC236}">
                    <a16:creationId xmlns:a16="http://schemas.microsoft.com/office/drawing/2014/main" id="{B02E51ED-D46F-4F76-A195-DDEEE4741816}"/>
                  </a:ext>
                </a:extLst>
              </p:cNvPr>
              <p:cNvSpPr txBox="1">
                <a:spLocks noChangeArrowheads="1"/>
              </p:cNvSpPr>
              <p:nvPr/>
            </p:nvSpPr>
            <p:spPr bwMode="auto">
              <a:xfrm>
                <a:off x="738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P(0-3)</a:t>
                </a:r>
              </a:p>
            </p:txBody>
          </p:sp>
          <p:sp>
            <p:nvSpPr>
              <p:cNvPr id="38941" name="Text Box 55">
                <a:extLst>
                  <a:ext uri="{FF2B5EF4-FFF2-40B4-BE49-F238E27FC236}">
                    <a16:creationId xmlns:a16="http://schemas.microsoft.com/office/drawing/2014/main" id="{C855F97D-BB87-476E-AED9-9F544E3A2B7E}"/>
                  </a:ext>
                </a:extLst>
              </p:cNvPr>
              <p:cNvSpPr txBox="1">
                <a:spLocks noChangeArrowheads="1"/>
              </p:cNvSpPr>
              <p:nvPr/>
            </p:nvSpPr>
            <p:spPr bwMode="auto">
              <a:xfrm>
                <a:off x="738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block7</a:t>
                </a:r>
              </a:p>
            </p:txBody>
          </p:sp>
          <p:sp>
            <p:nvSpPr>
              <p:cNvPr id="38942" name="Text Box 56">
                <a:extLst>
                  <a:ext uri="{FF2B5EF4-FFF2-40B4-BE49-F238E27FC236}">
                    <a16:creationId xmlns:a16="http://schemas.microsoft.com/office/drawing/2014/main" id="{CC7D46FA-3A60-413E-A36F-78590F4C3C97}"/>
                  </a:ext>
                </a:extLst>
              </p:cNvPr>
              <p:cNvSpPr txBox="1">
                <a:spLocks noChangeArrowheads="1"/>
              </p:cNvSpPr>
              <p:nvPr/>
            </p:nvSpPr>
            <p:spPr bwMode="auto">
              <a:xfrm>
                <a:off x="7380" y="3312"/>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Block11</a:t>
                </a:r>
              </a:p>
            </p:txBody>
          </p:sp>
          <p:sp>
            <p:nvSpPr>
              <p:cNvPr id="38943" name="Text Box 57">
                <a:extLst>
                  <a:ext uri="{FF2B5EF4-FFF2-40B4-BE49-F238E27FC236}">
                    <a16:creationId xmlns:a16="http://schemas.microsoft.com/office/drawing/2014/main" id="{F708050F-A6B9-4122-966F-5BA612606F4B}"/>
                  </a:ext>
                </a:extLst>
              </p:cNvPr>
              <p:cNvSpPr txBox="1">
                <a:spLocks noChangeArrowheads="1"/>
              </p:cNvSpPr>
              <p:nvPr/>
            </p:nvSpPr>
            <p:spPr bwMode="auto">
              <a:xfrm>
                <a:off x="738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Block15</a:t>
                </a:r>
              </a:p>
            </p:txBody>
          </p:sp>
          <p:sp>
            <p:nvSpPr>
              <p:cNvPr id="38944" name="Freeform 58">
                <a:extLst>
                  <a:ext uri="{FF2B5EF4-FFF2-40B4-BE49-F238E27FC236}">
                    <a16:creationId xmlns:a16="http://schemas.microsoft.com/office/drawing/2014/main" id="{C695165F-5DD6-4D5F-A814-BD8166F0A94F}"/>
                  </a:ext>
                </a:extLst>
              </p:cNvPr>
              <p:cNvSpPr>
                <a:spLocks/>
              </p:cNvSpPr>
              <p:nvPr/>
            </p:nvSpPr>
            <p:spPr bwMode="auto">
              <a:xfrm>
                <a:off x="72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5" name="Freeform 59">
                <a:extLst>
                  <a:ext uri="{FF2B5EF4-FFF2-40B4-BE49-F238E27FC236}">
                    <a16:creationId xmlns:a16="http://schemas.microsoft.com/office/drawing/2014/main" id="{04DA399C-7836-4BF9-9E58-66530537CA13}"/>
                  </a:ext>
                </a:extLst>
              </p:cNvPr>
              <p:cNvSpPr>
                <a:spLocks/>
              </p:cNvSpPr>
              <p:nvPr/>
            </p:nvSpPr>
            <p:spPr bwMode="auto">
              <a:xfrm>
                <a:off x="72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6" name="Freeform 60">
                <a:extLst>
                  <a:ext uri="{FF2B5EF4-FFF2-40B4-BE49-F238E27FC236}">
                    <a16:creationId xmlns:a16="http://schemas.microsoft.com/office/drawing/2014/main" id="{6630506F-94C1-4C92-A8DC-55B7CE0ED943}"/>
                  </a:ext>
                </a:extLst>
              </p:cNvPr>
              <p:cNvSpPr>
                <a:spLocks/>
              </p:cNvSpPr>
              <p:nvPr/>
            </p:nvSpPr>
            <p:spPr bwMode="auto">
              <a:xfrm>
                <a:off x="72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7" name="Freeform 61">
                <a:extLst>
                  <a:ext uri="{FF2B5EF4-FFF2-40B4-BE49-F238E27FC236}">
                    <a16:creationId xmlns:a16="http://schemas.microsoft.com/office/drawing/2014/main" id="{1C5E1D80-175F-49A5-A912-70AC77E486E9}"/>
                  </a:ext>
                </a:extLst>
              </p:cNvPr>
              <p:cNvSpPr>
                <a:spLocks/>
              </p:cNvSpPr>
              <p:nvPr/>
            </p:nvSpPr>
            <p:spPr bwMode="auto">
              <a:xfrm>
                <a:off x="72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8" name="Line 62">
                <a:extLst>
                  <a:ext uri="{FF2B5EF4-FFF2-40B4-BE49-F238E27FC236}">
                    <a16:creationId xmlns:a16="http://schemas.microsoft.com/office/drawing/2014/main" id="{99CA8FA5-D2AC-4AF3-93EE-9BE056B598EF}"/>
                  </a:ext>
                </a:extLst>
              </p:cNvPr>
              <p:cNvSpPr>
                <a:spLocks noChangeShapeType="1"/>
              </p:cNvSpPr>
              <p:nvPr/>
            </p:nvSpPr>
            <p:spPr bwMode="auto">
              <a:xfrm>
                <a:off x="82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9" name="Line 63">
                <a:extLst>
                  <a:ext uri="{FF2B5EF4-FFF2-40B4-BE49-F238E27FC236}">
                    <a16:creationId xmlns:a16="http://schemas.microsoft.com/office/drawing/2014/main" id="{C8BD9352-D561-4EF0-AB21-456D0251A503}"/>
                  </a:ext>
                </a:extLst>
              </p:cNvPr>
              <p:cNvSpPr>
                <a:spLocks noChangeShapeType="1"/>
              </p:cNvSpPr>
              <p:nvPr/>
            </p:nvSpPr>
            <p:spPr bwMode="auto">
              <a:xfrm>
                <a:off x="828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29" name="AutoShape 64">
              <a:extLst>
                <a:ext uri="{FF2B5EF4-FFF2-40B4-BE49-F238E27FC236}">
                  <a16:creationId xmlns:a16="http://schemas.microsoft.com/office/drawing/2014/main" id="{978C17B7-5744-4C4D-BB95-1C05CBF2B4ED}"/>
                </a:ext>
              </a:extLst>
            </p:cNvPr>
            <p:cNvSpPr>
              <a:spLocks noChangeArrowheads="1"/>
            </p:cNvSpPr>
            <p:nvPr/>
          </p:nvSpPr>
          <p:spPr bwMode="auto">
            <a:xfrm>
              <a:off x="1800" y="2064"/>
              <a:ext cx="1080" cy="2184"/>
            </a:xfrm>
            <a:prstGeom prst="can">
              <a:avLst>
                <a:gd name="adj" fmla="val 50556"/>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30" name="Text Box 65">
              <a:extLst>
                <a:ext uri="{FF2B5EF4-FFF2-40B4-BE49-F238E27FC236}">
                  <a16:creationId xmlns:a16="http://schemas.microsoft.com/office/drawing/2014/main" id="{44BEA644-F1F7-4DB8-8DD5-62417EA4E264}"/>
                </a:ext>
              </a:extLst>
            </p:cNvPr>
            <p:cNvSpPr txBox="1">
              <a:spLocks noChangeArrowheads="1"/>
            </p:cNvSpPr>
            <p:nvPr/>
          </p:nvSpPr>
          <p:spPr bwMode="auto">
            <a:xfrm>
              <a:off x="1980" y="2688"/>
              <a:ext cx="720"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block0</a:t>
              </a:r>
            </a:p>
          </p:txBody>
        </p:sp>
        <p:sp>
          <p:nvSpPr>
            <p:cNvPr id="38931" name="Text Box 66">
              <a:extLst>
                <a:ext uri="{FF2B5EF4-FFF2-40B4-BE49-F238E27FC236}">
                  <a16:creationId xmlns:a16="http://schemas.microsoft.com/office/drawing/2014/main" id="{20738D79-848F-4A36-B799-8ECC77868472}"/>
                </a:ext>
              </a:extLst>
            </p:cNvPr>
            <p:cNvSpPr txBox="1">
              <a:spLocks noChangeArrowheads="1"/>
            </p:cNvSpPr>
            <p:nvPr/>
          </p:nvSpPr>
          <p:spPr bwMode="auto">
            <a:xfrm>
              <a:off x="1980" y="3000"/>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block4</a:t>
              </a:r>
            </a:p>
          </p:txBody>
        </p:sp>
        <p:sp>
          <p:nvSpPr>
            <p:cNvPr id="38932" name="Text Box 67">
              <a:extLst>
                <a:ext uri="{FF2B5EF4-FFF2-40B4-BE49-F238E27FC236}">
                  <a16:creationId xmlns:a16="http://schemas.microsoft.com/office/drawing/2014/main" id="{98124F83-5C35-4405-99EA-3384CE7BB5C7}"/>
                </a:ext>
              </a:extLst>
            </p:cNvPr>
            <p:cNvSpPr txBox="1">
              <a:spLocks noChangeArrowheads="1"/>
            </p:cNvSpPr>
            <p:nvPr/>
          </p:nvSpPr>
          <p:spPr bwMode="auto">
            <a:xfrm>
              <a:off x="1980" y="3312"/>
              <a:ext cx="72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block8</a:t>
              </a:r>
            </a:p>
          </p:txBody>
        </p:sp>
        <p:sp>
          <p:nvSpPr>
            <p:cNvPr id="38933" name="Text Box 68">
              <a:extLst>
                <a:ext uri="{FF2B5EF4-FFF2-40B4-BE49-F238E27FC236}">
                  <a16:creationId xmlns:a16="http://schemas.microsoft.com/office/drawing/2014/main" id="{B6E6AE55-DA6B-48C9-993F-580033334054}"/>
                </a:ext>
              </a:extLst>
            </p:cNvPr>
            <p:cNvSpPr txBox="1">
              <a:spLocks noChangeArrowheads="1"/>
            </p:cNvSpPr>
            <p:nvPr/>
          </p:nvSpPr>
          <p:spPr bwMode="auto">
            <a:xfrm>
              <a:off x="1980" y="3624"/>
              <a:ext cx="90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663300"/>
                  </a:solidFill>
                </a:rPr>
                <a:t>block12</a:t>
              </a:r>
            </a:p>
          </p:txBody>
        </p:sp>
        <p:sp>
          <p:nvSpPr>
            <p:cNvPr id="38934" name="Freeform 69">
              <a:extLst>
                <a:ext uri="{FF2B5EF4-FFF2-40B4-BE49-F238E27FC236}">
                  <a16:creationId xmlns:a16="http://schemas.microsoft.com/office/drawing/2014/main" id="{AFF24459-5A4C-4A86-B7AD-8B709163385A}"/>
                </a:ext>
              </a:extLst>
            </p:cNvPr>
            <p:cNvSpPr>
              <a:spLocks/>
            </p:cNvSpPr>
            <p:nvPr/>
          </p:nvSpPr>
          <p:spPr bwMode="auto">
            <a:xfrm>
              <a:off x="1800" y="2844"/>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5" name="Freeform 70">
              <a:extLst>
                <a:ext uri="{FF2B5EF4-FFF2-40B4-BE49-F238E27FC236}">
                  <a16:creationId xmlns:a16="http://schemas.microsoft.com/office/drawing/2014/main" id="{40F7C565-D248-4ECD-9B2A-3C622ECE921F}"/>
                </a:ext>
              </a:extLst>
            </p:cNvPr>
            <p:cNvSpPr>
              <a:spLocks/>
            </p:cNvSpPr>
            <p:nvPr/>
          </p:nvSpPr>
          <p:spPr bwMode="auto">
            <a:xfrm>
              <a:off x="1800" y="3156"/>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6" name="Freeform 71">
              <a:extLst>
                <a:ext uri="{FF2B5EF4-FFF2-40B4-BE49-F238E27FC236}">
                  <a16:creationId xmlns:a16="http://schemas.microsoft.com/office/drawing/2014/main" id="{C72F0368-29F2-493E-BC6B-49045BE3FCAA}"/>
                </a:ext>
              </a:extLst>
            </p:cNvPr>
            <p:cNvSpPr>
              <a:spLocks/>
            </p:cNvSpPr>
            <p:nvPr/>
          </p:nvSpPr>
          <p:spPr bwMode="auto">
            <a:xfrm>
              <a:off x="1800" y="3468"/>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7" name="Freeform 72">
              <a:extLst>
                <a:ext uri="{FF2B5EF4-FFF2-40B4-BE49-F238E27FC236}">
                  <a16:creationId xmlns:a16="http://schemas.microsoft.com/office/drawing/2014/main" id="{1EBC3C2C-A360-4916-80A5-D5351F2EA06D}"/>
                </a:ext>
              </a:extLst>
            </p:cNvPr>
            <p:cNvSpPr>
              <a:spLocks/>
            </p:cNvSpPr>
            <p:nvPr/>
          </p:nvSpPr>
          <p:spPr bwMode="auto">
            <a:xfrm>
              <a:off x="1800" y="3780"/>
              <a:ext cx="1080" cy="156"/>
            </a:xfrm>
            <a:custGeom>
              <a:avLst/>
              <a:gdLst>
                <a:gd name="T0" fmla="*/ 0 w 1440"/>
                <a:gd name="T1" fmla="*/ 0 h 468"/>
                <a:gd name="T2" fmla="*/ 405 w 1440"/>
                <a:gd name="T3" fmla="*/ 52 h 468"/>
                <a:gd name="T4" fmla="*/ 810 w 1440"/>
                <a:gd name="T5" fmla="*/ 0 h 468"/>
                <a:gd name="T6" fmla="*/ 0 60000 65536"/>
                <a:gd name="T7" fmla="*/ 0 60000 65536"/>
                <a:gd name="T8" fmla="*/ 0 60000 65536"/>
              </a:gdLst>
              <a:ahLst/>
              <a:cxnLst>
                <a:cxn ang="T6">
                  <a:pos x="T0" y="T1"/>
                </a:cxn>
                <a:cxn ang="T7">
                  <a:pos x="T2" y="T3"/>
                </a:cxn>
                <a:cxn ang="T8">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8" name="Line 73">
              <a:extLst>
                <a:ext uri="{FF2B5EF4-FFF2-40B4-BE49-F238E27FC236}">
                  <a16:creationId xmlns:a16="http://schemas.microsoft.com/office/drawing/2014/main" id="{FE519F31-C6D4-468B-A159-19D6474D4EC7}"/>
                </a:ext>
              </a:extLst>
            </p:cNvPr>
            <p:cNvSpPr>
              <a:spLocks noChangeShapeType="1"/>
            </p:cNvSpPr>
            <p:nvPr/>
          </p:nvSpPr>
          <p:spPr bwMode="auto">
            <a:xfrm>
              <a:off x="28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17" name="Text Box 74">
            <a:extLst>
              <a:ext uri="{FF2B5EF4-FFF2-40B4-BE49-F238E27FC236}">
                <a16:creationId xmlns:a16="http://schemas.microsoft.com/office/drawing/2014/main" id="{A4BF5F6E-A74D-44FB-9032-08FA228F8647}"/>
              </a:ext>
            </a:extLst>
          </p:cNvPr>
          <p:cNvSpPr txBox="1">
            <a:spLocks noChangeArrowheads="1"/>
          </p:cNvSpPr>
          <p:nvPr/>
        </p:nvSpPr>
        <p:spPr bwMode="auto">
          <a:xfrm>
            <a:off x="1143000" y="53340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FF00"/>
                </a:solidFill>
              </a:rPr>
              <a:t>RAID Level 5 (Block level Distributed parity)</a:t>
            </a: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E4EAC3A-5CF6-4067-8EAF-0AA1F9B99D76}"/>
              </a:ext>
            </a:extLst>
          </p:cNvPr>
          <p:cNvSpPr>
            <a:spLocks noGrp="1" noChangeArrowheads="1"/>
          </p:cNvSpPr>
          <p:nvPr>
            <p:ph type="title"/>
          </p:nvPr>
        </p:nvSpPr>
        <p:spPr>
          <a:xfrm>
            <a:off x="990600" y="60960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5.5.6</a:t>
            </a:r>
            <a:r>
              <a:rPr lang="zh-CN" altLang="en-US">
                <a:latin typeface="华文新魏" panose="02010800040101010101" pitchFamily="2" charset="-122"/>
                <a:ea typeface="华文新魏" panose="02010800040101010101" pitchFamily="2" charset="-122"/>
              </a:rPr>
              <a:t>提高磁盘</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速度的方法</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39939" name="Rectangle 3">
            <a:extLst>
              <a:ext uri="{FF2B5EF4-FFF2-40B4-BE49-F238E27FC236}">
                <a16:creationId xmlns:a16="http://schemas.microsoft.com/office/drawing/2014/main" id="{80FA247E-BD8E-4E3C-9461-6D96C8887AD4}"/>
              </a:ext>
            </a:extLst>
          </p:cNvPr>
          <p:cNvSpPr>
            <a:spLocks noGrp="1" noChangeArrowheads="1"/>
          </p:cNvSpPr>
          <p:nvPr>
            <p:ph type="body" idx="1"/>
          </p:nvPr>
        </p:nvSpPr>
        <p:spPr>
          <a:xfrm>
            <a:off x="1981200" y="1371600"/>
            <a:ext cx="6553200" cy="4419600"/>
          </a:xfrm>
        </p:spPr>
        <p:txBody>
          <a:bodyPr/>
          <a:lstStyle/>
          <a:p>
            <a:pPr algn="just" eaLnBrk="1" hangingPunct="1"/>
            <a:r>
              <a:rPr lang="zh-CN" altLang="en-US" sz="4400">
                <a:latin typeface="华文新魏" panose="02010800040101010101" pitchFamily="2" charset="-122"/>
                <a:ea typeface="华文新魏" panose="02010800040101010101" pitchFamily="2" charset="-122"/>
              </a:rPr>
              <a:t>提前读</a:t>
            </a:r>
          </a:p>
          <a:p>
            <a:pPr algn="just" eaLnBrk="1" hangingPunct="1"/>
            <a:r>
              <a:rPr lang="zh-CN" altLang="en-US" sz="4400">
                <a:latin typeface="华文新魏" panose="02010800040101010101" pitchFamily="2" charset="-122"/>
                <a:ea typeface="华文新魏" panose="02010800040101010101" pitchFamily="2" charset="-122"/>
              </a:rPr>
              <a:t>延迟写</a:t>
            </a:r>
          </a:p>
          <a:p>
            <a:pPr algn="just" eaLnBrk="1" hangingPunct="1"/>
            <a:r>
              <a:rPr lang="zh-CN" altLang="en-US" sz="4400">
                <a:latin typeface="华文新魏" panose="02010800040101010101" pitchFamily="2" charset="-122"/>
                <a:ea typeface="华文新魏" panose="02010800040101010101" pitchFamily="2" charset="-122"/>
              </a:rPr>
              <a:t>虚拟盘 </a:t>
            </a:r>
          </a:p>
          <a:p>
            <a:pPr algn="just" eaLnBrk="1" hangingPunct="1"/>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E3E1A65-A745-484A-9B77-4CDDBAE630D0}"/>
              </a:ext>
            </a:extLst>
          </p:cNvPr>
          <p:cNvSpPr>
            <a:spLocks noGrp="1" noChangeArrowheads="1"/>
          </p:cNvSpPr>
          <p:nvPr>
            <p:ph type="title"/>
          </p:nvPr>
        </p:nvSpPr>
        <p:spPr>
          <a:xfrm>
            <a:off x="228600" y="304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5.6 </a:t>
            </a:r>
            <a:r>
              <a:rPr lang="zh-CN" altLang="en-US" sz="4800">
                <a:latin typeface="华文新魏" panose="02010800040101010101" pitchFamily="2" charset="-122"/>
                <a:ea typeface="华文新魏" panose="02010800040101010101" pitchFamily="2" charset="-122"/>
              </a:rPr>
              <a:t>设备分配</a:t>
            </a:r>
            <a:r>
              <a:rPr lang="zh-CN" altLang="en-US">
                <a:latin typeface="华文新魏" panose="02010800040101010101" pitchFamily="2" charset="-122"/>
                <a:ea typeface="华文新魏" panose="02010800040101010101" pitchFamily="2" charset="-122"/>
              </a:rPr>
              <a:t> </a:t>
            </a:r>
          </a:p>
        </p:txBody>
      </p:sp>
      <p:sp>
        <p:nvSpPr>
          <p:cNvPr id="40963" name="Rectangle 3">
            <a:extLst>
              <a:ext uri="{FF2B5EF4-FFF2-40B4-BE49-F238E27FC236}">
                <a16:creationId xmlns:a16="http://schemas.microsoft.com/office/drawing/2014/main" id="{8CFB523C-8A60-4764-B22E-A5A337163EC1}"/>
              </a:ext>
            </a:extLst>
          </p:cNvPr>
          <p:cNvSpPr>
            <a:spLocks noGrp="1" noChangeArrowheads="1"/>
          </p:cNvSpPr>
          <p:nvPr>
            <p:ph type="body" idx="1"/>
          </p:nvPr>
        </p:nvSpPr>
        <p:spPr>
          <a:xfrm>
            <a:off x="1905000" y="1447800"/>
            <a:ext cx="7010400" cy="4495800"/>
          </a:xfrm>
        </p:spPr>
        <p:txBody>
          <a:bodyPr/>
          <a:lstStyle/>
          <a:p>
            <a:pPr eaLnBrk="1" hangingPunct="1">
              <a:buFontTx/>
              <a:buNone/>
            </a:pPr>
            <a:r>
              <a:rPr lang="en-US" altLang="zh-CN" sz="4400">
                <a:latin typeface="华文新魏" panose="02010800040101010101" pitchFamily="2" charset="-122"/>
                <a:ea typeface="华文新魏" panose="02010800040101010101" pitchFamily="2" charset="-122"/>
              </a:rPr>
              <a:t>5.6.1 </a:t>
            </a:r>
            <a:r>
              <a:rPr lang="zh-CN" altLang="en-US" sz="4400">
                <a:latin typeface="华文新魏" panose="02010800040101010101" pitchFamily="2" charset="-122"/>
                <a:ea typeface="华文新魏" panose="02010800040101010101" pitchFamily="2" charset="-122"/>
              </a:rPr>
              <a:t>设备独立性</a:t>
            </a:r>
          </a:p>
          <a:p>
            <a:pPr eaLnBrk="1" hangingPunct="1">
              <a:buFontTx/>
              <a:buNone/>
            </a:pPr>
            <a:r>
              <a:rPr lang="en-US" altLang="zh-CN" sz="4400">
                <a:latin typeface="华文新魏" panose="02010800040101010101" pitchFamily="2" charset="-122"/>
                <a:ea typeface="华文新魏" panose="02010800040101010101" pitchFamily="2" charset="-122"/>
              </a:rPr>
              <a:t>5.6.2 </a:t>
            </a:r>
            <a:r>
              <a:rPr lang="zh-CN" altLang="en-US" sz="4400">
                <a:latin typeface="华文新魏" panose="02010800040101010101" pitchFamily="2" charset="-122"/>
                <a:ea typeface="华文新魏" panose="02010800040101010101" pitchFamily="2" charset="-122"/>
              </a:rPr>
              <a:t>设备分配和设备分配数据结构</a:t>
            </a:r>
          </a:p>
          <a:p>
            <a:pPr eaLnBrk="1" hangingPunct="1">
              <a:buFontTx/>
              <a:buNone/>
            </a:pPr>
            <a:r>
              <a:rPr lang="zh-CN" altLang="en-US" sz="4400">
                <a:latin typeface="华文新魏" panose="02010800040101010101" pitchFamily="2" charset="-122"/>
                <a:ea typeface="华文新魏" panose="02010800040101010101" pitchFamily="2" charset="-122"/>
              </a:rPr>
              <a:t> </a:t>
            </a:r>
          </a:p>
          <a:p>
            <a:pPr eaLnBrk="1" hangingPunct="1"/>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EE0B86F-648F-4059-B0C5-48672332A6D6}"/>
              </a:ext>
            </a:extLst>
          </p:cNvPr>
          <p:cNvSpPr>
            <a:spLocks noGrp="1" noChangeArrowheads="1"/>
          </p:cNvSpPr>
          <p:nvPr>
            <p:ph type="title"/>
          </p:nvPr>
        </p:nvSpPr>
        <p:spPr>
          <a:xfrm>
            <a:off x="762000" y="7620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5.4.1 </a:t>
            </a:r>
            <a:r>
              <a:rPr lang="zh-CN" altLang="en-US" sz="5400">
                <a:latin typeface="华文新魏" panose="02010800040101010101" pitchFamily="2" charset="-122"/>
                <a:ea typeface="华文新魏" panose="02010800040101010101" pitchFamily="2" charset="-122"/>
              </a:rPr>
              <a:t>单缓冲</a:t>
            </a:r>
            <a:br>
              <a:rPr lang="zh-CN" altLang="en-US" sz="5400">
                <a:latin typeface="华文新魏" panose="02010800040101010101" pitchFamily="2" charset="-122"/>
                <a:ea typeface="华文新魏" panose="02010800040101010101" pitchFamily="2" charset="-122"/>
              </a:rPr>
            </a:br>
            <a:endParaRPr lang="zh-CN" altLang="en-US" sz="5400">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39E573EE-39E2-4F7D-95D7-386089779630}"/>
              </a:ext>
            </a:extLst>
          </p:cNvPr>
          <p:cNvSpPr>
            <a:spLocks noGrp="1" noChangeArrowheads="1"/>
          </p:cNvSpPr>
          <p:nvPr>
            <p:ph type="body" idx="1"/>
          </p:nvPr>
        </p:nvSpPr>
        <p:spPr>
          <a:xfrm>
            <a:off x="838200" y="1447800"/>
            <a:ext cx="7620000" cy="4953000"/>
          </a:xfrm>
        </p:spPr>
        <p:txBody>
          <a:bodyPr/>
          <a:lstStyle/>
          <a:p>
            <a:pPr eaLnBrk="1" hangingPunct="1"/>
            <a:r>
              <a:rPr lang="zh-CN" altLang="en-US" sz="3600">
                <a:latin typeface="华文新魏" panose="02010800040101010101" pitchFamily="2" charset="-122"/>
                <a:ea typeface="华文新魏" panose="02010800040101010101" pitchFamily="2" charset="-122"/>
              </a:rPr>
              <a:t>对于块设备</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单缓冲机制如下工作：</a:t>
            </a:r>
          </a:p>
          <a:p>
            <a:pPr eaLnBrk="1" hangingPunct="1">
              <a:buFontTx/>
              <a:buNone/>
            </a:pPr>
            <a:r>
              <a:rPr lang="zh-CN" altLang="en-US" sz="3600">
                <a:latin typeface="华文新魏" panose="02010800040101010101" pitchFamily="2" charset="-122"/>
                <a:ea typeface="华文新魏" panose="02010800040101010101" pitchFamily="2" charset="-122"/>
              </a:rPr>
              <a:t>    数据处理过程 </a:t>
            </a:r>
          </a:p>
          <a:p>
            <a:pPr eaLnBrk="1" hangingPunct="1">
              <a:buFontTx/>
              <a:buNone/>
            </a:pPr>
            <a:r>
              <a:rPr lang="zh-CN" altLang="en-US" sz="3600">
                <a:latin typeface="华文新魏" panose="02010800040101010101" pitchFamily="2" charset="-122"/>
                <a:ea typeface="华文新魏" panose="02010800040101010101" pitchFamily="2" charset="-122"/>
              </a:rPr>
              <a:t>   数据处理时间约为</a:t>
            </a:r>
            <a:r>
              <a:rPr lang="en-US" altLang="zh-CN" sz="3600">
                <a:latin typeface="华文新魏" panose="02010800040101010101" pitchFamily="2" charset="-122"/>
                <a:ea typeface="华文新魏" panose="02010800040101010101" pitchFamily="2" charset="-122"/>
              </a:rPr>
              <a:t>max[C</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T]+M</a:t>
            </a:r>
            <a:r>
              <a:rPr lang="zh-CN" altLang="en-US" sz="3600">
                <a:latin typeface="华文新魏" panose="02010800040101010101" pitchFamily="2" charset="-122"/>
                <a:ea typeface="华文新魏" panose="02010800040101010101" pitchFamily="2" charset="-122"/>
              </a:rPr>
              <a:t>，  </a:t>
            </a:r>
          </a:p>
          <a:p>
            <a:pPr eaLnBrk="1" hangingPunct="1"/>
            <a:r>
              <a:rPr lang="zh-CN" altLang="en-US" sz="3600">
                <a:latin typeface="华文新魏" panose="02010800040101010101" pitchFamily="2" charset="-122"/>
                <a:ea typeface="华文新魏" panose="02010800040101010101" pitchFamily="2" charset="-122"/>
              </a:rPr>
              <a:t>对于字符设备</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单缓冲机制如下工作： </a:t>
            </a:r>
          </a:p>
          <a:p>
            <a:pPr eaLnBrk="1" hangingPunct="1">
              <a:buFontTx/>
              <a:buNone/>
            </a:pPr>
            <a:r>
              <a:rPr lang="zh-CN" altLang="en-US" sz="3600">
                <a:latin typeface="华文新魏" panose="02010800040101010101" pitchFamily="2" charset="-122"/>
                <a:ea typeface="华文新魏" panose="02010800040101010101" pitchFamily="2" charset="-122"/>
              </a:rPr>
              <a:t>   数据处理过程</a:t>
            </a:r>
          </a:p>
        </p:txBody>
      </p:sp>
    </p:spTree>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CEA92E5-998C-4B8D-BF3C-44E37416F98E}"/>
              </a:ext>
            </a:extLst>
          </p:cNvPr>
          <p:cNvSpPr>
            <a:spLocks noGrp="1" noChangeArrowheads="1"/>
          </p:cNvSpPr>
          <p:nvPr>
            <p:ph type="title"/>
          </p:nvPr>
        </p:nvSpPr>
        <p:spPr>
          <a:xfrm>
            <a:off x="685800" y="5334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5.6.1 </a:t>
            </a:r>
            <a:r>
              <a:rPr lang="zh-CN" altLang="en-US" sz="4800">
                <a:latin typeface="华文新魏" panose="02010800040101010101" pitchFamily="2" charset="-122"/>
                <a:ea typeface="华文新魏" panose="02010800040101010101" pitchFamily="2" charset="-122"/>
              </a:rPr>
              <a:t>设备独立性</a:t>
            </a:r>
            <a:br>
              <a:rPr lang="zh-CN" altLang="en-US" sz="4800">
                <a:latin typeface="华文新魏" panose="02010800040101010101" pitchFamily="2" charset="-122"/>
                <a:ea typeface="华文新魏" panose="02010800040101010101" pitchFamily="2" charset="-122"/>
              </a:rPr>
            </a:br>
            <a:endParaRPr lang="zh-CN" altLang="en-US" sz="4800" b="1">
              <a:latin typeface="华文新魏" panose="02010800040101010101" pitchFamily="2" charset="-122"/>
              <a:ea typeface="华文新魏" panose="02010800040101010101" pitchFamily="2" charset="-122"/>
            </a:endParaRPr>
          </a:p>
        </p:txBody>
      </p:sp>
      <p:sp>
        <p:nvSpPr>
          <p:cNvPr id="41987" name="Rectangle 3">
            <a:extLst>
              <a:ext uri="{FF2B5EF4-FFF2-40B4-BE49-F238E27FC236}">
                <a16:creationId xmlns:a16="http://schemas.microsoft.com/office/drawing/2014/main" id="{A4FDA7EC-AD93-4E9F-A8BA-814C9F4EB86E}"/>
              </a:ext>
            </a:extLst>
          </p:cNvPr>
          <p:cNvSpPr>
            <a:spLocks noGrp="1" noChangeArrowheads="1"/>
          </p:cNvSpPr>
          <p:nvPr>
            <p:ph type="body" idx="1"/>
          </p:nvPr>
        </p:nvSpPr>
        <p:spPr>
          <a:xfrm>
            <a:off x="1066800" y="1143000"/>
            <a:ext cx="7010400" cy="5181600"/>
          </a:xfrm>
        </p:spPr>
        <p:txBody>
          <a:bodyPr/>
          <a:lstStyle/>
          <a:p>
            <a:pPr algn="just" eaLnBrk="1" hangingPunct="1"/>
            <a:r>
              <a:rPr lang="zh-CN" altLang="en-US">
                <a:latin typeface="华文新魏" panose="02010800040101010101" pitchFamily="2" charset="-122"/>
                <a:ea typeface="华文新魏" panose="02010800040101010101" pitchFamily="2" charset="-122"/>
              </a:rPr>
              <a:t>通常用户不指定特定的设备，而指定逻辑设备，使得用户作业和物理设备独立开来，再通过其它途径建立逻辑设备和物理设备之间的对应关系，称这种特性为</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设备独立性</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a:p>
            <a:pPr algn="just" eaLnBrk="1" hangingPunct="1"/>
            <a:r>
              <a:rPr lang="zh-CN" altLang="en-US">
                <a:latin typeface="华文新魏" panose="02010800040101010101" pitchFamily="2" charset="-122"/>
                <a:ea typeface="华文新魏" panose="02010800040101010101" pitchFamily="2" charset="-122"/>
              </a:rPr>
              <a:t> 设备独立性带来的好处</a:t>
            </a:r>
          </a:p>
          <a:p>
            <a:pPr eaLnBrk="1" hangingPunct="1">
              <a:buFontTx/>
              <a:buNone/>
            </a:pPr>
            <a:r>
              <a:rPr lang="zh-CN" altLang="en-US">
                <a:latin typeface="华文新魏" panose="02010800040101010101" pitchFamily="2" charset="-122"/>
                <a:ea typeface="华文新魏" panose="02010800040101010101" pitchFamily="2" charset="-122"/>
              </a:rPr>
              <a:t>    用户与物理的外围设备无关，系统增减或变更外围设备时程序不必修改；易于对付输入输出设备的故障。</a:t>
            </a:r>
          </a:p>
          <a:p>
            <a:pPr eaLnBrk="1" hangingPunct="1">
              <a:buFontTx/>
              <a:buNone/>
            </a:pPr>
            <a:endParaRPr lang="zh-CN" altLang="en-US">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3800179-EBD0-41AD-9C27-21F222E638BD}"/>
              </a:ext>
            </a:extLst>
          </p:cNvPr>
          <p:cNvSpPr>
            <a:spLocks noGrp="1" noChangeArrowheads="1"/>
          </p:cNvSpPr>
          <p:nvPr>
            <p:ph type="title"/>
          </p:nvPr>
        </p:nvSpPr>
        <p:spPr>
          <a:xfrm>
            <a:off x="7620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5.6.2 </a:t>
            </a:r>
            <a:r>
              <a:rPr lang="zh-CN" altLang="en-US" sz="4800">
                <a:latin typeface="华文新魏" panose="02010800040101010101" pitchFamily="2" charset="-122"/>
                <a:ea typeface="华文新魏" panose="02010800040101010101" pitchFamily="2" charset="-122"/>
              </a:rPr>
              <a:t>设备分配</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43011" name="Rectangle 3">
            <a:extLst>
              <a:ext uri="{FF2B5EF4-FFF2-40B4-BE49-F238E27FC236}">
                <a16:creationId xmlns:a16="http://schemas.microsoft.com/office/drawing/2014/main" id="{48B34920-D424-4D8A-84EC-0B06BD5E58E2}"/>
              </a:ext>
            </a:extLst>
          </p:cNvPr>
          <p:cNvSpPr>
            <a:spLocks noGrp="1" noChangeArrowheads="1"/>
          </p:cNvSpPr>
          <p:nvPr>
            <p:ph type="body" idx="1"/>
          </p:nvPr>
        </p:nvSpPr>
        <p:spPr>
          <a:xfrm>
            <a:off x="914400" y="1219200"/>
            <a:ext cx="7467600" cy="5029200"/>
          </a:xfrm>
        </p:spPr>
        <p:txBody>
          <a:bodyPr/>
          <a:lstStyle/>
          <a:p>
            <a:pPr eaLnBrk="1" hangingPunct="1"/>
            <a:r>
              <a:rPr lang="zh-CN" altLang="en-US">
                <a:latin typeface="华文新魏" panose="02010800040101010101" pitchFamily="2" charset="-122"/>
                <a:ea typeface="华文新魏" panose="02010800040101010101" pitchFamily="2" charset="-122"/>
              </a:rPr>
              <a:t>从设备的特性来看，可以把设备分成独占设备、共享设备和虚拟设备三类：</a:t>
            </a:r>
          </a:p>
          <a:p>
            <a:pPr eaLnBrk="1" hangingPunct="1"/>
            <a:r>
              <a:rPr lang="zh-CN" altLang="en-US">
                <a:latin typeface="华文新魏" panose="02010800040101010101" pitchFamily="2" charset="-122"/>
                <a:ea typeface="华文新魏" panose="02010800040101010101" pitchFamily="2" charset="-122"/>
              </a:rPr>
              <a:t>相应的管理和分配外围设备的技术可分成：独占方式、共享方式和虚拟方式 。</a:t>
            </a:r>
          </a:p>
          <a:p>
            <a:pPr eaLnBrk="1" hangingPunct="1"/>
            <a:r>
              <a:rPr lang="zh-CN" altLang="en-US">
                <a:latin typeface="华文新魏" panose="02010800040101010101" pitchFamily="2" charset="-122"/>
                <a:ea typeface="华文新魏" panose="02010800040101010101" pitchFamily="2" charset="-122"/>
              </a:rPr>
              <a:t>常用的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设备分配算法</a:t>
            </a:r>
          </a:p>
          <a:p>
            <a:pPr algn="just" eaLnBrk="1" hangingPunct="1">
              <a:buFontTx/>
              <a:buNone/>
            </a:pPr>
            <a:r>
              <a:rPr lang="zh-CN" altLang="en-US">
                <a:latin typeface="华文新魏" panose="02010800040101010101" pitchFamily="2" charset="-122"/>
                <a:ea typeface="华文新魏" panose="02010800040101010101" pitchFamily="2" charset="-122"/>
              </a:rPr>
              <a:t>   先请求先服务，优先级高者先服务等。此外，在多进程请求</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设备分配时，应防止因循环等待对方所占用的设备而产生死锁，应预先进行性检查。</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FAD8993-513F-45FF-A77F-C86C8A165040}"/>
              </a:ext>
            </a:extLst>
          </p:cNvPr>
          <p:cNvSpPr>
            <a:spLocks noGrp="1" noChangeArrowheads="1"/>
          </p:cNvSpPr>
          <p:nvPr>
            <p:ph type="title"/>
          </p:nvPr>
        </p:nvSpPr>
        <p:spPr>
          <a:xfrm>
            <a:off x="762000" y="533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设备分配</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设备分配的实现</a:t>
            </a:r>
            <a:r>
              <a:rPr lang="en-US" altLang="zh-CN" sz="3600">
                <a:latin typeface="华文新魏" panose="02010800040101010101" pitchFamily="2" charset="-122"/>
                <a:ea typeface="华文新魏" panose="02010800040101010101" pitchFamily="2" charset="-122"/>
              </a:rPr>
              <a:t>(1)</a:t>
            </a:r>
          </a:p>
        </p:txBody>
      </p:sp>
      <p:sp>
        <p:nvSpPr>
          <p:cNvPr id="44035" name="Rectangle 3">
            <a:extLst>
              <a:ext uri="{FF2B5EF4-FFF2-40B4-BE49-F238E27FC236}">
                <a16:creationId xmlns:a16="http://schemas.microsoft.com/office/drawing/2014/main" id="{E9FB6EAA-4D58-4E15-9CD7-6972D64DB086}"/>
              </a:ext>
            </a:extLst>
          </p:cNvPr>
          <p:cNvSpPr>
            <a:spLocks noGrp="1" noChangeArrowheads="1"/>
          </p:cNvSpPr>
          <p:nvPr>
            <p:ph type="body" idx="1"/>
          </p:nvPr>
        </p:nvSpPr>
        <p:spPr>
          <a:xfrm>
            <a:off x="609600" y="1752600"/>
            <a:ext cx="8382000" cy="4724400"/>
          </a:xfrm>
        </p:spPr>
        <p:txBody>
          <a:bodyPr/>
          <a:lstStyle/>
          <a:p>
            <a:pPr algn="just" eaLnBrk="1" hangingPunct="1"/>
            <a:r>
              <a:rPr lang="zh-CN" altLang="en-US">
                <a:latin typeface="华文新魏" panose="02010800040101010101" pitchFamily="2" charset="-122"/>
                <a:ea typeface="华文新魏" panose="02010800040101010101" pitchFamily="2" charset="-122"/>
              </a:rPr>
              <a:t>设备分配的数据结构：设备类表和设备表。</a:t>
            </a:r>
          </a:p>
          <a:p>
            <a:pPr algn="just" eaLnBrk="1" hangingPunct="1"/>
            <a:r>
              <a:rPr lang="zh-CN" altLang="en-US">
                <a:latin typeface="华文新魏" panose="02010800040101010101" pitchFamily="2" charset="-122"/>
                <a:ea typeface="华文新魏" panose="02010800040101010101" pitchFamily="2" charset="-122"/>
              </a:rPr>
              <a:t>系统中拥有一张设备类表，每类设备对应于表中一栏，包括内容有：设备类、总台数、空闲台数和设备表起始地址等。</a:t>
            </a:r>
          </a:p>
          <a:p>
            <a:pPr algn="just" eaLnBrk="1" hangingPunct="1"/>
            <a:r>
              <a:rPr lang="zh-CN" altLang="en-US">
                <a:latin typeface="华文新魏" panose="02010800040101010101" pitchFamily="2" charset="-122"/>
                <a:ea typeface="华文新魏" panose="02010800040101010101" pitchFamily="2" charset="-122"/>
              </a:rPr>
              <a:t>每一类设备都有各自的设备表，用来登记这类设备中每一台设备的状态，包含的内容有：物理设备名、逻辑设备名、占有设备的进程号、已分配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未分配、好</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坏等。</a:t>
            </a:r>
          </a:p>
          <a:p>
            <a:pPr algn="just"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DC8CF8D-6184-44EB-8FC3-143909AE292C}"/>
              </a:ext>
            </a:extLst>
          </p:cNvPr>
          <p:cNvSpPr>
            <a:spLocks noGrp="1" noChangeArrowheads="1"/>
          </p:cNvSpPr>
          <p:nvPr>
            <p:ph type="title"/>
          </p:nvPr>
        </p:nvSpPr>
        <p:spPr>
          <a:xfrm>
            <a:off x="685800" y="533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设备分配</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设备分配的实现</a:t>
            </a:r>
            <a:r>
              <a:rPr lang="en-US" altLang="zh-CN" sz="3600">
                <a:latin typeface="华文新魏" panose="02010800040101010101" pitchFamily="2" charset="-122"/>
                <a:ea typeface="华文新魏" panose="02010800040101010101" pitchFamily="2" charset="-122"/>
              </a:rPr>
              <a:t>(2)</a:t>
            </a:r>
          </a:p>
        </p:txBody>
      </p:sp>
      <p:sp>
        <p:nvSpPr>
          <p:cNvPr id="45059" name="Rectangle 3">
            <a:extLst>
              <a:ext uri="{FF2B5EF4-FFF2-40B4-BE49-F238E27FC236}">
                <a16:creationId xmlns:a16="http://schemas.microsoft.com/office/drawing/2014/main" id="{077B0C77-A282-4C46-9C86-B18C77BDE6AB}"/>
              </a:ext>
            </a:extLst>
          </p:cNvPr>
          <p:cNvSpPr>
            <a:spLocks noGrp="1" noChangeArrowheads="1"/>
          </p:cNvSpPr>
          <p:nvPr>
            <p:ph type="body" idx="1"/>
          </p:nvPr>
        </p:nvSpPr>
        <p:spPr>
          <a:xfrm>
            <a:off x="762000" y="1828800"/>
            <a:ext cx="7772400" cy="4800600"/>
          </a:xfrm>
        </p:spPr>
        <p:txBody>
          <a:bodyPr/>
          <a:lstStyle/>
          <a:p>
            <a:pPr algn="just" eaLnBrk="1" hangingPunct="1">
              <a:lnSpc>
                <a:spcPct val="90000"/>
              </a:lnSpc>
            </a:pPr>
            <a:r>
              <a:rPr lang="zh-CN" altLang="en-US">
                <a:latin typeface="华文新魏" panose="02010800040101010101" pitchFamily="2" charset="-122"/>
                <a:ea typeface="华文新魏" panose="02010800040101010101" pitchFamily="2" charset="-122"/>
              </a:rPr>
              <a:t>采用通道结构的系统中，设备分配的数据结构设置：系统设备表、通道控制表、控制器控制表和设备控制表。</a:t>
            </a:r>
          </a:p>
          <a:p>
            <a:pPr algn="just" eaLnBrk="1" hangingPunct="1">
              <a:lnSpc>
                <a:spcPct val="90000"/>
              </a:lnSpc>
            </a:pPr>
            <a:r>
              <a:rPr lang="zh-CN" altLang="en-US">
                <a:latin typeface="华文新魏" panose="02010800040101010101" pitchFamily="2" charset="-122"/>
                <a:ea typeface="华文新魏" panose="02010800040101010101" pitchFamily="2" charset="-122"/>
              </a:rPr>
              <a:t>系统建立一张系统设备表，记录配置在系统中的所有物理设备的情况。</a:t>
            </a:r>
          </a:p>
          <a:p>
            <a:pPr algn="just" eaLnBrk="1" hangingPunct="1">
              <a:lnSpc>
                <a:spcPct val="90000"/>
              </a:lnSpc>
            </a:pPr>
            <a:r>
              <a:rPr lang="zh-CN" altLang="en-US">
                <a:latin typeface="华文新魏" panose="02010800040101010101" pitchFamily="2" charset="-122"/>
                <a:ea typeface="华文新魏" panose="02010800040101010101" pitchFamily="2" charset="-122"/>
              </a:rPr>
              <a:t>每个通道、控制器、设备各设置一张表，记录各自的地址</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标识符</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、状态</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忙</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闲</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、等待获得此部件的进程队列指针、及一次分配后相互勾链的指针，以备分配和执行</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时使用。</a:t>
            </a:r>
          </a:p>
          <a:p>
            <a:pPr algn="just" eaLnBrk="1" hangingPunct="1">
              <a:lnSpc>
                <a:spcPct val="90000"/>
              </a:lnSpc>
            </a:pPr>
            <a:endParaRPr lang="zh-CN" altLang="en-US">
              <a:latin typeface="华文新魏" panose="02010800040101010101" pitchFamily="2" charset="-122"/>
              <a:ea typeface="华文新魏" panose="02010800040101010101" pitchFamily="2" charset="-122"/>
            </a:endParaRPr>
          </a:p>
          <a:p>
            <a:pPr algn="just"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F907FC9-CCCC-477E-99B6-1AE25C2017F6}"/>
              </a:ext>
            </a:extLst>
          </p:cNvPr>
          <p:cNvSpPr>
            <a:spLocks noGrp="1" noChangeArrowheads="1"/>
          </p:cNvSpPr>
          <p:nvPr>
            <p:ph type="title"/>
          </p:nvPr>
        </p:nvSpPr>
        <p:spPr>
          <a:xfrm>
            <a:off x="304800" y="4572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5.7 </a:t>
            </a:r>
            <a:r>
              <a:rPr lang="zh-CN" altLang="en-US" sz="4800">
                <a:latin typeface="华文新魏" panose="02010800040101010101" pitchFamily="2" charset="-122"/>
                <a:ea typeface="华文新魏" panose="02010800040101010101" pitchFamily="2" charset="-122"/>
              </a:rPr>
              <a:t>虚拟设备</a:t>
            </a:r>
          </a:p>
        </p:txBody>
      </p:sp>
      <p:sp>
        <p:nvSpPr>
          <p:cNvPr id="46083" name="Rectangle 3">
            <a:extLst>
              <a:ext uri="{FF2B5EF4-FFF2-40B4-BE49-F238E27FC236}">
                <a16:creationId xmlns:a16="http://schemas.microsoft.com/office/drawing/2014/main" id="{C237AAD1-D6CC-4B11-873B-303A8646D002}"/>
              </a:ext>
            </a:extLst>
          </p:cNvPr>
          <p:cNvSpPr>
            <a:spLocks noGrp="1" noChangeArrowheads="1"/>
          </p:cNvSpPr>
          <p:nvPr>
            <p:ph type="body" idx="1"/>
          </p:nvPr>
        </p:nvSpPr>
        <p:spPr>
          <a:xfrm>
            <a:off x="1371600" y="1447800"/>
            <a:ext cx="7315200" cy="48006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5.7.1 </a:t>
            </a:r>
            <a:r>
              <a:rPr lang="zh-CN" altLang="en-US" sz="4000">
                <a:latin typeface="华文新魏" panose="02010800040101010101" pitchFamily="2" charset="-122"/>
                <a:ea typeface="华文新魏" panose="02010800040101010101" pitchFamily="2" charset="-122"/>
              </a:rPr>
              <a:t>问题的提出 </a:t>
            </a:r>
          </a:p>
          <a:p>
            <a:pPr eaLnBrk="1" hangingPunct="1">
              <a:buFontTx/>
              <a:buNone/>
            </a:pPr>
            <a:r>
              <a:rPr lang="en-US" altLang="zh-CN" sz="4000">
                <a:latin typeface="华文新魏" panose="02010800040101010101" pitchFamily="2" charset="-122"/>
                <a:ea typeface="华文新魏" panose="02010800040101010101" pitchFamily="2" charset="-122"/>
              </a:rPr>
              <a:t>5.7.2 SPOOLING</a:t>
            </a:r>
            <a:r>
              <a:rPr lang="zh-CN" altLang="en-US" sz="4000">
                <a:latin typeface="华文新魏" panose="02010800040101010101" pitchFamily="2" charset="-122"/>
                <a:ea typeface="华文新魏" panose="02010800040101010101" pitchFamily="2" charset="-122"/>
              </a:rPr>
              <a:t>的设计和实现 </a:t>
            </a:r>
          </a:p>
          <a:p>
            <a:pPr eaLnBrk="1" hangingPunct="1">
              <a:buFontTx/>
              <a:buNone/>
            </a:pPr>
            <a:r>
              <a:rPr lang="en-US" altLang="zh-CN" sz="4000">
                <a:latin typeface="华文新魏" panose="02010800040101010101" pitchFamily="2" charset="-122"/>
                <a:ea typeface="华文新魏" panose="02010800040101010101" pitchFamily="2" charset="-122"/>
              </a:rPr>
              <a:t>5.7.3 SPOOLING</a:t>
            </a:r>
            <a:r>
              <a:rPr lang="zh-CN" altLang="en-US" sz="4000">
                <a:latin typeface="华文新魏" panose="02010800040101010101" pitchFamily="2" charset="-122"/>
                <a:ea typeface="华文新魏" panose="02010800040101010101" pitchFamily="2" charset="-122"/>
              </a:rPr>
              <a:t>应用例子 </a:t>
            </a:r>
          </a:p>
        </p:txBody>
      </p:sp>
    </p:spTree>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A09788F-CB9F-4414-998C-F51AB3E32FFF}"/>
              </a:ext>
            </a:extLst>
          </p:cNvPr>
          <p:cNvSpPr>
            <a:spLocks noGrp="1" noChangeArrowheads="1"/>
          </p:cNvSpPr>
          <p:nvPr>
            <p:ph type="title"/>
          </p:nvPr>
        </p:nvSpPr>
        <p:spPr>
          <a:xfrm>
            <a:off x="685800" y="762000"/>
            <a:ext cx="7772400" cy="1143000"/>
          </a:xfrm>
        </p:spPr>
        <p:txBody>
          <a:bodyPr/>
          <a:lstStyle/>
          <a:p>
            <a:pPr eaLnBrk="1" hangingPunct="1"/>
            <a:r>
              <a:rPr lang="en-US" altLang="zh-CN" sz="4800" b="1">
                <a:latin typeface="华文新魏" panose="02010800040101010101" pitchFamily="2" charset="-122"/>
                <a:ea typeface="华文新魏" panose="02010800040101010101" pitchFamily="2" charset="-122"/>
              </a:rPr>
              <a:t>5.7.1</a:t>
            </a:r>
            <a:r>
              <a:rPr lang="zh-CN" altLang="en-US" sz="4800">
                <a:latin typeface="华文新魏" panose="02010800040101010101" pitchFamily="2" charset="-122"/>
                <a:ea typeface="华文新魏" panose="02010800040101010101" pitchFamily="2" charset="-122"/>
              </a:rPr>
              <a:t>问题的提出</a:t>
            </a:r>
            <a:r>
              <a:rPr lang="zh-CN" altLang="en-US" sz="4800" b="1">
                <a:latin typeface="华文新魏" panose="02010800040101010101" pitchFamily="2" charset="-122"/>
                <a:ea typeface="华文新魏" panose="02010800040101010101" pitchFamily="2" charset="-122"/>
              </a:rPr>
              <a:t> </a:t>
            </a:r>
            <a:br>
              <a:rPr lang="zh-CN" altLang="en-US" sz="4800" b="1">
                <a:latin typeface="华文新魏" panose="02010800040101010101" pitchFamily="2" charset="-122"/>
                <a:ea typeface="华文新魏" panose="02010800040101010101" pitchFamily="2" charset="-122"/>
              </a:rPr>
            </a:br>
            <a:endParaRPr lang="zh-CN" altLang="en-US" sz="4800" b="1">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47E321FD-079F-4279-9136-20B9B3ADA6E9}"/>
              </a:ext>
            </a:extLst>
          </p:cNvPr>
          <p:cNvSpPr>
            <a:spLocks noGrp="1" noChangeArrowheads="1"/>
          </p:cNvSpPr>
          <p:nvPr>
            <p:ph type="body" idx="1"/>
          </p:nvPr>
        </p:nvSpPr>
        <p:spPr>
          <a:xfrm>
            <a:off x="1219200" y="1447800"/>
            <a:ext cx="6781800" cy="4572000"/>
          </a:xfrm>
        </p:spPr>
        <p:txBody>
          <a:bodyPr/>
          <a:lstStyle/>
          <a:p>
            <a:pPr eaLnBrk="1" hangingPunct="1"/>
            <a:r>
              <a:rPr lang="zh-CN" altLang="en-US" sz="4000">
                <a:latin typeface="华文新魏" panose="02010800040101010101" pitchFamily="2" charset="-122"/>
                <a:ea typeface="华文新魏" panose="02010800040101010101" pitchFamily="2" charset="-122"/>
              </a:rPr>
              <a:t>静态分配方式是不利于提高系统效率 </a:t>
            </a:r>
          </a:p>
          <a:p>
            <a:pPr eaLnBrk="1" hangingPunct="1"/>
            <a:r>
              <a:rPr lang="zh-CN" altLang="en-US" sz="4000">
                <a:latin typeface="华文新魏" panose="02010800040101010101" pitchFamily="2" charset="-122"/>
                <a:ea typeface="华文新魏" panose="02010800040101010101" pitchFamily="2" charset="-122"/>
              </a:rPr>
              <a:t>采用脱机外围设备操作 </a:t>
            </a:r>
          </a:p>
          <a:p>
            <a:pPr eaLnBrk="1" hangingPunct="1"/>
            <a:r>
              <a:rPr lang="zh-CN" altLang="en-US" sz="4000">
                <a:latin typeface="华文新魏" panose="02010800040101010101" pitchFamily="2" charset="-122"/>
                <a:ea typeface="华文新魏" panose="02010800040101010101" pitchFamily="2" charset="-122"/>
              </a:rPr>
              <a:t>联机同时外围设备操作</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又称作假脱机操作</a:t>
            </a:r>
            <a:r>
              <a:rPr lang="en-US" altLang="zh-CN" sz="4000">
                <a:latin typeface="华文新魏" panose="02010800040101010101" pitchFamily="2" charset="-122"/>
                <a:ea typeface="华文新魏" panose="02010800040101010101" pitchFamily="2" charset="-122"/>
              </a:rPr>
              <a:t>) </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E88EB67-927B-4702-B6FC-55FE117072A3}"/>
              </a:ext>
            </a:extLst>
          </p:cNvPr>
          <p:cNvSpPr>
            <a:spLocks noGrp="1" noChangeArrowheads="1"/>
          </p:cNvSpPr>
          <p:nvPr>
            <p:ph type="title"/>
          </p:nvPr>
        </p:nvSpPr>
        <p:spPr>
          <a:xfrm>
            <a:off x="685800" y="609600"/>
            <a:ext cx="8610600" cy="1143000"/>
          </a:xfrm>
        </p:spPr>
        <p:txBody>
          <a:bodyPr/>
          <a:lstStyle/>
          <a:p>
            <a:pPr eaLnBrk="1" hangingPunct="1"/>
            <a:r>
              <a:rPr lang="en-US" altLang="zh-CN">
                <a:latin typeface="华文新魏" panose="02010800040101010101" pitchFamily="2" charset="-122"/>
                <a:ea typeface="华文新魏" panose="02010800040101010101" pitchFamily="2" charset="-122"/>
              </a:rPr>
              <a:t>5.7.2 </a:t>
            </a:r>
            <a:r>
              <a:rPr lang="zh-CN" altLang="en-US">
                <a:latin typeface="华文新魏" panose="02010800040101010101" pitchFamily="2" charset="-122"/>
                <a:ea typeface="华文新魏" panose="02010800040101010101" pitchFamily="2" charset="-122"/>
              </a:rPr>
              <a:t>斯普林系统的设计和实现</a:t>
            </a:r>
            <a:r>
              <a:rPr lang="en-US" altLang="zh-CN">
                <a:latin typeface="华文新魏" panose="02010800040101010101" pitchFamily="2" charset="-122"/>
                <a:ea typeface="华文新魏" panose="02010800040101010101" pitchFamily="2" charset="-122"/>
              </a:rPr>
              <a:t>(1)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48131" name="Rectangle 3">
            <a:extLst>
              <a:ext uri="{FF2B5EF4-FFF2-40B4-BE49-F238E27FC236}">
                <a16:creationId xmlns:a16="http://schemas.microsoft.com/office/drawing/2014/main" id="{FBBE3B5A-66ED-4CF1-ADBD-0B43E071E565}"/>
              </a:ext>
            </a:extLst>
          </p:cNvPr>
          <p:cNvSpPr>
            <a:spLocks noGrp="1" noChangeArrowheads="1"/>
          </p:cNvSpPr>
          <p:nvPr>
            <p:ph type="body" idx="1"/>
          </p:nvPr>
        </p:nvSpPr>
        <p:spPr>
          <a:xfrm>
            <a:off x="1066800" y="1219200"/>
            <a:ext cx="7010400" cy="5029200"/>
          </a:xfrm>
        </p:spPr>
        <p:txBody>
          <a:bodyPr/>
          <a:lstStyle/>
          <a:p>
            <a:pPr algn="just" eaLnBrk="1" hangingPunct="1"/>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井</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是用作缓冲的存储区域，采用井的技术能调节供求之间的矛盾，消除人工干预带来的损失。</a:t>
            </a:r>
          </a:p>
          <a:p>
            <a:pPr algn="just" eaLnBrk="1" hangingPunct="1"/>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预输入程序</a:t>
            </a:r>
            <a:r>
              <a:rPr lang="zh-CN" altLang="en-US" sz="3600">
                <a:ea typeface="华文新魏" panose="02010800040101010101" pitchFamily="2" charset="-122"/>
              </a:rPr>
              <a:t>”</a:t>
            </a:r>
            <a:endParaRPr lang="zh-CN" altLang="en-US" sz="3600">
              <a:latin typeface="华文新魏" panose="02010800040101010101" pitchFamily="2" charset="-122"/>
              <a:ea typeface="华文新魏" panose="02010800040101010101" pitchFamily="2" charset="-122"/>
            </a:endParaRPr>
          </a:p>
          <a:p>
            <a:pPr algn="just" eaLnBrk="1" hangingPunct="1"/>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缓输出程序</a:t>
            </a:r>
            <a:r>
              <a:rPr lang="zh-CN" altLang="en-US" sz="3600">
                <a:ea typeface="华文新魏" panose="02010800040101010101" pitchFamily="2" charset="-122"/>
              </a:rPr>
              <a:t>”</a:t>
            </a:r>
            <a:endParaRPr lang="zh-CN" altLang="en-US" sz="3600">
              <a:latin typeface="华文新魏" panose="02010800040101010101" pitchFamily="2" charset="-122"/>
              <a:ea typeface="华文新魏" panose="02010800040101010101" pitchFamily="2" charset="-122"/>
            </a:endParaRPr>
          </a:p>
          <a:p>
            <a:pPr algn="just" eaLnBrk="1" hangingPunct="1"/>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井管理程序</a:t>
            </a:r>
            <a:r>
              <a:rPr lang="zh-CN" altLang="en-US" sz="3600">
                <a:ea typeface="华文新魏" panose="02010800040101010101" pitchFamily="2" charset="-122"/>
              </a:rPr>
              <a:t>”</a:t>
            </a:r>
            <a:endParaRPr lang="zh-CN" altLang="en-US"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A6F4D90-30CE-4F5D-B7EE-F9FF0EE0CD37}"/>
              </a:ext>
            </a:extLst>
          </p:cNvPr>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49155" name="Rectangle 3">
            <a:extLst>
              <a:ext uri="{FF2B5EF4-FFF2-40B4-BE49-F238E27FC236}">
                <a16:creationId xmlns:a16="http://schemas.microsoft.com/office/drawing/2014/main" id="{FCCF500D-98D2-47C7-BEE6-C838A54FAE20}"/>
              </a:ext>
            </a:extLst>
          </p:cNvPr>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49156" name="Group 40">
            <a:extLst>
              <a:ext uri="{FF2B5EF4-FFF2-40B4-BE49-F238E27FC236}">
                <a16:creationId xmlns:a16="http://schemas.microsoft.com/office/drawing/2014/main" id="{4A305E4B-526D-4B69-A972-44E21DF70755}"/>
              </a:ext>
            </a:extLst>
          </p:cNvPr>
          <p:cNvGrpSpPr>
            <a:grpSpLocks/>
          </p:cNvGrpSpPr>
          <p:nvPr/>
        </p:nvGrpSpPr>
        <p:grpSpPr bwMode="auto">
          <a:xfrm>
            <a:off x="927100" y="1905000"/>
            <a:ext cx="6464300" cy="4419600"/>
            <a:chOff x="584" y="1200"/>
            <a:chExt cx="4072" cy="2784"/>
          </a:xfrm>
        </p:grpSpPr>
        <p:sp>
          <p:nvSpPr>
            <p:cNvPr id="49158" name="Text Box 5">
              <a:extLst>
                <a:ext uri="{FF2B5EF4-FFF2-40B4-BE49-F238E27FC236}">
                  <a16:creationId xmlns:a16="http://schemas.microsoft.com/office/drawing/2014/main" id="{3FF3BCC4-0EEC-4207-B00B-4801D6BA0EA2}"/>
                </a:ext>
              </a:extLst>
            </p:cNvPr>
            <p:cNvSpPr txBox="1">
              <a:spLocks noChangeArrowheads="1"/>
            </p:cNvSpPr>
            <p:nvPr/>
          </p:nvSpPr>
          <p:spPr bwMode="auto">
            <a:xfrm>
              <a:off x="2412" y="1282"/>
              <a:ext cx="888" cy="327"/>
            </a:xfrm>
            <a:prstGeom prst="rect">
              <a:avLst/>
            </a:prstGeom>
            <a:solidFill>
              <a:srgbClr val="FFCC66"/>
            </a:solidFill>
            <a:ln w="19050">
              <a:solidFill>
                <a:srgbClr val="000000"/>
              </a:solidFill>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预输入程序</a:t>
              </a:r>
            </a:p>
          </p:txBody>
        </p:sp>
        <p:sp>
          <p:nvSpPr>
            <p:cNvPr id="49159" name="Oval 6">
              <a:extLst>
                <a:ext uri="{FF2B5EF4-FFF2-40B4-BE49-F238E27FC236}">
                  <a16:creationId xmlns:a16="http://schemas.microsoft.com/office/drawing/2014/main" id="{00191DD7-31D5-4BE1-8766-52A41E925AD1}"/>
                </a:ext>
              </a:extLst>
            </p:cNvPr>
            <p:cNvSpPr>
              <a:spLocks noChangeArrowheads="1"/>
            </p:cNvSpPr>
            <p:nvPr/>
          </p:nvSpPr>
          <p:spPr bwMode="auto">
            <a:xfrm>
              <a:off x="3767" y="1200"/>
              <a:ext cx="889" cy="164"/>
            </a:xfrm>
            <a:prstGeom prst="ellipse">
              <a:avLst/>
            </a:prstGeom>
            <a:solidFill>
              <a:schemeClr val="accent1"/>
            </a:solidFill>
            <a:ln w="1905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0" name="Oval 7">
              <a:extLst>
                <a:ext uri="{FF2B5EF4-FFF2-40B4-BE49-F238E27FC236}">
                  <a16:creationId xmlns:a16="http://schemas.microsoft.com/office/drawing/2014/main" id="{7185A5EF-ED74-4EF1-BE0B-E57F6EFF2CDB}"/>
                </a:ext>
              </a:extLst>
            </p:cNvPr>
            <p:cNvSpPr>
              <a:spLocks noChangeArrowheads="1"/>
            </p:cNvSpPr>
            <p:nvPr/>
          </p:nvSpPr>
          <p:spPr bwMode="auto">
            <a:xfrm>
              <a:off x="3767" y="3820"/>
              <a:ext cx="889" cy="164"/>
            </a:xfrm>
            <a:prstGeom prst="ellipse">
              <a:avLst/>
            </a:prstGeom>
            <a:solidFill>
              <a:schemeClr val="accent1"/>
            </a:solidFill>
            <a:ln w="1905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1" name="Line 8">
              <a:extLst>
                <a:ext uri="{FF2B5EF4-FFF2-40B4-BE49-F238E27FC236}">
                  <a16:creationId xmlns:a16="http://schemas.microsoft.com/office/drawing/2014/main" id="{E96FDF6D-512B-4AA9-ADC7-6C5791ED9342}"/>
                </a:ext>
              </a:extLst>
            </p:cNvPr>
            <p:cNvSpPr>
              <a:spLocks noChangeShapeType="1"/>
            </p:cNvSpPr>
            <p:nvPr/>
          </p:nvSpPr>
          <p:spPr bwMode="auto">
            <a:xfrm>
              <a:off x="3767" y="1282"/>
              <a:ext cx="0" cy="26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9">
              <a:extLst>
                <a:ext uri="{FF2B5EF4-FFF2-40B4-BE49-F238E27FC236}">
                  <a16:creationId xmlns:a16="http://schemas.microsoft.com/office/drawing/2014/main" id="{96F36CE5-67F3-437C-A34B-68665A461AAF}"/>
                </a:ext>
              </a:extLst>
            </p:cNvPr>
            <p:cNvSpPr>
              <a:spLocks noChangeShapeType="1"/>
            </p:cNvSpPr>
            <p:nvPr/>
          </p:nvSpPr>
          <p:spPr bwMode="auto">
            <a:xfrm>
              <a:off x="4656" y="1282"/>
              <a:ext cx="0" cy="26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Text Box 10">
              <a:extLst>
                <a:ext uri="{FF2B5EF4-FFF2-40B4-BE49-F238E27FC236}">
                  <a16:creationId xmlns:a16="http://schemas.microsoft.com/office/drawing/2014/main" id="{3414F805-A04D-4E18-9A5A-8E921DE07996}"/>
                </a:ext>
              </a:extLst>
            </p:cNvPr>
            <p:cNvSpPr txBox="1">
              <a:spLocks noChangeArrowheads="1"/>
            </p:cNvSpPr>
            <p:nvPr/>
          </p:nvSpPr>
          <p:spPr bwMode="auto">
            <a:xfrm>
              <a:off x="3814" y="1773"/>
              <a:ext cx="795" cy="24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1</a:t>
              </a:r>
              <a:r>
                <a:rPr kumimoji="0" lang="zh-CN" altLang="en-US" sz="1800">
                  <a:solidFill>
                    <a:srgbClr val="663300"/>
                  </a:solidFill>
                  <a:latin typeface="华文新魏" panose="02010800040101010101" pitchFamily="2" charset="-122"/>
                  <a:ea typeface="华文新魏" panose="02010800040101010101" pitchFamily="2" charset="-122"/>
                </a:rPr>
                <a:t>信息</a:t>
              </a:r>
            </a:p>
          </p:txBody>
        </p:sp>
        <p:sp>
          <p:nvSpPr>
            <p:cNvPr id="49164" name="Line 11">
              <a:extLst>
                <a:ext uri="{FF2B5EF4-FFF2-40B4-BE49-F238E27FC236}">
                  <a16:creationId xmlns:a16="http://schemas.microsoft.com/office/drawing/2014/main" id="{DAC57DE8-C899-497E-AEDE-A9D05297C43A}"/>
                </a:ext>
              </a:extLst>
            </p:cNvPr>
            <p:cNvSpPr>
              <a:spLocks noChangeShapeType="1"/>
            </p:cNvSpPr>
            <p:nvPr/>
          </p:nvSpPr>
          <p:spPr bwMode="auto">
            <a:xfrm>
              <a:off x="3299" y="2674"/>
              <a:ext cx="515" cy="2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5" name="Line 12">
              <a:extLst>
                <a:ext uri="{FF2B5EF4-FFF2-40B4-BE49-F238E27FC236}">
                  <a16:creationId xmlns:a16="http://schemas.microsoft.com/office/drawing/2014/main" id="{93B88DD0-BD80-4B93-8162-AF9BF6D8CC3A}"/>
                </a:ext>
              </a:extLst>
            </p:cNvPr>
            <p:cNvSpPr>
              <a:spLocks noChangeShapeType="1"/>
            </p:cNvSpPr>
            <p:nvPr/>
          </p:nvSpPr>
          <p:spPr bwMode="auto">
            <a:xfrm flipH="1">
              <a:off x="3299" y="2264"/>
              <a:ext cx="515" cy="32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Line 13">
              <a:extLst>
                <a:ext uri="{FF2B5EF4-FFF2-40B4-BE49-F238E27FC236}">
                  <a16:creationId xmlns:a16="http://schemas.microsoft.com/office/drawing/2014/main" id="{6464515B-4E8C-4656-A9E9-61976B04E571}"/>
                </a:ext>
              </a:extLst>
            </p:cNvPr>
            <p:cNvSpPr>
              <a:spLocks noChangeShapeType="1"/>
            </p:cNvSpPr>
            <p:nvPr/>
          </p:nvSpPr>
          <p:spPr bwMode="auto">
            <a:xfrm flipH="1">
              <a:off x="3345" y="3165"/>
              <a:ext cx="469" cy="2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7" name="Line 14">
              <a:extLst>
                <a:ext uri="{FF2B5EF4-FFF2-40B4-BE49-F238E27FC236}">
                  <a16:creationId xmlns:a16="http://schemas.microsoft.com/office/drawing/2014/main" id="{51EFBA51-1845-456C-8092-7C8744F6A49D}"/>
                </a:ext>
              </a:extLst>
            </p:cNvPr>
            <p:cNvSpPr>
              <a:spLocks noChangeShapeType="1"/>
            </p:cNvSpPr>
            <p:nvPr/>
          </p:nvSpPr>
          <p:spPr bwMode="auto">
            <a:xfrm>
              <a:off x="3299" y="1446"/>
              <a:ext cx="515" cy="5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8" name="Text Box 15">
              <a:extLst>
                <a:ext uri="{FF2B5EF4-FFF2-40B4-BE49-F238E27FC236}">
                  <a16:creationId xmlns:a16="http://schemas.microsoft.com/office/drawing/2014/main" id="{572B1C85-394E-4AF0-AE40-C6BF26861A2A}"/>
                </a:ext>
              </a:extLst>
            </p:cNvPr>
            <p:cNvSpPr txBox="1">
              <a:spLocks noChangeArrowheads="1"/>
            </p:cNvSpPr>
            <p:nvPr/>
          </p:nvSpPr>
          <p:spPr bwMode="auto">
            <a:xfrm>
              <a:off x="3814" y="2019"/>
              <a:ext cx="795" cy="24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b="1">
                  <a:solidFill>
                    <a:srgbClr val="663300"/>
                  </a:solidFill>
                  <a:ea typeface="华文新魏" panose="02010800040101010101" pitchFamily="2" charset="-122"/>
                </a:rPr>
                <a:t>…</a:t>
              </a:r>
              <a:endParaRPr kumimoji="0" lang="en-US" altLang="zh-CN" sz="1800" b="1">
                <a:solidFill>
                  <a:srgbClr val="663300"/>
                </a:solidFill>
                <a:latin typeface="华文新魏" panose="02010800040101010101" pitchFamily="2" charset="-122"/>
                <a:ea typeface="华文新魏" panose="02010800040101010101" pitchFamily="2" charset="-122"/>
              </a:endParaRPr>
            </a:p>
          </p:txBody>
        </p:sp>
        <p:sp>
          <p:nvSpPr>
            <p:cNvPr id="49169" name="Text Box 16">
              <a:extLst>
                <a:ext uri="{FF2B5EF4-FFF2-40B4-BE49-F238E27FC236}">
                  <a16:creationId xmlns:a16="http://schemas.microsoft.com/office/drawing/2014/main" id="{4096E9DB-982E-447C-A181-499187D5713F}"/>
                </a:ext>
              </a:extLst>
            </p:cNvPr>
            <p:cNvSpPr txBox="1">
              <a:spLocks noChangeArrowheads="1"/>
            </p:cNvSpPr>
            <p:nvPr/>
          </p:nvSpPr>
          <p:spPr bwMode="auto">
            <a:xfrm>
              <a:off x="3814" y="2264"/>
              <a:ext cx="795" cy="24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n</a:t>
              </a:r>
              <a:r>
                <a:rPr kumimoji="0" lang="zh-CN" altLang="en-US" sz="1800">
                  <a:solidFill>
                    <a:srgbClr val="663300"/>
                  </a:solidFill>
                  <a:latin typeface="华文新魏" panose="02010800040101010101" pitchFamily="2" charset="-122"/>
                  <a:ea typeface="华文新魏" panose="02010800040101010101" pitchFamily="2" charset="-122"/>
                </a:rPr>
                <a:t>信息</a:t>
              </a:r>
            </a:p>
          </p:txBody>
        </p:sp>
        <p:sp>
          <p:nvSpPr>
            <p:cNvPr id="49170" name="Text Box 17">
              <a:extLst>
                <a:ext uri="{FF2B5EF4-FFF2-40B4-BE49-F238E27FC236}">
                  <a16:creationId xmlns:a16="http://schemas.microsoft.com/office/drawing/2014/main" id="{CB21E12F-A940-4658-B5BB-B321456063C2}"/>
                </a:ext>
              </a:extLst>
            </p:cNvPr>
            <p:cNvSpPr txBox="1">
              <a:spLocks noChangeArrowheads="1"/>
            </p:cNvSpPr>
            <p:nvPr/>
          </p:nvSpPr>
          <p:spPr bwMode="auto">
            <a:xfrm>
              <a:off x="3814" y="1446"/>
              <a:ext cx="782" cy="24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输入井</a:t>
              </a:r>
            </a:p>
          </p:txBody>
        </p:sp>
        <p:sp>
          <p:nvSpPr>
            <p:cNvPr id="49171" name="Text Box 18">
              <a:extLst>
                <a:ext uri="{FF2B5EF4-FFF2-40B4-BE49-F238E27FC236}">
                  <a16:creationId xmlns:a16="http://schemas.microsoft.com/office/drawing/2014/main" id="{D335D03F-17D3-40A1-9750-3AD625717E6B}"/>
                </a:ext>
              </a:extLst>
            </p:cNvPr>
            <p:cNvSpPr txBox="1">
              <a:spLocks noChangeArrowheads="1"/>
            </p:cNvSpPr>
            <p:nvPr/>
          </p:nvSpPr>
          <p:spPr bwMode="auto">
            <a:xfrm>
              <a:off x="3814" y="2675"/>
              <a:ext cx="795" cy="24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1</a:t>
              </a:r>
              <a:r>
                <a:rPr kumimoji="0" lang="zh-CN" altLang="en-US" sz="1800">
                  <a:solidFill>
                    <a:srgbClr val="663300"/>
                  </a:solidFill>
                  <a:latin typeface="华文新魏" panose="02010800040101010101" pitchFamily="2" charset="-122"/>
                  <a:ea typeface="华文新魏" panose="02010800040101010101" pitchFamily="2" charset="-122"/>
                </a:rPr>
                <a:t>结果</a:t>
              </a:r>
            </a:p>
          </p:txBody>
        </p:sp>
        <p:sp>
          <p:nvSpPr>
            <p:cNvPr id="49172" name="Text Box 19">
              <a:extLst>
                <a:ext uri="{FF2B5EF4-FFF2-40B4-BE49-F238E27FC236}">
                  <a16:creationId xmlns:a16="http://schemas.microsoft.com/office/drawing/2014/main" id="{CBD24461-8F01-416C-9D98-954D5D7B8DAC}"/>
                </a:ext>
              </a:extLst>
            </p:cNvPr>
            <p:cNvSpPr txBox="1">
              <a:spLocks noChangeArrowheads="1"/>
            </p:cNvSpPr>
            <p:nvPr/>
          </p:nvSpPr>
          <p:spPr bwMode="auto">
            <a:xfrm>
              <a:off x="3814" y="2921"/>
              <a:ext cx="795" cy="24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b="1">
                  <a:solidFill>
                    <a:srgbClr val="663300"/>
                  </a:solidFill>
                  <a:ea typeface="华文新魏" panose="02010800040101010101" pitchFamily="2" charset="-122"/>
                </a:rPr>
                <a:t>…</a:t>
              </a:r>
              <a:endParaRPr kumimoji="0" lang="en-US" altLang="zh-CN" sz="1800" b="1">
                <a:solidFill>
                  <a:srgbClr val="663300"/>
                </a:solidFill>
                <a:latin typeface="华文新魏" panose="02010800040101010101" pitchFamily="2" charset="-122"/>
                <a:ea typeface="华文新魏" panose="02010800040101010101" pitchFamily="2" charset="-122"/>
              </a:endParaRPr>
            </a:p>
          </p:txBody>
        </p:sp>
        <p:sp>
          <p:nvSpPr>
            <p:cNvPr id="49173" name="Text Box 20">
              <a:extLst>
                <a:ext uri="{FF2B5EF4-FFF2-40B4-BE49-F238E27FC236}">
                  <a16:creationId xmlns:a16="http://schemas.microsoft.com/office/drawing/2014/main" id="{FDB43FDD-D3C4-416B-B000-DEA5752979F7}"/>
                </a:ext>
              </a:extLst>
            </p:cNvPr>
            <p:cNvSpPr txBox="1">
              <a:spLocks noChangeArrowheads="1"/>
            </p:cNvSpPr>
            <p:nvPr/>
          </p:nvSpPr>
          <p:spPr bwMode="auto">
            <a:xfrm>
              <a:off x="3814" y="3165"/>
              <a:ext cx="795" cy="24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n</a:t>
              </a:r>
              <a:r>
                <a:rPr kumimoji="0" lang="zh-CN" altLang="en-US" sz="1800">
                  <a:solidFill>
                    <a:srgbClr val="663300"/>
                  </a:solidFill>
                  <a:latin typeface="华文新魏" panose="02010800040101010101" pitchFamily="2" charset="-122"/>
                  <a:ea typeface="华文新魏" panose="02010800040101010101" pitchFamily="2" charset="-122"/>
                </a:rPr>
                <a:t>结果</a:t>
              </a:r>
            </a:p>
          </p:txBody>
        </p:sp>
        <p:sp>
          <p:nvSpPr>
            <p:cNvPr id="49174" name="Text Box 21">
              <a:extLst>
                <a:ext uri="{FF2B5EF4-FFF2-40B4-BE49-F238E27FC236}">
                  <a16:creationId xmlns:a16="http://schemas.microsoft.com/office/drawing/2014/main" id="{9631BD67-C372-4A7C-8D1D-2215646A163A}"/>
                </a:ext>
              </a:extLst>
            </p:cNvPr>
            <p:cNvSpPr txBox="1">
              <a:spLocks noChangeArrowheads="1"/>
            </p:cNvSpPr>
            <p:nvPr/>
          </p:nvSpPr>
          <p:spPr bwMode="auto">
            <a:xfrm>
              <a:off x="3827" y="3494"/>
              <a:ext cx="782" cy="24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输出井</a:t>
              </a:r>
            </a:p>
          </p:txBody>
        </p:sp>
        <p:sp>
          <p:nvSpPr>
            <p:cNvPr id="49175" name="Text Box 22">
              <a:extLst>
                <a:ext uri="{FF2B5EF4-FFF2-40B4-BE49-F238E27FC236}">
                  <a16:creationId xmlns:a16="http://schemas.microsoft.com/office/drawing/2014/main" id="{29076931-A468-4EF6-8BEA-2615971A6963}"/>
                </a:ext>
              </a:extLst>
            </p:cNvPr>
            <p:cNvSpPr txBox="1">
              <a:spLocks noChangeArrowheads="1"/>
            </p:cNvSpPr>
            <p:nvPr/>
          </p:nvSpPr>
          <p:spPr bwMode="auto">
            <a:xfrm>
              <a:off x="2458" y="3247"/>
              <a:ext cx="887" cy="328"/>
            </a:xfrm>
            <a:prstGeom prst="rect">
              <a:avLst/>
            </a:prstGeom>
            <a:solidFill>
              <a:srgbClr val="FFCC66"/>
            </a:solidFill>
            <a:ln w="19050">
              <a:solidFill>
                <a:srgbClr val="000000"/>
              </a:solidFill>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缓输出程序</a:t>
              </a:r>
            </a:p>
          </p:txBody>
        </p:sp>
        <p:sp>
          <p:nvSpPr>
            <p:cNvPr id="49176" name="Text Box 23">
              <a:extLst>
                <a:ext uri="{FF2B5EF4-FFF2-40B4-BE49-F238E27FC236}">
                  <a16:creationId xmlns:a16="http://schemas.microsoft.com/office/drawing/2014/main" id="{15E17830-C7F2-4732-8914-C6F19416DDDB}"/>
                </a:ext>
              </a:extLst>
            </p:cNvPr>
            <p:cNvSpPr txBox="1">
              <a:spLocks noChangeArrowheads="1"/>
            </p:cNvSpPr>
            <p:nvPr/>
          </p:nvSpPr>
          <p:spPr bwMode="auto">
            <a:xfrm>
              <a:off x="2784" y="2346"/>
              <a:ext cx="516" cy="574"/>
            </a:xfrm>
            <a:prstGeom prst="rect">
              <a:avLst/>
            </a:prstGeom>
            <a:solidFill>
              <a:srgbClr val="FFCC66"/>
            </a:solidFill>
            <a:ln w="19050">
              <a:solidFill>
                <a:srgbClr val="000000"/>
              </a:solidFill>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井管理</a:t>
              </a:r>
            </a:p>
            <a:p>
              <a:pPr algn="ctr"/>
              <a:r>
                <a:rPr kumimoji="0" lang="zh-CN" altLang="en-US" sz="2000">
                  <a:solidFill>
                    <a:srgbClr val="663300"/>
                  </a:solidFill>
                  <a:latin typeface="华文新魏" panose="02010800040101010101" pitchFamily="2" charset="-122"/>
                  <a:ea typeface="华文新魏" panose="02010800040101010101" pitchFamily="2" charset="-122"/>
                </a:rPr>
                <a:t>程序</a:t>
              </a:r>
            </a:p>
          </p:txBody>
        </p:sp>
        <p:sp>
          <p:nvSpPr>
            <p:cNvPr id="49177" name="Text Box 24">
              <a:extLst>
                <a:ext uri="{FF2B5EF4-FFF2-40B4-BE49-F238E27FC236}">
                  <a16:creationId xmlns:a16="http://schemas.microsoft.com/office/drawing/2014/main" id="{F0565B25-5FC7-4513-A3C0-F2A5D613C438}"/>
                </a:ext>
              </a:extLst>
            </p:cNvPr>
            <p:cNvSpPr txBox="1">
              <a:spLocks noChangeArrowheads="1"/>
            </p:cNvSpPr>
            <p:nvPr/>
          </p:nvSpPr>
          <p:spPr bwMode="auto">
            <a:xfrm>
              <a:off x="1426" y="2510"/>
              <a:ext cx="748" cy="328"/>
            </a:xfrm>
            <a:prstGeom prst="rect">
              <a:avLst/>
            </a:prstGeom>
            <a:solidFill>
              <a:srgbClr val="FFCC66"/>
            </a:solidFill>
            <a:ln w="19050">
              <a:solidFill>
                <a:srgbClr val="000000"/>
              </a:solidFill>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运行作业</a:t>
              </a:r>
            </a:p>
          </p:txBody>
        </p:sp>
        <p:sp>
          <p:nvSpPr>
            <p:cNvPr id="49178" name="Text Box 25">
              <a:extLst>
                <a:ext uri="{FF2B5EF4-FFF2-40B4-BE49-F238E27FC236}">
                  <a16:creationId xmlns:a16="http://schemas.microsoft.com/office/drawing/2014/main" id="{D6A8E719-0BAF-429F-B64A-F7A76301633C}"/>
                </a:ext>
              </a:extLst>
            </p:cNvPr>
            <p:cNvSpPr txBox="1">
              <a:spLocks noChangeArrowheads="1"/>
            </p:cNvSpPr>
            <p:nvPr/>
          </p:nvSpPr>
          <p:spPr bwMode="auto">
            <a:xfrm>
              <a:off x="1473" y="1282"/>
              <a:ext cx="701" cy="327"/>
            </a:xfrm>
            <a:prstGeom prst="rect">
              <a:avLst/>
            </a:prstGeom>
            <a:solidFill>
              <a:schemeClr val="accent1"/>
            </a:solidFill>
            <a:ln w="19050">
              <a:solidFill>
                <a:srgbClr val="000000"/>
              </a:solidFill>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输入设备</a:t>
              </a:r>
            </a:p>
          </p:txBody>
        </p:sp>
        <p:sp>
          <p:nvSpPr>
            <p:cNvPr id="49179" name="Text Box 26">
              <a:extLst>
                <a:ext uri="{FF2B5EF4-FFF2-40B4-BE49-F238E27FC236}">
                  <a16:creationId xmlns:a16="http://schemas.microsoft.com/office/drawing/2014/main" id="{4500E34D-3126-4CC7-BA76-3D9D26466E9E}"/>
                </a:ext>
              </a:extLst>
            </p:cNvPr>
            <p:cNvSpPr txBox="1">
              <a:spLocks noChangeArrowheads="1"/>
            </p:cNvSpPr>
            <p:nvPr/>
          </p:nvSpPr>
          <p:spPr bwMode="auto">
            <a:xfrm>
              <a:off x="1520" y="3247"/>
              <a:ext cx="701" cy="328"/>
            </a:xfrm>
            <a:prstGeom prst="rect">
              <a:avLst/>
            </a:prstGeom>
            <a:solidFill>
              <a:schemeClr val="accent1"/>
            </a:solidFill>
            <a:ln w="19050">
              <a:solidFill>
                <a:srgbClr val="000000"/>
              </a:solidFill>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输出设备</a:t>
              </a:r>
            </a:p>
          </p:txBody>
        </p:sp>
        <p:sp>
          <p:nvSpPr>
            <p:cNvPr id="49180" name="AutoShape 27">
              <a:extLst>
                <a:ext uri="{FF2B5EF4-FFF2-40B4-BE49-F238E27FC236}">
                  <a16:creationId xmlns:a16="http://schemas.microsoft.com/office/drawing/2014/main" id="{E2CEE8FF-C28A-452C-B7B9-D6DAD62234FC}"/>
                </a:ext>
              </a:extLst>
            </p:cNvPr>
            <p:cNvSpPr>
              <a:spLocks noChangeArrowheads="1"/>
            </p:cNvSpPr>
            <p:nvPr/>
          </p:nvSpPr>
          <p:spPr bwMode="auto">
            <a:xfrm>
              <a:off x="631" y="3247"/>
              <a:ext cx="655" cy="491"/>
            </a:xfrm>
            <a:prstGeom prst="flowChartMulti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1" name="AutoShape 28">
              <a:extLst>
                <a:ext uri="{FF2B5EF4-FFF2-40B4-BE49-F238E27FC236}">
                  <a16:creationId xmlns:a16="http://schemas.microsoft.com/office/drawing/2014/main" id="{DF032A3E-A851-45CE-A54B-118AABE13E3D}"/>
                </a:ext>
              </a:extLst>
            </p:cNvPr>
            <p:cNvSpPr>
              <a:spLocks noChangeArrowheads="1"/>
            </p:cNvSpPr>
            <p:nvPr/>
          </p:nvSpPr>
          <p:spPr bwMode="auto">
            <a:xfrm>
              <a:off x="678" y="1200"/>
              <a:ext cx="548" cy="378"/>
            </a:xfrm>
            <a:prstGeom prst="flowChartManualInpu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2" name="AutoShape 29">
              <a:extLst>
                <a:ext uri="{FF2B5EF4-FFF2-40B4-BE49-F238E27FC236}">
                  <a16:creationId xmlns:a16="http://schemas.microsoft.com/office/drawing/2014/main" id="{11C1FF0E-13AF-413F-9F4E-773CD047D10B}"/>
                </a:ext>
              </a:extLst>
            </p:cNvPr>
            <p:cNvSpPr>
              <a:spLocks noChangeArrowheads="1"/>
            </p:cNvSpPr>
            <p:nvPr/>
          </p:nvSpPr>
          <p:spPr bwMode="auto">
            <a:xfrm>
              <a:off x="631" y="1282"/>
              <a:ext cx="548" cy="378"/>
            </a:xfrm>
            <a:prstGeom prst="flowChartManualInpu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3" name="AutoShape 30">
              <a:extLst>
                <a:ext uri="{FF2B5EF4-FFF2-40B4-BE49-F238E27FC236}">
                  <a16:creationId xmlns:a16="http://schemas.microsoft.com/office/drawing/2014/main" id="{3D0AFF46-B5F6-44AB-8D7E-7F13AFC6ABE3}"/>
                </a:ext>
              </a:extLst>
            </p:cNvPr>
            <p:cNvSpPr>
              <a:spLocks noChangeArrowheads="1"/>
            </p:cNvSpPr>
            <p:nvPr/>
          </p:nvSpPr>
          <p:spPr bwMode="auto">
            <a:xfrm>
              <a:off x="584" y="1364"/>
              <a:ext cx="548" cy="378"/>
            </a:xfrm>
            <a:prstGeom prst="flowChartManualInpu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4" name="Line 31">
              <a:extLst>
                <a:ext uri="{FF2B5EF4-FFF2-40B4-BE49-F238E27FC236}">
                  <a16:creationId xmlns:a16="http://schemas.microsoft.com/office/drawing/2014/main" id="{84A945EB-DCE8-4F7E-A21A-40E1062B2323}"/>
                </a:ext>
              </a:extLst>
            </p:cNvPr>
            <p:cNvSpPr>
              <a:spLocks noChangeShapeType="1"/>
            </p:cNvSpPr>
            <p:nvPr/>
          </p:nvSpPr>
          <p:spPr bwMode="auto">
            <a:xfrm>
              <a:off x="2175" y="1446"/>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5" name="Line 32">
              <a:extLst>
                <a:ext uri="{FF2B5EF4-FFF2-40B4-BE49-F238E27FC236}">
                  <a16:creationId xmlns:a16="http://schemas.microsoft.com/office/drawing/2014/main" id="{A0E81315-CFD6-4A78-9DE6-BD2771AEDBAB}"/>
                </a:ext>
              </a:extLst>
            </p:cNvPr>
            <p:cNvSpPr>
              <a:spLocks noChangeShapeType="1"/>
            </p:cNvSpPr>
            <p:nvPr/>
          </p:nvSpPr>
          <p:spPr bwMode="auto">
            <a:xfrm>
              <a:off x="1239" y="1446"/>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6" name="Line 33">
              <a:extLst>
                <a:ext uri="{FF2B5EF4-FFF2-40B4-BE49-F238E27FC236}">
                  <a16:creationId xmlns:a16="http://schemas.microsoft.com/office/drawing/2014/main" id="{62C48952-2D37-4F3E-BA7B-B92148EF4920}"/>
                </a:ext>
              </a:extLst>
            </p:cNvPr>
            <p:cNvSpPr>
              <a:spLocks noChangeShapeType="1"/>
            </p:cNvSpPr>
            <p:nvPr/>
          </p:nvSpPr>
          <p:spPr bwMode="auto">
            <a:xfrm flipH="1">
              <a:off x="2222" y="3411"/>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7" name="Line 34">
              <a:extLst>
                <a:ext uri="{FF2B5EF4-FFF2-40B4-BE49-F238E27FC236}">
                  <a16:creationId xmlns:a16="http://schemas.microsoft.com/office/drawing/2014/main" id="{DF825B8B-7706-4F9F-B3D7-B1FA0592EE33}"/>
                </a:ext>
              </a:extLst>
            </p:cNvPr>
            <p:cNvSpPr>
              <a:spLocks noChangeShapeType="1"/>
            </p:cNvSpPr>
            <p:nvPr/>
          </p:nvSpPr>
          <p:spPr bwMode="auto">
            <a:xfrm flipH="1">
              <a:off x="1286" y="3411"/>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8" name="Line 35">
              <a:extLst>
                <a:ext uri="{FF2B5EF4-FFF2-40B4-BE49-F238E27FC236}">
                  <a16:creationId xmlns:a16="http://schemas.microsoft.com/office/drawing/2014/main" id="{F5490CA0-7A64-430E-A3EF-B49A16D5573E}"/>
                </a:ext>
              </a:extLst>
            </p:cNvPr>
            <p:cNvSpPr>
              <a:spLocks noChangeShapeType="1"/>
            </p:cNvSpPr>
            <p:nvPr/>
          </p:nvSpPr>
          <p:spPr bwMode="auto">
            <a:xfrm flipH="1">
              <a:off x="2175" y="2674"/>
              <a:ext cx="609"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9" name="Text Box 36">
              <a:extLst>
                <a:ext uri="{FF2B5EF4-FFF2-40B4-BE49-F238E27FC236}">
                  <a16:creationId xmlns:a16="http://schemas.microsoft.com/office/drawing/2014/main" id="{DBF3FBC5-28C0-4D68-AE9C-C5DA54D223F5}"/>
                </a:ext>
              </a:extLst>
            </p:cNvPr>
            <p:cNvSpPr txBox="1">
              <a:spLocks noChangeArrowheads="1"/>
            </p:cNvSpPr>
            <p:nvPr/>
          </p:nvSpPr>
          <p:spPr bwMode="auto">
            <a:xfrm>
              <a:off x="2316" y="1773"/>
              <a:ext cx="1076" cy="328"/>
            </a:xfrm>
            <a:prstGeom prst="rect">
              <a:avLst/>
            </a:prstGeom>
            <a:solidFill>
              <a:srgbClr val="FF6600"/>
            </a:solidFill>
            <a:ln w="19050">
              <a:solidFill>
                <a:srgbClr val="000000"/>
              </a:solidFill>
              <a:prstDash val="dash"/>
              <a:miter lim="800000"/>
              <a:headEnd/>
              <a:tailEnd/>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pitchFamily="2" charset="-122"/>
                  <a:ea typeface="华文新魏" panose="02010800040101010101" pitchFamily="2" charset="-122"/>
                </a:rPr>
                <a:t>作业调度程序</a:t>
              </a:r>
            </a:p>
          </p:txBody>
        </p:sp>
        <p:sp>
          <p:nvSpPr>
            <p:cNvPr id="49190" name="Line 37">
              <a:extLst>
                <a:ext uri="{FF2B5EF4-FFF2-40B4-BE49-F238E27FC236}">
                  <a16:creationId xmlns:a16="http://schemas.microsoft.com/office/drawing/2014/main" id="{BEB9C559-CD21-47AB-B1F8-735FEDED309A}"/>
                </a:ext>
              </a:extLst>
            </p:cNvPr>
            <p:cNvSpPr>
              <a:spLocks noChangeShapeType="1"/>
            </p:cNvSpPr>
            <p:nvPr/>
          </p:nvSpPr>
          <p:spPr bwMode="auto">
            <a:xfrm>
              <a:off x="2831" y="1609"/>
              <a:ext cx="0" cy="1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91" name="Line 38">
              <a:extLst>
                <a:ext uri="{FF2B5EF4-FFF2-40B4-BE49-F238E27FC236}">
                  <a16:creationId xmlns:a16="http://schemas.microsoft.com/office/drawing/2014/main" id="{3ACA927D-0549-42E0-B1DF-A3ED51B64C50}"/>
                </a:ext>
              </a:extLst>
            </p:cNvPr>
            <p:cNvSpPr>
              <a:spLocks noChangeShapeType="1"/>
            </p:cNvSpPr>
            <p:nvPr/>
          </p:nvSpPr>
          <p:spPr bwMode="auto">
            <a:xfrm flipH="1">
              <a:off x="1801" y="2101"/>
              <a:ext cx="1030" cy="40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9157" name="Rectangle 39">
            <a:extLst>
              <a:ext uri="{FF2B5EF4-FFF2-40B4-BE49-F238E27FC236}">
                <a16:creationId xmlns:a16="http://schemas.microsoft.com/office/drawing/2014/main" id="{29DBC87B-23FA-4AD8-A147-B513E9577419}"/>
              </a:ext>
            </a:extLst>
          </p:cNvPr>
          <p:cNvSpPr>
            <a:spLocks noChangeArrowheads="1"/>
          </p:cNvSpPr>
          <p:nvPr/>
        </p:nvSpPr>
        <p:spPr bwMode="auto">
          <a:xfrm>
            <a:off x="990600" y="385763"/>
            <a:ext cx="766445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chemeClr val="tx2"/>
                </a:solidFill>
                <a:latin typeface="华文新魏" panose="02010800040101010101" pitchFamily="2" charset="-122"/>
                <a:ea typeface="华文新魏" panose="02010800040101010101" pitchFamily="2" charset="-122"/>
              </a:rPr>
              <a:t>斯普林系统的设计和实现</a:t>
            </a:r>
            <a:r>
              <a:rPr lang="en-US" altLang="zh-CN" sz="4800">
                <a:solidFill>
                  <a:schemeClr val="tx2"/>
                </a:solidFill>
                <a:latin typeface="华文新魏" panose="02010800040101010101" pitchFamily="2" charset="-122"/>
                <a:ea typeface="华文新魏" panose="02010800040101010101" pitchFamily="2" charset="-122"/>
              </a:rPr>
              <a:t>(2)</a:t>
            </a:r>
          </a:p>
          <a:p>
            <a:pPr eaLnBrk="1" hangingPunct="1"/>
            <a:r>
              <a:rPr lang="en-US" altLang="zh-CN" sz="4000">
                <a:solidFill>
                  <a:schemeClr val="tx2"/>
                </a:solidFill>
                <a:latin typeface="华文新魏" panose="02010800040101010101" pitchFamily="2" charset="-122"/>
                <a:ea typeface="华文新魏" panose="02010800040101010101" pitchFamily="2" charset="-122"/>
              </a:rPr>
              <a:t>  </a:t>
            </a:r>
            <a:r>
              <a:rPr lang="en-US" altLang="zh-CN" sz="3600">
                <a:solidFill>
                  <a:srgbClr val="6600CC"/>
                </a:solidFill>
                <a:latin typeface="华文新魏" panose="02010800040101010101" pitchFamily="2" charset="-122"/>
                <a:ea typeface="华文新魏" panose="02010800040101010101" pitchFamily="2" charset="-122"/>
              </a:rPr>
              <a:t>        </a:t>
            </a:r>
            <a:r>
              <a:rPr lang="en-US" altLang="zh-CN" sz="3600">
                <a:solidFill>
                  <a:schemeClr val="tx2"/>
                </a:solidFill>
                <a:latin typeface="华文新魏" panose="02010800040101010101" pitchFamily="2" charset="-122"/>
                <a:ea typeface="华文新魏" panose="02010800040101010101" pitchFamily="2" charset="-122"/>
              </a:rPr>
              <a:t>SPOOLING</a:t>
            </a:r>
            <a:r>
              <a:rPr lang="zh-CN" altLang="en-US" sz="3600">
                <a:solidFill>
                  <a:schemeClr val="tx2"/>
                </a:solidFill>
                <a:latin typeface="华文新魏" panose="02010800040101010101" pitchFamily="2" charset="-122"/>
                <a:ea typeface="华文新魏" panose="02010800040101010101" pitchFamily="2" charset="-122"/>
              </a:rPr>
              <a:t>组成和结构</a:t>
            </a:r>
            <a:r>
              <a:rPr lang="zh-CN" altLang="en-US" sz="4000">
                <a:solidFill>
                  <a:schemeClr val="tx2"/>
                </a:solidFill>
                <a:latin typeface="华文新魏" panose="02010800040101010101" pitchFamily="2" charset="-122"/>
                <a:ea typeface="华文新魏" panose="02010800040101010101" pitchFamily="2" charset="-122"/>
              </a:rPr>
              <a:t> </a:t>
            </a:r>
          </a:p>
        </p:txBody>
      </p:sp>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C7B75C3-DE44-45C5-886D-6F59EDA78A24}"/>
              </a:ext>
            </a:extLst>
          </p:cNvPr>
          <p:cNvSpPr>
            <a:spLocks noGrp="1" noChangeArrowheads="1"/>
          </p:cNvSpPr>
          <p:nvPr>
            <p:ph type="title"/>
          </p:nvPr>
        </p:nvSpPr>
        <p:spPr>
          <a:xfrm>
            <a:off x="1066800" y="838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斯普林系统的设计和实现</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输入井中作业状态</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882A4805-09E0-482E-B956-87196D6D2F2D}"/>
              </a:ext>
            </a:extLst>
          </p:cNvPr>
          <p:cNvSpPr>
            <a:spLocks noGrp="1" noChangeArrowheads="1"/>
          </p:cNvSpPr>
          <p:nvPr>
            <p:ph type="body" idx="1"/>
          </p:nvPr>
        </p:nvSpPr>
        <p:spPr>
          <a:xfrm>
            <a:off x="2743200" y="1905000"/>
            <a:ext cx="5791200" cy="4648200"/>
          </a:xfrm>
        </p:spPr>
        <p:txBody>
          <a:bodyPr/>
          <a:lstStyle/>
          <a:p>
            <a:pPr algn="just" eaLnBrk="1" hangingPunct="1">
              <a:buFontTx/>
              <a:buNone/>
            </a:pPr>
            <a:r>
              <a:rPr lang="en-US" altLang="zh-CN" sz="4000">
                <a:cs typeface="Times New Roman" panose="02020603050405020304" pitchFamily="18" charset="0"/>
              </a:rPr>
              <a:t>•</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输入状态：</a:t>
            </a:r>
          </a:p>
          <a:p>
            <a:pPr algn="just" eaLnBrk="1" hangingPunct="1">
              <a:buFontTx/>
              <a:buNone/>
            </a:pPr>
            <a:r>
              <a:rPr lang="en-US" altLang="zh-CN" sz="4000">
                <a:cs typeface="Times New Roman" panose="02020603050405020304" pitchFamily="18" charset="0"/>
              </a:rPr>
              <a:t>•</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收容收态：</a:t>
            </a:r>
          </a:p>
          <a:p>
            <a:pPr algn="just" eaLnBrk="1" hangingPunct="1">
              <a:buFontTx/>
              <a:buNone/>
            </a:pPr>
            <a:r>
              <a:rPr lang="en-US" altLang="zh-CN" sz="4000">
                <a:cs typeface="Times New Roman" panose="02020603050405020304" pitchFamily="18" charset="0"/>
              </a:rPr>
              <a:t>•</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执行状态：</a:t>
            </a:r>
          </a:p>
          <a:p>
            <a:pPr algn="just" eaLnBrk="1" hangingPunct="1">
              <a:buFontTx/>
              <a:buNone/>
            </a:pPr>
            <a:r>
              <a:rPr lang="en-US" altLang="zh-CN" sz="4000">
                <a:cs typeface="Times New Roman" panose="02020603050405020304" pitchFamily="18" charset="0"/>
              </a:rPr>
              <a:t>•</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完成状态：</a:t>
            </a:r>
          </a:p>
        </p:txBody>
      </p:sp>
    </p:spTree>
  </p:cSld>
  <p:clrMapOvr>
    <a:masterClrMapping/>
  </p:clrMapOvr>
  <p:transition>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63CBDC2-5AA4-4198-B9E9-C2D0B4FE7257}"/>
              </a:ext>
            </a:extLst>
          </p:cNvPr>
          <p:cNvSpPr>
            <a:spLocks noGrp="1" noChangeArrowheads="1"/>
          </p:cNvSpPr>
          <p:nvPr>
            <p:ph type="title"/>
          </p:nvPr>
        </p:nvSpPr>
        <p:spPr>
          <a:xfrm>
            <a:off x="990600" y="914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斯普林系统的设计和实现</a:t>
            </a:r>
            <a:r>
              <a:rPr lang="en-US" altLang="zh-CN" sz="4800">
                <a:latin typeface="华文新魏" panose="02010800040101010101" pitchFamily="2" charset="-122"/>
                <a:ea typeface="华文新魏" panose="02010800040101010101" pitchFamily="2" charset="-122"/>
              </a:rPr>
              <a:t>(4)</a:t>
            </a:r>
            <a:br>
              <a:rPr lang="en-US" altLang="zh-CN" sz="48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SPOOLING</a:t>
            </a:r>
            <a:r>
              <a:rPr lang="zh-CN" altLang="en-US" sz="3600">
                <a:latin typeface="华文新魏" panose="02010800040101010101" pitchFamily="2" charset="-122"/>
                <a:ea typeface="华文新魏" panose="02010800040101010101" pitchFamily="2" charset="-122"/>
              </a:rPr>
              <a:t>数据结构</a:t>
            </a:r>
            <a:br>
              <a:rPr lang="zh-CN" altLang="en-US" sz="3600">
                <a:latin typeface="华文新魏" panose="02010800040101010101" pitchFamily="2" charset="-122"/>
                <a:ea typeface="华文新魏" panose="02010800040101010101" pitchFamily="2" charset="-122"/>
              </a:rPr>
            </a:b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51203" name="Rectangle 3">
            <a:extLst>
              <a:ext uri="{FF2B5EF4-FFF2-40B4-BE49-F238E27FC236}">
                <a16:creationId xmlns:a16="http://schemas.microsoft.com/office/drawing/2014/main" id="{B1416F59-32BB-4208-BF2F-32EF7363FF0E}"/>
              </a:ext>
            </a:extLst>
          </p:cNvPr>
          <p:cNvSpPr>
            <a:spLocks noGrp="1" noChangeArrowheads="1"/>
          </p:cNvSpPr>
          <p:nvPr>
            <p:ph type="body" idx="1"/>
          </p:nvPr>
        </p:nvSpPr>
        <p:spPr>
          <a:xfrm>
            <a:off x="914400" y="1600200"/>
            <a:ext cx="7162800" cy="4724400"/>
          </a:xfrm>
        </p:spPr>
        <p:txBody>
          <a:bodyPr/>
          <a:lstStyle/>
          <a:p>
            <a:pPr algn="just" eaLnBrk="1" hangingPunct="1">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作业表   登记进入系统的所有作业的作业名、状态、预输入表位置等信息。</a:t>
            </a:r>
          </a:p>
          <a:p>
            <a:pPr algn="just" eaLnBrk="1" hangingPunct="1"/>
            <a:r>
              <a:rPr lang="zh-CN" altLang="en-US">
                <a:latin typeface="华文新魏" panose="02010800040101010101" pitchFamily="2" charset="-122"/>
                <a:ea typeface="华文新魏" panose="02010800040101010101" pitchFamily="2" charset="-122"/>
              </a:rPr>
              <a:t>预输入表  每个用户作业有一张用来登记该作业的各个文件的情况，包括设备类、信息长度及存放位置等。</a:t>
            </a:r>
          </a:p>
          <a:p>
            <a:pPr eaLnBrk="1" hangingPunct="1"/>
            <a:r>
              <a:rPr lang="zh-CN" altLang="en-US">
                <a:latin typeface="华文新魏" panose="02010800040101010101" pitchFamily="2" charset="-122"/>
                <a:ea typeface="华文新魏" panose="02010800040101010101" pitchFamily="2" charset="-122"/>
              </a:rPr>
              <a:t>缓输出表  每个用户作业拥有一张包括作业名、作业状态、文件名、设备类、数据起始位置、数据当前位置等。 </a:t>
            </a:r>
          </a:p>
          <a:p>
            <a:pPr eaLnBrk="1" hangingPunct="1"/>
            <a:endParaRPr lang="zh-CN" altLang="en-US">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0B2360B-3B3B-4430-AA3C-626A67248D33}"/>
              </a:ext>
            </a:extLst>
          </p:cNvPr>
          <p:cNvSpPr>
            <a:spLocks noGrp="1" noChangeArrowheads="1"/>
          </p:cNvSpPr>
          <p:nvPr>
            <p:ph type="title"/>
          </p:nvPr>
        </p:nvSpPr>
        <p:spPr>
          <a:xfrm>
            <a:off x="762000" y="7620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5.4.2 </a:t>
            </a:r>
            <a:r>
              <a:rPr lang="zh-CN" altLang="en-US" sz="5400">
                <a:latin typeface="华文新魏" panose="02010800040101010101" pitchFamily="2" charset="-122"/>
                <a:ea typeface="华文新魏" panose="02010800040101010101" pitchFamily="2" charset="-122"/>
              </a:rPr>
              <a:t>双缓冲</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6147" name="Rectangle 3">
            <a:extLst>
              <a:ext uri="{FF2B5EF4-FFF2-40B4-BE49-F238E27FC236}">
                <a16:creationId xmlns:a16="http://schemas.microsoft.com/office/drawing/2014/main" id="{5966C074-0BEE-4A3F-A9AE-18E895CD6C87}"/>
              </a:ext>
            </a:extLst>
          </p:cNvPr>
          <p:cNvSpPr>
            <a:spLocks noGrp="1" noChangeArrowheads="1"/>
          </p:cNvSpPr>
          <p:nvPr>
            <p:ph type="body" idx="1"/>
          </p:nvPr>
        </p:nvSpPr>
        <p:spPr>
          <a:xfrm>
            <a:off x="1066800" y="1371600"/>
            <a:ext cx="7162800" cy="4648200"/>
          </a:xfrm>
        </p:spPr>
        <p:txBody>
          <a:bodyPr/>
          <a:lstStyle/>
          <a:p>
            <a:pPr eaLnBrk="1" hangingPunct="1"/>
            <a:r>
              <a:rPr lang="zh-CN" altLang="en-US">
                <a:latin typeface="华文新魏" panose="02010800040101010101" pitchFamily="2" charset="-122"/>
                <a:ea typeface="华文新魏" panose="02010800040101010101" pitchFamily="2" charset="-122"/>
              </a:rPr>
              <a:t>输入数据时，首先填满缓冲区</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操作系统可从缓冲区</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把数据送到用户进程区</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用户进程便可对数据进行加工计算</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与此同时，输入设备填充缓冲区</a:t>
            </a:r>
            <a:r>
              <a:rPr lang="en-US" altLang="zh-CN">
                <a:latin typeface="华文新魏" panose="02010800040101010101" pitchFamily="2" charset="-122"/>
                <a:ea typeface="华文新魏" panose="02010800040101010101" pitchFamily="2" charset="-122"/>
              </a:rPr>
              <a:t>2</a:t>
            </a:r>
          </a:p>
          <a:p>
            <a:pPr eaLnBrk="1" hangingPunct="1"/>
            <a:r>
              <a:rPr lang="zh-CN" altLang="en-US">
                <a:latin typeface="华文新魏" panose="02010800040101010101" pitchFamily="2" charset="-122"/>
                <a:ea typeface="华文新魏" panose="02010800040101010101" pitchFamily="2" charset="-122"/>
              </a:rPr>
              <a:t>当缓冲区</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空出后，输入设备再次向缓冲区</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输入。操作系统又可把缓冲区</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的数据传送到用户进程区</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用户进程开始加工缓冲</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的数据。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F88EF5E-614E-470C-9754-EA4EBE6E89FE}"/>
              </a:ext>
            </a:extLst>
          </p:cNvPr>
          <p:cNvSpPr>
            <a:spLocks noGrp="1" noChangeArrowheads="1"/>
          </p:cNvSpPr>
          <p:nvPr>
            <p:ph type="title"/>
          </p:nvPr>
        </p:nvSpPr>
        <p:spPr>
          <a:xfrm>
            <a:off x="9144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斯普林系统的设计和实现</a:t>
            </a:r>
            <a:r>
              <a:rPr lang="en-US" altLang="zh-CN" sz="4800">
                <a:latin typeface="华文新魏" panose="02010800040101010101" pitchFamily="2" charset="-122"/>
                <a:ea typeface="华文新魏" panose="02010800040101010101" pitchFamily="2" charset="-122"/>
              </a:rPr>
              <a:t>(5)</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井文件空间的管理</a:t>
            </a:r>
            <a:r>
              <a:rPr lang="en-US" altLang="zh-CN" sz="3600">
                <a:latin typeface="华文新魏" panose="02010800040101010101" pitchFamily="2" charset="-122"/>
                <a:ea typeface="华文新魏" panose="02010800040101010101" pitchFamily="2" charset="-122"/>
              </a:rPr>
              <a:t>(1)</a:t>
            </a:r>
          </a:p>
        </p:txBody>
      </p:sp>
      <p:sp>
        <p:nvSpPr>
          <p:cNvPr id="52227" name="Rectangle 3">
            <a:extLst>
              <a:ext uri="{FF2B5EF4-FFF2-40B4-BE49-F238E27FC236}">
                <a16:creationId xmlns:a16="http://schemas.microsoft.com/office/drawing/2014/main" id="{F423307D-1AA7-4359-B4CF-BA565C4311AD}"/>
              </a:ext>
            </a:extLst>
          </p:cNvPr>
          <p:cNvSpPr>
            <a:spLocks noGrp="1" noChangeArrowheads="1"/>
          </p:cNvSpPr>
          <p:nvPr>
            <p:ph type="body" idx="1"/>
          </p:nvPr>
        </p:nvSpPr>
        <p:spPr>
          <a:xfrm>
            <a:off x="838200" y="1905000"/>
            <a:ext cx="7086600" cy="4114800"/>
          </a:xfrm>
        </p:spPr>
        <p:txBody>
          <a:bodyPr/>
          <a:lstStyle/>
          <a:p>
            <a:pPr algn="just" eaLnBrk="1" hangingPunct="1"/>
            <a:r>
              <a:rPr lang="zh-CN" altLang="en-US" sz="4000">
                <a:latin typeface="华文新魏" panose="02010800040101010101" pitchFamily="2" charset="-122"/>
                <a:ea typeface="华文新魏" panose="02010800040101010101" pitchFamily="2" charset="-122"/>
              </a:rPr>
              <a:t>第一种是连接方式，输入的信息被组织成连接文件，这种方式的优点是数据信息可以不连续存放，文件空间利用率高。</a:t>
            </a:r>
          </a:p>
        </p:txBody>
      </p:sp>
    </p:spTree>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74E571F-C431-424A-BE66-496C3FAF0A34}"/>
              </a:ext>
            </a:extLst>
          </p:cNvPr>
          <p:cNvSpPr>
            <a:spLocks noGrp="1" noChangeArrowheads="1"/>
          </p:cNvSpPr>
          <p:nvPr>
            <p:ph type="title"/>
          </p:nvPr>
        </p:nvSpPr>
        <p:spPr>
          <a:xfrm>
            <a:off x="838200" y="457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斯普林系统的设计和实现</a:t>
            </a:r>
            <a:r>
              <a:rPr lang="en-US" altLang="zh-CN" sz="4800">
                <a:latin typeface="华文新魏" panose="02010800040101010101" pitchFamily="2" charset="-122"/>
                <a:ea typeface="华文新魏" panose="02010800040101010101" pitchFamily="2" charset="-122"/>
              </a:rPr>
              <a:t>(6)</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井文件空间的管理</a:t>
            </a:r>
            <a:r>
              <a:rPr lang="en-US" altLang="zh-CN" sz="3600">
                <a:latin typeface="华文新魏" panose="02010800040101010101" pitchFamily="2" charset="-122"/>
                <a:ea typeface="华文新魏" panose="02010800040101010101" pitchFamily="2" charset="-122"/>
              </a:rPr>
              <a:t>(2)</a:t>
            </a:r>
          </a:p>
        </p:txBody>
      </p:sp>
      <p:sp>
        <p:nvSpPr>
          <p:cNvPr id="53251" name="Rectangle 3">
            <a:extLst>
              <a:ext uri="{FF2B5EF4-FFF2-40B4-BE49-F238E27FC236}">
                <a16:creationId xmlns:a16="http://schemas.microsoft.com/office/drawing/2014/main" id="{0CA78CBE-B980-4B53-B649-387876BFA999}"/>
              </a:ext>
            </a:extLst>
          </p:cNvPr>
          <p:cNvSpPr>
            <a:spLocks noGrp="1" noChangeArrowheads="1"/>
          </p:cNvSpPr>
          <p:nvPr>
            <p:ph type="body" idx="1"/>
          </p:nvPr>
        </p:nvSpPr>
        <p:spPr>
          <a:xfrm>
            <a:off x="762000" y="1600200"/>
            <a:ext cx="7772400" cy="4953000"/>
          </a:xfrm>
        </p:spPr>
        <p:txBody>
          <a:bodyPr/>
          <a:lstStyle/>
          <a:p>
            <a:pPr algn="just" eaLnBrk="1" hangingPunct="1"/>
            <a:r>
              <a:rPr lang="zh-CN" altLang="en-US" sz="2800">
                <a:latin typeface="华文新魏" panose="02010800040101010101" pitchFamily="2" charset="-122"/>
                <a:ea typeface="华文新魏" panose="02010800040101010101" pitchFamily="2" charset="-122"/>
              </a:rPr>
              <a:t>第二种是计算方式，假定磁盘井文件空间，每个磁道存放</a:t>
            </a:r>
            <a:r>
              <a:rPr lang="en-US" altLang="zh-CN" sz="2800">
                <a:latin typeface="华文新魏" panose="02010800040101010101" pitchFamily="2" charset="-122"/>
                <a:ea typeface="华文新魏" panose="02010800040101010101" pitchFamily="2" charset="-122"/>
              </a:rPr>
              <a:t>100</a:t>
            </a:r>
            <a:r>
              <a:rPr lang="zh-CN" altLang="en-US" sz="2800">
                <a:latin typeface="华文新魏" panose="02010800040101010101" pitchFamily="2" charset="-122"/>
                <a:ea typeface="华文新魏" panose="02010800040101010101" pitchFamily="2" charset="-122"/>
              </a:rPr>
              <a:t>个</a:t>
            </a:r>
            <a:r>
              <a:rPr lang="en-US" altLang="zh-CN" sz="2800">
                <a:latin typeface="华文新魏" panose="02010800040101010101" pitchFamily="2" charset="-122"/>
                <a:ea typeface="华文新魏" panose="02010800040101010101" pitchFamily="2" charset="-122"/>
              </a:rPr>
              <a:t>80</a:t>
            </a:r>
            <a:r>
              <a:rPr lang="zh-CN" altLang="en-US" sz="2800">
                <a:latin typeface="华文新魏" panose="02010800040101010101" pitchFamily="2" charset="-122"/>
                <a:ea typeface="华文新魏" panose="02010800040101010101" pitchFamily="2" charset="-122"/>
              </a:rPr>
              <a:t>字节记录，每张卡片为</a:t>
            </a:r>
            <a:r>
              <a:rPr lang="en-US" altLang="zh-CN" sz="2800">
                <a:latin typeface="华文新魏" panose="02010800040101010101" pitchFamily="2" charset="-122"/>
                <a:ea typeface="华文新魏" panose="02010800040101010101" pitchFamily="2" charset="-122"/>
              </a:rPr>
              <a:t>80</a:t>
            </a:r>
            <a:r>
              <a:rPr lang="zh-CN" altLang="en-US" sz="2800">
                <a:latin typeface="华文新魏" panose="02010800040101010101" pitchFamily="2" charset="-122"/>
                <a:ea typeface="华文新魏" panose="02010800040101010101" pitchFamily="2" charset="-122"/>
              </a:rPr>
              <a:t>个字节，若每个柱面有</a:t>
            </a:r>
            <a:r>
              <a:rPr lang="en-US" altLang="zh-CN" sz="2800">
                <a:latin typeface="华文新魏" panose="02010800040101010101" pitchFamily="2" charset="-122"/>
                <a:ea typeface="华文新魏" panose="02010800040101010101" pitchFamily="2" charset="-122"/>
              </a:rPr>
              <a:t>20</a:t>
            </a:r>
            <a:r>
              <a:rPr lang="zh-CN" altLang="en-US" sz="2800">
                <a:latin typeface="华文新魏" panose="02010800040101010101" pitchFamily="2" charset="-122"/>
                <a:ea typeface="华文新魏" panose="02010800040101010101" pitchFamily="2" charset="-122"/>
              </a:rPr>
              <a:t>个磁道，则一个柱面可存放</a:t>
            </a:r>
            <a:r>
              <a:rPr lang="en-US" altLang="zh-CN" sz="2800">
                <a:latin typeface="华文新魏" panose="02010800040101010101" pitchFamily="2" charset="-122"/>
                <a:ea typeface="华文新魏" panose="02010800040101010101" pitchFamily="2" charset="-122"/>
              </a:rPr>
              <a:t>2000</a:t>
            </a:r>
            <a:r>
              <a:rPr lang="zh-CN" altLang="en-US" sz="2800">
                <a:latin typeface="华文新魏" panose="02010800040101010101" pitchFamily="2" charset="-122"/>
                <a:ea typeface="华文新魏" panose="02010800040101010101" pitchFamily="2" charset="-122"/>
              </a:rPr>
              <a:t>张卡片信息。第</a:t>
            </a:r>
            <a:r>
              <a:rPr lang="en-US" altLang="zh-CN" sz="2800">
                <a:latin typeface="华文新魏" panose="02010800040101010101" pitchFamily="2" charset="-122"/>
                <a:ea typeface="华文新魏" panose="02010800040101010101" pitchFamily="2" charset="-122"/>
              </a:rPr>
              <a:t>n</a:t>
            </a:r>
            <a:r>
              <a:rPr lang="zh-CN" altLang="en-US" sz="2800">
                <a:latin typeface="华文新魏" panose="02010800040101010101" pitchFamily="2" charset="-122"/>
                <a:ea typeface="华文新魏" panose="02010800040101010101" pitchFamily="2" charset="-122"/>
              </a:rPr>
              <a:t>张卡片信息被存放在：</a:t>
            </a:r>
          </a:p>
          <a:p>
            <a:pPr algn="just" eaLnBrk="1" hangingPunct="1">
              <a:buFontTx/>
              <a:buNone/>
            </a:pPr>
            <a:r>
              <a:rPr lang="zh-CN" altLang="en-US" sz="2800">
                <a:latin typeface="华文新魏" panose="02010800040101010101" pitchFamily="2" charset="-122"/>
                <a:ea typeface="华文新魏" panose="02010800040101010101" pitchFamily="2" charset="-122"/>
              </a:rPr>
              <a:t>              	磁道号＝卡片号</a:t>
            </a:r>
            <a:r>
              <a:rPr lang="en-US" altLang="zh-CN" sz="2800">
                <a:latin typeface="华文新魏" panose="02010800040101010101" pitchFamily="2" charset="-122"/>
                <a:ea typeface="华文新魏" panose="02010800040101010101" pitchFamily="2" charset="-122"/>
              </a:rPr>
              <a:t>n /100</a:t>
            </a:r>
          </a:p>
          <a:p>
            <a:pPr algn="just" eaLnBrk="1" hangingPunct="1">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记录号＝（卡片号</a:t>
            </a:r>
            <a:r>
              <a:rPr lang="en-US" altLang="zh-CN" sz="2800">
                <a:latin typeface="华文新魏" panose="02010800040101010101" pitchFamily="2" charset="-122"/>
                <a:ea typeface="华文新魏" panose="02010800040101010101" pitchFamily="2" charset="-122"/>
              </a:rPr>
              <a:t>n</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mod100</a:t>
            </a:r>
          </a:p>
          <a:p>
            <a:pPr algn="just" eaLnBrk="1" hangingPunct="1"/>
            <a:r>
              <a:rPr lang="zh-CN" altLang="en-US" sz="2800">
                <a:latin typeface="华文新魏" panose="02010800040101010101" pitchFamily="2" charset="-122"/>
                <a:ea typeface="华文新魏" panose="02010800040101010101" pitchFamily="2" charset="-122"/>
              </a:rPr>
              <a:t>用卡片号</a:t>
            </a:r>
            <a:r>
              <a:rPr lang="en-US" altLang="zh-CN" sz="2800">
                <a:latin typeface="华文新魏" panose="02010800040101010101" pitchFamily="2" charset="-122"/>
                <a:ea typeface="华文新魏" panose="02010800040101010101" pitchFamily="2" charset="-122"/>
              </a:rPr>
              <a:t>n</a:t>
            </a:r>
            <a:r>
              <a:rPr lang="zh-CN" altLang="en-US" sz="2800">
                <a:latin typeface="华文新魏" panose="02010800040101010101" pitchFamily="2" charset="-122"/>
                <a:ea typeface="华文新魏" panose="02010800040101010101" pitchFamily="2" charset="-122"/>
              </a:rPr>
              <a:t>除以</a:t>
            </a:r>
            <a:r>
              <a:rPr lang="en-US" altLang="zh-CN" sz="2800">
                <a:latin typeface="华文新魏" panose="02010800040101010101" pitchFamily="2" charset="-122"/>
                <a:ea typeface="华文新魏" panose="02010800040101010101" pitchFamily="2" charset="-122"/>
              </a:rPr>
              <a:t>100</a:t>
            </a:r>
            <a:r>
              <a:rPr lang="zh-CN" altLang="en-US" sz="2800">
                <a:latin typeface="华文新魏" panose="02010800040101010101" pitchFamily="2" charset="-122"/>
                <a:ea typeface="华文新魏" panose="02010800040101010101" pitchFamily="2" charset="-122"/>
              </a:rPr>
              <a:t>的整数和余数部分分别为其存放的磁道号和记录号。</a:t>
            </a:r>
          </a:p>
          <a:p>
            <a:pPr eaLnBrk="1" hangingPunct="1">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A4EFB3E-5086-4FDC-81AB-74A789FF13A6}"/>
              </a:ext>
            </a:extLst>
          </p:cNvPr>
          <p:cNvSpPr>
            <a:spLocks noGrp="1" noChangeArrowheads="1"/>
          </p:cNvSpPr>
          <p:nvPr>
            <p:ph type="title"/>
          </p:nvPr>
        </p:nvSpPr>
        <p:spPr>
          <a:xfrm>
            <a:off x="838200" y="457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斯普林系统的设计和实现</a:t>
            </a:r>
            <a:r>
              <a:rPr lang="en-US" altLang="zh-CN" sz="4800">
                <a:latin typeface="华文新魏" panose="02010800040101010101" pitchFamily="2" charset="-122"/>
                <a:ea typeface="华文新魏" panose="02010800040101010101" pitchFamily="2" charset="-122"/>
              </a:rPr>
              <a:t>(7)</a:t>
            </a:r>
            <a:br>
              <a:rPr lang="en-US" altLang="zh-CN" sz="48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Spooling</a:t>
            </a:r>
            <a:r>
              <a:rPr lang="zh-CN" altLang="en-US" sz="4000">
                <a:latin typeface="华文新魏" panose="02010800040101010101" pitchFamily="2" charset="-122"/>
                <a:ea typeface="华文新魏" panose="02010800040101010101" pitchFamily="2" charset="-122"/>
              </a:rPr>
              <a:t>应用例子</a:t>
            </a:r>
          </a:p>
        </p:txBody>
      </p:sp>
      <p:sp>
        <p:nvSpPr>
          <p:cNvPr id="54275" name="Rectangle 3">
            <a:extLst>
              <a:ext uri="{FF2B5EF4-FFF2-40B4-BE49-F238E27FC236}">
                <a16:creationId xmlns:a16="http://schemas.microsoft.com/office/drawing/2014/main" id="{E2CFCC14-0CD6-4414-926F-4BEE3B54A1F8}"/>
              </a:ext>
            </a:extLst>
          </p:cNvPr>
          <p:cNvSpPr>
            <a:spLocks noGrp="1" noChangeArrowheads="1"/>
          </p:cNvSpPr>
          <p:nvPr>
            <p:ph type="body" idx="1"/>
          </p:nvPr>
        </p:nvSpPr>
        <p:spPr>
          <a:xfrm>
            <a:off x="762000" y="1905000"/>
            <a:ext cx="7772400" cy="4953000"/>
          </a:xfrm>
        </p:spPr>
        <p:txBody>
          <a:bodyPr/>
          <a:lstStyle/>
          <a:p>
            <a:pPr eaLnBrk="1" hangingPunct="1">
              <a:buFontTx/>
              <a:buNone/>
            </a:pPr>
            <a:r>
              <a:rPr lang="en-US" altLang="zh-CN" sz="28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打印机</a:t>
            </a:r>
            <a:r>
              <a:rPr lang="en-US" altLang="zh-CN" sz="4000">
                <a:latin typeface="华文新魏" panose="02010800040101010101" pitchFamily="2" charset="-122"/>
                <a:ea typeface="华文新魏" panose="02010800040101010101" pitchFamily="2" charset="-122"/>
              </a:rPr>
              <a:t>spooling</a:t>
            </a:r>
            <a:r>
              <a:rPr lang="zh-CN" altLang="en-US" sz="4000">
                <a:latin typeface="华文新魏" panose="02010800040101010101" pitchFamily="2" charset="-122"/>
                <a:ea typeface="华文新魏" panose="02010800040101010101" pitchFamily="2" charset="-122"/>
              </a:rPr>
              <a:t>守护进程</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网络通信</a:t>
            </a:r>
            <a:r>
              <a:rPr lang="en-US" altLang="zh-CN" sz="4000">
                <a:latin typeface="华文新魏" panose="02010800040101010101" pitchFamily="2" charset="-122"/>
                <a:ea typeface="华文新魏" panose="02010800040101010101" pitchFamily="2" charset="-122"/>
              </a:rPr>
              <a:t>spooling</a:t>
            </a:r>
            <a:r>
              <a:rPr lang="zh-CN" altLang="en-US" sz="4000">
                <a:latin typeface="华文新魏" panose="02010800040101010101" pitchFamily="2" charset="-122"/>
                <a:ea typeface="华文新魏" panose="02010800040101010101" pitchFamily="2" charset="-122"/>
              </a:rPr>
              <a:t>守护进程</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C43701D-F244-4835-BE87-E2F8095EE3CF}"/>
              </a:ext>
            </a:extLst>
          </p:cNvPr>
          <p:cNvSpPr>
            <a:spLocks noGrp="1" noChangeArrowheads="1"/>
          </p:cNvSpPr>
          <p:nvPr>
            <p:ph type="title"/>
          </p:nvPr>
        </p:nvSpPr>
        <p:spPr>
          <a:xfrm>
            <a:off x="762000" y="685800"/>
            <a:ext cx="7772400" cy="1143000"/>
          </a:xfrm>
        </p:spPr>
        <p:txBody>
          <a:bodyPr/>
          <a:lstStyle/>
          <a:p>
            <a:pPr eaLnBrk="1" hangingPunct="1"/>
            <a:r>
              <a:rPr lang="zh-CN" altLang="en-US" sz="5400">
                <a:latin typeface="华文新魏" panose="02010800040101010101" pitchFamily="2" charset="-122"/>
                <a:ea typeface="华文新魏" panose="02010800040101010101" pitchFamily="2" charset="-122"/>
              </a:rPr>
              <a:t>双缓冲</a:t>
            </a:r>
            <a:r>
              <a:rPr lang="en-US" altLang="zh-CN" sz="54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7C7051A8-100F-4DFB-9AEA-ED8FB4AED1AC}"/>
              </a:ext>
            </a:extLst>
          </p:cNvPr>
          <p:cNvSpPr>
            <a:spLocks noGrp="1" noChangeArrowheads="1"/>
          </p:cNvSpPr>
          <p:nvPr>
            <p:ph type="body" idx="1"/>
          </p:nvPr>
        </p:nvSpPr>
        <p:spPr>
          <a:xfrm>
            <a:off x="1295400" y="1295400"/>
            <a:ext cx="7010400" cy="49530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solidFill>
                  <a:srgbClr val="6600CC"/>
                </a:solidFill>
                <a:latin typeface="华文新魏" panose="02010800040101010101" pitchFamily="2" charset="-122"/>
                <a:ea typeface="华文新魏" panose="02010800040101010101" pitchFamily="2" charset="-122"/>
              </a:rPr>
              <a:t>传输和处理一块的时间</a:t>
            </a:r>
            <a:r>
              <a:rPr lang="en-US" altLang="zh-CN" sz="3600">
                <a:solidFill>
                  <a:srgbClr val="6600CC"/>
                </a:solidFill>
                <a:latin typeface="华文新魏" panose="02010800040101010101" pitchFamily="2" charset="-122"/>
                <a:ea typeface="华文新魏" panose="02010800040101010101" pitchFamily="2" charset="-122"/>
              </a:rPr>
              <a:t>(</a:t>
            </a:r>
            <a:r>
              <a:rPr lang="en-US" altLang="zh-CN" sz="3600">
                <a:solidFill>
                  <a:srgbClr val="6600CC"/>
                </a:solidFill>
                <a:latin typeface="华文新魏" panose="02010800040101010101" pitchFamily="2" charset="-122"/>
                <a:ea typeface="华文新魏" panose="02010800040101010101" pitchFamily="2" charset="-122"/>
                <a:sym typeface="Wingdings" panose="05000000000000000000" pitchFamily="2" charset="2"/>
              </a:rPr>
              <a:t>1)</a:t>
            </a:r>
            <a:endParaRPr lang="en-US" altLang="zh-CN" sz="3600">
              <a:solidFill>
                <a:srgbClr val="6600CC"/>
              </a:solidFill>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C&lt;T</a:t>
            </a:r>
            <a:r>
              <a:rPr lang="zh-CN" altLang="en-US">
                <a:latin typeface="华文新魏" panose="02010800040101010101" pitchFamily="2" charset="-122"/>
                <a:ea typeface="华文新魏" panose="02010800040101010101" pitchFamily="2" charset="-122"/>
              </a:rPr>
              <a:t>，由于</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远小于</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，在将磁盘上的一块数据传送到缓冲区其间，计算机已完成将另一个缓冲区中的数据传送到用户区并对这块数据进行计算的工作，一块数据的传输和处理时间为</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、即</a:t>
            </a:r>
            <a:r>
              <a:rPr lang="en-US" altLang="zh-CN">
                <a:latin typeface="华文新魏" panose="02010800040101010101" pitchFamily="2" charset="-122"/>
                <a:ea typeface="华文新魏" panose="02010800040101010101" pitchFamily="2" charset="-122"/>
              </a:rPr>
              <a:t>max(C,T)</a:t>
            </a:r>
            <a:r>
              <a:rPr lang="zh-CN" altLang="en-US">
                <a:latin typeface="华文新魏" panose="02010800040101010101" pitchFamily="2" charset="-122"/>
                <a:ea typeface="华文新魏" panose="02010800040101010101" pitchFamily="2" charset="-122"/>
              </a:rPr>
              <a:t>，显然，这种情况下可保证块设备连续工作；</a:t>
            </a: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8892B75D-04DD-40D7-882C-040DAD3E83F4}"/>
              </a:ext>
            </a:extLst>
          </p:cNvPr>
          <p:cNvSpPr>
            <a:spLocks noGrp="1" noChangeArrowheads="1"/>
          </p:cNvSpPr>
          <p:nvPr>
            <p:ph type="title"/>
          </p:nvPr>
        </p:nvSpPr>
        <p:spPr>
          <a:xfrm>
            <a:off x="685800" y="685800"/>
            <a:ext cx="7772400" cy="1143000"/>
          </a:xfrm>
        </p:spPr>
        <p:txBody>
          <a:bodyPr/>
          <a:lstStyle/>
          <a:p>
            <a:pPr eaLnBrk="1" hangingPunct="1"/>
            <a:r>
              <a:rPr lang="zh-CN" altLang="en-US" sz="5400">
                <a:latin typeface="华文新魏" panose="02010800040101010101" pitchFamily="2" charset="-122"/>
                <a:ea typeface="华文新魏" panose="02010800040101010101" pitchFamily="2" charset="-122"/>
              </a:rPr>
              <a:t>双缓冲</a:t>
            </a:r>
            <a:r>
              <a:rPr lang="en-US" altLang="zh-CN" sz="5400">
                <a:latin typeface="华文新魏" panose="02010800040101010101" pitchFamily="2" charset="-122"/>
                <a:ea typeface="华文新魏" panose="02010800040101010101" pitchFamily="2" charset="-122"/>
              </a:rPr>
              <a:t>(3)</a:t>
            </a:r>
            <a:br>
              <a:rPr lang="en-US" altLang="zh-CN" sz="5400">
                <a:latin typeface="华文新魏" panose="02010800040101010101" pitchFamily="2" charset="-122"/>
                <a:ea typeface="华文新魏" panose="02010800040101010101" pitchFamily="2" charset="-122"/>
              </a:rPr>
            </a:br>
            <a:r>
              <a:rPr lang="en-US" altLang="zh-CN" sz="5400">
                <a:latin typeface="华文新魏" panose="02010800040101010101" pitchFamily="2" charset="-122"/>
                <a:ea typeface="华文新魏" panose="02010800040101010101" pitchFamily="2" charset="-122"/>
              </a:rPr>
              <a:t> </a:t>
            </a:r>
          </a:p>
        </p:txBody>
      </p:sp>
      <p:sp>
        <p:nvSpPr>
          <p:cNvPr id="8195" name="Rectangle 1027">
            <a:extLst>
              <a:ext uri="{FF2B5EF4-FFF2-40B4-BE49-F238E27FC236}">
                <a16:creationId xmlns:a16="http://schemas.microsoft.com/office/drawing/2014/main" id="{5A9E700F-C114-4AAF-8525-50BADCA03E3E}"/>
              </a:ext>
            </a:extLst>
          </p:cNvPr>
          <p:cNvSpPr>
            <a:spLocks noGrp="1" noChangeArrowheads="1"/>
          </p:cNvSpPr>
          <p:nvPr>
            <p:ph type="body" idx="1"/>
          </p:nvPr>
        </p:nvSpPr>
        <p:spPr>
          <a:xfrm>
            <a:off x="1066800" y="1219200"/>
            <a:ext cx="7239000" cy="52578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solidFill>
                  <a:srgbClr val="6600CC"/>
                </a:solidFill>
                <a:latin typeface="华文新魏" panose="02010800040101010101" pitchFamily="2" charset="-122"/>
                <a:ea typeface="华文新魏" panose="02010800040101010101" pitchFamily="2" charset="-122"/>
              </a:rPr>
              <a:t>传输和处理一块的时间</a:t>
            </a:r>
            <a:r>
              <a:rPr lang="en-US" altLang="zh-CN" sz="3600">
                <a:solidFill>
                  <a:srgbClr val="6600CC"/>
                </a:solidFill>
                <a:latin typeface="华文新魏" panose="02010800040101010101" pitchFamily="2" charset="-122"/>
                <a:ea typeface="华文新魏" panose="02010800040101010101" pitchFamily="2" charset="-122"/>
              </a:rPr>
              <a:t>(2</a:t>
            </a:r>
            <a:r>
              <a:rPr lang="en-US" altLang="zh-CN" sz="3600">
                <a:solidFill>
                  <a:srgbClr val="6600CC"/>
                </a:solidFill>
                <a:latin typeface="华文新魏" panose="02010800040101010101" pitchFamily="2" charset="-122"/>
                <a:ea typeface="华文新魏" panose="02010800040101010101" pitchFamily="2" charset="-122"/>
                <a:sym typeface="Wingdings" panose="05000000000000000000" pitchFamily="2" charset="2"/>
              </a:rPr>
              <a:t>)</a:t>
            </a:r>
            <a:endParaRPr lang="en-US" altLang="zh-CN" sz="3600">
              <a:solidFill>
                <a:srgbClr val="6600CC"/>
              </a:solidFill>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C&gt;T</a:t>
            </a:r>
            <a:r>
              <a:rPr lang="zh-CN" altLang="en-US">
                <a:latin typeface="华文新魏" panose="02010800040101010101" pitchFamily="2" charset="-122"/>
                <a:ea typeface="华文新魏" panose="02010800040101010101" pitchFamily="2" charset="-122"/>
              </a:rPr>
              <a:t>，当上一块数据计算完毕后，需把一个缓冲区中的数据传送到用户区，花费时间为</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，再对这块数据进行计算，花费时间为</a:t>
            </a:r>
            <a:r>
              <a:rPr lang="en-US" altLang="zh-CN">
                <a:latin typeface="华文新魏" panose="02010800040101010101" pitchFamily="2" charset="-122"/>
                <a:ea typeface="华文新魏" panose="02010800040101010101" pitchFamily="2" charset="-122"/>
              </a:rPr>
              <a:t>C</a:t>
            </a:r>
            <a:r>
              <a:rPr lang="zh-CN" altLang="en-US">
                <a:latin typeface="华文新魏" panose="02010800040101010101" pitchFamily="2" charset="-122"/>
                <a:ea typeface="华文新魏" panose="02010800040101010101" pitchFamily="2" charset="-122"/>
              </a:rPr>
              <a:t>，所以，一块数据的传输和处理时间为</a:t>
            </a:r>
            <a:r>
              <a:rPr lang="en-US" altLang="zh-CN">
                <a:latin typeface="华文新魏" panose="02010800040101010101" pitchFamily="2" charset="-122"/>
                <a:ea typeface="华文新魏" panose="02010800040101010101" pitchFamily="2" charset="-122"/>
              </a:rPr>
              <a:t>C+M</a:t>
            </a:r>
            <a:r>
              <a:rPr lang="zh-CN" altLang="en-US">
                <a:latin typeface="华文新魏" panose="02010800040101010101" pitchFamily="2" charset="-122"/>
                <a:ea typeface="华文新魏" panose="02010800040101010101" pitchFamily="2" charset="-122"/>
              </a:rPr>
              <a:t>、即</a:t>
            </a:r>
            <a:r>
              <a:rPr lang="en-US" altLang="zh-CN">
                <a:latin typeface="华文新魏" panose="02010800040101010101" pitchFamily="2" charset="-122"/>
                <a:ea typeface="华文新魏" panose="02010800040101010101" pitchFamily="2" charset="-122"/>
              </a:rPr>
              <a:t>max(C,T)+M</a:t>
            </a:r>
            <a:r>
              <a:rPr lang="zh-CN" altLang="en-US">
                <a:latin typeface="华文新魏" panose="02010800040101010101" pitchFamily="2" charset="-122"/>
                <a:ea typeface="华文新魏" panose="02010800040101010101" pitchFamily="2" charset="-122"/>
              </a:rPr>
              <a:t>，这种情况下进程不必要等待</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75016DB-F35D-4EA9-8213-DCBF42E0124E}"/>
              </a:ext>
            </a:extLst>
          </p:cNvPr>
          <p:cNvSpPr>
            <a:spLocks noGrp="1" noChangeArrowheads="1"/>
          </p:cNvSpPr>
          <p:nvPr>
            <p:ph type="title"/>
          </p:nvPr>
        </p:nvSpPr>
        <p:spPr>
          <a:xfrm>
            <a:off x="685800" y="7620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5.4.3 </a:t>
            </a:r>
            <a:r>
              <a:rPr lang="zh-CN" altLang="en-US" sz="5400">
                <a:latin typeface="华文新魏" panose="02010800040101010101" pitchFamily="2" charset="-122"/>
                <a:ea typeface="华文新魏" panose="02010800040101010101" pitchFamily="2" charset="-122"/>
              </a:rPr>
              <a:t>多缓冲</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9219" name="Rectangle 3">
            <a:extLst>
              <a:ext uri="{FF2B5EF4-FFF2-40B4-BE49-F238E27FC236}">
                <a16:creationId xmlns:a16="http://schemas.microsoft.com/office/drawing/2014/main" id="{2409D212-D40F-4B4B-9190-CF71A1770FED}"/>
              </a:ext>
            </a:extLst>
          </p:cNvPr>
          <p:cNvSpPr>
            <a:spLocks noGrp="1" noChangeArrowheads="1"/>
          </p:cNvSpPr>
          <p:nvPr>
            <p:ph type="body" idx="1"/>
          </p:nvPr>
        </p:nvSpPr>
        <p:spPr>
          <a:xfrm>
            <a:off x="990600" y="1371600"/>
            <a:ext cx="7239000" cy="4648200"/>
          </a:xfrm>
        </p:spPr>
        <p:txBody>
          <a:bodyPr/>
          <a:lstStyle/>
          <a:p>
            <a:pPr eaLnBrk="1" hangingPunct="1"/>
            <a:r>
              <a:rPr lang="zh-CN" altLang="en-US" sz="3600">
                <a:latin typeface="华文新魏" panose="02010800040101010101" pitchFamily="2" charset="-122"/>
                <a:ea typeface="华文新魏" panose="02010800040101010101" pitchFamily="2" charset="-122"/>
              </a:rPr>
              <a:t>操作系统从主存区域中分配一组缓冲区组成循环缓冲，每个缓冲区的大小等于物理记录的大小。多缓冲的缓冲区是系统的公共资源，可供各个进程共享，并由系统统一分配和管理。</a:t>
            </a:r>
          </a:p>
          <a:p>
            <a:pPr eaLnBrk="1" hangingPunct="1"/>
            <a:r>
              <a:rPr lang="zh-CN" altLang="en-US" sz="3600">
                <a:latin typeface="华文新魏" panose="02010800040101010101" pitchFamily="2" charset="-122"/>
                <a:ea typeface="华文新魏" panose="02010800040101010101" pitchFamily="2" charset="-122"/>
              </a:rPr>
              <a:t>缓冲区可用途分为：输入缓冲区，处理缓冲区和输出缓冲区。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B092AC-A23F-45DC-B79F-91E6408A09B9}"/>
              </a:ext>
            </a:extLst>
          </p:cNvPr>
          <p:cNvSpPr>
            <a:spLocks noGrp="1" noChangeArrowheads="1"/>
          </p:cNvSpPr>
          <p:nvPr>
            <p:ph type="title"/>
          </p:nvPr>
        </p:nvSpPr>
        <p:spPr>
          <a:xfrm>
            <a:off x="685800" y="762000"/>
            <a:ext cx="7772400" cy="1143000"/>
          </a:xfrm>
        </p:spPr>
        <p:txBody>
          <a:bodyPr/>
          <a:lstStyle/>
          <a:p>
            <a:pPr eaLnBrk="1" hangingPunct="1"/>
            <a:r>
              <a:rPr lang="zh-CN" altLang="en-US" sz="5400">
                <a:latin typeface="华文新魏" panose="02010800040101010101" pitchFamily="2" charset="-122"/>
                <a:ea typeface="华文新魏" panose="02010800040101010101" pitchFamily="2" charset="-122"/>
              </a:rPr>
              <a:t>多缓冲</a:t>
            </a:r>
            <a:r>
              <a:rPr lang="en-US" altLang="zh-CN" sz="5400">
                <a:latin typeface="华文新魏" panose="02010800040101010101" pitchFamily="2" charset="-122"/>
                <a:ea typeface="华文新魏" panose="02010800040101010101" pitchFamily="2" charset="-122"/>
              </a:rPr>
              <a:t>(2) </a:t>
            </a:r>
            <a:br>
              <a:rPr lang="en-US" altLang="zh-CN" sz="54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Unix I/O</a:t>
            </a:r>
            <a:r>
              <a:rPr lang="zh-CN" altLang="en-US" sz="3600">
                <a:latin typeface="华文新魏" panose="02010800040101010101" pitchFamily="2" charset="-122"/>
                <a:ea typeface="华文新魏" panose="02010800040101010101" pitchFamily="2" charset="-122"/>
              </a:rPr>
              <a:t>字符缓存队列</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pic>
        <p:nvPicPr>
          <p:cNvPr id="10243" name="Picture 3" descr="37">
            <a:extLst>
              <a:ext uri="{FF2B5EF4-FFF2-40B4-BE49-F238E27FC236}">
                <a16:creationId xmlns:a16="http://schemas.microsoft.com/office/drawing/2014/main" id="{3D899A22-34D5-45FD-AD8F-616EA26F288B}"/>
              </a:ext>
            </a:extLst>
          </p:cNvPr>
          <p:cNvPicPr>
            <a:picLocks noChangeAspect="1" noChangeArrowheads="1"/>
          </p:cNvPicPr>
          <p:nvPr>
            <p:ph type="body" idx="1"/>
          </p:nvPr>
        </p:nvPicPr>
        <p:blipFill>
          <a:blip r:embed="rId2">
            <a:grayscl/>
            <a:biLevel thresh="50000"/>
            <a:extLst>
              <a:ext uri="{28A0092B-C50C-407E-A947-70E740481C1C}">
                <a14:useLocalDpi xmlns:a14="http://schemas.microsoft.com/office/drawing/2010/main" val="0"/>
              </a:ext>
            </a:extLst>
          </a:blip>
          <a:srcRect t="11607" b="11012"/>
          <a:stretch>
            <a:fillRect/>
          </a:stretch>
        </p:blipFill>
        <p:spPr>
          <a:xfrm>
            <a:off x="685800" y="2286000"/>
            <a:ext cx="7772400" cy="2924175"/>
          </a:xfrm>
          <a:solidFill>
            <a:srgbClr val="6600CC"/>
          </a:solidFill>
          <a:ln>
            <a:solidFill>
              <a:schemeClr val="tx2"/>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dissolve/>
  </p:transition>
</p:sld>
</file>

<file path=ppt/theme/theme1.xml><?xml version="1.0" encoding="utf-8"?>
<a:theme xmlns:a="http://schemas.openxmlformats.org/drawingml/2006/main" name="默认设计模板">
  <a:themeElements>
    <a:clrScheme name="">
      <a:dk1>
        <a:srgbClr val="000000"/>
      </a:dk1>
      <a:lt1>
        <a:srgbClr val="FFFFFF"/>
      </a:lt1>
      <a:dk2>
        <a:srgbClr val="0066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664</TotalTime>
  <Words>3200</Words>
  <Application>Microsoft Office PowerPoint</Application>
  <PresentationFormat>全屏显示(4:3)</PresentationFormat>
  <Paragraphs>456</Paragraphs>
  <Slides>52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Times New Roman</vt:lpstr>
      <vt:lpstr>宋体</vt:lpstr>
      <vt:lpstr>Arial</vt:lpstr>
      <vt:lpstr>Calibri</vt:lpstr>
      <vt:lpstr>华文新魏</vt:lpstr>
      <vt:lpstr>Wingdings</vt:lpstr>
      <vt:lpstr>默认设计模板</vt:lpstr>
      <vt:lpstr>5.4缓冲技术 </vt:lpstr>
      <vt:lpstr>5.4缓冲技术(1) </vt:lpstr>
      <vt:lpstr>缓冲技术(2) 缓冲技术实现基本思想</vt:lpstr>
      <vt:lpstr>5.4.1 单缓冲 </vt:lpstr>
      <vt:lpstr>5.4.2 双缓冲(1) </vt:lpstr>
      <vt:lpstr>双缓冲(2) </vt:lpstr>
      <vt:lpstr>双缓冲(3)  </vt:lpstr>
      <vt:lpstr>5.4.3 多缓冲(1) </vt:lpstr>
      <vt:lpstr>多缓冲(2)  Unix I/O字符缓存队列 </vt:lpstr>
      <vt:lpstr>5.4.4缓冲区高速缓存 (1) </vt:lpstr>
      <vt:lpstr>缓冲区高速缓存 (2) </vt:lpstr>
      <vt:lpstr>5.5 驱动调度技术(1) </vt:lpstr>
      <vt:lpstr> 驱动调度技术(2) </vt:lpstr>
      <vt:lpstr>5.5.1 存储设备的物理结构(1) </vt:lpstr>
      <vt:lpstr>存储设备的物理结构(2) 直接存取存储设备</vt:lpstr>
      <vt:lpstr>5.5.2循环排序(1) </vt:lpstr>
      <vt:lpstr>循环排序(2) 多种I/O请求排序方法</vt:lpstr>
      <vt:lpstr>5.5.3 优化分布(1) </vt:lpstr>
      <vt:lpstr>优化分布(2) 按照下面方式对信息优化分布 </vt:lpstr>
      <vt:lpstr>优化分布(3) 处理10个记录的总时间为</vt:lpstr>
      <vt:lpstr>5.5.4 交替地址 </vt:lpstr>
      <vt:lpstr>5.5.5 搜查定位(1) </vt:lpstr>
      <vt:lpstr>搜查定位(2)  “电梯调度”算法         </vt:lpstr>
      <vt:lpstr>搜查定位(4)  “最短查找时间优先”算法 </vt:lpstr>
      <vt:lpstr>搜查定位(5)  “扫描”算法 </vt:lpstr>
      <vt:lpstr>搜查定位(6)  “分步扫描 ”算法 </vt:lpstr>
      <vt:lpstr>搜查定位(7)  “循环扫描”算法 </vt:lpstr>
      <vt:lpstr>7Linux磁盘调度算法</vt:lpstr>
      <vt:lpstr>5.5.6 独立磁盘冗余阵列(1) </vt:lpstr>
      <vt:lpstr>独立磁盘冗余阵列(2)  RAID共同特性</vt:lpstr>
      <vt:lpstr> </vt:lpstr>
      <vt:lpstr> </vt:lpstr>
      <vt:lpstr>  </vt:lpstr>
      <vt:lpstr> </vt:lpstr>
      <vt:lpstr> </vt:lpstr>
      <vt:lpstr> </vt:lpstr>
      <vt:lpstr> </vt:lpstr>
      <vt:lpstr>5.5.6提高磁盘I/O速度的方法 </vt:lpstr>
      <vt:lpstr>5.6 设备分配 </vt:lpstr>
      <vt:lpstr>5.6.1 设备独立性 </vt:lpstr>
      <vt:lpstr>5.6.2 设备分配(1) </vt:lpstr>
      <vt:lpstr>设备分配(2) I/O设备分配的实现(1)</vt:lpstr>
      <vt:lpstr>设备分配(3) I/O设备分配的实现(2)</vt:lpstr>
      <vt:lpstr>5.7 虚拟设备</vt:lpstr>
      <vt:lpstr>5.7.1问题的提出  </vt:lpstr>
      <vt:lpstr>5.7.2 斯普林系统的设计和实现(1) </vt:lpstr>
      <vt:lpstr> </vt:lpstr>
      <vt:lpstr>斯普林系统的设计和实现(3) 输入井中作业状态 </vt:lpstr>
      <vt:lpstr>斯普林系统的设计和实现(4) SPOOLING数据结构  </vt:lpstr>
      <vt:lpstr>斯普林系统的设计和实现(5) 井文件空间的管理(1)</vt:lpstr>
      <vt:lpstr>斯普林系统的设计和实现(6) 井文件空间的管理(2)</vt:lpstr>
      <vt:lpstr>斯普林系统的设计和实现(7) Spooling应用例子</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139</cp:revision>
  <dcterms:created xsi:type="dcterms:W3CDTF">2002-10-28T07:32:45Z</dcterms:created>
  <dcterms:modified xsi:type="dcterms:W3CDTF">2019-09-17T18:55:22Z</dcterms:modified>
</cp:coreProperties>
</file>