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259" r:id="rId3"/>
    <p:sldId id="327" r:id="rId4"/>
    <p:sldId id="329" r:id="rId5"/>
    <p:sldId id="330" r:id="rId6"/>
    <p:sldId id="263" r:id="rId7"/>
    <p:sldId id="264" r:id="rId8"/>
    <p:sldId id="265" r:id="rId9"/>
    <p:sldId id="266" r:id="rId10"/>
    <p:sldId id="267" r:id="rId11"/>
    <p:sldId id="331" r:id="rId12"/>
    <p:sldId id="332" r:id="rId13"/>
    <p:sldId id="334" r:id="rId14"/>
    <p:sldId id="349" r:id="rId15"/>
    <p:sldId id="274" r:id="rId16"/>
    <p:sldId id="355" r:id="rId17"/>
    <p:sldId id="335" r:id="rId18"/>
    <p:sldId id="275" r:id="rId19"/>
    <p:sldId id="356" r:id="rId20"/>
    <p:sldId id="281" r:id="rId21"/>
    <p:sldId id="285" r:id="rId22"/>
    <p:sldId id="286" r:id="rId23"/>
    <p:sldId id="276" r:id="rId24"/>
    <p:sldId id="357" r:id="rId25"/>
    <p:sldId id="338" r:id="rId26"/>
    <p:sldId id="289" r:id="rId27"/>
    <p:sldId id="339" r:id="rId28"/>
    <p:sldId id="291" r:id="rId29"/>
    <p:sldId id="341" r:id="rId30"/>
    <p:sldId id="358" r:id="rId31"/>
    <p:sldId id="295" r:id="rId32"/>
    <p:sldId id="297" r:id="rId33"/>
    <p:sldId id="354" r:id="rId34"/>
    <p:sldId id="304" r:id="rId35"/>
    <p:sldId id="305" r:id="rId36"/>
    <p:sldId id="306" r:id="rId37"/>
    <p:sldId id="310" r:id="rId38"/>
    <p:sldId id="311" r:id="rId39"/>
    <p:sldId id="313" r:id="rId40"/>
    <p:sldId id="314" r:id="rId41"/>
    <p:sldId id="346" r:id="rId42"/>
    <p:sldId id="316" r:id="rId43"/>
    <p:sldId id="347" r:id="rId44"/>
    <p:sldId id="348" r:id="rId45"/>
    <p:sldId id="319" r:id="rId46"/>
    <p:sldId id="320" r:id="rId47"/>
    <p:sldId id="324" r:id="rId48"/>
    <p:sldId id="326"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75"/>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9900"/>
    <a:srgbClr val="00FF00"/>
    <a:srgbClr val="CC0000"/>
    <a:srgbClr val="FF00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7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72AADC5C-CBD7-4EBF-B287-D0FBA6041F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EC32869-C9B2-45BD-AD5F-D3D98DB7D3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FEA8067-F538-44B4-98CC-431C1A17F1B0}"/>
              </a:ext>
            </a:extLst>
          </p:cNvPr>
          <p:cNvSpPr>
            <a:spLocks noGrp="1" noChangeArrowheads="1"/>
          </p:cNvSpPr>
          <p:nvPr>
            <p:ph type="sldNum" sz="quarter" idx="12"/>
          </p:nvPr>
        </p:nvSpPr>
        <p:spPr>
          <a:ln/>
        </p:spPr>
        <p:txBody>
          <a:bodyPr/>
          <a:lstStyle>
            <a:lvl1pPr>
              <a:defRPr/>
            </a:lvl1pPr>
          </a:lstStyle>
          <a:p>
            <a:fld id="{8455AE56-7F9F-4C24-B615-DB3A4F399433}" type="slidenum">
              <a:rPr lang="en-US" altLang="zh-CN"/>
              <a:pPr/>
              <a:t>‹#›</a:t>
            </a:fld>
            <a:endParaRPr lang="en-US" altLang="zh-CN"/>
          </a:p>
        </p:txBody>
      </p:sp>
    </p:spTree>
    <p:extLst>
      <p:ext uri="{BB962C8B-B14F-4D97-AF65-F5344CB8AC3E}">
        <p14:creationId xmlns:p14="http://schemas.microsoft.com/office/powerpoint/2010/main" val="222676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3C416971-FB4B-4285-8E14-4F1C5F937F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9852224-6CD5-498D-B528-8A552780C5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0743DC6-838E-45F7-AA60-FE882FF7DBEC}"/>
              </a:ext>
            </a:extLst>
          </p:cNvPr>
          <p:cNvSpPr>
            <a:spLocks noGrp="1" noChangeArrowheads="1"/>
          </p:cNvSpPr>
          <p:nvPr>
            <p:ph type="sldNum" sz="quarter" idx="12"/>
          </p:nvPr>
        </p:nvSpPr>
        <p:spPr>
          <a:ln/>
        </p:spPr>
        <p:txBody>
          <a:bodyPr/>
          <a:lstStyle>
            <a:lvl1pPr>
              <a:defRPr/>
            </a:lvl1pPr>
          </a:lstStyle>
          <a:p>
            <a:fld id="{4ED4CA3B-FFBA-43E7-9266-6E302E97E45B}" type="slidenum">
              <a:rPr lang="en-US" altLang="zh-CN"/>
              <a:pPr/>
              <a:t>‹#›</a:t>
            </a:fld>
            <a:endParaRPr lang="en-US" altLang="zh-CN"/>
          </a:p>
        </p:txBody>
      </p:sp>
    </p:spTree>
    <p:extLst>
      <p:ext uri="{BB962C8B-B14F-4D97-AF65-F5344CB8AC3E}">
        <p14:creationId xmlns:p14="http://schemas.microsoft.com/office/powerpoint/2010/main" val="252718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9BEE3020-2777-4B83-BD87-F73F4539B6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CD3B29-0921-4C2A-B9A3-0A1A107CF4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AC2046-AA68-409A-A1E0-C08B68D4730A}"/>
              </a:ext>
            </a:extLst>
          </p:cNvPr>
          <p:cNvSpPr>
            <a:spLocks noGrp="1" noChangeArrowheads="1"/>
          </p:cNvSpPr>
          <p:nvPr>
            <p:ph type="sldNum" sz="quarter" idx="12"/>
          </p:nvPr>
        </p:nvSpPr>
        <p:spPr>
          <a:ln/>
        </p:spPr>
        <p:txBody>
          <a:bodyPr/>
          <a:lstStyle>
            <a:lvl1pPr>
              <a:defRPr/>
            </a:lvl1pPr>
          </a:lstStyle>
          <a:p>
            <a:fld id="{F226695C-61B0-49D9-8042-059AE9123C59}" type="slidenum">
              <a:rPr lang="en-US" altLang="zh-CN"/>
              <a:pPr/>
              <a:t>‹#›</a:t>
            </a:fld>
            <a:endParaRPr lang="en-US" altLang="zh-CN"/>
          </a:p>
        </p:txBody>
      </p:sp>
    </p:spTree>
    <p:extLst>
      <p:ext uri="{BB962C8B-B14F-4D97-AF65-F5344CB8AC3E}">
        <p14:creationId xmlns:p14="http://schemas.microsoft.com/office/powerpoint/2010/main" val="16748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19C06C86-11BA-43DA-A1F5-54E132ADAE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2D32A6-161A-4C6F-849A-1350194DBD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1D80B3-759C-4F02-A6C8-91271E036635}"/>
              </a:ext>
            </a:extLst>
          </p:cNvPr>
          <p:cNvSpPr>
            <a:spLocks noGrp="1" noChangeArrowheads="1"/>
          </p:cNvSpPr>
          <p:nvPr>
            <p:ph type="sldNum" sz="quarter" idx="12"/>
          </p:nvPr>
        </p:nvSpPr>
        <p:spPr>
          <a:ln/>
        </p:spPr>
        <p:txBody>
          <a:bodyPr/>
          <a:lstStyle>
            <a:lvl1pPr>
              <a:defRPr/>
            </a:lvl1pPr>
          </a:lstStyle>
          <a:p>
            <a:fld id="{697A700D-0256-4028-9C6E-1B703A6C3C20}" type="slidenum">
              <a:rPr lang="en-US" altLang="zh-CN"/>
              <a:pPr/>
              <a:t>‹#›</a:t>
            </a:fld>
            <a:endParaRPr lang="en-US" altLang="zh-CN"/>
          </a:p>
        </p:txBody>
      </p:sp>
    </p:spTree>
    <p:extLst>
      <p:ext uri="{BB962C8B-B14F-4D97-AF65-F5344CB8AC3E}">
        <p14:creationId xmlns:p14="http://schemas.microsoft.com/office/powerpoint/2010/main" val="144635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84610AB0-C401-4BDB-BFFB-898E90A252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C0A7A3E-7802-42F9-9448-3F67FACD82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8592AF-1B7E-4B7F-975A-284D32D44951}"/>
              </a:ext>
            </a:extLst>
          </p:cNvPr>
          <p:cNvSpPr>
            <a:spLocks noGrp="1" noChangeArrowheads="1"/>
          </p:cNvSpPr>
          <p:nvPr>
            <p:ph type="sldNum" sz="quarter" idx="12"/>
          </p:nvPr>
        </p:nvSpPr>
        <p:spPr>
          <a:ln/>
        </p:spPr>
        <p:txBody>
          <a:bodyPr/>
          <a:lstStyle>
            <a:lvl1pPr>
              <a:defRPr/>
            </a:lvl1pPr>
          </a:lstStyle>
          <a:p>
            <a:fld id="{A0B00B85-31EC-4876-8DB8-3BD4EE860B20}" type="slidenum">
              <a:rPr lang="en-US" altLang="zh-CN"/>
              <a:pPr/>
              <a:t>‹#›</a:t>
            </a:fld>
            <a:endParaRPr lang="en-US" altLang="zh-CN"/>
          </a:p>
        </p:txBody>
      </p:sp>
    </p:spTree>
    <p:extLst>
      <p:ext uri="{BB962C8B-B14F-4D97-AF65-F5344CB8AC3E}">
        <p14:creationId xmlns:p14="http://schemas.microsoft.com/office/powerpoint/2010/main" val="197193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44BB2734-2677-49D7-B3B5-2E0846B458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D92C264-BA6D-4C5F-AE1E-E14EC1347E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200B0A0-E700-43AA-A462-22272092C439}"/>
              </a:ext>
            </a:extLst>
          </p:cNvPr>
          <p:cNvSpPr>
            <a:spLocks noGrp="1" noChangeArrowheads="1"/>
          </p:cNvSpPr>
          <p:nvPr>
            <p:ph type="sldNum" sz="quarter" idx="12"/>
          </p:nvPr>
        </p:nvSpPr>
        <p:spPr>
          <a:ln/>
        </p:spPr>
        <p:txBody>
          <a:bodyPr/>
          <a:lstStyle>
            <a:lvl1pPr>
              <a:defRPr/>
            </a:lvl1pPr>
          </a:lstStyle>
          <a:p>
            <a:fld id="{BA8EEA74-BACE-40E2-BCFB-C367381B4754}" type="slidenum">
              <a:rPr lang="en-US" altLang="zh-CN"/>
              <a:pPr/>
              <a:t>‹#›</a:t>
            </a:fld>
            <a:endParaRPr lang="en-US" altLang="zh-CN"/>
          </a:p>
        </p:txBody>
      </p:sp>
    </p:spTree>
    <p:extLst>
      <p:ext uri="{BB962C8B-B14F-4D97-AF65-F5344CB8AC3E}">
        <p14:creationId xmlns:p14="http://schemas.microsoft.com/office/powerpoint/2010/main" val="375702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20BE4019-990F-42BD-A022-589F36479C1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4233BC2-C79C-4BA9-9311-A5B65EEC31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4A3FFDE-E090-44F3-A5C5-031BF0886D4A}"/>
              </a:ext>
            </a:extLst>
          </p:cNvPr>
          <p:cNvSpPr>
            <a:spLocks noGrp="1" noChangeArrowheads="1"/>
          </p:cNvSpPr>
          <p:nvPr>
            <p:ph type="sldNum" sz="quarter" idx="12"/>
          </p:nvPr>
        </p:nvSpPr>
        <p:spPr>
          <a:ln/>
        </p:spPr>
        <p:txBody>
          <a:bodyPr/>
          <a:lstStyle>
            <a:lvl1pPr>
              <a:defRPr/>
            </a:lvl1pPr>
          </a:lstStyle>
          <a:p>
            <a:fld id="{11426EC7-14AE-4E35-BE2D-5E783D8598F1}" type="slidenum">
              <a:rPr lang="en-US" altLang="zh-CN"/>
              <a:pPr/>
              <a:t>‹#›</a:t>
            </a:fld>
            <a:endParaRPr lang="en-US" altLang="zh-CN"/>
          </a:p>
        </p:txBody>
      </p:sp>
    </p:spTree>
    <p:extLst>
      <p:ext uri="{BB962C8B-B14F-4D97-AF65-F5344CB8AC3E}">
        <p14:creationId xmlns:p14="http://schemas.microsoft.com/office/powerpoint/2010/main" val="303573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BFB7DC99-13B5-47AF-9D4B-25B6FE8F6F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356A83B-81D6-4A59-8C65-F308F9DC4C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A8541FF-CC7B-4362-9D3B-C825F22A99A1}"/>
              </a:ext>
            </a:extLst>
          </p:cNvPr>
          <p:cNvSpPr>
            <a:spLocks noGrp="1" noChangeArrowheads="1"/>
          </p:cNvSpPr>
          <p:nvPr>
            <p:ph type="sldNum" sz="quarter" idx="12"/>
          </p:nvPr>
        </p:nvSpPr>
        <p:spPr>
          <a:ln/>
        </p:spPr>
        <p:txBody>
          <a:bodyPr/>
          <a:lstStyle>
            <a:lvl1pPr>
              <a:defRPr/>
            </a:lvl1pPr>
          </a:lstStyle>
          <a:p>
            <a:fld id="{25C54FA6-590D-4A8E-852D-D72268C6CF71}" type="slidenum">
              <a:rPr lang="en-US" altLang="zh-CN"/>
              <a:pPr/>
              <a:t>‹#›</a:t>
            </a:fld>
            <a:endParaRPr lang="en-US" altLang="zh-CN"/>
          </a:p>
        </p:txBody>
      </p:sp>
    </p:spTree>
    <p:extLst>
      <p:ext uri="{BB962C8B-B14F-4D97-AF65-F5344CB8AC3E}">
        <p14:creationId xmlns:p14="http://schemas.microsoft.com/office/powerpoint/2010/main" val="217503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8D8273-3FD1-4635-8329-B9F20B3384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47E41B7-3D8A-4FCC-BDF4-F700B49E1A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B1C1CB0-6108-44E3-99F7-496836F68491}"/>
              </a:ext>
            </a:extLst>
          </p:cNvPr>
          <p:cNvSpPr>
            <a:spLocks noGrp="1" noChangeArrowheads="1"/>
          </p:cNvSpPr>
          <p:nvPr>
            <p:ph type="sldNum" sz="quarter" idx="12"/>
          </p:nvPr>
        </p:nvSpPr>
        <p:spPr>
          <a:ln/>
        </p:spPr>
        <p:txBody>
          <a:bodyPr/>
          <a:lstStyle>
            <a:lvl1pPr>
              <a:defRPr/>
            </a:lvl1pPr>
          </a:lstStyle>
          <a:p>
            <a:fld id="{6DF8E206-A925-491F-AA55-C4A6D0A67330}" type="slidenum">
              <a:rPr lang="en-US" altLang="zh-CN"/>
              <a:pPr/>
              <a:t>‹#›</a:t>
            </a:fld>
            <a:endParaRPr lang="en-US" altLang="zh-CN"/>
          </a:p>
        </p:txBody>
      </p:sp>
    </p:spTree>
    <p:extLst>
      <p:ext uri="{BB962C8B-B14F-4D97-AF65-F5344CB8AC3E}">
        <p14:creationId xmlns:p14="http://schemas.microsoft.com/office/powerpoint/2010/main" val="64606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1886FC4F-FBD5-4CCE-A809-12748BD95B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88CC5CD-94D9-4FE1-887E-A608FB0087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949F0F-6765-4089-98CE-29826C9C02D1}"/>
              </a:ext>
            </a:extLst>
          </p:cNvPr>
          <p:cNvSpPr>
            <a:spLocks noGrp="1" noChangeArrowheads="1"/>
          </p:cNvSpPr>
          <p:nvPr>
            <p:ph type="sldNum" sz="quarter" idx="12"/>
          </p:nvPr>
        </p:nvSpPr>
        <p:spPr>
          <a:ln/>
        </p:spPr>
        <p:txBody>
          <a:bodyPr/>
          <a:lstStyle>
            <a:lvl1pPr>
              <a:defRPr/>
            </a:lvl1pPr>
          </a:lstStyle>
          <a:p>
            <a:fld id="{146BE83D-4BF0-4058-9524-9254E4921D29}" type="slidenum">
              <a:rPr lang="en-US" altLang="zh-CN"/>
              <a:pPr/>
              <a:t>‹#›</a:t>
            </a:fld>
            <a:endParaRPr lang="en-US" altLang="zh-CN"/>
          </a:p>
        </p:txBody>
      </p:sp>
    </p:spTree>
    <p:extLst>
      <p:ext uri="{BB962C8B-B14F-4D97-AF65-F5344CB8AC3E}">
        <p14:creationId xmlns:p14="http://schemas.microsoft.com/office/powerpoint/2010/main" val="702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7B2891B5-1737-49F5-AB3B-E18D5858B2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1364914-6CE4-433E-8649-21BECD906D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AF2215E-B964-463D-8E2A-E35AA052534F}"/>
              </a:ext>
            </a:extLst>
          </p:cNvPr>
          <p:cNvSpPr>
            <a:spLocks noGrp="1" noChangeArrowheads="1"/>
          </p:cNvSpPr>
          <p:nvPr>
            <p:ph type="sldNum" sz="quarter" idx="12"/>
          </p:nvPr>
        </p:nvSpPr>
        <p:spPr>
          <a:ln/>
        </p:spPr>
        <p:txBody>
          <a:bodyPr/>
          <a:lstStyle>
            <a:lvl1pPr>
              <a:defRPr/>
            </a:lvl1pPr>
          </a:lstStyle>
          <a:p>
            <a:fld id="{9992FD48-4925-4439-9423-741E006A8782}" type="slidenum">
              <a:rPr lang="en-US" altLang="zh-CN"/>
              <a:pPr/>
              <a:t>‹#›</a:t>
            </a:fld>
            <a:endParaRPr lang="en-US" altLang="zh-CN"/>
          </a:p>
        </p:txBody>
      </p:sp>
    </p:spTree>
    <p:extLst>
      <p:ext uri="{BB962C8B-B14F-4D97-AF65-F5344CB8AC3E}">
        <p14:creationId xmlns:p14="http://schemas.microsoft.com/office/powerpoint/2010/main" val="30246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223241-660B-4F81-BE6C-515DE4904E5A}"/>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93DD1A3-71FB-4BEA-9231-BB65FC2F5B80}"/>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54352126-39B9-407C-A9BA-C0579C5E8F1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a:extLst>
              <a:ext uri="{FF2B5EF4-FFF2-40B4-BE49-F238E27FC236}">
                <a16:creationId xmlns:a16="http://schemas.microsoft.com/office/drawing/2014/main" id="{850E12CD-1C9B-4DF9-B44D-2008CE43B8F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a:extLst>
              <a:ext uri="{FF2B5EF4-FFF2-40B4-BE49-F238E27FC236}">
                <a16:creationId xmlns:a16="http://schemas.microsoft.com/office/drawing/2014/main" id="{B93C1842-8DF4-440F-BE1F-0EF9E21B6B6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77531A7-E4F5-49BA-B889-D0CD58B700D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E6B912-F645-4923-A639-295E8652B791}"/>
              </a:ext>
            </a:extLst>
          </p:cNvPr>
          <p:cNvSpPr>
            <a:spLocks noChangeArrowheads="1"/>
          </p:cNvSpPr>
          <p:nvPr/>
        </p:nvSpPr>
        <p:spPr bwMode="auto">
          <a:xfrm>
            <a:off x="914400" y="228600"/>
            <a:ext cx="72390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5400">
                <a:solidFill>
                  <a:srgbClr val="009900"/>
                </a:solidFill>
                <a:latin typeface="华文新魏" panose="02010800040101010101" pitchFamily="2" charset="-122"/>
                <a:ea typeface="华文新魏" panose="02010800040101010101" pitchFamily="2" charset="-122"/>
              </a:rPr>
              <a:t>操</a:t>
            </a:r>
            <a:r>
              <a:rPr lang="zh-CN" altLang="en-US" sz="5400">
                <a:solidFill>
                  <a:srgbClr val="009900"/>
                </a:solidFill>
                <a:latin typeface="华文新魏" panose="02010800040101010101" pitchFamily="2" charset="-122"/>
                <a:ea typeface="华文新魏" panose="02010800040101010101" pitchFamily="2" charset="-122"/>
              </a:rPr>
              <a:t>作系统教程</a:t>
            </a:r>
            <a:r>
              <a:rPr lang="en-US" altLang="zh-CN" sz="5400">
                <a:solidFill>
                  <a:srgbClr val="009900"/>
                </a:solidFill>
                <a:latin typeface="华文新魏" panose="02010800040101010101" pitchFamily="2" charset="-122"/>
                <a:ea typeface="华文新魏" panose="02010800040101010101" pitchFamily="2" charset="-122"/>
              </a:rPr>
              <a:t>(</a:t>
            </a:r>
            <a:r>
              <a:rPr lang="zh-CN" altLang="en-US" sz="5400">
                <a:solidFill>
                  <a:srgbClr val="009900"/>
                </a:solidFill>
                <a:latin typeface="华文新魏" panose="02010800040101010101" pitchFamily="2" charset="-122"/>
                <a:ea typeface="华文新魏" panose="02010800040101010101" pitchFamily="2" charset="-122"/>
              </a:rPr>
              <a:t>第</a:t>
            </a:r>
            <a:r>
              <a:rPr lang="en-US" altLang="zh-CN" sz="5400">
                <a:solidFill>
                  <a:srgbClr val="009900"/>
                </a:solidFill>
                <a:latin typeface="华文新魏" panose="02010800040101010101" pitchFamily="2" charset="-122"/>
                <a:ea typeface="华文新魏" panose="02010800040101010101" pitchFamily="2" charset="-122"/>
              </a:rPr>
              <a:t>4</a:t>
            </a:r>
            <a:r>
              <a:rPr lang="zh-CN" altLang="en-US" sz="5400">
                <a:solidFill>
                  <a:srgbClr val="009900"/>
                </a:solidFill>
                <a:latin typeface="华文新魏" panose="02010800040101010101" pitchFamily="2" charset="-122"/>
                <a:ea typeface="华文新魏" panose="02010800040101010101" pitchFamily="2" charset="-122"/>
              </a:rPr>
              <a:t>版</a:t>
            </a:r>
            <a:r>
              <a:rPr lang="en-US" altLang="zh-CN" sz="5400">
                <a:solidFill>
                  <a:srgbClr val="009900"/>
                </a:solidFill>
                <a:latin typeface="华文新魏" panose="02010800040101010101" pitchFamily="2" charset="-122"/>
                <a:ea typeface="华文新魏" panose="02010800040101010101" pitchFamily="2" charset="-122"/>
              </a:rPr>
              <a:t>)</a:t>
            </a:r>
            <a:br>
              <a:rPr lang="en-US" altLang="zh-CN" sz="2000" b="1">
                <a:solidFill>
                  <a:srgbClr val="009900"/>
                </a:solidFill>
                <a:latin typeface="华文新魏" panose="02010800040101010101" pitchFamily="2" charset="-122"/>
                <a:ea typeface="华文新魏" panose="02010800040101010101" pitchFamily="2" charset="-122"/>
              </a:rPr>
            </a:br>
            <a:r>
              <a:rPr lang="zh-CN" altLang="en-US" sz="4400">
                <a:solidFill>
                  <a:srgbClr val="009900"/>
                </a:solidFill>
                <a:latin typeface="华文新魏" panose="02010800040101010101" pitchFamily="2" charset="-122"/>
                <a:ea typeface="华文新魏" panose="02010800040101010101" pitchFamily="2" charset="-122"/>
              </a:rPr>
              <a:t>第六章  文件管理</a:t>
            </a:r>
            <a:endParaRPr kumimoji="0" lang="zh-CN" altLang="en-US" sz="4400">
              <a:solidFill>
                <a:srgbClr val="009900"/>
              </a:solidFill>
              <a:latin typeface="华文新魏" panose="02010800040101010101" pitchFamily="2" charset="-122"/>
              <a:ea typeface="华文新魏" panose="02010800040101010101" pitchFamily="2" charset="-122"/>
            </a:endParaRPr>
          </a:p>
        </p:txBody>
      </p:sp>
      <p:sp>
        <p:nvSpPr>
          <p:cNvPr id="2051" name="Rectangle 3">
            <a:extLst>
              <a:ext uri="{FF2B5EF4-FFF2-40B4-BE49-F238E27FC236}">
                <a16:creationId xmlns:a16="http://schemas.microsoft.com/office/drawing/2014/main" id="{045B5A95-CE6E-4A15-BBA6-9600E79FC8D5}"/>
              </a:ext>
            </a:extLst>
          </p:cNvPr>
          <p:cNvSpPr>
            <a:spLocks noChangeArrowheads="1"/>
          </p:cNvSpPr>
          <p:nvPr/>
        </p:nvSpPr>
        <p:spPr bwMode="auto">
          <a:xfrm>
            <a:off x="1331913" y="4221163"/>
            <a:ext cx="6427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en-US" altLang="zh-CN" sz="3200" b="1">
              <a:solidFill>
                <a:srgbClr val="33CC33"/>
              </a:solidFill>
            </a:endParaRPr>
          </a:p>
          <a:p>
            <a:pPr algn="ctr" eaLnBrk="1" hangingPunct="1">
              <a:spcBef>
                <a:spcPct val="20000"/>
              </a:spcBef>
            </a:pPr>
            <a:r>
              <a:rPr lang="zh-CN" altLang="en-US" sz="4000">
                <a:solidFill>
                  <a:srgbClr val="009900"/>
                </a:solidFill>
                <a:latin typeface="华文新魏" panose="02010800040101010101" pitchFamily="2" charset="-122"/>
                <a:ea typeface="华文新魏" panose="02010800040101010101" pitchFamily="2" charset="-122"/>
              </a:rPr>
              <a:t>高等教育出版社</a:t>
            </a:r>
            <a:r>
              <a:rPr lang="zh-CN" altLang="en-US" sz="4000">
                <a:solidFill>
                  <a:srgbClr val="33CC33"/>
                </a:solidFill>
                <a:latin typeface="华文新魏" panose="02010800040101010101" pitchFamily="2" charset="-122"/>
                <a:ea typeface="华文新魏" panose="02010800040101010101" pitchFamily="2" charset="-122"/>
              </a:rPr>
              <a:t>  </a:t>
            </a:r>
          </a:p>
          <a:p>
            <a:pPr algn="ctr" eaLnBrk="1" hangingPunct="1">
              <a:spcBef>
                <a:spcPct val="20000"/>
              </a:spcBef>
            </a:pPr>
            <a:r>
              <a:rPr lang="en-US" altLang="zh-CN" sz="3200" b="1">
                <a:solidFill>
                  <a:srgbClr val="009900"/>
                </a:solidFill>
              </a:rPr>
              <a:t>2008</a:t>
            </a:r>
            <a:r>
              <a:rPr lang="zh-CN" altLang="en-US" sz="3200" b="1">
                <a:solidFill>
                  <a:srgbClr val="009900"/>
                </a:solidFill>
              </a:rPr>
              <a:t>年</a:t>
            </a:r>
            <a:r>
              <a:rPr lang="en-US" altLang="zh-CN" sz="3200" b="1">
                <a:solidFill>
                  <a:srgbClr val="009900"/>
                </a:solidFill>
              </a:rPr>
              <a:t>3</a:t>
            </a:r>
            <a:r>
              <a:rPr lang="zh-CN" altLang="en-US" sz="3200" b="1">
                <a:solidFill>
                  <a:srgbClr val="009900"/>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151C5B5-37AF-46BC-85F1-F37B5B5D0B28}"/>
              </a:ext>
            </a:extLst>
          </p:cNvPr>
          <p:cNvSpPr>
            <a:spLocks noGrp="1" noChangeArrowheads="1"/>
          </p:cNvSpPr>
          <p:nvPr>
            <p:ph type="title"/>
          </p:nvPr>
        </p:nvSpPr>
        <p:spPr>
          <a:xfrm>
            <a:off x="7620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6.1.4</a:t>
            </a:r>
            <a:r>
              <a:rPr lang="zh-CN" altLang="en-US" sz="4800">
                <a:latin typeface="华文新魏" panose="02010800040101010101" pitchFamily="2" charset="-122"/>
                <a:ea typeface="华文新魏" panose="02010800040101010101" pitchFamily="2" charset="-122"/>
              </a:rPr>
              <a:t>文件的属性</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C74C9187-C597-4C7F-B98C-E6DFB94354AE}"/>
              </a:ext>
            </a:extLst>
          </p:cNvPr>
          <p:cNvSpPr>
            <a:spLocks noGrp="1" noChangeArrowheads="1"/>
          </p:cNvSpPr>
          <p:nvPr>
            <p:ph type="body" idx="1"/>
          </p:nvPr>
        </p:nvSpPr>
        <p:spPr>
          <a:xfrm>
            <a:off x="1828800" y="1219200"/>
            <a:ext cx="6400800" cy="5334000"/>
          </a:xfrm>
        </p:spPr>
        <p:txBody>
          <a:bodyPr/>
          <a:lstStyle/>
          <a:p>
            <a:pPr algn="just" eaLnBrk="1" hangingPunct="1">
              <a:buFontTx/>
              <a:buNone/>
            </a:pPr>
            <a:r>
              <a:rPr lang="en-US" altLang="zh-CN">
                <a:ea typeface="华文新魏" panose="02010800040101010101" pitchFamily="2" charset="-122"/>
              </a:rPr>
              <a:t>  </a:t>
            </a:r>
            <a:r>
              <a:rPr lang="en-US" altLang="zh-CN" sz="4400">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文件基本属性：</a:t>
            </a:r>
          </a:p>
          <a:p>
            <a:pPr algn="just" eaLnBrk="1" hangingPunct="1">
              <a:buFontTx/>
              <a:buNone/>
            </a:pPr>
            <a:r>
              <a:rPr lang="zh-CN" altLang="en-US" sz="4400">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 </a:t>
            </a:r>
            <a:r>
              <a:rPr lang="en-US" altLang="zh-CN" sz="4400">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文件类型属性：</a:t>
            </a:r>
            <a:endParaRPr lang="zh-CN" altLang="en-US" sz="4400">
              <a:solidFill>
                <a:srgbClr val="FF0000"/>
              </a:solidFill>
              <a:latin typeface="华文新魏" panose="02010800040101010101" pitchFamily="2" charset="-122"/>
              <a:ea typeface="华文新魏" panose="02010800040101010101" pitchFamily="2" charset="-122"/>
            </a:endParaRPr>
          </a:p>
          <a:p>
            <a:pPr algn="just" eaLnBrk="1" hangingPunct="1">
              <a:buFontTx/>
              <a:buNone/>
            </a:pPr>
            <a:r>
              <a:rPr lang="zh-CN" altLang="en-US" sz="4400">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 </a:t>
            </a:r>
            <a:r>
              <a:rPr lang="en-US" altLang="zh-CN" sz="4400">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文件保护属性：</a:t>
            </a:r>
          </a:p>
          <a:p>
            <a:pPr algn="just" eaLnBrk="1" hangingPunct="1">
              <a:buFontTx/>
              <a:buNone/>
            </a:pPr>
            <a:r>
              <a:rPr lang="zh-CN" altLang="en-US" sz="4400">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 </a:t>
            </a:r>
            <a:r>
              <a:rPr lang="en-US" altLang="zh-CN" sz="4400">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文件管理属性：</a:t>
            </a:r>
          </a:p>
          <a:p>
            <a:pPr algn="just" eaLnBrk="1" hangingPunct="1">
              <a:buFontTx/>
              <a:buNone/>
            </a:pPr>
            <a:r>
              <a:rPr lang="zh-CN" altLang="en-US" sz="4400">
                <a:latin typeface="华文新魏" panose="02010800040101010101" pitchFamily="2" charset="-122"/>
                <a:ea typeface="华文新魏" panose="02010800040101010101" pitchFamily="2" charset="-122"/>
              </a:rPr>
              <a:t> </a:t>
            </a:r>
            <a:r>
              <a:rPr lang="zh-CN" altLang="en-US" sz="4400">
                <a:ea typeface="华文新魏" panose="02010800040101010101" pitchFamily="2" charset="-122"/>
              </a:rPr>
              <a:t> </a:t>
            </a:r>
            <a:r>
              <a:rPr lang="en-US" altLang="zh-CN" sz="4400">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文件控制属性：</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07EFFF4-0985-44A2-BA70-2161047B7999}"/>
              </a:ext>
            </a:extLst>
          </p:cNvPr>
          <p:cNvSpPr>
            <a:spLocks noGrp="1" noChangeArrowheads="1"/>
          </p:cNvSpPr>
          <p:nvPr>
            <p:ph type="title"/>
          </p:nvPr>
        </p:nvSpPr>
        <p:spPr>
          <a:xfrm>
            <a:off x="5334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文件保护属性</a:t>
            </a:r>
            <a:r>
              <a:rPr lang="en-US" altLang="zh-CN" sz="4800">
                <a:latin typeface="华文新魏" panose="02010800040101010101" pitchFamily="2" charset="-122"/>
                <a:ea typeface="华文新魏" panose="02010800040101010101" pitchFamily="2" charset="-122"/>
              </a:rPr>
              <a:t>(1)</a:t>
            </a:r>
          </a:p>
        </p:txBody>
      </p:sp>
      <p:sp>
        <p:nvSpPr>
          <p:cNvPr id="12291" name="Rectangle 3">
            <a:extLst>
              <a:ext uri="{FF2B5EF4-FFF2-40B4-BE49-F238E27FC236}">
                <a16:creationId xmlns:a16="http://schemas.microsoft.com/office/drawing/2014/main" id="{54341A63-A40D-49E1-B013-8189478DAAA3}"/>
              </a:ext>
            </a:extLst>
          </p:cNvPr>
          <p:cNvSpPr>
            <a:spLocks noGrp="1" noChangeArrowheads="1"/>
          </p:cNvSpPr>
          <p:nvPr>
            <p:ph type="body" idx="1"/>
          </p:nvPr>
        </p:nvSpPr>
        <p:spPr>
          <a:xfrm>
            <a:off x="381000" y="1371600"/>
            <a:ext cx="8001000" cy="4114800"/>
          </a:xfrm>
        </p:spPr>
        <p:txBody>
          <a:bodyPr/>
          <a:lstStyle/>
          <a:p>
            <a:pPr eaLnBrk="1" hangingPunct="1"/>
            <a:r>
              <a:rPr lang="zh-CN" altLang="en-US" sz="3600">
                <a:latin typeface="华文新魏" panose="02010800040101010101" pitchFamily="2" charset="-122"/>
                <a:ea typeface="华文新魏" panose="02010800040101010101" pitchFamily="2" charset="-122"/>
              </a:rPr>
              <a:t>文件保护属性用于防止文件被破坏，称为文件保护。包括两个方面：</a:t>
            </a:r>
          </a:p>
          <a:p>
            <a:pPr eaLnBrk="1" hangingPunct="1">
              <a:buFontTx/>
              <a:buNone/>
            </a:pPr>
            <a:r>
              <a:rPr lang="zh-CN" altLang="en-US" sz="3600">
                <a:latin typeface="华文新魏" panose="02010800040101010101" pitchFamily="2" charset="-122"/>
                <a:ea typeface="华文新魏" panose="02010800040101010101" pitchFamily="2" charset="-122"/>
              </a:rPr>
              <a:t>   一是防止系统崩溃所造成的文件破坏；</a:t>
            </a:r>
          </a:p>
          <a:p>
            <a:pPr eaLnBrk="1" hangingPunct="1">
              <a:buFontTx/>
              <a:buNone/>
            </a:pPr>
            <a:r>
              <a:rPr lang="zh-CN" altLang="en-US" sz="3600">
                <a:latin typeface="华文新魏" panose="02010800040101010101" pitchFamily="2" charset="-122"/>
                <a:ea typeface="华文新魏" panose="02010800040101010101" pitchFamily="2" charset="-122"/>
              </a:rPr>
              <a:t>   二是防止文件主和其他用户有意或无意的非法操作所造成的文件不安全性</a:t>
            </a:r>
            <a:r>
              <a:rPr lang="zh-CN" altLang="en-US">
                <a:latin typeface="华文新魏" panose="02010800040101010101" pitchFamily="2" charset="-122"/>
                <a:ea typeface="华文新魏" panose="02010800040101010101" pitchFamily="2" charset="-122"/>
              </a:rPr>
              <a:t>。</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93F2A7D-1E4C-4A90-99BC-40F537F215DE}"/>
              </a:ext>
            </a:extLst>
          </p:cNvPr>
          <p:cNvSpPr>
            <a:spLocks noGrp="1" noChangeArrowheads="1"/>
          </p:cNvSpPr>
          <p:nvPr>
            <p:ph type="title"/>
          </p:nvPr>
        </p:nvSpPr>
        <p:spPr>
          <a:xfrm>
            <a:off x="3810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文件保护属性</a:t>
            </a:r>
            <a:r>
              <a:rPr lang="en-US" altLang="zh-CN" sz="4800">
                <a:latin typeface="华文新魏" panose="02010800040101010101" pitchFamily="2" charset="-122"/>
                <a:ea typeface="华文新魏" panose="02010800040101010101" pitchFamily="2" charset="-122"/>
              </a:rPr>
              <a:t>(2)</a:t>
            </a:r>
          </a:p>
        </p:txBody>
      </p:sp>
      <p:sp>
        <p:nvSpPr>
          <p:cNvPr id="13315" name="Rectangle 3">
            <a:extLst>
              <a:ext uri="{FF2B5EF4-FFF2-40B4-BE49-F238E27FC236}">
                <a16:creationId xmlns:a16="http://schemas.microsoft.com/office/drawing/2014/main" id="{B1ACF28B-0C2D-4E65-A79E-3FF681235BE0}"/>
              </a:ext>
            </a:extLst>
          </p:cNvPr>
          <p:cNvSpPr>
            <a:spLocks noGrp="1" noChangeArrowheads="1"/>
          </p:cNvSpPr>
          <p:nvPr>
            <p:ph type="body" idx="1"/>
          </p:nvPr>
        </p:nvSpPr>
        <p:spPr>
          <a:xfrm>
            <a:off x="990600" y="1371600"/>
            <a:ext cx="7239000" cy="51816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防止系统崩溃造成文件破坏的方法：</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定时转储 </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多副本 </a:t>
            </a:r>
          </a:p>
          <a:p>
            <a:pPr eaLnBrk="1" hangingPunct="1">
              <a:buFontTx/>
              <a:buNone/>
            </a:pPr>
            <a:r>
              <a:rPr lang="zh-CN" altLang="en-US">
                <a:latin typeface="华文新魏" panose="02010800040101010101" pitchFamily="2" charset="-122"/>
                <a:ea typeface="华文新魏" panose="02010800040101010101" pitchFamily="2" charset="-122"/>
              </a:rPr>
              <a:t>防止系统崩溃造成文件破坏的方法：</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访问控制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防止文件主和其他用户有意或无意的非法操作所造成的文件不安全性，基本思想是建立三元组：</a:t>
            </a:r>
          </a:p>
          <a:p>
            <a:pPr eaLnBrk="1" hangingPunct="1">
              <a:buFontTx/>
              <a:buNone/>
            </a:pPr>
            <a:r>
              <a:rPr lang="zh-CN" altLang="en-US">
                <a:latin typeface="华文新魏" panose="02010800040101010101" pitchFamily="2" charset="-122"/>
                <a:ea typeface="华文新魏" panose="02010800040101010101" pitchFamily="2" charset="-122"/>
              </a:rPr>
              <a:t>   （用户、对象、存取权限</a:t>
            </a:r>
            <a:r>
              <a:rPr lang="en-US" altLang="zh-CN">
                <a:latin typeface="华文新魏" panose="02010800040101010101" pitchFamily="2" charset="-122"/>
                <a:ea typeface="华文新魏" panose="02010800040101010101" pitchFamily="2" charset="-122"/>
              </a:rPr>
              <a:t>)</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F2C4670C-C949-4B8A-BF6F-B06D61570388}"/>
              </a:ext>
            </a:extLst>
          </p:cNvPr>
          <p:cNvSpPr>
            <a:spLocks noGrp="1" noChangeArrowheads="1"/>
          </p:cNvSpPr>
          <p:nvPr>
            <p:ph type="title"/>
          </p:nvPr>
        </p:nvSpPr>
        <p:spPr>
          <a:xfrm>
            <a:off x="609600" y="304800"/>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文件保护属性</a:t>
            </a:r>
            <a:r>
              <a:rPr lang="en-US" altLang="zh-CN" sz="4800">
                <a:solidFill>
                  <a:srgbClr val="009900"/>
                </a:solidFill>
                <a:latin typeface="华文新魏" panose="02010800040101010101" pitchFamily="2" charset="-122"/>
                <a:ea typeface="华文新魏" panose="02010800040101010101" pitchFamily="2" charset="-122"/>
              </a:rPr>
              <a:t>(3)</a:t>
            </a:r>
          </a:p>
        </p:txBody>
      </p:sp>
      <p:sp>
        <p:nvSpPr>
          <p:cNvPr id="14339" name="Rectangle 1027">
            <a:extLst>
              <a:ext uri="{FF2B5EF4-FFF2-40B4-BE49-F238E27FC236}">
                <a16:creationId xmlns:a16="http://schemas.microsoft.com/office/drawing/2014/main" id="{043C0303-8026-42FE-9A21-D9DC5F5842D2}"/>
              </a:ext>
            </a:extLst>
          </p:cNvPr>
          <p:cNvSpPr>
            <a:spLocks noGrp="1" noChangeArrowheads="1"/>
          </p:cNvSpPr>
          <p:nvPr>
            <p:ph type="body" idx="1"/>
          </p:nvPr>
        </p:nvSpPr>
        <p:spPr>
          <a:xfrm>
            <a:off x="838200" y="1295400"/>
            <a:ext cx="7467600" cy="4953000"/>
          </a:xfrm>
        </p:spPr>
        <p:txBody>
          <a:bodyPr/>
          <a:lstStyle/>
          <a:p>
            <a:pPr eaLnBrk="1" hangingPunct="1">
              <a:buFontTx/>
              <a:buNone/>
            </a:pP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UNIX/Linux</a:t>
            </a:r>
            <a:r>
              <a:rPr lang="zh-CN" altLang="en-US" sz="4000">
                <a:latin typeface="华文新魏" panose="02010800040101010101" pitchFamily="2" charset="-122"/>
                <a:ea typeface="华文新魏" panose="02010800040101010101" pitchFamily="2" charset="-122"/>
              </a:rPr>
              <a:t>把用户分为文件主、同组用户、其他用户三类，</a:t>
            </a:r>
          </a:p>
          <a:p>
            <a:pPr eaLnBrk="1" hangingPunct="1">
              <a:buFontTx/>
              <a:buNone/>
            </a:pPr>
            <a:r>
              <a:rPr lang="en-US" altLang="zh-CN"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定义存取权限可读</a:t>
            </a:r>
            <a:r>
              <a:rPr lang="en-US" altLang="zh-CN" sz="4000">
                <a:latin typeface="华文新魏" panose="02010800040101010101" pitchFamily="2" charset="-122"/>
                <a:ea typeface="华文新魏" panose="02010800040101010101" pitchFamily="2" charset="-122"/>
              </a:rPr>
              <a:t>r</a:t>
            </a:r>
            <a:r>
              <a:rPr lang="zh-CN" altLang="en-US" sz="4000">
                <a:latin typeface="华文新魏" panose="02010800040101010101" pitchFamily="2" charset="-122"/>
                <a:ea typeface="华文新魏" panose="02010800040101010101" pitchFamily="2" charset="-122"/>
              </a:rPr>
              <a:t>、可写</a:t>
            </a:r>
            <a:r>
              <a:rPr lang="en-US" altLang="zh-CN" sz="4000">
                <a:latin typeface="华文新魏" panose="02010800040101010101" pitchFamily="2" charset="-122"/>
                <a:ea typeface="华文新魏" panose="02010800040101010101" pitchFamily="2" charset="-122"/>
              </a:rPr>
              <a:t>w</a:t>
            </a:r>
            <a:r>
              <a:rPr lang="zh-CN" altLang="en-US" sz="4000">
                <a:latin typeface="华文新魏" panose="02010800040101010101" pitchFamily="2" charset="-122"/>
                <a:ea typeface="华文新魏" panose="02010800040101010101" pitchFamily="2" charset="-122"/>
              </a:rPr>
              <a:t>、可执行</a:t>
            </a:r>
            <a:r>
              <a:rPr lang="en-US" altLang="zh-CN" sz="4000">
                <a:latin typeface="华文新魏" panose="02010800040101010101" pitchFamily="2" charset="-122"/>
                <a:ea typeface="华文新魏" panose="02010800040101010101" pitchFamily="2" charset="-122"/>
              </a:rPr>
              <a:t>x</a:t>
            </a:r>
            <a:r>
              <a:rPr lang="zh-CN" altLang="en-US" sz="4000">
                <a:latin typeface="华文新魏" panose="02010800040101010101" pitchFamily="2" charset="-122"/>
                <a:ea typeface="华文新魏" panose="02010800040101010101" pitchFamily="2" charset="-122"/>
              </a:rPr>
              <a:t>，文件属性共有</a:t>
            </a:r>
            <a:r>
              <a:rPr lang="en-US" altLang="zh-CN" sz="4000">
                <a:latin typeface="华文新魏" panose="02010800040101010101" pitchFamily="2" charset="-122"/>
                <a:ea typeface="华文新魏" panose="02010800040101010101" pitchFamily="2" charset="-122"/>
              </a:rPr>
              <a:t>10</a:t>
            </a:r>
            <a:r>
              <a:rPr lang="zh-CN" altLang="en-US" sz="4000">
                <a:latin typeface="华文新魏" panose="02010800040101010101" pitchFamily="2" charset="-122"/>
                <a:ea typeface="华文新魏" panose="02010800040101010101" pitchFamily="2" charset="-122"/>
              </a:rPr>
              <a:t>位：</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-rwxrwxrwx</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a:extLst>
              <a:ext uri="{FF2B5EF4-FFF2-40B4-BE49-F238E27FC236}">
                <a16:creationId xmlns:a16="http://schemas.microsoft.com/office/drawing/2014/main" id="{B7F6EE8A-CEA3-44E4-A81D-2D2676ECBC77}"/>
              </a:ext>
            </a:extLst>
          </p:cNvPr>
          <p:cNvSpPr>
            <a:spLocks noGrp="1" noChangeArrowheads="1"/>
          </p:cNvSpPr>
          <p:nvPr>
            <p:ph type="title"/>
          </p:nvPr>
        </p:nvSpPr>
        <p:spPr>
          <a:xfrm>
            <a:off x="762000" y="685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6.1.5</a:t>
            </a:r>
            <a:r>
              <a:rPr lang="zh-CN" altLang="en-US" sz="4800">
                <a:solidFill>
                  <a:srgbClr val="009900"/>
                </a:solidFill>
                <a:latin typeface="华文新魏" panose="02010800040101010101" pitchFamily="2" charset="-122"/>
                <a:ea typeface="华文新魏" panose="02010800040101010101" pitchFamily="2" charset="-122"/>
              </a:rPr>
              <a:t>文件的存取</a:t>
            </a:r>
            <a:br>
              <a:rPr lang="zh-CN" altLang="en-US" sz="4800">
                <a:solidFill>
                  <a:srgbClr val="009900"/>
                </a:solidFill>
                <a:latin typeface="华文新魏" panose="02010800040101010101" pitchFamily="2" charset="-122"/>
                <a:ea typeface="华文新魏" panose="02010800040101010101" pitchFamily="2" charset="-122"/>
              </a:rPr>
            </a:br>
            <a:endParaRPr lang="zh-CN" altLang="en-US" sz="4800">
              <a:solidFill>
                <a:srgbClr val="009900"/>
              </a:solidFill>
              <a:latin typeface="华文新魏" panose="02010800040101010101" pitchFamily="2" charset="-122"/>
              <a:ea typeface="华文新魏" panose="02010800040101010101" pitchFamily="2" charset="-122"/>
            </a:endParaRPr>
          </a:p>
        </p:txBody>
      </p:sp>
      <p:sp>
        <p:nvSpPr>
          <p:cNvPr id="15363" name="Rectangle 2051">
            <a:extLst>
              <a:ext uri="{FF2B5EF4-FFF2-40B4-BE49-F238E27FC236}">
                <a16:creationId xmlns:a16="http://schemas.microsoft.com/office/drawing/2014/main" id="{C5B7D16E-4A61-4A03-A9F4-E0451FD15748}"/>
              </a:ext>
            </a:extLst>
          </p:cNvPr>
          <p:cNvSpPr>
            <a:spLocks noGrp="1" noChangeArrowheads="1"/>
          </p:cNvSpPr>
          <p:nvPr>
            <p:ph type="body" idx="1"/>
          </p:nvPr>
        </p:nvSpPr>
        <p:spPr>
          <a:xfrm>
            <a:off x="1066800" y="1219200"/>
            <a:ext cx="7162800" cy="4876800"/>
          </a:xfrm>
        </p:spPr>
        <p:txBody>
          <a:bodyPr/>
          <a:lstStyle/>
          <a:p>
            <a:pPr algn="just" eaLnBrk="1" hangingPunct="1"/>
            <a:r>
              <a:rPr lang="zh-CN" altLang="en-US" sz="3600">
                <a:latin typeface="华文新魏" panose="02010800040101010101" pitchFamily="2" charset="-122"/>
                <a:ea typeface="华文新魏" panose="02010800040101010101" pitchFamily="2" charset="-122"/>
              </a:rPr>
              <a:t>存取方法是操作系统为用户程序提供的使用文件的技术和手段。</a:t>
            </a:r>
          </a:p>
          <a:p>
            <a:pPr eaLnBrk="1" hangingPunct="1"/>
            <a:r>
              <a:rPr lang="zh-CN" altLang="en-US" sz="4000">
                <a:latin typeface="华文新魏" panose="02010800040101010101" pitchFamily="2" charset="-122"/>
                <a:ea typeface="华文新魏" panose="02010800040101010101" pitchFamily="2" charset="-122"/>
              </a:rPr>
              <a:t>存取方法</a:t>
            </a:r>
            <a:endParaRPr lang="zh-CN" altLang="en-US" sz="4000" b="1">
              <a:latin typeface="华文新魏" panose="02010800040101010101" pitchFamily="2" charset="-122"/>
              <a:ea typeface="华文新魏" panose="02010800040101010101" pitchFamily="2" charset="-122"/>
            </a:endParaRPr>
          </a:p>
          <a:p>
            <a:pPr eaLnBrk="1" hangingPunct="1">
              <a:buFontTx/>
              <a:buNone/>
            </a:pPr>
            <a:r>
              <a:rPr lang="zh-CN" altLang="en-US" sz="4400" b="1">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1  </a:t>
            </a:r>
            <a:r>
              <a:rPr lang="zh-CN" altLang="en-US" sz="4400">
                <a:latin typeface="华文新魏" panose="02010800040101010101" pitchFamily="2" charset="-122"/>
                <a:ea typeface="华文新魏" panose="02010800040101010101" pitchFamily="2" charset="-122"/>
              </a:rPr>
              <a:t>顺序存取</a:t>
            </a:r>
          </a:p>
          <a:p>
            <a:pPr eaLnBrk="1" hangingPunct="1">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2</a:t>
            </a:r>
            <a:r>
              <a:rPr lang="en-US" altLang="zh-CN" sz="4400">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直接存取</a:t>
            </a:r>
          </a:p>
          <a:p>
            <a:pPr eaLnBrk="1" hangingPunct="1">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3</a:t>
            </a:r>
            <a:r>
              <a:rPr lang="en-US" altLang="zh-CN" sz="4400">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索引存取</a:t>
            </a:r>
          </a:p>
          <a:p>
            <a:pPr algn="just" eaLnBrk="1" hangingPunct="1"/>
            <a:endParaRPr lang="zh-CN" altLang="en-US"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805BEE6-EB1F-4F89-A2CB-C57B6920C485}"/>
              </a:ext>
            </a:extLst>
          </p:cNvPr>
          <p:cNvSpPr>
            <a:spLocks noGrp="1" noChangeArrowheads="1"/>
          </p:cNvSpPr>
          <p:nvPr>
            <p:ph type="title"/>
          </p:nvPr>
        </p:nvSpPr>
        <p:spPr>
          <a:xfrm>
            <a:off x="762000" y="685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6.2</a:t>
            </a:r>
            <a:r>
              <a:rPr lang="zh-CN" altLang="en-US" sz="4800">
                <a:solidFill>
                  <a:srgbClr val="009900"/>
                </a:solidFill>
                <a:latin typeface="华文新魏" panose="02010800040101010101" pitchFamily="2" charset="-122"/>
                <a:ea typeface="华文新魏" panose="02010800040101010101" pitchFamily="2" charset="-122"/>
              </a:rPr>
              <a:t>文件目录</a:t>
            </a:r>
            <a:br>
              <a:rPr lang="zh-CN" altLang="en-US" sz="4800">
                <a:solidFill>
                  <a:srgbClr val="009900"/>
                </a:solidFill>
                <a:latin typeface="华文新魏" panose="02010800040101010101" pitchFamily="2" charset="-122"/>
                <a:ea typeface="华文新魏" panose="02010800040101010101" pitchFamily="2" charset="-122"/>
              </a:rPr>
            </a:br>
            <a:endParaRPr lang="zh-CN" altLang="en-US" sz="4800">
              <a:solidFill>
                <a:srgbClr val="009900"/>
              </a:solidFill>
              <a:latin typeface="华文新魏" panose="02010800040101010101" pitchFamily="2" charset="-122"/>
              <a:ea typeface="华文新魏" panose="02010800040101010101" pitchFamily="2" charset="-122"/>
            </a:endParaRPr>
          </a:p>
        </p:txBody>
      </p:sp>
      <p:sp>
        <p:nvSpPr>
          <p:cNvPr id="16387" name="Rectangle 3">
            <a:extLst>
              <a:ext uri="{FF2B5EF4-FFF2-40B4-BE49-F238E27FC236}">
                <a16:creationId xmlns:a16="http://schemas.microsoft.com/office/drawing/2014/main" id="{2297007F-AAFB-4F51-99F7-663EBE1941A0}"/>
              </a:ext>
            </a:extLst>
          </p:cNvPr>
          <p:cNvSpPr>
            <a:spLocks noGrp="1" noChangeArrowheads="1"/>
          </p:cNvSpPr>
          <p:nvPr>
            <p:ph type="body" idx="1"/>
          </p:nvPr>
        </p:nvSpPr>
        <p:spPr>
          <a:xfrm>
            <a:off x="1524000" y="1371600"/>
            <a:ext cx="6781800" cy="4648200"/>
          </a:xfrm>
        </p:spPr>
        <p:txBody>
          <a:bodyPr/>
          <a:lstStyle/>
          <a:p>
            <a:pPr algn="just" eaLnBrk="1" hangingPunct="1">
              <a:buFontTx/>
              <a:buNone/>
            </a:pPr>
            <a:r>
              <a:rPr lang="en-US" altLang="zh-CN" sz="4000">
                <a:latin typeface="华文新魏" panose="02010800040101010101" pitchFamily="2" charset="-122"/>
                <a:ea typeface="华文新魏" panose="02010800040101010101" pitchFamily="2" charset="-122"/>
              </a:rPr>
              <a:t>6.2.1 </a:t>
            </a:r>
            <a:r>
              <a:rPr lang="zh-CN" altLang="en-US" sz="4000">
                <a:latin typeface="华文新魏" panose="02010800040101010101" pitchFamily="2" charset="-122"/>
                <a:ea typeface="华文新魏" panose="02010800040101010101" pitchFamily="2" charset="-122"/>
              </a:rPr>
              <a:t>文件控制块、文件目录与目录文件 </a:t>
            </a:r>
          </a:p>
          <a:p>
            <a:pPr algn="just" eaLnBrk="1" hangingPunct="1">
              <a:buFontTx/>
              <a:buNone/>
            </a:pPr>
            <a:r>
              <a:rPr lang="en-US" altLang="zh-CN" sz="4000">
                <a:latin typeface="华文新魏" panose="02010800040101010101" pitchFamily="2" charset="-122"/>
                <a:ea typeface="华文新魏" panose="02010800040101010101" pitchFamily="2" charset="-122"/>
              </a:rPr>
              <a:t>6.2.2 </a:t>
            </a:r>
            <a:r>
              <a:rPr lang="zh-CN" altLang="en-US" sz="4000">
                <a:latin typeface="华文新魏" panose="02010800040101010101" pitchFamily="2" charset="-122"/>
                <a:ea typeface="华文新魏" panose="02010800040101010101" pitchFamily="2" charset="-122"/>
              </a:rPr>
              <a:t>层次目录结构</a:t>
            </a:r>
          </a:p>
          <a:p>
            <a:pPr algn="just" eaLnBrk="1" hangingPunct="1">
              <a:buFontTx/>
              <a:buNone/>
            </a:pPr>
            <a:r>
              <a:rPr lang="en-US" altLang="zh-CN" sz="4000">
                <a:latin typeface="华文新魏" panose="02010800040101010101" pitchFamily="2" charset="-122"/>
                <a:ea typeface="华文新魏" panose="02010800040101010101" pitchFamily="2" charset="-122"/>
              </a:rPr>
              <a:t>6.2.3 </a:t>
            </a:r>
            <a:r>
              <a:rPr lang="zh-CN" altLang="en-US" sz="4000">
                <a:latin typeface="华文新魏" panose="02010800040101010101" pitchFamily="2" charset="-122"/>
                <a:ea typeface="华文新魏" panose="02010800040101010101" pitchFamily="2" charset="-122"/>
              </a:rPr>
              <a:t>目录的检索 </a:t>
            </a:r>
          </a:p>
          <a:p>
            <a:pPr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CD9FAE2-B175-4EEA-85EB-38BDF2AAB65C}"/>
              </a:ext>
            </a:extLst>
          </p:cNvPr>
          <p:cNvSpPr>
            <a:spLocks noGrp="1" noChangeArrowheads="1"/>
          </p:cNvSpPr>
          <p:nvPr>
            <p:ph type="title"/>
          </p:nvPr>
        </p:nvSpPr>
        <p:spPr>
          <a:xfrm>
            <a:off x="685800" y="198438"/>
            <a:ext cx="7772400" cy="1143000"/>
          </a:xfrm>
        </p:spPr>
        <p:txBody>
          <a:bodyPr/>
          <a:lstStyle/>
          <a:p>
            <a:pPr eaLnBrk="1" hangingPunct="1"/>
            <a:r>
              <a:rPr lang="zh-CN" altLang="en-US" sz="4800">
                <a:solidFill>
                  <a:srgbClr val="009900"/>
                </a:solidFill>
                <a:ea typeface="华文新魏" panose="02010800040101010101" pitchFamily="2" charset="-122"/>
              </a:rPr>
              <a:t>文件系统的分层结构</a:t>
            </a:r>
          </a:p>
        </p:txBody>
      </p:sp>
      <p:sp>
        <p:nvSpPr>
          <p:cNvPr id="17411" name="Rectangle 3">
            <a:extLst>
              <a:ext uri="{FF2B5EF4-FFF2-40B4-BE49-F238E27FC236}">
                <a16:creationId xmlns:a16="http://schemas.microsoft.com/office/drawing/2014/main" id="{17ADFB4C-9AE3-4386-9CB0-3104325E2E71}"/>
              </a:ext>
            </a:extLst>
          </p:cNvPr>
          <p:cNvSpPr>
            <a:spLocks noGrp="1" noChangeArrowheads="1"/>
          </p:cNvSpPr>
          <p:nvPr>
            <p:ph type="body" idx="1"/>
          </p:nvPr>
        </p:nvSpPr>
        <p:spPr>
          <a:xfrm>
            <a:off x="685800" y="1125538"/>
            <a:ext cx="7772400" cy="5327650"/>
          </a:xfrm>
        </p:spPr>
        <p:txBody>
          <a:bodyPr/>
          <a:lstStyle/>
          <a:p>
            <a:pPr eaLnBrk="1" hangingPunct="1"/>
            <a:r>
              <a:rPr lang="zh-CN" altLang="en-US">
                <a:latin typeface="华文新魏" panose="02010800040101010101" pitchFamily="2" charset="-122"/>
                <a:ea typeface="华文新魏" panose="02010800040101010101" pitchFamily="2" charset="-122"/>
              </a:rPr>
              <a:t>文件管理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实现文件的逻辑结构，为用户提供各种文件系统调用，及文件访问权限的设置等工作；</a:t>
            </a:r>
          </a:p>
          <a:p>
            <a:pPr eaLnBrk="1" hangingPunct="1"/>
            <a:r>
              <a:rPr lang="zh-CN" altLang="en-US">
                <a:latin typeface="华文新魏" panose="02010800040101010101" pitchFamily="2" charset="-122"/>
                <a:ea typeface="华文新魏" panose="02010800040101010101" pitchFamily="2" charset="-122"/>
              </a:rPr>
              <a:t>目录管理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负责查找文件描述符，进而找到需要访问的文件，及进行访问权限检查等工作；</a:t>
            </a:r>
          </a:p>
          <a:p>
            <a:pPr eaLnBrk="1" hangingPunct="1"/>
            <a:r>
              <a:rPr lang="zh-CN" altLang="en-US">
                <a:latin typeface="华文新魏" panose="02010800040101010101" pitchFamily="2" charset="-122"/>
                <a:ea typeface="华文新魏" panose="02010800040101010101" pitchFamily="2" charset="-122"/>
              </a:rPr>
              <a:t>磁盘主存映射管理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将文件的逻辑地址转换成磁盘的物理地址，即由逻辑块号找到柱面号、磁道号和扇区号，具体的数据传输操作由设备管理实现。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a:extLst>
              <a:ext uri="{FF2B5EF4-FFF2-40B4-BE49-F238E27FC236}">
                <a16:creationId xmlns:a16="http://schemas.microsoft.com/office/drawing/2014/main" id="{831164E9-1C83-4B50-8DB3-BD8A8B075AE9}"/>
              </a:ext>
            </a:extLst>
          </p:cNvPr>
          <p:cNvSpPr>
            <a:spLocks noGrp="1" noChangeArrowheads="1"/>
          </p:cNvSpPr>
          <p:nvPr>
            <p:ph type="title"/>
          </p:nvPr>
        </p:nvSpPr>
        <p:spPr>
          <a:xfrm>
            <a:off x="762000" y="990600"/>
            <a:ext cx="8229600" cy="1143000"/>
          </a:xfrm>
        </p:spPr>
        <p:txBody>
          <a:bodyPr/>
          <a:lstStyle/>
          <a:p>
            <a:pPr eaLnBrk="1" hangingPunct="1"/>
            <a:r>
              <a:rPr lang="en-US" altLang="zh-CN">
                <a:solidFill>
                  <a:srgbClr val="009900"/>
                </a:solidFill>
                <a:latin typeface="华文新魏" panose="02010800040101010101" pitchFamily="2" charset="-122"/>
                <a:ea typeface="华文新魏" panose="02010800040101010101" pitchFamily="2" charset="-122"/>
              </a:rPr>
              <a:t>6.2.1</a:t>
            </a:r>
            <a:r>
              <a:rPr lang="zh-CN" altLang="en-US">
                <a:solidFill>
                  <a:srgbClr val="009900"/>
                </a:solidFill>
                <a:latin typeface="华文新魏" panose="02010800040101010101" pitchFamily="2" charset="-122"/>
                <a:ea typeface="华文新魏" panose="02010800040101010101" pitchFamily="2" charset="-122"/>
              </a:rPr>
              <a:t>文件目录与文件目录项</a:t>
            </a:r>
            <a:r>
              <a:rPr lang="en-US" altLang="zh-CN">
                <a:solidFill>
                  <a:srgbClr val="009900"/>
                </a:solidFill>
                <a:latin typeface="华文新魏" panose="02010800040101010101" pitchFamily="2" charset="-122"/>
                <a:ea typeface="华文新魏" panose="02010800040101010101" pitchFamily="2" charset="-122"/>
              </a:rPr>
              <a:t>(1)</a:t>
            </a:r>
            <a:r>
              <a:rPr lang="en-US" altLang="zh-CN" sz="4800">
                <a:solidFill>
                  <a:srgbClr val="009900"/>
                </a:solidFill>
                <a:latin typeface="华文新魏" panose="02010800040101010101" pitchFamily="2" charset="-122"/>
                <a:ea typeface="华文新魏" panose="02010800040101010101" pitchFamily="2" charset="-122"/>
              </a:rPr>
              <a:t> </a:t>
            </a:r>
            <a:br>
              <a:rPr lang="en-US" altLang="zh-CN" sz="4800">
                <a:solidFill>
                  <a:srgbClr val="009900"/>
                </a:solidFill>
                <a:latin typeface="华文新魏" panose="02010800040101010101" pitchFamily="2" charset="-122"/>
                <a:ea typeface="华文新魏" panose="02010800040101010101" pitchFamily="2" charset="-122"/>
              </a:rPr>
            </a:br>
            <a:br>
              <a:rPr lang="en-US" altLang="zh-CN" sz="4800" b="1">
                <a:latin typeface="华文新魏" panose="02010800040101010101" pitchFamily="2" charset="-122"/>
                <a:ea typeface="华文新魏" panose="02010800040101010101" pitchFamily="2" charset="-122"/>
              </a:rPr>
            </a:br>
            <a:endParaRPr lang="en-US" altLang="zh-CN" sz="4800" b="1">
              <a:latin typeface="华文新魏" panose="02010800040101010101" pitchFamily="2" charset="-122"/>
              <a:ea typeface="华文新魏" panose="02010800040101010101" pitchFamily="2" charset="-122"/>
            </a:endParaRPr>
          </a:p>
        </p:txBody>
      </p:sp>
      <p:sp>
        <p:nvSpPr>
          <p:cNvPr id="18435" name="Rectangle 2051">
            <a:extLst>
              <a:ext uri="{FF2B5EF4-FFF2-40B4-BE49-F238E27FC236}">
                <a16:creationId xmlns:a16="http://schemas.microsoft.com/office/drawing/2014/main" id="{44B81CFB-6CE5-4005-9A51-D292456DDFD1}"/>
              </a:ext>
            </a:extLst>
          </p:cNvPr>
          <p:cNvSpPr>
            <a:spLocks noGrp="1" noChangeArrowheads="1"/>
          </p:cNvSpPr>
          <p:nvPr>
            <p:ph type="body" idx="1"/>
          </p:nvPr>
        </p:nvSpPr>
        <p:spPr>
          <a:xfrm>
            <a:off x="762000" y="1143000"/>
            <a:ext cx="7239000" cy="5029200"/>
          </a:xfrm>
        </p:spPr>
        <p:txBody>
          <a:bodyPr/>
          <a:lstStyle/>
          <a:p>
            <a:pPr algn="just" eaLnBrk="1" hangingPunct="1"/>
            <a:r>
              <a:rPr lang="zh-CN" altLang="en-US" sz="3600">
                <a:latin typeface="华文新魏" panose="02010800040101010101" pitchFamily="2" charset="-122"/>
                <a:ea typeface="华文新魏" panose="02010800040101010101" pitchFamily="2" charset="-122"/>
              </a:rPr>
              <a:t>文件系统实现</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按名存取</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文件的重要手段是文件目录</a:t>
            </a:r>
          </a:p>
          <a:p>
            <a:pPr algn="just" eaLnBrk="1" hangingPunct="1"/>
            <a:r>
              <a:rPr lang="zh-CN" altLang="en-US" sz="3600">
                <a:latin typeface="华文新魏" panose="02010800040101010101" pitchFamily="2" charset="-122"/>
                <a:ea typeface="华文新魏" panose="02010800040101010101" pitchFamily="2" charset="-122"/>
              </a:rPr>
              <a:t>文件系统基本功能之一是负责文件目录的建立、维护和检索。</a:t>
            </a:r>
          </a:p>
          <a:p>
            <a:pPr algn="just" eaLnBrk="1" hangingPunct="1"/>
            <a:r>
              <a:rPr lang="zh-CN" altLang="en-US" sz="3600">
                <a:latin typeface="华文新魏" panose="02010800040101010101" pitchFamily="2" charset="-122"/>
                <a:ea typeface="华文新魏" panose="02010800040101010101" pitchFamily="2" charset="-122"/>
              </a:rPr>
              <a:t>文件目录项又称文件控制块</a:t>
            </a:r>
            <a:r>
              <a:rPr lang="en-US" altLang="zh-CN" sz="3600">
                <a:latin typeface="华文新魏" panose="02010800040101010101" pitchFamily="2" charset="-122"/>
                <a:ea typeface="华文新魏" panose="02010800040101010101" pitchFamily="2" charset="-122"/>
              </a:rPr>
              <a:t>FCB(File Control Block) </a:t>
            </a:r>
            <a:r>
              <a:rPr lang="zh-CN" altLang="en-US" sz="3600">
                <a:latin typeface="华文新魏" panose="02010800040101010101" pitchFamily="2" charset="-122"/>
                <a:ea typeface="华文新魏" panose="02010800040101010101" pitchFamily="2" charset="-122"/>
              </a:rPr>
              <a:t>。</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1C20A6C-B924-4293-BB00-95BA31FF1F84}"/>
              </a:ext>
            </a:extLst>
          </p:cNvPr>
          <p:cNvSpPr>
            <a:spLocks noGrp="1" noChangeArrowheads="1"/>
          </p:cNvSpPr>
          <p:nvPr>
            <p:ph type="title"/>
          </p:nvPr>
        </p:nvSpPr>
        <p:spPr>
          <a:xfrm>
            <a:off x="838200" y="762000"/>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文件目录与文件目录项</a:t>
            </a:r>
            <a:r>
              <a:rPr lang="en-US" altLang="zh-CN" sz="4800">
                <a:solidFill>
                  <a:srgbClr val="009900"/>
                </a:solidFill>
                <a:latin typeface="华文新魏" panose="02010800040101010101" pitchFamily="2" charset="-122"/>
                <a:ea typeface="华文新魏" panose="02010800040101010101" pitchFamily="2" charset="-122"/>
              </a:rPr>
              <a:t>(2) </a:t>
            </a:r>
            <a:br>
              <a:rPr lang="en-US" altLang="zh-CN" sz="4800">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文件目录项内容</a:t>
            </a:r>
            <a:br>
              <a:rPr lang="zh-CN" altLang="en-US" sz="3600">
                <a:solidFill>
                  <a:srgbClr val="009900"/>
                </a:solidFill>
                <a:latin typeface="华文新魏" panose="02010800040101010101" pitchFamily="2" charset="-122"/>
                <a:ea typeface="华文新魏" panose="02010800040101010101" pitchFamily="2" charset="-122"/>
              </a:rPr>
            </a:br>
            <a:endParaRPr lang="zh-CN" altLang="en-US" sz="3600">
              <a:solidFill>
                <a:srgbClr val="009900"/>
              </a:solidFill>
              <a:latin typeface="华文新魏" panose="02010800040101010101" pitchFamily="2" charset="-122"/>
              <a:ea typeface="华文新魏" panose="02010800040101010101" pitchFamily="2" charset="-122"/>
            </a:endParaRPr>
          </a:p>
        </p:txBody>
      </p:sp>
      <p:sp>
        <p:nvSpPr>
          <p:cNvPr id="19459" name="Rectangle 3">
            <a:extLst>
              <a:ext uri="{FF2B5EF4-FFF2-40B4-BE49-F238E27FC236}">
                <a16:creationId xmlns:a16="http://schemas.microsoft.com/office/drawing/2014/main" id="{6A276B8D-0E3F-4145-9DF2-224AA4633E2C}"/>
              </a:ext>
            </a:extLst>
          </p:cNvPr>
          <p:cNvSpPr>
            <a:spLocks noGrp="1" noChangeArrowheads="1"/>
          </p:cNvSpPr>
          <p:nvPr>
            <p:ph type="body" idx="1"/>
          </p:nvPr>
        </p:nvSpPr>
        <p:spPr>
          <a:xfrm>
            <a:off x="1447800" y="1752600"/>
            <a:ext cx="6629400" cy="4419600"/>
          </a:xfrm>
        </p:spPr>
        <p:txBody>
          <a:bodyPr/>
          <a:lstStyle/>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有关文件存取控制的信息：</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有关文件结构的信息：</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有关文件使用的信息： </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有关文件管理的信息：</a:t>
            </a:r>
          </a:p>
          <a:p>
            <a:pPr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2ADC663-A5D3-46A4-B8A5-4385DDBA19D9}"/>
              </a:ext>
            </a:extLst>
          </p:cNvPr>
          <p:cNvSpPr>
            <a:spLocks noGrp="1" noChangeArrowheads="1"/>
          </p:cNvSpPr>
          <p:nvPr>
            <p:ph type="title"/>
          </p:nvPr>
        </p:nvSpPr>
        <p:spPr>
          <a:xfrm>
            <a:off x="838200" y="762000"/>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文件目录与文件目录项</a:t>
            </a:r>
            <a:r>
              <a:rPr lang="en-US" altLang="zh-CN" sz="4800">
                <a:solidFill>
                  <a:srgbClr val="009900"/>
                </a:solidFill>
                <a:latin typeface="华文新魏" panose="02010800040101010101" pitchFamily="2" charset="-122"/>
                <a:ea typeface="华文新魏" panose="02010800040101010101" pitchFamily="2" charset="-122"/>
              </a:rPr>
              <a:t>(3) </a:t>
            </a:r>
            <a:br>
              <a:rPr lang="en-US" altLang="zh-CN" sz="4800">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文件目录项内容</a:t>
            </a:r>
            <a:br>
              <a:rPr lang="zh-CN" altLang="en-US" sz="3600">
                <a:solidFill>
                  <a:srgbClr val="009900"/>
                </a:solidFill>
                <a:latin typeface="华文新魏" panose="02010800040101010101" pitchFamily="2" charset="-122"/>
                <a:ea typeface="华文新魏" panose="02010800040101010101" pitchFamily="2" charset="-122"/>
              </a:rPr>
            </a:br>
            <a:endParaRPr lang="zh-CN" altLang="en-US" sz="3600">
              <a:solidFill>
                <a:srgbClr val="009900"/>
              </a:solidFill>
              <a:latin typeface="华文新魏" panose="02010800040101010101" pitchFamily="2" charset="-122"/>
              <a:ea typeface="华文新魏" panose="02010800040101010101" pitchFamily="2" charset="-122"/>
            </a:endParaRPr>
          </a:p>
        </p:txBody>
      </p:sp>
      <p:sp>
        <p:nvSpPr>
          <p:cNvPr id="20483" name="Rectangle 3">
            <a:extLst>
              <a:ext uri="{FF2B5EF4-FFF2-40B4-BE49-F238E27FC236}">
                <a16:creationId xmlns:a16="http://schemas.microsoft.com/office/drawing/2014/main" id="{0204800F-88A6-40AA-8470-609828D6B59B}"/>
              </a:ext>
            </a:extLst>
          </p:cNvPr>
          <p:cNvSpPr>
            <a:spLocks noGrp="1" noChangeArrowheads="1"/>
          </p:cNvSpPr>
          <p:nvPr>
            <p:ph type="body" idx="1"/>
          </p:nvPr>
        </p:nvSpPr>
        <p:spPr>
          <a:xfrm>
            <a:off x="1543050" y="1889125"/>
            <a:ext cx="6629400" cy="4419600"/>
          </a:xfrm>
        </p:spPr>
        <p:txBody>
          <a:bodyPr/>
          <a:lstStyle/>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cs typeface="Times New Roman" panose="02020603050405020304" pitchFamily="18" charset="0"/>
              </a:rPr>
              <a:t>文件目录项</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文件目录</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目录文件</a:t>
            </a:r>
          </a:p>
          <a:p>
            <a:pPr algn="just" eaLnBrk="1" hangingPunct="1">
              <a:buFontTx/>
              <a:buNone/>
            </a:pPr>
            <a:endParaRPr lang="zh-CN" altLang="en-US" sz="4000">
              <a:latin typeface="华文新魏" panose="02010800040101010101" pitchFamily="2" charset="-122"/>
              <a:ea typeface="华文新魏" panose="02010800040101010101" pitchFamily="2" charset="-122"/>
            </a:endParaRPr>
          </a:p>
          <a:p>
            <a:pPr algn="just" eaLnBrk="1" hangingPunct="1">
              <a:buFontTx/>
              <a:buNone/>
            </a:pPr>
            <a:endParaRPr lang="zh-CN" altLang="en-US">
              <a:latin typeface="华文新魏" panose="02010800040101010101" pitchFamily="2" charset="-122"/>
              <a:ea typeface="华文新魏" panose="02010800040101010101" pitchFamily="2" charset="-122"/>
            </a:endParaRPr>
          </a:p>
          <a:p>
            <a:pPr algn="just" eaLnBrk="1" hangingPunct="1">
              <a:buFontTx/>
              <a:buNone/>
            </a:pPr>
            <a:endParaRPr lang="zh-CN" altLang="en-US">
              <a:latin typeface="华文新魏" panose="02010800040101010101" pitchFamily="2" charset="-122"/>
              <a:ea typeface="华文新魏" panose="02010800040101010101" pitchFamily="2" charset="-122"/>
            </a:endParaRPr>
          </a:p>
          <a:p>
            <a:pPr algn="just" eaLnBrk="1" hangingPunct="1">
              <a:buFontTx/>
              <a:buNone/>
            </a:pPr>
            <a:endParaRPr lang="zh-CN" altLang="en-US">
              <a:latin typeface="华文新魏" panose="02010800040101010101" pitchFamily="2" charset="-122"/>
              <a:ea typeface="华文新魏" panose="02010800040101010101" pitchFamily="2" charset="-122"/>
            </a:endParaRPr>
          </a:p>
          <a:p>
            <a:pPr algn="just" eaLnBrk="1" hangingPunct="1">
              <a:buFontTx/>
              <a:buNone/>
            </a:pPr>
            <a:endParaRPr lang="zh-CN" altLang="en-US">
              <a:latin typeface="华文新魏" panose="02010800040101010101" pitchFamily="2" charset="-122"/>
              <a:ea typeface="华文新魏" panose="02010800040101010101" pitchFamily="2" charset="-122"/>
            </a:endParaRPr>
          </a:p>
          <a:p>
            <a:pPr algn="just"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9DD7720-12D4-4C25-8071-E8975EF6D925}"/>
              </a:ext>
            </a:extLst>
          </p:cNvPr>
          <p:cNvSpPr>
            <a:spLocks noGrp="1" noChangeArrowheads="1"/>
          </p:cNvSpPr>
          <p:nvPr>
            <p:ph type="title"/>
          </p:nvPr>
        </p:nvSpPr>
        <p:spPr>
          <a:xfrm>
            <a:off x="533400" y="0"/>
            <a:ext cx="7772400" cy="1143000"/>
          </a:xfrm>
        </p:spPr>
        <p:txBody>
          <a:bodyPr/>
          <a:lstStyle/>
          <a:p>
            <a:pPr eaLnBrk="1" hangingPunct="1"/>
            <a:r>
              <a:rPr lang="en-US" altLang="zh-CN" b="1">
                <a:latin typeface="华文新魏" panose="02010800040101010101" pitchFamily="2" charset="-122"/>
                <a:ea typeface="华文新魏" panose="02010800040101010101" pitchFamily="2" charset="-122"/>
              </a:rPr>
              <a:t>                 </a:t>
            </a:r>
            <a:br>
              <a:rPr lang="en-US" altLang="zh-CN" b="1">
                <a:latin typeface="华文新魏" panose="02010800040101010101" pitchFamily="2" charset="-122"/>
                <a:ea typeface="华文新魏" panose="02010800040101010101" pitchFamily="2" charset="-122"/>
              </a:rPr>
            </a:br>
            <a:br>
              <a:rPr lang="en-US" altLang="zh-CN" b="1">
                <a:latin typeface="华文新魏" panose="02010800040101010101" pitchFamily="2" charset="-122"/>
                <a:ea typeface="华文新魏" panose="02010800040101010101" pitchFamily="2" charset="-122"/>
              </a:rPr>
            </a:br>
            <a:r>
              <a:rPr lang="zh-CN" altLang="en-US" sz="4800">
                <a:solidFill>
                  <a:srgbClr val="009900"/>
                </a:solidFill>
                <a:latin typeface="华文新魏" panose="02010800040101010101" pitchFamily="2" charset="-122"/>
                <a:ea typeface="华文新魏" panose="02010800040101010101" pitchFamily="2" charset="-122"/>
              </a:rPr>
              <a:t>第六章 文件管理</a:t>
            </a:r>
            <a:br>
              <a:rPr lang="zh-CN" altLang="en-US" sz="5400">
                <a:solidFill>
                  <a:srgbClr val="009900"/>
                </a:solidFill>
                <a:latin typeface="华文新魏" panose="02010800040101010101" pitchFamily="2" charset="-122"/>
                <a:ea typeface="华文新魏" panose="02010800040101010101" pitchFamily="2" charset="-122"/>
              </a:rPr>
            </a:br>
            <a:endParaRPr lang="zh-CN" altLang="en-US" sz="5400">
              <a:solidFill>
                <a:srgbClr val="009900"/>
              </a:solidFill>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3D8E174C-4979-4A8C-903A-D07754BE1D07}"/>
              </a:ext>
            </a:extLst>
          </p:cNvPr>
          <p:cNvSpPr>
            <a:spLocks noGrp="1" noChangeArrowheads="1"/>
          </p:cNvSpPr>
          <p:nvPr>
            <p:ph type="body" idx="1"/>
          </p:nvPr>
        </p:nvSpPr>
        <p:spPr>
          <a:xfrm>
            <a:off x="1524000" y="1219200"/>
            <a:ext cx="6629400" cy="4419600"/>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6.1</a:t>
            </a:r>
            <a:r>
              <a:rPr lang="zh-CN" altLang="en-US" sz="3600">
                <a:latin typeface="华文新魏" panose="02010800040101010101" pitchFamily="2" charset="-122"/>
                <a:ea typeface="华文新魏" panose="02010800040101010101" pitchFamily="2" charset="-122"/>
              </a:rPr>
              <a:t>文件 </a:t>
            </a:r>
          </a:p>
          <a:p>
            <a:pPr eaLnBrk="1" hangingPunct="1">
              <a:buFontTx/>
              <a:buNone/>
            </a:pPr>
            <a:r>
              <a:rPr lang="en-US" altLang="zh-CN" sz="3600">
                <a:latin typeface="华文新魏" panose="02010800040101010101" pitchFamily="2" charset="-122"/>
                <a:ea typeface="华文新魏" panose="02010800040101010101" pitchFamily="2" charset="-122"/>
              </a:rPr>
              <a:t>6.2</a:t>
            </a:r>
            <a:r>
              <a:rPr lang="zh-CN" altLang="en-US" sz="3600">
                <a:latin typeface="华文新魏" panose="02010800040101010101" pitchFamily="2" charset="-122"/>
                <a:ea typeface="华文新魏" panose="02010800040101010101" pitchFamily="2" charset="-122"/>
              </a:rPr>
              <a:t>文件目录 </a:t>
            </a:r>
          </a:p>
          <a:p>
            <a:pPr eaLnBrk="1" hangingPunct="1">
              <a:buFontTx/>
              <a:buNone/>
            </a:pPr>
            <a:r>
              <a:rPr lang="en-US" altLang="zh-CN" sz="3600">
                <a:latin typeface="华文新魏" panose="02010800040101010101" pitchFamily="2" charset="-122"/>
                <a:ea typeface="华文新魏" panose="02010800040101010101" pitchFamily="2" charset="-122"/>
              </a:rPr>
              <a:t>6.3</a:t>
            </a:r>
            <a:r>
              <a:rPr lang="zh-CN" altLang="en-US" sz="3600">
                <a:latin typeface="华文新魏" panose="02010800040101010101" pitchFamily="2" charset="-122"/>
                <a:ea typeface="华文新魏" panose="02010800040101010101" pitchFamily="2" charset="-122"/>
              </a:rPr>
              <a:t>文件组织与数据存储  </a:t>
            </a:r>
          </a:p>
          <a:p>
            <a:pPr eaLnBrk="1" hangingPunct="1">
              <a:buFontTx/>
              <a:buNone/>
            </a:pPr>
            <a:r>
              <a:rPr lang="en-US" altLang="zh-CN" sz="3600">
                <a:latin typeface="华文新魏" panose="02010800040101010101" pitchFamily="2" charset="-122"/>
                <a:ea typeface="华文新魏" panose="02010800040101010101" pitchFamily="2" charset="-122"/>
              </a:rPr>
              <a:t>6.4</a:t>
            </a:r>
            <a:r>
              <a:rPr lang="zh-CN" altLang="en-US" sz="3600">
                <a:latin typeface="华文新魏" panose="02010800040101010101" pitchFamily="2" charset="-122"/>
                <a:ea typeface="华文新魏" panose="02010800040101010101" pitchFamily="2" charset="-122"/>
              </a:rPr>
              <a:t>文件系统其他功能的实现 </a:t>
            </a:r>
          </a:p>
          <a:p>
            <a:pPr eaLnBrk="1" hangingPunct="1">
              <a:buFontTx/>
              <a:buNone/>
            </a:pPr>
            <a:r>
              <a:rPr lang="en-US" altLang="zh-CN" sz="3600">
                <a:latin typeface="华文新魏" panose="02010800040101010101" pitchFamily="2" charset="-122"/>
                <a:ea typeface="华文新魏" panose="02010800040101010101" pitchFamily="2" charset="-122"/>
              </a:rPr>
              <a:t>6.5 Linux</a:t>
            </a:r>
            <a:r>
              <a:rPr lang="zh-CN" altLang="en-US" sz="3600">
                <a:latin typeface="华文新魏" panose="02010800040101010101" pitchFamily="2" charset="-122"/>
                <a:ea typeface="华文新魏" panose="02010800040101010101" pitchFamily="2" charset="-122"/>
              </a:rPr>
              <a:t>的文件管理 </a:t>
            </a:r>
          </a:p>
          <a:p>
            <a:pPr eaLnBrk="1" hangingPunct="1">
              <a:buFontTx/>
              <a:buNone/>
            </a:pPr>
            <a:r>
              <a:rPr lang="en-US" altLang="zh-CN" sz="3600">
                <a:latin typeface="华文新魏" panose="02010800040101010101" pitchFamily="2" charset="-122"/>
                <a:ea typeface="华文新魏" panose="02010800040101010101" pitchFamily="2" charset="-122"/>
              </a:rPr>
              <a:t>6.6 Windows 2003</a:t>
            </a:r>
            <a:r>
              <a:rPr lang="zh-CN" altLang="en-US" sz="3600">
                <a:latin typeface="华文新魏" panose="02010800040101010101" pitchFamily="2" charset="-122"/>
                <a:ea typeface="华文新魏" panose="02010800040101010101" pitchFamily="2" charset="-122"/>
              </a:rPr>
              <a:t>文件系统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F68556DB-0A52-48F3-8D4C-96294D776654}"/>
              </a:ext>
            </a:extLst>
          </p:cNvPr>
          <p:cNvSpPr>
            <a:spLocks noGrp="1" noChangeArrowheads="1"/>
          </p:cNvSpPr>
          <p:nvPr>
            <p:ph type="title"/>
          </p:nvPr>
        </p:nvSpPr>
        <p:spPr>
          <a:xfrm>
            <a:off x="914400" y="685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6.2.2</a:t>
            </a:r>
            <a:r>
              <a:rPr lang="zh-CN" altLang="en-US" sz="4800">
                <a:solidFill>
                  <a:srgbClr val="009900"/>
                </a:solidFill>
                <a:latin typeface="华文新魏" panose="02010800040101010101" pitchFamily="2" charset="-122"/>
                <a:ea typeface="华文新魏" panose="02010800040101010101" pitchFamily="2" charset="-122"/>
              </a:rPr>
              <a:t>层次目录结构</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5400">
                <a:solidFill>
                  <a:srgbClr val="009900"/>
                </a:solidFill>
                <a:latin typeface="华文新魏" panose="02010800040101010101" pitchFamily="2" charset="-122"/>
                <a:ea typeface="华文新魏" panose="02010800040101010101" pitchFamily="2" charset="-122"/>
              </a:rPr>
            </a:br>
            <a:endParaRPr lang="en-US" altLang="zh-CN" sz="5400">
              <a:solidFill>
                <a:srgbClr val="009900"/>
              </a:solidFill>
              <a:latin typeface="华文新魏" panose="02010800040101010101" pitchFamily="2" charset="-122"/>
              <a:ea typeface="华文新魏" panose="02010800040101010101" pitchFamily="2" charset="-122"/>
            </a:endParaRPr>
          </a:p>
        </p:txBody>
      </p:sp>
      <p:grpSp>
        <p:nvGrpSpPr>
          <p:cNvPr id="21507" name="Group 1151">
            <a:extLst>
              <a:ext uri="{FF2B5EF4-FFF2-40B4-BE49-F238E27FC236}">
                <a16:creationId xmlns:a16="http://schemas.microsoft.com/office/drawing/2014/main" id="{2513CBE8-9E06-470D-91D1-679417868702}"/>
              </a:ext>
            </a:extLst>
          </p:cNvPr>
          <p:cNvGrpSpPr>
            <a:grpSpLocks/>
          </p:cNvGrpSpPr>
          <p:nvPr/>
        </p:nvGrpSpPr>
        <p:grpSpPr bwMode="auto">
          <a:xfrm>
            <a:off x="323850" y="1196975"/>
            <a:ext cx="8424863" cy="5256213"/>
            <a:chOff x="204" y="754"/>
            <a:chExt cx="5307" cy="3311"/>
          </a:xfrm>
        </p:grpSpPr>
        <p:sp>
          <p:nvSpPr>
            <p:cNvPr id="21508" name="Text Box 1042">
              <a:extLst>
                <a:ext uri="{FF2B5EF4-FFF2-40B4-BE49-F238E27FC236}">
                  <a16:creationId xmlns:a16="http://schemas.microsoft.com/office/drawing/2014/main" id="{4F0E00A1-6C7D-4236-A962-624EA43C16BE}"/>
                </a:ext>
              </a:extLst>
            </p:cNvPr>
            <p:cNvSpPr txBox="1">
              <a:spLocks noChangeArrowheads="1"/>
            </p:cNvSpPr>
            <p:nvPr/>
          </p:nvSpPr>
          <p:spPr bwMode="auto">
            <a:xfrm>
              <a:off x="939" y="3651"/>
              <a:ext cx="2728" cy="331"/>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noProof="1">
                  <a:solidFill>
                    <a:schemeClr val="accent2"/>
                  </a:solidFill>
                  <a:latin typeface="华文新魏" panose="02010800040101010101" pitchFamily="2" charset="-122"/>
                  <a:ea typeface="华文新魏" panose="02010800040101010101" pitchFamily="2" charset="-122"/>
                </a:rPr>
                <a:t>Linux</a:t>
              </a:r>
              <a:r>
                <a:rPr lang="zh-CN" altLang="en-US" sz="2000" noProof="1">
                  <a:solidFill>
                    <a:schemeClr val="accent2"/>
                  </a:solidFill>
                  <a:latin typeface="华文新魏" panose="02010800040101010101" pitchFamily="2" charset="-122"/>
                  <a:ea typeface="华文新魏" panose="02010800040101010101" pitchFamily="2" charset="-122"/>
                </a:rPr>
                <a:t>和</a:t>
              </a:r>
              <a:r>
                <a:rPr lang="en-US" altLang="zh-CN" sz="2000" noProof="1">
                  <a:solidFill>
                    <a:schemeClr val="accent2"/>
                  </a:solidFill>
                  <a:latin typeface="华文新魏" panose="02010800040101010101" pitchFamily="2" charset="-122"/>
                  <a:ea typeface="华文新魏" panose="02010800040101010101" pitchFamily="2" charset="-122"/>
                </a:rPr>
                <a:t>Windows</a:t>
              </a:r>
              <a:r>
                <a:rPr lang="zh-CN" altLang="en-US" sz="2000" noProof="1">
                  <a:solidFill>
                    <a:schemeClr val="accent2"/>
                  </a:solidFill>
                  <a:latin typeface="华文新魏" panose="02010800040101010101" pitchFamily="2" charset="-122"/>
                  <a:ea typeface="华文新魏" panose="02010800040101010101" pitchFamily="2" charset="-122"/>
                </a:rPr>
                <a:t>层次目录结构</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grpSp>
          <p:nvGrpSpPr>
            <p:cNvPr id="21509" name="Group 1046">
              <a:extLst>
                <a:ext uri="{FF2B5EF4-FFF2-40B4-BE49-F238E27FC236}">
                  <a16:creationId xmlns:a16="http://schemas.microsoft.com/office/drawing/2014/main" id="{88033F1E-0B62-448E-BD10-F611825BFCE9}"/>
                </a:ext>
              </a:extLst>
            </p:cNvPr>
            <p:cNvGrpSpPr>
              <a:grpSpLocks/>
            </p:cNvGrpSpPr>
            <p:nvPr/>
          </p:nvGrpSpPr>
          <p:grpSpPr bwMode="auto">
            <a:xfrm>
              <a:off x="4192" y="754"/>
              <a:ext cx="1259" cy="3311"/>
              <a:chOff x="7693" y="1908"/>
              <a:chExt cx="2160" cy="4992"/>
            </a:xfrm>
          </p:grpSpPr>
          <p:sp>
            <p:nvSpPr>
              <p:cNvPr id="21584" name="Text Box 1047">
                <a:extLst>
                  <a:ext uri="{FF2B5EF4-FFF2-40B4-BE49-F238E27FC236}">
                    <a16:creationId xmlns:a16="http://schemas.microsoft.com/office/drawing/2014/main" id="{E107B75F-F4DA-463D-B69F-998E7B03DC63}"/>
                  </a:ext>
                </a:extLst>
              </p:cNvPr>
              <p:cNvSpPr txBox="1">
                <a:spLocks noChangeArrowheads="1"/>
              </p:cNvSpPr>
              <p:nvPr/>
            </p:nvSpPr>
            <p:spPr bwMode="auto">
              <a:xfrm>
                <a:off x="7693" y="1908"/>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桌面</a:t>
                </a:r>
              </a:p>
            </p:txBody>
          </p:sp>
          <p:sp>
            <p:nvSpPr>
              <p:cNvPr id="21585" name="Line 1048">
                <a:extLst>
                  <a:ext uri="{FF2B5EF4-FFF2-40B4-BE49-F238E27FC236}">
                    <a16:creationId xmlns:a16="http://schemas.microsoft.com/office/drawing/2014/main" id="{3C98B928-A0B2-4FFD-98BD-5B7514B10E60}"/>
                  </a:ext>
                </a:extLst>
              </p:cNvPr>
              <p:cNvSpPr>
                <a:spLocks noChangeShapeType="1"/>
              </p:cNvSpPr>
              <p:nvPr/>
            </p:nvSpPr>
            <p:spPr bwMode="auto">
              <a:xfrm>
                <a:off x="8053" y="2220"/>
                <a:ext cx="0" cy="4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6" name="Line 1049">
                <a:extLst>
                  <a:ext uri="{FF2B5EF4-FFF2-40B4-BE49-F238E27FC236}">
                    <a16:creationId xmlns:a16="http://schemas.microsoft.com/office/drawing/2014/main" id="{17492147-3775-4712-ABCB-3B86ED0F3C55}"/>
                  </a:ext>
                </a:extLst>
              </p:cNvPr>
              <p:cNvSpPr>
                <a:spLocks noChangeShapeType="1"/>
              </p:cNvSpPr>
              <p:nvPr/>
            </p:nvSpPr>
            <p:spPr bwMode="auto">
              <a:xfrm>
                <a:off x="8053" y="23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7" name="Text Box 1050">
                <a:extLst>
                  <a:ext uri="{FF2B5EF4-FFF2-40B4-BE49-F238E27FC236}">
                    <a16:creationId xmlns:a16="http://schemas.microsoft.com/office/drawing/2014/main" id="{00784ECF-D9ED-47F8-A192-21418B70C051}"/>
                  </a:ext>
                </a:extLst>
              </p:cNvPr>
              <p:cNvSpPr txBox="1">
                <a:spLocks noChangeArrowheads="1"/>
              </p:cNvSpPr>
              <p:nvPr/>
            </p:nvSpPr>
            <p:spPr bwMode="auto">
              <a:xfrm>
                <a:off x="8233" y="2220"/>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我的电脑</a:t>
                </a:r>
              </a:p>
            </p:txBody>
          </p:sp>
          <p:sp>
            <p:nvSpPr>
              <p:cNvPr id="21588" name="Line 1051">
                <a:extLst>
                  <a:ext uri="{FF2B5EF4-FFF2-40B4-BE49-F238E27FC236}">
                    <a16:creationId xmlns:a16="http://schemas.microsoft.com/office/drawing/2014/main" id="{E5D0B5C2-48E4-45F2-AC7B-BF2CB0DA426E}"/>
                  </a:ext>
                </a:extLst>
              </p:cNvPr>
              <p:cNvSpPr>
                <a:spLocks noChangeShapeType="1"/>
              </p:cNvSpPr>
              <p:nvPr/>
            </p:nvSpPr>
            <p:spPr bwMode="auto">
              <a:xfrm>
                <a:off x="8413" y="2532"/>
                <a:ext cx="0" cy="26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9" name="Line 1052">
                <a:extLst>
                  <a:ext uri="{FF2B5EF4-FFF2-40B4-BE49-F238E27FC236}">
                    <a16:creationId xmlns:a16="http://schemas.microsoft.com/office/drawing/2014/main" id="{9F9D4BA7-5F94-45B2-AE24-71636B8826E0}"/>
                  </a:ext>
                </a:extLst>
              </p:cNvPr>
              <p:cNvSpPr>
                <a:spLocks noChangeShapeType="1"/>
              </p:cNvSpPr>
              <p:nvPr/>
            </p:nvSpPr>
            <p:spPr bwMode="auto">
              <a:xfrm>
                <a:off x="8413" y="26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0" name="Text Box 1053">
                <a:extLst>
                  <a:ext uri="{FF2B5EF4-FFF2-40B4-BE49-F238E27FC236}">
                    <a16:creationId xmlns:a16="http://schemas.microsoft.com/office/drawing/2014/main" id="{75E2DE44-E26F-45D5-8915-76C719E9D937}"/>
                  </a:ext>
                </a:extLst>
              </p:cNvPr>
              <p:cNvSpPr txBox="1">
                <a:spLocks noChangeArrowheads="1"/>
              </p:cNvSpPr>
              <p:nvPr/>
            </p:nvSpPr>
            <p:spPr bwMode="auto">
              <a:xfrm>
                <a:off x="8593" y="2532"/>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软盘</a:t>
                </a:r>
              </a:p>
            </p:txBody>
          </p:sp>
          <p:sp>
            <p:nvSpPr>
              <p:cNvPr id="21591" name="Line 1054">
                <a:extLst>
                  <a:ext uri="{FF2B5EF4-FFF2-40B4-BE49-F238E27FC236}">
                    <a16:creationId xmlns:a16="http://schemas.microsoft.com/office/drawing/2014/main" id="{8BC0FACC-0E40-4616-9608-4BCAEEDD359A}"/>
                  </a:ext>
                </a:extLst>
              </p:cNvPr>
              <p:cNvSpPr>
                <a:spLocks noChangeShapeType="1"/>
              </p:cNvSpPr>
              <p:nvPr/>
            </p:nvSpPr>
            <p:spPr bwMode="auto">
              <a:xfrm>
                <a:off x="8413" y="300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2" name="Text Box 1055">
                <a:extLst>
                  <a:ext uri="{FF2B5EF4-FFF2-40B4-BE49-F238E27FC236}">
                    <a16:creationId xmlns:a16="http://schemas.microsoft.com/office/drawing/2014/main" id="{0078A8D3-36DD-4868-9132-2C148AB6BE90}"/>
                  </a:ext>
                </a:extLst>
              </p:cNvPr>
              <p:cNvSpPr txBox="1">
                <a:spLocks noChangeArrowheads="1"/>
              </p:cNvSpPr>
              <p:nvPr/>
            </p:nvSpPr>
            <p:spPr bwMode="auto">
              <a:xfrm>
                <a:off x="8593" y="2844"/>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C:</a:t>
                </a:r>
              </a:p>
            </p:txBody>
          </p:sp>
          <p:sp>
            <p:nvSpPr>
              <p:cNvPr id="21593" name="Text Box 1056">
                <a:extLst>
                  <a:ext uri="{FF2B5EF4-FFF2-40B4-BE49-F238E27FC236}">
                    <a16:creationId xmlns:a16="http://schemas.microsoft.com/office/drawing/2014/main" id="{CC99B3D9-D255-4CBB-84A2-E57B754EA1AF}"/>
                  </a:ext>
                </a:extLst>
              </p:cNvPr>
              <p:cNvSpPr txBox="1">
                <a:spLocks noChangeArrowheads="1"/>
              </p:cNvSpPr>
              <p:nvPr/>
            </p:nvSpPr>
            <p:spPr bwMode="auto">
              <a:xfrm>
                <a:off x="8593" y="3156"/>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D:</a:t>
                </a:r>
              </a:p>
            </p:txBody>
          </p:sp>
          <p:sp>
            <p:nvSpPr>
              <p:cNvPr id="21594" name="Line 1057">
                <a:extLst>
                  <a:ext uri="{FF2B5EF4-FFF2-40B4-BE49-F238E27FC236}">
                    <a16:creationId xmlns:a16="http://schemas.microsoft.com/office/drawing/2014/main" id="{BE30CDED-E161-4540-90F9-88FE3C22C469}"/>
                  </a:ext>
                </a:extLst>
              </p:cNvPr>
              <p:cNvSpPr>
                <a:spLocks noChangeShapeType="1"/>
              </p:cNvSpPr>
              <p:nvPr/>
            </p:nvSpPr>
            <p:spPr bwMode="auto">
              <a:xfrm>
                <a:off x="8413" y="331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5" name="Line 1058">
                <a:extLst>
                  <a:ext uri="{FF2B5EF4-FFF2-40B4-BE49-F238E27FC236}">
                    <a16:creationId xmlns:a16="http://schemas.microsoft.com/office/drawing/2014/main" id="{FFF9E051-FA67-4661-B7CF-7394C6531E8B}"/>
                  </a:ext>
                </a:extLst>
              </p:cNvPr>
              <p:cNvSpPr>
                <a:spLocks noChangeShapeType="1"/>
              </p:cNvSpPr>
              <p:nvPr/>
            </p:nvSpPr>
            <p:spPr bwMode="auto">
              <a:xfrm>
                <a:off x="8773" y="3468"/>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6" name="Line 1059">
                <a:extLst>
                  <a:ext uri="{FF2B5EF4-FFF2-40B4-BE49-F238E27FC236}">
                    <a16:creationId xmlns:a16="http://schemas.microsoft.com/office/drawing/2014/main" id="{B3311570-D427-4106-9E07-4AE4A36F5855}"/>
                  </a:ext>
                </a:extLst>
              </p:cNvPr>
              <p:cNvSpPr>
                <a:spLocks noChangeShapeType="1"/>
              </p:cNvSpPr>
              <p:nvPr/>
            </p:nvSpPr>
            <p:spPr bwMode="auto">
              <a:xfrm>
                <a:off x="8773" y="362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7" name="Text Box 1060">
                <a:extLst>
                  <a:ext uri="{FF2B5EF4-FFF2-40B4-BE49-F238E27FC236}">
                    <a16:creationId xmlns:a16="http://schemas.microsoft.com/office/drawing/2014/main" id="{61551E35-04F6-4F9E-9CB1-649FC8E58790}"/>
                  </a:ext>
                </a:extLst>
              </p:cNvPr>
              <p:cNvSpPr txBox="1">
                <a:spLocks noChangeArrowheads="1"/>
              </p:cNvSpPr>
              <p:nvPr/>
            </p:nvSpPr>
            <p:spPr bwMode="auto">
              <a:xfrm>
                <a:off x="8953" y="346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user1</a:t>
                </a:r>
              </a:p>
            </p:txBody>
          </p:sp>
          <p:sp>
            <p:nvSpPr>
              <p:cNvPr id="21598" name="Line 1061">
                <a:extLst>
                  <a:ext uri="{FF2B5EF4-FFF2-40B4-BE49-F238E27FC236}">
                    <a16:creationId xmlns:a16="http://schemas.microsoft.com/office/drawing/2014/main" id="{39079040-A33D-4EE5-9489-D652C8477F0B}"/>
                  </a:ext>
                </a:extLst>
              </p:cNvPr>
              <p:cNvSpPr>
                <a:spLocks noChangeShapeType="1"/>
              </p:cNvSpPr>
              <p:nvPr/>
            </p:nvSpPr>
            <p:spPr bwMode="auto">
              <a:xfrm>
                <a:off x="8773" y="409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9" name="Text Box 1062">
                <a:extLst>
                  <a:ext uri="{FF2B5EF4-FFF2-40B4-BE49-F238E27FC236}">
                    <a16:creationId xmlns:a16="http://schemas.microsoft.com/office/drawing/2014/main" id="{ED36DE5C-777F-47BB-81E3-EFF91A5C94AE}"/>
                  </a:ext>
                </a:extLst>
              </p:cNvPr>
              <p:cNvSpPr txBox="1">
                <a:spLocks noChangeArrowheads="1"/>
              </p:cNvSpPr>
              <p:nvPr/>
            </p:nvSpPr>
            <p:spPr bwMode="auto">
              <a:xfrm>
                <a:off x="8953" y="3780"/>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user2</a:t>
                </a:r>
              </a:p>
            </p:txBody>
          </p:sp>
          <p:sp>
            <p:nvSpPr>
              <p:cNvPr id="21600" name="Line 1063">
                <a:extLst>
                  <a:ext uri="{FF2B5EF4-FFF2-40B4-BE49-F238E27FC236}">
                    <a16:creationId xmlns:a16="http://schemas.microsoft.com/office/drawing/2014/main" id="{4D1B56D3-082D-49FE-AD7F-F67AEBB8D0F7}"/>
                  </a:ext>
                </a:extLst>
              </p:cNvPr>
              <p:cNvSpPr>
                <a:spLocks noChangeShapeType="1"/>
              </p:cNvSpPr>
              <p:nvPr/>
            </p:nvSpPr>
            <p:spPr bwMode="auto">
              <a:xfrm>
                <a:off x="8773" y="440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1" name="Text Box 1064">
                <a:extLst>
                  <a:ext uri="{FF2B5EF4-FFF2-40B4-BE49-F238E27FC236}">
                    <a16:creationId xmlns:a16="http://schemas.microsoft.com/office/drawing/2014/main" id="{ECC734CA-E5B8-4107-8B7F-4054ACFE41CE}"/>
                  </a:ext>
                </a:extLst>
              </p:cNvPr>
              <p:cNvSpPr txBox="1">
                <a:spLocks noChangeArrowheads="1"/>
              </p:cNvSpPr>
              <p:nvPr/>
            </p:nvSpPr>
            <p:spPr bwMode="auto">
              <a:xfrm>
                <a:off x="8953" y="424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1602" name="Line 1065">
                <a:extLst>
                  <a:ext uri="{FF2B5EF4-FFF2-40B4-BE49-F238E27FC236}">
                    <a16:creationId xmlns:a16="http://schemas.microsoft.com/office/drawing/2014/main" id="{446AB0AD-A71D-405E-8C1A-AB3AB864120D}"/>
                  </a:ext>
                </a:extLst>
              </p:cNvPr>
              <p:cNvSpPr>
                <a:spLocks noChangeShapeType="1"/>
              </p:cNvSpPr>
              <p:nvPr/>
            </p:nvSpPr>
            <p:spPr bwMode="auto">
              <a:xfrm>
                <a:off x="8413" y="47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3" name="Text Box 1066">
                <a:extLst>
                  <a:ext uri="{FF2B5EF4-FFF2-40B4-BE49-F238E27FC236}">
                    <a16:creationId xmlns:a16="http://schemas.microsoft.com/office/drawing/2014/main" id="{B8320A11-2599-4D29-A0E1-01B113A2BF55}"/>
                  </a:ext>
                </a:extLst>
              </p:cNvPr>
              <p:cNvSpPr txBox="1">
                <a:spLocks noChangeArrowheads="1"/>
              </p:cNvSpPr>
              <p:nvPr/>
            </p:nvSpPr>
            <p:spPr bwMode="auto">
              <a:xfrm>
                <a:off x="8593" y="4560"/>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CD</a:t>
                </a:r>
                <a:r>
                  <a:rPr lang="zh-CN" altLang="en-US" sz="1400">
                    <a:solidFill>
                      <a:schemeClr val="accent2"/>
                    </a:solidFill>
                    <a:latin typeface="华文新魏" panose="02010800040101010101" pitchFamily="2" charset="-122"/>
                    <a:ea typeface="华文新魏" panose="02010800040101010101" pitchFamily="2" charset="-122"/>
                  </a:rPr>
                  <a:t>驱动器</a:t>
                </a:r>
              </a:p>
            </p:txBody>
          </p:sp>
          <p:sp>
            <p:nvSpPr>
              <p:cNvPr id="21604" name="Line 1067">
                <a:extLst>
                  <a:ext uri="{FF2B5EF4-FFF2-40B4-BE49-F238E27FC236}">
                    <a16:creationId xmlns:a16="http://schemas.microsoft.com/office/drawing/2014/main" id="{A1C6BDAE-465E-470E-9939-621A3228B10A}"/>
                  </a:ext>
                </a:extLst>
              </p:cNvPr>
              <p:cNvSpPr>
                <a:spLocks noChangeShapeType="1"/>
              </p:cNvSpPr>
              <p:nvPr/>
            </p:nvSpPr>
            <p:spPr bwMode="auto">
              <a:xfrm>
                <a:off x="8413" y="518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5" name="Text Box 1068">
                <a:extLst>
                  <a:ext uri="{FF2B5EF4-FFF2-40B4-BE49-F238E27FC236}">
                    <a16:creationId xmlns:a16="http://schemas.microsoft.com/office/drawing/2014/main" id="{3CB90860-D505-41BC-A7F9-BF482885A56A}"/>
                  </a:ext>
                </a:extLst>
              </p:cNvPr>
              <p:cNvSpPr txBox="1">
                <a:spLocks noChangeArrowheads="1"/>
              </p:cNvSpPr>
              <p:nvPr/>
            </p:nvSpPr>
            <p:spPr bwMode="auto">
              <a:xfrm>
                <a:off x="8593" y="502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1606" name="Line 1069">
                <a:extLst>
                  <a:ext uri="{FF2B5EF4-FFF2-40B4-BE49-F238E27FC236}">
                    <a16:creationId xmlns:a16="http://schemas.microsoft.com/office/drawing/2014/main" id="{E6BB8F3A-BCCA-4333-8964-046C323A3B67}"/>
                  </a:ext>
                </a:extLst>
              </p:cNvPr>
              <p:cNvSpPr>
                <a:spLocks noChangeShapeType="1"/>
              </p:cNvSpPr>
              <p:nvPr/>
            </p:nvSpPr>
            <p:spPr bwMode="auto">
              <a:xfrm>
                <a:off x="8053" y="565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7" name="Text Box 1070">
                <a:extLst>
                  <a:ext uri="{FF2B5EF4-FFF2-40B4-BE49-F238E27FC236}">
                    <a16:creationId xmlns:a16="http://schemas.microsoft.com/office/drawing/2014/main" id="{B4E1D0C4-998D-4CA2-8056-4FAAC2751C27}"/>
                  </a:ext>
                </a:extLst>
              </p:cNvPr>
              <p:cNvSpPr txBox="1">
                <a:spLocks noChangeArrowheads="1"/>
              </p:cNvSpPr>
              <p:nvPr/>
            </p:nvSpPr>
            <p:spPr bwMode="auto">
              <a:xfrm>
                <a:off x="8233" y="5496"/>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网络邻居</a:t>
                </a:r>
              </a:p>
            </p:txBody>
          </p:sp>
          <p:sp>
            <p:nvSpPr>
              <p:cNvPr id="21608" name="Line 1071">
                <a:extLst>
                  <a:ext uri="{FF2B5EF4-FFF2-40B4-BE49-F238E27FC236}">
                    <a16:creationId xmlns:a16="http://schemas.microsoft.com/office/drawing/2014/main" id="{1AECAB1C-DF34-4380-BDF5-4BAF39789517}"/>
                  </a:ext>
                </a:extLst>
              </p:cNvPr>
              <p:cNvSpPr>
                <a:spLocks noChangeShapeType="1"/>
              </p:cNvSpPr>
              <p:nvPr/>
            </p:nvSpPr>
            <p:spPr bwMode="auto">
              <a:xfrm>
                <a:off x="8053" y="61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9" name="Text Box 1072">
                <a:extLst>
                  <a:ext uri="{FF2B5EF4-FFF2-40B4-BE49-F238E27FC236}">
                    <a16:creationId xmlns:a16="http://schemas.microsoft.com/office/drawing/2014/main" id="{C13011A5-28DA-403A-8606-9EFA455C38CF}"/>
                  </a:ext>
                </a:extLst>
              </p:cNvPr>
              <p:cNvSpPr txBox="1">
                <a:spLocks noChangeArrowheads="1"/>
              </p:cNvSpPr>
              <p:nvPr/>
            </p:nvSpPr>
            <p:spPr bwMode="auto">
              <a:xfrm>
                <a:off x="8233" y="5964"/>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回收站</a:t>
                </a:r>
              </a:p>
            </p:txBody>
          </p:sp>
          <p:sp>
            <p:nvSpPr>
              <p:cNvPr id="21610" name="Line 1073">
                <a:extLst>
                  <a:ext uri="{FF2B5EF4-FFF2-40B4-BE49-F238E27FC236}">
                    <a16:creationId xmlns:a16="http://schemas.microsoft.com/office/drawing/2014/main" id="{988D0A2D-F1BC-4278-92F0-9EBB9C102B47}"/>
                  </a:ext>
                </a:extLst>
              </p:cNvPr>
              <p:cNvSpPr>
                <a:spLocks noChangeShapeType="1"/>
              </p:cNvSpPr>
              <p:nvPr/>
            </p:nvSpPr>
            <p:spPr bwMode="auto">
              <a:xfrm>
                <a:off x="8053" y="65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1" name="Text Box 1074">
                <a:extLst>
                  <a:ext uri="{FF2B5EF4-FFF2-40B4-BE49-F238E27FC236}">
                    <a16:creationId xmlns:a16="http://schemas.microsoft.com/office/drawing/2014/main" id="{F518688E-4DFD-4AA1-A39C-B18DF51DA262}"/>
                  </a:ext>
                </a:extLst>
              </p:cNvPr>
              <p:cNvSpPr txBox="1">
                <a:spLocks noChangeArrowheads="1"/>
              </p:cNvSpPr>
              <p:nvPr/>
            </p:nvSpPr>
            <p:spPr bwMode="auto">
              <a:xfrm>
                <a:off x="8233" y="6432"/>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21510" name="Text Box 1075">
              <a:extLst>
                <a:ext uri="{FF2B5EF4-FFF2-40B4-BE49-F238E27FC236}">
                  <a16:creationId xmlns:a16="http://schemas.microsoft.com/office/drawing/2014/main" id="{56415A32-85CD-4EDB-9002-8C68CF30A570}"/>
                </a:ext>
              </a:extLst>
            </p:cNvPr>
            <p:cNvSpPr txBox="1">
              <a:spLocks noChangeArrowheads="1"/>
            </p:cNvSpPr>
            <p:nvPr/>
          </p:nvSpPr>
          <p:spPr bwMode="auto">
            <a:xfrm>
              <a:off x="4192" y="754"/>
              <a:ext cx="420"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桌面</a:t>
              </a:r>
            </a:p>
          </p:txBody>
        </p:sp>
        <p:sp>
          <p:nvSpPr>
            <p:cNvPr id="21511" name="Line 1076">
              <a:extLst>
                <a:ext uri="{FF2B5EF4-FFF2-40B4-BE49-F238E27FC236}">
                  <a16:creationId xmlns:a16="http://schemas.microsoft.com/office/drawing/2014/main" id="{D9AF89B5-B701-4B38-9967-4AED2E740C49}"/>
                </a:ext>
              </a:extLst>
            </p:cNvPr>
            <p:cNvSpPr>
              <a:spLocks noChangeShapeType="1"/>
            </p:cNvSpPr>
            <p:nvPr/>
          </p:nvSpPr>
          <p:spPr bwMode="auto">
            <a:xfrm>
              <a:off x="4402" y="1064"/>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Text Box 1077">
              <a:extLst>
                <a:ext uri="{FF2B5EF4-FFF2-40B4-BE49-F238E27FC236}">
                  <a16:creationId xmlns:a16="http://schemas.microsoft.com/office/drawing/2014/main" id="{CE4BF7D6-47D6-4161-9895-0A239B94AC38}"/>
                </a:ext>
              </a:extLst>
            </p:cNvPr>
            <p:cNvSpPr txBox="1">
              <a:spLocks noChangeArrowheads="1"/>
            </p:cNvSpPr>
            <p:nvPr/>
          </p:nvSpPr>
          <p:spPr bwMode="auto">
            <a:xfrm>
              <a:off x="4507" y="961"/>
              <a:ext cx="596" cy="2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我的电脑</a:t>
              </a:r>
            </a:p>
          </p:txBody>
        </p:sp>
        <p:sp>
          <p:nvSpPr>
            <p:cNvPr id="21513" name="Line 1078">
              <a:extLst>
                <a:ext uri="{FF2B5EF4-FFF2-40B4-BE49-F238E27FC236}">
                  <a16:creationId xmlns:a16="http://schemas.microsoft.com/office/drawing/2014/main" id="{8C561B64-A131-4172-AE10-1B44175982EC}"/>
                </a:ext>
              </a:extLst>
            </p:cNvPr>
            <p:cNvSpPr>
              <a:spLocks noChangeShapeType="1"/>
            </p:cNvSpPr>
            <p:nvPr/>
          </p:nvSpPr>
          <p:spPr bwMode="auto">
            <a:xfrm>
              <a:off x="4612" y="1168"/>
              <a:ext cx="0" cy="17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079">
              <a:extLst>
                <a:ext uri="{FF2B5EF4-FFF2-40B4-BE49-F238E27FC236}">
                  <a16:creationId xmlns:a16="http://schemas.microsoft.com/office/drawing/2014/main" id="{DBF451DB-7A34-4423-BD9D-3642479A51AF}"/>
                </a:ext>
              </a:extLst>
            </p:cNvPr>
            <p:cNvSpPr>
              <a:spLocks noChangeShapeType="1"/>
            </p:cNvSpPr>
            <p:nvPr/>
          </p:nvSpPr>
          <p:spPr bwMode="auto">
            <a:xfrm>
              <a:off x="4612" y="1271"/>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Text Box 1080">
              <a:extLst>
                <a:ext uri="{FF2B5EF4-FFF2-40B4-BE49-F238E27FC236}">
                  <a16:creationId xmlns:a16="http://schemas.microsoft.com/office/drawing/2014/main" id="{81FFEFC0-3AAF-439C-A4C1-3861C4804A31}"/>
                </a:ext>
              </a:extLst>
            </p:cNvPr>
            <p:cNvSpPr txBox="1">
              <a:spLocks noChangeArrowheads="1"/>
            </p:cNvSpPr>
            <p:nvPr/>
          </p:nvSpPr>
          <p:spPr bwMode="auto">
            <a:xfrm>
              <a:off x="4717" y="1168"/>
              <a:ext cx="658" cy="1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软盘</a:t>
              </a:r>
              <a:r>
                <a:rPr lang="en-US" altLang="zh-CN" sz="1400">
                  <a:solidFill>
                    <a:schemeClr val="accent2"/>
                  </a:solidFill>
                  <a:latin typeface="华文新魏" panose="02010800040101010101" pitchFamily="2" charset="-122"/>
                  <a:ea typeface="华文新魏" panose="02010800040101010101" pitchFamily="2" charset="-122"/>
                </a:rPr>
                <a:t>(A:)</a:t>
              </a:r>
            </a:p>
          </p:txBody>
        </p:sp>
        <p:sp>
          <p:nvSpPr>
            <p:cNvPr id="21516" name="Line 1081">
              <a:extLst>
                <a:ext uri="{FF2B5EF4-FFF2-40B4-BE49-F238E27FC236}">
                  <a16:creationId xmlns:a16="http://schemas.microsoft.com/office/drawing/2014/main" id="{B7ED6825-91AD-4080-97C7-414233A30202}"/>
                </a:ext>
              </a:extLst>
            </p:cNvPr>
            <p:cNvSpPr>
              <a:spLocks noChangeShapeType="1"/>
            </p:cNvSpPr>
            <p:nvPr/>
          </p:nvSpPr>
          <p:spPr bwMode="auto">
            <a:xfrm>
              <a:off x="4612" y="147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Text Box 1082">
              <a:extLst>
                <a:ext uri="{FF2B5EF4-FFF2-40B4-BE49-F238E27FC236}">
                  <a16:creationId xmlns:a16="http://schemas.microsoft.com/office/drawing/2014/main" id="{403CE3DD-A6A2-413F-8F0A-52F1DA9250DD}"/>
                </a:ext>
              </a:extLst>
            </p:cNvPr>
            <p:cNvSpPr txBox="1">
              <a:spLocks noChangeArrowheads="1"/>
            </p:cNvSpPr>
            <p:nvPr/>
          </p:nvSpPr>
          <p:spPr bwMode="auto">
            <a:xfrm>
              <a:off x="4717" y="1375"/>
              <a:ext cx="748" cy="1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(C:)</a:t>
              </a:r>
            </a:p>
          </p:txBody>
        </p:sp>
        <p:sp>
          <p:nvSpPr>
            <p:cNvPr id="21518" name="Text Box 1083">
              <a:extLst>
                <a:ext uri="{FF2B5EF4-FFF2-40B4-BE49-F238E27FC236}">
                  <a16:creationId xmlns:a16="http://schemas.microsoft.com/office/drawing/2014/main" id="{0153BF0D-4450-4C54-AFF8-D2738A67E70C}"/>
                </a:ext>
              </a:extLst>
            </p:cNvPr>
            <p:cNvSpPr txBox="1">
              <a:spLocks noChangeArrowheads="1"/>
            </p:cNvSpPr>
            <p:nvPr/>
          </p:nvSpPr>
          <p:spPr bwMode="auto">
            <a:xfrm>
              <a:off x="4717" y="1582"/>
              <a:ext cx="794"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(D:)</a:t>
              </a:r>
            </a:p>
          </p:txBody>
        </p:sp>
        <p:sp>
          <p:nvSpPr>
            <p:cNvPr id="21519" name="Line 1084">
              <a:extLst>
                <a:ext uri="{FF2B5EF4-FFF2-40B4-BE49-F238E27FC236}">
                  <a16:creationId xmlns:a16="http://schemas.microsoft.com/office/drawing/2014/main" id="{9025FB7D-4319-4F71-BB0C-A042B286C3EE}"/>
                </a:ext>
              </a:extLst>
            </p:cNvPr>
            <p:cNvSpPr>
              <a:spLocks noChangeShapeType="1"/>
            </p:cNvSpPr>
            <p:nvPr/>
          </p:nvSpPr>
          <p:spPr bwMode="auto">
            <a:xfrm>
              <a:off x="4612" y="1685"/>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085">
              <a:extLst>
                <a:ext uri="{FF2B5EF4-FFF2-40B4-BE49-F238E27FC236}">
                  <a16:creationId xmlns:a16="http://schemas.microsoft.com/office/drawing/2014/main" id="{0036ED52-5D90-4BB0-B965-E71DE205164C}"/>
                </a:ext>
              </a:extLst>
            </p:cNvPr>
            <p:cNvSpPr>
              <a:spLocks noChangeShapeType="1"/>
            </p:cNvSpPr>
            <p:nvPr/>
          </p:nvSpPr>
          <p:spPr bwMode="auto">
            <a:xfrm>
              <a:off x="4822" y="1789"/>
              <a:ext cx="0" cy="6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086">
              <a:extLst>
                <a:ext uri="{FF2B5EF4-FFF2-40B4-BE49-F238E27FC236}">
                  <a16:creationId xmlns:a16="http://schemas.microsoft.com/office/drawing/2014/main" id="{9B7B04E5-9C24-4762-AAC1-8272DF790608}"/>
                </a:ext>
              </a:extLst>
            </p:cNvPr>
            <p:cNvSpPr>
              <a:spLocks noChangeShapeType="1"/>
            </p:cNvSpPr>
            <p:nvPr/>
          </p:nvSpPr>
          <p:spPr bwMode="auto">
            <a:xfrm>
              <a:off x="4822" y="1892"/>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Text Box 1087">
              <a:extLst>
                <a:ext uri="{FF2B5EF4-FFF2-40B4-BE49-F238E27FC236}">
                  <a16:creationId xmlns:a16="http://schemas.microsoft.com/office/drawing/2014/main" id="{5550D037-463A-4B01-836D-B3539E90FDA2}"/>
                </a:ext>
              </a:extLst>
            </p:cNvPr>
            <p:cNvSpPr txBox="1">
              <a:spLocks noChangeArrowheads="1"/>
            </p:cNvSpPr>
            <p:nvPr/>
          </p:nvSpPr>
          <p:spPr bwMode="auto">
            <a:xfrm>
              <a:off x="4926" y="1789"/>
              <a:ext cx="403" cy="37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user1</a:t>
              </a:r>
            </a:p>
          </p:txBody>
        </p:sp>
        <p:sp>
          <p:nvSpPr>
            <p:cNvPr id="21523" name="Line 1088">
              <a:extLst>
                <a:ext uri="{FF2B5EF4-FFF2-40B4-BE49-F238E27FC236}">
                  <a16:creationId xmlns:a16="http://schemas.microsoft.com/office/drawing/2014/main" id="{FBF8610C-E487-4708-8952-F24E143BE58C}"/>
                </a:ext>
              </a:extLst>
            </p:cNvPr>
            <p:cNvSpPr>
              <a:spLocks noChangeShapeType="1"/>
            </p:cNvSpPr>
            <p:nvPr/>
          </p:nvSpPr>
          <p:spPr bwMode="auto">
            <a:xfrm>
              <a:off x="4822" y="2203"/>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Text Box 1089">
              <a:extLst>
                <a:ext uri="{FF2B5EF4-FFF2-40B4-BE49-F238E27FC236}">
                  <a16:creationId xmlns:a16="http://schemas.microsoft.com/office/drawing/2014/main" id="{6A8ADD73-38A9-4EE3-9054-22960F472E35}"/>
                </a:ext>
              </a:extLst>
            </p:cNvPr>
            <p:cNvSpPr txBox="1">
              <a:spLocks noChangeArrowheads="1"/>
            </p:cNvSpPr>
            <p:nvPr/>
          </p:nvSpPr>
          <p:spPr bwMode="auto">
            <a:xfrm>
              <a:off x="4926" y="1996"/>
              <a:ext cx="525" cy="3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user2</a:t>
              </a:r>
            </a:p>
          </p:txBody>
        </p:sp>
        <p:sp>
          <p:nvSpPr>
            <p:cNvPr id="21525" name="Line 1090">
              <a:extLst>
                <a:ext uri="{FF2B5EF4-FFF2-40B4-BE49-F238E27FC236}">
                  <a16:creationId xmlns:a16="http://schemas.microsoft.com/office/drawing/2014/main" id="{4AF05BB9-0ABF-4B3E-924B-A30FF906A74A}"/>
                </a:ext>
              </a:extLst>
            </p:cNvPr>
            <p:cNvSpPr>
              <a:spLocks noChangeShapeType="1"/>
            </p:cNvSpPr>
            <p:nvPr/>
          </p:nvSpPr>
          <p:spPr bwMode="auto">
            <a:xfrm>
              <a:off x="4822" y="2410"/>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Text Box 1091">
              <a:extLst>
                <a:ext uri="{FF2B5EF4-FFF2-40B4-BE49-F238E27FC236}">
                  <a16:creationId xmlns:a16="http://schemas.microsoft.com/office/drawing/2014/main" id="{F353D1CC-26C3-48B3-A528-55A035E19379}"/>
                </a:ext>
              </a:extLst>
            </p:cNvPr>
            <p:cNvSpPr txBox="1">
              <a:spLocks noChangeArrowheads="1"/>
            </p:cNvSpPr>
            <p:nvPr/>
          </p:nvSpPr>
          <p:spPr bwMode="auto">
            <a:xfrm>
              <a:off x="4926" y="2306"/>
              <a:ext cx="525" cy="21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1527" name="Line 1092">
              <a:extLst>
                <a:ext uri="{FF2B5EF4-FFF2-40B4-BE49-F238E27FC236}">
                  <a16:creationId xmlns:a16="http://schemas.microsoft.com/office/drawing/2014/main" id="{4D470C34-5C7C-4429-B686-EC32E3D6C546}"/>
                </a:ext>
              </a:extLst>
            </p:cNvPr>
            <p:cNvSpPr>
              <a:spLocks noChangeShapeType="1"/>
            </p:cNvSpPr>
            <p:nvPr/>
          </p:nvSpPr>
          <p:spPr bwMode="auto">
            <a:xfrm>
              <a:off x="4612" y="2616"/>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Text Box 1093">
              <a:extLst>
                <a:ext uri="{FF2B5EF4-FFF2-40B4-BE49-F238E27FC236}">
                  <a16:creationId xmlns:a16="http://schemas.microsoft.com/office/drawing/2014/main" id="{7524264D-516A-4BA4-822E-997B35F8B5D9}"/>
                </a:ext>
              </a:extLst>
            </p:cNvPr>
            <p:cNvSpPr txBox="1">
              <a:spLocks noChangeArrowheads="1"/>
            </p:cNvSpPr>
            <p:nvPr/>
          </p:nvSpPr>
          <p:spPr bwMode="auto">
            <a:xfrm>
              <a:off x="4717" y="2513"/>
              <a:ext cx="794" cy="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CD</a:t>
              </a:r>
              <a:r>
                <a:rPr lang="zh-CN" altLang="en-US" sz="1400">
                  <a:solidFill>
                    <a:schemeClr val="accent2"/>
                  </a:solidFill>
                  <a:latin typeface="华文新魏" panose="02010800040101010101" pitchFamily="2" charset="-122"/>
                  <a:ea typeface="华文新魏" panose="02010800040101010101" pitchFamily="2" charset="-122"/>
                </a:rPr>
                <a:t>驱动器</a:t>
              </a:r>
              <a:r>
                <a:rPr lang="en-US" altLang="zh-CN" sz="1400">
                  <a:solidFill>
                    <a:schemeClr val="accent2"/>
                  </a:solidFill>
                  <a:latin typeface="华文新魏" panose="02010800040101010101" pitchFamily="2" charset="-122"/>
                  <a:ea typeface="华文新魏" panose="02010800040101010101" pitchFamily="2" charset="-122"/>
                </a:rPr>
                <a:t>(E:)</a:t>
              </a:r>
            </a:p>
          </p:txBody>
        </p:sp>
        <p:sp>
          <p:nvSpPr>
            <p:cNvPr id="21529" name="Line 1094">
              <a:extLst>
                <a:ext uri="{FF2B5EF4-FFF2-40B4-BE49-F238E27FC236}">
                  <a16:creationId xmlns:a16="http://schemas.microsoft.com/office/drawing/2014/main" id="{C921C14A-AF9E-4F84-932D-E277F76595B7}"/>
                </a:ext>
              </a:extLst>
            </p:cNvPr>
            <p:cNvSpPr>
              <a:spLocks noChangeShapeType="1"/>
            </p:cNvSpPr>
            <p:nvPr/>
          </p:nvSpPr>
          <p:spPr bwMode="auto">
            <a:xfrm>
              <a:off x="4612" y="2927"/>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Text Box 1095">
              <a:extLst>
                <a:ext uri="{FF2B5EF4-FFF2-40B4-BE49-F238E27FC236}">
                  <a16:creationId xmlns:a16="http://schemas.microsoft.com/office/drawing/2014/main" id="{4968D2F1-999B-4D4D-BD5B-A90A1503FF42}"/>
                </a:ext>
              </a:extLst>
            </p:cNvPr>
            <p:cNvSpPr txBox="1">
              <a:spLocks noChangeArrowheads="1"/>
            </p:cNvSpPr>
            <p:nvPr/>
          </p:nvSpPr>
          <p:spPr bwMode="auto">
            <a:xfrm>
              <a:off x="4717" y="2823"/>
              <a:ext cx="524" cy="3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1531" name="Line 1096">
              <a:extLst>
                <a:ext uri="{FF2B5EF4-FFF2-40B4-BE49-F238E27FC236}">
                  <a16:creationId xmlns:a16="http://schemas.microsoft.com/office/drawing/2014/main" id="{4B262193-137D-4CA0-9F85-0DC96ACE3B34}"/>
                </a:ext>
              </a:extLst>
            </p:cNvPr>
            <p:cNvSpPr>
              <a:spLocks noChangeShapeType="1"/>
            </p:cNvSpPr>
            <p:nvPr/>
          </p:nvSpPr>
          <p:spPr bwMode="auto">
            <a:xfrm>
              <a:off x="4402" y="3237"/>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Text Box 1097">
              <a:extLst>
                <a:ext uri="{FF2B5EF4-FFF2-40B4-BE49-F238E27FC236}">
                  <a16:creationId xmlns:a16="http://schemas.microsoft.com/office/drawing/2014/main" id="{D1442067-09F0-44C5-87F7-F2BE20A98D1E}"/>
                </a:ext>
              </a:extLst>
            </p:cNvPr>
            <p:cNvSpPr txBox="1">
              <a:spLocks noChangeArrowheads="1"/>
            </p:cNvSpPr>
            <p:nvPr/>
          </p:nvSpPr>
          <p:spPr bwMode="auto">
            <a:xfrm>
              <a:off x="4507" y="3134"/>
              <a:ext cx="596" cy="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网络邻居</a:t>
              </a:r>
            </a:p>
          </p:txBody>
        </p:sp>
        <p:sp>
          <p:nvSpPr>
            <p:cNvPr id="21533" name="Line 1098">
              <a:extLst>
                <a:ext uri="{FF2B5EF4-FFF2-40B4-BE49-F238E27FC236}">
                  <a16:creationId xmlns:a16="http://schemas.microsoft.com/office/drawing/2014/main" id="{D8B88E4D-D91F-4EBA-971C-392D2E3FDF99}"/>
                </a:ext>
              </a:extLst>
            </p:cNvPr>
            <p:cNvSpPr>
              <a:spLocks noChangeShapeType="1"/>
            </p:cNvSpPr>
            <p:nvPr/>
          </p:nvSpPr>
          <p:spPr bwMode="auto">
            <a:xfrm>
              <a:off x="4402" y="354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Text Box 1099">
              <a:extLst>
                <a:ext uri="{FF2B5EF4-FFF2-40B4-BE49-F238E27FC236}">
                  <a16:creationId xmlns:a16="http://schemas.microsoft.com/office/drawing/2014/main" id="{478D0CD5-4ABF-4C5C-9854-C36A4D39B2DE}"/>
                </a:ext>
              </a:extLst>
            </p:cNvPr>
            <p:cNvSpPr txBox="1">
              <a:spLocks noChangeArrowheads="1"/>
            </p:cNvSpPr>
            <p:nvPr/>
          </p:nvSpPr>
          <p:spPr bwMode="auto">
            <a:xfrm>
              <a:off x="4507" y="3444"/>
              <a:ext cx="460" cy="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回收站</a:t>
              </a:r>
            </a:p>
          </p:txBody>
        </p:sp>
        <p:sp>
          <p:nvSpPr>
            <p:cNvPr id="21535" name="Line 1100">
              <a:extLst>
                <a:ext uri="{FF2B5EF4-FFF2-40B4-BE49-F238E27FC236}">
                  <a16:creationId xmlns:a16="http://schemas.microsoft.com/office/drawing/2014/main" id="{599E127A-4E54-4C97-88DB-BC355EFB3118}"/>
                </a:ext>
              </a:extLst>
            </p:cNvPr>
            <p:cNvSpPr>
              <a:spLocks noChangeShapeType="1"/>
            </p:cNvSpPr>
            <p:nvPr/>
          </p:nvSpPr>
          <p:spPr bwMode="auto">
            <a:xfrm>
              <a:off x="4402" y="385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6" name="Text Box 1101">
              <a:extLst>
                <a:ext uri="{FF2B5EF4-FFF2-40B4-BE49-F238E27FC236}">
                  <a16:creationId xmlns:a16="http://schemas.microsoft.com/office/drawing/2014/main" id="{54B08740-F97F-4338-ADD8-B6D3BB629CBC}"/>
                </a:ext>
              </a:extLst>
            </p:cNvPr>
            <p:cNvSpPr txBox="1">
              <a:spLocks noChangeArrowheads="1"/>
            </p:cNvSpPr>
            <p:nvPr/>
          </p:nvSpPr>
          <p:spPr bwMode="auto">
            <a:xfrm>
              <a:off x="4507" y="3800"/>
              <a:ext cx="323" cy="1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1537" name="Line 1102">
              <a:extLst>
                <a:ext uri="{FF2B5EF4-FFF2-40B4-BE49-F238E27FC236}">
                  <a16:creationId xmlns:a16="http://schemas.microsoft.com/office/drawing/2014/main" id="{52884213-E717-4173-B5D9-6DDE5D27C968}"/>
                </a:ext>
              </a:extLst>
            </p:cNvPr>
            <p:cNvSpPr>
              <a:spLocks noChangeShapeType="1"/>
            </p:cNvSpPr>
            <p:nvPr/>
          </p:nvSpPr>
          <p:spPr bwMode="auto">
            <a:xfrm>
              <a:off x="4402" y="961"/>
              <a:ext cx="0" cy="28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Text Box 1103">
              <a:extLst>
                <a:ext uri="{FF2B5EF4-FFF2-40B4-BE49-F238E27FC236}">
                  <a16:creationId xmlns:a16="http://schemas.microsoft.com/office/drawing/2014/main" id="{49CB8139-C673-45D5-9264-C262973BFCEC}"/>
                </a:ext>
              </a:extLst>
            </p:cNvPr>
            <p:cNvSpPr txBox="1">
              <a:spLocks noChangeArrowheads="1"/>
            </p:cNvSpPr>
            <p:nvPr/>
          </p:nvSpPr>
          <p:spPr bwMode="auto">
            <a:xfrm>
              <a:off x="3971" y="2927"/>
              <a:ext cx="224" cy="186"/>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B</a:t>
              </a:r>
            </a:p>
          </p:txBody>
        </p:sp>
        <p:sp>
          <p:nvSpPr>
            <p:cNvPr id="21539" name="Text Box 1104">
              <a:extLst>
                <a:ext uri="{FF2B5EF4-FFF2-40B4-BE49-F238E27FC236}">
                  <a16:creationId xmlns:a16="http://schemas.microsoft.com/office/drawing/2014/main" id="{6926BE0C-7062-418F-ACAE-9290F9A03BBB}"/>
                </a:ext>
              </a:extLst>
            </p:cNvPr>
            <p:cNvSpPr txBox="1">
              <a:spLocks noChangeArrowheads="1"/>
            </p:cNvSpPr>
            <p:nvPr/>
          </p:nvSpPr>
          <p:spPr bwMode="auto">
            <a:xfrm>
              <a:off x="3218" y="2927"/>
              <a:ext cx="524" cy="186"/>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testfile.c</a:t>
              </a:r>
            </a:p>
          </p:txBody>
        </p:sp>
        <p:sp>
          <p:nvSpPr>
            <p:cNvPr id="21540" name="Text Box 1105">
              <a:extLst>
                <a:ext uri="{FF2B5EF4-FFF2-40B4-BE49-F238E27FC236}">
                  <a16:creationId xmlns:a16="http://schemas.microsoft.com/office/drawing/2014/main" id="{F313CC12-A494-40F4-BBC4-1C95B9791A4E}"/>
                </a:ext>
              </a:extLst>
            </p:cNvPr>
            <p:cNvSpPr txBox="1">
              <a:spLocks noChangeArrowheads="1"/>
            </p:cNvSpPr>
            <p:nvPr/>
          </p:nvSpPr>
          <p:spPr bwMode="auto">
            <a:xfrm>
              <a:off x="204" y="2306"/>
              <a:ext cx="408" cy="17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tty00</a:t>
              </a:r>
            </a:p>
          </p:txBody>
        </p:sp>
        <p:sp>
          <p:nvSpPr>
            <p:cNvPr id="21541" name="Text Box 1106">
              <a:extLst>
                <a:ext uri="{FF2B5EF4-FFF2-40B4-BE49-F238E27FC236}">
                  <a16:creationId xmlns:a16="http://schemas.microsoft.com/office/drawing/2014/main" id="{16B8BFBB-C031-4930-B63E-6AF3DE6302CE}"/>
                </a:ext>
              </a:extLst>
            </p:cNvPr>
            <p:cNvSpPr txBox="1">
              <a:spLocks noChangeArrowheads="1"/>
            </p:cNvSpPr>
            <p:nvPr/>
          </p:nvSpPr>
          <p:spPr bwMode="auto">
            <a:xfrm>
              <a:off x="1711" y="1271"/>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2"/>
                  </a:solidFill>
                  <a:latin typeface="华文新魏" panose="02010800040101010101" pitchFamily="2" charset="-122"/>
                  <a:ea typeface="华文新魏" panose="02010800040101010101" pitchFamily="2" charset="-122"/>
                </a:rPr>
                <a:t>／</a:t>
              </a:r>
            </a:p>
          </p:txBody>
        </p:sp>
        <p:sp>
          <p:nvSpPr>
            <p:cNvPr id="21542" name="Text Box 1107">
              <a:extLst>
                <a:ext uri="{FF2B5EF4-FFF2-40B4-BE49-F238E27FC236}">
                  <a16:creationId xmlns:a16="http://schemas.microsoft.com/office/drawing/2014/main" id="{98D28CAC-0617-4D1F-B248-EABC33B5C823}"/>
                </a:ext>
              </a:extLst>
            </p:cNvPr>
            <p:cNvSpPr txBox="1">
              <a:spLocks noChangeArrowheads="1"/>
            </p:cNvSpPr>
            <p:nvPr/>
          </p:nvSpPr>
          <p:spPr bwMode="auto">
            <a:xfrm>
              <a:off x="527"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dev</a:t>
              </a:r>
            </a:p>
          </p:txBody>
        </p:sp>
        <p:sp>
          <p:nvSpPr>
            <p:cNvPr id="21543" name="Text Box 1108">
              <a:extLst>
                <a:ext uri="{FF2B5EF4-FFF2-40B4-BE49-F238E27FC236}">
                  <a16:creationId xmlns:a16="http://schemas.microsoft.com/office/drawing/2014/main" id="{2DAE2FE3-96BA-4EC7-AEB1-C4EECE20D004}"/>
                </a:ext>
              </a:extLst>
            </p:cNvPr>
            <p:cNvSpPr txBox="1">
              <a:spLocks noChangeArrowheads="1"/>
            </p:cNvSpPr>
            <p:nvPr/>
          </p:nvSpPr>
          <p:spPr bwMode="auto">
            <a:xfrm>
              <a:off x="1173"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usr</a:t>
              </a:r>
            </a:p>
          </p:txBody>
        </p:sp>
        <p:sp>
          <p:nvSpPr>
            <p:cNvPr id="21544" name="Text Box 1109">
              <a:extLst>
                <a:ext uri="{FF2B5EF4-FFF2-40B4-BE49-F238E27FC236}">
                  <a16:creationId xmlns:a16="http://schemas.microsoft.com/office/drawing/2014/main" id="{B59817DA-CD81-4A53-8B58-45E5C1642B8C}"/>
                </a:ext>
              </a:extLst>
            </p:cNvPr>
            <p:cNvSpPr txBox="1">
              <a:spLocks noChangeArrowheads="1"/>
            </p:cNvSpPr>
            <p:nvPr/>
          </p:nvSpPr>
          <p:spPr bwMode="auto">
            <a:xfrm>
              <a:off x="171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lib</a:t>
              </a:r>
            </a:p>
          </p:txBody>
        </p:sp>
        <p:sp>
          <p:nvSpPr>
            <p:cNvPr id="21545" name="Text Box 1110">
              <a:extLst>
                <a:ext uri="{FF2B5EF4-FFF2-40B4-BE49-F238E27FC236}">
                  <a16:creationId xmlns:a16="http://schemas.microsoft.com/office/drawing/2014/main" id="{4CA22230-E461-4CE7-94D4-3C8BFF1A8C58}"/>
                </a:ext>
              </a:extLst>
            </p:cNvPr>
            <p:cNvSpPr txBox="1">
              <a:spLocks noChangeArrowheads="1"/>
            </p:cNvSpPr>
            <p:nvPr/>
          </p:nvSpPr>
          <p:spPr bwMode="auto">
            <a:xfrm>
              <a:off x="2249"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etc</a:t>
              </a:r>
            </a:p>
          </p:txBody>
        </p:sp>
        <p:sp>
          <p:nvSpPr>
            <p:cNvPr id="21546" name="Text Box 1111">
              <a:extLst>
                <a:ext uri="{FF2B5EF4-FFF2-40B4-BE49-F238E27FC236}">
                  <a16:creationId xmlns:a16="http://schemas.microsoft.com/office/drawing/2014/main" id="{D26D62E9-5461-4CAA-8307-44E13BABF0B8}"/>
                </a:ext>
              </a:extLst>
            </p:cNvPr>
            <p:cNvSpPr txBox="1">
              <a:spLocks noChangeArrowheads="1"/>
            </p:cNvSpPr>
            <p:nvPr/>
          </p:nvSpPr>
          <p:spPr bwMode="auto">
            <a:xfrm>
              <a:off x="2895"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home</a:t>
              </a:r>
            </a:p>
          </p:txBody>
        </p:sp>
        <p:sp>
          <p:nvSpPr>
            <p:cNvPr id="21547" name="Text Box 1112">
              <a:extLst>
                <a:ext uri="{FF2B5EF4-FFF2-40B4-BE49-F238E27FC236}">
                  <a16:creationId xmlns:a16="http://schemas.microsoft.com/office/drawing/2014/main" id="{B42F0838-1D19-49A6-9BB8-579BFA01348C}"/>
                </a:ext>
              </a:extLst>
            </p:cNvPr>
            <p:cNvSpPr txBox="1">
              <a:spLocks noChangeArrowheads="1"/>
            </p:cNvSpPr>
            <p:nvPr/>
          </p:nvSpPr>
          <p:spPr bwMode="auto">
            <a:xfrm>
              <a:off x="742" y="2306"/>
              <a:ext cx="369" cy="17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tty01</a:t>
              </a:r>
            </a:p>
          </p:txBody>
        </p:sp>
        <p:sp>
          <p:nvSpPr>
            <p:cNvPr id="21548" name="Line 1113">
              <a:extLst>
                <a:ext uri="{FF2B5EF4-FFF2-40B4-BE49-F238E27FC236}">
                  <a16:creationId xmlns:a16="http://schemas.microsoft.com/office/drawing/2014/main" id="{4BBBD59A-3820-4F6C-8DB9-D3C038527DDA}"/>
                </a:ext>
              </a:extLst>
            </p:cNvPr>
            <p:cNvSpPr>
              <a:spLocks noChangeShapeType="1"/>
            </p:cNvSpPr>
            <p:nvPr/>
          </p:nvSpPr>
          <p:spPr bwMode="auto">
            <a:xfrm flipH="1">
              <a:off x="419"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49" name="Line 1114">
              <a:extLst>
                <a:ext uri="{FF2B5EF4-FFF2-40B4-BE49-F238E27FC236}">
                  <a16:creationId xmlns:a16="http://schemas.microsoft.com/office/drawing/2014/main" id="{B5C84604-4DA2-4F33-B0A4-C26C26BFB172}"/>
                </a:ext>
              </a:extLst>
            </p:cNvPr>
            <p:cNvSpPr>
              <a:spLocks noChangeShapeType="1"/>
            </p:cNvSpPr>
            <p:nvPr/>
          </p:nvSpPr>
          <p:spPr bwMode="auto">
            <a:xfrm>
              <a:off x="742" y="1996"/>
              <a:ext cx="215"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50" name="Text Box 1115">
              <a:extLst>
                <a:ext uri="{FF2B5EF4-FFF2-40B4-BE49-F238E27FC236}">
                  <a16:creationId xmlns:a16="http://schemas.microsoft.com/office/drawing/2014/main" id="{0D9F18B0-2464-4662-930C-AE59861ABA05}"/>
                </a:ext>
              </a:extLst>
            </p:cNvPr>
            <p:cNvSpPr txBox="1">
              <a:spLocks noChangeArrowheads="1"/>
            </p:cNvSpPr>
            <p:nvPr/>
          </p:nvSpPr>
          <p:spPr bwMode="auto">
            <a:xfrm>
              <a:off x="742" y="2720"/>
              <a:ext cx="431"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bin</a:t>
              </a:r>
            </a:p>
          </p:txBody>
        </p:sp>
        <p:sp>
          <p:nvSpPr>
            <p:cNvPr id="21551" name="Text Box 1116">
              <a:extLst>
                <a:ext uri="{FF2B5EF4-FFF2-40B4-BE49-F238E27FC236}">
                  <a16:creationId xmlns:a16="http://schemas.microsoft.com/office/drawing/2014/main" id="{87C6008F-CD56-41E3-971E-79ABC1C5E8BD}"/>
                </a:ext>
              </a:extLst>
            </p:cNvPr>
            <p:cNvSpPr txBox="1">
              <a:spLocks noChangeArrowheads="1"/>
            </p:cNvSpPr>
            <p:nvPr/>
          </p:nvSpPr>
          <p:spPr bwMode="auto">
            <a:xfrm>
              <a:off x="1065" y="2720"/>
              <a:ext cx="430"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lib</a:t>
              </a:r>
            </a:p>
          </p:txBody>
        </p:sp>
        <p:sp>
          <p:nvSpPr>
            <p:cNvPr id="21552" name="Text Box 1117">
              <a:extLst>
                <a:ext uri="{FF2B5EF4-FFF2-40B4-BE49-F238E27FC236}">
                  <a16:creationId xmlns:a16="http://schemas.microsoft.com/office/drawing/2014/main" id="{1BE2903A-139C-42BB-BCD6-FAF20D50B483}"/>
                </a:ext>
              </a:extLst>
            </p:cNvPr>
            <p:cNvSpPr txBox="1">
              <a:spLocks noChangeArrowheads="1"/>
            </p:cNvSpPr>
            <p:nvPr/>
          </p:nvSpPr>
          <p:spPr bwMode="auto">
            <a:xfrm>
              <a:off x="1388" y="2720"/>
              <a:ext cx="645"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man  tmp</a:t>
              </a:r>
            </a:p>
          </p:txBody>
        </p:sp>
        <p:sp>
          <p:nvSpPr>
            <p:cNvPr id="21553" name="Line 1118">
              <a:extLst>
                <a:ext uri="{FF2B5EF4-FFF2-40B4-BE49-F238E27FC236}">
                  <a16:creationId xmlns:a16="http://schemas.microsoft.com/office/drawing/2014/main" id="{14FF5712-5C63-478B-A4CE-EA84FA3AF1C9}"/>
                </a:ext>
              </a:extLst>
            </p:cNvPr>
            <p:cNvSpPr>
              <a:spLocks noChangeShapeType="1"/>
            </p:cNvSpPr>
            <p:nvPr/>
          </p:nvSpPr>
          <p:spPr bwMode="auto">
            <a:xfrm flipH="1">
              <a:off x="957"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54" name="Line 1119">
              <a:extLst>
                <a:ext uri="{FF2B5EF4-FFF2-40B4-BE49-F238E27FC236}">
                  <a16:creationId xmlns:a16="http://schemas.microsoft.com/office/drawing/2014/main" id="{32F70E6D-AF69-4E0A-9EFB-9254055D8CC9}"/>
                </a:ext>
              </a:extLst>
            </p:cNvPr>
            <p:cNvSpPr>
              <a:spLocks noChangeShapeType="1"/>
            </p:cNvSpPr>
            <p:nvPr/>
          </p:nvSpPr>
          <p:spPr bwMode="auto">
            <a:xfrm flipH="1">
              <a:off x="1280" y="1996"/>
              <a:ext cx="108"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55" name="Line 1120">
              <a:extLst>
                <a:ext uri="{FF2B5EF4-FFF2-40B4-BE49-F238E27FC236}">
                  <a16:creationId xmlns:a16="http://schemas.microsoft.com/office/drawing/2014/main" id="{A5BDB15E-FD74-4338-8924-ECD49CE55267}"/>
                </a:ext>
              </a:extLst>
            </p:cNvPr>
            <p:cNvSpPr>
              <a:spLocks noChangeShapeType="1"/>
            </p:cNvSpPr>
            <p:nvPr/>
          </p:nvSpPr>
          <p:spPr bwMode="auto">
            <a:xfrm>
              <a:off x="1388" y="1996"/>
              <a:ext cx="43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56" name="Text Box 1121">
              <a:extLst>
                <a:ext uri="{FF2B5EF4-FFF2-40B4-BE49-F238E27FC236}">
                  <a16:creationId xmlns:a16="http://schemas.microsoft.com/office/drawing/2014/main" id="{687AB808-47E5-4741-895C-A6F9C75F4AD0}"/>
                </a:ext>
              </a:extLst>
            </p:cNvPr>
            <p:cNvSpPr txBox="1">
              <a:spLocks noChangeArrowheads="1"/>
            </p:cNvSpPr>
            <p:nvPr/>
          </p:nvSpPr>
          <p:spPr bwMode="auto">
            <a:xfrm>
              <a:off x="2295" y="2306"/>
              <a:ext cx="540" cy="21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passwd</a:t>
              </a:r>
            </a:p>
          </p:txBody>
        </p:sp>
        <p:sp>
          <p:nvSpPr>
            <p:cNvPr id="21557" name="Line 1122">
              <a:extLst>
                <a:ext uri="{FF2B5EF4-FFF2-40B4-BE49-F238E27FC236}">
                  <a16:creationId xmlns:a16="http://schemas.microsoft.com/office/drawing/2014/main" id="{C1E0AE0C-B8A8-40C4-9C9D-5A2D6F0FE76B}"/>
                </a:ext>
              </a:extLst>
            </p:cNvPr>
            <p:cNvSpPr>
              <a:spLocks noChangeShapeType="1"/>
            </p:cNvSpPr>
            <p:nvPr/>
          </p:nvSpPr>
          <p:spPr bwMode="auto">
            <a:xfrm flipH="1">
              <a:off x="2679"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58" name="Line 1123">
              <a:extLst>
                <a:ext uri="{FF2B5EF4-FFF2-40B4-BE49-F238E27FC236}">
                  <a16:creationId xmlns:a16="http://schemas.microsoft.com/office/drawing/2014/main" id="{D5FEB2B5-B9B6-42A7-AB43-4DDAAD8B42B9}"/>
                </a:ext>
              </a:extLst>
            </p:cNvPr>
            <p:cNvSpPr>
              <a:spLocks noChangeShapeType="1"/>
            </p:cNvSpPr>
            <p:nvPr/>
          </p:nvSpPr>
          <p:spPr bwMode="auto">
            <a:xfrm>
              <a:off x="3110" y="1996"/>
              <a:ext cx="646"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59" name="Text Box 1124">
              <a:extLst>
                <a:ext uri="{FF2B5EF4-FFF2-40B4-BE49-F238E27FC236}">
                  <a16:creationId xmlns:a16="http://schemas.microsoft.com/office/drawing/2014/main" id="{9EE84F45-DEE8-49E5-A4EB-C34EF500CE48}"/>
                </a:ext>
              </a:extLst>
            </p:cNvPr>
            <p:cNvSpPr txBox="1">
              <a:spLocks noChangeArrowheads="1"/>
            </p:cNvSpPr>
            <p:nvPr/>
          </p:nvSpPr>
          <p:spPr bwMode="auto">
            <a:xfrm>
              <a:off x="354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var</a:t>
              </a:r>
            </a:p>
          </p:txBody>
        </p:sp>
        <p:sp>
          <p:nvSpPr>
            <p:cNvPr id="21560" name="Line 1125">
              <a:extLst>
                <a:ext uri="{FF2B5EF4-FFF2-40B4-BE49-F238E27FC236}">
                  <a16:creationId xmlns:a16="http://schemas.microsoft.com/office/drawing/2014/main" id="{6B229C53-C938-48C7-9C6B-8851DAFC2D32}"/>
                </a:ext>
              </a:extLst>
            </p:cNvPr>
            <p:cNvSpPr>
              <a:spLocks noChangeShapeType="1"/>
            </p:cNvSpPr>
            <p:nvPr/>
          </p:nvSpPr>
          <p:spPr bwMode="auto">
            <a:xfrm>
              <a:off x="1926" y="1478"/>
              <a:ext cx="0"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1" name="Line 1126">
              <a:extLst>
                <a:ext uri="{FF2B5EF4-FFF2-40B4-BE49-F238E27FC236}">
                  <a16:creationId xmlns:a16="http://schemas.microsoft.com/office/drawing/2014/main" id="{A040109C-CC9B-4279-848A-C7256299A459}"/>
                </a:ext>
              </a:extLst>
            </p:cNvPr>
            <p:cNvSpPr>
              <a:spLocks noChangeShapeType="1"/>
            </p:cNvSpPr>
            <p:nvPr/>
          </p:nvSpPr>
          <p:spPr bwMode="auto">
            <a:xfrm flipH="1">
              <a:off x="1388"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2" name="Line 1127">
              <a:extLst>
                <a:ext uri="{FF2B5EF4-FFF2-40B4-BE49-F238E27FC236}">
                  <a16:creationId xmlns:a16="http://schemas.microsoft.com/office/drawing/2014/main" id="{22896253-71E1-4C07-B297-78E7322EB662}"/>
                </a:ext>
              </a:extLst>
            </p:cNvPr>
            <p:cNvSpPr>
              <a:spLocks noChangeShapeType="1"/>
            </p:cNvSpPr>
            <p:nvPr/>
          </p:nvSpPr>
          <p:spPr bwMode="auto">
            <a:xfrm flipH="1">
              <a:off x="742" y="1478"/>
              <a:ext cx="1076"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3" name="Line 1128">
              <a:extLst>
                <a:ext uri="{FF2B5EF4-FFF2-40B4-BE49-F238E27FC236}">
                  <a16:creationId xmlns:a16="http://schemas.microsoft.com/office/drawing/2014/main" id="{50C6AD52-2441-4814-BE4C-34F98B5E3FC4}"/>
                </a:ext>
              </a:extLst>
            </p:cNvPr>
            <p:cNvSpPr>
              <a:spLocks noChangeShapeType="1"/>
            </p:cNvSpPr>
            <p:nvPr/>
          </p:nvSpPr>
          <p:spPr bwMode="auto">
            <a:xfrm>
              <a:off x="1926"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4" name="Line 1129">
              <a:extLst>
                <a:ext uri="{FF2B5EF4-FFF2-40B4-BE49-F238E27FC236}">
                  <a16:creationId xmlns:a16="http://schemas.microsoft.com/office/drawing/2014/main" id="{66A18D20-FFA8-4478-8518-2FE2D1352653}"/>
                </a:ext>
              </a:extLst>
            </p:cNvPr>
            <p:cNvSpPr>
              <a:spLocks noChangeShapeType="1"/>
            </p:cNvSpPr>
            <p:nvPr/>
          </p:nvSpPr>
          <p:spPr bwMode="auto">
            <a:xfrm>
              <a:off x="2033" y="1478"/>
              <a:ext cx="1077"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5" name="Line 1130">
              <a:extLst>
                <a:ext uri="{FF2B5EF4-FFF2-40B4-BE49-F238E27FC236}">
                  <a16:creationId xmlns:a16="http://schemas.microsoft.com/office/drawing/2014/main" id="{B01A7889-AE31-47B8-AA7A-5C4DFFF8B093}"/>
                </a:ext>
              </a:extLst>
            </p:cNvPr>
            <p:cNvSpPr>
              <a:spLocks noChangeShapeType="1"/>
            </p:cNvSpPr>
            <p:nvPr/>
          </p:nvSpPr>
          <p:spPr bwMode="auto">
            <a:xfrm>
              <a:off x="2141" y="1478"/>
              <a:ext cx="1615"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6" name="Text Box 1131">
              <a:extLst>
                <a:ext uri="{FF2B5EF4-FFF2-40B4-BE49-F238E27FC236}">
                  <a16:creationId xmlns:a16="http://schemas.microsoft.com/office/drawing/2014/main" id="{753F1051-2D51-4F81-A43E-1DC7F1133A83}"/>
                </a:ext>
              </a:extLst>
            </p:cNvPr>
            <p:cNvSpPr txBox="1">
              <a:spLocks noChangeArrowheads="1"/>
            </p:cNvSpPr>
            <p:nvPr/>
          </p:nvSpPr>
          <p:spPr bwMode="auto">
            <a:xfrm>
              <a:off x="2356" y="2720"/>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fei1</a:t>
              </a:r>
            </a:p>
          </p:txBody>
        </p:sp>
        <p:sp>
          <p:nvSpPr>
            <p:cNvPr id="21567" name="Text Box 1132">
              <a:extLst>
                <a:ext uri="{FF2B5EF4-FFF2-40B4-BE49-F238E27FC236}">
                  <a16:creationId xmlns:a16="http://schemas.microsoft.com/office/drawing/2014/main" id="{80A1AC24-9033-41BF-9F97-77C9E072D831}"/>
                </a:ext>
              </a:extLst>
            </p:cNvPr>
            <p:cNvSpPr txBox="1">
              <a:spLocks noChangeArrowheads="1"/>
            </p:cNvSpPr>
            <p:nvPr/>
          </p:nvSpPr>
          <p:spPr bwMode="auto">
            <a:xfrm>
              <a:off x="2679" y="3237"/>
              <a:ext cx="519"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myfile.c</a:t>
              </a:r>
            </a:p>
          </p:txBody>
        </p:sp>
        <p:sp>
          <p:nvSpPr>
            <p:cNvPr id="21568" name="Line 1133">
              <a:extLst>
                <a:ext uri="{FF2B5EF4-FFF2-40B4-BE49-F238E27FC236}">
                  <a16:creationId xmlns:a16="http://schemas.microsoft.com/office/drawing/2014/main" id="{6D92FF72-5B94-464F-B862-8337727EF7EE}"/>
                </a:ext>
              </a:extLst>
            </p:cNvPr>
            <p:cNvSpPr>
              <a:spLocks noChangeShapeType="1"/>
            </p:cNvSpPr>
            <p:nvPr/>
          </p:nvSpPr>
          <p:spPr bwMode="auto">
            <a:xfrm flipH="1">
              <a:off x="3002" y="2927"/>
              <a:ext cx="108" cy="31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69" name="Line 1134">
              <a:extLst>
                <a:ext uri="{FF2B5EF4-FFF2-40B4-BE49-F238E27FC236}">
                  <a16:creationId xmlns:a16="http://schemas.microsoft.com/office/drawing/2014/main" id="{7A7CA5B5-EAEF-4A44-88A1-75B1341C8058}"/>
                </a:ext>
              </a:extLst>
            </p:cNvPr>
            <p:cNvSpPr>
              <a:spLocks noChangeShapeType="1"/>
            </p:cNvSpPr>
            <p:nvPr/>
          </p:nvSpPr>
          <p:spPr bwMode="auto">
            <a:xfrm>
              <a:off x="2679" y="2927"/>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70" name="Text Box 1135">
              <a:extLst>
                <a:ext uri="{FF2B5EF4-FFF2-40B4-BE49-F238E27FC236}">
                  <a16:creationId xmlns:a16="http://schemas.microsoft.com/office/drawing/2014/main" id="{45AE2525-F5B0-499D-B328-C520D5576702}"/>
                </a:ext>
              </a:extLst>
            </p:cNvPr>
            <p:cNvSpPr txBox="1">
              <a:spLocks noChangeArrowheads="1"/>
            </p:cNvSpPr>
            <p:nvPr/>
          </p:nvSpPr>
          <p:spPr bwMode="auto">
            <a:xfrm>
              <a:off x="1926" y="2306"/>
              <a:ext cx="364"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getty</a:t>
              </a:r>
            </a:p>
          </p:txBody>
        </p:sp>
        <p:sp>
          <p:nvSpPr>
            <p:cNvPr id="21571" name="Line 1136">
              <a:extLst>
                <a:ext uri="{FF2B5EF4-FFF2-40B4-BE49-F238E27FC236}">
                  <a16:creationId xmlns:a16="http://schemas.microsoft.com/office/drawing/2014/main" id="{8DF85D19-33DA-459E-93AC-18DA97EDD179}"/>
                </a:ext>
              </a:extLst>
            </p:cNvPr>
            <p:cNvSpPr>
              <a:spLocks noChangeShapeType="1"/>
            </p:cNvSpPr>
            <p:nvPr/>
          </p:nvSpPr>
          <p:spPr bwMode="auto">
            <a:xfrm flipH="1">
              <a:off x="2141"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72" name="Line 1137">
              <a:extLst>
                <a:ext uri="{FF2B5EF4-FFF2-40B4-BE49-F238E27FC236}">
                  <a16:creationId xmlns:a16="http://schemas.microsoft.com/office/drawing/2014/main" id="{65D6D93A-4F86-4C06-9B81-914B851EB227}"/>
                </a:ext>
              </a:extLst>
            </p:cNvPr>
            <p:cNvSpPr>
              <a:spLocks noChangeShapeType="1"/>
            </p:cNvSpPr>
            <p:nvPr/>
          </p:nvSpPr>
          <p:spPr bwMode="auto">
            <a:xfrm>
              <a:off x="2464" y="1996"/>
              <a:ext cx="108"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73" name="Text Box 1138">
              <a:extLst>
                <a:ext uri="{FF2B5EF4-FFF2-40B4-BE49-F238E27FC236}">
                  <a16:creationId xmlns:a16="http://schemas.microsoft.com/office/drawing/2014/main" id="{70C8509D-B54F-441E-9DD1-2E1062C36EC6}"/>
                </a:ext>
              </a:extLst>
            </p:cNvPr>
            <p:cNvSpPr txBox="1">
              <a:spLocks noChangeArrowheads="1"/>
            </p:cNvSpPr>
            <p:nvPr/>
          </p:nvSpPr>
          <p:spPr bwMode="auto">
            <a:xfrm>
              <a:off x="3541" y="220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fei3</a:t>
              </a:r>
            </a:p>
          </p:txBody>
        </p:sp>
        <p:sp>
          <p:nvSpPr>
            <p:cNvPr id="21574" name="Line 1139">
              <a:extLst>
                <a:ext uri="{FF2B5EF4-FFF2-40B4-BE49-F238E27FC236}">
                  <a16:creationId xmlns:a16="http://schemas.microsoft.com/office/drawing/2014/main" id="{4904173D-ADD1-45AE-8838-64BDAA6E476F}"/>
                </a:ext>
              </a:extLst>
            </p:cNvPr>
            <p:cNvSpPr>
              <a:spLocks noChangeShapeType="1"/>
            </p:cNvSpPr>
            <p:nvPr/>
          </p:nvSpPr>
          <p:spPr bwMode="auto">
            <a:xfrm>
              <a:off x="3110" y="1996"/>
              <a:ext cx="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75" name="Text Box 1140">
              <a:extLst>
                <a:ext uri="{FF2B5EF4-FFF2-40B4-BE49-F238E27FC236}">
                  <a16:creationId xmlns:a16="http://schemas.microsoft.com/office/drawing/2014/main" id="{D158CF29-15AB-4303-AABA-41B457A9B704}"/>
                </a:ext>
              </a:extLst>
            </p:cNvPr>
            <p:cNvSpPr txBox="1">
              <a:spLocks noChangeArrowheads="1"/>
            </p:cNvSpPr>
            <p:nvPr/>
          </p:nvSpPr>
          <p:spPr bwMode="auto">
            <a:xfrm>
              <a:off x="2828" y="2720"/>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fei2</a:t>
              </a:r>
            </a:p>
          </p:txBody>
        </p:sp>
        <p:sp>
          <p:nvSpPr>
            <p:cNvPr id="21576" name="Line 1141">
              <a:extLst>
                <a:ext uri="{FF2B5EF4-FFF2-40B4-BE49-F238E27FC236}">
                  <a16:creationId xmlns:a16="http://schemas.microsoft.com/office/drawing/2014/main" id="{97F573D6-9A36-4560-98A7-146B241846B9}"/>
                </a:ext>
              </a:extLst>
            </p:cNvPr>
            <p:cNvSpPr>
              <a:spLocks noChangeShapeType="1"/>
            </p:cNvSpPr>
            <p:nvPr/>
          </p:nvSpPr>
          <p:spPr bwMode="auto">
            <a:xfrm>
              <a:off x="1388" y="1996"/>
              <a:ext cx="107"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77" name="Line 1142">
              <a:extLst>
                <a:ext uri="{FF2B5EF4-FFF2-40B4-BE49-F238E27FC236}">
                  <a16:creationId xmlns:a16="http://schemas.microsoft.com/office/drawing/2014/main" id="{A8BB7BFB-A6E2-4DAF-8BFA-E8F7E6FB2C19}"/>
                </a:ext>
              </a:extLst>
            </p:cNvPr>
            <p:cNvSpPr>
              <a:spLocks noChangeShapeType="1"/>
            </p:cNvSpPr>
            <p:nvPr/>
          </p:nvSpPr>
          <p:spPr bwMode="auto">
            <a:xfrm flipV="1">
              <a:off x="3002" y="3113"/>
              <a:ext cx="422" cy="1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578" name="Text Box 1144">
              <a:extLst>
                <a:ext uri="{FF2B5EF4-FFF2-40B4-BE49-F238E27FC236}">
                  <a16:creationId xmlns:a16="http://schemas.microsoft.com/office/drawing/2014/main" id="{631C69A8-B960-462A-AA5E-7CC7671785D1}"/>
                </a:ext>
              </a:extLst>
            </p:cNvPr>
            <p:cNvSpPr txBox="1">
              <a:spLocks noChangeArrowheads="1"/>
            </p:cNvSpPr>
            <p:nvPr/>
          </p:nvSpPr>
          <p:spPr bwMode="auto">
            <a:xfrm>
              <a:off x="3325" y="2513"/>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fei4</a:t>
              </a:r>
            </a:p>
          </p:txBody>
        </p:sp>
        <p:sp>
          <p:nvSpPr>
            <p:cNvPr id="21579" name="Text Box 1145">
              <a:extLst>
                <a:ext uri="{FF2B5EF4-FFF2-40B4-BE49-F238E27FC236}">
                  <a16:creationId xmlns:a16="http://schemas.microsoft.com/office/drawing/2014/main" id="{5B826556-B691-4758-B0BA-CA9055D45F38}"/>
                </a:ext>
              </a:extLst>
            </p:cNvPr>
            <p:cNvSpPr txBox="1">
              <a:spLocks noChangeArrowheads="1"/>
            </p:cNvSpPr>
            <p:nvPr/>
          </p:nvSpPr>
          <p:spPr bwMode="auto">
            <a:xfrm>
              <a:off x="3864" y="251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fei5</a:t>
              </a:r>
            </a:p>
          </p:txBody>
        </p:sp>
        <p:sp>
          <p:nvSpPr>
            <p:cNvPr id="21580" name="Line 1146">
              <a:extLst>
                <a:ext uri="{FF2B5EF4-FFF2-40B4-BE49-F238E27FC236}">
                  <a16:creationId xmlns:a16="http://schemas.microsoft.com/office/drawing/2014/main" id="{318FBD34-C933-4E07-AC81-B13441D90AF5}"/>
                </a:ext>
              </a:extLst>
            </p:cNvPr>
            <p:cNvSpPr>
              <a:spLocks noChangeShapeType="1"/>
            </p:cNvSpPr>
            <p:nvPr/>
          </p:nvSpPr>
          <p:spPr bwMode="auto">
            <a:xfrm>
              <a:off x="3541"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1" name="Line 1147">
              <a:extLst>
                <a:ext uri="{FF2B5EF4-FFF2-40B4-BE49-F238E27FC236}">
                  <a16:creationId xmlns:a16="http://schemas.microsoft.com/office/drawing/2014/main" id="{CDC0689A-27A6-41A9-A7FC-2B7665EF2F98}"/>
                </a:ext>
              </a:extLst>
            </p:cNvPr>
            <p:cNvSpPr>
              <a:spLocks noChangeShapeType="1"/>
            </p:cNvSpPr>
            <p:nvPr/>
          </p:nvSpPr>
          <p:spPr bwMode="auto">
            <a:xfrm flipH="1">
              <a:off x="3541" y="2410"/>
              <a:ext cx="215"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2" name="Line 1148">
              <a:extLst>
                <a:ext uri="{FF2B5EF4-FFF2-40B4-BE49-F238E27FC236}">
                  <a16:creationId xmlns:a16="http://schemas.microsoft.com/office/drawing/2014/main" id="{F8ED4C7F-31BC-4E95-99B4-52352766ABBD}"/>
                </a:ext>
              </a:extLst>
            </p:cNvPr>
            <p:cNvSpPr>
              <a:spLocks noChangeShapeType="1"/>
            </p:cNvSpPr>
            <p:nvPr/>
          </p:nvSpPr>
          <p:spPr bwMode="auto">
            <a:xfrm>
              <a:off x="3756" y="2410"/>
              <a:ext cx="323"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3" name="Line 1149">
              <a:extLst>
                <a:ext uri="{FF2B5EF4-FFF2-40B4-BE49-F238E27FC236}">
                  <a16:creationId xmlns:a16="http://schemas.microsoft.com/office/drawing/2014/main" id="{D9F4E743-D59F-4300-909B-8F844BA693D9}"/>
                </a:ext>
              </a:extLst>
            </p:cNvPr>
            <p:cNvSpPr>
              <a:spLocks noChangeShapeType="1"/>
            </p:cNvSpPr>
            <p:nvPr/>
          </p:nvSpPr>
          <p:spPr bwMode="auto">
            <a:xfrm>
              <a:off x="4079"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011644D-8826-4F3A-BCEB-94F46AA4F5CD}"/>
              </a:ext>
            </a:extLst>
          </p:cNvPr>
          <p:cNvSpPr>
            <a:spLocks noGrp="1" noChangeArrowheads="1"/>
          </p:cNvSpPr>
          <p:nvPr>
            <p:ph type="title"/>
          </p:nvPr>
        </p:nvSpPr>
        <p:spPr>
          <a:xfrm>
            <a:off x="838200" y="609600"/>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层次目录结构</a:t>
            </a:r>
            <a:r>
              <a:rPr lang="en-US" altLang="zh-CN" sz="4800">
                <a:solidFill>
                  <a:srgbClr val="009900"/>
                </a:solidFill>
                <a:latin typeface="华文新魏" panose="02010800040101010101" pitchFamily="2" charset="-122"/>
                <a:ea typeface="华文新魏" panose="02010800040101010101" pitchFamily="2" charset="-122"/>
              </a:rPr>
              <a:t>(2)</a:t>
            </a:r>
            <a:br>
              <a:rPr lang="en-US" altLang="zh-CN" sz="4800">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22531" name="Rectangle 3">
            <a:extLst>
              <a:ext uri="{FF2B5EF4-FFF2-40B4-BE49-F238E27FC236}">
                <a16:creationId xmlns:a16="http://schemas.microsoft.com/office/drawing/2014/main" id="{555306FF-96A0-472B-A7ED-141E10AA7731}"/>
              </a:ext>
            </a:extLst>
          </p:cNvPr>
          <p:cNvSpPr>
            <a:spLocks noGrp="1" noChangeArrowheads="1"/>
          </p:cNvSpPr>
          <p:nvPr>
            <p:ph type="body" idx="1"/>
          </p:nvPr>
        </p:nvSpPr>
        <p:spPr>
          <a:xfrm>
            <a:off x="533400" y="1219200"/>
            <a:ext cx="8305800" cy="5257800"/>
          </a:xfrm>
        </p:spPr>
        <p:txBody>
          <a:bodyPr/>
          <a:lstStyle/>
          <a:p>
            <a:pPr algn="just" eaLnBrk="1" hangingPunct="1"/>
            <a:r>
              <a:rPr lang="zh-CN" altLang="en-US" sz="3600">
                <a:latin typeface="华文新魏" panose="02010800040101010101" pitchFamily="2" charset="-122"/>
                <a:ea typeface="华文新魏" panose="02010800040101010101" pitchFamily="2" charset="-122"/>
              </a:rPr>
              <a:t>每一级目录可以是下一级目录的说明，也可以是文件的说明，形成层次关系。</a:t>
            </a:r>
          </a:p>
          <a:p>
            <a:pPr algn="just" eaLnBrk="1" hangingPunct="1"/>
            <a:r>
              <a:rPr lang="zh-CN" altLang="en-US" sz="3600">
                <a:latin typeface="华文新魏" panose="02010800040101010101" pitchFamily="2" charset="-122"/>
                <a:ea typeface="华文新魏" panose="02010800040101010101" pitchFamily="2" charset="-122"/>
              </a:rPr>
              <a:t>多级目录结构采用树形结构，是一棵倒向有根树，树根是根目录；从根向下，每个树枝是一个子目录；而树叶是文件。</a:t>
            </a:r>
          </a:p>
          <a:p>
            <a:pPr algn="just" eaLnBrk="1" hangingPunct="1"/>
            <a:r>
              <a:rPr lang="zh-CN" altLang="en-US" sz="3600">
                <a:latin typeface="华文新魏" panose="02010800040101010101" pitchFamily="2" charset="-122"/>
                <a:ea typeface="华文新魏" panose="02010800040101010101" pitchFamily="2" charset="-122"/>
              </a:rPr>
              <a:t>树型多级目录优点；</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5703EFC-69A5-4F79-AFE8-DAACA655C2A6}"/>
              </a:ext>
            </a:extLst>
          </p:cNvPr>
          <p:cNvSpPr>
            <a:spLocks noGrp="1" noChangeArrowheads="1"/>
          </p:cNvSpPr>
          <p:nvPr>
            <p:ph type="title"/>
          </p:nvPr>
        </p:nvSpPr>
        <p:spPr>
          <a:xfrm>
            <a:off x="685800" y="333375"/>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层次目录结构</a:t>
            </a:r>
            <a:r>
              <a:rPr lang="en-US" altLang="zh-CN" sz="4800">
                <a:solidFill>
                  <a:srgbClr val="009900"/>
                </a:solidFill>
                <a:latin typeface="华文新魏" panose="02010800040101010101" pitchFamily="2" charset="-122"/>
                <a:ea typeface="华文新魏" panose="02010800040101010101" pitchFamily="2" charset="-122"/>
              </a:rPr>
              <a:t>(3)</a:t>
            </a:r>
          </a:p>
        </p:txBody>
      </p:sp>
      <p:sp>
        <p:nvSpPr>
          <p:cNvPr id="23555" name="Rectangle 3">
            <a:extLst>
              <a:ext uri="{FF2B5EF4-FFF2-40B4-BE49-F238E27FC236}">
                <a16:creationId xmlns:a16="http://schemas.microsoft.com/office/drawing/2014/main" id="{CBA9CBDF-5E43-49DE-8EEF-BEAC86A29571}"/>
              </a:ext>
            </a:extLst>
          </p:cNvPr>
          <p:cNvSpPr>
            <a:spLocks noGrp="1" noChangeArrowheads="1"/>
          </p:cNvSpPr>
          <p:nvPr>
            <p:ph type="body" idx="1"/>
          </p:nvPr>
        </p:nvSpPr>
        <p:spPr>
          <a:xfrm>
            <a:off x="2195513" y="1557338"/>
            <a:ext cx="5373687" cy="4267200"/>
          </a:xfrm>
        </p:spPr>
        <p:txBody>
          <a:bodyPr/>
          <a:lstStyle/>
          <a:p>
            <a:pPr algn="just" eaLnBrk="1" hangingPunct="1"/>
            <a:r>
              <a:rPr lang="zh-CN" altLang="en-US" sz="4400">
                <a:latin typeface="华文新魏" panose="02010800040101010101" pitchFamily="2" charset="-122"/>
                <a:ea typeface="华文新魏" panose="02010800040101010101" pitchFamily="2" charset="-122"/>
              </a:rPr>
              <a:t>路径名</a:t>
            </a:r>
          </a:p>
          <a:p>
            <a:pPr algn="just" eaLnBrk="1" hangingPunct="1"/>
            <a:r>
              <a:rPr lang="zh-CN" altLang="en-US" sz="4400">
                <a:latin typeface="华文新魏" panose="02010800040101010101" pitchFamily="2" charset="-122"/>
                <a:ea typeface="华文新魏" panose="02010800040101010101" pitchFamily="2" charset="-122"/>
              </a:rPr>
              <a:t>目录路径名</a:t>
            </a:r>
          </a:p>
          <a:p>
            <a:pPr algn="just" eaLnBrk="1" hangingPunct="1"/>
            <a:r>
              <a:rPr lang="zh-CN" altLang="en-US" sz="4400">
                <a:latin typeface="华文新魏" panose="02010800040101010101" pitchFamily="2" charset="-122"/>
                <a:ea typeface="华文新魏" panose="02010800040101010101" pitchFamily="2" charset="-122"/>
              </a:rPr>
              <a:t>文件路径名</a:t>
            </a:r>
          </a:p>
          <a:p>
            <a:pPr algn="just" eaLnBrk="1" hangingPunct="1"/>
            <a:r>
              <a:rPr lang="zh-CN" altLang="en-US" sz="4400">
                <a:latin typeface="华文新魏" panose="02010800040101010101" pitchFamily="2" charset="-122"/>
                <a:ea typeface="华文新魏" panose="02010800040101010101" pitchFamily="2" charset="-122"/>
              </a:rPr>
              <a:t>绝对路径名</a:t>
            </a:r>
          </a:p>
          <a:p>
            <a:pPr algn="just" eaLnBrk="1" hangingPunct="1"/>
            <a:r>
              <a:rPr lang="zh-CN" altLang="en-US" sz="4400">
                <a:latin typeface="华文新魏" panose="02010800040101010101" pitchFamily="2" charset="-122"/>
                <a:ea typeface="华文新魏" panose="02010800040101010101" pitchFamily="2" charset="-122"/>
              </a:rPr>
              <a:t>相对路径名</a:t>
            </a:r>
          </a:p>
          <a:p>
            <a:pPr algn="just" eaLnBrk="1" hangingPunct="1">
              <a:buFontTx/>
              <a:buNone/>
            </a:pPr>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3086B5C-C807-4080-AA24-3687EF1C82A5}"/>
              </a:ext>
            </a:extLst>
          </p:cNvPr>
          <p:cNvSpPr>
            <a:spLocks noGrp="1" noChangeArrowheads="1"/>
          </p:cNvSpPr>
          <p:nvPr>
            <p:ph type="title"/>
          </p:nvPr>
        </p:nvSpPr>
        <p:spPr>
          <a:xfrm>
            <a:off x="685800" y="993775"/>
            <a:ext cx="7924800" cy="1066800"/>
          </a:xfrm>
        </p:spPr>
        <p:txBody>
          <a:bodyPr/>
          <a:lstStyle/>
          <a:p>
            <a:pPr eaLnBrk="1" hangingPunct="1"/>
            <a:r>
              <a:rPr lang="en-US" altLang="zh-CN" sz="4000">
                <a:solidFill>
                  <a:srgbClr val="009900"/>
                </a:solidFill>
                <a:latin typeface="华文新魏" panose="02010800040101010101" pitchFamily="2" charset="-122"/>
                <a:ea typeface="华文新魏" panose="02010800040101010101" pitchFamily="2" charset="-122"/>
              </a:rPr>
              <a:t>UNIX/Linux</a:t>
            </a:r>
            <a:r>
              <a:rPr lang="zh-CN" altLang="en-US" sz="4000">
                <a:solidFill>
                  <a:srgbClr val="009900"/>
                </a:solidFill>
                <a:latin typeface="华文新魏" panose="02010800040101010101" pitchFamily="2" charset="-122"/>
                <a:ea typeface="华文新魏" panose="02010800040101010101" pitchFamily="2" charset="-122"/>
              </a:rPr>
              <a:t>特殊目录项建立方法</a:t>
            </a:r>
            <a:r>
              <a:rPr lang="en-US" altLang="zh-CN" sz="4000">
                <a:solidFill>
                  <a:srgbClr val="009900"/>
                </a:solidFill>
                <a:latin typeface="华文新魏" panose="02010800040101010101" pitchFamily="2" charset="-122"/>
                <a:ea typeface="华文新魏" panose="02010800040101010101" pitchFamily="2" charset="-122"/>
              </a:rPr>
              <a:t>(1)</a:t>
            </a:r>
            <a:r>
              <a:rPr lang="en-US" altLang="zh-CN" sz="5400">
                <a:solidFill>
                  <a:srgbClr val="009900"/>
                </a:solidFill>
                <a:latin typeface="华文新魏" panose="02010800040101010101" pitchFamily="2" charset="-122"/>
                <a:ea typeface="华文新魏" panose="02010800040101010101" pitchFamily="2" charset="-122"/>
              </a:rPr>
              <a:t> </a:t>
            </a:r>
            <a:br>
              <a:rPr lang="en-US" altLang="zh-CN" sz="5400">
                <a:solidFill>
                  <a:srgbClr val="009900"/>
                </a:solidFill>
                <a:latin typeface="华文新魏" panose="02010800040101010101" pitchFamily="2" charset="-122"/>
                <a:ea typeface="华文新魏" panose="02010800040101010101" pitchFamily="2" charset="-122"/>
              </a:rPr>
            </a:br>
            <a:endParaRPr lang="en-US" altLang="zh-CN" sz="5400">
              <a:solidFill>
                <a:srgbClr val="009900"/>
              </a:solidFill>
              <a:latin typeface="华文新魏" panose="02010800040101010101" pitchFamily="2" charset="-122"/>
              <a:ea typeface="华文新魏" panose="02010800040101010101" pitchFamily="2" charset="-122"/>
            </a:endParaRPr>
          </a:p>
        </p:txBody>
      </p:sp>
      <p:grpSp>
        <p:nvGrpSpPr>
          <p:cNvPr id="24579" name="Group 11">
            <a:extLst>
              <a:ext uri="{FF2B5EF4-FFF2-40B4-BE49-F238E27FC236}">
                <a16:creationId xmlns:a16="http://schemas.microsoft.com/office/drawing/2014/main" id="{CD85AE2B-4804-4E09-B8D0-7CD267E54627}"/>
              </a:ext>
            </a:extLst>
          </p:cNvPr>
          <p:cNvGrpSpPr>
            <a:grpSpLocks/>
          </p:cNvGrpSpPr>
          <p:nvPr/>
        </p:nvGrpSpPr>
        <p:grpSpPr bwMode="auto">
          <a:xfrm>
            <a:off x="1676400" y="2511425"/>
            <a:ext cx="5029200" cy="1997075"/>
            <a:chOff x="1056" y="1582"/>
            <a:chExt cx="3168" cy="1258"/>
          </a:xfrm>
        </p:grpSpPr>
        <p:sp>
          <p:nvSpPr>
            <p:cNvPr id="24580" name="Text Box 6">
              <a:extLst>
                <a:ext uri="{FF2B5EF4-FFF2-40B4-BE49-F238E27FC236}">
                  <a16:creationId xmlns:a16="http://schemas.microsoft.com/office/drawing/2014/main" id="{45B3B147-7452-450A-BD2D-15570F7E7571}"/>
                </a:ext>
              </a:extLst>
            </p:cNvPr>
            <p:cNvSpPr txBox="1">
              <a:spLocks noChangeArrowheads="1"/>
            </p:cNvSpPr>
            <p:nvPr/>
          </p:nvSpPr>
          <p:spPr bwMode="auto">
            <a:xfrm>
              <a:off x="1056" y="1582"/>
              <a:ext cx="3168" cy="72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solidFill>
                    <a:schemeClr val="accent2"/>
                  </a:solidFill>
                  <a:latin typeface="华文新魏" panose="02010800040101010101" pitchFamily="2" charset="-122"/>
                  <a:ea typeface="华文新魏" panose="02010800040101010101" pitchFamily="2" charset="-122"/>
                </a:rPr>
                <a:t>             </a:t>
              </a:r>
            </a:p>
            <a:p>
              <a:pPr algn="just"/>
              <a:r>
                <a:rPr kumimoji="0" lang="en-US" altLang="zh-CN" sz="2000">
                  <a:solidFill>
                    <a:schemeClr val="accent2"/>
                  </a:solidFill>
                  <a:latin typeface="华文新魏" panose="02010800040101010101" pitchFamily="2" charset="-122"/>
                  <a:ea typeface="华文新魏" panose="02010800040101010101" pitchFamily="2" charset="-122"/>
                </a:rPr>
                <a:t>     </a:t>
              </a:r>
              <a:r>
                <a:rPr kumimoji="0" lang="zh-CN" altLang="en-US">
                  <a:solidFill>
                    <a:schemeClr val="accent2"/>
                  </a:solidFill>
                  <a:latin typeface="华文新魏" panose="02010800040101010101" pitchFamily="2" charset="-122"/>
                  <a:ea typeface="华文新魏" panose="02010800040101010101" pitchFamily="2" charset="-122"/>
                </a:rPr>
                <a:t>文件名          </a:t>
              </a:r>
              <a:r>
                <a:rPr kumimoji="0" lang="en-US" altLang="zh-CN">
                  <a:solidFill>
                    <a:schemeClr val="accent2"/>
                  </a:solidFill>
                  <a:latin typeface="华文新魏" panose="02010800040101010101" pitchFamily="2" charset="-122"/>
                  <a:ea typeface="华文新魏" panose="02010800040101010101" pitchFamily="2" charset="-122"/>
                </a:rPr>
                <a:t>inode</a:t>
              </a:r>
              <a:r>
                <a:rPr kumimoji="0" lang="zh-CN" altLang="en-US">
                  <a:solidFill>
                    <a:schemeClr val="accent2"/>
                  </a:solidFill>
                  <a:latin typeface="华文新魏" panose="02010800040101010101" pitchFamily="2" charset="-122"/>
                  <a:ea typeface="华文新魏" panose="02010800040101010101" pitchFamily="2" charset="-122"/>
                </a:rPr>
                <a:t>节点号</a:t>
              </a:r>
            </a:p>
          </p:txBody>
        </p:sp>
        <p:sp>
          <p:nvSpPr>
            <p:cNvPr id="24581" name="Line 7">
              <a:extLst>
                <a:ext uri="{FF2B5EF4-FFF2-40B4-BE49-F238E27FC236}">
                  <a16:creationId xmlns:a16="http://schemas.microsoft.com/office/drawing/2014/main" id="{4436BF6F-9156-42E1-82E3-6D577F81A80F}"/>
                </a:ext>
              </a:extLst>
            </p:cNvPr>
            <p:cNvSpPr>
              <a:spLocks noChangeShapeType="1"/>
            </p:cNvSpPr>
            <p:nvPr/>
          </p:nvSpPr>
          <p:spPr bwMode="auto">
            <a:xfrm>
              <a:off x="3017" y="158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Text Box 8">
              <a:extLst>
                <a:ext uri="{FF2B5EF4-FFF2-40B4-BE49-F238E27FC236}">
                  <a16:creationId xmlns:a16="http://schemas.microsoft.com/office/drawing/2014/main" id="{B815D8C5-8A5E-4A8C-A7B2-88F88EE36B52}"/>
                </a:ext>
              </a:extLst>
            </p:cNvPr>
            <p:cNvSpPr txBox="1">
              <a:spLocks noChangeArrowheads="1"/>
            </p:cNvSpPr>
            <p:nvPr/>
          </p:nvSpPr>
          <p:spPr bwMode="auto">
            <a:xfrm>
              <a:off x="1509" y="2542"/>
              <a:ext cx="905" cy="298"/>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chemeClr val="accent2"/>
                  </a:solidFill>
                  <a:latin typeface="华文新魏" panose="02010800040101010101" pitchFamily="2" charset="-122"/>
                  <a:ea typeface="华文新魏" panose="02010800040101010101" pitchFamily="2" charset="-122"/>
                </a:rPr>
                <a:t>14</a:t>
              </a:r>
              <a:r>
                <a:rPr kumimoji="0" lang="zh-CN" altLang="en-US">
                  <a:solidFill>
                    <a:schemeClr val="accent2"/>
                  </a:solidFill>
                  <a:latin typeface="华文新魏" panose="02010800040101010101" pitchFamily="2" charset="-122"/>
                  <a:ea typeface="华文新魏" panose="02010800040101010101" pitchFamily="2" charset="-122"/>
                </a:rPr>
                <a:t>个字节</a:t>
              </a:r>
            </a:p>
          </p:txBody>
        </p:sp>
        <p:sp>
          <p:nvSpPr>
            <p:cNvPr id="24583" name="Text Box 9">
              <a:extLst>
                <a:ext uri="{FF2B5EF4-FFF2-40B4-BE49-F238E27FC236}">
                  <a16:creationId xmlns:a16="http://schemas.microsoft.com/office/drawing/2014/main" id="{B2724AD7-7057-4190-95FA-A9BB10F55371}"/>
                </a:ext>
              </a:extLst>
            </p:cNvPr>
            <p:cNvSpPr txBox="1">
              <a:spLocks noChangeArrowheads="1"/>
            </p:cNvSpPr>
            <p:nvPr/>
          </p:nvSpPr>
          <p:spPr bwMode="auto">
            <a:xfrm>
              <a:off x="3168" y="2542"/>
              <a:ext cx="905" cy="298"/>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chemeClr val="accent2"/>
                  </a:solidFill>
                  <a:latin typeface="华文新魏" panose="02010800040101010101" pitchFamily="2" charset="-122"/>
                  <a:ea typeface="华文新魏" panose="02010800040101010101" pitchFamily="2" charset="-122"/>
                </a:rPr>
                <a:t>2</a:t>
              </a:r>
              <a:r>
                <a:rPr kumimoji="0" lang="zh-CN" altLang="en-US">
                  <a:solidFill>
                    <a:schemeClr val="accent2"/>
                  </a:solidFill>
                  <a:latin typeface="华文新魏" panose="02010800040101010101" pitchFamily="2" charset="-122"/>
                  <a:ea typeface="华文新魏" panose="02010800040101010101" pitchFamily="2" charset="-122"/>
                </a:rPr>
                <a:t>个字节</a:t>
              </a:r>
            </a:p>
          </p:txBody>
        </p:sp>
      </p:gr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10D8181-BB4C-488C-9E64-A3C7AC5D75C9}"/>
              </a:ext>
            </a:extLst>
          </p:cNvPr>
          <p:cNvSpPr>
            <a:spLocks noGrp="1" noChangeArrowheads="1"/>
          </p:cNvSpPr>
          <p:nvPr>
            <p:ph type="title"/>
          </p:nvPr>
        </p:nvSpPr>
        <p:spPr>
          <a:xfrm>
            <a:off x="685800" y="4445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6.2.3 </a:t>
            </a:r>
            <a:r>
              <a:rPr lang="zh-CN" altLang="en-US" sz="4800">
                <a:solidFill>
                  <a:srgbClr val="009900"/>
                </a:solidFill>
                <a:latin typeface="华文新魏" panose="02010800040101010101" pitchFamily="2" charset="-122"/>
                <a:ea typeface="华文新魏" panose="02010800040101010101" pitchFamily="2" charset="-122"/>
              </a:rPr>
              <a:t>文件目录的检索</a:t>
            </a:r>
          </a:p>
        </p:txBody>
      </p:sp>
      <p:sp>
        <p:nvSpPr>
          <p:cNvPr id="25603" name="Rectangle 3">
            <a:extLst>
              <a:ext uri="{FF2B5EF4-FFF2-40B4-BE49-F238E27FC236}">
                <a16:creationId xmlns:a16="http://schemas.microsoft.com/office/drawing/2014/main" id="{84028CF9-9058-403F-8B69-6D32611EC1FB}"/>
              </a:ext>
            </a:extLst>
          </p:cNvPr>
          <p:cNvSpPr>
            <a:spLocks noGrp="1" noChangeArrowheads="1"/>
          </p:cNvSpPr>
          <p:nvPr>
            <p:ph type="body" idx="1"/>
          </p:nvPr>
        </p:nvSpPr>
        <p:spPr>
          <a:xfrm>
            <a:off x="685800" y="1125538"/>
            <a:ext cx="7772400" cy="5399087"/>
          </a:xfrm>
        </p:spPr>
        <p:txBody>
          <a:bodyPr/>
          <a:lstStyle/>
          <a:p>
            <a:pPr eaLnBrk="1" hangingPunct="1">
              <a:buFontTx/>
              <a:buNone/>
            </a:pPr>
            <a:r>
              <a:rPr lang="en-US" altLang="zh-CN"/>
              <a:t>  </a:t>
            </a:r>
          </a:p>
        </p:txBody>
      </p:sp>
      <p:grpSp>
        <p:nvGrpSpPr>
          <p:cNvPr id="25604" name="Group 4">
            <a:extLst>
              <a:ext uri="{FF2B5EF4-FFF2-40B4-BE49-F238E27FC236}">
                <a16:creationId xmlns:a16="http://schemas.microsoft.com/office/drawing/2014/main" id="{6EB532E7-1840-4E91-89C7-1F4382753C18}"/>
              </a:ext>
            </a:extLst>
          </p:cNvPr>
          <p:cNvGrpSpPr>
            <a:grpSpLocks/>
          </p:cNvGrpSpPr>
          <p:nvPr/>
        </p:nvGrpSpPr>
        <p:grpSpPr bwMode="auto">
          <a:xfrm>
            <a:off x="323850" y="1052513"/>
            <a:ext cx="8496300" cy="5689600"/>
            <a:chOff x="1933" y="8273"/>
            <a:chExt cx="7560" cy="5803"/>
          </a:xfrm>
        </p:grpSpPr>
        <p:sp>
          <p:nvSpPr>
            <p:cNvPr id="25605" name="Text Box 5">
              <a:extLst>
                <a:ext uri="{FF2B5EF4-FFF2-40B4-BE49-F238E27FC236}">
                  <a16:creationId xmlns:a16="http://schemas.microsoft.com/office/drawing/2014/main" id="{7684CE6D-C474-4771-84B1-7840DCF5DF58}"/>
                </a:ext>
              </a:extLst>
            </p:cNvPr>
            <p:cNvSpPr txBox="1">
              <a:spLocks noChangeArrowheads="1"/>
            </p:cNvSpPr>
            <p:nvPr/>
          </p:nvSpPr>
          <p:spPr bwMode="auto">
            <a:xfrm>
              <a:off x="2293" y="13109"/>
              <a:ext cx="23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(a)</a:t>
              </a:r>
              <a:r>
                <a:rPr lang="zh-CN" altLang="en-US" sz="2000">
                  <a:solidFill>
                    <a:schemeClr val="accent2"/>
                  </a:solidFill>
                  <a:latin typeface="华文新魏" panose="02010800040101010101" pitchFamily="2" charset="-122"/>
                  <a:ea typeface="华文新魏" panose="02010800040101010101" pitchFamily="2" charset="-122"/>
                </a:rPr>
                <a:t>用户角度目录结构</a:t>
              </a:r>
            </a:p>
          </p:txBody>
        </p:sp>
        <p:sp>
          <p:nvSpPr>
            <p:cNvPr id="25606" name="Text Box 6">
              <a:extLst>
                <a:ext uri="{FF2B5EF4-FFF2-40B4-BE49-F238E27FC236}">
                  <a16:creationId xmlns:a16="http://schemas.microsoft.com/office/drawing/2014/main" id="{59D5C871-E40A-4AD2-9894-BFF5276D9113}"/>
                </a:ext>
              </a:extLst>
            </p:cNvPr>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usr</a:t>
              </a:r>
            </a:p>
          </p:txBody>
        </p:sp>
        <p:sp>
          <p:nvSpPr>
            <p:cNvPr id="25607" name="Text Box 7">
              <a:extLst>
                <a:ext uri="{FF2B5EF4-FFF2-40B4-BE49-F238E27FC236}">
                  <a16:creationId xmlns:a16="http://schemas.microsoft.com/office/drawing/2014/main" id="{05B87130-3B20-436E-AFE3-8A59266A7E5A}"/>
                </a:ext>
              </a:extLst>
            </p:cNvPr>
            <p:cNvSpPr txBox="1">
              <a:spLocks noChangeArrowheads="1"/>
            </p:cNvSpPr>
            <p:nvPr/>
          </p:nvSpPr>
          <p:spPr bwMode="auto">
            <a:xfrm>
              <a:off x="2653" y="12641"/>
              <a:ext cx="72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myfil</a:t>
              </a:r>
            </a:p>
          </p:txBody>
        </p:sp>
        <p:sp>
          <p:nvSpPr>
            <p:cNvPr id="25608" name="Text Box 8">
              <a:extLst>
                <a:ext uri="{FF2B5EF4-FFF2-40B4-BE49-F238E27FC236}">
                  <a16:creationId xmlns:a16="http://schemas.microsoft.com/office/drawing/2014/main" id="{671BF1C2-37C1-4AC3-AE32-69AC368DD92D}"/>
                </a:ext>
              </a:extLst>
            </p:cNvPr>
            <p:cNvSpPr txBox="1">
              <a:spLocks noChangeArrowheads="1"/>
            </p:cNvSpPr>
            <p:nvPr/>
          </p:nvSpPr>
          <p:spPr bwMode="auto">
            <a:xfrm>
              <a:off x="2113" y="11081"/>
              <a:ext cx="72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t>xyz</a:t>
              </a:r>
            </a:p>
          </p:txBody>
        </p:sp>
        <p:sp>
          <p:nvSpPr>
            <p:cNvPr id="25609" name="Line 9">
              <a:extLst>
                <a:ext uri="{FF2B5EF4-FFF2-40B4-BE49-F238E27FC236}">
                  <a16:creationId xmlns:a16="http://schemas.microsoft.com/office/drawing/2014/main" id="{B879DEAD-25B4-4312-B467-49EF6D543057}"/>
                </a:ext>
              </a:extLst>
            </p:cNvPr>
            <p:cNvSpPr>
              <a:spLocks noChangeShapeType="1"/>
            </p:cNvSpPr>
            <p:nvPr/>
          </p:nvSpPr>
          <p:spPr bwMode="auto">
            <a:xfrm flipV="1">
              <a:off x="2473" y="10769"/>
              <a:ext cx="9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Text Box 10">
              <a:extLst>
                <a:ext uri="{FF2B5EF4-FFF2-40B4-BE49-F238E27FC236}">
                  <a16:creationId xmlns:a16="http://schemas.microsoft.com/office/drawing/2014/main" id="{A9CC1CB8-752F-4E8D-BA6E-7506ABB9FD85}"/>
                </a:ext>
              </a:extLst>
            </p:cNvPr>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accent2"/>
                  </a:solidFill>
                </a:rPr>
                <a:t>home</a:t>
              </a:r>
            </a:p>
          </p:txBody>
        </p:sp>
        <p:sp>
          <p:nvSpPr>
            <p:cNvPr id="25611" name="Line 11">
              <a:extLst>
                <a:ext uri="{FF2B5EF4-FFF2-40B4-BE49-F238E27FC236}">
                  <a16:creationId xmlns:a16="http://schemas.microsoft.com/office/drawing/2014/main" id="{2B3F8390-D725-4CA0-830A-DBF3C738D84F}"/>
                </a:ext>
              </a:extLst>
            </p:cNvPr>
            <p:cNvSpPr>
              <a:spLocks noChangeShapeType="1"/>
            </p:cNvSpPr>
            <p:nvPr/>
          </p:nvSpPr>
          <p:spPr bwMode="auto">
            <a:xfrm flipH="1">
              <a:off x="2473" y="10769"/>
              <a:ext cx="90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5612" name="Line 12">
              <a:extLst>
                <a:ext uri="{FF2B5EF4-FFF2-40B4-BE49-F238E27FC236}">
                  <a16:creationId xmlns:a16="http://schemas.microsoft.com/office/drawing/2014/main" id="{6795EF6A-A298-4D41-AB98-528BFA353840}"/>
                </a:ext>
              </a:extLst>
            </p:cNvPr>
            <p:cNvSpPr>
              <a:spLocks noChangeShapeType="1"/>
            </p:cNvSpPr>
            <p:nvPr/>
          </p:nvSpPr>
          <p:spPr bwMode="auto">
            <a:xfrm>
              <a:off x="3373" y="10769"/>
              <a:ext cx="108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5613" name="Text Box 13">
              <a:extLst>
                <a:ext uri="{FF2B5EF4-FFF2-40B4-BE49-F238E27FC236}">
                  <a16:creationId xmlns:a16="http://schemas.microsoft.com/office/drawing/2014/main" id="{84EFDAD5-4653-41BF-ABA5-C53CA93708A3}"/>
                </a:ext>
              </a:extLst>
            </p:cNvPr>
            <p:cNvSpPr txBox="1">
              <a:spLocks noChangeArrowheads="1"/>
            </p:cNvSpPr>
            <p:nvPr/>
          </p:nvSpPr>
          <p:spPr bwMode="auto">
            <a:xfrm>
              <a:off x="1933" y="1186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fei1</a:t>
              </a:r>
            </a:p>
          </p:txBody>
        </p:sp>
        <p:sp>
          <p:nvSpPr>
            <p:cNvPr id="25614" name="Text Box 14">
              <a:extLst>
                <a:ext uri="{FF2B5EF4-FFF2-40B4-BE49-F238E27FC236}">
                  <a16:creationId xmlns:a16="http://schemas.microsoft.com/office/drawing/2014/main" id="{D4616E3C-95FC-4593-8444-FD47EE135B11}"/>
                </a:ext>
              </a:extLst>
            </p:cNvPr>
            <p:cNvSpPr txBox="1">
              <a:spLocks noChangeArrowheads="1"/>
            </p:cNvSpPr>
            <p:nvPr/>
          </p:nvSpPr>
          <p:spPr bwMode="auto">
            <a:xfrm>
              <a:off x="2293" y="12641"/>
              <a:ext cx="108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accent2"/>
                  </a:solidFill>
                </a:rPr>
                <a:t>myfile.c</a:t>
              </a:r>
            </a:p>
          </p:txBody>
        </p:sp>
        <p:sp>
          <p:nvSpPr>
            <p:cNvPr id="25615" name="Line 15">
              <a:extLst>
                <a:ext uri="{FF2B5EF4-FFF2-40B4-BE49-F238E27FC236}">
                  <a16:creationId xmlns:a16="http://schemas.microsoft.com/office/drawing/2014/main" id="{92860427-2D53-4A41-9FFF-7D96C46B2D97}"/>
                </a:ext>
              </a:extLst>
            </p:cNvPr>
            <p:cNvSpPr>
              <a:spLocks noChangeShapeType="1"/>
            </p:cNvSpPr>
            <p:nvPr/>
          </p:nvSpPr>
          <p:spPr bwMode="auto">
            <a:xfrm flipH="1">
              <a:off x="2833" y="12173"/>
              <a:ext cx="360" cy="46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5616" name="Line 16">
              <a:extLst>
                <a:ext uri="{FF2B5EF4-FFF2-40B4-BE49-F238E27FC236}">
                  <a16:creationId xmlns:a16="http://schemas.microsoft.com/office/drawing/2014/main" id="{103DC8FE-A0A8-401A-8241-15D0304B6904}"/>
                </a:ext>
              </a:extLst>
            </p:cNvPr>
            <p:cNvSpPr>
              <a:spLocks noChangeShapeType="1"/>
            </p:cNvSpPr>
            <p:nvPr/>
          </p:nvSpPr>
          <p:spPr bwMode="auto">
            <a:xfrm>
              <a:off x="2293" y="12173"/>
              <a:ext cx="54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5617" name="Text Box 17">
              <a:extLst>
                <a:ext uri="{FF2B5EF4-FFF2-40B4-BE49-F238E27FC236}">
                  <a16:creationId xmlns:a16="http://schemas.microsoft.com/office/drawing/2014/main" id="{488E3BFB-6E7F-4A92-8BC7-80D0E04F9F2F}"/>
                </a:ext>
              </a:extLst>
            </p:cNvPr>
            <p:cNvSpPr txBox="1">
              <a:spLocks noChangeArrowheads="1"/>
            </p:cNvSpPr>
            <p:nvPr/>
          </p:nvSpPr>
          <p:spPr bwMode="auto">
            <a:xfrm>
              <a:off x="4093" y="1108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accent2"/>
                  </a:solidFill>
                </a:rPr>
                <a:t>fei3</a:t>
              </a:r>
            </a:p>
          </p:txBody>
        </p:sp>
        <p:sp>
          <p:nvSpPr>
            <p:cNvPr id="25618" name="Line 18">
              <a:extLst>
                <a:ext uri="{FF2B5EF4-FFF2-40B4-BE49-F238E27FC236}">
                  <a16:creationId xmlns:a16="http://schemas.microsoft.com/office/drawing/2014/main" id="{68B82916-FEC2-4778-A464-6DD99066D3AB}"/>
                </a:ext>
              </a:extLst>
            </p:cNvPr>
            <p:cNvSpPr>
              <a:spLocks noChangeShapeType="1"/>
            </p:cNvSpPr>
            <p:nvPr/>
          </p:nvSpPr>
          <p:spPr bwMode="auto">
            <a:xfrm flipH="1">
              <a:off x="3193" y="10769"/>
              <a:ext cx="18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5619" name="Text Box 19">
              <a:extLst>
                <a:ext uri="{FF2B5EF4-FFF2-40B4-BE49-F238E27FC236}">
                  <a16:creationId xmlns:a16="http://schemas.microsoft.com/office/drawing/2014/main" id="{DEA43F97-75BA-43EA-BB08-19ED987F2BD1}"/>
                </a:ext>
              </a:extLst>
            </p:cNvPr>
            <p:cNvSpPr txBox="1">
              <a:spLocks noChangeArrowheads="1"/>
            </p:cNvSpPr>
            <p:nvPr/>
          </p:nvSpPr>
          <p:spPr bwMode="auto">
            <a:xfrm>
              <a:off x="2833" y="1186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fei2</a:t>
              </a:r>
            </a:p>
          </p:txBody>
        </p:sp>
        <p:sp>
          <p:nvSpPr>
            <p:cNvPr id="25620" name="Text Box 20">
              <a:extLst>
                <a:ext uri="{FF2B5EF4-FFF2-40B4-BE49-F238E27FC236}">
                  <a16:creationId xmlns:a16="http://schemas.microsoft.com/office/drawing/2014/main" id="{5DB0EC0A-8E0F-43E7-92AE-31D560E51253}"/>
                </a:ext>
              </a:extLst>
            </p:cNvPr>
            <p:cNvSpPr txBox="1">
              <a:spLocks noChangeArrowheads="1"/>
            </p:cNvSpPr>
            <p:nvPr/>
          </p:nvSpPr>
          <p:spPr bwMode="auto">
            <a:xfrm>
              <a:off x="2113" y="11081"/>
              <a:ext cx="54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A</a:t>
              </a:r>
            </a:p>
          </p:txBody>
        </p:sp>
        <p:sp>
          <p:nvSpPr>
            <p:cNvPr id="25621" name="Line 21">
              <a:extLst>
                <a:ext uri="{FF2B5EF4-FFF2-40B4-BE49-F238E27FC236}">
                  <a16:creationId xmlns:a16="http://schemas.microsoft.com/office/drawing/2014/main" id="{94EEE32E-6700-444E-90EC-69A555B3CC5D}"/>
                </a:ext>
              </a:extLst>
            </p:cNvPr>
            <p:cNvSpPr>
              <a:spLocks noChangeShapeType="1"/>
            </p:cNvSpPr>
            <p:nvPr/>
          </p:nvSpPr>
          <p:spPr bwMode="auto">
            <a:xfrm flipV="1">
              <a:off x="2473" y="10769"/>
              <a:ext cx="90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Text Box 22">
              <a:extLst>
                <a:ext uri="{FF2B5EF4-FFF2-40B4-BE49-F238E27FC236}">
                  <a16:creationId xmlns:a16="http://schemas.microsoft.com/office/drawing/2014/main" id="{636EFBCC-EED7-4BF9-8AD2-3D0AAF00A947}"/>
                </a:ext>
              </a:extLst>
            </p:cNvPr>
            <p:cNvSpPr txBox="1">
              <a:spLocks noChangeArrowheads="1"/>
            </p:cNvSpPr>
            <p:nvPr/>
          </p:nvSpPr>
          <p:spPr bwMode="auto">
            <a:xfrm>
              <a:off x="3733" y="11705"/>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accent2"/>
                  </a:solidFill>
                </a:rPr>
                <a:t>fei4</a:t>
              </a:r>
            </a:p>
          </p:txBody>
        </p:sp>
        <p:sp>
          <p:nvSpPr>
            <p:cNvPr id="25623" name="Text Box 23">
              <a:extLst>
                <a:ext uri="{FF2B5EF4-FFF2-40B4-BE49-F238E27FC236}">
                  <a16:creationId xmlns:a16="http://schemas.microsoft.com/office/drawing/2014/main" id="{129DCBF4-887F-4CA1-BF09-18FBAC64528F}"/>
                </a:ext>
              </a:extLst>
            </p:cNvPr>
            <p:cNvSpPr txBox="1">
              <a:spLocks noChangeArrowheads="1"/>
            </p:cNvSpPr>
            <p:nvPr/>
          </p:nvSpPr>
          <p:spPr bwMode="auto">
            <a:xfrm>
              <a:off x="4633" y="11705"/>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accent2"/>
                  </a:solidFill>
                </a:rPr>
                <a:t>fei5</a:t>
              </a:r>
            </a:p>
          </p:txBody>
        </p:sp>
        <p:sp>
          <p:nvSpPr>
            <p:cNvPr id="25624" name="Line 24">
              <a:extLst>
                <a:ext uri="{FF2B5EF4-FFF2-40B4-BE49-F238E27FC236}">
                  <a16:creationId xmlns:a16="http://schemas.microsoft.com/office/drawing/2014/main" id="{A3F66548-65FA-4FB6-9F72-470A537243B0}"/>
                </a:ext>
              </a:extLst>
            </p:cNvPr>
            <p:cNvSpPr>
              <a:spLocks noChangeShapeType="1"/>
            </p:cNvSpPr>
            <p:nvPr/>
          </p:nvSpPr>
          <p:spPr bwMode="auto">
            <a:xfrm flipH="1">
              <a:off x="4093" y="11393"/>
              <a:ext cx="36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5">
              <a:extLst>
                <a:ext uri="{FF2B5EF4-FFF2-40B4-BE49-F238E27FC236}">
                  <a16:creationId xmlns:a16="http://schemas.microsoft.com/office/drawing/2014/main" id="{C9EE8B04-4B0C-496F-AB48-2E5B2AD0C4C4}"/>
                </a:ext>
              </a:extLst>
            </p:cNvPr>
            <p:cNvSpPr>
              <a:spLocks noChangeShapeType="1"/>
            </p:cNvSpPr>
            <p:nvPr/>
          </p:nvSpPr>
          <p:spPr bwMode="auto">
            <a:xfrm>
              <a:off x="4453" y="11393"/>
              <a:ext cx="54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6">
              <a:extLst>
                <a:ext uri="{FF2B5EF4-FFF2-40B4-BE49-F238E27FC236}">
                  <a16:creationId xmlns:a16="http://schemas.microsoft.com/office/drawing/2014/main" id="{11E26556-72B9-4693-AAF4-EC2ED0B04A1F}"/>
                </a:ext>
              </a:extLst>
            </p:cNvPr>
            <p:cNvSpPr>
              <a:spLocks noChangeShapeType="1"/>
            </p:cNvSpPr>
            <p:nvPr/>
          </p:nvSpPr>
          <p:spPr bwMode="auto">
            <a:xfrm>
              <a:off x="4093" y="12017"/>
              <a:ext cx="0"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Text Box 27">
              <a:extLst>
                <a:ext uri="{FF2B5EF4-FFF2-40B4-BE49-F238E27FC236}">
                  <a16:creationId xmlns:a16="http://schemas.microsoft.com/office/drawing/2014/main" id="{4021C7FC-10E3-4348-A025-5C5BEF5AB2F8}"/>
                </a:ext>
              </a:extLst>
            </p:cNvPr>
            <p:cNvSpPr txBox="1">
              <a:spLocks noChangeArrowheads="1"/>
            </p:cNvSpPr>
            <p:nvPr/>
          </p:nvSpPr>
          <p:spPr bwMode="auto">
            <a:xfrm>
              <a:off x="3553" y="12204"/>
              <a:ext cx="1080"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testfile.c</a:t>
              </a:r>
            </a:p>
          </p:txBody>
        </p:sp>
        <p:sp>
          <p:nvSpPr>
            <p:cNvPr id="25628" name="Text Box 28">
              <a:extLst>
                <a:ext uri="{FF2B5EF4-FFF2-40B4-BE49-F238E27FC236}">
                  <a16:creationId xmlns:a16="http://schemas.microsoft.com/office/drawing/2014/main" id="{0A1014E9-99B9-43D8-B9F1-6E911B79B262}"/>
                </a:ext>
              </a:extLst>
            </p:cNvPr>
            <p:cNvSpPr txBox="1">
              <a:spLocks noChangeArrowheads="1"/>
            </p:cNvSpPr>
            <p:nvPr/>
          </p:nvSpPr>
          <p:spPr bwMode="auto">
            <a:xfrm>
              <a:off x="4813" y="12329"/>
              <a:ext cx="54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B</a:t>
              </a:r>
            </a:p>
          </p:txBody>
        </p:sp>
        <p:sp>
          <p:nvSpPr>
            <p:cNvPr id="25629" name="Line 29">
              <a:extLst>
                <a:ext uri="{FF2B5EF4-FFF2-40B4-BE49-F238E27FC236}">
                  <a16:creationId xmlns:a16="http://schemas.microsoft.com/office/drawing/2014/main" id="{0E56AA2A-CCC6-4BC3-B7B1-2B1270C5A82D}"/>
                </a:ext>
              </a:extLst>
            </p:cNvPr>
            <p:cNvSpPr>
              <a:spLocks noChangeShapeType="1"/>
            </p:cNvSpPr>
            <p:nvPr/>
          </p:nvSpPr>
          <p:spPr bwMode="auto">
            <a:xfrm>
              <a:off x="4993" y="12017"/>
              <a:ext cx="0"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0">
              <a:extLst>
                <a:ext uri="{FF2B5EF4-FFF2-40B4-BE49-F238E27FC236}">
                  <a16:creationId xmlns:a16="http://schemas.microsoft.com/office/drawing/2014/main" id="{9BB97DE4-FC4F-489D-99AF-B4DBA4DD178D}"/>
                </a:ext>
              </a:extLst>
            </p:cNvPr>
            <p:cNvSpPr>
              <a:spLocks noChangeShapeType="1"/>
            </p:cNvSpPr>
            <p:nvPr/>
          </p:nvSpPr>
          <p:spPr bwMode="auto">
            <a:xfrm flipV="1">
              <a:off x="3013" y="12485"/>
              <a:ext cx="900" cy="156"/>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31" name="Group 31">
              <a:extLst>
                <a:ext uri="{FF2B5EF4-FFF2-40B4-BE49-F238E27FC236}">
                  <a16:creationId xmlns:a16="http://schemas.microsoft.com/office/drawing/2014/main" id="{D1DE1FE1-1AD7-44D6-AE74-4A17920098FB}"/>
                </a:ext>
              </a:extLst>
            </p:cNvPr>
            <p:cNvGrpSpPr>
              <a:grpSpLocks/>
            </p:cNvGrpSpPr>
            <p:nvPr/>
          </p:nvGrpSpPr>
          <p:grpSpPr bwMode="auto">
            <a:xfrm>
              <a:off x="4453" y="8273"/>
              <a:ext cx="5040" cy="4680"/>
              <a:chOff x="5173" y="7212"/>
              <a:chExt cx="5040" cy="4680"/>
            </a:xfrm>
          </p:grpSpPr>
          <p:sp>
            <p:nvSpPr>
              <p:cNvPr id="25634" name="Text Box 32">
                <a:extLst>
                  <a:ext uri="{FF2B5EF4-FFF2-40B4-BE49-F238E27FC236}">
                    <a16:creationId xmlns:a16="http://schemas.microsoft.com/office/drawing/2014/main" id="{8AED9526-37B1-43AB-9188-14A1823ACAC6}"/>
                  </a:ext>
                </a:extLst>
              </p:cNvPr>
              <p:cNvSpPr txBox="1">
                <a:spLocks noChangeArrowheads="1"/>
              </p:cNvSpPr>
              <p:nvPr/>
            </p:nvSpPr>
            <p:spPr bwMode="auto">
              <a:xfrm>
                <a:off x="6973" y="721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25635" name="Text Box 33">
                <a:extLst>
                  <a:ext uri="{FF2B5EF4-FFF2-40B4-BE49-F238E27FC236}">
                    <a16:creationId xmlns:a16="http://schemas.microsoft.com/office/drawing/2014/main" id="{000244E0-86B0-41B6-A2BF-4ABAF93C696A}"/>
                  </a:ext>
                </a:extLst>
              </p:cNvPr>
              <p:cNvSpPr txBox="1">
                <a:spLocks noChangeArrowheads="1"/>
              </p:cNvSpPr>
              <p:nvPr/>
            </p:nvSpPr>
            <p:spPr bwMode="auto">
              <a:xfrm>
                <a:off x="6973" y="752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100   </a:t>
                </a:r>
                <a:r>
                  <a:rPr lang="en-US" altLang="zh-CN" sz="1600"/>
                  <a:t> </a:t>
                </a:r>
                <a:r>
                  <a:rPr lang="zh-CN" altLang="en-US" sz="1600"/>
                  <a:t>．．</a:t>
                </a:r>
              </a:p>
            </p:txBody>
          </p:sp>
          <p:sp>
            <p:nvSpPr>
              <p:cNvPr id="25636" name="Text Box 34">
                <a:extLst>
                  <a:ext uri="{FF2B5EF4-FFF2-40B4-BE49-F238E27FC236}">
                    <a16:creationId xmlns:a16="http://schemas.microsoft.com/office/drawing/2014/main" id="{E4E04B7E-64D2-45CF-853E-5DBAC6DB8657}"/>
                  </a:ext>
                </a:extLst>
              </p:cNvPr>
              <p:cNvSpPr txBox="1">
                <a:spLocks noChangeArrowheads="1"/>
              </p:cNvSpPr>
              <p:nvPr/>
            </p:nvSpPr>
            <p:spPr bwMode="auto">
              <a:xfrm>
                <a:off x="6973" y="783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941     A</a:t>
                </a:r>
              </a:p>
            </p:txBody>
          </p:sp>
          <p:sp>
            <p:nvSpPr>
              <p:cNvPr id="25637" name="Text Box 35">
                <a:extLst>
                  <a:ext uri="{FF2B5EF4-FFF2-40B4-BE49-F238E27FC236}">
                    <a16:creationId xmlns:a16="http://schemas.microsoft.com/office/drawing/2014/main" id="{5E48F41C-4158-404F-9686-CFB7C741053A}"/>
                  </a:ext>
                </a:extLst>
              </p:cNvPr>
              <p:cNvSpPr txBox="1">
                <a:spLocks noChangeArrowheads="1"/>
              </p:cNvSpPr>
              <p:nvPr/>
            </p:nvSpPr>
            <p:spPr bwMode="auto">
              <a:xfrm>
                <a:off x="6973" y="814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270     fei1</a:t>
                </a:r>
              </a:p>
            </p:txBody>
          </p:sp>
          <p:sp>
            <p:nvSpPr>
              <p:cNvPr id="25638" name="Text Box 36">
                <a:extLst>
                  <a:ext uri="{FF2B5EF4-FFF2-40B4-BE49-F238E27FC236}">
                    <a16:creationId xmlns:a16="http://schemas.microsoft.com/office/drawing/2014/main" id="{25A96038-24BA-4063-BA4A-00178A3A304B}"/>
                  </a:ext>
                </a:extLst>
              </p:cNvPr>
              <p:cNvSpPr txBox="1">
                <a:spLocks noChangeArrowheads="1"/>
              </p:cNvSpPr>
              <p:nvPr/>
            </p:nvSpPr>
            <p:spPr bwMode="auto">
              <a:xfrm>
                <a:off x="6973" y="846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250     fei2</a:t>
                </a:r>
              </a:p>
            </p:txBody>
          </p:sp>
          <p:sp>
            <p:nvSpPr>
              <p:cNvPr id="25639" name="Text Box 37">
                <a:extLst>
                  <a:ext uri="{FF2B5EF4-FFF2-40B4-BE49-F238E27FC236}">
                    <a16:creationId xmlns:a16="http://schemas.microsoft.com/office/drawing/2014/main" id="{BDE6E24C-C25C-4DF0-B331-AB7F28144E8F}"/>
                  </a:ext>
                </a:extLst>
              </p:cNvPr>
              <p:cNvSpPr txBox="1">
                <a:spLocks noChangeArrowheads="1"/>
              </p:cNvSpPr>
              <p:nvPr/>
            </p:nvSpPr>
            <p:spPr bwMode="auto">
              <a:xfrm>
                <a:off x="6973" y="877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fei3</a:t>
                </a:r>
              </a:p>
            </p:txBody>
          </p:sp>
          <p:sp>
            <p:nvSpPr>
              <p:cNvPr id="25640" name="Line 38">
                <a:extLst>
                  <a:ext uri="{FF2B5EF4-FFF2-40B4-BE49-F238E27FC236}">
                    <a16:creationId xmlns:a16="http://schemas.microsoft.com/office/drawing/2014/main" id="{AA92E522-F835-4FA0-804E-088C0311193C}"/>
                  </a:ext>
                </a:extLst>
              </p:cNvPr>
              <p:cNvSpPr>
                <a:spLocks noChangeShapeType="1"/>
              </p:cNvSpPr>
              <p:nvPr/>
            </p:nvSpPr>
            <p:spPr bwMode="auto">
              <a:xfrm>
                <a:off x="7513" y="721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41" name="Group 39">
                <a:extLst>
                  <a:ext uri="{FF2B5EF4-FFF2-40B4-BE49-F238E27FC236}">
                    <a16:creationId xmlns:a16="http://schemas.microsoft.com/office/drawing/2014/main" id="{B06DC723-FAFC-4773-AB65-2F20E4EAE327}"/>
                  </a:ext>
                </a:extLst>
              </p:cNvPr>
              <p:cNvGrpSpPr>
                <a:grpSpLocks/>
              </p:cNvGrpSpPr>
              <p:nvPr/>
            </p:nvGrpSpPr>
            <p:grpSpPr bwMode="auto">
              <a:xfrm>
                <a:off x="5173" y="8148"/>
                <a:ext cx="1440" cy="936"/>
                <a:chOff x="6073" y="9552"/>
                <a:chExt cx="1440" cy="936"/>
              </a:xfrm>
            </p:grpSpPr>
            <p:sp>
              <p:nvSpPr>
                <p:cNvPr id="25673" name="Text Box 40">
                  <a:extLst>
                    <a:ext uri="{FF2B5EF4-FFF2-40B4-BE49-F238E27FC236}">
                      <a16:creationId xmlns:a16="http://schemas.microsoft.com/office/drawing/2014/main" id="{23E0A7C2-72F9-4874-BF89-A184311DDCB0}"/>
                    </a:ext>
                  </a:extLst>
                </p:cNvPr>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270      </a:t>
                  </a:r>
                  <a:r>
                    <a:rPr lang="zh-CN" altLang="en-US" sz="1600">
                      <a:solidFill>
                        <a:schemeClr val="accent2"/>
                      </a:solidFill>
                    </a:rPr>
                    <a:t>．</a:t>
                  </a:r>
                </a:p>
              </p:txBody>
            </p:sp>
            <p:sp>
              <p:nvSpPr>
                <p:cNvPr id="25674" name="Text Box 41">
                  <a:extLst>
                    <a:ext uri="{FF2B5EF4-FFF2-40B4-BE49-F238E27FC236}">
                      <a16:creationId xmlns:a16="http://schemas.microsoft.com/office/drawing/2014/main" id="{9D8B40D6-8B19-4C0E-AEB8-399BADB7808B}"/>
                    </a:ext>
                  </a:extLst>
                </p:cNvPr>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25675" name="Text Box 42">
                  <a:extLst>
                    <a:ext uri="{FF2B5EF4-FFF2-40B4-BE49-F238E27FC236}">
                      <a16:creationId xmlns:a16="http://schemas.microsoft.com/office/drawing/2014/main" id="{391359D4-41CD-4A21-AC8B-686B9AEABC7D}"/>
                    </a:ext>
                  </a:extLst>
                </p:cNvPr>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302      myfile.c</a:t>
                  </a:r>
                </a:p>
              </p:txBody>
            </p:sp>
            <p:sp>
              <p:nvSpPr>
                <p:cNvPr id="25676" name="Line 43">
                  <a:extLst>
                    <a:ext uri="{FF2B5EF4-FFF2-40B4-BE49-F238E27FC236}">
                      <a16:creationId xmlns:a16="http://schemas.microsoft.com/office/drawing/2014/main" id="{6CFB6625-8259-4F78-BDA1-A6868A24331B}"/>
                    </a:ext>
                  </a:extLst>
                </p:cNvPr>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42" name="Group 44">
                <a:extLst>
                  <a:ext uri="{FF2B5EF4-FFF2-40B4-BE49-F238E27FC236}">
                    <a16:creationId xmlns:a16="http://schemas.microsoft.com/office/drawing/2014/main" id="{0965F597-6D36-428A-A2BF-EE4EF07D7418}"/>
                  </a:ext>
                </a:extLst>
              </p:cNvPr>
              <p:cNvGrpSpPr>
                <a:grpSpLocks/>
              </p:cNvGrpSpPr>
              <p:nvPr/>
            </p:nvGrpSpPr>
            <p:grpSpPr bwMode="auto">
              <a:xfrm>
                <a:off x="8773" y="8148"/>
                <a:ext cx="1440" cy="936"/>
                <a:chOff x="7153" y="9396"/>
                <a:chExt cx="1440" cy="936"/>
              </a:xfrm>
            </p:grpSpPr>
            <p:sp>
              <p:nvSpPr>
                <p:cNvPr id="25669" name="Text Box 45">
                  <a:extLst>
                    <a:ext uri="{FF2B5EF4-FFF2-40B4-BE49-F238E27FC236}">
                      <a16:creationId xmlns:a16="http://schemas.microsoft.com/office/drawing/2014/main" id="{0AED0736-0867-43D8-B6A1-6E2EC0EE5F35}"/>
                    </a:ext>
                  </a:extLst>
                </p:cNvPr>
                <p:cNvSpPr txBox="1">
                  <a:spLocks noChangeArrowheads="1"/>
                </p:cNvSpPr>
                <p:nvPr/>
              </p:nvSpPr>
              <p:spPr bwMode="auto">
                <a:xfrm>
                  <a:off x="7153" y="939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250     </a:t>
                  </a:r>
                  <a:r>
                    <a:rPr lang="zh-CN" altLang="en-US" sz="1600">
                      <a:solidFill>
                        <a:schemeClr val="accent2"/>
                      </a:solidFill>
                    </a:rPr>
                    <a:t>．</a:t>
                  </a:r>
                </a:p>
              </p:txBody>
            </p:sp>
            <p:sp>
              <p:nvSpPr>
                <p:cNvPr id="25670" name="Text Box 46">
                  <a:extLst>
                    <a:ext uri="{FF2B5EF4-FFF2-40B4-BE49-F238E27FC236}">
                      <a16:creationId xmlns:a16="http://schemas.microsoft.com/office/drawing/2014/main" id="{81B49A3D-76B6-410C-BDDF-34CBE23F06E2}"/>
                    </a:ext>
                  </a:extLst>
                </p:cNvPr>
                <p:cNvSpPr txBox="1">
                  <a:spLocks noChangeArrowheads="1"/>
                </p:cNvSpPr>
                <p:nvPr/>
              </p:nvSpPr>
              <p:spPr bwMode="auto">
                <a:xfrm>
                  <a:off x="7153" y="970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25671" name="Text Box 47">
                  <a:extLst>
                    <a:ext uri="{FF2B5EF4-FFF2-40B4-BE49-F238E27FC236}">
                      <a16:creationId xmlns:a16="http://schemas.microsoft.com/office/drawing/2014/main" id="{09F7A0CC-5AB8-4010-8C9F-B77F2DFBE95C}"/>
                    </a:ext>
                  </a:extLst>
                </p:cNvPr>
                <p:cNvSpPr txBox="1">
                  <a:spLocks noChangeArrowheads="1"/>
                </p:cNvSpPr>
                <p:nvPr/>
              </p:nvSpPr>
              <p:spPr bwMode="auto">
                <a:xfrm>
                  <a:off x="7153" y="1002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302     myfile.c</a:t>
                  </a:r>
                </a:p>
              </p:txBody>
            </p:sp>
            <p:sp>
              <p:nvSpPr>
                <p:cNvPr id="25672" name="Line 48">
                  <a:extLst>
                    <a:ext uri="{FF2B5EF4-FFF2-40B4-BE49-F238E27FC236}">
                      <a16:creationId xmlns:a16="http://schemas.microsoft.com/office/drawing/2014/main" id="{0C7569EE-B01E-445D-9F9A-7B33E6B0A759}"/>
                    </a:ext>
                  </a:extLst>
                </p:cNvPr>
                <p:cNvSpPr>
                  <a:spLocks noChangeShapeType="1"/>
                </p:cNvSpPr>
                <p:nvPr/>
              </p:nvSpPr>
              <p:spPr bwMode="auto">
                <a:xfrm>
                  <a:off x="7693" y="939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43" name="Group 49">
                <a:extLst>
                  <a:ext uri="{FF2B5EF4-FFF2-40B4-BE49-F238E27FC236}">
                    <a16:creationId xmlns:a16="http://schemas.microsoft.com/office/drawing/2014/main" id="{FD2D83A5-9E62-4761-B475-0952E4B3ABE1}"/>
                  </a:ext>
                </a:extLst>
              </p:cNvPr>
              <p:cNvGrpSpPr>
                <a:grpSpLocks/>
              </p:cNvGrpSpPr>
              <p:nvPr/>
            </p:nvGrpSpPr>
            <p:grpSpPr bwMode="auto">
              <a:xfrm>
                <a:off x="6973" y="9396"/>
                <a:ext cx="1440" cy="1248"/>
                <a:chOff x="8953" y="9396"/>
                <a:chExt cx="1440" cy="1248"/>
              </a:xfrm>
            </p:grpSpPr>
            <p:sp>
              <p:nvSpPr>
                <p:cNvPr id="25664" name="Text Box 50">
                  <a:extLst>
                    <a:ext uri="{FF2B5EF4-FFF2-40B4-BE49-F238E27FC236}">
                      <a16:creationId xmlns:a16="http://schemas.microsoft.com/office/drawing/2014/main" id="{BBBC57C1-491D-479D-9B22-4A08667273ED}"/>
                    </a:ext>
                  </a:extLst>
                </p:cNvPr>
                <p:cNvSpPr txBox="1">
                  <a:spLocks noChangeArrowheads="1"/>
                </p:cNvSpPr>
                <p:nvPr/>
              </p:nvSpPr>
              <p:spPr bwMode="auto">
                <a:xfrm>
                  <a:off x="8953" y="939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a:t>
                  </a:r>
                  <a:r>
                    <a:rPr lang="zh-CN" altLang="en-US" sz="1600">
                      <a:solidFill>
                        <a:schemeClr val="accent2"/>
                      </a:solidFill>
                    </a:rPr>
                    <a:t>．</a:t>
                  </a:r>
                </a:p>
              </p:txBody>
            </p:sp>
            <p:sp>
              <p:nvSpPr>
                <p:cNvPr id="25665" name="Text Box 51">
                  <a:extLst>
                    <a:ext uri="{FF2B5EF4-FFF2-40B4-BE49-F238E27FC236}">
                      <a16:creationId xmlns:a16="http://schemas.microsoft.com/office/drawing/2014/main" id="{7BBC9A87-CE08-4E30-97A2-83524DB76534}"/>
                    </a:ext>
                  </a:extLst>
                </p:cNvPr>
                <p:cNvSpPr txBox="1">
                  <a:spLocks noChangeArrowheads="1"/>
                </p:cNvSpPr>
                <p:nvPr/>
              </p:nvSpPr>
              <p:spPr bwMode="auto">
                <a:xfrm>
                  <a:off x="8953" y="970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25666" name="Text Box 52">
                  <a:extLst>
                    <a:ext uri="{FF2B5EF4-FFF2-40B4-BE49-F238E27FC236}">
                      <a16:creationId xmlns:a16="http://schemas.microsoft.com/office/drawing/2014/main" id="{0EC3274F-EA83-41C1-8183-18CE5DB2B678}"/>
                    </a:ext>
                  </a:extLst>
                </p:cNvPr>
                <p:cNvSpPr txBox="1">
                  <a:spLocks noChangeArrowheads="1"/>
                </p:cNvSpPr>
                <p:nvPr/>
              </p:nvSpPr>
              <p:spPr bwMode="auto">
                <a:xfrm>
                  <a:off x="8953" y="1002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345     fei4</a:t>
                  </a:r>
                </a:p>
              </p:txBody>
            </p:sp>
            <p:sp>
              <p:nvSpPr>
                <p:cNvPr id="25667" name="Text Box 53">
                  <a:extLst>
                    <a:ext uri="{FF2B5EF4-FFF2-40B4-BE49-F238E27FC236}">
                      <a16:creationId xmlns:a16="http://schemas.microsoft.com/office/drawing/2014/main" id="{5C91575D-455B-4AAB-9EF1-3AD629C7466D}"/>
                    </a:ext>
                  </a:extLst>
                </p:cNvPr>
                <p:cNvSpPr txBox="1">
                  <a:spLocks noChangeArrowheads="1"/>
                </p:cNvSpPr>
                <p:nvPr/>
              </p:nvSpPr>
              <p:spPr bwMode="auto">
                <a:xfrm>
                  <a:off x="8953" y="1033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565     fei5</a:t>
                  </a:r>
                </a:p>
              </p:txBody>
            </p:sp>
            <p:sp>
              <p:nvSpPr>
                <p:cNvPr id="25668" name="Line 54">
                  <a:extLst>
                    <a:ext uri="{FF2B5EF4-FFF2-40B4-BE49-F238E27FC236}">
                      <a16:creationId xmlns:a16="http://schemas.microsoft.com/office/drawing/2014/main" id="{D44F924E-C456-4CFC-B782-9C4F528389D9}"/>
                    </a:ext>
                  </a:extLst>
                </p:cNvPr>
                <p:cNvSpPr>
                  <a:spLocks noChangeShapeType="1"/>
                </p:cNvSpPr>
                <p:nvPr/>
              </p:nvSpPr>
              <p:spPr bwMode="auto">
                <a:xfrm>
                  <a:off x="9493" y="939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44" name="Group 55">
                <a:extLst>
                  <a:ext uri="{FF2B5EF4-FFF2-40B4-BE49-F238E27FC236}">
                    <a16:creationId xmlns:a16="http://schemas.microsoft.com/office/drawing/2014/main" id="{104796A2-445B-46B7-B093-221C775B89C8}"/>
                  </a:ext>
                </a:extLst>
              </p:cNvPr>
              <p:cNvGrpSpPr>
                <a:grpSpLocks/>
              </p:cNvGrpSpPr>
              <p:nvPr/>
            </p:nvGrpSpPr>
            <p:grpSpPr bwMode="auto">
              <a:xfrm>
                <a:off x="6253" y="10956"/>
                <a:ext cx="1440" cy="936"/>
                <a:chOff x="6073" y="9552"/>
                <a:chExt cx="1440" cy="936"/>
              </a:xfrm>
            </p:grpSpPr>
            <p:sp>
              <p:nvSpPr>
                <p:cNvPr id="25660" name="Text Box 56">
                  <a:extLst>
                    <a:ext uri="{FF2B5EF4-FFF2-40B4-BE49-F238E27FC236}">
                      <a16:creationId xmlns:a16="http://schemas.microsoft.com/office/drawing/2014/main" id="{A9335E49-16A2-43EC-8DCC-29118C193043}"/>
                    </a:ext>
                  </a:extLst>
                </p:cNvPr>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345 </a:t>
                  </a:r>
                  <a:r>
                    <a:rPr lang="en-US" altLang="zh-CN" sz="1600"/>
                    <a:t>    </a:t>
                  </a:r>
                  <a:r>
                    <a:rPr lang="zh-CN" altLang="en-US" sz="1600"/>
                    <a:t>．</a:t>
                  </a:r>
                </a:p>
              </p:txBody>
            </p:sp>
            <p:sp>
              <p:nvSpPr>
                <p:cNvPr id="25661" name="Text Box 57">
                  <a:extLst>
                    <a:ext uri="{FF2B5EF4-FFF2-40B4-BE49-F238E27FC236}">
                      <a16:creationId xmlns:a16="http://schemas.microsoft.com/office/drawing/2014/main" id="{2AC291F9-9627-4718-8E1B-513657273462}"/>
                    </a:ext>
                  </a:extLst>
                </p:cNvPr>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a:t>
                  </a:r>
                  <a:r>
                    <a:rPr lang="zh-CN" altLang="en-US" sz="1600">
                      <a:solidFill>
                        <a:schemeClr val="accent2"/>
                      </a:solidFill>
                    </a:rPr>
                    <a:t>．．</a:t>
                  </a:r>
                </a:p>
              </p:txBody>
            </p:sp>
            <p:sp>
              <p:nvSpPr>
                <p:cNvPr id="25662" name="Text Box 58">
                  <a:extLst>
                    <a:ext uri="{FF2B5EF4-FFF2-40B4-BE49-F238E27FC236}">
                      <a16:creationId xmlns:a16="http://schemas.microsoft.com/office/drawing/2014/main" id="{D5DDB6DD-3F02-4B62-9CD4-62C65C2F448A}"/>
                    </a:ext>
                  </a:extLst>
                </p:cNvPr>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302     testfile.c</a:t>
                  </a:r>
                </a:p>
              </p:txBody>
            </p:sp>
            <p:sp>
              <p:nvSpPr>
                <p:cNvPr id="25663" name="Line 59">
                  <a:extLst>
                    <a:ext uri="{FF2B5EF4-FFF2-40B4-BE49-F238E27FC236}">
                      <a16:creationId xmlns:a16="http://schemas.microsoft.com/office/drawing/2014/main" id="{338B5425-BA3F-436F-B0D4-3DDBE461B38D}"/>
                    </a:ext>
                  </a:extLst>
                </p:cNvPr>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45" name="Group 60">
                <a:extLst>
                  <a:ext uri="{FF2B5EF4-FFF2-40B4-BE49-F238E27FC236}">
                    <a16:creationId xmlns:a16="http://schemas.microsoft.com/office/drawing/2014/main" id="{11772D48-1210-4080-907B-CF0605C78725}"/>
                  </a:ext>
                </a:extLst>
              </p:cNvPr>
              <p:cNvGrpSpPr>
                <a:grpSpLocks/>
              </p:cNvGrpSpPr>
              <p:nvPr/>
            </p:nvGrpSpPr>
            <p:grpSpPr bwMode="auto">
              <a:xfrm>
                <a:off x="8053" y="10956"/>
                <a:ext cx="1440" cy="936"/>
                <a:chOff x="6073" y="9552"/>
                <a:chExt cx="1440" cy="936"/>
              </a:xfrm>
            </p:grpSpPr>
            <p:sp>
              <p:nvSpPr>
                <p:cNvPr id="25656" name="Text Box 61">
                  <a:extLst>
                    <a:ext uri="{FF2B5EF4-FFF2-40B4-BE49-F238E27FC236}">
                      <a16:creationId xmlns:a16="http://schemas.microsoft.com/office/drawing/2014/main" id="{8160B253-5ABA-4E35-8701-25F06E4BD102}"/>
                    </a:ext>
                  </a:extLst>
                </p:cNvPr>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565     </a:t>
                  </a:r>
                  <a:r>
                    <a:rPr lang="zh-CN" altLang="en-US" sz="1600">
                      <a:solidFill>
                        <a:schemeClr val="accent2"/>
                      </a:solidFill>
                    </a:rPr>
                    <a:t>．</a:t>
                  </a:r>
                </a:p>
              </p:txBody>
            </p:sp>
            <p:sp>
              <p:nvSpPr>
                <p:cNvPr id="25657" name="Text Box 62">
                  <a:extLst>
                    <a:ext uri="{FF2B5EF4-FFF2-40B4-BE49-F238E27FC236}">
                      <a16:creationId xmlns:a16="http://schemas.microsoft.com/office/drawing/2014/main" id="{509B67E4-240A-4ABC-AAFE-23F7F53F6C39}"/>
                    </a:ext>
                  </a:extLst>
                </p:cNvPr>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a:t>
                  </a:r>
                  <a:r>
                    <a:rPr lang="zh-CN" altLang="en-US" sz="1600">
                      <a:solidFill>
                        <a:schemeClr val="accent2"/>
                      </a:solidFill>
                    </a:rPr>
                    <a:t>．．</a:t>
                  </a:r>
                </a:p>
              </p:txBody>
            </p:sp>
            <p:sp>
              <p:nvSpPr>
                <p:cNvPr id="25658" name="Text Box 63">
                  <a:extLst>
                    <a:ext uri="{FF2B5EF4-FFF2-40B4-BE49-F238E27FC236}">
                      <a16:creationId xmlns:a16="http://schemas.microsoft.com/office/drawing/2014/main" id="{A9F7E729-A9B1-4DE4-8B30-B386A418C7A4}"/>
                    </a:ext>
                  </a:extLst>
                </p:cNvPr>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824     B</a:t>
                  </a:r>
                </a:p>
              </p:txBody>
            </p:sp>
            <p:sp>
              <p:nvSpPr>
                <p:cNvPr id="25659" name="Line 64">
                  <a:extLst>
                    <a:ext uri="{FF2B5EF4-FFF2-40B4-BE49-F238E27FC236}">
                      <a16:creationId xmlns:a16="http://schemas.microsoft.com/office/drawing/2014/main" id="{43D1D2B9-30C1-4C02-9FD3-BAFBDECC8322}"/>
                    </a:ext>
                  </a:extLst>
                </p:cNvPr>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46" name="Line 65">
                <a:extLst>
                  <a:ext uri="{FF2B5EF4-FFF2-40B4-BE49-F238E27FC236}">
                    <a16:creationId xmlns:a16="http://schemas.microsoft.com/office/drawing/2014/main" id="{6EAAED97-EDED-4CE0-AB27-E3370B638E7A}"/>
                  </a:ext>
                </a:extLst>
              </p:cNvPr>
              <p:cNvSpPr>
                <a:spLocks noChangeShapeType="1"/>
              </p:cNvSpPr>
              <p:nvPr/>
            </p:nvSpPr>
            <p:spPr bwMode="auto">
              <a:xfrm flipV="1">
                <a:off x="8413" y="8148"/>
                <a:ext cx="360" cy="46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7" name="Line 66">
                <a:extLst>
                  <a:ext uri="{FF2B5EF4-FFF2-40B4-BE49-F238E27FC236}">
                    <a16:creationId xmlns:a16="http://schemas.microsoft.com/office/drawing/2014/main" id="{80E4AF0C-1DAC-4C67-831F-5F42D4FFE9CA}"/>
                  </a:ext>
                </a:extLst>
              </p:cNvPr>
              <p:cNvSpPr>
                <a:spLocks noChangeShapeType="1"/>
              </p:cNvSpPr>
              <p:nvPr/>
            </p:nvSpPr>
            <p:spPr bwMode="auto">
              <a:xfrm flipH="1">
                <a:off x="8413" y="8616"/>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8" name="Line 67">
                <a:extLst>
                  <a:ext uri="{FF2B5EF4-FFF2-40B4-BE49-F238E27FC236}">
                    <a16:creationId xmlns:a16="http://schemas.microsoft.com/office/drawing/2014/main" id="{9FC30931-BD36-4D7D-9F7F-D513C95CD143}"/>
                  </a:ext>
                </a:extLst>
              </p:cNvPr>
              <p:cNvSpPr>
                <a:spLocks noChangeShapeType="1"/>
              </p:cNvSpPr>
              <p:nvPr/>
            </p:nvSpPr>
            <p:spPr bwMode="auto">
              <a:xfrm flipV="1">
                <a:off x="6613" y="8460"/>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9" name="Line 68">
                <a:extLst>
                  <a:ext uri="{FF2B5EF4-FFF2-40B4-BE49-F238E27FC236}">
                    <a16:creationId xmlns:a16="http://schemas.microsoft.com/office/drawing/2014/main" id="{C9F79287-C5EA-4E44-8196-87FCA7A06FFE}"/>
                  </a:ext>
                </a:extLst>
              </p:cNvPr>
              <p:cNvSpPr>
                <a:spLocks noChangeShapeType="1"/>
              </p:cNvSpPr>
              <p:nvPr/>
            </p:nvSpPr>
            <p:spPr bwMode="auto">
              <a:xfrm flipH="1">
                <a:off x="6613" y="8148"/>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0" name="Line 69">
                <a:extLst>
                  <a:ext uri="{FF2B5EF4-FFF2-40B4-BE49-F238E27FC236}">
                    <a16:creationId xmlns:a16="http://schemas.microsoft.com/office/drawing/2014/main" id="{BD3B64A0-2497-4CB0-B9D3-A6E193E972F6}"/>
                  </a:ext>
                </a:extLst>
              </p:cNvPr>
              <p:cNvSpPr>
                <a:spLocks noChangeShapeType="1"/>
              </p:cNvSpPr>
              <p:nvPr/>
            </p:nvSpPr>
            <p:spPr bwMode="auto">
              <a:xfrm>
                <a:off x="715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1" name="Line 70">
                <a:extLst>
                  <a:ext uri="{FF2B5EF4-FFF2-40B4-BE49-F238E27FC236}">
                    <a16:creationId xmlns:a16="http://schemas.microsoft.com/office/drawing/2014/main" id="{29CDC51A-1E9C-4CA7-90E1-2D9330D8F90E}"/>
                  </a:ext>
                </a:extLst>
              </p:cNvPr>
              <p:cNvSpPr>
                <a:spLocks noChangeShapeType="1"/>
              </p:cNvSpPr>
              <p:nvPr/>
            </p:nvSpPr>
            <p:spPr bwMode="auto">
              <a:xfrm flipV="1">
                <a:off x="823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2" name="Line 71">
                <a:extLst>
                  <a:ext uri="{FF2B5EF4-FFF2-40B4-BE49-F238E27FC236}">
                    <a16:creationId xmlns:a16="http://schemas.microsoft.com/office/drawing/2014/main" id="{C5844266-94CF-44B7-9583-CC7619927C5E}"/>
                  </a:ext>
                </a:extLst>
              </p:cNvPr>
              <p:cNvSpPr>
                <a:spLocks noChangeShapeType="1"/>
              </p:cNvSpPr>
              <p:nvPr/>
            </p:nvSpPr>
            <p:spPr bwMode="auto">
              <a:xfrm flipH="1">
                <a:off x="6433" y="1017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3" name="Line 72">
                <a:extLst>
                  <a:ext uri="{FF2B5EF4-FFF2-40B4-BE49-F238E27FC236}">
                    <a16:creationId xmlns:a16="http://schemas.microsoft.com/office/drawing/2014/main" id="{3551D548-A60F-4427-8135-6855E4EF2810}"/>
                  </a:ext>
                </a:extLst>
              </p:cNvPr>
              <p:cNvSpPr>
                <a:spLocks noChangeShapeType="1"/>
              </p:cNvSpPr>
              <p:nvPr/>
            </p:nvSpPr>
            <p:spPr bwMode="auto">
              <a:xfrm flipV="1">
                <a:off x="6973" y="1064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4" name="Line 73">
                <a:extLst>
                  <a:ext uri="{FF2B5EF4-FFF2-40B4-BE49-F238E27FC236}">
                    <a16:creationId xmlns:a16="http://schemas.microsoft.com/office/drawing/2014/main" id="{13CC94D3-7142-4A36-8DE0-3D5B4E8DFA31}"/>
                  </a:ext>
                </a:extLst>
              </p:cNvPr>
              <p:cNvSpPr>
                <a:spLocks noChangeShapeType="1"/>
              </p:cNvSpPr>
              <p:nvPr/>
            </p:nvSpPr>
            <p:spPr bwMode="auto">
              <a:xfrm>
                <a:off x="8233"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5" name="Line 74">
                <a:extLst>
                  <a:ext uri="{FF2B5EF4-FFF2-40B4-BE49-F238E27FC236}">
                    <a16:creationId xmlns:a16="http://schemas.microsoft.com/office/drawing/2014/main" id="{FB0F743B-AA82-43EC-92C1-916A3B30B754}"/>
                  </a:ext>
                </a:extLst>
              </p:cNvPr>
              <p:cNvSpPr>
                <a:spLocks noChangeShapeType="1"/>
              </p:cNvSpPr>
              <p:nvPr/>
            </p:nvSpPr>
            <p:spPr bwMode="auto">
              <a:xfrm flipH="1" flipV="1">
                <a:off x="8413" y="10488"/>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32" name="Text Box 75">
              <a:extLst>
                <a:ext uri="{FF2B5EF4-FFF2-40B4-BE49-F238E27FC236}">
                  <a16:creationId xmlns:a16="http://schemas.microsoft.com/office/drawing/2014/main" id="{3608D262-72D1-47B0-9CB2-F06E5714C519}"/>
                </a:ext>
              </a:extLst>
            </p:cNvPr>
            <p:cNvSpPr txBox="1">
              <a:spLocks noChangeArrowheads="1"/>
            </p:cNvSpPr>
            <p:nvPr/>
          </p:nvSpPr>
          <p:spPr bwMode="auto">
            <a:xfrm>
              <a:off x="3013" y="13577"/>
              <a:ext cx="3780" cy="49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accent2"/>
                  </a:solidFill>
                  <a:ea typeface="华文新魏" panose="02010800040101010101" pitchFamily="2" charset="-122"/>
                </a:rPr>
                <a:t>    </a:t>
              </a:r>
              <a:r>
                <a:rPr lang="zh-CN" altLang="en-US" sz="2800" noProof="1">
                  <a:solidFill>
                    <a:schemeClr val="accent2"/>
                  </a:solidFill>
                  <a:ea typeface="华文新魏" panose="02010800040101010101" pitchFamily="2" charset="-122"/>
                </a:rPr>
                <a:t>不同角度的目录结构</a:t>
              </a:r>
            </a:p>
            <a:p>
              <a:pPr eaLnBrk="1" hangingPunct="1"/>
              <a:endParaRPr lang="en-US" altLang="zh-CN" sz="2800">
                <a:solidFill>
                  <a:schemeClr val="accent2"/>
                </a:solidFill>
                <a:ea typeface="华文新魏" panose="02010800040101010101" pitchFamily="2" charset="-122"/>
              </a:endParaRPr>
            </a:p>
          </p:txBody>
        </p:sp>
        <p:sp>
          <p:nvSpPr>
            <p:cNvPr id="25633" name="Text Box 76">
              <a:extLst>
                <a:ext uri="{FF2B5EF4-FFF2-40B4-BE49-F238E27FC236}">
                  <a16:creationId xmlns:a16="http://schemas.microsoft.com/office/drawing/2014/main" id="{891CE20A-09C2-4E81-B364-F6179F0F81F4}"/>
                </a:ext>
              </a:extLst>
            </p:cNvPr>
            <p:cNvSpPr txBox="1">
              <a:spLocks noChangeArrowheads="1"/>
            </p:cNvSpPr>
            <p:nvPr/>
          </p:nvSpPr>
          <p:spPr bwMode="auto">
            <a:xfrm>
              <a:off x="5893" y="13109"/>
              <a:ext cx="23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(b)</a:t>
              </a:r>
              <a:r>
                <a:rPr lang="zh-CN" altLang="en-US" sz="2000">
                  <a:solidFill>
                    <a:schemeClr val="accent2"/>
                  </a:solidFill>
                  <a:latin typeface="华文新魏" panose="02010800040101010101" pitchFamily="2" charset="-122"/>
                  <a:ea typeface="华文新魏" panose="02010800040101010101" pitchFamily="2" charset="-122"/>
                </a:rPr>
                <a:t>系统角度目录链接</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33B0145-D0A5-4C21-B6B7-BBE7A78ABA69}"/>
              </a:ext>
            </a:extLst>
          </p:cNvPr>
          <p:cNvSpPr>
            <a:spLocks noGrp="1" noChangeArrowheads="1"/>
          </p:cNvSpPr>
          <p:nvPr>
            <p:ph type="title"/>
          </p:nvPr>
        </p:nvSpPr>
        <p:spPr>
          <a:xfrm>
            <a:off x="990600" y="304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6.3</a:t>
            </a:r>
            <a:r>
              <a:rPr lang="zh-CN" altLang="en-US" sz="4800">
                <a:solidFill>
                  <a:srgbClr val="009900"/>
                </a:solidFill>
                <a:latin typeface="华文新魏" panose="02010800040101010101" pitchFamily="2" charset="-122"/>
                <a:ea typeface="华文新魏" panose="02010800040101010101" pitchFamily="2" charset="-122"/>
              </a:rPr>
              <a:t>文件组织与数据存储</a:t>
            </a:r>
          </a:p>
        </p:txBody>
      </p:sp>
      <p:sp>
        <p:nvSpPr>
          <p:cNvPr id="26627" name="Rectangle 3">
            <a:extLst>
              <a:ext uri="{FF2B5EF4-FFF2-40B4-BE49-F238E27FC236}">
                <a16:creationId xmlns:a16="http://schemas.microsoft.com/office/drawing/2014/main" id="{9EEDE69F-A02B-4C98-B45D-EE8A9806C46E}"/>
              </a:ext>
            </a:extLst>
          </p:cNvPr>
          <p:cNvSpPr>
            <a:spLocks noGrp="1" noChangeArrowheads="1"/>
          </p:cNvSpPr>
          <p:nvPr>
            <p:ph type="body" idx="1"/>
          </p:nvPr>
        </p:nvSpPr>
        <p:spPr>
          <a:xfrm>
            <a:off x="1447800" y="1447800"/>
            <a:ext cx="6248400" cy="4191000"/>
          </a:xfrm>
        </p:spPr>
        <p:txBody>
          <a:bodyPr/>
          <a:lstStyle/>
          <a:p>
            <a:pPr eaLnBrk="1" hangingPunct="1">
              <a:buFontTx/>
              <a:buNone/>
            </a:pPr>
            <a:r>
              <a:rPr lang="en-US" altLang="zh-CN" sz="4400">
                <a:latin typeface="华文新魏" panose="02010800040101010101" pitchFamily="2" charset="-122"/>
                <a:ea typeface="华文新魏" panose="02010800040101010101" pitchFamily="2" charset="-122"/>
              </a:rPr>
              <a:t>6.3.1 </a:t>
            </a:r>
            <a:r>
              <a:rPr lang="zh-CN" altLang="en-US" sz="4400">
                <a:latin typeface="华文新魏" panose="02010800040101010101" pitchFamily="2" charset="-122"/>
                <a:ea typeface="华文新魏" panose="02010800040101010101" pitchFamily="2" charset="-122"/>
              </a:rPr>
              <a:t>文件的存储 </a:t>
            </a:r>
          </a:p>
          <a:p>
            <a:pPr eaLnBrk="1" hangingPunct="1">
              <a:buFontTx/>
              <a:buNone/>
            </a:pPr>
            <a:r>
              <a:rPr lang="en-US" altLang="zh-CN" sz="4400">
                <a:latin typeface="华文新魏" panose="02010800040101010101" pitchFamily="2" charset="-122"/>
                <a:ea typeface="华文新魏" panose="02010800040101010101" pitchFamily="2" charset="-122"/>
              </a:rPr>
              <a:t>6.3.2 </a:t>
            </a:r>
            <a:r>
              <a:rPr lang="zh-CN" altLang="en-US" sz="4400">
                <a:latin typeface="华文新魏" panose="02010800040101010101" pitchFamily="2" charset="-122"/>
                <a:ea typeface="华文新魏" panose="02010800040101010101" pitchFamily="2" charset="-122"/>
              </a:rPr>
              <a:t>文件的逻辑结构 </a:t>
            </a:r>
          </a:p>
          <a:p>
            <a:pPr eaLnBrk="1" hangingPunct="1">
              <a:buFontTx/>
              <a:buNone/>
            </a:pPr>
            <a:r>
              <a:rPr lang="en-US" altLang="zh-CN" sz="4400">
                <a:latin typeface="华文新魏" panose="02010800040101010101" pitchFamily="2" charset="-122"/>
                <a:ea typeface="华文新魏" panose="02010800040101010101" pitchFamily="2" charset="-122"/>
              </a:rPr>
              <a:t>6.3.3 </a:t>
            </a:r>
            <a:r>
              <a:rPr lang="zh-CN" altLang="en-US" sz="4400">
                <a:latin typeface="华文新魏" panose="02010800040101010101" pitchFamily="2" charset="-122"/>
                <a:ea typeface="华文新魏" panose="02010800040101010101" pitchFamily="2" charset="-122"/>
              </a:rPr>
              <a:t>文件的物理结构 </a:t>
            </a:r>
          </a:p>
          <a:p>
            <a:pPr eaLnBrk="1" hangingPunct="1"/>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404585A-EB77-472C-BA51-2D0921055EF6}"/>
              </a:ext>
            </a:extLst>
          </p:cNvPr>
          <p:cNvSpPr>
            <a:spLocks noGrp="1" noChangeArrowheads="1"/>
          </p:cNvSpPr>
          <p:nvPr>
            <p:ph type="title"/>
          </p:nvPr>
        </p:nvSpPr>
        <p:spPr>
          <a:xfrm>
            <a:off x="762000" y="6096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6.3.1 </a:t>
            </a:r>
            <a:r>
              <a:rPr lang="zh-CN" altLang="en-US" sz="4800">
                <a:solidFill>
                  <a:srgbClr val="009900"/>
                </a:solidFill>
                <a:latin typeface="华文新魏" panose="02010800040101010101" pitchFamily="2" charset="-122"/>
                <a:ea typeface="华文新魏" panose="02010800040101010101" pitchFamily="2" charset="-122"/>
              </a:rPr>
              <a:t>文件的存储</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b="1">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27651" name="Rectangle 3">
            <a:extLst>
              <a:ext uri="{FF2B5EF4-FFF2-40B4-BE49-F238E27FC236}">
                <a16:creationId xmlns:a16="http://schemas.microsoft.com/office/drawing/2014/main" id="{CB9AE5B0-C3AD-4E25-A9FC-5EFAF805AE71}"/>
              </a:ext>
            </a:extLst>
          </p:cNvPr>
          <p:cNvSpPr>
            <a:spLocks noGrp="1" noChangeArrowheads="1"/>
          </p:cNvSpPr>
          <p:nvPr>
            <p:ph type="body" idx="1"/>
          </p:nvPr>
        </p:nvSpPr>
        <p:spPr>
          <a:xfrm>
            <a:off x="1066800" y="1219200"/>
            <a:ext cx="8229600" cy="5410200"/>
          </a:xfrm>
        </p:spPr>
        <p:txBody>
          <a:bodyPr/>
          <a:lstStyle/>
          <a:p>
            <a:pPr algn="just" eaLnBrk="1" hangingPunct="1"/>
            <a:r>
              <a:rPr lang="zh-CN" altLang="en-US" sz="4000">
                <a:latin typeface="华文新魏" panose="02010800040101010101" pitchFamily="2" charset="-122"/>
                <a:ea typeface="华文新魏" panose="02010800040101010101" pitchFamily="2" charset="-122"/>
              </a:rPr>
              <a:t>卷是存储介质的物理单位。</a:t>
            </a:r>
          </a:p>
          <a:p>
            <a:pPr algn="just" eaLnBrk="1" hangingPunct="1"/>
            <a:r>
              <a:rPr lang="zh-CN" altLang="en-US" sz="4000">
                <a:latin typeface="华文新魏" panose="02010800040101010101" pitchFamily="2" charset="-122"/>
                <a:ea typeface="华文新魏" panose="02010800040101010101" pitchFamily="2" charset="-122"/>
              </a:rPr>
              <a:t>物理卷和物理设备不总是一致的。</a:t>
            </a:r>
          </a:p>
          <a:p>
            <a:pPr algn="just" eaLnBrk="1" hangingPunct="1"/>
            <a:r>
              <a:rPr lang="zh-CN" altLang="en-US" sz="4000">
                <a:latin typeface="华文新魏" panose="02010800040101010101" pitchFamily="2" charset="-122"/>
                <a:ea typeface="华文新魏" panose="02010800040101010101" pitchFamily="2" charset="-122"/>
              </a:rPr>
              <a:t>文件和卷</a:t>
            </a:r>
          </a:p>
          <a:p>
            <a:pPr algn="just" eaLnBrk="1" hangingPunct="1">
              <a:buFontTx/>
              <a:buNone/>
            </a:pPr>
            <a:r>
              <a:rPr lang="zh-CN" altLang="en-US" sz="4000">
                <a:latin typeface="华文新魏" panose="02010800040101010101" pitchFamily="2" charset="-122"/>
                <a:ea typeface="华文新魏" panose="02010800040101010101" pitchFamily="2" charset="-122"/>
              </a:rPr>
              <a:t>       单文件卷</a:t>
            </a:r>
          </a:p>
          <a:p>
            <a:pPr algn="just" eaLnBrk="1" hangingPunct="1">
              <a:buFontTx/>
              <a:buNone/>
            </a:pPr>
            <a:r>
              <a:rPr lang="zh-CN" altLang="en-US" sz="4000">
                <a:latin typeface="华文新魏" panose="02010800040101010101" pitchFamily="2" charset="-122"/>
                <a:ea typeface="华文新魏" panose="02010800040101010101" pitchFamily="2" charset="-122"/>
              </a:rPr>
              <a:t>       多文件卷</a:t>
            </a:r>
          </a:p>
          <a:p>
            <a:pPr algn="just" eaLnBrk="1" hangingPunct="1">
              <a:buFontTx/>
              <a:buNone/>
            </a:pPr>
            <a:r>
              <a:rPr lang="zh-CN" altLang="en-US" sz="4000">
                <a:latin typeface="华文新魏" panose="02010800040101010101" pitchFamily="2" charset="-122"/>
                <a:ea typeface="华文新魏" panose="02010800040101010101" pitchFamily="2" charset="-122"/>
              </a:rPr>
              <a:t>       多卷文件</a:t>
            </a:r>
          </a:p>
          <a:p>
            <a:pPr algn="just" eaLnBrk="1" hangingPunct="1">
              <a:buFontTx/>
              <a:buNone/>
            </a:pPr>
            <a:r>
              <a:rPr lang="zh-CN" altLang="en-US" sz="4000">
                <a:latin typeface="华文新魏" panose="02010800040101010101" pitchFamily="2" charset="-122"/>
                <a:ea typeface="华文新魏" panose="02010800040101010101" pitchFamily="2" charset="-122"/>
              </a:rPr>
              <a:t>       多卷多文件</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4C85446-803E-49E1-AD75-9F3D417D041C}"/>
              </a:ext>
            </a:extLst>
          </p:cNvPr>
          <p:cNvSpPr>
            <a:spLocks noGrp="1" noChangeArrowheads="1"/>
          </p:cNvSpPr>
          <p:nvPr>
            <p:ph type="title"/>
          </p:nvPr>
        </p:nvSpPr>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文件的存储</a:t>
            </a:r>
            <a:r>
              <a:rPr lang="en-US" altLang="zh-CN" sz="4800">
                <a:solidFill>
                  <a:srgbClr val="009900"/>
                </a:solidFill>
                <a:latin typeface="华文新魏" panose="02010800040101010101" pitchFamily="2" charset="-122"/>
                <a:ea typeface="华文新魏" panose="02010800040101010101" pitchFamily="2" charset="-122"/>
              </a:rPr>
              <a:t>(2)</a:t>
            </a:r>
            <a:br>
              <a:rPr lang="en-US" altLang="zh-CN" sz="4800" b="1">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28675" name="Rectangle 3">
            <a:extLst>
              <a:ext uri="{FF2B5EF4-FFF2-40B4-BE49-F238E27FC236}">
                <a16:creationId xmlns:a16="http://schemas.microsoft.com/office/drawing/2014/main" id="{0D887799-ED9D-4B1F-AB0C-51078DDF3816}"/>
              </a:ext>
            </a:extLst>
          </p:cNvPr>
          <p:cNvSpPr>
            <a:spLocks noGrp="1" noChangeArrowheads="1"/>
          </p:cNvSpPr>
          <p:nvPr>
            <p:ph type="body" idx="1"/>
          </p:nvPr>
        </p:nvSpPr>
        <p:spPr>
          <a:xfrm>
            <a:off x="609600" y="1143000"/>
            <a:ext cx="7848600" cy="5181600"/>
          </a:xfrm>
        </p:spPr>
        <p:txBody>
          <a:bodyPr/>
          <a:lstStyle/>
          <a:p>
            <a:pPr algn="just" eaLnBrk="1" hangingPunct="1">
              <a:lnSpc>
                <a:spcPct val="90000"/>
              </a:lnSpc>
            </a:pPr>
            <a:r>
              <a:rPr lang="zh-CN" altLang="en-US">
                <a:latin typeface="华文新魏" panose="02010800040101010101" pitchFamily="2" charset="-122"/>
                <a:ea typeface="华文新魏" panose="02010800040101010101" pitchFamily="2" charset="-122"/>
              </a:rPr>
              <a:t>块是存储介质上连续信息所组成的一个区域，也叫物理记录。</a:t>
            </a:r>
          </a:p>
          <a:p>
            <a:pPr algn="just" eaLnBrk="1" hangingPunct="1">
              <a:lnSpc>
                <a:spcPct val="90000"/>
              </a:lnSpc>
            </a:pPr>
            <a:r>
              <a:rPr lang="zh-CN" altLang="en-US">
                <a:latin typeface="华文新魏" panose="02010800040101010101" pitchFamily="2" charset="-122"/>
                <a:ea typeface="华文新魏" panose="02010800040101010101" pitchFamily="2" charset="-122"/>
              </a:rPr>
              <a:t>块是主存储器和辅助存储设备信息交换的物理单位，每次交换一块或整数块。</a:t>
            </a:r>
          </a:p>
          <a:p>
            <a:pPr algn="just" eaLnBrk="1" hangingPunct="1">
              <a:lnSpc>
                <a:spcPct val="90000"/>
              </a:lnSpc>
            </a:pPr>
            <a:r>
              <a:rPr lang="zh-CN" altLang="en-US">
                <a:latin typeface="华文新魏" panose="02010800040101010101" pitchFamily="2" charset="-122"/>
                <a:ea typeface="华文新魏" panose="02010800040101010101" pitchFamily="2" charset="-122"/>
              </a:rPr>
              <a:t>决定块的大小要考虑到用户使用方式、数据传输效率和存储设备类型等多种因素。</a:t>
            </a:r>
          </a:p>
          <a:p>
            <a:pPr algn="just" eaLnBrk="1" hangingPunct="1">
              <a:lnSpc>
                <a:spcPct val="90000"/>
              </a:lnSpc>
            </a:pPr>
            <a:r>
              <a:rPr lang="zh-CN" altLang="en-US">
                <a:latin typeface="华文新魏" panose="02010800040101010101" pitchFamily="2" charset="-122"/>
                <a:ea typeface="华文新魏" panose="02010800040101010101" pitchFamily="2" charset="-122"/>
              </a:rPr>
              <a:t>不同类型的存储介质，块的长短常常各不相同；同一类型的存储介质，块的长短也可以不同。</a:t>
            </a:r>
          </a:p>
          <a:p>
            <a:pPr algn="just" eaLnBrk="1" hangingPunct="1">
              <a:lnSpc>
                <a:spcPct val="90000"/>
              </a:lnSpc>
            </a:pPr>
            <a:r>
              <a:rPr lang="zh-CN" altLang="en-US">
                <a:latin typeface="华文新魏" panose="02010800040101010101" pitchFamily="2" charset="-122"/>
                <a:ea typeface="华文新魏" panose="02010800040101010101" pitchFamily="2" charset="-122"/>
              </a:rPr>
              <a:t>间隙是块之间不记录用户代码信息的区域。</a:t>
            </a:r>
          </a:p>
          <a:p>
            <a:pPr algn="just" eaLnBrk="1" hangingPunct="1">
              <a:lnSpc>
                <a:spcPct val="90000"/>
              </a:lnSpc>
            </a:pPr>
            <a:endParaRPr lang="zh-CN" altLang="en-US">
              <a:latin typeface="华文新魏" panose="02010800040101010101" pitchFamily="2" charset="-122"/>
              <a:ea typeface="华文新魏" panose="02010800040101010101" pitchFamily="2" charset="-122"/>
            </a:endParaRPr>
          </a:p>
          <a:p>
            <a:pPr algn="just"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C991176-8095-48A9-A0E3-3BEE4C73F34A}"/>
              </a:ext>
            </a:extLst>
          </p:cNvPr>
          <p:cNvSpPr>
            <a:spLocks noGrp="1" noChangeArrowheads="1"/>
          </p:cNvSpPr>
          <p:nvPr>
            <p:ph type="title"/>
          </p:nvPr>
        </p:nvSpPr>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6.3.2</a:t>
            </a:r>
            <a:r>
              <a:rPr lang="zh-CN" altLang="en-US" sz="4800">
                <a:solidFill>
                  <a:srgbClr val="009900"/>
                </a:solidFill>
                <a:latin typeface="华文新魏" panose="02010800040101010101" pitchFamily="2" charset="-122"/>
                <a:ea typeface="华文新魏" panose="02010800040101010101" pitchFamily="2" charset="-122"/>
              </a:rPr>
              <a:t>文件的逻辑结构</a:t>
            </a:r>
            <a:br>
              <a:rPr lang="zh-CN" altLang="en-US">
                <a:solidFill>
                  <a:srgbClr val="009900"/>
                </a:solidFill>
                <a:latin typeface="华文新魏" panose="02010800040101010101" pitchFamily="2" charset="-122"/>
                <a:ea typeface="华文新魏" panose="02010800040101010101" pitchFamily="2" charset="-122"/>
              </a:rPr>
            </a:br>
            <a:r>
              <a:rPr lang="en-US" altLang="zh-CN" sz="3600">
                <a:solidFill>
                  <a:srgbClr val="009900"/>
                </a:solidFill>
                <a:latin typeface="华文新魏" panose="02010800040101010101" pitchFamily="2" charset="-122"/>
                <a:ea typeface="华文新魏" panose="02010800040101010101" pitchFamily="2" charset="-122"/>
              </a:rPr>
              <a:t>1</a:t>
            </a:r>
            <a:r>
              <a:rPr lang="en-US" altLang="zh-CN" sz="3600">
                <a:solidFill>
                  <a:srgbClr val="009900"/>
                </a:solidFill>
                <a:ea typeface="华文新魏" panose="02010800040101010101" pitchFamily="2" charset="-122"/>
              </a:rPr>
              <a:t> </a:t>
            </a:r>
            <a:r>
              <a:rPr lang="en-US" altLang="zh-CN" sz="3600">
                <a:solidFill>
                  <a:srgbClr val="009900"/>
                </a:solidFill>
                <a:latin typeface="华文新魏" panose="02010800040101010101" pitchFamily="2" charset="-122"/>
                <a:ea typeface="华文新魏" panose="02010800040101010101" pitchFamily="2" charset="-122"/>
              </a:rPr>
              <a:t> </a:t>
            </a:r>
            <a:r>
              <a:rPr lang="zh-CN" altLang="en-US" sz="3600">
                <a:solidFill>
                  <a:srgbClr val="009900"/>
                </a:solidFill>
                <a:latin typeface="华文新魏" panose="02010800040101010101" pitchFamily="2" charset="-122"/>
                <a:ea typeface="华文新魏" panose="02010800040101010101" pitchFamily="2" charset="-122"/>
              </a:rPr>
              <a:t>流式文件和记录式文件</a:t>
            </a:r>
            <a:r>
              <a:rPr lang="en-US" altLang="zh-CN" sz="3600">
                <a:solidFill>
                  <a:srgbClr val="009900"/>
                </a:solidFill>
                <a:latin typeface="华文新魏" panose="02010800040101010101" pitchFamily="2" charset="-122"/>
                <a:ea typeface="华文新魏" panose="02010800040101010101" pitchFamily="2" charset="-122"/>
              </a:rPr>
              <a:t>(1)</a:t>
            </a:r>
            <a:br>
              <a:rPr lang="en-US" altLang="zh-CN" sz="3600">
                <a:solidFill>
                  <a:srgbClr val="009900"/>
                </a:solidFill>
                <a:latin typeface="华文新魏" panose="02010800040101010101" pitchFamily="2" charset="-122"/>
                <a:ea typeface="华文新魏" panose="02010800040101010101" pitchFamily="2" charset="-122"/>
              </a:rPr>
            </a:br>
            <a:endParaRPr lang="en-US" altLang="zh-CN" sz="3600">
              <a:solidFill>
                <a:srgbClr val="009900"/>
              </a:solidFill>
              <a:latin typeface="华文新魏" panose="02010800040101010101" pitchFamily="2" charset="-122"/>
              <a:ea typeface="华文新魏" panose="02010800040101010101" pitchFamily="2" charset="-122"/>
            </a:endParaRPr>
          </a:p>
        </p:txBody>
      </p:sp>
      <p:sp>
        <p:nvSpPr>
          <p:cNvPr id="29699" name="Rectangle 3">
            <a:extLst>
              <a:ext uri="{FF2B5EF4-FFF2-40B4-BE49-F238E27FC236}">
                <a16:creationId xmlns:a16="http://schemas.microsoft.com/office/drawing/2014/main" id="{A306A7E1-7D8A-43B8-A967-D43CAF79DC1B}"/>
              </a:ext>
            </a:extLst>
          </p:cNvPr>
          <p:cNvSpPr>
            <a:spLocks noGrp="1" noChangeArrowheads="1"/>
          </p:cNvSpPr>
          <p:nvPr>
            <p:ph type="body" idx="1"/>
          </p:nvPr>
        </p:nvSpPr>
        <p:spPr>
          <a:xfrm>
            <a:off x="914400" y="1676400"/>
            <a:ext cx="7543800" cy="4724400"/>
          </a:xfrm>
        </p:spPr>
        <p:txBody>
          <a:bodyPr/>
          <a:lstStyle/>
          <a:p>
            <a:pPr algn="just" eaLnBrk="1" hangingPunct="1"/>
            <a:r>
              <a:rPr lang="zh-CN" altLang="en-US">
                <a:latin typeface="华文新魏" panose="02010800040101010101" pitchFamily="2" charset="-122"/>
                <a:ea typeface="华文新魏" panose="02010800040101010101" pitchFamily="2" charset="-122"/>
              </a:rPr>
              <a:t>文件组织指文件中信息的配置和构造方式，应该从文件的逻辑结构和组织及文件的物理结构和组织两方面考虑。</a:t>
            </a:r>
          </a:p>
          <a:p>
            <a:pPr algn="just" eaLnBrk="1" hangingPunct="1"/>
            <a:r>
              <a:rPr lang="zh-CN" altLang="en-US">
                <a:latin typeface="华文新魏" panose="02010800040101010101" pitchFamily="2" charset="-122"/>
                <a:ea typeface="华文新魏" panose="02010800040101010101" pitchFamily="2" charset="-122"/>
              </a:rPr>
              <a:t>文件的逻辑结构和组织是从用户观点出发，研究用户概念中的信息组织方式，这是用户能观察到，可加以处理的数据集合。</a:t>
            </a:r>
          </a:p>
          <a:p>
            <a:pPr algn="just"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0">
            <a:extLst>
              <a:ext uri="{FF2B5EF4-FFF2-40B4-BE49-F238E27FC236}">
                <a16:creationId xmlns:a16="http://schemas.microsoft.com/office/drawing/2014/main" id="{29CA9943-B62E-4206-8096-D1674B4C717D}"/>
              </a:ext>
            </a:extLst>
          </p:cNvPr>
          <p:cNvSpPr>
            <a:spLocks noGrp="1" noChangeArrowheads="1"/>
          </p:cNvSpPr>
          <p:nvPr>
            <p:ph type="title"/>
          </p:nvPr>
        </p:nvSpPr>
        <p:spPr>
          <a:xfrm>
            <a:off x="609600" y="533400"/>
            <a:ext cx="8153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流式文件和记录式文件</a:t>
            </a:r>
            <a:r>
              <a:rPr lang="en-US" altLang="zh-CN" sz="4800">
                <a:solidFill>
                  <a:srgbClr val="009900"/>
                </a:solidFill>
                <a:latin typeface="华文新魏" panose="02010800040101010101" pitchFamily="2" charset="-122"/>
                <a:ea typeface="华文新魏" panose="02010800040101010101" pitchFamily="2" charset="-122"/>
              </a:rPr>
              <a:t>(2)</a:t>
            </a:r>
            <a:br>
              <a:rPr lang="en-US" altLang="zh-CN" sz="4800">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30723" name="Rectangle 2051">
            <a:extLst>
              <a:ext uri="{FF2B5EF4-FFF2-40B4-BE49-F238E27FC236}">
                <a16:creationId xmlns:a16="http://schemas.microsoft.com/office/drawing/2014/main" id="{6F0BABC1-7B65-4B69-A60F-053BBA7CD9DC}"/>
              </a:ext>
            </a:extLst>
          </p:cNvPr>
          <p:cNvSpPr>
            <a:spLocks noGrp="1" noChangeArrowheads="1"/>
          </p:cNvSpPr>
          <p:nvPr>
            <p:ph type="body" idx="1"/>
          </p:nvPr>
        </p:nvSpPr>
        <p:spPr>
          <a:xfrm>
            <a:off x="609600" y="1066800"/>
            <a:ext cx="8077200" cy="5791200"/>
          </a:xfrm>
        </p:spPr>
        <p:txBody>
          <a:bodyPr/>
          <a:lstStyle/>
          <a:p>
            <a:pPr algn="just" eaLnBrk="1" hangingPunct="1">
              <a:lnSpc>
                <a:spcPct val="90000"/>
              </a:lnSpc>
            </a:pPr>
            <a:r>
              <a:rPr lang="zh-CN" altLang="en-US" sz="3600">
                <a:latin typeface="华文新魏" panose="02010800040101010101" pitchFamily="2" charset="-122"/>
                <a:ea typeface="华文新魏" panose="02010800040101010101" pitchFamily="2" charset="-122"/>
              </a:rPr>
              <a:t>文件的逻辑结构分两种形式：流式文件，记录式文件。</a:t>
            </a:r>
          </a:p>
          <a:p>
            <a:pPr algn="just" eaLnBrk="1" hangingPunct="1">
              <a:lnSpc>
                <a:spcPct val="90000"/>
              </a:lnSpc>
            </a:pPr>
            <a:r>
              <a:rPr lang="zh-CN" altLang="en-US" sz="3600">
                <a:latin typeface="华文新魏" panose="02010800040101010101" pitchFamily="2" charset="-122"/>
                <a:ea typeface="华文新魏" panose="02010800040101010101" pitchFamily="2" charset="-122"/>
              </a:rPr>
              <a:t>流式文件指文件内的数据不再组成记录，只是依次的一串信息集合，可以看成是只有一个记录的记录式文件。</a:t>
            </a:r>
          </a:p>
          <a:p>
            <a:pPr algn="just" eaLnBrk="1" hangingPunct="1">
              <a:lnSpc>
                <a:spcPct val="90000"/>
              </a:lnSpc>
            </a:pPr>
            <a:r>
              <a:rPr lang="zh-CN" altLang="en-US" sz="3600">
                <a:latin typeface="华文新魏" panose="02010800040101010101" pitchFamily="2" charset="-122"/>
                <a:ea typeface="华文新魏" panose="02010800040101010101" pitchFamily="2" charset="-122"/>
              </a:rPr>
              <a:t>文件常按长度来读取所需信息，也可用插入特殊字符作为分界。</a:t>
            </a:r>
          </a:p>
          <a:p>
            <a:pPr algn="just" eaLnBrk="1" hangingPunct="1">
              <a:lnSpc>
                <a:spcPct val="90000"/>
              </a:lnSpc>
            </a:pPr>
            <a:r>
              <a:rPr lang="zh-CN" altLang="en-US" sz="3600">
                <a:latin typeface="华文新魏" panose="02010800040101010101" pitchFamily="2" charset="-122"/>
                <a:ea typeface="华文新魏" panose="02010800040101010101" pitchFamily="2" charset="-122"/>
              </a:rPr>
              <a:t>记录式文件包含若干逻辑记录，逻辑记录是文件中按信息在逻辑上的独立含意划分的信息单位。</a:t>
            </a:r>
          </a:p>
          <a:p>
            <a:pPr algn="just" eaLnBrk="1" hangingPunct="1">
              <a:lnSpc>
                <a:spcPct val="90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99C24F-C4DC-4E0B-AD6D-BDA796841CBC}"/>
              </a:ext>
            </a:extLst>
          </p:cNvPr>
          <p:cNvSpPr>
            <a:spLocks noGrp="1" noChangeArrowheads="1"/>
          </p:cNvSpPr>
          <p:nvPr>
            <p:ph type="title"/>
          </p:nvPr>
        </p:nvSpPr>
        <p:spPr>
          <a:xfrm>
            <a:off x="533400" y="60960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 </a:t>
            </a:r>
            <a:r>
              <a:rPr lang="zh-CN" altLang="en-US" sz="4800">
                <a:solidFill>
                  <a:srgbClr val="009900"/>
                </a:solidFill>
                <a:latin typeface="华文新魏" panose="02010800040101010101" pitchFamily="2" charset="-122"/>
                <a:ea typeface="华文新魏" panose="02010800040101010101" pitchFamily="2" charset="-122"/>
              </a:rPr>
              <a:t>文件系统概述</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4099" name="Rectangle 3">
            <a:extLst>
              <a:ext uri="{FF2B5EF4-FFF2-40B4-BE49-F238E27FC236}">
                <a16:creationId xmlns:a16="http://schemas.microsoft.com/office/drawing/2014/main" id="{8DE20E2F-8367-48A0-97E5-97B9EE01EE95}"/>
              </a:ext>
            </a:extLst>
          </p:cNvPr>
          <p:cNvSpPr>
            <a:spLocks noGrp="1" noChangeArrowheads="1"/>
          </p:cNvSpPr>
          <p:nvPr>
            <p:ph type="body" idx="1"/>
          </p:nvPr>
        </p:nvSpPr>
        <p:spPr>
          <a:xfrm>
            <a:off x="762000" y="1219200"/>
            <a:ext cx="8077200" cy="5334000"/>
          </a:xfrm>
        </p:spPr>
        <p:txBody>
          <a:bodyPr/>
          <a:lstStyle/>
          <a:p>
            <a:pPr eaLnBrk="1" hangingPunct="1"/>
            <a:r>
              <a:rPr lang="zh-CN" altLang="en-US">
                <a:latin typeface="华文新魏" panose="02010800040101010101" pitchFamily="2" charset="-122"/>
                <a:ea typeface="华文新魏" panose="02010800040101010101" pitchFamily="2" charset="-122"/>
              </a:rPr>
              <a:t>文件系统是操作系统中负责存取和管理信息的模块，它用统一的方式管理用户和系统信息的存储、检索、更新、共享和保护，并为用户提供一整套方便有效的文件使用和操作方法。</a:t>
            </a:r>
          </a:p>
          <a:p>
            <a:pPr eaLnBrk="1" hangingPunct="1"/>
            <a:r>
              <a:rPr lang="zh-CN" altLang="en-US">
                <a:latin typeface="华文新魏" panose="02010800040101010101" pitchFamily="2" charset="-122"/>
                <a:ea typeface="华文新魏" panose="02010800040101010101" pitchFamily="2" charset="-122"/>
              </a:rPr>
              <a:t>文件的逻辑结构和存储结构。</a:t>
            </a:r>
          </a:p>
          <a:p>
            <a:pPr algn="just" eaLnBrk="1" hangingPunct="1"/>
            <a:r>
              <a:rPr lang="zh-CN" altLang="en-US">
                <a:latin typeface="华文新魏" panose="02010800040101010101" pitchFamily="2" charset="-122"/>
                <a:ea typeface="华文新魏" panose="02010800040101010101" pitchFamily="2" charset="-122"/>
              </a:rPr>
              <a:t>逻辑文件和物理文件。</a:t>
            </a:r>
          </a:p>
          <a:p>
            <a:pPr algn="just" eaLnBrk="1" hangingPunct="1">
              <a:buFontTx/>
              <a:buNone/>
            </a:pPr>
            <a:endParaRPr lang="zh-CN" altLang="en-US">
              <a:latin typeface="华文新魏" panose="02010800040101010101" pitchFamily="2" charset="-122"/>
              <a:ea typeface="华文新魏" panose="02010800040101010101" pitchFamily="2" charset="-122"/>
            </a:endParaRPr>
          </a:p>
          <a:p>
            <a:pPr algn="just"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EAD1FF5-C834-4FCD-93E6-9CCC0986E844}"/>
              </a:ext>
            </a:extLst>
          </p:cNvPr>
          <p:cNvSpPr>
            <a:spLocks noGrp="1" noChangeArrowheads="1"/>
          </p:cNvSpPr>
          <p:nvPr>
            <p:ph type="title"/>
          </p:nvPr>
        </p:nvSpPr>
        <p:spPr>
          <a:xfrm>
            <a:off x="609600" y="533400"/>
            <a:ext cx="8153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流式文件和记录式文件</a:t>
            </a:r>
            <a:r>
              <a:rPr lang="en-US" altLang="zh-CN" sz="4800">
                <a:solidFill>
                  <a:srgbClr val="009900"/>
                </a:solidFill>
                <a:latin typeface="华文新魏" panose="02010800040101010101" pitchFamily="2" charset="-122"/>
                <a:ea typeface="华文新魏" panose="02010800040101010101" pitchFamily="2" charset="-122"/>
              </a:rPr>
              <a:t>(3)</a:t>
            </a:r>
            <a:br>
              <a:rPr lang="en-US" altLang="zh-CN" sz="4800">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31747" name="Rectangle 3">
            <a:extLst>
              <a:ext uri="{FF2B5EF4-FFF2-40B4-BE49-F238E27FC236}">
                <a16:creationId xmlns:a16="http://schemas.microsoft.com/office/drawing/2014/main" id="{A2B846F1-1674-4333-9FBF-490DA1DF1D40}"/>
              </a:ext>
            </a:extLst>
          </p:cNvPr>
          <p:cNvSpPr>
            <a:spLocks noGrp="1" noChangeArrowheads="1"/>
          </p:cNvSpPr>
          <p:nvPr>
            <p:ph type="body" idx="1"/>
          </p:nvPr>
        </p:nvSpPr>
        <p:spPr>
          <a:xfrm>
            <a:off x="609600" y="1066800"/>
            <a:ext cx="8077200" cy="5791200"/>
          </a:xfrm>
        </p:spPr>
        <p:txBody>
          <a:bodyPr/>
          <a:lstStyle/>
          <a:p>
            <a:pPr algn="just" eaLnBrk="1" hangingPunct="1"/>
            <a:r>
              <a:rPr lang="zh-CN" altLang="en-US" sz="3600">
                <a:latin typeface="华文新魏" panose="02010800040101010101" pitchFamily="2" charset="-122"/>
                <a:ea typeface="华文新魏" panose="02010800040101010101" pitchFamily="2" charset="-122"/>
              </a:rPr>
              <a:t>记录式文件包含若干逻辑记录，逻辑记录是文件中按信息在逻辑上的独立含意划分的信息单位。</a:t>
            </a:r>
          </a:p>
          <a:p>
            <a:pPr eaLnBrk="1" hangingPunct="1"/>
            <a:r>
              <a:rPr lang="zh-CN" altLang="en-US" sz="3600">
                <a:latin typeface="华文新魏" panose="02010800040101010101" pitchFamily="2" charset="-122"/>
                <a:ea typeface="华文新魏" panose="02010800040101010101" pitchFamily="2" charset="-122"/>
              </a:rPr>
              <a:t>分类</a:t>
            </a:r>
            <a:r>
              <a:rPr lang="en-US" altLang="zh-CN" sz="3600">
                <a:latin typeface="华文新魏" panose="02010800040101010101" pitchFamily="2" charset="-122"/>
                <a:ea typeface="华文新魏" panose="02010800040101010101" pitchFamily="2" charset="-122"/>
              </a:rPr>
              <a:t>:</a:t>
            </a:r>
          </a:p>
          <a:p>
            <a:pPr eaLnBrk="1" hangingPunct="1">
              <a:buFontTx/>
              <a:buNone/>
            </a:pPr>
            <a:r>
              <a:rPr lang="en-US" altLang="zh-CN" sz="3600">
                <a:latin typeface="华文新魏" panose="02010800040101010101" pitchFamily="2" charset="-122"/>
                <a:ea typeface="华文新魏" panose="02010800040101010101" pitchFamily="2" charset="-122"/>
              </a:rPr>
              <a:t>   1) </a:t>
            </a:r>
            <a:r>
              <a:rPr lang="zh-CN" altLang="en-US" sz="3600">
                <a:latin typeface="华文新魏" panose="02010800040101010101" pitchFamily="2" charset="-122"/>
                <a:ea typeface="华文新魏" panose="02010800040101010101" pitchFamily="2" charset="-122"/>
              </a:rPr>
              <a:t>记录式顺序文件：</a:t>
            </a:r>
          </a:p>
          <a:p>
            <a:pPr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记录式索引顺序文件： </a:t>
            </a:r>
          </a:p>
          <a:p>
            <a:pPr algn="just"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DF449B4-EF38-44E7-9D5F-A5B55081F4F4}"/>
              </a:ext>
            </a:extLst>
          </p:cNvPr>
          <p:cNvSpPr>
            <a:spLocks noGrp="1" noChangeArrowheads="1"/>
          </p:cNvSpPr>
          <p:nvPr>
            <p:ph type="title"/>
          </p:nvPr>
        </p:nvSpPr>
        <p:spPr>
          <a:xfrm>
            <a:off x="685800" y="7620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2</a:t>
            </a:r>
            <a:r>
              <a:rPr lang="en-US" altLang="zh-CN" sz="4800">
                <a:solidFill>
                  <a:srgbClr val="009900"/>
                </a:solidFill>
                <a:ea typeface="华文新魏" panose="02010800040101010101" pitchFamily="2" charset="-122"/>
              </a:rPr>
              <a:t> </a:t>
            </a:r>
            <a:r>
              <a:rPr lang="en-US" altLang="zh-CN" sz="4800">
                <a:solidFill>
                  <a:srgbClr val="009900"/>
                </a:solidFill>
                <a:latin typeface="华文新魏" panose="02010800040101010101" pitchFamily="2" charset="-122"/>
                <a:ea typeface="华文新魏" panose="02010800040101010101" pitchFamily="2" charset="-122"/>
              </a:rPr>
              <a:t> </a:t>
            </a:r>
            <a:r>
              <a:rPr lang="zh-CN" altLang="en-US" sz="4800">
                <a:solidFill>
                  <a:srgbClr val="009900"/>
                </a:solidFill>
                <a:latin typeface="华文新魏" panose="02010800040101010101" pitchFamily="2" charset="-122"/>
                <a:ea typeface="华文新魏" panose="02010800040101010101" pitchFamily="2" charset="-122"/>
              </a:rPr>
              <a:t>成组和分解</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逻辑记录和块的关系</a:t>
            </a:r>
            <a:r>
              <a:rPr lang="zh-CN" altLang="en-US">
                <a:latin typeface="华文新魏" panose="02010800040101010101" pitchFamily="2" charset="-122"/>
                <a:ea typeface="华文新魏" panose="02010800040101010101" pitchFamily="2" charset="-122"/>
              </a:rPr>
              <a:t> </a:t>
            </a:r>
            <a:br>
              <a:rPr lang="zh-CN" altLang="en-US" b="1">
                <a:latin typeface="华文新魏" panose="02010800040101010101" pitchFamily="2" charset="-122"/>
                <a:ea typeface="华文新魏" panose="02010800040101010101" pitchFamily="2" charset="-122"/>
              </a:rPr>
            </a:br>
            <a:endParaRPr lang="zh-CN" altLang="en-US" b="1">
              <a:latin typeface="华文新魏" panose="02010800040101010101" pitchFamily="2" charset="-122"/>
              <a:ea typeface="华文新魏" panose="02010800040101010101" pitchFamily="2" charset="-122"/>
            </a:endParaRPr>
          </a:p>
        </p:txBody>
      </p:sp>
      <p:sp>
        <p:nvSpPr>
          <p:cNvPr id="32771" name="Rectangle 3">
            <a:extLst>
              <a:ext uri="{FF2B5EF4-FFF2-40B4-BE49-F238E27FC236}">
                <a16:creationId xmlns:a16="http://schemas.microsoft.com/office/drawing/2014/main" id="{96A36F02-6691-4E67-BFF6-7BCFF02BF92D}"/>
              </a:ext>
            </a:extLst>
          </p:cNvPr>
          <p:cNvSpPr>
            <a:spLocks noGrp="1" noChangeArrowheads="1"/>
          </p:cNvSpPr>
          <p:nvPr>
            <p:ph type="body" idx="1"/>
          </p:nvPr>
        </p:nvSpPr>
        <p:spPr>
          <a:xfrm>
            <a:off x="838200" y="1676400"/>
            <a:ext cx="7315200" cy="4800600"/>
          </a:xfrm>
        </p:spPr>
        <p:txBody>
          <a:bodyPr/>
          <a:lstStyle/>
          <a:p>
            <a:pPr algn="just" eaLnBrk="1" hangingPunct="1">
              <a:lnSpc>
                <a:spcPct val="90000"/>
              </a:lnSpc>
            </a:pPr>
            <a:r>
              <a:rPr lang="zh-CN" altLang="en-US">
                <a:latin typeface="华文新魏" panose="02010800040101010101" pitchFamily="2" charset="-122"/>
                <a:ea typeface="华文新魏" panose="02010800040101010101" pitchFamily="2" charset="-122"/>
              </a:rPr>
              <a:t>逻辑记录是按信息在逻辑上的独立含义划分的单位，块是存储介质上连续信息所组成的区域。</a:t>
            </a:r>
          </a:p>
          <a:p>
            <a:pPr algn="just" eaLnBrk="1" hangingPunct="1">
              <a:lnSpc>
                <a:spcPct val="90000"/>
              </a:lnSpc>
            </a:pPr>
            <a:r>
              <a:rPr lang="zh-CN" altLang="en-US">
                <a:latin typeface="华文新魏" panose="02010800040101010101" pitchFamily="2" charset="-122"/>
                <a:ea typeface="华文新魏" panose="02010800040101010101" pitchFamily="2" charset="-122"/>
              </a:rPr>
              <a:t>逻辑记录被存放到文件存储器的存储介质上时，可能占用一块或多块，也可以一个物理块包含多个逻辑记录。</a:t>
            </a:r>
          </a:p>
          <a:p>
            <a:pPr algn="just" eaLnBrk="1" hangingPunct="1">
              <a:lnSpc>
                <a:spcPct val="90000"/>
              </a:lnSpc>
            </a:pPr>
            <a:r>
              <a:rPr lang="zh-CN" altLang="en-US">
                <a:latin typeface="华文新魏" panose="02010800040101010101" pitchFamily="2" charset="-122"/>
                <a:ea typeface="华文新魏" panose="02010800040101010101" pitchFamily="2" charset="-122"/>
              </a:rPr>
              <a:t>成组操作。</a:t>
            </a:r>
          </a:p>
          <a:p>
            <a:pPr algn="just" eaLnBrk="1" hangingPunct="1">
              <a:lnSpc>
                <a:spcPct val="90000"/>
              </a:lnSpc>
            </a:pPr>
            <a:r>
              <a:rPr lang="zh-CN" altLang="en-US">
                <a:latin typeface="华文新魏" panose="02010800040101010101" pitchFamily="2" charset="-122"/>
                <a:ea typeface="华文新魏" panose="02010800040101010101" pitchFamily="2" charset="-122"/>
              </a:rPr>
              <a:t>分解操作。</a:t>
            </a:r>
          </a:p>
          <a:p>
            <a:pPr algn="just" eaLnBrk="1" hangingPunct="1">
              <a:lnSpc>
                <a:spcPct val="90000"/>
              </a:lnSpc>
            </a:pPr>
            <a:r>
              <a:rPr lang="zh-CN" altLang="en-US">
                <a:latin typeface="华文新魏" panose="02010800040101010101" pitchFamily="2" charset="-122"/>
                <a:ea typeface="华文新魏" panose="02010800040101010101" pitchFamily="2" charset="-122"/>
              </a:rPr>
              <a:t>块因子。</a:t>
            </a:r>
          </a:p>
          <a:p>
            <a:pPr algn="just" eaLnBrk="1" hangingPunct="1">
              <a:lnSpc>
                <a:spcPct val="90000"/>
              </a:lnSpc>
            </a:pPr>
            <a:endParaRPr lang="zh-CN" altLang="en-US">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59E0152-ECFF-48F5-AA63-567F9FEBAED2}"/>
              </a:ext>
            </a:extLst>
          </p:cNvPr>
          <p:cNvSpPr>
            <a:spLocks noGrp="1" noChangeArrowheads="1"/>
          </p:cNvSpPr>
          <p:nvPr>
            <p:ph type="title"/>
          </p:nvPr>
        </p:nvSpPr>
        <p:spPr>
          <a:xfrm>
            <a:off x="685800" y="838200"/>
            <a:ext cx="7772400" cy="1143000"/>
          </a:xfrm>
        </p:spPr>
        <p:txBody>
          <a:bodyPr/>
          <a:lstStyle/>
          <a:p>
            <a:pPr eaLnBrk="1" hangingPunct="1"/>
            <a:r>
              <a:rPr lang="zh-CN" altLang="en-US" sz="5400">
                <a:solidFill>
                  <a:srgbClr val="009900"/>
                </a:solidFill>
                <a:latin typeface="华文新魏" panose="02010800040101010101" pitchFamily="2" charset="-122"/>
                <a:ea typeface="华文新魏" panose="02010800040101010101" pitchFamily="2" charset="-122"/>
              </a:rPr>
              <a:t>成组和分解</a:t>
            </a:r>
            <a:r>
              <a:rPr lang="en-US" altLang="zh-CN" sz="5400">
                <a:solidFill>
                  <a:srgbClr val="009900"/>
                </a:solidFill>
                <a:latin typeface="华文新魏" panose="02010800040101010101" pitchFamily="2" charset="-122"/>
                <a:ea typeface="华文新魏" panose="02010800040101010101" pitchFamily="2" charset="-122"/>
              </a:rPr>
              <a:t>(2)</a:t>
            </a:r>
            <a:br>
              <a:rPr lang="en-US" altLang="zh-CN" sz="5400">
                <a:solidFill>
                  <a:srgbClr val="009900"/>
                </a:solidFill>
                <a:latin typeface="华文新魏" panose="02010800040101010101" pitchFamily="2" charset="-122"/>
                <a:ea typeface="华文新魏" panose="02010800040101010101" pitchFamily="2" charset="-122"/>
              </a:rPr>
            </a:br>
            <a:r>
              <a:rPr lang="zh-CN" altLang="en-US">
                <a:solidFill>
                  <a:srgbClr val="009900"/>
                </a:solidFill>
                <a:latin typeface="华文新魏" panose="02010800040101010101" pitchFamily="2" charset="-122"/>
                <a:ea typeface="华文新魏" panose="02010800040101010101" pitchFamily="2" charset="-122"/>
              </a:rPr>
              <a:t>记录成组和分解处理过程</a:t>
            </a:r>
            <a:br>
              <a:rPr lang="zh-CN" altLang="en-US">
                <a:solidFill>
                  <a:srgbClr val="009900"/>
                </a:solidFill>
                <a:latin typeface="华文新魏" panose="02010800040101010101" pitchFamily="2" charset="-122"/>
                <a:ea typeface="华文新魏" panose="02010800040101010101" pitchFamily="2" charset="-122"/>
              </a:rPr>
            </a:br>
            <a:endParaRPr lang="zh-CN" altLang="en-US">
              <a:solidFill>
                <a:srgbClr val="009900"/>
              </a:solidFill>
              <a:latin typeface="华文新魏" panose="02010800040101010101" pitchFamily="2" charset="-122"/>
              <a:ea typeface="华文新魏" panose="02010800040101010101" pitchFamily="2" charset="-122"/>
            </a:endParaRPr>
          </a:p>
        </p:txBody>
      </p:sp>
      <p:sp>
        <p:nvSpPr>
          <p:cNvPr id="33795" name="Rectangle 3">
            <a:extLst>
              <a:ext uri="{FF2B5EF4-FFF2-40B4-BE49-F238E27FC236}">
                <a16:creationId xmlns:a16="http://schemas.microsoft.com/office/drawing/2014/main" id="{5502010E-880D-4881-AC08-5E2C6FACA19D}"/>
              </a:ext>
            </a:extLst>
          </p:cNvPr>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33796" name="Group 22">
            <a:extLst>
              <a:ext uri="{FF2B5EF4-FFF2-40B4-BE49-F238E27FC236}">
                <a16:creationId xmlns:a16="http://schemas.microsoft.com/office/drawing/2014/main" id="{837324A5-AC64-48FC-BC72-8B8AA632F903}"/>
              </a:ext>
            </a:extLst>
          </p:cNvPr>
          <p:cNvGrpSpPr>
            <a:grpSpLocks/>
          </p:cNvGrpSpPr>
          <p:nvPr/>
        </p:nvGrpSpPr>
        <p:grpSpPr bwMode="auto">
          <a:xfrm>
            <a:off x="1219200" y="2489200"/>
            <a:ext cx="6858000" cy="3073400"/>
            <a:chOff x="768" y="1568"/>
            <a:chExt cx="4320" cy="1936"/>
          </a:xfrm>
        </p:grpSpPr>
        <p:sp>
          <p:nvSpPr>
            <p:cNvPr id="33797" name="Text Box 5">
              <a:extLst>
                <a:ext uri="{FF2B5EF4-FFF2-40B4-BE49-F238E27FC236}">
                  <a16:creationId xmlns:a16="http://schemas.microsoft.com/office/drawing/2014/main" id="{218808B0-D99C-404B-ABB1-6A394E784766}"/>
                </a:ext>
              </a:extLst>
            </p:cNvPr>
            <p:cNvSpPr txBox="1">
              <a:spLocks noChangeArrowheads="1"/>
            </p:cNvSpPr>
            <p:nvPr/>
          </p:nvSpPr>
          <p:spPr bwMode="auto">
            <a:xfrm>
              <a:off x="2376" y="1982"/>
              <a:ext cx="888" cy="290"/>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0033CC"/>
                  </a:solidFill>
                  <a:latin typeface="华文新魏" panose="02010800040101010101" pitchFamily="2" charset="-122"/>
                  <a:ea typeface="华文新魏" panose="02010800040101010101" pitchFamily="2" charset="-122"/>
                </a:rPr>
                <a:t>逻辑记录</a:t>
              </a:r>
              <a:r>
                <a:rPr kumimoji="0" lang="en-US" altLang="zh-CN" sz="2000">
                  <a:solidFill>
                    <a:srgbClr val="0033CC"/>
                  </a:solidFill>
                  <a:latin typeface="华文新魏" panose="02010800040101010101" pitchFamily="2" charset="-122"/>
                  <a:ea typeface="华文新魏" panose="02010800040101010101" pitchFamily="2" charset="-122"/>
                </a:rPr>
                <a:t>1</a:t>
              </a:r>
            </a:p>
          </p:txBody>
        </p:sp>
        <p:sp>
          <p:nvSpPr>
            <p:cNvPr id="33798" name="Text Box 6">
              <a:extLst>
                <a:ext uri="{FF2B5EF4-FFF2-40B4-BE49-F238E27FC236}">
                  <a16:creationId xmlns:a16="http://schemas.microsoft.com/office/drawing/2014/main" id="{020806C6-EA92-46FD-A6B7-879FB8196A32}"/>
                </a:ext>
              </a:extLst>
            </p:cNvPr>
            <p:cNvSpPr txBox="1">
              <a:spLocks noChangeArrowheads="1"/>
            </p:cNvSpPr>
            <p:nvPr/>
          </p:nvSpPr>
          <p:spPr bwMode="auto">
            <a:xfrm>
              <a:off x="2374" y="2276"/>
              <a:ext cx="890" cy="348"/>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0033CC"/>
                  </a:solidFill>
                  <a:latin typeface="华文新魏" panose="02010800040101010101" pitchFamily="2" charset="-122"/>
                  <a:ea typeface="华文新魏" panose="02010800040101010101" pitchFamily="2" charset="-122"/>
                </a:rPr>
                <a:t>逻辑记录</a:t>
              </a:r>
              <a:r>
                <a:rPr kumimoji="0" lang="en-US" altLang="zh-CN" sz="2000">
                  <a:solidFill>
                    <a:srgbClr val="0033CC"/>
                  </a:solidFill>
                  <a:latin typeface="华文新魏" panose="02010800040101010101" pitchFamily="2" charset="-122"/>
                  <a:ea typeface="华文新魏" panose="02010800040101010101" pitchFamily="2" charset="-122"/>
                </a:rPr>
                <a:t>2</a:t>
              </a:r>
            </a:p>
          </p:txBody>
        </p:sp>
        <p:sp>
          <p:nvSpPr>
            <p:cNvPr id="33799" name="Text Box 7">
              <a:extLst>
                <a:ext uri="{FF2B5EF4-FFF2-40B4-BE49-F238E27FC236}">
                  <a16:creationId xmlns:a16="http://schemas.microsoft.com/office/drawing/2014/main" id="{B3845145-1762-45D5-849C-010BBD2B7252}"/>
                </a:ext>
              </a:extLst>
            </p:cNvPr>
            <p:cNvSpPr txBox="1">
              <a:spLocks noChangeArrowheads="1"/>
            </p:cNvSpPr>
            <p:nvPr/>
          </p:nvSpPr>
          <p:spPr bwMode="auto">
            <a:xfrm>
              <a:off x="2374" y="2624"/>
              <a:ext cx="890" cy="348"/>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0033CC"/>
                  </a:solidFill>
                  <a:latin typeface="华文新魏" panose="02010800040101010101" pitchFamily="2" charset="-122"/>
                  <a:ea typeface="华文新魏" panose="02010800040101010101" pitchFamily="2" charset="-122"/>
                </a:rPr>
                <a:t>逻辑记录</a:t>
              </a:r>
              <a:r>
                <a:rPr kumimoji="0" lang="en-US" altLang="zh-CN" sz="2000">
                  <a:solidFill>
                    <a:srgbClr val="0033CC"/>
                  </a:solidFill>
                  <a:latin typeface="华文新魏" panose="02010800040101010101" pitchFamily="2" charset="-122"/>
                  <a:ea typeface="华文新魏" panose="02010800040101010101" pitchFamily="2" charset="-122"/>
                </a:rPr>
                <a:t>3</a:t>
              </a:r>
            </a:p>
          </p:txBody>
        </p:sp>
        <p:sp>
          <p:nvSpPr>
            <p:cNvPr id="33800" name="Oval 8">
              <a:extLst>
                <a:ext uri="{FF2B5EF4-FFF2-40B4-BE49-F238E27FC236}">
                  <a16:creationId xmlns:a16="http://schemas.microsoft.com/office/drawing/2014/main" id="{D92D39C7-667D-4320-8444-B382F60B615F}"/>
                </a:ext>
              </a:extLst>
            </p:cNvPr>
            <p:cNvSpPr>
              <a:spLocks noChangeArrowheads="1"/>
            </p:cNvSpPr>
            <p:nvPr/>
          </p:nvSpPr>
          <p:spPr bwMode="auto">
            <a:xfrm>
              <a:off x="4091" y="1568"/>
              <a:ext cx="981" cy="352"/>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1" name="Oval 9">
              <a:extLst>
                <a:ext uri="{FF2B5EF4-FFF2-40B4-BE49-F238E27FC236}">
                  <a16:creationId xmlns:a16="http://schemas.microsoft.com/office/drawing/2014/main" id="{121F9B13-AFC2-4133-B903-B590A55A7B14}"/>
                </a:ext>
              </a:extLst>
            </p:cNvPr>
            <p:cNvSpPr>
              <a:spLocks noChangeArrowheads="1"/>
            </p:cNvSpPr>
            <p:nvPr/>
          </p:nvSpPr>
          <p:spPr bwMode="auto">
            <a:xfrm>
              <a:off x="4091" y="3152"/>
              <a:ext cx="981" cy="352"/>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2" name="Line 10">
              <a:extLst>
                <a:ext uri="{FF2B5EF4-FFF2-40B4-BE49-F238E27FC236}">
                  <a16:creationId xmlns:a16="http://schemas.microsoft.com/office/drawing/2014/main" id="{FFBA88A3-07D6-431A-8E8C-0A5B67315649}"/>
                </a:ext>
              </a:extLst>
            </p:cNvPr>
            <p:cNvSpPr>
              <a:spLocks noChangeShapeType="1"/>
            </p:cNvSpPr>
            <p:nvPr/>
          </p:nvSpPr>
          <p:spPr bwMode="auto">
            <a:xfrm>
              <a:off x="4091" y="1744"/>
              <a:ext cx="0" cy="15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3803" name="Line 11">
              <a:extLst>
                <a:ext uri="{FF2B5EF4-FFF2-40B4-BE49-F238E27FC236}">
                  <a16:creationId xmlns:a16="http://schemas.microsoft.com/office/drawing/2014/main" id="{DF0EFE72-1FE1-4E06-98C9-968F599BD191}"/>
                </a:ext>
              </a:extLst>
            </p:cNvPr>
            <p:cNvSpPr>
              <a:spLocks noChangeShapeType="1"/>
            </p:cNvSpPr>
            <p:nvPr/>
          </p:nvSpPr>
          <p:spPr bwMode="auto">
            <a:xfrm>
              <a:off x="5088" y="1744"/>
              <a:ext cx="0" cy="15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3804" name="Text Box 12">
              <a:extLst>
                <a:ext uri="{FF2B5EF4-FFF2-40B4-BE49-F238E27FC236}">
                  <a16:creationId xmlns:a16="http://schemas.microsoft.com/office/drawing/2014/main" id="{F9C4C6A6-9C7D-42B1-8F72-BA620860AA2F}"/>
                </a:ext>
              </a:extLst>
            </p:cNvPr>
            <p:cNvSpPr txBox="1">
              <a:spLocks noChangeArrowheads="1"/>
            </p:cNvSpPr>
            <p:nvPr/>
          </p:nvSpPr>
          <p:spPr bwMode="auto">
            <a:xfrm>
              <a:off x="4148" y="2037"/>
              <a:ext cx="885" cy="1056"/>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2000">
                <a:solidFill>
                  <a:srgbClr val="0033CC"/>
                </a:solidFill>
                <a:latin typeface="华文新魏" panose="02010800040101010101" pitchFamily="2" charset="-122"/>
                <a:ea typeface="华文新魏" panose="02010800040101010101" pitchFamily="2" charset="-122"/>
              </a:endParaRPr>
            </a:p>
            <a:p>
              <a:pPr algn="ctr"/>
              <a:r>
                <a:rPr kumimoji="0" lang="zh-CN" altLang="en-US" sz="2000">
                  <a:solidFill>
                    <a:srgbClr val="0033CC"/>
                  </a:solidFill>
                  <a:latin typeface="华文新魏" panose="02010800040101010101" pitchFamily="2" charset="-122"/>
                  <a:ea typeface="华文新魏" panose="02010800040101010101" pitchFamily="2" charset="-122"/>
                </a:rPr>
                <a:t>物理记录</a:t>
              </a:r>
            </a:p>
          </p:txBody>
        </p:sp>
        <p:sp>
          <p:nvSpPr>
            <p:cNvPr id="33805" name="Text Box 13">
              <a:extLst>
                <a:ext uri="{FF2B5EF4-FFF2-40B4-BE49-F238E27FC236}">
                  <a16:creationId xmlns:a16="http://schemas.microsoft.com/office/drawing/2014/main" id="{2FC9F187-D10C-4C2B-B154-1DD6C24047C5}"/>
                </a:ext>
              </a:extLst>
            </p:cNvPr>
            <p:cNvSpPr txBox="1">
              <a:spLocks noChangeArrowheads="1"/>
            </p:cNvSpPr>
            <p:nvPr/>
          </p:nvSpPr>
          <p:spPr bwMode="auto">
            <a:xfrm>
              <a:off x="768" y="2272"/>
              <a:ext cx="775" cy="52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0033CC"/>
                  </a:solidFill>
                  <a:latin typeface="华文新魏" panose="02010800040101010101" pitchFamily="2" charset="-122"/>
                  <a:ea typeface="华文新魏" panose="02010800040101010101" pitchFamily="2" charset="-122"/>
                </a:rPr>
                <a:t>逻辑记录</a:t>
              </a:r>
            </a:p>
          </p:txBody>
        </p:sp>
        <p:sp>
          <p:nvSpPr>
            <p:cNvPr id="33806" name="Line 14">
              <a:extLst>
                <a:ext uri="{FF2B5EF4-FFF2-40B4-BE49-F238E27FC236}">
                  <a16:creationId xmlns:a16="http://schemas.microsoft.com/office/drawing/2014/main" id="{B25341BE-87FB-4838-BBFD-CC17F382CC3F}"/>
                </a:ext>
              </a:extLst>
            </p:cNvPr>
            <p:cNvSpPr>
              <a:spLocks noChangeShapeType="1"/>
            </p:cNvSpPr>
            <p:nvPr/>
          </p:nvSpPr>
          <p:spPr bwMode="auto">
            <a:xfrm>
              <a:off x="1543" y="2448"/>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3807" name="Line 15">
              <a:extLst>
                <a:ext uri="{FF2B5EF4-FFF2-40B4-BE49-F238E27FC236}">
                  <a16:creationId xmlns:a16="http://schemas.microsoft.com/office/drawing/2014/main" id="{1C3A5EDC-2D17-4318-99C3-8A3DF4B039F3}"/>
                </a:ext>
              </a:extLst>
            </p:cNvPr>
            <p:cNvSpPr>
              <a:spLocks noChangeShapeType="1"/>
            </p:cNvSpPr>
            <p:nvPr/>
          </p:nvSpPr>
          <p:spPr bwMode="auto">
            <a:xfrm flipH="1">
              <a:off x="1543" y="2624"/>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3808" name="Line 16">
              <a:extLst>
                <a:ext uri="{FF2B5EF4-FFF2-40B4-BE49-F238E27FC236}">
                  <a16:creationId xmlns:a16="http://schemas.microsoft.com/office/drawing/2014/main" id="{5E193D10-D2BE-4E26-8565-C2254F4A757C}"/>
                </a:ext>
              </a:extLst>
            </p:cNvPr>
            <p:cNvSpPr>
              <a:spLocks noChangeShapeType="1"/>
            </p:cNvSpPr>
            <p:nvPr/>
          </p:nvSpPr>
          <p:spPr bwMode="auto">
            <a:xfrm flipH="1">
              <a:off x="3260" y="2624"/>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3809" name="Line 17">
              <a:extLst>
                <a:ext uri="{FF2B5EF4-FFF2-40B4-BE49-F238E27FC236}">
                  <a16:creationId xmlns:a16="http://schemas.microsoft.com/office/drawing/2014/main" id="{FDEDA640-7BE6-49BF-B16A-D95451321364}"/>
                </a:ext>
              </a:extLst>
            </p:cNvPr>
            <p:cNvSpPr>
              <a:spLocks noChangeShapeType="1"/>
            </p:cNvSpPr>
            <p:nvPr/>
          </p:nvSpPr>
          <p:spPr bwMode="auto">
            <a:xfrm>
              <a:off x="3260" y="2448"/>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33810" name="Text Box 18">
              <a:extLst>
                <a:ext uri="{FF2B5EF4-FFF2-40B4-BE49-F238E27FC236}">
                  <a16:creationId xmlns:a16="http://schemas.microsoft.com/office/drawing/2014/main" id="{BFB7AF0B-7183-466D-95B9-6AC8F34BE1D2}"/>
                </a:ext>
              </a:extLst>
            </p:cNvPr>
            <p:cNvSpPr txBox="1">
              <a:spLocks noChangeArrowheads="1"/>
            </p:cNvSpPr>
            <p:nvPr/>
          </p:nvSpPr>
          <p:spPr bwMode="auto">
            <a:xfrm>
              <a:off x="768" y="1618"/>
              <a:ext cx="912" cy="224"/>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0033CC"/>
                  </a:solidFill>
                  <a:latin typeface="华文新魏" panose="02010800040101010101" pitchFamily="2" charset="-122"/>
                  <a:ea typeface="华文新魏" panose="02010800040101010101" pitchFamily="2" charset="-122"/>
                </a:rPr>
                <a:t>用户缓冲区</a:t>
              </a:r>
            </a:p>
          </p:txBody>
        </p:sp>
        <p:sp>
          <p:nvSpPr>
            <p:cNvPr id="33811" name="Text Box 19">
              <a:extLst>
                <a:ext uri="{FF2B5EF4-FFF2-40B4-BE49-F238E27FC236}">
                  <a16:creationId xmlns:a16="http://schemas.microsoft.com/office/drawing/2014/main" id="{DB66953F-2333-4C15-A03E-3A8A8D4AD68F}"/>
                </a:ext>
              </a:extLst>
            </p:cNvPr>
            <p:cNvSpPr txBox="1">
              <a:spLocks noChangeArrowheads="1"/>
            </p:cNvSpPr>
            <p:nvPr/>
          </p:nvSpPr>
          <p:spPr bwMode="auto">
            <a:xfrm>
              <a:off x="2335" y="1573"/>
              <a:ext cx="929" cy="269"/>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0033CC"/>
                  </a:solidFill>
                  <a:latin typeface="华文新魏" panose="02010800040101010101" pitchFamily="2" charset="-122"/>
                  <a:ea typeface="华文新魏" panose="02010800040101010101" pitchFamily="2" charset="-122"/>
                </a:rPr>
                <a:t>系统缓冲区</a:t>
              </a:r>
            </a:p>
          </p:txBody>
        </p:sp>
      </p:gr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3A124F1-4A83-471F-80A6-679DFC8AE9AB}"/>
              </a:ext>
            </a:extLst>
          </p:cNvPr>
          <p:cNvSpPr>
            <a:spLocks noGrp="1" noChangeArrowheads="1"/>
          </p:cNvSpPr>
          <p:nvPr>
            <p:ph type="title"/>
          </p:nvPr>
        </p:nvSpPr>
        <p:spPr>
          <a:xfrm>
            <a:off x="304800" y="152400"/>
            <a:ext cx="7772400" cy="1143000"/>
          </a:xfrm>
        </p:spPr>
        <p:txBody>
          <a:bodyPr/>
          <a:lstStyle/>
          <a:p>
            <a:pPr eaLnBrk="1" hangingPunct="1"/>
            <a:r>
              <a:rPr lang="en-US" altLang="zh-CN" sz="4800">
                <a:solidFill>
                  <a:srgbClr val="009900"/>
                </a:solidFill>
                <a:ea typeface="华文新魏" panose="02010800040101010101" pitchFamily="2" charset="-122"/>
              </a:rPr>
              <a:t>3</a:t>
            </a:r>
            <a:r>
              <a:rPr lang="zh-CN" altLang="en-US" sz="4800">
                <a:solidFill>
                  <a:srgbClr val="009900"/>
                </a:solidFill>
                <a:ea typeface="华文新魏" panose="02010800040101010101" pitchFamily="2" charset="-122"/>
              </a:rPr>
              <a:t>记录格式和记录键</a:t>
            </a:r>
          </a:p>
        </p:txBody>
      </p:sp>
      <p:sp>
        <p:nvSpPr>
          <p:cNvPr id="34819" name="Rectangle 3">
            <a:extLst>
              <a:ext uri="{FF2B5EF4-FFF2-40B4-BE49-F238E27FC236}">
                <a16:creationId xmlns:a16="http://schemas.microsoft.com/office/drawing/2014/main" id="{2A3337B7-A8EB-42D4-9CF6-8774198B2BFD}"/>
              </a:ext>
            </a:extLst>
          </p:cNvPr>
          <p:cNvSpPr>
            <a:spLocks noGrp="1" noChangeArrowheads="1"/>
          </p:cNvSpPr>
          <p:nvPr>
            <p:ph type="body" idx="1"/>
          </p:nvPr>
        </p:nvSpPr>
        <p:spPr>
          <a:xfrm>
            <a:off x="1258888" y="1066800"/>
            <a:ext cx="6742112" cy="5791200"/>
          </a:xfrm>
        </p:spPr>
        <p:txBody>
          <a:bodyPr/>
          <a:lstStyle/>
          <a:p>
            <a:pPr algn="just" eaLnBrk="1" hangingPunct="1">
              <a:buFontTx/>
              <a:buNone/>
            </a:pPr>
            <a:r>
              <a:rPr lang="en-US" altLang="zh-CN" sz="3600" b="1">
                <a:ea typeface="华文新魏" panose="02010800040101010101" pitchFamily="2" charset="-122"/>
              </a:rPr>
              <a:t>• </a:t>
            </a:r>
            <a:r>
              <a:rPr lang="zh-CN" altLang="en-US" sz="3600" b="1">
                <a:ea typeface="华文新魏" panose="02010800040101010101" pitchFamily="2" charset="-122"/>
              </a:rPr>
              <a:t>记录格式</a:t>
            </a:r>
            <a:r>
              <a:rPr lang="en-US" altLang="zh-CN" sz="3600" b="1">
                <a:ea typeface="华文新魏" panose="02010800040101010101" pitchFamily="2" charset="-122"/>
              </a:rPr>
              <a:t>:</a:t>
            </a:r>
          </a:p>
          <a:p>
            <a:pPr algn="just" eaLnBrk="1" hangingPunct="1">
              <a:buFontTx/>
              <a:buNone/>
            </a:pPr>
            <a:r>
              <a:rPr lang="en-US" altLang="zh-CN" sz="3600" b="1">
                <a:ea typeface="华文新魏" panose="02010800040101010101" pitchFamily="2" charset="-122"/>
              </a:rPr>
              <a:t>       </a:t>
            </a:r>
            <a:r>
              <a:rPr lang="zh-CN" altLang="en-US" sz="3600">
                <a:ea typeface="华文新魏" panose="02010800040101010101" pitchFamily="2" charset="-122"/>
              </a:rPr>
              <a:t>格式</a:t>
            </a:r>
            <a:r>
              <a:rPr lang="en-US" altLang="zh-CN" sz="3600">
                <a:ea typeface="华文新魏" panose="02010800040101010101" pitchFamily="2" charset="-122"/>
              </a:rPr>
              <a:t>F</a:t>
            </a:r>
            <a:r>
              <a:rPr lang="zh-CN" altLang="en-US" sz="3600">
                <a:ea typeface="华文新魏" panose="02010800040101010101" pitchFamily="2" charset="-122"/>
              </a:rPr>
              <a:t>：定长记录</a:t>
            </a:r>
          </a:p>
          <a:p>
            <a:pPr algn="just" eaLnBrk="1" hangingPunct="1">
              <a:buFontTx/>
              <a:buNone/>
            </a:pPr>
            <a:r>
              <a:rPr lang="zh-CN" altLang="en-US" sz="3600">
                <a:ea typeface="华文新魏" panose="02010800040101010101" pitchFamily="2" charset="-122"/>
              </a:rPr>
              <a:t>       格式</a:t>
            </a:r>
            <a:r>
              <a:rPr lang="en-US" altLang="zh-CN" sz="3600">
                <a:ea typeface="华文新魏" panose="02010800040101010101" pitchFamily="2" charset="-122"/>
              </a:rPr>
              <a:t>V</a:t>
            </a:r>
            <a:r>
              <a:rPr lang="zh-CN" altLang="en-US" sz="3600">
                <a:ea typeface="华文新魏" panose="02010800040101010101" pitchFamily="2" charset="-122"/>
              </a:rPr>
              <a:t>：变长记录</a:t>
            </a:r>
          </a:p>
          <a:p>
            <a:pPr algn="just" eaLnBrk="1" hangingPunct="1">
              <a:buFontTx/>
              <a:buNone/>
            </a:pPr>
            <a:r>
              <a:rPr lang="zh-CN" altLang="en-US" sz="3600">
                <a:ea typeface="华文新魏" panose="02010800040101010101" pitchFamily="2" charset="-122"/>
              </a:rPr>
              <a:t>       格式</a:t>
            </a:r>
            <a:r>
              <a:rPr lang="en-US" altLang="zh-CN" sz="3600">
                <a:ea typeface="华文新魏" panose="02010800040101010101" pitchFamily="2" charset="-122"/>
              </a:rPr>
              <a:t>S</a:t>
            </a:r>
            <a:r>
              <a:rPr lang="zh-CN" altLang="en-US" sz="3600">
                <a:ea typeface="华文新魏" panose="02010800040101010101" pitchFamily="2" charset="-122"/>
              </a:rPr>
              <a:t>：跨块记录</a:t>
            </a:r>
          </a:p>
          <a:p>
            <a:pPr eaLnBrk="1" hangingPunct="1">
              <a:buFontTx/>
              <a:buNone/>
            </a:pPr>
            <a:r>
              <a:rPr lang="en-US" altLang="zh-CN" sz="3600">
                <a:ea typeface="华文新魏" panose="02010800040101010101" pitchFamily="2" charset="-122"/>
              </a:rPr>
              <a:t>•</a:t>
            </a:r>
            <a:r>
              <a:rPr lang="zh-CN" altLang="en-US" sz="3600">
                <a:ea typeface="华文新魏" panose="02010800040101010101" pitchFamily="2" charset="-122"/>
              </a:rPr>
              <a:t>记录键</a:t>
            </a:r>
          </a:p>
          <a:p>
            <a:pPr eaLnBrk="1" hangingPunct="1">
              <a:buFontTx/>
              <a:buNone/>
            </a:pPr>
            <a:r>
              <a:rPr lang="zh-CN" altLang="en-US" sz="3600">
                <a:ea typeface="华文新魏" panose="02010800040101010101" pitchFamily="2" charset="-122"/>
              </a:rPr>
              <a:t>      主键，次键 </a:t>
            </a:r>
          </a:p>
          <a:p>
            <a:pPr eaLnBrk="1" hangingPunct="1">
              <a:buFontTx/>
              <a:buNone/>
            </a:pPr>
            <a:r>
              <a:rPr lang="zh-CN" altLang="en-US" sz="3600">
                <a:ea typeface="华文新魏" panose="02010800040101010101" pitchFamily="2" charset="-122"/>
              </a:rPr>
              <a:t>      单键记录，多键记录 </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94D4559-E9D9-470F-B38D-5E45F6B62593}"/>
              </a:ext>
            </a:extLst>
          </p:cNvPr>
          <p:cNvSpPr>
            <a:spLocks noGrp="1" noChangeArrowheads="1"/>
          </p:cNvSpPr>
          <p:nvPr>
            <p:ph type="title"/>
          </p:nvPr>
        </p:nvSpPr>
        <p:spPr>
          <a:xfrm>
            <a:off x="471488" y="501650"/>
            <a:ext cx="8596312" cy="140335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6.3.3 </a:t>
            </a:r>
            <a:r>
              <a:rPr lang="zh-CN" altLang="en-US" sz="4800">
                <a:solidFill>
                  <a:srgbClr val="009900"/>
                </a:solidFill>
                <a:latin typeface="华文新魏" panose="02010800040101010101" pitchFamily="2" charset="-122"/>
                <a:ea typeface="华文新魏" panose="02010800040101010101" pitchFamily="2" charset="-122"/>
              </a:rPr>
              <a:t>文件的物理结构</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5400">
                <a:solidFill>
                  <a:srgbClr val="009900"/>
                </a:solidFill>
                <a:latin typeface="华文新魏" panose="02010800040101010101" pitchFamily="2" charset="-122"/>
                <a:ea typeface="华文新魏" panose="02010800040101010101" pitchFamily="2" charset="-122"/>
              </a:rPr>
            </a:br>
            <a:endParaRPr lang="en-US" altLang="zh-CN" sz="5400">
              <a:solidFill>
                <a:srgbClr val="009900"/>
              </a:solidFill>
              <a:latin typeface="华文新魏" panose="02010800040101010101" pitchFamily="2" charset="-122"/>
              <a:ea typeface="华文新魏" panose="02010800040101010101" pitchFamily="2" charset="-122"/>
            </a:endParaRPr>
          </a:p>
        </p:txBody>
      </p:sp>
      <p:sp>
        <p:nvSpPr>
          <p:cNvPr id="35843" name="Rectangle 3">
            <a:extLst>
              <a:ext uri="{FF2B5EF4-FFF2-40B4-BE49-F238E27FC236}">
                <a16:creationId xmlns:a16="http://schemas.microsoft.com/office/drawing/2014/main" id="{0264A674-D550-4B52-BA6A-22905C92F696}"/>
              </a:ext>
            </a:extLst>
          </p:cNvPr>
          <p:cNvSpPr>
            <a:spLocks noGrp="1" noChangeArrowheads="1"/>
          </p:cNvSpPr>
          <p:nvPr>
            <p:ph type="body" idx="1"/>
          </p:nvPr>
        </p:nvSpPr>
        <p:spPr>
          <a:xfrm>
            <a:off x="990600" y="1143000"/>
            <a:ext cx="7239000" cy="4953000"/>
          </a:xfrm>
        </p:spPr>
        <p:txBody>
          <a:bodyPr/>
          <a:lstStyle/>
          <a:p>
            <a:pPr algn="just" eaLnBrk="1" hangingPunct="1"/>
            <a:r>
              <a:rPr lang="zh-CN" altLang="en-US" sz="3600">
                <a:latin typeface="华文新魏" panose="02010800040101010101" pitchFamily="2" charset="-122"/>
                <a:ea typeface="华文新魏" panose="02010800040101010101" pitchFamily="2" charset="-122"/>
              </a:rPr>
              <a:t>文件的物理结构和组织是指逻辑文件在物理存储空间中存放方法和组织关系。</a:t>
            </a:r>
          </a:p>
          <a:p>
            <a:pPr algn="just" eaLnBrk="1" hangingPunct="1"/>
            <a:r>
              <a:rPr lang="zh-CN" altLang="en-US" sz="3600">
                <a:latin typeface="华文新魏" panose="02010800040101010101" pitchFamily="2" charset="-122"/>
                <a:ea typeface="华文新魏" panose="02010800040101010101" pitchFamily="2" charset="-122"/>
              </a:rPr>
              <a:t>文件的存储结构涉及：块的划分、记录的排列、索引的组织、信息的搜索，其优劣直接影响文件系统的性能。</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E7AA64-1608-4CC0-9EB5-88EB81A8BB22}"/>
              </a:ext>
            </a:extLst>
          </p:cNvPr>
          <p:cNvSpPr>
            <a:spLocks noGrp="1" noChangeArrowheads="1"/>
          </p:cNvSpPr>
          <p:nvPr>
            <p:ph type="body" idx="1"/>
          </p:nvPr>
        </p:nvSpPr>
        <p:spPr>
          <a:xfrm>
            <a:off x="1390650" y="1931988"/>
            <a:ext cx="6276975" cy="4953000"/>
          </a:xfrm>
        </p:spPr>
        <p:txBody>
          <a:bodyPr/>
          <a:lstStyle/>
          <a:p>
            <a:pPr algn="just" eaLnBrk="1" hangingPunct="1"/>
            <a:r>
              <a:rPr lang="zh-CN" altLang="en-US" sz="3600">
                <a:latin typeface="华文新魏" panose="02010800040101010101" pitchFamily="2" charset="-122"/>
                <a:ea typeface="华文新魏" panose="02010800040101010101" pitchFamily="2" charset="-122"/>
              </a:rPr>
              <a:t>第一类计算法。</a:t>
            </a:r>
          </a:p>
          <a:p>
            <a:pPr algn="just" eaLnBrk="1" hangingPunct="1"/>
            <a:r>
              <a:rPr lang="zh-CN" altLang="en-US" sz="3600">
                <a:latin typeface="华文新魏" panose="02010800040101010101" pitchFamily="2" charset="-122"/>
                <a:ea typeface="华文新魏" panose="02010800040101010101" pitchFamily="2" charset="-122"/>
              </a:rPr>
              <a:t>第二类指针法。</a:t>
            </a:r>
          </a:p>
          <a:p>
            <a:pPr algn="just" eaLnBrk="1" hangingPunct="1"/>
            <a:endParaRPr lang="zh-CN" altLang="en-US" sz="3600">
              <a:latin typeface="华文新魏" panose="02010800040101010101" pitchFamily="2" charset="-122"/>
              <a:ea typeface="华文新魏" panose="02010800040101010101" pitchFamily="2" charset="-122"/>
            </a:endParaRPr>
          </a:p>
          <a:p>
            <a:pPr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
        <p:nvSpPr>
          <p:cNvPr id="36867" name="Rectangle 3">
            <a:extLst>
              <a:ext uri="{FF2B5EF4-FFF2-40B4-BE49-F238E27FC236}">
                <a16:creationId xmlns:a16="http://schemas.microsoft.com/office/drawing/2014/main" id="{29368C45-F2A2-40E8-A8FC-1BB5CC8A2181}"/>
              </a:ext>
            </a:extLst>
          </p:cNvPr>
          <p:cNvSpPr>
            <a:spLocks noChangeArrowheads="1"/>
          </p:cNvSpPr>
          <p:nvPr>
            <p:ph type="title"/>
          </p:nvPr>
        </p:nvSpPr>
        <p:spPr>
          <a:xfrm>
            <a:off x="539750" y="1004888"/>
            <a:ext cx="7772400" cy="641350"/>
          </a:xfrm>
          <a:noFill/>
        </p:spPr>
        <p:txBody>
          <a:bodyPr>
            <a:spAutoFit/>
          </a:bodyPr>
          <a:lstStyle/>
          <a:p>
            <a:pPr eaLnBrk="1" hangingPunct="1"/>
            <a:r>
              <a:rPr lang="zh-CN" altLang="en-US" sz="3600">
                <a:solidFill>
                  <a:srgbClr val="009900"/>
                </a:solidFill>
                <a:latin typeface="华文新魏" panose="02010800040101010101" pitchFamily="2" charset="-122"/>
                <a:ea typeface="华文新魏" panose="02010800040101010101" pitchFamily="2" charset="-122"/>
              </a:rPr>
              <a:t>构造文件物理结构的方法</a:t>
            </a:r>
          </a:p>
        </p:txBody>
      </p:sp>
      <p:sp>
        <p:nvSpPr>
          <p:cNvPr id="36868" name="Rectangle 4">
            <a:extLst>
              <a:ext uri="{FF2B5EF4-FFF2-40B4-BE49-F238E27FC236}">
                <a16:creationId xmlns:a16="http://schemas.microsoft.com/office/drawing/2014/main" id="{262FF79D-DCAE-4361-86B0-7AB98FD413CB}"/>
              </a:ext>
            </a:extLst>
          </p:cNvPr>
          <p:cNvSpPr>
            <a:spLocks noChangeArrowheads="1"/>
          </p:cNvSpPr>
          <p:nvPr/>
        </p:nvSpPr>
        <p:spPr bwMode="auto">
          <a:xfrm>
            <a:off x="1981200" y="298450"/>
            <a:ext cx="5226050"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文件的物理结构</a:t>
            </a:r>
            <a:r>
              <a:rPr lang="en-US" altLang="zh-CN" sz="4800">
                <a:solidFill>
                  <a:srgbClr val="009900"/>
                </a:solidFill>
                <a:latin typeface="华文新魏" panose="02010800040101010101" pitchFamily="2" charset="-122"/>
                <a:ea typeface="华文新魏" panose="02010800040101010101" pitchFamily="2" charset="-122"/>
              </a:rPr>
              <a:t>(2)</a:t>
            </a:r>
            <a:br>
              <a:rPr lang="en-US" altLang="zh-CN" sz="5400">
                <a:solidFill>
                  <a:schemeClr val="tx2"/>
                </a:solidFill>
                <a:latin typeface="华文新魏" panose="02010800040101010101" pitchFamily="2" charset="-122"/>
                <a:ea typeface="华文新魏" panose="02010800040101010101" pitchFamily="2" charset="-122"/>
              </a:rPr>
            </a:br>
            <a:endParaRPr lang="en-US" altLang="zh-CN" sz="5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9842633-66BC-4919-B6E8-B72076747143}"/>
              </a:ext>
            </a:extLst>
          </p:cNvPr>
          <p:cNvSpPr>
            <a:spLocks noGrp="1" noChangeArrowheads="1"/>
          </p:cNvSpPr>
          <p:nvPr>
            <p:ph type="title"/>
          </p:nvPr>
        </p:nvSpPr>
        <p:spPr>
          <a:xfrm>
            <a:off x="533400" y="304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1</a:t>
            </a:r>
            <a:r>
              <a:rPr lang="zh-CN" altLang="en-US" sz="4800">
                <a:solidFill>
                  <a:srgbClr val="009900"/>
                </a:solidFill>
                <a:latin typeface="华文新魏" panose="02010800040101010101" pitchFamily="2" charset="-122"/>
                <a:ea typeface="华文新魏" panose="02010800040101010101" pitchFamily="2" charset="-122"/>
              </a:rPr>
              <a:t>顺序文件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连续文件 </a:t>
            </a:r>
            <a:r>
              <a:rPr lang="en-US" altLang="zh-CN" sz="4800">
                <a:solidFill>
                  <a:srgbClr val="009900"/>
                </a:solidFill>
                <a:latin typeface="华文新魏" panose="02010800040101010101" pitchFamily="2" charset="-122"/>
                <a:ea typeface="华文新魏" panose="02010800040101010101" pitchFamily="2" charset="-122"/>
              </a:rPr>
              <a:t>)</a:t>
            </a:r>
          </a:p>
        </p:txBody>
      </p:sp>
      <p:sp>
        <p:nvSpPr>
          <p:cNvPr id="37891" name="Rectangle 3">
            <a:extLst>
              <a:ext uri="{FF2B5EF4-FFF2-40B4-BE49-F238E27FC236}">
                <a16:creationId xmlns:a16="http://schemas.microsoft.com/office/drawing/2014/main" id="{12305DCE-7B98-43F4-9428-44B1C38A2F5A}"/>
              </a:ext>
            </a:extLst>
          </p:cNvPr>
          <p:cNvSpPr>
            <a:spLocks noGrp="1" noChangeArrowheads="1"/>
          </p:cNvSpPr>
          <p:nvPr>
            <p:ph type="body" idx="1"/>
          </p:nvPr>
        </p:nvSpPr>
        <p:spPr>
          <a:xfrm>
            <a:off x="179388" y="1295400"/>
            <a:ext cx="8820150" cy="5486400"/>
          </a:xfrm>
        </p:spPr>
        <p:txBody>
          <a:bodyPr/>
          <a:lstStyle/>
          <a:p>
            <a:pPr algn="just" eaLnBrk="1" hangingPunct="1"/>
            <a:r>
              <a:rPr lang="zh-CN" altLang="en-US">
                <a:latin typeface="华文新魏" panose="02010800040101010101" pitchFamily="2" charset="-122"/>
                <a:ea typeface="华文新魏" panose="02010800040101010101" pitchFamily="2" charset="-122"/>
              </a:rPr>
              <a:t>文件中逻辑上连续的信息存放到存储介质的依次相邻的块上便形成顺序文件。</a:t>
            </a:r>
          </a:p>
          <a:p>
            <a:pPr algn="just" eaLnBrk="1" hangingPunct="1"/>
            <a:r>
              <a:rPr lang="zh-CN" altLang="en-US">
                <a:latin typeface="华文新魏" panose="02010800040101010101" pitchFamily="2" charset="-122"/>
                <a:ea typeface="华文新魏" panose="02010800040101010101" pitchFamily="2" charset="-122"/>
              </a:rPr>
              <a:t>逻辑记录顺序和物理记录顺序完全一致的文件，通常，记录按出现的次序被读出或修改。</a:t>
            </a:r>
          </a:p>
          <a:p>
            <a:pPr algn="just" eaLnBrk="1" hangingPunct="1"/>
            <a:r>
              <a:rPr lang="zh-CN" altLang="en-US">
                <a:latin typeface="华文新魏" panose="02010800040101010101" pitchFamily="2" charset="-122"/>
                <a:ea typeface="华文新魏" panose="02010800040101010101" pitchFamily="2" charset="-122"/>
              </a:rPr>
              <a:t>顺序文件的优点</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缺点：</a:t>
            </a:r>
          </a:p>
          <a:p>
            <a:pPr algn="just" eaLnBrk="1" hangingPunct="1"/>
            <a:r>
              <a:rPr lang="zh-CN" altLang="en-US">
                <a:latin typeface="华文新魏" panose="02010800040101010101" pitchFamily="2" charset="-122"/>
                <a:ea typeface="华文新魏" panose="02010800040101010101" pitchFamily="2" charset="-122"/>
              </a:rPr>
              <a:t>顺序文件变种</a:t>
            </a:r>
            <a:r>
              <a:rPr lang="en-US" altLang="zh-CN">
                <a:latin typeface="华文新魏" panose="02010800040101010101" pitchFamily="2" charset="-122"/>
                <a:ea typeface="华文新魏" panose="02010800040101010101" pitchFamily="2" charset="-122"/>
              </a:rPr>
              <a:t>:</a:t>
            </a:r>
          </a:p>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紧凑顺序文件、扩展顺序文件</a:t>
            </a:r>
          </a:p>
          <a:p>
            <a:pPr algn="just" eaLnBrk="1" hangingPunct="1">
              <a:buFontTx/>
              <a:buNone/>
            </a:pPr>
            <a:r>
              <a:rPr lang="zh-CN" altLang="en-US">
                <a:latin typeface="华文新魏" panose="02010800040101010101" pitchFamily="2" charset="-122"/>
                <a:ea typeface="华文新魏" panose="02010800040101010101" pitchFamily="2" charset="-122"/>
              </a:rPr>
              <a:t>   连接顺序文件、划分顺序文件</a:t>
            </a:r>
          </a:p>
          <a:p>
            <a:pPr algn="just" eaLnBrk="1" hangingPunct="1"/>
            <a:endParaRPr lang="zh-CN" altLang="en-US">
              <a:latin typeface="华文新魏" panose="02010800040101010101" pitchFamily="2" charset="-122"/>
              <a:ea typeface="华文新魏" panose="02010800040101010101" pitchFamily="2" charset="-122"/>
            </a:endParaRPr>
          </a:p>
          <a:p>
            <a:pPr algn="just"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34C0E68-A156-4C17-83B3-075CB88C9AB0}"/>
              </a:ext>
            </a:extLst>
          </p:cNvPr>
          <p:cNvSpPr>
            <a:spLocks noGrp="1" noChangeArrowheads="1"/>
          </p:cNvSpPr>
          <p:nvPr>
            <p:ph type="title"/>
          </p:nvPr>
        </p:nvSpPr>
        <p:spPr>
          <a:xfrm>
            <a:off x="319088" y="654050"/>
            <a:ext cx="8596312" cy="140335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2</a:t>
            </a:r>
            <a:r>
              <a:rPr lang="zh-CN" altLang="en-US" sz="4800">
                <a:solidFill>
                  <a:srgbClr val="009900"/>
                </a:solidFill>
                <a:latin typeface="华文新魏" panose="02010800040101010101" pitchFamily="2" charset="-122"/>
                <a:ea typeface="华文新魏" panose="02010800040101010101" pitchFamily="2" charset="-122"/>
              </a:rPr>
              <a:t>连接文件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串联文件</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a:solidFill>
                  <a:srgbClr val="009900"/>
                </a:solidFill>
                <a:latin typeface="华文新魏" panose="02010800040101010101" pitchFamily="2" charset="-122"/>
                <a:ea typeface="华文新魏" panose="02010800040101010101" pitchFamily="2" charset="-122"/>
              </a:rPr>
            </a:br>
            <a:r>
              <a:rPr lang="zh-CN" altLang="en-US" sz="4000">
                <a:solidFill>
                  <a:srgbClr val="009900"/>
                </a:solidFill>
                <a:latin typeface="华文新魏" panose="02010800040101010101" pitchFamily="2" charset="-122"/>
                <a:ea typeface="华文新魏" panose="02010800040101010101" pitchFamily="2" charset="-122"/>
              </a:rPr>
              <a:t>连接文件结构示意图</a:t>
            </a:r>
            <a:br>
              <a:rPr lang="zh-CN" altLang="en-US" sz="4000">
                <a:solidFill>
                  <a:srgbClr val="009900"/>
                </a:solidFill>
                <a:latin typeface="华文新魏" panose="02010800040101010101" pitchFamily="2" charset="-122"/>
                <a:ea typeface="华文新魏" panose="02010800040101010101" pitchFamily="2" charset="-122"/>
              </a:rPr>
            </a:br>
            <a:endParaRPr lang="zh-CN" altLang="en-US" sz="4000">
              <a:solidFill>
                <a:srgbClr val="009900"/>
              </a:solidFill>
              <a:latin typeface="华文新魏" panose="02010800040101010101" pitchFamily="2" charset="-122"/>
              <a:ea typeface="华文新魏" panose="02010800040101010101" pitchFamily="2" charset="-122"/>
            </a:endParaRPr>
          </a:p>
        </p:txBody>
      </p:sp>
      <p:grpSp>
        <p:nvGrpSpPr>
          <p:cNvPr id="38915" name="Group 22">
            <a:extLst>
              <a:ext uri="{FF2B5EF4-FFF2-40B4-BE49-F238E27FC236}">
                <a16:creationId xmlns:a16="http://schemas.microsoft.com/office/drawing/2014/main" id="{410E0D63-C600-49BE-BEDE-CB870F60220B}"/>
              </a:ext>
            </a:extLst>
          </p:cNvPr>
          <p:cNvGrpSpPr>
            <a:grpSpLocks/>
          </p:cNvGrpSpPr>
          <p:nvPr/>
        </p:nvGrpSpPr>
        <p:grpSpPr bwMode="auto">
          <a:xfrm>
            <a:off x="1143000" y="2057400"/>
            <a:ext cx="6248400" cy="3200400"/>
            <a:chOff x="720" y="1296"/>
            <a:chExt cx="3936" cy="2016"/>
          </a:xfrm>
        </p:grpSpPr>
        <p:sp>
          <p:nvSpPr>
            <p:cNvPr id="38916" name="Text Box 20">
              <a:extLst>
                <a:ext uri="{FF2B5EF4-FFF2-40B4-BE49-F238E27FC236}">
                  <a16:creationId xmlns:a16="http://schemas.microsoft.com/office/drawing/2014/main" id="{3A28DE59-39EC-4EC7-A6D0-2CF90065EA26}"/>
                </a:ext>
              </a:extLst>
            </p:cNvPr>
            <p:cNvSpPr txBox="1">
              <a:spLocks noChangeArrowheads="1"/>
            </p:cNvSpPr>
            <p:nvPr/>
          </p:nvSpPr>
          <p:spPr bwMode="auto">
            <a:xfrm>
              <a:off x="3379" y="2704"/>
              <a:ext cx="463" cy="576"/>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solidFill>
                  <a:srgbClr val="0033CC"/>
                </a:solidFill>
                <a:latin typeface="华文新魏" panose="02010800040101010101" pitchFamily="2" charset="-122"/>
                <a:ea typeface="华文新魏" panose="02010800040101010101" pitchFamily="2" charset="-122"/>
              </a:endParaRPr>
            </a:p>
          </p:txBody>
        </p:sp>
        <p:sp>
          <p:nvSpPr>
            <p:cNvPr id="38917" name="Text Box 5">
              <a:extLst>
                <a:ext uri="{FF2B5EF4-FFF2-40B4-BE49-F238E27FC236}">
                  <a16:creationId xmlns:a16="http://schemas.microsoft.com/office/drawing/2014/main" id="{44FE731A-0A05-4CEB-AB58-F0313AED20D5}"/>
                </a:ext>
              </a:extLst>
            </p:cNvPr>
            <p:cNvSpPr txBox="1">
              <a:spLocks noChangeArrowheads="1"/>
            </p:cNvSpPr>
            <p:nvPr/>
          </p:nvSpPr>
          <p:spPr bwMode="auto">
            <a:xfrm>
              <a:off x="720" y="1296"/>
              <a:ext cx="694" cy="576"/>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solidFill>
                    <a:srgbClr val="0033CC"/>
                  </a:solidFill>
                  <a:latin typeface="华文新魏" panose="02010800040101010101" pitchFamily="2" charset="-122"/>
                  <a:ea typeface="华文新魏" panose="02010800040101010101" pitchFamily="2" charset="-122"/>
                </a:rPr>
                <a:t>文件</a:t>
              </a:r>
            </a:p>
            <a:p>
              <a:pPr algn="ctr"/>
              <a:r>
                <a:rPr kumimoji="0" lang="zh-CN" altLang="en-US">
                  <a:solidFill>
                    <a:srgbClr val="0033CC"/>
                  </a:solidFill>
                  <a:latin typeface="华文新魏" panose="02010800040101010101" pitchFamily="2" charset="-122"/>
                  <a:ea typeface="华文新魏" panose="02010800040101010101" pitchFamily="2" charset="-122"/>
                </a:rPr>
                <a:t>目录项</a:t>
              </a:r>
            </a:p>
            <a:p>
              <a:pPr algn="ctr"/>
              <a:endParaRPr kumimoji="0" lang="en-US" altLang="zh-CN" sz="900">
                <a:solidFill>
                  <a:srgbClr val="0033CC"/>
                </a:solidFill>
                <a:latin typeface="华文新魏" panose="02010800040101010101" pitchFamily="2" charset="-122"/>
                <a:ea typeface="华文新魏" panose="02010800040101010101" pitchFamily="2" charset="-122"/>
              </a:endParaRPr>
            </a:p>
          </p:txBody>
        </p:sp>
        <p:sp>
          <p:nvSpPr>
            <p:cNvPr id="38918" name="Line 6">
              <a:extLst>
                <a:ext uri="{FF2B5EF4-FFF2-40B4-BE49-F238E27FC236}">
                  <a16:creationId xmlns:a16="http://schemas.microsoft.com/office/drawing/2014/main" id="{1444CB62-6D24-44C2-9B44-1B67B6F5AE73}"/>
                </a:ext>
              </a:extLst>
            </p:cNvPr>
            <p:cNvSpPr>
              <a:spLocks noChangeShapeType="1"/>
            </p:cNvSpPr>
            <p:nvPr/>
          </p:nvSpPr>
          <p:spPr bwMode="auto">
            <a:xfrm>
              <a:off x="1416" y="1584"/>
              <a:ext cx="34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9" name="Text Box 7">
              <a:extLst>
                <a:ext uri="{FF2B5EF4-FFF2-40B4-BE49-F238E27FC236}">
                  <a16:creationId xmlns:a16="http://schemas.microsoft.com/office/drawing/2014/main" id="{2594055F-223F-498E-AA9E-479FAC047D3A}"/>
                </a:ext>
              </a:extLst>
            </p:cNvPr>
            <p:cNvSpPr txBox="1">
              <a:spLocks noChangeArrowheads="1"/>
            </p:cNvSpPr>
            <p:nvPr/>
          </p:nvSpPr>
          <p:spPr bwMode="auto">
            <a:xfrm>
              <a:off x="1763" y="1296"/>
              <a:ext cx="463" cy="144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solidFill>
                  <a:srgbClr val="0033CC"/>
                </a:solidFill>
                <a:latin typeface="华文新魏" panose="02010800040101010101" pitchFamily="2" charset="-122"/>
                <a:ea typeface="华文新魏" panose="02010800040101010101" pitchFamily="2" charset="-122"/>
              </a:endParaRPr>
            </a:p>
          </p:txBody>
        </p:sp>
        <p:sp>
          <p:nvSpPr>
            <p:cNvPr id="38920" name="Text Box 8">
              <a:extLst>
                <a:ext uri="{FF2B5EF4-FFF2-40B4-BE49-F238E27FC236}">
                  <a16:creationId xmlns:a16="http://schemas.microsoft.com/office/drawing/2014/main" id="{F292328E-2AB1-456F-888F-C4D22BD466DC}"/>
                </a:ext>
              </a:extLst>
            </p:cNvPr>
            <p:cNvSpPr txBox="1">
              <a:spLocks noChangeArrowheads="1"/>
            </p:cNvSpPr>
            <p:nvPr/>
          </p:nvSpPr>
          <p:spPr bwMode="auto">
            <a:xfrm>
              <a:off x="1763" y="2736"/>
              <a:ext cx="463" cy="576"/>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solidFill>
                  <a:srgbClr val="0033CC"/>
                </a:solidFill>
                <a:latin typeface="华文新魏" panose="02010800040101010101" pitchFamily="2" charset="-122"/>
                <a:ea typeface="华文新魏" panose="02010800040101010101" pitchFamily="2" charset="-122"/>
              </a:endParaRPr>
            </a:p>
          </p:txBody>
        </p:sp>
        <p:sp>
          <p:nvSpPr>
            <p:cNvPr id="38921" name="Line 9">
              <a:extLst>
                <a:ext uri="{FF2B5EF4-FFF2-40B4-BE49-F238E27FC236}">
                  <a16:creationId xmlns:a16="http://schemas.microsoft.com/office/drawing/2014/main" id="{352A1842-1987-467D-A831-640F4B18A044}"/>
                </a:ext>
              </a:extLst>
            </p:cNvPr>
            <p:cNvSpPr>
              <a:spLocks noChangeShapeType="1"/>
            </p:cNvSpPr>
            <p:nvPr/>
          </p:nvSpPr>
          <p:spPr bwMode="auto">
            <a:xfrm>
              <a:off x="1995" y="3024"/>
              <a:ext cx="347"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38922" name="Line 10">
              <a:extLst>
                <a:ext uri="{FF2B5EF4-FFF2-40B4-BE49-F238E27FC236}">
                  <a16:creationId xmlns:a16="http://schemas.microsoft.com/office/drawing/2014/main" id="{3BB5E9C9-5BFC-4426-804A-1FCFF21A9431}"/>
                </a:ext>
              </a:extLst>
            </p:cNvPr>
            <p:cNvSpPr>
              <a:spLocks noChangeShapeType="1"/>
            </p:cNvSpPr>
            <p:nvPr/>
          </p:nvSpPr>
          <p:spPr bwMode="auto">
            <a:xfrm flipV="1">
              <a:off x="2342" y="1584"/>
              <a:ext cx="231"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Text Box 11">
              <a:extLst>
                <a:ext uri="{FF2B5EF4-FFF2-40B4-BE49-F238E27FC236}">
                  <a16:creationId xmlns:a16="http://schemas.microsoft.com/office/drawing/2014/main" id="{0FD7CE00-37B8-44B9-BE63-F2836D1F9B28}"/>
                </a:ext>
              </a:extLst>
            </p:cNvPr>
            <p:cNvSpPr txBox="1">
              <a:spLocks noChangeArrowheads="1"/>
            </p:cNvSpPr>
            <p:nvPr/>
          </p:nvSpPr>
          <p:spPr bwMode="auto">
            <a:xfrm>
              <a:off x="2573" y="1296"/>
              <a:ext cx="463" cy="144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solidFill>
                  <a:srgbClr val="0033CC"/>
                </a:solidFill>
                <a:latin typeface="华文新魏" panose="02010800040101010101" pitchFamily="2" charset="-122"/>
                <a:ea typeface="华文新魏" panose="02010800040101010101" pitchFamily="2" charset="-122"/>
              </a:endParaRPr>
            </a:p>
          </p:txBody>
        </p:sp>
        <p:sp>
          <p:nvSpPr>
            <p:cNvPr id="38924" name="Text Box 12">
              <a:extLst>
                <a:ext uri="{FF2B5EF4-FFF2-40B4-BE49-F238E27FC236}">
                  <a16:creationId xmlns:a16="http://schemas.microsoft.com/office/drawing/2014/main" id="{C38D9C1A-7B91-44A3-8DBC-242D33848CC3}"/>
                </a:ext>
              </a:extLst>
            </p:cNvPr>
            <p:cNvSpPr txBox="1">
              <a:spLocks noChangeArrowheads="1"/>
            </p:cNvSpPr>
            <p:nvPr/>
          </p:nvSpPr>
          <p:spPr bwMode="auto">
            <a:xfrm>
              <a:off x="2573" y="2736"/>
              <a:ext cx="463" cy="576"/>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solidFill>
                  <a:srgbClr val="0033CC"/>
                </a:solidFill>
                <a:latin typeface="华文新魏" panose="02010800040101010101" pitchFamily="2" charset="-122"/>
                <a:ea typeface="华文新魏" panose="02010800040101010101" pitchFamily="2" charset="-122"/>
              </a:endParaRPr>
            </a:p>
          </p:txBody>
        </p:sp>
        <p:sp>
          <p:nvSpPr>
            <p:cNvPr id="38925" name="Line 13">
              <a:extLst>
                <a:ext uri="{FF2B5EF4-FFF2-40B4-BE49-F238E27FC236}">
                  <a16:creationId xmlns:a16="http://schemas.microsoft.com/office/drawing/2014/main" id="{1B9C5950-4A79-45FA-A5CC-D1F2ECAA6437}"/>
                </a:ext>
              </a:extLst>
            </p:cNvPr>
            <p:cNvSpPr>
              <a:spLocks noChangeShapeType="1"/>
            </p:cNvSpPr>
            <p:nvPr/>
          </p:nvSpPr>
          <p:spPr bwMode="auto">
            <a:xfrm>
              <a:off x="2805" y="3024"/>
              <a:ext cx="347"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38926" name="Line 14">
              <a:extLst>
                <a:ext uri="{FF2B5EF4-FFF2-40B4-BE49-F238E27FC236}">
                  <a16:creationId xmlns:a16="http://schemas.microsoft.com/office/drawing/2014/main" id="{73C39ED6-69E1-4218-9556-C96867764FF3}"/>
                </a:ext>
              </a:extLst>
            </p:cNvPr>
            <p:cNvSpPr>
              <a:spLocks noChangeShapeType="1"/>
            </p:cNvSpPr>
            <p:nvPr/>
          </p:nvSpPr>
          <p:spPr bwMode="auto">
            <a:xfrm flipV="1">
              <a:off x="3152" y="1584"/>
              <a:ext cx="231"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Text Box 15">
              <a:extLst>
                <a:ext uri="{FF2B5EF4-FFF2-40B4-BE49-F238E27FC236}">
                  <a16:creationId xmlns:a16="http://schemas.microsoft.com/office/drawing/2014/main" id="{EA13AE17-642C-40F8-8030-A5858B5DE585}"/>
                </a:ext>
              </a:extLst>
            </p:cNvPr>
            <p:cNvSpPr txBox="1">
              <a:spLocks noChangeArrowheads="1"/>
            </p:cNvSpPr>
            <p:nvPr/>
          </p:nvSpPr>
          <p:spPr bwMode="auto">
            <a:xfrm>
              <a:off x="3383" y="1296"/>
              <a:ext cx="463" cy="1434"/>
            </a:xfrm>
            <a:prstGeom prst="rect">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solidFill>
                    <a:srgbClr val="0033CC"/>
                  </a:solidFill>
                  <a:ea typeface="华文新魏" panose="02010800040101010101" pitchFamily="2" charset="-122"/>
                </a:rPr>
                <a:t>……</a:t>
              </a:r>
              <a:endParaRPr kumimoji="0" lang="en-US" altLang="zh-CN" sz="2000">
                <a:solidFill>
                  <a:srgbClr val="0033CC"/>
                </a:solidFill>
                <a:latin typeface="华文新魏" panose="02010800040101010101" pitchFamily="2" charset="-122"/>
                <a:ea typeface="华文新魏" panose="02010800040101010101" pitchFamily="2" charset="-122"/>
              </a:endParaRPr>
            </a:p>
          </p:txBody>
        </p:sp>
        <p:sp>
          <p:nvSpPr>
            <p:cNvPr id="38928" name="Line 16">
              <a:extLst>
                <a:ext uri="{FF2B5EF4-FFF2-40B4-BE49-F238E27FC236}">
                  <a16:creationId xmlns:a16="http://schemas.microsoft.com/office/drawing/2014/main" id="{7A93EE6A-A3C5-44E7-927E-C0EE606E275B}"/>
                </a:ext>
              </a:extLst>
            </p:cNvPr>
            <p:cNvSpPr>
              <a:spLocks noChangeShapeType="1"/>
            </p:cNvSpPr>
            <p:nvPr/>
          </p:nvSpPr>
          <p:spPr bwMode="auto">
            <a:xfrm>
              <a:off x="3615" y="3024"/>
              <a:ext cx="347"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38929" name="Line 17">
              <a:extLst>
                <a:ext uri="{FF2B5EF4-FFF2-40B4-BE49-F238E27FC236}">
                  <a16:creationId xmlns:a16="http://schemas.microsoft.com/office/drawing/2014/main" id="{7987F59A-B018-44AA-8527-4A51832EBC6C}"/>
                </a:ext>
              </a:extLst>
            </p:cNvPr>
            <p:cNvSpPr>
              <a:spLocks noChangeShapeType="1"/>
            </p:cNvSpPr>
            <p:nvPr/>
          </p:nvSpPr>
          <p:spPr bwMode="auto">
            <a:xfrm flipV="1">
              <a:off x="3962" y="1584"/>
              <a:ext cx="231"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0" name="Text Box 18">
              <a:extLst>
                <a:ext uri="{FF2B5EF4-FFF2-40B4-BE49-F238E27FC236}">
                  <a16:creationId xmlns:a16="http://schemas.microsoft.com/office/drawing/2014/main" id="{7B6F68E6-8615-4008-9BC8-EFDB03058705}"/>
                </a:ext>
              </a:extLst>
            </p:cNvPr>
            <p:cNvSpPr txBox="1">
              <a:spLocks noChangeArrowheads="1"/>
            </p:cNvSpPr>
            <p:nvPr/>
          </p:nvSpPr>
          <p:spPr bwMode="auto">
            <a:xfrm>
              <a:off x="4193" y="1296"/>
              <a:ext cx="463" cy="144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solidFill>
                  <a:srgbClr val="0033CC"/>
                </a:solidFill>
                <a:latin typeface="华文新魏" panose="02010800040101010101" pitchFamily="2" charset="-122"/>
                <a:ea typeface="华文新魏" panose="02010800040101010101" pitchFamily="2" charset="-122"/>
              </a:endParaRPr>
            </a:p>
          </p:txBody>
        </p:sp>
        <p:sp>
          <p:nvSpPr>
            <p:cNvPr id="38931" name="Text Box 19">
              <a:extLst>
                <a:ext uri="{FF2B5EF4-FFF2-40B4-BE49-F238E27FC236}">
                  <a16:creationId xmlns:a16="http://schemas.microsoft.com/office/drawing/2014/main" id="{89E9CAB2-6E50-4CD8-AFB6-4843C7339BD6}"/>
                </a:ext>
              </a:extLst>
            </p:cNvPr>
            <p:cNvSpPr txBox="1">
              <a:spLocks noChangeArrowheads="1"/>
            </p:cNvSpPr>
            <p:nvPr/>
          </p:nvSpPr>
          <p:spPr bwMode="auto">
            <a:xfrm>
              <a:off x="4193" y="2736"/>
              <a:ext cx="463" cy="513"/>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solidFill>
                    <a:srgbClr val="0033CC"/>
                  </a:solidFill>
                  <a:latin typeface="华文新魏" panose="02010800040101010101" pitchFamily="2" charset="-122"/>
                  <a:ea typeface="华文新魏" panose="02010800040101010101" pitchFamily="2" charset="-122"/>
                </a:rPr>
                <a:t>0</a:t>
              </a:r>
            </a:p>
          </p:txBody>
        </p:sp>
      </p:gr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176A978-CD06-41EE-942A-A8A1F686A96E}"/>
              </a:ext>
            </a:extLst>
          </p:cNvPr>
          <p:cNvSpPr>
            <a:spLocks noGrp="1" noChangeArrowheads="1"/>
          </p:cNvSpPr>
          <p:nvPr>
            <p:ph type="title"/>
          </p:nvPr>
        </p:nvSpPr>
        <p:spPr>
          <a:xfrm>
            <a:off x="547688" y="0"/>
            <a:ext cx="8596312" cy="747713"/>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9939" name="Rectangle 3">
            <a:extLst>
              <a:ext uri="{FF2B5EF4-FFF2-40B4-BE49-F238E27FC236}">
                <a16:creationId xmlns:a16="http://schemas.microsoft.com/office/drawing/2014/main" id="{A1F480CF-C885-4A23-B1DB-CB02B9A6B3A4}"/>
              </a:ext>
            </a:extLst>
          </p:cNvPr>
          <p:cNvSpPr>
            <a:spLocks noGrp="1" noChangeArrowheads="1"/>
          </p:cNvSpPr>
          <p:nvPr>
            <p:ph type="body" idx="1"/>
          </p:nvPr>
        </p:nvSpPr>
        <p:spPr>
          <a:xfrm>
            <a:off x="609600" y="1219200"/>
            <a:ext cx="7924800" cy="5334000"/>
          </a:xfrm>
        </p:spPr>
        <p:txBody>
          <a:bodyPr/>
          <a:lstStyle/>
          <a:p>
            <a:pPr eaLnBrk="1" hangingPunct="1"/>
            <a:r>
              <a:rPr lang="zh-CN" altLang="en-US" sz="3600">
                <a:latin typeface="华文新魏" panose="02010800040101010101" pitchFamily="2" charset="-122"/>
                <a:ea typeface="华文新魏" panose="02010800040101010101" pitchFamily="2" charset="-122"/>
              </a:rPr>
              <a:t>连接文件使用连接字，又叫指针来表示文件中各个记录之间的关系 </a:t>
            </a:r>
          </a:p>
          <a:p>
            <a:pPr algn="just" eaLnBrk="1" hangingPunct="1"/>
            <a:r>
              <a:rPr lang="zh-CN" altLang="en-US" sz="3600">
                <a:latin typeface="华文新魏" panose="02010800040101010101" pitchFamily="2" charset="-122"/>
                <a:ea typeface="华文新魏" panose="02010800040101010101" pitchFamily="2" charset="-122"/>
              </a:rPr>
              <a:t>引进指向其它数据的连接表示是计算机程序设计的一种重要手段，是表示复杂数据关系的一种重要方法。</a:t>
            </a:r>
          </a:p>
          <a:p>
            <a:pPr algn="just" eaLnBrk="1" hangingPunct="1"/>
            <a:r>
              <a:rPr lang="zh-CN" altLang="en-US" sz="3600">
                <a:latin typeface="华文新魏" panose="02010800040101010101" pitchFamily="2" charset="-122"/>
                <a:ea typeface="华文新魏" panose="02010800040101010101" pitchFamily="2" charset="-122"/>
              </a:rPr>
              <a:t>连接结构的优缺点。 </a:t>
            </a:r>
          </a:p>
          <a:p>
            <a:pPr algn="just" eaLnBrk="1" hangingPunct="1">
              <a:buFontTx/>
              <a:buNone/>
            </a:pPr>
            <a:r>
              <a:rPr lang="en-US" altLang="zh-CN" sz="3600">
                <a:cs typeface="Times New Roman" panose="02020603050405020304" pitchFamily="18" charset="0"/>
              </a:rPr>
              <a:t>•</a:t>
            </a:r>
            <a:r>
              <a:rPr lang="en-US" altLang="zh-CN" sz="3600">
                <a:latin typeface="华文新魏" panose="02010800040101010101" pitchFamily="2" charset="-122"/>
                <a:cs typeface="Times New Roman" panose="02020603050405020304" pitchFamily="18" charset="0"/>
              </a:rPr>
              <a:t> </a:t>
            </a:r>
            <a:r>
              <a:rPr lang="zh-CN" altLang="en-US" sz="3600">
                <a:latin typeface="华文新魏" panose="02010800040101010101" pitchFamily="2" charset="-122"/>
                <a:ea typeface="华文新魏" panose="02010800040101010101" pitchFamily="2" charset="-122"/>
              </a:rPr>
              <a:t>连接文件变种</a:t>
            </a:r>
            <a:r>
              <a:rPr lang="en-US" altLang="zh-CN" sz="3600">
                <a:latin typeface="华文新魏" panose="02010800040101010101" pitchFamily="2" charset="-122"/>
                <a:ea typeface="华文新魏" panose="02010800040101010101" pitchFamily="2" charset="-122"/>
              </a:rPr>
              <a:t>:</a:t>
            </a:r>
          </a:p>
          <a:p>
            <a:pPr algn="just"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堆栈、队列、两端队列</a:t>
            </a:r>
          </a:p>
        </p:txBody>
      </p:sp>
      <p:sp>
        <p:nvSpPr>
          <p:cNvPr id="39940" name="Rectangle 4">
            <a:extLst>
              <a:ext uri="{FF2B5EF4-FFF2-40B4-BE49-F238E27FC236}">
                <a16:creationId xmlns:a16="http://schemas.microsoft.com/office/drawing/2014/main" id="{D767BB5F-AEC7-4EEA-B1D9-CD3E795C448F}"/>
              </a:ext>
            </a:extLst>
          </p:cNvPr>
          <p:cNvSpPr>
            <a:spLocks noChangeArrowheads="1"/>
          </p:cNvSpPr>
          <p:nvPr/>
        </p:nvSpPr>
        <p:spPr bwMode="auto">
          <a:xfrm>
            <a:off x="1371600" y="434975"/>
            <a:ext cx="62642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连接文件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串联文件</a:t>
            </a:r>
            <a:r>
              <a:rPr lang="en-US" altLang="zh-CN" sz="4800">
                <a:solidFill>
                  <a:srgbClr val="009900"/>
                </a:solidFill>
                <a:latin typeface="华文新魏" panose="02010800040101010101" pitchFamily="2" charset="-122"/>
                <a:ea typeface="华文新魏" panose="02010800040101010101" pitchFamily="2" charset="-122"/>
              </a:rPr>
              <a:t>)(2)</a:t>
            </a: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80D46FB-CD62-4EF4-B424-32BA07E43BDD}"/>
              </a:ext>
            </a:extLst>
          </p:cNvPr>
          <p:cNvSpPr>
            <a:spLocks noGrp="1" noChangeArrowheads="1"/>
          </p:cNvSpPr>
          <p:nvPr>
            <p:ph type="title"/>
          </p:nvPr>
        </p:nvSpPr>
        <p:spPr>
          <a:xfrm>
            <a:off x="1066800" y="457200"/>
            <a:ext cx="6919913" cy="14478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3</a:t>
            </a:r>
            <a:r>
              <a:rPr lang="zh-CN" altLang="en-US" sz="4800">
                <a:solidFill>
                  <a:srgbClr val="009900"/>
                </a:solidFill>
                <a:latin typeface="华文新魏" panose="02010800040101010101" pitchFamily="2" charset="-122"/>
                <a:ea typeface="华文新魏" panose="02010800040101010101" pitchFamily="2" charset="-122"/>
              </a:rPr>
              <a:t>直接文件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哈希文件</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40963" name="Rectangle 3">
            <a:extLst>
              <a:ext uri="{FF2B5EF4-FFF2-40B4-BE49-F238E27FC236}">
                <a16:creationId xmlns:a16="http://schemas.microsoft.com/office/drawing/2014/main" id="{B5611ED1-BF20-45E2-9237-DD3A5CC13E46}"/>
              </a:ext>
            </a:extLst>
          </p:cNvPr>
          <p:cNvSpPr>
            <a:spLocks noGrp="1" noChangeArrowheads="1"/>
          </p:cNvSpPr>
          <p:nvPr>
            <p:ph type="body" idx="1"/>
          </p:nvPr>
        </p:nvSpPr>
        <p:spPr>
          <a:xfrm>
            <a:off x="609600" y="1219200"/>
            <a:ext cx="7848600" cy="5334000"/>
          </a:xfrm>
        </p:spPr>
        <p:txBody>
          <a:bodyPr/>
          <a:lstStyle/>
          <a:p>
            <a:pPr eaLnBrk="1" hangingPunct="1"/>
            <a:r>
              <a:rPr lang="zh-CN" altLang="en-US" sz="3600">
                <a:latin typeface="华文新魏" panose="02010800040101010101" pitchFamily="2" charset="-122"/>
                <a:ea typeface="华文新魏" panose="02010800040101010101" pitchFamily="2" charset="-122"/>
              </a:rPr>
              <a:t>记录的关键字与其地址间可通过某种方式建立对应关系，利用这种关系实现存取的文件叫直接文件。 </a:t>
            </a:r>
          </a:p>
          <a:p>
            <a:pPr eaLnBrk="1" hangingPunct="1"/>
            <a:r>
              <a:rPr lang="en-US" altLang="zh-CN" sz="3600">
                <a:latin typeface="华文新魏" panose="02010800040101010101" pitchFamily="2" charset="-122"/>
                <a:ea typeface="华文新魏" panose="02010800040101010101" pitchFamily="2" charset="-122"/>
              </a:rPr>
              <a:t>hash</a:t>
            </a:r>
            <a:r>
              <a:rPr lang="zh-CN" altLang="en-US" sz="3600">
                <a:latin typeface="华文新魏" panose="02010800040101010101" pitchFamily="2" charset="-122"/>
                <a:ea typeface="华文新魏" panose="02010800040101010101" pitchFamily="2" charset="-122"/>
              </a:rPr>
              <a:t>技术要建立</a:t>
            </a:r>
            <a:r>
              <a:rPr lang="en-US" altLang="zh-CN" sz="3600">
                <a:latin typeface="华文新魏" panose="02010800040101010101" pitchFamily="2" charset="-122"/>
                <a:ea typeface="华文新魏" panose="02010800040101010101" pitchFamily="2" charset="-122"/>
              </a:rPr>
              <a:t>hash</a:t>
            </a:r>
            <a:r>
              <a:rPr lang="zh-CN" altLang="en-US" sz="3600">
                <a:latin typeface="华文新魏" panose="02010800040101010101" pitchFamily="2" charset="-122"/>
                <a:ea typeface="华文新魏" panose="02010800040101010101" pitchFamily="2" charset="-122"/>
              </a:rPr>
              <a:t>表，</a:t>
            </a:r>
            <a:r>
              <a:rPr lang="en-US" altLang="zh-CN" sz="3600">
                <a:latin typeface="华文新魏" panose="02010800040101010101" pitchFamily="2" charset="-122"/>
                <a:ea typeface="华文新魏" panose="02010800040101010101" pitchFamily="2" charset="-122"/>
              </a:rPr>
              <a:t>hash</a:t>
            </a:r>
            <a:r>
              <a:rPr lang="zh-CN" altLang="en-US" sz="3600">
                <a:latin typeface="华文新魏" panose="02010800040101010101" pitchFamily="2" charset="-122"/>
                <a:ea typeface="华文新魏" panose="02010800040101010101" pitchFamily="2" charset="-122"/>
              </a:rPr>
              <a:t>表是一个指针数组，数组通过索引访问，找到的指针便指向数据记录。索引是与数据记录有关的关键字或其变换，</a:t>
            </a:r>
          </a:p>
          <a:p>
            <a:pPr eaLnBrk="1" hangingPunct="1"/>
            <a:r>
              <a:rPr lang="zh-CN" altLang="en-US" sz="3600">
                <a:latin typeface="华文新魏" panose="02010800040101010101" pitchFamily="2" charset="-122"/>
                <a:ea typeface="华文新魏" panose="02010800040101010101" pitchFamily="2" charset="-122"/>
              </a:rPr>
              <a:t>描述一座城市人口的</a:t>
            </a:r>
            <a:r>
              <a:rPr lang="en-US" altLang="zh-CN" sz="3600">
                <a:latin typeface="华文新魏" panose="02010800040101010101" pitchFamily="2" charset="-122"/>
                <a:ea typeface="华文新魏" panose="02010800040101010101" pitchFamily="2" charset="-122"/>
              </a:rPr>
              <a:t>hash</a:t>
            </a:r>
            <a:r>
              <a:rPr lang="zh-CN" altLang="en-US" sz="3600">
                <a:latin typeface="华文新魏" panose="02010800040101010101" pitchFamily="2" charset="-122"/>
                <a:ea typeface="华文新魏" panose="02010800040101010101" pitchFamily="2" charset="-122"/>
              </a:rPr>
              <a:t>文件举例。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FDCD9C-0C67-4660-8592-4794F0764AFE}"/>
              </a:ext>
            </a:extLst>
          </p:cNvPr>
          <p:cNvSpPr>
            <a:spLocks noGrp="1" noChangeArrowheads="1"/>
          </p:cNvSpPr>
          <p:nvPr>
            <p:ph type="title"/>
          </p:nvPr>
        </p:nvSpPr>
        <p:spPr>
          <a:xfrm>
            <a:off x="304800" y="381000"/>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文件系统概述</a:t>
            </a:r>
            <a:r>
              <a:rPr lang="en-US" altLang="zh-CN" sz="4800">
                <a:solidFill>
                  <a:srgbClr val="009900"/>
                </a:solidFill>
                <a:latin typeface="华文新魏" panose="02010800040101010101" pitchFamily="2" charset="-122"/>
                <a:ea typeface="华文新魏" panose="02010800040101010101" pitchFamily="2" charset="-122"/>
              </a:rPr>
              <a:t>(2)</a:t>
            </a:r>
            <a:br>
              <a:rPr lang="en-US" altLang="zh-CN" sz="4800">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文件系统面向用户的功能</a:t>
            </a:r>
            <a:endParaRPr lang="zh-CN" altLang="en-US">
              <a:solidFill>
                <a:srgbClr val="009900"/>
              </a:solidFill>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A11C37FF-9314-4A79-B604-159F9DDED19E}"/>
              </a:ext>
            </a:extLst>
          </p:cNvPr>
          <p:cNvSpPr>
            <a:spLocks noGrp="1" noChangeArrowheads="1"/>
          </p:cNvSpPr>
          <p:nvPr>
            <p:ph type="body" idx="1"/>
          </p:nvPr>
        </p:nvSpPr>
        <p:spPr>
          <a:xfrm>
            <a:off x="1143000" y="1676400"/>
            <a:ext cx="6705600" cy="4953000"/>
          </a:xfrm>
        </p:spPr>
        <p:txBody>
          <a:bodyPr/>
          <a:lstStyle/>
          <a:p>
            <a:pPr algn="just" eaLnBrk="1" hangingPunct="1">
              <a:buFontTx/>
              <a:buNone/>
            </a:pPr>
            <a:r>
              <a:rPr lang="en-US" altLang="zh-CN">
                <a:cs typeface="Times New Roman" panose="02020603050405020304" pitchFamily="18" charset="0"/>
              </a:rPr>
              <a:t>•</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文件的按名存取</a:t>
            </a:r>
          </a:p>
          <a:p>
            <a:pPr algn="just" eaLnBrk="1" hangingPunct="1">
              <a:buFontTx/>
              <a:buNone/>
            </a:pP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文件目录建立和维护</a:t>
            </a:r>
          </a:p>
          <a:p>
            <a:pPr algn="just" eaLnBrk="1" hangingPunct="1">
              <a:buFontTx/>
              <a:buNone/>
            </a:pP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实现逻辑文件到物理文件的转换</a:t>
            </a:r>
          </a:p>
          <a:p>
            <a:pPr algn="just" eaLnBrk="1" hangingPunct="1">
              <a:buFontTx/>
              <a:buNone/>
            </a:pP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文件存储空间的分配和管理</a:t>
            </a:r>
          </a:p>
          <a:p>
            <a:pPr algn="just" eaLnBrk="1" hangingPunct="1">
              <a:buFontTx/>
              <a:buNone/>
            </a:pP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提供合适的文件存取方法</a:t>
            </a:r>
          </a:p>
          <a:p>
            <a:pPr algn="just" eaLnBrk="1" hangingPunct="1">
              <a:buFontTx/>
              <a:buNone/>
            </a:pP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实现文件的共享、保护和保密</a:t>
            </a:r>
          </a:p>
          <a:p>
            <a:pPr algn="just" eaLnBrk="1" hangingPunct="1">
              <a:buFontTx/>
              <a:buNone/>
            </a:pP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提供一组可供用户使用的文件操作</a:t>
            </a:r>
          </a:p>
          <a:p>
            <a:pPr eaLnBrk="1" hangingPunct="1"/>
            <a:endParaRPr lang="zh-CN" altLang="en-US" sz="2400">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22D3002-BCF5-4605-909E-0CB68F636C47}"/>
              </a:ext>
            </a:extLst>
          </p:cNvPr>
          <p:cNvSpPr>
            <a:spLocks noGrp="1" noChangeArrowheads="1"/>
          </p:cNvSpPr>
          <p:nvPr>
            <p:ph type="title"/>
          </p:nvPr>
        </p:nvSpPr>
        <p:spPr>
          <a:xfrm>
            <a:off x="547688" y="685800"/>
            <a:ext cx="8596312" cy="140335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直接文件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哈希文件</a:t>
            </a:r>
            <a:r>
              <a:rPr lang="en-US" altLang="zh-CN" sz="4800">
                <a:solidFill>
                  <a:srgbClr val="009900"/>
                </a:solidFill>
                <a:latin typeface="华文新魏" panose="02010800040101010101" pitchFamily="2" charset="-122"/>
                <a:ea typeface="华文新魏" panose="02010800040101010101" pitchFamily="2" charset="-122"/>
              </a:rPr>
              <a:t>)(2)</a:t>
            </a:r>
            <a:r>
              <a:rPr lang="en-US" altLang="zh-CN" sz="4800" b="1">
                <a:latin typeface="华文新魏" panose="02010800040101010101" pitchFamily="2" charset="-122"/>
                <a:ea typeface="华文新魏" panose="02010800040101010101" pitchFamily="2" charset="-122"/>
              </a:rPr>
              <a:t> </a:t>
            </a:r>
            <a:br>
              <a:rPr lang="en-US" altLang="zh-CN" sz="4800" b="1">
                <a:latin typeface="华文新魏" panose="02010800040101010101" pitchFamily="2" charset="-122"/>
                <a:ea typeface="华文新魏" panose="02010800040101010101" pitchFamily="2" charset="-122"/>
              </a:rPr>
            </a:br>
            <a:r>
              <a:rPr lang="zh-CN" altLang="en-US" sz="3600" b="1">
                <a:solidFill>
                  <a:srgbClr val="009900"/>
                </a:solidFill>
                <a:latin typeface="华文新魏" panose="02010800040101010101" pitchFamily="2" charset="-122"/>
                <a:ea typeface="华文新魏" panose="02010800040101010101" pitchFamily="2" charset="-122"/>
              </a:rPr>
              <a:t>步</a:t>
            </a:r>
            <a:r>
              <a:rPr lang="en-US" altLang="zh-CN" sz="3600" b="1">
                <a:solidFill>
                  <a:srgbClr val="009900"/>
                </a:solidFill>
                <a:latin typeface="华文新魏" panose="02010800040101010101" pitchFamily="2" charset="-122"/>
                <a:ea typeface="华文新魏" panose="02010800040101010101" pitchFamily="2" charset="-122"/>
              </a:rPr>
              <a:t>1 </a:t>
            </a:r>
            <a:r>
              <a:rPr lang="zh-CN" altLang="en-US" sz="3600" b="1">
                <a:solidFill>
                  <a:srgbClr val="009900"/>
                </a:solidFill>
                <a:latin typeface="华文新魏" panose="02010800040101010101" pitchFamily="2" charset="-122"/>
                <a:ea typeface="华文新魏" panose="02010800040101010101" pitchFamily="2" charset="-122"/>
              </a:rPr>
              <a:t>构造转换</a:t>
            </a:r>
            <a:r>
              <a:rPr lang="en-US" altLang="zh-CN" sz="3600" b="1">
                <a:solidFill>
                  <a:srgbClr val="009900"/>
                </a:solidFill>
                <a:latin typeface="华文新魏" panose="02010800040101010101" pitchFamily="2" charset="-122"/>
                <a:ea typeface="华文新魏" panose="02010800040101010101" pitchFamily="2" charset="-122"/>
              </a:rPr>
              <a:t>(hash)</a:t>
            </a:r>
            <a:r>
              <a:rPr lang="zh-CN" altLang="en-US" sz="3600" b="1">
                <a:solidFill>
                  <a:srgbClr val="009900"/>
                </a:solidFill>
                <a:latin typeface="华文新魏" panose="02010800040101010101" pitchFamily="2" charset="-122"/>
                <a:ea typeface="华文新魏" panose="02010800040101010101" pitchFamily="2" charset="-122"/>
              </a:rPr>
              <a:t>函数</a:t>
            </a:r>
            <a:br>
              <a:rPr lang="zh-CN" altLang="en-US" sz="3600">
                <a:solidFill>
                  <a:srgbClr val="009900"/>
                </a:solidFill>
                <a:latin typeface="华文新魏" panose="02010800040101010101" pitchFamily="2" charset="-122"/>
                <a:ea typeface="华文新魏" panose="02010800040101010101" pitchFamily="2" charset="-122"/>
              </a:rPr>
            </a:br>
            <a:endParaRPr lang="zh-CN" altLang="en-US" sz="3600">
              <a:solidFill>
                <a:srgbClr val="009900"/>
              </a:solidFill>
              <a:latin typeface="华文新魏" panose="02010800040101010101" pitchFamily="2" charset="-122"/>
              <a:ea typeface="华文新魏" panose="02010800040101010101" pitchFamily="2" charset="-122"/>
            </a:endParaRPr>
          </a:p>
        </p:txBody>
      </p:sp>
      <p:sp>
        <p:nvSpPr>
          <p:cNvPr id="41987" name="Rectangle 3">
            <a:extLst>
              <a:ext uri="{FF2B5EF4-FFF2-40B4-BE49-F238E27FC236}">
                <a16:creationId xmlns:a16="http://schemas.microsoft.com/office/drawing/2014/main" id="{A0AB872A-C7D0-4224-9CD6-618ECECD5C0B}"/>
              </a:ext>
            </a:extLst>
          </p:cNvPr>
          <p:cNvSpPr>
            <a:spLocks noGrp="1" noChangeArrowheads="1"/>
          </p:cNvSpPr>
          <p:nvPr>
            <p:ph type="body" idx="1"/>
          </p:nvPr>
        </p:nvSpPr>
        <p:spPr>
          <a:xfrm>
            <a:off x="838200" y="1828800"/>
            <a:ext cx="7543800" cy="4343400"/>
          </a:xfrm>
        </p:spPr>
        <p:txBody>
          <a:bodyPr/>
          <a:lstStyle/>
          <a:p>
            <a:pPr algn="just" eaLnBrk="1" hangingPunct="1"/>
            <a:r>
              <a:rPr lang="zh-CN" altLang="en-US" sz="3600">
                <a:latin typeface="华文新魏" panose="02010800040101010101" pitchFamily="2" charset="-122"/>
                <a:ea typeface="华文新魏" panose="02010800040101010101" pitchFamily="2" charset="-122"/>
              </a:rPr>
              <a:t>设文件名为</a:t>
            </a:r>
            <a:r>
              <a:rPr lang="en-US" altLang="zh-CN" sz="3600">
                <a:latin typeface="华文新魏" panose="02010800040101010101" pitchFamily="2" charset="-122"/>
                <a:ea typeface="华文新魏" panose="02010800040101010101" pitchFamily="2" charset="-122"/>
              </a:rPr>
              <a:t>8</a:t>
            </a:r>
            <a:r>
              <a:rPr lang="zh-CN" altLang="en-US" sz="3600">
                <a:latin typeface="华文新魏" panose="02010800040101010101" pitchFamily="2" charset="-122"/>
                <a:ea typeface="华文新魏" panose="02010800040101010101" pitchFamily="2" charset="-122"/>
              </a:rPr>
              <a:t>个</a:t>
            </a:r>
            <a:r>
              <a:rPr lang="en-US" altLang="zh-CN" sz="3600">
                <a:latin typeface="华文新魏" panose="02010800040101010101" pitchFamily="2" charset="-122"/>
                <a:ea typeface="华文新魏" panose="02010800040101010101" pitchFamily="2" charset="-122"/>
              </a:rPr>
              <a:t>ASCⅡ</a:t>
            </a:r>
            <a:r>
              <a:rPr lang="zh-CN" altLang="en-US" sz="3600">
                <a:latin typeface="华文新魏" panose="02010800040101010101" pitchFamily="2" charset="-122"/>
                <a:ea typeface="华文新魏" panose="02010800040101010101" pitchFamily="2" charset="-122"/>
              </a:rPr>
              <a:t>字符。构造的</a:t>
            </a:r>
            <a:r>
              <a:rPr lang="en-US" altLang="zh-CN" sz="3600">
                <a:latin typeface="华文新魏" panose="02010800040101010101" pitchFamily="2" charset="-122"/>
                <a:ea typeface="华文新魏" panose="02010800040101010101" pitchFamily="2" charset="-122"/>
              </a:rPr>
              <a:t>hash</a:t>
            </a:r>
            <a:r>
              <a:rPr lang="zh-CN" altLang="en-US" sz="3600">
                <a:latin typeface="华文新魏" panose="02010800040101010101" pitchFamily="2" charset="-122"/>
                <a:ea typeface="华文新魏" panose="02010800040101010101" pitchFamily="2" charset="-122"/>
              </a:rPr>
              <a:t>函数为模</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加</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，求已知文件名的</a:t>
            </a:r>
            <a:r>
              <a:rPr lang="en-US" altLang="zh-CN" sz="3600">
                <a:latin typeface="华文新魏" panose="02010800040101010101" pitchFamily="2" charset="-122"/>
                <a:ea typeface="华文新魏" panose="02010800040101010101" pitchFamily="2" charset="-122"/>
              </a:rPr>
              <a:t>ASCⅡ</a:t>
            </a:r>
            <a:r>
              <a:rPr lang="zh-CN" altLang="en-US" sz="3600">
                <a:latin typeface="华文新魏" panose="02010800040101010101" pitchFamily="2" charset="-122"/>
                <a:ea typeface="华文新魏" panose="02010800040101010101" pitchFamily="2" charset="-122"/>
              </a:rPr>
              <a:t>字符值的模</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加值作为该文件的</a:t>
            </a:r>
            <a:r>
              <a:rPr lang="en-US" altLang="zh-CN" sz="3600">
                <a:latin typeface="华文新魏" panose="02010800040101010101" pitchFamily="2" charset="-122"/>
                <a:ea typeface="华文新魏" panose="02010800040101010101" pitchFamily="2" charset="-122"/>
              </a:rPr>
              <a:t>FCB</a:t>
            </a:r>
            <a:r>
              <a:rPr lang="zh-CN" altLang="en-US" sz="3600">
                <a:latin typeface="华文新魏" panose="02010800040101010101" pitchFamily="2" charset="-122"/>
                <a:ea typeface="华文新魏" panose="02010800040101010101" pitchFamily="2" charset="-122"/>
              </a:rPr>
              <a:t>所在物理块在目录文件中的索引</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，那么，</a:t>
            </a:r>
          </a:p>
          <a:p>
            <a:pPr algn="just" eaLnBrk="1" hangingPunct="1">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A= (a</a:t>
            </a:r>
            <a:r>
              <a:rPr lang="en-US" altLang="zh-CN" sz="3600" baseline="-30000">
                <a:latin typeface="华文新魏" panose="02010800040101010101" pitchFamily="2" charset="-122"/>
                <a:ea typeface="华文新魏" panose="02010800040101010101" pitchFamily="2" charset="-122"/>
              </a:rPr>
              <a:t>1</a:t>
            </a:r>
            <a:r>
              <a:rPr lang="en-GB" altLang="zh-CN"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a</a:t>
            </a:r>
            <a:r>
              <a:rPr lang="en-US" altLang="zh-CN" sz="3600" baseline="-30000">
                <a:latin typeface="华文新魏" panose="02010800040101010101" pitchFamily="2" charset="-122"/>
                <a:ea typeface="华文新魏" panose="02010800040101010101" pitchFamily="2" charset="-122"/>
              </a:rPr>
              <a:t>2</a:t>
            </a:r>
            <a:r>
              <a:rPr lang="en-GB" altLang="zh-CN" sz="3600">
                <a:latin typeface="华文新魏" panose="02010800040101010101" pitchFamily="2" charset="-122"/>
                <a:ea typeface="华文新魏" panose="02010800040101010101" pitchFamily="2" charset="-122"/>
              </a:rPr>
              <a:t>⊕</a:t>
            </a:r>
            <a:r>
              <a:rPr lang="en-GB" altLang="zh-CN" sz="3600">
                <a:ea typeface="华文新魏" panose="02010800040101010101" pitchFamily="2" charset="-122"/>
              </a:rPr>
              <a:t>…</a:t>
            </a:r>
            <a:r>
              <a:rPr lang="en-GB" altLang="zh-CN"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a</a:t>
            </a:r>
            <a:r>
              <a:rPr lang="en-US" altLang="zh-CN" sz="3600" baseline="-30000">
                <a:latin typeface="华文新魏" panose="02010800040101010101" pitchFamily="2" charset="-122"/>
                <a:ea typeface="华文新魏" panose="02010800040101010101" pitchFamily="2" charset="-122"/>
              </a:rPr>
              <a:t>8</a:t>
            </a:r>
            <a:r>
              <a:rPr lang="en-US" altLang="zh-CN" sz="3600">
                <a:latin typeface="华文新魏" panose="02010800040101010101" pitchFamily="2" charset="-122"/>
                <a:ea typeface="华文新魏" panose="02010800040101010101" pitchFamily="2" charset="-122"/>
              </a:rPr>
              <a:t>)</a:t>
            </a:r>
          </a:p>
          <a:p>
            <a:pPr algn="just" eaLnBrk="1" hangingPunct="1"/>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64FC6D7-7864-40B3-8BDF-BDF99F0FCB95}"/>
              </a:ext>
            </a:extLst>
          </p:cNvPr>
          <p:cNvSpPr>
            <a:spLocks noGrp="1" noChangeArrowheads="1"/>
          </p:cNvSpPr>
          <p:nvPr>
            <p:ph type="title"/>
          </p:nvPr>
        </p:nvSpPr>
        <p:spPr>
          <a:xfrm>
            <a:off x="547688" y="685800"/>
            <a:ext cx="8596312" cy="1403350"/>
          </a:xfrm>
        </p:spPr>
        <p:txBody>
          <a:bodyPr/>
          <a:lstStyle/>
          <a:p>
            <a:pPr eaLnBrk="1" hangingPunct="1"/>
            <a:r>
              <a:rPr lang="zh-CN" altLang="en-US" sz="4800">
                <a:latin typeface="华文新魏" panose="02010800040101010101" pitchFamily="2" charset="-122"/>
                <a:ea typeface="华文新魏" panose="02010800040101010101" pitchFamily="2" charset="-122"/>
              </a:rPr>
              <a:t>直接文件</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哈希文件</a:t>
            </a:r>
            <a:r>
              <a:rPr lang="en-US" altLang="zh-CN" sz="4800">
                <a:latin typeface="华文新魏" panose="02010800040101010101" pitchFamily="2" charset="-122"/>
                <a:ea typeface="华文新魏" panose="02010800040101010101" pitchFamily="2" charset="-122"/>
              </a:rPr>
              <a:t>)(3) </a:t>
            </a:r>
            <a:br>
              <a:rPr lang="en-US" altLang="zh-CN" sz="4800">
                <a:latin typeface="华文新魏" panose="02010800040101010101" pitchFamily="2" charset="-122"/>
                <a:ea typeface="华文新魏" panose="02010800040101010101" pitchFamily="2" charset="-122"/>
              </a:rPr>
            </a:br>
            <a:r>
              <a:rPr lang="zh-CN" altLang="en-US" sz="3600">
                <a:solidFill>
                  <a:srgbClr val="FF0000"/>
                </a:solidFill>
                <a:latin typeface="华文新魏" panose="02010800040101010101" pitchFamily="2" charset="-122"/>
                <a:ea typeface="华文新魏" panose="02010800040101010101" pitchFamily="2" charset="-122"/>
              </a:rPr>
              <a:t>步</a:t>
            </a:r>
            <a:r>
              <a:rPr lang="en-US" altLang="zh-CN" sz="3600">
                <a:solidFill>
                  <a:srgbClr val="FF0000"/>
                </a:solidFill>
                <a:latin typeface="华文新魏" panose="02010800040101010101" pitchFamily="2" charset="-122"/>
                <a:ea typeface="华文新魏" panose="02010800040101010101" pitchFamily="2" charset="-122"/>
              </a:rPr>
              <a:t>2 </a:t>
            </a:r>
            <a:r>
              <a:rPr lang="zh-CN" altLang="en-US" sz="3600">
                <a:solidFill>
                  <a:srgbClr val="FF0000"/>
                </a:solidFill>
                <a:latin typeface="华文新魏" panose="02010800040101010101" pitchFamily="2" charset="-122"/>
                <a:ea typeface="华文新魏" panose="02010800040101010101" pitchFamily="2" charset="-122"/>
              </a:rPr>
              <a:t>建立目录文件</a:t>
            </a:r>
            <a:r>
              <a:rPr lang="en-US" altLang="zh-CN" sz="3600">
                <a:solidFill>
                  <a:srgbClr val="FF0000"/>
                </a:solidFill>
                <a:latin typeface="华文新魏" panose="02010800040101010101" pitchFamily="2" charset="-122"/>
                <a:ea typeface="华文新魏" panose="02010800040101010101" pitchFamily="2" charset="-122"/>
              </a:rPr>
              <a:t>(2) </a:t>
            </a:r>
            <a:br>
              <a:rPr lang="en-US" altLang="zh-CN" sz="3600">
                <a:solidFill>
                  <a:srgbClr val="FF0000"/>
                </a:solidFill>
                <a:latin typeface="华文新魏" panose="02010800040101010101" pitchFamily="2" charset="-122"/>
                <a:ea typeface="华文新魏" panose="02010800040101010101" pitchFamily="2" charset="-122"/>
              </a:rPr>
            </a:br>
            <a:endParaRPr lang="en-US" altLang="zh-CN" sz="3600">
              <a:solidFill>
                <a:srgbClr val="FF0000"/>
              </a:solidFill>
              <a:latin typeface="华文新魏" panose="02010800040101010101" pitchFamily="2" charset="-122"/>
              <a:ea typeface="华文新魏" panose="02010800040101010101" pitchFamily="2" charset="-122"/>
            </a:endParaRPr>
          </a:p>
        </p:txBody>
      </p:sp>
      <p:sp>
        <p:nvSpPr>
          <p:cNvPr id="43011" name="Rectangle 3">
            <a:extLst>
              <a:ext uri="{FF2B5EF4-FFF2-40B4-BE49-F238E27FC236}">
                <a16:creationId xmlns:a16="http://schemas.microsoft.com/office/drawing/2014/main" id="{E3D81047-59BF-46A0-8431-195A033D66A1}"/>
              </a:ext>
            </a:extLst>
          </p:cNvPr>
          <p:cNvSpPr>
            <a:spLocks noGrp="1" noChangeArrowheads="1"/>
          </p:cNvSpPr>
          <p:nvPr>
            <p:ph type="body" idx="1"/>
          </p:nvPr>
        </p:nvSpPr>
        <p:spPr>
          <a:xfrm>
            <a:off x="990600" y="1828800"/>
            <a:ext cx="7162800" cy="4191000"/>
          </a:xfrm>
        </p:spPr>
        <p:txBody>
          <a:bodyPr/>
          <a:lstStyle/>
          <a:p>
            <a:pPr algn="just" eaLnBrk="1" hangingPunct="1"/>
            <a:r>
              <a:rPr lang="zh-CN" altLang="en-US" sz="3600">
                <a:latin typeface="华文新魏" panose="02010800040101010101" pitchFamily="2" charset="-122"/>
                <a:ea typeface="华文新魏" panose="02010800040101010101" pitchFamily="2" charset="-122"/>
              </a:rPr>
              <a:t>目录文件采用索引结构，建立文件时由步</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求出文件名的</a:t>
            </a:r>
            <a:r>
              <a:rPr lang="en-US" altLang="zh-CN" sz="3600">
                <a:latin typeface="华文新魏" panose="02010800040101010101" pitchFamily="2" charset="-122"/>
                <a:ea typeface="华文新魏" panose="02010800040101010101" pitchFamily="2" charset="-122"/>
              </a:rPr>
              <a:t>hash</a:t>
            </a:r>
            <a:r>
              <a:rPr lang="zh-CN" altLang="en-US" sz="3600">
                <a:latin typeface="华文新魏" panose="02010800040101010101" pitchFamily="2" charset="-122"/>
                <a:ea typeface="华文新魏" panose="02010800040101010101" pitchFamily="2" charset="-122"/>
              </a:rPr>
              <a:t>值</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a:t>
            </a:r>
          </a:p>
          <a:p>
            <a:pPr algn="just" eaLnBrk="1" hangingPunct="1"/>
            <a:r>
              <a:rPr lang="zh-CN" altLang="en-US" sz="3600">
                <a:latin typeface="华文新魏" panose="02010800040101010101" pitchFamily="2" charset="-122"/>
                <a:ea typeface="华文新魏" panose="02010800040101010101" pitchFamily="2" charset="-122"/>
              </a:rPr>
              <a:t>凡</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值相同的文件的</a:t>
            </a:r>
            <a:r>
              <a:rPr lang="en-US" altLang="zh-CN" sz="3600">
                <a:latin typeface="华文新魏" panose="02010800040101010101" pitchFamily="2" charset="-122"/>
                <a:ea typeface="华文新魏" panose="02010800040101010101" pitchFamily="2" charset="-122"/>
              </a:rPr>
              <a:t>FCB</a:t>
            </a:r>
            <a:r>
              <a:rPr lang="zh-CN" altLang="en-US" sz="3600">
                <a:latin typeface="华文新魏" panose="02010800040101010101" pitchFamily="2" charset="-122"/>
                <a:ea typeface="华文新魏" panose="02010800040101010101" pitchFamily="2" charset="-122"/>
              </a:rPr>
              <a:t>都存放在同一个物理块。磁盘的物理块号存放在索引表中的相对位置应等于</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值。</a:t>
            </a:r>
          </a:p>
          <a:p>
            <a:pPr algn="just" eaLnBrk="1" hangingPunct="1"/>
            <a:endParaRPr lang="zh-CN" altLang="en-US"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9F549E7-092B-4102-BA4D-FEE52D8783F3}"/>
              </a:ext>
            </a:extLst>
          </p:cNvPr>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44035" name="Rectangle 3">
            <a:extLst>
              <a:ext uri="{FF2B5EF4-FFF2-40B4-BE49-F238E27FC236}">
                <a16:creationId xmlns:a16="http://schemas.microsoft.com/office/drawing/2014/main" id="{B7C18AF4-6716-4A88-AC40-5B2CCED7BA8E}"/>
              </a:ext>
            </a:extLst>
          </p:cNvPr>
          <p:cNvSpPr>
            <a:spLocks noGrp="1" noChangeArrowheads="1"/>
          </p:cNvSpPr>
          <p:nvPr>
            <p:ph type="body" idx="1"/>
          </p:nvPr>
        </p:nvSpPr>
        <p:spPr>
          <a:xfrm>
            <a:off x="762000" y="1219200"/>
            <a:ext cx="7772400" cy="41148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sp>
        <p:nvSpPr>
          <p:cNvPr id="44036" name="Rectangle 28">
            <a:extLst>
              <a:ext uri="{FF2B5EF4-FFF2-40B4-BE49-F238E27FC236}">
                <a16:creationId xmlns:a16="http://schemas.microsoft.com/office/drawing/2014/main" id="{24D3300A-83F9-48CD-B2FC-A94DD991474A}"/>
              </a:ext>
            </a:extLst>
          </p:cNvPr>
          <p:cNvSpPr>
            <a:spLocks noChangeArrowheads="1"/>
          </p:cNvSpPr>
          <p:nvPr/>
        </p:nvSpPr>
        <p:spPr bwMode="auto">
          <a:xfrm>
            <a:off x="1466850" y="434975"/>
            <a:ext cx="6413500"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直接文件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哈希文件</a:t>
            </a:r>
            <a:r>
              <a:rPr lang="en-US" altLang="zh-CN" sz="4800">
                <a:solidFill>
                  <a:srgbClr val="009900"/>
                </a:solidFill>
                <a:latin typeface="华文新魏" panose="02010800040101010101" pitchFamily="2" charset="-122"/>
                <a:ea typeface="华文新魏" panose="02010800040101010101" pitchFamily="2" charset="-122"/>
              </a:rPr>
              <a:t>)(4)</a:t>
            </a:r>
            <a:r>
              <a:rPr lang="en-US" altLang="zh-CN" sz="4800" b="1">
                <a:solidFill>
                  <a:schemeClr val="tx2"/>
                </a:solidFill>
                <a:latin typeface="华文新魏" panose="02010800040101010101" pitchFamily="2" charset="-122"/>
                <a:ea typeface="华文新魏" panose="02010800040101010101" pitchFamily="2" charset="-122"/>
              </a:rPr>
              <a:t> </a:t>
            </a:r>
            <a:br>
              <a:rPr lang="en-US" altLang="zh-CN" sz="4800" b="1">
                <a:solidFill>
                  <a:schemeClr val="tx2"/>
                </a:solidFill>
                <a:latin typeface="华文新魏" panose="02010800040101010101" pitchFamily="2" charset="-122"/>
                <a:ea typeface="华文新魏" panose="02010800040101010101" pitchFamily="2" charset="-122"/>
              </a:rPr>
            </a:br>
            <a:r>
              <a:rPr lang="en-US" altLang="zh-CN" sz="4400" b="1">
                <a:solidFill>
                  <a:schemeClr val="tx2"/>
                </a:solidFill>
                <a:latin typeface="华文新魏" panose="02010800040101010101" pitchFamily="2" charset="-122"/>
                <a:ea typeface="华文新魏" panose="02010800040101010101" pitchFamily="2" charset="-122"/>
              </a:rPr>
              <a:t>     </a:t>
            </a:r>
            <a:r>
              <a:rPr lang="zh-CN" altLang="en-US" sz="3600">
                <a:solidFill>
                  <a:srgbClr val="009900"/>
                </a:solidFill>
                <a:latin typeface="华文新魏" panose="02010800040101010101" pitchFamily="2" charset="-122"/>
                <a:ea typeface="华文新魏" panose="02010800040101010101" pitchFamily="2" charset="-122"/>
              </a:rPr>
              <a:t>步</a:t>
            </a:r>
            <a:r>
              <a:rPr lang="en-US" altLang="zh-CN" sz="3600">
                <a:solidFill>
                  <a:srgbClr val="009900"/>
                </a:solidFill>
                <a:latin typeface="华文新魏" panose="02010800040101010101" pitchFamily="2" charset="-122"/>
                <a:ea typeface="华文新魏" panose="02010800040101010101" pitchFamily="2" charset="-122"/>
              </a:rPr>
              <a:t>2 </a:t>
            </a:r>
            <a:r>
              <a:rPr lang="zh-CN" altLang="en-US" sz="3600">
                <a:solidFill>
                  <a:srgbClr val="009900"/>
                </a:solidFill>
                <a:latin typeface="华文新魏" panose="02010800040101010101" pitchFamily="2" charset="-122"/>
                <a:ea typeface="华文新魏" panose="02010800040101010101" pitchFamily="2" charset="-122"/>
              </a:rPr>
              <a:t>建立目录文件</a:t>
            </a:r>
            <a:r>
              <a:rPr lang="en-US" altLang="zh-CN" sz="3600">
                <a:solidFill>
                  <a:srgbClr val="009900"/>
                </a:solidFill>
                <a:latin typeface="华文新魏" panose="02010800040101010101" pitchFamily="2" charset="-122"/>
                <a:ea typeface="华文新魏" panose="02010800040101010101" pitchFamily="2" charset="-122"/>
              </a:rPr>
              <a:t>(2)</a:t>
            </a:r>
          </a:p>
        </p:txBody>
      </p:sp>
      <p:grpSp>
        <p:nvGrpSpPr>
          <p:cNvPr id="44037" name="Group 55">
            <a:extLst>
              <a:ext uri="{FF2B5EF4-FFF2-40B4-BE49-F238E27FC236}">
                <a16:creationId xmlns:a16="http://schemas.microsoft.com/office/drawing/2014/main" id="{EBC4A009-82B0-4C10-80AC-FC60D7471528}"/>
              </a:ext>
            </a:extLst>
          </p:cNvPr>
          <p:cNvGrpSpPr>
            <a:grpSpLocks/>
          </p:cNvGrpSpPr>
          <p:nvPr/>
        </p:nvGrpSpPr>
        <p:grpSpPr bwMode="auto">
          <a:xfrm>
            <a:off x="1219200" y="1981200"/>
            <a:ext cx="5943600" cy="4114800"/>
            <a:chOff x="768" y="1248"/>
            <a:chExt cx="3744" cy="2592"/>
          </a:xfrm>
        </p:grpSpPr>
        <p:sp>
          <p:nvSpPr>
            <p:cNvPr id="44038" name="Text Box 30">
              <a:extLst>
                <a:ext uri="{FF2B5EF4-FFF2-40B4-BE49-F238E27FC236}">
                  <a16:creationId xmlns:a16="http://schemas.microsoft.com/office/drawing/2014/main" id="{DDAFEC2B-168B-4E97-9EF2-F6D8D824A1E6}"/>
                </a:ext>
              </a:extLst>
            </p:cNvPr>
            <p:cNvSpPr txBox="1">
              <a:spLocks noChangeArrowheads="1"/>
            </p:cNvSpPr>
            <p:nvPr/>
          </p:nvSpPr>
          <p:spPr bwMode="auto">
            <a:xfrm>
              <a:off x="1440" y="1248"/>
              <a:ext cx="823" cy="240"/>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a:solidFill>
                    <a:srgbClr val="0033CC"/>
                  </a:solidFill>
                  <a:latin typeface="华文新魏" panose="02010800040101010101" pitchFamily="2" charset="-122"/>
                  <a:ea typeface="华文新魏" panose="02010800040101010101" pitchFamily="2" charset="-122"/>
                </a:rPr>
                <a:t>目录文件</a:t>
              </a:r>
            </a:p>
          </p:txBody>
        </p:sp>
        <p:sp>
          <p:nvSpPr>
            <p:cNvPr id="44039" name="Text Box 31">
              <a:extLst>
                <a:ext uri="{FF2B5EF4-FFF2-40B4-BE49-F238E27FC236}">
                  <a16:creationId xmlns:a16="http://schemas.microsoft.com/office/drawing/2014/main" id="{38F54B31-5EE1-4735-B5C7-68A2EF622666}"/>
                </a:ext>
              </a:extLst>
            </p:cNvPr>
            <p:cNvSpPr txBox="1">
              <a:spLocks noChangeArrowheads="1"/>
            </p:cNvSpPr>
            <p:nvPr/>
          </p:nvSpPr>
          <p:spPr bwMode="auto">
            <a:xfrm>
              <a:off x="1346" y="1601"/>
              <a:ext cx="924" cy="223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en-US" altLang="zh-CN" sz="900">
                <a:solidFill>
                  <a:srgbClr val="0033CC"/>
                </a:solidFill>
                <a:latin typeface="华文新魏" panose="02010800040101010101" pitchFamily="2" charset="-122"/>
                <a:ea typeface="华文新魏" panose="02010800040101010101" pitchFamily="2" charset="-122"/>
              </a:endParaRPr>
            </a:p>
            <a:p>
              <a:pPr algn="just"/>
              <a:endParaRPr kumimoji="0" lang="en-US" altLang="zh-CN" sz="1000">
                <a:solidFill>
                  <a:srgbClr val="0033CC"/>
                </a:solidFill>
                <a:latin typeface="华文新魏" panose="02010800040101010101" pitchFamily="2" charset="-122"/>
                <a:ea typeface="华文新魏" panose="02010800040101010101" pitchFamily="2" charset="-122"/>
              </a:endParaRPr>
            </a:p>
            <a:p>
              <a:pPr algn="just"/>
              <a:r>
                <a:rPr kumimoji="0" lang="en-US" altLang="zh-CN" sz="1000">
                  <a:solidFill>
                    <a:srgbClr val="0033CC"/>
                  </a:solidFill>
                  <a:latin typeface="华文新魏" panose="02010800040101010101" pitchFamily="2" charset="-122"/>
                  <a:ea typeface="华文新魏" panose="02010800040101010101" pitchFamily="2" charset="-122"/>
                </a:rPr>
                <a:t>    </a:t>
              </a:r>
            </a:p>
            <a:p>
              <a:pPr algn="just"/>
              <a:r>
                <a:rPr kumimoji="0" lang="en-US" altLang="zh-CN" sz="1000">
                  <a:solidFill>
                    <a:srgbClr val="0033CC"/>
                  </a:solidFill>
                  <a:latin typeface="华文新魏" panose="02010800040101010101" pitchFamily="2" charset="-122"/>
                  <a:ea typeface="华文新魏" panose="02010800040101010101" pitchFamily="2" charset="-122"/>
                </a:rPr>
                <a:t>    </a:t>
              </a:r>
            </a:p>
            <a:p>
              <a:pPr algn="just"/>
              <a:endParaRPr kumimoji="0" lang="en-US" altLang="zh-CN" sz="1000">
                <a:solidFill>
                  <a:srgbClr val="0033CC"/>
                </a:solidFill>
                <a:latin typeface="华文新魏" panose="02010800040101010101" pitchFamily="2" charset="-122"/>
                <a:ea typeface="华文新魏" panose="02010800040101010101" pitchFamily="2" charset="-122"/>
              </a:endParaRPr>
            </a:p>
            <a:p>
              <a:pPr algn="just"/>
              <a:r>
                <a:rPr kumimoji="0" lang="en-US" altLang="zh-CN" sz="2000">
                  <a:solidFill>
                    <a:srgbClr val="0033CC"/>
                  </a:solidFill>
                  <a:latin typeface="华文新魏" panose="02010800040101010101" pitchFamily="2" charset="-122"/>
                  <a:ea typeface="华文新魏" panose="02010800040101010101" pitchFamily="2" charset="-122"/>
                </a:rPr>
                <a:t>   </a:t>
              </a:r>
              <a:r>
                <a:rPr kumimoji="0" lang="en-US" altLang="zh-CN" sz="1000">
                  <a:solidFill>
                    <a:srgbClr val="0033CC"/>
                  </a:solidFill>
                  <a:latin typeface="华文新魏" panose="02010800040101010101" pitchFamily="2" charset="-122"/>
                  <a:ea typeface="华文新魏" panose="02010800040101010101" pitchFamily="2" charset="-122"/>
                </a:rPr>
                <a:t>    </a:t>
              </a:r>
            </a:p>
            <a:p>
              <a:pPr algn="just"/>
              <a:endParaRPr kumimoji="0" lang="en-US" altLang="zh-CN" sz="1000">
                <a:solidFill>
                  <a:srgbClr val="0033CC"/>
                </a:solidFill>
                <a:latin typeface="华文新魏" panose="02010800040101010101" pitchFamily="2" charset="-122"/>
                <a:ea typeface="华文新魏" panose="02010800040101010101" pitchFamily="2" charset="-122"/>
              </a:endParaRPr>
            </a:p>
            <a:p>
              <a:pPr algn="just"/>
              <a:endParaRPr kumimoji="0" lang="en-US" altLang="zh-CN" sz="1000">
                <a:solidFill>
                  <a:srgbClr val="0033CC"/>
                </a:solidFill>
                <a:latin typeface="华文新魏" panose="02010800040101010101" pitchFamily="2" charset="-122"/>
                <a:ea typeface="华文新魏" panose="02010800040101010101" pitchFamily="2" charset="-122"/>
              </a:endParaRPr>
            </a:p>
          </p:txBody>
        </p:sp>
        <p:sp>
          <p:nvSpPr>
            <p:cNvPr id="44040" name="Line 32">
              <a:extLst>
                <a:ext uri="{FF2B5EF4-FFF2-40B4-BE49-F238E27FC236}">
                  <a16:creationId xmlns:a16="http://schemas.microsoft.com/office/drawing/2014/main" id="{6F4B5346-B22B-4C1B-B423-CCD14679FF8E}"/>
                </a:ext>
              </a:extLst>
            </p:cNvPr>
            <p:cNvSpPr>
              <a:spLocks noChangeShapeType="1"/>
            </p:cNvSpPr>
            <p:nvPr/>
          </p:nvSpPr>
          <p:spPr bwMode="auto">
            <a:xfrm>
              <a:off x="1346" y="2073"/>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1" name="Line 33">
              <a:extLst>
                <a:ext uri="{FF2B5EF4-FFF2-40B4-BE49-F238E27FC236}">
                  <a16:creationId xmlns:a16="http://schemas.microsoft.com/office/drawing/2014/main" id="{30353B37-0CDD-47D4-B87D-DE04AD83E3B6}"/>
                </a:ext>
              </a:extLst>
            </p:cNvPr>
            <p:cNvSpPr>
              <a:spLocks noChangeShapeType="1"/>
            </p:cNvSpPr>
            <p:nvPr/>
          </p:nvSpPr>
          <p:spPr bwMode="auto">
            <a:xfrm>
              <a:off x="1346" y="2397"/>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2" name="Line 34">
              <a:extLst>
                <a:ext uri="{FF2B5EF4-FFF2-40B4-BE49-F238E27FC236}">
                  <a16:creationId xmlns:a16="http://schemas.microsoft.com/office/drawing/2014/main" id="{B370189E-FAE5-4457-88D8-61CEFB390640}"/>
                </a:ext>
              </a:extLst>
            </p:cNvPr>
            <p:cNvSpPr>
              <a:spLocks noChangeShapeType="1"/>
            </p:cNvSpPr>
            <p:nvPr/>
          </p:nvSpPr>
          <p:spPr bwMode="auto">
            <a:xfrm>
              <a:off x="1346" y="2780"/>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3" name="Text Box 35">
              <a:extLst>
                <a:ext uri="{FF2B5EF4-FFF2-40B4-BE49-F238E27FC236}">
                  <a16:creationId xmlns:a16="http://schemas.microsoft.com/office/drawing/2014/main" id="{8287D946-F096-43C9-970E-1B7AD0BAA198}"/>
                </a:ext>
              </a:extLst>
            </p:cNvPr>
            <p:cNvSpPr txBox="1">
              <a:spLocks noChangeArrowheads="1"/>
            </p:cNvSpPr>
            <p:nvPr/>
          </p:nvSpPr>
          <p:spPr bwMode="auto">
            <a:xfrm>
              <a:off x="768" y="2308"/>
              <a:ext cx="462" cy="23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rgbClr val="0033CC"/>
                  </a:solidFill>
                  <a:latin typeface="华文新魏" panose="02010800040101010101" pitchFamily="2" charset="-122"/>
                  <a:ea typeface="华文新魏" panose="02010800040101010101" pitchFamily="2" charset="-122"/>
                </a:rPr>
                <a:t>A=10</a:t>
              </a:r>
            </a:p>
          </p:txBody>
        </p:sp>
        <p:sp>
          <p:nvSpPr>
            <p:cNvPr id="44044" name="Line 36">
              <a:extLst>
                <a:ext uri="{FF2B5EF4-FFF2-40B4-BE49-F238E27FC236}">
                  <a16:creationId xmlns:a16="http://schemas.microsoft.com/office/drawing/2014/main" id="{38B3DAAD-8AAD-492B-B6F6-F51C064E9D84}"/>
                </a:ext>
              </a:extLst>
            </p:cNvPr>
            <p:cNvSpPr>
              <a:spLocks noChangeShapeType="1"/>
            </p:cNvSpPr>
            <p:nvPr/>
          </p:nvSpPr>
          <p:spPr bwMode="auto">
            <a:xfrm flipV="1">
              <a:off x="999" y="1601"/>
              <a:ext cx="0" cy="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5" name="Text Box 37">
              <a:extLst>
                <a:ext uri="{FF2B5EF4-FFF2-40B4-BE49-F238E27FC236}">
                  <a16:creationId xmlns:a16="http://schemas.microsoft.com/office/drawing/2014/main" id="{27337303-21E1-483D-A722-1BC208BE31D0}"/>
                </a:ext>
              </a:extLst>
            </p:cNvPr>
            <p:cNvSpPr txBox="1">
              <a:spLocks noChangeArrowheads="1"/>
            </p:cNvSpPr>
            <p:nvPr/>
          </p:nvSpPr>
          <p:spPr bwMode="auto">
            <a:xfrm>
              <a:off x="3360" y="1248"/>
              <a:ext cx="972" cy="240"/>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0033CC"/>
                  </a:solidFill>
                  <a:latin typeface="华文新魏" panose="02010800040101010101" pitchFamily="2" charset="-122"/>
                  <a:ea typeface="华文新魏" panose="02010800040101010101" pitchFamily="2" charset="-122"/>
                </a:rPr>
                <a:t>26</a:t>
              </a:r>
              <a:r>
                <a:rPr kumimoji="0" lang="zh-CN" altLang="en-US" sz="2000">
                  <a:solidFill>
                    <a:srgbClr val="0033CC"/>
                  </a:solidFill>
                  <a:latin typeface="华文新魏" panose="02010800040101010101" pitchFamily="2" charset="-122"/>
                  <a:ea typeface="华文新魏" panose="02010800040101010101" pitchFamily="2" charset="-122"/>
                </a:rPr>
                <a:t>号物理块</a:t>
              </a:r>
            </a:p>
          </p:txBody>
        </p:sp>
        <p:sp>
          <p:nvSpPr>
            <p:cNvPr id="44046" name="Line 38">
              <a:extLst>
                <a:ext uri="{FF2B5EF4-FFF2-40B4-BE49-F238E27FC236}">
                  <a16:creationId xmlns:a16="http://schemas.microsoft.com/office/drawing/2014/main" id="{EE789827-DCA4-4802-8654-FEF2DB87B508}"/>
                </a:ext>
              </a:extLst>
            </p:cNvPr>
            <p:cNvSpPr>
              <a:spLocks noChangeShapeType="1"/>
            </p:cNvSpPr>
            <p:nvPr/>
          </p:nvSpPr>
          <p:spPr bwMode="auto">
            <a:xfrm flipV="1">
              <a:off x="2154" y="1601"/>
              <a:ext cx="1155" cy="12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4047" name="Group 39">
              <a:extLst>
                <a:ext uri="{FF2B5EF4-FFF2-40B4-BE49-F238E27FC236}">
                  <a16:creationId xmlns:a16="http://schemas.microsoft.com/office/drawing/2014/main" id="{23895846-8A4A-4C65-BB8E-71744D8A423A}"/>
                </a:ext>
              </a:extLst>
            </p:cNvPr>
            <p:cNvGrpSpPr>
              <a:grpSpLocks/>
            </p:cNvGrpSpPr>
            <p:nvPr/>
          </p:nvGrpSpPr>
          <p:grpSpPr bwMode="auto">
            <a:xfrm>
              <a:off x="3309" y="1584"/>
              <a:ext cx="1203" cy="1440"/>
              <a:chOff x="6741" y="7402"/>
              <a:chExt cx="1620" cy="1560"/>
            </a:xfrm>
          </p:grpSpPr>
          <p:sp>
            <p:nvSpPr>
              <p:cNvPr id="44058" name="Text Box 40">
                <a:extLst>
                  <a:ext uri="{FF2B5EF4-FFF2-40B4-BE49-F238E27FC236}">
                    <a16:creationId xmlns:a16="http://schemas.microsoft.com/office/drawing/2014/main" id="{833C6A8F-5860-4AF9-9202-7720B5403402}"/>
                  </a:ext>
                </a:extLst>
              </p:cNvPr>
              <p:cNvSpPr txBox="1">
                <a:spLocks noChangeArrowheads="1"/>
              </p:cNvSpPr>
              <p:nvPr/>
            </p:nvSpPr>
            <p:spPr bwMode="auto">
              <a:xfrm>
                <a:off x="6741" y="7402"/>
                <a:ext cx="1620" cy="156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0033CC"/>
                    </a:solidFill>
                    <a:latin typeface="华文新魏" panose="02010800040101010101" pitchFamily="2" charset="-122"/>
                    <a:ea typeface="华文新魏" panose="02010800040101010101" pitchFamily="2" charset="-122"/>
                  </a:rPr>
                  <a:t>file1</a:t>
                </a:r>
                <a:r>
                  <a:rPr kumimoji="0" lang="zh-CN" altLang="en-US" sz="1800">
                    <a:solidFill>
                      <a:srgbClr val="0033CC"/>
                    </a:solidFill>
                    <a:latin typeface="华文新魏" panose="02010800040101010101" pitchFamily="2" charset="-122"/>
                    <a:ea typeface="华文新魏" panose="02010800040101010101" pitchFamily="2" charset="-122"/>
                  </a:rPr>
                  <a:t>文件控制块</a:t>
                </a:r>
              </a:p>
              <a:p>
                <a:endParaRPr kumimoji="0" lang="zh-CN" altLang="en-US" sz="1800">
                  <a:solidFill>
                    <a:srgbClr val="0033CC"/>
                  </a:solidFill>
                  <a:latin typeface="华文新魏" panose="02010800040101010101" pitchFamily="2" charset="-122"/>
                  <a:ea typeface="华文新魏" panose="02010800040101010101" pitchFamily="2" charset="-122"/>
                </a:endParaRPr>
              </a:p>
              <a:p>
                <a:r>
                  <a:rPr kumimoji="0" lang="en-US" altLang="zh-CN" sz="1800">
                    <a:solidFill>
                      <a:srgbClr val="0033CC"/>
                    </a:solidFill>
                    <a:latin typeface="华文新魏" panose="02010800040101010101" pitchFamily="2" charset="-122"/>
                    <a:ea typeface="华文新魏" panose="02010800040101010101" pitchFamily="2" charset="-122"/>
                  </a:rPr>
                  <a:t>file2</a:t>
                </a:r>
                <a:r>
                  <a:rPr kumimoji="0" lang="zh-CN" altLang="en-US" sz="1800">
                    <a:solidFill>
                      <a:srgbClr val="0033CC"/>
                    </a:solidFill>
                    <a:latin typeface="华文新魏" panose="02010800040101010101" pitchFamily="2" charset="-122"/>
                    <a:ea typeface="华文新魏" panose="02010800040101010101" pitchFamily="2" charset="-122"/>
                  </a:rPr>
                  <a:t>文件控制块</a:t>
                </a:r>
              </a:p>
              <a:p>
                <a:pPr algn="just"/>
                <a:r>
                  <a:rPr kumimoji="0" lang="zh-CN" altLang="en-US" sz="1000">
                    <a:solidFill>
                      <a:srgbClr val="0033CC"/>
                    </a:solidFill>
                    <a:latin typeface="华文新魏" panose="02010800040101010101" pitchFamily="2" charset="-122"/>
                    <a:ea typeface="华文新魏" panose="02010800040101010101" pitchFamily="2" charset="-122"/>
                  </a:rPr>
                  <a:t>    </a:t>
                </a:r>
              </a:p>
              <a:p>
                <a:pPr algn="just"/>
                <a:r>
                  <a:rPr kumimoji="0" lang="zh-CN" altLang="en-US" sz="1000">
                    <a:solidFill>
                      <a:srgbClr val="0033CC"/>
                    </a:solidFill>
                    <a:latin typeface="华文新魏" panose="02010800040101010101" pitchFamily="2" charset="-122"/>
                    <a:ea typeface="华文新魏" panose="02010800040101010101" pitchFamily="2" charset="-122"/>
                  </a:rPr>
                  <a:t>    </a:t>
                </a:r>
              </a:p>
              <a:p>
                <a:pPr algn="just"/>
                <a:r>
                  <a:rPr kumimoji="0" lang="zh-CN" altLang="en-US" sz="1000">
                    <a:solidFill>
                      <a:srgbClr val="0033CC"/>
                    </a:solidFill>
                    <a:latin typeface="华文新魏" panose="02010800040101010101" pitchFamily="2" charset="-122"/>
                    <a:ea typeface="华文新魏" panose="02010800040101010101" pitchFamily="2" charset="-122"/>
                  </a:rPr>
                  <a:t>    </a:t>
                </a:r>
              </a:p>
              <a:p>
                <a:pPr algn="just"/>
                <a:r>
                  <a:rPr kumimoji="0" lang="zh-CN" altLang="en-US" sz="1000">
                    <a:solidFill>
                      <a:srgbClr val="0033CC"/>
                    </a:solidFill>
                    <a:latin typeface="华文新魏" panose="02010800040101010101" pitchFamily="2" charset="-122"/>
                    <a:ea typeface="华文新魏" panose="02010800040101010101" pitchFamily="2" charset="-122"/>
                  </a:rPr>
                  <a:t>    </a:t>
                </a:r>
              </a:p>
              <a:p>
                <a:endParaRPr kumimoji="0" lang="zh-CN" altLang="en-US" sz="1000">
                  <a:solidFill>
                    <a:srgbClr val="0033CC"/>
                  </a:solidFill>
                  <a:latin typeface="华文新魏" panose="02010800040101010101" pitchFamily="2" charset="-122"/>
                  <a:ea typeface="华文新魏" panose="02010800040101010101" pitchFamily="2" charset="-122"/>
                </a:endParaRPr>
              </a:p>
              <a:p>
                <a:endParaRPr kumimoji="0" lang="en-US" altLang="zh-CN" sz="1000">
                  <a:solidFill>
                    <a:srgbClr val="0033CC"/>
                  </a:solidFill>
                  <a:latin typeface="华文新魏" panose="02010800040101010101" pitchFamily="2" charset="-122"/>
                  <a:ea typeface="华文新魏" panose="02010800040101010101" pitchFamily="2" charset="-122"/>
                </a:endParaRPr>
              </a:p>
            </p:txBody>
          </p:sp>
          <p:sp>
            <p:nvSpPr>
              <p:cNvPr id="44059" name="Line 41">
                <a:extLst>
                  <a:ext uri="{FF2B5EF4-FFF2-40B4-BE49-F238E27FC236}">
                    <a16:creationId xmlns:a16="http://schemas.microsoft.com/office/drawing/2014/main" id="{100658D9-521E-478F-BC78-8968E165ED9B}"/>
                  </a:ext>
                </a:extLst>
              </p:cNvPr>
              <p:cNvSpPr>
                <a:spLocks noChangeShapeType="1"/>
              </p:cNvSpPr>
              <p:nvPr/>
            </p:nvSpPr>
            <p:spPr bwMode="auto">
              <a:xfrm>
                <a:off x="6741" y="7714"/>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0" name="Line 42">
                <a:extLst>
                  <a:ext uri="{FF2B5EF4-FFF2-40B4-BE49-F238E27FC236}">
                    <a16:creationId xmlns:a16="http://schemas.microsoft.com/office/drawing/2014/main" id="{599A8852-56E6-4975-8C0D-117D17301C36}"/>
                  </a:ext>
                </a:extLst>
              </p:cNvPr>
              <p:cNvSpPr>
                <a:spLocks noChangeShapeType="1"/>
              </p:cNvSpPr>
              <p:nvPr/>
            </p:nvSpPr>
            <p:spPr bwMode="auto">
              <a:xfrm>
                <a:off x="6741" y="8182"/>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48" name="Line 44">
              <a:extLst>
                <a:ext uri="{FF2B5EF4-FFF2-40B4-BE49-F238E27FC236}">
                  <a16:creationId xmlns:a16="http://schemas.microsoft.com/office/drawing/2014/main" id="{A140D166-7309-4D26-B832-68907A963856}"/>
                </a:ext>
              </a:extLst>
            </p:cNvPr>
            <p:cNvSpPr>
              <a:spLocks noChangeShapeType="1"/>
            </p:cNvSpPr>
            <p:nvPr/>
          </p:nvSpPr>
          <p:spPr bwMode="auto">
            <a:xfrm>
              <a:off x="1346" y="3015"/>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9" name="Text Box 45">
              <a:extLst>
                <a:ext uri="{FF2B5EF4-FFF2-40B4-BE49-F238E27FC236}">
                  <a16:creationId xmlns:a16="http://schemas.microsoft.com/office/drawing/2014/main" id="{1E48E5C5-7B82-4588-9CED-D5008C44AD71}"/>
                </a:ext>
              </a:extLst>
            </p:cNvPr>
            <p:cNvSpPr txBox="1">
              <a:spLocks noChangeArrowheads="1"/>
            </p:cNvSpPr>
            <p:nvPr/>
          </p:nvSpPr>
          <p:spPr bwMode="auto">
            <a:xfrm>
              <a:off x="1115" y="1601"/>
              <a:ext cx="181" cy="223"/>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0033CC"/>
                  </a:solidFill>
                  <a:latin typeface="华文新魏" panose="02010800040101010101" pitchFamily="2" charset="-122"/>
                  <a:ea typeface="华文新魏" panose="02010800040101010101" pitchFamily="2" charset="-122"/>
                </a:rPr>
                <a:t>0</a:t>
              </a:r>
            </a:p>
          </p:txBody>
        </p:sp>
        <p:sp>
          <p:nvSpPr>
            <p:cNvPr id="44050" name="Text Box 46">
              <a:extLst>
                <a:ext uri="{FF2B5EF4-FFF2-40B4-BE49-F238E27FC236}">
                  <a16:creationId xmlns:a16="http://schemas.microsoft.com/office/drawing/2014/main" id="{0EF79D55-AA93-4882-995B-8899E9475BE9}"/>
                </a:ext>
              </a:extLst>
            </p:cNvPr>
            <p:cNvSpPr txBox="1">
              <a:spLocks noChangeArrowheads="1"/>
            </p:cNvSpPr>
            <p:nvPr/>
          </p:nvSpPr>
          <p:spPr bwMode="auto">
            <a:xfrm>
              <a:off x="999" y="2780"/>
              <a:ext cx="297" cy="19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solidFill>
                    <a:srgbClr val="0033CC"/>
                  </a:solidFill>
                  <a:latin typeface="华文新魏" panose="02010800040101010101" pitchFamily="2" charset="-122"/>
                  <a:ea typeface="华文新魏" panose="02010800040101010101" pitchFamily="2" charset="-122"/>
                </a:rPr>
                <a:t>10</a:t>
              </a:r>
            </a:p>
          </p:txBody>
        </p:sp>
        <p:sp>
          <p:nvSpPr>
            <p:cNvPr id="44051" name="Line 47">
              <a:extLst>
                <a:ext uri="{FF2B5EF4-FFF2-40B4-BE49-F238E27FC236}">
                  <a16:creationId xmlns:a16="http://schemas.microsoft.com/office/drawing/2014/main" id="{202D041D-4360-4E85-8885-243F6B54CBFC}"/>
                </a:ext>
              </a:extLst>
            </p:cNvPr>
            <p:cNvSpPr>
              <a:spLocks noChangeShapeType="1"/>
            </p:cNvSpPr>
            <p:nvPr/>
          </p:nvSpPr>
          <p:spPr bwMode="auto">
            <a:xfrm>
              <a:off x="999" y="2544"/>
              <a:ext cx="0" cy="4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Line 48">
              <a:extLst>
                <a:ext uri="{FF2B5EF4-FFF2-40B4-BE49-F238E27FC236}">
                  <a16:creationId xmlns:a16="http://schemas.microsoft.com/office/drawing/2014/main" id="{DC549779-8E26-42B3-B1A7-26038AE6BC90}"/>
                </a:ext>
              </a:extLst>
            </p:cNvPr>
            <p:cNvSpPr>
              <a:spLocks noChangeShapeType="1"/>
            </p:cNvSpPr>
            <p:nvPr/>
          </p:nvSpPr>
          <p:spPr bwMode="auto">
            <a:xfrm>
              <a:off x="884" y="3015"/>
              <a:ext cx="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49">
              <a:extLst>
                <a:ext uri="{FF2B5EF4-FFF2-40B4-BE49-F238E27FC236}">
                  <a16:creationId xmlns:a16="http://schemas.microsoft.com/office/drawing/2014/main" id="{A2F3FC57-D793-4EF2-8174-E9B77F2F410F}"/>
                </a:ext>
              </a:extLst>
            </p:cNvPr>
            <p:cNvSpPr>
              <a:spLocks noChangeShapeType="1"/>
            </p:cNvSpPr>
            <p:nvPr/>
          </p:nvSpPr>
          <p:spPr bwMode="auto">
            <a:xfrm>
              <a:off x="884" y="1601"/>
              <a:ext cx="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50">
              <a:extLst>
                <a:ext uri="{FF2B5EF4-FFF2-40B4-BE49-F238E27FC236}">
                  <a16:creationId xmlns:a16="http://schemas.microsoft.com/office/drawing/2014/main" id="{68001457-C9CA-4E4E-B046-AF2E5F071600}"/>
                </a:ext>
              </a:extLst>
            </p:cNvPr>
            <p:cNvSpPr>
              <a:spLocks noChangeShapeType="1"/>
            </p:cNvSpPr>
            <p:nvPr/>
          </p:nvSpPr>
          <p:spPr bwMode="auto">
            <a:xfrm>
              <a:off x="1346" y="1601"/>
              <a:ext cx="0" cy="1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51">
              <a:extLst>
                <a:ext uri="{FF2B5EF4-FFF2-40B4-BE49-F238E27FC236}">
                  <a16:creationId xmlns:a16="http://schemas.microsoft.com/office/drawing/2014/main" id="{A3DD2F73-7CA2-4166-B43C-C7E58D32326F}"/>
                </a:ext>
              </a:extLst>
            </p:cNvPr>
            <p:cNvSpPr>
              <a:spLocks noChangeShapeType="1"/>
            </p:cNvSpPr>
            <p:nvPr/>
          </p:nvSpPr>
          <p:spPr bwMode="auto">
            <a:xfrm>
              <a:off x="1346" y="1601"/>
              <a:ext cx="2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Line 52">
              <a:extLst>
                <a:ext uri="{FF2B5EF4-FFF2-40B4-BE49-F238E27FC236}">
                  <a16:creationId xmlns:a16="http://schemas.microsoft.com/office/drawing/2014/main" id="{29A95DC6-B911-4026-B563-F07354A5BF6F}"/>
                </a:ext>
              </a:extLst>
            </p:cNvPr>
            <p:cNvSpPr>
              <a:spLocks noChangeShapeType="1"/>
            </p:cNvSpPr>
            <p:nvPr/>
          </p:nvSpPr>
          <p:spPr bwMode="auto">
            <a:xfrm>
              <a:off x="1346" y="1837"/>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Rectangle 54">
              <a:extLst>
                <a:ext uri="{FF2B5EF4-FFF2-40B4-BE49-F238E27FC236}">
                  <a16:creationId xmlns:a16="http://schemas.microsoft.com/office/drawing/2014/main" id="{A8B8456A-F092-4A4D-AF87-C16EBBEE8B25}"/>
                </a:ext>
              </a:extLst>
            </p:cNvPr>
            <p:cNvSpPr>
              <a:spLocks noChangeArrowheads="1"/>
            </p:cNvSpPr>
            <p:nvPr/>
          </p:nvSpPr>
          <p:spPr bwMode="auto">
            <a:xfrm>
              <a:off x="1641" y="2841"/>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a:solidFill>
                    <a:srgbClr val="0033CC"/>
                  </a:solidFill>
                  <a:latin typeface="华文新魏" panose="02010800040101010101" pitchFamily="2" charset="-122"/>
                  <a:ea typeface="华文新魏" panose="02010800040101010101" pitchFamily="2" charset="-122"/>
                </a:rPr>
                <a:t>26</a:t>
              </a:r>
            </a:p>
          </p:txBody>
        </p:sp>
      </p:grp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8EDA5C6-1B87-4AA1-9E25-49662D75B9F9}"/>
              </a:ext>
            </a:extLst>
          </p:cNvPr>
          <p:cNvSpPr>
            <a:spLocks noGrp="1" noChangeArrowheads="1"/>
          </p:cNvSpPr>
          <p:nvPr>
            <p:ph type="title"/>
          </p:nvPr>
        </p:nvSpPr>
        <p:spPr>
          <a:xfrm>
            <a:off x="381000" y="685800"/>
            <a:ext cx="8596313" cy="140335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直接文件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哈希文件</a:t>
            </a:r>
            <a:r>
              <a:rPr lang="en-US" altLang="zh-CN" sz="4800">
                <a:solidFill>
                  <a:srgbClr val="009900"/>
                </a:solidFill>
                <a:latin typeface="华文新魏" panose="02010800040101010101" pitchFamily="2" charset="-122"/>
                <a:ea typeface="华文新魏" panose="02010800040101010101" pitchFamily="2" charset="-122"/>
              </a:rPr>
              <a:t>)(5) </a:t>
            </a:r>
            <a:br>
              <a:rPr lang="en-US" altLang="zh-CN" sz="4800">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步</a:t>
            </a:r>
            <a:r>
              <a:rPr lang="en-US" altLang="zh-CN" sz="3600">
                <a:solidFill>
                  <a:srgbClr val="009900"/>
                </a:solidFill>
                <a:latin typeface="华文新魏" panose="02010800040101010101" pitchFamily="2" charset="-122"/>
                <a:ea typeface="华文新魏" panose="02010800040101010101" pitchFamily="2" charset="-122"/>
              </a:rPr>
              <a:t>3 </a:t>
            </a:r>
            <a:r>
              <a:rPr lang="zh-CN" altLang="en-US" sz="3600">
                <a:solidFill>
                  <a:srgbClr val="009900"/>
                </a:solidFill>
                <a:latin typeface="华文新魏" panose="02010800040101010101" pitchFamily="2" charset="-122"/>
                <a:ea typeface="华文新魏" panose="02010800040101010101" pitchFamily="2" charset="-122"/>
              </a:rPr>
              <a:t>查找文件</a:t>
            </a:r>
            <a:r>
              <a:rPr lang="zh-CN" altLang="en-US" sz="3600">
                <a:solidFill>
                  <a:srgbClr val="FF0000"/>
                </a:solidFill>
                <a:latin typeface="华文新魏" panose="02010800040101010101" pitchFamily="2" charset="-122"/>
                <a:ea typeface="华文新魏" panose="02010800040101010101" pitchFamily="2" charset="-122"/>
              </a:rPr>
              <a:t> </a:t>
            </a:r>
            <a:br>
              <a:rPr lang="zh-CN" altLang="en-US" sz="3600">
                <a:solidFill>
                  <a:srgbClr val="FF0000"/>
                </a:solidFill>
                <a:latin typeface="华文新魏" panose="02010800040101010101" pitchFamily="2" charset="-122"/>
                <a:ea typeface="华文新魏" panose="02010800040101010101" pitchFamily="2" charset="-122"/>
              </a:rPr>
            </a:br>
            <a:endParaRPr lang="zh-CN" altLang="en-US" sz="3600">
              <a:solidFill>
                <a:srgbClr val="FF0000"/>
              </a:solidFill>
              <a:latin typeface="华文新魏" panose="02010800040101010101" pitchFamily="2" charset="-122"/>
              <a:ea typeface="华文新魏" panose="02010800040101010101" pitchFamily="2" charset="-122"/>
            </a:endParaRPr>
          </a:p>
        </p:txBody>
      </p:sp>
      <p:sp>
        <p:nvSpPr>
          <p:cNvPr id="45059" name="Rectangle 3">
            <a:extLst>
              <a:ext uri="{FF2B5EF4-FFF2-40B4-BE49-F238E27FC236}">
                <a16:creationId xmlns:a16="http://schemas.microsoft.com/office/drawing/2014/main" id="{7EEB7341-A24D-4AE6-A3B1-41066639FDD3}"/>
              </a:ext>
            </a:extLst>
          </p:cNvPr>
          <p:cNvSpPr>
            <a:spLocks noGrp="1" noChangeArrowheads="1"/>
          </p:cNvSpPr>
          <p:nvPr>
            <p:ph type="body" idx="1"/>
          </p:nvPr>
        </p:nvSpPr>
        <p:spPr>
          <a:xfrm>
            <a:off x="1066800" y="1828800"/>
            <a:ext cx="7010400" cy="4343400"/>
          </a:xfrm>
        </p:spPr>
        <p:txBody>
          <a:bodyPr/>
          <a:lstStyle/>
          <a:p>
            <a:pPr eaLnBrk="1" hangingPunct="1"/>
            <a:r>
              <a:rPr lang="zh-CN" altLang="en-US" sz="3600">
                <a:latin typeface="华文新魏" panose="02010800040101010101" pitchFamily="2" charset="-122"/>
                <a:ea typeface="华文新魏" panose="02010800040101010101" pitchFamily="2" charset="-122"/>
              </a:rPr>
              <a:t>根据给定文件名，由步</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算出该文件的</a:t>
            </a:r>
            <a:r>
              <a:rPr lang="en-US" altLang="zh-CN" sz="3600">
                <a:latin typeface="华文新魏" panose="02010800040101010101" pitchFamily="2" charset="-122"/>
                <a:ea typeface="华文新魏" panose="02010800040101010101" pitchFamily="2" charset="-122"/>
              </a:rPr>
              <a:t>FCB</a:t>
            </a:r>
            <a:r>
              <a:rPr lang="zh-CN" altLang="en-US" sz="3600">
                <a:latin typeface="华文新魏" panose="02010800040101010101" pitchFamily="2" charset="-122"/>
                <a:ea typeface="华文新魏" panose="02010800040101010101" pitchFamily="2" charset="-122"/>
              </a:rPr>
              <a:t>所在物理块号在索引表中的相对位置</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。根据</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就可找到该</a:t>
            </a:r>
            <a:r>
              <a:rPr lang="en-US" altLang="zh-CN" sz="3600">
                <a:latin typeface="华文新魏" panose="02010800040101010101" pitchFamily="2" charset="-122"/>
                <a:ea typeface="华文新魏" panose="02010800040101010101" pitchFamily="2" charset="-122"/>
              </a:rPr>
              <a:t>FCB</a:t>
            </a:r>
            <a:r>
              <a:rPr lang="zh-CN" altLang="en-US" sz="3600">
                <a:latin typeface="华文新魏" panose="02010800040101010101" pitchFamily="2" charset="-122"/>
                <a:ea typeface="华文新魏" panose="02010800040101010101" pitchFamily="2" charset="-122"/>
              </a:rPr>
              <a:t>所在物理块号，</a:t>
            </a:r>
          </a:p>
          <a:p>
            <a:pPr eaLnBrk="1" hangingPunct="1"/>
            <a:r>
              <a:rPr lang="zh-CN" altLang="en-US" sz="3600">
                <a:latin typeface="华文新魏" panose="02010800040101010101" pitchFamily="2" charset="-122"/>
                <a:ea typeface="华文新魏" panose="02010800040101010101" pitchFamily="2" charset="-122"/>
              </a:rPr>
              <a:t>把这个物理块读入主存缓冲区，用文件名逐个比较，找出要求的</a:t>
            </a:r>
            <a:r>
              <a:rPr lang="en-US" altLang="zh-CN" sz="3600">
                <a:latin typeface="华文新魏" panose="02010800040101010101" pitchFamily="2" charset="-122"/>
                <a:ea typeface="华文新魏" panose="02010800040101010101" pitchFamily="2" charset="-122"/>
              </a:rPr>
              <a:t>FCB</a:t>
            </a:r>
            <a:r>
              <a:rPr lang="zh-CN" altLang="en-US" sz="3600">
                <a:latin typeface="华文新魏" panose="02010800040101010101" pitchFamily="2" charset="-122"/>
                <a:ea typeface="华文新魏" panose="02010800040101010101" pitchFamily="2" charset="-122"/>
              </a:rPr>
              <a:t>。</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57B77D2-B710-4447-A891-84FC27920F70}"/>
              </a:ext>
            </a:extLst>
          </p:cNvPr>
          <p:cNvSpPr>
            <a:spLocks noGrp="1" noChangeArrowheads="1"/>
          </p:cNvSpPr>
          <p:nvPr>
            <p:ph type="title"/>
          </p:nvPr>
        </p:nvSpPr>
        <p:spPr>
          <a:xfrm>
            <a:off x="381000" y="685800"/>
            <a:ext cx="8596313" cy="140335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直接文件</a:t>
            </a:r>
            <a:r>
              <a:rPr lang="en-US" altLang="zh-CN" sz="4800">
                <a:solidFill>
                  <a:srgbClr val="009900"/>
                </a:solidFill>
                <a:latin typeface="华文新魏" panose="02010800040101010101" pitchFamily="2" charset="-122"/>
                <a:ea typeface="华文新魏" panose="02010800040101010101" pitchFamily="2" charset="-122"/>
              </a:rPr>
              <a:t>(</a:t>
            </a:r>
            <a:r>
              <a:rPr lang="zh-CN" altLang="en-US" sz="4800">
                <a:solidFill>
                  <a:srgbClr val="009900"/>
                </a:solidFill>
                <a:latin typeface="华文新魏" panose="02010800040101010101" pitchFamily="2" charset="-122"/>
                <a:ea typeface="华文新魏" panose="02010800040101010101" pitchFamily="2" charset="-122"/>
              </a:rPr>
              <a:t>哈希文件</a:t>
            </a:r>
            <a:r>
              <a:rPr lang="en-US" altLang="zh-CN" sz="4800">
                <a:solidFill>
                  <a:srgbClr val="009900"/>
                </a:solidFill>
                <a:latin typeface="华文新魏" panose="02010800040101010101" pitchFamily="2" charset="-122"/>
                <a:ea typeface="华文新魏" panose="02010800040101010101" pitchFamily="2" charset="-122"/>
              </a:rPr>
              <a:t>)(6)</a:t>
            </a:r>
            <a:r>
              <a:rPr lang="en-US" altLang="zh-CN">
                <a:solidFill>
                  <a:srgbClr val="009900"/>
                </a:solidFill>
                <a:latin typeface="华文新魏" panose="02010800040101010101" pitchFamily="2" charset="-122"/>
                <a:ea typeface="华文新魏" panose="02010800040101010101" pitchFamily="2" charset="-122"/>
              </a:rPr>
              <a:t> </a:t>
            </a:r>
            <a:br>
              <a:rPr lang="en-US" altLang="zh-CN">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步</a:t>
            </a:r>
            <a:r>
              <a:rPr lang="en-US" altLang="zh-CN" sz="3600">
                <a:solidFill>
                  <a:srgbClr val="009900"/>
                </a:solidFill>
                <a:latin typeface="华文新魏" panose="02010800040101010101" pitchFamily="2" charset="-122"/>
                <a:ea typeface="华文新魏" panose="02010800040101010101" pitchFamily="2" charset="-122"/>
              </a:rPr>
              <a:t>4 </a:t>
            </a:r>
            <a:r>
              <a:rPr lang="zh-CN" altLang="en-US" sz="3600">
                <a:solidFill>
                  <a:srgbClr val="009900"/>
                </a:solidFill>
                <a:latin typeface="华文新魏" panose="02010800040101010101" pitchFamily="2" charset="-122"/>
                <a:ea typeface="华文新魏" panose="02010800040101010101" pitchFamily="2" charset="-122"/>
              </a:rPr>
              <a:t>溢出处理 </a:t>
            </a:r>
            <a:br>
              <a:rPr lang="zh-CN" altLang="en-US" sz="3600">
                <a:solidFill>
                  <a:srgbClr val="009900"/>
                </a:solidFill>
                <a:latin typeface="华文新魏" panose="02010800040101010101" pitchFamily="2" charset="-122"/>
                <a:ea typeface="华文新魏" panose="02010800040101010101" pitchFamily="2" charset="-122"/>
              </a:rPr>
            </a:br>
            <a:endParaRPr lang="zh-CN" altLang="en-US" sz="3600">
              <a:solidFill>
                <a:srgbClr val="009900"/>
              </a:solidFill>
              <a:latin typeface="华文新魏" panose="02010800040101010101" pitchFamily="2" charset="-122"/>
              <a:ea typeface="华文新魏" panose="02010800040101010101" pitchFamily="2" charset="-122"/>
            </a:endParaRPr>
          </a:p>
        </p:txBody>
      </p:sp>
      <p:sp>
        <p:nvSpPr>
          <p:cNvPr id="46083" name="Rectangle 3">
            <a:extLst>
              <a:ext uri="{FF2B5EF4-FFF2-40B4-BE49-F238E27FC236}">
                <a16:creationId xmlns:a16="http://schemas.microsoft.com/office/drawing/2014/main" id="{43A1407E-6556-48DA-AA6C-562B89A1B24B}"/>
              </a:ext>
            </a:extLst>
          </p:cNvPr>
          <p:cNvSpPr>
            <a:spLocks noGrp="1" noChangeArrowheads="1"/>
          </p:cNvSpPr>
          <p:nvPr>
            <p:ph type="body" idx="1"/>
          </p:nvPr>
        </p:nvSpPr>
        <p:spPr>
          <a:xfrm>
            <a:off x="762000" y="1752600"/>
            <a:ext cx="7467600" cy="4876800"/>
          </a:xfrm>
        </p:spPr>
        <p:txBody>
          <a:bodyPr/>
          <a:lstStyle/>
          <a:p>
            <a:pPr eaLnBrk="1" hangingPunct="1"/>
            <a:r>
              <a:rPr lang="zh-CN" altLang="en-US" sz="2800">
                <a:latin typeface="华文新魏" panose="02010800040101010101" pitchFamily="2" charset="-122"/>
                <a:ea typeface="华文新魏" panose="02010800040101010101" pitchFamily="2" charset="-122"/>
              </a:rPr>
              <a:t>物理块中存放的</a:t>
            </a:r>
            <a:r>
              <a:rPr lang="en-US" altLang="zh-CN" sz="2800">
                <a:latin typeface="华文新魏" panose="02010800040101010101" pitchFamily="2" charset="-122"/>
                <a:ea typeface="华文新魏" panose="02010800040101010101" pitchFamily="2" charset="-122"/>
              </a:rPr>
              <a:t>FCB</a:t>
            </a:r>
            <a:r>
              <a:rPr lang="zh-CN" altLang="en-US" sz="2800">
                <a:latin typeface="华文新魏" panose="02010800040101010101" pitchFamily="2" charset="-122"/>
                <a:ea typeface="华文新魏" panose="02010800040101010101" pitchFamily="2" charset="-122"/>
              </a:rPr>
              <a:t>是有限的，建立目录文件时，如果</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值相同的文件数目超过物理块能容纳数时，产生溢出。</a:t>
            </a:r>
          </a:p>
          <a:p>
            <a:pPr eaLnBrk="1" hangingPunct="1"/>
            <a:r>
              <a:rPr lang="zh-CN" altLang="en-US" sz="2800">
                <a:latin typeface="华文新魏" panose="02010800040101010101" pitchFamily="2" charset="-122"/>
                <a:ea typeface="华文新魏" panose="02010800040101010101" pitchFamily="2" charset="-122"/>
              </a:rPr>
              <a:t>溢出时，系统再申请一个盘区，该区物理块号放在</a:t>
            </a:r>
            <a:r>
              <a:rPr lang="en-US" altLang="zh-CN" sz="2800">
                <a:latin typeface="华文新魏" panose="02010800040101010101" pitchFamily="2" charset="-122"/>
                <a:ea typeface="华文新魏" panose="02010800040101010101" pitchFamily="2" charset="-122"/>
              </a:rPr>
              <a:t>A+k</a:t>
            </a:r>
            <a:r>
              <a:rPr lang="zh-CN" altLang="en-US" sz="2800">
                <a:latin typeface="华文新魏" panose="02010800040101010101" pitchFamily="2" charset="-122"/>
                <a:ea typeface="华文新魏" panose="02010800040101010101" pitchFamily="2" charset="-122"/>
              </a:rPr>
              <a:t>的索引表目中，</a:t>
            </a:r>
            <a:r>
              <a:rPr lang="en-US" altLang="zh-CN" sz="2800">
                <a:latin typeface="华文新魏" panose="02010800040101010101" pitchFamily="2" charset="-122"/>
                <a:ea typeface="华文新魏" panose="02010800040101010101" pitchFamily="2" charset="-122"/>
              </a:rPr>
              <a:t>k</a:t>
            </a:r>
            <a:r>
              <a:rPr lang="zh-CN" altLang="en-US" sz="2800">
                <a:latin typeface="华文新魏" panose="02010800040101010101" pitchFamily="2" charset="-122"/>
                <a:ea typeface="华文新魏" panose="02010800040101010101" pitchFamily="2" charset="-122"/>
              </a:rPr>
              <a:t>是质数作为位移常数。</a:t>
            </a:r>
          </a:p>
          <a:p>
            <a:pPr eaLnBrk="1" hangingPunct="1"/>
            <a:r>
              <a:rPr lang="zh-CN" altLang="en-US" sz="2800">
                <a:latin typeface="华文新魏" panose="02010800040101010101" pitchFamily="2" charset="-122"/>
                <a:ea typeface="华文新魏" panose="02010800040101010101" pitchFamily="2" charset="-122"/>
              </a:rPr>
              <a:t>第二块盘区也溢出，则申请第三块，块号放在</a:t>
            </a:r>
            <a:r>
              <a:rPr lang="en-US" altLang="zh-CN" sz="2800">
                <a:latin typeface="华文新魏" panose="02010800040101010101" pitchFamily="2" charset="-122"/>
                <a:ea typeface="华文新魏" panose="02010800040101010101" pitchFamily="2" charset="-122"/>
              </a:rPr>
              <a:t>A+2×k</a:t>
            </a:r>
            <a:r>
              <a:rPr lang="zh-CN" altLang="en-US" sz="2800">
                <a:latin typeface="华文新魏" panose="02010800040101010101" pitchFamily="2" charset="-122"/>
                <a:ea typeface="华文新魏" panose="02010800040101010101" pitchFamily="2" charset="-122"/>
              </a:rPr>
              <a:t>表目中，依此类推。</a:t>
            </a:r>
          </a:p>
          <a:p>
            <a:pPr eaLnBrk="1" hangingPunct="1"/>
            <a:r>
              <a:rPr lang="zh-CN" altLang="en-US" sz="2800">
                <a:latin typeface="华文新魏" panose="02010800040101010101" pitchFamily="2" charset="-122"/>
                <a:ea typeface="华文新魏" panose="02010800040101010101" pitchFamily="2" charset="-122"/>
              </a:rPr>
              <a:t>查找目录时，如第一块找不到可找</a:t>
            </a:r>
            <a:r>
              <a:rPr lang="en-US" altLang="zh-CN" sz="2800">
                <a:latin typeface="华文新魏" panose="02010800040101010101" pitchFamily="2" charset="-122"/>
                <a:ea typeface="华文新魏" panose="02010800040101010101" pitchFamily="2" charset="-122"/>
              </a:rPr>
              <a:t>A+k</a:t>
            </a:r>
            <a:r>
              <a:rPr lang="zh-CN" altLang="en-US" sz="2800">
                <a:latin typeface="华文新魏" panose="02010800040101010101" pitchFamily="2" charset="-122"/>
                <a:ea typeface="华文新魏" panose="02010800040101010101" pitchFamily="2" charset="-122"/>
              </a:rPr>
              <a:t>表目中的物理块号，读出后继续比较，依次类推。</a:t>
            </a:r>
          </a:p>
          <a:p>
            <a:pPr eaLnBrk="1" hangingPunct="1"/>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99C2FED-4A03-4A49-9673-E40B04F46A20}"/>
              </a:ext>
            </a:extLst>
          </p:cNvPr>
          <p:cNvSpPr>
            <a:spLocks noGrp="1" noChangeArrowheads="1"/>
          </p:cNvSpPr>
          <p:nvPr>
            <p:ph type="title"/>
          </p:nvPr>
        </p:nvSpPr>
        <p:spPr>
          <a:xfrm>
            <a:off x="974725" y="633413"/>
            <a:ext cx="6492875" cy="10668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4</a:t>
            </a:r>
            <a:r>
              <a:rPr lang="zh-CN" altLang="en-US" sz="4800">
                <a:solidFill>
                  <a:srgbClr val="009900"/>
                </a:solidFill>
                <a:latin typeface="华文新魏" panose="02010800040101010101" pitchFamily="2" charset="-122"/>
                <a:ea typeface="华文新魏" panose="02010800040101010101" pitchFamily="2" charset="-122"/>
              </a:rPr>
              <a:t>索引文件</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a:solidFill>
                  <a:srgbClr val="009900"/>
                </a:solidFill>
                <a:latin typeface="华文新魏" panose="02010800040101010101" pitchFamily="2" charset="-122"/>
                <a:ea typeface="华文新魏" panose="02010800040101010101" pitchFamily="2" charset="-122"/>
              </a:rPr>
            </a:br>
            <a:endParaRPr lang="en-US" altLang="zh-CN" sz="4800">
              <a:solidFill>
                <a:srgbClr val="009900"/>
              </a:solidFill>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63DA3E5C-EC8E-4FA6-857D-6CBDBF3829C1}"/>
              </a:ext>
            </a:extLst>
          </p:cNvPr>
          <p:cNvSpPr>
            <a:spLocks noGrp="1" noChangeArrowheads="1"/>
          </p:cNvSpPr>
          <p:nvPr>
            <p:ph type="body" idx="1"/>
          </p:nvPr>
        </p:nvSpPr>
        <p:spPr>
          <a:xfrm>
            <a:off x="762000" y="1219200"/>
            <a:ext cx="7696200" cy="5029200"/>
          </a:xfrm>
        </p:spPr>
        <p:txBody>
          <a:bodyPr/>
          <a:lstStyle/>
          <a:p>
            <a:pPr eaLnBrk="1" hangingPunct="1"/>
            <a:r>
              <a:rPr lang="zh-CN" altLang="en-US" sz="3600">
                <a:latin typeface="华文新魏" panose="02010800040101010101" pitchFamily="2" charset="-122"/>
                <a:ea typeface="华文新魏" panose="02010800040101010101" pitchFamily="2" charset="-122"/>
              </a:rPr>
              <a:t>索引结构是实现非连续存储的另一种方法，适用于数据记录保存有随机存取存储设备上的文件。 </a:t>
            </a:r>
          </a:p>
          <a:p>
            <a:pPr eaLnBrk="1" hangingPunct="1"/>
            <a:r>
              <a:rPr lang="zh-CN" altLang="en-US" sz="3600">
                <a:latin typeface="华文新魏" panose="02010800040101010101" pitchFamily="2" charset="-122"/>
                <a:ea typeface="华文新魏" panose="02010800040101010101" pitchFamily="2" charset="-122"/>
              </a:rPr>
              <a:t>使用索引表，每个表目包含一个记录的键及其记录数据的存储地址，这类文件称索引文件。 </a:t>
            </a: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BAE9474-E227-4BD1-AE0C-31F836BDF93F}"/>
              </a:ext>
            </a:extLst>
          </p:cNvPr>
          <p:cNvSpPr>
            <a:spLocks noGrp="1" noChangeArrowheads="1"/>
          </p:cNvSpPr>
          <p:nvPr>
            <p:ph type="title"/>
          </p:nvPr>
        </p:nvSpPr>
        <p:spPr>
          <a:xfrm>
            <a:off x="547688" y="0"/>
            <a:ext cx="8596312" cy="747713"/>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48131" name="Rectangle 26">
            <a:extLst>
              <a:ext uri="{FF2B5EF4-FFF2-40B4-BE49-F238E27FC236}">
                <a16:creationId xmlns:a16="http://schemas.microsoft.com/office/drawing/2014/main" id="{8FEB2854-2BED-4644-B95A-F2DE029DA1B2}"/>
              </a:ext>
            </a:extLst>
          </p:cNvPr>
          <p:cNvSpPr>
            <a:spLocks noChangeArrowheads="1"/>
          </p:cNvSpPr>
          <p:nvPr/>
        </p:nvSpPr>
        <p:spPr bwMode="auto">
          <a:xfrm>
            <a:off x="2446338" y="396875"/>
            <a:ext cx="418306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chemeClr val="tx2"/>
                </a:solidFill>
                <a:latin typeface="华文新魏" panose="02010800040101010101" pitchFamily="2" charset="-122"/>
                <a:ea typeface="华文新魏" panose="02010800040101010101" pitchFamily="2" charset="-122"/>
              </a:rPr>
              <a:t>索引文件</a:t>
            </a:r>
            <a:r>
              <a:rPr lang="en-US" altLang="zh-CN" sz="4800">
                <a:solidFill>
                  <a:schemeClr val="tx2"/>
                </a:solidFill>
                <a:latin typeface="华文新魏" panose="02010800040101010101" pitchFamily="2" charset="-122"/>
                <a:ea typeface="华文新魏" panose="02010800040101010101" pitchFamily="2" charset="-122"/>
              </a:rPr>
              <a:t>(2)</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grpSp>
        <p:nvGrpSpPr>
          <p:cNvPr id="48132" name="Group 69">
            <a:extLst>
              <a:ext uri="{FF2B5EF4-FFF2-40B4-BE49-F238E27FC236}">
                <a16:creationId xmlns:a16="http://schemas.microsoft.com/office/drawing/2014/main" id="{66E807A1-8921-42BB-8FFF-B39D33428957}"/>
              </a:ext>
            </a:extLst>
          </p:cNvPr>
          <p:cNvGrpSpPr>
            <a:grpSpLocks/>
          </p:cNvGrpSpPr>
          <p:nvPr/>
        </p:nvGrpSpPr>
        <p:grpSpPr bwMode="auto">
          <a:xfrm>
            <a:off x="539750" y="1774825"/>
            <a:ext cx="8353425" cy="4894263"/>
            <a:chOff x="340" y="1118"/>
            <a:chExt cx="5262" cy="3083"/>
          </a:xfrm>
        </p:grpSpPr>
        <p:sp>
          <p:nvSpPr>
            <p:cNvPr id="48133" name="Text Box 29">
              <a:extLst>
                <a:ext uri="{FF2B5EF4-FFF2-40B4-BE49-F238E27FC236}">
                  <a16:creationId xmlns:a16="http://schemas.microsoft.com/office/drawing/2014/main" id="{6EDE7EBF-982E-47EE-AA74-1A12D39ECBC3}"/>
                </a:ext>
              </a:extLst>
            </p:cNvPr>
            <p:cNvSpPr txBox="1">
              <a:spLocks noChangeArrowheads="1"/>
            </p:cNvSpPr>
            <p:nvPr/>
          </p:nvSpPr>
          <p:spPr bwMode="auto">
            <a:xfrm>
              <a:off x="2234" y="2523"/>
              <a:ext cx="614" cy="315"/>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134" name="Text Box 30">
              <a:extLst>
                <a:ext uri="{FF2B5EF4-FFF2-40B4-BE49-F238E27FC236}">
                  <a16:creationId xmlns:a16="http://schemas.microsoft.com/office/drawing/2014/main" id="{A64D9909-BB1D-42CA-BE3F-DB7EA129B98D}"/>
                </a:ext>
              </a:extLst>
            </p:cNvPr>
            <p:cNvSpPr txBox="1">
              <a:spLocks noChangeArrowheads="1"/>
            </p:cNvSpPr>
            <p:nvPr/>
          </p:nvSpPr>
          <p:spPr bwMode="auto">
            <a:xfrm>
              <a:off x="1392" y="1469"/>
              <a:ext cx="632" cy="43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48135" name="Text Box 31">
              <a:extLst>
                <a:ext uri="{FF2B5EF4-FFF2-40B4-BE49-F238E27FC236}">
                  <a16:creationId xmlns:a16="http://schemas.microsoft.com/office/drawing/2014/main" id="{E4B0B6E0-54EA-403A-BC7C-D577675FA377}"/>
                </a:ext>
              </a:extLst>
            </p:cNvPr>
            <p:cNvSpPr txBox="1">
              <a:spLocks noChangeArrowheads="1"/>
            </p:cNvSpPr>
            <p:nvPr/>
          </p:nvSpPr>
          <p:spPr bwMode="auto">
            <a:xfrm>
              <a:off x="1410" y="1118"/>
              <a:ext cx="614" cy="226"/>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盘块号</a:t>
              </a:r>
            </a:p>
          </p:txBody>
        </p:sp>
        <p:sp>
          <p:nvSpPr>
            <p:cNvPr id="48136" name="Text Box 32">
              <a:extLst>
                <a:ext uri="{FF2B5EF4-FFF2-40B4-BE49-F238E27FC236}">
                  <a16:creationId xmlns:a16="http://schemas.microsoft.com/office/drawing/2014/main" id="{88E9E20A-DD60-4AE8-A942-BC8FE7073DB8}"/>
                </a:ext>
              </a:extLst>
            </p:cNvPr>
            <p:cNvSpPr txBox="1">
              <a:spLocks noChangeArrowheads="1"/>
            </p:cNvSpPr>
            <p:nvPr/>
          </p:nvSpPr>
          <p:spPr bwMode="auto">
            <a:xfrm>
              <a:off x="1410" y="1907"/>
              <a:ext cx="614" cy="43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48137" name="Text Box 33">
              <a:extLst>
                <a:ext uri="{FF2B5EF4-FFF2-40B4-BE49-F238E27FC236}">
                  <a16:creationId xmlns:a16="http://schemas.microsoft.com/office/drawing/2014/main" id="{FD6270B2-DE10-4555-BF21-2A16F039B7E0}"/>
                </a:ext>
              </a:extLst>
            </p:cNvPr>
            <p:cNvSpPr txBox="1">
              <a:spLocks noChangeArrowheads="1"/>
            </p:cNvSpPr>
            <p:nvPr/>
          </p:nvSpPr>
          <p:spPr bwMode="auto">
            <a:xfrm>
              <a:off x="1410" y="2346"/>
              <a:ext cx="614" cy="43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138" name="Text Box 34">
              <a:extLst>
                <a:ext uri="{FF2B5EF4-FFF2-40B4-BE49-F238E27FC236}">
                  <a16:creationId xmlns:a16="http://schemas.microsoft.com/office/drawing/2014/main" id="{DBDE3169-A093-493C-A08D-55A1B1B36EC8}"/>
                </a:ext>
              </a:extLst>
            </p:cNvPr>
            <p:cNvSpPr txBox="1">
              <a:spLocks noChangeArrowheads="1"/>
            </p:cNvSpPr>
            <p:nvPr/>
          </p:nvSpPr>
          <p:spPr bwMode="auto">
            <a:xfrm>
              <a:off x="1410" y="2784"/>
              <a:ext cx="614" cy="437"/>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48139" name="Text Box 35">
              <a:extLst>
                <a:ext uri="{FF2B5EF4-FFF2-40B4-BE49-F238E27FC236}">
                  <a16:creationId xmlns:a16="http://schemas.microsoft.com/office/drawing/2014/main" id="{1F1DF311-A49C-465D-A1E5-53630A52CDF7}"/>
                </a:ext>
              </a:extLst>
            </p:cNvPr>
            <p:cNvSpPr txBox="1">
              <a:spLocks noChangeArrowheads="1"/>
            </p:cNvSpPr>
            <p:nvPr/>
          </p:nvSpPr>
          <p:spPr bwMode="auto">
            <a:xfrm>
              <a:off x="340" y="1319"/>
              <a:ext cx="737" cy="337"/>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文件</a:t>
              </a:r>
            </a:p>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控制块</a:t>
              </a:r>
            </a:p>
          </p:txBody>
        </p:sp>
        <p:sp>
          <p:nvSpPr>
            <p:cNvPr id="48140" name="Line 36">
              <a:extLst>
                <a:ext uri="{FF2B5EF4-FFF2-40B4-BE49-F238E27FC236}">
                  <a16:creationId xmlns:a16="http://schemas.microsoft.com/office/drawing/2014/main" id="{FCAB69BF-F23C-43F5-A561-2BD0D8203E8C}"/>
                </a:ext>
              </a:extLst>
            </p:cNvPr>
            <p:cNvSpPr>
              <a:spLocks noChangeShapeType="1"/>
            </p:cNvSpPr>
            <p:nvPr/>
          </p:nvSpPr>
          <p:spPr bwMode="auto">
            <a:xfrm flipV="1">
              <a:off x="1717" y="1319"/>
              <a:ext cx="517" cy="297"/>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1" name="Line 37">
              <a:extLst>
                <a:ext uri="{FF2B5EF4-FFF2-40B4-BE49-F238E27FC236}">
                  <a16:creationId xmlns:a16="http://schemas.microsoft.com/office/drawing/2014/main" id="{95E8E73B-FF87-4379-B0B7-4924DDE727E0}"/>
                </a:ext>
              </a:extLst>
            </p:cNvPr>
            <p:cNvSpPr>
              <a:spLocks noChangeShapeType="1"/>
            </p:cNvSpPr>
            <p:nvPr/>
          </p:nvSpPr>
          <p:spPr bwMode="auto">
            <a:xfrm flipV="1">
              <a:off x="1708" y="1935"/>
              <a:ext cx="526" cy="228"/>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2" name="Line 38">
              <a:extLst>
                <a:ext uri="{FF2B5EF4-FFF2-40B4-BE49-F238E27FC236}">
                  <a16:creationId xmlns:a16="http://schemas.microsoft.com/office/drawing/2014/main" id="{D746917E-3908-44B8-8499-B88CC83AFCF7}"/>
                </a:ext>
              </a:extLst>
            </p:cNvPr>
            <p:cNvSpPr>
              <a:spLocks noChangeShapeType="1"/>
            </p:cNvSpPr>
            <p:nvPr/>
          </p:nvSpPr>
          <p:spPr bwMode="auto">
            <a:xfrm>
              <a:off x="1761" y="3007"/>
              <a:ext cx="473"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3" name="Text Box 39">
              <a:extLst>
                <a:ext uri="{FF2B5EF4-FFF2-40B4-BE49-F238E27FC236}">
                  <a16:creationId xmlns:a16="http://schemas.microsoft.com/office/drawing/2014/main" id="{C32E77DF-3EF7-493E-A89A-05448166C900}"/>
                </a:ext>
              </a:extLst>
            </p:cNvPr>
            <p:cNvSpPr txBox="1">
              <a:spLocks noChangeArrowheads="1"/>
            </p:cNvSpPr>
            <p:nvPr/>
          </p:nvSpPr>
          <p:spPr bwMode="auto">
            <a:xfrm>
              <a:off x="445" y="2500"/>
              <a:ext cx="842" cy="410"/>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latin typeface="华文新魏" panose="02010800040101010101" pitchFamily="2" charset="-122"/>
                  <a:ea typeface="华文新魏" panose="02010800040101010101" pitchFamily="2" charset="-122"/>
                </a:rPr>
                <a:t>(a)</a:t>
              </a:r>
              <a:r>
                <a:rPr lang="zh-CN" altLang="en-US" sz="1800">
                  <a:solidFill>
                    <a:schemeClr val="accent2"/>
                  </a:solidFill>
                  <a:latin typeface="华文新魏" panose="02010800040101010101" pitchFamily="2" charset="-122"/>
                  <a:ea typeface="华文新魏" panose="02010800040101010101" pitchFamily="2" charset="-122"/>
                </a:rPr>
                <a:t>无键索</a:t>
              </a:r>
            </a:p>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引表</a:t>
              </a:r>
            </a:p>
          </p:txBody>
        </p:sp>
        <p:sp>
          <p:nvSpPr>
            <p:cNvPr id="48144" name="Text Box 40">
              <a:extLst>
                <a:ext uri="{FF2B5EF4-FFF2-40B4-BE49-F238E27FC236}">
                  <a16:creationId xmlns:a16="http://schemas.microsoft.com/office/drawing/2014/main" id="{9EC2C758-8ED5-4739-B93D-2B2B03389A72}"/>
                </a:ext>
              </a:extLst>
            </p:cNvPr>
            <p:cNvSpPr txBox="1">
              <a:spLocks noChangeArrowheads="1"/>
            </p:cNvSpPr>
            <p:nvPr/>
          </p:nvSpPr>
          <p:spPr bwMode="auto">
            <a:xfrm>
              <a:off x="2234" y="3007"/>
              <a:ext cx="614" cy="437"/>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48145" name="Text Box 41">
              <a:extLst>
                <a:ext uri="{FF2B5EF4-FFF2-40B4-BE49-F238E27FC236}">
                  <a16:creationId xmlns:a16="http://schemas.microsoft.com/office/drawing/2014/main" id="{D1B3863A-9464-454A-A213-45107F0FD224}"/>
                </a:ext>
              </a:extLst>
            </p:cNvPr>
            <p:cNvSpPr txBox="1">
              <a:spLocks noChangeArrowheads="1"/>
            </p:cNvSpPr>
            <p:nvPr/>
          </p:nvSpPr>
          <p:spPr bwMode="auto">
            <a:xfrm>
              <a:off x="2234" y="1994"/>
              <a:ext cx="614" cy="43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48146" name="Text Box 42">
              <a:extLst>
                <a:ext uri="{FF2B5EF4-FFF2-40B4-BE49-F238E27FC236}">
                  <a16:creationId xmlns:a16="http://schemas.microsoft.com/office/drawing/2014/main" id="{579D8A81-D50D-47D8-81DA-1A67FAA6A20E}"/>
                </a:ext>
              </a:extLst>
            </p:cNvPr>
            <p:cNvSpPr txBox="1">
              <a:spLocks noChangeArrowheads="1"/>
            </p:cNvSpPr>
            <p:nvPr/>
          </p:nvSpPr>
          <p:spPr bwMode="auto">
            <a:xfrm>
              <a:off x="2234" y="1324"/>
              <a:ext cx="614" cy="437"/>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48147" name="Line 43">
              <a:extLst>
                <a:ext uri="{FF2B5EF4-FFF2-40B4-BE49-F238E27FC236}">
                  <a16:creationId xmlns:a16="http://schemas.microsoft.com/office/drawing/2014/main" id="{62BE3223-DDB5-4C96-8EBB-BE61A8D41254}"/>
                </a:ext>
              </a:extLst>
            </p:cNvPr>
            <p:cNvSpPr>
              <a:spLocks noChangeShapeType="1"/>
            </p:cNvSpPr>
            <p:nvPr/>
          </p:nvSpPr>
          <p:spPr bwMode="auto">
            <a:xfrm>
              <a:off x="1077" y="1487"/>
              <a:ext cx="31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8" name="Text Box 44">
              <a:extLst>
                <a:ext uri="{FF2B5EF4-FFF2-40B4-BE49-F238E27FC236}">
                  <a16:creationId xmlns:a16="http://schemas.microsoft.com/office/drawing/2014/main" id="{7ACE706A-A35C-40F6-9B02-89EAD51F859B}"/>
                </a:ext>
              </a:extLst>
            </p:cNvPr>
            <p:cNvSpPr txBox="1">
              <a:spLocks noChangeArrowheads="1"/>
            </p:cNvSpPr>
            <p:nvPr/>
          </p:nvSpPr>
          <p:spPr bwMode="auto">
            <a:xfrm>
              <a:off x="1708" y="3514"/>
              <a:ext cx="1716" cy="687"/>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noProof="1">
                  <a:solidFill>
                    <a:schemeClr val="accent2"/>
                  </a:solidFill>
                  <a:latin typeface="华文新魏" panose="02010800040101010101" pitchFamily="2" charset="-122"/>
                  <a:ea typeface="华文新魏" panose="02010800040101010101" pitchFamily="2" charset="-122"/>
                </a:rPr>
                <a:t>两种索引文件</a:t>
              </a:r>
              <a:endParaRPr lang="zh-CN" altLang="en-US" sz="3200">
                <a:solidFill>
                  <a:schemeClr val="accent2"/>
                </a:solidFill>
                <a:latin typeface="华文新魏" panose="02010800040101010101" pitchFamily="2" charset="-122"/>
                <a:ea typeface="华文新魏" panose="02010800040101010101" pitchFamily="2" charset="-122"/>
              </a:endParaRPr>
            </a:p>
            <a:p>
              <a:pPr eaLnBrk="1" hangingPunct="1"/>
              <a:r>
                <a:rPr lang="zh-CN" altLang="en-US" sz="3200" noProof="1">
                  <a:solidFill>
                    <a:schemeClr val="accent2"/>
                  </a:solidFill>
                  <a:latin typeface="华文新魏" panose="02010800040101010101" pitchFamily="2" charset="-122"/>
                  <a:ea typeface="华文新魏" panose="02010800040101010101" pitchFamily="2" charset="-122"/>
                </a:rPr>
                <a:t>结构示意图</a:t>
              </a:r>
            </a:p>
            <a:p>
              <a:pPr eaLnBrk="1" hangingPunct="1"/>
              <a:endParaRPr lang="en-US" altLang="zh-CN" sz="3200">
                <a:solidFill>
                  <a:schemeClr val="accent2"/>
                </a:solidFill>
                <a:latin typeface="华文新魏" panose="02010800040101010101" pitchFamily="2" charset="-122"/>
                <a:ea typeface="华文新魏" panose="02010800040101010101" pitchFamily="2" charset="-122"/>
              </a:endParaRPr>
            </a:p>
          </p:txBody>
        </p:sp>
        <p:sp>
          <p:nvSpPr>
            <p:cNvPr id="48149" name="Text Box 46">
              <a:extLst>
                <a:ext uri="{FF2B5EF4-FFF2-40B4-BE49-F238E27FC236}">
                  <a16:creationId xmlns:a16="http://schemas.microsoft.com/office/drawing/2014/main" id="{19CF9B67-6AA5-4CB8-9BAE-8810E1C36167}"/>
                </a:ext>
              </a:extLst>
            </p:cNvPr>
            <p:cNvSpPr txBox="1">
              <a:spLocks noChangeArrowheads="1"/>
            </p:cNvSpPr>
            <p:nvPr/>
          </p:nvSpPr>
          <p:spPr bwMode="auto">
            <a:xfrm>
              <a:off x="4971" y="2387"/>
              <a:ext cx="613" cy="283"/>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150" name="Text Box 48">
              <a:extLst>
                <a:ext uri="{FF2B5EF4-FFF2-40B4-BE49-F238E27FC236}">
                  <a16:creationId xmlns:a16="http://schemas.microsoft.com/office/drawing/2014/main" id="{65D445E7-3AE4-4919-8A66-B40EEABD3876}"/>
                </a:ext>
              </a:extLst>
            </p:cNvPr>
            <p:cNvSpPr txBox="1">
              <a:spLocks noChangeArrowheads="1"/>
            </p:cNvSpPr>
            <p:nvPr/>
          </p:nvSpPr>
          <p:spPr bwMode="auto">
            <a:xfrm>
              <a:off x="3813" y="1448"/>
              <a:ext cx="474" cy="43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latin typeface="华文新魏" panose="02010800040101010101" pitchFamily="2" charset="-122"/>
                  <a:ea typeface="华文新魏" panose="02010800040101010101" pitchFamily="2" charset="-122"/>
                </a:rPr>
                <a:t>Key 1</a:t>
              </a:r>
            </a:p>
          </p:txBody>
        </p:sp>
        <p:sp>
          <p:nvSpPr>
            <p:cNvPr id="48151" name="Text Box 49">
              <a:extLst>
                <a:ext uri="{FF2B5EF4-FFF2-40B4-BE49-F238E27FC236}">
                  <a16:creationId xmlns:a16="http://schemas.microsoft.com/office/drawing/2014/main" id="{40FB78B7-B5E8-442C-8245-4D540EDD7023}"/>
                </a:ext>
              </a:extLst>
            </p:cNvPr>
            <p:cNvSpPr txBox="1">
              <a:spLocks noChangeArrowheads="1"/>
            </p:cNvSpPr>
            <p:nvPr/>
          </p:nvSpPr>
          <p:spPr bwMode="auto">
            <a:xfrm>
              <a:off x="4287" y="1448"/>
              <a:ext cx="473" cy="43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grpSp>
          <p:nvGrpSpPr>
            <p:cNvPr id="48152" name="Group 68">
              <a:extLst>
                <a:ext uri="{FF2B5EF4-FFF2-40B4-BE49-F238E27FC236}">
                  <a16:creationId xmlns:a16="http://schemas.microsoft.com/office/drawing/2014/main" id="{D5EAD791-173C-490B-9FC7-49DBEF0EF5CB}"/>
                </a:ext>
              </a:extLst>
            </p:cNvPr>
            <p:cNvGrpSpPr>
              <a:grpSpLocks/>
            </p:cNvGrpSpPr>
            <p:nvPr/>
          </p:nvGrpSpPr>
          <p:grpSpPr bwMode="auto">
            <a:xfrm>
              <a:off x="3813" y="1142"/>
              <a:ext cx="947" cy="247"/>
              <a:chOff x="3813" y="960"/>
              <a:chExt cx="947" cy="247"/>
            </a:xfrm>
          </p:grpSpPr>
          <p:sp>
            <p:nvSpPr>
              <p:cNvPr id="48168" name="Text Box 50">
                <a:extLst>
                  <a:ext uri="{FF2B5EF4-FFF2-40B4-BE49-F238E27FC236}">
                    <a16:creationId xmlns:a16="http://schemas.microsoft.com/office/drawing/2014/main" id="{B5DDBC65-85D9-482E-9B11-9124A2B7B14D}"/>
                  </a:ext>
                </a:extLst>
              </p:cNvPr>
              <p:cNvSpPr txBox="1">
                <a:spLocks noChangeArrowheads="1"/>
              </p:cNvSpPr>
              <p:nvPr/>
            </p:nvSpPr>
            <p:spPr bwMode="auto">
              <a:xfrm>
                <a:off x="3813" y="960"/>
                <a:ext cx="501" cy="24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记录键</a:t>
                </a:r>
              </a:p>
              <a:p>
                <a:pPr eaLnBrk="1" hangingPunct="1"/>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169" name="Text Box 51">
                <a:extLst>
                  <a:ext uri="{FF2B5EF4-FFF2-40B4-BE49-F238E27FC236}">
                    <a16:creationId xmlns:a16="http://schemas.microsoft.com/office/drawing/2014/main" id="{E8E65073-A635-4514-BC4F-90532BBCCD67}"/>
                  </a:ext>
                </a:extLst>
              </p:cNvPr>
              <p:cNvSpPr txBox="1">
                <a:spLocks noChangeArrowheads="1"/>
              </p:cNvSpPr>
              <p:nvPr/>
            </p:nvSpPr>
            <p:spPr bwMode="auto">
              <a:xfrm>
                <a:off x="4287" y="960"/>
                <a:ext cx="473" cy="24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盘块号</a:t>
                </a:r>
              </a:p>
            </p:txBody>
          </p:sp>
        </p:grpSp>
        <p:sp>
          <p:nvSpPr>
            <p:cNvPr id="48153" name="Text Box 52">
              <a:extLst>
                <a:ext uri="{FF2B5EF4-FFF2-40B4-BE49-F238E27FC236}">
                  <a16:creationId xmlns:a16="http://schemas.microsoft.com/office/drawing/2014/main" id="{2A7A9594-6E0D-4AB3-BCDD-68B9FC56A5D4}"/>
                </a:ext>
              </a:extLst>
            </p:cNvPr>
            <p:cNvSpPr txBox="1">
              <a:spLocks noChangeArrowheads="1"/>
            </p:cNvSpPr>
            <p:nvPr/>
          </p:nvSpPr>
          <p:spPr bwMode="auto">
            <a:xfrm>
              <a:off x="3813" y="1890"/>
              <a:ext cx="474" cy="437"/>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latin typeface="华文新魏" panose="02010800040101010101" pitchFamily="2" charset="-122"/>
                  <a:ea typeface="华文新魏" panose="02010800040101010101" pitchFamily="2" charset="-122"/>
                </a:rPr>
                <a:t>Key 2</a:t>
              </a:r>
            </a:p>
          </p:txBody>
        </p:sp>
        <p:sp>
          <p:nvSpPr>
            <p:cNvPr id="48154" name="Text Box 53">
              <a:extLst>
                <a:ext uri="{FF2B5EF4-FFF2-40B4-BE49-F238E27FC236}">
                  <a16:creationId xmlns:a16="http://schemas.microsoft.com/office/drawing/2014/main" id="{1BD18361-6605-4D7E-8213-C10F99155AAF}"/>
                </a:ext>
              </a:extLst>
            </p:cNvPr>
            <p:cNvSpPr txBox="1">
              <a:spLocks noChangeArrowheads="1"/>
            </p:cNvSpPr>
            <p:nvPr/>
          </p:nvSpPr>
          <p:spPr bwMode="auto">
            <a:xfrm>
              <a:off x="4287" y="1887"/>
              <a:ext cx="473" cy="43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48155" name="Text Box 54">
              <a:extLst>
                <a:ext uri="{FF2B5EF4-FFF2-40B4-BE49-F238E27FC236}">
                  <a16:creationId xmlns:a16="http://schemas.microsoft.com/office/drawing/2014/main" id="{AF7F7553-5C45-424D-BCC0-B09F922AB38E}"/>
                </a:ext>
              </a:extLst>
            </p:cNvPr>
            <p:cNvSpPr txBox="1">
              <a:spLocks noChangeArrowheads="1"/>
            </p:cNvSpPr>
            <p:nvPr/>
          </p:nvSpPr>
          <p:spPr bwMode="auto">
            <a:xfrm>
              <a:off x="3813" y="2325"/>
              <a:ext cx="474" cy="43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156" name="Text Box 55">
              <a:extLst>
                <a:ext uri="{FF2B5EF4-FFF2-40B4-BE49-F238E27FC236}">
                  <a16:creationId xmlns:a16="http://schemas.microsoft.com/office/drawing/2014/main" id="{6FAA09C7-F30F-4DB6-970B-C73ED1F82341}"/>
                </a:ext>
              </a:extLst>
            </p:cNvPr>
            <p:cNvSpPr txBox="1">
              <a:spLocks noChangeArrowheads="1"/>
            </p:cNvSpPr>
            <p:nvPr/>
          </p:nvSpPr>
          <p:spPr bwMode="auto">
            <a:xfrm>
              <a:off x="4287" y="2325"/>
              <a:ext cx="473" cy="43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157" name="Text Box 56">
              <a:extLst>
                <a:ext uri="{FF2B5EF4-FFF2-40B4-BE49-F238E27FC236}">
                  <a16:creationId xmlns:a16="http://schemas.microsoft.com/office/drawing/2014/main" id="{490ECC94-AC57-4441-9794-3244DDBBCC79}"/>
                </a:ext>
              </a:extLst>
            </p:cNvPr>
            <p:cNvSpPr txBox="1">
              <a:spLocks noChangeArrowheads="1"/>
            </p:cNvSpPr>
            <p:nvPr/>
          </p:nvSpPr>
          <p:spPr bwMode="auto">
            <a:xfrm>
              <a:off x="3813" y="2766"/>
              <a:ext cx="474" cy="437"/>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latin typeface="华文新魏" panose="02010800040101010101" pitchFamily="2" charset="-122"/>
                  <a:ea typeface="华文新魏" panose="02010800040101010101" pitchFamily="2" charset="-122"/>
                </a:rPr>
                <a:t>Key N</a:t>
              </a:r>
            </a:p>
          </p:txBody>
        </p:sp>
        <p:sp>
          <p:nvSpPr>
            <p:cNvPr id="48158" name="Text Box 57">
              <a:extLst>
                <a:ext uri="{FF2B5EF4-FFF2-40B4-BE49-F238E27FC236}">
                  <a16:creationId xmlns:a16="http://schemas.microsoft.com/office/drawing/2014/main" id="{476F7368-AB0A-4A2D-92E5-208E43FC6212}"/>
                </a:ext>
              </a:extLst>
            </p:cNvPr>
            <p:cNvSpPr txBox="1">
              <a:spLocks noChangeArrowheads="1"/>
            </p:cNvSpPr>
            <p:nvPr/>
          </p:nvSpPr>
          <p:spPr bwMode="auto">
            <a:xfrm>
              <a:off x="4287" y="2763"/>
              <a:ext cx="473" cy="438"/>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48159" name="Line 58">
              <a:extLst>
                <a:ext uri="{FF2B5EF4-FFF2-40B4-BE49-F238E27FC236}">
                  <a16:creationId xmlns:a16="http://schemas.microsoft.com/office/drawing/2014/main" id="{93B31974-2E27-417C-AF2C-7A7C317BF769}"/>
                </a:ext>
              </a:extLst>
            </p:cNvPr>
            <p:cNvSpPr>
              <a:spLocks noChangeShapeType="1"/>
            </p:cNvSpPr>
            <p:nvPr/>
          </p:nvSpPr>
          <p:spPr bwMode="auto">
            <a:xfrm flipV="1">
              <a:off x="4593" y="1488"/>
              <a:ext cx="378" cy="128"/>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0" name="Line 59">
              <a:extLst>
                <a:ext uri="{FF2B5EF4-FFF2-40B4-BE49-F238E27FC236}">
                  <a16:creationId xmlns:a16="http://schemas.microsoft.com/office/drawing/2014/main" id="{9884D576-7F37-4D9B-882B-DD4676D5D116}"/>
                </a:ext>
              </a:extLst>
            </p:cNvPr>
            <p:cNvSpPr>
              <a:spLocks noChangeShapeType="1"/>
            </p:cNvSpPr>
            <p:nvPr/>
          </p:nvSpPr>
          <p:spPr bwMode="auto">
            <a:xfrm flipV="1">
              <a:off x="4550" y="1994"/>
              <a:ext cx="421" cy="59"/>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1" name="Line 60">
              <a:extLst>
                <a:ext uri="{FF2B5EF4-FFF2-40B4-BE49-F238E27FC236}">
                  <a16:creationId xmlns:a16="http://schemas.microsoft.com/office/drawing/2014/main" id="{5A30462A-88F2-4C5F-8C28-FF3ECEFB07A7}"/>
                </a:ext>
              </a:extLst>
            </p:cNvPr>
            <p:cNvSpPr>
              <a:spLocks noChangeShapeType="1"/>
            </p:cNvSpPr>
            <p:nvPr/>
          </p:nvSpPr>
          <p:spPr bwMode="auto">
            <a:xfrm>
              <a:off x="4550" y="3007"/>
              <a:ext cx="421"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2" name="Text Box 61">
              <a:extLst>
                <a:ext uri="{FF2B5EF4-FFF2-40B4-BE49-F238E27FC236}">
                  <a16:creationId xmlns:a16="http://schemas.microsoft.com/office/drawing/2014/main" id="{14B669DA-6094-4958-B923-6D62358EE164}"/>
                </a:ext>
              </a:extLst>
            </p:cNvPr>
            <p:cNvSpPr txBox="1">
              <a:spLocks noChangeArrowheads="1"/>
            </p:cNvSpPr>
            <p:nvPr/>
          </p:nvSpPr>
          <p:spPr bwMode="auto">
            <a:xfrm>
              <a:off x="4971" y="3007"/>
              <a:ext cx="613" cy="33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48163" name="Text Box 62">
              <a:extLst>
                <a:ext uri="{FF2B5EF4-FFF2-40B4-BE49-F238E27FC236}">
                  <a16:creationId xmlns:a16="http://schemas.microsoft.com/office/drawing/2014/main" id="{4E4A5095-BD46-493B-B960-5CD459FE3B1E}"/>
                </a:ext>
              </a:extLst>
            </p:cNvPr>
            <p:cNvSpPr txBox="1">
              <a:spLocks noChangeArrowheads="1"/>
            </p:cNvSpPr>
            <p:nvPr/>
          </p:nvSpPr>
          <p:spPr bwMode="auto">
            <a:xfrm>
              <a:off x="4971" y="1994"/>
              <a:ext cx="613" cy="270"/>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48164" name="Text Box 63">
              <a:extLst>
                <a:ext uri="{FF2B5EF4-FFF2-40B4-BE49-F238E27FC236}">
                  <a16:creationId xmlns:a16="http://schemas.microsoft.com/office/drawing/2014/main" id="{D81102DB-AFEA-46BA-9BB8-5E4BCBFC1192}"/>
                </a:ext>
              </a:extLst>
            </p:cNvPr>
            <p:cNvSpPr txBox="1">
              <a:spLocks noChangeArrowheads="1"/>
            </p:cNvSpPr>
            <p:nvPr/>
          </p:nvSpPr>
          <p:spPr bwMode="auto">
            <a:xfrm>
              <a:off x="4988" y="1388"/>
              <a:ext cx="614" cy="26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48165" name="Text Box 64">
              <a:extLst>
                <a:ext uri="{FF2B5EF4-FFF2-40B4-BE49-F238E27FC236}">
                  <a16:creationId xmlns:a16="http://schemas.microsoft.com/office/drawing/2014/main" id="{212418C4-3A6A-4374-A4DE-35A9994529A7}"/>
                </a:ext>
              </a:extLst>
            </p:cNvPr>
            <p:cNvSpPr txBox="1">
              <a:spLocks noChangeArrowheads="1"/>
            </p:cNvSpPr>
            <p:nvPr/>
          </p:nvSpPr>
          <p:spPr bwMode="auto">
            <a:xfrm>
              <a:off x="2971" y="2332"/>
              <a:ext cx="737" cy="410"/>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solidFill>
                    <a:schemeClr val="accent2"/>
                  </a:solidFill>
                  <a:latin typeface="华文新魏" panose="02010800040101010101" pitchFamily="2" charset="-122"/>
                  <a:ea typeface="华文新魏" panose="02010800040101010101" pitchFamily="2" charset="-122"/>
                </a:rPr>
                <a:t>(b)</a:t>
              </a:r>
              <a:r>
                <a:rPr lang="zh-CN" altLang="en-US" sz="1800">
                  <a:solidFill>
                    <a:schemeClr val="accent2"/>
                  </a:solidFill>
                  <a:latin typeface="华文新魏" panose="02010800040101010101" pitchFamily="2" charset="-122"/>
                  <a:ea typeface="华文新魏" panose="02010800040101010101" pitchFamily="2" charset="-122"/>
                </a:rPr>
                <a:t>有键索引表</a:t>
              </a:r>
            </a:p>
          </p:txBody>
        </p:sp>
        <p:sp>
          <p:nvSpPr>
            <p:cNvPr id="48166" name="Text Box 65">
              <a:extLst>
                <a:ext uri="{FF2B5EF4-FFF2-40B4-BE49-F238E27FC236}">
                  <a16:creationId xmlns:a16="http://schemas.microsoft.com/office/drawing/2014/main" id="{85AD0FE0-CA26-48B3-8D8B-F4C4AFBB7E40}"/>
                </a:ext>
              </a:extLst>
            </p:cNvPr>
            <p:cNvSpPr txBox="1">
              <a:spLocks noChangeArrowheads="1"/>
            </p:cNvSpPr>
            <p:nvPr/>
          </p:nvSpPr>
          <p:spPr bwMode="auto">
            <a:xfrm>
              <a:off x="2971" y="1319"/>
              <a:ext cx="684" cy="337"/>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文件</a:t>
              </a:r>
            </a:p>
            <a:p>
              <a:pPr algn="ctr" eaLnBrk="1" hangingPunct="1"/>
              <a:r>
                <a:rPr lang="zh-CN" altLang="en-US" sz="1800">
                  <a:solidFill>
                    <a:schemeClr val="accent2"/>
                  </a:solidFill>
                  <a:latin typeface="华文新魏" panose="02010800040101010101" pitchFamily="2" charset="-122"/>
                  <a:ea typeface="华文新魏" panose="02010800040101010101" pitchFamily="2" charset="-122"/>
                </a:rPr>
                <a:t>控制块</a:t>
              </a:r>
            </a:p>
          </p:txBody>
        </p:sp>
        <p:sp>
          <p:nvSpPr>
            <p:cNvPr id="48167" name="Line 66">
              <a:extLst>
                <a:ext uri="{FF2B5EF4-FFF2-40B4-BE49-F238E27FC236}">
                  <a16:creationId xmlns:a16="http://schemas.microsoft.com/office/drawing/2014/main" id="{F16FCAD4-9D39-4995-8740-512B0A673240}"/>
                </a:ext>
              </a:extLst>
            </p:cNvPr>
            <p:cNvSpPr>
              <a:spLocks noChangeShapeType="1"/>
            </p:cNvSpPr>
            <p:nvPr/>
          </p:nvSpPr>
          <p:spPr bwMode="auto">
            <a:xfrm>
              <a:off x="3602" y="1488"/>
              <a:ext cx="21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374EB3C-9CB8-472C-A695-05DE054D4082}"/>
              </a:ext>
            </a:extLst>
          </p:cNvPr>
          <p:cNvSpPr>
            <a:spLocks noGrp="1" noChangeArrowheads="1"/>
          </p:cNvSpPr>
          <p:nvPr>
            <p:ph type="title"/>
          </p:nvPr>
        </p:nvSpPr>
        <p:spPr>
          <a:xfrm>
            <a:off x="152400" y="381000"/>
            <a:ext cx="7772400" cy="1143000"/>
          </a:xfrm>
        </p:spPr>
        <p:txBody>
          <a:bodyPr/>
          <a:lstStyle/>
          <a:p>
            <a:pPr eaLnBrk="1" hangingPunct="1"/>
            <a:r>
              <a:rPr lang="zh-CN" altLang="en-US" sz="4800">
                <a:solidFill>
                  <a:srgbClr val="009900"/>
                </a:solidFill>
                <a:latin typeface="华文新魏" panose="02010800040101010101" pitchFamily="2" charset="-122"/>
                <a:ea typeface="华文新魏" panose="02010800040101010101" pitchFamily="2" charset="-122"/>
              </a:rPr>
              <a:t>索引文件</a:t>
            </a:r>
            <a:r>
              <a:rPr lang="en-US" altLang="zh-CN" sz="4800">
                <a:solidFill>
                  <a:srgbClr val="009900"/>
                </a:solidFill>
                <a:latin typeface="华文新魏" panose="02010800040101010101" pitchFamily="2" charset="-122"/>
                <a:ea typeface="华文新魏" panose="02010800040101010101" pitchFamily="2" charset="-122"/>
              </a:rPr>
              <a:t>(3)</a:t>
            </a:r>
            <a:br>
              <a:rPr lang="en-US" altLang="zh-CN" sz="4800">
                <a:solidFill>
                  <a:srgbClr val="009900"/>
                </a:solidFill>
                <a:latin typeface="华文新魏" panose="02010800040101010101" pitchFamily="2" charset="-122"/>
                <a:ea typeface="华文新魏" panose="02010800040101010101" pitchFamily="2" charset="-122"/>
              </a:rPr>
            </a:br>
            <a:r>
              <a:rPr lang="zh-CN" altLang="en-US" sz="3600">
                <a:solidFill>
                  <a:srgbClr val="009900"/>
                </a:solidFill>
                <a:latin typeface="华文新魏" panose="02010800040101010101" pitchFamily="2" charset="-122"/>
                <a:ea typeface="华文新魏" panose="02010800040101010101" pitchFamily="2" charset="-122"/>
              </a:rPr>
              <a:t>索引顺序文件</a:t>
            </a:r>
          </a:p>
        </p:txBody>
      </p:sp>
      <p:sp>
        <p:nvSpPr>
          <p:cNvPr id="49155" name="Rectangle 3">
            <a:extLst>
              <a:ext uri="{FF2B5EF4-FFF2-40B4-BE49-F238E27FC236}">
                <a16:creationId xmlns:a16="http://schemas.microsoft.com/office/drawing/2014/main" id="{01A4E288-F2BC-494E-9657-61336FA15583}"/>
              </a:ext>
            </a:extLst>
          </p:cNvPr>
          <p:cNvSpPr>
            <a:spLocks noGrp="1" noChangeArrowheads="1"/>
          </p:cNvSpPr>
          <p:nvPr>
            <p:ph type="body" idx="1"/>
          </p:nvPr>
        </p:nvSpPr>
        <p:spPr>
          <a:xfrm>
            <a:off x="304800" y="1676400"/>
            <a:ext cx="8686800" cy="4953000"/>
          </a:xfrm>
        </p:spPr>
        <p:txBody>
          <a:bodyPr/>
          <a:lstStyle/>
          <a:p>
            <a:pPr algn="just" eaLnBrk="1" hangingPunct="1">
              <a:lnSpc>
                <a:spcPct val="90000"/>
              </a:lnSpc>
            </a:pPr>
            <a:r>
              <a:rPr lang="zh-CN" altLang="en-US" sz="2800">
                <a:latin typeface="华文新魏" panose="02010800040101010101" pitchFamily="2" charset="-122"/>
                <a:ea typeface="华文新魏" panose="02010800040101010101" pitchFamily="2" charset="-122"/>
              </a:rPr>
              <a:t>索引顺序文件是顺序文件的扩展，各记录本身在介质上也顺序排列，有直接处理和修改记录的能力。</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索引顺序文件能象顺序文件一样进行快速顺序处理，既允许按物理存放次序（记录出现的次序）；也允许按逻辑顺序（由记录主键决定的次序）进行处理。</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二级索引。二级索引表的表项列出一级索引表每一块最后一个索引项的键值及该索引表区的地址，若干个记录的索引本身也是一种记录。查找时先查看二级索引表找到某键所在的索引表区地址，再搜索一级索引表找出数据记录。</a:t>
            </a:r>
          </a:p>
          <a:p>
            <a:pPr algn="just" eaLnBrk="1" hangingPunct="1">
              <a:lnSpc>
                <a:spcPct val="90000"/>
              </a:lnSpc>
            </a:pPr>
            <a:r>
              <a:rPr lang="zh-CN" altLang="en-US" sz="2800">
                <a:latin typeface="华文新魏" panose="02010800040101010101" pitchFamily="2" charset="-122"/>
                <a:ea typeface="华文新魏" panose="02010800040101010101" pitchFamily="2" charset="-122"/>
              </a:rPr>
              <a:t>三级索引。</a:t>
            </a:r>
          </a:p>
          <a:p>
            <a:pPr eaLnBrk="1" hangingPunct="1">
              <a:lnSpc>
                <a:spcPct val="90000"/>
              </a:lnSpc>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4EEF86D-A588-41D0-BFAE-BC2DD7DDF982}"/>
              </a:ext>
            </a:extLst>
          </p:cNvPr>
          <p:cNvSpPr>
            <a:spLocks noGrp="1" noChangeArrowheads="1"/>
          </p:cNvSpPr>
          <p:nvPr>
            <p:ph type="title"/>
          </p:nvPr>
        </p:nvSpPr>
        <p:spPr>
          <a:xfrm>
            <a:off x="228600" y="501650"/>
            <a:ext cx="8596313" cy="1403350"/>
          </a:xfrm>
        </p:spPr>
        <p:txBody>
          <a:bodyPr/>
          <a:lstStyle/>
          <a:p>
            <a:pPr eaLnBrk="1" hangingPunct="1"/>
            <a:r>
              <a:rPr lang="zh-CN" altLang="en-US" sz="5400">
                <a:solidFill>
                  <a:srgbClr val="009900"/>
                </a:solidFill>
                <a:latin typeface="华文新魏" panose="02010800040101010101" pitchFamily="2" charset="-122"/>
                <a:ea typeface="华文新魏" panose="02010800040101010101" pitchFamily="2" charset="-122"/>
              </a:rPr>
              <a:t>索引文件</a:t>
            </a:r>
            <a:r>
              <a:rPr lang="en-US" altLang="zh-CN" sz="5400">
                <a:solidFill>
                  <a:srgbClr val="009900"/>
                </a:solidFill>
                <a:latin typeface="华文新魏" panose="02010800040101010101" pitchFamily="2" charset="-122"/>
                <a:ea typeface="华文新魏" panose="02010800040101010101" pitchFamily="2" charset="-122"/>
              </a:rPr>
              <a:t>(4)</a:t>
            </a:r>
            <a:r>
              <a:rPr lang="en-US" altLang="zh-CN">
                <a:solidFill>
                  <a:srgbClr val="009900"/>
                </a:solidFill>
                <a:latin typeface="华文新魏" panose="02010800040101010101" pitchFamily="2" charset="-122"/>
                <a:ea typeface="华文新魏" panose="02010800040101010101" pitchFamily="2" charset="-122"/>
              </a:rPr>
              <a:t> </a:t>
            </a:r>
            <a:br>
              <a:rPr lang="en-US" altLang="zh-CN">
                <a:solidFill>
                  <a:srgbClr val="009900"/>
                </a:solidFill>
                <a:latin typeface="华文新魏" panose="02010800040101010101" pitchFamily="2" charset="-122"/>
                <a:ea typeface="华文新魏" panose="02010800040101010101" pitchFamily="2" charset="-122"/>
              </a:rPr>
            </a:br>
            <a:r>
              <a:rPr lang="en-US" altLang="zh-CN" sz="3600">
                <a:solidFill>
                  <a:srgbClr val="009900"/>
                </a:solidFill>
                <a:latin typeface="华文新魏" panose="02010800040101010101" pitchFamily="2" charset="-122"/>
                <a:ea typeface="华文新魏" panose="02010800040101010101" pitchFamily="2" charset="-122"/>
              </a:rPr>
              <a:t>UNIX/Linux</a:t>
            </a:r>
            <a:r>
              <a:rPr lang="zh-CN" altLang="en-US" sz="3600">
                <a:solidFill>
                  <a:srgbClr val="009900"/>
                </a:solidFill>
                <a:latin typeface="华文新魏" panose="02010800040101010101" pitchFamily="2" charset="-122"/>
                <a:ea typeface="华文新魏" panose="02010800040101010101" pitchFamily="2" charset="-122"/>
              </a:rPr>
              <a:t>多重索引结构</a:t>
            </a:r>
            <a:br>
              <a:rPr lang="zh-CN" altLang="en-US">
                <a:solidFill>
                  <a:srgbClr val="FF0000"/>
                </a:solidFill>
                <a:latin typeface="华文新魏" panose="02010800040101010101" pitchFamily="2" charset="-122"/>
                <a:ea typeface="华文新魏" panose="02010800040101010101" pitchFamily="2" charset="-122"/>
              </a:rPr>
            </a:br>
            <a:endParaRPr lang="zh-CN" altLang="en-US">
              <a:solidFill>
                <a:srgbClr val="FF0000"/>
              </a:solidFill>
              <a:latin typeface="华文新魏" panose="02010800040101010101" pitchFamily="2" charset="-122"/>
              <a:ea typeface="华文新魏" panose="02010800040101010101" pitchFamily="2" charset="-122"/>
            </a:endParaRPr>
          </a:p>
        </p:txBody>
      </p:sp>
      <p:grpSp>
        <p:nvGrpSpPr>
          <p:cNvPr id="50179" name="Group 115">
            <a:extLst>
              <a:ext uri="{FF2B5EF4-FFF2-40B4-BE49-F238E27FC236}">
                <a16:creationId xmlns:a16="http://schemas.microsoft.com/office/drawing/2014/main" id="{C8A7FA85-F67C-46A7-8585-9D2886613DEE}"/>
              </a:ext>
            </a:extLst>
          </p:cNvPr>
          <p:cNvGrpSpPr>
            <a:grpSpLocks/>
          </p:cNvGrpSpPr>
          <p:nvPr/>
        </p:nvGrpSpPr>
        <p:grpSpPr bwMode="auto">
          <a:xfrm>
            <a:off x="1193800" y="1524000"/>
            <a:ext cx="6197600" cy="5181600"/>
            <a:chOff x="752" y="960"/>
            <a:chExt cx="3904" cy="3264"/>
          </a:xfrm>
        </p:grpSpPr>
        <p:sp>
          <p:nvSpPr>
            <p:cNvPr id="50180" name="Text Box 5">
              <a:extLst>
                <a:ext uri="{FF2B5EF4-FFF2-40B4-BE49-F238E27FC236}">
                  <a16:creationId xmlns:a16="http://schemas.microsoft.com/office/drawing/2014/main" id="{DDBFF518-45E4-4092-B840-3ADB6751568F}"/>
                </a:ext>
              </a:extLst>
            </p:cNvPr>
            <p:cNvSpPr txBox="1">
              <a:spLocks noChangeArrowheads="1"/>
            </p:cNvSpPr>
            <p:nvPr/>
          </p:nvSpPr>
          <p:spPr bwMode="auto">
            <a:xfrm>
              <a:off x="752" y="96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181" name="Text Box 6">
              <a:extLst>
                <a:ext uri="{FF2B5EF4-FFF2-40B4-BE49-F238E27FC236}">
                  <a16:creationId xmlns:a16="http://schemas.microsoft.com/office/drawing/2014/main" id="{7B168378-A2E7-44C8-8723-D586AFAC60BF}"/>
                </a:ext>
              </a:extLst>
            </p:cNvPr>
            <p:cNvSpPr txBox="1">
              <a:spLocks noChangeArrowheads="1"/>
            </p:cNvSpPr>
            <p:nvPr/>
          </p:nvSpPr>
          <p:spPr bwMode="auto">
            <a:xfrm>
              <a:off x="752" y="108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a:t>
              </a:r>
            </a:p>
          </p:txBody>
        </p:sp>
        <p:sp>
          <p:nvSpPr>
            <p:cNvPr id="50182" name="Text Box 7">
              <a:extLst>
                <a:ext uri="{FF2B5EF4-FFF2-40B4-BE49-F238E27FC236}">
                  <a16:creationId xmlns:a16="http://schemas.microsoft.com/office/drawing/2014/main" id="{201302EE-F50E-4B42-A71A-7928287E868F}"/>
                </a:ext>
              </a:extLst>
            </p:cNvPr>
            <p:cNvSpPr txBox="1">
              <a:spLocks noChangeArrowheads="1"/>
            </p:cNvSpPr>
            <p:nvPr/>
          </p:nvSpPr>
          <p:spPr bwMode="auto">
            <a:xfrm>
              <a:off x="752" y="120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2</a:t>
              </a:r>
            </a:p>
          </p:txBody>
        </p:sp>
        <p:sp>
          <p:nvSpPr>
            <p:cNvPr id="50183" name="Text Box 8">
              <a:extLst>
                <a:ext uri="{FF2B5EF4-FFF2-40B4-BE49-F238E27FC236}">
                  <a16:creationId xmlns:a16="http://schemas.microsoft.com/office/drawing/2014/main" id="{1DCEA1B9-038F-450E-B3AF-2860C97D7369}"/>
                </a:ext>
              </a:extLst>
            </p:cNvPr>
            <p:cNvSpPr txBox="1">
              <a:spLocks noChangeArrowheads="1"/>
            </p:cNvSpPr>
            <p:nvPr/>
          </p:nvSpPr>
          <p:spPr bwMode="auto">
            <a:xfrm>
              <a:off x="752" y="133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3</a:t>
              </a:r>
            </a:p>
          </p:txBody>
        </p:sp>
        <p:sp>
          <p:nvSpPr>
            <p:cNvPr id="50184" name="Text Box 9">
              <a:extLst>
                <a:ext uri="{FF2B5EF4-FFF2-40B4-BE49-F238E27FC236}">
                  <a16:creationId xmlns:a16="http://schemas.microsoft.com/office/drawing/2014/main" id="{A38FA797-B4E5-4A79-B6CF-06168AF63BA9}"/>
                </a:ext>
              </a:extLst>
            </p:cNvPr>
            <p:cNvSpPr txBox="1">
              <a:spLocks noChangeArrowheads="1"/>
            </p:cNvSpPr>
            <p:nvPr/>
          </p:nvSpPr>
          <p:spPr bwMode="auto">
            <a:xfrm>
              <a:off x="752" y="1456"/>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4</a:t>
              </a:r>
            </a:p>
          </p:txBody>
        </p:sp>
        <p:sp>
          <p:nvSpPr>
            <p:cNvPr id="50185" name="Text Box 10">
              <a:extLst>
                <a:ext uri="{FF2B5EF4-FFF2-40B4-BE49-F238E27FC236}">
                  <a16:creationId xmlns:a16="http://schemas.microsoft.com/office/drawing/2014/main" id="{2CF15EA2-B18B-479D-83C3-52B1B7E1857E}"/>
                </a:ext>
              </a:extLst>
            </p:cNvPr>
            <p:cNvSpPr txBox="1">
              <a:spLocks noChangeArrowheads="1"/>
            </p:cNvSpPr>
            <p:nvPr/>
          </p:nvSpPr>
          <p:spPr bwMode="auto">
            <a:xfrm>
              <a:off x="752" y="158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5</a:t>
              </a:r>
            </a:p>
          </p:txBody>
        </p:sp>
        <p:sp>
          <p:nvSpPr>
            <p:cNvPr id="50186" name="Text Box 11">
              <a:extLst>
                <a:ext uri="{FF2B5EF4-FFF2-40B4-BE49-F238E27FC236}">
                  <a16:creationId xmlns:a16="http://schemas.microsoft.com/office/drawing/2014/main" id="{A21FBEEF-5873-411D-88CD-E675C3D93238}"/>
                </a:ext>
              </a:extLst>
            </p:cNvPr>
            <p:cNvSpPr txBox="1">
              <a:spLocks noChangeArrowheads="1"/>
            </p:cNvSpPr>
            <p:nvPr/>
          </p:nvSpPr>
          <p:spPr bwMode="auto">
            <a:xfrm>
              <a:off x="752" y="170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6</a:t>
              </a:r>
            </a:p>
          </p:txBody>
        </p:sp>
        <p:sp>
          <p:nvSpPr>
            <p:cNvPr id="50187" name="Text Box 12">
              <a:extLst>
                <a:ext uri="{FF2B5EF4-FFF2-40B4-BE49-F238E27FC236}">
                  <a16:creationId xmlns:a16="http://schemas.microsoft.com/office/drawing/2014/main" id="{098B01FB-25B8-4831-99CA-EEEC0BFAC421}"/>
                </a:ext>
              </a:extLst>
            </p:cNvPr>
            <p:cNvSpPr txBox="1">
              <a:spLocks noChangeArrowheads="1"/>
            </p:cNvSpPr>
            <p:nvPr/>
          </p:nvSpPr>
          <p:spPr bwMode="auto">
            <a:xfrm>
              <a:off x="752" y="182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7</a:t>
              </a:r>
            </a:p>
          </p:txBody>
        </p:sp>
        <p:sp>
          <p:nvSpPr>
            <p:cNvPr id="50188" name="Text Box 13">
              <a:extLst>
                <a:ext uri="{FF2B5EF4-FFF2-40B4-BE49-F238E27FC236}">
                  <a16:creationId xmlns:a16="http://schemas.microsoft.com/office/drawing/2014/main" id="{79ED7B3C-DA18-45A2-BA6D-83764E34866A}"/>
                </a:ext>
              </a:extLst>
            </p:cNvPr>
            <p:cNvSpPr txBox="1">
              <a:spLocks noChangeArrowheads="1"/>
            </p:cNvSpPr>
            <p:nvPr/>
          </p:nvSpPr>
          <p:spPr bwMode="auto">
            <a:xfrm>
              <a:off x="752" y="195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8</a:t>
              </a:r>
            </a:p>
          </p:txBody>
        </p:sp>
        <p:sp>
          <p:nvSpPr>
            <p:cNvPr id="50189" name="Text Box 14">
              <a:extLst>
                <a:ext uri="{FF2B5EF4-FFF2-40B4-BE49-F238E27FC236}">
                  <a16:creationId xmlns:a16="http://schemas.microsoft.com/office/drawing/2014/main" id="{9A2B37C2-BBE3-4081-8F9C-77E098C74714}"/>
                </a:ext>
              </a:extLst>
            </p:cNvPr>
            <p:cNvSpPr txBox="1">
              <a:spLocks noChangeArrowheads="1"/>
            </p:cNvSpPr>
            <p:nvPr/>
          </p:nvSpPr>
          <p:spPr bwMode="auto">
            <a:xfrm>
              <a:off x="752" y="2076"/>
              <a:ext cx="398" cy="123"/>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9</a:t>
              </a:r>
            </a:p>
          </p:txBody>
        </p:sp>
        <p:sp>
          <p:nvSpPr>
            <p:cNvPr id="50190" name="Text Box 15">
              <a:extLst>
                <a:ext uri="{FF2B5EF4-FFF2-40B4-BE49-F238E27FC236}">
                  <a16:creationId xmlns:a16="http://schemas.microsoft.com/office/drawing/2014/main" id="{AA73D2D0-1B90-4E02-84DF-E4AE277D76BA}"/>
                </a:ext>
              </a:extLst>
            </p:cNvPr>
            <p:cNvSpPr txBox="1">
              <a:spLocks noChangeArrowheads="1"/>
            </p:cNvSpPr>
            <p:nvPr/>
          </p:nvSpPr>
          <p:spPr bwMode="auto">
            <a:xfrm>
              <a:off x="752" y="2199"/>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10</a:t>
              </a:r>
            </a:p>
          </p:txBody>
        </p:sp>
        <p:sp>
          <p:nvSpPr>
            <p:cNvPr id="50191" name="Text Box 16">
              <a:extLst>
                <a:ext uri="{FF2B5EF4-FFF2-40B4-BE49-F238E27FC236}">
                  <a16:creationId xmlns:a16="http://schemas.microsoft.com/office/drawing/2014/main" id="{FE34CA50-2C30-40AC-BCB7-228BE367D2FF}"/>
                </a:ext>
              </a:extLst>
            </p:cNvPr>
            <p:cNvSpPr txBox="1">
              <a:spLocks noChangeArrowheads="1"/>
            </p:cNvSpPr>
            <p:nvPr/>
          </p:nvSpPr>
          <p:spPr bwMode="auto">
            <a:xfrm>
              <a:off x="752" y="2323"/>
              <a:ext cx="398"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11</a:t>
              </a:r>
            </a:p>
          </p:txBody>
        </p:sp>
        <p:sp>
          <p:nvSpPr>
            <p:cNvPr id="50192" name="Text Box 17">
              <a:extLst>
                <a:ext uri="{FF2B5EF4-FFF2-40B4-BE49-F238E27FC236}">
                  <a16:creationId xmlns:a16="http://schemas.microsoft.com/office/drawing/2014/main" id="{905E8ADB-1843-4C96-AF03-60607E545783}"/>
                </a:ext>
              </a:extLst>
            </p:cNvPr>
            <p:cNvSpPr txBox="1">
              <a:spLocks noChangeArrowheads="1"/>
            </p:cNvSpPr>
            <p:nvPr/>
          </p:nvSpPr>
          <p:spPr bwMode="auto">
            <a:xfrm>
              <a:off x="752" y="2447"/>
              <a:ext cx="398" cy="124"/>
            </a:xfrm>
            <a:prstGeom prst="rect">
              <a:avLst/>
            </a:prstGeom>
            <a:solidFill>
              <a:srgbClr val="CC0000"/>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a:t>
              </a:r>
            </a:p>
          </p:txBody>
        </p:sp>
        <p:sp>
          <p:nvSpPr>
            <p:cNvPr id="50193" name="Text Box 18">
              <a:extLst>
                <a:ext uri="{FF2B5EF4-FFF2-40B4-BE49-F238E27FC236}">
                  <a16:creationId xmlns:a16="http://schemas.microsoft.com/office/drawing/2014/main" id="{4F71EDB1-6770-4D8D-B21A-493859761CA4}"/>
                </a:ext>
              </a:extLst>
            </p:cNvPr>
            <p:cNvSpPr txBox="1">
              <a:spLocks noChangeArrowheads="1"/>
            </p:cNvSpPr>
            <p:nvPr/>
          </p:nvSpPr>
          <p:spPr bwMode="auto">
            <a:xfrm>
              <a:off x="1628" y="960"/>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194" name="Text Box 19">
              <a:extLst>
                <a:ext uri="{FF2B5EF4-FFF2-40B4-BE49-F238E27FC236}">
                  <a16:creationId xmlns:a16="http://schemas.microsoft.com/office/drawing/2014/main" id="{98E86E93-4919-4D84-A732-8C1960C2E57A}"/>
                </a:ext>
              </a:extLst>
            </p:cNvPr>
            <p:cNvSpPr txBox="1">
              <a:spLocks noChangeArrowheads="1"/>
            </p:cNvSpPr>
            <p:nvPr/>
          </p:nvSpPr>
          <p:spPr bwMode="auto">
            <a:xfrm>
              <a:off x="1628" y="1580"/>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195" name="Text Box 20">
              <a:extLst>
                <a:ext uri="{FF2B5EF4-FFF2-40B4-BE49-F238E27FC236}">
                  <a16:creationId xmlns:a16="http://schemas.microsoft.com/office/drawing/2014/main" id="{5D8872AB-FAF7-4B85-8756-EC6A12E850B7}"/>
                </a:ext>
              </a:extLst>
            </p:cNvPr>
            <p:cNvSpPr txBox="1">
              <a:spLocks noChangeArrowheads="1"/>
            </p:cNvSpPr>
            <p:nvPr/>
          </p:nvSpPr>
          <p:spPr bwMode="auto">
            <a:xfrm>
              <a:off x="1628" y="1704"/>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196" name="Text Box 21">
              <a:extLst>
                <a:ext uri="{FF2B5EF4-FFF2-40B4-BE49-F238E27FC236}">
                  <a16:creationId xmlns:a16="http://schemas.microsoft.com/office/drawing/2014/main" id="{A1BCDFF3-CCC1-4011-B271-4F71DC8EC214}"/>
                </a:ext>
              </a:extLst>
            </p:cNvPr>
            <p:cNvSpPr txBox="1">
              <a:spLocks noChangeArrowheads="1"/>
            </p:cNvSpPr>
            <p:nvPr/>
          </p:nvSpPr>
          <p:spPr bwMode="auto">
            <a:xfrm>
              <a:off x="1628" y="1828"/>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197" name="Text Box 22">
              <a:extLst>
                <a:ext uri="{FF2B5EF4-FFF2-40B4-BE49-F238E27FC236}">
                  <a16:creationId xmlns:a16="http://schemas.microsoft.com/office/drawing/2014/main" id="{FDAFCFD0-6E95-45A6-B817-7EB6045A11D9}"/>
                </a:ext>
              </a:extLst>
            </p:cNvPr>
            <p:cNvSpPr txBox="1">
              <a:spLocks noChangeArrowheads="1"/>
            </p:cNvSpPr>
            <p:nvPr/>
          </p:nvSpPr>
          <p:spPr bwMode="auto">
            <a:xfrm>
              <a:off x="1628" y="1291"/>
              <a:ext cx="399"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198" name="Line 23">
              <a:extLst>
                <a:ext uri="{FF2B5EF4-FFF2-40B4-BE49-F238E27FC236}">
                  <a16:creationId xmlns:a16="http://schemas.microsoft.com/office/drawing/2014/main" id="{BBDD0A92-43A9-416E-B6B1-D75B36BADE67}"/>
                </a:ext>
              </a:extLst>
            </p:cNvPr>
            <p:cNvSpPr>
              <a:spLocks noChangeShapeType="1"/>
            </p:cNvSpPr>
            <p:nvPr/>
          </p:nvSpPr>
          <p:spPr bwMode="auto">
            <a:xfrm>
              <a:off x="1150" y="1001"/>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199" name="Line 25">
              <a:extLst>
                <a:ext uri="{FF2B5EF4-FFF2-40B4-BE49-F238E27FC236}">
                  <a16:creationId xmlns:a16="http://schemas.microsoft.com/office/drawing/2014/main" id="{18C7A093-C58A-4CC0-BE0B-7C6FE7B36286}"/>
                </a:ext>
              </a:extLst>
            </p:cNvPr>
            <p:cNvSpPr>
              <a:spLocks noChangeShapeType="1"/>
            </p:cNvSpPr>
            <p:nvPr/>
          </p:nvSpPr>
          <p:spPr bwMode="auto">
            <a:xfrm flipV="1">
              <a:off x="1150" y="1332"/>
              <a:ext cx="478" cy="7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00" name="Line 26">
              <a:extLst>
                <a:ext uri="{FF2B5EF4-FFF2-40B4-BE49-F238E27FC236}">
                  <a16:creationId xmlns:a16="http://schemas.microsoft.com/office/drawing/2014/main" id="{543FBE59-5231-4AF8-839C-C4089BE8E363}"/>
                </a:ext>
              </a:extLst>
            </p:cNvPr>
            <p:cNvSpPr>
              <a:spLocks noChangeShapeType="1"/>
            </p:cNvSpPr>
            <p:nvPr/>
          </p:nvSpPr>
          <p:spPr bwMode="auto">
            <a:xfrm flipV="1">
              <a:off x="1150" y="1621"/>
              <a:ext cx="478" cy="6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01" name="Text Box 27">
              <a:extLst>
                <a:ext uri="{FF2B5EF4-FFF2-40B4-BE49-F238E27FC236}">
                  <a16:creationId xmlns:a16="http://schemas.microsoft.com/office/drawing/2014/main" id="{4271C5A5-19DD-4482-ACEE-4472ADAAFCF5}"/>
                </a:ext>
              </a:extLst>
            </p:cNvPr>
            <p:cNvSpPr txBox="1">
              <a:spLocks noChangeArrowheads="1"/>
            </p:cNvSpPr>
            <p:nvPr/>
          </p:nvSpPr>
          <p:spPr bwMode="auto">
            <a:xfrm>
              <a:off x="2505" y="960"/>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02" name="Text Box 28">
              <a:extLst>
                <a:ext uri="{FF2B5EF4-FFF2-40B4-BE49-F238E27FC236}">
                  <a16:creationId xmlns:a16="http://schemas.microsoft.com/office/drawing/2014/main" id="{2AB5AD0E-325A-4656-A20B-C7D06DFA31A7}"/>
                </a:ext>
              </a:extLst>
            </p:cNvPr>
            <p:cNvSpPr txBox="1">
              <a:spLocks noChangeArrowheads="1"/>
            </p:cNvSpPr>
            <p:nvPr/>
          </p:nvSpPr>
          <p:spPr bwMode="auto">
            <a:xfrm>
              <a:off x="2505" y="1291"/>
              <a:ext cx="398"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03" name="Line 29">
              <a:extLst>
                <a:ext uri="{FF2B5EF4-FFF2-40B4-BE49-F238E27FC236}">
                  <a16:creationId xmlns:a16="http://schemas.microsoft.com/office/drawing/2014/main" id="{497F83C8-6DDD-471A-9462-4D8FBC266445}"/>
                </a:ext>
              </a:extLst>
            </p:cNvPr>
            <p:cNvSpPr>
              <a:spLocks noChangeShapeType="1"/>
            </p:cNvSpPr>
            <p:nvPr/>
          </p:nvSpPr>
          <p:spPr bwMode="auto">
            <a:xfrm flipV="1">
              <a:off x="2027" y="1001"/>
              <a:ext cx="478" cy="66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04" name="Text Box 30">
              <a:extLst>
                <a:ext uri="{FF2B5EF4-FFF2-40B4-BE49-F238E27FC236}">
                  <a16:creationId xmlns:a16="http://schemas.microsoft.com/office/drawing/2014/main" id="{D8F4FCC9-B7FD-465C-936F-3403E9442B6B}"/>
                </a:ext>
              </a:extLst>
            </p:cNvPr>
            <p:cNvSpPr txBox="1">
              <a:spLocks noChangeArrowheads="1"/>
            </p:cNvSpPr>
            <p:nvPr/>
          </p:nvSpPr>
          <p:spPr bwMode="auto">
            <a:xfrm>
              <a:off x="2505" y="1125"/>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05" name="Line 31">
              <a:extLst>
                <a:ext uri="{FF2B5EF4-FFF2-40B4-BE49-F238E27FC236}">
                  <a16:creationId xmlns:a16="http://schemas.microsoft.com/office/drawing/2014/main" id="{70650BF0-57D4-42A3-9341-82A88D27AAEC}"/>
                </a:ext>
              </a:extLst>
            </p:cNvPr>
            <p:cNvSpPr>
              <a:spLocks noChangeShapeType="1"/>
            </p:cNvSpPr>
            <p:nvPr/>
          </p:nvSpPr>
          <p:spPr bwMode="auto">
            <a:xfrm flipV="1">
              <a:off x="2027" y="1332"/>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06" name="Text Box 32">
              <a:extLst>
                <a:ext uri="{FF2B5EF4-FFF2-40B4-BE49-F238E27FC236}">
                  <a16:creationId xmlns:a16="http://schemas.microsoft.com/office/drawing/2014/main" id="{636299DB-9088-414D-90C1-582EA9920D5F}"/>
                </a:ext>
              </a:extLst>
            </p:cNvPr>
            <p:cNvSpPr txBox="1">
              <a:spLocks noChangeArrowheads="1"/>
            </p:cNvSpPr>
            <p:nvPr/>
          </p:nvSpPr>
          <p:spPr bwMode="auto">
            <a:xfrm>
              <a:off x="1628" y="1993"/>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07" name="Text Box 33">
              <a:extLst>
                <a:ext uri="{FF2B5EF4-FFF2-40B4-BE49-F238E27FC236}">
                  <a16:creationId xmlns:a16="http://schemas.microsoft.com/office/drawing/2014/main" id="{6B6ED129-E7D6-4F19-ACB7-C69211262039}"/>
                </a:ext>
              </a:extLst>
            </p:cNvPr>
            <p:cNvSpPr txBox="1">
              <a:spLocks noChangeArrowheads="1"/>
            </p:cNvSpPr>
            <p:nvPr/>
          </p:nvSpPr>
          <p:spPr bwMode="auto">
            <a:xfrm>
              <a:off x="1628" y="2117"/>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08" name="Text Box 34">
              <a:extLst>
                <a:ext uri="{FF2B5EF4-FFF2-40B4-BE49-F238E27FC236}">
                  <a16:creationId xmlns:a16="http://schemas.microsoft.com/office/drawing/2014/main" id="{5650950A-B4BF-4F84-9F5E-08C5AF1AFB5B}"/>
                </a:ext>
              </a:extLst>
            </p:cNvPr>
            <p:cNvSpPr txBox="1">
              <a:spLocks noChangeArrowheads="1"/>
            </p:cNvSpPr>
            <p:nvPr/>
          </p:nvSpPr>
          <p:spPr bwMode="auto">
            <a:xfrm>
              <a:off x="1628" y="2241"/>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09" name="Line 35">
              <a:extLst>
                <a:ext uri="{FF2B5EF4-FFF2-40B4-BE49-F238E27FC236}">
                  <a16:creationId xmlns:a16="http://schemas.microsoft.com/office/drawing/2014/main" id="{6965818D-48CB-4A09-A737-99116D4DAAED}"/>
                </a:ext>
              </a:extLst>
            </p:cNvPr>
            <p:cNvSpPr>
              <a:spLocks noChangeShapeType="1"/>
            </p:cNvSpPr>
            <p:nvPr/>
          </p:nvSpPr>
          <p:spPr bwMode="auto">
            <a:xfrm flipV="1">
              <a:off x="1150" y="2034"/>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10" name="Line 36">
              <a:extLst>
                <a:ext uri="{FF2B5EF4-FFF2-40B4-BE49-F238E27FC236}">
                  <a16:creationId xmlns:a16="http://schemas.microsoft.com/office/drawing/2014/main" id="{77AFE68A-F98E-4519-9B78-0D5AB6EE96EE}"/>
                </a:ext>
              </a:extLst>
            </p:cNvPr>
            <p:cNvSpPr>
              <a:spLocks noChangeShapeType="1"/>
            </p:cNvSpPr>
            <p:nvPr/>
          </p:nvSpPr>
          <p:spPr bwMode="auto">
            <a:xfrm flipV="1">
              <a:off x="2027" y="2076"/>
              <a:ext cx="478" cy="24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11" name="Text Box 37">
              <a:extLst>
                <a:ext uri="{FF2B5EF4-FFF2-40B4-BE49-F238E27FC236}">
                  <a16:creationId xmlns:a16="http://schemas.microsoft.com/office/drawing/2014/main" id="{F34FEAC4-ABDB-4E32-8650-9727AED51C13}"/>
                </a:ext>
              </a:extLst>
            </p:cNvPr>
            <p:cNvSpPr txBox="1">
              <a:spLocks noChangeArrowheads="1"/>
            </p:cNvSpPr>
            <p:nvPr/>
          </p:nvSpPr>
          <p:spPr bwMode="auto">
            <a:xfrm>
              <a:off x="2505" y="1456"/>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12" name="Text Box 38">
              <a:extLst>
                <a:ext uri="{FF2B5EF4-FFF2-40B4-BE49-F238E27FC236}">
                  <a16:creationId xmlns:a16="http://schemas.microsoft.com/office/drawing/2014/main" id="{A3145F03-844D-4DD7-877E-189C2C48E819}"/>
                </a:ext>
              </a:extLst>
            </p:cNvPr>
            <p:cNvSpPr txBox="1">
              <a:spLocks noChangeArrowheads="1"/>
            </p:cNvSpPr>
            <p:nvPr/>
          </p:nvSpPr>
          <p:spPr bwMode="auto">
            <a:xfrm>
              <a:off x="2505" y="158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13" name="Text Box 39">
              <a:extLst>
                <a:ext uri="{FF2B5EF4-FFF2-40B4-BE49-F238E27FC236}">
                  <a16:creationId xmlns:a16="http://schemas.microsoft.com/office/drawing/2014/main" id="{E5EA9BD9-8DAF-4441-8D4B-B6ED266CCA38}"/>
                </a:ext>
              </a:extLst>
            </p:cNvPr>
            <p:cNvSpPr txBox="1">
              <a:spLocks noChangeArrowheads="1"/>
            </p:cNvSpPr>
            <p:nvPr/>
          </p:nvSpPr>
          <p:spPr bwMode="auto">
            <a:xfrm>
              <a:off x="2505" y="170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14" name="Line 40">
              <a:extLst>
                <a:ext uri="{FF2B5EF4-FFF2-40B4-BE49-F238E27FC236}">
                  <a16:creationId xmlns:a16="http://schemas.microsoft.com/office/drawing/2014/main" id="{AA6369D0-8D77-4DBF-A5C3-A283A0355115}"/>
                </a:ext>
              </a:extLst>
            </p:cNvPr>
            <p:cNvSpPr>
              <a:spLocks noChangeShapeType="1"/>
            </p:cNvSpPr>
            <p:nvPr/>
          </p:nvSpPr>
          <p:spPr bwMode="auto">
            <a:xfrm flipV="1">
              <a:off x="2027" y="1538"/>
              <a:ext cx="478" cy="5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15" name="Line 41">
              <a:extLst>
                <a:ext uri="{FF2B5EF4-FFF2-40B4-BE49-F238E27FC236}">
                  <a16:creationId xmlns:a16="http://schemas.microsoft.com/office/drawing/2014/main" id="{DE0977AE-9976-460B-88F5-53D3C36C0E5E}"/>
                </a:ext>
              </a:extLst>
            </p:cNvPr>
            <p:cNvSpPr>
              <a:spLocks noChangeShapeType="1"/>
            </p:cNvSpPr>
            <p:nvPr/>
          </p:nvSpPr>
          <p:spPr bwMode="auto">
            <a:xfrm flipV="1">
              <a:off x="2903" y="1373"/>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16" name="Text Box 42">
              <a:extLst>
                <a:ext uri="{FF2B5EF4-FFF2-40B4-BE49-F238E27FC236}">
                  <a16:creationId xmlns:a16="http://schemas.microsoft.com/office/drawing/2014/main" id="{8529F294-3939-48AC-993E-76F6B391D12C}"/>
                </a:ext>
              </a:extLst>
            </p:cNvPr>
            <p:cNvSpPr txBox="1">
              <a:spLocks noChangeArrowheads="1"/>
            </p:cNvSpPr>
            <p:nvPr/>
          </p:nvSpPr>
          <p:spPr bwMode="auto">
            <a:xfrm>
              <a:off x="2505" y="203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17" name="Text Box 43">
              <a:extLst>
                <a:ext uri="{FF2B5EF4-FFF2-40B4-BE49-F238E27FC236}">
                  <a16:creationId xmlns:a16="http://schemas.microsoft.com/office/drawing/2014/main" id="{8D0E8FB1-DC4D-429A-81E6-899AB9233876}"/>
                </a:ext>
              </a:extLst>
            </p:cNvPr>
            <p:cNvSpPr txBox="1">
              <a:spLocks noChangeArrowheads="1"/>
            </p:cNvSpPr>
            <p:nvPr/>
          </p:nvSpPr>
          <p:spPr bwMode="auto">
            <a:xfrm>
              <a:off x="2505" y="215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18" name="Text Box 44">
              <a:extLst>
                <a:ext uri="{FF2B5EF4-FFF2-40B4-BE49-F238E27FC236}">
                  <a16:creationId xmlns:a16="http://schemas.microsoft.com/office/drawing/2014/main" id="{3A2627FD-7340-4A14-9F55-92759F705F28}"/>
                </a:ext>
              </a:extLst>
            </p:cNvPr>
            <p:cNvSpPr txBox="1">
              <a:spLocks noChangeArrowheads="1"/>
            </p:cNvSpPr>
            <p:nvPr/>
          </p:nvSpPr>
          <p:spPr bwMode="auto">
            <a:xfrm>
              <a:off x="2505" y="228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19" name="Line 45">
              <a:extLst>
                <a:ext uri="{FF2B5EF4-FFF2-40B4-BE49-F238E27FC236}">
                  <a16:creationId xmlns:a16="http://schemas.microsoft.com/office/drawing/2014/main" id="{027DB251-2963-413F-84CF-BF8C3D7B2BFF}"/>
                </a:ext>
              </a:extLst>
            </p:cNvPr>
            <p:cNvSpPr>
              <a:spLocks noChangeShapeType="1"/>
            </p:cNvSpPr>
            <p:nvPr/>
          </p:nvSpPr>
          <p:spPr bwMode="auto">
            <a:xfrm flipV="1">
              <a:off x="2903" y="1001"/>
              <a:ext cx="478" cy="5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20" name="Line 46">
              <a:extLst>
                <a:ext uri="{FF2B5EF4-FFF2-40B4-BE49-F238E27FC236}">
                  <a16:creationId xmlns:a16="http://schemas.microsoft.com/office/drawing/2014/main" id="{9897DC5A-0D48-4647-9F08-CE205FB67577}"/>
                </a:ext>
              </a:extLst>
            </p:cNvPr>
            <p:cNvSpPr>
              <a:spLocks noChangeShapeType="1"/>
            </p:cNvSpPr>
            <p:nvPr/>
          </p:nvSpPr>
          <p:spPr bwMode="auto">
            <a:xfrm flipV="1">
              <a:off x="2903" y="1993"/>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21" name="Text Box 47">
              <a:extLst>
                <a:ext uri="{FF2B5EF4-FFF2-40B4-BE49-F238E27FC236}">
                  <a16:creationId xmlns:a16="http://schemas.microsoft.com/office/drawing/2014/main" id="{A8EBAA3C-58C4-464D-BEF9-526FB21A814E}"/>
                </a:ext>
              </a:extLst>
            </p:cNvPr>
            <p:cNvSpPr txBox="1">
              <a:spLocks noChangeArrowheads="1"/>
            </p:cNvSpPr>
            <p:nvPr/>
          </p:nvSpPr>
          <p:spPr bwMode="auto">
            <a:xfrm>
              <a:off x="2505" y="186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22" name="Text Box 48">
              <a:extLst>
                <a:ext uri="{FF2B5EF4-FFF2-40B4-BE49-F238E27FC236}">
                  <a16:creationId xmlns:a16="http://schemas.microsoft.com/office/drawing/2014/main" id="{65E9D02A-488C-4A24-81FC-555EF3142F4A}"/>
                </a:ext>
              </a:extLst>
            </p:cNvPr>
            <p:cNvSpPr txBox="1">
              <a:spLocks noChangeArrowheads="1"/>
            </p:cNvSpPr>
            <p:nvPr/>
          </p:nvSpPr>
          <p:spPr bwMode="auto">
            <a:xfrm>
              <a:off x="3381" y="960"/>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23" name="Text Box 49">
              <a:extLst>
                <a:ext uri="{FF2B5EF4-FFF2-40B4-BE49-F238E27FC236}">
                  <a16:creationId xmlns:a16="http://schemas.microsoft.com/office/drawing/2014/main" id="{4CEEBFF8-3C2A-4138-B9A4-80C6E47552FD}"/>
                </a:ext>
              </a:extLst>
            </p:cNvPr>
            <p:cNvSpPr txBox="1">
              <a:spLocks noChangeArrowheads="1"/>
            </p:cNvSpPr>
            <p:nvPr/>
          </p:nvSpPr>
          <p:spPr bwMode="auto">
            <a:xfrm>
              <a:off x="3381" y="1291"/>
              <a:ext cx="399"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24" name="Line 50">
              <a:extLst>
                <a:ext uri="{FF2B5EF4-FFF2-40B4-BE49-F238E27FC236}">
                  <a16:creationId xmlns:a16="http://schemas.microsoft.com/office/drawing/2014/main" id="{19987BE5-853B-4C1A-8753-F9056EFD2FAD}"/>
                </a:ext>
              </a:extLst>
            </p:cNvPr>
            <p:cNvSpPr>
              <a:spLocks noChangeShapeType="1"/>
            </p:cNvSpPr>
            <p:nvPr/>
          </p:nvSpPr>
          <p:spPr bwMode="auto">
            <a:xfrm flipV="1">
              <a:off x="2903" y="1704"/>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25" name="Text Box 51">
              <a:extLst>
                <a:ext uri="{FF2B5EF4-FFF2-40B4-BE49-F238E27FC236}">
                  <a16:creationId xmlns:a16="http://schemas.microsoft.com/office/drawing/2014/main" id="{483B6F09-FF50-430A-B0BB-4FF9A75363F8}"/>
                </a:ext>
              </a:extLst>
            </p:cNvPr>
            <p:cNvSpPr txBox="1">
              <a:spLocks noChangeArrowheads="1"/>
            </p:cNvSpPr>
            <p:nvPr/>
          </p:nvSpPr>
          <p:spPr bwMode="auto">
            <a:xfrm>
              <a:off x="3381" y="1125"/>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26" name="Text Box 52">
              <a:extLst>
                <a:ext uri="{FF2B5EF4-FFF2-40B4-BE49-F238E27FC236}">
                  <a16:creationId xmlns:a16="http://schemas.microsoft.com/office/drawing/2014/main" id="{755B1A55-B279-41A3-9A5B-F0399146DFCF}"/>
                </a:ext>
              </a:extLst>
            </p:cNvPr>
            <p:cNvSpPr txBox="1">
              <a:spLocks noChangeArrowheads="1"/>
            </p:cNvSpPr>
            <p:nvPr/>
          </p:nvSpPr>
          <p:spPr bwMode="auto">
            <a:xfrm>
              <a:off x="3381" y="1621"/>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27" name="Text Box 53">
              <a:extLst>
                <a:ext uri="{FF2B5EF4-FFF2-40B4-BE49-F238E27FC236}">
                  <a16:creationId xmlns:a16="http://schemas.microsoft.com/office/drawing/2014/main" id="{B061BBAD-9CF1-4609-A7B3-EB422858B40D}"/>
                </a:ext>
              </a:extLst>
            </p:cNvPr>
            <p:cNvSpPr txBox="1">
              <a:spLocks noChangeArrowheads="1"/>
            </p:cNvSpPr>
            <p:nvPr/>
          </p:nvSpPr>
          <p:spPr bwMode="auto">
            <a:xfrm>
              <a:off x="3381" y="1952"/>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28" name="Text Box 54">
              <a:extLst>
                <a:ext uri="{FF2B5EF4-FFF2-40B4-BE49-F238E27FC236}">
                  <a16:creationId xmlns:a16="http://schemas.microsoft.com/office/drawing/2014/main" id="{F39C54B5-F086-4C05-ADD6-490762777317}"/>
                </a:ext>
              </a:extLst>
            </p:cNvPr>
            <p:cNvSpPr txBox="1">
              <a:spLocks noChangeArrowheads="1"/>
            </p:cNvSpPr>
            <p:nvPr/>
          </p:nvSpPr>
          <p:spPr bwMode="auto">
            <a:xfrm>
              <a:off x="3381" y="1786"/>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29" name="Text Box 55">
              <a:extLst>
                <a:ext uri="{FF2B5EF4-FFF2-40B4-BE49-F238E27FC236}">
                  <a16:creationId xmlns:a16="http://schemas.microsoft.com/office/drawing/2014/main" id="{D26B22AD-A010-49FB-9B0F-98DD8BEA882E}"/>
                </a:ext>
              </a:extLst>
            </p:cNvPr>
            <p:cNvSpPr txBox="1">
              <a:spLocks noChangeArrowheads="1"/>
            </p:cNvSpPr>
            <p:nvPr/>
          </p:nvSpPr>
          <p:spPr bwMode="auto">
            <a:xfrm>
              <a:off x="3381" y="1456"/>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30" name="Text Box 56">
              <a:extLst>
                <a:ext uri="{FF2B5EF4-FFF2-40B4-BE49-F238E27FC236}">
                  <a16:creationId xmlns:a16="http://schemas.microsoft.com/office/drawing/2014/main" id="{8ED6F146-6BE2-4871-A285-7079CB9C0461}"/>
                </a:ext>
              </a:extLst>
            </p:cNvPr>
            <p:cNvSpPr txBox="1">
              <a:spLocks noChangeArrowheads="1"/>
            </p:cNvSpPr>
            <p:nvPr/>
          </p:nvSpPr>
          <p:spPr bwMode="auto">
            <a:xfrm>
              <a:off x="1628" y="2406"/>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31" name="Text Box 57">
              <a:extLst>
                <a:ext uri="{FF2B5EF4-FFF2-40B4-BE49-F238E27FC236}">
                  <a16:creationId xmlns:a16="http://schemas.microsoft.com/office/drawing/2014/main" id="{38EA1663-1730-4AF0-85EC-37D9F2F87DCB}"/>
                </a:ext>
              </a:extLst>
            </p:cNvPr>
            <p:cNvSpPr txBox="1">
              <a:spLocks noChangeArrowheads="1"/>
            </p:cNvSpPr>
            <p:nvPr/>
          </p:nvSpPr>
          <p:spPr bwMode="auto">
            <a:xfrm>
              <a:off x="1628" y="2530"/>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32" name="Text Box 58">
              <a:extLst>
                <a:ext uri="{FF2B5EF4-FFF2-40B4-BE49-F238E27FC236}">
                  <a16:creationId xmlns:a16="http://schemas.microsoft.com/office/drawing/2014/main" id="{AFB58E52-3F37-4E8D-BF71-ED7567E80D87}"/>
                </a:ext>
              </a:extLst>
            </p:cNvPr>
            <p:cNvSpPr txBox="1">
              <a:spLocks noChangeArrowheads="1"/>
            </p:cNvSpPr>
            <p:nvPr/>
          </p:nvSpPr>
          <p:spPr bwMode="auto">
            <a:xfrm>
              <a:off x="1628" y="2654"/>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33" name="Line 59">
              <a:extLst>
                <a:ext uri="{FF2B5EF4-FFF2-40B4-BE49-F238E27FC236}">
                  <a16:creationId xmlns:a16="http://schemas.microsoft.com/office/drawing/2014/main" id="{FA9DEFDD-7D18-4DFB-980D-25033B0D5936}"/>
                </a:ext>
              </a:extLst>
            </p:cNvPr>
            <p:cNvSpPr>
              <a:spLocks noChangeShapeType="1"/>
            </p:cNvSpPr>
            <p:nvPr/>
          </p:nvSpPr>
          <p:spPr bwMode="auto">
            <a:xfrm>
              <a:off x="2027" y="2737"/>
              <a:ext cx="478" cy="33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34" name="Text Box 60">
              <a:extLst>
                <a:ext uri="{FF2B5EF4-FFF2-40B4-BE49-F238E27FC236}">
                  <a16:creationId xmlns:a16="http://schemas.microsoft.com/office/drawing/2014/main" id="{E0CBCDB2-471A-4252-83EA-D6FE1C0ABAE8}"/>
                </a:ext>
              </a:extLst>
            </p:cNvPr>
            <p:cNvSpPr txBox="1">
              <a:spLocks noChangeArrowheads="1"/>
            </p:cNvSpPr>
            <p:nvPr/>
          </p:nvSpPr>
          <p:spPr bwMode="auto">
            <a:xfrm>
              <a:off x="2505" y="2447"/>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35" name="Text Box 61">
              <a:extLst>
                <a:ext uri="{FF2B5EF4-FFF2-40B4-BE49-F238E27FC236}">
                  <a16:creationId xmlns:a16="http://schemas.microsoft.com/office/drawing/2014/main" id="{106AF750-D50F-413E-A0F9-D0B61285343F}"/>
                </a:ext>
              </a:extLst>
            </p:cNvPr>
            <p:cNvSpPr txBox="1">
              <a:spLocks noChangeArrowheads="1"/>
            </p:cNvSpPr>
            <p:nvPr/>
          </p:nvSpPr>
          <p:spPr bwMode="auto">
            <a:xfrm>
              <a:off x="2505" y="2571"/>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36" name="Text Box 62">
              <a:extLst>
                <a:ext uri="{FF2B5EF4-FFF2-40B4-BE49-F238E27FC236}">
                  <a16:creationId xmlns:a16="http://schemas.microsoft.com/office/drawing/2014/main" id="{ED7E342A-2920-4268-9124-5A686B1BA4B3}"/>
                </a:ext>
              </a:extLst>
            </p:cNvPr>
            <p:cNvSpPr txBox="1">
              <a:spLocks noChangeArrowheads="1"/>
            </p:cNvSpPr>
            <p:nvPr/>
          </p:nvSpPr>
          <p:spPr bwMode="auto">
            <a:xfrm>
              <a:off x="2505" y="2695"/>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37" name="Line 63">
              <a:extLst>
                <a:ext uri="{FF2B5EF4-FFF2-40B4-BE49-F238E27FC236}">
                  <a16:creationId xmlns:a16="http://schemas.microsoft.com/office/drawing/2014/main" id="{C5CCD08E-13D7-45CA-B3A4-4D416EF92A9B}"/>
                </a:ext>
              </a:extLst>
            </p:cNvPr>
            <p:cNvSpPr>
              <a:spLocks noChangeShapeType="1"/>
            </p:cNvSpPr>
            <p:nvPr/>
          </p:nvSpPr>
          <p:spPr bwMode="auto">
            <a:xfrm>
              <a:off x="2027" y="2447"/>
              <a:ext cx="478" cy="8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38" name="Text Box 64">
              <a:extLst>
                <a:ext uri="{FF2B5EF4-FFF2-40B4-BE49-F238E27FC236}">
                  <a16:creationId xmlns:a16="http://schemas.microsoft.com/office/drawing/2014/main" id="{6BE5490C-F9BE-4E26-84D9-787A1266AF37}"/>
                </a:ext>
              </a:extLst>
            </p:cNvPr>
            <p:cNvSpPr txBox="1">
              <a:spLocks noChangeArrowheads="1"/>
            </p:cNvSpPr>
            <p:nvPr/>
          </p:nvSpPr>
          <p:spPr bwMode="auto">
            <a:xfrm>
              <a:off x="2505" y="3026"/>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39" name="Text Box 65">
              <a:extLst>
                <a:ext uri="{FF2B5EF4-FFF2-40B4-BE49-F238E27FC236}">
                  <a16:creationId xmlns:a16="http://schemas.microsoft.com/office/drawing/2014/main" id="{93964B80-E50A-4082-845E-D50D011841E0}"/>
                </a:ext>
              </a:extLst>
            </p:cNvPr>
            <p:cNvSpPr txBox="1">
              <a:spLocks noChangeArrowheads="1"/>
            </p:cNvSpPr>
            <p:nvPr/>
          </p:nvSpPr>
          <p:spPr bwMode="auto">
            <a:xfrm>
              <a:off x="2505" y="3150"/>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40" name="Text Box 66">
              <a:extLst>
                <a:ext uri="{FF2B5EF4-FFF2-40B4-BE49-F238E27FC236}">
                  <a16:creationId xmlns:a16="http://schemas.microsoft.com/office/drawing/2014/main" id="{EB24A3F1-6262-4118-997C-429E7302364B}"/>
                </a:ext>
              </a:extLst>
            </p:cNvPr>
            <p:cNvSpPr txBox="1">
              <a:spLocks noChangeArrowheads="1"/>
            </p:cNvSpPr>
            <p:nvPr/>
          </p:nvSpPr>
          <p:spPr bwMode="auto">
            <a:xfrm>
              <a:off x="2505" y="3274"/>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41" name="Line 67">
              <a:extLst>
                <a:ext uri="{FF2B5EF4-FFF2-40B4-BE49-F238E27FC236}">
                  <a16:creationId xmlns:a16="http://schemas.microsoft.com/office/drawing/2014/main" id="{1BDCAF1F-9463-4BA4-8E50-597A79022AA2}"/>
                </a:ext>
              </a:extLst>
            </p:cNvPr>
            <p:cNvSpPr>
              <a:spLocks noChangeShapeType="1"/>
            </p:cNvSpPr>
            <p:nvPr/>
          </p:nvSpPr>
          <p:spPr bwMode="auto">
            <a:xfrm>
              <a:off x="2903"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42" name="Text Box 68">
              <a:extLst>
                <a:ext uri="{FF2B5EF4-FFF2-40B4-BE49-F238E27FC236}">
                  <a16:creationId xmlns:a16="http://schemas.microsoft.com/office/drawing/2014/main" id="{F31FE2A6-AD0F-41DB-8852-6A6981EB6987}"/>
                </a:ext>
              </a:extLst>
            </p:cNvPr>
            <p:cNvSpPr txBox="1">
              <a:spLocks noChangeArrowheads="1"/>
            </p:cNvSpPr>
            <p:nvPr/>
          </p:nvSpPr>
          <p:spPr bwMode="auto">
            <a:xfrm>
              <a:off x="2505" y="2861"/>
              <a:ext cx="398" cy="124"/>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43" name="Line 69">
              <a:extLst>
                <a:ext uri="{FF2B5EF4-FFF2-40B4-BE49-F238E27FC236}">
                  <a16:creationId xmlns:a16="http://schemas.microsoft.com/office/drawing/2014/main" id="{9E832E18-1660-4A20-ADCE-0F44D1E5D882}"/>
                </a:ext>
              </a:extLst>
            </p:cNvPr>
            <p:cNvSpPr>
              <a:spLocks noChangeShapeType="1"/>
            </p:cNvSpPr>
            <p:nvPr/>
          </p:nvSpPr>
          <p:spPr bwMode="auto">
            <a:xfrm flipV="1">
              <a:off x="2903" y="2737"/>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44" name="Line 73">
              <a:extLst>
                <a:ext uri="{FF2B5EF4-FFF2-40B4-BE49-F238E27FC236}">
                  <a16:creationId xmlns:a16="http://schemas.microsoft.com/office/drawing/2014/main" id="{8238400F-51AB-4010-ABCF-718D00117DAD}"/>
                </a:ext>
              </a:extLst>
            </p:cNvPr>
            <p:cNvSpPr>
              <a:spLocks noChangeShapeType="1"/>
            </p:cNvSpPr>
            <p:nvPr/>
          </p:nvSpPr>
          <p:spPr bwMode="auto">
            <a:xfrm flipV="1">
              <a:off x="2903" y="2199"/>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45" name="Line 77">
              <a:extLst>
                <a:ext uri="{FF2B5EF4-FFF2-40B4-BE49-F238E27FC236}">
                  <a16:creationId xmlns:a16="http://schemas.microsoft.com/office/drawing/2014/main" id="{A6BFA02D-19DC-4B1A-8C80-882AF62EB66F}"/>
                </a:ext>
              </a:extLst>
            </p:cNvPr>
            <p:cNvSpPr>
              <a:spLocks noChangeShapeType="1"/>
            </p:cNvSpPr>
            <p:nvPr/>
          </p:nvSpPr>
          <p:spPr bwMode="auto">
            <a:xfrm flipV="1">
              <a:off x="3780" y="2778"/>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46" name="Line 79">
              <a:extLst>
                <a:ext uri="{FF2B5EF4-FFF2-40B4-BE49-F238E27FC236}">
                  <a16:creationId xmlns:a16="http://schemas.microsoft.com/office/drawing/2014/main" id="{48240037-6AD3-4314-93ED-C25DD5052234}"/>
                </a:ext>
              </a:extLst>
            </p:cNvPr>
            <p:cNvSpPr>
              <a:spLocks noChangeShapeType="1"/>
            </p:cNvSpPr>
            <p:nvPr/>
          </p:nvSpPr>
          <p:spPr bwMode="auto">
            <a:xfrm>
              <a:off x="2903" y="3315"/>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47" name="Line 87">
              <a:extLst>
                <a:ext uri="{FF2B5EF4-FFF2-40B4-BE49-F238E27FC236}">
                  <a16:creationId xmlns:a16="http://schemas.microsoft.com/office/drawing/2014/main" id="{15DA611D-9CD5-4808-AAB0-1C6A0A00E9D1}"/>
                </a:ext>
              </a:extLst>
            </p:cNvPr>
            <p:cNvSpPr>
              <a:spLocks noChangeShapeType="1"/>
            </p:cNvSpPr>
            <p:nvPr/>
          </p:nvSpPr>
          <p:spPr bwMode="auto">
            <a:xfrm flipV="1">
              <a:off x="3780" y="3728"/>
              <a:ext cx="478" cy="2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0248" name="Group 114">
              <a:extLst>
                <a:ext uri="{FF2B5EF4-FFF2-40B4-BE49-F238E27FC236}">
                  <a16:creationId xmlns:a16="http://schemas.microsoft.com/office/drawing/2014/main" id="{A0E4B61E-F66E-4D89-86F9-AD46A6510D65}"/>
                </a:ext>
              </a:extLst>
            </p:cNvPr>
            <p:cNvGrpSpPr>
              <a:grpSpLocks/>
            </p:cNvGrpSpPr>
            <p:nvPr/>
          </p:nvGrpSpPr>
          <p:grpSpPr bwMode="auto">
            <a:xfrm>
              <a:off x="3381" y="2117"/>
              <a:ext cx="399" cy="2107"/>
              <a:chOff x="3381" y="2117"/>
              <a:chExt cx="399" cy="2107"/>
            </a:xfrm>
          </p:grpSpPr>
          <p:sp>
            <p:nvSpPr>
              <p:cNvPr id="50272" name="Text Box 70">
                <a:extLst>
                  <a:ext uri="{FF2B5EF4-FFF2-40B4-BE49-F238E27FC236}">
                    <a16:creationId xmlns:a16="http://schemas.microsoft.com/office/drawing/2014/main" id="{680D09D7-D960-4C45-95CC-A6F180AD55B5}"/>
                  </a:ext>
                </a:extLst>
              </p:cNvPr>
              <p:cNvSpPr txBox="1">
                <a:spLocks noChangeArrowheads="1"/>
              </p:cNvSpPr>
              <p:nvPr/>
            </p:nvSpPr>
            <p:spPr bwMode="auto">
              <a:xfrm>
                <a:off x="3381" y="2117"/>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73" name="Text Box 71">
                <a:extLst>
                  <a:ext uri="{FF2B5EF4-FFF2-40B4-BE49-F238E27FC236}">
                    <a16:creationId xmlns:a16="http://schemas.microsoft.com/office/drawing/2014/main" id="{5DE47453-BC26-4AF6-83DD-E3600C8F3252}"/>
                  </a:ext>
                </a:extLst>
              </p:cNvPr>
              <p:cNvSpPr txBox="1">
                <a:spLocks noChangeArrowheads="1"/>
              </p:cNvSpPr>
              <p:nvPr/>
            </p:nvSpPr>
            <p:spPr bwMode="auto">
              <a:xfrm>
                <a:off x="3381" y="2241"/>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74" name="Text Box 72">
                <a:extLst>
                  <a:ext uri="{FF2B5EF4-FFF2-40B4-BE49-F238E27FC236}">
                    <a16:creationId xmlns:a16="http://schemas.microsoft.com/office/drawing/2014/main" id="{E318A45A-2EC8-427C-9D31-8872B1069EAB}"/>
                  </a:ext>
                </a:extLst>
              </p:cNvPr>
              <p:cNvSpPr txBox="1">
                <a:spLocks noChangeArrowheads="1"/>
              </p:cNvSpPr>
              <p:nvPr/>
            </p:nvSpPr>
            <p:spPr bwMode="auto">
              <a:xfrm>
                <a:off x="3381" y="2365"/>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75" name="Text Box 74">
                <a:extLst>
                  <a:ext uri="{FF2B5EF4-FFF2-40B4-BE49-F238E27FC236}">
                    <a16:creationId xmlns:a16="http://schemas.microsoft.com/office/drawing/2014/main" id="{9E27806F-4201-41C5-8F9C-AD84666367F7}"/>
                  </a:ext>
                </a:extLst>
              </p:cNvPr>
              <p:cNvSpPr txBox="1">
                <a:spLocks noChangeArrowheads="1"/>
              </p:cNvSpPr>
              <p:nvPr/>
            </p:nvSpPr>
            <p:spPr bwMode="auto">
              <a:xfrm>
                <a:off x="3381" y="2695"/>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76" name="Text Box 75">
                <a:extLst>
                  <a:ext uri="{FF2B5EF4-FFF2-40B4-BE49-F238E27FC236}">
                    <a16:creationId xmlns:a16="http://schemas.microsoft.com/office/drawing/2014/main" id="{D43773DC-80A3-492D-AE4B-5E11312576E5}"/>
                  </a:ext>
                </a:extLst>
              </p:cNvPr>
              <p:cNvSpPr txBox="1">
                <a:spLocks noChangeArrowheads="1"/>
              </p:cNvSpPr>
              <p:nvPr/>
            </p:nvSpPr>
            <p:spPr bwMode="auto">
              <a:xfrm>
                <a:off x="3381" y="2819"/>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77" name="Text Box 76">
                <a:extLst>
                  <a:ext uri="{FF2B5EF4-FFF2-40B4-BE49-F238E27FC236}">
                    <a16:creationId xmlns:a16="http://schemas.microsoft.com/office/drawing/2014/main" id="{2EE2A532-E8D1-418B-8BC3-04E4D8398523}"/>
                  </a:ext>
                </a:extLst>
              </p:cNvPr>
              <p:cNvSpPr txBox="1">
                <a:spLocks noChangeArrowheads="1"/>
              </p:cNvSpPr>
              <p:nvPr/>
            </p:nvSpPr>
            <p:spPr bwMode="auto">
              <a:xfrm>
                <a:off x="3381" y="2943"/>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78" name="Text Box 78">
                <a:extLst>
                  <a:ext uri="{FF2B5EF4-FFF2-40B4-BE49-F238E27FC236}">
                    <a16:creationId xmlns:a16="http://schemas.microsoft.com/office/drawing/2014/main" id="{B12231BA-7F1C-4230-9414-678E42AEF9C6}"/>
                  </a:ext>
                </a:extLst>
              </p:cNvPr>
              <p:cNvSpPr txBox="1">
                <a:spLocks noChangeArrowheads="1"/>
              </p:cNvSpPr>
              <p:nvPr/>
            </p:nvSpPr>
            <p:spPr bwMode="auto">
              <a:xfrm>
                <a:off x="3381" y="2530"/>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79" name="Text Box 80">
                <a:extLst>
                  <a:ext uri="{FF2B5EF4-FFF2-40B4-BE49-F238E27FC236}">
                    <a16:creationId xmlns:a16="http://schemas.microsoft.com/office/drawing/2014/main" id="{1E3474EF-EE45-4FC2-81D5-E1C6BD568873}"/>
                  </a:ext>
                </a:extLst>
              </p:cNvPr>
              <p:cNvSpPr txBox="1">
                <a:spLocks noChangeArrowheads="1"/>
              </p:cNvSpPr>
              <p:nvPr/>
            </p:nvSpPr>
            <p:spPr bwMode="auto">
              <a:xfrm>
                <a:off x="3381" y="3274"/>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80" name="Text Box 81">
                <a:extLst>
                  <a:ext uri="{FF2B5EF4-FFF2-40B4-BE49-F238E27FC236}">
                    <a16:creationId xmlns:a16="http://schemas.microsoft.com/office/drawing/2014/main" id="{CAE11B94-89FA-4F96-AC26-C523C9D3F860}"/>
                  </a:ext>
                </a:extLst>
              </p:cNvPr>
              <p:cNvSpPr txBox="1">
                <a:spLocks noChangeArrowheads="1"/>
              </p:cNvSpPr>
              <p:nvPr/>
            </p:nvSpPr>
            <p:spPr bwMode="auto">
              <a:xfrm>
                <a:off x="3381" y="3398"/>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81" name="Text Box 82">
                <a:extLst>
                  <a:ext uri="{FF2B5EF4-FFF2-40B4-BE49-F238E27FC236}">
                    <a16:creationId xmlns:a16="http://schemas.microsoft.com/office/drawing/2014/main" id="{C23F2B4A-9867-4A6C-BF7E-5C0316972136}"/>
                  </a:ext>
                </a:extLst>
              </p:cNvPr>
              <p:cNvSpPr txBox="1">
                <a:spLocks noChangeArrowheads="1"/>
              </p:cNvSpPr>
              <p:nvPr/>
            </p:nvSpPr>
            <p:spPr bwMode="auto">
              <a:xfrm>
                <a:off x="3381" y="3522"/>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82" name="Text Box 83">
                <a:extLst>
                  <a:ext uri="{FF2B5EF4-FFF2-40B4-BE49-F238E27FC236}">
                    <a16:creationId xmlns:a16="http://schemas.microsoft.com/office/drawing/2014/main" id="{D094F35D-4C3F-426D-B53C-BAE0894CCDC6}"/>
                  </a:ext>
                </a:extLst>
              </p:cNvPr>
              <p:cNvSpPr txBox="1">
                <a:spLocks noChangeArrowheads="1"/>
              </p:cNvSpPr>
              <p:nvPr/>
            </p:nvSpPr>
            <p:spPr bwMode="auto">
              <a:xfrm>
                <a:off x="3381" y="3852"/>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0283" name="Text Box 84">
                <a:extLst>
                  <a:ext uri="{FF2B5EF4-FFF2-40B4-BE49-F238E27FC236}">
                    <a16:creationId xmlns:a16="http://schemas.microsoft.com/office/drawing/2014/main" id="{30B2BA29-08FB-43AD-952A-1784FF72F85A}"/>
                  </a:ext>
                </a:extLst>
              </p:cNvPr>
              <p:cNvSpPr txBox="1">
                <a:spLocks noChangeArrowheads="1"/>
              </p:cNvSpPr>
              <p:nvPr/>
            </p:nvSpPr>
            <p:spPr bwMode="auto">
              <a:xfrm>
                <a:off x="3381" y="3976"/>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84" name="Text Box 85">
                <a:extLst>
                  <a:ext uri="{FF2B5EF4-FFF2-40B4-BE49-F238E27FC236}">
                    <a16:creationId xmlns:a16="http://schemas.microsoft.com/office/drawing/2014/main" id="{3CD8CCC4-954A-4D61-9F5F-04B949DC0D9B}"/>
                  </a:ext>
                </a:extLst>
              </p:cNvPr>
              <p:cNvSpPr txBox="1">
                <a:spLocks noChangeArrowheads="1"/>
              </p:cNvSpPr>
              <p:nvPr/>
            </p:nvSpPr>
            <p:spPr bwMode="auto">
              <a:xfrm>
                <a:off x="3381" y="4100"/>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0285" name="Text Box 86">
                <a:extLst>
                  <a:ext uri="{FF2B5EF4-FFF2-40B4-BE49-F238E27FC236}">
                    <a16:creationId xmlns:a16="http://schemas.microsoft.com/office/drawing/2014/main" id="{A16DB73A-1E7E-4D17-AF67-75D253C47D8B}"/>
                  </a:ext>
                </a:extLst>
              </p:cNvPr>
              <p:cNvSpPr txBox="1">
                <a:spLocks noChangeArrowheads="1"/>
              </p:cNvSpPr>
              <p:nvPr/>
            </p:nvSpPr>
            <p:spPr bwMode="auto">
              <a:xfrm>
                <a:off x="3381" y="3687"/>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86" name="Text Box 88">
                <a:extLst>
                  <a:ext uri="{FF2B5EF4-FFF2-40B4-BE49-F238E27FC236}">
                    <a16:creationId xmlns:a16="http://schemas.microsoft.com/office/drawing/2014/main" id="{2D60AA52-5657-4CCE-B1DF-9DCA51CA267A}"/>
                  </a:ext>
                </a:extLst>
              </p:cNvPr>
              <p:cNvSpPr txBox="1">
                <a:spLocks noChangeArrowheads="1"/>
              </p:cNvSpPr>
              <p:nvPr/>
            </p:nvSpPr>
            <p:spPr bwMode="auto">
              <a:xfrm>
                <a:off x="3381" y="3108"/>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grpSp>
        <p:sp>
          <p:nvSpPr>
            <p:cNvPr id="50249" name="Line 89">
              <a:extLst>
                <a:ext uri="{FF2B5EF4-FFF2-40B4-BE49-F238E27FC236}">
                  <a16:creationId xmlns:a16="http://schemas.microsoft.com/office/drawing/2014/main" id="{E00B5658-AF79-416E-B421-F60CB2F80DCA}"/>
                </a:ext>
              </a:extLst>
            </p:cNvPr>
            <p:cNvSpPr>
              <a:spLocks noChangeShapeType="1"/>
            </p:cNvSpPr>
            <p:nvPr/>
          </p:nvSpPr>
          <p:spPr bwMode="auto">
            <a:xfrm flipV="1">
              <a:off x="3780" y="2076"/>
              <a:ext cx="478" cy="37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50" name="Line 90">
              <a:extLst>
                <a:ext uri="{FF2B5EF4-FFF2-40B4-BE49-F238E27FC236}">
                  <a16:creationId xmlns:a16="http://schemas.microsoft.com/office/drawing/2014/main" id="{4FC8DD61-3D80-4CF6-B363-453E871458E0}"/>
                </a:ext>
              </a:extLst>
            </p:cNvPr>
            <p:cNvSpPr>
              <a:spLocks noChangeShapeType="1"/>
            </p:cNvSpPr>
            <p:nvPr/>
          </p:nvSpPr>
          <p:spPr bwMode="auto">
            <a:xfrm flipV="1">
              <a:off x="3780" y="1745"/>
              <a:ext cx="478" cy="4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51" name="Text Box 91">
              <a:extLst>
                <a:ext uri="{FF2B5EF4-FFF2-40B4-BE49-F238E27FC236}">
                  <a16:creationId xmlns:a16="http://schemas.microsoft.com/office/drawing/2014/main" id="{9FD2C115-0D15-4A54-8956-03EE18BB9B6F}"/>
                </a:ext>
              </a:extLst>
            </p:cNvPr>
            <p:cNvSpPr txBox="1">
              <a:spLocks noChangeArrowheads="1"/>
            </p:cNvSpPr>
            <p:nvPr/>
          </p:nvSpPr>
          <p:spPr bwMode="auto">
            <a:xfrm>
              <a:off x="4258" y="1704"/>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52" name="Text Box 92">
              <a:extLst>
                <a:ext uri="{FF2B5EF4-FFF2-40B4-BE49-F238E27FC236}">
                  <a16:creationId xmlns:a16="http://schemas.microsoft.com/office/drawing/2014/main" id="{E2E6C5BE-6AC7-4D38-BC3E-93CEC5BA4FCE}"/>
                </a:ext>
              </a:extLst>
            </p:cNvPr>
            <p:cNvSpPr txBox="1">
              <a:spLocks noChangeArrowheads="1"/>
            </p:cNvSpPr>
            <p:nvPr/>
          </p:nvSpPr>
          <p:spPr bwMode="auto">
            <a:xfrm>
              <a:off x="4258" y="2034"/>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53" name="Line 93">
              <a:extLst>
                <a:ext uri="{FF2B5EF4-FFF2-40B4-BE49-F238E27FC236}">
                  <a16:creationId xmlns:a16="http://schemas.microsoft.com/office/drawing/2014/main" id="{199785D1-4397-446C-ABCA-13E37C0F4F6A}"/>
                </a:ext>
              </a:extLst>
            </p:cNvPr>
            <p:cNvSpPr>
              <a:spLocks noChangeShapeType="1"/>
            </p:cNvSpPr>
            <p:nvPr/>
          </p:nvSpPr>
          <p:spPr bwMode="auto">
            <a:xfrm flipV="1">
              <a:off x="3780" y="2406"/>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54" name="Text Box 94">
              <a:extLst>
                <a:ext uri="{FF2B5EF4-FFF2-40B4-BE49-F238E27FC236}">
                  <a16:creationId xmlns:a16="http://schemas.microsoft.com/office/drawing/2014/main" id="{48D60892-9B3E-47FC-BF2E-52E36B9C2A19}"/>
                </a:ext>
              </a:extLst>
            </p:cNvPr>
            <p:cNvSpPr txBox="1">
              <a:spLocks noChangeArrowheads="1"/>
            </p:cNvSpPr>
            <p:nvPr/>
          </p:nvSpPr>
          <p:spPr bwMode="auto">
            <a:xfrm>
              <a:off x="4258" y="186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55" name="Text Box 95">
              <a:extLst>
                <a:ext uri="{FF2B5EF4-FFF2-40B4-BE49-F238E27FC236}">
                  <a16:creationId xmlns:a16="http://schemas.microsoft.com/office/drawing/2014/main" id="{6A8C6E2F-148A-46A6-9A0A-805E37E0F005}"/>
                </a:ext>
              </a:extLst>
            </p:cNvPr>
            <p:cNvSpPr txBox="1">
              <a:spLocks noChangeArrowheads="1"/>
            </p:cNvSpPr>
            <p:nvPr/>
          </p:nvSpPr>
          <p:spPr bwMode="auto">
            <a:xfrm>
              <a:off x="4258" y="2365"/>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56" name="Text Box 96">
              <a:extLst>
                <a:ext uri="{FF2B5EF4-FFF2-40B4-BE49-F238E27FC236}">
                  <a16:creationId xmlns:a16="http://schemas.microsoft.com/office/drawing/2014/main" id="{09FF6B0E-0716-44CD-BA43-AF631D190A17}"/>
                </a:ext>
              </a:extLst>
            </p:cNvPr>
            <p:cNvSpPr txBox="1">
              <a:spLocks noChangeArrowheads="1"/>
            </p:cNvSpPr>
            <p:nvPr/>
          </p:nvSpPr>
          <p:spPr bwMode="auto">
            <a:xfrm>
              <a:off x="4258" y="2695"/>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57" name="Text Box 97">
              <a:extLst>
                <a:ext uri="{FF2B5EF4-FFF2-40B4-BE49-F238E27FC236}">
                  <a16:creationId xmlns:a16="http://schemas.microsoft.com/office/drawing/2014/main" id="{FEFA09C0-2D4E-4662-9EBD-DE6D9833B1D6}"/>
                </a:ext>
              </a:extLst>
            </p:cNvPr>
            <p:cNvSpPr txBox="1">
              <a:spLocks noChangeArrowheads="1"/>
            </p:cNvSpPr>
            <p:nvPr/>
          </p:nvSpPr>
          <p:spPr bwMode="auto">
            <a:xfrm>
              <a:off x="4258" y="2530"/>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58" name="Text Box 98">
              <a:extLst>
                <a:ext uri="{FF2B5EF4-FFF2-40B4-BE49-F238E27FC236}">
                  <a16:creationId xmlns:a16="http://schemas.microsoft.com/office/drawing/2014/main" id="{DF42023C-884F-4E0C-8331-4265E97FA420}"/>
                </a:ext>
              </a:extLst>
            </p:cNvPr>
            <p:cNvSpPr txBox="1">
              <a:spLocks noChangeArrowheads="1"/>
            </p:cNvSpPr>
            <p:nvPr/>
          </p:nvSpPr>
          <p:spPr bwMode="auto">
            <a:xfrm>
              <a:off x="4258" y="219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59" name="Line 99">
              <a:extLst>
                <a:ext uri="{FF2B5EF4-FFF2-40B4-BE49-F238E27FC236}">
                  <a16:creationId xmlns:a16="http://schemas.microsoft.com/office/drawing/2014/main" id="{9E6DDB7F-5A93-48C9-8130-F16D18C519C0}"/>
                </a:ext>
              </a:extLst>
            </p:cNvPr>
            <p:cNvSpPr>
              <a:spLocks noChangeShapeType="1"/>
            </p:cNvSpPr>
            <p:nvPr/>
          </p:nvSpPr>
          <p:spPr bwMode="auto">
            <a:xfrm flipV="1">
              <a:off x="3780" y="3398"/>
              <a:ext cx="478" cy="20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60" name="Line 100">
              <a:extLst>
                <a:ext uri="{FF2B5EF4-FFF2-40B4-BE49-F238E27FC236}">
                  <a16:creationId xmlns:a16="http://schemas.microsoft.com/office/drawing/2014/main" id="{29E57BEA-0169-4BE6-91CC-1E9D8573C9E1}"/>
                </a:ext>
              </a:extLst>
            </p:cNvPr>
            <p:cNvSpPr>
              <a:spLocks noChangeShapeType="1"/>
            </p:cNvSpPr>
            <p:nvPr/>
          </p:nvSpPr>
          <p:spPr bwMode="auto">
            <a:xfrm flipV="1">
              <a:off x="3780"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61" name="Text Box 101">
              <a:extLst>
                <a:ext uri="{FF2B5EF4-FFF2-40B4-BE49-F238E27FC236}">
                  <a16:creationId xmlns:a16="http://schemas.microsoft.com/office/drawing/2014/main" id="{C70B9D14-58FC-4A4F-829F-8BC120BB1110}"/>
                </a:ext>
              </a:extLst>
            </p:cNvPr>
            <p:cNvSpPr txBox="1">
              <a:spLocks noChangeArrowheads="1"/>
            </p:cNvSpPr>
            <p:nvPr/>
          </p:nvSpPr>
          <p:spPr bwMode="auto">
            <a:xfrm>
              <a:off x="4258" y="3026"/>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62" name="Text Box 102">
              <a:extLst>
                <a:ext uri="{FF2B5EF4-FFF2-40B4-BE49-F238E27FC236}">
                  <a16:creationId xmlns:a16="http://schemas.microsoft.com/office/drawing/2014/main" id="{061EEB57-BDD2-4A53-BBEF-DAA7BF5BC8A2}"/>
                </a:ext>
              </a:extLst>
            </p:cNvPr>
            <p:cNvSpPr txBox="1">
              <a:spLocks noChangeArrowheads="1"/>
            </p:cNvSpPr>
            <p:nvPr/>
          </p:nvSpPr>
          <p:spPr bwMode="auto">
            <a:xfrm>
              <a:off x="4258" y="3356"/>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63" name="Line 103">
              <a:extLst>
                <a:ext uri="{FF2B5EF4-FFF2-40B4-BE49-F238E27FC236}">
                  <a16:creationId xmlns:a16="http://schemas.microsoft.com/office/drawing/2014/main" id="{63BA8CDA-4BD7-4F5A-9295-FE0ADEEB360D}"/>
                </a:ext>
              </a:extLst>
            </p:cNvPr>
            <p:cNvSpPr>
              <a:spLocks noChangeShapeType="1"/>
            </p:cNvSpPr>
            <p:nvPr/>
          </p:nvSpPr>
          <p:spPr bwMode="auto">
            <a:xfrm flipV="1">
              <a:off x="3780" y="4059"/>
              <a:ext cx="478" cy="8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64" name="Text Box 104">
              <a:extLst>
                <a:ext uri="{FF2B5EF4-FFF2-40B4-BE49-F238E27FC236}">
                  <a16:creationId xmlns:a16="http://schemas.microsoft.com/office/drawing/2014/main" id="{3A95320F-2A45-4A47-9A83-36F0B11F7859}"/>
                </a:ext>
              </a:extLst>
            </p:cNvPr>
            <p:cNvSpPr txBox="1">
              <a:spLocks noChangeArrowheads="1"/>
            </p:cNvSpPr>
            <p:nvPr/>
          </p:nvSpPr>
          <p:spPr bwMode="auto">
            <a:xfrm>
              <a:off x="4258" y="3191"/>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65" name="Text Box 105">
              <a:extLst>
                <a:ext uri="{FF2B5EF4-FFF2-40B4-BE49-F238E27FC236}">
                  <a16:creationId xmlns:a16="http://schemas.microsoft.com/office/drawing/2014/main" id="{B8FB3644-CE28-444A-9964-3427BA80BE43}"/>
                </a:ext>
              </a:extLst>
            </p:cNvPr>
            <p:cNvSpPr txBox="1">
              <a:spLocks noChangeArrowheads="1"/>
            </p:cNvSpPr>
            <p:nvPr/>
          </p:nvSpPr>
          <p:spPr bwMode="auto">
            <a:xfrm>
              <a:off x="4258" y="3687"/>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66" name="Text Box 106">
              <a:extLst>
                <a:ext uri="{FF2B5EF4-FFF2-40B4-BE49-F238E27FC236}">
                  <a16:creationId xmlns:a16="http://schemas.microsoft.com/office/drawing/2014/main" id="{A92AAB44-E798-4291-B7E7-DEB7F18BB81C}"/>
                </a:ext>
              </a:extLst>
            </p:cNvPr>
            <p:cNvSpPr txBox="1">
              <a:spLocks noChangeArrowheads="1"/>
            </p:cNvSpPr>
            <p:nvPr/>
          </p:nvSpPr>
          <p:spPr bwMode="auto">
            <a:xfrm>
              <a:off x="4258" y="4017"/>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0267" name="Text Box 107">
              <a:extLst>
                <a:ext uri="{FF2B5EF4-FFF2-40B4-BE49-F238E27FC236}">
                  <a16:creationId xmlns:a16="http://schemas.microsoft.com/office/drawing/2014/main" id="{FD7AE38D-C68E-4286-82F1-44C3DBD9EC27}"/>
                </a:ext>
              </a:extLst>
            </p:cNvPr>
            <p:cNvSpPr txBox="1">
              <a:spLocks noChangeArrowheads="1"/>
            </p:cNvSpPr>
            <p:nvPr/>
          </p:nvSpPr>
          <p:spPr bwMode="auto">
            <a:xfrm>
              <a:off x="4258" y="3852"/>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68" name="Text Box 108">
              <a:extLst>
                <a:ext uri="{FF2B5EF4-FFF2-40B4-BE49-F238E27FC236}">
                  <a16:creationId xmlns:a16="http://schemas.microsoft.com/office/drawing/2014/main" id="{70741264-1D4A-42E1-A1E2-6721B1751FAF}"/>
                </a:ext>
              </a:extLst>
            </p:cNvPr>
            <p:cNvSpPr txBox="1">
              <a:spLocks noChangeArrowheads="1"/>
            </p:cNvSpPr>
            <p:nvPr/>
          </p:nvSpPr>
          <p:spPr bwMode="auto">
            <a:xfrm>
              <a:off x="4258" y="3522"/>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69" name="Text Box 109">
              <a:extLst>
                <a:ext uri="{FF2B5EF4-FFF2-40B4-BE49-F238E27FC236}">
                  <a16:creationId xmlns:a16="http://schemas.microsoft.com/office/drawing/2014/main" id="{27FE9803-DCFD-4AFE-981D-2B9544311B18}"/>
                </a:ext>
              </a:extLst>
            </p:cNvPr>
            <p:cNvSpPr txBox="1">
              <a:spLocks noChangeArrowheads="1"/>
            </p:cNvSpPr>
            <p:nvPr/>
          </p:nvSpPr>
          <p:spPr bwMode="auto">
            <a:xfrm>
              <a:off x="4258" y="2861"/>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0270" name="Line 110">
              <a:extLst>
                <a:ext uri="{FF2B5EF4-FFF2-40B4-BE49-F238E27FC236}">
                  <a16:creationId xmlns:a16="http://schemas.microsoft.com/office/drawing/2014/main" id="{62A56B88-3D99-4C16-BD82-76CB9C76F554}"/>
                </a:ext>
              </a:extLst>
            </p:cNvPr>
            <p:cNvSpPr>
              <a:spLocks noChangeShapeType="1"/>
            </p:cNvSpPr>
            <p:nvPr/>
          </p:nvSpPr>
          <p:spPr bwMode="auto">
            <a:xfrm flipV="1">
              <a:off x="1152" y="2448"/>
              <a:ext cx="480" cy="9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271" name="Text Box 112">
              <a:extLst>
                <a:ext uri="{FF2B5EF4-FFF2-40B4-BE49-F238E27FC236}">
                  <a16:creationId xmlns:a16="http://schemas.microsoft.com/office/drawing/2014/main" id="{BE8F0CCD-1DE4-4B7E-A449-1B26FFDCAC65}"/>
                </a:ext>
              </a:extLst>
            </p:cNvPr>
            <p:cNvSpPr txBox="1">
              <a:spLocks noChangeArrowheads="1"/>
            </p:cNvSpPr>
            <p:nvPr/>
          </p:nvSpPr>
          <p:spPr bwMode="auto">
            <a:xfrm>
              <a:off x="1610" y="1117"/>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gr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2BFC7083-93CE-42A7-8194-72A6D154C880}"/>
              </a:ext>
            </a:extLst>
          </p:cNvPr>
          <p:cNvSpPr>
            <a:spLocks noGrp="1" noChangeArrowheads="1"/>
          </p:cNvSpPr>
          <p:nvPr>
            <p:ph type="title"/>
          </p:nvPr>
        </p:nvSpPr>
        <p:spPr>
          <a:xfrm>
            <a:off x="533400" y="6096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6.1 </a:t>
            </a:r>
            <a:r>
              <a:rPr lang="zh-CN" altLang="en-US" sz="4800">
                <a:solidFill>
                  <a:srgbClr val="009900"/>
                </a:solidFill>
                <a:latin typeface="华文新魏" panose="02010800040101010101" pitchFamily="2" charset="-122"/>
                <a:ea typeface="华文新魏" panose="02010800040101010101" pitchFamily="2" charset="-122"/>
              </a:rPr>
              <a:t>文件</a:t>
            </a:r>
            <a:br>
              <a:rPr lang="zh-CN" altLang="en-US" sz="4800">
                <a:solidFill>
                  <a:srgbClr val="009900"/>
                </a:solidFill>
                <a:latin typeface="华文新魏" panose="02010800040101010101" pitchFamily="2" charset="-122"/>
                <a:ea typeface="华文新魏" panose="02010800040101010101" pitchFamily="2" charset="-122"/>
              </a:rPr>
            </a:br>
            <a:endParaRPr lang="zh-CN" altLang="en-US" sz="4800">
              <a:solidFill>
                <a:srgbClr val="009900"/>
              </a:solidFill>
              <a:latin typeface="华文新魏" panose="02010800040101010101" pitchFamily="2" charset="-122"/>
              <a:ea typeface="华文新魏" panose="02010800040101010101" pitchFamily="2" charset="-122"/>
            </a:endParaRPr>
          </a:p>
        </p:txBody>
      </p:sp>
      <p:sp>
        <p:nvSpPr>
          <p:cNvPr id="6147" name="Rectangle 1027">
            <a:extLst>
              <a:ext uri="{FF2B5EF4-FFF2-40B4-BE49-F238E27FC236}">
                <a16:creationId xmlns:a16="http://schemas.microsoft.com/office/drawing/2014/main" id="{1C3AEF1D-75F4-4A41-831D-C59E4E901940}"/>
              </a:ext>
            </a:extLst>
          </p:cNvPr>
          <p:cNvSpPr>
            <a:spLocks noGrp="1" noChangeArrowheads="1"/>
          </p:cNvSpPr>
          <p:nvPr>
            <p:ph type="body" idx="1"/>
          </p:nvPr>
        </p:nvSpPr>
        <p:spPr>
          <a:xfrm>
            <a:off x="2133600" y="1219200"/>
            <a:ext cx="6781800" cy="4953000"/>
          </a:xfrm>
        </p:spPr>
        <p:txBody>
          <a:bodyPr/>
          <a:lstStyle/>
          <a:p>
            <a:pPr algn="just" eaLnBrk="1" hangingPunct="1">
              <a:buFontTx/>
              <a:buNone/>
            </a:pPr>
            <a:r>
              <a:rPr lang="en-US" altLang="zh-CN" sz="4000">
                <a:latin typeface="华文新魏" panose="02010800040101010101" pitchFamily="2" charset="-122"/>
                <a:ea typeface="华文新魏" panose="02010800040101010101" pitchFamily="2" charset="-122"/>
              </a:rPr>
              <a:t>6.1.1 </a:t>
            </a:r>
            <a:r>
              <a:rPr lang="zh-CN" altLang="en-US" sz="4000">
                <a:latin typeface="华文新魏" panose="02010800040101010101" pitchFamily="2" charset="-122"/>
                <a:ea typeface="华文新魏" panose="02010800040101010101" pitchFamily="2" charset="-122"/>
              </a:rPr>
              <a:t>文件概念 </a:t>
            </a:r>
          </a:p>
          <a:p>
            <a:pPr algn="just" eaLnBrk="1" hangingPunct="1">
              <a:buFontTx/>
              <a:buNone/>
            </a:pPr>
            <a:r>
              <a:rPr lang="en-US" altLang="zh-CN" sz="4000">
                <a:latin typeface="华文新魏" panose="02010800040101010101" pitchFamily="2" charset="-122"/>
                <a:ea typeface="华文新魏" panose="02010800040101010101" pitchFamily="2" charset="-122"/>
              </a:rPr>
              <a:t>6.1.2 </a:t>
            </a:r>
            <a:r>
              <a:rPr lang="zh-CN" altLang="en-US" sz="4000">
                <a:latin typeface="华文新魏" panose="02010800040101010101" pitchFamily="2" charset="-122"/>
                <a:ea typeface="华文新魏" panose="02010800040101010101" pitchFamily="2" charset="-122"/>
              </a:rPr>
              <a:t>文件命名 </a:t>
            </a:r>
          </a:p>
          <a:p>
            <a:pPr algn="just" eaLnBrk="1" hangingPunct="1">
              <a:buFontTx/>
              <a:buNone/>
            </a:pPr>
            <a:r>
              <a:rPr lang="en-US" altLang="zh-CN" sz="4000">
                <a:latin typeface="华文新魏" panose="02010800040101010101" pitchFamily="2" charset="-122"/>
                <a:ea typeface="华文新魏" panose="02010800040101010101" pitchFamily="2" charset="-122"/>
              </a:rPr>
              <a:t>6.1.3 </a:t>
            </a:r>
            <a:r>
              <a:rPr lang="zh-CN" altLang="en-US" sz="4000">
                <a:latin typeface="华文新魏" panose="02010800040101010101" pitchFamily="2" charset="-122"/>
                <a:ea typeface="华文新魏" panose="02010800040101010101" pitchFamily="2" charset="-122"/>
              </a:rPr>
              <a:t>文件类型 </a:t>
            </a:r>
          </a:p>
          <a:p>
            <a:pPr algn="just" eaLnBrk="1" hangingPunct="1">
              <a:buFontTx/>
              <a:buNone/>
            </a:pPr>
            <a:r>
              <a:rPr lang="en-US" altLang="zh-CN" sz="4000">
                <a:latin typeface="华文新魏" panose="02010800040101010101" pitchFamily="2" charset="-122"/>
                <a:ea typeface="华文新魏" panose="02010800040101010101" pitchFamily="2" charset="-122"/>
              </a:rPr>
              <a:t>6.1.4 </a:t>
            </a:r>
            <a:r>
              <a:rPr lang="zh-CN" altLang="en-US" sz="4000">
                <a:latin typeface="华文新魏" panose="02010800040101010101" pitchFamily="2" charset="-122"/>
                <a:ea typeface="华文新魏" panose="02010800040101010101" pitchFamily="2" charset="-122"/>
              </a:rPr>
              <a:t>文件属性</a:t>
            </a:r>
          </a:p>
          <a:p>
            <a:pPr algn="just" eaLnBrk="1" hangingPunct="1">
              <a:buFontTx/>
              <a:buNone/>
            </a:pPr>
            <a:r>
              <a:rPr lang="en-US" altLang="zh-CN" sz="4000">
                <a:latin typeface="华文新魏" panose="02010800040101010101" pitchFamily="2" charset="-122"/>
                <a:ea typeface="华文新魏" panose="02010800040101010101" pitchFamily="2" charset="-122"/>
              </a:rPr>
              <a:t>6.1.5 </a:t>
            </a:r>
            <a:r>
              <a:rPr lang="zh-CN" altLang="en-US" sz="4000">
                <a:latin typeface="华文新魏" panose="02010800040101010101" pitchFamily="2" charset="-122"/>
                <a:ea typeface="华文新魏" panose="02010800040101010101" pitchFamily="2" charset="-122"/>
              </a:rPr>
              <a:t>文件存取方法 </a:t>
            </a:r>
          </a:p>
          <a:p>
            <a:pPr algn="just" eaLnBrk="1" hangingPunct="1">
              <a:buFontTx/>
              <a:buNone/>
            </a:pPr>
            <a:endParaRPr lang="zh-CN" altLang="en-US"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11BCC8D-1152-456F-8C24-86516FE8B908}"/>
              </a:ext>
            </a:extLst>
          </p:cNvPr>
          <p:cNvSpPr>
            <a:spLocks noGrp="1" noChangeArrowheads="1"/>
          </p:cNvSpPr>
          <p:nvPr>
            <p:ph type="title"/>
          </p:nvPr>
        </p:nvSpPr>
        <p:spPr>
          <a:xfrm>
            <a:off x="914400" y="11430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6.1.1 </a:t>
            </a:r>
            <a:r>
              <a:rPr lang="zh-CN" altLang="en-US" sz="4800">
                <a:solidFill>
                  <a:srgbClr val="009900"/>
                </a:solidFill>
                <a:latin typeface="华文新魏" panose="02010800040101010101" pitchFamily="2" charset="-122"/>
                <a:ea typeface="华文新魏" panose="02010800040101010101" pitchFamily="2" charset="-122"/>
              </a:rPr>
              <a:t>文件的概念</a:t>
            </a:r>
            <a:r>
              <a:rPr lang="en-US" altLang="zh-CN" sz="4800">
                <a:solidFill>
                  <a:srgbClr val="009900"/>
                </a:solidFill>
                <a:latin typeface="华文新魏" panose="02010800040101010101" pitchFamily="2" charset="-122"/>
                <a:ea typeface="华文新魏" panose="02010800040101010101" pitchFamily="2" charset="-122"/>
              </a:rPr>
              <a:t>(1)</a:t>
            </a:r>
            <a:br>
              <a:rPr lang="en-US" altLang="zh-CN" sz="4800">
                <a:solidFill>
                  <a:srgbClr val="009900"/>
                </a:solidFill>
                <a:latin typeface="华文新魏" panose="02010800040101010101" pitchFamily="2" charset="-122"/>
                <a:ea typeface="华文新魏" panose="02010800040101010101" pitchFamily="2" charset="-122"/>
              </a:rPr>
            </a:br>
            <a:br>
              <a:rPr lang="en-US" altLang="zh-CN" sz="5400" b="1">
                <a:latin typeface="华文新魏" panose="02010800040101010101" pitchFamily="2" charset="-122"/>
                <a:ea typeface="华文新魏" panose="02010800040101010101" pitchFamily="2" charset="-122"/>
              </a:rPr>
            </a:br>
            <a:endParaRPr lang="en-US" altLang="zh-CN" sz="5400" b="1">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D7D6A665-A538-4CE4-87A5-866EFB49E469}"/>
              </a:ext>
            </a:extLst>
          </p:cNvPr>
          <p:cNvSpPr>
            <a:spLocks noGrp="1" noChangeArrowheads="1"/>
          </p:cNvSpPr>
          <p:nvPr>
            <p:ph type="body" idx="1"/>
          </p:nvPr>
        </p:nvSpPr>
        <p:spPr>
          <a:xfrm>
            <a:off x="762000" y="1295400"/>
            <a:ext cx="7842250" cy="51816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文件是由文件名字标识的一组信息的集合。可按各种方法进行分类：</a:t>
            </a:r>
          </a:p>
          <a:p>
            <a:pPr algn="just" eaLnBrk="1" hangingPunct="1">
              <a:buFontTx/>
              <a:buNone/>
            </a:pPr>
            <a:r>
              <a:rPr lang="zh-CN" altLang="en-US" sz="3600">
                <a:latin typeface="华文新魏" panose="02010800040101010101" pitchFamily="2" charset="-122"/>
                <a:ea typeface="华文新魏" panose="02010800040101010101" pitchFamily="2" charset="-122"/>
              </a:rPr>
              <a:t>        按用途分类：</a:t>
            </a:r>
          </a:p>
          <a:p>
            <a:pPr algn="just" eaLnBrk="1" hangingPunct="1">
              <a:buFontTx/>
              <a:buNone/>
            </a:pPr>
            <a:r>
              <a:rPr lang="zh-CN" altLang="en-US" sz="3600">
                <a:latin typeface="华文新魏" panose="02010800040101010101" pitchFamily="2" charset="-122"/>
                <a:ea typeface="华文新魏" panose="02010800040101010101" pitchFamily="2" charset="-122"/>
              </a:rPr>
              <a:t>        按保护级别分类：</a:t>
            </a:r>
          </a:p>
          <a:p>
            <a:pPr algn="just" eaLnBrk="1" hangingPunct="1">
              <a:buFontTx/>
              <a:buNone/>
            </a:pPr>
            <a:r>
              <a:rPr lang="zh-CN" altLang="en-US" sz="3600">
                <a:latin typeface="华文新魏" panose="02010800040101010101" pitchFamily="2" charset="-122"/>
                <a:ea typeface="华文新魏" panose="02010800040101010101" pitchFamily="2" charset="-122"/>
              </a:rPr>
              <a:t>        按信息流向分类：</a:t>
            </a:r>
          </a:p>
          <a:p>
            <a:pPr algn="just" eaLnBrk="1" hangingPunct="1">
              <a:buFontTx/>
              <a:buNone/>
            </a:pPr>
            <a:r>
              <a:rPr lang="zh-CN" altLang="en-US" sz="3600">
                <a:latin typeface="华文新魏" panose="02010800040101010101" pitchFamily="2" charset="-122"/>
                <a:ea typeface="华文新魏" panose="02010800040101010101" pitchFamily="2" charset="-122"/>
              </a:rPr>
              <a:t>        按存放时限分类：</a:t>
            </a:r>
          </a:p>
          <a:p>
            <a:pPr algn="just" eaLnBrk="1" hangingPunct="1">
              <a:buFontTx/>
              <a:buNone/>
            </a:pPr>
            <a:r>
              <a:rPr lang="zh-CN" altLang="en-US" sz="3600">
                <a:latin typeface="华文新魏" panose="02010800040101010101" pitchFamily="2" charset="-122"/>
                <a:ea typeface="华文新魏" panose="02010800040101010101" pitchFamily="2" charset="-122"/>
              </a:rPr>
              <a:t>        按设备类型分类：</a:t>
            </a:r>
          </a:p>
          <a:p>
            <a:pPr algn="just" eaLnBrk="1" hangingPunct="1">
              <a:buFontTx/>
              <a:buNone/>
            </a:pPr>
            <a:r>
              <a:rPr lang="zh-CN" altLang="en-US" sz="3600">
                <a:latin typeface="华文新魏" panose="02010800040101010101" pitchFamily="2" charset="-122"/>
                <a:ea typeface="华文新魏" panose="02010800040101010101" pitchFamily="2" charset="-122"/>
              </a:rPr>
              <a:t>        按文件的结构分类：</a:t>
            </a:r>
          </a:p>
          <a:p>
            <a:pPr algn="just" eaLnBrk="1" hangingPunct="1">
              <a:buFontTx/>
              <a:buNone/>
            </a:pPr>
            <a:endParaRPr lang="zh-CN" altLang="en-US"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4AF85EB-53BC-4EC4-8C8A-C7602BC3E08E}"/>
              </a:ext>
            </a:extLst>
          </p:cNvPr>
          <p:cNvSpPr>
            <a:spLocks noGrp="1" noChangeArrowheads="1"/>
          </p:cNvSpPr>
          <p:nvPr>
            <p:ph type="title"/>
          </p:nvPr>
        </p:nvSpPr>
        <p:spPr>
          <a:xfrm>
            <a:off x="685800" y="533400"/>
            <a:ext cx="7772400" cy="1143000"/>
          </a:xfrm>
        </p:spPr>
        <p:txBody>
          <a:bodyPr/>
          <a:lstStyle/>
          <a:p>
            <a:pPr eaLnBrk="1" hangingPunct="1"/>
            <a:r>
              <a:rPr lang="zh-CN" altLang="en-US" sz="5400">
                <a:solidFill>
                  <a:srgbClr val="009900"/>
                </a:solidFill>
                <a:latin typeface="华文新魏" panose="02010800040101010101" pitchFamily="2" charset="-122"/>
                <a:ea typeface="华文新魏" panose="02010800040101010101" pitchFamily="2" charset="-122"/>
              </a:rPr>
              <a:t>文件的概念</a:t>
            </a:r>
            <a:r>
              <a:rPr lang="en-US" altLang="zh-CN" sz="5400">
                <a:solidFill>
                  <a:srgbClr val="009900"/>
                </a:solidFill>
                <a:latin typeface="华文新魏" panose="02010800040101010101" pitchFamily="2" charset="-122"/>
                <a:ea typeface="华文新魏" panose="02010800040101010101" pitchFamily="2" charset="-122"/>
              </a:rPr>
              <a:t>(2)</a:t>
            </a:r>
            <a:br>
              <a:rPr lang="en-US" altLang="zh-CN" sz="5400">
                <a:solidFill>
                  <a:srgbClr val="009900"/>
                </a:solidFill>
                <a:latin typeface="华文新魏" panose="02010800040101010101" pitchFamily="2" charset="-122"/>
                <a:ea typeface="华文新魏" panose="02010800040101010101" pitchFamily="2" charset="-122"/>
              </a:rPr>
            </a:br>
            <a:r>
              <a:rPr lang="zh-CN" altLang="en-US" sz="4000">
                <a:solidFill>
                  <a:srgbClr val="009900"/>
                </a:solidFill>
                <a:latin typeface="华文新魏" panose="02010800040101010101" pitchFamily="2" charset="-122"/>
                <a:ea typeface="华文新魏" panose="02010800040101010101" pitchFamily="2" charset="-122"/>
              </a:rPr>
              <a:t>文件系统优点</a:t>
            </a:r>
            <a:r>
              <a:rPr lang="zh-CN" altLang="en-US">
                <a:solidFill>
                  <a:schemeClr val="accent2"/>
                </a:solidFill>
                <a:latin typeface="华文新魏" panose="02010800040101010101" pitchFamily="2" charset="-122"/>
                <a:ea typeface="华文新魏" panose="02010800040101010101" pitchFamily="2" charset="-122"/>
              </a:rPr>
              <a:t> </a:t>
            </a:r>
          </a:p>
        </p:txBody>
      </p:sp>
      <p:sp>
        <p:nvSpPr>
          <p:cNvPr id="8195" name="Rectangle 3">
            <a:extLst>
              <a:ext uri="{FF2B5EF4-FFF2-40B4-BE49-F238E27FC236}">
                <a16:creationId xmlns:a16="http://schemas.microsoft.com/office/drawing/2014/main" id="{0F1D3355-2B36-4AA8-B52F-B6D93F0BB5B4}"/>
              </a:ext>
            </a:extLst>
          </p:cNvPr>
          <p:cNvSpPr>
            <a:spLocks noGrp="1" noChangeArrowheads="1"/>
          </p:cNvSpPr>
          <p:nvPr>
            <p:ph type="body" idx="1"/>
          </p:nvPr>
        </p:nvSpPr>
        <p:spPr>
          <a:xfrm>
            <a:off x="1219200" y="1828800"/>
            <a:ext cx="7696200" cy="4876800"/>
          </a:xfrm>
        </p:spPr>
        <p:txBody>
          <a:bodyPr/>
          <a:lstStyle/>
          <a:p>
            <a:pPr eaLnBrk="1" hangingPunct="1"/>
            <a:r>
              <a:rPr lang="zh-CN" altLang="en-US" sz="4000">
                <a:latin typeface="华文新魏" panose="02010800040101010101" pitchFamily="2" charset="-122"/>
                <a:ea typeface="华文新魏" panose="02010800040101010101" pitchFamily="2" charset="-122"/>
              </a:rPr>
              <a:t>用户使用方便 </a:t>
            </a:r>
          </a:p>
          <a:p>
            <a:pPr eaLnBrk="1" hangingPunct="1"/>
            <a:r>
              <a:rPr lang="zh-CN" altLang="en-US" sz="4000">
                <a:latin typeface="华文新魏" panose="02010800040101010101" pitchFamily="2" charset="-122"/>
                <a:ea typeface="华文新魏" panose="02010800040101010101" pitchFamily="2" charset="-122"/>
              </a:rPr>
              <a:t>文件安全可靠 </a:t>
            </a:r>
          </a:p>
          <a:p>
            <a:pPr eaLnBrk="1" hangingPunct="1"/>
            <a:r>
              <a:rPr lang="zh-CN" altLang="en-US" sz="4000">
                <a:latin typeface="华文新魏" panose="02010800040101010101" pitchFamily="2" charset="-122"/>
                <a:ea typeface="华文新魏" panose="02010800040101010101" pitchFamily="2" charset="-122"/>
              </a:rPr>
              <a:t>实现文件共享</a:t>
            </a:r>
          </a:p>
          <a:p>
            <a:pPr eaLnBrk="1" hangingPunct="1">
              <a:buFontTx/>
              <a:buNone/>
            </a:pPr>
            <a:endParaRPr lang="zh-CN" altLang="en-US"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FF9FE86-3BFF-487C-99F3-E58344A077CB}"/>
              </a:ext>
            </a:extLst>
          </p:cNvPr>
          <p:cNvSpPr>
            <a:spLocks noGrp="1" noChangeArrowheads="1"/>
          </p:cNvSpPr>
          <p:nvPr>
            <p:ph type="title"/>
          </p:nvPr>
        </p:nvSpPr>
        <p:spPr>
          <a:xfrm>
            <a:off x="762000" y="685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6.1.2 </a:t>
            </a:r>
            <a:r>
              <a:rPr lang="zh-CN" altLang="en-US" sz="4800">
                <a:solidFill>
                  <a:srgbClr val="009900"/>
                </a:solidFill>
                <a:latin typeface="华文新魏" panose="02010800040101010101" pitchFamily="2" charset="-122"/>
                <a:ea typeface="华文新魏" panose="02010800040101010101" pitchFamily="2" charset="-122"/>
              </a:rPr>
              <a:t>文件的命名</a:t>
            </a:r>
            <a:br>
              <a:rPr lang="zh-CN" altLang="en-US" sz="4800">
                <a:solidFill>
                  <a:srgbClr val="009900"/>
                </a:solidFill>
                <a:latin typeface="华文新魏" panose="02010800040101010101" pitchFamily="2" charset="-122"/>
                <a:ea typeface="华文新魏" panose="02010800040101010101" pitchFamily="2" charset="-122"/>
              </a:rPr>
            </a:br>
            <a:endParaRPr lang="zh-CN" altLang="en-US" sz="4800">
              <a:solidFill>
                <a:srgbClr val="009900"/>
              </a:solidFill>
              <a:latin typeface="华文新魏" panose="02010800040101010101" pitchFamily="2" charset="-122"/>
              <a:ea typeface="华文新魏" panose="02010800040101010101" pitchFamily="2" charset="-122"/>
            </a:endParaRPr>
          </a:p>
        </p:txBody>
      </p:sp>
      <p:sp>
        <p:nvSpPr>
          <p:cNvPr id="9219" name="Rectangle 3">
            <a:extLst>
              <a:ext uri="{FF2B5EF4-FFF2-40B4-BE49-F238E27FC236}">
                <a16:creationId xmlns:a16="http://schemas.microsoft.com/office/drawing/2014/main" id="{744D2C6A-706F-40A3-B107-A02EE76F827D}"/>
              </a:ext>
            </a:extLst>
          </p:cNvPr>
          <p:cNvSpPr>
            <a:spLocks noGrp="1" noChangeArrowheads="1"/>
          </p:cNvSpPr>
          <p:nvPr>
            <p:ph type="body" idx="1"/>
          </p:nvPr>
        </p:nvSpPr>
        <p:spPr>
          <a:xfrm>
            <a:off x="990600" y="1295400"/>
            <a:ext cx="7772400" cy="5257800"/>
          </a:xfrm>
        </p:spPr>
        <p:txBody>
          <a:bodyPr/>
          <a:lstStyle/>
          <a:p>
            <a:pPr eaLnBrk="1" hangingPunct="1"/>
            <a:r>
              <a:rPr lang="zh-CN" altLang="en-US" sz="3600">
                <a:latin typeface="华文新魏" panose="02010800040101010101" pitchFamily="2" charset="-122"/>
                <a:ea typeface="华文新魏" panose="02010800040101010101" pitchFamily="2" charset="-122"/>
              </a:rPr>
              <a:t>文件是一个抽象机制，提供了把文件保存在磁盘上，用户不必了解信息存储细节且便于读取的方法，这一抽象机制中最重要的是文件命名。</a:t>
            </a:r>
          </a:p>
          <a:p>
            <a:pPr eaLnBrk="1" hangingPunct="1"/>
            <a:r>
              <a:rPr lang="zh-CN" altLang="en-US" sz="3600">
                <a:latin typeface="华文新魏" panose="02010800040101010101" pitchFamily="2" charset="-122"/>
                <a:ea typeface="华文新魏" panose="02010800040101010101" pitchFamily="2" charset="-122"/>
              </a:rPr>
              <a:t>文件名是字母或数字组成的字母数字串，它的格式和长度因系统而异。</a:t>
            </a:r>
          </a:p>
          <a:p>
            <a:pPr eaLnBrk="1" hangingPunct="1">
              <a:buFontTx/>
              <a:buNone/>
            </a:pPr>
            <a:endParaRPr lang="zh-CN" altLang="en-US"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4F066C-E90E-4AC5-9507-0517DC42BD63}"/>
              </a:ext>
            </a:extLst>
          </p:cNvPr>
          <p:cNvSpPr>
            <a:spLocks noGrp="1" noChangeArrowheads="1"/>
          </p:cNvSpPr>
          <p:nvPr>
            <p:ph type="title"/>
          </p:nvPr>
        </p:nvSpPr>
        <p:spPr>
          <a:xfrm>
            <a:off x="762000" y="685800"/>
            <a:ext cx="7772400" cy="1143000"/>
          </a:xfrm>
        </p:spPr>
        <p:txBody>
          <a:bodyPr/>
          <a:lstStyle/>
          <a:p>
            <a:pPr eaLnBrk="1" hangingPunct="1"/>
            <a:r>
              <a:rPr lang="en-US" altLang="zh-CN" sz="4800">
                <a:solidFill>
                  <a:srgbClr val="009900"/>
                </a:solidFill>
                <a:latin typeface="华文新魏" panose="02010800040101010101" pitchFamily="2" charset="-122"/>
                <a:ea typeface="华文新魏" panose="02010800040101010101" pitchFamily="2" charset="-122"/>
              </a:rPr>
              <a:t>6.1.3 </a:t>
            </a:r>
            <a:r>
              <a:rPr lang="zh-CN" altLang="en-US" sz="4800">
                <a:solidFill>
                  <a:srgbClr val="009900"/>
                </a:solidFill>
                <a:latin typeface="华文新魏" panose="02010800040101010101" pitchFamily="2" charset="-122"/>
                <a:ea typeface="华文新魏" panose="02010800040101010101" pitchFamily="2" charset="-122"/>
              </a:rPr>
              <a:t>文件的类型</a:t>
            </a:r>
            <a:br>
              <a:rPr lang="zh-CN" altLang="en-US" sz="4800">
                <a:solidFill>
                  <a:srgbClr val="009900"/>
                </a:solidFill>
                <a:latin typeface="华文新魏" panose="02010800040101010101" pitchFamily="2" charset="-122"/>
                <a:ea typeface="华文新魏" panose="02010800040101010101" pitchFamily="2" charset="-122"/>
              </a:rPr>
            </a:br>
            <a:endParaRPr lang="zh-CN" altLang="en-US" sz="4800">
              <a:solidFill>
                <a:srgbClr val="009900"/>
              </a:solidFill>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28895591-6774-4891-918F-712CD11E04EA}"/>
              </a:ext>
            </a:extLst>
          </p:cNvPr>
          <p:cNvSpPr>
            <a:spLocks noGrp="1" noChangeArrowheads="1"/>
          </p:cNvSpPr>
          <p:nvPr>
            <p:ph type="body" idx="1"/>
          </p:nvPr>
        </p:nvSpPr>
        <p:spPr>
          <a:xfrm>
            <a:off x="755650" y="1219200"/>
            <a:ext cx="7772400" cy="54864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操作系统支持不同类型文件：</a:t>
            </a:r>
          </a:p>
          <a:p>
            <a:pPr algn="just" eaLnBrk="1" hangingPunct="1">
              <a:buFontTx/>
              <a:buNone/>
            </a:pPr>
            <a:r>
              <a:rPr lang="en-US" altLang="zh-CN" sz="4400">
                <a:cs typeface="Times New Roman" panose="02020603050405020304" pitchFamily="18" charset="0"/>
              </a:rPr>
              <a:t>•</a:t>
            </a:r>
            <a:r>
              <a:rPr lang="zh-CN" altLang="en-US" sz="4400">
                <a:latin typeface="华文新魏" panose="02010800040101010101" pitchFamily="2" charset="-122"/>
                <a:ea typeface="华文新魏" panose="02010800040101010101" pitchFamily="2" charset="-122"/>
              </a:rPr>
              <a:t>普通文件：</a:t>
            </a:r>
          </a:p>
          <a:p>
            <a:pPr algn="just" eaLnBrk="1" hangingPunct="1">
              <a:buFontTx/>
              <a:buNone/>
            </a:pPr>
            <a:r>
              <a:rPr lang="en-US" altLang="zh-CN" sz="4400">
                <a:cs typeface="Times New Roman" panose="02020603050405020304" pitchFamily="18" charset="0"/>
              </a:rPr>
              <a:t>•</a:t>
            </a:r>
            <a:r>
              <a:rPr lang="zh-CN" altLang="en-US" sz="4400">
                <a:latin typeface="华文新魏" panose="02010800040101010101" pitchFamily="2" charset="-122"/>
                <a:ea typeface="华文新魏" panose="02010800040101010101" pitchFamily="2" charset="-122"/>
              </a:rPr>
              <a:t>目录文件：</a:t>
            </a:r>
          </a:p>
          <a:p>
            <a:pPr algn="just" eaLnBrk="1" hangingPunct="1">
              <a:buFontTx/>
              <a:buNone/>
            </a:pPr>
            <a:r>
              <a:rPr lang="en-US" altLang="zh-CN" sz="4400">
                <a:cs typeface="Times New Roman" panose="02020603050405020304" pitchFamily="18" charset="0"/>
              </a:rPr>
              <a:t>•</a:t>
            </a:r>
            <a:r>
              <a:rPr lang="zh-CN" altLang="en-US" sz="4400">
                <a:latin typeface="华文新魏" panose="02010800040101010101" pitchFamily="2" charset="-122"/>
                <a:ea typeface="华文新魏" panose="02010800040101010101" pitchFamily="2" charset="-122"/>
                <a:cs typeface="Times New Roman" panose="02020603050405020304" pitchFamily="18" charset="0"/>
              </a:rPr>
              <a:t>特别文件</a:t>
            </a:r>
            <a:r>
              <a:rPr lang="zh-CN" altLang="en-US" sz="4400">
                <a:latin typeface="华文新魏" panose="02010800040101010101" pitchFamily="2" charset="-122"/>
                <a:ea typeface="华文新魏" panose="02010800040101010101" pitchFamily="2" charset="-122"/>
              </a:rPr>
              <a:t>：块设备文件、字符设备文件、管道文件。 </a:t>
            </a:r>
          </a:p>
        </p:txBody>
      </p:sp>
    </p:spTree>
  </p:cSld>
  <p:clrMapOvr>
    <a:masterClrMapping/>
  </p:clrMapOvr>
  <p:transition>
    <p:fade thruBlk="1"/>
  </p:transition>
</p:sld>
</file>

<file path=ppt/theme/theme1.xml><?xml version="1.0" encoding="utf-8"?>
<a:theme xmlns:a="http://schemas.openxmlformats.org/drawingml/2006/main" name="默认设计模板">
  <a:themeElements>
    <a:clrScheme name="">
      <a:dk1>
        <a:srgbClr val="000000"/>
      </a:dk1>
      <a:lt1>
        <a:srgbClr val="FFFFFF"/>
      </a:lt1>
      <a:dk2>
        <a:srgbClr val="CC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699</TotalTime>
  <Words>2507</Words>
  <Application>Microsoft Office PowerPoint</Application>
  <PresentationFormat>全屏显示(4:3)</PresentationFormat>
  <Paragraphs>427</Paragraphs>
  <Slides>48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Times New Roman</vt:lpstr>
      <vt:lpstr>宋体</vt:lpstr>
      <vt:lpstr>Arial</vt:lpstr>
      <vt:lpstr>Calibri</vt:lpstr>
      <vt:lpstr>华文新魏</vt:lpstr>
      <vt:lpstr>默认设计模板</vt:lpstr>
      <vt:lpstr>PowerPoint 演示文稿</vt:lpstr>
      <vt:lpstr>                   第六章 文件管理 </vt:lpstr>
      <vt:lpstr> 文件系统概述(1) </vt:lpstr>
      <vt:lpstr>文件系统概述(2) 文件系统面向用户的功能</vt:lpstr>
      <vt:lpstr>6.1 文件 </vt:lpstr>
      <vt:lpstr>6.1.1 文件的概念(1)  </vt:lpstr>
      <vt:lpstr>文件的概念(2) 文件系统优点 </vt:lpstr>
      <vt:lpstr>6.1.2 文件的命名 </vt:lpstr>
      <vt:lpstr>6.1.3 文件的类型 </vt:lpstr>
      <vt:lpstr>6.1.4文件的属性 </vt:lpstr>
      <vt:lpstr>文件保护属性(1)</vt:lpstr>
      <vt:lpstr>文件保护属性(2)</vt:lpstr>
      <vt:lpstr>文件保护属性(3)</vt:lpstr>
      <vt:lpstr>6.1.5文件的存取 </vt:lpstr>
      <vt:lpstr>6.2文件目录 </vt:lpstr>
      <vt:lpstr>文件系统的分层结构</vt:lpstr>
      <vt:lpstr>6.2.1文件目录与文件目录项(1)   </vt:lpstr>
      <vt:lpstr>文件目录与文件目录项(2)  文件目录项内容 </vt:lpstr>
      <vt:lpstr>文件目录与文件目录项(3)  文件目录项内容 </vt:lpstr>
      <vt:lpstr>6.2.2层次目录结构(1) </vt:lpstr>
      <vt:lpstr>层次目录结构(2) </vt:lpstr>
      <vt:lpstr>层次目录结构(3)</vt:lpstr>
      <vt:lpstr>UNIX/Linux特殊目录项建立方法(1)  </vt:lpstr>
      <vt:lpstr>6.2.3 文件目录的检索</vt:lpstr>
      <vt:lpstr>6.3文件组织与数据存储</vt:lpstr>
      <vt:lpstr>6.3.1 文件的存储(1) </vt:lpstr>
      <vt:lpstr>文件的存储(2) </vt:lpstr>
      <vt:lpstr>6.3.2文件的逻辑结构 1  流式文件和记录式文件(1) </vt:lpstr>
      <vt:lpstr>流式文件和记录式文件(2) </vt:lpstr>
      <vt:lpstr>流式文件和记录式文件(3) </vt:lpstr>
      <vt:lpstr>2  成组和分解(1) 逻辑记录和块的关系  </vt:lpstr>
      <vt:lpstr>成组和分解(2) 记录成组和分解处理过程 </vt:lpstr>
      <vt:lpstr>3记录格式和记录键</vt:lpstr>
      <vt:lpstr>6.3.3 文件的物理结构(1) </vt:lpstr>
      <vt:lpstr>构造文件物理结构的方法</vt:lpstr>
      <vt:lpstr>1顺序文件(连续文件 )</vt:lpstr>
      <vt:lpstr>2连接文件(串联文件)(1) 连接文件结构示意图 </vt:lpstr>
      <vt:lpstr> </vt:lpstr>
      <vt:lpstr>3直接文件(哈希文件)(1) </vt:lpstr>
      <vt:lpstr>直接文件(哈希文件)(2)  步1 构造转换(hash)函数 </vt:lpstr>
      <vt:lpstr>直接文件(哈希文件)(3)  步2 建立目录文件(2)  </vt:lpstr>
      <vt:lpstr> </vt:lpstr>
      <vt:lpstr>直接文件(哈希文件)(5)  步3 查找文件  </vt:lpstr>
      <vt:lpstr>直接文件(哈希文件)(6)  步4 溢出处理  </vt:lpstr>
      <vt:lpstr>4索引文件(1) </vt:lpstr>
      <vt:lpstr> </vt:lpstr>
      <vt:lpstr>索引文件(3) 索引顺序文件</vt:lpstr>
      <vt:lpstr>索引文件(4)  UNIX/Linux多重索引结构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203</cp:revision>
  <dcterms:created xsi:type="dcterms:W3CDTF">2002-10-28T07:32:45Z</dcterms:created>
  <dcterms:modified xsi:type="dcterms:W3CDTF">2019-09-17T18:55:07Z</dcterms:modified>
</cp:coreProperties>
</file>