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68" r:id="rId3"/>
    <p:sldId id="286" r:id="rId4"/>
    <p:sldId id="287" r:id="rId5"/>
    <p:sldId id="341" r:id="rId6"/>
    <p:sldId id="293" r:id="rId7"/>
    <p:sldId id="294" r:id="rId8"/>
    <p:sldId id="296" r:id="rId9"/>
    <p:sldId id="298" r:id="rId10"/>
    <p:sldId id="297" r:id="rId11"/>
    <p:sldId id="300" r:id="rId12"/>
    <p:sldId id="302" r:id="rId13"/>
    <p:sldId id="303" r:id="rId14"/>
    <p:sldId id="304" r:id="rId15"/>
    <p:sldId id="305" r:id="rId16"/>
    <p:sldId id="306" r:id="rId17"/>
    <p:sldId id="307" r:id="rId18"/>
    <p:sldId id="308" r:id="rId19"/>
    <p:sldId id="311" r:id="rId20"/>
    <p:sldId id="312" r:id="rId21"/>
    <p:sldId id="314" r:id="rId22"/>
    <p:sldId id="316" r:id="rId23"/>
    <p:sldId id="317" r:id="rId24"/>
    <p:sldId id="319" r:id="rId25"/>
    <p:sldId id="320" r:id="rId26"/>
    <p:sldId id="321" r:id="rId27"/>
    <p:sldId id="322" r:id="rId28"/>
    <p:sldId id="323" r:id="rId29"/>
    <p:sldId id="276" r:id="rId30"/>
    <p:sldId id="277" r:id="rId31"/>
    <p:sldId id="278" r:id="rId32"/>
    <p:sldId id="279" r:id="rId33"/>
    <p:sldId id="335" r:id="rId34"/>
    <p:sldId id="337" r:id="rId35"/>
    <p:sldId id="338" r:id="rId36"/>
    <p:sldId id="339" r:id="rId37"/>
    <p:sldId id="340" r:id="rId3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71"/>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99"/>
    <a:srgbClr val="FF3399"/>
    <a:srgbClr val="0000FF"/>
    <a:srgbClr val="0066FF"/>
    <a:srgbClr val="6600CC"/>
    <a:srgbClr val="6633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95" autoAdjust="0"/>
    <p:restoredTop sz="90929"/>
  </p:normalViewPr>
  <p:slideViewPr>
    <p:cSldViewPr>
      <p:cViewPr varScale="1">
        <p:scale>
          <a:sx n="86" d="100"/>
          <a:sy n="86" d="100"/>
        </p:scale>
        <p:origin x="97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9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a:extLst>
              <a:ext uri="{FF2B5EF4-FFF2-40B4-BE49-F238E27FC236}">
                <a16:creationId xmlns:a16="http://schemas.microsoft.com/office/drawing/2014/main" id="{844C35ED-1685-4670-84FD-CF8C4CDF76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FCC5FC2-DECF-412E-BAD9-BE2591C80E2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ACA8F43-1AAB-465C-88C4-E66FDD88281F}"/>
              </a:ext>
            </a:extLst>
          </p:cNvPr>
          <p:cNvSpPr>
            <a:spLocks noGrp="1" noChangeArrowheads="1"/>
          </p:cNvSpPr>
          <p:nvPr>
            <p:ph type="sldNum" sz="quarter" idx="12"/>
          </p:nvPr>
        </p:nvSpPr>
        <p:spPr>
          <a:ln/>
        </p:spPr>
        <p:txBody>
          <a:bodyPr/>
          <a:lstStyle>
            <a:lvl1pPr>
              <a:defRPr/>
            </a:lvl1pPr>
          </a:lstStyle>
          <a:p>
            <a:fld id="{8D35CD6E-07E8-42A5-8440-34B60FB81620}" type="slidenum">
              <a:rPr lang="en-US" altLang="zh-CN"/>
              <a:pPr/>
              <a:t>‹#›</a:t>
            </a:fld>
            <a:endParaRPr lang="en-US" altLang="zh-CN"/>
          </a:p>
        </p:txBody>
      </p:sp>
    </p:spTree>
    <p:extLst>
      <p:ext uri="{BB962C8B-B14F-4D97-AF65-F5344CB8AC3E}">
        <p14:creationId xmlns:p14="http://schemas.microsoft.com/office/powerpoint/2010/main" val="2555830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7A2627A7-984F-46D9-9580-62F375BF1D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B3FA532-B868-4F5E-BF16-9E1A57A541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FE20ADC-E2A5-44D4-9061-57B27E49D1B6}"/>
              </a:ext>
            </a:extLst>
          </p:cNvPr>
          <p:cNvSpPr>
            <a:spLocks noGrp="1" noChangeArrowheads="1"/>
          </p:cNvSpPr>
          <p:nvPr>
            <p:ph type="sldNum" sz="quarter" idx="12"/>
          </p:nvPr>
        </p:nvSpPr>
        <p:spPr>
          <a:ln/>
        </p:spPr>
        <p:txBody>
          <a:bodyPr/>
          <a:lstStyle>
            <a:lvl1pPr>
              <a:defRPr/>
            </a:lvl1pPr>
          </a:lstStyle>
          <a:p>
            <a:fld id="{871C82AA-AF02-470D-B1E0-0C3805EBE686}" type="slidenum">
              <a:rPr lang="en-US" altLang="zh-CN"/>
              <a:pPr/>
              <a:t>‹#›</a:t>
            </a:fld>
            <a:endParaRPr lang="en-US" altLang="zh-CN"/>
          </a:p>
        </p:txBody>
      </p:sp>
    </p:spTree>
    <p:extLst>
      <p:ext uri="{BB962C8B-B14F-4D97-AF65-F5344CB8AC3E}">
        <p14:creationId xmlns:p14="http://schemas.microsoft.com/office/powerpoint/2010/main" val="97026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DFDD84E0-398F-40B9-B219-9A82EB2446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E6B5B08-69EF-45FA-A58A-766CE88EB18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BB8963A-16C4-4DEC-9A51-1D515EC227EF}"/>
              </a:ext>
            </a:extLst>
          </p:cNvPr>
          <p:cNvSpPr>
            <a:spLocks noGrp="1" noChangeArrowheads="1"/>
          </p:cNvSpPr>
          <p:nvPr>
            <p:ph type="sldNum" sz="quarter" idx="12"/>
          </p:nvPr>
        </p:nvSpPr>
        <p:spPr>
          <a:ln/>
        </p:spPr>
        <p:txBody>
          <a:bodyPr/>
          <a:lstStyle>
            <a:lvl1pPr>
              <a:defRPr/>
            </a:lvl1pPr>
          </a:lstStyle>
          <a:p>
            <a:fld id="{DDF76F89-0337-4C9E-94C7-370CABDD79BD}" type="slidenum">
              <a:rPr lang="en-US" altLang="zh-CN"/>
              <a:pPr/>
              <a:t>‹#›</a:t>
            </a:fld>
            <a:endParaRPr lang="en-US" altLang="zh-CN"/>
          </a:p>
        </p:txBody>
      </p:sp>
    </p:spTree>
    <p:extLst>
      <p:ext uri="{BB962C8B-B14F-4D97-AF65-F5344CB8AC3E}">
        <p14:creationId xmlns:p14="http://schemas.microsoft.com/office/powerpoint/2010/main" val="268211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0A334BD1-A10C-47C5-851F-146FE9569F2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562A944-CE98-4231-9151-F09A04C458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11DCEE1-D5F0-45D0-B28A-63EBB5578FAD}"/>
              </a:ext>
            </a:extLst>
          </p:cNvPr>
          <p:cNvSpPr>
            <a:spLocks noGrp="1" noChangeArrowheads="1"/>
          </p:cNvSpPr>
          <p:nvPr>
            <p:ph type="sldNum" sz="quarter" idx="12"/>
          </p:nvPr>
        </p:nvSpPr>
        <p:spPr>
          <a:ln/>
        </p:spPr>
        <p:txBody>
          <a:bodyPr/>
          <a:lstStyle>
            <a:lvl1pPr>
              <a:defRPr/>
            </a:lvl1pPr>
          </a:lstStyle>
          <a:p>
            <a:fld id="{A757DCF1-99E1-4D68-A078-DD8086BCE410}" type="slidenum">
              <a:rPr lang="en-US" altLang="zh-CN"/>
              <a:pPr/>
              <a:t>‹#›</a:t>
            </a:fld>
            <a:endParaRPr lang="en-US" altLang="zh-CN"/>
          </a:p>
        </p:txBody>
      </p:sp>
    </p:spTree>
    <p:extLst>
      <p:ext uri="{BB962C8B-B14F-4D97-AF65-F5344CB8AC3E}">
        <p14:creationId xmlns:p14="http://schemas.microsoft.com/office/powerpoint/2010/main" val="3132243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a:extLst>
              <a:ext uri="{FF2B5EF4-FFF2-40B4-BE49-F238E27FC236}">
                <a16:creationId xmlns:a16="http://schemas.microsoft.com/office/drawing/2014/main" id="{8BB3CC4E-8C08-4BC4-B825-91EC7C4A885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7D8B962-815E-4775-ABEC-062BBC666D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3417685-2630-4219-8673-69BF8DD06AA3}"/>
              </a:ext>
            </a:extLst>
          </p:cNvPr>
          <p:cNvSpPr>
            <a:spLocks noGrp="1" noChangeArrowheads="1"/>
          </p:cNvSpPr>
          <p:nvPr>
            <p:ph type="sldNum" sz="quarter" idx="12"/>
          </p:nvPr>
        </p:nvSpPr>
        <p:spPr>
          <a:ln/>
        </p:spPr>
        <p:txBody>
          <a:bodyPr/>
          <a:lstStyle>
            <a:lvl1pPr>
              <a:defRPr/>
            </a:lvl1pPr>
          </a:lstStyle>
          <a:p>
            <a:fld id="{2BF5B42D-5AB2-4D25-BEDE-836A7012FBF5}" type="slidenum">
              <a:rPr lang="en-US" altLang="zh-CN"/>
              <a:pPr/>
              <a:t>‹#›</a:t>
            </a:fld>
            <a:endParaRPr lang="en-US" altLang="zh-CN"/>
          </a:p>
        </p:txBody>
      </p:sp>
    </p:spTree>
    <p:extLst>
      <p:ext uri="{BB962C8B-B14F-4D97-AF65-F5344CB8AC3E}">
        <p14:creationId xmlns:p14="http://schemas.microsoft.com/office/powerpoint/2010/main" val="3788545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a:extLst>
              <a:ext uri="{FF2B5EF4-FFF2-40B4-BE49-F238E27FC236}">
                <a16:creationId xmlns:a16="http://schemas.microsoft.com/office/drawing/2014/main" id="{D9C40E22-3D10-4A1B-A898-EF9AC9DCAFC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3EB6CB5-A61F-4BF3-B300-B897A73E3A4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3099AE1-58D1-4CBA-B0B0-1A755FEAE7D7}"/>
              </a:ext>
            </a:extLst>
          </p:cNvPr>
          <p:cNvSpPr>
            <a:spLocks noGrp="1" noChangeArrowheads="1"/>
          </p:cNvSpPr>
          <p:nvPr>
            <p:ph type="sldNum" sz="quarter" idx="12"/>
          </p:nvPr>
        </p:nvSpPr>
        <p:spPr>
          <a:ln/>
        </p:spPr>
        <p:txBody>
          <a:bodyPr/>
          <a:lstStyle>
            <a:lvl1pPr>
              <a:defRPr/>
            </a:lvl1pPr>
          </a:lstStyle>
          <a:p>
            <a:fld id="{CF889384-375C-4BD7-B40B-0BFCABFEA9F7}" type="slidenum">
              <a:rPr lang="en-US" altLang="zh-CN"/>
              <a:pPr/>
              <a:t>‹#›</a:t>
            </a:fld>
            <a:endParaRPr lang="en-US" altLang="zh-CN"/>
          </a:p>
        </p:txBody>
      </p:sp>
    </p:spTree>
    <p:extLst>
      <p:ext uri="{BB962C8B-B14F-4D97-AF65-F5344CB8AC3E}">
        <p14:creationId xmlns:p14="http://schemas.microsoft.com/office/powerpoint/2010/main" val="54129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a:extLst>
              <a:ext uri="{FF2B5EF4-FFF2-40B4-BE49-F238E27FC236}">
                <a16:creationId xmlns:a16="http://schemas.microsoft.com/office/drawing/2014/main" id="{61C20F58-DAA1-47B7-9449-D9541B4BFFD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4DC63DD8-3B44-49FF-A168-714EB39EA4D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8559C9B0-5422-45B9-B2A9-F4302B28EEC9}"/>
              </a:ext>
            </a:extLst>
          </p:cNvPr>
          <p:cNvSpPr>
            <a:spLocks noGrp="1" noChangeArrowheads="1"/>
          </p:cNvSpPr>
          <p:nvPr>
            <p:ph type="sldNum" sz="quarter" idx="12"/>
          </p:nvPr>
        </p:nvSpPr>
        <p:spPr>
          <a:ln/>
        </p:spPr>
        <p:txBody>
          <a:bodyPr/>
          <a:lstStyle>
            <a:lvl1pPr>
              <a:defRPr/>
            </a:lvl1pPr>
          </a:lstStyle>
          <a:p>
            <a:fld id="{C1D6FD55-BC7B-4100-8C43-B4BBC8AFD8D3}" type="slidenum">
              <a:rPr lang="en-US" altLang="zh-CN"/>
              <a:pPr/>
              <a:t>‹#›</a:t>
            </a:fld>
            <a:endParaRPr lang="en-US" altLang="zh-CN"/>
          </a:p>
        </p:txBody>
      </p:sp>
    </p:spTree>
    <p:extLst>
      <p:ext uri="{BB962C8B-B14F-4D97-AF65-F5344CB8AC3E}">
        <p14:creationId xmlns:p14="http://schemas.microsoft.com/office/powerpoint/2010/main" val="150781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a:extLst>
              <a:ext uri="{FF2B5EF4-FFF2-40B4-BE49-F238E27FC236}">
                <a16:creationId xmlns:a16="http://schemas.microsoft.com/office/drawing/2014/main" id="{0579535A-7856-4C6C-8A26-4671EC3F69A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7DF9DCD2-0871-4C2B-999F-14329524597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F0FF624-1078-4024-915F-EAF8BDDC6617}"/>
              </a:ext>
            </a:extLst>
          </p:cNvPr>
          <p:cNvSpPr>
            <a:spLocks noGrp="1" noChangeArrowheads="1"/>
          </p:cNvSpPr>
          <p:nvPr>
            <p:ph type="sldNum" sz="quarter" idx="12"/>
          </p:nvPr>
        </p:nvSpPr>
        <p:spPr>
          <a:ln/>
        </p:spPr>
        <p:txBody>
          <a:bodyPr/>
          <a:lstStyle>
            <a:lvl1pPr>
              <a:defRPr/>
            </a:lvl1pPr>
          </a:lstStyle>
          <a:p>
            <a:fld id="{A0DFE3D2-E46C-4F67-B831-EA196AD64168}" type="slidenum">
              <a:rPr lang="en-US" altLang="zh-CN"/>
              <a:pPr/>
              <a:t>‹#›</a:t>
            </a:fld>
            <a:endParaRPr lang="en-US" altLang="zh-CN"/>
          </a:p>
        </p:txBody>
      </p:sp>
    </p:spTree>
    <p:extLst>
      <p:ext uri="{BB962C8B-B14F-4D97-AF65-F5344CB8AC3E}">
        <p14:creationId xmlns:p14="http://schemas.microsoft.com/office/powerpoint/2010/main" val="333478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9155098-8814-48AF-9546-289F328B3DD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EF5C239A-B45B-45F9-89AC-DAE8302E0E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6B8EA93-100B-48B8-B424-DD730001341F}"/>
              </a:ext>
            </a:extLst>
          </p:cNvPr>
          <p:cNvSpPr>
            <a:spLocks noGrp="1" noChangeArrowheads="1"/>
          </p:cNvSpPr>
          <p:nvPr>
            <p:ph type="sldNum" sz="quarter" idx="12"/>
          </p:nvPr>
        </p:nvSpPr>
        <p:spPr>
          <a:ln/>
        </p:spPr>
        <p:txBody>
          <a:bodyPr/>
          <a:lstStyle>
            <a:lvl1pPr>
              <a:defRPr/>
            </a:lvl1pPr>
          </a:lstStyle>
          <a:p>
            <a:fld id="{FAAE8C54-5252-4845-98C1-DDD98CFC3C8A}" type="slidenum">
              <a:rPr lang="en-US" altLang="zh-CN"/>
              <a:pPr/>
              <a:t>‹#›</a:t>
            </a:fld>
            <a:endParaRPr lang="en-US" altLang="zh-CN"/>
          </a:p>
        </p:txBody>
      </p:sp>
    </p:spTree>
    <p:extLst>
      <p:ext uri="{BB962C8B-B14F-4D97-AF65-F5344CB8AC3E}">
        <p14:creationId xmlns:p14="http://schemas.microsoft.com/office/powerpoint/2010/main" val="587148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a:extLst>
              <a:ext uri="{FF2B5EF4-FFF2-40B4-BE49-F238E27FC236}">
                <a16:creationId xmlns:a16="http://schemas.microsoft.com/office/drawing/2014/main" id="{8BF82473-A2E4-42CF-B963-E57AEA096C2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8C1A73F-D80C-41E8-8E43-5CB1D4A3474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FF2F100-9F40-4B59-8D26-77688887A59D}"/>
              </a:ext>
            </a:extLst>
          </p:cNvPr>
          <p:cNvSpPr>
            <a:spLocks noGrp="1" noChangeArrowheads="1"/>
          </p:cNvSpPr>
          <p:nvPr>
            <p:ph type="sldNum" sz="quarter" idx="12"/>
          </p:nvPr>
        </p:nvSpPr>
        <p:spPr>
          <a:ln/>
        </p:spPr>
        <p:txBody>
          <a:bodyPr/>
          <a:lstStyle>
            <a:lvl1pPr>
              <a:defRPr/>
            </a:lvl1pPr>
          </a:lstStyle>
          <a:p>
            <a:fld id="{20CFBAE8-0C60-4FAC-8DB4-25DB77CC19D9}" type="slidenum">
              <a:rPr lang="en-US" altLang="zh-CN"/>
              <a:pPr/>
              <a:t>‹#›</a:t>
            </a:fld>
            <a:endParaRPr lang="en-US" altLang="zh-CN"/>
          </a:p>
        </p:txBody>
      </p:sp>
    </p:spTree>
    <p:extLst>
      <p:ext uri="{BB962C8B-B14F-4D97-AF65-F5344CB8AC3E}">
        <p14:creationId xmlns:p14="http://schemas.microsoft.com/office/powerpoint/2010/main" val="335309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a:extLst>
              <a:ext uri="{FF2B5EF4-FFF2-40B4-BE49-F238E27FC236}">
                <a16:creationId xmlns:a16="http://schemas.microsoft.com/office/drawing/2014/main" id="{DA003300-AC9B-4764-AB47-DB745D3A649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0F24584-5202-4842-B7C2-7153EF07DC8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B12735D-D1F3-4B4D-8966-3575D6A638B3}"/>
              </a:ext>
            </a:extLst>
          </p:cNvPr>
          <p:cNvSpPr>
            <a:spLocks noGrp="1" noChangeArrowheads="1"/>
          </p:cNvSpPr>
          <p:nvPr>
            <p:ph type="sldNum" sz="quarter" idx="12"/>
          </p:nvPr>
        </p:nvSpPr>
        <p:spPr>
          <a:ln/>
        </p:spPr>
        <p:txBody>
          <a:bodyPr/>
          <a:lstStyle>
            <a:lvl1pPr>
              <a:defRPr/>
            </a:lvl1pPr>
          </a:lstStyle>
          <a:p>
            <a:fld id="{6E1FE151-43A9-4E4F-8895-7EC210F7E99A}" type="slidenum">
              <a:rPr lang="en-US" altLang="zh-CN"/>
              <a:pPr/>
              <a:t>‹#›</a:t>
            </a:fld>
            <a:endParaRPr lang="en-US" altLang="zh-CN"/>
          </a:p>
        </p:txBody>
      </p:sp>
    </p:spTree>
    <p:extLst>
      <p:ext uri="{BB962C8B-B14F-4D97-AF65-F5344CB8AC3E}">
        <p14:creationId xmlns:p14="http://schemas.microsoft.com/office/powerpoint/2010/main" val="344113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625D00E-2CE7-427E-9B82-2ADCC6C669F3}"/>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6F055246-45FD-4880-83C9-7FA6A98B4AB5}"/>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ED0F2B16-A41B-4B2F-8683-303B0B57AB82}"/>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ea typeface="+mn-ea"/>
              </a:defRPr>
            </a:lvl1pPr>
          </a:lstStyle>
          <a:p>
            <a:pPr>
              <a:defRPr/>
            </a:pPr>
            <a:endParaRPr lang="en-US" altLang="zh-CN"/>
          </a:p>
        </p:txBody>
      </p:sp>
      <p:sp>
        <p:nvSpPr>
          <p:cNvPr id="1029" name="Rectangle 5">
            <a:extLst>
              <a:ext uri="{FF2B5EF4-FFF2-40B4-BE49-F238E27FC236}">
                <a16:creationId xmlns:a16="http://schemas.microsoft.com/office/drawing/2014/main" id="{6E8C27E9-673C-4FE0-B8BF-38590BB8E822}"/>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ea typeface="+mn-ea"/>
              </a:defRPr>
            </a:lvl1pPr>
          </a:lstStyle>
          <a:p>
            <a:pPr>
              <a:defRPr/>
            </a:pPr>
            <a:endParaRPr lang="en-US" altLang="zh-CN"/>
          </a:p>
        </p:txBody>
      </p:sp>
      <p:sp>
        <p:nvSpPr>
          <p:cNvPr id="1030" name="Rectangle 6">
            <a:extLst>
              <a:ext uri="{FF2B5EF4-FFF2-40B4-BE49-F238E27FC236}">
                <a16:creationId xmlns:a16="http://schemas.microsoft.com/office/drawing/2014/main" id="{913C19EF-3476-404C-9677-F8E0BD32E6B3}"/>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anose="02010600030101010101" pitchFamily="2" charset="-122"/>
              </a:defRPr>
            </a:lvl1pPr>
          </a:lstStyle>
          <a:p>
            <a:fld id="{5EDD5382-B084-4E70-A962-629E10C8D81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charset="-122"/>
        </a:defRPr>
      </a:lvl5pPr>
      <a:lvl6pPr marL="457200" algn="ctr" rtl="0" fontAlgn="base">
        <a:spcBef>
          <a:spcPct val="0"/>
        </a:spcBef>
        <a:spcAft>
          <a:spcPct val="0"/>
        </a:spcAft>
        <a:defRPr kumimoji="1" sz="4400">
          <a:solidFill>
            <a:schemeClr val="tx2"/>
          </a:solidFill>
          <a:latin typeface="Times New Roman" pitchFamily="18" charset="0"/>
          <a:ea typeface="宋体" charset="-122"/>
        </a:defRPr>
      </a:lvl6pPr>
      <a:lvl7pPr marL="914400" algn="ctr" rtl="0" fontAlgn="base">
        <a:spcBef>
          <a:spcPct val="0"/>
        </a:spcBef>
        <a:spcAft>
          <a:spcPct val="0"/>
        </a:spcAft>
        <a:defRPr kumimoji="1" sz="4400">
          <a:solidFill>
            <a:schemeClr val="tx2"/>
          </a:solidFill>
          <a:latin typeface="Times New Roman" pitchFamily="18" charset="0"/>
          <a:ea typeface="宋体" charset="-122"/>
        </a:defRPr>
      </a:lvl7pPr>
      <a:lvl8pPr marL="1371600" algn="ctr" rtl="0" fontAlgn="base">
        <a:spcBef>
          <a:spcPct val="0"/>
        </a:spcBef>
        <a:spcAft>
          <a:spcPct val="0"/>
        </a:spcAft>
        <a:defRPr kumimoji="1" sz="4400">
          <a:solidFill>
            <a:schemeClr val="tx2"/>
          </a:solidFill>
          <a:latin typeface="Times New Roman" pitchFamily="18" charset="0"/>
          <a:ea typeface="宋体" charset="-122"/>
        </a:defRPr>
      </a:lvl8pPr>
      <a:lvl9pPr marL="1828800" algn="ctr" rtl="0" fontAlgn="base">
        <a:spcBef>
          <a:spcPct val="0"/>
        </a:spcBef>
        <a:spcAft>
          <a:spcPct val="0"/>
        </a:spcAft>
        <a:defRPr kumimoji="1" sz="4400">
          <a:solidFill>
            <a:schemeClr val="tx2"/>
          </a:solidFill>
          <a:latin typeface="Times New Roman" pitchFamily="18" charset="0"/>
          <a:ea typeface="宋体"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FC7130B-7325-4A23-8604-67E90BCD9AD5}"/>
              </a:ext>
            </a:extLst>
          </p:cNvPr>
          <p:cNvSpPr>
            <a:spLocks noGrp="1" noChangeArrowheads="1"/>
          </p:cNvSpPr>
          <p:nvPr>
            <p:ph type="ctrTitle"/>
          </p:nvPr>
        </p:nvSpPr>
        <p:spPr>
          <a:xfrm>
            <a:off x="914400" y="533400"/>
            <a:ext cx="82296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6.4</a:t>
            </a:r>
            <a:r>
              <a:rPr lang="zh-CN" altLang="en-US" sz="4800">
                <a:latin typeface="华文新魏" panose="02010800040101010101" pitchFamily="2" charset="-122"/>
                <a:ea typeface="华文新魏" panose="02010800040101010101" pitchFamily="2" charset="-122"/>
              </a:rPr>
              <a:t>文件系统其他功能的实现</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2051" name="Rectangle 3">
            <a:extLst>
              <a:ext uri="{FF2B5EF4-FFF2-40B4-BE49-F238E27FC236}">
                <a16:creationId xmlns:a16="http://schemas.microsoft.com/office/drawing/2014/main" id="{C258D066-9EAB-498E-A712-08240A0691EF}"/>
              </a:ext>
            </a:extLst>
          </p:cNvPr>
          <p:cNvSpPr>
            <a:spLocks noGrp="1" noChangeArrowheads="1"/>
          </p:cNvSpPr>
          <p:nvPr>
            <p:ph type="subTitle" idx="1"/>
          </p:nvPr>
        </p:nvSpPr>
        <p:spPr>
          <a:xfrm>
            <a:off x="1403350" y="1125538"/>
            <a:ext cx="6172200" cy="5181600"/>
          </a:xfrm>
        </p:spPr>
        <p:txBody>
          <a:bodyPr/>
          <a:lstStyle/>
          <a:p>
            <a:pPr algn="l" eaLnBrk="1" hangingPunct="1"/>
            <a:r>
              <a:rPr lang="en-US" altLang="zh-CN" sz="3600">
                <a:latin typeface="华文新魏" panose="02010800040101010101" pitchFamily="2" charset="-122"/>
                <a:ea typeface="华文新魏" panose="02010800040101010101" pitchFamily="2" charset="-122"/>
              </a:rPr>
              <a:t>6.4.1 </a:t>
            </a:r>
            <a:r>
              <a:rPr lang="zh-CN" altLang="en-US" sz="3600">
                <a:latin typeface="华文新魏" panose="02010800040101010101" pitchFamily="2" charset="-122"/>
                <a:ea typeface="华文新魏" panose="02010800040101010101" pitchFamily="2" charset="-122"/>
              </a:rPr>
              <a:t>文件系统调用的实现</a:t>
            </a:r>
          </a:p>
          <a:p>
            <a:pPr algn="l" eaLnBrk="1" hangingPunct="1"/>
            <a:r>
              <a:rPr lang="en-US" altLang="zh-CN" sz="3600">
                <a:latin typeface="华文新魏" panose="02010800040101010101" pitchFamily="2" charset="-122"/>
                <a:ea typeface="华文新魏" panose="02010800040101010101" pitchFamily="2" charset="-122"/>
              </a:rPr>
              <a:t>6.4.2 </a:t>
            </a:r>
            <a:r>
              <a:rPr lang="zh-CN" altLang="en-US" sz="3600">
                <a:latin typeface="华文新魏" panose="02010800040101010101" pitchFamily="2" charset="-122"/>
                <a:ea typeface="华文新魏" panose="02010800040101010101" pitchFamily="2" charset="-122"/>
              </a:rPr>
              <a:t>文件共享 </a:t>
            </a:r>
          </a:p>
          <a:p>
            <a:pPr algn="l" eaLnBrk="1" hangingPunct="1"/>
            <a:r>
              <a:rPr lang="en-US" altLang="zh-CN" sz="3600">
                <a:latin typeface="华文新魏" panose="02010800040101010101" pitchFamily="2" charset="-122"/>
                <a:ea typeface="华文新魏" panose="02010800040101010101" pitchFamily="2" charset="-122"/>
              </a:rPr>
              <a:t>6.4.3 </a:t>
            </a:r>
            <a:r>
              <a:rPr lang="zh-CN" altLang="en-US" sz="3600">
                <a:latin typeface="华文新魏" panose="02010800040101010101" pitchFamily="2" charset="-122"/>
                <a:ea typeface="华文新魏" panose="02010800040101010101" pitchFamily="2" charset="-122"/>
              </a:rPr>
              <a:t>文件空间管理 </a:t>
            </a:r>
          </a:p>
          <a:p>
            <a:pPr algn="l" eaLnBrk="1" hangingPunct="1"/>
            <a:r>
              <a:rPr lang="en-US" altLang="zh-CN" sz="3600">
                <a:latin typeface="华文新魏" panose="02010800040101010101" pitchFamily="2" charset="-122"/>
                <a:ea typeface="华文新魏" panose="02010800040101010101" pitchFamily="2" charset="-122"/>
              </a:rPr>
              <a:t>6.4.4 </a:t>
            </a:r>
            <a:r>
              <a:rPr lang="zh-CN" altLang="en-US" sz="3600">
                <a:latin typeface="华文新魏" panose="02010800040101010101" pitchFamily="2" charset="-122"/>
                <a:ea typeface="华文新魏" panose="02010800040101010101" pitchFamily="2" charset="-122"/>
              </a:rPr>
              <a:t>主存映</a:t>
            </a:r>
            <a:r>
              <a:rPr lang="zh-CN" altLang="en-US" sz="3600" b="1">
                <a:latin typeface="华文新魏" panose="02010800040101010101" pitchFamily="2" charset="-122"/>
                <a:ea typeface="华文新魏" panose="02010800040101010101" pitchFamily="2" charset="-122"/>
              </a:rPr>
              <a:t>射</a:t>
            </a:r>
            <a:r>
              <a:rPr lang="zh-CN" altLang="en-US" sz="3600">
                <a:latin typeface="华文新魏" panose="02010800040101010101" pitchFamily="2" charset="-122"/>
                <a:ea typeface="华文新魏" panose="02010800040101010101" pitchFamily="2" charset="-122"/>
              </a:rPr>
              <a:t>文件 </a:t>
            </a:r>
          </a:p>
          <a:p>
            <a:pPr algn="l" eaLnBrk="1" hangingPunct="1"/>
            <a:r>
              <a:rPr lang="en-US" altLang="zh-CN" sz="3600">
                <a:latin typeface="华文新魏" panose="02010800040101010101" pitchFamily="2" charset="-122"/>
                <a:ea typeface="华文新魏" panose="02010800040101010101" pitchFamily="2" charset="-122"/>
              </a:rPr>
              <a:t>6.4.5 </a:t>
            </a:r>
            <a:r>
              <a:rPr lang="zh-CN" altLang="en-US" sz="3600">
                <a:latin typeface="华文新魏" panose="02010800040101010101" pitchFamily="2" charset="-122"/>
                <a:ea typeface="华文新魏" panose="02010800040101010101" pitchFamily="2" charset="-122"/>
              </a:rPr>
              <a:t>虚拟文件系统</a:t>
            </a:r>
            <a:r>
              <a:rPr lang="zh-CN" altLang="en-US">
                <a:latin typeface="华文新魏" panose="02010800040101010101" pitchFamily="2" charset="-122"/>
                <a:ea typeface="华文新魏" panose="02010800040101010101" pitchFamily="2" charset="-122"/>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5B08311-0E6E-47D7-B5F7-5F77C9FEA3F8}"/>
              </a:ext>
            </a:extLst>
          </p:cNvPr>
          <p:cNvSpPr>
            <a:spLocks noGrp="1" noChangeArrowheads="1"/>
          </p:cNvSpPr>
          <p:nvPr>
            <p:ph type="title"/>
          </p:nvPr>
        </p:nvSpPr>
        <p:spPr>
          <a:xfrm>
            <a:off x="762000" y="6096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文件系统调用 </a:t>
            </a:r>
            <a:r>
              <a:rPr lang="en-US" altLang="zh-CN" sz="4800">
                <a:latin typeface="华文新魏" panose="02010800040101010101" pitchFamily="2" charset="-122"/>
                <a:ea typeface="华文新魏" panose="02010800040101010101" pitchFamily="2" charset="-122"/>
              </a:rPr>
              <a:t>(5)</a:t>
            </a:r>
            <a:br>
              <a:rPr lang="en-US" altLang="zh-CN" sz="4800">
                <a:latin typeface="华文新魏" panose="02010800040101010101" pitchFamily="2" charset="-122"/>
                <a:ea typeface="华文新魏" panose="02010800040101010101" pitchFamily="2" charset="-122"/>
              </a:rPr>
            </a:br>
            <a:r>
              <a:rPr lang="zh-CN" altLang="en-US" sz="3600">
                <a:latin typeface="华文新魏" panose="02010800040101010101" pitchFamily="2" charset="-122"/>
                <a:ea typeface="华文新魏" panose="02010800040101010101" pitchFamily="2" charset="-122"/>
              </a:rPr>
              <a:t>文件打开执行过程</a:t>
            </a:r>
            <a:r>
              <a:rPr lang="en-US" altLang="zh-CN" sz="3600">
                <a:latin typeface="华文新魏" panose="02010800040101010101" pitchFamily="2" charset="-122"/>
                <a:ea typeface="华文新魏" panose="02010800040101010101" pitchFamily="2" charset="-122"/>
              </a:rPr>
              <a:t>(2)</a:t>
            </a:r>
          </a:p>
        </p:txBody>
      </p:sp>
      <p:sp>
        <p:nvSpPr>
          <p:cNvPr id="11267" name="Rectangle 3">
            <a:extLst>
              <a:ext uri="{FF2B5EF4-FFF2-40B4-BE49-F238E27FC236}">
                <a16:creationId xmlns:a16="http://schemas.microsoft.com/office/drawing/2014/main" id="{643EB642-F095-4D54-A494-4411778845EA}"/>
              </a:ext>
            </a:extLst>
          </p:cNvPr>
          <p:cNvSpPr>
            <a:spLocks noGrp="1" noChangeArrowheads="1"/>
          </p:cNvSpPr>
          <p:nvPr>
            <p:ph type="body" idx="1"/>
          </p:nvPr>
        </p:nvSpPr>
        <p:spPr>
          <a:xfrm>
            <a:off x="762000" y="1752600"/>
            <a:ext cx="7162800" cy="4572000"/>
          </a:xfrm>
        </p:spPr>
        <p:txBody>
          <a:bodyPr/>
          <a:lstStyle/>
          <a:p>
            <a:pPr eaLnBrk="1" hangingPunct="1">
              <a:lnSpc>
                <a:spcPct val="90000"/>
              </a:lnSpc>
              <a:buFontTx/>
              <a:buNone/>
            </a:pPr>
            <a:r>
              <a:rPr lang="en-US" altLang="zh-CN">
                <a:latin typeface="华文新魏" panose="02010800040101010101" pitchFamily="2" charset="-122"/>
                <a:ea typeface="华文新魏" panose="02010800040101010101" pitchFamily="2" charset="-122"/>
              </a:rPr>
              <a:t>① </a:t>
            </a:r>
            <a:r>
              <a:rPr lang="zh-CN" altLang="en-US">
                <a:latin typeface="华文新魏" panose="02010800040101010101" pitchFamily="2" charset="-122"/>
                <a:ea typeface="华文新魏" panose="02010800040101010101" pitchFamily="2" charset="-122"/>
              </a:rPr>
              <a:t>检索目录，把它的外存索引节点复制到活动索引节点表。</a:t>
            </a:r>
          </a:p>
          <a:p>
            <a:pPr eaLnBrk="1" hangingPunct="1">
              <a:lnSpc>
                <a:spcPct val="90000"/>
              </a:lnSpc>
              <a:buFontTx/>
              <a:buNone/>
            </a:pPr>
            <a:r>
              <a:rPr lang="zh-CN" altLang="en-US">
                <a:latin typeface="华文新魏" panose="02010800040101010101" pitchFamily="2" charset="-122"/>
                <a:ea typeface="华文新魏" panose="02010800040101010101" pitchFamily="2" charset="-122"/>
              </a:rPr>
              <a:t>②根据参数</a:t>
            </a:r>
            <a:r>
              <a:rPr lang="en-US" altLang="zh-CN">
                <a:latin typeface="华文新魏" panose="02010800040101010101" pitchFamily="2" charset="-122"/>
                <a:ea typeface="华文新魏" panose="02010800040101010101" pitchFamily="2" charset="-122"/>
              </a:rPr>
              <a:t>mode</a:t>
            </a:r>
            <a:r>
              <a:rPr lang="zh-CN" altLang="en-US">
                <a:latin typeface="华文新魏" panose="02010800040101010101" pitchFamily="2" charset="-122"/>
                <a:ea typeface="华文新魏" panose="02010800040101010101" pitchFamily="2" charset="-122"/>
              </a:rPr>
              <a:t>核对权限，如果非法，则这次打开失败。</a:t>
            </a:r>
          </a:p>
          <a:p>
            <a:pPr eaLnBrk="1" hangingPunct="1">
              <a:lnSpc>
                <a:spcPct val="90000"/>
              </a:lnSpc>
              <a:buFontTx/>
              <a:buNone/>
            </a:pPr>
            <a:r>
              <a:rPr lang="zh-CN" altLang="en-US" sz="2800">
                <a:latin typeface="华文新魏" panose="02010800040101010101" pitchFamily="2" charset="-122"/>
                <a:ea typeface="华文新魏" panose="02010800040101010101" pitchFamily="2" charset="-122"/>
              </a:rPr>
              <a:t>③ </a:t>
            </a:r>
            <a:r>
              <a:rPr lang="zh-CN" altLang="en-US">
                <a:latin typeface="华文新魏" panose="02010800040101010101" pitchFamily="2" charset="-122"/>
                <a:ea typeface="华文新魏" panose="02010800040101010101" pitchFamily="2" charset="-122"/>
              </a:rPr>
              <a:t>当</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打开</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合法时，为文件分配用户打开文件表项和系统打开文件表项，并为表项设置初值。通过指针建立这些表项与活动索引节点间的联系。把文件描述字，即用户打开文件表中相应文件表项的序号返回给调用者。</a:t>
            </a:r>
          </a:p>
          <a:p>
            <a:pPr eaLnBrk="1" hangingPunct="1">
              <a:lnSpc>
                <a:spcPct val="90000"/>
              </a:lnSpc>
              <a:buFontTx/>
              <a:buNone/>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F6C7387-CF80-424F-828E-6EB60C30933F}"/>
              </a:ext>
            </a:extLst>
          </p:cNvPr>
          <p:cNvSpPr>
            <a:spLocks noGrp="1" noChangeArrowheads="1"/>
          </p:cNvSpPr>
          <p:nvPr>
            <p:ph type="title"/>
          </p:nvPr>
        </p:nvSpPr>
        <p:spPr>
          <a:xfrm>
            <a:off x="762000" y="8382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文件系统调用 </a:t>
            </a:r>
            <a:r>
              <a:rPr lang="en-US" altLang="zh-CN" sz="4800">
                <a:latin typeface="华文新魏" panose="02010800040101010101" pitchFamily="2" charset="-122"/>
                <a:ea typeface="华文新魏" panose="02010800040101010101" pitchFamily="2" charset="-122"/>
              </a:rPr>
              <a:t>(6)</a:t>
            </a:r>
            <a:br>
              <a:rPr lang="en-US" altLang="zh-CN" sz="4800">
                <a:latin typeface="华文新魏" panose="02010800040101010101" pitchFamily="2" charset="-122"/>
                <a:ea typeface="华文新魏" panose="02010800040101010101" pitchFamily="2" charset="-122"/>
              </a:rPr>
            </a:br>
            <a:r>
              <a:rPr lang="en-US" altLang="zh-CN" sz="4000">
                <a:latin typeface="华文新魏" panose="02010800040101010101" pitchFamily="2" charset="-122"/>
                <a:ea typeface="华文新魏" panose="02010800040101010101" pitchFamily="2" charset="-122"/>
              </a:rPr>
              <a:t>(4)</a:t>
            </a:r>
            <a:r>
              <a:rPr lang="zh-CN" altLang="en-US" sz="4000">
                <a:latin typeface="华文新魏" panose="02010800040101010101" pitchFamily="2" charset="-122"/>
                <a:ea typeface="华文新魏" panose="02010800040101010101" pitchFamily="2" charset="-122"/>
              </a:rPr>
              <a:t>文件的关闭</a:t>
            </a:r>
            <a:r>
              <a:rPr lang="en-US" altLang="zh-CN" sz="4000">
                <a:latin typeface="华文新魏" panose="02010800040101010101" pitchFamily="2" charset="-122"/>
                <a:ea typeface="华文新魏" panose="02010800040101010101" pitchFamily="2" charset="-122"/>
              </a:rPr>
              <a:t>(1)</a:t>
            </a:r>
            <a:br>
              <a:rPr lang="en-US" altLang="zh-CN" sz="4000">
                <a:latin typeface="华文新魏" panose="02010800040101010101" pitchFamily="2" charset="-122"/>
                <a:ea typeface="华文新魏" panose="02010800040101010101" pitchFamily="2" charset="-122"/>
              </a:rPr>
            </a:br>
            <a:endParaRPr lang="en-US" altLang="zh-CN" sz="4000">
              <a:latin typeface="华文新魏" panose="02010800040101010101" pitchFamily="2" charset="-122"/>
              <a:ea typeface="华文新魏" panose="02010800040101010101" pitchFamily="2" charset="-122"/>
            </a:endParaRPr>
          </a:p>
        </p:txBody>
      </p:sp>
      <p:sp>
        <p:nvSpPr>
          <p:cNvPr id="12291" name="Rectangle 3">
            <a:extLst>
              <a:ext uri="{FF2B5EF4-FFF2-40B4-BE49-F238E27FC236}">
                <a16:creationId xmlns:a16="http://schemas.microsoft.com/office/drawing/2014/main" id="{E502CC1A-B53B-4951-BF7C-533E76D7CF45}"/>
              </a:ext>
            </a:extLst>
          </p:cNvPr>
          <p:cNvSpPr>
            <a:spLocks noGrp="1" noChangeArrowheads="1"/>
          </p:cNvSpPr>
          <p:nvPr>
            <p:ph type="body" idx="1"/>
          </p:nvPr>
        </p:nvSpPr>
        <p:spPr>
          <a:xfrm>
            <a:off x="1981200" y="2057400"/>
            <a:ext cx="5715000" cy="42672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调用方式为：</a:t>
            </a:r>
          </a:p>
          <a:p>
            <a:pPr eaLnBrk="1" hangingPunct="1">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int fd;</a:t>
            </a:r>
          </a:p>
          <a:p>
            <a:pPr eaLnBrk="1" hangingPunct="1">
              <a:buFontTx/>
              <a:buNone/>
            </a:pPr>
            <a:r>
              <a:rPr lang="en-US" altLang="zh-CN" sz="4000">
                <a:latin typeface="华文新魏" panose="02010800040101010101" pitchFamily="2" charset="-122"/>
                <a:ea typeface="华文新魏" panose="02010800040101010101" pitchFamily="2" charset="-122"/>
              </a:rPr>
              <a:t>     close (fd);</a:t>
            </a:r>
          </a:p>
          <a:p>
            <a:pPr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54CCECC-677E-4203-9634-671527D4C3A9}"/>
              </a:ext>
            </a:extLst>
          </p:cNvPr>
          <p:cNvSpPr>
            <a:spLocks noGrp="1" noChangeArrowheads="1"/>
          </p:cNvSpPr>
          <p:nvPr>
            <p:ph type="title"/>
          </p:nvPr>
        </p:nvSpPr>
        <p:spPr>
          <a:xfrm>
            <a:off x="762000" y="5334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文件系统调用 </a:t>
            </a:r>
            <a:r>
              <a:rPr lang="en-US" altLang="zh-CN" sz="4800">
                <a:latin typeface="华文新魏" panose="02010800040101010101" pitchFamily="2" charset="-122"/>
                <a:ea typeface="华文新魏" panose="02010800040101010101" pitchFamily="2" charset="-122"/>
              </a:rPr>
              <a:t>(7)</a:t>
            </a:r>
            <a:br>
              <a:rPr lang="en-US" altLang="zh-CN" sz="4800">
                <a:latin typeface="华文新魏" panose="02010800040101010101" pitchFamily="2" charset="-122"/>
                <a:ea typeface="华文新魏" panose="02010800040101010101" pitchFamily="2" charset="-122"/>
              </a:rPr>
            </a:br>
            <a:r>
              <a:rPr lang="zh-CN" altLang="en-US" sz="4000">
                <a:latin typeface="华文新魏" panose="02010800040101010101" pitchFamily="2" charset="-122"/>
                <a:ea typeface="华文新魏" panose="02010800040101010101" pitchFamily="2" charset="-122"/>
              </a:rPr>
              <a:t>文件的关闭</a:t>
            </a:r>
            <a:r>
              <a:rPr lang="en-US" altLang="zh-CN" sz="4000">
                <a:latin typeface="华文新魏" panose="02010800040101010101" pitchFamily="2" charset="-122"/>
                <a:ea typeface="华文新魏" panose="02010800040101010101" pitchFamily="2" charset="-122"/>
              </a:rPr>
              <a:t>(2)</a:t>
            </a:r>
          </a:p>
        </p:txBody>
      </p:sp>
      <p:sp>
        <p:nvSpPr>
          <p:cNvPr id="13315" name="Rectangle 3">
            <a:extLst>
              <a:ext uri="{FF2B5EF4-FFF2-40B4-BE49-F238E27FC236}">
                <a16:creationId xmlns:a16="http://schemas.microsoft.com/office/drawing/2014/main" id="{664F58E0-3683-4498-8E9E-FD11D5B497EC}"/>
              </a:ext>
            </a:extLst>
          </p:cNvPr>
          <p:cNvSpPr>
            <a:spLocks noGrp="1" noChangeArrowheads="1"/>
          </p:cNvSpPr>
          <p:nvPr>
            <p:ph type="body" idx="1"/>
          </p:nvPr>
        </p:nvSpPr>
        <p:spPr>
          <a:xfrm>
            <a:off x="914400" y="1752600"/>
            <a:ext cx="7620000" cy="4800600"/>
          </a:xfrm>
        </p:spPr>
        <p:txBody>
          <a:bodyPr/>
          <a:lstStyle/>
          <a:p>
            <a:pPr eaLnBrk="1" hangingPunct="1">
              <a:lnSpc>
                <a:spcPct val="90000"/>
              </a:lnSpc>
              <a:buFontTx/>
              <a:buNone/>
            </a:pPr>
            <a:r>
              <a:rPr lang="en-US" altLang="zh-CN" sz="2800">
                <a:latin typeface="华文新魏" panose="02010800040101010101" pitchFamily="2" charset="-122"/>
                <a:ea typeface="华文新魏" panose="02010800040101010101" pitchFamily="2" charset="-122"/>
              </a:rPr>
              <a:t>① </a:t>
            </a:r>
            <a:r>
              <a:rPr lang="zh-CN" altLang="en-US" sz="2800">
                <a:latin typeface="华文新魏" panose="02010800040101010101" pitchFamily="2" charset="-122"/>
                <a:ea typeface="华文新魏" panose="02010800040101010101" pitchFamily="2" charset="-122"/>
              </a:rPr>
              <a:t>根据</a:t>
            </a:r>
            <a:r>
              <a:rPr lang="en-US" altLang="zh-CN" sz="2800">
                <a:latin typeface="华文新魏" panose="02010800040101010101" pitchFamily="2" charset="-122"/>
                <a:ea typeface="华文新魏" panose="02010800040101010101" pitchFamily="2" charset="-122"/>
              </a:rPr>
              <a:t>fd</a:t>
            </a:r>
            <a:r>
              <a:rPr lang="zh-CN" altLang="en-US" sz="2800">
                <a:latin typeface="华文新魏" panose="02010800040101010101" pitchFamily="2" charset="-122"/>
                <a:ea typeface="华文新魏" panose="02010800040101010101" pitchFamily="2" charset="-122"/>
              </a:rPr>
              <a:t>找到用户打开文件表项，再找到系统打开文件表项。释放用户打开文件表项。</a:t>
            </a:r>
          </a:p>
          <a:p>
            <a:pPr eaLnBrk="1" hangingPunct="1">
              <a:lnSpc>
                <a:spcPct val="90000"/>
              </a:lnSpc>
              <a:buFontTx/>
              <a:buNone/>
            </a:pPr>
            <a:r>
              <a:rPr lang="zh-CN" altLang="en-US" sz="2800">
                <a:latin typeface="华文新魏" panose="02010800040101010101" pitchFamily="2" charset="-122"/>
                <a:ea typeface="华文新魏" panose="02010800040101010101" pitchFamily="2" charset="-122"/>
              </a:rPr>
              <a:t>② 把对应系统打开文件表项中的</a:t>
            </a:r>
            <a:r>
              <a:rPr lang="en-US" altLang="zh-CN" sz="2800">
                <a:latin typeface="华文新魏" panose="02010800040101010101" pitchFamily="2" charset="-122"/>
                <a:ea typeface="华文新魏" panose="02010800040101010101" pitchFamily="2" charset="-122"/>
              </a:rPr>
              <a:t>f_count</a:t>
            </a:r>
            <a:r>
              <a:rPr lang="zh-CN" altLang="en-US" sz="2800">
                <a:latin typeface="华文新魏" panose="02010800040101010101" pitchFamily="2" charset="-122"/>
                <a:ea typeface="华文新魏" panose="02010800040101010101" pitchFamily="2" charset="-122"/>
              </a:rPr>
              <a:t>减</a:t>
            </a:r>
            <a:r>
              <a:rPr lang="zh-CN" altLang="en-US" sz="2800">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1</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，如果非</a:t>
            </a:r>
            <a:r>
              <a:rPr lang="zh-CN" altLang="en-US" sz="2800">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0</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，说明还有进程共享这一表项，不用释放直接返回；否则释放表项，并找到与之连接的活动索引节点。</a:t>
            </a:r>
          </a:p>
          <a:p>
            <a:pPr eaLnBrk="1" hangingPunct="1">
              <a:lnSpc>
                <a:spcPct val="90000"/>
              </a:lnSpc>
              <a:buFontTx/>
              <a:buNone/>
            </a:pPr>
            <a:r>
              <a:rPr lang="zh-CN" altLang="en-US">
                <a:latin typeface="华文新魏" panose="02010800040101010101" pitchFamily="2" charset="-122"/>
                <a:ea typeface="华文新魏" panose="02010800040101010101" pitchFamily="2" charset="-122"/>
              </a:rPr>
              <a:t>③ 把活动索引节点中的</a:t>
            </a:r>
            <a:r>
              <a:rPr lang="en-US" altLang="zh-CN">
                <a:latin typeface="华文新魏" panose="02010800040101010101" pitchFamily="2" charset="-122"/>
                <a:ea typeface="华文新魏" panose="02010800040101010101" pitchFamily="2" charset="-122"/>
              </a:rPr>
              <a:t>i_count</a:t>
            </a:r>
            <a:r>
              <a:rPr lang="zh-CN" altLang="en-US">
                <a:latin typeface="华文新魏" panose="02010800040101010101" pitchFamily="2" charset="-122"/>
                <a:ea typeface="华文新魏" panose="02010800040101010101" pitchFamily="2" charset="-122"/>
              </a:rPr>
              <a:t>减</a:t>
            </a:r>
            <a:r>
              <a:rPr lang="zh-CN" altLang="en-US">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1</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，若不为</a:t>
            </a:r>
            <a:r>
              <a:rPr lang="zh-CN" altLang="en-US">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0</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，表明还有用户进程正在使用该文件，不用释放而直接返回，否则在把该活动索引节点中的内容复制回文件卷上的相应索引节点中后，释放该活动索引节点。</a:t>
            </a:r>
          </a:p>
          <a:p>
            <a:pPr eaLnBrk="1" hangingPunct="1">
              <a:lnSpc>
                <a:spcPct val="90000"/>
              </a:lnSpc>
              <a:buFontTx/>
              <a:buNone/>
            </a:pPr>
            <a:endParaRPr lang="en-US" altLang="zh-CN" sz="28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662E40D-20ED-4A2D-85DE-8456974877D6}"/>
              </a:ext>
            </a:extLst>
          </p:cNvPr>
          <p:cNvSpPr>
            <a:spLocks noGrp="1" noChangeArrowheads="1"/>
          </p:cNvSpPr>
          <p:nvPr>
            <p:ph type="title"/>
          </p:nvPr>
        </p:nvSpPr>
        <p:spPr>
          <a:xfrm>
            <a:off x="762000" y="11430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文件系统调用 </a:t>
            </a:r>
            <a:r>
              <a:rPr lang="en-US" altLang="zh-CN" sz="4800">
                <a:latin typeface="华文新魏" panose="02010800040101010101" pitchFamily="2" charset="-122"/>
                <a:ea typeface="华文新魏" panose="02010800040101010101" pitchFamily="2" charset="-122"/>
              </a:rPr>
              <a:t>(8)</a:t>
            </a:r>
            <a:br>
              <a:rPr lang="en-US" altLang="zh-CN" sz="4800">
                <a:latin typeface="华文新魏" panose="02010800040101010101" pitchFamily="2" charset="-122"/>
                <a:ea typeface="华文新魏" panose="02010800040101010101" pitchFamily="2" charset="-122"/>
              </a:rPr>
            </a:br>
            <a:r>
              <a:rPr lang="en-US" altLang="zh-CN" sz="4000">
                <a:latin typeface="华文新魏" panose="02010800040101010101" pitchFamily="2" charset="-122"/>
                <a:ea typeface="华文新魏" panose="02010800040101010101" pitchFamily="2" charset="-122"/>
              </a:rPr>
              <a:t>(5)</a:t>
            </a:r>
            <a:r>
              <a:rPr lang="zh-CN" altLang="en-US" sz="4000">
                <a:latin typeface="华文新魏" panose="02010800040101010101" pitchFamily="2" charset="-122"/>
                <a:ea typeface="华文新魏" panose="02010800040101010101" pitchFamily="2" charset="-122"/>
              </a:rPr>
              <a:t>读文件</a:t>
            </a:r>
            <a:r>
              <a:rPr lang="en-US" altLang="zh-CN" sz="4000">
                <a:latin typeface="华文新魏" panose="02010800040101010101" pitchFamily="2" charset="-122"/>
                <a:ea typeface="华文新魏" panose="02010800040101010101" pitchFamily="2" charset="-122"/>
              </a:rPr>
              <a:t>(1)</a:t>
            </a:r>
            <a:br>
              <a:rPr lang="en-US" altLang="zh-CN" sz="4000" b="1">
                <a:solidFill>
                  <a:schemeClr val="accent2"/>
                </a:solidFill>
                <a:latin typeface="华文新魏" panose="02010800040101010101" pitchFamily="2" charset="-122"/>
                <a:ea typeface="华文新魏" panose="02010800040101010101" pitchFamily="2" charset="-122"/>
              </a:rPr>
            </a:br>
            <a:br>
              <a:rPr lang="en-US" altLang="zh-CN" sz="4000" b="1">
                <a:solidFill>
                  <a:schemeClr val="accent2"/>
                </a:solidFill>
                <a:latin typeface="华文新魏" panose="02010800040101010101" pitchFamily="2" charset="-122"/>
                <a:ea typeface="华文新魏" panose="02010800040101010101" pitchFamily="2" charset="-122"/>
              </a:rPr>
            </a:br>
            <a:endParaRPr lang="en-US" altLang="zh-CN" sz="4000" b="1">
              <a:solidFill>
                <a:schemeClr val="accent2"/>
              </a:solidFill>
              <a:latin typeface="华文新魏" panose="02010800040101010101" pitchFamily="2" charset="-122"/>
              <a:ea typeface="华文新魏" panose="02010800040101010101" pitchFamily="2" charset="-122"/>
            </a:endParaRPr>
          </a:p>
        </p:txBody>
      </p:sp>
      <p:sp>
        <p:nvSpPr>
          <p:cNvPr id="14339" name="Rectangle 3">
            <a:extLst>
              <a:ext uri="{FF2B5EF4-FFF2-40B4-BE49-F238E27FC236}">
                <a16:creationId xmlns:a16="http://schemas.microsoft.com/office/drawing/2014/main" id="{05EFFE20-F345-490C-A3E5-991EFB72FF70}"/>
              </a:ext>
            </a:extLst>
          </p:cNvPr>
          <p:cNvSpPr>
            <a:spLocks noGrp="1" noChangeArrowheads="1"/>
          </p:cNvSpPr>
          <p:nvPr>
            <p:ph type="body" idx="1"/>
          </p:nvPr>
        </p:nvSpPr>
        <p:spPr>
          <a:xfrm>
            <a:off x="1752600" y="1981200"/>
            <a:ext cx="7010400" cy="4419600"/>
          </a:xfrm>
        </p:spPr>
        <p:txBody>
          <a:bodyPr/>
          <a:lstStyle/>
          <a:p>
            <a:pPr eaLnBrk="1" hangingPunct="1">
              <a:buFontTx/>
              <a:buNone/>
            </a:pPr>
            <a:r>
              <a:rPr lang="zh-CN" altLang="en-US" sz="4000">
                <a:latin typeface="华文新魏" panose="02010800040101010101" pitchFamily="2" charset="-122"/>
                <a:ea typeface="华文新魏" panose="02010800040101010101" pitchFamily="2" charset="-122"/>
              </a:rPr>
              <a:t>调用的形式为：</a:t>
            </a:r>
          </a:p>
          <a:p>
            <a:pPr eaLnBrk="1" hangingPunct="1">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int nr, fd, count;</a:t>
            </a:r>
          </a:p>
          <a:p>
            <a:pPr eaLnBrk="1" hangingPunct="1">
              <a:buFontTx/>
              <a:buNone/>
            </a:pPr>
            <a:r>
              <a:rPr lang="en-US" altLang="zh-CN" sz="4000">
                <a:latin typeface="华文新魏" panose="02010800040101010101" pitchFamily="2" charset="-122"/>
                <a:ea typeface="华文新魏" panose="02010800040101010101" pitchFamily="2" charset="-122"/>
              </a:rPr>
              <a:t> char buf [  ]</a:t>
            </a:r>
          </a:p>
          <a:p>
            <a:pPr eaLnBrk="1" hangingPunct="1">
              <a:buFontTx/>
              <a:buNone/>
            </a:pPr>
            <a:r>
              <a:rPr lang="en-US" altLang="zh-CN" sz="4000">
                <a:latin typeface="华文新魏" panose="02010800040101010101" pitchFamily="2" charset="-122"/>
                <a:ea typeface="华文新魏" panose="02010800040101010101" pitchFamily="2" charset="-122"/>
              </a:rPr>
              <a:t> nr = read (fd, buf, count);</a:t>
            </a:r>
          </a:p>
          <a:p>
            <a:pPr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C438F0F-AE26-44AD-92BE-14BDE33025CC}"/>
              </a:ext>
            </a:extLst>
          </p:cNvPr>
          <p:cNvSpPr>
            <a:spLocks noGrp="1" noChangeArrowheads="1"/>
          </p:cNvSpPr>
          <p:nvPr>
            <p:ph type="title"/>
          </p:nvPr>
        </p:nvSpPr>
        <p:spPr>
          <a:xfrm>
            <a:off x="914400" y="11430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文件系统调用 </a:t>
            </a:r>
            <a:r>
              <a:rPr lang="en-US" altLang="zh-CN" sz="4800">
                <a:latin typeface="华文新魏" panose="02010800040101010101" pitchFamily="2" charset="-122"/>
                <a:ea typeface="华文新魏" panose="02010800040101010101" pitchFamily="2" charset="-122"/>
              </a:rPr>
              <a:t>(9)</a:t>
            </a:r>
            <a:br>
              <a:rPr lang="en-US" altLang="zh-CN" sz="4800">
                <a:latin typeface="华文新魏" panose="02010800040101010101" pitchFamily="2" charset="-122"/>
                <a:ea typeface="华文新魏" panose="02010800040101010101" pitchFamily="2" charset="-122"/>
              </a:rPr>
            </a:br>
            <a:r>
              <a:rPr lang="zh-CN" altLang="en-US" sz="4000">
                <a:latin typeface="华文新魏" panose="02010800040101010101" pitchFamily="2" charset="-122"/>
                <a:ea typeface="华文新魏" panose="02010800040101010101" pitchFamily="2" charset="-122"/>
              </a:rPr>
              <a:t>读文件</a:t>
            </a:r>
            <a:r>
              <a:rPr lang="en-US" altLang="zh-CN" sz="4000">
                <a:latin typeface="华文新魏" panose="02010800040101010101" pitchFamily="2" charset="-122"/>
                <a:ea typeface="华文新魏" panose="02010800040101010101" pitchFamily="2" charset="-122"/>
              </a:rPr>
              <a:t>(2)</a:t>
            </a:r>
            <a:br>
              <a:rPr lang="en-US" altLang="zh-CN" sz="4000">
                <a:latin typeface="华文新魏" panose="02010800040101010101" pitchFamily="2" charset="-122"/>
                <a:ea typeface="华文新魏" panose="02010800040101010101" pitchFamily="2" charset="-122"/>
              </a:rPr>
            </a:br>
            <a:br>
              <a:rPr lang="en-US" altLang="zh-CN" sz="4000" b="1">
                <a:solidFill>
                  <a:schemeClr val="accent2"/>
                </a:solidFill>
                <a:latin typeface="华文新魏" panose="02010800040101010101" pitchFamily="2" charset="-122"/>
                <a:ea typeface="华文新魏" panose="02010800040101010101" pitchFamily="2" charset="-122"/>
              </a:rPr>
            </a:br>
            <a:endParaRPr lang="en-US" altLang="zh-CN" sz="4000" b="1">
              <a:solidFill>
                <a:schemeClr val="accent2"/>
              </a:solidFill>
              <a:latin typeface="华文新魏" panose="02010800040101010101" pitchFamily="2" charset="-122"/>
              <a:ea typeface="华文新魏" panose="02010800040101010101" pitchFamily="2" charset="-122"/>
            </a:endParaRPr>
          </a:p>
        </p:txBody>
      </p:sp>
      <p:sp>
        <p:nvSpPr>
          <p:cNvPr id="15363" name="Rectangle 3">
            <a:extLst>
              <a:ext uri="{FF2B5EF4-FFF2-40B4-BE49-F238E27FC236}">
                <a16:creationId xmlns:a16="http://schemas.microsoft.com/office/drawing/2014/main" id="{CF56C054-9130-46DC-9A95-F1EA61F1BCDD}"/>
              </a:ext>
            </a:extLst>
          </p:cNvPr>
          <p:cNvSpPr>
            <a:spLocks noGrp="1" noChangeArrowheads="1"/>
          </p:cNvSpPr>
          <p:nvPr>
            <p:ph type="body" idx="1"/>
          </p:nvPr>
        </p:nvSpPr>
        <p:spPr>
          <a:xfrm>
            <a:off x="1219200" y="1828800"/>
            <a:ext cx="7315200" cy="47244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系统根据</a:t>
            </a:r>
            <a:r>
              <a:rPr lang="en-US" altLang="zh-CN" sz="3600">
                <a:latin typeface="华文新魏" panose="02010800040101010101" pitchFamily="2" charset="-122"/>
                <a:ea typeface="华文新魏" panose="02010800040101010101" pitchFamily="2" charset="-122"/>
              </a:rPr>
              <a:t>f_flag</a:t>
            </a:r>
            <a:r>
              <a:rPr lang="zh-CN" altLang="en-US" sz="3600">
                <a:latin typeface="华文新魏" panose="02010800040101010101" pitchFamily="2" charset="-122"/>
                <a:ea typeface="华文新魏" panose="02010800040101010101" pitchFamily="2" charset="-122"/>
              </a:rPr>
              <a:t>中的信息，检查读操作合法性，再根据当前位移量</a:t>
            </a:r>
            <a:r>
              <a:rPr lang="en-US" altLang="zh-CN" sz="3600">
                <a:latin typeface="华文新魏" panose="02010800040101010101" pitchFamily="2" charset="-122"/>
                <a:ea typeface="华文新魏" panose="02010800040101010101" pitchFamily="2" charset="-122"/>
              </a:rPr>
              <a:t>f_offset</a:t>
            </a:r>
            <a:r>
              <a:rPr lang="zh-CN" altLang="en-US" sz="3600">
                <a:latin typeface="华文新魏" panose="02010800040101010101" pitchFamily="2" charset="-122"/>
                <a:ea typeface="华文新魏" panose="02010800040101010101" pitchFamily="2" charset="-122"/>
              </a:rPr>
              <a:t>值，要求读出的字节数，及活动索引节点中</a:t>
            </a:r>
            <a:r>
              <a:rPr lang="en-US" altLang="zh-CN" sz="3600">
                <a:latin typeface="华文新魏" panose="02010800040101010101" pitchFamily="2" charset="-122"/>
                <a:ea typeface="华文新魏" panose="02010800040101010101" pitchFamily="2" charset="-122"/>
              </a:rPr>
              <a:t>i_addr</a:t>
            </a:r>
            <a:r>
              <a:rPr lang="zh-CN" altLang="en-US" sz="3600">
                <a:latin typeface="华文新魏" panose="02010800040101010101" pitchFamily="2" charset="-122"/>
                <a:ea typeface="华文新魏" panose="02010800040101010101" pitchFamily="2" charset="-122"/>
              </a:rPr>
              <a:t>指出的文件物理块存放地址，把相应的物理块读到缓冲区中，然后再送到</a:t>
            </a:r>
            <a:r>
              <a:rPr lang="en-US" altLang="zh-CN" sz="3600">
                <a:latin typeface="华文新魏" panose="02010800040101010101" pitchFamily="2" charset="-122"/>
                <a:ea typeface="华文新魏" panose="02010800040101010101" pitchFamily="2" charset="-122"/>
              </a:rPr>
              <a:t>bufp</a:t>
            </a:r>
            <a:r>
              <a:rPr lang="zh-CN" altLang="en-US" sz="3600">
                <a:latin typeface="华文新魏" panose="02010800040101010101" pitchFamily="2" charset="-122"/>
                <a:ea typeface="华文新魏" panose="02010800040101010101" pitchFamily="2" charset="-122"/>
              </a:rPr>
              <a:t>指向的用户主存区中。</a:t>
            </a:r>
          </a:p>
          <a:p>
            <a:pPr eaLnBrk="1" hangingPunct="1">
              <a:buFontTx/>
              <a:buNone/>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EACDB4E-90D2-48CE-BD86-C5788680674D}"/>
              </a:ext>
            </a:extLst>
          </p:cNvPr>
          <p:cNvSpPr>
            <a:spLocks noGrp="1" noChangeArrowheads="1"/>
          </p:cNvSpPr>
          <p:nvPr>
            <p:ph type="title"/>
          </p:nvPr>
        </p:nvSpPr>
        <p:spPr>
          <a:xfrm>
            <a:off x="914400" y="981075"/>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文件系统调用 </a:t>
            </a:r>
            <a:r>
              <a:rPr lang="en-US" altLang="zh-CN" sz="4800">
                <a:latin typeface="华文新魏" panose="02010800040101010101" pitchFamily="2" charset="-122"/>
                <a:ea typeface="华文新魏" panose="02010800040101010101" pitchFamily="2" charset="-122"/>
              </a:rPr>
              <a:t>(10)</a:t>
            </a:r>
            <a:br>
              <a:rPr lang="en-US" altLang="zh-CN" sz="4800">
                <a:latin typeface="华文新魏" panose="02010800040101010101" pitchFamily="2" charset="-122"/>
                <a:ea typeface="华文新魏" panose="02010800040101010101" pitchFamily="2" charset="-122"/>
              </a:rPr>
            </a:br>
            <a:r>
              <a:rPr lang="zh-CN" altLang="en-US" sz="4000">
                <a:latin typeface="华文新魏" panose="02010800040101010101" pitchFamily="2" charset="-122"/>
                <a:ea typeface="华文新魏" panose="02010800040101010101" pitchFamily="2" charset="-122"/>
              </a:rPr>
              <a:t>读文件</a:t>
            </a:r>
            <a:r>
              <a:rPr lang="en-US" altLang="zh-CN" sz="4000">
                <a:latin typeface="华文新魏" panose="02010800040101010101" pitchFamily="2" charset="-122"/>
                <a:ea typeface="华文新魏" panose="02010800040101010101" pitchFamily="2" charset="-122"/>
              </a:rPr>
              <a:t>(3)</a:t>
            </a:r>
            <a:br>
              <a:rPr lang="en-US" altLang="zh-CN" sz="4000">
                <a:latin typeface="华文新魏" panose="02010800040101010101" pitchFamily="2" charset="-122"/>
                <a:ea typeface="华文新魏" panose="02010800040101010101" pitchFamily="2" charset="-122"/>
              </a:rPr>
            </a:br>
            <a:br>
              <a:rPr lang="en-US" altLang="zh-CN" sz="4000" b="1">
                <a:solidFill>
                  <a:schemeClr val="accent2"/>
                </a:solidFill>
                <a:latin typeface="华文新魏" panose="02010800040101010101" pitchFamily="2" charset="-122"/>
                <a:ea typeface="华文新魏" panose="02010800040101010101" pitchFamily="2" charset="-122"/>
              </a:rPr>
            </a:br>
            <a:endParaRPr lang="en-US" altLang="zh-CN" sz="4000" b="1">
              <a:solidFill>
                <a:schemeClr val="accent2"/>
              </a:solidFill>
              <a:latin typeface="华文新魏" panose="02010800040101010101" pitchFamily="2" charset="-122"/>
              <a:ea typeface="华文新魏" panose="02010800040101010101" pitchFamily="2" charset="-122"/>
            </a:endParaRPr>
          </a:p>
        </p:txBody>
      </p:sp>
      <p:grpSp>
        <p:nvGrpSpPr>
          <p:cNvPr id="16387" name="Group 42">
            <a:extLst>
              <a:ext uri="{FF2B5EF4-FFF2-40B4-BE49-F238E27FC236}">
                <a16:creationId xmlns:a16="http://schemas.microsoft.com/office/drawing/2014/main" id="{A99BFF6A-670F-42B8-A1E2-7F54A42F6F3B}"/>
              </a:ext>
            </a:extLst>
          </p:cNvPr>
          <p:cNvGrpSpPr>
            <a:grpSpLocks/>
          </p:cNvGrpSpPr>
          <p:nvPr/>
        </p:nvGrpSpPr>
        <p:grpSpPr bwMode="auto">
          <a:xfrm>
            <a:off x="250825" y="1844675"/>
            <a:ext cx="8424863" cy="4752975"/>
            <a:chOff x="385" y="1162"/>
            <a:chExt cx="4944" cy="2994"/>
          </a:xfrm>
        </p:grpSpPr>
        <p:sp>
          <p:nvSpPr>
            <p:cNvPr id="16388" name="Text Box 7">
              <a:extLst>
                <a:ext uri="{FF2B5EF4-FFF2-40B4-BE49-F238E27FC236}">
                  <a16:creationId xmlns:a16="http://schemas.microsoft.com/office/drawing/2014/main" id="{97220060-1744-46BF-8B6E-2425E84D8E69}"/>
                </a:ext>
              </a:extLst>
            </p:cNvPr>
            <p:cNvSpPr txBox="1">
              <a:spLocks noChangeArrowheads="1"/>
            </p:cNvSpPr>
            <p:nvPr/>
          </p:nvSpPr>
          <p:spPr bwMode="auto">
            <a:xfrm>
              <a:off x="547" y="2065"/>
              <a:ext cx="564" cy="361"/>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fd</a:t>
              </a:r>
            </a:p>
          </p:txBody>
        </p:sp>
        <p:grpSp>
          <p:nvGrpSpPr>
            <p:cNvPr id="16389" name="Group 8">
              <a:extLst>
                <a:ext uri="{FF2B5EF4-FFF2-40B4-BE49-F238E27FC236}">
                  <a16:creationId xmlns:a16="http://schemas.microsoft.com/office/drawing/2014/main" id="{2E160939-16EF-44DC-B1AC-DA54241C62C1}"/>
                </a:ext>
              </a:extLst>
            </p:cNvPr>
            <p:cNvGrpSpPr>
              <a:grpSpLocks/>
            </p:cNvGrpSpPr>
            <p:nvPr/>
          </p:nvGrpSpPr>
          <p:grpSpPr bwMode="auto">
            <a:xfrm>
              <a:off x="1360" y="1478"/>
              <a:ext cx="752" cy="1580"/>
              <a:chOff x="3913" y="5184"/>
              <a:chExt cx="720" cy="1872"/>
            </a:xfrm>
          </p:grpSpPr>
          <p:sp>
            <p:nvSpPr>
              <p:cNvPr id="16417" name="Text Box 9">
                <a:extLst>
                  <a:ext uri="{FF2B5EF4-FFF2-40B4-BE49-F238E27FC236}">
                    <a16:creationId xmlns:a16="http://schemas.microsoft.com/office/drawing/2014/main" id="{5FF21C54-B0DA-4E3C-AA67-51623790FB05}"/>
                  </a:ext>
                </a:extLst>
              </p:cNvPr>
              <p:cNvSpPr txBox="1">
                <a:spLocks noChangeArrowheads="1"/>
              </p:cNvSpPr>
              <p:nvPr/>
            </p:nvSpPr>
            <p:spPr bwMode="auto">
              <a:xfrm>
                <a:off x="3913" y="5184"/>
                <a:ext cx="720" cy="187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endParaRPr lang="en-US" altLang="zh-CN" sz="1000">
                  <a:solidFill>
                    <a:schemeClr val="accent2"/>
                  </a:solidFill>
                  <a:latin typeface="华文新魏" panose="02010800040101010101" pitchFamily="2" charset="-122"/>
                  <a:ea typeface="华文新魏" panose="02010800040101010101" pitchFamily="2" charset="-122"/>
                </a:endParaRPr>
              </a:p>
              <a:p>
                <a:pPr algn="just" eaLnBrk="1" hangingPunct="1"/>
                <a:endParaRPr lang="en-US" altLang="zh-CN" sz="1000">
                  <a:solidFill>
                    <a:schemeClr val="accent2"/>
                  </a:solidFill>
                  <a:latin typeface="华文新魏" panose="02010800040101010101" pitchFamily="2" charset="-122"/>
                  <a:ea typeface="华文新魏" panose="02010800040101010101" pitchFamily="2" charset="-122"/>
                </a:endParaRPr>
              </a:p>
              <a:p>
                <a:pPr algn="just" eaLnBrk="1" hangingPunct="1"/>
                <a:endParaRPr lang="en-US" altLang="zh-CN" sz="1000">
                  <a:solidFill>
                    <a:schemeClr val="accent2"/>
                  </a:solidFill>
                  <a:latin typeface="华文新魏" panose="02010800040101010101" pitchFamily="2" charset="-122"/>
                  <a:ea typeface="华文新魏" panose="02010800040101010101" pitchFamily="2" charset="-122"/>
                </a:endParaRPr>
              </a:p>
              <a:p>
                <a:pPr algn="just" eaLnBrk="1" hangingPunct="1"/>
                <a:endParaRPr lang="en-US" altLang="zh-CN" sz="1000">
                  <a:solidFill>
                    <a:schemeClr val="accent2"/>
                  </a:solidFill>
                  <a:latin typeface="华文新魏" panose="02010800040101010101" pitchFamily="2" charset="-122"/>
                  <a:ea typeface="华文新魏" panose="02010800040101010101" pitchFamily="2" charset="-122"/>
                </a:endParaRPr>
              </a:p>
              <a:p>
                <a:pPr algn="just" eaLnBrk="1" hangingPunct="1"/>
                <a:endParaRPr lang="en-US" altLang="zh-CN" sz="1000">
                  <a:solidFill>
                    <a:schemeClr val="accent2"/>
                  </a:solidFill>
                  <a:latin typeface="华文新魏" panose="02010800040101010101" pitchFamily="2" charset="-122"/>
                  <a:ea typeface="华文新魏" panose="02010800040101010101" pitchFamily="2" charset="-122"/>
                </a:endParaRPr>
              </a:p>
              <a:p>
                <a:pPr algn="just" eaLnBrk="1" hangingPunct="1"/>
                <a:endParaRPr lang="en-US" altLang="zh-CN" sz="1000">
                  <a:solidFill>
                    <a:schemeClr val="accent2"/>
                  </a:solidFill>
                  <a:latin typeface="华文新魏" panose="02010800040101010101" pitchFamily="2" charset="-122"/>
                  <a:ea typeface="华文新魏" panose="02010800040101010101" pitchFamily="2" charset="-122"/>
                </a:endParaRPr>
              </a:p>
              <a:p>
                <a:pPr algn="just" eaLnBrk="1" hangingPunct="1"/>
                <a:endParaRPr lang="en-US" altLang="zh-CN" sz="1000">
                  <a:solidFill>
                    <a:schemeClr val="accent2"/>
                  </a:solidFill>
                  <a:latin typeface="华文新魏" panose="02010800040101010101" pitchFamily="2" charset="-122"/>
                  <a:ea typeface="华文新魏" panose="02010800040101010101" pitchFamily="2" charset="-122"/>
                </a:endParaRPr>
              </a:p>
              <a:p>
                <a:pPr algn="just" eaLnBrk="1" hangingPunct="1"/>
                <a:endParaRPr lang="en-US" altLang="zh-CN" sz="1000">
                  <a:solidFill>
                    <a:schemeClr val="accent2"/>
                  </a:solidFill>
                  <a:latin typeface="华文新魏" panose="02010800040101010101" pitchFamily="2" charset="-122"/>
                  <a:ea typeface="华文新魏" panose="02010800040101010101" pitchFamily="2" charset="-122"/>
                </a:endParaRPr>
              </a:p>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fp</a:t>
                </a:r>
              </a:p>
              <a:p>
                <a:pPr algn="just" eaLnBrk="1" hangingPunct="1"/>
                <a:r>
                  <a:rPr lang="en-US" altLang="zh-CN" sz="1000">
                    <a:solidFill>
                      <a:schemeClr val="accent2"/>
                    </a:solidFill>
                    <a:ea typeface="华文新魏" panose="02010800040101010101" pitchFamily="2" charset="-122"/>
                  </a:rPr>
                  <a:t>…</a:t>
                </a:r>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16418" name="Line 10">
                <a:extLst>
                  <a:ext uri="{FF2B5EF4-FFF2-40B4-BE49-F238E27FC236}">
                    <a16:creationId xmlns:a16="http://schemas.microsoft.com/office/drawing/2014/main" id="{326F7ECD-44F8-49DE-96FC-C8F3F7F3E6F0}"/>
                  </a:ext>
                </a:extLst>
              </p:cNvPr>
              <p:cNvSpPr>
                <a:spLocks noChangeShapeType="1"/>
              </p:cNvSpPr>
              <p:nvPr/>
            </p:nvSpPr>
            <p:spPr bwMode="auto">
              <a:xfrm>
                <a:off x="3913" y="5496"/>
                <a:ext cx="720" cy="0"/>
              </a:xfrm>
              <a:prstGeom prst="line">
                <a:avLst/>
              </a:prstGeom>
              <a:noFill/>
              <a:ln w="9525">
                <a:solidFill>
                  <a:srgbClr val="000000"/>
                </a:solidFill>
                <a:round/>
                <a:headEnd/>
                <a:tailEnd/>
              </a:ln>
              <a:effectLst>
                <a:outerShdw dist="107763" dir="189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6419" name="Line 11">
                <a:extLst>
                  <a:ext uri="{FF2B5EF4-FFF2-40B4-BE49-F238E27FC236}">
                    <a16:creationId xmlns:a16="http://schemas.microsoft.com/office/drawing/2014/main" id="{D3E7EE82-AD45-4D1B-B8BD-33FCE9C73C03}"/>
                  </a:ext>
                </a:extLst>
              </p:cNvPr>
              <p:cNvSpPr>
                <a:spLocks noChangeShapeType="1"/>
              </p:cNvSpPr>
              <p:nvPr/>
            </p:nvSpPr>
            <p:spPr bwMode="auto">
              <a:xfrm>
                <a:off x="3913" y="5808"/>
                <a:ext cx="720" cy="0"/>
              </a:xfrm>
              <a:prstGeom prst="line">
                <a:avLst/>
              </a:prstGeom>
              <a:noFill/>
              <a:ln w="9525">
                <a:solidFill>
                  <a:srgbClr val="000000"/>
                </a:solidFill>
                <a:round/>
                <a:headEnd/>
                <a:tailEnd/>
              </a:ln>
              <a:effectLst>
                <a:outerShdw dist="107763" dir="189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6420" name="Line 12">
                <a:extLst>
                  <a:ext uri="{FF2B5EF4-FFF2-40B4-BE49-F238E27FC236}">
                    <a16:creationId xmlns:a16="http://schemas.microsoft.com/office/drawing/2014/main" id="{CC783711-FEF3-4D57-A1B2-257A43C535DA}"/>
                  </a:ext>
                </a:extLst>
              </p:cNvPr>
              <p:cNvSpPr>
                <a:spLocks noChangeShapeType="1"/>
              </p:cNvSpPr>
              <p:nvPr/>
            </p:nvSpPr>
            <p:spPr bwMode="auto">
              <a:xfrm>
                <a:off x="3913" y="6120"/>
                <a:ext cx="720" cy="0"/>
              </a:xfrm>
              <a:prstGeom prst="line">
                <a:avLst/>
              </a:prstGeom>
              <a:noFill/>
              <a:ln w="9525">
                <a:solidFill>
                  <a:srgbClr val="000000"/>
                </a:solidFill>
                <a:round/>
                <a:headEnd/>
                <a:tailEnd/>
              </a:ln>
              <a:effectLst>
                <a:outerShdw dist="107763" dir="189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6421" name="Line 13">
                <a:extLst>
                  <a:ext uri="{FF2B5EF4-FFF2-40B4-BE49-F238E27FC236}">
                    <a16:creationId xmlns:a16="http://schemas.microsoft.com/office/drawing/2014/main" id="{1BCF7930-52A1-4C6F-B7FD-2DBD8142D6C0}"/>
                  </a:ext>
                </a:extLst>
              </p:cNvPr>
              <p:cNvSpPr>
                <a:spLocks noChangeShapeType="1"/>
              </p:cNvSpPr>
              <p:nvPr/>
            </p:nvSpPr>
            <p:spPr bwMode="auto">
              <a:xfrm>
                <a:off x="3913" y="6432"/>
                <a:ext cx="720" cy="0"/>
              </a:xfrm>
              <a:prstGeom prst="line">
                <a:avLst/>
              </a:prstGeom>
              <a:noFill/>
              <a:ln w="9525">
                <a:solidFill>
                  <a:srgbClr val="000000"/>
                </a:solidFill>
                <a:round/>
                <a:headEnd/>
                <a:tailEnd/>
              </a:ln>
              <a:effectLst>
                <a:outerShdw dist="107763" dir="189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16390" name="AutoShape 14">
              <a:extLst>
                <a:ext uri="{FF2B5EF4-FFF2-40B4-BE49-F238E27FC236}">
                  <a16:creationId xmlns:a16="http://schemas.microsoft.com/office/drawing/2014/main" id="{3B302046-7E98-4F17-9555-51B6F9632B1A}"/>
                </a:ext>
              </a:extLst>
            </p:cNvPr>
            <p:cNvSpPr>
              <a:spLocks noChangeArrowheads="1"/>
            </p:cNvSpPr>
            <p:nvPr/>
          </p:nvSpPr>
          <p:spPr bwMode="auto">
            <a:xfrm>
              <a:off x="2311" y="1162"/>
              <a:ext cx="877" cy="2317"/>
            </a:xfrm>
            <a:prstGeom prst="flowChartPunchedTape">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16391" name="AutoShape 15">
              <a:extLst>
                <a:ext uri="{FF2B5EF4-FFF2-40B4-BE49-F238E27FC236}">
                  <a16:creationId xmlns:a16="http://schemas.microsoft.com/office/drawing/2014/main" id="{DBDE17A2-D72F-484B-B769-61D52C508B51}"/>
                </a:ext>
              </a:extLst>
            </p:cNvPr>
            <p:cNvSpPr>
              <a:spLocks noChangeArrowheads="1"/>
            </p:cNvSpPr>
            <p:nvPr/>
          </p:nvSpPr>
          <p:spPr bwMode="auto">
            <a:xfrm flipH="1">
              <a:off x="3439" y="1162"/>
              <a:ext cx="877" cy="2317"/>
            </a:xfrm>
            <a:prstGeom prst="flowChartPunchedTape">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16392" name="Text Box 16">
              <a:extLst>
                <a:ext uri="{FF2B5EF4-FFF2-40B4-BE49-F238E27FC236}">
                  <a16:creationId xmlns:a16="http://schemas.microsoft.com/office/drawing/2014/main" id="{0D0825E9-6E34-4ED9-A261-695A069D4AB6}"/>
                </a:ext>
              </a:extLst>
            </p:cNvPr>
            <p:cNvSpPr txBox="1">
              <a:spLocks noChangeArrowheads="1"/>
            </p:cNvSpPr>
            <p:nvPr/>
          </p:nvSpPr>
          <p:spPr bwMode="auto">
            <a:xfrm>
              <a:off x="3439" y="1689"/>
              <a:ext cx="877" cy="3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latin typeface="华文新魏" panose="02010800040101010101" pitchFamily="2" charset="-122"/>
                  <a:ea typeface="华文新魏" panose="02010800040101010101" pitchFamily="2" charset="-122"/>
                </a:rPr>
                <a:t>f_flag(r/w)</a:t>
              </a:r>
            </a:p>
            <a:p>
              <a:pPr eaLnBrk="1" hangingPunct="1"/>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16393" name="Text Box 17">
              <a:extLst>
                <a:ext uri="{FF2B5EF4-FFF2-40B4-BE49-F238E27FC236}">
                  <a16:creationId xmlns:a16="http://schemas.microsoft.com/office/drawing/2014/main" id="{D37F760E-CAA3-4FD1-A356-D6406DC782E3}"/>
                </a:ext>
              </a:extLst>
            </p:cNvPr>
            <p:cNvSpPr txBox="1">
              <a:spLocks noChangeArrowheads="1"/>
            </p:cNvSpPr>
            <p:nvPr/>
          </p:nvSpPr>
          <p:spPr bwMode="auto">
            <a:xfrm>
              <a:off x="3439" y="2005"/>
              <a:ext cx="877" cy="3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latin typeface="华文新魏" panose="02010800040101010101" pitchFamily="2" charset="-122"/>
                  <a:ea typeface="华文新魏" panose="02010800040101010101" pitchFamily="2" charset="-122"/>
                </a:rPr>
                <a:t>f_count(1)</a:t>
              </a:r>
            </a:p>
            <a:p>
              <a:pPr eaLnBrk="1" hangingPunct="1"/>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16394" name="Text Box 18">
              <a:extLst>
                <a:ext uri="{FF2B5EF4-FFF2-40B4-BE49-F238E27FC236}">
                  <a16:creationId xmlns:a16="http://schemas.microsoft.com/office/drawing/2014/main" id="{9AD6EF19-9063-427D-BB8E-92893EF65F88}"/>
                </a:ext>
              </a:extLst>
            </p:cNvPr>
            <p:cNvSpPr txBox="1">
              <a:spLocks noChangeArrowheads="1"/>
            </p:cNvSpPr>
            <p:nvPr/>
          </p:nvSpPr>
          <p:spPr bwMode="auto">
            <a:xfrm>
              <a:off x="3439" y="1689"/>
              <a:ext cx="877" cy="316"/>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i_mode(x)</a:t>
              </a:r>
            </a:p>
            <a:p>
              <a:pPr eaLnBrk="1" hangingPunct="1"/>
              <a:endParaRPr lang="en-US" altLang="zh-CN">
                <a:solidFill>
                  <a:schemeClr val="accent2"/>
                </a:solidFill>
                <a:latin typeface="华文新魏" panose="02010800040101010101" pitchFamily="2" charset="-122"/>
                <a:ea typeface="华文新魏" panose="02010800040101010101" pitchFamily="2" charset="-122"/>
              </a:endParaRPr>
            </a:p>
          </p:txBody>
        </p:sp>
        <p:grpSp>
          <p:nvGrpSpPr>
            <p:cNvPr id="16395" name="Group 19">
              <a:extLst>
                <a:ext uri="{FF2B5EF4-FFF2-40B4-BE49-F238E27FC236}">
                  <a16:creationId xmlns:a16="http://schemas.microsoft.com/office/drawing/2014/main" id="{66D7EE38-49A8-4E84-A5B2-AA45A794E502}"/>
                </a:ext>
              </a:extLst>
            </p:cNvPr>
            <p:cNvGrpSpPr>
              <a:grpSpLocks/>
            </p:cNvGrpSpPr>
            <p:nvPr/>
          </p:nvGrpSpPr>
          <p:grpSpPr bwMode="auto">
            <a:xfrm>
              <a:off x="2311" y="1689"/>
              <a:ext cx="877" cy="1263"/>
              <a:chOff x="8773" y="5496"/>
              <a:chExt cx="1260" cy="1872"/>
            </a:xfrm>
          </p:grpSpPr>
          <p:sp>
            <p:nvSpPr>
              <p:cNvPr id="16411" name="Text Box 20">
                <a:extLst>
                  <a:ext uri="{FF2B5EF4-FFF2-40B4-BE49-F238E27FC236}">
                    <a16:creationId xmlns:a16="http://schemas.microsoft.com/office/drawing/2014/main" id="{04300334-0EBC-4C3F-8EB7-925513FAE7DE}"/>
                  </a:ext>
                </a:extLst>
              </p:cNvPr>
              <p:cNvSpPr txBox="1">
                <a:spLocks noChangeArrowheads="1"/>
              </p:cNvSpPr>
              <p:nvPr/>
            </p:nvSpPr>
            <p:spPr bwMode="auto">
              <a:xfrm>
                <a:off x="8773" y="5496"/>
                <a:ext cx="1260"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latin typeface="华文新魏" panose="02010800040101010101" pitchFamily="2" charset="-122"/>
                    <a:ea typeface="华文新魏" panose="02010800040101010101" pitchFamily="2" charset="-122"/>
                  </a:rPr>
                  <a:t>f_flag(r/w)</a:t>
                </a:r>
              </a:p>
              <a:p>
                <a:pPr eaLnBrk="1" hangingPunct="1"/>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16412" name="Text Box 21">
                <a:extLst>
                  <a:ext uri="{FF2B5EF4-FFF2-40B4-BE49-F238E27FC236}">
                    <a16:creationId xmlns:a16="http://schemas.microsoft.com/office/drawing/2014/main" id="{361F7E47-FF00-443B-AA9E-677369234E56}"/>
                  </a:ext>
                </a:extLst>
              </p:cNvPr>
              <p:cNvSpPr txBox="1">
                <a:spLocks noChangeArrowheads="1"/>
              </p:cNvSpPr>
              <p:nvPr/>
            </p:nvSpPr>
            <p:spPr bwMode="auto">
              <a:xfrm>
                <a:off x="8773" y="5964"/>
                <a:ext cx="1260"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latin typeface="华文新魏" panose="02010800040101010101" pitchFamily="2" charset="-122"/>
                    <a:ea typeface="华文新魏" panose="02010800040101010101" pitchFamily="2" charset="-122"/>
                  </a:rPr>
                  <a:t>f_count(1)</a:t>
                </a:r>
              </a:p>
              <a:p>
                <a:pPr eaLnBrk="1" hangingPunct="1"/>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16413" name="Text Box 22">
                <a:extLst>
                  <a:ext uri="{FF2B5EF4-FFF2-40B4-BE49-F238E27FC236}">
                    <a16:creationId xmlns:a16="http://schemas.microsoft.com/office/drawing/2014/main" id="{3070F778-ADFA-4BCD-9BEE-546C05DC63D8}"/>
                  </a:ext>
                </a:extLst>
              </p:cNvPr>
              <p:cNvSpPr txBox="1">
                <a:spLocks noChangeArrowheads="1"/>
              </p:cNvSpPr>
              <p:nvPr/>
            </p:nvSpPr>
            <p:spPr bwMode="auto">
              <a:xfrm>
                <a:off x="8773" y="5496"/>
                <a:ext cx="126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f_flag(r/w)</a:t>
                </a:r>
              </a:p>
              <a:p>
                <a:pPr eaLnBrk="1" hangingPunct="1"/>
                <a:endParaRPr lang="en-US" altLang="zh-CN" sz="2000">
                  <a:solidFill>
                    <a:schemeClr val="accent2"/>
                  </a:solidFill>
                  <a:latin typeface="华文新魏" panose="02010800040101010101" pitchFamily="2" charset="-122"/>
                  <a:ea typeface="华文新魏" panose="02010800040101010101" pitchFamily="2" charset="-122"/>
                </a:endParaRPr>
              </a:p>
            </p:txBody>
          </p:sp>
          <p:sp>
            <p:nvSpPr>
              <p:cNvPr id="16414" name="Text Box 23">
                <a:extLst>
                  <a:ext uri="{FF2B5EF4-FFF2-40B4-BE49-F238E27FC236}">
                    <a16:creationId xmlns:a16="http://schemas.microsoft.com/office/drawing/2014/main" id="{3F848BDF-D01C-4C89-99C1-0CA9076DA201}"/>
                  </a:ext>
                </a:extLst>
              </p:cNvPr>
              <p:cNvSpPr txBox="1">
                <a:spLocks noChangeArrowheads="1"/>
              </p:cNvSpPr>
              <p:nvPr/>
            </p:nvSpPr>
            <p:spPr bwMode="auto">
              <a:xfrm>
                <a:off x="8773" y="5964"/>
                <a:ext cx="126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f_count(1)</a:t>
                </a:r>
              </a:p>
              <a:p>
                <a:pPr eaLnBrk="1" hangingPunct="1"/>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16415" name="Text Box 24">
                <a:extLst>
                  <a:ext uri="{FF2B5EF4-FFF2-40B4-BE49-F238E27FC236}">
                    <a16:creationId xmlns:a16="http://schemas.microsoft.com/office/drawing/2014/main" id="{5C006721-AF99-4A3E-A18F-7B564D72B808}"/>
                  </a:ext>
                </a:extLst>
              </p:cNvPr>
              <p:cNvSpPr txBox="1">
                <a:spLocks noChangeArrowheads="1"/>
              </p:cNvSpPr>
              <p:nvPr/>
            </p:nvSpPr>
            <p:spPr bwMode="auto">
              <a:xfrm>
                <a:off x="8773" y="6432"/>
                <a:ext cx="126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f_offset(0)</a:t>
                </a:r>
              </a:p>
              <a:p>
                <a:pPr eaLnBrk="1" hangingPunct="1"/>
                <a:endParaRPr lang="en-US" altLang="zh-CN" sz="2000">
                  <a:solidFill>
                    <a:schemeClr val="accent2"/>
                  </a:solidFill>
                  <a:latin typeface="华文新魏" panose="02010800040101010101" pitchFamily="2" charset="-122"/>
                  <a:ea typeface="华文新魏" panose="02010800040101010101" pitchFamily="2" charset="-122"/>
                </a:endParaRPr>
              </a:p>
            </p:txBody>
          </p:sp>
          <p:sp>
            <p:nvSpPr>
              <p:cNvPr id="16416" name="Text Box 25">
                <a:extLst>
                  <a:ext uri="{FF2B5EF4-FFF2-40B4-BE49-F238E27FC236}">
                    <a16:creationId xmlns:a16="http://schemas.microsoft.com/office/drawing/2014/main" id="{A7DB26AD-13D3-45F9-B887-DD2A7563B78E}"/>
                  </a:ext>
                </a:extLst>
              </p:cNvPr>
              <p:cNvSpPr txBox="1">
                <a:spLocks noChangeArrowheads="1"/>
              </p:cNvSpPr>
              <p:nvPr/>
            </p:nvSpPr>
            <p:spPr bwMode="auto">
              <a:xfrm>
                <a:off x="8773" y="6900"/>
                <a:ext cx="126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f_inode</a:t>
                </a:r>
              </a:p>
              <a:p>
                <a:pPr eaLnBrk="1" hangingPunct="1"/>
                <a:endParaRPr lang="en-US" altLang="zh-CN">
                  <a:solidFill>
                    <a:schemeClr val="accent2"/>
                  </a:solidFill>
                  <a:latin typeface="华文新魏" panose="02010800040101010101" pitchFamily="2" charset="-122"/>
                  <a:ea typeface="华文新魏" panose="02010800040101010101" pitchFamily="2" charset="-122"/>
                </a:endParaRPr>
              </a:p>
            </p:txBody>
          </p:sp>
        </p:grpSp>
        <p:sp>
          <p:nvSpPr>
            <p:cNvPr id="16396" name="Text Box 26">
              <a:extLst>
                <a:ext uri="{FF2B5EF4-FFF2-40B4-BE49-F238E27FC236}">
                  <a16:creationId xmlns:a16="http://schemas.microsoft.com/office/drawing/2014/main" id="{06633858-CEEC-48AC-97AE-AC488EA1D091}"/>
                </a:ext>
              </a:extLst>
            </p:cNvPr>
            <p:cNvSpPr txBox="1">
              <a:spLocks noChangeArrowheads="1"/>
            </p:cNvSpPr>
            <p:nvPr/>
          </p:nvSpPr>
          <p:spPr bwMode="auto">
            <a:xfrm>
              <a:off x="4629" y="2426"/>
              <a:ext cx="564" cy="361"/>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a:solidFill>
                  <a:schemeClr val="accent2"/>
                </a:solidFill>
                <a:latin typeface="华文新魏" panose="02010800040101010101" pitchFamily="2" charset="-122"/>
                <a:ea typeface="华文新魏" panose="02010800040101010101" pitchFamily="2" charset="-122"/>
              </a:endParaRPr>
            </a:p>
          </p:txBody>
        </p:sp>
        <p:sp>
          <p:nvSpPr>
            <p:cNvPr id="16397" name="Line 27">
              <a:extLst>
                <a:ext uri="{FF2B5EF4-FFF2-40B4-BE49-F238E27FC236}">
                  <a16:creationId xmlns:a16="http://schemas.microsoft.com/office/drawing/2014/main" id="{2B16FE09-C8FF-488C-9F74-810FD0F083BB}"/>
                </a:ext>
              </a:extLst>
            </p:cNvPr>
            <p:cNvSpPr>
              <a:spLocks noChangeShapeType="1"/>
            </p:cNvSpPr>
            <p:nvPr/>
          </p:nvSpPr>
          <p:spPr bwMode="auto">
            <a:xfrm flipV="1">
              <a:off x="3188" y="1689"/>
              <a:ext cx="251" cy="11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8" name="Text Box 29">
              <a:extLst>
                <a:ext uri="{FF2B5EF4-FFF2-40B4-BE49-F238E27FC236}">
                  <a16:creationId xmlns:a16="http://schemas.microsoft.com/office/drawing/2014/main" id="{6F3F7A37-3004-4EC4-BE57-429AD0C07168}"/>
                </a:ext>
              </a:extLst>
            </p:cNvPr>
            <p:cNvSpPr txBox="1">
              <a:spLocks noChangeArrowheads="1"/>
            </p:cNvSpPr>
            <p:nvPr/>
          </p:nvSpPr>
          <p:spPr bwMode="auto">
            <a:xfrm>
              <a:off x="1684" y="3795"/>
              <a:ext cx="2757" cy="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2000">
                  <a:solidFill>
                    <a:schemeClr val="accent2"/>
                  </a:solidFill>
                  <a:latin typeface="华文新魏" panose="02010800040101010101" pitchFamily="2" charset="-122"/>
                  <a:ea typeface="华文新魏" panose="02010800040101010101" pitchFamily="2" charset="-122"/>
                </a:rPr>
                <a:t>读操作时文件数据结构的关系</a:t>
              </a:r>
            </a:p>
            <a:p>
              <a:pPr eaLnBrk="1" hangingPunct="1"/>
              <a:endParaRPr lang="en-US" altLang="zh-CN" sz="2000">
                <a:solidFill>
                  <a:schemeClr val="accent2"/>
                </a:solidFill>
                <a:latin typeface="华文新魏" panose="02010800040101010101" pitchFamily="2" charset="-122"/>
                <a:ea typeface="华文新魏" panose="02010800040101010101" pitchFamily="2" charset="-122"/>
              </a:endParaRPr>
            </a:p>
          </p:txBody>
        </p:sp>
        <p:sp>
          <p:nvSpPr>
            <p:cNvPr id="16399" name="Text Box 30">
              <a:extLst>
                <a:ext uri="{FF2B5EF4-FFF2-40B4-BE49-F238E27FC236}">
                  <a16:creationId xmlns:a16="http://schemas.microsoft.com/office/drawing/2014/main" id="{5AD7B073-1231-4084-90B1-262BFB583E80}"/>
                </a:ext>
              </a:extLst>
            </p:cNvPr>
            <p:cNvSpPr txBox="1">
              <a:spLocks noChangeArrowheads="1"/>
            </p:cNvSpPr>
            <p:nvPr/>
          </p:nvSpPr>
          <p:spPr bwMode="auto">
            <a:xfrm>
              <a:off x="385" y="3479"/>
              <a:ext cx="877" cy="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800">
                  <a:solidFill>
                    <a:schemeClr val="accent2"/>
                  </a:solidFill>
                  <a:latin typeface="华文新魏" panose="02010800040101010101" pitchFamily="2" charset="-122"/>
                  <a:ea typeface="华文新魏" panose="02010800040101010101" pitchFamily="2" charset="-122"/>
                </a:rPr>
                <a:t>文件描述符</a:t>
              </a:r>
            </a:p>
          </p:txBody>
        </p:sp>
        <p:sp>
          <p:nvSpPr>
            <p:cNvPr id="16400" name="Text Box 31">
              <a:extLst>
                <a:ext uri="{FF2B5EF4-FFF2-40B4-BE49-F238E27FC236}">
                  <a16:creationId xmlns:a16="http://schemas.microsoft.com/office/drawing/2014/main" id="{E8BFDA43-9FA4-44EA-9FC0-3D6DD08174A5}"/>
                </a:ext>
              </a:extLst>
            </p:cNvPr>
            <p:cNvSpPr txBox="1">
              <a:spLocks noChangeArrowheads="1"/>
            </p:cNvSpPr>
            <p:nvPr/>
          </p:nvSpPr>
          <p:spPr bwMode="auto">
            <a:xfrm>
              <a:off x="1183" y="3479"/>
              <a:ext cx="1128" cy="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800">
                  <a:solidFill>
                    <a:schemeClr val="accent2"/>
                  </a:solidFill>
                  <a:latin typeface="华文新魏" panose="02010800040101010101" pitchFamily="2" charset="-122"/>
                  <a:ea typeface="华文新魏" panose="02010800040101010101" pitchFamily="2" charset="-122"/>
                </a:rPr>
                <a:t>用户打开文件表</a:t>
              </a:r>
            </a:p>
          </p:txBody>
        </p:sp>
        <p:sp>
          <p:nvSpPr>
            <p:cNvPr id="16401" name="Text Box 32">
              <a:extLst>
                <a:ext uri="{FF2B5EF4-FFF2-40B4-BE49-F238E27FC236}">
                  <a16:creationId xmlns:a16="http://schemas.microsoft.com/office/drawing/2014/main" id="{A160C2FB-F135-41FE-954A-A4574EADC08F}"/>
                </a:ext>
              </a:extLst>
            </p:cNvPr>
            <p:cNvSpPr txBox="1">
              <a:spLocks noChangeArrowheads="1"/>
            </p:cNvSpPr>
            <p:nvPr/>
          </p:nvSpPr>
          <p:spPr bwMode="auto">
            <a:xfrm>
              <a:off x="3499" y="3479"/>
              <a:ext cx="878" cy="36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800">
                  <a:solidFill>
                    <a:schemeClr val="accent2"/>
                  </a:solidFill>
                  <a:latin typeface="华文新魏" panose="02010800040101010101" pitchFamily="2" charset="-122"/>
                  <a:ea typeface="华文新魏" panose="02010800040101010101" pitchFamily="2" charset="-122"/>
                </a:rPr>
                <a:t>活动</a:t>
              </a:r>
              <a:r>
                <a:rPr lang="en-US" altLang="zh-CN" sz="1800">
                  <a:solidFill>
                    <a:schemeClr val="accent2"/>
                  </a:solidFill>
                  <a:latin typeface="华文新魏" panose="02010800040101010101" pitchFamily="2" charset="-122"/>
                  <a:ea typeface="华文新魏" panose="02010800040101010101" pitchFamily="2" charset="-122"/>
                </a:rPr>
                <a:t>inode</a:t>
              </a:r>
              <a:r>
                <a:rPr lang="zh-CN" altLang="en-US" sz="1800">
                  <a:solidFill>
                    <a:schemeClr val="accent2"/>
                  </a:solidFill>
                  <a:latin typeface="华文新魏" panose="02010800040101010101" pitchFamily="2" charset="-122"/>
                  <a:ea typeface="华文新魏" panose="02010800040101010101" pitchFamily="2" charset="-122"/>
                </a:rPr>
                <a:t>表</a:t>
              </a:r>
            </a:p>
          </p:txBody>
        </p:sp>
        <p:sp>
          <p:nvSpPr>
            <p:cNvPr id="16402" name="Text Box 33">
              <a:extLst>
                <a:ext uri="{FF2B5EF4-FFF2-40B4-BE49-F238E27FC236}">
                  <a16:creationId xmlns:a16="http://schemas.microsoft.com/office/drawing/2014/main" id="{AA3F2E21-2911-45EE-9271-EACEDFE376AE}"/>
                </a:ext>
              </a:extLst>
            </p:cNvPr>
            <p:cNvSpPr txBox="1">
              <a:spLocks noChangeArrowheads="1"/>
            </p:cNvSpPr>
            <p:nvPr/>
          </p:nvSpPr>
          <p:spPr bwMode="auto">
            <a:xfrm>
              <a:off x="4577" y="3479"/>
              <a:ext cx="752" cy="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800">
                  <a:solidFill>
                    <a:schemeClr val="accent2"/>
                  </a:solidFill>
                  <a:latin typeface="华文新魏" panose="02010800040101010101" pitchFamily="2" charset="-122"/>
                  <a:ea typeface="华文新魏" panose="02010800040101010101" pitchFamily="2" charset="-122"/>
                </a:rPr>
                <a:t>物理块</a:t>
              </a:r>
            </a:p>
          </p:txBody>
        </p:sp>
        <p:sp>
          <p:nvSpPr>
            <p:cNvPr id="16403" name="Text Box 34">
              <a:extLst>
                <a:ext uri="{FF2B5EF4-FFF2-40B4-BE49-F238E27FC236}">
                  <a16:creationId xmlns:a16="http://schemas.microsoft.com/office/drawing/2014/main" id="{316731A7-D378-4F1A-9D33-698C793A8B02}"/>
                </a:ext>
              </a:extLst>
            </p:cNvPr>
            <p:cNvSpPr txBox="1">
              <a:spLocks noChangeArrowheads="1"/>
            </p:cNvSpPr>
            <p:nvPr/>
          </p:nvSpPr>
          <p:spPr bwMode="auto">
            <a:xfrm>
              <a:off x="2296" y="3479"/>
              <a:ext cx="1128" cy="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800">
                  <a:solidFill>
                    <a:schemeClr val="accent2"/>
                  </a:solidFill>
                  <a:latin typeface="华文新魏" panose="02010800040101010101" pitchFamily="2" charset="-122"/>
                  <a:ea typeface="华文新魏" panose="02010800040101010101" pitchFamily="2" charset="-122"/>
                </a:rPr>
                <a:t>系统打开文件表</a:t>
              </a:r>
            </a:p>
          </p:txBody>
        </p:sp>
        <p:sp>
          <p:nvSpPr>
            <p:cNvPr id="16404" name="Line 35">
              <a:extLst>
                <a:ext uri="{FF2B5EF4-FFF2-40B4-BE49-F238E27FC236}">
                  <a16:creationId xmlns:a16="http://schemas.microsoft.com/office/drawing/2014/main" id="{50093F25-EC81-4E4F-A20C-73B5BC7D0453}"/>
                </a:ext>
              </a:extLst>
            </p:cNvPr>
            <p:cNvSpPr>
              <a:spLocks noChangeShapeType="1"/>
            </p:cNvSpPr>
            <p:nvPr/>
          </p:nvSpPr>
          <p:spPr bwMode="auto">
            <a:xfrm>
              <a:off x="1128" y="2215"/>
              <a:ext cx="251" cy="21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5" name="Line 36">
              <a:extLst>
                <a:ext uri="{FF2B5EF4-FFF2-40B4-BE49-F238E27FC236}">
                  <a16:creationId xmlns:a16="http://schemas.microsoft.com/office/drawing/2014/main" id="{3D6DE561-AAC5-4DCC-BD9F-2D1151DB1103}"/>
                </a:ext>
              </a:extLst>
            </p:cNvPr>
            <p:cNvSpPr>
              <a:spLocks noChangeShapeType="1"/>
            </p:cNvSpPr>
            <p:nvPr/>
          </p:nvSpPr>
          <p:spPr bwMode="auto">
            <a:xfrm flipV="1">
              <a:off x="2057" y="1689"/>
              <a:ext cx="232" cy="7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6" name="Text Box 37">
              <a:extLst>
                <a:ext uri="{FF2B5EF4-FFF2-40B4-BE49-F238E27FC236}">
                  <a16:creationId xmlns:a16="http://schemas.microsoft.com/office/drawing/2014/main" id="{14F36EBE-BC4E-4D82-8455-5D17FCAAF343}"/>
                </a:ext>
              </a:extLst>
            </p:cNvPr>
            <p:cNvSpPr txBox="1">
              <a:spLocks noChangeArrowheads="1"/>
            </p:cNvSpPr>
            <p:nvPr/>
          </p:nvSpPr>
          <p:spPr bwMode="auto">
            <a:xfrm>
              <a:off x="3439" y="2005"/>
              <a:ext cx="877" cy="316"/>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i_nlink(1)</a:t>
              </a:r>
            </a:p>
            <a:p>
              <a:pPr eaLnBrk="1" hangingPunct="1"/>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16407" name="Text Box 38">
              <a:extLst>
                <a:ext uri="{FF2B5EF4-FFF2-40B4-BE49-F238E27FC236}">
                  <a16:creationId xmlns:a16="http://schemas.microsoft.com/office/drawing/2014/main" id="{965274A8-B299-4147-91C7-29B177EC98D3}"/>
                </a:ext>
              </a:extLst>
            </p:cNvPr>
            <p:cNvSpPr txBox="1">
              <a:spLocks noChangeArrowheads="1"/>
            </p:cNvSpPr>
            <p:nvPr/>
          </p:nvSpPr>
          <p:spPr bwMode="auto">
            <a:xfrm>
              <a:off x="3451" y="2321"/>
              <a:ext cx="877" cy="316"/>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i_addr(40)</a:t>
              </a:r>
            </a:p>
            <a:p>
              <a:pPr eaLnBrk="1" hangingPunct="1"/>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16408" name="Line 39">
              <a:extLst>
                <a:ext uri="{FF2B5EF4-FFF2-40B4-BE49-F238E27FC236}">
                  <a16:creationId xmlns:a16="http://schemas.microsoft.com/office/drawing/2014/main" id="{0BB9D8B5-21BA-4F8D-9BDB-8CBEC5996513}"/>
                </a:ext>
              </a:extLst>
            </p:cNvPr>
            <p:cNvSpPr>
              <a:spLocks noChangeShapeType="1"/>
            </p:cNvSpPr>
            <p:nvPr/>
          </p:nvSpPr>
          <p:spPr bwMode="auto">
            <a:xfrm>
              <a:off x="4264" y="2531"/>
              <a:ext cx="348" cy="3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9" name="Line 40">
              <a:extLst>
                <a:ext uri="{FF2B5EF4-FFF2-40B4-BE49-F238E27FC236}">
                  <a16:creationId xmlns:a16="http://schemas.microsoft.com/office/drawing/2014/main" id="{8020742C-4F01-41A6-BFE8-A33C6A2C9292}"/>
                </a:ext>
              </a:extLst>
            </p:cNvPr>
            <p:cNvSpPr>
              <a:spLocks noChangeShapeType="1"/>
            </p:cNvSpPr>
            <p:nvPr/>
          </p:nvSpPr>
          <p:spPr bwMode="auto">
            <a:xfrm>
              <a:off x="4264" y="2531"/>
              <a:ext cx="34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0" name="Text Box 41">
              <a:extLst>
                <a:ext uri="{FF2B5EF4-FFF2-40B4-BE49-F238E27FC236}">
                  <a16:creationId xmlns:a16="http://schemas.microsoft.com/office/drawing/2014/main" id="{C0670DF1-5B78-4D3E-982E-E588C8299F4F}"/>
                </a:ext>
              </a:extLst>
            </p:cNvPr>
            <p:cNvSpPr txBox="1">
              <a:spLocks noChangeArrowheads="1"/>
            </p:cNvSpPr>
            <p:nvPr/>
          </p:nvSpPr>
          <p:spPr bwMode="auto">
            <a:xfrm>
              <a:off x="4629" y="2847"/>
              <a:ext cx="564" cy="361"/>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a:solidFill>
                  <a:schemeClr val="accent2"/>
                </a:solidFill>
                <a:latin typeface="华文新魏" panose="02010800040101010101" pitchFamily="2" charset="-122"/>
                <a:ea typeface="华文新魏" panose="02010800040101010101" pitchFamily="2" charset="-122"/>
              </a:endParaRPr>
            </a:p>
          </p:txBody>
        </p:sp>
      </p:gr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9827535-E98C-406C-93E0-AD69FEDEA56B}"/>
              </a:ext>
            </a:extLst>
          </p:cNvPr>
          <p:cNvSpPr>
            <a:spLocks noGrp="1" noChangeArrowheads="1"/>
          </p:cNvSpPr>
          <p:nvPr>
            <p:ph type="title"/>
          </p:nvPr>
        </p:nvSpPr>
        <p:spPr>
          <a:xfrm>
            <a:off x="914400" y="9906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文件系统调用 </a:t>
            </a:r>
            <a:r>
              <a:rPr lang="en-US" altLang="zh-CN" sz="4800">
                <a:latin typeface="华文新魏" panose="02010800040101010101" pitchFamily="2" charset="-122"/>
                <a:ea typeface="华文新魏" panose="02010800040101010101" pitchFamily="2" charset="-122"/>
              </a:rPr>
              <a:t>(11)</a:t>
            </a:r>
            <a:br>
              <a:rPr lang="en-US" altLang="zh-CN" sz="4800">
                <a:latin typeface="华文新魏" panose="02010800040101010101" pitchFamily="2" charset="-122"/>
                <a:ea typeface="华文新魏" panose="02010800040101010101" pitchFamily="2" charset="-122"/>
              </a:rPr>
            </a:br>
            <a:r>
              <a:rPr lang="en-US" altLang="zh-CN">
                <a:latin typeface="华文新魏" panose="02010800040101010101" pitchFamily="2" charset="-122"/>
                <a:ea typeface="华文新魏" panose="02010800040101010101" pitchFamily="2" charset="-122"/>
              </a:rPr>
              <a:t>(6)</a:t>
            </a:r>
            <a:r>
              <a:rPr lang="zh-CN" altLang="en-US" sz="4800">
                <a:latin typeface="华文新魏" panose="02010800040101010101" pitchFamily="2" charset="-122"/>
                <a:ea typeface="华文新魏" panose="02010800040101010101" pitchFamily="2" charset="-122"/>
              </a:rPr>
              <a:t>写文件</a:t>
            </a:r>
            <a:br>
              <a:rPr lang="zh-CN" altLang="en-US" sz="40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17411" name="Rectangle 3">
            <a:extLst>
              <a:ext uri="{FF2B5EF4-FFF2-40B4-BE49-F238E27FC236}">
                <a16:creationId xmlns:a16="http://schemas.microsoft.com/office/drawing/2014/main" id="{0D88685B-449C-4266-83F8-D75D256B5C4F}"/>
              </a:ext>
            </a:extLst>
          </p:cNvPr>
          <p:cNvSpPr>
            <a:spLocks noGrp="1" noChangeArrowheads="1"/>
          </p:cNvSpPr>
          <p:nvPr>
            <p:ph type="body" idx="1"/>
          </p:nvPr>
        </p:nvSpPr>
        <p:spPr>
          <a:xfrm>
            <a:off x="1219200" y="1981200"/>
            <a:ext cx="7010400" cy="4419600"/>
          </a:xfrm>
        </p:spPr>
        <p:txBody>
          <a:bodyPr/>
          <a:lstStyle/>
          <a:p>
            <a:pPr eaLnBrk="1" hangingPunct="1">
              <a:lnSpc>
                <a:spcPct val="90000"/>
              </a:lnSpc>
              <a:buFontTx/>
              <a:buNone/>
            </a:pPr>
            <a:r>
              <a:rPr lang="en-US" altLang="zh-CN" sz="36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调用的形式为：</a:t>
            </a:r>
          </a:p>
          <a:p>
            <a:pPr eaLnBrk="1" hangingPunct="1">
              <a:lnSpc>
                <a:spcPct val="90000"/>
              </a:lnSpc>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nw = write (fd, buf, count);</a:t>
            </a:r>
          </a:p>
          <a:p>
            <a:pPr eaLnBrk="1" hangingPunct="1">
              <a:lnSpc>
                <a:spcPct val="90000"/>
              </a:lnSpc>
              <a:buFontTx/>
              <a:buNone/>
            </a:pPr>
            <a:r>
              <a:rPr lang="en-US" altLang="zh-CN" sz="4000">
                <a:latin typeface="华文新魏" panose="02010800040101010101" pitchFamily="2" charset="-122"/>
                <a:ea typeface="华文新魏" panose="02010800040101010101" pitchFamily="2" charset="-122"/>
              </a:rPr>
              <a:t>   buf</a:t>
            </a:r>
            <a:r>
              <a:rPr lang="zh-CN" altLang="en-US" sz="4000">
                <a:latin typeface="华文新魏" panose="02010800040101010101" pitchFamily="2" charset="-122"/>
                <a:ea typeface="华文新魏" panose="02010800040101010101" pitchFamily="2" charset="-122"/>
              </a:rPr>
              <a:t>是信息传送的源地址，即把</a:t>
            </a:r>
            <a:r>
              <a:rPr lang="en-US" altLang="zh-CN" sz="4000">
                <a:latin typeface="华文新魏" panose="02010800040101010101" pitchFamily="2" charset="-122"/>
                <a:ea typeface="华文新魏" panose="02010800040101010101" pitchFamily="2" charset="-122"/>
              </a:rPr>
              <a:t>buf</a:t>
            </a:r>
            <a:r>
              <a:rPr lang="zh-CN" altLang="en-US" sz="4000">
                <a:latin typeface="华文新魏" panose="02010800040101010101" pitchFamily="2" charset="-122"/>
                <a:ea typeface="华文新魏" panose="02010800040101010101" pitchFamily="2" charset="-122"/>
              </a:rPr>
              <a:t>所指向的用户主存区中的信息，写入到文件中。</a:t>
            </a:r>
          </a:p>
          <a:p>
            <a:pPr eaLnBrk="1" hangingPunct="1">
              <a:lnSpc>
                <a:spcPct val="90000"/>
              </a:lnSpc>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FB095BD-9D16-407A-BE6B-18D6E3CC7825}"/>
              </a:ext>
            </a:extLst>
          </p:cNvPr>
          <p:cNvSpPr>
            <a:spLocks noGrp="1" noChangeArrowheads="1"/>
          </p:cNvSpPr>
          <p:nvPr>
            <p:ph type="title"/>
          </p:nvPr>
        </p:nvSpPr>
        <p:spPr>
          <a:xfrm>
            <a:off x="914400" y="8382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文件系统调用 </a:t>
            </a:r>
            <a:r>
              <a:rPr lang="en-US" altLang="zh-CN" sz="4800">
                <a:latin typeface="华文新魏" panose="02010800040101010101" pitchFamily="2" charset="-122"/>
                <a:ea typeface="华文新魏" panose="02010800040101010101" pitchFamily="2" charset="-122"/>
              </a:rPr>
              <a:t>(12)</a:t>
            </a:r>
            <a:br>
              <a:rPr lang="en-US" altLang="zh-CN" sz="4800">
                <a:latin typeface="华文新魏" panose="02010800040101010101" pitchFamily="2" charset="-122"/>
                <a:ea typeface="华文新魏" panose="02010800040101010101" pitchFamily="2" charset="-122"/>
              </a:rPr>
            </a:br>
            <a:r>
              <a:rPr lang="en-US" altLang="zh-CN">
                <a:latin typeface="华文新魏" panose="02010800040101010101" pitchFamily="2" charset="-122"/>
                <a:ea typeface="华文新魏" panose="02010800040101010101" pitchFamily="2" charset="-122"/>
              </a:rPr>
              <a:t>(7)</a:t>
            </a:r>
            <a:r>
              <a:rPr lang="zh-CN" altLang="en-US">
                <a:latin typeface="华文新魏" panose="02010800040101010101" pitchFamily="2" charset="-122"/>
                <a:ea typeface="华文新魏" panose="02010800040101010101" pitchFamily="2" charset="-122"/>
              </a:rPr>
              <a:t>文件的随机存取</a:t>
            </a:r>
            <a:r>
              <a:rPr lang="en-US" altLang="zh-CN">
                <a:latin typeface="华文新魏" panose="02010800040101010101" pitchFamily="2" charset="-122"/>
                <a:ea typeface="华文新魏" panose="02010800040101010101" pitchFamily="2" charset="-122"/>
              </a:rPr>
              <a:t>(1) </a:t>
            </a:r>
            <a:br>
              <a:rPr lang="en-US" altLang="zh-CN" sz="4000" b="1">
                <a:latin typeface="华文新魏" panose="02010800040101010101" pitchFamily="2" charset="-122"/>
                <a:ea typeface="华文新魏" panose="02010800040101010101" pitchFamily="2" charset="-122"/>
              </a:rPr>
            </a:br>
            <a:endParaRPr lang="en-US" altLang="zh-CN" sz="4000" b="1">
              <a:latin typeface="华文新魏" panose="02010800040101010101" pitchFamily="2" charset="-122"/>
              <a:ea typeface="华文新魏" panose="02010800040101010101" pitchFamily="2" charset="-122"/>
            </a:endParaRPr>
          </a:p>
        </p:txBody>
      </p:sp>
      <p:sp>
        <p:nvSpPr>
          <p:cNvPr id="18435" name="Rectangle 3">
            <a:extLst>
              <a:ext uri="{FF2B5EF4-FFF2-40B4-BE49-F238E27FC236}">
                <a16:creationId xmlns:a16="http://schemas.microsoft.com/office/drawing/2014/main" id="{CD50B81F-7B8E-4583-8E91-AB336C11A88D}"/>
              </a:ext>
            </a:extLst>
          </p:cNvPr>
          <p:cNvSpPr>
            <a:spLocks noGrp="1" noChangeArrowheads="1"/>
          </p:cNvSpPr>
          <p:nvPr>
            <p:ph type="body" idx="1"/>
          </p:nvPr>
        </p:nvSpPr>
        <p:spPr>
          <a:xfrm>
            <a:off x="1692275" y="1916113"/>
            <a:ext cx="7010400" cy="4419600"/>
          </a:xfrm>
        </p:spPr>
        <p:txBody>
          <a:bodyPr/>
          <a:lstStyle/>
          <a:p>
            <a:pPr eaLnBrk="1" hangingPunct="1">
              <a:buFontTx/>
              <a:buNone/>
            </a:pPr>
            <a:r>
              <a:rPr lang="zh-CN" altLang="en-US" sz="3600">
                <a:latin typeface="华文新魏" panose="02010800040101010101" pitchFamily="2" charset="-122"/>
                <a:ea typeface="华文新魏" panose="02010800040101010101" pitchFamily="2" charset="-122"/>
              </a:rPr>
              <a:t>系统调用的形式为：</a:t>
            </a:r>
          </a:p>
          <a:p>
            <a:pPr eaLnBrk="1" hangingPunct="1">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long lseek;</a:t>
            </a:r>
          </a:p>
          <a:p>
            <a:pPr eaLnBrk="1" hangingPunct="1">
              <a:buFontTx/>
              <a:buNone/>
            </a:pPr>
            <a:r>
              <a:rPr lang="en-US" altLang="zh-CN" sz="3600">
                <a:latin typeface="华文新魏" panose="02010800040101010101" pitchFamily="2" charset="-122"/>
                <a:ea typeface="华文新魏" panose="02010800040101010101" pitchFamily="2" charset="-122"/>
              </a:rPr>
              <a:t> long offset;</a:t>
            </a:r>
          </a:p>
          <a:p>
            <a:pPr eaLnBrk="1" hangingPunct="1">
              <a:buFontTx/>
              <a:buNone/>
            </a:pPr>
            <a:r>
              <a:rPr lang="en-US" altLang="zh-CN" sz="3600">
                <a:latin typeface="华文新魏" panose="02010800040101010101" pitchFamily="2" charset="-122"/>
                <a:ea typeface="华文新魏" panose="02010800040101010101" pitchFamily="2" charset="-122"/>
              </a:rPr>
              <a:t> int whence, fd;</a:t>
            </a:r>
          </a:p>
          <a:p>
            <a:pPr eaLnBrk="1" hangingPunct="1">
              <a:buFontTx/>
              <a:buNone/>
            </a:pPr>
            <a:r>
              <a:rPr lang="en-US" altLang="zh-CN" sz="3600">
                <a:latin typeface="华文新魏" panose="02010800040101010101" pitchFamily="2" charset="-122"/>
                <a:ea typeface="华文新魏" panose="02010800040101010101" pitchFamily="2" charset="-122"/>
              </a:rPr>
              <a:t> lseek (fd, offset, whence);</a:t>
            </a:r>
          </a:p>
          <a:p>
            <a:pPr eaLnBrk="1" hangingPunct="1">
              <a:buFontTx/>
              <a:buNone/>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E265F1A-DCAF-4E9C-852A-8DBC70F35F07}"/>
              </a:ext>
            </a:extLst>
          </p:cNvPr>
          <p:cNvSpPr>
            <a:spLocks noGrp="1" noChangeArrowheads="1"/>
          </p:cNvSpPr>
          <p:nvPr>
            <p:ph type="title"/>
          </p:nvPr>
        </p:nvSpPr>
        <p:spPr>
          <a:xfrm>
            <a:off x="762000" y="9144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文件系统调用 </a:t>
            </a:r>
            <a:r>
              <a:rPr lang="en-US" altLang="zh-CN" sz="4800">
                <a:latin typeface="华文新魏" panose="02010800040101010101" pitchFamily="2" charset="-122"/>
                <a:ea typeface="华文新魏" panose="02010800040101010101" pitchFamily="2" charset="-122"/>
              </a:rPr>
              <a:t>(13)</a:t>
            </a:r>
            <a:br>
              <a:rPr lang="en-US" altLang="zh-CN" sz="4800">
                <a:latin typeface="华文新魏" panose="02010800040101010101" pitchFamily="2" charset="-122"/>
                <a:ea typeface="华文新魏" panose="02010800040101010101" pitchFamily="2" charset="-122"/>
              </a:rPr>
            </a:br>
            <a:r>
              <a:rPr lang="zh-CN" altLang="en-US">
                <a:latin typeface="华文新魏" panose="02010800040101010101" pitchFamily="2" charset="-122"/>
                <a:ea typeface="华文新魏" panose="02010800040101010101" pitchFamily="2" charset="-122"/>
              </a:rPr>
              <a:t>文件的随机存取</a:t>
            </a:r>
            <a:r>
              <a:rPr lang="en-US" altLang="zh-CN">
                <a:latin typeface="华文新魏" panose="02010800040101010101" pitchFamily="2" charset="-122"/>
                <a:ea typeface="华文新魏" panose="02010800040101010101" pitchFamily="2" charset="-122"/>
              </a:rPr>
              <a:t>(2) </a:t>
            </a:r>
            <a:br>
              <a:rPr lang="en-US" altLang="zh-CN" sz="4000" b="1">
                <a:latin typeface="华文新魏" panose="02010800040101010101" pitchFamily="2" charset="-122"/>
                <a:ea typeface="华文新魏" panose="02010800040101010101" pitchFamily="2" charset="-122"/>
              </a:rPr>
            </a:br>
            <a:endParaRPr lang="en-US" altLang="zh-CN" sz="4000" b="1">
              <a:latin typeface="华文新魏" panose="02010800040101010101" pitchFamily="2" charset="-122"/>
              <a:ea typeface="华文新魏" panose="02010800040101010101" pitchFamily="2" charset="-122"/>
            </a:endParaRPr>
          </a:p>
        </p:txBody>
      </p:sp>
      <p:sp>
        <p:nvSpPr>
          <p:cNvPr id="19459" name="Rectangle 3">
            <a:extLst>
              <a:ext uri="{FF2B5EF4-FFF2-40B4-BE49-F238E27FC236}">
                <a16:creationId xmlns:a16="http://schemas.microsoft.com/office/drawing/2014/main" id="{2C297CFA-4F76-47C2-BB4F-6BC661FA9267}"/>
              </a:ext>
            </a:extLst>
          </p:cNvPr>
          <p:cNvSpPr>
            <a:spLocks noGrp="1" noChangeArrowheads="1"/>
          </p:cNvSpPr>
          <p:nvPr>
            <p:ph type="body" idx="1"/>
          </p:nvPr>
        </p:nvSpPr>
        <p:spPr>
          <a:xfrm>
            <a:off x="1143000" y="1981200"/>
            <a:ext cx="7010400" cy="4419600"/>
          </a:xfrm>
        </p:spPr>
        <p:txBody>
          <a:bodyPr/>
          <a:lstStyle/>
          <a:p>
            <a:pPr eaLnBrk="1" hangingPunct="1">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文件描述字</a:t>
            </a:r>
            <a:r>
              <a:rPr lang="en-US" altLang="zh-CN" sz="3600">
                <a:latin typeface="华文新魏" panose="02010800040101010101" pitchFamily="2" charset="-122"/>
                <a:ea typeface="华文新魏" panose="02010800040101010101" pitchFamily="2" charset="-122"/>
              </a:rPr>
              <a:t>fd</a:t>
            </a:r>
            <a:r>
              <a:rPr lang="zh-CN" altLang="en-US" sz="3600">
                <a:latin typeface="华文新魏" panose="02010800040101010101" pitchFamily="2" charset="-122"/>
                <a:ea typeface="华文新魏" panose="02010800040101010101" pitchFamily="2" charset="-122"/>
              </a:rPr>
              <a:t>必须指向一个用读或写方式打开的文件，当</a:t>
            </a:r>
            <a:r>
              <a:rPr lang="en-US" altLang="zh-CN" sz="2400">
                <a:latin typeface="华文新魏" panose="02010800040101010101" pitchFamily="2" charset="-122"/>
                <a:ea typeface="华文新魏" panose="02010800040101010101" pitchFamily="2" charset="-122"/>
              </a:rPr>
              <a:t>whence</a:t>
            </a:r>
            <a:r>
              <a:rPr lang="zh-CN" altLang="en-US" sz="3600">
                <a:latin typeface="华文新魏" panose="02010800040101010101" pitchFamily="2" charset="-122"/>
                <a:ea typeface="华文新魏" panose="02010800040101010101" pitchFamily="2" charset="-122"/>
              </a:rPr>
              <a:t>是</a:t>
            </a:r>
            <a:r>
              <a:rPr lang="zh-CN" altLang="en-US" sz="3600">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0</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时，则</a:t>
            </a:r>
            <a:r>
              <a:rPr lang="en-US" altLang="zh-CN" sz="3600">
                <a:latin typeface="华文新魏" panose="02010800040101010101" pitchFamily="2" charset="-122"/>
                <a:ea typeface="华文新魏" panose="02010800040101010101" pitchFamily="2" charset="-122"/>
              </a:rPr>
              <a:t>f_offset</a:t>
            </a:r>
            <a:r>
              <a:rPr lang="zh-CN" altLang="en-US" sz="3600">
                <a:latin typeface="华文新魏" panose="02010800040101010101" pitchFamily="2" charset="-122"/>
                <a:ea typeface="华文新魏" panose="02010800040101010101" pitchFamily="2" charset="-122"/>
              </a:rPr>
              <a:t>被置为</a:t>
            </a:r>
            <a:r>
              <a:rPr lang="en-US" altLang="zh-CN" sz="3600">
                <a:latin typeface="华文新魏" panose="02010800040101010101" pitchFamily="2" charset="-122"/>
                <a:ea typeface="华文新魏" panose="02010800040101010101" pitchFamily="2" charset="-122"/>
              </a:rPr>
              <a:t>offset</a:t>
            </a:r>
            <a:r>
              <a:rPr lang="zh-CN" altLang="en-US" sz="3600">
                <a:latin typeface="华文新魏" panose="02010800040101010101" pitchFamily="2" charset="-122"/>
                <a:ea typeface="华文新魏" panose="02010800040101010101" pitchFamily="2" charset="-122"/>
              </a:rPr>
              <a:t>，当</a:t>
            </a:r>
            <a:r>
              <a:rPr lang="en-US" altLang="zh-CN" sz="3600">
                <a:latin typeface="华文新魏" panose="02010800040101010101" pitchFamily="2" charset="-122"/>
                <a:ea typeface="华文新魏" panose="02010800040101010101" pitchFamily="2" charset="-122"/>
              </a:rPr>
              <a:t>whence</a:t>
            </a:r>
            <a:r>
              <a:rPr lang="zh-CN" altLang="en-US" sz="3600">
                <a:latin typeface="华文新魏" panose="02010800040101010101" pitchFamily="2" charset="-122"/>
                <a:ea typeface="华文新魏" panose="02010800040101010101" pitchFamily="2" charset="-122"/>
              </a:rPr>
              <a:t>是</a:t>
            </a:r>
            <a:r>
              <a:rPr lang="zh-CN" altLang="en-US" sz="3600">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1</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时，则</a:t>
            </a:r>
            <a:r>
              <a:rPr lang="en-US" altLang="zh-CN" sz="3600">
                <a:latin typeface="华文新魏" panose="02010800040101010101" pitchFamily="2" charset="-122"/>
                <a:ea typeface="华文新魏" panose="02010800040101010101" pitchFamily="2" charset="-122"/>
              </a:rPr>
              <a:t>f_offset</a:t>
            </a:r>
            <a:r>
              <a:rPr lang="zh-CN" altLang="en-US" sz="3600">
                <a:latin typeface="华文新魏" panose="02010800040101010101" pitchFamily="2" charset="-122"/>
                <a:ea typeface="华文新魏" panose="02010800040101010101" pitchFamily="2" charset="-122"/>
              </a:rPr>
              <a:t>被置为文件当前位置加上</a:t>
            </a:r>
            <a:r>
              <a:rPr lang="en-US" altLang="zh-CN" sz="3600">
                <a:latin typeface="华文新魏" panose="02010800040101010101" pitchFamily="2" charset="-122"/>
                <a:ea typeface="华文新魏" panose="02010800040101010101" pitchFamily="2" charset="-122"/>
              </a:rPr>
              <a:t>offset</a:t>
            </a:r>
            <a:r>
              <a:rPr lang="zh-CN" altLang="en-US" sz="3600">
                <a:latin typeface="华文新魏" panose="02010800040101010101" pitchFamily="2" charset="-122"/>
                <a:ea typeface="华文新魏" panose="02010800040101010101" pitchFamily="2" charset="-122"/>
              </a:rPr>
              <a:t>。</a:t>
            </a:r>
          </a:p>
          <a:p>
            <a:pPr eaLnBrk="1" hangingPunct="1">
              <a:buFontTx/>
              <a:buNone/>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9826991-A765-4E13-9D7B-8ADC68101E8B}"/>
              </a:ext>
            </a:extLst>
          </p:cNvPr>
          <p:cNvSpPr>
            <a:spLocks noGrp="1" noChangeArrowheads="1"/>
          </p:cNvSpPr>
          <p:nvPr>
            <p:ph type="title"/>
          </p:nvPr>
        </p:nvSpPr>
        <p:spPr>
          <a:xfrm>
            <a:off x="685800" y="3810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6.4.2</a:t>
            </a:r>
            <a:r>
              <a:rPr lang="zh-CN" altLang="en-US" sz="4800">
                <a:latin typeface="华文新魏" panose="02010800040101010101" pitchFamily="2" charset="-122"/>
                <a:ea typeface="华文新魏" panose="02010800040101010101" pitchFamily="2" charset="-122"/>
              </a:rPr>
              <a:t>文件共享</a:t>
            </a:r>
            <a:r>
              <a:rPr lang="zh-CN" altLang="en-US">
                <a:latin typeface="华文新魏" panose="02010800040101010101" pitchFamily="2" charset="-122"/>
                <a:ea typeface="华文新魏" panose="02010800040101010101" pitchFamily="2" charset="-122"/>
              </a:rPr>
              <a:t> </a:t>
            </a:r>
          </a:p>
        </p:txBody>
      </p:sp>
      <p:sp>
        <p:nvSpPr>
          <p:cNvPr id="20483" name="Rectangle 3">
            <a:extLst>
              <a:ext uri="{FF2B5EF4-FFF2-40B4-BE49-F238E27FC236}">
                <a16:creationId xmlns:a16="http://schemas.microsoft.com/office/drawing/2014/main" id="{DD74639D-840E-48A7-ADD6-D88A2B91C9A0}"/>
              </a:ext>
            </a:extLst>
          </p:cNvPr>
          <p:cNvSpPr>
            <a:spLocks noGrp="1" noChangeArrowheads="1"/>
          </p:cNvSpPr>
          <p:nvPr>
            <p:ph type="body" idx="1"/>
          </p:nvPr>
        </p:nvSpPr>
        <p:spPr>
          <a:xfrm>
            <a:off x="2051050" y="1412875"/>
            <a:ext cx="6629400" cy="4572000"/>
          </a:xfrm>
        </p:spPr>
        <p:txBody>
          <a:bodyPr/>
          <a:lstStyle/>
          <a:p>
            <a:pPr eaLnBrk="1" hangingPunct="1">
              <a:buFontTx/>
              <a:buNone/>
            </a:pPr>
            <a:r>
              <a:rPr lang="en-US" altLang="zh-CN" sz="4400">
                <a:latin typeface="华文新魏" panose="02010800040101010101" pitchFamily="2" charset="-122"/>
                <a:ea typeface="华文新魏" panose="02010800040101010101" pitchFamily="2" charset="-122"/>
              </a:rPr>
              <a:t>1</a:t>
            </a:r>
            <a:r>
              <a:rPr lang="zh-CN" altLang="en-US" sz="4400">
                <a:latin typeface="华文新魏" panose="02010800040101010101" pitchFamily="2" charset="-122"/>
                <a:ea typeface="华文新魏" panose="02010800040101010101" pitchFamily="2" charset="-122"/>
              </a:rPr>
              <a:t>文件的静态共享 </a:t>
            </a:r>
          </a:p>
          <a:p>
            <a:pPr eaLnBrk="1" hangingPunct="1">
              <a:buFontTx/>
              <a:buNone/>
            </a:pPr>
            <a:r>
              <a:rPr lang="en-US" altLang="zh-CN" sz="4400">
                <a:latin typeface="华文新魏" panose="02010800040101010101" pitchFamily="2" charset="-122"/>
                <a:ea typeface="华文新魏" panose="02010800040101010101" pitchFamily="2" charset="-122"/>
              </a:rPr>
              <a:t>2</a:t>
            </a:r>
            <a:r>
              <a:rPr lang="zh-CN" altLang="en-US" sz="4400">
                <a:latin typeface="华文新魏" panose="02010800040101010101" pitchFamily="2" charset="-122"/>
                <a:ea typeface="华文新魏" panose="02010800040101010101" pitchFamily="2" charset="-122"/>
              </a:rPr>
              <a:t>文件的动态共享 </a:t>
            </a:r>
          </a:p>
          <a:p>
            <a:pPr eaLnBrk="1" hangingPunct="1">
              <a:buFontTx/>
              <a:buNone/>
            </a:pPr>
            <a:r>
              <a:rPr lang="en-US" altLang="zh-CN" sz="4400">
                <a:latin typeface="华文新魏" panose="02010800040101010101" pitchFamily="2" charset="-122"/>
                <a:ea typeface="华文新魏" panose="02010800040101010101" pitchFamily="2" charset="-122"/>
              </a:rPr>
              <a:t>3</a:t>
            </a:r>
            <a:r>
              <a:rPr lang="zh-CN" altLang="en-US" sz="4400">
                <a:latin typeface="华文新魏" panose="02010800040101010101" pitchFamily="2" charset="-122"/>
                <a:ea typeface="华文新魏" panose="02010800040101010101" pitchFamily="2" charset="-122"/>
              </a:rPr>
              <a:t>文件的符号链接共享</a:t>
            </a:r>
            <a:r>
              <a:rPr lang="zh-CN" altLang="en-US" sz="4000">
                <a:latin typeface="华文新魏" panose="02010800040101010101" pitchFamily="2" charset="-122"/>
                <a:ea typeface="华文新魏" panose="02010800040101010101" pitchFamily="2" charset="-122"/>
              </a:rPr>
              <a:t> </a:t>
            </a:r>
          </a:p>
          <a:p>
            <a:pPr eaLnBrk="1" hangingPunct="1"/>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C0AFAE7-E01D-4D52-B362-08CDE7115795}"/>
              </a:ext>
            </a:extLst>
          </p:cNvPr>
          <p:cNvSpPr>
            <a:spLocks noGrp="1" noChangeArrowheads="1"/>
          </p:cNvSpPr>
          <p:nvPr>
            <p:ph type="title"/>
          </p:nvPr>
        </p:nvSpPr>
        <p:spPr>
          <a:xfrm>
            <a:off x="623888" y="501650"/>
            <a:ext cx="8596312" cy="1403350"/>
          </a:xfrm>
        </p:spPr>
        <p:txBody>
          <a:bodyPr/>
          <a:lstStyle/>
          <a:p>
            <a:pPr eaLnBrk="1" hangingPunct="1"/>
            <a:br>
              <a:rPr lang="en-US" altLang="zh-CN">
                <a:latin typeface="华文新魏" panose="02010800040101010101" pitchFamily="2" charset="-122"/>
                <a:ea typeface="华文新魏" panose="02010800040101010101" pitchFamily="2" charset="-122"/>
              </a:rPr>
            </a:br>
            <a:r>
              <a:rPr lang="en-US" altLang="zh-CN" sz="4800">
                <a:latin typeface="华文新魏" panose="02010800040101010101" pitchFamily="2" charset="-122"/>
                <a:ea typeface="华文新魏" panose="02010800040101010101" pitchFamily="2" charset="-122"/>
              </a:rPr>
              <a:t>6.4.1 </a:t>
            </a:r>
            <a:r>
              <a:rPr lang="zh-CN" altLang="en-US" sz="4800">
                <a:latin typeface="华文新魏" panose="02010800040101010101" pitchFamily="2" charset="-122"/>
                <a:ea typeface="华文新魏" panose="02010800040101010101" pitchFamily="2" charset="-122"/>
              </a:rPr>
              <a:t>文件操作的实现</a:t>
            </a:r>
            <a:br>
              <a:rPr lang="zh-CN" altLang="en-US" sz="4800">
                <a:latin typeface="华文新魏" panose="02010800040101010101" pitchFamily="2" charset="-122"/>
                <a:ea typeface="华文新魏" panose="02010800040101010101" pitchFamily="2" charset="-122"/>
              </a:rPr>
            </a:br>
            <a:br>
              <a:rPr lang="zh-CN" altLang="en-US" b="1">
                <a:latin typeface="华文新魏" panose="02010800040101010101" pitchFamily="2" charset="-122"/>
                <a:ea typeface="华文新魏" panose="02010800040101010101" pitchFamily="2" charset="-122"/>
              </a:rPr>
            </a:br>
            <a:endParaRPr lang="zh-CN" altLang="en-US" b="1">
              <a:latin typeface="华文新魏" panose="02010800040101010101" pitchFamily="2" charset="-122"/>
              <a:ea typeface="华文新魏" panose="02010800040101010101" pitchFamily="2" charset="-122"/>
            </a:endParaRPr>
          </a:p>
        </p:txBody>
      </p:sp>
      <p:sp>
        <p:nvSpPr>
          <p:cNvPr id="3075" name="Rectangle 3">
            <a:extLst>
              <a:ext uri="{FF2B5EF4-FFF2-40B4-BE49-F238E27FC236}">
                <a16:creationId xmlns:a16="http://schemas.microsoft.com/office/drawing/2014/main" id="{D9FC55C0-FBE2-4E77-A5AD-BD3B01A61CE5}"/>
              </a:ext>
            </a:extLst>
          </p:cNvPr>
          <p:cNvSpPr>
            <a:spLocks noGrp="1" noChangeArrowheads="1"/>
          </p:cNvSpPr>
          <p:nvPr>
            <p:ph type="body" idx="1"/>
          </p:nvPr>
        </p:nvSpPr>
        <p:spPr>
          <a:xfrm>
            <a:off x="1066800" y="1371600"/>
            <a:ext cx="7315200" cy="4953000"/>
          </a:xfrm>
        </p:spPr>
        <p:txBody>
          <a:bodyPr/>
          <a:lstStyle/>
          <a:p>
            <a:pPr algn="just" eaLnBrk="1" hangingPunct="1">
              <a:buFontTx/>
              <a:buNone/>
            </a:pP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文件系统提供给用户程序的一组系统调用，包括：建立、打开、关闭、撤销、读、写和控制，通过这些系统调用用户能获得文件系统的各种服务。</a:t>
            </a:r>
          </a:p>
          <a:p>
            <a:pPr algn="just" eaLnBrk="1" hangingPunct="1">
              <a:buFontTx/>
              <a:buNone/>
            </a:pPr>
            <a:endParaRPr lang="zh-CN" altLang="en-US" sz="4000">
              <a:latin typeface="华文新魏" panose="02010800040101010101" pitchFamily="2" charset="-122"/>
              <a:ea typeface="华文新魏" panose="02010800040101010101" pitchFamily="2" charset="-122"/>
            </a:endParaRPr>
          </a:p>
          <a:p>
            <a:pPr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39B3F38A-6271-4959-BEA3-8E8E1FA0BBF2}"/>
              </a:ext>
            </a:extLst>
          </p:cNvPr>
          <p:cNvSpPr>
            <a:spLocks noGrp="1" noChangeArrowheads="1"/>
          </p:cNvSpPr>
          <p:nvPr>
            <p:ph type="title"/>
          </p:nvPr>
        </p:nvSpPr>
        <p:spPr/>
        <p:txBody>
          <a:bodyPr/>
          <a:lstStyle/>
          <a:p>
            <a:pPr eaLnBrk="1" hangingPunct="1"/>
            <a:r>
              <a:rPr lang="en-US" altLang="zh-CN" sz="4800">
                <a:latin typeface="华文新魏" panose="02010800040101010101" pitchFamily="2" charset="-122"/>
                <a:ea typeface="华文新魏" panose="02010800040101010101" pitchFamily="2" charset="-122"/>
              </a:rPr>
              <a:t>1</a:t>
            </a:r>
            <a:r>
              <a:rPr lang="zh-CN" altLang="en-US" sz="4800">
                <a:latin typeface="华文新魏" panose="02010800040101010101" pitchFamily="2" charset="-122"/>
                <a:ea typeface="华文新魏" panose="02010800040101010101" pitchFamily="2" charset="-122"/>
              </a:rPr>
              <a:t>文件的静态共享</a:t>
            </a:r>
            <a:r>
              <a:rPr lang="en-US" altLang="zh-CN" sz="4800">
                <a:latin typeface="华文新魏" panose="02010800040101010101" pitchFamily="2" charset="-122"/>
                <a:ea typeface="华文新魏" panose="02010800040101010101" pitchFamily="2" charset="-122"/>
              </a:rPr>
              <a:t>(1) </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21507" name="Rectangle 1027">
            <a:extLst>
              <a:ext uri="{FF2B5EF4-FFF2-40B4-BE49-F238E27FC236}">
                <a16:creationId xmlns:a16="http://schemas.microsoft.com/office/drawing/2014/main" id="{80244FFD-6E7B-499E-BB60-3BF05B7062BA}"/>
              </a:ext>
            </a:extLst>
          </p:cNvPr>
          <p:cNvSpPr>
            <a:spLocks noGrp="1" noChangeArrowheads="1"/>
          </p:cNvSpPr>
          <p:nvPr>
            <p:ph type="body" idx="1"/>
          </p:nvPr>
        </p:nvSpPr>
        <p:spPr>
          <a:xfrm>
            <a:off x="1066800" y="1143000"/>
            <a:ext cx="7543800" cy="5562600"/>
          </a:xfrm>
        </p:spPr>
        <p:txBody>
          <a:bodyPr/>
          <a:lstStyle/>
          <a:p>
            <a:pPr eaLnBrk="1" hangingPunct="1">
              <a:lnSpc>
                <a:spcPct val="90000"/>
              </a:lnSpc>
              <a:buFontTx/>
              <a:buNone/>
            </a:pPr>
            <a:r>
              <a:rPr lang="zh-CN" altLang="en-US">
                <a:latin typeface="华文新魏" panose="02010800040101010101" pitchFamily="2" charset="-122"/>
                <a:ea typeface="华文新魏" panose="02010800040101010101" pitchFamily="2" charset="-122"/>
              </a:rPr>
              <a:t>系统调用形式为：</a:t>
            </a:r>
          </a:p>
          <a:p>
            <a:pPr eaLnBrk="1" hangingPunct="1">
              <a:lnSpc>
                <a:spcPct val="90000"/>
              </a:lnSpc>
              <a:buFontTx/>
              <a:buNone/>
            </a:pPr>
            <a:r>
              <a:rPr lang="zh-CN" altLang="en-US">
                <a:latin typeface="华文新魏" panose="02010800040101010101" pitchFamily="2" charset="-122"/>
                <a:ea typeface="华文新魏" panose="02010800040101010101" pitchFamily="2" charset="-122"/>
              </a:rPr>
              <a:t>      </a:t>
            </a:r>
            <a:r>
              <a:rPr lang="en-US" altLang="zh-CN" sz="2800">
                <a:solidFill>
                  <a:schemeClr val="tx2"/>
                </a:solidFill>
                <a:latin typeface="华文新魏" panose="02010800040101010101" pitchFamily="2" charset="-122"/>
                <a:ea typeface="华文新魏" panose="02010800040101010101" pitchFamily="2" charset="-122"/>
              </a:rPr>
              <a:t>chat * oldnamep, * newnamep;</a:t>
            </a:r>
          </a:p>
          <a:p>
            <a:pPr eaLnBrk="1" hangingPunct="1">
              <a:lnSpc>
                <a:spcPct val="90000"/>
              </a:lnSpc>
              <a:buFontTx/>
              <a:buNone/>
            </a:pPr>
            <a:r>
              <a:rPr lang="en-US" altLang="zh-CN" sz="2800">
                <a:solidFill>
                  <a:schemeClr val="tx2"/>
                </a:solidFill>
                <a:latin typeface="华文新魏" panose="02010800040101010101" pitchFamily="2" charset="-122"/>
                <a:ea typeface="华文新魏" panose="02010800040101010101" pitchFamily="2" charset="-122"/>
              </a:rPr>
              <a:t>       link (oldnamep, newnamep);</a:t>
            </a:r>
          </a:p>
          <a:p>
            <a:pPr eaLnBrk="1" hangingPunct="1">
              <a:lnSpc>
                <a:spcPct val="90000"/>
              </a:lnSpc>
              <a:buFontTx/>
              <a:buNone/>
            </a:pPr>
            <a:r>
              <a:rPr lang="en-US" altLang="zh-CN">
                <a:latin typeface="华文新魏" panose="02010800040101010101" pitchFamily="2" charset="-122"/>
                <a:ea typeface="华文新魏" panose="02010800040101010101" pitchFamily="2" charset="-122"/>
              </a:rPr>
              <a:t>① </a:t>
            </a:r>
            <a:r>
              <a:rPr lang="zh-CN" altLang="en-US">
                <a:latin typeface="华文新魏" panose="02010800040101010101" pitchFamily="2" charset="-122"/>
                <a:ea typeface="华文新魏" panose="02010800040101010101" pitchFamily="2" charset="-122"/>
              </a:rPr>
              <a:t>检索目录找到</a:t>
            </a:r>
            <a:r>
              <a:rPr lang="en-US" altLang="zh-CN">
                <a:latin typeface="华文新魏" panose="02010800040101010101" pitchFamily="2" charset="-122"/>
                <a:ea typeface="华文新魏" panose="02010800040101010101" pitchFamily="2" charset="-122"/>
              </a:rPr>
              <a:t>oldnamep</a:t>
            </a:r>
            <a:r>
              <a:rPr lang="zh-CN" altLang="en-US">
                <a:latin typeface="华文新魏" panose="02010800040101010101" pitchFamily="2" charset="-122"/>
                <a:ea typeface="华文新魏" panose="02010800040101010101" pitchFamily="2" charset="-122"/>
              </a:rPr>
              <a:t>所指向文件的索引节点</a:t>
            </a:r>
            <a:r>
              <a:rPr lang="en-US" altLang="zh-CN">
                <a:latin typeface="华文新魏" panose="02010800040101010101" pitchFamily="2" charset="-122"/>
                <a:ea typeface="华文新魏" panose="02010800040101010101" pitchFamily="2" charset="-122"/>
              </a:rPr>
              <a:t>inode</a:t>
            </a:r>
            <a:r>
              <a:rPr lang="zh-CN" altLang="en-US">
                <a:latin typeface="华文新魏" panose="02010800040101010101" pitchFamily="2" charset="-122"/>
                <a:ea typeface="华文新魏" panose="02010800040101010101" pitchFamily="2" charset="-122"/>
              </a:rPr>
              <a:t>编号。</a:t>
            </a:r>
          </a:p>
          <a:p>
            <a:pPr eaLnBrk="1" hangingPunct="1">
              <a:lnSpc>
                <a:spcPct val="90000"/>
              </a:lnSpc>
              <a:buFontTx/>
              <a:buNone/>
            </a:pPr>
            <a:r>
              <a:rPr lang="zh-CN" altLang="en-US">
                <a:latin typeface="华文新魏" panose="02010800040101010101" pitchFamily="2" charset="-122"/>
                <a:ea typeface="华文新魏" panose="02010800040101010101" pitchFamily="2" charset="-122"/>
              </a:rPr>
              <a:t>② 再次检索目录找到</a:t>
            </a:r>
            <a:r>
              <a:rPr lang="en-US" altLang="zh-CN">
                <a:latin typeface="华文新魏" panose="02010800040101010101" pitchFamily="2" charset="-122"/>
                <a:ea typeface="华文新魏" panose="02010800040101010101" pitchFamily="2" charset="-122"/>
              </a:rPr>
              <a:t>newnamep</a:t>
            </a:r>
            <a:r>
              <a:rPr lang="zh-CN" altLang="en-US">
                <a:latin typeface="华文新魏" panose="02010800040101010101" pitchFamily="2" charset="-122"/>
                <a:ea typeface="华文新魏" panose="02010800040101010101" pitchFamily="2" charset="-122"/>
              </a:rPr>
              <a:t>所指文件的父目录文件，并把已存在文件的索引节点</a:t>
            </a:r>
            <a:r>
              <a:rPr lang="en-US" altLang="zh-CN">
                <a:latin typeface="华文新魏" panose="02010800040101010101" pitchFamily="2" charset="-122"/>
                <a:ea typeface="华文新魏" panose="02010800040101010101" pitchFamily="2" charset="-122"/>
              </a:rPr>
              <a:t>inode</a:t>
            </a:r>
            <a:r>
              <a:rPr lang="zh-CN" altLang="en-US">
                <a:latin typeface="华文新魏" panose="02010800040101010101" pitchFamily="2" charset="-122"/>
                <a:ea typeface="华文新魏" panose="02010800040101010101" pitchFamily="2" charset="-122"/>
              </a:rPr>
              <a:t>编号与别名构成一个目录项，记入到该目录中去。</a:t>
            </a:r>
          </a:p>
          <a:p>
            <a:pPr eaLnBrk="1" hangingPunct="1">
              <a:lnSpc>
                <a:spcPct val="90000"/>
              </a:lnSpc>
              <a:buFontTx/>
              <a:buNone/>
            </a:pPr>
            <a:r>
              <a:rPr lang="zh-CN" altLang="en-US">
                <a:latin typeface="华文新魏" panose="02010800040101010101" pitchFamily="2" charset="-122"/>
                <a:ea typeface="华文新魏" panose="02010800040101010101" pitchFamily="2" charset="-122"/>
              </a:rPr>
              <a:t>③ 把已存在文件索引节点</a:t>
            </a:r>
            <a:r>
              <a:rPr lang="en-US" altLang="zh-CN">
                <a:latin typeface="华文新魏" panose="02010800040101010101" pitchFamily="2" charset="-122"/>
                <a:ea typeface="华文新魏" panose="02010800040101010101" pitchFamily="2" charset="-122"/>
              </a:rPr>
              <a:t>inode</a:t>
            </a:r>
            <a:r>
              <a:rPr lang="zh-CN" altLang="en-US">
                <a:latin typeface="华文新魏" panose="02010800040101010101" pitchFamily="2" charset="-122"/>
                <a:ea typeface="华文新魏" panose="02010800040101010101" pitchFamily="2" charset="-122"/>
              </a:rPr>
              <a:t>的连接计数</a:t>
            </a:r>
            <a:r>
              <a:rPr lang="en-US" altLang="zh-CN">
                <a:latin typeface="华文新魏" panose="02010800040101010101" pitchFamily="2" charset="-122"/>
                <a:ea typeface="华文新魏" panose="02010800040101010101" pitchFamily="2" charset="-122"/>
              </a:rPr>
              <a:t>i_nlink</a:t>
            </a:r>
            <a:r>
              <a:rPr lang="zh-CN" altLang="en-US">
                <a:latin typeface="华文新魏" panose="02010800040101010101" pitchFamily="2" charset="-122"/>
                <a:ea typeface="华文新魏" panose="02010800040101010101" pitchFamily="2" charset="-122"/>
              </a:rPr>
              <a:t>加</a:t>
            </a:r>
            <a:r>
              <a:rPr lang="zh-CN" altLang="en-US">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1</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a:t>
            </a:r>
          </a:p>
          <a:p>
            <a:pPr eaLnBrk="1" hangingPunct="1">
              <a:lnSpc>
                <a:spcPct val="90000"/>
              </a:lnSpc>
            </a:pPr>
            <a:endParaRPr lang="zh-CN" altLang="en-US">
              <a:latin typeface="华文新魏" panose="02010800040101010101" pitchFamily="2" charset="-122"/>
              <a:ea typeface="华文新魏" panose="02010800040101010101" pitchFamily="2" charset="-122"/>
            </a:endParaRPr>
          </a:p>
          <a:p>
            <a:pPr eaLnBrk="1" hangingPunct="1">
              <a:lnSpc>
                <a:spcPct val="90000"/>
              </a:lnSpc>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B83CBB60-26A9-4ECE-8592-922E40954070}"/>
              </a:ext>
            </a:extLst>
          </p:cNvPr>
          <p:cNvSpPr>
            <a:spLocks noGrp="1" noChangeArrowheads="1"/>
          </p:cNvSpPr>
          <p:nvPr>
            <p:ph type="title"/>
          </p:nvPr>
        </p:nvSpPr>
        <p:spPr/>
        <p:txBody>
          <a:bodyPr/>
          <a:lstStyle/>
          <a:p>
            <a:pPr eaLnBrk="1" hangingPunct="1"/>
            <a:r>
              <a:rPr lang="zh-CN" altLang="en-US" sz="4800">
                <a:latin typeface="华文新魏" panose="02010800040101010101" pitchFamily="2" charset="-122"/>
                <a:ea typeface="华文新魏" panose="02010800040101010101" pitchFamily="2" charset="-122"/>
              </a:rPr>
              <a:t>文件的静态共享</a:t>
            </a:r>
            <a:r>
              <a:rPr lang="en-US" altLang="zh-CN" sz="4800">
                <a:latin typeface="华文新魏" panose="02010800040101010101" pitchFamily="2" charset="-122"/>
                <a:ea typeface="华文新魏" panose="02010800040101010101" pitchFamily="2" charset="-122"/>
              </a:rPr>
              <a:t>(2) </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22531" name="Rectangle 1027">
            <a:extLst>
              <a:ext uri="{FF2B5EF4-FFF2-40B4-BE49-F238E27FC236}">
                <a16:creationId xmlns:a16="http://schemas.microsoft.com/office/drawing/2014/main" id="{6D345004-3040-4895-BB6A-D8DD6A376E5F}"/>
              </a:ext>
            </a:extLst>
          </p:cNvPr>
          <p:cNvSpPr>
            <a:spLocks noGrp="1" noChangeArrowheads="1"/>
          </p:cNvSpPr>
          <p:nvPr>
            <p:ph type="body" idx="1"/>
          </p:nvPr>
        </p:nvSpPr>
        <p:spPr>
          <a:xfrm>
            <a:off x="914400" y="1295400"/>
            <a:ext cx="7772400" cy="49530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链接实际上是共享已存在文件的索引节点</a:t>
            </a:r>
            <a:r>
              <a:rPr lang="en-US" altLang="zh-CN" sz="3600">
                <a:latin typeface="华文新魏" panose="02010800040101010101" pitchFamily="2" charset="-122"/>
                <a:ea typeface="华文新魏" panose="02010800040101010101" pitchFamily="2" charset="-122"/>
              </a:rPr>
              <a:t>inode</a:t>
            </a:r>
            <a:r>
              <a:rPr lang="zh-CN" altLang="en-US" sz="3600">
                <a:latin typeface="华文新魏" panose="02010800040101010101" pitchFamily="2" charset="-122"/>
                <a:ea typeface="华文新魏" panose="02010800040101010101" pitchFamily="2" charset="-122"/>
              </a:rPr>
              <a:t>，完成链接的系统调用：</a:t>
            </a:r>
            <a:r>
              <a:rPr lang="zh-CN" altLang="en-US">
                <a:latin typeface="华文新魏" panose="02010800040101010101" pitchFamily="2" charset="-122"/>
                <a:ea typeface="华文新魏" panose="02010800040101010101" pitchFamily="2" charset="-122"/>
              </a:rPr>
              <a:t>        </a:t>
            </a:r>
            <a:r>
              <a:rPr lang="en-US" altLang="zh-CN" sz="2400" b="1">
                <a:solidFill>
                  <a:schemeClr val="tx2"/>
                </a:solidFill>
                <a:latin typeface="华文新魏" panose="02010800040101010101" pitchFamily="2" charset="-122"/>
                <a:ea typeface="华文新魏" panose="02010800040101010101" pitchFamily="2" charset="-122"/>
              </a:rPr>
              <a:t>link(</a:t>
            </a:r>
            <a:r>
              <a:rPr lang="en-US" altLang="zh-CN" sz="2400" b="1">
                <a:solidFill>
                  <a:schemeClr val="tx2"/>
                </a:solidFill>
                <a:ea typeface="华文新魏" panose="02010800040101010101" pitchFamily="2" charset="-122"/>
              </a:rPr>
              <a:t>“</a:t>
            </a:r>
            <a:r>
              <a:rPr lang="en-US" altLang="zh-CN" sz="2400" b="1">
                <a:solidFill>
                  <a:schemeClr val="tx2"/>
                </a:solidFill>
                <a:latin typeface="华文新魏" panose="02010800040101010101" pitchFamily="2" charset="-122"/>
                <a:ea typeface="华文新魏" panose="02010800040101010101" pitchFamily="2" charset="-122"/>
              </a:rPr>
              <a:t>/usr/fei1/myfile.c</a:t>
            </a:r>
            <a:r>
              <a:rPr lang="en-US" altLang="zh-CN" sz="2400" b="1">
                <a:solidFill>
                  <a:schemeClr val="tx2"/>
                </a:solidFill>
                <a:ea typeface="华文新魏" panose="02010800040101010101" pitchFamily="2" charset="-122"/>
              </a:rPr>
              <a:t>”</a:t>
            </a:r>
            <a:r>
              <a:rPr lang="en-US" altLang="zh-CN" sz="2400" b="1">
                <a:solidFill>
                  <a:schemeClr val="tx2"/>
                </a:solidFill>
                <a:latin typeface="华文新魏" panose="02010800040101010101" pitchFamily="2" charset="-122"/>
                <a:ea typeface="华文新魏" panose="02010800040101010101" pitchFamily="2" charset="-122"/>
              </a:rPr>
              <a:t>,</a:t>
            </a:r>
            <a:r>
              <a:rPr lang="en-US" altLang="zh-CN" sz="2400" b="1">
                <a:solidFill>
                  <a:schemeClr val="tx2"/>
                </a:solidFill>
                <a:ea typeface="华文新魏" panose="02010800040101010101" pitchFamily="2" charset="-122"/>
              </a:rPr>
              <a:t>”</a:t>
            </a:r>
            <a:r>
              <a:rPr lang="en-US" altLang="zh-CN" sz="2400" b="1">
                <a:solidFill>
                  <a:schemeClr val="tx2"/>
                </a:solidFill>
                <a:latin typeface="华文新魏" panose="02010800040101010101" pitchFamily="2" charset="-122"/>
                <a:ea typeface="华文新魏" panose="02010800040101010101" pitchFamily="2" charset="-122"/>
              </a:rPr>
              <a:t>/usr/fei2/myfile.c</a:t>
            </a:r>
            <a:r>
              <a:rPr lang="en-US" altLang="zh-CN" sz="2400" b="1">
                <a:solidFill>
                  <a:schemeClr val="tx2"/>
                </a:solidFill>
                <a:ea typeface="华文新魏" panose="02010800040101010101" pitchFamily="2" charset="-122"/>
              </a:rPr>
              <a:t>”</a:t>
            </a:r>
            <a:r>
              <a:rPr lang="en-US" altLang="zh-CN" sz="2400" b="1">
                <a:solidFill>
                  <a:schemeClr val="tx2"/>
                </a:solidFill>
                <a:latin typeface="华文新魏" panose="02010800040101010101" pitchFamily="2" charset="-122"/>
                <a:ea typeface="华文新魏" panose="02010800040101010101" pitchFamily="2" charset="-122"/>
              </a:rPr>
              <a:t>)</a:t>
            </a:r>
            <a:r>
              <a:rPr lang="zh-CN" altLang="en-US" sz="2400" b="1">
                <a:solidFill>
                  <a:schemeClr val="tx2"/>
                </a:solidFill>
                <a:latin typeface="华文新魏" panose="02010800040101010101" pitchFamily="2" charset="-122"/>
                <a:ea typeface="华文新魏" panose="02010800040101010101" pitchFamily="2" charset="-122"/>
              </a:rPr>
              <a:t>；        </a:t>
            </a:r>
            <a:r>
              <a:rPr lang="en-US" altLang="zh-CN" sz="2400" b="1">
                <a:solidFill>
                  <a:schemeClr val="tx2"/>
                </a:solidFill>
                <a:latin typeface="华文新魏" panose="02010800040101010101" pitchFamily="2" charset="-122"/>
                <a:ea typeface="华文新魏" panose="02010800040101010101" pitchFamily="2" charset="-122"/>
              </a:rPr>
              <a:t>link(</a:t>
            </a:r>
            <a:r>
              <a:rPr lang="en-US" altLang="zh-CN" sz="2400" b="1">
                <a:solidFill>
                  <a:schemeClr val="tx2"/>
                </a:solidFill>
                <a:ea typeface="华文新魏" panose="02010800040101010101" pitchFamily="2" charset="-122"/>
              </a:rPr>
              <a:t>“</a:t>
            </a:r>
            <a:r>
              <a:rPr lang="en-US" altLang="zh-CN" sz="2400" b="1">
                <a:solidFill>
                  <a:schemeClr val="tx2"/>
                </a:solidFill>
                <a:latin typeface="华文新魏" panose="02010800040101010101" pitchFamily="2" charset="-122"/>
                <a:ea typeface="华文新魏" panose="02010800040101010101" pitchFamily="2" charset="-122"/>
              </a:rPr>
              <a:t>/usr/fei1/myfile.c</a:t>
            </a:r>
            <a:r>
              <a:rPr lang="en-US" altLang="zh-CN" sz="2400" b="1">
                <a:solidFill>
                  <a:schemeClr val="tx2"/>
                </a:solidFill>
                <a:ea typeface="华文新魏" panose="02010800040101010101" pitchFamily="2" charset="-122"/>
              </a:rPr>
              <a:t>”</a:t>
            </a:r>
            <a:r>
              <a:rPr lang="en-US" altLang="zh-CN" sz="2400" b="1">
                <a:solidFill>
                  <a:schemeClr val="tx2"/>
                </a:solidFill>
                <a:latin typeface="华文新魏" panose="02010800040101010101" pitchFamily="2" charset="-122"/>
                <a:ea typeface="华文新魏" panose="02010800040101010101" pitchFamily="2" charset="-122"/>
              </a:rPr>
              <a:t>,</a:t>
            </a:r>
            <a:r>
              <a:rPr lang="en-US" altLang="zh-CN" sz="2400" b="1">
                <a:solidFill>
                  <a:schemeClr val="tx2"/>
                </a:solidFill>
                <a:ea typeface="华文新魏" panose="02010800040101010101" pitchFamily="2" charset="-122"/>
              </a:rPr>
              <a:t>”</a:t>
            </a:r>
            <a:r>
              <a:rPr lang="en-US" altLang="zh-CN" sz="2400" b="1">
                <a:solidFill>
                  <a:schemeClr val="tx2"/>
                </a:solidFill>
                <a:latin typeface="华文新魏" panose="02010800040101010101" pitchFamily="2" charset="-122"/>
                <a:ea typeface="华文新魏" panose="02010800040101010101" pitchFamily="2" charset="-122"/>
              </a:rPr>
              <a:t>/usr/include/testfile.c</a:t>
            </a:r>
            <a:r>
              <a:rPr lang="en-US" altLang="zh-CN" sz="2400" b="1">
                <a:solidFill>
                  <a:schemeClr val="tx2"/>
                </a:solidFill>
                <a:ea typeface="华文新魏" panose="02010800040101010101" pitchFamily="2" charset="-122"/>
              </a:rPr>
              <a:t>”</a:t>
            </a:r>
            <a:r>
              <a:rPr lang="en-US" altLang="zh-CN" sz="2400" b="1">
                <a:solidFill>
                  <a:schemeClr val="tx2"/>
                </a:solidFill>
                <a:latin typeface="华文新魏" panose="02010800040101010101" pitchFamily="2" charset="-122"/>
                <a:ea typeface="华文新魏" panose="02010800040101010101" pitchFamily="2" charset="-122"/>
              </a:rPr>
              <a:t>)</a:t>
            </a:r>
            <a:r>
              <a:rPr lang="zh-CN" altLang="en-US" sz="2400" b="1">
                <a:solidFill>
                  <a:schemeClr val="tx2"/>
                </a:solidFill>
                <a:latin typeface="华文新魏" panose="02010800040101010101" pitchFamily="2" charset="-122"/>
                <a:ea typeface="华文新魏" panose="02010800040101010101" pitchFamily="2" charset="-122"/>
              </a:rPr>
              <a:t>；</a:t>
            </a:r>
          </a:p>
          <a:p>
            <a:pPr eaLnBrk="1" hangingPunct="1">
              <a:buFontTx/>
              <a:buNone/>
            </a:pPr>
            <a:r>
              <a:rPr lang="zh-CN" altLang="en-US">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执行后，三个路径名指的是同一个文件：</a:t>
            </a:r>
            <a:r>
              <a:rPr lang="en-US" altLang="zh-CN" sz="3600">
                <a:latin typeface="华文新魏" panose="02010800040101010101" pitchFamily="2" charset="-122"/>
                <a:ea typeface="华文新魏" panose="02010800040101010101" pitchFamily="2" charset="-122"/>
              </a:rPr>
              <a:t>/usr/fei1/myfile.c</a:t>
            </a:r>
            <a:r>
              <a:rPr lang="zh-CN" altLang="en-US" sz="3600">
                <a:latin typeface="华文新魏" panose="02010800040101010101" pitchFamily="2" charset="-122"/>
                <a:ea typeface="华文新魏" panose="02010800040101010101" pitchFamily="2" charset="-122"/>
              </a:rPr>
              <a:t>，</a:t>
            </a:r>
          </a:p>
          <a:p>
            <a:pPr eaLnBrk="1" hangingPunct="1">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/usr/fei2/myfile.c</a:t>
            </a:r>
            <a:r>
              <a:rPr lang="zh-CN" altLang="en-US" sz="3600">
                <a:latin typeface="华文新魏" panose="02010800040101010101" pitchFamily="2" charset="-122"/>
                <a:ea typeface="华文新魏" panose="02010800040101010101" pitchFamily="2" charset="-122"/>
              </a:rPr>
              <a:t>，</a:t>
            </a:r>
          </a:p>
          <a:p>
            <a:pPr eaLnBrk="1" hangingPunct="1">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/usr/include/testfile.c</a:t>
            </a:r>
            <a:r>
              <a:rPr lang="zh-CN" altLang="en-US" sz="3600">
                <a:latin typeface="华文新魏" panose="02010800040101010101" pitchFamily="2" charset="-122"/>
                <a:ea typeface="华文新魏" panose="02010800040101010101" pitchFamily="2" charset="-122"/>
              </a:rPr>
              <a:t>。</a:t>
            </a:r>
          </a:p>
          <a:p>
            <a:pPr eaLnBrk="1" hangingPunct="1">
              <a:buFontTx/>
              <a:buNone/>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8F13454-687D-4E33-820A-89C254F9192F}"/>
              </a:ext>
            </a:extLst>
          </p:cNvPr>
          <p:cNvSpPr>
            <a:spLocks noGrp="1" noChangeArrowheads="1"/>
          </p:cNvSpPr>
          <p:nvPr>
            <p:ph type="title"/>
          </p:nvPr>
        </p:nvSpPr>
        <p:spPr>
          <a:xfrm>
            <a:off x="762000" y="6858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文件的静态共享</a:t>
            </a:r>
            <a:r>
              <a:rPr lang="en-US" altLang="zh-CN" sz="4800">
                <a:latin typeface="华文新魏" panose="02010800040101010101" pitchFamily="2" charset="-122"/>
                <a:ea typeface="华文新魏" panose="02010800040101010101" pitchFamily="2" charset="-122"/>
              </a:rPr>
              <a:t>(3) </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23555" name="Rectangle 3">
            <a:extLst>
              <a:ext uri="{FF2B5EF4-FFF2-40B4-BE49-F238E27FC236}">
                <a16:creationId xmlns:a16="http://schemas.microsoft.com/office/drawing/2014/main" id="{B8656AF0-4E20-494C-B588-C6EA8DDAD2FC}"/>
              </a:ext>
            </a:extLst>
          </p:cNvPr>
          <p:cNvSpPr>
            <a:spLocks noGrp="1" noChangeArrowheads="1"/>
          </p:cNvSpPr>
          <p:nvPr>
            <p:ph type="body" idx="1"/>
          </p:nvPr>
        </p:nvSpPr>
        <p:spPr>
          <a:xfrm>
            <a:off x="1066800" y="1371600"/>
            <a:ext cx="7010400" cy="4800600"/>
          </a:xfrm>
        </p:spPr>
        <p:txBody>
          <a:bodyPr/>
          <a:lstStyle/>
          <a:p>
            <a:pPr eaLnBrk="1" hangingPunct="1">
              <a:lnSpc>
                <a:spcPct val="90000"/>
              </a:lnSpc>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文件解除链接调用形式为：</a:t>
            </a:r>
          </a:p>
          <a:p>
            <a:pPr eaLnBrk="1" hangingPunct="1">
              <a:lnSpc>
                <a:spcPct val="90000"/>
              </a:lnSpc>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unlink (namep)</a:t>
            </a:r>
          </a:p>
          <a:p>
            <a:pPr eaLnBrk="1" hangingPunct="1">
              <a:lnSpc>
                <a:spcPct val="90000"/>
              </a:lnSpc>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解除链接与文件删除执行的是同一系统调用代码。删除文件是从文件主角度讲的，解除文件连接是从共享文件的其他用户角度讲的。都要删去目录项，把</a:t>
            </a:r>
            <a:r>
              <a:rPr lang="en-US" altLang="zh-CN">
                <a:latin typeface="华文新魏" panose="02010800040101010101" pitchFamily="2" charset="-122"/>
                <a:ea typeface="华文新魏" panose="02010800040101010101" pitchFamily="2" charset="-122"/>
              </a:rPr>
              <a:t>i_nlink</a:t>
            </a:r>
            <a:r>
              <a:rPr lang="zh-CN" altLang="en-US">
                <a:latin typeface="华文新魏" panose="02010800040101010101" pitchFamily="2" charset="-122"/>
                <a:ea typeface="华文新魏" panose="02010800040101010101" pitchFamily="2" charset="-122"/>
              </a:rPr>
              <a:t>减</a:t>
            </a:r>
            <a:r>
              <a:rPr lang="zh-CN" altLang="en-US">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1</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，不过，只有当</a:t>
            </a:r>
            <a:r>
              <a:rPr lang="en-US" altLang="zh-CN">
                <a:latin typeface="华文新魏" panose="02010800040101010101" pitchFamily="2" charset="-122"/>
                <a:ea typeface="华文新魏" panose="02010800040101010101" pitchFamily="2" charset="-122"/>
              </a:rPr>
              <a:t>i_nlink</a:t>
            </a:r>
            <a:r>
              <a:rPr lang="zh-CN" altLang="en-US">
                <a:latin typeface="华文新魏" panose="02010800040101010101" pitchFamily="2" charset="-122"/>
                <a:ea typeface="华文新魏" panose="02010800040101010101" pitchFamily="2" charset="-122"/>
              </a:rPr>
              <a:t>减为</a:t>
            </a:r>
            <a:r>
              <a:rPr lang="zh-CN" altLang="en-US">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0</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时，才真正删除文件。</a:t>
            </a:r>
          </a:p>
          <a:p>
            <a:pPr eaLnBrk="1" hangingPunct="1">
              <a:lnSpc>
                <a:spcPct val="90000"/>
              </a:lnSpc>
              <a:buFontTx/>
              <a:buNone/>
            </a:pPr>
            <a:r>
              <a:rPr lang="zh-CN" altLang="en-US">
                <a:latin typeface="华文新魏" panose="02010800040101010101" pitchFamily="2" charset="-122"/>
                <a:ea typeface="华文新魏" panose="02010800040101010101" pitchFamily="2" charset="-122"/>
              </a:rPr>
              <a:t> </a:t>
            </a:r>
          </a:p>
        </p:txBody>
      </p:sp>
    </p:spTree>
  </p:cSld>
  <p:clrMapOvr>
    <a:masterClrMapping/>
  </p:clrMapOvr>
  <p:transition>
    <p:cove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1088EBE-C2BF-49A4-8D43-89E55909175D}"/>
              </a:ext>
            </a:extLst>
          </p:cNvPr>
          <p:cNvSpPr>
            <a:spLocks noGrp="1" noChangeArrowheads="1"/>
          </p:cNvSpPr>
          <p:nvPr>
            <p:ph type="title"/>
          </p:nvPr>
        </p:nvSpPr>
        <p:spPr>
          <a:xfrm>
            <a:off x="838200" y="-100013"/>
            <a:ext cx="7772400" cy="1143001"/>
          </a:xfrm>
        </p:spPr>
        <p:txBody>
          <a:bodyPr/>
          <a:lstStyle/>
          <a:p>
            <a:pPr eaLnBrk="1" hangingPunct="1"/>
            <a:br>
              <a:rPr lang="en-US" altLang="zh-CN">
                <a:latin typeface="华文新魏" panose="02010800040101010101" pitchFamily="2" charset="-122"/>
                <a:ea typeface="华文新魏" panose="02010800040101010101" pitchFamily="2" charset="-122"/>
              </a:rPr>
            </a:br>
            <a:r>
              <a:rPr lang="en-US" altLang="zh-CN" sz="4800">
                <a:latin typeface="华文新魏" panose="02010800040101010101" pitchFamily="2" charset="-122"/>
                <a:ea typeface="华文新魏" panose="02010800040101010101" pitchFamily="2" charset="-122"/>
              </a:rPr>
              <a:t>2</a:t>
            </a:r>
            <a:r>
              <a:rPr lang="zh-CN" altLang="en-US" sz="4800">
                <a:latin typeface="华文新魏" panose="02010800040101010101" pitchFamily="2" charset="-122"/>
                <a:ea typeface="华文新魏" panose="02010800040101010101" pitchFamily="2" charset="-122"/>
              </a:rPr>
              <a:t>文件的动态共享</a:t>
            </a:r>
            <a:r>
              <a:rPr lang="en-US" altLang="zh-CN" sz="4800">
                <a:latin typeface="华文新魏" panose="02010800040101010101" pitchFamily="2" charset="-122"/>
                <a:ea typeface="华文新魏" panose="02010800040101010101" pitchFamily="2" charset="-122"/>
              </a:rPr>
              <a:t>(1)</a:t>
            </a:r>
            <a:r>
              <a:rPr lang="en-US" altLang="zh-CN">
                <a:latin typeface="华文新魏" panose="02010800040101010101" pitchFamily="2" charset="-122"/>
                <a:ea typeface="华文新魏" panose="02010800040101010101" pitchFamily="2" charset="-122"/>
              </a:rPr>
              <a:t> </a:t>
            </a:r>
          </a:p>
        </p:txBody>
      </p:sp>
      <p:sp>
        <p:nvSpPr>
          <p:cNvPr id="24579" name="Rectangle 3">
            <a:extLst>
              <a:ext uri="{FF2B5EF4-FFF2-40B4-BE49-F238E27FC236}">
                <a16:creationId xmlns:a16="http://schemas.microsoft.com/office/drawing/2014/main" id="{B66E1048-D06D-423D-A046-2B8EB37899C1}"/>
              </a:ext>
            </a:extLst>
          </p:cNvPr>
          <p:cNvSpPr>
            <a:spLocks noGrp="1" noChangeArrowheads="1"/>
          </p:cNvSpPr>
          <p:nvPr>
            <p:ph type="body" idx="1"/>
          </p:nvPr>
        </p:nvSpPr>
        <p:spPr>
          <a:xfrm>
            <a:off x="546100" y="1295400"/>
            <a:ext cx="7913688" cy="5257800"/>
          </a:xfrm>
        </p:spPr>
        <p:txBody>
          <a:bodyPr/>
          <a:lstStyle/>
          <a:p>
            <a:pPr eaLnBrk="1" hangingPunct="1"/>
            <a:r>
              <a:rPr lang="zh-CN" altLang="en-US">
                <a:latin typeface="华文新魏" panose="02010800040101010101" pitchFamily="2" charset="-122"/>
                <a:ea typeface="华文新魏" panose="02010800040101010101" pitchFamily="2" charset="-122"/>
              </a:rPr>
              <a:t>文件动态共享是系统中不同的用户进程或同一用户的不同进程并发访问同一文件。</a:t>
            </a:r>
          </a:p>
          <a:p>
            <a:pPr eaLnBrk="1" hangingPunct="1"/>
            <a:r>
              <a:rPr lang="zh-CN" altLang="en-US">
                <a:latin typeface="华文新魏" panose="02010800040101010101" pitchFamily="2" charset="-122"/>
                <a:ea typeface="华文新魏" panose="02010800040101010101" pitchFamily="2" charset="-122"/>
              </a:rPr>
              <a:t>这种共享关系只有当用户进程存在时才可能出现，一旦用户的进程消亡，其共享关系也就自动消失。 </a:t>
            </a:r>
          </a:p>
          <a:p>
            <a:pPr eaLnBrk="1" hangingPunct="1"/>
            <a:r>
              <a:rPr lang="zh-CN" altLang="en-US">
                <a:latin typeface="华文新魏" panose="02010800040101010101" pitchFamily="2" charset="-122"/>
                <a:ea typeface="华文新魏" panose="02010800040101010101" pitchFamily="2" charset="-122"/>
              </a:rPr>
              <a:t>文件的每次读写由一个读</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写位移指针指出要读写的位置。现在的问题是：若文件可以为多个进程所共享，那么，应让多个进程共用同一个读</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写位移，还是各个进程具有各自的读写位移呢？</a:t>
            </a: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4C8D45B-C0BD-4D24-8D51-5D4E17916BDD}"/>
              </a:ext>
            </a:extLst>
          </p:cNvPr>
          <p:cNvSpPr>
            <a:spLocks noGrp="1" noChangeArrowheads="1"/>
          </p:cNvSpPr>
          <p:nvPr>
            <p:ph type="title"/>
          </p:nvPr>
        </p:nvSpPr>
        <p:spPr>
          <a:xfrm>
            <a:off x="533400" y="-152400"/>
            <a:ext cx="7772400" cy="1143000"/>
          </a:xfrm>
        </p:spPr>
        <p:txBody>
          <a:bodyPr/>
          <a:lstStyle/>
          <a:p>
            <a:pPr eaLnBrk="1" hangingPunct="1"/>
            <a:br>
              <a:rPr lang="en-US" altLang="zh-CN">
                <a:latin typeface="华文新魏" panose="02010800040101010101" pitchFamily="2" charset="-122"/>
                <a:ea typeface="华文新魏" panose="02010800040101010101" pitchFamily="2" charset="-122"/>
              </a:rPr>
            </a:br>
            <a:r>
              <a:rPr lang="zh-CN" altLang="en-US" sz="4800">
                <a:latin typeface="华文新魏" panose="02010800040101010101" pitchFamily="2" charset="-122"/>
                <a:ea typeface="华文新魏" panose="02010800040101010101" pitchFamily="2" charset="-122"/>
              </a:rPr>
              <a:t>文件的动态共享</a:t>
            </a:r>
            <a:r>
              <a:rPr lang="en-US" altLang="zh-CN" sz="4800">
                <a:latin typeface="华文新魏" panose="02010800040101010101" pitchFamily="2" charset="-122"/>
                <a:ea typeface="华文新魏" panose="02010800040101010101" pitchFamily="2" charset="-122"/>
              </a:rPr>
              <a:t>(2)</a:t>
            </a:r>
            <a:r>
              <a:rPr lang="en-US" altLang="zh-CN">
                <a:latin typeface="华文新魏" panose="02010800040101010101" pitchFamily="2" charset="-122"/>
                <a:ea typeface="华文新魏" panose="02010800040101010101" pitchFamily="2" charset="-122"/>
              </a:rPr>
              <a:t> </a:t>
            </a:r>
          </a:p>
        </p:txBody>
      </p:sp>
      <p:sp>
        <p:nvSpPr>
          <p:cNvPr id="25603" name="Rectangle 3">
            <a:extLst>
              <a:ext uri="{FF2B5EF4-FFF2-40B4-BE49-F238E27FC236}">
                <a16:creationId xmlns:a16="http://schemas.microsoft.com/office/drawing/2014/main" id="{E031CBB1-34F9-4AC6-9BAD-B444ADC02BB9}"/>
              </a:ext>
            </a:extLst>
          </p:cNvPr>
          <p:cNvSpPr>
            <a:spLocks noGrp="1" noChangeArrowheads="1"/>
          </p:cNvSpPr>
          <p:nvPr>
            <p:ph type="body" idx="1"/>
          </p:nvPr>
        </p:nvSpPr>
        <p:spPr>
          <a:xfrm>
            <a:off x="684213" y="1143000"/>
            <a:ext cx="7921625" cy="5715000"/>
          </a:xfrm>
        </p:spPr>
        <p:txBody>
          <a:bodyPr/>
          <a:lstStyle/>
          <a:p>
            <a:pPr eaLnBrk="1" hangingPunct="1"/>
            <a:r>
              <a:rPr lang="zh-CN" altLang="en-US">
                <a:latin typeface="华文新魏" panose="02010800040101010101" pitchFamily="2" charset="-122"/>
                <a:ea typeface="华文新魏" panose="02010800040101010101" pitchFamily="2" charset="-122"/>
              </a:rPr>
              <a:t>同一用户父、子进程协同完成任务，使用同一读</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写位移，同步地对文件进行操作。</a:t>
            </a:r>
          </a:p>
          <a:p>
            <a:pPr eaLnBrk="1" hangingPunct="1"/>
            <a:r>
              <a:rPr lang="zh-CN" altLang="en-US">
                <a:latin typeface="华文新魏" panose="02010800040101010101" pitchFamily="2" charset="-122"/>
                <a:ea typeface="华文新魏" panose="02010800040101010101" pitchFamily="2" charset="-122"/>
              </a:rPr>
              <a:t>该位移指针宜放在相应文件的活动索引节点中。当用系统调用</a:t>
            </a:r>
            <a:r>
              <a:rPr lang="en-US" altLang="zh-CN">
                <a:latin typeface="华文新魏" panose="02010800040101010101" pitchFamily="2" charset="-122"/>
                <a:ea typeface="华文新魏" panose="02010800040101010101" pitchFamily="2" charset="-122"/>
              </a:rPr>
              <a:t>fork</a:t>
            </a:r>
            <a:r>
              <a:rPr lang="zh-CN" altLang="en-US">
                <a:latin typeface="华文新魏" panose="02010800040101010101" pitchFamily="2" charset="-122"/>
                <a:ea typeface="华文新魏" panose="02010800040101010101" pitchFamily="2" charset="-122"/>
              </a:rPr>
              <a:t>建立子进程时，父进程的</a:t>
            </a:r>
            <a:r>
              <a:rPr lang="en-US" altLang="zh-CN">
                <a:latin typeface="华文新魏" panose="02010800040101010101" pitchFamily="2" charset="-122"/>
                <a:ea typeface="华文新魏" panose="02010800040101010101" pitchFamily="2" charset="-122"/>
              </a:rPr>
              <a:t>pcb</a:t>
            </a:r>
            <a:r>
              <a:rPr lang="zh-CN" altLang="en-US">
                <a:latin typeface="华文新魏" panose="02010800040101010101" pitchFamily="2" charset="-122"/>
                <a:ea typeface="华文新魏" panose="02010800040101010101" pitchFamily="2" charset="-122"/>
              </a:rPr>
              <a:t>结构被复制到子进程的</a:t>
            </a:r>
            <a:r>
              <a:rPr lang="en-US" altLang="zh-CN">
                <a:latin typeface="华文新魏" panose="02010800040101010101" pitchFamily="2" charset="-122"/>
                <a:ea typeface="华文新魏" panose="02010800040101010101" pitchFamily="2" charset="-122"/>
              </a:rPr>
              <a:t>pcb</a:t>
            </a:r>
            <a:r>
              <a:rPr lang="zh-CN" altLang="en-US">
                <a:latin typeface="华文新魏" panose="02010800040101010101" pitchFamily="2" charset="-122"/>
                <a:ea typeface="华文新魏" panose="02010800040101010101" pitchFamily="2" charset="-122"/>
              </a:rPr>
              <a:t>结构中，使两个进程的打开文件表指向同一活动的索引节点，达到共享同一位移指针的目的。</a:t>
            </a:r>
          </a:p>
          <a:p>
            <a:pPr eaLnBrk="1" hangingPunct="1">
              <a:buFontTx/>
              <a:buNone/>
            </a:pPr>
            <a:r>
              <a:rPr lang="zh-CN" altLang="en-US">
                <a:latin typeface="华文新魏" panose="02010800040101010101" pitchFamily="2" charset="-122"/>
                <a:ea typeface="华文新魏" panose="02010800040101010101" pitchFamily="2" charset="-122"/>
              </a:rPr>
              <a:t> </a:t>
            </a:r>
          </a:p>
        </p:txBody>
      </p:sp>
    </p:spTree>
  </p:cSld>
  <p:clrMapOvr>
    <a:masterClrMapping/>
  </p:clrMapOvr>
  <p:transition>
    <p:cove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C454239-53F6-4FAB-983D-8DBB68BDEB8A}"/>
              </a:ext>
            </a:extLst>
          </p:cNvPr>
          <p:cNvSpPr>
            <a:spLocks noGrp="1" noChangeArrowheads="1"/>
          </p:cNvSpPr>
          <p:nvPr>
            <p:ph type="title"/>
          </p:nvPr>
        </p:nvSpPr>
        <p:spPr>
          <a:xfrm>
            <a:off x="685800" y="-76200"/>
            <a:ext cx="7772400" cy="1143000"/>
          </a:xfrm>
        </p:spPr>
        <p:txBody>
          <a:bodyPr/>
          <a:lstStyle/>
          <a:p>
            <a:pPr eaLnBrk="1" hangingPunct="1"/>
            <a:br>
              <a:rPr lang="en-US" altLang="zh-CN">
                <a:latin typeface="华文新魏" panose="02010800040101010101" pitchFamily="2" charset="-122"/>
                <a:ea typeface="华文新魏" panose="02010800040101010101" pitchFamily="2" charset="-122"/>
              </a:rPr>
            </a:br>
            <a:r>
              <a:rPr lang="zh-CN" altLang="en-US" sz="4800">
                <a:latin typeface="华文新魏" panose="02010800040101010101" pitchFamily="2" charset="-122"/>
                <a:ea typeface="华文新魏" panose="02010800040101010101" pitchFamily="2" charset="-122"/>
              </a:rPr>
              <a:t>文件的动态共享</a:t>
            </a:r>
            <a:r>
              <a:rPr lang="en-US" altLang="zh-CN" sz="4800">
                <a:latin typeface="华文新魏" panose="02010800040101010101" pitchFamily="2" charset="-122"/>
                <a:ea typeface="华文新魏" panose="02010800040101010101" pitchFamily="2" charset="-122"/>
              </a:rPr>
              <a:t>(3)</a:t>
            </a:r>
            <a:r>
              <a:rPr lang="en-US" altLang="zh-CN">
                <a:latin typeface="华文新魏" panose="02010800040101010101" pitchFamily="2" charset="-122"/>
                <a:ea typeface="华文新魏" panose="02010800040101010101" pitchFamily="2" charset="-122"/>
              </a:rPr>
              <a:t> </a:t>
            </a:r>
          </a:p>
        </p:txBody>
      </p:sp>
      <p:grpSp>
        <p:nvGrpSpPr>
          <p:cNvPr id="26627" name="Group 116">
            <a:extLst>
              <a:ext uri="{FF2B5EF4-FFF2-40B4-BE49-F238E27FC236}">
                <a16:creationId xmlns:a16="http://schemas.microsoft.com/office/drawing/2014/main" id="{8934790D-9D24-49B4-9930-289AE8C4BCFB}"/>
              </a:ext>
            </a:extLst>
          </p:cNvPr>
          <p:cNvGrpSpPr>
            <a:grpSpLocks/>
          </p:cNvGrpSpPr>
          <p:nvPr/>
        </p:nvGrpSpPr>
        <p:grpSpPr bwMode="auto">
          <a:xfrm>
            <a:off x="611188" y="1125538"/>
            <a:ext cx="7416800" cy="5565775"/>
            <a:chOff x="385" y="709"/>
            <a:chExt cx="4672" cy="3506"/>
          </a:xfrm>
        </p:grpSpPr>
        <p:sp>
          <p:nvSpPr>
            <p:cNvPr id="26628" name="Line 98">
              <a:extLst>
                <a:ext uri="{FF2B5EF4-FFF2-40B4-BE49-F238E27FC236}">
                  <a16:creationId xmlns:a16="http://schemas.microsoft.com/office/drawing/2014/main" id="{4318BB3F-618C-455D-AEC4-BA43CDA05B42}"/>
                </a:ext>
              </a:extLst>
            </p:cNvPr>
            <p:cNvSpPr>
              <a:spLocks noChangeShapeType="1"/>
            </p:cNvSpPr>
            <p:nvPr/>
          </p:nvSpPr>
          <p:spPr bwMode="auto">
            <a:xfrm>
              <a:off x="2721" y="1469"/>
              <a:ext cx="0" cy="9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29" name="Line 103">
              <a:extLst>
                <a:ext uri="{FF2B5EF4-FFF2-40B4-BE49-F238E27FC236}">
                  <a16:creationId xmlns:a16="http://schemas.microsoft.com/office/drawing/2014/main" id="{BD7A2E2B-0347-4DA9-9602-127C6813FEB5}"/>
                </a:ext>
              </a:extLst>
            </p:cNvPr>
            <p:cNvSpPr>
              <a:spLocks noChangeShapeType="1"/>
            </p:cNvSpPr>
            <p:nvPr/>
          </p:nvSpPr>
          <p:spPr bwMode="auto">
            <a:xfrm>
              <a:off x="2402" y="1469"/>
              <a:ext cx="0" cy="7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0" name="Text Box 10">
              <a:extLst>
                <a:ext uri="{FF2B5EF4-FFF2-40B4-BE49-F238E27FC236}">
                  <a16:creationId xmlns:a16="http://schemas.microsoft.com/office/drawing/2014/main" id="{CBB3B084-F746-4926-B48F-DF6301F36C8B}"/>
                </a:ext>
              </a:extLst>
            </p:cNvPr>
            <p:cNvSpPr txBox="1">
              <a:spLocks noChangeArrowheads="1"/>
            </p:cNvSpPr>
            <p:nvPr/>
          </p:nvSpPr>
          <p:spPr bwMode="auto">
            <a:xfrm>
              <a:off x="1341" y="2398"/>
              <a:ext cx="949" cy="21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系统打开文件表</a:t>
              </a:r>
            </a:p>
          </p:txBody>
        </p:sp>
        <p:sp>
          <p:nvSpPr>
            <p:cNvPr id="26631" name="Text Box 11">
              <a:extLst>
                <a:ext uri="{FF2B5EF4-FFF2-40B4-BE49-F238E27FC236}">
                  <a16:creationId xmlns:a16="http://schemas.microsoft.com/office/drawing/2014/main" id="{21C3517E-827F-4564-9A4C-5632A3B32D68}"/>
                </a:ext>
              </a:extLst>
            </p:cNvPr>
            <p:cNvSpPr txBox="1">
              <a:spLocks noChangeArrowheads="1"/>
            </p:cNvSpPr>
            <p:nvPr/>
          </p:nvSpPr>
          <p:spPr bwMode="auto">
            <a:xfrm>
              <a:off x="2963" y="2398"/>
              <a:ext cx="733" cy="21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活动</a:t>
              </a:r>
              <a:r>
                <a:rPr lang="en-US" altLang="zh-CN" sz="1400">
                  <a:solidFill>
                    <a:schemeClr val="accent2"/>
                  </a:solidFill>
                  <a:latin typeface="华文新魏" panose="02010800040101010101" pitchFamily="2" charset="-122"/>
                  <a:ea typeface="华文新魏" panose="02010800040101010101" pitchFamily="2" charset="-122"/>
                </a:rPr>
                <a:t>inode</a:t>
              </a:r>
              <a:r>
                <a:rPr lang="zh-CN" altLang="en-US" sz="1400">
                  <a:solidFill>
                    <a:schemeClr val="accent2"/>
                  </a:solidFill>
                  <a:latin typeface="华文新魏" panose="02010800040101010101" pitchFamily="2" charset="-122"/>
                  <a:ea typeface="华文新魏" panose="02010800040101010101" pitchFamily="2" charset="-122"/>
                </a:rPr>
                <a:t>表</a:t>
              </a:r>
            </a:p>
          </p:txBody>
        </p:sp>
        <p:sp>
          <p:nvSpPr>
            <p:cNvPr id="26632" name="Text Box 46">
              <a:extLst>
                <a:ext uri="{FF2B5EF4-FFF2-40B4-BE49-F238E27FC236}">
                  <a16:creationId xmlns:a16="http://schemas.microsoft.com/office/drawing/2014/main" id="{4C7443C9-5BCE-4F9F-AF7F-930493B3B5D2}"/>
                </a:ext>
              </a:extLst>
            </p:cNvPr>
            <p:cNvSpPr txBox="1">
              <a:spLocks noChangeArrowheads="1"/>
            </p:cNvSpPr>
            <p:nvPr/>
          </p:nvSpPr>
          <p:spPr bwMode="auto">
            <a:xfrm>
              <a:off x="597" y="3113"/>
              <a:ext cx="514" cy="3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400">
                  <a:solidFill>
                    <a:schemeClr val="accent2"/>
                  </a:solidFill>
                  <a:latin typeface="华文新魏" panose="02010800040101010101" pitchFamily="2" charset="-122"/>
                  <a:ea typeface="华文新魏" panose="02010800040101010101" pitchFamily="2" charset="-122"/>
                </a:rPr>
                <a:t>file</a:t>
              </a:r>
            </a:p>
            <a:p>
              <a:pPr eaLnBrk="1" hangingPunct="1"/>
              <a:r>
                <a:rPr lang="zh-CN" altLang="en-US" sz="1400">
                  <a:solidFill>
                    <a:schemeClr val="accent2"/>
                  </a:solidFill>
                  <a:latin typeface="华文新魏" panose="02010800040101010101" pitchFamily="2" charset="-122"/>
                  <a:ea typeface="华文新魏" panose="02010800040101010101" pitchFamily="2" charset="-122"/>
                </a:rPr>
                <a:t>结构</a:t>
              </a:r>
            </a:p>
          </p:txBody>
        </p:sp>
        <p:sp>
          <p:nvSpPr>
            <p:cNvPr id="26633" name="Text Box 47">
              <a:extLst>
                <a:ext uri="{FF2B5EF4-FFF2-40B4-BE49-F238E27FC236}">
                  <a16:creationId xmlns:a16="http://schemas.microsoft.com/office/drawing/2014/main" id="{E598E07D-13CE-47D7-AC2A-904996950AC9}"/>
                </a:ext>
              </a:extLst>
            </p:cNvPr>
            <p:cNvSpPr txBox="1">
              <a:spLocks noChangeArrowheads="1"/>
            </p:cNvSpPr>
            <p:nvPr/>
          </p:nvSpPr>
          <p:spPr bwMode="auto">
            <a:xfrm>
              <a:off x="1614" y="3573"/>
              <a:ext cx="546" cy="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6634" name="Line 48">
              <a:extLst>
                <a:ext uri="{FF2B5EF4-FFF2-40B4-BE49-F238E27FC236}">
                  <a16:creationId xmlns:a16="http://schemas.microsoft.com/office/drawing/2014/main" id="{FF0A6F38-0034-4AAE-B15E-E4130DB1E2B6}"/>
                </a:ext>
              </a:extLst>
            </p:cNvPr>
            <p:cNvSpPr>
              <a:spLocks noChangeShapeType="1"/>
            </p:cNvSpPr>
            <p:nvPr/>
          </p:nvSpPr>
          <p:spPr bwMode="auto">
            <a:xfrm>
              <a:off x="1341" y="2700"/>
              <a:ext cx="0" cy="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Line 49">
              <a:extLst>
                <a:ext uri="{FF2B5EF4-FFF2-40B4-BE49-F238E27FC236}">
                  <a16:creationId xmlns:a16="http://schemas.microsoft.com/office/drawing/2014/main" id="{93363F39-2E8E-49F9-BC6F-6BDBDE5E33ED}"/>
                </a:ext>
              </a:extLst>
            </p:cNvPr>
            <p:cNvSpPr>
              <a:spLocks noChangeShapeType="1"/>
            </p:cNvSpPr>
            <p:nvPr/>
          </p:nvSpPr>
          <p:spPr bwMode="auto">
            <a:xfrm>
              <a:off x="2296" y="2700"/>
              <a:ext cx="0" cy="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36" name="Group 50">
              <a:extLst>
                <a:ext uri="{FF2B5EF4-FFF2-40B4-BE49-F238E27FC236}">
                  <a16:creationId xmlns:a16="http://schemas.microsoft.com/office/drawing/2014/main" id="{B1430913-C9D0-4914-A982-F2613A416DE1}"/>
                </a:ext>
              </a:extLst>
            </p:cNvPr>
            <p:cNvGrpSpPr>
              <a:grpSpLocks/>
            </p:cNvGrpSpPr>
            <p:nvPr/>
          </p:nvGrpSpPr>
          <p:grpSpPr bwMode="auto">
            <a:xfrm>
              <a:off x="1341" y="2541"/>
              <a:ext cx="955" cy="238"/>
              <a:chOff x="3240" y="1596"/>
              <a:chExt cx="1260" cy="468"/>
            </a:xfrm>
          </p:grpSpPr>
          <p:sp>
            <p:nvSpPr>
              <p:cNvPr id="26725" name="Line 51">
                <a:extLst>
                  <a:ext uri="{FF2B5EF4-FFF2-40B4-BE49-F238E27FC236}">
                    <a16:creationId xmlns:a16="http://schemas.microsoft.com/office/drawing/2014/main" id="{6E04AE39-785F-4944-B8AD-DD9C2BB8197F}"/>
                  </a:ext>
                </a:extLst>
              </p:cNvPr>
              <p:cNvSpPr>
                <a:spLocks noChangeShapeType="1"/>
              </p:cNvSpPr>
              <p:nvPr/>
            </p:nvSpPr>
            <p:spPr bwMode="auto">
              <a:xfrm>
                <a:off x="32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26" name="Line 52">
                <a:extLst>
                  <a:ext uri="{FF2B5EF4-FFF2-40B4-BE49-F238E27FC236}">
                    <a16:creationId xmlns:a16="http://schemas.microsoft.com/office/drawing/2014/main" id="{89764125-7099-4AF5-B72C-DEADB5E5C5B7}"/>
                  </a:ext>
                </a:extLst>
              </p:cNvPr>
              <p:cNvSpPr>
                <a:spLocks noChangeShapeType="1"/>
              </p:cNvSpPr>
              <p:nvPr/>
            </p:nvSpPr>
            <p:spPr bwMode="auto">
              <a:xfrm flipV="1">
                <a:off x="3600" y="159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27" name="Line 53">
                <a:extLst>
                  <a:ext uri="{FF2B5EF4-FFF2-40B4-BE49-F238E27FC236}">
                    <a16:creationId xmlns:a16="http://schemas.microsoft.com/office/drawing/2014/main" id="{B066B3EB-4D3F-4900-AAF1-CC6993B242D1}"/>
                  </a:ext>
                </a:extLst>
              </p:cNvPr>
              <p:cNvSpPr>
                <a:spLocks noChangeShapeType="1"/>
              </p:cNvSpPr>
              <p:nvPr/>
            </p:nvSpPr>
            <p:spPr bwMode="auto">
              <a:xfrm>
                <a:off x="3780" y="1596"/>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28" name="Line 54">
                <a:extLst>
                  <a:ext uri="{FF2B5EF4-FFF2-40B4-BE49-F238E27FC236}">
                    <a16:creationId xmlns:a16="http://schemas.microsoft.com/office/drawing/2014/main" id="{07FBC692-25A5-4739-A3AE-D82B0E8990D3}"/>
                  </a:ext>
                </a:extLst>
              </p:cNvPr>
              <p:cNvSpPr>
                <a:spLocks noChangeShapeType="1"/>
              </p:cNvSpPr>
              <p:nvPr/>
            </p:nvSpPr>
            <p:spPr bwMode="auto">
              <a:xfrm>
                <a:off x="41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29" name="Line 55">
                <a:extLst>
                  <a:ext uri="{FF2B5EF4-FFF2-40B4-BE49-F238E27FC236}">
                    <a16:creationId xmlns:a16="http://schemas.microsoft.com/office/drawing/2014/main" id="{F8393577-6E86-4FBF-9F4A-80E43263C926}"/>
                  </a:ext>
                </a:extLst>
              </p:cNvPr>
              <p:cNvSpPr>
                <a:spLocks noChangeShapeType="1"/>
              </p:cNvSpPr>
              <p:nvPr/>
            </p:nvSpPr>
            <p:spPr bwMode="auto">
              <a:xfrm flipH="1">
                <a:off x="3960" y="19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637" name="Group 56">
              <a:extLst>
                <a:ext uri="{FF2B5EF4-FFF2-40B4-BE49-F238E27FC236}">
                  <a16:creationId xmlns:a16="http://schemas.microsoft.com/office/drawing/2014/main" id="{D1B70627-0A27-4744-BDB1-47599579F5C2}"/>
                </a:ext>
              </a:extLst>
            </p:cNvPr>
            <p:cNvGrpSpPr>
              <a:grpSpLocks/>
            </p:cNvGrpSpPr>
            <p:nvPr/>
          </p:nvGrpSpPr>
          <p:grpSpPr bwMode="auto">
            <a:xfrm flipV="1">
              <a:off x="1341" y="3732"/>
              <a:ext cx="955" cy="239"/>
              <a:chOff x="3240" y="1596"/>
              <a:chExt cx="1260" cy="468"/>
            </a:xfrm>
          </p:grpSpPr>
          <p:sp>
            <p:nvSpPr>
              <p:cNvPr id="26720" name="Line 57">
                <a:extLst>
                  <a:ext uri="{FF2B5EF4-FFF2-40B4-BE49-F238E27FC236}">
                    <a16:creationId xmlns:a16="http://schemas.microsoft.com/office/drawing/2014/main" id="{51292700-54F8-44FE-8480-92E53F8C6A0C}"/>
                  </a:ext>
                </a:extLst>
              </p:cNvPr>
              <p:cNvSpPr>
                <a:spLocks noChangeShapeType="1"/>
              </p:cNvSpPr>
              <p:nvPr/>
            </p:nvSpPr>
            <p:spPr bwMode="auto">
              <a:xfrm>
                <a:off x="32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21" name="Line 58">
                <a:extLst>
                  <a:ext uri="{FF2B5EF4-FFF2-40B4-BE49-F238E27FC236}">
                    <a16:creationId xmlns:a16="http://schemas.microsoft.com/office/drawing/2014/main" id="{4B8D625F-94F8-4D2C-8472-AA6CCA28778C}"/>
                  </a:ext>
                </a:extLst>
              </p:cNvPr>
              <p:cNvSpPr>
                <a:spLocks noChangeShapeType="1"/>
              </p:cNvSpPr>
              <p:nvPr/>
            </p:nvSpPr>
            <p:spPr bwMode="auto">
              <a:xfrm flipV="1">
                <a:off x="3600" y="159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22" name="Line 59">
                <a:extLst>
                  <a:ext uri="{FF2B5EF4-FFF2-40B4-BE49-F238E27FC236}">
                    <a16:creationId xmlns:a16="http://schemas.microsoft.com/office/drawing/2014/main" id="{60B9AF28-936F-416F-929B-2D40055008FF}"/>
                  </a:ext>
                </a:extLst>
              </p:cNvPr>
              <p:cNvSpPr>
                <a:spLocks noChangeShapeType="1"/>
              </p:cNvSpPr>
              <p:nvPr/>
            </p:nvSpPr>
            <p:spPr bwMode="auto">
              <a:xfrm>
                <a:off x="3780" y="1596"/>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23" name="Line 60">
                <a:extLst>
                  <a:ext uri="{FF2B5EF4-FFF2-40B4-BE49-F238E27FC236}">
                    <a16:creationId xmlns:a16="http://schemas.microsoft.com/office/drawing/2014/main" id="{81D40FEC-1A8B-4F79-B3EA-0BE2403E6628}"/>
                  </a:ext>
                </a:extLst>
              </p:cNvPr>
              <p:cNvSpPr>
                <a:spLocks noChangeShapeType="1"/>
              </p:cNvSpPr>
              <p:nvPr/>
            </p:nvSpPr>
            <p:spPr bwMode="auto">
              <a:xfrm>
                <a:off x="41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24" name="Line 61">
                <a:extLst>
                  <a:ext uri="{FF2B5EF4-FFF2-40B4-BE49-F238E27FC236}">
                    <a16:creationId xmlns:a16="http://schemas.microsoft.com/office/drawing/2014/main" id="{E302512D-9522-447F-A487-9939B06CFCCD}"/>
                  </a:ext>
                </a:extLst>
              </p:cNvPr>
              <p:cNvSpPr>
                <a:spLocks noChangeShapeType="1"/>
              </p:cNvSpPr>
              <p:nvPr/>
            </p:nvSpPr>
            <p:spPr bwMode="auto">
              <a:xfrm flipH="1">
                <a:off x="3960" y="19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38" name="Text Box 62">
              <a:extLst>
                <a:ext uri="{FF2B5EF4-FFF2-40B4-BE49-F238E27FC236}">
                  <a16:creationId xmlns:a16="http://schemas.microsoft.com/office/drawing/2014/main" id="{A20A0A16-5F08-452F-A79B-80C8094CE539}"/>
                </a:ext>
              </a:extLst>
            </p:cNvPr>
            <p:cNvSpPr txBox="1">
              <a:spLocks noChangeArrowheads="1"/>
            </p:cNvSpPr>
            <p:nvPr/>
          </p:nvSpPr>
          <p:spPr bwMode="auto">
            <a:xfrm>
              <a:off x="1614" y="2755"/>
              <a:ext cx="546" cy="1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6639" name="Line 64">
              <a:extLst>
                <a:ext uri="{FF2B5EF4-FFF2-40B4-BE49-F238E27FC236}">
                  <a16:creationId xmlns:a16="http://schemas.microsoft.com/office/drawing/2014/main" id="{A8940FAA-6B0A-4077-91C1-D7E5DCE03322}"/>
                </a:ext>
              </a:extLst>
            </p:cNvPr>
            <p:cNvSpPr>
              <a:spLocks noChangeShapeType="1"/>
            </p:cNvSpPr>
            <p:nvPr/>
          </p:nvSpPr>
          <p:spPr bwMode="auto">
            <a:xfrm>
              <a:off x="1341" y="2970"/>
              <a:ext cx="9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0" name="Line 65">
              <a:extLst>
                <a:ext uri="{FF2B5EF4-FFF2-40B4-BE49-F238E27FC236}">
                  <a16:creationId xmlns:a16="http://schemas.microsoft.com/office/drawing/2014/main" id="{331A103E-097C-457D-971A-32F682652FAF}"/>
                </a:ext>
              </a:extLst>
            </p:cNvPr>
            <p:cNvSpPr>
              <a:spLocks noChangeShapeType="1"/>
            </p:cNvSpPr>
            <p:nvPr/>
          </p:nvSpPr>
          <p:spPr bwMode="auto">
            <a:xfrm>
              <a:off x="1341" y="3470"/>
              <a:ext cx="9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1" name="Line 66">
              <a:extLst>
                <a:ext uri="{FF2B5EF4-FFF2-40B4-BE49-F238E27FC236}">
                  <a16:creationId xmlns:a16="http://schemas.microsoft.com/office/drawing/2014/main" id="{F32FD4AC-A13C-4EF2-9789-4E02A6D2A9CD}"/>
                </a:ext>
              </a:extLst>
            </p:cNvPr>
            <p:cNvSpPr>
              <a:spLocks noChangeShapeType="1"/>
            </p:cNvSpPr>
            <p:nvPr/>
          </p:nvSpPr>
          <p:spPr bwMode="auto">
            <a:xfrm>
              <a:off x="1341" y="3573"/>
              <a:ext cx="9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2" name="Text Box 68">
              <a:extLst>
                <a:ext uri="{FF2B5EF4-FFF2-40B4-BE49-F238E27FC236}">
                  <a16:creationId xmlns:a16="http://schemas.microsoft.com/office/drawing/2014/main" id="{F9BE61A0-83C8-4B37-9337-C4601342A36C}"/>
                </a:ext>
              </a:extLst>
            </p:cNvPr>
            <p:cNvSpPr txBox="1">
              <a:spLocks noChangeArrowheads="1"/>
            </p:cNvSpPr>
            <p:nvPr/>
          </p:nvSpPr>
          <p:spPr bwMode="auto">
            <a:xfrm>
              <a:off x="3176" y="3522"/>
              <a:ext cx="486" cy="18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6643" name="Line 69">
              <a:extLst>
                <a:ext uri="{FF2B5EF4-FFF2-40B4-BE49-F238E27FC236}">
                  <a16:creationId xmlns:a16="http://schemas.microsoft.com/office/drawing/2014/main" id="{022C13F5-8448-4BE3-A474-CF74654BA9CD}"/>
                </a:ext>
              </a:extLst>
            </p:cNvPr>
            <p:cNvSpPr>
              <a:spLocks noChangeShapeType="1"/>
            </p:cNvSpPr>
            <p:nvPr/>
          </p:nvSpPr>
          <p:spPr bwMode="auto">
            <a:xfrm>
              <a:off x="2933" y="2692"/>
              <a:ext cx="0" cy="10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4" name="Line 70">
              <a:extLst>
                <a:ext uri="{FF2B5EF4-FFF2-40B4-BE49-F238E27FC236}">
                  <a16:creationId xmlns:a16="http://schemas.microsoft.com/office/drawing/2014/main" id="{FAE70D87-929D-48AA-BB0C-56294AC77B52}"/>
                </a:ext>
              </a:extLst>
            </p:cNvPr>
            <p:cNvSpPr>
              <a:spLocks noChangeShapeType="1"/>
            </p:cNvSpPr>
            <p:nvPr/>
          </p:nvSpPr>
          <p:spPr bwMode="auto">
            <a:xfrm>
              <a:off x="3783" y="2692"/>
              <a:ext cx="0" cy="10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45" name="Group 71">
              <a:extLst>
                <a:ext uri="{FF2B5EF4-FFF2-40B4-BE49-F238E27FC236}">
                  <a16:creationId xmlns:a16="http://schemas.microsoft.com/office/drawing/2014/main" id="{9FB124C0-2C09-4389-96F2-458144D4E689}"/>
                </a:ext>
              </a:extLst>
            </p:cNvPr>
            <p:cNvGrpSpPr>
              <a:grpSpLocks/>
            </p:cNvGrpSpPr>
            <p:nvPr/>
          </p:nvGrpSpPr>
          <p:grpSpPr bwMode="auto">
            <a:xfrm>
              <a:off x="2933" y="2541"/>
              <a:ext cx="850" cy="226"/>
              <a:chOff x="3240" y="1596"/>
              <a:chExt cx="1260" cy="468"/>
            </a:xfrm>
          </p:grpSpPr>
          <p:sp>
            <p:nvSpPr>
              <p:cNvPr id="26715" name="Line 72">
                <a:extLst>
                  <a:ext uri="{FF2B5EF4-FFF2-40B4-BE49-F238E27FC236}">
                    <a16:creationId xmlns:a16="http://schemas.microsoft.com/office/drawing/2014/main" id="{B4E02AE0-8B77-41C2-91DD-577E650979B0}"/>
                  </a:ext>
                </a:extLst>
              </p:cNvPr>
              <p:cNvSpPr>
                <a:spLocks noChangeShapeType="1"/>
              </p:cNvSpPr>
              <p:nvPr/>
            </p:nvSpPr>
            <p:spPr bwMode="auto">
              <a:xfrm>
                <a:off x="32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16" name="Line 73">
                <a:extLst>
                  <a:ext uri="{FF2B5EF4-FFF2-40B4-BE49-F238E27FC236}">
                    <a16:creationId xmlns:a16="http://schemas.microsoft.com/office/drawing/2014/main" id="{871E1BA0-8EB8-4A47-982D-A2E70F51B9FB}"/>
                  </a:ext>
                </a:extLst>
              </p:cNvPr>
              <p:cNvSpPr>
                <a:spLocks noChangeShapeType="1"/>
              </p:cNvSpPr>
              <p:nvPr/>
            </p:nvSpPr>
            <p:spPr bwMode="auto">
              <a:xfrm flipV="1">
                <a:off x="3600" y="159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17" name="Line 74">
                <a:extLst>
                  <a:ext uri="{FF2B5EF4-FFF2-40B4-BE49-F238E27FC236}">
                    <a16:creationId xmlns:a16="http://schemas.microsoft.com/office/drawing/2014/main" id="{E5B05ECA-D573-4498-B9D8-9107AE98C140}"/>
                  </a:ext>
                </a:extLst>
              </p:cNvPr>
              <p:cNvSpPr>
                <a:spLocks noChangeShapeType="1"/>
              </p:cNvSpPr>
              <p:nvPr/>
            </p:nvSpPr>
            <p:spPr bwMode="auto">
              <a:xfrm>
                <a:off x="3780" y="1596"/>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18" name="Line 75">
                <a:extLst>
                  <a:ext uri="{FF2B5EF4-FFF2-40B4-BE49-F238E27FC236}">
                    <a16:creationId xmlns:a16="http://schemas.microsoft.com/office/drawing/2014/main" id="{B3774939-6987-486F-977E-028F5548D267}"/>
                  </a:ext>
                </a:extLst>
              </p:cNvPr>
              <p:cNvSpPr>
                <a:spLocks noChangeShapeType="1"/>
              </p:cNvSpPr>
              <p:nvPr/>
            </p:nvSpPr>
            <p:spPr bwMode="auto">
              <a:xfrm>
                <a:off x="41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19" name="Line 76">
                <a:extLst>
                  <a:ext uri="{FF2B5EF4-FFF2-40B4-BE49-F238E27FC236}">
                    <a16:creationId xmlns:a16="http://schemas.microsoft.com/office/drawing/2014/main" id="{466C56C1-7212-4FA7-8E57-BBC567351A03}"/>
                  </a:ext>
                </a:extLst>
              </p:cNvPr>
              <p:cNvSpPr>
                <a:spLocks noChangeShapeType="1"/>
              </p:cNvSpPr>
              <p:nvPr/>
            </p:nvSpPr>
            <p:spPr bwMode="auto">
              <a:xfrm flipH="1">
                <a:off x="3960" y="19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646" name="Group 77">
              <a:extLst>
                <a:ext uri="{FF2B5EF4-FFF2-40B4-BE49-F238E27FC236}">
                  <a16:creationId xmlns:a16="http://schemas.microsoft.com/office/drawing/2014/main" id="{69561DED-A6E9-4D9D-A3B2-07637B0C2B39}"/>
                </a:ext>
              </a:extLst>
            </p:cNvPr>
            <p:cNvGrpSpPr>
              <a:grpSpLocks/>
            </p:cNvGrpSpPr>
            <p:nvPr/>
          </p:nvGrpSpPr>
          <p:grpSpPr bwMode="auto">
            <a:xfrm flipV="1">
              <a:off x="2933" y="3673"/>
              <a:ext cx="850" cy="226"/>
              <a:chOff x="3240" y="1596"/>
              <a:chExt cx="1260" cy="468"/>
            </a:xfrm>
          </p:grpSpPr>
          <p:sp>
            <p:nvSpPr>
              <p:cNvPr id="26710" name="Line 78">
                <a:extLst>
                  <a:ext uri="{FF2B5EF4-FFF2-40B4-BE49-F238E27FC236}">
                    <a16:creationId xmlns:a16="http://schemas.microsoft.com/office/drawing/2014/main" id="{CE57D4C2-1D08-4F40-A6BC-EC68CCC187FF}"/>
                  </a:ext>
                </a:extLst>
              </p:cNvPr>
              <p:cNvSpPr>
                <a:spLocks noChangeShapeType="1"/>
              </p:cNvSpPr>
              <p:nvPr/>
            </p:nvSpPr>
            <p:spPr bwMode="auto">
              <a:xfrm>
                <a:off x="32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11" name="Line 79">
                <a:extLst>
                  <a:ext uri="{FF2B5EF4-FFF2-40B4-BE49-F238E27FC236}">
                    <a16:creationId xmlns:a16="http://schemas.microsoft.com/office/drawing/2014/main" id="{F12CA356-B30E-44AA-895F-D64B1BC557C2}"/>
                  </a:ext>
                </a:extLst>
              </p:cNvPr>
              <p:cNvSpPr>
                <a:spLocks noChangeShapeType="1"/>
              </p:cNvSpPr>
              <p:nvPr/>
            </p:nvSpPr>
            <p:spPr bwMode="auto">
              <a:xfrm flipV="1">
                <a:off x="3600" y="159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12" name="Line 80">
                <a:extLst>
                  <a:ext uri="{FF2B5EF4-FFF2-40B4-BE49-F238E27FC236}">
                    <a16:creationId xmlns:a16="http://schemas.microsoft.com/office/drawing/2014/main" id="{2AED9E4D-A2D8-4E8E-8C0D-EEA719798308}"/>
                  </a:ext>
                </a:extLst>
              </p:cNvPr>
              <p:cNvSpPr>
                <a:spLocks noChangeShapeType="1"/>
              </p:cNvSpPr>
              <p:nvPr/>
            </p:nvSpPr>
            <p:spPr bwMode="auto">
              <a:xfrm>
                <a:off x="3780" y="1596"/>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13" name="Line 81">
                <a:extLst>
                  <a:ext uri="{FF2B5EF4-FFF2-40B4-BE49-F238E27FC236}">
                    <a16:creationId xmlns:a16="http://schemas.microsoft.com/office/drawing/2014/main" id="{85DA9007-814E-4E84-8C71-86DCD8F8F444}"/>
                  </a:ext>
                </a:extLst>
              </p:cNvPr>
              <p:cNvSpPr>
                <a:spLocks noChangeShapeType="1"/>
              </p:cNvSpPr>
              <p:nvPr/>
            </p:nvSpPr>
            <p:spPr bwMode="auto">
              <a:xfrm>
                <a:off x="41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14" name="Line 82">
                <a:extLst>
                  <a:ext uri="{FF2B5EF4-FFF2-40B4-BE49-F238E27FC236}">
                    <a16:creationId xmlns:a16="http://schemas.microsoft.com/office/drawing/2014/main" id="{6BBE0E11-B858-4513-9F80-5E9E0C85185F}"/>
                  </a:ext>
                </a:extLst>
              </p:cNvPr>
              <p:cNvSpPr>
                <a:spLocks noChangeShapeType="1"/>
              </p:cNvSpPr>
              <p:nvPr/>
            </p:nvSpPr>
            <p:spPr bwMode="auto">
              <a:xfrm flipH="1">
                <a:off x="3960" y="19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47" name="Text Box 83">
              <a:extLst>
                <a:ext uri="{FF2B5EF4-FFF2-40B4-BE49-F238E27FC236}">
                  <a16:creationId xmlns:a16="http://schemas.microsoft.com/office/drawing/2014/main" id="{7B41B204-CB1D-4A88-9861-7D958AED148D}"/>
                </a:ext>
              </a:extLst>
            </p:cNvPr>
            <p:cNvSpPr txBox="1">
              <a:spLocks noChangeArrowheads="1"/>
            </p:cNvSpPr>
            <p:nvPr/>
          </p:nvSpPr>
          <p:spPr bwMode="auto">
            <a:xfrm>
              <a:off x="3176" y="2767"/>
              <a:ext cx="486" cy="11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6648" name="Line 84">
              <a:extLst>
                <a:ext uri="{FF2B5EF4-FFF2-40B4-BE49-F238E27FC236}">
                  <a16:creationId xmlns:a16="http://schemas.microsoft.com/office/drawing/2014/main" id="{D05EA021-0452-497A-8423-7D4F07D8E5B5}"/>
                </a:ext>
              </a:extLst>
            </p:cNvPr>
            <p:cNvSpPr>
              <a:spLocks noChangeShapeType="1"/>
            </p:cNvSpPr>
            <p:nvPr/>
          </p:nvSpPr>
          <p:spPr bwMode="auto">
            <a:xfrm>
              <a:off x="2933" y="2918"/>
              <a:ext cx="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9" name="Line 85">
              <a:extLst>
                <a:ext uri="{FF2B5EF4-FFF2-40B4-BE49-F238E27FC236}">
                  <a16:creationId xmlns:a16="http://schemas.microsoft.com/office/drawing/2014/main" id="{D222B01B-B660-48C5-921A-59DB2C8EF9C4}"/>
                </a:ext>
              </a:extLst>
            </p:cNvPr>
            <p:cNvSpPr>
              <a:spLocks noChangeShapeType="1"/>
            </p:cNvSpPr>
            <p:nvPr/>
          </p:nvSpPr>
          <p:spPr bwMode="auto">
            <a:xfrm>
              <a:off x="2933" y="3069"/>
              <a:ext cx="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0" name="Line 86">
              <a:extLst>
                <a:ext uri="{FF2B5EF4-FFF2-40B4-BE49-F238E27FC236}">
                  <a16:creationId xmlns:a16="http://schemas.microsoft.com/office/drawing/2014/main" id="{71A4C6F7-32CF-417B-9C9D-D9343D2E2F9D}"/>
                </a:ext>
              </a:extLst>
            </p:cNvPr>
            <p:cNvSpPr>
              <a:spLocks noChangeShapeType="1"/>
            </p:cNvSpPr>
            <p:nvPr/>
          </p:nvSpPr>
          <p:spPr bwMode="auto">
            <a:xfrm>
              <a:off x="2933" y="3371"/>
              <a:ext cx="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1" name="Line 87">
              <a:extLst>
                <a:ext uri="{FF2B5EF4-FFF2-40B4-BE49-F238E27FC236}">
                  <a16:creationId xmlns:a16="http://schemas.microsoft.com/office/drawing/2014/main" id="{BFC53119-87C7-4B7E-B5E5-7D6B128384DB}"/>
                </a:ext>
              </a:extLst>
            </p:cNvPr>
            <p:cNvSpPr>
              <a:spLocks noChangeShapeType="1"/>
            </p:cNvSpPr>
            <p:nvPr/>
          </p:nvSpPr>
          <p:spPr bwMode="auto">
            <a:xfrm>
              <a:off x="2933" y="3522"/>
              <a:ext cx="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2" name="Text Box 88">
              <a:extLst>
                <a:ext uri="{FF2B5EF4-FFF2-40B4-BE49-F238E27FC236}">
                  <a16:creationId xmlns:a16="http://schemas.microsoft.com/office/drawing/2014/main" id="{ABF573AC-E5B9-4401-B3FC-BF28E3F606BA}"/>
                </a:ext>
              </a:extLst>
            </p:cNvPr>
            <p:cNvSpPr txBox="1">
              <a:spLocks noChangeArrowheads="1"/>
            </p:cNvSpPr>
            <p:nvPr/>
          </p:nvSpPr>
          <p:spPr bwMode="auto">
            <a:xfrm>
              <a:off x="3997" y="3086"/>
              <a:ext cx="743" cy="2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a:solidFill>
                    <a:schemeClr val="accent2"/>
                  </a:solidFill>
                  <a:latin typeface="华文新魏" panose="02010800040101010101" pitchFamily="2" charset="-122"/>
                  <a:ea typeface="华文新魏" panose="02010800040101010101" pitchFamily="2" charset="-122"/>
                </a:rPr>
                <a:t>活动的</a:t>
              </a:r>
              <a:r>
                <a:rPr lang="en-US" altLang="zh-CN" sz="1400">
                  <a:solidFill>
                    <a:schemeClr val="accent2"/>
                  </a:solidFill>
                  <a:latin typeface="华文新魏" panose="02010800040101010101" pitchFamily="2" charset="-122"/>
                  <a:ea typeface="华文新魏" panose="02010800040101010101" pitchFamily="2" charset="-122"/>
                </a:rPr>
                <a:t>inode</a:t>
              </a:r>
            </a:p>
          </p:txBody>
        </p:sp>
        <p:sp>
          <p:nvSpPr>
            <p:cNvPr id="26653" name="Text Box 91">
              <a:extLst>
                <a:ext uri="{FF2B5EF4-FFF2-40B4-BE49-F238E27FC236}">
                  <a16:creationId xmlns:a16="http://schemas.microsoft.com/office/drawing/2014/main" id="{A8426F6C-BF27-462F-BD12-879A9A1376D5}"/>
                </a:ext>
              </a:extLst>
            </p:cNvPr>
            <p:cNvSpPr txBox="1">
              <a:spLocks noChangeArrowheads="1"/>
            </p:cNvSpPr>
            <p:nvPr/>
          </p:nvSpPr>
          <p:spPr bwMode="auto">
            <a:xfrm>
              <a:off x="4208" y="2255"/>
              <a:ext cx="743" cy="2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sz="1400">
                <a:solidFill>
                  <a:schemeClr val="accent2"/>
                </a:solidFill>
                <a:latin typeface="华文新魏" panose="02010800040101010101" pitchFamily="2" charset="-122"/>
                <a:ea typeface="华文新魏" panose="02010800040101010101" pitchFamily="2" charset="-122"/>
              </a:endParaRPr>
            </a:p>
          </p:txBody>
        </p:sp>
        <p:sp>
          <p:nvSpPr>
            <p:cNvPr id="26654" name="Text Box 92">
              <a:extLst>
                <a:ext uri="{FF2B5EF4-FFF2-40B4-BE49-F238E27FC236}">
                  <a16:creationId xmlns:a16="http://schemas.microsoft.com/office/drawing/2014/main" id="{6E760FB6-74B5-49BD-841F-C3593807D785}"/>
                </a:ext>
              </a:extLst>
            </p:cNvPr>
            <p:cNvSpPr txBox="1">
              <a:spLocks noChangeArrowheads="1"/>
            </p:cNvSpPr>
            <p:nvPr/>
          </p:nvSpPr>
          <p:spPr bwMode="auto">
            <a:xfrm>
              <a:off x="4208" y="2255"/>
              <a:ext cx="849" cy="2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驻留主存</a:t>
              </a:r>
            </a:p>
          </p:txBody>
        </p:sp>
        <p:sp>
          <p:nvSpPr>
            <p:cNvPr id="26655" name="AutoShape 93">
              <a:extLst>
                <a:ext uri="{FF2B5EF4-FFF2-40B4-BE49-F238E27FC236}">
                  <a16:creationId xmlns:a16="http://schemas.microsoft.com/office/drawing/2014/main" id="{54A253E9-857D-44FF-8504-6BA219422266}"/>
                </a:ext>
              </a:extLst>
            </p:cNvPr>
            <p:cNvSpPr>
              <a:spLocks/>
            </p:cNvSpPr>
            <p:nvPr/>
          </p:nvSpPr>
          <p:spPr bwMode="auto">
            <a:xfrm>
              <a:off x="3783" y="3041"/>
              <a:ext cx="212" cy="358"/>
            </a:xfrm>
            <a:prstGeom prst="rightBrace">
              <a:avLst>
                <a:gd name="adj1" fmla="val 14072"/>
                <a:gd name="adj2" fmla="val 50000"/>
              </a:avLst>
            </a:pr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26656" name="Text Box 94">
              <a:extLst>
                <a:ext uri="{FF2B5EF4-FFF2-40B4-BE49-F238E27FC236}">
                  <a16:creationId xmlns:a16="http://schemas.microsoft.com/office/drawing/2014/main" id="{32784665-BF9F-4A46-9564-57A10EA2274B}"/>
                </a:ext>
              </a:extLst>
            </p:cNvPr>
            <p:cNvSpPr txBox="1">
              <a:spLocks noChangeArrowheads="1"/>
            </p:cNvSpPr>
            <p:nvPr/>
          </p:nvSpPr>
          <p:spPr bwMode="auto">
            <a:xfrm>
              <a:off x="3040" y="3113"/>
              <a:ext cx="702" cy="21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i_count=1</a:t>
              </a:r>
            </a:p>
          </p:txBody>
        </p:sp>
        <p:sp>
          <p:nvSpPr>
            <p:cNvPr id="26657" name="AutoShape 95">
              <a:extLst>
                <a:ext uri="{FF2B5EF4-FFF2-40B4-BE49-F238E27FC236}">
                  <a16:creationId xmlns:a16="http://schemas.microsoft.com/office/drawing/2014/main" id="{8BDC3120-6465-41BB-8BA8-3F40A0373636}"/>
                </a:ext>
              </a:extLst>
            </p:cNvPr>
            <p:cNvSpPr>
              <a:spLocks/>
            </p:cNvSpPr>
            <p:nvPr/>
          </p:nvSpPr>
          <p:spPr bwMode="auto">
            <a:xfrm flipH="1">
              <a:off x="1128" y="2970"/>
              <a:ext cx="213" cy="500"/>
            </a:xfrm>
            <a:prstGeom prst="rightBrace">
              <a:avLst>
                <a:gd name="adj1" fmla="val 19562"/>
                <a:gd name="adj2" fmla="val 50000"/>
              </a:avLst>
            </a:pr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26658" name="Text Box 96">
              <a:extLst>
                <a:ext uri="{FF2B5EF4-FFF2-40B4-BE49-F238E27FC236}">
                  <a16:creationId xmlns:a16="http://schemas.microsoft.com/office/drawing/2014/main" id="{97BAA061-E6DF-4DFC-BEAA-1FD6018288EC}"/>
                </a:ext>
              </a:extLst>
            </p:cNvPr>
            <p:cNvSpPr txBox="1">
              <a:spLocks noChangeArrowheads="1"/>
            </p:cNvSpPr>
            <p:nvPr/>
          </p:nvSpPr>
          <p:spPr bwMode="auto">
            <a:xfrm>
              <a:off x="1447" y="3041"/>
              <a:ext cx="743" cy="42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400">
                  <a:solidFill>
                    <a:schemeClr val="accent2"/>
                  </a:solidFill>
                  <a:latin typeface="华文新魏" panose="02010800040101010101" pitchFamily="2" charset="-122"/>
                  <a:ea typeface="华文新魏" panose="02010800040101010101" pitchFamily="2" charset="-122"/>
                </a:rPr>
                <a:t>f_offset</a:t>
              </a:r>
            </a:p>
            <a:p>
              <a:pPr eaLnBrk="1" hangingPunct="1"/>
              <a:r>
                <a:rPr lang="en-US" altLang="zh-CN" sz="1400">
                  <a:solidFill>
                    <a:schemeClr val="accent2"/>
                  </a:solidFill>
                  <a:latin typeface="华文新魏" panose="02010800040101010101" pitchFamily="2" charset="-122"/>
                  <a:ea typeface="华文新魏" panose="02010800040101010101" pitchFamily="2" charset="-122"/>
                </a:rPr>
                <a:t>f_count=2</a:t>
              </a:r>
            </a:p>
            <a:p>
              <a:pPr eaLnBrk="1" hangingPunct="1"/>
              <a:r>
                <a:rPr lang="en-US" altLang="zh-CN" sz="1400">
                  <a:solidFill>
                    <a:schemeClr val="accent2"/>
                  </a:solidFill>
                  <a:latin typeface="华文新魏" panose="02010800040101010101" pitchFamily="2" charset="-122"/>
                  <a:ea typeface="华文新魏" panose="02010800040101010101" pitchFamily="2" charset="-122"/>
                </a:rPr>
                <a:t>f_inode</a:t>
              </a:r>
            </a:p>
          </p:txBody>
        </p:sp>
        <p:sp>
          <p:nvSpPr>
            <p:cNvPr id="26659" name="Line 99">
              <a:extLst>
                <a:ext uri="{FF2B5EF4-FFF2-40B4-BE49-F238E27FC236}">
                  <a16:creationId xmlns:a16="http://schemas.microsoft.com/office/drawing/2014/main" id="{5E1C7D67-36ED-4823-BDE3-B2C3D594879B}"/>
                </a:ext>
              </a:extLst>
            </p:cNvPr>
            <p:cNvSpPr>
              <a:spLocks noChangeShapeType="1"/>
            </p:cNvSpPr>
            <p:nvPr/>
          </p:nvSpPr>
          <p:spPr bwMode="auto">
            <a:xfrm>
              <a:off x="1234" y="2398"/>
              <a:ext cx="14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0" name="Line 100">
              <a:extLst>
                <a:ext uri="{FF2B5EF4-FFF2-40B4-BE49-F238E27FC236}">
                  <a16:creationId xmlns:a16="http://schemas.microsoft.com/office/drawing/2014/main" id="{0511AB8A-F1CD-435F-82FC-C7BFBA7F9FE8}"/>
                </a:ext>
              </a:extLst>
            </p:cNvPr>
            <p:cNvSpPr>
              <a:spLocks noChangeShapeType="1"/>
            </p:cNvSpPr>
            <p:nvPr/>
          </p:nvSpPr>
          <p:spPr bwMode="auto">
            <a:xfrm>
              <a:off x="1234" y="2398"/>
              <a:ext cx="0" cy="5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1" name="Line 101">
              <a:extLst>
                <a:ext uri="{FF2B5EF4-FFF2-40B4-BE49-F238E27FC236}">
                  <a16:creationId xmlns:a16="http://schemas.microsoft.com/office/drawing/2014/main" id="{2D017F13-A1A7-48C2-B1CB-856951ED6E6F}"/>
                </a:ext>
              </a:extLst>
            </p:cNvPr>
            <p:cNvSpPr>
              <a:spLocks noChangeShapeType="1"/>
            </p:cNvSpPr>
            <p:nvPr/>
          </p:nvSpPr>
          <p:spPr bwMode="auto">
            <a:xfrm>
              <a:off x="1234" y="2970"/>
              <a:ext cx="107" cy="7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62" name="Line 104">
              <a:extLst>
                <a:ext uri="{FF2B5EF4-FFF2-40B4-BE49-F238E27FC236}">
                  <a16:creationId xmlns:a16="http://schemas.microsoft.com/office/drawing/2014/main" id="{4D64F896-D8A0-4F8D-8161-AB1E8926247C}"/>
                </a:ext>
              </a:extLst>
            </p:cNvPr>
            <p:cNvSpPr>
              <a:spLocks noChangeShapeType="1"/>
            </p:cNvSpPr>
            <p:nvPr/>
          </p:nvSpPr>
          <p:spPr bwMode="auto">
            <a:xfrm>
              <a:off x="1128" y="2255"/>
              <a:ext cx="12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3" name="Line 105">
              <a:extLst>
                <a:ext uri="{FF2B5EF4-FFF2-40B4-BE49-F238E27FC236}">
                  <a16:creationId xmlns:a16="http://schemas.microsoft.com/office/drawing/2014/main" id="{14ABD492-8BDB-4B70-9B2F-4609785DA1CB}"/>
                </a:ext>
              </a:extLst>
            </p:cNvPr>
            <p:cNvSpPr>
              <a:spLocks noChangeShapeType="1"/>
            </p:cNvSpPr>
            <p:nvPr/>
          </p:nvSpPr>
          <p:spPr bwMode="auto">
            <a:xfrm>
              <a:off x="1128" y="2255"/>
              <a:ext cx="0" cy="7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4" name="Line 106">
              <a:extLst>
                <a:ext uri="{FF2B5EF4-FFF2-40B4-BE49-F238E27FC236}">
                  <a16:creationId xmlns:a16="http://schemas.microsoft.com/office/drawing/2014/main" id="{E6422CD6-4779-4924-8575-5AF0797F1E94}"/>
                </a:ext>
              </a:extLst>
            </p:cNvPr>
            <p:cNvSpPr>
              <a:spLocks noChangeShapeType="1"/>
            </p:cNvSpPr>
            <p:nvPr/>
          </p:nvSpPr>
          <p:spPr bwMode="auto">
            <a:xfrm>
              <a:off x="1128" y="3041"/>
              <a:ext cx="213" cy="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65" name="Line 107">
              <a:extLst>
                <a:ext uri="{FF2B5EF4-FFF2-40B4-BE49-F238E27FC236}">
                  <a16:creationId xmlns:a16="http://schemas.microsoft.com/office/drawing/2014/main" id="{2A697D0E-AF86-4CCE-8418-42DDFB4C4444}"/>
                </a:ext>
              </a:extLst>
            </p:cNvPr>
            <p:cNvSpPr>
              <a:spLocks noChangeShapeType="1"/>
            </p:cNvSpPr>
            <p:nvPr/>
          </p:nvSpPr>
          <p:spPr bwMode="auto">
            <a:xfrm>
              <a:off x="1978" y="3399"/>
              <a:ext cx="6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6" name="Line 108">
              <a:extLst>
                <a:ext uri="{FF2B5EF4-FFF2-40B4-BE49-F238E27FC236}">
                  <a16:creationId xmlns:a16="http://schemas.microsoft.com/office/drawing/2014/main" id="{3D00A64E-6875-4CBB-B731-1BC884FD6004}"/>
                </a:ext>
              </a:extLst>
            </p:cNvPr>
            <p:cNvSpPr>
              <a:spLocks noChangeShapeType="1"/>
            </p:cNvSpPr>
            <p:nvPr/>
          </p:nvSpPr>
          <p:spPr bwMode="auto">
            <a:xfrm flipV="1">
              <a:off x="2615" y="3113"/>
              <a:ext cx="318" cy="28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67" name="Text Box 109">
              <a:extLst>
                <a:ext uri="{FF2B5EF4-FFF2-40B4-BE49-F238E27FC236}">
                  <a16:creationId xmlns:a16="http://schemas.microsoft.com/office/drawing/2014/main" id="{0505EF0C-1BFF-4A8B-9645-36119F001F07}"/>
                </a:ext>
              </a:extLst>
            </p:cNvPr>
            <p:cNvSpPr txBox="1">
              <a:spLocks noChangeArrowheads="1"/>
            </p:cNvSpPr>
            <p:nvPr/>
          </p:nvSpPr>
          <p:spPr bwMode="auto">
            <a:xfrm>
              <a:off x="1659" y="3929"/>
              <a:ext cx="2442" cy="28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2000">
                  <a:solidFill>
                    <a:schemeClr val="accent2"/>
                  </a:solidFill>
                  <a:latin typeface="华文新魏" panose="02010800040101010101" pitchFamily="2" charset="-122"/>
                  <a:ea typeface="华文新魏" panose="02010800040101010101" pitchFamily="2" charset="-122"/>
                </a:rPr>
                <a:t>使用同一位移指针的文件共享</a:t>
              </a:r>
            </a:p>
          </p:txBody>
        </p:sp>
        <p:sp>
          <p:nvSpPr>
            <p:cNvPr id="26668" name="Text Box 7">
              <a:extLst>
                <a:ext uri="{FF2B5EF4-FFF2-40B4-BE49-F238E27FC236}">
                  <a16:creationId xmlns:a16="http://schemas.microsoft.com/office/drawing/2014/main" id="{0EFE3F5D-C1BC-4869-87B1-F4166505F4A4}"/>
                </a:ext>
              </a:extLst>
            </p:cNvPr>
            <p:cNvSpPr txBox="1">
              <a:spLocks noChangeArrowheads="1"/>
            </p:cNvSpPr>
            <p:nvPr/>
          </p:nvSpPr>
          <p:spPr bwMode="auto">
            <a:xfrm>
              <a:off x="3040" y="1397"/>
              <a:ext cx="318" cy="2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fp</a:t>
              </a:r>
            </a:p>
          </p:txBody>
        </p:sp>
        <p:sp>
          <p:nvSpPr>
            <p:cNvPr id="26669" name="Text Box 8">
              <a:extLst>
                <a:ext uri="{FF2B5EF4-FFF2-40B4-BE49-F238E27FC236}">
                  <a16:creationId xmlns:a16="http://schemas.microsoft.com/office/drawing/2014/main" id="{F97F72AD-8351-4AEF-9B06-11ED22D742C5}"/>
                </a:ext>
              </a:extLst>
            </p:cNvPr>
            <p:cNvSpPr txBox="1">
              <a:spLocks noChangeArrowheads="1"/>
            </p:cNvSpPr>
            <p:nvPr/>
          </p:nvSpPr>
          <p:spPr bwMode="auto">
            <a:xfrm>
              <a:off x="1659" y="1397"/>
              <a:ext cx="319" cy="2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fp</a:t>
              </a:r>
            </a:p>
          </p:txBody>
        </p:sp>
        <p:sp>
          <p:nvSpPr>
            <p:cNvPr id="26670" name="Text Box 12">
              <a:extLst>
                <a:ext uri="{FF2B5EF4-FFF2-40B4-BE49-F238E27FC236}">
                  <a16:creationId xmlns:a16="http://schemas.microsoft.com/office/drawing/2014/main" id="{B8A96E80-4F56-422C-B5CB-864CF534BCD0}"/>
                </a:ext>
              </a:extLst>
            </p:cNvPr>
            <p:cNvSpPr txBox="1">
              <a:spLocks noChangeArrowheads="1"/>
            </p:cNvSpPr>
            <p:nvPr/>
          </p:nvSpPr>
          <p:spPr bwMode="auto">
            <a:xfrm>
              <a:off x="385" y="1326"/>
              <a:ext cx="635" cy="42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a:solidFill>
                    <a:schemeClr val="accent2"/>
                  </a:solidFill>
                  <a:latin typeface="华文新魏" panose="02010800040101010101" pitchFamily="2" charset="-122"/>
                  <a:ea typeface="华文新魏" panose="02010800040101010101" pitchFamily="2" charset="-122"/>
                </a:rPr>
                <a:t>父进程的打开文件表</a:t>
              </a:r>
            </a:p>
          </p:txBody>
        </p:sp>
        <p:sp>
          <p:nvSpPr>
            <p:cNvPr id="26671" name="Text Box 13">
              <a:extLst>
                <a:ext uri="{FF2B5EF4-FFF2-40B4-BE49-F238E27FC236}">
                  <a16:creationId xmlns:a16="http://schemas.microsoft.com/office/drawing/2014/main" id="{5E043840-BF7A-4761-BACB-0AF75381F98E}"/>
                </a:ext>
              </a:extLst>
            </p:cNvPr>
            <p:cNvSpPr txBox="1">
              <a:spLocks noChangeArrowheads="1"/>
            </p:cNvSpPr>
            <p:nvPr/>
          </p:nvSpPr>
          <p:spPr bwMode="auto">
            <a:xfrm>
              <a:off x="1659" y="1755"/>
              <a:ext cx="425" cy="21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6672" name="Line 14">
              <a:extLst>
                <a:ext uri="{FF2B5EF4-FFF2-40B4-BE49-F238E27FC236}">
                  <a16:creationId xmlns:a16="http://schemas.microsoft.com/office/drawing/2014/main" id="{1C5BD5F8-058E-4083-BCC2-17EA55E158EE}"/>
                </a:ext>
              </a:extLst>
            </p:cNvPr>
            <p:cNvSpPr>
              <a:spLocks noChangeShapeType="1"/>
            </p:cNvSpPr>
            <p:nvPr/>
          </p:nvSpPr>
          <p:spPr bwMode="auto">
            <a:xfrm>
              <a:off x="1447" y="968"/>
              <a:ext cx="0" cy="10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3" name="Line 15">
              <a:extLst>
                <a:ext uri="{FF2B5EF4-FFF2-40B4-BE49-F238E27FC236}">
                  <a16:creationId xmlns:a16="http://schemas.microsoft.com/office/drawing/2014/main" id="{A25EAD9B-099F-4C8E-A428-2EADABBEF85C}"/>
                </a:ext>
              </a:extLst>
            </p:cNvPr>
            <p:cNvSpPr>
              <a:spLocks noChangeShapeType="1"/>
            </p:cNvSpPr>
            <p:nvPr/>
          </p:nvSpPr>
          <p:spPr bwMode="auto">
            <a:xfrm>
              <a:off x="2190" y="968"/>
              <a:ext cx="0" cy="10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4" name="Text Box 16">
              <a:extLst>
                <a:ext uri="{FF2B5EF4-FFF2-40B4-BE49-F238E27FC236}">
                  <a16:creationId xmlns:a16="http://schemas.microsoft.com/office/drawing/2014/main" id="{76B5C11E-1E55-407E-903E-698A27B547E1}"/>
                </a:ext>
              </a:extLst>
            </p:cNvPr>
            <p:cNvSpPr txBox="1">
              <a:spLocks noChangeArrowheads="1"/>
            </p:cNvSpPr>
            <p:nvPr/>
          </p:nvSpPr>
          <p:spPr bwMode="auto">
            <a:xfrm>
              <a:off x="1659" y="1040"/>
              <a:ext cx="425" cy="12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6675" name="Line 17">
              <a:extLst>
                <a:ext uri="{FF2B5EF4-FFF2-40B4-BE49-F238E27FC236}">
                  <a16:creationId xmlns:a16="http://schemas.microsoft.com/office/drawing/2014/main" id="{F873F4A2-B184-4699-94F5-55DABF055B19}"/>
                </a:ext>
              </a:extLst>
            </p:cNvPr>
            <p:cNvSpPr>
              <a:spLocks noChangeShapeType="1"/>
            </p:cNvSpPr>
            <p:nvPr/>
          </p:nvSpPr>
          <p:spPr bwMode="auto">
            <a:xfrm>
              <a:off x="1447" y="1183"/>
              <a:ext cx="7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6" name="Line 18">
              <a:extLst>
                <a:ext uri="{FF2B5EF4-FFF2-40B4-BE49-F238E27FC236}">
                  <a16:creationId xmlns:a16="http://schemas.microsoft.com/office/drawing/2014/main" id="{D1344D49-8F06-4B89-BD85-3C88011E6994}"/>
                </a:ext>
              </a:extLst>
            </p:cNvPr>
            <p:cNvSpPr>
              <a:spLocks noChangeShapeType="1"/>
            </p:cNvSpPr>
            <p:nvPr/>
          </p:nvSpPr>
          <p:spPr bwMode="auto">
            <a:xfrm>
              <a:off x="1447" y="1397"/>
              <a:ext cx="7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7" name="Line 19">
              <a:extLst>
                <a:ext uri="{FF2B5EF4-FFF2-40B4-BE49-F238E27FC236}">
                  <a16:creationId xmlns:a16="http://schemas.microsoft.com/office/drawing/2014/main" id="{D7CB05DB-F8BE-4172-B3E8-462ACB8E8F43}"/>
                </a:ext>
              </a:extLst>
            </p:cNvPr>
            <p:cNvSpPr>
              <a:spLocks noChangeShapeType="1"/>
            </p:cNvSpPr>
            <p:nvPr/>
          </p:nvSpPr>
          <p:spPr bwMode="auto">
            <a:xfrm>
              <a:off x="1447" y="1612"/>
              <a:ext cx="7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8" name="Line 20">
              <a:extLst>
                <a:ext uri="{FF2B5EF4-FFF2-40B4-BE49-F238E27FC236}">
                  <a16:creationId xmlns:a16="http://schemas.microsoft.com/office/drawing/2014/main" id="{211BB00E-5BB2-4CB5-96B7-55F9ED77DA5F}"/>
                </a:ext>
              </a:extLst>
            </p:cNvPr>
            <p:cNvSpPr>
              <a:spLocks noChangeShapeType="1"/>
            </p:cNvSpPr>
            <p:nvPr/>
          </p:nvSpPr>
          <p:spPr bwMode="auto">
            <a:xfrm>
              <a:off x="1447" y="1755"/>
              <a:ext cx="7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9" name="Text Box 21">
              <a:extLst>
                <a:ext uri="{FF2B5EF4-FFF2-40B4-BE49-F238E27FC236}">
                  <a16:creationId xmlns:a16="http://schemas.microsoft.com/office/drawing/2014/main" id="{0645B361-2BB4-4F04-AA2F-FF8EF9687AAC}"/>
                </a:ext>
              </a:extLst>
            </p:cNvPr>
            <p:cNvSpPr txBox="1">
              <a:spLocks noChangeArrowheads="1"/>
            </p:cNvSpPr>
            <p:nvPr/>
          </p:nvSpPr>
          <p:spPr bwMode="auto">
            <a:xfrm>
              <a:off x="1565" y="709"/>
              <a:ext cx="589" cy="21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  </a:t>
              </a:r>
              <a:r>
                <a:rPr lang="zh-CN" altLang="en-US" sz="1400">
                  <a:solidFill>
                    <a:schemeClr val="accent2"/>
                  </a:solidFill>
                  <a:latin typeface="华文新魏" panose="02010800040101010101" pitchFamily="2" charset="-122"/>
                  <a:ea typeface="华文新魏" panose="02010800040101010101" pitchFamily="2" charset="-122"/>
                </a:rPr>
                <a:t>父进程</a:t>
              </a:r>
            </a:p>
          </p:txBody>
        </p:sp>
        <p:sp>
          <p:nvSpPr>
            <p:cNvPr id="26680" name="Text Box 22">
              <a:extLst>
                <a:ext uri="{FF2B5EF4-FFF2-40B4-BE49-F238E27FC236}">
                  <a16:creationId xmlns:a16="http://schemas.microsoft.com/office/drawing/2014/main" id="{F52D2166-3DE8-4E23-B7DB-114035CC49DE}"/>
                </a:ext>
              </a:extLst>
            </p:cNvPr>
            <p:cNvSpPr txBox="1">
              <a:spLocks noChangeArrowheads="1"/>
            </p:cNvSpPr>
            <p:nvPr/>
          </p:nvSpPr>
          <p:spPr bwMode="auto">
            <a:xfrm>
              <a:off x="1128" y="1397"/>
              <a:ext cx="319" cy="2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fd</a:t>
              </a:r>
            </a:p>
          </p:txBody>
        </p:sp>
        <p:sp>
          <p:nvSpPr>
            <p:cNvPr id="26681" name="Text Box 24">
              <a:extLst>
                <a:ext uri="{FF2B5EF4-FFF2-40B4-BE49-F238E27FC236}">
                  <a16:creationId xmlns:a16="http://schemas.microsoft.com/office/drawing/2014/main" id="{30043DA7-7630-4593-9805-9906E03911E2}"/>
                </a:ext>
              </a:extLst>
            </p:cNvPr>
            <p:cNvSpPr txBox="1">
              <a:spLocks noChangeArrowheads="1"/>
            </p:cNvSpPr>
            <p:nvPr/>
          </p:nvSpPr>
          <p:spPr bwMode="auto">
            <a:xfrm>
              <a:off x="3677" y="1397"/>
              <a:ext cx="318" cy="2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fd</a:t>
              </a:r>
            </a:p>
          </p:txBody>
        </p:sp>
        <p:sp>
          <p:nvSpPr>
            <p:cNvPr id="26682" name="Text Box 25">
              <a:extLst>
                <a:ext uri="{FF2B5EF4-FFF2-40B4-BE49-F238E27FC236}">
                  <a16:creationId xmlns:a16="http://schemas.microsoft.com/office/drawing/2014/main" id="{80978EFB-51A6-4AB1-9A0F-AC2E19E83407}"/>
                </a:ext>
              </a:extLst>
            </p:cNvPr>
            <p:cNvSpPr txBox="1">
              <a:spLocks noChangeArrowheads="1"/>
            </p:cNvSpPr>
            <p:nvPr/>
          </p:nvSpPr>
          <p:spPr bwMode="auto">
            <a:xfrm>
              <a:off x="3146" y="1755"/>
              <a:ext cx="424" cy="21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6683" name="Line 26">
              <a:extLst>
                <a:ext uri="{FF2B5EF4-FFF2-40B4-BE49-F238E27FC236}">
                  <a16:creationId xmlns:a16="http://schemas.microsoft.com/office/drawing/2014/main" id="{8C857C5D-6903-4DBE-A79B-75FADA4E96B1}"/>
                </a:ext>
              </a:extLst>
            </p:cNvPr>
            <p:cNvSpPr>
              <a:spLocks noChangeShapeType="1"/>
            </p:cNvSpPr>
            <p:nvPr/>
          </p:nvSpPr>
          <p:spPr bwMode="auto">
            <a:xfrm>
              <a:off x="2933" y="968"/>
              <a:ext cx="0" cy="10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84" name="Line 27">
              <a:extLst>
                <a:ext uri="{FF2B5EF4-FFF2-40B4-BE49-F238E27FC236}">
                  <a16:creationId xmlns:a16="http://schemas.microsoft.com/office/drawing/2014/main" id="{7BA27319-2AF8-4B04-A321-F81C43181DFF}"/>
                </a:ext>
              </a:extLst>
            </p:cNvPr>
            <p:cNvSpPr>
              <a:spLocks noChangeShapeType="1"/>
            </p:cNvSpPr>
            <p:nvPr/>
          </p:nvSpPr>
          <p:spPr bwMode="auto">
            <a:xfrm>
              <a:off x="3677" y="968"/>
              <a:ext cx="0" cy="10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85" name="Text Box 28">
              <a:extLst>
                <a:ext uri="{FF2B5EF4-FFF2-40B4-BE49-F238E27FC236}">
                  <a16:creationId xmlns:a16="http://schemas.microsoft.com/office/drawing/2014/main" id="{25A3BC12-3E85-4982-A8C6-AA32ABCFFADC}"/>
                </a:ext>
              </a:extLst>
            </p:cNvPr>
            <p:cNvSpPr txBox="1">
              <a:spLocks noChangeArrowheads="1"/>
            </p:cNvSpPr>
            <p:nvPr/>
          </p:nvSpPr>
          <p:spPr bwMode="auto">
            <a:xfrm>
              <a:off x="3146" y="1040"/>
              <a:ext cx="424" cy="12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6686" name="Line 29">
              <a:extLst>
                <a:ext uri="{FF2B5EF4-FFF2-40B4-BE49-F238E27FC236}">
                  <a16:creationId xmlns:a16="http://schemas.microsoft.com/office/drawing/2014/main" id="{773C0AAF-D18E-4AB8-A68E-F03DA8C0AFC0}"/>
                </a:ext>
              </a:extLst>
            </p:cNvPr>
            <p:cNvSpPr>
              <a:spLocks noChangeShapeType="1"/>
            </p:cNvSpPr>
            <p:nvPr/>
          </p:nvSpPr>
          <p:spPr bwMode="auto">
            <a:xfrm>
              <a:off x="2933" y="1183"/>
              <a:ext cx="7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87" name="Line 30">
              <a:extLst>
                <a:ext uri="{FF2B5EF4-FFF2-40B4-BE49-F238E27FC236}">
                  <a16:creationId xmlns:a16="http://schemas.microsoft.com/office/drawing/2014/main" id="{269C59BA-A081-4AEA-B700-7701CB6F6896}"/>
                </a:ext>
              </a:extLst>
            </p:cNvPr>
            <p:cNvSpPr>
              <a:spLocks noChangeShapeType="1"/>
            </p:cNvSpPr>
            <p:nvPr/>
          </p:nvSpPr>
          <p:spPr bwMode="auto">
            <a:xfrm>
              <a:off x="2933" y="1612"/>
              <a:ext cx="7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88" name="Line 31">
              <a:extLst>
                <a:ext uri="{FF2B5EF4-FFF2-40B4-BE49-F238E27FC236}">
                  <a16:creationId xmlns:a16="http://schemas.microsoft.com/office/drawing/2014/main" id="{C6342324-614D-43C2-8DB1-1ED16573F372}"/>
                </a:ext>
              </a:extLst>
            </p:cNvPr>
            <p:cNvSpPr>
              <a:spLocks noChangeShapeType="1"/>
            </p:cNvSpPr>
            <p:nvPr/>
          </p:nvSpPr>
          <p:spPr bwMode="auto">
            <a:xfrm>
              <a:off x="2933" y="1755"/>
              <a:ext cx="7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89" name="AutoShape 33">
              <a:extLst>
                <a:ext uri="{FF2B5EF4-FFF2-40B4-BE49-F238E27FC236}">
                  <a16:creationId xmlns:a16="http://schemas.microsoft.com/office/drawing/2014/main" id="{AE9906DC-A7EE-4CAC-897E-FED9F483956C}"/>
                </a:ext>
              </a:extLst>
            </p:cNvPr>
            <p:cNvSpPr>
              <a:spLocks/>
            </p:cNvSpPr>
            <p:nvPr/>
          </p:nvSpPr>
          <p:spPr bwMode="auto">
            <a:xfrm>
              <a:off x="1022" y="968"/>
              <a:ext cx="212" cy="1001"/>
            </a:xfrm>
            <a:prstGeom prst="leftBrace">
              <a:avLst>
                <a:gd name="adj1" fmla="val 39347"/>
                <a:gd name="adj2" fmla="val 50000"/>
              </a:avLst>
            </a:prstGeom>
            <a:noFill/>
            <a:ln w="9525">
              <a:solidFill>
                <a:srgbClr val="000000"/>
              </a:solidFill>
              <a:round/>
              <a:headEnd/>
              <a:tailEnd/>
            </a:ln>
            <a:extLst>
              <a:ext uri="{909E8E84-426E-40DD-AFC4-6F175D3DCCD1}">
                <a14:hiddenFill xmlns:a14="http://schemas.microsoft.com/office/drawing/2010/main">
                  <a:solidFill>
                    <a:srgbClr val="FFCC66"/>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26690" name="Text Box 34">
              <a:extLst>
                <a:ext uri="{FF2B5EF4-FFF2-40B4-BE49-F238E27FC236}">
                  <a16:creationId xmlns:a16="http://schemas.microsoft.com/office/drawing/2014/main" id="{E05504FA-A570-4335-B87F-51E65B116D42}"/>
                </a:ext>
              </a:extLst>
            </p:cNvPr>
            <p:cNvSpPr txBox="1">
              <a:spLocks noChangeArrowheads="1"/>
            </p:cNvSpPr>
            <p:nvPr/>
          </p:nvSpPr>
          <p:spPr bwMode="auto">
            <a:xfrm>
              <a:off x="4105" y="1253"/>
              <a:ext cx="771" cy="3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a:solidFill>
                    <a:schemeClr val="accent2"/>
                  </a:solidFill>
                  <a:latin typeface="华文新魏" panose="02010800040101010101" pitchFamily="2" charset="-122"/>
                  <a:ea typeface="华文新魏" panose="02010800040101010101" pitchFamily="2" charset="-122"/>
                </a:rPr>
                <a:t>子进程的打开文件表</a:t>
              </a:r>
            </a:p>
          </p:txBody>
        </p:sp>
        <p:sp>
          <p:nvSpPr>
            <p:cNvPr id="26691" name="Text Box 35">
              <a:extLst>
                <a:ext uri="{FF2B5EF4-FFF2-40B4-BE49-F238E27FC236}">
                  <a16:creationId xmlns:a16="http://schemas.microsoft.com/office/drawing/2014/main" id="{41A52C55-19A0-43C4-B235-85DC9D60CC8C}"/>
                </a:ext>
              </a:extLst>
            </p:cNvPr>
            <p:cNvSpPr txBox="1">
              <a:spLocks noChangeArrowheads="1"/>
            </p:cNvSpPr>
            <p:nvPr/>
          </p:nvSpPr>
          <p:spPr bwMode="auto">
            <a:xfrm>
              <a:off x="3677" y="1397"/>
              <a:ext cx="318" cy="2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fd</a:t>
              </a:r>
            </a:p>
          </p:txBody>
        </p:sp>
        <p:sp>
          <p:nvSpPr>
            <p:cNvPr id="26692" name="Text Box 36">
              <a:extLst>
                <a:ext uri="{FF2B5EF4-FFF2-40B4-BE49-F238E27FC236}">
                  <a16:creationId xmlns:a16="http://schemas.microsoft.com/office/drawing/2014/main" id="{763BE918-1AA1-4658-99EE-14E6E40F7C12}"/>
                </a:ext>
              </a:extLst>
            </p:cNvPr>
            <p:cNvSpPr txBox="1">
              <a:spLocks noChangeArrowheads="1"/>
            </p:cNvSpPr>
            <p:nvPr/>
          </p:nvSpPr>
          <p:spPr bwMode="auto">
            <a:xfrm>
              <a:off x="3146" y="1755"/>
              <a:ext cx="424" cy="21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6693" name="Line 37">
              <a:extLst>
                <a:ext uri="{FF2B5EF4-FFF2-40B4-BE49-F238E27FC236}">
                  <a16:creationId xmlns:a16="http://schemas.microsoft.com/office/drawing/2014/main" id="{B0562797-D17E-40CF-AE64-22C0730A7C73}"/>
                </a:ext>
              </a:extLst>
            </p:cNvPr>
            <p:cNvSpPr>
              <a:spLocks noChangeShapeType="1"/>
            </p:cNvSpPr>
            <p:nvPr/>
          </p:nvSpPr>
          <p:spPr bwMode="auto">
            <a:xfrm>
              <a:off x="2933" y="968"/>
              <a:ext cx="0" cy="10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4" name="Line 38">
              <a:extLst>
                <a:ext uri="{FF2B5EF4-FFF2-40B4-BE49-F238E27FC236}">
                  <a16:creationId xmlns:a16="http://schemas.microsoft.com/office/drawing/2014/main" id="{748B0721-4E3E-42E3-9E97-72638EF90B27}"/>
                </a:ext>
              </a:extLst>
            </p:cNvPr>
            <p:cNvSpPr>
              <a:spLocks noChangeShapeType="1"/>
            </p:cNvSpPr>
            <p:nvPr/>
          </p:nvSpPr>
          <p:spPr bwMode="auto">
            <a:xfrm>
              <a:off x="3677" y="968"/>
              <a:ext cx="0" cy="10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5" name="Text Box 39">
              <a:extLst>
                <a:ext uri="{FF2B5EF4-FFF2-40B4-BE49-F238E27FC236}">
                  <a16:creationId xmlns:a16="http://schemas.microsoft.com/office/drawing/2014/main" id="{75311643-BD42-484F-BB80-01CFDAB48152}"/>
                </a:ext>
              </a:extLst>
            </p:cNvPr>
            <p:cNvSpPr txBox="1">
              <a:spLocks noChangeArrowheads="1"/>
            </p:cNvSpPr>
            <p:nvPr/>
          </p:nvSpPr>
          <p:spPr bwMode="auto">
            <a:xfrm>
              <a:off x="3146" y="1040"/>
              <a:ext cx="424" cy="12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6696" name="Line 40">
              <a:extLst>
                <a:ext uri="{FF2B5EF4-FFF2-40B4-BE49-F238E27FC236}">
                  <a16:creationId xmlns:a16="http://schemas.microsoft.com/office/drawing/2014/main" id="{318AC6FA-591B-4865-955D-5D3F462AC225}"/>
                </a:ext>
              </a:extLst>
            </p:cNvPr>
            <p:cNvSpPr>
              <a:spLocks noChangeShapeType="1"/>
            </p:cNvSpPr>
            <p:nvPr/>
          </p:nvSpPr>
          <p:spPr bwMode="auto">
            <a:xfrm>
              <a:off x="2933" y="1183"/>
              <a:ext cx="7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7" name="Line 41">
              <a:extLst>
                <a:ext uri="{FF2B5EF4-FFF2-40B4-BE49-F238E27FC236}">
                  <a16:creationId xmlns:a16="http://schemas.microsoft.com/office/drawing/2014/main" id="{E3EB3F4E-0878-42D8-A0FA-B46D55442D97}"/>
                </a:ext>
              </a:extLst>
            </p:cNvPr>
            <p:cNvSpPr>
              <a:spLocks noChangeShapeType="1"/>
            </p:cNvSpPr>
            <p:nvPr/>
          </p:nvSpPr>
          <p:spPr bwMode="auto">
            <a:xfrm>
              <a:off x="2933" y="1397"/>
              <a:ext cx="7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8" name="Line 42">
              <a:extLst>
                <a:ext uri="{FF2B5EF4-FFF2-40B4-BE49-F238E27FC236}">
                  <a16:creationId xmlns:a16="http://schemas.microsoft.com/office/drawing/2014/main" id="{18DDD525-B2BB-42DB-BF80-337CFE77952C}"/>
                </a:ext>
              </a:extLst>
            </p:cNvPr>
            <p:cNvSpPr>
              <a:spLocks noChangeShapeType="1"/>
            </p:cNvSpPr>
            <p:nvPr/>
          </p:nvSpPr>
          <p:spPr bwMode="auto">
            <a:xfrm>
              <a:off x="2933" y="1612"/>
              <a:ext cx="7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9" name="Line 43">
              <a:extLst>
                <a:ext uri="{FF2B5EF4-FFF2-40B4-BE49-F238E27FC236}">
                  <a16:creationId xmlns:a16="http://schemas.microsoft.com/office/drawing/2014/main" id="{F7797507-7F26-4611-94C0-1E9C81141E0D}"/>
                </a:ext>
              </a:extLst>
            </p:cNvPr>
            <p:cNvSpPr>
              <a:spLocks noChangeShapeType="1"/>
            </p:cNvSpPr>
            <p:nvPr/>
          </p:nvSpPr>
          <p:spPr bwMode="auto">
            <a:xfrm>
              <a:off x="2933" y="1755"/>
              <a:ext cx="7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00" name="Text Box 44">
              <a:extLst>
                <a:ext uri="{FF2B5EF4-FFF2-40B4-BE49-F238E27FC236}">
                  <a16:creationId xmlns:a16="http://schemas.microsoft.com/office/drawing/2014/main" id="{0F512536-9954-44DD-AA38-52F16E2D545F}"/>
                </a:ext>
              </a:extLst>
            </p:cNvPr>
            <p:cNvSpPr txBox="1">
              <a:spLocks noChangeArrowheads="1"/>
            </p:cNvSpPr>
            <p:nvPr/>
          </p:nvSpPr>
          <p:spPr bwMode="auto">
            <a:xfrm>
              <a:off x="2963" y="709"/>
              <a:ext cx="643" cy="21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     </a:t>
              </a:r>
              <a:r>
                <a:rPr lang="zh-CN" altLang="en-US" sz="1400">
                  <a:solidFill>
                    <a:schemeClr val="accent2"/>
                  </a:solidFill>
                  <a:latin typeface="华文新魏" panose="02010800040101010101" pitchFamily="2" charset="-122"/>
                  <a:ea typeface="华文新魏" panose="02010800040101010101" pitchFamily="2" charset="-122"/>
                </a:rPr>
                <a:t>子进程</a:t>
              </a:r>
            </a:p>
          </p:txBody>
        </p:sp>
        <p:sp>
          <p:nvSpPr>
            <p:cNvPr id="26701" name="AutoShape 45">
              <a:extLst>
                <a:ext uri="{FF2B5EF4-FFF2-40B4-BE49-F238E27FC236}">
                  <a16:creationId xmlns:a16="http://schemas.microsoft.com/office/drawing/2014/main" id="{FEAA7289-CD7A-4486-8F01-5FD332206DE8}"/>
                </a:ext>
              </a:extLst>
            </p:cNvPr>
            <p:cNvSpPr>
              <a:spLocks/>
            </p:cNvSpPr>
            <p:nvPr/>
          </p:nvSpPr>
          <p:spPr bwMode="auto">
            <a:xfrm>
              <a:off x="3889" y="968"/>
              <a:ext cx="212" cy="1001"/>
            </a:xfrm>
            <a:prstGeom prst="rightBrace">
              <a:avLst>
                <a:gd name="adj1" fmla="val 39347"/>
                <a:gd name="adj2" fmla="val 50000"/>
              </a:avLst>
            </a:prstGeom>
            <a:noFill/>
            <a:ln w="9525">
              <a:solidFill>
                <a:srgbClr val="000000"/>
              </a:solidFill>
              <a:round/>
              <a:headEnd/>
              <a:tailEnd/>
            </a:ln>
            <a:extLst>
              <a:ext uri="{909E8E84-426E-40DD-AFC4-6F175D3DCCD1}">
                <a14:hiddenFill xmlns:a14="http://schemas.microsoft.com/office/drawing/2010/main">
                  <a:solidFill>
                    <a:srgbClr val="FFCC66"/>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26702" name="Line 89">
              <a:extLst>
                <a:ext uri="{FF2B5EF4-FFF2-40B4-BE49-F238E27FC236}">
                  <a16:creationId xmlns:a16="http://schemas.microsoft.com/office/drawing/2014/main" id="{53A9CB87-570E-43AE-8C77-F7AF73A4E826}"/>
                </a:ext>
              </a:extLst>
            </p:cNvPr>
            <p:cNvSpPr>
              <a:spLocks noChangeShapeType="1"/>
            </p:cNvSpPr>
            <p:nvPr/>
          </p:nvSpPr>
          <p:spPr bwMode="auto">
            <a:xfrm>
              <a:off x="385" y="2184"/>
              <a:ext cx="456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03" name="Text Box 90">
              <a:extLst>
                <a:ext uri="{FF2B5EF4-FFF2-40B4-BE49-F238E27FC236}">
                  <a16:creationId xmlns:a16="http://schemas.microsoft.com/office/drawing/2014/main" id="{3C143372-602E-4782-A1DE-9EE977342BC9}"/>
                </a:ext>
              </a:extLst>
            </p:cNvPr>
            <p:cNvSpPr txBox="1">
              <a:spLocks noChangeArrowheads="1"/>
            </p:cNvSpPr>
            <p:nvPr/>
          </p:nvSpPr>
          <p:spPr bwMode="auto">
            <a:xfrm>
              <a:off x="4208" y="1898"/>
              <a:ext cx="849" cy="21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非驻留主存</a:t>
              </a:r>
            </a:p>
          </p:txBody>
        </p:sp>
        <p:sp>
          <p:nvSpPr>
            <p:cNvPr id="26704" name="Line 97">
              <a:extLst>
                <a:ext uri="{FF2B5EF4-FFF2-40B4-BE49-F238E27FC236}">
                  <a16:creationId xmlns:a16="http://schemas.microsoft.com/office/drawing/2014/main" id="{77F9795A-FA9C-4159-A39A-E05AAC2EB547}"/>
                </a:ext>
              </a:extLst>
            </p:cNvPr>
            <p:cNvSpPr>
              <a:spLocks noChangeShapeType="1"/>
            </p:cNvSpPr>
            <p:nvPr/>
          </p:nvSpPr>
          <p:spPr bwMode="auto">
            <a:xfrm>
              <a:off x="2721" y="1469"/>
              <a:ext cx="3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05" name="Line 102">
              <a:extLst>
                <a:ext uri="{FF2B5EF4-FFF2-40B4-BE49-F238E27FC236}">
                  <a16:creationId xmlns:a16="http://schemas.microsoft.com/office/drawing/2014/main" id="{AAC79606-CC09-4E7A-81BF-CEC325600185}"/>
                </a:ext>
              </a:extLst>
            </p:cNvPr>
            <p:cNvSpPr>
              <a:spLocks noChangeShapeType="1"/>
            </p:cNvSpPr>
            <p:nvPr/>
          </p:nvSpPr>
          <p:spPr bwMode="auto">
            <a:xfrm>
              <a:off x="1978" y="1469"/>
              <a:ext cx="4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06" name="Line 110">
              <a:extLst>
                <a:ext uri="{FF2B5EF4-FFF2-40B4-BE49-F238E27FC236}">
                  <a16:creationId xmlns:a16="http://schemas.microsoft.com/office/drawing/2014/main" id="{EA9B33A9-7900-447C-A104-B2F5BB6BBC31}"/>
                </a:ext>
              </a:extLst>
            </p:cNvPr>
            <p:cNvSpPr>
              <a:spLocks noChangeShapeType="1"/>
            </p:cNvSpPr>
            <p:nvPr/>
          </p:nvSpPr>
          <p:spPr bwMode="auto">
            <a:xfrm>
              <a:off x="1447" y="1969"/>
              <a:ext cx="7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07" name="Line 111">
              <a:extLst>
                <a:ext uri="{FF2B5EF4-FFF2-40B4-BE49-F238E27FC236}">
                  <a16:creationId xmlns:a16="http://schemas.microsoft.com/office/drawing/2014/main" id="{FB0B8C88-3E98-4499-AA93-E19AEC0F7C9C}"/>
                </a:ext>
              </a:extLst>
            </p:cNvPr>
            <p:cNvSpPr>
              <a:spLocks noChangeShapeType="1"/>
            </p:cNvSpPr>
            <p:nvPr/>
          </p:nvSpPr>
          <p:spPr bwMode="auto">
            <a:xfrm>
              <a:off x="1447" y="968"/>
              <a:ext cx="7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08" name="Line 112">
              <a:extLst>
                <a:ext uri="{FF2B5EF4-FFF2-40B4-BE49-F238E27FC236}">
                  <a16:creationId xmlns:a16="http://schemas.microsoft.com/office/drawing/2014/main" id="{4B96846F-1523-4410-A2E8-6286BA481CCF}"/>
                </a:ext>
              </a:extLst>
            </p:cNvPr>
            <p:cNvSpPr>
              <a:spLocks noChangeShapeType="1"/>
            </p:cNvSpPr>
            <p:nvPr/>
          </p:nvSpPr>
          <p:spPr bwMode="auto">
            <a:xfrm>
              <a:off x="2933" y="1969"/>
              <a:ext cx="7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09" name="Line 113">
              <a:extLst>
                <a:ext uri="{FF2B5EF4-FFF2-40B4-BE49-F238E27FC236}">
                  <a16:creationId xmlns:a16="http://schemas.microsoft.com/office/drawing/2014/main" id="{0D6623C4-08EE-4EEC-9C18-A58BBE426238}"/>
                </a:ext>
              </a:extLst>
            </p:cNvPr>
            <p:cNvSpPr>
              <a:spLocks noChangeShapeType="1"/>
            </p:cNvSpPr>
            <p:nvPr/>
          </p:nvSpPr>
          <p:spPr bwMode="auto">
            <a:xfrm>
              <a:off x="2933" y="968"/>
              <a:ext cx="7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7E16E50-F6C4-49FC-AFA2-71EA1ECE981A}"/>
              </a:ext>
            </a:extLst>
          </p:cNvPr>
          <p:cNvSpPr>
            <a:spLocks noGrp="1" noChangeArrowheads="1"/>
          </p:cNvSpPr>
          <p:nvPr>
            <p:ph type="title"/>
          </p:nvPr>
        </p:nvSpPr>
        <p:spPr>
          <a:xfrm>
            <a:off x="685800" y="0"/>
            <a:ext cx="7772400" cy="1143000"/>
          </a:xfrm>
        </p:spPr>
        <p:txBody>
          <a:bodyPr/>
          <a:lstStyle/>
          <a:p>
            <a:pPr eaLnBrk="1" hangingPunct="1"/>
            <a:br>
              <a:rPr lang="en-US" altLang="zh-CN">
                <a:latin typeface="华文新魏" panose="02010800040101010101" pitchFamily="2" charset="-122"/>
                <a:ea typeface="华文新魏" panose="02010800040101010101" pitchFamily="2" charset="-122"/>
              </a:rPr>
            </a:br>
            <a:r>
              <a:rPr lang="zh-CN" altLang="en-US" sz="4800">
                <a:latin typeface="华文新魏" panose="02010800040101010101" pitchFamily="2" charset="-122"/>
                <a:ea typeface="华文新魏" panose="02010800040101010101" pitchFamily="2" charset="-122"/>
              </a:rPr>
              <a:t>文件的动态共享</a:t>
            </a:r>
            <a:r>
              <a:rPr lang="en-US" altLang="zh-CN" sz="4800">
                <a:latin typeface="华文新魏" panose="02010800040101010101" pitchFamily="2" charset="-122"/>
                <a:ea typeface="华文新魏" panose="02010800040101010101" pitchFamily="2" charset="-122"/>
              </a:rPr>
              <a:t>(4)</a:t>
            </a:r>
            <a:r>
              <a:rPr lang="en-US" altLang="zh-CN">
                <a:latin typeface="华文新魏" panose="02010800040101010101" pitchFamily="2" charset="-122"/>
                <a:ea typeface="华文新魏" panose="02010800040101010101" pitchFamily="2" charset="-122"/>
              </a:rPr>
              <a:t> </a:t>
            </a:r>
          </a:p>
        </p:txBody>
      </p:sp>
      <p:sp>
        <p:nvSpPr>
          <p:cNvPr id="27651" name="Rectangle 3">
            <a:extLst>
              <a:ext uri="{FF2B5EF4-FFF2-40B4-BE49-F238E27FC236}">
                <a16:creationId xmlns:a16="http://schemas.microsoft.com/office/drawing/2014/main" id="{A2E2474D-D3CF-4CC7-A776-6538320627BE}"/>
              </a:ext>
            </a:extLst>
          </p:cNvPr>
          <p:cNvSpPr>
            <a:spLocks noGrp="1" noChangeArrowheads="1"/>
          </p:cNvSpPr>
          <p:nvPr>
            <p:ph type="body" idx="1"/>
          </p:nvPr>
        </p:nvSpPr>
        <p:spPr>
          <a:xfrm>
            <a:off x="914400" y="1371600"/>
            <a:ext cx="7467600" cy="4724400"/>
          </a:xfrm>
        </p:spPr>
        <p:txBody>
          <a:bodyPr/>
          <a:lstStyle/>
          <a:p>
            <a:pPr eaLnBrk="1" hangingPunct="1"/>
            <a:r>
              <a:rPr lang="zh-CN" altLang="en-US">
                <a:latin typeface="华文新魏" panose="02010800040101010101" pitchFamily="2" charset="-122"/>
                <a:ea typeface="华文新魏" panose="02010800040101010101" pitchFamily="2" charset="-122"/>
              </a:rPr>
              <a:t>多用户共享文件，每个希望独立地读、写文件，这时不能只设置一个读写位移指针，须为每个用户进程分别设置一个读、写位移指针。</a:t>
            </a:r>
          </a:p>
          <a:p>
            <a:pPr eaLnBrk="1" hangingPunct="1"/>
            <a:r>
              <a:rPr lang="zh-CN" altLang="en-US">
                <a:latin typeface="华文新魏" panose="02010800040101010101" pitchFamily="2" charset="-122"/>
                <a:ea typeface="华文新魏" panose="02010800040101010101" pitchFamily="2" charset="-122"/>
              </a:rPr>
              <a:t>位移指针应放在每个进程用户打开文件表的表目中。这样，当一个进程读、写文件，并修改位移指针时，另一个进程的位移指针不会随之改变，从而，使两个进程能独立地访问同一文件。 </a:t>
            </a: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78FD19E-35E7-41C4-8D9F-E9798C67FDBD}"/>
              </a:ext>
            </a:extLst>
          </p:cNvPr>
          <p:cNvSpPr>
            <a:spLocks noGrp="1" noChangeArrowheads="1"/>
          </p:cNvSpPr>
          <p:nvPr>
            <p:ph type="title"/>
          </p:nvPr>
        </p:nvSpPr>
        <p:spPr>
          <a:xfrm>
            <a:off x="7812088" y="260350"/>
            <a:ext cx="1296987" cy="5184775"/>
          </a:xfrm>
        </p:spPr>
        <p:txBody>
          <a:bodyPr/>
          <a:lstStyle/>
          <a:p>
            <a:pPr eaLnBrk="1" hangingPunct="1"/>
            <a:br>
              <a:rPr lang="en-US" altLang="zh-CN">
                <a:latin typeface="华文新魏" panose="02010800040101010101" pitchFamily="2" charset="-122"/>
                <a:ea typeface="华文新魏" panose="02010800040101010101" pitchFamily="2" charset="-122"/>
              </a:rPr>
            </a:br>
            <a:r>
              <a:rPr lang="zh-CN" altLang="en-US" sz="4800">
                <a:latin typeface="华文新魏" panose="02010800040101010101" pitchFamily="2" charset="-122"/>
                <a:ea typeface="华文新魏" panose="02010800040101010101" pitchFamily="2" charset="-122"/>
              </a:rPr>
              <a:t>文件的动态共享</a:t>
            </a:r>
            <a:r>
              <a:rPr lang="en-US" altLang="zh-CN" sz="4800">
                <a:latin typeface="华文新魏" panose="02010800040101010101" pitchFamily="2" charset="-122"/>
                <a:ea typeface="华文新魏" panose="02010800040101010101" pitchFamily="2" charset="-122"/>
              </a:rPr>
              <a:t>(5)</a:t>
            </a:r>
            <a:r>
              <a:rPr lang="en-US" altLang="zh-CN">
                <a:latin typeface="华文新魏" panose="02010800040101010101" pitchFamily="2" charset="-122"/>
                <a:ea typeface="华文新魏" panose="02010800040101010101" pitchFamily="2" charset="-122"/>
              </a:rPr>
              <a:t> </a:t>
            </a:r>
          </a:p>
        </p:txBody>
      </p:sp>
      <p:sp>
        <p:nvSpPr>
          <p:cNvPr id="28675" name="Rectangle 3">
            <a:extLst>
              <a:ext uri="{FF2B5EF4-FFF2-40B4-BE49-F238E27FC236}">
                <a16:creationId xmlns:a16="http://schemas.microsoft.com/office/drawing/2014/main" id="{E5B0A000-E80D-4CAC-99EE-16CAD5747C89}"/>
              </a:ext>
            </a:extLst>
          </p:cNvPr>
          <p:cNvSpPr>
            <a:spLocks noGrp="1" noChangeArrowheads="1"/>
          </p:cNvSpPr>
          <p:nvPr>
            <p:ph type="body" idx="1"/>
          </p:nvPr>
        </p:nvSpPr>
        <p:spPr>
          <a:xfrm>
            <a:off x="990600" y="1524000"/>
            <a:ext cx="7162800" cy="47244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p>
        </p:txBody>
      </p:sp>
      <p:sp>
        <p:nvSpPr>
          <p:cNvPr id="28676" name="Text Box 7">
            <a:extLst>
              <a:ext uri="{FF2B5EF4-FFF2-40B4-BE49-F238E27FC236}">
                <a16:creationId xmlns:a16="http://schemas.microsoft.com/office/drawing/2014/main" id="{CBAEE96C-B163-4DA7-8234-D5796AA6165B}"/>
              </a:ext>
            </a:extLst>
          </p:cNvPr>
          <p:cNvSpPr txBox="1">
            <a:spLocks noChangeArrowheads="1"/>
          </p:cNvSpPr>
          <p:nvPr/>
        </p:nvSpPr>
        <p:spPr bwMode="auto">
          <a:xfrm>
            <a:off x="1427163" y="4710113"/>
            <a:ext cx="552450" cy="3032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宋体" panose="02010600030101010101" pitchFamily="2" charset="-122"/>
              </a:rPr>
              <a:t>fda</a:t>
            </a:r>
            <a:endParaRPr lang="en-US" altLang="zh-CN" sz="1400">
              <a:solidFill>
                <a:schemeClr val="accent2"/>
              </a:solidFill>
            </a:endParaRPr>
          </a:p>
        </p:txBody>
      </p:sp>
      <p:sp>
        <p:nvSpPr>
          <p:cNvPr id="28677" name="Text Box 9">
            <a:extLst>
              <a:ext uri="{FF2B5EF4-FFF2-40B4-BE49-F238E27FC236}">
                <a16:creationId xmlns:a16="http://schemas.microsoft.com/office/drawing/2014/main" id="{BF8D6D0C-41A4-4CCD-A6A6-8CE1F4BEF386}"/>
              </a:ext>
            </a:extLst>
          </p:cNvPr>
          <p:cNvSpPr txBox="1">
            <a:spLocks noChangeArrowheads="1"/>
          </p:cNvSpPr>
          <p:nvPr/>
        </p:nvSpPr>
        <p:spPr bwMode="auto">
          <a:xfrm>
            <a:off x="1444625" y="3621088"/>
            <a:ext cx="1762125" cy="495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a:solidFill>
                  <a:schemeClr val="accent2"/>
                </a:solidFill>
                <a:latin typeface="华文新魏" panose="02010800040101010101" pitchFamily="2" charset="-122"/>
                <a:ea typeface="华文新魏" panose="02010800040101010101" pitchFamily="2" charset="-122"/>
              </a:rPr>
              <a:t>进程</a:t>
            </a:r>
            <a:r>
              <a:rPr lang="en-US" altLang="zh-CN" sz="1400">
                <a:solidFill>
                  <a:schemeClr val="accent2"/>
                </a:solidFill>
                <a:latin typeface="华文新魏" panose="02010800040101010101" pitchFamily="2" charset="-122"/>
                <a:ea typeface="华文新魏" panose="02010800040101010101" pitchFamily="2" charset="-122"/>
              </a:rPr>
              <a:t>A</a:t>
            </a:r>
            <a:r>
              <a:rPr lang="zh-CN" altLang="en-US" sz="1400">
                <a:solidFill>
                  <a:schemeClr val="accent2"/>
                </a:solidFill>
                <a:latin typeface="华文新魏" panose="02010800040101010101" pitchFamily="2" charset="-122"/>
                <a:ea typeface="华文新魏" panose="02010800040101010101" pitchFamily="2" charset="-122"/>
              </a:rPr>
              <a:t>的子进程</a:t>
            </a:r>
          </a:p>
          <a:p>
            <a:pPr eaLnBrk="1" hangingPunct="1"/>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8678" name="Text Box 35">
            <a:extLst>
              <a:ext uri="{FF2B5EF4-FFF2-40B4-BE49-F238E27FC236}">
                <a16:creationId xmlns:a16="http://schemas.microsoft.com/office/drawing/2014/main" id="{40AA4D89-B914-4D80-9153-F0EB09B44F11}"/>
              </a:ext>
            </a:extLst>
          </p:cNvPr>
          <p:cNvSpPr txBox="1">
            <a:spLocks noChangeArrowheads="1"/>
          </p:cNvSpPr>
          <p:nvPr/>
        </p:nvSpPr>
        <p:spPr bwMode="auto">
          <a:xfrm>
            <a:off x="6249988" y="2628900"/>
            <a:ext cx="1122362" cy="298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a:solidFill>
                <a:schemeClr val="accent2"/>
              </a:solidFill>
            </a:endParaRPr>
          </a:p>
        </p:txBody>
      </p:sp>
      <p:sp>
        <p:nvSpPr>
          <p:cNvPr id="28679" name="Text Box 36">
            <a:extLst>
              <a:ext uri="{FF2B5EF4-FFF2-40B4-BE49-F238E27FC236}">
                <a16:creationId xmlns:a16="http://schemas.microsoft.com/office/drawing/2014/main" id="{3D59FB3C-58A7-492B-ABA6-54BEE54DD0A2}"/>
              </a:ext>
            </a:extLst>
          </p:cNvPr>
          <p:cNvSpPr txBox="1">
            <a:spLocks noChangeArrowheads="1"/>
          </p:cNvSpPr>
          <p:nvPr/>
        </p:nvSpPr>
        <p:spPr bwMode="auto">
          <a:xfrm>
            <a:off x="6249988" y="2628900"/>
            <a:ext cx="1281112" cy="298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400">
                <a:solidFill>
                  <a:schemeClr val="accent2"/>
                </a:solidFill>
                <a:ea typeface="华文新魏" panose="02010800040101010101" pitchFamily="2" charset="-122"/>
              </a:rPr>
              <a:t>驻留主存</a:t>
            </a:r>
          </a:p>
        </p:txBody>
      </p:sp>
      <p:grpSp>
        <p:nvGrpSpPr>
          <p:cNvPr id="28680" name="Group 37">
            <a:extLst>
              <a:ext uri="{FF2B5EF4-FFF2-40B4-BE49-F238E27FC236}">
                <a16:creationId xmlns:a16="http://schemas.microsoft.com/office/drawing/2014/main" id="{9BD22050-B0B1-4649-B1A3-FB6627EBC1FB}"/>
              </a:ext>
            </a:extLst>
          </p:cNvPr>
          <p:cNvGrpSpPr>
            <a:grpSpLocks/>
          </p:cNvGrpSpPr>
          <p:nvPr/>
        </p:nvGrpSpPr>
        <p:grpSpPr bwMode="auto">
          <a:xfrm>
            <a:off x="5435600" y="2924175"/>
            <a:ext cx="2722563" cy="2079625"/>
            <a:chOff x="5580" y="5028"/>
            <a:chExt cx="3060" cy="3276"/>
          </a:xfrm>
        </p:grpSpPr>
        <p:sp>
          <p:nvSpPr>
            <p:cNvPr id="28778" name="Text Box 38">
              <a:extLst>
                <a:ext uri="{FF2B5EF4-FFF2-40B4-BE49-F238E27FC236}">
                  <a16:creationId xmlns:a16="http://schemas.microsoft.com/office/drawing/2014/main" id="{D26B1F36-4E87-4B1E-8F7C-913C7BAFDB69}"/>
                </a:ext>
              </a:extLst>
            </p:cNvPr>
            <p:cNvSpPr txBox="1">
              <a:spLocks noChangeArrowheads="1"/>
            </p:cNvSpPr>
            <p:nvPr/>
          </p:nvSpPr>
          <p:spPr bwMode="auto">
            <a:xfrm>
              <a:off x="5580" y="5028"/>
              <a:ext cx="1800" cy="4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000">
                  <a:solidFill>
                    <a:schemeClr val="accent2"/>
                  </a:solidFill>
                  <a:ea typeface="宋体" panose="02010600030101010101" pitchFamily="2" charset="-122"/>
                </a:rPr>
                <a:t>活动</a:t>
              </a:r>
              <a:r>
                <a:rPr lang="en-US" altLang="zh-CN" sz="1000">
                  <a:solidFill>
                    <a:schemeClr val="accent2"/>
                  </a:solidFill>
                  <a:ea typeface="宋体" panose="02010600030101010101" pitchFamily="2" charset="-122"/>
                </a:rPr>
                <a:t>inode</a:t>
              </a:r>
              <a:r>
                <a:rPr lang="zh-CN" altLang="en-US" sz="1000">
                  <a:solidFill>
                    <a:schemeClr val="accent2"/>
                  </a:solidFill>
                  <a:ea typeface="宋体" panose="02010600030101010101" pitchFamily="2" charset="-122"/>
                </a:rPr>
                <a:t>表</a:t>
              </a:r>
              <a:endParaRPr lang="zh-CN" altLang="en-US">
                <a:solidFill>
                  <a:schemeClr val="accent2"/>
                </a:solidFill>
              </a:endParaRPr>
            </a:p>
          </p:txBody>
        </p:sp>
        <p:sp>
          <p:nvSpPr>
            <p:cNvPr id="28779" name="Text Box 39">
              <a:extLst>
                <a:ext uri="{FF2B5EF4-FFF2-40B4-BE49-F238E27FC236}">
                  <a16:creationId xmlns:a16="http://schemas.microsoft.com/office/drawing/2014/main" id="{AF2D0536-ABD5-461F-9E49-7D49CFF1ACCA}"/>
                </a:ext>
              </a:extLst>
            </p:cNvPr>
            <p:cNvSpPr txBox="1">
              <a:spLocks noChangeArrowheads="1"/>
            </p:cNvSpPr>
            <p:nvPr/>
          </p:nvSpPr>
          <p:spPr bwMode="auto">
            <a:xfrm>
              <a:off x="5580" y="5028"/>
              <a:ext cx="1800" cy="4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活动</a:t>
              </a:r>
              <a:r>
                <a:rPr lang="en-US" altLang="zh-CN" sz="1400">
                  <a:solidFill>
                    <a:schemeClr val="accent2"/>
                  </a:solidFill>
                  <a:latin typeface="华文新魏" panose="02010800040101010101" pitchFamily="2" charset="-122"/>
                  <a:ea typeface="华文新魏" panose="02010800040101010101" pitchFamily="2" charset="-122"/>
                </a:rPr>
                <a:t>inode</a:t>
              </a:r>
              <a:r>
                <a:rPr lang="zh-CN" altLang="en-US" sz="1400">
                  <a:solidFill>
                    <a:schemeClr val="accent2"/>
                  </a:solidFill>
                  <a:latin typeface="华文新魏" panose="02010800040101010101" pitchFamily="2" charset="-122"/>
                  <a:ea typeface="华文新魏" panose="02010800040101010101" pitchFamily="2" charset="-122"/>
                </a:rPr>
                <a:t>表</a:t>
              </a:r>
            </a:p>
          </p:txBody>
        </p:sp>
        <p:grpSp>
          <p:nvGrpSpPr>
            <p:cNvPr id="28780" name="Group 40">
              <a:extLst>
                <a:ext uri="{FF2B5EF4-FFF2-40B4-BE49-F238E27FC236}">
                  <a16:creationId xmlns:a16="http://schemas.microsoft.com/office/drawing/2014/main" id="{F6751793-CCBD-4B56-9188-D3799032A4D1}"/>
                </a:ext>
              </a:extLst>
            </p:cNvPr>
            <p:cNvGrpSpPr>
              <a:grpSpLocks/>
            </p:cNvGrpSpPr>
            <p:nvPr/>
          </p:nvGrpSpPr>
          <p:grpSpPr bwMode="auto">
            <a:xfrm>
              <a:off x="5760" y="5340"/>
              <a:ext cx="1440" cy="2964"/>
              <a:chOff x="3240" y="1596"/>
              <a:chExt cx="1260" cy="2808"/>
            </a:xfrm>
          </p:grpSpPr>
          <p:sp>
            <p:nvSpPr>
              <p:cNvPr id="28784" name="Text Box 41">
                <a:extLst>
                  <a:ext uri="{FF2B5EF4-FFF2-40B4-BE49-F238E27FC236}">
                    <a16:creationId xmlns:a16="http://schemas.microsoft.com/office/drawing/2014/main" id="{667CCBD6-2EB2-42DC-9FF6-A459206E45EE}"/>
                  </a:ext>
                </a:extLst>
              </p:cNvPr>
              <p:cNvSpPr txBox="1">
                <a:spLocks noChangeArrowheads="1"/>
              </p:cNvSpPr>
              <p:nvPr/>
            </p:nvSpPr>
            <p:spPr bwMode="auto">
              <a:xfrm>
                <a:off x="3600" y="3624"/>
                <a:ext cx="720" cy="4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a:t>
                </a:r>
                <a:endParaRPr lang="en-US" altLang="zh-CN">
                  <a:solidFill>
                    <a:schemeClr val="accent2"/>
                  </a:solidFill>
                </a:endParaRPr>
              </a:p>
            </p:txBody>
          </p:sp>
          <p:sp>
            <p:nvSpPr>
              <p:cNvPr id="28785" name="Line 42">
                <a:extLst>
                  <a:ext uri="{FF2B5EF4-FFF2-40B4-BE49-F238E27FC236}">
                    <a16:creationId xmlns:a16="http://schemas.microsoft.com/office/drawing/2014/main" id="{E3028994-97A9-4DCE-8076-995CE406A917}"/>
                  </a:ext>
                </a:extLst>
              </p:cNvPr>
              <p:cNvSpPr>
                <a:spLocks noChangeShapeType="1"/>
              </p:cNvSpPr>
              <p:nvPr/>
            </p:nvSpPr>
            <p:spPr bwMode="auto">
              <a:xfrm>
                <a:off x="3240" y="1908"/>
                <a:ext cx="0" cy="2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86" name="Line 43">
                <a:extLst>
                  <a:ext uri="{FF2B5EF4-FFF2-40B4-BE49-F238E27FC236}">
                    <a16:creationId xmlns:a16="http://schemas.microsoft.com/office/drawing/2014/main" id="{CB085E12-2D73-4615-B376-AC707757B29E}"/>
                  </a:ext>
                </a:extLst>
              </p:cNvPr>
              <p:cNvSpPr>
                <a:spLocks noChangeShapeType="1"/>
              </p:cNvSpPr>
              <p:nvPr/>
            </p:nvSpPr>
            <p:spPr bwMode="auto">
              <a:xfrm>
                <a:off x="4500" y="1908"/>
                <a:ext cx="0" cy="2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787" name="Group 44">
                <a:extLst>
                  <a:ext uri="{FF2B5EF4-FFF2-40B4-BE49-F238E27FC236}">
                    <a16:creationId xmlns:a16="http://schemas.microsoft.com/office/drawing/2014/main" id="{63665C35-198B-469B-8871-B0F226AA9DBC}"/>
                  </a:ext>
                </a:extLst>
              </p:cNvPr>
              <p:cNvGrpSpPr>
                <a:grpSpLocks/>
              </p:cNvGrpSpPr>
              <p:nvPr/>
            </p:nvGrpSpPr>
            <p:grpSpPr bwMode="auto">
              <a:xfrm>
                <a:off x="3240" y="1596"/>
                <a:ext cx="1260" cy="468"/>
                <a:chOff x="3240" y="1596"/>
                <a:chExt cx="1260" cy="468"/>
              </a:xfrm>
            </p:grpSpPr>
            <p:sp>
              <p:nvSpPr>
                <p:cNvPr id="28799" name="Line 45">
                  <a:extLst>
                    <a:ext uri="{FF2B5EF4-FFF2-40B4-BE49-F238E27FC236}">
                      <a16:creationId xmlns:a16="http://schemas.microsoft.com/office/drawing/2014/main" id="{2C3494EA-830D-4E36-B074-8FC586D096C3}"/>
                    </a:ext>
                  </a:extLst>
                </p:cNvPr>
                <p:cNvSpPr>
                  <a:spLocks noChangeShapeType="1"/>
                </p:cNvSpPr>
                <p:nvPr/>
              </p:nvSpPr>
              <p:spPr bwMode="auto">
                <a:xfrm>
                  <a:off x="32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00" name="Line 46">
                  <a:extLst>
                    <a:ext uri="{FF2B5EF4-FFF2-40B4-BE49-F238E27FC236}">
                      <a16:creationId xmlns:a16="http://schemas.microsoft.com/office/drawing/2014/main" id="{23BEB78A-2341-4366-BB24-0E6EAF4A3389}"/>
                    </a:ext>
                  </a:extLst>
                </p:cNvPr>
                <p:cNvSpPr>
                  <a:spLocks noChangeShapeType="1"/>
                </p:cNvSpPr>
                <p:nvPr/>
              </p:nvSpPr>
              <p:spPr bwMode="auto">
                <a:xfrm flipV="1">
                  <a:off x="3600" y="159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01" name="Line 47">
                  <a:extLst>
                    <a:ext uri="{FF2B5EF4-FFF2-40B4-BE49-F238E27FC236}">
                      <a16:creationId xmlns:a16="http://schemas.microsoft.com/office/drawing/2014/main" id="{96C729E4-1451-45D7-A84D-BFE533C5121B}"/>
                    </a:ext>
                  </a:extLst>
                </p:cNvPr>
                <p:cNvSpPr>
                  <a:spLocks noChangeShapeType="1"/>
                </p:cNvSpPr>
                <p:nvPr/>
              </p:nvSpPr>
              <p:spPr bwMode="auto">
                <a:xfrm>
                  <a:off x="3780" y="1596"/>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02" name="Line 48">
                  <a:extLst>
                    <a:ext uri="{FF2B5EF4-FFF2-40B4-BE49-F238E27FC236}">
                      <a16:creationId xmlns:a16="http://schemas.microsoft.com/office/drawing/2014/main" id="{C50C5222-0B2A-43B7-A2E5-B8575E830C46}"/>
                    </a:ext>
                  </a:extLst>
                </p:cNvPr>
                <p:cNvSpPr>
                  <a:spLocks noChangeShapeType="1"/>
                </p:cNvSpPr>
                <p:nvPr/>
              </p:nvSpPr>
              <p:spPr bwMode="auto">
                <a:xfrm>
                  <a:off x="41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03" name="Line 49">
                  <a:extLst>
                    <a:ext uri="{FF2B5EF4-FFF2-40B4-BE49-F238E27FC236}">
                      <a16:creationId xmlns:a16="http://schemas.microsoft.com/office/drawing/2014/main" id="{627C4AB8-B146-44DF-AF24-C78C7A99A76A}"/>
                    </a:ext>
                  </a:extLst>
                </p:cNvPr>
                <p:cNvSpPr>
                  <a:spLocks noChangeShapeType="1"/>
                </p:cNvSpPr>
                <p:nvPr/>
              </p:nvSpPr>
              <p:spPr bwMode="auto">
                <a:xfrm flipH="1">
                  <a:off x="3960" y="19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8788" name="Group 50">
                <a:extLst>
                  <a:ext uri="{FF2B5EF4-FFF2-40B4-BE49-F238E27FC236}">
                    <a16:creationId xmlns:a16="http://schemas.microsoft.com/office/drawing/2014/main" id="{D3E46116-94C2-4E8D-9282-8A7B818ECEDA}"/>
                  </a:ext>
                </a:extLst>
              </p:cNvPr>
              <p:cNvGrpSpPr>
                <a:grpSpLocks/>
              </p:cNvGrpSpPr>
              <p:nvPr/>
            </p:nvGrpSpPr>
            <p:grpSpPr bwMode="auto">
              <a:xfrm flipV="1">
                <a:off x="3240" y="3936"/>
                <a:ext cx="1260" cy="468"/>
                <a:chOff x="3240" y="1596"/>
                <a:chExt cx="1260" cy="468"/>
              </a:xfrm>
            </p:grpSpPr>
            <p:sp>
              <p:nvSpPr>
                <p:cNvPr id="28794" name="Line 51">
                  <a:extLst>
                    <a:ext uri="{FF2B5EF4-FFF2-40B4-BE49-F238E27FC236}">
                      <a16:creationId xmlns:a16="http://schemas.microsoft.com/office/drawing/2014/main" id="{1D990AFB-064C-4308-B8F7-F64C1E8E79B4}"/>
                    </a:ext>
                  </a:extLst>
                </p:cNvPr>
                <p:cNvSpPr>
                  <a:spLocks noChangeShapeType="1"/>
                </p:cNvSpPr>
                <p:nvPr/>
              </p:nvSpPr>
              <p:spPr bwMode="auto">
                <a:xfrm>
                  <a:off x="32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5" name="Line 52">
                  <a:extLst>
                    <a:ext uri="{FF2B5EF4-FFF2-40B4-BE49-F238E27FC236}">
                      <a16:creationId xmlns:a16="http://schemas.microsoft.com/office/drawing/2014/main" id="{2945AE55-8153-49C5-BDE4-BF389D9E087B}"/>
                    </a:ext>
                  </a:extLst>
                </p:cNvPr>
                <p:cNvSpPr>
                  <a:spLocks noChangeShapeType="1"/>
                </p:cNvSpPr>
                <p:nvPr/>
              </p:nvSpPr>
              <p:spPr bwMode="auto">
                <a:xfrm flipV="1">
                  <a:off x="3600" y="159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6" name="Line 53">
                  <a:extLst>
                    <a:ext uri="{FF2B5EF4-FFF2-40B4-BE49-F238E27FC236}">
                      <a16:creationId xmlns:a16="http://schemas.microsoft.com/office/drawing/2014/main" id="{DB43C258-A79F-4C26-ADBA-51CAAF6B8746}"/>
                    </a:ext>
                  </a:extLst>
                </p:cNvPr>
                <p:cNvSpPr>
                  <a:spLocks noChangeShapeType="1"/>
                </p:cNvSpPr>
                <p:nvPr/>
              </p:nvSpPr>
              <p:spPr bwMode="auto">
                <a:xfrm>
                  <a:off x="3780" y="1596"/>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7" name="Line 54">
                  <a:extLst>
                    <a:ext uri="{FF2B5EF4-FFF2-40B4-BE49-F238E27FC236}">
                      <a16:creationId xmlns:a16="http://schemas.microsoft.com/office/drawing/2014/main" id="{B6E4B98C-3CFE-4023-B040-4E79DD26F0F9}"/>
                    </a:ext>
                  </a:extLst>
                </p:cNvPr>
                <p:cNvSpPr>
                  <a:spLocks noChangeShapeType="1"/>
                </p:cNvSpPr>
                <p:nvPr/>
              </p:nvSpPr>
              <p:spPr bwMode="auto">
                <a:xfrm>
                  <a:off x="41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8" name="Line 55">
                  <a:extLst>
                    <a:ext uri="{FF2B5EF4-FFF2-40B4-BE49-F238E27FC236}">
                      <a16:creationId xmlns:a16="http://schemas.microsoft.com/office/drawing/2014/main" id="{209F71CE-CEA5-4E81-AF24-1D9C9D1D637E}"/>
                    </a:ext>
                  </a:extLst>
                </p:cNvPr>
                <p:cNvSpPr>
                  <a:spLocks noChangeShapeType="1"/>
                </p:cNvSpPr>
                <p:nvPr/>
              </p:nvSpPr>
              <p:spPr bwMode="auto">
                <a:xfrm flipH="1">
                  <a:off x="3960" y="19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789" name="Text Box 56">
                <a:extLst>
                  <a:ext uri="{FF2B5EF4-FFF2-40B4-BE49-F238E27FC236}">
                    <a16:creationId xmlns:a16="http://schemas.microsoft.com/office/drawing/2014/main" id="{333D4EAE-D77B-4088-B8B8-7E50FA169019}"/>
                  </a:ext>
                </a:extLst>
              </p:cNvPr>
              <p:cNvSpPr txBox="1">
                <a:spLocks noChangeArrowheads="1"/>
              </p:cNvSpPr>
              <p:nvPr/>
            </p:nvSpPr>
            <p:spPr bwMode="auto">
              <a:xfrm>
                <a:off x="3600" y="2064"/>
                <a:ext cx="720" cy="4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宋体" panose="02010600030101010101" pitchFamily="2" charset="-122"/>
                  </a:rPr>
                  <a:t>…</a:t>
                </a:r>
                <a:endParaRPr lang="en-US" altLang="zh-CN" sz="1400">
                  <a:solidFill>
                    <a:schemeClr val="accent2"/>
                  </a:solidFill>
                </a:endParaRPr>
              </a:p>
            </p:txBody>
          </p:sp>
          <p:sp>
            <p:nvSpPr>
              <p:cNvPr id="28790" name="Line 57">
                <a:extLst>
                  <a:ext uri="{FF2B5EF4-FFF2-40B4-BE49-F238E27FC236}">
                    <a16:creationId xmlns:a16="http://schemas.microsoft.com/office/drawing/2014/main" id="{131866DB-1383-4EE5-A570-9A8178B25D30}"/>
                  </a:ext>
                </a:extLst>
              </p:cNvPr>
              <p:cNvSpPr>
                <a:spLocks noChangeShapeType="1"/>
              </p:cNvSpPr>
              <p:nvPr/>
            </p:nvSpPr>
            <p:spPr bwMode="auto">
              <a:xfrm>
                <a:off x="3240" y="2376"/>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1" name="Line 58">
                <a:extLst>
                  <a:ext uri="{FF2B5EF4-FFF2-40B4-BE49-F238E27FC236}">
                    <a16:creationId xmlns:a16="http://schemas.microsoft.com/office/drawing/2014/main" id="{CEB43E2A-A2B1-4289-A757-82E5EC68FDCA}"/>
                  </a:ext>
                </a:extLst>
              </p:cNvPr>
              <p:cNvSpPr>
                <a:spLocks noChangeShapeType="1"/>
              </p:cNvSpPr>
              <p:nvPr/>
            </p:nvSpPr>
            <p:spPr bwMode="auto">
              <a:xfrm>
                <a:off x="3240" y="2688"/>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2" name="Line 59">
                <a:extLst>
                  <a:ext uri="{FF2B5EF4-FFF2-40B4-BE49-F238E27FC236}">
                    <a16:creationId xmlns:a16="http://schemas.microsoft.com/office/drawing/2014/main" id="{EFEF57F1-CE5D-4993-9B94-4B2AF7C6E1BE}"/>
                  </a:ext>
                </a:extLst>
              </p:cNvPr>
              <p:cNvSpPr>
                <a:spLocks noChangeShapeType="1"/>
              </p:cNvSpPr>
              <p:nvPr/>
            </p:nvSpPr>
            <p:spPr bwMode="auto">
              <a:xfrm>
                <a:off x="3240" y="3312"/>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3" name="Line 60">
                <a:extLst>
                  <a:ext uri="{FF2B5EF4-FFF2-40B4-BE49-F238E27FC236}">
                    <a16:creationId xmlns:a16="http://schemas.microsoft.com/office/drawing/2014/main" id="{4E090C3B-7352-4B01-A3D6-69EE69AF4A6E}"/>
                  </a:ext>
                </a:extLst>
              </p:cNvPr>
              <p:cNvSpPr>
                <a:spLocks noChangeShapeType="1"/>
              </p:cNvSpPr>
              <p:nvPr/>
            </p:nvSpPr>
            <p:spPr bwMode="auto">
              <a:xfrm>
                <a:off x="3240" y="3624"/>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781" name="Text Box 61">
              <a:extLst>
                <a:ext uri="{FF2B5EF4-FFF2-40B4-BE49-F238E27FC236}">
                  <a16:creationId xmlns:a16="http://schemas.microsoft.com/office/drawing/2014/main" id="{9A007CC0-0203-45E4-B583-D58FA066F534}"/>
                </a:ext>
              </a:extLst>
            </p:cNvPr>
            <p:cNvSpPr txBox="1">
              <a:spLocks noChangeArrowheads="1"/>
            </p:cNvSpPr>
            <p:nvPr/>
          </p:nvSpPr>
          <p:spPr bwMode="auto">
            <a:xfrm>
              <a:off x="7380" y="6432"/>
              <a:ext cx="1260" cy="78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400">
                  <a:solidFill>
                    <a:schemeClr val="accent2"/>
                  </a:solidFill>
                  <a:latin typeface="华文新魏" panose="02010800040101010101" pitchFamily="2" charset="-122"/>
                  <a:ea typeface="华文新魏" panose="02010800040101010101" pitchFamily="2" charset="-122"/>
                </a:rPr>
                <a:t>newfile</a:t>
              </a:r>
              <a:r>
                <a:rPr lang="zh-CN" altLang="en-US" sz="1400">
                  <a:solidFill>
                    <a:schemeClr val="accent2"/>
                  </a:solidFill>
                  <a:latin typeface="华文新魏" panose="02010800040101010101" pitchFamily="2" charset="-122"/>
                  <a:ea typeface="华文新魏" panose="02010800040101010101" pitchFamily="2" charset="-122"/>
                </a:rPr>
                <a:t>活动的</a:t>
              </a:r>
              <a:r>
                <a:rPr lang="en-US" altLang="zh-CN" sz="1400">
                  <a:solidFill>
                    <a:schemeClr val="accent2"/>
                  </a:solidFill>
                  <a:latin typeface="华文新魏" panose="02010800040101010101" pitchFamily="2" charset="-122"/>
                  <a:ea typeface="华文新魏" panose="02010800040101010101" pitchFamily="2" charset="-122"/>
                </a:rPr>
                <a:t>inode</a:t>
              </a:r>
            </a:p>
          </p:txBody>
        </p:sp>
        <p:sp>
          <p:nvSpPr>
            <p:cNvPr id="28782" name="AutoShape 62">
              <a:extLst>
                <a:ext uri="{FF2B5EF4-FFF2-40B4-BE49-F238E27FC236}">
                  <a16:creationId xmlns:a16="http://schemas.microsoft.com/office/drawing/2014/main" id="{2C6317AB-2FFE-423F-8F2B-138CE0952B2B}"/>
                </a:ext>
              </a:extLst>
            </p:cNvPr>
            <p:cNvSpPr>
              <a:spLocks/>
            </p:cNvSpPr>
            <p:nvPr/>
          </p:nvSpPr>
          <p:spPr bwMode="auto">
            <a:xfrm>
              <a:off x="7200" y="6432"/>
              <a:ext cx="360" cy="780"/>
            </a:xfrm>
            <a:prstGeom prst="rightBrace">
              <a:avLst>
                <a:gd name="adj1" fmla="val 18056"/>
                <a:gd name="adj2" fmla="val 50000"/>
              </a:avLst>
            </a:pr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28783" name="Text Box 63">
              <a:extLst>
                <a:ext uri="{FF2B5EF4-FFF2-40B4-BE49-F238E27FC236}">
                  <a16:creationId xmlns:a16="http://schemas.microsoft.com/office/drawing/2014/main" id="{290316A4-B40A-46E8-AA01-054500ED62DB}"/>
                </a:ext>
              </a:extLst>
            </p:cNvPr>
            <p:cNvSpPr txBox="1">
              <a:spLocks noChangeArrowheads="1"/>
            </p:cNvSpPr>
            <p:nvPr/>
          </p:nvSpPr>
          <p:spPr bwMode="auto">
            <a:xfrm>
              <a:off x="5940" y="6588"/>
              <a:ext cx="1260" cy="4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宋体" panose="02010600030101010101" pitchFamily="2" charset="-122"/>
                </a:rPr>
                <a:t>i_count=1</a:t>
              </a:r>
              <a:endParaRPr lang="en-US" altLang="zh-CN" sz="1400">
                <a:solidFill>
                  <a:schemeClr val="accent2"/>
                </a:solidFill>
              </a:endParaRPr>
            </a:p>
          </p:txBody>
        </p:sp>
      </p:grpSp>
      <p:sp>
        <p:nvSpPr>
          <p:cNvPr id="28681" name="Line 65">
            <a:extLst>
              <a:ext uri="{FF2B5EF4-FFF2-40B4-BE49-F238E27FC236}">
                <a16:creationId xmlns:a16="http://schemas.microsoft.com/office/drawing/2014/main" id="{A478706F-1CBC-4C94-A284-F1639C25BA34}"/>
              </a:ext>
            </a:extLst>
          </p:cNvPr>
          <p:cNvSpPr>
            <a:spLocks noChangeShapeType="1"/>
          </p:cNvSpPr>
          <p:nvPr/>
        </p:nvSpPr>
        <p:spPr bwMode="auto">
          <a:xfrm>
            <a:off x="4008438" y="1539875"/>
            <a:ext cx="0" cy="12874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2" name="Line 68">
            <a:extLst>
              <a:ext uri="{FF2B5EF4-FFF2-40B4-BE49-F238E27FC236}">
                <a16:creationId xmlns:a16="http://schemas.microsoft.com/office/drawing/2014/main" id="{B75C7751-14F5-4D74-AEAD-CDDA545B277B}"/>
              </a:ext>
            </a:extLst>
          </p:cNvPr>
          <p:cNvSpPr>
            <a:spLocks noChangeShapeType="1"/>
          </p:cNvSpPr>
          <p:nvPr/>
        </p:nvSpPr>
        <p:spPr bwMode="auto">
          <a:xfrm>
            <a:off x="3046413" y="2628900"/>
            <a:ext cx="0" cy="10906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3" name="Text Box 69">
            <a:extLst>
              <a:ext uri="{FF2B5EF4-FFF2-40B4-BE49-F238E27FC236}">
                <a16:creationId xmlns:a16="http://schemas.microsoft.com/office/drawing/2014/main" id="{FBEA23C6-E068-4A3C-AA58-56A36441A81D}"/>
              </a:ext>
            </a:extLst>
          </p:cNvPr>
          <p:cNvSpPr txBox="1">
            <a:spLocks noChangeArrowheads="1"/>
          </p:cNvSpPr>
          <p:nvPr/>
        </p:nvSpPr>
        <p:spPr bwMode="auto">
          <a:xfrm>
            <a:off x="1604963" y="6294438"/>
            <a:ext cx="3684587"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a:solidFill>
                  <a:schemeClr val="accent2"/>
                </a:solidFill>
                <a:latin typeface="华文新魏" panose="02010800040101010101" pitchFamily="2" charset="-122"/>
                <a:ea typeface="华文新魏" panose="02010800040101010101" pitchFamily="2" charset="-122"/>
              </a:rPr>
              <a:t> </a:t>
            </a:r>
            <a:r>
              <a:rPr lang="zh-CN" altLang="en-US" sz="2000">
                <a:solidFill>
                  <a:schemeClr val="accent2"/>
                </a:solidFill>
                <a:latin typeface="华文新魏" panose="02010800040101010101" pitchFamily="2" charset="-122"/>
                <a:ea typeface="华文新魏" panose="02010800040101010101" pitchFamily="2" charset="-122"/>
              </a:rPr>
              <a:t>使用不同位移指针的文件共享</a:t>
            </a:r>
          </a:p>
        </p:txBody>
      </p:sp>
      <p:grpSp>
        <p:nvGrpSpPr>
          <p:cNvPr id="28684" name="Group 135">
            <a:extLst>
              <a:ext uri="{FF2B5EF4-FFF2-40B4-BE49-F238E27FC236}">
                <a16:creationId xmlns:a16="http://schemas.microsoft.com/office/drawing/2014/main" id="{C3D9F18F-A077-4AEB-97CA-565818C0E220}"/>
              </a:ext>
            </a:extLst>
          </p:cNvPr>
          <p:cNvGrpSpPr>
            <a:grpSpLocks/>
          </p:cNvGrpSpPr>
          <p:nvPr/>
        </p:nvGrpSpPr>
        <p:grpSpPr bwMode="auto">
          <a:xfrm>
            <a:off x="468313" y="549275"/>
            <a:ext cx="7062787" cy="2079625"/>
            <a:chOff x="295" y="346"/>
            <a:chExt cx="4449" cy="1310"/>
          </a:xfrm>
        </p:grpSpPr>
        <p:sp>
          <p:nvSpPr>
            <p:cNvPr id="28731" name="Text Box 6">
              <a:extLst>
                <a:ext uri="{FF2B5EF4-FFF2-40B4-BE49-F238E27FC236}">
                  <a16:creationId xmlns:a16="http://schemas.microsoft.com/office/drawing/2014/main" id="{D6D5177B-F99A-40C2-968C-10C02789F721}"/>
                </a:ext>
              </a:extLst>
            </p:cNvPr>
            <p:cNvSpPr txBox="1">
              <a:spLocks noChangeArrowheads="1"/>
            </p:cNvSpPr>
            <p:nvPr/>
          </p:nvSpPr>
          <p:spPr bwMode="auto">
            <a:xfrm>
              <a:off x="1057" y="908"/>
              <a:ext cx="281"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宋体" panose="02010600030101010101" pitchFamily="2" charset="-122"/>
                </a:rPr>
                <a:t>fda</a:t>
              </a:r>
              <a:endParaRPr lang="en-US" altLang="zh-CN" sz="1400">
                <a:solidFill>
                  <a:schemeClr val="accent2"/>
                </a:solidFill>
              </a:endParaRPr>
            </a:p>
          </p:txBody>
        </p:sp>
        <p:sp>
          <p:nvSpPr>
            <p:cNvPr id="28732" name="Text Box 8">
              <a:extLst>
                <a:ext uri="{FF2B5EF4-FFF2-40B4-BE49-F238E27FC236}">
                  <a16:creationId xmlns:a16="http://schemas.microsoft.com/office/drawing/2014/main" id="{92A1C197-0B2A-4B56-A341-0474A13378C0}"/>
                </a:ext>
              </a:extLst>
            </p:cNvPr>
            <p:cNvSpPr txBox="1">
              <a:spLocks noChangeArrowheads="1"/>
            </p:cNvSpPr>
            <p:nvPr/>
          </p:nvSpPr>
          <p:spPr bwMode="auto">
            <a:xfrm>
              <a:off x="1516" y="908"/>
              <a:ext cx="403" cy="18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宋体" panose="02010600030101010101" pitchFamily="2" charset="-122"/>
                </a:rPr>
                <a:t>fpa</a:t>
              </a:r>
              <a:endParaRPr lang="en-US" altLang="zh-CN" sz="1400">
                <a:solidFill>
                  <a:schemeClr val="accent2"/>
                </a:solidFill>
              </a:endParaRPr>
            </a:p>
          </p:txBody>
        </p:sp>
        <p:sp>
          <p:nvSpPr>
            <p:cNvPr id="28733" name="Text Box 10">
              <a:extLst>
                <a:ext uri="{FF2B5EF4-FFF2-40B4-BE49-F238E27FC236}">
                  <a16:creationId xmlns:a16="http://schemas.microsoft.com/office/drawing/2014/main" id="{86486688-5627-4BA2-8150-3F9671EDBFFF}"/>
                </a:ext>
              </a:extLst>
            </p:cNvPr>
            <p:cNvSpPr txBox="1">
              <a:spLocks noChangeArrowheads="1"/>
            </p:cNvSpPr>
            <p:nvPr/>
          </p:nvSpPr>
          <p:spPr bwMode="auto">
            <a:xfrm>
              <a:off x="3735" y="783"/>
              <a:ext cx="707" cy="31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000">
                  <a:solidFill>
                    <a:schemeClr val="accent2"/>
                  </a:solidFill>
                  <a:ea typeface="宋体" panose="02010600030101010101" pitchFamily="2" charset="-122"/>
                </a:rPr>
                <a:t>子进程的</a:t>
              </a:r>
              <a:r>
                <a:rPr lang="en-US" altLang="zh-CN" sz="1000">
                  <a:solidFill>
                    <a:schemeClr val="accent2"/>
                  </a:solidFill>
                  <a:ea typeface="宋体" panose="02010600030101010101" pitchFamily="2" charset="-122"/>
                </a:rPr>
                <a:t>u_ofile</a:t>
              </a:r>
              <a:endParaRPr lang="en-US" altLang="zh-CN">
                <a:solidFill>
                  <a:schemeClr val="accent2"/>
                </a:solidFill>
              </a:endParaRPr>
            </a:p>
          </p:txBody>
        </p:sp>
        <p:sp>
          <p:nvSpPr>
            <p:cNvPr id="28734" name="Text Box 11">
              <a:extLst>
                <a:ext uri="{FF2B5EF4-FFF2-40B4-BE49-F238E27FC236}">
                  <a16:creationId xmlns:a16="http://schemas.microsoft.com/office/drawing/2014/main" id="{BFEC83AA-E788-4AB7-B8E5-131C8C1DF556}"/>
                </a:ext>
              </a:extLst>
            </p:cNvPr>
            <p:cNvSpPr txBox="1">
              <a:spLocks noChangeArrowheads="1"/>
            </p:cNvSpPr>
            <p:nvPr/>
          </p:nvSpPr>
          <p:spPr bwMode="auto">
            <a:xfrm>
              <a:off x="3433" y="908"/>
              <a:ext cx="302" cy="18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fd</a:t>
              </a:r>
              <a:endParaRPr lang="en-US" altLang="zh-CN">
                <a:solidFill>
                  <a:schemeClr val="accent2"/>
                </a:solidFill>
              </a:endParaRPr>
            </a:p>
          </p:txBody>
        </p:sp>
        <p:sp>
          <p:nvSpPr>
            <p:cNvPr id="28735" name="Text Box 12">
              <a:extLst>
                <a:ext uri="{FF2B5EF4-FFF2-40B4-BE49-F238E27FC236}">
                  <a16:creationId xmlns:a16="http://schemas.microsoft.com/office/drawing/2014/main" id="{1EA7EB4F-41E6-462A-BDED-6695D2556BC6}"/>
                </a:ext>
              </a:extLst>
            </p:cNvPr>
            <p:cNvSpPr txBox="1">
              <a:spLocks noChangeArrowheads="1"/>
            </p:cNvSpPr>
            <p:nvPr/>
          </p:nvSpPr>
          <p:spPr bwMode="auto">
            <a:xfrm>
              <a:off x="2928" y="1220"/>
              <a:ext cx="404" cy="18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a:t>
              </a:r>
              <a:endParaRPr lang="en-US" altLang="zh-CN">
                <a:solidFill>
                  <a:schemeClr val="accent2"/>
                </a:solidFill>
              </a:endParaRPr>
            </a:p>
          </p:txBody>
        </p:sp>
        <p:sp>
          <p:nvSpPr>
            <p:cNvPr id="28736" name="Line 13">
              <a:extLst>
                <a:ext uri="{FF2B5EF4-FFF2-40B4-BE49-F238E27FC236}">
                  <a16:creationId xmlns:a16="http://schemas.microsoft.com/office/drawing/2014/main" id="{234764AC-40E1-4498-9052-DADB66DB61BB}"/>
                </a:ext>
              </a:extLst>
            </p:cNvPr>
            <p:cNvSpPr>
              <a:spLocks noChangeShapeType="1"/>
            </p:cNvSpPr>
            <p:nvPr/>
          </p:nvSpPr>
          <p:spPr bwMode="auto">
            <a:xfrm>
              <a:off x="2726" y="533"/>
              <a:ext cx="0" cy="8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7" name="Line 14">
              <a:extLst>
                <a:ext uri="{FF2B5EF4-FFF2-40B4-BE49-F238E27FC236}">
                  <a16:creationId xmlns:a16="http://schemas.microsoft.com/office/drawing/2014/main" id="{BCBC87E7-5393-489D-9496-97F676DE6E0F}"/>
                </a:ext>
              </a:extLst>
            </p:cNvPr>
            <p:cNvSpPr>
              <a:spLocks noChangeShapeType="1"/>
            </p:cNvSpPr>
            <p:nvPr/>
          </p:nvSpPr>
          <p:spPr bwMode="auto">
            <a:xfrm>
              <a:off x="3433" y="533"/>
              <a:ext cx="0" cy="8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8" name="Text Box 15">
              <a:extLst>
                <a:ext uri="{FF2B5EF4-FFF2-40B4-BE49-F238E27FC236}">
                  <a16:creationId xmlns:a16="http://schemas.microsoft.com/office/drawing/2014/main" id="{C6A36192-E814-4D7F-AC6C-FF0343F3918B}"/>
                </a:ext>
              </a:extLst>
            </p:cNvPr>
            <p:cNvSpPr txBox="1">
              <a:spLocks noChangeArrowheads="1"/>
            </p:cNvSpPr>
            <p:nvPr/>
          </p:nvSpPr>
          <p:spPr bwMode="auto">
            <a:xfrm>
              <a:off x="2928" y="596"/>
              <a:ext cx="404" cy="18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a:t>
              </a:r>
              <a:endParaRPr lang="en-US" altLang="zh-CN">
                <a:solidFill>
                  <a:schemeClr val="accent2"/>
                </a:solidFill>
              </a:endParaRPr>
            </a:p>
          </p:txBody>
        </p:sp>
        <p:sp>
          <p:nvSpPr>
            <p:cNvPr id="28739" name="Line 16">
              <a:extLst>
                <a:ext uri="{FF2B5EF4-FFF2-40B4-BE49-F238E27FC236}">
                  <a16:creationId xmlns:a16="http://schemas.microsoft.com/office/drawing/2014/main" id="{8CA43A3F-E94D-46F5-8F8A-EA15A1A3C7E9}"/>
                </a:ext>
              </a:extLst>
            </p:cNvPr>
            <p:cNvSpPr>
              <a:spLocks noChangeShapeType="1"/>
            </p:cNvSpPr>
            <p:nvPr/>
          </p:nvSpPr>
          <p:spPr bwMode="auto">
            <a:xfrm>
              <a:off x="2726" y="720"/>
              <a:ext cx="7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0" name="Line 17">
              <a:extLst>
                <a:ext uri="{FF2B5EF4-FFF2-40B4-BE49-F238E27FC236}">
                  <a16:creationId xmlns:a16="http://schemas.microsoft.com/office/drawing/2014/main" id="{363C806F-F7EE-43F6-B042-0EC9CAA85C45}"/>
                </a:ext>
              </a:extLst>
            </p:cNvPr>
            <p:cNvSpPr>
              <a:spLocks noChangeShapeType="1"/>
            </p:cNvSpPr>
            <p:nvPr/>
          </p:nvSpPr>
          <p:spPr bwMode="auto">
            <a:xfrm>
              <a:off x="2726" y="845"/>
              <a:ext cx="7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1" name="Line 18">
              <a:extLst>
                <a:ext uri="{FF2B5EF4-FFF2-40B4-BE49-F238E27FC236}">
                  <a16:creationId xmlns:a16="http://schemas.microsoft.com/office/drawing/2014/main" id="{886BC492-1DA4-486D-8A50-5D1C1FAF16A7}"/>
                </a:ext>
              </a:extLst>
            </p:cNvPr>
            <p:cNvSpPr>
              <a:spLocks noChangeShapeType="1"/>
            </p:cNvSpPr>
            <p:nvPr/>
          </p:nvSpPr>
          <p:spPr bwMode="auto">
            <a:xfrm>
              <a:off x="2726" y="1095"/>
              <a:ext cx="7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2" name="Line 19">
              <a:extLst>
                <a:ext uri="{FF2B5EF4-FFF2-40B4-BE49-F238E27FC236}">
                  <a16:creationId xmlns:a16="http://schemas.microsoft.com/office/drawing/2014/main" id="{CB43FBD1-F796-4D94-BB40-2C1017C374BD}"/>
                </a:ext>
              </a:extLst>
            </p:cNvPr>
            <p:cNvSpPr>
              <a:spLocks noChangeShapeType="1"/>
            </p:cNvSpPr>
            <p:nvPr/>
          </p:nvSpPr>
          <p:spPr bwMode="auto">
            <a:xfrm>
              <a:off x="2726" y="1220"/>
              <a:ext cx="7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3" name="AutoShape 20">
              <a:extLst>
                <a:ext uri="{FF2B5EF4-FFF2-40B4-BE49-F238E27FC236}">
                  <a16:creationId xmlns:a16="http://schemas.microsoft.com/office/drawing/2014/main" id="{9EB81105-B746-423A-8F7C-35DBEF09C3E6}"/>
                </a:ext>
              </a:extLst>
            </p:cNvPr>
            <p:cNvSpPr>
              <a:spLocks/>
            </p:cNvSpPr>
            <p:nvPr/>
          </p:nvSpPr>
          <p:spPr bwMode="auto">
            <a:xfrm>
              <a:off x="3635" y="533"/>
              <a:ext cx="201" cy="874"/>
            </a:xfrm>
            <a:prstGeom prst="rightBrace">
              <a:avLst>
                <a:gd name="adj1" fmla="val 36235"/>
                <a:gd name="adj2" fmla="val 50000"/>
              </a:avLst>
            </a:prstGeom>
            <a:solidFill>
              <a:srgbClr val="FFCC66"/>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28744" name="Text Box 21">
              <a:extLst>
                <a:ext uri="{FF2B5EF4-FFF2-40B4-BE49-F238E27FC236}">
                  <a16:creationId xmlns:a16="http://schemas.microsoft.com/office/drawing/2014/main" id="{EEA26E5C-7196-4CE7-B36F-7DCFD959B9AB}"/>
                </a:ext>
              </a:extLst>
            </p:cNvPr>
            <p:cNvSpPr txBox="1">
              <a:spLocks noChangeArrowheads="1"/>
            </p:cNvSpPr>
            <p:nvPr/>
          </p:nvSpPr>
          <p:spPr bwMode="auto">
            <a:xfrm>
              <a:off x="3851" y="783"/>
              <a:ext cx="662" cy="31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a:solidFill>
                    <a:schemeClr val="accent2"/>
                  </a:solidFill>
                  <a:latin typeface="华文新魏" panose="02010800040101010101" pitchFamily="2" charset="-122"/>
                  <a:ea typeface="华文新魏" panose="02010800040101010101" pitchFamily="2" charset="-122"/>
                </a:rPr>
                <a:t>进程</a:t>
              </a:r>
              <a:r>
                <a:rPr lang="en-US" altLang="zh-CN" sz="1400">
                  <a:solidFill>
                    <a:schemeClr val="accent2"/>
                  </a:solidFill>
                  <a:latin typeface="华文新魏" panose="02010800040101010101" pitchFamily="2" charset="-122"/>
                  <a:ea typeface="华文新魏" panose="02010800040101010101" pitchFamily="2" charset="-122"/>
                </a:rPr>
                <a:t>B</a:t>
              </a:r>
              <a:r>
                <a:rPr lang="zh-CN" altLang="en-US" sz="1400">
                  <a:solidFill>
                    <a:schemeClr val="accent2"/>
                  </a:solidFill>
                  <a:latin typeface="华文新魏" panose="02010800040101010101" pitchFamily="2" charset="-122"/>
                  <a:ea typeface="华文新魏" panose="02010800040101010101" pitchFamily="2" charset="-122"/>
                </a:rPr>
                <a:t>的打开文件表</a:t>
              </a:r>
            </a:p>
          </p:txBody>
        </p:sp>
        <p:sp>
          <p:nvSpPr>
            <p:cNvPr id="28745" name="Text Box 22">
              <a:extLst>
                <a:ext uri="{FF2B5EF4-FFF2-40B4-BE49-F238E27FC236}">
                  <a16:creationId xmlns:a16="http://schemas.microsoft.com/office/drawing/2014/main" id="{3DBE0066-6F06-4A7C-9057-17314721C52E}"/>
                </a:ext>
              </a:extLst>
            </p:cNvPr>
            <p:cNvSpPr txBox="1">
              <a:spLocks noChangeArrowheads="1"/>
            </p:cNvSpPr>
            <p:nvPr/>
          </p:nvSpPr>
          <p:spPr bwMode="auto">
            <a:xfrm>
              <a:off x="3433" y="908"/>
              <a:ext cx="403" cy="18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宋体" panose="02010600030101010101" pitchFamily="2" charset="-122"/>
                </a:rPr>
                <a:t>fdb</a:t>
              </a:r>
              <a:endParaRPr lang="en-US" altLang="zh-CN" sz="1400">
                <a:solidFill>
                  <a:schemeClr val="accent2"/>
                </a:solidFill>
              </a:endParaRPr>
            </a:p>
          </p:txBody>
        </p:sp>
        <p:sp>
          <p:nvSpPr>
            <p:cNvPr id="28746" name="Text Box 23">
              <a:extLst>
                <a:ext uri="{FF2B5EF4-FFF2-40B4-BE49-F238E27FC236}">
                  <a16:creationId xmlns:a16="http://schemas.microsoft.com/office/drawing/2014/main" id="{F6154679-A11E-48F2-92CF-E295C26A889F}"/>
                </a:ext>
              </a:extLst>
            </p:cNvPr>
            <p:cNvSpPr txBox="1">
              <a:spLocks noChangeArrowheads="1"/>
            </p:cNvSpPr>
            <p:nvPr/>
          </p:nvSpPr>
          <p:spPr bwMode="auto">
            <a:xfrm>
              <a:off x="2928" y="1220"/>
              <a:ext cx="404" cy="18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a:t>
              </a:r>
              <a:endParaRPr lang="en-US" altLang="zh-CN">
                <a:solidFill>
                  <a:schemeClr val="accent2"/>
                </a:solidFill>
              </a:endParaRPr>
            </a:p>
          </p:txBody>
        </p:sp>
        <p:sp>
          <p:nvSpPr>
            <p:cNvPr id="28747" name="Line 24">
              <a:extLst>
                <a:ext uri="{FF2B5EF4-FFF2-40B4-BE49-F238E27FC236}">
                  <a16:creationId xmlns:a16="http://schemas.microsoft.com/office/drawing/2014/main" id="{B9C31980-9A58-4AC8-A75E-500B3161BABC}"/>
                </a:ext>
              </a:extLst>
            </p:cNvPr>
            <p:cNvSpPr>
              <a:spLocks noChangeShapeType="1"/>
            </p:cNvSpPr>
            <p:nvPr/>
          </p:nvSpPr>
          <p:spPr bwMode="auto">
            <a:xfrm>
              <a:off x="2726" y="533"/>
              <a:ext cx="0" cy="8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8" name="Line 25">
              <a:extLst>
                <a:ext uri="{FF2B5EF4-FFF2-40B4-BE49-F238E27FC236}">
                  <a16:creationId xmlns:a16="http://schemas.microsoft.com/office/drawing/2014/main" id="{E76C8CF7-9FD5-4722-AB37-B0257FC19B32}"/>
                </a:ext>
              </a:extLst>
            </p:cNvPr>
            <p:cNvSpPr>
              <a:spLocks noChangeShapeType="1"/>
            </p:cNvSpPr>
            <p:nvPr/>
          </p:nvSpPr>
          <p:spPr bwMode="auto">
            <a:xfrm>
              <a:off x="3433" y="533"/>
              <a:ext cx="0" cy="8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9" name="Text Box 26">
              <a:extLst>
                <a:ext uri="{FF2B5EF4-FFF2-40B4-BE49-F238E27FC236}">
                  <a16:creationId xmlns:a16="http://schemas.microsoft.com/office/drawing/2014/main" id="{60B1B926-EAE1-4FDD-B205-539242EFF8C1}"/>
                </a:ext>
              </a:extLst>
            </p:cNvPr>
            <p:cNvSpPr txBox="1">
              <a:spLocks noChangeArrowheads="1"/>
            </p:cNvSpPr>
            <p:nvPr/>
          </p:nvSpPr>
          <p:spPr bwMode="auto">
            <a:xfrm>
              <a:off x="2928" y="596"/>
              <a:ext cx="404" cy="18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a:t>
              </a:r>
              <a:endParaRPr lang="en-US" altLang="zh-CN">
                <a:solidFill>
                  <a:schemeClr val="accent2"/>
                </a:solidFill>
              </a:endParaRPr>
            </a:p>
          </p:txBody>
        </p:sp>
        <p:sp>
          <p:nvSpPr>
            <p:cNvPr id="28750" name="Line 27">
              <a:extLst>
                <a:ext uri="{FF2B5EF4-FFF2-40B4-BE49-F238E27FC236}">
                  <a16:creationId xmlns:a16="http://schemas.microsoft.com/office/drawing/2014/main" id="{D5ED080E-2571-41DA-9D1E-D6B0D0F305FD}"/>
                </a:ext>
              </a:extLst>
            </p:cNvPr>
            <p:cNvSpPr>
              <a:spLocks noChangeShapeType="1"/>
            </p:cNvSpPr>
            <p:nvPr/>
          </p:nvSpPr>
          <p:spPr bwMode="auto">
            <a:xfrm>
              <a:off x="2726" y="720"/>
              <a:ext cx="7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1" name="Line 28">
              <a:extLst>
                <a:ext uri="{FF2B5EF4-FFF2-40B4-BE49-F238E27FC236}">
                  <a16:creationId xmlns:a16="http://schemas.microsoft.com/office/drawing/2014/main" id="{DDB943CD-FF41-4A04-B12B-C00D2CFE62BD}"/>
                </a:ext>
              </a:extLst>
            </p:cNvPr>
            <p:cNvSpPr>
              <a:spLocks noChangeShapeType="1"/>
            </p:cNvSpPr>
            <p:nvPr/>
          </p:nvSpPr>
          <p:spPr bwMode="auto">
            <a:xfrm>
              <a:off x="2726" y="845"/>
              <a:ext cx="7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2" name="Line 29">
              <a:extLst>
                <a:ext uri="{FF2B5EF4-FFF2-40B4-BE49-F238E27FC236}">
                  <a16:creationId xmlns:a16="http://schemas.microsoft.com/office/drawing/2014/main" id="{F90E6908-4D6B-4F3C-9FD9-82E3C93BE769}"/>
                </a:ext>
              </a:extLst>
            </p:cNvPr>
            <p:cNvSpPr>
              <a:spLocks noChangeShapeType="1"/>
            </p:cNvSpPr>
            <p:nvPr/>
          </p:nvSpPr>
          <p:spPr bwMode="auto">
            <a:xfrm>
              <a:off x="2726" y="1095"/>
              <a:ext cx="7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3" name="Line 30">
              <a:extLst>
                <a:ext uri="{FF2B5EF4-FFF2-40B4-BE49-F238E27FC236}">
                  <a16:creationId xmlns:a16="http://schemas.microsoft.com/office/drawing/2014/main" id="{8B350742-8AA2-4332-A90C-42F25DA3EDF1}"/>
                </a:ext>
              </a:extLst>
            </p:cNvPr>
            <p:cNvSpPr>
              <a:spLocks noChangeShapeType="1"/>
            </p:cNvSpPr>
            <p:nvPr/>
          </p:nvSpPr>
          <p:spPr bwMode="auto">
            <a:xfrm>
              <a:off x="2726" y="1220"/>
              <a:ext cx="7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4" name="Text Box 31">
              <a:extLst>
                <a:ext uri="{FF2B5EF4-FFF2-40B4-BE49-F238E27FC236}">
                  <a16:creationId xmlns:a16="http://schemas.microsoft.com/office/drawing/2014/main" id="{DC9692EE-BD66-4199-8A07-D2C65B1BFF0F}"/>
                </a:ext>
              </a:extLst>
            </p:cNvPr>
            <p:cNvSpPr txBox="1">
              <a:spLocks noChangeArrowheads="1"/>
            </p:cNvSpPr>
            <p:nvPr/>
          </p:nvSpPr>
          <p:spPr bwMode="auto">
            <a:xfrm>
              <a:off x="2626" y="346"/>
              <a:ext cx="1109" cy="18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          </a:t>
              </a:r>
              <a:r>
                <a:rPr lang="zh-CN" altLang="en-US" sz="1400">
                  <a:solidFill>
                    <a:schemeClr val="accent2"/>
                  </a:solidFill>
                  <a:latin typeface="华文新魏" panose="02010800040101010101" pitchFamily="2" charset="-122"/>
                  <a:ea typeface="华文新魏" panose="02010800040101010101" pitchFamily="2" charset="-122"/>
                </a:rPr>
                <a:t>进程</a:t>
              </a:r>
              <a:r>
                <a:rPr lang="en-US" altLang="zh-CN" sz="1400">
                  <a:solidFill>
                    <a:schemeClr val="accent2"/>
                  </a:solidFill>
                  <a:latin typeface="华文新魏" panose="02010800040101010101" pitchFamily="2" charset="-122"/>
                  <a:ea typeface="华文新魏" panose="02010800040101010101" pitchFamily="2" charset="-122"/>
                </a:rPr>
                <a:t>B</a:t>
              </a:r>
            </a:p>
          </p:txBody>
        </p:sp>
        <p:sp>
          <p:nvSpPr>
            <p:cNvPr id="28755" name="AutoShape 32">
              <a:extLst>
                <a:ext uri="{FF2B5EF4-FFF2-40B4-BE49-F238E27FC236}">
                  <a16:creationId xmlns:a16="http://schemas.microsoft.com/office/drawing/2014/main" id="{FCF83089-98E5-4F1B-9E30-A5D316E80325}"/>
                </a:ext>
              </a:extLst>
            </p:cNvPr>
            <p:cNvSpPr>
              <a:spLocks/>
            </p:cNvSpPr>
            <p:nvPr/>
          </p:nvSpPr>
          <p:spPr bwMode="auto">
            <a:xfrm>
              <a:off x="3635" y="533"/>
              <a:ext cx="201" cy="874"/>
            </a:xfrm>
            <a:prstGeom prst="rightBrace">
              <a:avLst>
                <a:gd name="adj1" fmla="val 36235"/>
                <a:gd name="adj2" fmla="val 50000"/>
              </a:avLst>
            </a:prstGeom>
            <a:noFill/>
            <a:ln w="9525">
              <a:solidFill>
                <a:srgbClr val="000000"/>
              </a:solidFill>
              <a:round/>
              <a:headEnd/>
              <a:tailEnd/>
            </a:ln>
            <a:extLst>
              <a:ext uri="{909E8E84-426E-40DD-AFC4-6F175D3DCCD1}">
                <a14:hiddenFill xmlns:a14="http://schemas.microsoft.com/office/drawing/2010/main">
                  <a:solidFill>
                    <a:srgbClr val="FFCC66"/>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28756" name="Line 33">
              <a:extLst>
                <a:ext uri="{FF2B5EF4-FFF2-40B4-BE49-F238E27FC236}">
                  <a16:creationId xmlns:a16="http://schemas.microsoft.com/office/drawing/2014/main" id="{89FC9E7C-20C9-4739-B864-FF2A432BD0EE}"/>
                </a:ext>
              </a:extLst>
            </p:cNvPr>
            <p:cNvSpPr>
              <a:spLocks noChangeShapeType="1"/>
            </p:cNvSpPr>
            <p:nvPr/>
          </p:nvSpPr>
          <p:spPr bwMode="auto">
            <a:xfrm>
              <a:off x="305" y="1594"/>
              <a:ext cx="433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7" name="Text Box 34">
              <a:extLst>
                <a:ext uri="{FF2B5EF4-FFF2-40B4-BE49-F238E27FC236}">
                  <a16:creationId xmlns:a16="http://schemas.microsoft.com/office/drawing/2014/main" id="{87C087C7-9010-409F-ACB0-72DB3B12C292}"/>
                </a:ext>
              </a:extLst>
            </p:cNvPr>
            <p:cNvSpPr txBox="1">
              <a:spLocks noChangeArrowheads="1"/>
            </p:cNvSpPr>
            <p:nvPr/>
          </p:nvSpPr>
          <p:spPr bwMode="auto">
            <a:xfrm>
              <a:off x="3937" y="1344"/>
              <a:ext cx="807" cy="18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400">
                  <a:solidFill>
                    <a:schemeClr val="accent2"/>
                  </a:solidFill>
                  <a:ea typeface="华文新魏" panose="02010800040101010101" pitchFamily="2" charset="-122"/>
                </a:rPr>
                <a:t>非驻留主存</a:t>
              </a:r>
            </a:p>
          </p:txBody>
        </p:sp>
        <p:sp>
          <p:nvSpPr>
            <p:cNvPr id="28758" name="Line 64">
              <a:extLst>
                <a:ext uri="{FF2B5EF4-FFF2-40B4-BE49-F238E27FC236}">
                  <a16:creationId xmlns:a16="http://schemas.microsoft.com/office/drawing/2014/main" id="{6C4E8FA4-BAE9-471D-97FF-A64936314326}"/>
                </a:ext>
              </a:extLst>
            </p:cNvPr>
            <p:cNvSpPr>
              <a:spLocks noChangeShapeType="1"/>
            </p:cNvSpPr>
            <p:nvPr/>
          </p:nvSpPr>
          <p:spPr bwMode="auto">
            <a:xfrm>
              <a:off x="2525" y="970"/>
              <a:ext cx="3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9" name="Line 66">
              <a:extLst>
                <a:ext uri="{FF2B5EF4-FFF2-40B4-BE49-F238E27FC236}">
                  <a16:creationId xmlns:a16="http://schemas.microsoft.com/office/drawing/2014/main" id="{D1F5D755-8CB5-4A5C-9BB3-F06C22E77B83}"/>
                </a:ext>
              </a:extLst>
            </p:cNvPr>
            <p:cNvSpPr>
              <a:spLocks noChangeShapeType="1"/>
            </p:cNvSpPr>
            <p:nvPr/>
          </p:nvSpPr>
          <p:spPr bwMode="auto">
            <a:xfrm>
              <a:off x="2222" y="970"/>
              <a:ext cx="0" cy="6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0" name="Line 67">
              <a:extLst>
                <a:ext uri="{FF2B5EF4-FFF2-40B4-BE49-F238E27FC236}">
                  <a16:creationId xmlns:a16="http://schemas.microsoft.com/office/drawing/2014/main" id="{A3D32F02-E903-4EA4-BCFC-79045DF4DBBA}"/>
                </a:ext>
              </a:extLst>
            </p:cNvPr>
            <p:cNvSpPr>
              <a:spLocks noChangeShapeType="1"/>
            </p:cNvSpPr>
            <p:nvPr/>
          </p:nvSpPr>
          <p:spPr bwMode="auto">
            <a:xfrm>
              <a:off x="1919" y="1656"/>
              <a:ext cx="3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1" name="Line 70">
              <a:extLst>
                <a:ext uri="{FF2B5EF4-FFF2-40B4-BE49-F238E27FC236}">
                  <a16:creationId xmlns:a16="http://schemas.microsoft.com/office/drawing/2014/main" id="{97A2803D-701E-4D4F-92B4-5BAD3D9474B4}"/>
                </a:ext>
              </a:extLst>
            </p:cNvPr>
            <p:cNvSpPr>
              <a:spLocks noChangeShapeType="1"/>
            </p:cNvSpPr>
            <p:nvPr/>
          </p:nvSpPr>
          <p:spPr bwMode="auto">
            <a:xfrm>
              <a:off x="2726" y="1407"/>
              <a:ext cx="7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2" name="Line 71">
              <a:extLst>
                <a:ext uri="{FF2B5EF4-FFF2-40B4-BE49-F238E27FC236}">
                  <a16:creationId xmlns:a16="http://schemas.microsoft.com/office/drawing/2014/main" id="{1BCBEC5A-3AFB-4848-B023-DE826CF37D48}"/>
                </a:ext>
              </a:extLst>
            </p:cNvPr>
            <p:cNvSpPr>
              <a:spLocks noChangeShapeType="1"/>
            </p:cNvSpPr>
            <p:nvPr/>
          </p:nvSpPr>
          <p:spPr bwMode="auto">
            <a:xfrm>
              <a:off x="2726" y="533"/>
              <a:ext cx="7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3" name="Text Box 72">
              <a:extLst>
                <a:ext uri="{FF2B5EF4-FFF2-40B4-BE49-F238E27FC236}">
                  <a16:creationId xmlns:a16="http://schemas.microsoft.com/office/drawing/2014/main" id="{7A99D374-4CF7-4095-84A3-7C3B6B7EB34F}"/>
                </a:ext>
              </a:extLst>
            </p:cNvPr>
            <p:cNvSpPr txBox="1">
              <a:spLocks noChangeArrowheads="1"/>
            </p:cNvSpPr>
            <p:nvPr/>
          </p:nvSpPr>
          <p:spPr bwMode="auto">
            <a:xfrm>
              <a:off x="295" y="845"/>
              <a:ext cx="660" cy="31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a:solidFill>
                    <a:schemeClr val="accent2"/>
                  </a:solidFill>
                  <a:latin typeface="华文新魏" panose="02010800040101010101" pitchFamily="2" charset="-122"/>
                  <a:ea typeface="华文新魏" panose="02010800040101010101" pitchFamily="2" charset="-122"/>
                </a:rPr>
                <a:t>进程</a:t>
              </a:r>
              <a:r>
                <a:rPr lang="en-US" altLang="zh-CN" sz="1400">
                  <a:solidFill>
                    <a:schemeClr val="accent2"/>
                  </a:solidFill>
                  <a:latin typeface="华文新魏" panose="02010800040101010101" pitchFamily="2" charset="-122"/>
                  <a:ea typeface="华文新魏" panose="02010800040101010101" pitchFamily="2" charset="-122"/>
                </a:rPr>
                <a:t>A</a:t>
              </a:r>
              <a:r>
                <a:rPr lang="zh-CN" altLang="en-US" sz="1400">
                  <a:solidFill>
                    <a:schemeClr val="accent2"/>
                  </a:solidFill>
                  <a:latin typeface="华文新魏" panose="02010800040101010101" pitchFamily="2" charset="-122"/>
                  <a:ea typeface="华文新魏" panose="02010800040101010101" pitchFamily="2" charset="-122"/>
                </a:rPr>
                <a:t>的打开文件表</a:t>
              </a:r>
            </a:p>
          </p:txBody>
        </p:sp>
        <p:sp>
          <p:nvSpPr>
            <p:cNvPr id="28764" name="Text Box 73">
              <a:extLst>
                <a:ext uri="{FF2B5EF4-FFF2-40B4-BE49-F238E27FC236}">
                  <a16:creationId xmlns:a16="http://schemas.microsoft.com/office/drawing/2014/main" id="{1A1C4082-BDAB-4EF6-97AD-5ED4CB3C7F2E}"/>
                </a:ext>
              </a:extLst>
            </p:cNvPr>
            <p:cNvSpPr txBox="1">
              <a:spLocks noChangeArrowheads="1"/>
            </p:cNvSpPr>
            <p:nvPr/>
          </p:nvSpPr>
          <p:spPr bwMode="auto">
            <a:xfrm>
              <a:off x="1516" y="1282"/>
              <a:ext cx="403" cy="15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a:t>
              </a:r>
              <a:endParaRPr lang="en-US" altLang="zh-CN">
                <a:solidFill>
                  <a:schemeClr val="accent2"/>
                </a:solidFill>
              </a:endParaRPr>
            </a:p>
          </p:txBody>
        </p:sp>
        <p:sp>
          <p:nvSpPr>
            <p:cNvPr id="28765" name="Line 74">
              <a:extLst>
                <a:ext uri="{FF2B5EF4-FFF2-40B4-BE49-F238E27FC236}">
                  <a16:creationId xmlns:a16="http://schemas.microsoft.com/office/drawing/2014/main" id="{17E34AF0-E174-47E1-B3DA-3B96D7FAA6CD}"/>
                </a:ext>
              </a:extLst>
            </p:cNvPr>
            <p:cNvSpPr>
              <a:spLocks noChangeShapeType="1"/>
            </p:cNvSpPr>
            <p:nvPr/>
          </p:nvSpPr>
          <p:spPr bwMode="auto">
            <a:xfrm>
              <a:off x="1314" y="533"/>
              <a:ext cx="0" cy="8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6" name="Line 75">
              <a:extLst>
                <a:ext uri="{FF2B5EF4-FFF2-40B4-BE49-F238E27FC236}">
                  <a16:creationId xmlns:a16="http://schemas.microsoft.com/office/drawing/2014/main" id="{7BCAE3F4-C1DE-4BD2-B474-05F509C574B9}"/>
                </a:ext>
              </a:extLst>
            </p:cNvPr>
            <p:cNvSpPr>
              <a:spLocks noChangeShapeType="1"/>
            </p:cNvSpPr>
            <p:nvPr/>
          </p:nvSpPr>
          <p:spPr bwMode="auto">
            <a:xfrm>
              <a:off x="2020" y="533"/>
              <a:ext cx="0" cy="8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7" name="Text Box 76">
              <a:extLst>
                <a:ext uri="{FF2B5EF4-FFF2-40B4-BE49-F238E27FC236}">
                  <a16:creationId xmlns:a16="http://schemas.microsoft.com/office/drawing/2014/main" id="{4EDD0A3B-F0DB-4B1D-9CB3-D157D43CDC70}"/>
                </a:ext>
              </a:extLst>
            </p:cNvPr>
            <p:cNvSpPr txBox="1">
              <a:spLocks noChangeArrowheads="1"/>
            </p:cNvSpPr>
            <p:nvPr/>
          </p:nvSpPr>
          <p:spPr bwMode="auto">
            <a:xfrm>
              <a:off x="1516" y="596"/>
              <a:ext cx="403" cy="18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a:t>
              </a:r>
              <a:endParaRPr lang="en-US" altLang="zh-CN">
                <a:solidFill>
                  <a:schemeClr val="accent2"/>
                </a:solidFill>
              </a:endParaRPr>
            </a:p>
          </p:txBody>
        </p:sp>
        <p:sp>
          <p:nvSpPr>
            <p:cNvPr id="28768" name="Line 77">
              <a:extLst>
                <a:ext uri="{FF2B5EF4-FFF2-40B4-BE49-F238E27FC236}">
                  <a16:creationId xmlns:a16="http://schemas.microsoft.com/office/drawing/2014/main" id="{7D962B56-AF7D-435A-94FC-027B569710C4}"/>
                </a:ext>
              </a:extLst>
            </p:cNvPr>
            <p:cNvSpPr>
              <a:spLocks noChangeShapeType="1"/>
            </p:cNvSpPr>
            <p:nvPr/>
          </p:nvSpPr>
          <p:spPr bwMode="auto">
            <a:xfrm>
              <a:off x="1314" y="720"/>
              <a:ext cx="7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9" name="Line 78">
              <a:extLst>
                <a:ext uri="{FF2B5EF4-FFF2-40B4-BE49-F238E27FC236}">
                  <a16:creationId xmlns:a16="http://schemas.microsoft.com/office/drawing/2014/main" id="{476B5DB2-5D0C-4778-B6D9-6D5E4313E306}"/>
                </a:ext>
              </a:extLst>
            </p:cNvPr>
            <p:cNvSpPr>
              <a:spLocks noChangeShapeType="1"/>
            </p:cNvSpPr>
            <p:nvPr/>
          </p:nvSpPr>
          <p:spPr bwMode="auto">
            <a:xfrm>
              <a:off x="1314" y="908"/>
              <a:ext cx="7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0" name="Line 79">
              <a:extLst>
                <a:ext uri="{FF2B5EF4-FFF2-40B4-BE49-F238E27FC236}">
                  <a16:creationId xmlns:a16="http://schemas.microsoft.com/office/drawing/2014/main" id="{DA6B1AFD-15D9-4EDE-931D-22F25E173C9C}"/>
                </a:ext>
              </a:extLst>
            </p:cNvPr>
            <p:cNvSpPr>
              <a:spLocks noChangeShapeType="1"/>
            </p:cNvSpPr>
            <p:nvPr/>
          </p:nvSpPr>
          <p:spPr bwMode="auto">
            <a:xfrm>
              <a:off x="1314" y="1095"/>
              <a:ext cx="7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1" name="Line 80">
              <a:extLst>
                <a:ext uri="{FF2B5EF4-FFF2-40B4-BE49-F238E27FC236}">
                  <a16:creationId xmlns:a16="http://schemas.microsoft.com/office/drawing/2014/main" id="{7831FF28-350D-4218-8D95-5D9B21244019}"/>
                </a:ext>
              </a:extLst>
            </p:cNvPr>
            <p:cNvSpPr>
              <a:spLocks noChangeShapeType="1"/>
            </p:cNvSpPr>
            <p:nvPr/>
          </p:nvSpPr>
          <p:spPr bwMode="auto">
            <a:xfrm>
              <a:off x="1314" y="1282"/>
              <a:ext cx="7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2" name="Text Box 81">
              <a:extLst>
                <a:ext uri="{FF2B5EF4-FFF2-40B4-BE49-F238E27FC236}">
                  <a16:creationId xmlns:a16="http://schemas.microsoft.com/office/drawing/2014/main" id="{08481D72-9201-47B2-B302-C0607A27BFE0}"/>
                </a:ext>
              </a:extLst>
            </p:cNvPr>
            <p:cNvSpPr txBox="1">
              <a:spLocks noChangeArrowheads="1"/>
            </p:cNvSpPr>
            <p:nvPr/>
          </p:nvSpPr>
          <p:spPr bwMode="auto">
            <a:xfrm>
              <a:off x="1112" y="346"/>
              <a:ext cx="1110" cy="18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          </a:t>
              </a:r>
              <a:r>
                <a:rPr lang="zh-CN" altLang="en-US" sz="1400">
                  <a:solidFill>
                    <a:schemeClr val="accent2"/>
                  </a:solidFill>
                  <a:latin typeface="华文新魏" panose="02010800040101010101" pitchFamily="2" charset="-122"/>
                  <a:ea typeface="华文新魏" panose="02010800040101010101" pitchFamily="2" charset="-122"/>
                </a:rPr>
                <a:t>进程</a:t>
              </a:r>
              <a:r>
                <a:rPr lang="en-US" altLang="zh-CN" sz="1400">
                  <a:solidFill>
                    <a:schemeClr val="accent2"/>
                  </a:solidFill>
                  <a:latin typeface="华文新魏" panose="02010800040101010101" pitchFamily="2" charset="-122"/>
                  <a:ea typeface="华文新魏" panose="02010800040101010101" pitchFamily="2" charset="-122"/>
                </a:rPr>
                <a:t>A</a:t>
              </a:r>
            </a:p>
          </p:txBody>
        </p:sp>
        <p:sp>
          <p:nvSpPr>
            <p:cNvPr id="28773" name="AutoShape 82">
              <a:extLst>
                <a:ext uri="{FF2B5EF4-FFF2-40B4-BE49-F238E27FC236}">
                  <a16:creationId xmlns:a16="http://schemas.microsoft.com/office/drawing/2014/main" id="{DCEF6406-C30E-4AC4-B01B-B2A27CF700B3}"/>
                </a:ext>
              </a:extLst>
            </p:cNvPr>
            <p:cNvSpPr>
              <a:spLocks/>
            </p:cNvSpPr>
            <p:nvPr/>
          </p:nvSpPr>
          <p:spPr bwMode="auto">
            <a:xfrm>
              <a:off x="910" y="533"/>
              <a:ext cx="202" cy="874"/>
            </a:xfrm>
            <a:prstGeom prst="leftBrace">
              <a:avLst>
                <a:gd name="adj1" fmla="val 36056"/>
                <a:gd name="adj2" fmla="val 50000"/>
              </a:avLst>
            </a:prstGeom>
            <a:noFill/>
            <a:ln w="9525">
              <a:solidFill>
                <a:srgbClr val="000000"/>
              </a:solidFill>
              <a:round/>
              <a:headEnd/>
              <a:tailEnd/>
            </a:ln>
            <a:extLst>
              <a:ext uri="{909E8E84-426E-40DD-AFC4-6F175D3DCCD1}">
                <a14:hiddenFill xmlns:a14="http://schemas.microsoft.com/office/drawing/2010/main">
                  <a:solidFill>
                    <a:srgbClr val="FFCC66"/>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28774" name="Line 83">
              <a:extLst>
                <a:ext uri="{FF2B5EF4-FFF2-40B4-BE49-F238E27FC236}">
                  <a16:creationId xmlns:a16="http://schemas.microsoft.com/office/drawing/2014/main" id="{E48CBDD1-BAE1-461B-916F-EEBEEC261ABC}"/>
                </a:ext>
              </a:extLst>
            </p:cNvPr>
            <p:cNvSpPr>
              <a:spLocks noChangeShapeType="1"/>
            </p:cNvSpPr>
            <p:nvPr/>
          </p:nvSpPr>
          <p:spPr bwMode="auto">
            <a:xfrm>
              <a:off x="1818" y="970"/>
              <a:ext cx="4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5" name="Line 84">
              <a:extLst>
                <a:ext uri="{FF2B5EF4-FFF2-40B4-BE49-F238E27FC236}">
                  <a16:creationId xmlns:a16="http://schemas.microsoft.com/office/drawing/2014/main" id="{D5361ECC-7C6D-4644-BAEB-53939989DB9A}"/>
                </a:ext>
              </a:extLst>
            </p:cNvPr>
            <p:cNvSpPr>
              <a:spLocks noChangeShapeType="1"/>
            </p:cNvSpPr>
            <p:nvPr/>
          </p:nvSpPr>
          <p:spPr bwMode="auto">
            <a:xfrm>
              <a:off x="1314" y="1407"/>
              <a:ext cx="7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6" name="Line 85">
              <a:extLst>
                <a:ext uri="{FF2B5EF4-FFF2-40B4-BE49-F238E27FC236}">
                  <a16:creationId xmlns:a16="http://schemas.microsoft.com/office/drawing/2014/main" id="{A21F42E2-759B-4C52-AE6E-804DEB17AC23}"/>
                </a:ext>
              </a:extLst>
            </p:cNvPr>
            <p:cNvSpPr>
              <a:spLocks noChangeShapeType="1"/>
            </p:cNvSpPr>
            <p:nvPr/>
          </p:nvSpPr>
          <p:spPr bwMode="auto">
            <a:xfrm>
              <a:off x="1314" y="533"/>
              <a:ext cx="7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7" name="Text Box 86">
              <a:extLst>
                <a:ext uri="{FF2B5EF4-FFF2-40B4-BE49-F238E27FC236}">
                  <a16:creationId xmlns:a16="http://schemas.microsoft.com/office/drawing/2014/main" id="{FB8D15C1-B4F6-4653-9333-AF7338D42DD8}"/>
                </a:ext>
              </a:extLst>
            </p:cNvPr>
            <p:cNvSpPr txBox="1">
              <a:spLocks noChangeArrowheads="1"/>
            </p:cNvSpPr>
            <p:nvPr/>
          </p:nvSpPr>
          <p:spPr bwMode="auto">
            <a:xfrm>
              <a:off x="2827" y="908"/>
              <a:ext cx="404" cy="18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宋体" panose="02010600030101010101" pitchFamily="2" charset="-122"/>
                </a:rPr>
                <a:t>fpb</a:t>
              </a:r>
              <a:endParaRPr lang="en-US" altLang="zh-CN" sz="1400">
                <a:solidFill>
                  <a:schemeClr val="accent2"/>
                </a:solidFill>
              </a:endParaRPr>
            </a:p>
          </p:txBody>
        </p:sp>
      </p:grpSp>
      <p:grpSp>
        <p:nvGrpSpPr>
          <p:cNvPr id="28685" name="Group 134">
            <a:extLst>
              <a:ext uri="{FF2B5EF4-FFF2-40B4-BE49-F238E27FC236}">
                <a16:creationId xmlns:a16="http://schemas.microsoft.com/office/drawing/2014/main" id="{005602D7-919F-48D0-B9BF-D1BCFED02C0B}"/>
              </a:ext>
            </a:extLst>
          </p:cNvPr>
          <p:cNvGrpSpPr>
            <a:grpSpLocks/>
          </p:cNvGrpSpPr>
          <p:nvPr/>
        </p:nvGrpSpPr>
        <p:grpSpPr bwMode="auto">
          <a:xfrm>
            <a:off x="3527425" y="2827338"/>
            <a:ext cx="2082800" cy="3368675"/>
            <a:chOff x="2222" y="1781"/>
            <a:chExt cx="1312" cy="2122"/>
          </a:xfrm>
        </p:grpSpPr>
        <p:sp>
          <p:nvSpPr>
            <p:cNvPr id="28704" name="Text Box 88">
              <a:extLst>
                <a:ext uri="{FF2B5EF4-FFF2-40B4-BE49-F238E27FC236}">
                  <a16:creationId xmlns:a16="http://schemas.microsoft.com/office/drawing/2014/main" id="{EDB16ECB-D50B-4350-BA61-84B41C42CB79}"/>
                </a:ext>
              </a:extLst>
            </p:cNvPr>
            <p:cNvSpPr txBox="1">
              <a:spLocks noChangeArrowheads="1"/>
            </p:cNvSpPr>
            <p:nvPr/>
          </p:nvSpPr>
          <p:spPr bwMode="auto">
            <a:xfrm>
              <a:off x="2424" y="3473"/>
              <a:ext cx="519" cy="18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a:t>
              </a:r>
              <a:endParaRPr lang="en-US" altLang="zh-CN">
                <a:solidFill>
                  <a:schemeClr val="accent2"/>
                </a:solidFill>
              </a:endParaRPr>
            </a:p>
          </p:txBody>
        </p:sp>
        <p:sp>
          <p:nvSpPr>
            <p:cNvPr id="28705" name="Text Box 89">
              <a:extLst>
                <a:ext uri="{FF2B5EF4-FFF2-40B4-BE49-F238E27FC236}">
                  <a16:creationId xmlns:a16="http://schemas.microsoft.com/office/drawing/2014/main" id="{448EFF22-1713-44C1-BB12-11DB5AF271FE}"/>
                </a:ext>
              </a:extLst>
            </p:cNvPr>
            <p:cNvSpPr txBox="1">
              <a:spLocks noChangeArrowheads="1"/>
            </p:cNvSpPr>
            <p:nvPr/>
          </p:nvSpPr>
          <p:spPr bwMode="auto">
            <a:xfrm>
              <a:off x="2323" y="3029"/>
              <a:ext cx="706" cy="4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200">
                  <a:solidFill>
                    <a:schemeClr val="accent2"/>
                  </a:solidFill>
                  <a:ea typeface="宋体" panose="02010600030101010101" pitchFamily="2" charset="-122"/>
                </a:rPr>
                <a:t>f_offset</a:t>
              </a:r>
            </a:p>
            <a:p>
              <a:pPr eaLnBrk="1" hangingPunct="1"/>
              <a:r>
                <a:rPr lang="en-US" altLang="zh-CN" sz="1200">
                  <a:solidFill>
                    <a:schemeClr val="accent2"/>
                  </a:solidFill>
                  <a:ea typeface="宋体" panose="02010600030101010101" pitchFamily="2" charset="-122"/>
                </a:rPr>
                <a:t>f_count=2</a:t>
              </a:r>
            </a:p>
            <a:p>
              <a:pPr eaLnBrk="1" hangingPunct="1"/>
              <a:r>
                <a:rPr lang="en-US" altLang="zh-CN" sz="1200">
                  <a:solidFill>
                    <a:schemeClr val="accent2"/>
                  </a:solidFill>
                  <a:ea typeface="宋体" panose="02010600030101010101" pitchFamily="2" charset="-122"/>
                </a:rPr>
                <a:t>f_flag(r)</a:t>
              </a:r>
            </a:p>
            <a:p>
              <a:pPr eaLnBrk="1" hangingPunct="1"/>
              <a:r>
                <a:rPr lang="en-US" altLang="zh-CN" sz="1200">
                  <a:solidFill>
                    <a:schemeClr val="accent2"/>
                  </a:solidFill>
                  <a:ea typeface="宋体" panose="02010600030101010101" pitchFamily="2" charset="-122"/>
                </a:rPr>
                <a:t>f_inode</a:t>
              </a:r>
              <a:endParaRPr lang="en-US" altLang="zh-CN" sz="1200">
                <a:solidFill>
                  <a:schemeClr val="accent2"/>
                </a:solidFill>
              </a:endParaRPr>
            </a:p>
          </p:txBody>
        </p:sp>
        <p:sp>
          <p:nvSpPr>
            <p:cNvPr id="28706" name="Text Box 90">
              <a:extLst>
                <a:ext uri="{FF2B5EF4-FFF2-40B4-BE49-F238E27FC236}">
                  <a16:creationId xmlns:a16="http://schemas.microsoft.com/office/drawing/2014/main" id="{FF31F2CB-E8E4-4A3C-A8E7-D3E9FD1CFF3C}"/>
                </a:ext>
              </a:extLst>
            </p:cNvPr>
            <p:cNvSpPr txBox="1">
              <a:spLocks noChangeArrowheads="1"/>
            </p:cNvSpPr>
            <p:nvPr/>
          </p:nvSpPr>
          <p:spPr bwMode="auto">
            <a:xfrm>
              <a:off x="2323" y="2405"/>
              <a:ext cx="706" cy="4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200">
                  <a:solidFill>
                    <a:schemeClr val="accent2"/>
                  </a:solidFill>
                  <a:ea typeface="宋体" panose="02010600030101010101" pitchFamily="2" charset="-122"/>
                </a:rPr>
                <a:t>f_offset</a:t>
              </a:r>
            </a:p>
            <a:p>
              <a:pPr eaLnBrk="1" hangingPunct="1"/>
              <a:r>
                <a:rPr lang="en-US" altLang="zh-CN" sz="1200">
                  <a:solidFill>
                    <a:schemeClr val="accent2"/>
                  </a:solidFill>
                  <a:ea typeface="宋体" panose="02010600030101010101" pitchFamily="2" charset="-122"/>
                </a:rPr>
                <a:t>f_count=1</a:t>
              </a:r>
            </a:p>
            <a:p>
              <a:pPr eaLnBrk="1" hangingPunct="1"/>
              <a:r>
                <a:rPr lang="en-US" altLang="zh-CN" sz="1200">
                  <a:solidFill>
                    <a:schemeClr val="accent2"/>
                  </a:solidFill>
                  <a:ea typeface="宋体" panose="02010600030101010101" pitchFamily="2" charset="-122"/>
                </a:rPr>
                <a:t>f_flag(r/w)</a:t>
              </a:r>
            </a:p>
            <a:p>
              <a:pPr eaLnBrk="1" hangingPunct="1"/>
              <a:r>
                <a:rPr lang="en-US" altLang="zh-CN" sz="1200">
                  <a:solidFill>
                    <a:schemeClr val="accent2"/>
                  </a:solidFill>
                  <a:ea typeface="宋体" panose="02010600030101010101" pitchFamily="2" charset="-122"/>
                </a:rPr>
                <a:t>f_inode</a:t>
              </a:r>
              <a:endParaRPr lang="en-US" altLang="zh-CN" sz="1200">
                <a:solidFill>
                  <a:schemeClr val="accent2"/>
                </a:solidFill>
              </a:endParaRPr>
            </a:p>
          </p:txBody>
        </p:sp>
        <p:sp>
          <p:nvSpPr>
            <p:cNvPr id="28707" name="Text Box 91">
              <a:extLst>
                <a:ext uri="{FF2B5EF4-FFF2-40B4-BE49-F238E27FC236}">
                  <a16:creationId xmlns:a16="http://schemas.microsoft.com/office/drawing/2014/main" id="{01FC148A-490B-4F5E-ADAF-41A2058EDDA9}"/>
                </a:ext>
              </a:extLst>
            </p:cNvPr>
            <p:cNvSpPr txBox="1">
              <a:spLocks noChangeArrowheads="1"/>
            </p:cNvSpPr>
            <p:nvPr/>
          </p:nvSpPr>
          <p:spPr bwMode="auto">
            <a:xfrm>
              <a:off x="2222" y="1781"/>
              <a:ext cx="1110" cy="1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400">
                  <a:solidFill>
                    <a:schemeClr val="accent2"/>
                  </a:solidFill>
                  <a:ea typeface="华文新魏" panose="02010800040101010101" pitchFamily="2" charset="-122"/>
                </a:rPr>
                <a:t>系统打开文件表</a:t>
              </a:r>
            </a:p>
          </p:txBody>
        </p:sp>
        <p:sp>
          <p:nvSpPr>
            <p:cNvPr id="28708" name="Line 93">
              <a:extLst>
                <a:ext uri="{FF2B5EF4-FFF2-40B4-BE49-F238E27FC236}">
                  <a16:creationId xmlns:a16="http://schemas.microsoft.com/office/drawing/2014/main" id="{02E1F77D-AE5C-4085-B6A9-A2FBE49A77AF}"/>
                </a:ext>
              </a:extLst>
            </p:cNvPr>
            <p:cNvSpPr>
              <a:spLocks noChangeShapeType="1"/>
            </p:cNvSpPr>
            <p:nvPr/>
          </p:nvSpPr>
          <p:spPr bwMode="auto">
            <a:xfrm>
              <a:off x="2222" y="2128"/>
              <a:ext cx="0" cy="15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9" name="Line 94">
              <a:extLst>
                <a:ext uri="{FF2B5EF4-FFF2-40B4-BE49-F238E27FC236}">
                  <a16:creationId xmlns:a16="http://schemas.microsoft.com/office/drawing/2014/main" id="{056A66EE-8526-485A-BC6D-96177F685EDD}"/>
                </a:ext>
              </a:extLst>
            </p:cNvPr>
            <p:cNvSpPr>
              <a:spLocks noChangeShapeType="1"/>
            </p:cNvSpPr>
            <p:nvPr/>
          </p:nvSpPr>
          <p:spPr bwMode="auto">
            <a:xfrm>
              <a:off x="3130" y="2128"/>
              <a:ext cx="0" cy="15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710" name="Group 95">
              <a:extLst>
                <a:ext uri="{FF2B5EF4-FFF2-40B4-BE49-F238E27FC236}">
                  <a16:creationId xmlns:a16="http://schemas.microsoft.com/office/drawing/2014/main" id="{8FA7103E-3434-4942-8B67-B237F3C1D999}"/>
                </a:ext>
              </a:extLst>
            </p:cNvPr>
            <p:cNvGrpSpPr>
              <a:grpSpLocks/>
            </p:cNvGrpSpPr>
            <p:nvPr/>
          </p:nvGrpSpPr>
          <p:grpSpPr bwMode="auto">
            <a:xfrm>
              <a:off x="2222" y="1906"/>
              <a:ext cx="908" cy="333"/>
              <a:chOff x="3240" y="1596"/>
              <a:chExt cx="1260" cy="468"/>
            </a:xfrm>
          </p:grpSpPr>
          <p:sp>
            <p:nvSpPr>
              <p:cNvPr id="28726" name="Line 96">
                <a:extLst>
                  <a:ext uri="{FF2B5EF4-FFF2-40B4-BE49-F238E27FC236}">
                    <a16:creationId xmlns:a16="http://schemas.microsoft.com/office/drawing/2014/main" id="{D9AF98B1-F6F5-422B-B81B-EF24E96E6F4A}"/>
                  </a:ext>
                </a:extLst>
              </p:cNvPr>
              <p:cNvSpPr>
                <a:spLocks noChangeShapeType="1"/>
              </p:cNvSpPr>
              <p:nvPr/>
            </p:nvSpPr>
            <p:spPr bwMode="auto">
              <a:xfrm>
                <a:off x="32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7" name="Line 97">
                <a:extLst>
                  <a:ext uri="{FF2B5EF4-FFF2-40B4-BE49-F238E27FC236}">
                    <a16:creationId xmlns:a16="http://schemas.microsoft.com/office/drawing/2014/main" id="{E66BCE43-576C-4114-B72A-069CD9BDBE71}"/>
                  </a:ext>
                </a:extLst>
              </p:cNvPr>
              <p:cNvSpPr>
                <a:spLocks noChangeShapeType="1"/>
              </p:cNvSpPr>
              <p:nvPr/>
            </p:nvSpPr>
            <p:spPr bwMode="auto">
              <a:xfrm flipV="1">
                <a:off x="3600" y="159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8" name="Line 98">
                <a:extLst>
                  <a:ext uri="{FF2B5EF4-FFF2-40B4-BE49-F238E27FC236}">
                    <a16:creationId xmlns:a16="http://schemas.microsoft.com/office/drawing/2014/main" id="{821EF1E9-1960-4799-BEB0-4116E4119AEF}"/>
                  </a:ext>
                </a:extLst>
              </p:cNvPr>
              <p:cNvSpPr>
                <a:spLocks noChangeShapeType="1"/>
              </p:cNvSpPr>
              <p:nvPr/>
            </p:nvSpPr>
            <p:spPr bwMode="auto">
              <a:xfrm>
                <a:off x="3780" y="1596"/>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9" name="Line 99">
                <a:extLst>
                  <a:ext uri="{FF2B5EF4-FFF2-40B4-BE49-F238E27FC236}">
                    <a16:creationId xmlns:a16="http://schemas.microsoft.com/office/drawing/2014/main" id="{3B255FC9-948A-4674-8755-6215FFB693F3}"/>
                  </a:ext>
                </a:extLst>
              </p:cNvPr>
              <p:cNvSpPr>
                <a:spLocks noChangeShapeType="1"/>
              </p:cNvSpPr>
              <p:nvPr/>
            </p:nvSpPr>
            <p:spPr bwMode="auto">
              <a:xfrm>
                <a:off x="41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0" name="Line 100">
                <a:extLst>
                  <a:ext uri="{FF2B5EF4-FFF2-40B4-BE49-F238E27FC236}">
                    <a16:creationId xmlns:a16="http://schemas.microsoft.com/office/drawing/2014/main" id="{E5FE9E8D-599D-4698-905F-9B352A46469F}"/>
                  </a:ext>
                </a:extLst>
              </p:cNvPr>
              <p:cNvSpPr>
                <a:spLocks noChangeShapeType="1"/>
              </p:cNvSpPr>
              <p:nvPr/>
            </p:nvSpPr>
            <p:spPr bwMode="auto">
              <a:xfrm flipH="1">
                <a:off x="3960" y="19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8711" name="Group 101">
              <a:extLst>
                <a:ext uri="{FF2B5EF4-FFF2-40B4-BE49-F238E27FC236}">
                  <a16:creationId xmlns:a16="http://schemas.microsoft.com/office/drawing/2014/main" id="{BC76DBB7-9F10-49A4-8844-4FCEF3DCC2CC}"/>
                </a:ext>
              </a:extLst>
            </p:cNvPr>
            <p:cNvGrpSpPr>
              <a:grpSpLocks/>
            </p:cNvGrpSpPr>
            <p:nvPr/>
          </p:nvGrpSpPr>
          <p:grpSpPr bwMode="auto">
            <a:xfrm flipV="1">
              <a:off x="2222" y="3570"/>
              <a:ext cx="908" cy="333"/>
              <a:chOff x="3240" y="1596"/>
              <a:chExt cx="1260" cy="468"/>
            </a:xfrm>
          </p:grpSpPr>
          <p:sp>
            <p:nvSpPr>
              <p:cNvPr id="28721" name="Line 102">
                <a:extLst>
                  <a:ext uri="{FF2B5EF4-FFF2-40B4-BE49-F238E27FC236}">
                    <a16:creationId xmlns:a16="http://schemas.microsoft.com/office/drawing/2014/main" id="{C9415F80-3F0C-4922-8054-5A969D7E9B53}"/>
                  </a:ext>
                </a:extLst>
              </p:cNvPr>
              <p:cNvSpPr>
                <a:spLocks noChangeShapeType="1"/>
              </p:cNvSpPr>
              <p:nvPr/>
            </p:nvSpPr>
            <p:spPr bwMode="auto">
              <a:xfrm>
                <a:off x="32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2" name="Line 103">
                <a:extLst>
                  <a:ext uri="{FF2B5EF4-FFF2-40B4-BE49-F238E27FC236}">
                    <a16:creationId xmlns:a16="http://schemas.microsoft.com/office/drawing/2014/main" id="{578F97A2-C418-4B34-929B-029CF9A2A80B}"/>
                  </a:ext>
                </a:extLst>
              </p:cNvPr>
              <p:cNvSpPr>
                <a:spLocks noChangeShapeType="1"/>
              </p:cNvSpPr>
              <p:nvPr/>
            </p:nvSpPr>
            <p:spPr bwMode="auto">
              <a:xfrm flipV="1">
                <a:off x="3600" y="159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3" name="Line 104">
                <a:extLst>
                  <a:ext uri="{FF2B5EF4-FFF2-40B4-BE49-F238E27FC236}">
                    <a16:creationId xmlns:a16="http://schemas.microsoft.com/office/drawing/2014/main" id="{CA721930-DC9C-43C4-A8EA-8E1654D56C9C}"/>
                  </a:ext>
                </a:extLst>
              </p:cNvPr>
              <p:cNvSpPr>
                <a:spLocks noChangeShapeType="1"/>
              </p:cNvSpPr>
              <p:nvPr/>
            </p:nvSpPr>
            <p:spPr bwMode="auto">
              <a:xfrm>
                <a:off x="3780" y="1596"/>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4" name="Line 105">
                <a:extLst>
                  <a:ext uri="{FF2B5EF4-FFF2-40B4-BE49-F238E27FC236}">
                    <a16:creationId xmlns:a16="http://schemas.microsoft.com/office/drawing/2014/main" id="{49894032-B9F0-46F6-97A8-3B7E75D2DFB0}"/>
                  </a:ext>
                </a:extLst>
              </p:cNvPr>
              <p:cNvSpPr>
                <a:spLocks noChangeShapeType="1"/>
              </p:cNvSpPr>
              <p:nvPr/>
            </p:nvSpPr>
            <p:spPr bwMode="auto">
              <a:xfrm>
                <a:off x="41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5" name="Line 106">
                <a:extLst>
                  <a:ext uri="{FF2B5EF4-FFF2-40B4-BE49-F238E27FC236}">
                    <a16:creationId xmlns:a16="http://schemas.microsoft.com/office/drawing/2014/main" id="{CE045C5B-9023-42EE-80D1-EFEE3DEDA59B}"/>
                  </a:ext>
                </a:extLst>
              </p:cNvPr>
              <p:cNvSpPr>
                <a:spLocks noChangeShapeType="1"/>
              </p:cNvSpPr>
              <p:nvPr/>
            </p:nvSpPr>
            <p:spPr bwMode="auto">
              <a:xfrm flipH="1">
                <a:off x="3960" y="19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712" name="Text Box 107">
              <a:extLst>
                <a:ext uri="{FF2B5EF4-FFF2-40B4-BE49-F238E27FC236}">
                  <a16:creationId xmlns:a16="http://schemas.microsoft.com/office/drawing/2014/main" id="{77F9BBB8-A90E-4A11-8AED-2819154E40C9}"/>
                </a:ext>
              </a:extLst>
            </p:cNvPr>
            <p:cNvSpPr txBox="1">
              <a:spLocks noChangeArrowheads="1"/>
            </p:cNvSpPr>
            <p:nvPr/>
          </p:nvSpPr>
          <p:spPr bwMode="auto">
            <a:xfrm>
              <a:off x="2482" y="2251"/>
              <a:ext cx="446" cy="1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宋体" panose="02010600030101010101" pitchFamily="2" charset="-122"/>
                </a:rPr>
                <a:t>…</a:t>
              </a:r>
              <a:endParaRPr lang="en-US" altLang="zh-CN" sz="1400">
                <a:solidFill>
                  <a:schemeClr val="accent2"/>
                </a:solidFill>
              </a:endParaRPr>
            </a:p>
          </p:txBody>
        </p:sp>
        <p:sp>
          <p:nvSpPr>
            <p:cNvPr id="28713" name="Line 108">
              <a:extLst>
                <a:ext uri="{FF2B5EF4-FFF2-40B4-BE49-F238E27FC236}">
                  <a16:creationId xmlns:a16="http://schemas.microsoft.com/office/drawing/2014/main" id="{446A2BEA-C2AB-4E88-ABB7-302DA3EDB781}"/>
                </a:ext>
              </a:extLst>
            </p:cNvPr>
            <p:cNvSpPr>
              <a:spLocks noChangeShapeType="1"/>
            </p:cNvSpPr>
            <p:nvPr/>
          </p:nvSpPr>
          <p:spPr bwMode="auto">
            <a:xfrm>
              <a:off x="2222" y="2405"/>
              <a:ext cx="9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4" name="Line 109">
              <a:extLst>
                <a:ext uri="{FF2B5EF4-FFF2-40B4-BE49-F238E27FC236}">
                  <a16:creationId xmlns:a16="http://schemas.microsoft.com/office/drawing/2014/main" id="{3170BA71-37C6-4276-8CAB-FA6C5702DF33}"/>
                </a:ext>
              </a:extLst>
            </p:cNvPr>
            <p:cNvSpPr>
              <a:spLocks noChangeShapeType="1"/>
            </p:cNvSpPr>
            <p:nvPr/>
          </p:nvSpPr>
          <p:spPr bwMode="auto">
            <a:xfrm>
              <a:off x="2222" y="2931"/>
              <a:ext cx="9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5" name="Line 110">
              <a:extLst>
                <a:ext uri="{FF2B5EF4-FFF2-40B4-BE49-F238E27FC236}">
                  <a16:creationId xmlns:a16="http://schemas.microsoft.com/office/drawing/2014/main" id="{F3969CAD-55E0-4A9F-AB31-A3F76D1940BC}"/>
                </a:ext>
              </a:extLst>
            </p:cNvPr>
            <p:cNvSpPr>
              <a:spLocks noChangeShapeType="1"/>
            </p:cNvSpPr>
            <p:nvPr/>
          </p:nvSpPr>
          <p:spPr bwMode="auto">
            <a:xfrm>
              <a:off x="2222" y="3029"/>
              <a:ext cx="9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6" name="Line 111">
              <a:extLst>
                <a:ext uri="{FF2B5EF4-FFF2-40B4-BE49-F238E27FC236}">
                  <a16:creationId xmlns:a16="http://schemas.microsoft.com/office/drawing/2014/main" id="{D2345F58-4F18-4822-A89A-012BF9B229FE}"/>
                </a:ext>
              </a:extLst>
            </p:cNvPr>
            <p:cNvSpPr>
              <a:spLocks noChangeShapeType="1"/>
            </p:cNvSpPr>
            <p:nvPr/>
          </p:nvSpPr>
          <p:spPr bwMode="auto">
            <a:xfrm>
              <a:off x="2222" y="3521"/>
              <a:ext cx="9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7" name="Line 112">
              <a:extLst>
                <a:ext uri="{FF2B5EF4-FFF2-40B4-BE49-F238E27FC236}">
                  <a16:creationId xmlns:a16="http://schemas.microsoft.com/office/drawing/2014/main" id="{6449BFD8-711E-4492-8F99-D9A79756D8C4}"/>
                </a:ext>
              </a:extLst>
            </p:cNvPr>
            <p:cNvSpPr>
              <a:spLocks noChangeShapeType="1"/>
            </p:cNvSpPr>
            <p:nvPr/>
          </p:nvSpPr>
          <p:spPr bwMode="auto">
            <a:xfrm>
              <a:off x="2928" y="2780"/>
              <a:ext cx="3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8" name="Line 113">
              <a:extLst>
                <a:ext uri="{FF2B5EF4-FFF2-40B4-BE49-F238E27FC236}">
                  <a16:creationId xmlns:a16="http://schemas.microsoft.com/office/drawing/2014/main" id="{13989C93-A232-4318-8BE8-75E6FC37B244}"/>
                </a:ext>
              </a:extLst>
            </p:cNvPr>
            <p:cNvSpPr>
              <a:spLocks noChangeShapeType="1"/>
            </p:cNvSpPr>
            <p:nvPr/>
          </p:nvSpPr>
          <p:spPr bwMode="auto">
            <a:xfrm flipV="1">
              <a:off x="3231" y="2468"/>
              <a:ext cx="303"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9" name="Line 114">
              <a:extLst>
                <a:ext uri="{FF2B5EF4-FFF2-40B4-BE49-F238E27FC236}">
                  <a16:creationId xmlns:a16="http://schemas.microsoft.com/office/drawing/2014/main" id="{2639B5B2-6549-408F-B228-B0E720F3CAA7}"/>
                </a:ext>
              </a:extLst>
            </p:cNvPr>
            <p:cNvSpPr>
              <a:spLocks noChangeShapeType="1"/>
            </p:cNvSpPr>
            <p:nvPr/>
          </p:nvSpPr>
          <p:spPr bwMode="auto">
            <a:xfrm>
              <a:off x="2828" y="3404"/>
              <a:ext cx="4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0" name="Line 115">
              <a:extLst>
                <a:ext uri="{FF2B5EF4-FFF2-40B4-BE49-F238E27FC236}">
                  <a16:creationId xmlns:a16="http://schemas.microsoft.com/office/drawing/2014/main" id="{4B446C57-5FE5-4E03-B4F0-D70865F70168}"/>
                </a:ext>
              </a:extLst>
            </p:cNvPr>
            <p:cNvSpPr>
              <a:spLocks noChangeShapeType="1"/>
            </p:cNvSpPr>
            <p:nvPr/>
          </p:nvSpPr>
          <p:spPr bwMode="auto">
            <a:xfrm flipV="1">
              <a:off x="3231" y="2530"/>
              <a:ext cx="303" cy="8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8686" name="Text Box 116">
            <a:extLst>
              <a:ext uri="{FF2B5EF4-FFF2-40B4-BE49-F238E27FC236}">
                <a16:creationId xmlns:a16="http://schemas.microsoft.com/office/drawing/2014/main" id="{A6FA89A4-2F0F-45F5-8CC5-27938F0E49D4}"/>
              </a:ext>
            </a:extLst>
          </p:cNvPr>
          <p:cNvSpPr txBox="1">
            <a:spLocks noChangeArrowheads="1"/>
          </p:cNvSpPr>
          <p:nvPr/>
        </p:nvSpPr>
        <p:spPr bwMode="auto">
          <a:xfrm>
            <a:off x="179388" y="4511675"/>
            <a:ext cx="1120775" cy="6937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a:solidFill>
                  <a:schemeClr val="accent2"/>
                </a:solidFill>
                <a:latin typeface="华文新魏" panose="02010800040101010101" pitchFamily="2" charset="-122"/>
                <a:ea typeface="华文新魏" panose="02010800040101010101" pitchFamily="2" charset="-122"/>
              </a:rPr>
              <a:t>进程</a:t>
            </a:r>
            <a:r>
              <a:rPr lang="en-US" altLang="zh-CN" sz="1400">
                <a:solidFill>
                  <a:schemeClr val="accent2"/>
                </a:solidFill>
                <a:latin typeface="华文新魏" panose="02010800040101010101" pitchFamily="2" charset="-122"/>
                <a:ea typeface="华文新魏" panose="02010800040101010101" pitchFamily="2" charset="-122"/>
              </a:rPr>
              <a:t>A</a:t>
            </a:r>
            <a:r>
              <a:rPr lang="zh-CN" altLang="en-US" sz="1400">
                <a:solidFill>
                  <a:schemeClr val="accent2"/>
                </a:solidFill>
                <a:latin typeface="华文新魏" panose="02010800040101010101" pitchFamily="2" charset="-122"/>
                <a:ea typeface="华文新魏" panose="02010800040101010101" pitchFamily="2" charset="-122"/>
              </a:rPr>
              <a:t>的子进程的打开文件表</a:t>
            </a:r>
          </a:p>
        </p:txBody>
      </p:sp>
      <p:sp>
        <p:nvSpPr>
          <p:cNvPr id="28687" name="Text Box 117">
            <a:extLst>
              <a:ext uri="{FF2B5EF4-FFF2-40B4-BE49-F238E27FC236}">
                <a16:creationId xmlns:a16="http://schemas.microsoft.com/office/drawing/2014/main" id="{1B1EA3D1-24B9-4479-A832-54C666C3ACB7}"/>
              </a:ext>
            </a:extLst>
          </p:cNvPr>
          <p:cNvSpPr txBox="1">
            <a:spLocks noChangeArrowheads="1"/>
          </p:cNvSpPr>
          <p:nvPr/>
        </p:nvSpPr>
        <p:spPr bwMode="auto">
          <a:xfrm>
            <a:off x="2085975" y="5205413"/>
            <a:ext cx="639763" cy="2968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a:t>
            </a:r>
            <a:endParaRPr lang="en-US" altLang="zh-CN">
              <a:solidFill>
                <a:schemeClr val="accent2"/>
              </a:solidFill>
            </a:endParaRPr>
          </a:p>
        </p:txBody>
      </p:sp>
      <p:sp>
        <p:nvSpPr>
          <p:cNvPr id="28688" name="Line 118">
            <a:extLst>
              <a:ext uri="{FF2B5EF4-FFF2-40B4-BE49-F238E27FC236}">
                <a16:creationId xmlns:a16="http://schemas.microsoft.com/office/drawing/2014/main" id="{95761C61-EDEC-4BCD-9022-CF3FB0CD9074}"/>
              </a:ext>
            </a:extLst>
          </p:cNvPr>
          <p:cNvSpPr>
            <a:spLocks noChangeShapeType="1"/>
          </p:cNvSpPr>
          <p:nvPr/>
        </p:nvSpPr>
        <p:spPr bwMode="auto">
          <a:xfrm>
            <a:off x="1765300" y="4116388"/>
            <a:ext cx="0" cy="13858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9" name="Line 119">
            <a:extLst>
              <a:ext uri="{FF2B5EF4-FFF2-40B4-BE49-F238E27FC236}">
                <a16:creationId xmlns:a16="http://schemas.microsoft.com/office/drawing/2014/main" id="{ABE797B7-CED3-4EA4-8ECA-F9733A5C4F0A}"/>
              </a:ext>
            </a:extLst>
          </p:cNvPr>
          <p:cNvSpPr>
            <a:spLocks noChangeShapeType="1"/>
          </p:cNvSpPr>
          <p:nvPr/>
        </p:nvSpPr>
        <p:spPr bwMode="auto">
          <a:xfrm>
            <a:off x="2886075" y="4116388"/>
            <a:ext cx="0" cy="13858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0" name="Text Box 120">
            <a:extLst>
              <a:ext uri="{FF2B5EF4-FFF2-40B4-BE49-F238E27FC236}">
                <a16:creationId xmlns:a16="http://schemas.microsoft.com/office/drawing/2014/main" id="{1B592494-55D6-42F0-B366-6B6327709236}"/>
              </a:ext>
            </a:extLst>
          </p:cNvPr>
          <p:cNvSpPr txBox="1">
            <a:spLocks noChangeArrowheads="1"/>
          </p:cNvSpPr>
          <p:nvPr/>
        </p:nvSpPr>
        <p:spPr bwMode="auto">
          <a:xfrm>
            <a:off x="2085975" y="4214813"/>
            <a:ext cx="639763" cy="2968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a:t>
            </a:r>
            <a:endParaRPr lang="en-US" altLang="zh-CN">
              <a:solidFill>
                <a:schemeClr val="accent2"/>
              </a:solidFill>
            </a:endParaRPr>
          </a:p>
        </p:txBody>
      </p:sp>
      <p:sp>
        <p:nvSpPr>
          <p:cNvPr id="28691" name="Line 121">
            <a:extLst>
              <a:ext uri="{FF2B5EF4-FFF2-40B4-BE49-F238E27FC236}">
                <a16:creationId xmlns:a16="http://schemas.microsoft.com/office/drawing/2014/main" id="{FFE33E24-DA3E-43E5-AB65-202E3F2EDBE9}"/>
              </a:ext>
            </a:extLst>
          </p:cNvPr>
          <p:cNvSpPr>
            <a:spLocks noChangeShapeType="1"/>
          </p:cNvSpPr>
          <p:nvPr/>
        </p:nvSpPr>
        <p:spPr bwMode="auto">
          <a:xfrm>
            <a:off x="1765300" y="4413250"/>
            <a:ext cx="1120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2" name="Line 122">
            <a:extLst>
              <a:ext uri="{FF2B5EF4-FFF2-40B4-BE49-F238E27FC236}">
                <a16:creationId xmlns:a16="http://schemas.microsoft.com/office/drawing/2014/main" id="{10AF5D75-BC45-40B8-84CB-49C12F48DF1A}"/>
              </a:ext>
            </a:extLst>
          </p:cNvPr>
          <p:cNvSpPr>
            <a:spLocks noChangeShapeType="1"/>
          </p:cNvSpPr>
          <p:nvPr/>
        </p:nvSpPr>
        <p:spPr bwMode="auto">
          <a:xfrm>
            <a:off x="1765300" y="4611688"/>
            <a:ext cx="1120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3" name="Line 123">
            <a:extLst>
              <a:ext uri="{FF2B5EF4-FFF2-40B4-BE49-F238E27FC236}">
                <a16:creationId xmlns:a16="http://schemas.microsoft.com/office/drawing/2014/main" id="{91E136D8-B59F-4FCA-B064-84E40313480C}"/>
              </a:ext>
            </a:extLst>
          </p:cNvPr>
          <p:cNvSpPr>
            <a:spLocks noChangeShapeType="1"/>
          </p:cNvSpPr>
          <p:nvPr/>
        </p:nvSpPr>
        <p:spPr bwMode="auto">
          <a:xfrm>
            <a:off x="1765300" y="5006975"/>
            <a:ext cx="1120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4" name="Line 124">
            <a:extLst>
              <a:ext uri="{FF2B5EF4-FFF2-40B4-BE49-F238E27FC236}">
                <a16:creationId xmlns:a16="http://schemas.microsoft.com/office/drawing/2014/main" id="{C094950D-0361-4006-8ABE-8E00998D649E}"/>
              </a:ext>
            </a:extLst>
          </p:cNvPr>
          <p:cNvSpPr>
            <a:spLocks noChangeShapeType="1"/>
          </p:cNvSpPr>
          <p:nvPr/>
        </p:nvSpPr>
        <p:spPr bwMode="auto">
          <a:xfrm>
            <a:off x="1765300" y="5205413"/>
            <a:ext cx="1120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5" name="AutoShape 125">
            <a:extLst>
              <a:ext uri="{FF2B5EF4-FFF2-40B4-BE49-F238E27FC236}">
                <a16:creationId xmlns:a16="http://schemas.microsoft.com/office/drawing/2014/main" id="{6422FD9C-0FD4-41FB-92C3-F924BB0204B4}"/>
              </a:ext>
            </a:extLst>
          </p:cNvPr>
          <p:cNvSpPr>
            <a:spLocks/>
          </p:cNvSpPr>
          <p:nvPr/>
        </p:nvSpPr>
        <p:spPr bwMode="auto">
          <a:xfrm>
            <a:off x="1123950" y="4116388"/>
            <a:ext cx="320675" cy="1385887"/>
          </a:xfrm>
          <a:prstGeom prst="leftBrace">
            <a:avLst>
              <a:gd name="adj1" fmla="val 36015"/>
              <a:gd name="adj2" fmla="val 50000"/>
            </a:avLst>
          </a:pr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28696" name="Line 126">
            <a:extLst>
              <a:ext uri="{FF2B5EF4-FFF2-40B4-BE49-F238E27FC236}">
                <a16:creationId xmlns:a16="http://schemas.microsoft.com/office/drawing/2014/main" id="{314B5E52-9F6A-444C-BA0E-36C8C8D22D74}"/>
              </a:ext>
            </a:extLst>
          </p:cNvPr>
          <p:cNvSpPr>
            <a:spLocks noChangeShapeType="1"/>
          </p:cNvSpPr>
          <p:nvPr/>
        </p:nvSpPr>
        <p:spPr bwMode="auto">
          <a:xfrm>
            <a:off x="2566988" y="4808538"/>
            <a:ext cx="9604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7" name="Line 127">
            <a:extLst>
              <a:ext uri="{FF2B5EF4-FFF2-40B4-BE49-F238E27FC236}">
                <a16:creationId xmlns:a16="http://schemas.microsoft.com/office/drawing/2014/main" id="{FC83FAD3-0483-4671-9A86-BD3826805C57}"/>
              </a:ext>
            </a:extLst>
          </p:cNvPr>
          <p:cNvSpPr>
            <a:spLocks noChangeShapeType="1"/>
          </p:cNvSpPr>
          <p:nvPr/>
        </p:nvSpPr>
        <p:spPr bwMode="auto">
          <a:xfrm>
            <a:off x="1765300" y="5502275"/>
            <a:ext cx="1120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8" name="Line 128">
            <a:extLst>
              <a:ext uri="{FF2B5EF4-FFF2-40B4-BE49-F238E27FC236}">
                <a16:creationId xmlns:a16="http://schemas.microsoft.com/office/drawing/2014/main" id="{63265AFD-D304-42FE-A114-3865B44FB20C}"/>
              </a:ext>
            </a:extLst>
          </p:cNvPr>
          <p:cNvSpPr>
            <a:spLocks noChangeShapeType="1"/>
          </p:cNvSpPr>
          <p:nvPr/>
        </p:nvSpPr>
        <p:spPr bwMode="auto">
          <a:xfrm>
            <a:off x="1765300" y="4116388"/>
            <a:ext cx="1120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9" name="Text Box 129">
            <a:extLst>
              <a:ext uri="{FF2B5EF4-FFF2-40B4-BE49-F238E27FC236}">
                <a16:creationId xmlns:a16="http://schemas.microsoft.com/office/drawing/2014/main" id="{3DCD1A0E-519F-4C90-BADC-07BB673AFBFB}"/>
              </a:ext>
            </a:extLst>
          </p:cNvPr>
          <p:cNvSpPr txBox="1">
            <a:spLocks noChangeArrowheads="1"/>
          </p:cNvSpPr>
          <p:nvPr/>
        </p:nvSpPr>
        <p:spPr bwMode="auto">
          <a:xfrm>
            <a:off x="2085975" y="4710113"/>
            <a:ext cx="639763" cy="2968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宋体" panose="02010600030101010101" pitchFamily="2" charset="-122"/>
              </a:rPr>
              <a:t>fpa</a:t>
            </a:r>
            <a:endParaRPr lang="en-US" altLang="zh-CN" sz="1400">
              <a:solidFill>
                <a:schemeClr val="accent2"/>
              </a:solidFill>
            </a:endParaRPr>
          </a:p>
        </p:txBody>
      </p:sp>
      <p:sp>
        <p:nvSpPr>
          <p:cNvPr id="28700" name="Line 130">
            <a:extLst>
              <a:ext uri="{FF2B5EF4-FFF2-40B4-BE49-F238E27FC236}">
                <a16:creationId xmlns:a16="http://schemas.microsoft.com/office/drawing/2014/main" id="{B9AA3DEB-ED8C-4E45-89AA-53F7AB9921B1}"/>
              </a:ext>
            </a:extLst>
          </p:cNvPr>
          <p:cNvSpPr>
            <a:spLocks noChangeShapeType="1"/>
          </p:cNvSpPr>
          <p:nvPr/>
        </p:nvSpPr>
        <p:spPr bwMode="auto">
          <a:xfrm>
            <a:off x="3206750" y="2827338"/>
            <a:ext cx="8016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1" name="Line 131">
            <a:extLst>
              <a:ext uri="{FF2B5EF4-FFF2-40B4-BE49-F238E27FC236}">
                <a16:creationId xmlns:a16="http://schemas.microsoft.com/office/drawing/2014/main" id="{A96A184B-A910-4E4B-ADBD-7B96177781B0}"/>
              </a:ext>
            </a:extLst>
          </p:cNvPr>
          <p:cNvSpPr>
            <a:spLocks noChangeShapeType="1"/>
          </p:cNvSpPr>
          <p:nvPr/>
        </p:nvSpPr>
        <p:spPr bwMode="auto">
          <a:xfrm>
            <a:off x="3206750" y="2827338"/>
            <a:ext cx="0" cy="6937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2" name="Line 132">
            <a:extLst>
              <a:ext uri="{FF2B5EF4-FFF2-40B4-BE49-F238E27FC236}">
                <a16:creationId xmlns:a16="http://schemas.microsoft.com/office/drawing/2014/main" id="{8A7FDA7B-376E-4C49-BA23-CC1C1177AA3D}"/>
              </a:ext>
            </a:extLst>
          </p:cNvPr>
          <p:cNvSpPr>
            <a:spLocks noChangeShapeType="1"/>
          </p:cNvSpPr>
          <p:nvPr/>
        </p:nvSpPr>
        <p:spPr bwMode="auto">
          <a:xfrm>
            <a:off x="3206750" y="3521075"/>
            <a:ext cx="320675" cy="2968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3" name="Line 133">
            <a:extLst>
              <a:ext uri="{FF2B5EF4-FFF2-40B4-BE49-F238E27FC236}">
                <a16:creationId xmlns:a16="http://schemas.microsoft.com/office/drawing/2014/main" id="{567AB66F-D902-47FB-A4A3-F82CB1611076}"/>
              </a:ext>
            </a:extLst>
          </p:cNvPr>
          <p:cNvSpPr>
            <a:spLocks noChangeShapeType="1"/>
          </p:cNvSpPr>
          <p:nvPr/>
        </p:nvSpPr>
        <p:spPr bwMode="auto">
          <a:xfrm>
            <a:off x="3046413" y="3719513"/>
            <a:ext cx="481012" cy="10890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cove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CACFF42-5499-4243-BFB9-A228B3368E57}"/>
              </a:ext>
            </a:extLst>
          </p:cNvPr>
          <p:cNvSpPr>
            <a:spLocks noGrp="1" noChangeArrowheads="1"/>
          </p:cNvSpPr>
          <p:nvPr>
            <p:ph type="title"/>
          </p:nvPr>
        </p:nvSpPr>
        <p:spPr>
          <a:xfrm>
            <a:off x="838200" y="2286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3</a:t>
            </a:r>
            <a:r>
              <a:rPr lang="zh-CN" altLang="en-US" sz="4800">
                <a:latin typeface="华文新魏" panose="02010800040101010101" pitchFamily="2" charset="-122"/>
                <a:ea typeface="华文新魏" panose="02010800040101010101" pitchFamily="2" charset="-122"/>
              </a:rPr>
              <a:t>文件的符号链接共享</a:t>
            </a:r>
            <a:r>
              <a:rPr lang="zh-CN" altLang="en-US">
                <a:latin typeface="华文新魏" panose="02010800040101010101" pitchFamily="2" charset="-122"/>
                <a:ea typeface="华文新魏" panose="02010800040101010101" pitchFamily="2" charset="-122"/>
              </a:rPr>
              <a:t> </a:t>
            </a:r>
          </a:p>
        </p:txBody>
      </p:sp>
      <p:sp>
        <p:nvSpPr>
          <p:cNvPr id="29699" name="Rectangle 3">
            <a:extLst>
              <a:ext uri="{FF2B5EF4-FFF2-40B4-BE49-F238E27FC236}">
                <a16:creationId xmlns:a16="http://schemas.microsoft.com/office/drawing/2014/main" id="{287439AE-E89E-40B2-9E90-9355D66EDEAD}"/>
              </a:ext>
            </a:extLst>
          </p:cNvPr>
          <p:cNvSpPr>
            <a:spLocks noGrp="1" noChangeArrowheads="1"/>
          </p:cNvSpPr>
          <p:nvPr>
            <p:ph type="body" idx="1"/>
          </p:nvPr>
        </p:nvSpPr>
        <p:spPr>
          <a:xfrm>
            <a:off x="838200" y="1295400"/>
            <a:ext cx="7696200" cy="4267200"/>
          </a:xfrm>
        </p:spPr>
        <p:txBody>
          <a:bodyPr/>
          <a:lstStyle/>
          <a:p>
            <a:pPr eaLnBrk="1" hangingPunct="1"/>
            <a:r>
              <a:rPr lang="zh-CN" altLang="en-US" sz="4000">
                <a:latin typeface="华文新魏" panose="02010800040101010101" pitchFamily="2" charset="-122"/>
                <a:ea typeface="华文新魏" panose="02010800040101010101" pitchFamily="2" charset="-122"/>
              </a:rPr>
              <a:t>又称软链接，符号链接是一种只有文件名，不指向</a:t>
            </a:r>
            <a:r>
              <a:rPr lang="en-US" altLang="zh-CN" sz="4000">
                <a:latin typeface="华文新魏" panose="02010800040101010101" pitchFamily="2" charset="-122"/>
                <a:ea typeface="华文新魏" panose="02010800040101010101" pitchFamily="2" charset="-122"/>
              </a:rPr>
              <a:t>inode</a:t>
            </a:r>
            <a:r>
              <a:rPr lang="zh-CN" altLang="en-US" sz="4000">
                <a:latin typeface="华文新魏" panose="02010800040101010101" pitchFamily="2" charset="-122"/>
                <a:ea typeface="华文新魏" panose="02010800040101010101" pitchFamily="2" charset="-122"/>
              </a:rPr>
              <a:t>的文件</a:t>
            </a:r>
          </a:p>
          <a:p>
            <a:pPr eaLnBrk="1" hangingPunct="1"/>
            <a:r>
              <a:rPr lang="zh-CN" altLang="en-US" sz="4000">
                <a:latin typeface="华文新魏" panose="02010800040101010101" pitchFamily="2" charset="-122"/>
                <a:ea typeface="华文新魏" panose="02010800040101010101" pitchFamily="2" charset="-122"/>
              </a:rPr>
              <a:t>符号链接共享文件的实现思想：</a:t>
            </a: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E59E8A0-3F57-4759-9C27-766256B607E6}"/>
              </a:ext>
            </a:extLst>
          </p:cNvPr>
          <p:cNvSpPr>
            <a:spLocks noGrp="1" noChangeArrowheads="1"/>
          </p:cNvSpPr>
          <p:nvPr>
            <p:ph type="title"/>
          </p:nvPr>
        </p:nvSpPr>
        <p:spPr>
          <a:xfrm>
            <a:off x="304800" y="152400"/>
            <a:ext cx="8596313" cy="1403350"/>
          </a:xfrm>
        </p:spPr>
        <p:txBody>
          <a:bodyPr/>
          <a:lstStyle/>
          <a:p>
            <a:pPr eaLnBrk="1" hangingPunct="1"/>
            <a:r>
              <a:rPr lang="en-US" altLang="zh-CN" sz="4800">
                <a:latin typeface="华文新魏" panose="02010800040101010101" pitchFamily="2" charset="-122"/>
                <a:ea typeface="华文新魏" panose="02010800040101010101" pitchFamily="2" charset="-122"/>
              </a:rPr>
              <a:t>6.4.3 </a:t>
            </a:r>
            <a:r>
              <a:rPr lang="zh-CN" altLang="en-US" sz="4800">
                <a:latin typeface="华文新魏" panose="02010800040101010101" pitchFamily="2" charset="-122"/>
                <a:ea typeface="华文新魏" panose="02010800040101010101" pitchFamily="2" charset="-122"/>
              </a:rPr>
              <a:t>文件空间管理</a:t>
            </a:r>
          </a:p>
        </p:txBody>
      </p:sp>
      <p:sp>
        <p:nvSpPr>
          <p:cNvPr id="30723" name="Rectangle 3">
            <a:extLst>
              <a:ext uri="{FF2B5EF4-FFF2-40B4-BE49-F238E27FC236}">
                <a16:creationId xmlns:a16="http://schemas.microsoft.com/office/drawing/2014/main" id="{40020FEB-B53F-42E3-949F-28BA34504C1D}"/>
              </a:ext>
            </a:extLst>
          </p:cNvPr>
          <p:cNvSpPr>
            <a:spLocks noGrp="1" noChangeArrowheads="1"/>
          </p:cNvSpPr>
          <p:nvPr>
            <p:ph type="body" idx="1"/>
          </p:nvPr>
        </p:nvSpPr>
        <p:spPr>
          <a:xfrm>
            <a:off x="685800" y="1143000"/>
            <a:ext cx="8153400" cy="5334000"/>
          </a:xfrm>
        </p:spPr>
        <p:txBody>
          <a:bodyPr/>
          <a:lstStyle/>
          <a:p>
            <a:pPr algn="just" eaLnBrk="1" hangingPunct="1">
              <a:buFontTx/>
              <a:buNone/>
            </a:pPr>
            <a:r>
              <a:rPr lang="en-US" altLang="zh-CN" sz="2800">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辅存空间分配采用两种办法</a:t>
            </a:r>
          </a:p>
          <a:p>
            <a:pPr algn="just" eaLnBrk="1" hangingPunct="1">
              <a:buFontTx/>
              <a:buNone/>
            </a:pPr>
            <a:r>
              <a:rPr lang="en-US" altLang="zh-CN" sz="2800">
                <a:cs typeface="Times New Roman" panose="02020603050405020304" pitchFamily="18" charset="0"/>
              </a:rPr>
              <a:t>•</a:t>
            </a:r>
            <a:r>
              <a:rPr lang="en-US" altLang="zh-CN" sz="2800">
                <a:latin typeface="华文新魏" panose="02010800040101010101" pitchFamily="2" charset="-122"/>
                <a:cs typeface="Times New Roman" panose="02020603050405020304" pitchFamily="18" charset="0"/>
              </a:rPr>
              <a:t> </a:t>
            </a:r>
            <a:r>
              <a:rPr lang="zh-CN" altLang="en-US" sz="2800">
                <a:latin typeface="华文新魏" panose="02010800040101010101" pitchFamily="2" charset="-122"/>
                <a:ea typeface="华文新魏" panose="02010800040101010101" pitchFamily="2" charset="-122"/>
              </a:rPr>
              <a:t>连续分配：文件存放在辅存空间连续存储区中，在建立文件时，用户必须给出文件大小，然后，查找到能满足的连续存储区供使用。</a:t>
            </a:r>
          </a:p>
          <a:p>
            <a:pPr algn="just" eaLnBrk="1" hangingPunct="1">
              <a:buFontTx/>
              <a:buNone/>
            </a:pPr>
            <a:r>
              <a:rPr lang="en-US" altLang="zh-CN" sz="2800">
                <a:cs typeface="Times New Roman" panose="02020603050405020304" pitchFamily="18" charset="0"/>
              </a:rPr>
              <a:t>•</a:t>
            </a:r>
            <a:r>
              <a:rPr lang="en-US" altLang="zh-CN" sz="2800">
                <a:latin typeface="华文新魏" panose="02010800040101010101" pitchFamily="2" charset="-122"/>
                <a:cs typeface="Times New Roman" panose="02020603050405020304" pitchFamily="18" charset="0"/>
              </a:rPr>
              <a:t> </a:t>
            </a:r>
            <a:r>
              <a:rPr lang="zh-CN" altLang="en-US" sz="2800">
                <a:latin typeface="华文新魏" panose="02010800040101010101" pitchFamily="2" charset="-122"/>
                <a:ea typeface="华文新魏" panose="02010800040101010101" pitchFamily="2" charset="-122"/>
              </a:rPr>
              <a:t>非连续分配：一种方法是以块（扇区）为单位，扇区不一定要连续，同一文件的扇区按文件记录的逻辑次序用链指针连接或位示图指示。</a:t>
            </a:r>
          </a:p>
          <a:p>
            <a:pPr algn="just" eaLnBrk="1" hangingPunct="1">
              <a:buFontTx/>
              <a:buNone/>
            </a:pPr>
            <a:r>
              <a:rPr lang="en-US" altLang="zh-CN" sz="2800">
                <a:cs typeface="Times New Roman" panose="02020603050405020304" pitchFamily="18" charset="0"/>
              </a:rPr>
              <a:t>•</a:t>
            </a:r>
            <a:r>
              <a:rPr lang="en-US" altLang="zh-CN" sz="2800">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另一种方法是以簇为单位，簇是由若干个连续扇区组成的分配单位；实质上是连续分配和非连续分配的结合。各个簇可以用链指针、索引表，位示图来管理。</a:t>
            </a:r>
          </a:p>
          <a:p>
            <a:pPr algn="just" eaLnBrk="1" hangingPunct="1">
              <a:buFontTx/>
              <a:buNone/>
            </a:pPr>
            <a:endParaRPr lang="en-US" altLang="zh-CN" sz="28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0C20886-A1E6-4544-9B19-E1CBCDA5DD0B}"/>
              </a:ext>
            </a:extLst>
          </p:cNvPr>
          <p:cNvSpPr>
            <a:spLocks noGrp="1" noChangeArrowheads="1"/>
          </p:cNvSpPr>
          <p:nvPr>
            <p:ph type="title"/>
          </p:nvPr>
        </p:nvSpPr>
        <p:spPr>
          <a:xfrm>
            <a:off x="914400" y="2286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文件系统磁盘结构</a:t>
            </a:r>
            <a:r>
              <a:rPr lang="zh-CN" altLang="en-US">
                <a:latin typeface="华文新魏" panose="02010800040101010101" pitchFamily="2" charset="-122"/>
                <a:ea typeface="华文新魏" panose="02010800040101010101" pitchFamily="2" charset="-122"/>
              </a:rPr>
              <a:t> </a:t>
            </a:r>
          </a:p>
        </p:txBody>
      </p:sp>
      <p:sp>
        <p:nvSpPr>
          <p:cNvPr id="4099" name="Rectangle 3">
            <a:extLst>
              <a:ext uri="{FF2B5EF4-FFF2-40B4-BE49-F238E27FC236}">
                <a16:creationId xmlns:a16="http://schemas.microsoft.com/office/drawing/2014/main" id="{C9569B7D-993A-4825-B916-0CE6E9787761}"/>
              </a:ext>
            </a:extLst>
          </p:cNvPr>
          <p:cNvSpPr>
            <a:spLocks noGrp="1" noChangeArrowheads="1"/>
          </p:cNvSpPr>
          <p:nvPr>
            <p:ph type="body" idx="1"/>
          </p:nvPr>
        </p:nvSpPr>
        <p:spPr>
          <a:xfrm>
            <a:off x="990600" y="1196975"/>
            <a:ext cx="7397750" cy="5400675"/>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1 </a:t>
            </a:r>
            <a:r>
              <a:rPr lang="zh-CN" altLang="en-US">
                <a:latin typeface="华文新魏" panose="02010800040101010101" pitchFamily="2" charset="-122"/>
                <a:ea typeface="华文新魏" panose="02010800040101010101" pitchFamily="2" charset="-122"/>
              </a:rPr>
              <a:t>超级块：占用</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号块 </a:t>
            </a:r>
            <a:r>
              <a:rPr lang="zh-CN" altLang="en-US" sz="4000">
                <a:latin typeface="华文新魏" panose="02010800040101010101" pitchFamily="2" charset="-122"/>
                <a:ea typeface="华文新魏" panose="02010800040101010101" pitchFamily="2" charset="-122"/>
              </a:rPr>
              <a:t> </a:t>
            </a:r>
          </a:p>
          <a:p>
            <a:pPr eaLnBrk="1" hangingPunct="1">
              <a:buFontTx/>
              <a:buNone/>
            </a:pPr>
            <a:r>
              <a:rPr lang="en-US" altLang="zh-CN">
                <a:latin typeface="华文新魏" panose="02010800040101010101" pitchFamily="2" charset="-122"/>
                <a:ea typeface="华文新魏" panose="02010800040101010101" pitchFamily="2" charset="-122"/>
              </a:rPr>
              <a:t>2 </a:t>
            </a:r>
            <a:r>
              <a:rPr lang="zh-CN" altLang="en-US">
                <a:latin typeface="华文新魏" panose="02010800040101010101" pitchFamily="2" charset="-122"/>
                <a:ea typeface="华文新魏" panose="02010800040101010101" pitchFamily="2" charset="-122"/>
              </a:rPr>
              <a:t>索引节点区：</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k+1#</a:t>
            </a:r>
            <a:r>
              <a:rPr lang="zh-CN" altLang="en-US">
                <a:latin typeface="华文新魏" panose="02010800040101010101" pitchFamily="2" charset="-122"/>
                <a:ea typeface="华文新魏" panose="02010800040101010101" pitchFamily="2" charset="-122"/>
              </a:rPr>
              <a:t>块 </a:t>
            </a:r>
          </a:p>
          <a:p>
            <a:pPr eaLnBrk="1" hangingPunct="1">
              <a:buFontTx/>
              <a:buNone/>
            </a:pPr>
            <a:r>
              <a:rPr lang="en-US" altLang="zh-CN">
                <a:latin typeface="华文新魏" panose="02010800040101010101" pitchFamily="2" charset="-122"/>
                <a:ea typeface="华文新魏" panose="02010800040101010101" pitchFamily="2" charset="-122"/>
              </a:rPr>
              <a:t>3 </a:t>
            </a:r>
            <a:r>
              <a:rPr lang="zh-CN" altLang="en-US">
                <a:latin typeface="华文新魏" panose="02010800040101010101" pitchFamily="2" charset="-122"/>
                <a:ea typeface="华文新魏" panose="02010800040101010101" pitchFamily="2" charset="-122"/>
              </a:rPr>
              <a:t>数据区：</a:t>
            </a:r>
            <a:r>
              <a:rPr lang="en-US" altLang="zh-CN">
                <a:latin typeface="华文新魏" panose="02010800040101010101" pitchFamily="2" charset="-122"/>
                <a:ea typeface="华文新魏" panose="02010800040101010101" pitchFamily="2" charset="-122"/>
              </a:rPr>
              <a:t>k+2#</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n#</a:t>
            </a:r>
            <a:r>
              <a:rPr lang="zh-CN" altLang="en-US">
                <a:latin typeface="华文新魏" panose="02010800040101010101" pitchFamily="2" charset="-122"/>
                <a:ea typeface="华文新魏" panose="02010800040101010101" pitchFamily="2" charset="-122"/>
              </a:rPr>
              <a:t>为数据块 </a:t>
            </a:r>
          </a:p>
          <a:p>
            <a:pPr eaLnBrk="1" hangingPunct="1">
              <a:buFontTx/>
              <a:buNone/>
            </a:pPr>
            <a:r>
              <a:rPr lang="zh-CN" altLang="en-US">
                <a:latin typeface="华文新魏" panose="02010800040101010101" pitchFamily="2" charset="-122"/>
                <a:ea typeface="华文新魏" panose="02010800040101010101" pitchFamily="2" charset="-122"/>
              </a:rPr>
              <a:t>两个重要数据结构：</a:t>
            </a:r>
          </a:p>
          <a:p>
            <a:pPr eaLnBrk="1" hangingPunct="1">
              <a:buFontTx/>
              <a:buNone/>
            </a:pPr>
            <a:r>
              <a:rPr lang="en-US" altLang="zh-CN">
                <a:latin typeface="华文新魏" panose="02010800040101010101" pitchFamily="2" charset="-122"/>
                <a:ea typeface="华文新魏" panose="02010800040101010101" pitchFamily="2" charset="-122"/>
              </a:rPr>
              <a:t>1 </a:t>
            </a:r>
            <a:r>
              <a:rPr lang="zh-CN" altLang="en-US">
                <a:latin typeface="华文新魏" panose="02010800040101010101" pitchFamily="2" charset="-122"/>
                <a:ea typeface="华文新魏" panose="02010800040101010101" pitchFamily="2" charset="-122"/>
              </a:rPr>
              <a:t>用户打开文件表： </a:t>
            </a:r>
          </a:p>
          <a:p>
            <a:pPr eaLnBrk="1" hangingPunct="1">
              <a:buFontTx/>
              <a:buNone/>
            </a:pPr>
            <a:r>
              <a:rPr lang="en-US" altLang="zh-CN">
                <a:latin typeface="华文新魏" panose="02010800040101010101" pitchFamily="2" charset="-122"/>
                <a:ea typeface="华文新魏" panose="02010800040101010101" pitchFamily="2" charset="-122"/>
              </a:rPr>
              <a:t>2 </a:t>
            </a:r>
            <a:r>
              <a:rPr lang="zh-CN" altLang="en-US">
                <a:latin typeface="华文新魏" panose="02010800040101010101" pitchFamily="2" charset="-122"/>
                <a:ea typeface="华文新魏" panose="02010800040101010101" pitchFamily="2" charset="-122"/>
              </a:rPr>
              <a:t>系统打开文件表： </a:t>
            </a:r>
          </a:p>
        </p:txBody>
      </p:sp>
    </p:spTree>
  </p:cSld>
  <p:clrMapOvr>
    <a:masterClrMapping/>
  </p:clrMapOvr>
  <p:transition>
    <p:cove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3D4350B-2B22-410B-8B3E-F3E4FACC168F}"/>
              </a:ext>
            </a:extLst>
          </p:cNvPr>
          <p:cNvSpPr>
            <a:spLocks noGrp="1" noChangeArrowheads="1"/>
          </p:cNvSpPr>
          <p:nvPr>
            <p:ph type="title"/>
          </p:nvPr>
        </p:nvSpPr>
        <p:spPr>
          <a:xfrm>
            <a:off x="517525" y="577850"/>
            <a:ext cx="8596313" cy="1403350"/>
          </a:xfrm>
        </p:spPr>
        <p:txBody>
          <a:bodyPr/>
          <a:lstStyle/>
          <a:p>
            <a:pPr eaLnBrk="1" hangingPunct="1"/>
            <a:r>
              <a:rPr lang="zh-CN" altLang="en-US" sz="4800">
                <a:latin typeface="华文新魏" panose="02010800040101010101" pitchFamily="2" charset="-122"/>
                <a:ea typeface="华文新魏" panose="02010800040101010101" pitchFamily="2" charset="-122"/>
              </a:rPr>
              <a:t>具体文件辅存空间管理方法</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31747" name="Rectangle 3">
            <a:extLst>
              <a:ext uri="{FF2B5EF4-FFF2-40B4-BE49-F238E27FC236}">
                <a16:creationId xmlns:a16="http://schemas.microsoft.com/office/drawing/2014/main" id="{BE69E45D-0D20-4D94-BBC9-C519E4B67615}"/>
              </a:ext>
            </a:extLst>
          </p:cNvPr>
          <p:cNvSpPr>
            <a:spLocks noGrp="1" noChangeArrowheads="1"/>
          </p:cNvSpPr>
          <p:nvPr>
            <p:ph type="body" idx="1"/>
          </p:nvPr>
        </p:nvSpPr>
        <p:spPr>
          <a:xfrm>
            <a:off x="1828800" y="1447800"/>
            <a:ext cx="6248400" cy="4038600"/>
          </a:xfrm>
        </p:spPr>
        <p:txBody>
          <a:bodyPr/>
          <a:lstStyle/>
          <a:p>
            <a:pPr eaLnBrk="1" hangingPunct="1"/>
            <a:r>
              <a:rPr lang="zh-CN" altLang="en-US" sz="4000">
                <a:latin typeface="华文新魏" panose="02010800040101010101" pitchFamily="2" charset="-122"/>
                <a:ea typeface="华文新魏" panose="02010800040101010101" pitchFamily="2" charset="-122"/>
              </a:rPr>
              <a:t>字位映象表（位示图）</a:t>
            </a:r>
          </a:p>
          <a:p>
            <a:pPr eaLnBrk="1" hangingPunct="1"/>
            <a:r>
              <a:rPr lang="zh-CN" altLang="en-US" sz="4000">
                <a:latin typeface="华文新魏" panose="02010800040101010101" pitchFamily="2" charset="-122"/>
                <a:ea typeface="华文新魏" panose="02010800040101010101" pitchFamily="2" charset="-122"/>
              </a:rPr>
              <a:t>空闲区表</a:t>
            </a:r>
          </a:p>
          <a:p>
            <a:pPr eaLnBrk="1" hangingPunct="1"/>
            <a:r>
              <a:rPr lang="zh-CN" altLang="en-US" sz="4000">
                <a:latin typeface="华文新魏" panose="02010800040101010101" pitchFamily="2" charset="-122"/>
                <a:ea typeface="华文新魏" panose="02010800040101010101" pitchFamily="2" charset="-122"/>
              </a:rPr>
              <a:t>空闲块链</a:t>
            </a:r>
          </a:p>
          <a:p>
            <a:pPr eaLnBrk="1" hangingPunct="1"/>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79A004E-5FD2-4BD3-B399-C9C78602FFAE}"/>
              </a:ext>
            </a:extLst>
          </p:cNvPr>
          <p:cNvSpPr>
            <a:spLocks noGrp="1" noChangeArrowheads="1"/>
          </p:cNvSpPr>
          <p:nvPr>
            <p:ph type="title"/>
          </p:nvPr>
        </p:nvSpPr>
        <p:spPr>
          <a:xfrm>
            <a:off x="762000" y="304800"/>
            <a:ext cx="8077200" cy="1219200"/>
          </a:xfrm>
        </p:spPr>
        <p:txBody>
          <a:bodyPr/>
          <a:lstStyle/>
          <a:p>
            <a:pPr eaLnBrk="1" hangingPunct="1"/>
            <a:r>
              <a:rPr lang="en-US" altLang="zh-CN">
                <a:latin typeface="华文新魏" panose="02010800040101010101" pitchFamily="2" charset="-122"/>
                <a:ea typeface="华文新魏" panose="02010800040101010101" pitchFamily="2" charset="-122"/>
              </a:rPr>
              <a:t>UNIX/Linux</a:t>
            </a:r>
            <a:r>
              <a:rPr lang="zh-CN" altLang="en-US">
                <a:latin typeface="华文新魏" panose="02010800040101010101" pitchFamily="2" charset="-122"/>
                <a:ea typeface="华文新魏" panose="02010800040101010101" pitchFamily="2" charset="-122"/>
              </a:rPr>
              <a:t>空闲块成组连接法</a:t>
            </a:r>
            <a:r>
              <a:rPr lang="en-US" altLang="zh-CN">
                <a:latin typeface="华文新魏" panose="02010800040101010101" pitchFamily="2" charset="-122"/>
                <a:ea typeface="华文新魏" panose="02010800040101010101" pitchFamily="2" charset="-122"/>
              </a:rPr>
              <a:t>(1)</a:t>
            </a:r>
          </a:p>
        </p:txBody>
      </p:sp>
      <p:sp>
        <p:nvSpPr>
          <p:cNvPr id="32771" name="Rectangle 3">
            <a:extLst>
              <a:ext uri="{FF2B5EF4-FFF2-40B4-BE49-F238E27FC236}">
                <a16:creationId xmlns:a16="http://schemas.microsoft.com/office/drawing/2014/main" id="{4BC9CC35-5E0D-4A2B-83EF-8BB9CF4C22AA}"/>
              </a:ext>
            </a:extLst>
          </p:cNvPr>
          <p:cNvSpPr>
            <a:spLocks noGrp="1" noChangeArrowheads="1"/>
          </p:cNvSpPr>
          <p:nvPr>
            <p:ph type="body" idx="1"/>
          </p:nvPr>
        </p:nvSpPr>
        <p:spPr>
          <a:xfrm>
            <a:off x="914400" y="1371600"/>
            <a:ext cx="7467600" cy="4191000"/>
          </a:xfrm>
        </p:spPr>
        <p:txBody>
          <a:bodyPr/>
          <a:lstStyle/>
          <a:p>
            <a:pPr eaLnBrk="1" hangingPunct="1"/>
            <a:r>
              <a:rPr lang="zh-CN" altLang="en-US" sz="4000">
                <a:latin typeface="华文新魏" panose="02010800040101010101" pitchFamily="2" charset="-122"/>
                <a:ea typeface="华文新魏" panose="02010800040101010101" pitchFamily="2" charset="-122"/>
              </a:rPr>
              <a:t>存储空间分成</a:t>
            </a:r>
            <a:r>
              <a:rPr lang="en-US" altLang="zh-CN" sz="4000">
                <a:latin typeface="华文新魏" panose="02010800040101010101" pitchFamily="2" charset="-122"/>
                <a:ea typeface="华文新魏" panose="02010800040101010101" pitchFamily="2" charset="-122"/>
              </a:rPr>
              <a:t>512</a:t>
            </a:r>
            <a:r>
              <a:rPr lang="zh-CN" altLang="en-US" sz="4000">
                <a:latin typeface="华文新魏" panose="02010800040101010101" pitchFamily="2" charset="-122"/>
                <a:ea typeface="华文新魏" panose="02010800040101010101" pitchFamily="2" charset="-122"/>
              </a:rPr>
              <a:t>字节一块。假定文件卷启用时共有可用文件</a:t>
            </a:r>
            <a:r>
              <a:rPr lang="en-US" altLang="zh-CN" sz="4000">
                <a:latin typeface="华文新魏" panose="02010800040101010101" pitchFamily="2" charset="-122"/>
                <a:ea typeface="华文新魏" panose="02010800040101010101" pitchFamily="2" charset="-122"/>
              </a:rPr>
              <a:t>438</a:t>
            </a:r>
            <a:r>
              <a:rPr lang="zh-CN" altLang="en-US" sz="4000">
                <a:latin typeface="华文新魏" panose="02010800040101010101" pitchFamily="2" charset="-122"/>
                <a:ea typeface="华文新魏" panose="02010800040101010101" pitchFamily="2" charset="-122"/>
              </a:rPr>
              <a:t>块，编号从</a:t>
            </a:r>
            <a:r>
              <a:rPr lang="en-US" altLang="zh-CN" sz="4000">
                <a:latin typeface="华文新魏" panose="02010800040101010101" pitchFamily="2" charset="-122"/>
                <a:ea typeface="华文新魏" panose="02010800040101010101" pitchFamily="2" charset="-122"/>
              </a:rPr>
              <a:t>12</a:t>
            </a:r>
            <a:r>
              <a:rPr lang="zh-CN" altLang="en-US" sz="4000">
                <a:latin typeface="华文新魏" panose="02010800040101010101" pitchFamily="2" charset="-122"/>
                <a:ea typeface="华文新魏" panose="02010800040101010101" pitchFamily="2" charset="-122"/>
              </a:rPr>
              <a:t>至</a:t>
            </a:r>
            <a:r>
              <a:rPr lang="en-US" altLang="zh-CN" sz="4000">
                <a:latin typeface="华文新魏" panose="02010800040101010101" pitchFamily="2" charset="-122"/>
                <a:ea typeface="华文新魏" panose="02010800040101010101" pitchFamily="2" charset="-122"/>
              </a:rPr>
              <a:t>349</a:t>
            </a:r>
            <a:r>
              <a:rPr lang="zh-CN" altLang="en-US" sz="4000">
                <a:latin typeface="华文新魏" panose="02010800040101010101" pitchFamily="2" charset="-122"/>
                <a:ea typeface="华文新魏" panose="02010800040101010101" pitchFamily="2" charset="-122"/>
              </a:rPr>
              <a:t>。每</a:t>
            </a:r>
            <a:r>
              <a:rPr lang="en-US" altLang="zh-CN" sz="4000">
                <a:latin typeface="华文新魏" panose="02010800040101010101" pitchFamily="2" charset="-122"/>
                <a:ea typeface="华文新魏" panose="02010800040101010101" pitchFamily="2" charset="-122"/>
              </a:rPr>
              <a:t>100</a:t>
            </a:r>
            <a:r>
              <a:rPr lang="zh-CN" altLang="en-US" sz="4000">
                <a:latin typeface="华文新魏" panose="02010800040101010101" pitchFamily="2" charset="-122"/>
                <a:ea typeface="华文新魏" panose="02010800040101010101" pitchFamily="2" charset="-122"/>
              </a:rPr>
              <a:t>块划分一组，每组第一块登记下一组空闲块的盘物理块号和空闲总数。 </a:t>
            </a:r>
          </a:p>
          <a:p>
            <a:pPr eaLnBrk="1" hangingPunct="1"/>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0D2390F-30A5-465F-8758-E24B48EDECD1}"/>
              </a:ext>
            </a:extLst>
          </p:cNvPr>
          <p:cNvSpPr>
            <a:spLocks noGrp="1" noChangeArrowheads="1"/>
          </p:cNvSpPr>
          <p:nvPr>
            <p:ph type="title"/>
          </p:nvPr>
        </p:nvSpPr>
        <p:spPr>
          <a:xfrm flipV="1">
            <a:off x="517525" y="-347663"/>
            <a:ext cx="8321675" cy="747713"/>
          </a:xfrm>
        </p:spPr>
        <p:txBody>
          <a:bodyPr/>
          <a:lstStyle/>
          <a:p>
            <a:pPr eaLnBrk="1" hangingPunct="1"/>
            <a:r>
              <a:rPr lang="en-US" altLang="zh-CN">
                <a:latin typeface="华文新魏" panose="02010800040101010101" pitchFamily="2" charset="-122"/>
                <a:ea typeface="华文新魏" panose="02010800040101010101" pitchFamily="2" charset="-122"/>
              </a:rPr>
              <a:t> </a:t>
            </a:r>
          </a:p>
        </p:txBody>
      </p:sp>
      <p:sp>
        <p:nvSpPr>
          <p:cNvPr id="33795" name="Text Box 12">
            <a:extLst>
              <a:ext uri="{FF2B5EF4-FFF2-40B4-BE49-F238E27FC236}">
                <a16:creationId xmlns:a16="http://schemas.microsoft.com/office/drawing/2014/main" id="{0F78D44A-334F-4B93-9917-55DB5E770991}"/>
              </a:ext>
            </a:extLst>
          </p:cNvPr>
          <p:cNvSpPr txBox="1">
            <a:spLocks noChangeArrowheads="1"/>
          </p:cNvSpPr>
          <p:nvPr/>
        </p:nvSpPr>
        <p:spPr bwMode="auto">
          <a:xfrm>
            <a:off x="2987675" y="2767013"/>
            <a:ext cx="700088" cy="295275"/>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33796" name="Text Box 13">
            <a:extLst>
              <a:ext uri="{FF2B5EF4-FFF2-40B4-BE49-F238E27FC236}">
                <a16:creationId xmlns:a16="http://schemas.microsoft.com/office/drawing/2014/main" id="{E9D7612C-0F0F-469F-8666-38B28BC58D2B}"/>
              </a:ext>
            </a:extLst>
          </p:cNvPr>
          <p:cNvSpPr txBox="1">
            <a:spLocks noChangeArrowheads="1"/>
          </p:cNvSpPr>
          <p:nvPr/>
        </p:nvSpPr>
        <p:spPr bwMode="auto">
          <a:xfrm>
            <a:off x="2987675" y="3508375"/>
            <a:ext cx="700088" cy="298450"/>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33797" name="Text Box 14">
            <a:extLst>
              <a:ext uri="{FF2B5EF4-FFF2-40B4-BE49-F238E27FC236}">
                <a16:creationId xmlns:a16="http://schemas.microsoft.com/office/drawing/2014/main" id="{4D18518B-59B6-4C15-AB8A-C6EA3E64F2B3}"/>
              </a:ext>
            </a:extLst>
          </p:cNvPr>
          <p:cNvSpPr txBox="1">
            <a:spLocks noChangeArrowheads="1"/>
          </p:cNvSpPr>
          <p:nvPr/>
        </p:nvSpPr>
        <p:spPr bwMode="auto">
          <a:xfrm>
            <a:off x="2987675" y="3213100"/>
            <a:ext cx="700088" cy="22225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800" b="1">
                <a:solidFill>
                  <a:schemeClr val="accent2"/>
                </a:solidFill>
                <a:ea typeface="华文新魏" panose="02010800040101010101" pitchFamily="2" charset="-122"/>
              </a:rPr>
              <a:t>…</a:t>
            </a:r>
            <a:endParaRPr kumimoji="0" lang="en-US" altLang="zh-CN" sz="1800" b="1">
              <a:solidFill>
                <a:schemeClr val="accent2"/>
              </a:solidFill>
              <a:latin typeface="华文新魏" panose="02010800040101010101" pitchFamily="2" charset="-122"/>
              <a:ea typeface="华文新魏" panose="02010800040101010101" pitchFamily="2" charset="-122"/>
            </a:endParaRPr>
          </a:p>
        </p:txBody>
      </p:sp>
      <p:sp>
        <p:nvSpPr>
          <p:cNvPr id="33798" name="Text Box 20">
            <a:extLst>
              <a:ext uri="{FF2B5EF4-FFF2-40B4-BE49-F238E27FC236}">
                <a16:creationId xmlns:a16="http://schemas.microsoft.com/office/drawing/2014/main" id="{74DDD57B-8B82-41EB-8212-7FBD3B6AE802}"/>
              </a:ext>
            </a:extLst>
          </p:cNvPr>
          <p:cNvSpPr txBox="1">
            <a:spLocks noChangeArrowheads="1"/>
          </p:cNvSpPr>
          <p:nvPr/>
        </p:nvSpPr>
        <p:spPr bwMode="auto">
          <a:xfrm>
            <a:off x="4324350" y="2768600"/>
            <a:ext cx="698500" cy="295275"/>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33799" name="Text Box 21">
            <a:extLst>
              <a:ext uri="{FF2B5EF4-FFF2-40B4-BE49-F238E27FC236}">
                <a16:creationId xmlns:a16="http://schemas.microsoft.com/office/drawing/2014/main" id="{C3FBFDAB-6BAA-4CDA-B94D-D4B7BADE52E2}"/>
              </a:ext>
            </a:extLst>
          </p:cNvPr>
          <p:cNvSpPr txBox="1">
            <a:spLocks noChangeArrowheads="1"/>
          </p:cNvSpPr>
          <p:nvPr/>
        </p:nvSpPr>
        <p:spPr bwMode="auto">
          <a:xfrm>
            <a:off x="4324350" y="3509963"/>
            <a:ext cx="698500" cy="298450"/>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33800" name="Text Box 22">
            <a:extLst>
              <a:ext uri="{FF2B5EF4-FFF2-40B4-BE49-F238E27FC236}">
                <a16:creationId xmlns:a16="http://schemas.microsoft.com/office/drawing/2014/main" id="{AC17C0AF-8E90-43D7-9D01-9E94F9E76CCE}"/>
              </a:ext>
            </a:extLst>
          </p:cNvPr>
          <p:cNvSpPr txBox="1">
            <a:spLocks noChangeArrowheads="1"/>
          </p:cNvSpPr>
          <p:nvPr/>
        </p:nvSpPr>
        <p:spPr bwMode="auto">
          <a:xfrm>
            <a:off x="4324350" y="3214688"/>
            <a:ext cx="698500" cy="220662"/>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800" b="1">
                <a:solidFill>
                  <a:schemeClr val="accent2"/>
                </a:solidFill>
                <a:ea typeface="华文新魏" panose="02010800040101010101" pitchFamily="2" charset="-122"/>
              </a:rPr>
              <a:t>…</a:t>
            </a:r>
            <a:endParaRPr kumimoji="0" lang="en-US" altLang="zh-CN" sz="1800" b="1">
              <a:solidFill>
                <a:schemeClr val="accent2"/>
              </a:solidFill>
              <a:latin typeface="华文新魏" panose="02010800040101010101" pitchFamily="2" charset="-122"/>
              <a:ea typeface="华文新魏" panose="02010800040101010101" pitchFamily="2" charset="-122"/>
            </a:endParaRPr>
          </a:p>
        </p:txBody>
      </p:sp>
      <p:sp>
        <p:nvSpPr>
          <p:cNvPr id="33801" name="Text Box 28">
            <a:extLst>
              <a:ext uri="{FF2B5EF4-FFF2-40B4-BE49-F238E27FC236}">
                <a16:creationId xmlns:a16="http://schemas.microsoft.com/office/drawing/2014/main" id="{B8462267-5F15-481C-8E3E-0161CCC27569}"/>
              </a:ext>
            </a:extLst>
          </p:cNvPr>
          <p:cNvSpPr txBox="1">
            <a:spLocks noChangeArrowheads="1"/>
          </p:cNvSpPr>
          <p:nvPr/>
        </p:nvSpPr>
        <p:spPr bwMode="auto">
          <a:xfrm>
            <a:off x="5659438" y="2768600"/>
            <a:ext cx="700087" cy="295275"/>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33802" name="Text Box 29">
            <a:extLst>
              <a:ext uri="{FF2B5EF4-FFF2-40B4-BE49-F238E27FC236}">
                <a16:creationId xmlns:a16="http://schemas.microsoft.com/office/drawing/2014/main" id="{12B3A8BB-DFB3-4C39-AC98-EEFE87C6253A}"/>
              </a:ext>
            </a:extLst>
          </p:cNvPr>
          <p:cNvSpPr txBox="1">
            <a:spLocks noChangeArrowheads="1"/>
          </p:cNvSpPr>
          <p:nvPr/>
        </p:nvSpPr>
        <p:spPr bwMode="auto">
          <a:xfrm>
            <a:off x="5659438" y="3509963"/>
            <a:ext cx="700087" cy="298450"/>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33803" name="Text Box 30">
            <a:extLst>
              <a:ext uri="{FF2B5EF4-FFF2-40B4-BE49-F238E27FC236}">
                <a16:creationId xmlns:a16="http://schemas.microsoft.com/office/drawing/2014/main" id="{C08589D7-19F3-440D-9E84-64F8BA81950E}"/>
              </a:ext>
            </a:extLst>
          </p:cNvPr>
          <p:cNvSpPr txBox="1">
            <a:spLocks noChangeArrowheads="1"/>
          </p:cNvSpPr>
          <p:nvPr/>
        </p:nvSpPr>
        <p:spPr bwMode="auto">
          <a:xfrm>
            <a:off x="5659438" y="3214688"/>
            <a:ext cx="700087" cy="220662"/>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800" b="1">
                <a:solidFill>
                  <a:schemeClr val="accent2"/>
                </a:solidFill>
                <a:ea typeface="华文新魏" panose="02010800040101010101" pitchFamily="2" charset="-122"/>
              </a:rPr>
              <a:t>…</a:t>
            </a:r>
            <a:endParaRPr kumimoji="0" lang="en-US" altLang="zh-CN" sz="1800" b="1">
              <a:solidFill>
                <a:schemeClr val="accent2"/>
              </a:solidFill>
              <a:latin typeface="华文新魏" panose="02010800040101010101" pitchFamily="2" charset="-122"/>
              <a:ea typeface="华文新魏" panose="02010800040101010101" pitchFamily="2" charset="-122"/>
            </a:endParaRPr>
          </a:p>
        </p:txBody>
      </p:sp>
      <p:sp>
        <p:nvSpPr>
          <p:cNvPr id="33804" name="Text Box 36">
            <a:extLst>
              <a:ext uri="{FF2B5EF4-FFF2-40B4-BE49-F238E27FC236}">
                <a16:creationId xmlns:a16="http://schemas.microsoft.com/office/drawing/2014/main" id="{240D7094-6F98-4A15-ACE1-3A440584E89F}"/>
              </a:ext>
            </a:extLst>
          </p:cNvPr>
          <p:cNvSpPr txBox="1">
            <a:spLocks noChangeArrowheads="1"/>
          </p:cNvSpPr>
          <p:nvPr/>
        </p:nvSpPr>
        <p:spPr bwMode="auto">
          <a:xfrm>
            <a:off x="6996113" y="2767013"/>
            <a:ext cx="700087" cy="295275"/>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33805" name="Text Box 37">
            <a:extLst>
              <a:ext uri="{FF2B5EF4-FFF2-40B4-BE49-F238E27FC236}">
                <a16:creationId xmlns:a16="http://schemas.microsoft.com/office/drawing/2014/main" id="{10C615A8-C8D4-4ADE-A753-D5EB15581812}"/>
              </a:ext>
            </a:extLst>
          </p:cNvPr>
          <p:cNvSpPr txBox="1">
            <a:spLocks noChangeArrowheads="1"/>
          </p:cNvSpPr>
          <p:nvPr/>
        </p:nvSpPr>
        <p:spPr bwMode="auto">
          <a:xfrm>
            <a:off x="6996113" y="3508375"/>
            <a:ext cx="700087" cy="298450"/>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33806" name="Text Box 38">
            <a:extLst>
              <a:ext uri="{FF2B5EF4-FFF2-40B4-BE49-F238E27FC236}">
                <a16:creationId xmlns:a16="http://schemas.microsoft.com/office/drawing/2014/main" id="{E7921974-72AC-490A-B00B-425DC2C632B1}"/>
              </a:ext>
            </a:extLst>
          </p:cNvPr>
          <p:cNvSpPr txBox="1">
            <a:spLocks noChangeArrowheads="1"/>
          </p:cNvSpPr>
          <p:nvPr/>
        </p:nvSpPr>
        <p:spPr bwMode="auto">
          <a:xfrm>
            <a:off x="6996113" y="3213100"/>
            <a:ext cx="700087" cy="22225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800" b="1">
                <a:solidFill>
                  <a:schemeClr val="accent2"/>
                </a:solidFill>
                <a:ea typeface="华文新魏" panose="02010800040101010101" pitchFamily="2" charset="-122"/>
              </a:rPr>
              <a:t>…</a:t>
            </a:r>
            <a:endParaRPr kumimoji="0" lang="en-US" altLang="zh-CN" sz="1800" b="1">
              <a:solidFill>
                <a:schemeClr val="accent2"/>
              </a:solidFill>
              <a:latin typeface="华文新魏" panose="02010800040101010101" pitchFamily="2" charset="-122"/>
              <a:ea typeface="华文新魏" panose="02010800040101010101" pitchFamily="2" charset="-122"/>
            </a:endParaRPr>
          </a:p>
        </p:txBody>
      </p:sp>
      <p:grpSp>
        <p:nvGrpSpPr>
          <p:cNvPr id="33807" name="Group 57">
            <a:extLst>
              <a:ext uri="{FF2B5EF4-FFF2-40B4-BE49-F238E27FC236}">
                <a16:creationId xmlns:a16="http://schemas.microsoft.com/office/drawing/2014/main" id="{00482CB5-6C21-411B-B2F3-83EB2CDD2A3D}"/>
              </a:ext>
            </a:extLst>
          </p:cNvPr>
          <p:cNvGrpSpPr>
            <a:grpSpLocks/>
          </p:cNvGrpSpPr>
          <p:nvPr/>
        </p:nvGrpSpPr>
        <p:grpSpPr bwMode="auto">
          <a:xfrm>
            <a:off x="1651000" y="762000"/>
            <a:ext cx="4708525" cy="1709738"/>
            <a:chOff x="1040" y="480"/>
            <a:chExt cx="2966" cy="1077"/>
          </a:xfrm>
        </p:grpSpPr>
        <p:sp>
          <p:nvSpPr>
            <p:cNvPr id="33821" name="Text Box 6">
              <a:extLst>
                <a:ext uri="{FF2B5EF4-FFF2-40B4-BE49-F238E27FC236}">
                  <a16:creationId xmlns:a16="http://schemas.microsoft.com/office/drawing/2014/main" id="{E69E49A7-B6DE-491F-8E43-AD1FD7077A40}"/>
                </a:ext>
              </a:extLst>
            </p:cNvPr>
            <p:cNvSpPr txBox="1">
              <a:spLocks noChangeArrowheads="1"/>
            </p:cNvSpPr>
            <p:nvPr/>
          </p:nvSpPr>
          <p:spPr bwMode="auto">
            <a:xfrm>
              <a:off x="1040" y="480"/>
              <a:ext cx="441" cy="327"/>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zh-CN" altLang="en-US" sz="1400">
                  <a:solidFill>
                    <a:schemeClr val="accent2"/>
                  </a:solidFill>
                  <a:latin typeface="华文新魏" panose="02010800040101010101" pitchFamily="2" charset="-122"/>
                  <a:ea typeface="华文新魏" panose="02010800040101010101" pitchFamily="2" charset="-122"/>
                </a:rPr>
                <a:t>空闲块数</a:t>
              </a:r>
              <a:r>
                <a:rPr kumimoji="0" lang="en-US" altLang="zh-CN" sz="1400">
                  <a:solidFill>
                    <a:schemeClr val="accent2"/>
                  </a:solidFill>
                  <a:latin typeface="华文新魏" panose="02010800040101010101" pitchFamily="2" charset="-122"/>
                  <a:ea typeface="华文新魏" panose="02010800040101010101" pitchFamily="2" charset="-122"/>
                </a:rPr>
                <a:t>39</a:t>
              </a:r>
            </a:p>
          </p:txBody>
        </p:sp>
        <p:sp>
          <p:nvSpPr>
            <p:cNvPr id="33822" name="Text Box 7">
              <a:extLst>
                <a:ext uri="{FF2B5EF4-FFF2-40B4-BE49-F238E27FC236}">
                  <a16:creationId xmlns:a16="http://schemas.microsoft.com/office/drawing/2014/main" id="{285EF104-074E-4487-9F4B-DE758914D168}"/>
                </a:ext>
              </a:extLst>
            </p:cNvPr>
            <p:cNvSpPr txBox="1">
              <a:spLocks noChangeArrowheads="1"/>
            </p:cNvSpPr>
            <p:nvPr/>
          </p:nvSpPr>
          <p:spPr bwMode="auto">
            <a:xfrm>
              <a:off x="1040" y="807"/>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50</a:t>
              </a:r>
            </a:p>
          </p:txBody>
        </p:sp>
        <p:sp>
          <p:nvSpPr>
            <p:cNvPr id="33823" name="Text Box 8">
              <a:extLst>
                <a:ext uri="{FF2B5EF4-FFF2-40B4-BE49-F238E27FC236}">
                  <a16:creationId xmlns:a16="http://schemas.microsoft.com/office/drawing/2014/main" id="{4C5B1B4B-AC4D-4E21-8418-864DB25B4BD9}"/>
                </a:ext>
              </a:extLst>
            </p:cNvPr>
            <p:cNvSpPr txBox="1">
              <a:spLocks noChangeArrowheads="1"/>
            </p:cNvSpPr>
            <p:nvPr/>
          </p:nvSpPr>
          <p:spPr bwMode="auto">
            <a:xfrm>
              <a:off x="1040" y="993"/>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49</a:t>
              </a:r>
            </a:p>
          </p:txBody>
        </p:sp>
        <p:sp>
          <p:nvSpPr>
            <p:cNvPr id="33824" name="Text Box 9">
              <a:extLst>
                <a:ext uri="{FF2B5EF4-FFF2-40B4-BE49-F238E27FC236}">
                  <a16:creationId xmlns:a16="http://schemas.microsoft.com/office/drawing/2014/main" id="{E1E2BE93-2F97-4152-92DB-8F8BC4FF1241}"/>
                </a:ext>
              </a:extLst>
            </p:cNvPr>
            <p:cNvSpPr txBox="1">
              <a:spLocks noChangeArrowheads="1"/>
            </p:cNvSpPr>
            <p:nvPr/>
          </p:nvSpPr>
          <p:spPr bwMode="auto">
            <a:xfrm>
              <a:off x="1040" y="1181"/>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ea typeface="华文新魏" panose="02010800040101010101" pitchFamily="2" charset="-122"/>
                </a:rPr>
                <a:t>…</a:t>
              </a:r>
              <a:endParaRPr kumimoji="0" lang="en-US" altLang="zh-CN" sz="1400">
                <a:solidFill>
                  <a:schemeClr val="accent2"/>
                </a:solidFill>
                <a:latin typeface="华文新魏" panose="02010800040101010101" pitchFamily="2" charset="-122"/>
                <a:ea typeface="华文新魏" panose="02010800040101010101" pitchFamily="2" charset="-122"/>
              </a:endParaRPr>
            </a:p>
          </p:txBody>
        </p:sp>
        <p:sp>
          <p:nvSpPr>
            <p:cNvPr id="33825" name="Text Box 10">
              <a:extLst>
                <a:ext uri="{FF2B5EF4-FFF2-40B4-BE49-F238E27FC236}">
                  <a16:creationId xmlns:a16="http://schemas.microsoft.com/office/drawing/2014/main" id="{F2AE10B5-512D-413F-8209-413DB48233FB}"/>
                </a:ext>
              </a:extLst>
            </p:cNvPr>
            <p:cNvSpPr txBox="1">
              <a:spLocks noChangeArrowheads="1"/>
            </p:cNvSpPr>
            <p:nvPr/>
          </p:nvSpPr>
          <p:spPr bwMode="auto">
            <a:xfrm>
              <a:off x="1040" y="1367"/>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800" b="1">
                  <a:solidFill>
                    <a:schemeClr val="accent2"/>
                  </a:solidFill>
                  <a:latin typeface="华文新魏" panose="02010800040101010101" pitchFamily="2" charset="-122"/>
                  <a:ea typeface="华文新魏" panose="02010800040101010101" pitchFamily="2" charset="-122"/>
                </a:rPr>
                <a:t>12</a:t>
              </a:r>
            </a:p>
          </p:txBody>
        </p:sp>
        <p:sp>
          <p:nvSpPr>
            <p:cNvPr id="33826" name="Text Box 11">
              <a:extLst>
                <a:ext uri="{FF2B5EF4-FFF2-40B4-BE49-F238E27FC236}">
                  <a16:creationId xmlns:a16="http://schemas.microsoft.com/office/drawing/2014/main" id="{BCE82046-3189-48D4-A6E2-F9FA52231582}"/>
                </a:ext>
              </a:extLst>
            </p:cNvPr>
            <p:cNvSpPr txBox="1">
              <a:spLocks noChangeArrowheads="1"/>
            </p:cNvSpPr>
            <p:nvPr/>
          </p:nvSpPr>
          <p:spPr bwMode="auto">
            <a:xfrm>
              <a:off x="1040" y="1368"/>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12</a:t>
              </a:r>
            </a:p>
          </p:txBody>
        </p:sp>
        <p:sp>
          <p:nvSpPr>
            <p:cNvPr id="33827" name="Text Box 15">
              <a:extLst>
                <a:ext uri="{FF2B5EF4-FFF2-40B4-BE49-F238E27FC236}">
                  <a16:creationId xmlns:a16="http://schemas.microsoft.com/office/drawing/2014/main" id="{AA9A1A85-1E45-4E4B-993D-643BF6B728C9}"/>
                </a:ext>
              </a:extLst>
            </p:cNvPr>
            <p:cNvSpPr txBox="1">
              <a:spLocks noChangeArrowheads="1"/>
            </p:cNvSpPr>
            <p:nvPr/>
          </p:nvSpPr>
          <p:spPr bwMode="auto">
            <a:xfrm>
              <a:off x="1882" y="480"/>
              <a:ext cx="441" cy="327"/>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zh-CN" altLang="en-US" sz="1400">
                  <a:solidFill>
                    <a:schemeClr val="accent2"/>
                  </a:solidFill>
                  <a:latin typeface="华文新魏" panose="02010800040101010101" pitchFamily="2" charset="-122"/>
                  <a:ea typeface="华文新魏" panose="02010800040101010101" pitchFamily="2" charset="-122"/>
                </a:rPr>
                <a:t>空闲块数</a:t>
              </a:r>
              <a:r>
                <a:rPr kumimoji="0" lang="en-US" altLang="zh-CN" sz="1400">
                  <a:solidFill>
                    <a:schemeClr val="accent2"/>
                  </a:solidFill>
                  <a:latin typeface="华文新魏" panose="02010800040101010101" pitchFamily="2" charset="-122"/>
                  <a:ea typeface="华文新魏" panose="02010800040101010101" pitchFamily="2" charset="-122"/>
                </a:rPr>
                <a:t>100</a:t>
              </a:r>
            </a:p>
          </p:txBody>
        </p:sp>
        <p:sp>
          <p:nvSpPr>
            <p:cNvPr id="33828" name="Text Box 16">
              <a:extLst>
                <a:ext uri="{FF2B5EF4-FFF2-40B4-BE49-F238E27FC236}">
                  <a16:creationId xmlns:a16="http://schemas.microsoft.com/office/drawing/2014/main" id="{E7458337-0823-44DA-BB7A-AED6B316AF7F}"/>
                </a:ext>
              </a:extLst>
            </p:cNvPr>
            <p:cNvSpPr txBox="1">
              <a:spLocks noChangeArrowheads="1"/>
            </p:cNvSpPr>
            <p:nvPr/>
          </p:nvSpPr>
          <p:spPr bwMode="auto">
            <a:xfrm>
              <a:off x="1882" y="807"/>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150</a:t>
              </a:r>
            </a:p>
          </p:txBody>
        </p:sp>
        <p:sp>
          <p:nvSpPr>
            <p:cNvPr id="33829" name="Text Box 17">
              <a:extLst>
                <a:ext uri="{FF2B5EF4-FFF2-40B4-BE49-F238E27FC236}">
                  <a16:creationId xmlns:a16="http://schemas.microsoft.com/office/drawing/2014/main" id="{27C2AC61-CE79-489B-9747-93F7099962CA}"/>
                </a:ext>
              </a:extLst>
            </p:cNvPr>
            <p:cNvSpPr txBox="1">
              <a:spLocks noChangeArrowheads="1"/>
            </p:cNvSpPr>
            <p:nvPr/>
          </p:nvSpPr>
          <p:spPr bwMode="auto">
            <a:xfrm>
              <a:off x="1882" y="993"/>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149</a:t>
              </a:r>
            </a:p>
          </p:txBody>
        </p:sp>
        <p:sp>
          <p:nvSpPr>
            <p:cNvPr id="33830" name="Text Box 18">
              <a:extLst>
                <a:ext uri="{FF2B5EF4-FFF2-40B4-BE49-F238E27FC236}">
                  <a16:creationId xmlns:a16="http://schemas.microsoft.com/office/drawing/2014/main" id="{A3F237FB-21B5-4FE2-BDB1-76AFF4607EDD}"/>
                </a:ext>
              </a:extLst>
            </p:cNvPr>
            <p:cNvSpPr txBox="1">
              <a:spLocks noChangeArrowheads="1"/>
            </p:cNvSpPr>
            <p:nvPr/>
          </p:nvSpPr>
          <p:spPr bwMode="auto">
            <a:xfrm>
              <a:off x="1882" y="1180"/>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ea typeface="华文新魏" panose="02010800040101010101" pitchFamily="2" charset="-122"/>
                </a:rPr>
                <a:t>…</a:t>
              </a:r>
              <a:endParaRPr kumimoji="0" lang="en-US" altLang="zh-CN" sz="1400">
                <a:solidFill>
                  <a:schemeClr val="accent2"/>
                </a:solidFill>
                <a:latin typeface="华文新魏" panose="02010800040101010101" pitchFamily="2" charset="-122"/>
                <a:ea typeface="华文新魏" panose="02010800040101010101" pitchFamily="2" charset="-122"/>
              </a:endParaRPr>
            </a:p>
          </p:txBody>
        </p:sp>
        <p:sp>
          <p:nvSpPr>
            <p:cNvPr id="33831" name="Text Box 19">
              <a:extLst>
                <a:ext uri="{FF2B5EF4-FFF2-40B4-BE49-F238E27FC236}">
                  <a16:creationId xmlns:a16="http://schemas.microsoft.com/office/drawing/2014/main" id="{99EF3E6D-C01A-4DB9-8607-342EF3D51EF1}"/>
                </a:ext>
              </a:extLst>
            </p:cNvPr>
            <p:cNvSpPr txBox="1">
              <a:spLocks noChangeArrowheads="1"/>
            </p:cNvSpPr>
            <p:nvPr/>
          </p:nvSpPr>
          <p:spPr bwMode="auto">
            <a:xfrm>
              <a:off x="1882" y="1368"/>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51</a:t>
              </a:r>
            </a:p>
          </p:txBody>
        </p:sp>
        <p:sp>
          <p:nvSpPr>
            <p:cNvPr id="33832" name="Text Box 23">
              <a:extLst>
                <a:ext uri="{FF2B5EF4-FFF2-40B4-BE49-F238E27FC236}">
                  <a16:creationId xmlns:a16="http://schemas.microsoft.com/office/drawing/2014/main" id="{8C34F02F-7DA2-4B5B-A938-6B80DD057C8E}"/>
                </a:ext>
              </a:extLst>
            </p:cNvPr>
            <p:cNvSpPr txBox="1">
              <a:spLocks noChangeArrowheads="1"/>
            </p:cNvSpPr>
            <p:nvPr/>
          </p:nvSpPr>
          <p:spPr bwMode="auto">
            <a:xfrm>
              <a:off x="2724" y="480"/>
              <a:ext cx="440" cy="32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zh-CN" altLang="en-US" sz="1400">
                  <a:solidFill>
                    <a:schemeClr val="accent2"/>
                  </a:solidFill>
                  <a:latin typeface="华文新魏" panose="02010800040101010101" pitchFamily="2" charset="-122"/>
                  <a:ea typeface="华文新魏" panose="02010800040101010101" pitchFamily="2" charset="-122"/>
                </a:rPr>
                <a:t>空闲块数</a:t>
              </a:r>
              <a:r>
                <a:rPr kumimoji="0" lang="en-US" altLang="zh-CN" sz="1400">
                  <a:solidFill>
                    <a:schemeClr val="accent2"/>
                  </a:solidFill>
                  <a:latin typeface="华文新魏" panose="02010800040101010101" pitchFamily="2" charset="-122"/>
                  <a:ea typeface="华文新魏" panose="02010800040101010101" pitchFamily="2" charset="-122"/>
                </a:rPr>
                <a:t>100</a:t>
              </a:r>
            </a:p>
          </p:txBody>
        </p:sp>
        <p:sp>
          <p:nvSpPr>
            <p:cNvPr id="33833" name="Text Box 24">
              <a:extLst>
                <a:ext uri="{FF2B5EF4-FFF2-40B4-BE49-F238E27FC236}">
                  <a16:creationId xmlns:a16="http://schemas.microsoft.com/office/drawing/2014/main" id="{30A8E46D-DE3F-44C5-AD91-A590E3D6BA4E}"/>
                </a:ext>
              </a:extLst>
            </p:cNvPr>
            <p:cNvSpPr txBox="1">
              <a:spLocks noChangeArrowheads="1"/>
            </p:cNvSpPr>
            <p:nvPr/>
          </p:nvSpPr>
          <p:spPr bwMode="auto">
            <a:xfrm>
              <a:off x="2724" y="807"/>
              <a:ext cx="440" cy="189"/>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250</a:t>
              </a:r>
            </a:p>
          </p:txBody>
        </p:sp>
        <p:sp>
          <p:nvSpPr>
            <p:cNvPr id="33834" name="Text Box 25">
              <a:extLst>
                <a:ext uri="{FF2B5EF4-FFF2-40B4-BE49-F238E27FC236}">
                  <a16:creationId xmlns:a16="http://schemas.microsoft.com/office/drawing/2014/main" id="{15446408-372A-48C6-9630-42576CADC365}"/>
                </a:ext>
              </a:extLst>
            </p:cNvPr>
            <p:cNvSpPr txBox="1">
              <a:spLocks noChangeArrowheads="1"/>
            </p:cNvSpPr>
            <p:nvPr/>
          </p:nvSpPr>
          <p:spPr bwMode="auto">
            <a:xfrm>
              <a:off x="2724" y="994"/>
              <a:ext cx="440"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249</a:t>
              </a:r>
            </a:p>
          </p:txBody>
        </p:sp>
        <p:sp>
          <p:nvSpPr>
            <p:cNvPr id="33835" name="Text Box 26">
              <a:extLst>
                <a:ext uri="{FF2B5EF4-FFF2-40B4-BE49-F238E27FC236}">
                  <a16:creationId xmlns:a16="http://schemas.microsoft.com/office/drawing/2014/main" id="{E403DD15-DAB4-4DE2-BBE2-5D1A0E831A45}"/>
                </a:ext>
              </a:extLst>
            </p:cNvPr>
            <p:cNvSpPr txBox="1">
              <a:spLocks noChangeArrowheads="1"/>
            </p:cNvSpPr>
            <p:nvPr/>
          </p:nvSpPr>
          <p:spPr bwMode="auto">
            <a:xfrm>
              <a:off x="2724" y="1181"/>
              <a:ext cx="440"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ea typeface="华文新魏" panose="02010800040101010101" pitchFamily="2" charset="-122"/>
                </a:rPr>
                <a:t>…</a:t>
              </a:r>
              <a:endParaRPr kumimoji="0" lang="en-US" altLang="zh-CN" sz="1400">
                <a:solidFill>
                  <a:schemeClr val="accent2"/>
                </a:solidFill>
                <a:latin typeface="华文新魏" panose="02010800040101010101" pitchFamily="2" charset="-122"/>
                <a:ea typeface="华文新魏" panose="02010800040101010101" pitchFamily="2" charset="-122"/>
              </a:endParaRPr>
            </a:p>
          </p:txBody>
        </p:sp>
        <p:sp>
          <p:nvSpPr>
            <p:cNvPr id="33836" name="Text Box 27">
              <a:extLst>
                <a:ext uri="{FF2B5EF4-FFF2-40B4-BE49-F238E27FC236}">
                  <a16:creationId xmlns:a16="http://schemas.microsoft.com/office/drawing/2014/main" id="{1A144279-33A7-4DAA-9C41-19E4B22459AF}"/>
                </a:ext>
              </a:extLst>
            </p:cNvPr>
            <p:cNvSpPr txBox="1">
              <a:spLocks noChangeArrowheads="1"/>
            </p:cNvSpPr>
            <p:nvPr/>
          </p:nvSpPr>
          <p:spPr bwMode="auto">
            <a:xfrm>
              <a:off x="2724" y="1369"/>
              <a:ext cx="440"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151</a:t>
              </a:r>
            </a:p>
          </p:txBody>
        </p:sp>
        <p:sp>
          <p:nvSpPr>
            <p:cNvPr id="33837" name="Text Box 31">
              <a:extLst>
                <a:ext uri="{FF2B5EF4-FFF2-40B4-BE49-F238E27FC236}">
                  <a16:creationId xmlns:a16="http://schemas.microsoft.com/office/drawing/2014/main" id="{4FF4C9ED-B817-43BD-A76D-CD85680A5439}"/>
                </a:ext>
              </a:extLst>
            </p:cNvPr>
            <p:cNvSpPr txBox="1">
              <a:spLocks noChangeArrowheads="1"/>
            </p:cNvSpPr>
            <p:nvPr/>
          </p:nvSpPr>
          <p:spPr bwMode="auto">
            <a:xfrm>
              <a:off x="3565" y="480"/>
              <a:ext cx="441" cy="32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zh-CN" altLang="en-US" sz="1400">
                  <a:solidFill>
                    <a:schemeClr val="accent2"/>
                  </a:solidFill>
                  <a:latin typeface="华文新魏" panose="02010800040101010101" pitchFamily="2" charset="-122"/>
                  <a:ea typeface="华文新魏" panose="02010800040101010101" pitchFamily="2" charset="-122"/>
                </a:rPr>
                <a:t>空闲块数</a:t>
              </a:r>
              <a:r>
                <a:rPr kumimoji="0" lang="en-US" altLang="zh-CN" sz="1400">
                  <a:solidFill>
                    <a:schemeClr val="accent2"/>
                  </a:solidFill>
                  <a:latin typeface="华文新魏" panose="02010800040101010101" pitchFamily="2" charset="-122"/>
                  <a:ea typeface="华文新魏" panose="02010800040101010101" pitchFamily="2" charset="-122"/>
                </a:rPr>
                <a:t>100</a:t>
              </a:r>
            </a:p>
          </p:txBody>
        </p:sp>
        <p:sp>
          <p:nvSpPr>
            <p:cNvPr id="33838" name="Text Box 32">
              <a:extLst>
                <a:ext uri="{FF2B5EF4-FFF2-40B4-BE49-F238E27FC236}">
                  <a16:creationId xmlns:a16="http://schemas.microsoft.com/office/drawing/2014/main" id="{FD18B37A-C9CC-4E50-AEBB-5AE23D295B87}"/>
                </a:ext>
              </a:extLst>
            </p:cNvPr>
            <p:cNvSpPr txBox="1">
              <a:spLocks noChangeArrowheads="1"/>
            </p:cNvSpPr>
            <p:nvPr/>
          </p:nvSpPr>
          <p:spPr bwMode="auto">
            <a:xfrm>
              <a:off x="3565" y="807"/>
              <a:ext cx="441" cy="189"/>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0</a:t>
              </a:r>
            </a:p>
          </p:txBody>
        </p:sp>
        <p:sp>
          <p:nvSpPr>
            <p:cNvPr id="33839" name="Text Box 33">
              <a:extLst>
                <a:ext uri="{FF2B5EF4-FFF2-40B4-BE49-F238E27FC236}">
                  <a16:creationId xmlns:a16="http://schemas.microsoft.com/office/drawing/2014/main" id="{64548333-3392-4F66-BDCC-B49313B2CCFB}"/>
                </a:ext>
              </a:extLst>
            </p:cNvPr>
            <p:cNvSpPr txBox="1">
              <a:spLocks noChangeArrowheads="1"/>
            </p:cNvSpPr>
            <p:nvPr/>
          </p:nvSpPr>
          <p:spPr bwMode="auto">
            <a:xfrm>
              <a:off x="3565" y="994"/>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349</a:t>
              </a:r>
            </a:p>
          </p:txBody>
        </p:sp>
        <p:sp>
          <p:nvSpPr>
            <p:cNvPr id="33840" name="Text Box 34">
              <a:extLst>
                <a:ext uri="{FF2B5EF4-FFF2-40B4-BE49-F238E27FC236}">
                  <a16:creationId xmlns:a16="http://schemas.microsoft.com/office/drawing/2014/main" id="{5547BACF-69DF-4E3F-BA44-799AB9AD6DA2}"/>
                </a:ext>
              </a:extLst>
            </p:cNvPr>
            <p:cNvSpPr txBox="1">
              <a:spLocks noChangeArrowheads="1"/>
            </p:cNvSpPr>
            <p:nvPr/>
          </p:nvSpPr>
          <p:spPr bwMode="auto">
            <a:xfrm>
              <a:off x="3565" y="1181"/>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ea typeface="华文新魏" panose="02010800040101010101" pitchFamily="2" charset="-122"/>
                </a:rPr>
                <a:t>…</a:t>
              </a:r>
              <a:endParaRPr kumimoji="0" lang="en-US" altLang="zh-CN" sz="1400">
                <a:solidFill>
                  <a:schemeClr val="accent2"/>
                </a:solidFill>
                <a:latin typeface="华文新魏" panose="02010800040101010101" pitchFamily="2" charset="-122"/>
                <a:ea typeface="华文新魏" panose="02010800040101010101" pitchFamily="2" charset="-122"/>
              </a:endParaRPr>
            </a:p>
          </p:txBody>
        </p:sp>
        <p:sp>
          <p:nvSpPr>
            <p:cNvPr id="33841" name="Text Box 35">
              <a:extLst>
                <a:ext uri="{FF2B5EF4-FFF2-40B4-BE49-F238E27FC236}">
                  <a16:creationId xmlns:a16="http://schemas.microsoft.com/office/drawing/2014/main" id="{84559529-DCE7-4DAA-BC6F-5BBFCA4DAA86}"/>
                </a:ext>
              </a:extLst>
            </p:cNvPr>
            <p:cNvSpPr txBox="1">
              <a:spLocks noChangeArrowheads="1"/>
            </p:cNvSpPr>
            <p:nvPr/>
          </p:nvSpPr>
          <p:spPr bwMode="auto">
            <a:xfrm>
              <a:off x="3565" y="1369"/>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251</a:t>
              </a:r>
            </a:p>
          </p:txBody>
        </p:sp>
        <p:sp>
          <p:nvSpPr>
            <p:cNvPr id="33842" name="Line 39">
              <a:extLst>
                <a:ext uri="{FF2B5EF4-FFF2-40B4-BE49-F238E27FC236}">
                  <a16:creationId xmlns:a16="http://schemas.microsoft.com/office/drawing/2014/main" id="{7419F6A6-1634-4819-B690-22E7E474295D}"/>
                </a:ext>
              </a:extLst>
            </p:cNvPr>
            <p:cNvSpPr>
              <a:spLocks noChangeShapeType="1"/>
            </p:cNvSpPr>
            <p:nvPr/>
          </p:nvSpPr>
          <p:spPr bwMode="auto">
            <a:xfrm flipV="1">
              <a:off x="1481" y="667"/>
              <a:ext cx="401" cy="23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33843" name="Line 40">
              <a:extLst>
                <a:ext uri="{FF2B5EF4-FFF2-40B4-BE49-F238E27FC236}">
                  <a16:creationId xmlns:a16="http://schemas.microsoft.com/office/drawing/2014/main" id="{F95C7DDF-330E-4B7A-BFB6-5F71771E7C8D}"/>
                </a:ext>
              </a:extLst>
            </p:cNvPr>
            <p:cNvSpPr>
              <a:spLocks noChangeShapeType="1"/>
            </p:cNvSpPr>
            <p:nvPr/>
          </p:nvSpPr>
          <p:spPr bwMode="auto">
            <a:xfrm flipV="1">
              <a:off x="2323" y="667"/>
              <a:ext cx="401" cy="23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33844" name="Line 41">
              <a:extLst>
                <a:ext uri="{FF2B5EF4-FFF2-40B4-BE49-F238E27FC236}">
                  <a16:creationId xmlns:a16="http://schemas.microsoft.com/office/drawing/2014/main" id="{B27B6E0E-7D48-47CC-A043-4419071E592C}"/>
                </a:ext>
              </a:extLst>
            </p:cNvPr>
            <p:cNvSpPr>
              <a:spLocks noChangeShapeType="1"/>
            </p:cNvSpPr>
            <p:nvPr/>
          </p:nvSpPr>
          <p:spPr bwMode="auto">
            <a:xfrm flipV="1">
              <a:off x="3164" y="667"/>
              <a:ext cx="401" cy="23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grpSp>
      <p:sp>
        <p:nvSpPr>
          <p:cNvPr id="33808" name="Line 42">
            <a:extLst>
              <a:ext uri="{FF2B5EF4-FFF2-40B4-BE49-F238E27FC236}">
                <a16:creationId xmlns:a16="http://schemas.microsoft.com/office/drawing/2014/main" id="{2FF3A2B0-6C83-4761-B00A-4151D8BEC0B8}"/>
              </a:ext>
            </a:extLst>
          </p:cNvPr>
          <p:cNvSpPr>
            <a:spLocks noChangeShapeType="1"/>
          </p:cNvSpPr>
          <p:nvPr/>
        </p:nvSpPr>
        <p:spPr bwMode="auto">
          <a:xfrm>
            <a:off x="2351088" y="1727200"/>
            <a:ext cx="636587" cy="12620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33809" name="Line 43">
            <a:extLst>
              <a:ext uri="{FF2B5EF4-FFF2-40B4-BE49-F238E27FC236}">
                <a16:creationId xmlns:a16="http://schemas.microsoft.com/office/drawing/2014/main" id="{C020645E-A02E-4DDA-A5FF-AF9B2F6BEEBC}"/>
              </a:ext>
            </a:extLst>
          </p:cNvPr>
          <p:cNvSpPr>
            <a:spLocks noChangeShapeType="1"/>
          </p:cNvSpPr>
          <p:nvPr/>
        </p:nvSpPr>
        <p:spPr bwMode="auto">
          <a:xfrm>
            <a:off x="3687763" y="1727200"/>
            <a:ext cx="636587" cy="12620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33810" name="Line 44">
            <a:extLst>
              <a:ext uri="{FF2B5EF4-FFF2-40B4-BE49-F238E27FC236}">
                <a16:creationId xmlns:a16="http://schemas.microsoft.com/office/drawing/2014/main" id="{A674891D-4389-4E72-8BE7-EEBB761E06E8}"/>
              </a:ext>
            </a:extLst>
          </p:cNvPr>
          <p:cNvSpPr>
            <a:spLocks noChangeShapeType="1"/>
          </p:cNvSpPr>
          <p:nvPr/>
        </p:nvSpPr>
        <p:spPr bwMode="auto">
          <a:xfrm>
            <a:off x="5022850" y="1727200"/>
            <a:ext cx="636588" cy="12620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33811" name="Line 45">
            <a:extLst>
              <a:ext uri="{FF2B5EF4-FFF2-40B4-BE49-F238E27FC236}">
                <a16:creationId xmlns:a16="http://schemas.microsoft.com/office/drawing/2014/main" id="{225C88F2-96C1-4299-9523-475C36CC31A1}"/>
              </a:ext>
            </a:extLst>
          </p:cNvPr>
          <p:cNvSpPr>
            <a:spLocks noChangeShapeType="1"/>
          </p:cNvSpPr>
          <p:nvPr/>
        </p:nvSpPr>
        <p:spPr bwMode="auto">
          <a:xfrm>
            <a:off x="6359525" y="1727200"/>
            <a:ext cx="636588" cy="12620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33812" name="Line 46">
            <a:extLst>
              <a:ext uri="{FF2B5EF4-FFF2-40B4-BE49-F238E27FC236}">
                <a16:creationId xmlns:a16="http://schemas.microsoft.com/office/drawing/2014/main" id="{FCDCC71B-4FB4-4317-B63D-A9361A020B95}"/>
              </a:ext>
            </a:extLst>
          </p:cNvPr>
          <p:cNvSpPr>
            <a:spLocks noChangeShapeType="1"/>
          </p:cNvSpPr>
          <p:nvPr/>
        </p:nvSpPr>
        <p:spPr bwMode="auto">
          <a:xfrm>
            <a:off x="2351088" y="2320925"/>
            <a:ext cx="636587" cy="13382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33813" name="Line 47">
            <a:extLst>
              <a:ext uri="{FF2B5EF4-FFF2-40B4-BE49-F238E27FC236}">
                <a16:creationId xmlns:a16="http://schemas.microsoft.com/office/drawing/2014/main" id="{662E4185-29C8-4BF9-946E-7B23CD1596AD}"/>
              </a:ext>
            </a:extLst>
          </p:cNvPr>
          <p:cNvSpPr>
            <a:spLocks noChangeShapeType="1"/>
          </p:cNvSpPr>
          <p:nvPr/>
        </p:nvSpPr>
        <p:spPr bwMode="auto">
          <a:xfrm>
            <a:off x="3687763" y="2320925"/>
            <a:ext cx="636587" cy="13382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33814" name="Line 48">
            <a:extLst>
              <a:ext uri="{FF2B5EF4-FFF2-40B4-BE49-F238E27FC236}">
                <a16:creationId xmlns:a16="http://schemas.microsoft.com/office/drawing/2014/main" id="{5E3EA957-00F4-4CCD-926C-1F4B379F0805}"/>
              </a:ext>
            </a:extLst>
          </p:cNvPr>
          <p:cNvSpPr>
            <a:spLocks noChangeShapeType="1"/>
          </p:cNvSpPr>
          <p:nvPr/>
        </p:nvSpPr>
        <p:spPr bwMode="auto">
          <a:xfrm>
            <a:off x="5022850" y="2320925"/>
            <a:ext cx="636588" cy="13382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33815" name="Line 49">
            <a:extLst>
              <a:ext uri="{FF2B5EF4-FFF2-40B4-BE49-F238E27FC236}">
                <a16:creationId xmlns:a16="http://schemas.microsoft.com/office/drawing/2014/main" id="{DCF028C7-2BD9-4043-A9BA-A58FF71C68AE}"/>
              </a:ext>
            </a:extLst>
          </p:cNvPr>
          <p:cNvSpPr>
            <a:spLocks noChangeShapeType="1"/>
          </p:cNvSpPr>
          <p:nvPr/>
        </p:nvSpPr>
        <p:spPr bwMode="auto">
          <a:xfrm>
            <a:off x="6359525" y="2320925"/>
            <a:ext cx="636588" cy="13382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grpSp>
        <p:nvGrpSpPr>
          <p:cNvPr id="33816" name="Group 50">
            <a:extLst>
              <a:ext uri="{FF2B5EF4-FFF2-40B4-BE49-F238E27FC236}">
                <a16:creationId xmlns:a16="http://schemas.microsoft.com/office/drawing/2014/main" id="{46CC0757-42AE-4F04-B228-5936CA1E9191}"/>
              </a:ext>
            </a:extLst>
          </p:cNvPr>
          <p:cNvGrpSpPr>
            <a:grpSpLocks/>
          </p:cNvGrpSpPr>
          <p:nvPr/>
        </p:nvGrpSpPr>
        <p:grpSpPr bwMode="auto">
          <a:xfrm>
            <a:off x="1651000" y="3886200"/>
            <a:ext cx="5969000" cy="2743200"/>
            <a:chOff x="1701" y="11586"/>
            <a:chExt cx="9660" cy="3900"/>
          </a:xfrm>
        </p:grpSpPr>
        <p:sp>
          <p:nvSpPr>
            <p:cNvPr id="33818" name="Text Box 51">
              <a:extLst>
                <a:ext uri="{FF2B5EF4-FFF2-40B4-BE49-F238E27FC236}">
                  <a16:creationId xmlns:a16="http://schemas.microsoft.com/office/drawing/2014/main" id="{DE118D23-EDB2-4209-966C-645648A6784F}"/>
                </a:ext>
              </a:extLst>
            </p:cNvPr>
            <p:cNvSpPr txBox="1">
              <a:spLocks noChangeArrowheads="1"/>
            </p:cNvSpPr>
            <p:nvPr/>
          </p:nvSpPr>
          <p:spPr bwMode="auto">
            <a:xfrm>
              <a:off x="1701" y="12210"/>
              <a:ext cx="4515" cy="3276"/>
            </a:xfrm>
            <a:prstGeom prst="rect">
              <a:avLst/>
            </a:prstGeom>
            <a:solidFill>
              <a:schemeClr val="accent1"/>
            </a:solidFill>
            <a:ln w="9525">
              <a:solidFill>
                <a:srgbClr val="000000"/>
              </a:solidFill>
              <a:miter lim="800000"/>
              <a:headEnd/>
              <a:tailEnd/>
            </a:ln>
          </p:spPr>
          <p:txBody>
            <a:bodyPr t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r>
                <a:rPr kumimoji="0" lang="zh-CN" altLang="en-US" sz="1600">
                  <a:solidFill>
                    <a:schemeClr val="accent2"/>
                  </a:solidFill>
                  <a:latin typeface="华文新魏" panose="02010800040101010101" pitchFamily="2" charset="-122"/>
                  <a:ea typeface="华文新魏" panose="02010800040101010101" pitchFamily="2" charset="-122"/>
                </a:rPr>
                <a:t>分配算法</a:t>
              </a:r>
            </a:p>
            <a:p>
              <a:pPr algn="just"/>
              <a:r>
                <a:rPr kumimoji="0" lang="en-US" altLang="zh-CN" sz="1600">
                  <a:solidFill>
                    <a:schemeClr val="accent2"/>
                  </a:solidFill>
                  <a:latin typeface="华文新魏" panose="02010800040101010101" pitchFamily="2" charset="-122"/>
                  <a:ea typeface="华文新魏" panose="02010800040101010101" pitchFamily="2" charset="-122"/>
                </a:rPr>
                <a:t>IF </a:t>
              </a:r>
              <a:r>
                <a:rPr kumimoji="0" lang="zh-CN" altLang="en-US" sz="1600">
                  <a:solidFill>
                    <a:schemeClr val="accent2"/>
                  </a:solidFill>
                  <a:latin typeface="华文新魏" panose="02010800040101010101" pitchFamily="2" charset="-122"/>
                  <a:ea typeface="华文新魏" panose="02010800040101010101" pitchFamily="2" charset="-122"/>
                </a:rPr>
                <a:t>空闲块数</a:t>
              </a:r>
              <a:r>
                <a:rPr kumimoji="0" lang="en-US" altLang="zh-CN" sz="1600">
                  <a:solidFill>
                    <a:schemeClr val="accent2"/>
                  </a:solidFill>
                  <a:latin typeface="华文新魏" panose="02010800040101010101" pitchFamily="2" charset="-122"/>
                  <a:ea typeface="华文新魏" panose="02010800040101010101" pitchFamily="2" charset="-122"/>
                </a:rPr>
                <a:t>=1 THEN </a:t>
              </a:r>
            </a:p>
            <a:p>
              <a:pPr algn="just"/>
              <a:r>
                <a:rPr kumimoji="0" lang="en-US" altLang="zh-CN" sz="1600">
                  <a:solidFill>
                    <a:schemeClr val="accent2"/>
                  </a:solidFill>
                  <a:latin typeface="华文新魏" panose="02010800040101010101" pitchFamily="2" charset="-122"/>
                  <a:ea typeface="华文新魏" panose="02010800040101010101" pitchFamily="2" charset="-122"/>
                </a:rPr>
                <a:t>  IF</a:t>
              </a:r>
              <a:r>
                <a:rPr kumimoji="0" lang="zh-CN" altLang="en-US" sz="1600">
                  <a:solidFill>
                    <a:schemeClr val="accent2"/>
                  </a:solidFill>
                  <a:latin typeface="华文新魏" panose="02010800040101010101" pitchFamily="2" charset="-122"/>
                  <a:ea typeface="华文新魏" panose="02010800040101010101" pitchFamily="2" charset="-122"/>
                </a:rPr>
                <a:t>第一个单元</a:t>
              </a:r>
              <a:r>
                <a:rPr kumimoji="0" lang="en-US" altLang="zh-CN" sz="1600">
                  <a:solidFill>
                    <a:schemeClr val="accent2"/>
                  </a:solidFill>
                  <a:latin typeface="华文新魏" panose="02010800040101010101" pitchFamily="2" charset="-122"/>
                  <a:ea typeface="华文新魏" panose="02010800040101010101" pitchFamily="2" charset="-122"/>
                </a:rPr>
                <a:t>=0 THEN </a:t>
              </a:r>
              <a:r>
                <a:rPr kumimoji="0" lang="zh-CN" altLang="en-US" sz="1600">
                  <a:solidFill>
                    <a:schemeClr val="accent2"/>
                  </a:solidFill>
                  <a:latin typeface="华文新魏" panose="02010800040101010101" pitchFamily="2" charset="-122"/>
                  <a:ea typeface="华文新魏" panose="02010800040101010101" pitchFamily="2" charset="-122"/>
                </a:rPr>
                <a:t>等待 </a:t>
              </a:r>
            </a:p>
            <a:p>
              <a:pPr algn="just"/>
              <a:r>
                <a:rPr kumimoji="0" lang="zh-CN" altLang="en-US" sz="1600">
                  <a:solidFill>
                    <a:schemeClr val="accent2"/>
                  </a:solidFill>
                  <a:latin typeface="华文新魏" panose="02010800040101010101" pitchFamily="2" charset="-122"/>
                  <a:ea typeface="华文新魏" panose="02010800040101010101" pitchFamily="2" charset="-122"/>
                </a:rPr>
                <a:t>  </a:t>
              </a:r>
              <a:r>
                <a:rPr kumimoji="0" lang="en-US" altLang="zh-CN" sz="1600">
                  <a:solidFill>
                    <a:schemeClr val="accent2"/>
                  </a:solidFill>
                  <a:latin typeface="华文新魏" panose="02010800040101010101" pitchFamily="2" charset="-122"/>
                  <a:ea typeface="华文新魏" panose="02010800040101010101" pitchFamily="2" charset="-122"/>
                </a:rPr>
                <a:t>ELSE </a:t>
              </a:r>
              <a:r>
                <a:rPr kumimoji="0" lang="zh-CN" altLang="en-US" sz="1600">
                  <a:solidFill>
                    <a:schemeClr val="accent2"/>
                  </a:solidFill>
                  <a:latin typeface="华文新魏" panose="02010800040101010101" pitchFamily="2" charset="-122"/>
                  <a:ea typeface="华文新魏" panose="02010800040101010101" pitchFamily="2" charset="-122"/>
                </a:rPr>
                <a:t>复制第一个单元对应块到专用块，并分配之</a:t>
              </a:r>
            </a:p>
            <a:p>
              <a:pPr algn="just"/>
              <a:r>
                <a:rPr kumimoji="0" lang="en-US" altLang="zh-CN" sz="1600">
                  <a:solidFill>
                    <a:schemeClr val="accent2"/>
                  </a:solidFill>
                  <a:latin typeface="华文新魏" panose="02010800040101010101" pitchFamily="2" charset="-122"/>
                  <a:ea typeface="华文新魏" panose="02010800040101010101" pitchFamily="2" charset="-122"/>
                </a:rPr>
                <a:t>ELSE </a:t>
              </a:r>
              <a:r>
                <a:rPr kumimoji="0" lang="zh-CN" altLang="en-US" sz="1600">
                  <a:solidFill>
                    <a:schemeClr val="accent2"/>
                  </a:solidFill>
                  <a:latin typeface="华文新魏" panose="02010800040101010101" pitchFamily="2" charset="-122"/>
                  <a:ea typeface="华文新魏" panose="02010800040101010101" pitchFamily="2" charset="-122"/>
                </a:rPr>
                <a:t>分配第</a:t>
              </a:r>
              <a:r>
                <a:rPr kumimoji="0" lang="en-US" altLang="zh-CN" sz="1600">
                  <a:solidFill>
                    <a:schemeClr val="accent2"/>
                  </a:solidFill>
                  <a:latin typeface="华文新魏" panose="02010800040101010101" pitchFamily="2" charset="-122"/>
                  <a:ea typeface="华文新魏" panose="02010800040101010101" pitchFamily="2" charset="-122"/>
                </a:rPr>
                <a:t>(</a:t>
              </a:r>
              <a:r>
                <a:rPr kumimoji="0" lang="zh-CN" altLang="en-US" sz="1600">
                  <a:solidFill>
                    <a:schemeClr val="accent2"/>
                  </a:solidFill>
                  <a:latin typeface="华文新魏" panose="02010800040101010101" pitchFamily="2" charset="-122"/>
                  <a:ea typeface="华文新魏" panose="02010800040101010101" pitchFamily="2" charset="-122"/>
                </a:rPr>
                <a:t>空闲块数</a:t>
              </a:r>
              <a:r>
                <a:rPr kumimoji="0" lang="en-US" altLang="zh-CN" sz="1600">
                  <a:solidFill>
                    <a:schemeClr val="accent2"/>
                  </a:solidFill>
                  <a:latin typeface="华文新魏" panose="02010800040101010101" pitchFamily="2" charset="-122"/>
                  <a:ea typeface="华文新魏" panose="02010800040101010101" pitchFamily="2" charset="-122"/>
                </a:rPr>
                <a:t>)</a:t>
              </a:r>
              <a:r>
                <a:rPr kumimoji="0" lang="zh-CN" altLang="en-US" sz="1600">
                  <a:solidFill>
                    <a:schemeClr val="accent2"/>
                  </a:solidFill>
                  <a:latin typeface="华文新魏" panose="02010800040101010101" pitchFamily="2" charset="-122"/>
                  <a:ea typeface="华文新魏" panose="02010800040101010101" pitchFamily="2" charset="-122"/>
                </a:rPr>
                <a:t>个单元对应块，空闲块数减</a:t>
              </a:r>
              <a:r>
                <a:rPr kumimoji="0" lang="en-US" altLang="zh-CN" sz="1600">
                  <a:solidFill>
                    <a:schemeClr val="accent2"/>
                  </a:solidFill>
                  <a:latin typeface="华文新魏" panose="02010800040101010101" pitchFamily="2" charset="-122"/>
                  <a:ea typeface="华文新魏" panose="02010800040101010101" pitchFamily="2" charset="-122"/>
                </a:rPr>
                <a:t>1</a:t>
              </a:r>
            </a:p>
          </p:txBody>
        </p:sp>
        <p:sp>
          <p:nvSpPr>
            <p:cNvPr id="33819" name="Text Box 52">
              <a:extLst>
                <a:ext uri="{FF2B5EF4-FFF2-40B4-BE49-F238E27FC236}">
                  <a16:creationId xmlns:a16="http://schemas.microsoft.com/office/drawing/2014/main" id="{D85CEAA2-F287-4207-8E1A-ADDC2B4F8584}"/>
                </a:ext>
              </a:extLst>
            </p:cNvPr>
            <p:cNvSpPr txBox="1">
              <a:spLocks noChangeArrowheads="1"/>
            </p:cNvSpPr>
            <p:nvPr/>
          </p:nvSpPr>
          <p:spPr bwMode="auto">
            <a:xfrm>
              <a:off x="6216" y="12210"/>
              <a:ext cx="5145" cy="3276"/>
            </a:xfrm>
            <a:prstGeom prst="rect">
              <a:avLst/>
            </a:prstGeom>
            <a:solidFill>
              <a:schemeClr val="accent1"/>
            </a:solidFill>
            <a:ln w="9525">
              <a:solidFill>
                <a:srgbClr val="000000"/>
              </a:solidFill>
              <a:miter lim="800000"/>
              <a:headEnd/>
              <a:tailEnd/>
            </a:ln>
          </p:spPr>
          <p:txBody>
            <a:bodyPr t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r>
                <a:rPr kumimoji="0" lang="zh-CN" altLang="en-US" sz="1800">
                  <a:solidFill>
                    <a:schemeClr val="accent2"/>
                  </a:solidFill>
                  <a:latin typeface="华文新魏" panose="02010800040101010101" pitchFamily="2" charset="-122"/>
                  <a:ea typeface="华文新魏" panose="02010800040101010101" pitchFamily="2" charset="-122"/>
                </a:rPr>
                <a:t>归还算法</a:t>
              </a:r>
            </a:p>
            <a:p>
              <a:pPr algn="just"/>
              <a:r>
                <a:rPr kumimoji="0" lang="en-US" altLang="zh-CN" sz="1800">
                  <a:solidFill>
                    <a:schemeClr val="accent2"/>
                  </a:solidFill>
                  <a:latin typeface="华文新魏" panose="02010800040101010101" pitchFamily="2" charset="-122"/>
                  <a:ea typeface="华文新魏" panose="02010800040101010101" pitchFamily="2" charset="-122"/>
                </a:rPr>
                <a:t>IF </a:t>
              </a:r>
              <a:r>
                <a:rPr kumimoji="0" lang="zh-CN" altLang="en-US" sz="1800">
                  <a:solidFill>
                    <a:schemeClr val="accent2"/>
                  </a:solidFill>
                  <a:latin typeface="华文新魏" panose="02010800040101010101" pitchFamily="2" charset="-122"/>
                  <a:ea typeface="华文新魏" panose="02010800040101010101" pitchFamily="2" charset="-122"/>
                </a:rPr>
                <a:t>空闲块数</a:t>
              </a:r>
              <a:r>
                <a:rPr kumimoji="0" lang="en-US" altLang="zh-CN" sz="1800">
                  <a:solidFill>
                    <a:schemeClr val="accent2"/>
                  </a:solidFill>
                  <a:latin typeface="华文新魏" panose="02010800040101010101" pitchFamily="2" charset="-122"/>
                  <a:ea typeface="华文新魏" panose="02010800040101010101" pitchFamily="2" charset="-122"/>
                </a:rPr>
                <a:t>&lt;100 </a:t>
              </a:r>
            </a:p>
            <a:p>
              <a:pPr algn="just"/>
              <a:r>
                <a:rPr kumimoji="0" lang="en-US" altLang="zh-CN" sz="1800">
                  <a:solidFill>
                    <a:schemeClr val="accent2"/>
                  </a:solidFill>
                  <a:latin typeface="华文新魏" panose="02010800040101010101" pitchFamily="2" charset="-122"/>
                  <a:ea typeface="华文新魏" panose="02010800040101010101" pitchFamily="2" charset="-122"/>
                </a:rPr>
                <a:t>THEN </a:t>
              </a:r>
              <a:r>
                <a:rPr kumimoji="0" lang="zh-CN" altLang="en-US" sz="1800">
                  <a:solidFill>
                    <a:schemeClr val="accent2"/>
                  </a:solidFill>
                  <a:latin typeface="华文新魏" panose="02010800040101010101" pitchFamily="2" charset="-122"/>
                  <a:ea typeface="华文新魏" panose="02010800040101010101" pitchFamily="2" charset="-122"/>
                </a:rPr>
                <a:t>专用块的空闲块数加一，第</a:t>
              </a:r>
              <a:r>
                <a:rPr kumimoji="0" lang="en-US" altLang="zh-CN" sz="1800">
                  <a:solidFill>
                    <a:schemeClr val="accent2"/>
                  </a:solidFill>
                  <a:latin typeface="华文新魏" panose="02010800040101010101" pitchFamily="2" charset="-122"/>
                  <a:ea typeface="华文新魏" panose="02010800040101010101" pitchFamily="2" charset="-122"/>
                </a:rPr>
                <a:t>(</a:t>
              </a:r>
              <a:r>
                <a:rPr kumimoji="0" lang="zh-CN" altLang="en-US" sz="1800">
                  <a:solidFill>
                    <a:schemeClr val="accent2"/>
                  </a:solidFill>
                  <a:latin typeface="华文新魏" panose="02010800040101010101" pitchFamily="2" charset="-122"/>
                  <a:ea typeface="华文新魏" panose="02010800040101010101" pitchFamily="2" charset="-122"/>
                </a:rPr>
                <a:t>空闲块数</a:t>
              </a:r>
              <a:r>
                <a:rPr kumimoji="0" lang="en-US" altLang="zh-CN" sz="1800">
                  <a:solidFill>
                    <a:schemeClr val="accent2"/>
                  </a:solidFill>
                  <a:latin typeface="华文新魏" panose="02010800040101010101" pitchFamily="2" charset="-122"/>
                  <a:ea typeface="华文新魏" panose="02010800040101010101" pitchFamily="2" charset="-122"/>
                </a:rPr>
                <a:t>)</a:t>
              </a:r>
              <a:r>
                <a:rPr kumimoji="0" lang="zh-CN" altLang="en-US" sz="1800">
                  <a:solidFill>
                    <a:schemeClr val="accent2"/>
                  </a:solidFill>
                  <a:latin typeface="华文新魏" panose="02010800040101010101" pitchFamily="2" charset="-122"/>
                  <a:ea typeface="华文新魏" panose="02010800040101010101" pitchFamily="2" charset="-122"/>
                </a:rPr>
                <a:t>个单元置归还块号</a:t>
              </a:r>
            </a:p>
            <a:p>
              <a:pPr algn="just"/>
              <a:r>
                <a:rPr kumimoji="0" lang="en-US" altLang="zh-CN" sz="1800">
                  <a:solidFill>
                    <a:schemeClr val="accent2"/>
                  </a:solidFill>
                  <a:latin typeface="华文新魏" panose="02010800040101010101" pitchFamily="2" charset="-122"/>
                  <a:ea typeface="华文新魏" panose="02010800040101010101" pitchFamily="2" charset="-122"/>
                </a:rPr>
                <a:t>ELSE </a:t>
              </a:r>
              <a:r>
                <a:rPr kumimoji="0" lang="zh-CN" altLang="en-US" sz="1800">
                  <a:solidFill>
                    <a:schemeClr val="accent2"/>
                  </a:solidFill>
                  <a:latin typeface="华文新魏" panose="02010800040101010101" pitchFamily="2" charset="-122"/>
                  <a:ea typeface="华文新魏" panose="02010800040101010101" pitchFamily="2" charset="-122"/>
                </a:rPr>
                <a:t>复制专用块到归还块，</a:t>
              </a:r>
            </a:p>
            <a:p>
              <a:pPr algn="just"/>
              <a:r>
                <a:rPr kumimoji="0" lang="zh-CN" altLang="en-US" sz="1800">
                  <a:solidFill>
                    <a:schemeClr val="accent2"/>
                  </a:solidFill>
                  <a:latin typeface="华文新魏" panose="02010800040101010101" pitchFamily="2" charset="-122"/>
                  <a:ea typeface="华文新魏" panose="02010800040101010101" pitchFamily="2" charset="-122"/>
                </a:rPr>
                <a:t>  专用块的空闲块数置一，</a:t>
              </a:r>
            </a:p>
            <a:p>
              <a:pPr algn="just"/>
              <a:r>
                <a:rPr kumimoji="0" lang="zh-CN" altLang="en-US" sz="1800">
                  <a:solidFill>
                    <a:schemeClr val="accent2"/>
                  </a:solidFill>
                  <a:latin typeface="华文新魏" panose="02010800040101010101" pitchFamily="2" charset="-122"/>
                  <a:ea typeface="华文新魏" panose="02010800040101010101" pitchFamily="2" charset="-122"/>
                </a:rPr>
                <a:t>  第一单元置归还块号</a:t>
              </a:r>
            </a:p>
            <a:p>
              <a:pPr algn="just"/>
              <a:endParaRPr kumimoji="0" lang="zh-CN" altLang="en-US" sz="1800">
                <a:solidFill>
                  <a:schemeClr val="accent2"/>
                </a:solidFill>
                <a:latin typeface="华文新魏" panose="02010800040101010101" pitchFamily="2" charset="-122"/>
                <a:ea typeface="华文新魏" panose="02010800040101010101" pitchFamily="2" charset="-122"/>
              </a:endParaRPr>
            </a:p>
            <a:p>
              <a:pPr algn="just"/>
              <a:endParaRPr kumimoji="0" lang="zh-CN" altLang="en-US" sz="18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p:txBody>
        </p:sp>
        <p:sp>
          <p:nvSpPr>
            <p:cNvPr id="33820" name="Text Box 53">
              <a:extLst>
                <a:ext uri="{FF2B5EF4-FFF2-40B4-BE49-F238E27FC236}">
                  <a16:creationId xmlns:a16="http://schemas.microsoft.com/office/drawing/2014/main" id="{AA15641C-701C-4FB4-A3EB-51F4797B7645}"/>
                </a:ext>
              </a:extLst>
            </p:cNvPr>
            <p:cNvSpPr txBox="1">
              <a:spLocks noChangeArrowheads="1"/>
            </p:cNvSpPr>
            <p:nvPr/>
          </p:nvSpPr>
          <p:spPr bwMode="auto">
            <a:xfrm>
              <a:off x="1701" y="11586"/>
              <a:ext cx="9660" cy="624"/>
            </a:xfrm>
            <a:prstGeom prst="rect">
              <a:avLst/>
            </a:prstGeom>
            <a:solidFill>
              <a:schemeClr val="accent1"/>
            </a:solidFill>
            <a:ln w="9525">
              <a:solidFill>
                <a:srgbClr val="000000"/>
              </a:solidFill>
              <a:miter lim="800000"/>
              <a:headEnd/>
              <a:tailEnd/>
            </a:ln>
          </p:spPr>
          <p:txBody>
            <a:bodyPr t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r>
                <a:rPr kumimoji="0" lang="en-US" altLang="zh-CN" sz="2000" b="1">
                  <a:solidFill>
                    <a:schemeClr val="accent2"/>
                  </a:solidFill>
                  <a:latin typeface="华文新魏" panose="02010800040101010101" pitchFamily="2" charset="-122"/>
                  <a:ea typeface="华文新魏" panose="02010800040101010101" pitchFamily="2" charset="-122"/>
                </a:rPr>
                <a:t>(</a:t>
              </a:r>
              <a:r>
                <a:rPr kumimoji="0" lang="zh-CN" altLang="en-US" sz="2000">
                  <a:solidFill>
                    <a:schemeClr val="accent2"/>
                  </a:solidFill>
                  <a:latin typeface="华文新魏" panose="02010800040101010101" pitchFamily="2" charset="-122"/>
                  <a:ea typeface="华文新魏" panose="02010800040101010101" pitchFamily="2" charset="-122"/>
                </a:rPr>
                <a:t>磁盘</a:t>
              </a:r>
              <a:r>
                <a:rPr kumimoji="0" lang="en-US" altLang="zh-CN" sz="2000">
                  <a:solidFill>
                    <a:schemeClr val="accent2"/>
                  </a:solidFill>
                  <a:latin typeface="华文新魏" panose="02010800040101010101" pitchFamily="2" charset="-122"/>
                  <a:ea typeface="华文新魏" panose="02010800040101010101" pitchFamily="2" charset="-122"/>
                </a:rPr>
                <a:t>)</a:t>
              </a:r>
              <a:r>
                <a:rPr kumimoji="0" lang="zh-CN" altLang="en-US" sz="2000">
                  <a:solidFill>
                    <a:schemeClr val="accent2"/>
                  </a:solidFill>
                  <a:latin typeface="华文新魏" panose="02010800040101010101" pitchFamily="2" charset="-122"/>
                  <a:ea typeface="华文新魏" panose="02010800040101010101" pitchFamily="2" charset="-122"/>
                </a:rPr>
                <a:t>专用块</a:t>
              </a:r>
              <a:r>
                <a:rPr kumimoji="0" lang="zh-CN" altLang="en-US" sz="2000">
                  <a:solidFill>
                    <a:schemeClr val="accent2"/>
                  </a:solidFill>
                  <a:latin typeface="华文新魏" panose="02010800040101010101" pitchFamily="2" charset="-122"/>
                  <a:ea typeface="华文新魏" panose="02010800040101010101" pitchFamily="2" charset="-122"/>
                  <a:sym typeface="Wingdings" panose="05000000000000000000" pitchFamily="2" charset="2"/>
                </a:rPr>
                <a:t></a:t>
              </a:r>
              <a:r>
                <a:rPr kumimoji="0" lang="zh-CN" altLang="zh-CN" sz="2000">
                  <a:solidFill>
                    <a:schemeClr val="accent2"/>
                  </a:solidFill>
                  <a:latin typeface="华文新魏" panose="02010800040101010101" pitchFamily="2" charset="-122"/>
                  <a:ea typeface="华文新魏" panose="02010800040101010101" pitchFamily="2" charset="-122"/>
                </a:rPr>
                <a:t>(</a:t>
              </a:r>
              <a:r>
                <a:rPr kumimoji="0" lang="zh-CN" altLang="en-US" sz="2000">
                  <a:solidFill>
                    <a:schemeClr val="accent2"/>
                  </a:solidFill>
                  <a:latin typeface="华文新魏" panose="02010800040101010101" pitchFamily="2" charset="-122"/>
                  <a:ea typeface="华文新魏" panose="02010800040101010101" pitchFamily="2" charset="-122"/>
                </a:rPr>
                <a:t>主存</a:t>
              </a:r>
              <a:r>
                <a:rPr kumimoji="0" lang="en-US" altLang="zh-CN" sz="2000">
                  <a:solidFill>
                    <a:schemeClr val="accent2"/>
                  </a:solidFill>
                  <a:latin typeface="华文新魏" panose="02010800040101010101" pitchFamily="2" charset="-122"/>
                  <a:ea typeface="华文新魏" panose="02010800040101010101" pitchFamily="2" charset="-122"/>
                </a:rPr>
                <a:t>)</a:t>
              </a:r>
              <a:r>
                <a:rPr kumimoji="0" lang="zh-CN" altLang="en-US" sz="2000">
                  <a:solidFill>
                    <a:schemeClr val="accent2"/>
                  </a:solidFill>
                  <a:latin typeface="华文新魏" panose="02010800040101010101" pitchFamily="2" charset="-122"/>
                  <a:ea typeface="华文新魏" panose="02010800040101010101" pitchFamily="2" charset="-122"/>
                </a:rPr>
                <a:t>专用块</a:t>
              </a:r>
            </a:p>
          </p:txBody>
        </p:sp>
      </p:grpSp>
      <p:sp>
        <p:nvSpPr>
          <p:cNvPr id="33817" name="Rectangle 54">
            <a:extLst>
              <a:ext uri="{FF2B5EF4-FFF2-40B4-BE49-F238E27FC236}">
                <a16:creationId xmlns:a16="http://schemas.microsoft.com/office/drawing/2014/main" id="{BB9B9ACF-75FC-407E-91F7-7047B2B6FF58}"/>
              </a:ext>
            </a:extLst>
          </p:cNvPr>
          <p:cNvSpPr>
            <a:spLocks noChangeArrowheads="1"/>
          </p:cNvSpPr>
          <p:nvPr/>
        </p:nvSpPr>
        <p:spPr bwMode="auto">
          <a:xfrm>
            <a:off x="796925" y="174625"/>
            <a:ext cx="75422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4000">
                <a:solidFill>
                  <a:schemeClr val="tx2"/>
                </a:solidFill>
                <a:latin typeface="华文新魏" panose="02010800040101010101" pitchFamily="2" charset="-122"/>
                <a:ea typeface="华文新魏" panose="02010800040101010101" pitchFamily="2" charset="-122"/>
              </a:rPr>
              <a:t>UNIX/Linux</a:t>
            </a:r>
            <a:r>
              <a:rPr lang="zh-CN" altLang="en-US" sz="4000">
                <a:solidFill>
                  <a:schemeClr val="tx2"/>
                </a:solidFill>
                <a:latin typeface="华文新魏" panose="02010800040101010101" pitchFamily="2" charset="-122"/>
                <a:ea typeface="华文新魏" panose="02010800040101010101" pitchFamily="2" charset="-122"/>
              </a:rPr>
              <a:t>空闲块成组连接法</a:t>
            </a:r>
            <a:r>
              <a:rPr lang="en-US" altLang="zh-CN" sz="4000">
                <a:solidFill>
                  <a:schemeClr val="tx2"/>
                </a:solidFill>
                <a:latin typeface="华文新魏" panose="02010800040101010101" pitchFamily="2" charset="-122"/>
                <a:ea typeface="华文新魏" panose="02010800040101010101" pitchFamily="2" charset="-122"/>
              </a:rPr>
              <a:t>(2)</a:t>
            </a:r>
          </a:p>
        </p:txBody>
      </p:sp>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AEA5AAE-EA6E-4D44-B295-FF49BC965858}"/>
              </a:ext>
            </a:extLst>
          </p:cNvPr>
          <p:cNvSpPr>
            <a:spLocks noGrp="1" noChangeArrowheads="1"/>
          </p:cNvSpPr>
          <p:nvPr>
            <p:ph type="title"/>
          </p:nvPr>
        </p:nvSpPr>
        <p:spPr>
          <a:xfrm>
            <a:off x="685800" y="3048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6.4.4</a:t>
            </a:r>
            <a:r>
              <a:rPr lang="zh-CN" altLang="en-US" sz="4800">
                <a:latin typeface="华文新魏" panose="02010800040101010101" pitchFamily="2" charset="-122"/>
                <a:ea typeface="华文新魏" panose="02010800040101010101" pitchFamily="2" charset="-122"/>
              </a:rPr>
              <a:t>主存映</a:t>
            </a:r>
            <a:r>
              <a:rPr lang="zh-CN" altLang="en-US" sz="4800" b="1">
                <a:latin typeface="华文新魏" panose="02010800040101010101" pitchFamily="2" charset="-122"/>
                <a:ea typeface="华文新魏" panose="02010800040101010101" pitchFamily="2" charset="-122"/>
              </a:rPr>
              <a:t>射</a:t>
            </a:r>
            <a:r>
              <a:rPr lang="zh-CN" altLang="en-US" sz="4800">
                <a:latin typeface="华文新魏" panose="02010800040101010101" pitchFamily="2" charset="-122"/>
                <a:ea typeface="华文新魏" panose="02010800040101010101" pitchFamily="2" charset="-122"/>
              </a:rPr>
              <a:t>文件</a:t>
            </a:r>
            <a:r>
              <a:rPr lang="en-US" altLang="zh-CN" sz="4800">
                <a:latin typeface="华文新魏" panose="02010800040101010101" pitchFamily="2" charset="-122"/>
                <a:ea typeface="华文新魏" panose="02010800040101010101" pitchFamily="2" charset="-122"/>
              </a:rPr>
              <a:t>(1)</a:t>
            </a:r>
            <a:r>
              <a:rPr lang="en-US" altLang="zh-CN">
                <a:latin typeface="华文新魏" panose="02010800040101010101" pitchFamily="2" charset="-122"/>
                <a:ea typeface="华文新魏" panose="02010800040101010101" pitchFamily="2" charset="-122"/>
              </a:rPr>
              <a:t> </a:t>
            </a:r>
          </a:p>
        </p:txBody>
      </p:sp>
      <p:sp>
        <p:nvSpPr>
          <p:cNvPr id="34819" name="Rectangle 3">
            <a:extLst>
              <a:ext uri="{FF2B5EF4-FFF2-40B4-BE49-F238E27FC236}">
                <a16:creationId xmlns:a16="http://schemas.microsoft.com/office/drawing/2014/main" id="{841562F3-9C2A-4C1B-8951-A236E5D08F36}"/>
              </a:ext>
            </a:extLst>
          </p:cNvPr>
          <p:cNvSpPr>
            <a:spLocks noGrp="1" noChangeArrowheads="1"/>
          </p:cNvSpPr>
          <p:nvPr>
            <p:ph type="body" idx="1"/>
          </p:nvPr>
        </p:nvSpPr>
        <p:spPr>
          <a:xfrm>
            <a:off x="685800" y="1295400"/>
            <a:ext cx="8153400" cy="5334000"/>
          </a:xfrm>
        </p:spPr>
        <p:txBody>
          <a:bodyPr/>
          <a:lstStyle/>
          <a:p>
            <a:pPr eaLnBrk="1" hangingPunct="1"/>
            <a:r>
              <a:rPr lang="zh-CN" altLang="en-US">
                <a:ea typeface="华文新魏" panose="02010800040101010101" pitchFamily="2" charset="-122"/>
              </a:rPr>
              <a:t>什么是</a:t>
            </a:r>
            <a:r>
              <a:rPr lang="zh-CN" altLang="en-US">
                <a:latin typeface="华文新魏" panose="02010800040101010101" pitchFamily="2" charset="-122"/>
                <a:ea typeface="华文新魏" panose="02010800040101010101" pitchFamily="2" charset="-122"/>
              </a:rPr>
              <a:t>主存映射文件</a:t>
            </a:r>
          </a:p>
          <a:p>
            <a:pPr eaLnBrk="1" hangingPunct="1"/>
            <a:r>
              <a:rPr lang="zh-CN" altLang="en-US">
                <a:latin typeface="华文新魏" panose="02010800040101010101" pitchFamily="2" charset="-122"/>
                <a:ea typeface="华文新魏" panose="02010800040101010101" pitchFamily="2" charset="-122"/>
              </a:rPr>
              <a:t>系统提供两个新的系统调用，</a:t>
            </a:r>
          </a:p>
          <a:p>
            <a:pPr eaLnBrk="1" hangingPunct="1">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映射文件，有两个参数：一个文件名和一个虚拟地址，把一个文件映射到进程地址空间。</a:t>
            </a:r>
          </a:p>
          <a:p>
            <a:pPr eaLnBrk="1" hangingPunct="1">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移去映射文件，让文件与进程地址空间断开，并把映射文件的数据写回磁盘文件。 </a:t>
            </a:r>
          </a:p>
          <a:p>
            <a:pPr eaLnBrk="1" hangingPunct="1"/>
            <a:endParaRPr lang="en-US" altLang="zh-CN">
              <a:latin typeface="华文新魏" panose="02010800040101010101" pitchFamily="2" charset="-122"/>
              <a:ea typeface="华文新魏" panose="02010800040101010101" pitchFamily="2" charset="-122"/>
            </a:endParaRPr>
          </a:p>
        </p:txBody>
      </p:sp>
      <p:sp>
        <p:nvSpPr>
          <p:cNvPr id="34820" name="Rectangle 4">
            <a:extLst>
              <a:ext uri="{FF2B5EF4-FFF2-40B4-BE49-F238E27FC236}">
                <a16:creationId xmlns:a16="http://schemas.microsoft.com/office/drawing/2014/main" id="{A057C6FC-3AEA-473D-AEE2-CDB1C252489B}"/>
              </a:ext>
            </a:extLst>
          </p:cNvPr>
          <p:cNvSpPr>
            <a:spLocks noChangeArrowheads="1"/>
          </p:cNvSpPr>
          <p:nvPr/>
        </p:nvSpPr>
        <p:spPr bwMode="auto">
          <a:xfrm>
            <a:off x="4559300" y="5148263"/>
            <a:ext cx="45624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50000"/>
              </a:spcBef>
              <a:buFontTx/>
              <a:buChar char="•"/>
            </a:pPr>
            <a:endParaRPr lang="en-US" altLang="zh-CN" sz="3200">
              <a:latin typeface="华文新魏" panose="02010800040101010101" pitchFamily="2" charset="-122"/>
              <a:ea typeface="华文新魏" panose="02010800040101010101" pitchFamily="2" charset="-122"/>
            </a:endParaRPr>
          </a:p>
          <a:p>
            <a:pPr eaLnBrk="1" hangingPunct="1">
              <a:spcBef>
                <a:spcPct val="50000"/>
              </a:spcBef>
              <a:buFontTx/>
              <a:buChar char="•"/>
            </a:pPr>
            <a:endParaRPr lang="en-US" altLang="zh-CN" sz="32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7308D14-3EBD-455A-99E1-167FAE912766}"/>
              </a:ext>
            </a:extLst>
          </p:cNvPr>
          <p:cNvSpPr>
            <a:spLocks noGrp="1" noChangeArrowheads="1"/>
          </p:cNvSpPr>
          <p:nvPr>
            <p:ph type="title"/>
          </p:nvPr>
        </p:nvSpPr>
        <p:spPr>
          <a:xfrm>
            <a:off x="685800" y="1524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主存映</a:t>
            </a:r>
            <a:r>
              <a:rPr lang="zh-CN" altLang="en-US" sz="4800" b="1">
                <a:latin typeface="华文新魏" panose="02010800040101010101" pitchFamily="2" charset="-122"/>
                <a:ea typeface="华文新魏" panose="02010800040101010101" pitchFamily="2" charset="-122"/>
              </a:rPr>
              <a:t>射</a:t>
            </a:r>
            <a:r>
              <a:rPr lang="zh-CN" altLang="en-US" sz="4800">
                <a:latin typeface="华文新魏" panose="02010800040101010101" pitchFamily="2" charset="-122"/>
                <a:ea typeface="华文新魏" panose="02010800040101010101" pitchFamily="2" charset="-122"/>
              </a:rPr>
              <a:t>文件</a:t>
            </a:r>
            <a:r>
              <a:rPr lang="en-US" altLang="zh-CN" sz="4800">
                <a:latin typeface="华文新魏" panose="02010800040101010101" pitchFamily="2" charset="-122"/>
                <a:ea typeface="华文新魏" panose="02010800040101010101" pitchFamily="2" charset="-122"/>
              </a:rPr>
              <a:t>(2)</a:t>
            </a:r>
            <a:r>
              <a:rPr lang="en-US" altLang="zh-CN">
                <a:latin typeface="华文新魏" panose="02010800040101010101" pitchFamily="2" charset="-122"/>
                <a:ea typeface="华文新魏" panose="02010800040101010101" pitchFamily="2" charset="-122"/>
              </a:rPr>
              <a:t> </a:t>
            </a:r>
          </a:p>
        </p:txBody>
      </p:sp>
      <p:grpSp>
        <p:nvGrpSpPr>
          <p:cNvPr id="35843" name="Group 71">
            <a:extLst>
              <a:ext uri="{FF2B5EF4-FFF2-40B4-BE49-F238E27FC236}">
                <a16:creationId xmlns:a16="http://schemas.microsoft.com/office/drawing/2014/main" id="{286C98BB-E0B3-4DAB-801B-CD3F4E281DD9}"/>
              </a:ext>
            </a:extLst>
          </p:cNvPr>
          <p:cNvGrpSpPr>
            <a:grpSpLocks/>
          </p:cNvGrpSpPr>
          <p:nvPr/>
        </p:nvGrpSpPr>
        <p:grpSpPr bwMode="auto">
          <a:xfrm>
            <a:off x="990600" y="1322388"/>
            <a:ext cx="6629400" cy="4468812"/>
            <a:chOff x="624" y="833"/>
            <a:chExt cx="4176" cy="2815"/>
          </a:xfrm>
        </p:grpSpPr>
        <p:sp>
          <p:nvSpPr>
            <p:cNvPr id="35844" name="Text Box 6">
              <a:extLst>
                <a:ext uri="{FF2B5EF4-FFF2-40B4-BE49-F238E27FC236}">
                  <a16:creationId xmlns:a16="http://schemas.microsoft.com/office/drawing/2014/main" id="{1F7FCB69-B8E1-405E-8524-36E20A6C26F9}"/>
                </a:ext>
              </a:extLst>
            </p:cNvPr>
            <p:cNvSpPr txBox="1">
              <a:spLocks noChangeArrowheads="1"/>
            </p:cNvSpPr>
            <p:nvPr/>
          </p:nvSpPr>
          <p:spPr bwMode="auto">
            <a:xfrm>
              <a:off x="742" y="1140"/>
              <a:ext cx="506" cy="1610"/>
            </a:xfrm>
            <a:prstGeom prst="rect">
              <a:avLst/>
            </a:prstGeom>
            <a:solidFill>
              <a:srgbClr val="FFCC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r>
                <a:rPr kumimoji="0" lang="en-US" altLang="zh-CN" sz="2000">
                  <a:solidFill>
                    <a:schemeClr val="accent2"/>
                  </a:solidFill>
                  <a:latin typeface="华文新魏" panose="02010800040101010101" pitchFamily="2" charset="-122"/>
                  <a:ea typeface="华文新魏" panose="02010800040101010101" pitchFamily="2" charset="-122"/>
                </a:rPr>
                <a:t>1</a:t>
              </a:r>
            </a:p>
            <a:p>
              <a:pPr algn="just"/>
              <a:r>
                <a:rPr kumimoji="0" lang="en-US" altLang="zh-CN" sz="2000">
                  <a:solidFill>
                    <a:schemeClr val="accent2"/>
                  </a:solidFill>
                  <a:latin typeface="华文新魏" panose="02010800040101010101" pitchFamily="2" charset="-122"/>
                  <a:ea typeface="华文新魏" panose="02010800040101010101" pitchFamily="2" charset="-122"/>
                </a:rPr>
                <a:t>2</a:t>
              </a:r>
            </a:p>
            <a:p>
              <a:pPr algn="just"/>
              <a:r>
                <a:rPr kumimoji="0" lang="en-US" altLang="zh-CN" sz="2000">
                  <a:solidFill>
                    <a:schemeClr val="accent2"/>
                  </a:solidFill>
                  <a:latin typeface="华文新魏" panose="02010800040101010101" pitchFamily="2" charset="-122"/>
                  <a:ea typeface="华文新魏" panose="02010800040101010101" pitchFamily="2" charset="-122"/>
                </a:rPr>
                <a:t>3</a:t>
              </a:r>
            </a:p>
            <a:p>
              <a:pPr algn="just"/>
              <a:r>
                <a:rPr kumimoji="0" lang="en-US" altLang="zh-CN" sz="2000">
                  <a:solidFill>
                    <a:schemeClr val="accent2"/>
                  </a:solidFill>
                  <a:latin typeface="华文新魏" panose="02010800040101010101" pitchFamily="2" charset="-122"/>
                  <a:ea typeface="华文新魏" panose="02010800040101010101" pitchFamily="2" charset="-122"/>
                </a:rPr>
                <a:t>4</a:t>
              </a:r>
            </a:p>
            <a:p>
              <a:pPr algn="just"/>
              <a:r>
                <a:rPr kumimoji="0" lang="en-US" altLang="zh-CN" sz="2000">
                  <a:solidFill>
                    <a:schemeClr val="accent2"/>
                  </a:solidFill>
                  <a:latin typeface="华文新魏" panose="02010800040101010101" pitchFamily="2" charset="-122"/>
                  <a:ea typeface="华文新魏" panose="02010800040101010101" pitchFamily="2" charset="-122"/>
                </a:rPr>
                <a:t>5</a:t>
              </a:r>
            </a:p>
          </p:txBody>
        </p:sp>
        <p:sp>
          <p:nvSpPr>
            <p:cNvPr id="35845" name="Line 7">
              <a:extLst>
                <a:ext uri="{FF2B5EF4-FFF2-40B4-BE49-F238E27FC236}">
                  <a16:creationId xmlns:a16="http://schemas.microsoft.com/office/drawing/2014/main" id="{32972FF0-1F9E-4128-8928-DBA7B7CC9044}"/>
                </a:ext>
              </a:extLst>
            </p:cNvPr>
            <p:cNvSpPr>
              <a:spLocks noChangeShapeType="1"/>
            </p:cNvSpPr>
            <p:nvPr/>
          </p:nvSpPr>
          <p:spPr bwMode="auto">
            <a:xfrm>
              <a:off x="742" y="1502"/>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46" name="Line 8">
              <a:extLst>
                <a:ext uri="{FF2B5EF4-FFF2-40B4-BE49-F238E27FC236}">
                  <a16:creationId xmlns:a16="http://schemas.microsoft.com/office/drawing/2014/main" id="{506670E0-0FE4-4B3D-804C-70166B4C6980}"/>
                </a:ext>
              </a:extLst>
            </p:cNvPr>
            <p:cNvSpPr>
              <a:spLocks noChangeShapeType="1"/>
            </p:cNvSpPr>
            <p:nvPr/>
          </p:nvSpPr>
          <p:spPr bwMode="auto">
            <a:xfrm>
              <a:off x="742" y="1694"/>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47" name="Line 9">
              <a:extLst>
                <a:ext uri="{FF2B5EF4-FFF2-40B4-BE49-F238E27FC236}">
                  <a16:creationId xmlns:a16="http://schemas.microsoft.com/office/drawing/2014/main" id="{F756B41A-CB3A-4B77-9FFE-346B1B450486}"/>
                </a:ext>
              </a:extLst>
            </p:cNvPr>
            <p:cNvSpPr>
              <a:spLocks noChangeShapeType="1"/>
            </p:cNvSpPr>
            <p:nvPr/>
          </p:nvSpPr>
          <p:spPr bwMode="auto">
            <a:xfrm>
              <a:off x="742" y="1886"/>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48" name="Line 10">
              <a:extLst>
                <a:ext uri="{FF2B5EF4-FFF2-40B4-BE49-F238E27FC236}">
                  <a16:creationId xmlns:a16="http://schemas.microsoft.com/office/drawing/2014/main" id="{D041DE99-5E39-4E1C-92C5-1A810433D417}"/>
                </a:ext>
              </a:extLst>
            </p:cNvPr>
            <p:cNvSpPr>
              <a:spLocks noChangeShapeType="1"/>
            </p:cNvSpPr>
            <p:nvPr/>
          </p:nvSpPr>
          <p:spPr bwMode="auto">
            <a:xfrm>
              <a:off x="742" y="2126"/>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49" name="Line 11">
              <a:extLst>
                <a:ext uri="{FF2B5EF4-FFF2-40B4-BE49-F238E27FC236}">
                  <a16:creationId xmlns:a16="http://schemas.microsoft.com/office/drawing/2014/main" id="{7FFCE1B4-48B2-4B06-86B4-F744CD33887C}"/>
                </a:ext>
              </a:extLst>
            </p:cNvPr>
            <p:cNvSpPr>
              <a:spLocks noChangeShapeType="1"/>
            </p:cNvSpPr>
            <p:nvPr/>
          </p:nvSpPr>
          <p:spPr bwMode="auto">
            <a:xfrm>
              <a:off x="742" y="2318"/>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50" name="Line 12">
              <a:extLst>
                <a:ext uri="{FF2B5EF4-FFF2-40B4-BE49-F238E27FC236}">
                  <a16:creationId xmlns:a16="http://schemas.microsoft.com/office/drawing/2014/main" id="{4BEFCC00-BC80-4866-BC05-79292F1494F4}"/>
                </a:ext>
              </a:extLst>
            </p:cNvPr>
            <p:cNvSpPr>
              <a:spLocks noChangeShapeType="1"/>
            </p:cNvSpPr>
            <p:nvPr/>
          </p:nvSpPr>
          <p:spPr bwMode="auto">
            <a:xfrm>
              <a:off x="742" y="1310"/>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51" name="Text Box 14">
              <a:extLst>
                <a:ext uri="{FF2B5EF4-FFF2-40B4-BE49-F238E27FC236}">
                  <a16:creationId xmlns:a16="http://schemas.microsoft.com/office/drawing/2014/main" id="{236C3661-AC98-43DD-83D2-4F6C5BD4DD6A}"/>
                </a:ext>
              </a:extLst>
            </p:cNvPr>
            <p:cNvSpPr txBox="1">
              <a:spLocks noChangeArrowheads="1"/>
            </p:cNvSpPr>
            <p:nvPr/>
          </p:nvSpPr>
          <p:spPr bwMode="auto">
            <a:xfrm>
              <a:off x="4041" y="1031"/>
              <a:ext cx="506" cy="1711"/>
            </a:xfrm>
            <a:prstGeom prst="rect">
              <a:avLst/>
            </a:prstGeom>
            <a:solidFill>
              <a:srgbClr val="FFCC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r>
                <a:rPr kumimoji="0" lang="en-US" altLang="zh-CN" sz="2000">
                  <a:solidFill>
                    <a:schemeClr val="accent2"/>
                  </a:solidFill>
                  <a:latin typeface="华文新魏" panose="02010800040101010101" pitchFamily="2" charset="-122"/>
                  <a:ea typeface="华文新魏" panose="02010800040101010101" pitchFamily="2" charset="-122"/>
                </a:rPr>
                <a:t>1</a:t>
              </a:r>
            </a:p>
            <a:p>
              <a:pPr algn="just"/>
              <a:r>
                <a:rPr kumimoji="0" lang="en-US" altLang="zh-CN" sz="2000">
                  <a:solidFill>
                    <a:schemeClr val="accent2"/>
                  </a:solidFill>
                  <a:latin typeface="华文新魏" panose="02010800040101010101" pitchFamily="2" charset="-122"/>
                  <a:ea typeface="华文新魏" panose="02010800040101010101" pitchFamily="2" charset="-122"/>
                </a:rPr>
                <a:t>2</a:t>
              </a:r>
            </a:p>
            <a:p>
              <a:pPr algn="just"/>
              <a:r>
                <a:rPr kumimoji="0" lang="en-US" altLang="zh-CN" sz="2000">
                  <a:solidFill>
                    <a:schemeClr val="accent2"/>
                  </a:solidFill>
                  <a:latin typeface="华文新魏" panose="02010800040101010101" pitchFamily="2" charset="-122"/>
                  <a:ea typeface="华文新魏" panose="02010800040101010101" pitchFamily="2" charset="-122"/>
                </a:rPr>
                <a:t>3</a:t>
              </a:r>
            </a:p>
            <a:p>
              <a:pPr algn="just"/>
              <a:r>
                <a:rPr kumimoji="0" lang="en-US" altLang="zh-CN" sz="2000">
                  <a:solidFill>
                    <a:schemeClr val="accent2"/>
                  </a:solidFill>
                  <a:latin typeface="华文新魏" panose="02010800040101010101" pitchFamily="2" charset="-122"/>
                  <a:ea typeface="华文新魏" panose="02010800040101010101" pitchFamily="2" charset="-122"/>
                </a:rPr>
                <a:t>4</a:t>
              </a:r>
            </a:p>
            <a:p>
              <a:pPr algn="just"/>
              <a:r>
                <a:rPr kumimoji="0" lang="en-US" altLang="zh-CN" sz="2000">
                  <a:solidFill>
                    <a:schemeClr val="accent2"/>
                  </a:solidFill>
                  <a:latin typeface="华文新魏" panose="02010800040101010101" pitchFamily="2" charset="-122"/>
                  <a:ea typeface="华文新魏" panose="02010800040101010101" pitchFamily="2" charset="-122"/>
                </a:rPr>
                <a:t>5</a:t>
              </a:r>
            </a:p>
          </p:txBody>
        </p:sp>
        <p:sp>
          <p:nvSpPr>
            <p:cNvPr id="35852" name="Line 15">
              <a:extLst>
                <a:ext uri="{FF2B5EF4-FFF2-40B4-BE49-F238E27FC236}">
                  <a16:creationId xmlns:a16="http://schemas.microsoft.com/office/drawing/2014/main" id="{A06EFDE2-5353-44E0-B324-3A80005F535A}"/>
                </a:ext>
              </a:extLst>
            </p:cNvPr>
            <p:cNvSpPr>
              <a:spLocks noChangeShapeType="1"/>
            </p:cNvSpPr>
            <p:nvPr/>
          </p:nvSpPr>
          <p:spPr bwMode="auto">
            <a:xfrm>
              <a:off x="4041" y="2606"/>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53" name="Line 16">
              <a:extLst>
                <a:ext uri="{FF2B5EF4-FFF2-40B4-BE49-F238E27FC236}">
                  <a16:creationId xmlns:a16="http://schemas.microsoft.com/office/drawing/2014/main" id="{33169825-72F7-4318-84A1-23465D664F22}"/>
                </a:ext>
              </a:extLst>
            </p:cNvPr>
            <p:cNvSpPr>
              <a:spLocks noChangeShapeType="1"/>
            </p:cNvSpPr>
            <p:nvPr/>
          </p:nvSpPr>
          <p:spPr bwMode="auto">
            <a:xfrm>
              <a:off x="4041" y="1790"/>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54" name="Line 17">
              <a:extLst>
                <a:ext uri="{FF2B5EF4-FFF2-40B4-BE49-F238E27FC236}">
                  <a16:creationId xmlns:a16="http://schemas.microsoft.com/office/drawing/2014/main" id="{825D4F88-2562-4AE4-AB79-1B146741F700}"/>
                </a:ext>
              </a:extLst>
            </p:cNvPr>
            <p:cNvSpPr>
              <a:spLocks noChangeShapeType="1"/>
            </p:cNvSpPr>
            <p:nvPr/>
          </p:nvSpPr>
          <p:spPr bwMode="auto">
            <a:xfrm>
              <a:off x="4054" y="2030"/>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55" name="Line 18">
              <a:extLst>
                <a:ext uri="{FF2B5EF4-FFF2-40B4-BE49-F238E27FC236}">
                  <a16:creationId xmlns:a16="http://schemas.microsoft.com/office/drawing/2014/main" id="{176B4A03-1CF0-44F6-AD52-0112736FAF44}"/>
                </a:ext>
              </a:extLst>
            </p:cNvPr>
            <p:cNvSpPr>
              <a:spLocks noChangeShapeType="1"/>
            </p:cNvSpPr>
            <p:nvPr/>
          </p:nvSpPr>
          <p:spPr bwMode="auto">
            <a:xfrm>
              <a:off x="4041" y="2174"/>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56" name="Line 19">
              <a:extLst>
                <a:ext uri="{FF2B5EF4-FFF2-40B4-BE49-F238E27FC236}">
                  <a16:creationId xmlns:a16="http://schemas.microsoft.com/office/drawing/2014/main" id="{165E8544-5B2C-4410-A240-A8BD6FBA5D51}"/>
                </a:ext>
              </a:extLst>
            </p:cNvPr>
            <p:cNvSpPr>
              <a:spLocks noChangeShapeType="1"/>
            </p:cNvSpPr>
            <p:nvPr/>
          </p:nvSpPr>
          <p:spPr bwMode="auto">
            <a:xfrm>
              <a:off x="4041" y="2366"/>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grpSp>
          <p:nvGrpSpPr>
            <p:cNvPr id="35857" name="Group 68">
              <a:extLst>
                <a:ext uri="{FF2B5EF4-FFF2-40B4-BE49-F238E27FC236}">
                  <a16:creationId xmlns:a16="http://schemas.microsoft.com/office/drawing/2014/main" id="{778AD5B2-95AF-4D47-9C09-2CC2C1FB41AD}"/>
                </a:ext>
              </a:extLst>
            </p:cNvPr>
            <p:cNvGrpSpPr>
              <a:grpSpLocks/>
            </p:cNvGrpSpPr>
            <p:nvPr/>
          </p:nvGrpSpPr>
          <p:grpSpPr bwMode="auto">
            <a:xfrm>
              <a:off x="2269" y="833"/>
              <a:ext cx="886" cy="1711"/>
              <a:chOff x="2269" y="833"/>
              <a:chExt cx="886" cy="1711"/>
            </a:xfrm>
          </p:grpSpPr>
          <p:sp>
            <p:nvSpPr>
              <p:cNvPr id="35897" name="Text Box 21">
                <a:extLst>
                  <a:ext uri="{FF2B5EF4-FFF2-40B4-BE49-F238E27FC236}">
                    <a16:creationId xmlns:a16="http://schemas.microsoft.com/office/drawing/2014/main" id="{5F9CCF0A-F5E1-4AB6-ADEA-B93DDCDD831D}"/>
                  </a:ext>
                </a:extLst>
              </p:cNvPr>
              <p:cNvSpPr txBox="1">
                <a:spLocks noChangeArrowheads="1"/>
              </p:cNvSpPr>
              <p:nvPr/>
            </p:nvSpPr>
            <p:spPr bwMode="auto">
              <a:xfrm>
                <a:off x="2269" y="833"/>
                <a:ext cx="886" cy="1711"/>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r>
                  <a:rPr kumimoji="0" lang="en-US" altLang="zh-CN" sz="2000">
                    <a:solidFill>
                      <a:schemeClr val="accent2"/>
                    </a:solidFill>
                    <a:latin typeface="华文新魏" panose="02010800040101010101" pitchFamily="2" charset="-122"/>
                    <a:ea typeface="华文新魏" panose="02010800040101010101" pitchFamily="2" charset="-122"/>
                  </a:rPr>
                  <a:t>5</a:t>
                </a:r>
              </a:p>
              <a:p>
                <a:pPr algn="just"/>
                <a:r>
                  <a:rPr kumimoji="0" lang="en-US" altLang="zh-CN" sz="2000">
                    <a:solidFill>
                      <a:schemeClr val="accent2"/>
                    </a:solidFill>
                    <a:latin typeface="华文新魏" panose="02010800040101010101" pitchFamily="2" charset="-122"/>
                    <a:ea typeface="华文新魏" panose="02010800040101010101" pitchFamily="2" charset="-122"/>
                  </a:rPr>
                  <a:t>2</a:t>
                </a:r>
              </a:p>
              <a:p>
                <a:pPr algn="just"/>
                <a:r>
                  <a:rPr kumimoji="0" lang="en-US" altLang="zh-CN" sz="2000">
                    <a:solidFill>
                      <a:schemeClr val="accent2"/>
                    </a:solidFill>
                    <a:latin typeface="华文新魏" panose="02010800040101010101" pitchFamily="2" charset="-122"/>
                    <a:ea typeface="华文新魏" panose="02010800040101010101" pitchFamily="2" charset="-122"/>
                  </a:rPr>
                  <a:t>4</a:t>
                </a:r>
              </a:p>
              <a:p>
                <a:pPr algn="just"/>
                <a:r>
                  <a:rPr kumimoji="0" lang="en-US" altLang="zh-CN" sz="2000">
                    <a:solidFill>
                      <a:schemeClr val="accent2"/>
                    </a:solidFill>
                    <a:latin typeface="华文新魏" panose="02010800040101010101" pitchFamily="2" charset="-122"/>
                    <a:ea typeface="华文新魏" panose="02010800040101010101" pitchFamily="2" charset="-122"/>
                  </a:rPr>
                  <a:t>1</a:t>
                </a:r>
              </a:p>
              <a:p>
                <a:pPr algn="just"/>
                <a:r>
                  <a:rPr kumimoji="0" lang="en-US" altLang="zh-CN" sz="2000">
                    <a:solidFill>
                      <a:schemeClr val="accent2"/>
                    </a:solidFill>
                    <a:latin typeface="华文新魏" panose="02010800040101010101" pitchFamily="2" charset="-122"/>
                    <a:ea typeface="华文新魏" panose="02010800040101010101" pitchFamily="2" charset="-122"/>
                  </a:rPr>
                  <a:t>3</a:t>
                </a:r>
              </a:p>
            </p:txBody>
          </p:sp>
          <p:sp>
            <p:nvSpPr>
              <p:cNvPr id="35898" name="Line 22">
                <a:extLst>
                  <a:ext uri="{FF2B5EF4-FFF2-40B4-BE49-F238E27FC236}">
                    <a16:creationId xmlns:a16="http://schemas.microsoft.com/office/drawing/2014/main" id="{F7263BE1-6CB0-42A9-A291-EC1188479709}"/>
                  </a:ext>
                </a:extLst>
              </p:cNvPr>
              <p:cNvSpPr>
                <a:spLocks noChangeShapeType="1"/>
              </p:cNvSpPr>
              <p:nvPr/>
            </p:nvSpPr>
            <p:spPr bwMode="auto">
              <a:xfrm>
                <a:off x="2269" y="2304"/>
                <a:ext cx="8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99" name="Line 23">
                <a:extLst>
                  <a:ext uri="{FF2B5EF4-FFF2-40B4-BE49-F238E27FC236}">
                    <a16:creationId xmlns:a16="http://schemas.microsoft.com/office/drawing/2014/main" id="{1A2B07A1-8EDB-483A-AF22-DF1974C5F4DD}"/>
                  </a:ext>
                </a:extLst>
              </p:cNvPr>
              <p:cNvSpPr>
                <a:spLocks noChangeShapeType="1"/>
              </p:cNvSpPr>
              <p:nvPr/>
            </p:nvSpPr>
            <p:spPr bwMode="auto">
              <a:xfrm>
                <a:off x="2269" y="1488"/>
                <a:ext cx="8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900" name="Line 24">
                <a:extLst>
                  <a:ext uri="{FF2B5EF4-FFF2-40B4-BE49-F238E27FC236}">
                    <a16:creationId xmlns:a16="http://schemas.microsoft.com/office/drawing/2014/main" id="{8D1B3AD4-42EE-4D26-8A6E-792052FFB2B9}"/>
                  </a:ext>
                </a:extLst>
              </p:cNvPr>
              <p:cNvSpPr>
                <a:spLocks noChangeShapeType="1"/>
              </p:cNvSpPr>
              <p:nvPr/>
            </p:nvSpPr>
            <p:spPr bwMode="auto">
              <a:xfrm>
                <a:off x="2269" y="1680"/>
                <a:ext cx="8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901" name="Line 25">
                <a:extLst>
                  <a:ext uri="{FF2B5EF4-FFF2-40B4-BE49-F238E27FC236}">
                    <a16:creationId xmlns:a16="http://schemas.microsoft.com/office/drawing/2014/main" id="{5D740A18-A275-481D-B33B-0CE6832743FE}"/>
                  </a:ext>
                </a:extLst>
              </p:cNvPr>
              <p:cNvSpPr>
                <a:spLocks noChangeShapeType="1"/>
              </p:cNvSpPr>
              <p:nvPr/>
            </p:nvSpPr>
            <p:spPr bwMode="auto">
              <a:xfrm>
                <a:off x="2269" y="1872"/>
                <a:ext cx="8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902" name="Line 26">
                <a:extLst>
                  <a:ext uri="{FF2B5EF4-FFF2-40B4-BE49-F238E27FC236}">
                    <a16:creationId xmlns:a16="http://schemas.microsoft.com/office/drawing/2014/main" id="{9C7817CE-D312-48BF-9C83-67572F9A31A7}"/>
                  </a:ext>
                </a:extLst>
              </p:cNvPr>
              <p:cNvSpPr>
                <a:spLocks noChangeShapeType="1"/>
              </p:cNvSpPr>
              <p:nvPr/>
            </p:nvSpPr>
            <p:spPr bwMode="auto">
              <a:xfrm>
                <a:off x="2269" y="2064"/>
                <a:ext cx="8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grpSp>
        <p:sp>
          <p:nvSpPr>
            <p:cNvPr id="35858" name="Text Box 27">
              <a:extLst>
                <a:ext uri="{FF2B5EF4-FFF2-40B4-BE49-F238E27FC236}">
                  <a16:creationId xmlns:a16="http://schemas.microsoft.com/office/drawing/2014/main" id="{258F92D6-87DA-4B60-A974-57CA672A4465}"/>
                </a:ext>
              </a:extLst>
            </p:cNvPr>
            <p:cNvSpPr txBox="1">
              <a:spLocks noChangeArrowheads="1"/>
            </p:cNvSpPr>
            <p:nvPr/>
          </p:nvSpPr>
          <p:spPr bwMode="auto">
            <a:xfrm>
              <a:off x="624" y="2843"/>
              <a:ext cx="886" cy="302"/>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zh-CN" altLang="en-US" sz="2000">
                  <a:solidFill>
                    <a:schemeClr val="accent2"/>
                  </a:solidFill>
                  <a:latin typeface="华文新魏" panose="02010800040101010101" pitchFamily="2" charset="-122"/>
                  <a:ea typeface="华文新魏" panose="02010800040101010101" pitchFamily="2" charset="-122"/>
                </a:rPr>
                <a:t>进程</a:t>
              </a:r>
              <a:r>
                <a:rPr kumimoji="0" lang="en-US" altLang="zh-CN" sz="2000">
                  <a:solidFill>
                    <a:schemeClr val="accent2"/>
                  </a:solidFill>
                  <a:latin typeface="华文新魏" panose="02010800040101010101" pitchFamily="2" charset="-122"/>
                  <a:ea typeface="华文新魏" panose="02010800040101010101" pitchFamily="2" charset="-122"/>
                </a:rPr>
                <a:t>A</a:t>
              </a:r>
              <a:r>
                <a:rPr kumimoji="0" lang="zh-CN" altLang="en-US" sz="2000">
                  <a:solidFill>
                    <a:schemeClr val="accent2"/>
                  </a:solidFill>
                  <a:latin typeface="华文新魏" panose="02010800040101010101" pitchFamily="2" charset="-122"/>
                  <a:ea typeface="华文新魏" panose="02010800040101010101" pitchFamily="2" charset="-122"/>
                </a:rPr>
                <a:t>虚存</a:t>
              </a:r>
            </a:p>
          </p:txBody>
        </p:sp>
        <p:sp>
          <p:nvSpPr>
            <p:cNvPr id="35859" name="Text Box 28">
              <a:extLst>
                <a:ext uri="{FF2B5EF4-FFF2-40B4-BE49-F238E27FC236}">
                  <a16:creationId xmlns:a16="http://schemas.microsoft.com/office/drawing/2014/main" id="{D900198A-7578-4B42-A47E-CF3CDC40A2D5}"/>
                </a:ext>
              </a:extLst>
            </p:cNvPr>
            <p:cNvSpPr txBox="1">
              <a:spLocks noChangeArrowheads="1"/>
            </p:cNvSpPr>
            <p:nvPr/>
          </p:nvSpPr>
          <p:spPr bwMode="auto">
            <a:xfrm>
              <a:off x="3914" y="2843"/>
              <a:ext cx="886" cy="302"/>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zh-CN" altLang="en-US" sz="2000">
                  <a:solidFill>
                    <a:schemeClr val="accent2"/>
                  </a:solidFill>
                  <a:latin typeface="华文新魏" panose="02010800040101010101" pitchFamily="2" charset="-122"/>
                  <a:ea typeface="华文新魏" panose="02010800040101010101" pitchFamily="2" charset="-122"/>
                </a:rPr>
                <a:t>进程</a:t>
              </a:r>
              <a:r>
                <a:rPr kumimoji="0" lang="en-US" altLang="zh-CN" sz="2000">
                  <a:solidFill>
                    <a:schemeClr val="accent2"/>
                  </a:solidFill>
                  <a:latin typeface="华文新魏" panose="02010800040101010101" pitchFamily="2" charset="-122"/>
                  <a:ea typeface="华文新魏" panose="02010800040101010101" pitchFamily="2" charset="-122"/>
                </a:rPr>
                <a:t>B</a:t>
              </a:r>
              <a:r>
                <a:rPr kumimoji="0" lang="zh-CN" altLang="en-US" sz="2000">
                  <a:solidFill>
                    <a:schemeClr val="accent2"/>
                  </a:solidFill>
                  <a:latin typeface="华文新魏" panose="02010800040101010101" pitchFamily="2" charset="-122"/>
                  <a:ea typeface="华文新魏" panose="02010800040101010101" pitchFamily="2" charset="-122"/>
                </a:rPr>
                <a:t>虚存</a:t>
              </a:r>
            </a:p>
          </p:txBody>
        </p:sp>
        <p:sp>
          <p:nvSpPr>
            <p:cNvPr id="35860" name="Text Box 29">
              <a:extLst>
                <a:ext uri="{FF2B5EF4-FFF2-40B4-BE49-F238E27FC236}">
                  <a16:creationId xmlns:a16="http://schemas.microsoft.com/office/drawing/2014/main" id="{DEFAC053-E7CE-48CE-B2FA-B04ABCDC79CF}"/>
                </a:ext>
              </a:extLst>
            </p:cNvPr>
            <p:cNvSpPr txBox="1">
              <a:spLocks noChangeArrowheads="1"/>
            </p:cNvSpPr>
            <p:nvPr/>
          </p:nvSpPr>
          <p:spPr bwMode="auto">
            <a:xfrm>
              <a:off x="2396" y="2541"/>
              <a:ext cx="759" cy="302"/>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zh-CN" altLang="en-US" sz="1800">
                  <a:solidFill>
                    <a:schemeClr val="accent2"/>
                  </a:solidFill>
                  <a:latin typeface="华文新魏" panose="02010800040101010101" pitchFamily="2" charset="-122"/>
                  <a:ea typeface="华文新魏" panose="02010800040101010101" pitchFamily="2" charset="-122"/>
                </a:rPr>
                <a:t>物理主存</a:t>
              </a:r>
            </a:p>
          </p:txBody>
        </p:sp>
        <p:sp>
          <p:nvSpPr>
            <p:cNvPr id="35861" name="Line 30">
              <a:extLst>
                <a:ext uri="{FF2B5EF4-FFF2-40B4-BE49-F238E27FC236}">
                  <a16:creationId xmlns:a16="http://schemas.microsoft.com/office/drawing/2014/main" id="{A02CA94D-BA13-46E5-B798-A561282A6028}"/>
                </a:ext>
              </a:extLst>
            </p:cNvPr>
            <p:cNvSpPr>
              <a:spLocks noChangeShapeType="1"/>
            </p:cNvSpPr>
            <p:nvPr/>
          </p:nvSpPr>
          <p:spPr bwMode="auto">
            <a:xfrm>
              <a:off x="2269" y="2544"/>
              <a:ext cx="8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grpSp>
          <p:nvGrpSpPr>
            <p:cNvPr id="35862" name="Group 31">
              <a:extLst>
                <a:ext uri="{FF2B5EF4-FFF2-40B4-BE49-F238E27FC236}">
                  <a16:creationId xmlns:a16="http://schemas.microsoft.com/office/drawing/2014/main" id="{40092D1D-841F-4E82-BF64-54374643D5F0}"/>
                </a:ext>
              </a:extLst>
            </p:cNvPr>
            <p:cNvGrpSpPr>
              <a:grpSpLocks/>
            </p:cNvGrpSpPr>
            <p:nvPr/>
          </p:nvGrpSpPr>
          <p:grpSpPr bwMode="auto">
            <a:xfrm>
              <a:off x="2143" y="2944"/>
              <a:ext cx="1265" cy="301"/>
              <a:chOff x="4500" y="8616"/>
              <a:chExt cx="1800" cy="468"/>
            </a:xfrm>
          </p:grpSpPr>
          <p:sp>
            <p:nvSpPr>
              <p:cNvPr id="35892" name="Text Box 32">
                <a:extLst>
                  <a:ext uri="{FF2B5EF4-FFF2-40B4-BE49-F238E27FC236}">
                    <a16:creationId xmlns:a16="http://schemas.microsoft.com/office/drawing/2014/main" id="{20A22B06-2641-465A-9F9C-2BCF199478B1}"/>
                  </a:ext>
                </a:extLst>
              </p:cNvPr>
              <p:cNvSpPr txBox="1">
                <a:spLocks noChangeArrowheads="1"/>
              </p:cNvSpPr>
              <p:nvPr/>
            </p:nvSpPr>
            <p:spPr bwMode="auto">
              <a:xfrm>
                <a:off x="4500" y="8616"/>
                <a:ext cx="1800" cy="468"/>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r>
                  <a:rPr kumimoji="0" lang="en-US" altLang="zh-CN" sz="2000">
                    <a:solidFill>
                      <a:schemeClr val="accent2"/>
                    </a:solidFill>
                    <a:latin typeface="华文新魏" panose="02010800040101010101" pitchFamily="2" charset="-122"/>
                    <a:ea typeface="华文新魏" panose="02010800040101010101" pitchFamily="2" charset="-122"/>
                  </a:rPr>
                  <a:t>1      2    3    4   5</a:t>
                </a:r>
              </a:p>
            </p:txBody>
          </p:sp>
          <p:sp>
            <p:nvSpPr>
              <p:cNvPr id="35893" name="Line 33">
                <a:extLst>
                  <a:ext uri="{FF2B5EF4-FFF2-40B4-BE49-F238E27FC236}">
                    <a16:creationId xmlns:a16="http://schemas.microsoft.com/office/drawing/2014/main" id="{0C7759B7-D90F-448E-B51C-DC914BA33537}"/>
                  </a:ext>
                </a:extLst>
              </p:cNvPr>
              <p:cNvSpPr>
                <a:spLocks noChangeShapeType="1"/>
              </p:cNvSpPr>
              <p:nvPr/>
            </p:nvSpPr>
            <p:spPr bwMode="auto">
              <a:xfrm>
                <a:off x="4860" y="861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94" name="Line 34">
                <a:extLst>
                  <a:ext uri="{FF2B5EF4-FFF2-40B4-BE49-F238E27FC236}">
                    <a16:creationId xmlns:a16="http://schemas.microsoft.com/office/drawing/2014/main" id="{7CB42211-443F-43D1-8719-6BED3463AFA6}"/>
                  </a:ext>
                </a:extLst>
              </p:cNvPr>
              <p:cNvSpPr>
                <a:spLocks noChangeShapeType="1"/>
              </p:cNvSpPr>
              <p:nvPr/>
            </p:nvSpPr>
            <p:spPr bwMode="auto">
              <a:xfrm>
                <a:off x="5220" y="861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95" name="Line 35">
                <a:extLst>
                  <a:ext uri="{FF2B5EF4-FFF2-40B4-BE49-F238E27FC236}">
                    <a16:creationId xmlns:a16="http://schemas.microsoft.com/office/drawing/2014/main" id="{8D571130-67D7-4DF7-9730-1F7D0B8D99B3}"/>
                  </a:ext>
                </a:extLst>
              </p:cNvPr>
              <p:cNvSpPr>
                <a:spLocks noChangeShapeType="1"/>
              </p:cNvSpPr>
              <p:nvPr/>
            </p:nvSpPr>
            <p:spPr bwMode="auto">
              <a:xfrm>
                <a:off x="5580" y="861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96" name="Line 36">
                <a:extLst>
                  <a:ext uri="{FF2B5EF4-FFF2-40B4-BE49-F238E27FC236}">
                    <a16:creationId xmlns:a16="http://schemas.microsoft.com/office/drawing/2014/main" id="{05EB4EEB-66E9-48A0-AC79-BEABC60AE731}"/>
                  </a:ext>
                </a:extLst>
              </p:cNvPr>
              <p:cNvSpPr>
                <a:spLocks noChangeShapeType="1"/>
              </p:cNvSpPr>
              <p:nvPr/>
            </p:nvSpPr>
            <p:spPr bwMode="auto">
              <a:xfrm>
                <a:off x="5940" y="861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grpSp>
        <p:sp>
          <p:nvSpPr>
            <p:cNvPr id="35863" name="Text Box 37">
              <a:extLst>
                <a:ext uri="{FF2B5EF4-FFF2-40B4-BE49-F238E27FC236}">
                  <a16:creationId xmlns:a16="http://schemas.microsoft.com/office/drawing/2014/main" id="{E8DB873E-6897-40C0-A01A-22951F32E471}"/>
                </a:ext>
              </a:extLst>
            </p:cNvPr>
            <p:cNvSpPr txBox="1">
              <a:spLocks noChangeArrowheads="1"/>
            </p:cNvSpPr>
            <p:nvPr/>
          </p:nvSpPr>
          <p:spPr bwMode="auto">
            <a:xfrm>
              <a:off x="2396" y="3346"/>
              <a:ext cx="885" cy="302"/>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zh-CN" altLang="en-US" sz="2000">
                  <a:solidFill>
                    <a:schemeClr val="accent2"/>
                  </a:solidFill>
                  <a:latin typeface="华文新魏" panose="02010800040101010101" pitchFamily="2" charset="-122"/>
                  <a:ea typeface="华文新魏" panose="02010800040101010101" pitchFamily="2" charset="-122"/>
                </a:rPr>
                <a:t>磁盘文件</a:t>
              </a:r>
            </a:p>
          </p:txBody>
        </p:sp>
        <p:sp>
          <p:nvSpPr>
            <p:cNvPr id="35864" name="Line 39">
              <a:extLst>
                <a:ext uri="{FF2B5EF4-FFF2-40B4-BE49-F238E27FC236}">
                  <a16:creationId xmlns:a16="http://schemas.microsoft.com/office/drawing/2014/main" id="{E5632685-5DFA-4B82-A07F-7D8A6F25C014}"/>
                </a:ext>
              </a:extLst>
            </p:cNvPr>
            <p:cNvSpPr>
              <a:spLocks noChangeShapeType="1"/>
            </p:cNvSpPr>
            <p:nvPr/>
          </p:nvSpPr>
          <p:spPr bwMode="auto">
            <a:xfrm>
              <a:off x="2775" y="2742"/>
              <a:ext cx="0" cy="2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65" name="Line 40">
              <a:extLst>
                <a:ext uri="{FF2B5EF4-FFF2-40B4-BE49-F238E27FC236}">
                  <a16:creationId xmlns:a16="http://schemas.microsoft.com/office/drawing/2014/main" id="{69A2DE05-168C-47C6-BF5E-7B81DBA71327}"/>
                </a:ext>
              </a:extLst>
            </p:cNvPr>
            <p:cNvSpPr>
              <a:spLocks noChangeShapeType="1"/>
            </p:cNvSpPr>
            <p:nvPr/>
          </p:nvSpPr>
          <p:spPr bwMode="auto">
            <a:xfrm>
              <a:off x="2775" y="2742"/>
              <a:ext cx="63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66" name="Line 41">
              <a:extLst>
                <a:ext uri="{FF2B5EF4-FFF2-40B4-BE49-F238E27FC236}">
                  <a16:creationId xmlns:a16="http://schemas.microsoft.com/office/drawing/2014/main" id="{A798336A-6FBA-4D2B-A98A-61B8BB0E7E96}"/>
                </a:ext>
              </a:extLst>
            </p:cNvPr>
            <p:cNvSpPr>
              <a:spLocks noChangeShapeType="1"/>
            </p:cNvSpPr>
            <p:nvPr/>
          </p:nvSpPr>
          <p:spPr bwMode="auto">
            <a:xfrm flipV="1">
              <a:off x="3408" y="2440"/>
              <a:ext cx="0" cy="3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67" name="Line 42">
              <a:extLst>
                <a:ext uri="{FF2B5EF4-FFF2-40B4-BE49-F238E27FC236}">
                  <a16:creationId xmlns:a16="http://schemas.microsoft.com/office/drawing/2014/main" id="{9C39535A-2724-4BA4-9855-A1E166418AEB}"/>
                </a:ext>
              </a:extLst>
            </p:cNvPr>
            <p:cNvSpPr>
              <a:spLocks noChangeShapeType="1"/>
            </p:cNvSpPr>
            <p:nvPr/>
          </p:nvSpPr>
          <p:spPr bwMode="auto">
            <a:xfrm flipH="1">
              <a:off x="3155" y="2440"/>
              <a:ext cx="25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10800" bIns="10800"/>
            <a:lstStyle/>
            <a:p>
              <a:endParaRPr lang="en-US"/>
            </a:p>
          </p:txBody>
        </p:sp>
        <p:sp>
          <p:nvSpPr>
            <p:cNvPr id="35868" name="Line 43">
              <a:extLst>
                <a:ext uri="{FF2B5EF4-FFF2-40B4-BE49-F238E27FC236}">
                  <a16:creationId xmlns:a16="http://schemas.microsoft.com/office/drawing/2014/main" id="{02E3BF99-0727-48DD-979A-5306740D85F8}"/>
                </a:ext>
              </a:extLst>
            </p:cNvPr>
            <p:cNvSpPr>
              <a:spLocks noChangeShapeType="1"/>
            </p:cNvSpPr>
            <p:nvPr/>
          </p:nvSpPr>
          <p:spPr bwMode="auto">
            <a:xfrm>
              <a:off x="3028" y="2843"/>
              <a:ext cx="0" cy="1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69" name="Line 44">
              <a:extLst>
                <a:ext uri="{FF2B5EF4-FFF2-40B4-BE49-F238E27FC236}">
                  <a16:creationId xmlns:a16="http://schemas.microsoft.com/office/drawing/2014/main" id="{54E5A8CD-D625-4B96-9918-7A1EC4D5B60D}"/>
                </a:ext>
              </a:extLst>
            </p:cNvPr>
            <p:cNvSpPr>
              <a:spLocks noChangeShapeType="1"/>
            </p:cNvSpPr>
            <p:nvPr/>
          </p:nvSpPr>
          <p:spPr bwMode="auto">
            <a:xfrm>
              <a:off x="3028" y="2843"/>
              <a:ext cx="5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70" name="Line 45">
              <a:extLst>
                <a:ext uri="{FF2B5EF4-FFF2-40B4-BE49-F238E27FC236}">
                  <a16:creationId xmlns:a16="http://schemas.microsoft.com/office/drawing/2014/main" id="{F6BB5CAF-6563-404B-9A51-F5658678DAC1}"/>
                </a:ext>
              </a:extLst>
            </p:cNvPr>
            <p:cNvSpPr>
              <a:spLocks noChangeShapeType="1"/>
            </p:cNvSpPr>
            <p:nvPr/>
          </p:nvSpPr>
          <p:spPr bwMode="auto">
            <a:xfrm flipV="1">
              <a:off x="3535" y="2038"/>
              <a:ext cx="0" cy="8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71" name="Line 46">
              <a:extLst>
                <a:ext uri="{FF2B5EF4-FFF2-40B4-BE49-F238E27FC236}">
                  <a16:creationId xmlns:a16="http://schemas.microsoft.com/office/drawing/2014/main" id="{C1231A0C-B3DA-4D42-8883-FBAC038D39C0}"/>
                </a:ext>
              </a:extLst>
            </p:cNvPr>
            <p:cNvSpPr>
              <a:spLocks noChangeShapeType="1"/>
            </p:cNvSpPr>
            <p:nvPr/>
          </p:nvSpPr>
          <p:spPr bwMode="auto">
            <a:xfrm flipH="1">
              <a:off x="3155" y="2038"/>
              <a:ext cx="3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10800" bIns="10800"/>
            <a:lstStyle/>
            <a:p>
              <a:endParaRPr lang="en-US"/>
            </a:p>
          </p:txBody>
        </p:sp>
        <p:sp>
          <p:nvSpPr>
            <p:cNvPr id="35872" name="Line 47">
              <a:extLst>
                <a:ext uri="{FF2B5EF4-FFF2-40B4-BE49-F238E27FC236}">
                  <a16:creationId xmlns:a16="http://schemas.microsoft.com/office/drawing/2014/main" id="{CB7033AD-9682-4FBE-B024-7603F445C0F7}"/>
                </a:ext>
              </a:extLst>
            </p:cNvPr>
            <p:cNvSpPr>
              <a:spLocks noChangeShapeType="1"/>
            </p:cNvSpPr>
            <p:nvPr/>
          </p:nvSpPr>
          <p:spPr bwMode="auto">
            <a:xfrm>
              <a:off x="3408" y="3044"/>
              <a:ext cx="2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73" name="Line 48">
              <a:extLst>
                <a:ext uri="{FF2B5EF4-FFF2-40B4-BE49-F238E27FC236}">
                  <a16:creationId xmlns:a16="http://schemas.microsoft.com/office/drawing/2014/main" id="{ADBF9E13-1111-4BEE-96DD-A84A18A46A90}"/>
                </a:ext>
              </a:extLst>
            </p:cNvPr>
            <p:cNvSpPr>
              <a:spLocks noChangeShapeType="1"/>
            </p:cNvSpPr>
            <p:nvPr/>
          </p:nvSpPr>
          <p:spPr bwMode="auto">
            <a:xfrm flipV="1">
              <a:off x="3661" y="1635"/>
              <a:ext cx="0" cy="14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74" name="Line 49">
              <a:extLst>
                <a:ext uri="{FF2B5EF4-FFF2-40B4-BE49-F238E27FC236}">
                  <a16:creationId xmlns:a16="http://schemas.microsoft.com/office/drawing/2014/main" id="{82D9D3FD-A857-46EB-9C6F-50142D6AE3DD}"/>
                </a:ext>
              </a:extLst>
            </p:cNvPr>
            <p:cNvSpPr>
              <a:spLocks noChangeShapeType="1"/>
            </p:cNvSpPr>
            <p:nvPr/>
          </p:nvSpPr>
          <p:spPr bwMode="auto">
            <a:xfrm flipH="1">
              <a:off x="3155" y="1635"/>
              <a:ext cx="50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10800" bIns="10800"/>
            <a:lstStyle/>
            <a:p>
              <a:endParaRPr lang="en-US"/>
            </a:p>
          </p:txBody>
        </p:sp>
        <p:sp>
          <p:nvSpPr>
            <p:cNvPr id="35875" name="Line 50">
              <a:extLst>
                <a:ext uri="{FF2B5EF4-FFF2-40B4-BE49-F238E27FC236}">
                  <a16:creationId xmlns:a16="http://schemas.microsoft.com/office/drawing/2014/main" id="{4C8A4BEF-0D6A-4E11-B807-2A864B4AFA45}"/>
                </a:ext>
              </a:extLst>
            </p:cNvPr>
            <p:cNvSpPr>
              <a:spLocks noChangeShapeType="1"/>
            </p:cNvSpPr>
            <p:nvPr/>
          </p:nvSpPr>
          <p:spPr bwMode="auto">
            <a:xfrm flipV="1">
              <a:off x="2522" y="2742"/>
              <a:ext cx="0" cy="2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76" name="Line 51">
              <a:extLst>
                <a:ext uri="{FF2B5EF4-FFF2-40B4-BE49-F238E27FC236}">
                  <a16:creationId xmlns:a16="http://schemas.microsoft.com/office/drawing/2014/main" id="{DE93A44E-BB2B-47D4-B88E-28CC6B7CB649}"/>
                </a:ext>
              </a:extLst>
            </p:cNvPr>
            <p:cNvSpPr>
              <a:spLocks noChangeShapeType="1"/>
            </p:cNvSpPr>
            <p:nvPr/>
          </p:nvSpPr>
          <p:spPr bwMode="auto">
            <a:xfrm flipH="1">
              <a:off x="2016" y="2742"/>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77" name="Line 52">
              <a:extLst>
                <a:ext uri="{FF2B5EF4-FFF2-40B4-BE49-F238E27FC236}">
                  <a16:creationId xmlns:a16="http://schemas.microsoft.com/office/drawing/2014/main" id="{929BE947-CBD6-4409-918C-7EDAE9D001EE}"/>
                </a:ext>
              </a:extLst>
            </p:cNvPr>
            <p:cNvSpPr>
              <a:spLocks noChangeShapeType="1"/>
            </p:cNvSpPr>
            <p:nvPr/>
          </p:nvSpPr>
          <p:spPr bwMode="auto">
            <a:xfrm flipV="1">
              <a:off x="2016" y="1836"/>
              <a:ext cx="0" cy="9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78" name="Line 53">
              <a:extLst>
                <a:ext uri="{FF2B5EF4-FFF2-40B4-BE49-F238E27FC236}">
                  <a16:creationId xmlns:a16="http://schemas.microsoft.com/office/drawing/2014/main" id="{08415753-8D69-4248-A832-FBE67DD20472}"/>
                </a:ext>
              </a:extLst>
            </p:cNvPr>
            <p:cNvSpPr>
              <a:spLocks noChangeShapeType="1"/>
            </p:cNvSpPr>
            <p:nvPr/>
          </p:nvSpPr>
          <p:spPr bwMode="auto">
            <a:xfrm>
              <a:off x="2016" y="1836"/>
              <a:ext cx="25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10800" bIns="10800"/>
            <a:lstStyle/>
            <a:p>
              <a:endParaRPr lang="en-US"/>
            </a:p>
          </p:txBody>
        </p:sp>
        <p:sp>
          <p:nvSpPr>
            <p:cNvPr id="35879" name="Line 54">
              <a:extLst>
                <a:ext uri="{FF2B5EF4-FFF2-40B4-BE49-F238E27FC236}">
                  <a16:creationId xmlns:a16="http://schemas.microsoft.com/office/drawing/2014/main" id="{289B0FFB-2670-44DC-A1EE-88E9483757E9}"/>
                </a:ext>
              </a:extLst>
            </p:cNvPr>
            <p:cNvSpPr>
              <a:spLocks noChangeShapeType="1"/>
            </p:cNvSpPr>
            <p:nvPr/>
          </p:nvSpPr>
          <p:spPr bwMode="auto">
            <a:xfrm flipH="1">
              <a:off x="1889" y="3044"/>
              <a:ext cx="2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80" name="Line 55">
              <a:extLst>
                <a:ext uri="{FF2B5EF4-FFF2-40B4-BE49-F238E27FC236}">
                  <a16:creationId xmlns:a16="http://schemas.microsoft.com/office/drawing/2014/main" id="{141F5FD7-78B6-47AF-86BD-BBEA13E83811}"/>
                </a:ext>
              </a:extLst>
            </p:cNvPr>
            <p:cNvSpPr>
              <a:spLocks noChangeShapeType="1"/>
            </p:cNvSpPr>
            <p:nvPr/>
          </p:nvSpPr>
          <p:spPr bwMode="auto">
            <a:xfrm flipV="1">
              <a:off x="1889" y="2239"/>
              <a:ext cx="0" cy="8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881" name="Line 56">
              <a:extLst>
                <a:ext uri="{FF2B5EF4-FFF2-40B4-BE49-F238E27FC236}">
                  <a16:creationId xmlns:a16="http://schemas.microsoft.com/office/drawing/2014/main" id="{6F03B315-CD0F-4FF0-8C70-B0FCF63A0B16}"/>
                </a:ext>
              </a:extLst>
            </p:cNvPr>
            <p:cNvSpPr>
              <a:spLocks noChangeShapeType="1"/>
            </p:cNvSpPr>
            <p:nvPr/>
          </p:nvSpPr>
          <p:spPr bwMode="auto">
            <a:xfrm>
              <a:off x="1889" y="2239"/>
              <a:ext cx="3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10800" bIns="10800"/>
            <a:lstStyle/>
            <a:p>
              <a:endParaRPr lang="en-US"/>
            </a:p>
          </p:txBody>
        </p:sp>
        <p:sp>
          <p:nvSpPr>
            <p:cNvPr id="35882" name="Line 57">
              <a:extLst>
                <a:ext uri="{FF2B5EF4-FFF2-40B4-BE49-F238E27FC236}">
                  <a16:creationId xmlns:a16="http://schemas.microsoft.com/office/drawing/2014/main" id="{9C1A3B53-63D0-42E0-BD3A-AD4693035B23}"/>
                </a:ext>
              </a:extLst>
            </p:cNvPr>
            <p:cNvSpPr>
              <a:spLocks noChangeShapeType="1"/>
            </p:cNvSpPr>
            <p:nvPr/>
          </p:nvSpPr>
          <p:spPr bwMode="auto">
            <a:xfrm flipV="1">
              <a:off x="1248" y="1584"/>
              <a:ext cx="1008" cy="39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tIns="10800" bIns="10800"/>
            <a:lstStyle/>
            <a:p>
              <a:endParaRPr lang="en-US"/>
            </a:p>
          </p:txBody>
        </p:sp>
        <p:sp>
          <p:nvSpPr>
            <p:cNvPr id="35883" name="Line 58">
              <a:extLst>
                <a:ext uri="{FF2B5EF4-FFF2-40B4-BE49-F238E27FC236}">
                  <a16:creationId xmlns:a16="http://schemas.microsoft.com/office/drawing/2014/main" id="{1C4F3695-1689-4DDE-98A2-83C42EBB5F67}"/>
                </a:ext>
              </a:extLst>
            </p:cNvPr>
            <p:cNvSpPr>
              <a:spLocks noChangeShapeType="1"/>
            </p:cNvSpPr>
            <p:nvPr/>
          </p:nvSpPr>
          <p:spPr bwMode="auto">
            <a:xfrm>
              <a:off x="1248" y="1838"/>
              <a:ext cx="1008" cy="13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tIns="10800" bIns="10800"/>
            <a:lstStyle/>
            <a:p>
              <a:endParaRPr lang="en-US"/>
            </a:p>
          </p:txBody>
        </p:sp>
        <p:sp>
          <p:nvSpPr>
            <p:cNvPr id="35884" name="Line 59">
              <a:extLst>
                <a:ext uri="{FF2B5EF4-FFF2-40B4-BE49-F238E27FC236}">
                  <a16:creationId xmlns:a16="http://schemas.microsoft.com/office/drawing/2014/main" id="{0C20246D-12C3-4406-8064-98F0ABEC7189}"/>
                </a:ext>
              </a:extLst>
            </p:cNvPr>
            <p:cNvSpPr>
              <a:spLocks noChangeShapeType="1"/>
            </p:cNvSpPr>
            <p:nvPr/>
          </p:nvSpPr>
          <p:spPr bwMode="auto">
            <a:xfrm>
              <a:off x="1248" y="1214"/>
              <a:ext cx="1021" cy="924"/>
            </a:xfrm>
            <a:prstGeom prst="line">
              <a:avLst/>
            </a:prstGeom>
            <a:noFill/>
            <a:ln w="9525">
              <a:solidFill>
                <a:srgbClr val="000000"/>
              </a:solidFill>
              <a:prstDash val="lgDash"/>
              <a:round/>
              <a:headEnd/>
              <a:tailEnd type="triangle" w="med" len="med"/>
            </a:ln>
            <a:extLst>
              <a:ext uri="{909E8E84-426E-40DD-AFC4-6F175D3DCCD1}">
                <a14:hiddenFill xmlns:a14="http://schemas.microsoft.com/office/drawing/2010/main">
                  <a:noFill/>
                </a14:hiddenFill>
              </a:ext>
            </a:extLst>
          </p:spPr>
          <p:txBody>
            <a:bodyPr tIns="10800" bIns="10800"/>
            <a:lstStyle/>
            <a:p>
              <a:endParaRPr lang="en-US"/>
            </a:p>
          </p:txBody>
        </p:sp>
        <p:sp>
          <p:nvSpPr>
            <p:cNvPr id="35885" name="Line 60">
              <a:extLst>
                <a:ext uri="{FF2B5EF4-FFF2-40B4-BE49-F238E27FC236}">
                  <a16:creationId xmlns:a16="http://schemas.microsoft.com/office/drawing/2014/main" id="{2D9EE6CA-8E58-4A0E-B32B-A68C8D6762E1}"/>
                </a:ext>
              </a:extLst>
            </p:cNvPr>
            <p:cNvSpPr>
              <a:spLocks noChangeShapeType="1"/>
            </p:cNvSpPr>
            <p:nvPr/>
          </p:nvSpPr>
          <p:spPr bwMode="auto">
            <a:xfrm>
              <a:off x="1248" y="1598"/>
              <a:ext cx="1021" cy="84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tIns="10800" bIns="10800"/>
            <a:lstStyle/>
            <a:p>
              <a:endParaRPr lang="en-US"/>
            </a:p>
          </p:txBody>
        </p:sp>
        <p:sp>
          <p:nvSpPr>
            <p:cNvPr id="35886" name="Line 61">
              <a:extLst>
                <a:ext uri="{FF2B5EF4-FFF2-40B4-BE49-F238E27FC236}">
                  <a16:creationId xmlns:a16="http://schemas.microsoft.com/office/drawing/2014/main" id="{FB4D2866-9CFF-45CA-81DD-41C193F05A4C}"/>
                </a:ext>
              </a:extLst>
            </p:cNvPr>
            <p:cNvSpPr>
              <a:spLocks noChangeShapeType="1"/>
            </p:cNvSpPr>
            <p:nvPr/>
          </p:nvSpPr>
          <p:spPr bwMode="auto">
            <a:xfrm>
              <a:off x="1248" y="1406"/>
              <a:ext cx="1021" cy="33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tIns="10800" bIns="10800"/>
            <a:lstStyle/>
            <a:p>
              <a:endParaRPr lang="en-US"/>
            </a:p>
          </p:txBody>
        </p:sp>
        <p:sp>
          <p:nvSpPr>
            <p:cNvPr id="35887" name="Line 62">
              <a:extLst>
                <a:ext uri="{FF2B5EF4-FFF2-40B4-BE49-F238E27FC236}">
                  <a16:creationId xmlns:a16="http://schemas.microsoft.com/office/drawing/2014/main" id="{E378C5C6-6761-44F8-8E50-49E1CC018D16}"/>
                </a:ext>
              </a:extLst>
            </p:cNvPr>
            <p:cNvSpPr>
              <a:spLocks noChangeShapeType="1"/>
            </p:cNvSpPr>
            <p:nvPr/>
          </p:nvSpPr>
          <p:spPr bwMode="auto">
            <a:xfrm flipH="1" flipV="1">
              <a:off x="3168" y="1536"/>
              <a:ext cx="873" cy="11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tIns="10800" bIns="10800"/>
            <a:lstStyle/>
            <a:p>
              <a:endParaRPr lang="en-US"/>
            </a:p>
          </p:txBody>
        </p:sp>
        <p:sp>
          <p:nvSpPr>
            <p:cNvPr id="35888" name="Line 63">
              <a:extLst>
                <a:ext uri="{FF2B5EF4-FFF2-40B4-BE49-F238E27FC236}">
                  <a16:creationId xmlns:a16="http://schemas.microsoft.com/office/drawing/2014/main" id="{D5D41CBC-A24D-4683-806D-B308994BE863}"/>
                </a:ext>
              </a:extLst>
            </p:cNvPr>
            <p:cNvSpPr>
              <a:spLocks noChangeShapeType="1"/>
            </p:cNvSpPr>
            <p:nvPr/>
          </p:nvSpPr>
          <p:spPr bwMode="auto">
            <a:xfrm flipH="1" flipV="1">
              <a:off x="3168" y="1776"/>
              <a:ext cx="873" cy="26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tIns="10800" bIns="10800"/>
            <a:lstStyle/>
            <a:p>
              <a:endParaRPr lang="en-US"/>
            </a:p>
          </p:txBody>
        </p:sp>
        <p:sp>
          <p:nvSpPr>
            <p:cNvPr id="35889" name="Line 64">
              <a:extLst>
                <a:ext uri="{FF2B5EF4-FFF2-40B4-BE49-F238E27FC236}">
                  <a16:creationId xmlns:a16="http://schemas.microsoft.com/office/drawing/2014/main" id="{80E956F8-B91B-4E57-80D7-3704A8389797}"/>
                </a:ext>
              </a:extLst>
            </p:cNvPr>
            <p:cNvSpPr>
              <a:spLocks noChangeShapeType="1"/>
            </p:cNvSpPr>
            <p:nvPr/>
          </p:nvSpPr>
          <p:spPr bwMode="auto">
            <a:xfrm flipH="1">
              <a:off x="3155" y="1886"/>
              <a:ext cx="877" cy="33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tIns="10800" bIns="10800"/>
            <a:lstStyle/>
            <a:p>
              <a:endParaRPr lang="en-US"/>
            </a:p>
          </p:txBody>
        </p:sp>
        <p:sp>
          <p:nvSpPr>
            <p:cNvPr id="35890" name="Line 65">
              <a:extLst>
                <a:ext uri="{FF2B5EF4-FFF2-40B4-BE49-F238E27FC236}">
                  <a16:creationId xmlns:a16="http://schemas.microsoft.com/office/drawing/2014/main" id="{711530E3-E859-4306-A8CF-35EE4F17F01B}"/>
                </a:ext>
              </a:extLst>
            </p:cNvPr>
            <p:cNvSpPr>
              <a:spLocks noChangeShapeType="1"/>
            </p:cNvSpPr>
            <p:nvPr/>
          </p:nvSpPr>
          <p:spPr bwMode="auto">
            <a:xfrm flipH="1" flipV="1">
              <a:off x="3120" y="1920"/>
              <a:ext cx="921" cy="52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tIns="10800" bIns="10800"/>
            <a:lstStyle/>
            <a:p>
              <a:endParaRPr lang="en-US"/>
            </a:p>
          </p:txBody>
        </p:sp>
        <p:sp>
          <p:nvSpPr>
            <p:cNvPr id="35891" name="Line 66">
              <a:extLst>
                <a:ext uri="{FF2B5EF4-FFF2-40B4-BE49-F238E27FC236}">
                  <a16:creationId xmlns:a16="http://schemas.microsoft.com/office/drawing/2014/main" id="{9780B3AB-DB3F-44AC-8936-91AF981B00EE}"/>
                </a:ext>
              </a:extLst>
            </p:cNvPr>
            <p:cNvSpPr>
              <a:spLocks noChangeShapeType="1"/>
            </p:cNvSpPr>
            <p:nvPr/>
          </p:nvSpPr>
          <p:spPr bwMode="auto">
            <a:xfrm flipH="1">
              <a:off x="3155" y="2239"/>
              <a:ext cx="886" cy="101"/>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tIns="10800" bIns="10800"/>
            <a:lstStyle/>
            <a:p>
              <a:endParaRPr lang="en-US"/>
            </a:p>
          </p:txBody>
        </p:sp>
      </p:grpSp>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D1BA16C-903C-4BAD-8FCD-F903A7871F01}"/>
              </a:ext>
            </a:extLst>
          </p:cNvPr>
          <p:cNvSpPr>
            <a:spLocks noGrp="1" noChangeArrowheads="1"/>
          </p:cNvSpPr>
          <p:nvPr>
            <p:ph type="title"/>
          </p:nvPr>
        </p:nvSpPr>
        <p:spPr>
          <a:xfrm>
            <a:off x="685800" y="4572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6.4.5</a:t>
            </a:r>
            <a:r>
              <a:rPr lang="zh-CN" altLang="en-US" sz="4800">
                <a:latin typeface="华文新魏" panose="02010800040101010101" pitchFamily="2" charset="-122"/>
                <a:ea typeface="华文新魏" panose="02010800040101010101" pitchFamily="2" charset="-122"/>
              </a:rPr>
              <a:t>虚拟文件系统</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r>
              <a:rPr lang="zh-CN" altLang="en-US" sz="3600">
                <a:latin typeface="华文新魏" panose="02010800040101010101" pitchFamily="2" charset="-122"/>
                <a:ea typeface="华文新魏" panose="02010800040101010101" pitchFamily="2" charset="-122"/>
              </a:rPr>
              <a:t>虚拟文件系统要实现以下目标</a:t>
            </a:r>
          </a:p>
        </p:txBody>
      </p:sp>
      <p:sp>
        <p:nvSpPr>
          <p:cNvPr id="36867" name="Rectangle 3">
            <a:extLst>
              <a:ext uri="{FF2B5EF4-FFF2-40B4-BE49-F238E27FC236}">
                <a16:creationId xmlns:a16="http://schemas.microsoft.com/office/drawing/2014/main" id="{B7043C76-BEDF-4148-AE05-DB3C2169FB96}"/>
              </a:ext>
            </a:extLst>
          </p:cNvPr>
          <p:cNvSpPr>
            <a:spLocks noGrp="1" noChangeArrowheads="1"/>
          </p:cNvSpPr>
          <p:nvPr>
            <p:ph type="body" idx="1"/>
          </p:nvPr>
        </p:nvSpPr>
        <p:spPr>
          <a:xfrm>
            <a:off x="685800" y="1676400"/>
            <a:ext cx="7924800" cy="4572000"/>
          </a:xfrm>
        </p:spPr>
        <p:txBody>
          <a:bodyPr/>
          <a:lstStyle/>
          <a:p>
            <a:pPr eaLnBrk="1" hangingPunct="1"/>
            <a:r>
              <a:rPr lang="zh-CN" altLang="en-US">
                <a:latin typeface="华文新魏" panose="02010800040101010101" pitchFamily="2" charset="-122"/>
                <a:ea typeface="华文新魏" panose="02010800040101010101" pitchFamily="2" charset="-122"/>
              </a:rPr>
              <a:t>同时支持多种文件系统；</a:t>
            </a:r>
          </a:p>
          <a:p>
            <a:pPr eaLnBrk="1" hangingPunct="1"/>
            <a:r>
              <a:rPr lang="zh-CN" altLang="en-US">
                <a:latin typeface="华文新魏" panose="02010800040101010101" pitchFamily="2" charset="-122"/>
                <a:ea typeface="华文新魏" panose="02010800040101010101" pitchFamily="2" charset="-122"/>
              </a:rPr>
              <a:t>多个文件系统应与传统的单一文件系统没有区别，在用户面前表现为一致的接口；</a:t>
            </a:r>
          </a:p>
          <a:p>
            <a:pPr eaLnBrk="1" hangingPunct="1"/>
            <a:r>
              <a:rPr lang="zh-CN" altLang="en-US">
                <a:latin typeface="华文新魏" panose="02010800040101010101" pitchFamily="2" charset="-122"/>
                <a:ea typeface="华文新魏" panose="02010800040101010101" pitchFamily="2" charset="-122"/>
              </a:rPr>
              <a:t>提供通过网络共享文件的支持，访问远程结点上的文件系统应与访问本地结点的文件系统一致；</a:t>
            </a:r>
          </a:p>
          <a:p>
            <a:pPr eaLnBrk="1" hangingPunct="1"/>
            <a:r>
              <a:rPr lang="zh-CN" altLang="en-US">
                <a:latin typeface="华文新魏" panose="02010800040101010101" pitchFamily="2" charset="-122"/>
                <a:ea typeface="华文新魏" panose="02010800040101010101" pitchFamily="2" charset="-122"/>
              </a:rPr>
              <a:t>可以开发出新的文件系统，以模块方式加入到操作系统中。</a:t>
            </a: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CAE0D40-C5E4-4808-B33E-471EB670015F}"/>
              </a:ext>
            </a:extLst>
          </p:cNvPr>
          <p:cNvSpPr>
            <a:spLocks noGrp="1" noChangeArrowheads="1"/>
          </p:cNvSpPr>
          <p:nvPr>
            <p:ph type="title"/>
          </p:nvPr>
        </p:nvSpPr>
        <p:spPr>
          <a:xfrm>
            <a:off x="762000" y="3810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虚拟文件系统</a:t>
            </a:r>
            <a:r>
              <a:rPr lang="en-US" altLang="zh-CN" sz="4800">
                <a:latin typeface="华文新魏" panose="02010800040101010101" pitchFamily="2" charset="-122"/>
                <a:ea typeface="华文新魏" panose="02010800040101010101" pitchFamily="2" charset="-122"/>
              </a:rPr>
              <a:t>(2)</a:t>
            </a:r>
            <a:br>
              <a:rPr lang="en-US" altLang="zh-CN" sz="4800">
                <a:latin typeface="华文新魏" panose="02010800040101010101" pitchFamily="2" charset="-122"/>
                <a:ea typeface="华文新魏" panose="02010800040101010101" pitchFamily="2" charset="-122"/>
              </a:rPr>
            </a:br>
            <a:r>
              <a:rPr lang="zh-CN" altLang="en-US" sz="3600">
                <a:latin typeface="华文新魏" panose="02010800040101010101" pitchFamily="2" charset="-122"/>
                <a:ea typeface="华文新魏" panose="02010800040101010101" pitchFamily="2" charset="-122"/>
              </a:rPr>
              <a:t>虚拟文件系统设计思想：</a:t>
            </a:r>
          </a:p>
        </p:txBody>
      </p:sp>
      <p:sp>
        <p:nvSpPr>
          <p:cNvPr id="37891" name="Rectangle 3">
            <a:extLst>
              <a:ext uri="{FF2B5EF4-FFF2-40B4-BE49-F238E27FC236}">
                <a16:creationId xmlns:a16="http://schemas.microsoft.com/office/drawing/2014/main" id="{53C536F9-D60E-4F9C-9DDE-6F4149710279}"/>
              </a:ext>
            </a:extLst>
          </p:cNvPr>
          <p:cNvSpPr>
            <a:spLocks noGrp="1" noChangeArrowheads="1"/>
          </p:cNvSpPr>
          <p:nvPr>
            <p:ph type="body" idx="1"/>
          </p:nvPr>
        </p:nvSpPr>
        <p:spPr>
          <a:xfrm>
            <a:off x="1065213" y="1809750"/>
            <a:ext cx="7467600" cy="4572000"/>
          </a:xfrm>
        </p:spPr>
        <p:txBody>
          <a:bodyPr/>
          <a:lstStyle/>
          <a:p>
            <a:pPr eaLnBrk="1" hangingPunct="1">
              <a:buFontTx/>
              <a:buNone/>
            </a:pPr>
            <a:r>
              <a:rPr lang="en-US" altLang="zh-CN" sz="4000">
                <a:latin typeface="华文新魏" panose="02010800040101010101" pitchFamily="2" charset="-122"/>
                <a:ea typeface="华文新魏" panose="02010800040101010101" pitchFamily="2" charset="-122"/>
              </a:rPr>
              <a:t>1 </a:t>
            </a:r>
            <a:r>
              <a:rPr lang="zh-CN" altLang="en-US" sz="4000">
                <a:latin typeface="华文新魏" panose="02010800040101010101" pitchFamily="2" charset="-122"/>
                <a:ea typeface="华文新魏" panose="02010800040101010101" pitchFamily="2" charset="-122"/>
              </a:rPr>
              <a:t>应用层： </a:t>
            </a:r>
          </a:p>
          <a:p>
            <a:pPr eaLnBrk="1" hangingPunct="1">
              <a:buFontTx/>
              <a:buNone/>
            </a:pPr>
            <a:r>
              <a:rPr lang="en-US" altLang="zh-CN" sz="4000">
                <a:latin typeface="华文新魏" panose="02010800040101010101" pitchFamily="2" charset="-122"/>
                <a:ea typeface="华文新魏" panose="02010800040101010101" pitchFamily="2" charset="-122"/>
              </a:rPr>
              <a:t>2 </a:t>
            </a:r>
            <a:r>
              <a:rPr lang="zh-CN" altLang="en-US" sz="4000">
                <a:latin typeface="华文新魏" panose="02010800040101010101" pitchFamily="2" charset="-122"/>
                <a:ea typeface="华文新魏" panose="02010800040101010101" pitchFamily="2" charset="-122"/>
              </a:rPr>
              <a:t>虚拟层： </a:t>
            </a:r>
          </a:p>
          <a:p>
            <a:pPr eaLnBrk="1" hangingPunct="1">
              <a:buFontTx/>
              <a:buNone/>
            </a:pPr>
            <a:r>
              <a:rPr lang="en-US" altLang="zh-CN" sz="4000">
                <a:latin typeface="华文新魏" panose="02010800040101010101" pitchFamily="2" charset="-122"/>
                <a:ea typeface="华文新魏" panose="02010800040101010101" pitchFamily="2" charset="-122"/>
              </a:rPr>
              <a:t>3 </a:t>
            </a:r>
            <a:r>
              <a:rPr lang="zh-CN" altLang="en-US" sz="4000">
                <a:latin typeface="华文新魏" panose="02010800040101010101" pitchFamily="2" charset="-122"/>
                <a:ea typeface="华文新魏" panose="02010800040101010101" pitchFamily="2" charset="-122"/>
              </a:rPr>
              <a:t>实现层： </a:t>
            </a:r>
          </a:p>
        </p:txBody>
      </p:sp>
    </p:spTree>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C913A8F-5632-4471-A93F-49AE9638555E}"/>
              </a:ext>
            </a:extLst>
          </p:cNvPr>
          <p:cNvSpPr>
            <a:spLocks noGrp="1" noChangeArrowheads="1"/>
          </p:cNvSpPr>
          <p:nvPr>
            <p:ph type="title"/>
          </p:nvPr>
        </p:nvSpPr>
        <p:spPr>
          <a:xfrm>
            <a:off x="762000" y="6858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虚拟文件系统</a:t>
            </a:r>
            <a:r>
              <a:rPr lang="en-US" altLang="zh-CN" sz="4800">
                <a:latin typeface="华文新魏" panose="02010800040101010101" pitchFamily="2" charset="-122"/>
                <a:ea typeface="华文新魏" panose="02010800040101010101" pitchFamily="2" charset="-122"/>
              </a:rPr>
              <a:t>(3)</a:t>
            </a:r>
            <a:br>
              <a:rPr lang="en-US" altLang="zh-CN" sz="4800">
                <a:latin typeface="华文新魏" panose="02010800040101010101" pitchFamily="2" charset="-122"/>
                <a:ea typeface="华文新魏" panose="02010800040101010101" pitchFamily="2" charset="-122"/>
              </a:rPr>
            </a:br>
            <a:endParaRPr lang="en-US" altLang="zh-CN" sz="4800">
              <a:solidFill>
                <a:schemeClr val="accent2"/>
              </a:solidFill>
              <a:latin typeface="华文新魏" panose="02010800040101010101" pitchFamily="2" charset="-122"/>
              <a:ea typeface="华文新魏" panose="02010800040101010101" pitchFamily="2" charset="-122"/>
            </a:endParaRPr>
          </a:p>
        </p:txBody>
      </p:sp>
      <p:sp>
        <p:nvSpPr>
          <p:cNvPr id="38915" name="Rectangle 3">
            <a:extLst>
              <a:ext uri="{FF2B5EF4-FFF2-40B4-BE49-F238E27FC236}">
                <a16:creationId xmlns:a16="http://schemas.microsoft.com/office/drawing/2014/main" id="{BB7013BE-DFD9-4CB0-BC41-832CAA882BE9}"/>
              </a:ext>
            </a:extLst>
          </p:cNvPr>
          <p:cNvSpPr>
            <a:spLocks noGrp="1" noChangeArrowheads="1"/>
          </p:cNvSpPr>
          <p:nvPr>
            <p:ph type="body" idx="1"/>
          </p:nvPr>
        </p:nvSpPr>
        <p:spPr>
          <a:xfrm>
            <a:off x="1066800" y="1295400"/>
            <a:ext cx="7239000" cy="5334000"/>
          </a:xfrm>
        </p:spPr>
        <p:txBody>
          <a:bodyPr/>
          <a:lstStyle/>
          <a:p>
            <a:pPr eaLnBrk="1" hangingPunct="1">
              <a:buFontTx/>
              <a:buNone/>
            </a:pPr>
            <a:r>
              <a:rPr lang="en-US" altLang="zh-CN"/>
              <a:t>    </a:t>
            </a:r>
            <a:r>
              <a:rPr lang="en-US" altLang="zh-CN">
                <a:latin typeface="华文新魏" panose="02010800040101010101" pitchFamily="2" charset="-122"/>
                <a:ea typeface="华文新魏" panose="02010800040101010101" pitchFamily="2" charset="-122"/>
              </a:rPr>
              <a:t>VFS</a:t>
            </a:r>
            <a:r>
              <a:rPr lang="zh-CN" altLang="en-US">
                <a:latin typeface="华文新魏" panose="02010800040101010101" pitchFamily="2" charset="-122"/>
                <a:ea typeface="华文新魏" panose="02010800040101010101" pitchFamily="2" charset="-122"/>
              </a:rPr>
              <a:t>实质上是一种存在于主存中的，支持多种类型具体文件系统的运行环境，功能有：</a:t>
            </a:r>
          </a:p>
          <a:p>
            <a:pPr eaLnBrk="1" hangingPunct="1"/>
            <a:r>
              <a:rPr lang="zh-CN" altLang="en-US">
                <a:latin typeface="华文新魏" panose="02010800040101010101" pitchFamily="2" charset="-122"/>
                <a:ea typeface="华文新魏" panose="02010800040101010101" pitchFamily="2" charset="-122"/>
              </a:rPr>
              <a:t>记录安装的文件系统类型，；</a:t>
            </a:r>
          </a:p>
          <a:p>
            <a:pPr eaLnBrk="1" hangingPunct="1"/>
            <a:r>
              <a:rPr lang="zh-CN" altLang="en-US">
                <a:latin typeface="华文新魏" panose="02010800040101010101" pitchFamily="2" charset="-122"/>
                <a:ea typeface="华文新魏" panose="02010800040101010101" pitchFamily="2" charset="-122"/>
              </a:rPr>
              <a:t>建立设备与文件系统的联系；</a:t>
            </a:r>
          </a:p>
          <a:p>
            <a:pPr eaLnBrk="1" hangingPunct="1"/>
            <a:r>
              <a:rPr lang="zh-CN" altLang="en-US">
                <a:latin typeface="华文新魏" panose="02010800040101010101" pitchFamily="2" charset="-122"/>
                <a:ea typeface="华文新魏" panose="02010800040101010101" pitchFamily="2" charset="-122"/>
              </a:rPr>
              <a:t>实现面向文件的通用操作；</a:t>
            </a:r>
          </a:p>
          <a:p>
            <a:pPr eaLnBrk="1" hangingPunct="1"/>
            <a:r>
              <a:rPr lang="zh-CN" altLang="en-US">
                <a:latin typeface="华文新魏" panose="02010800040101010101" pitchFamily="2" charset="-122"/>
                <a:ea typeface="华文新魏" panose="02010800040101010101" pitchFamily="2" charset="-122"/>
              </a:rPr>
              <a:t>涉及特定文件系统的操作时映射到具体文件系统中去。</a:t>
            </a: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822D1D2-82A8-4C3E-838C-2C44E1C30742}"/>
              </a:ext>
            </a:extLst>
          </p:cNvPr>
          <p:cNvSpPr>
            <a:spLocks noGrp="1" noChangeArrowheads="1"/>
          </p:cNvSpPr>
          <p:nvPr>
            <p:ph type="title"/>
          </p:nvPr>
        </p:nvSpPr>
        <p:spPr>
          <a:xfrm>
            <a:off x="4643438" y="44450"/>
            <a:ext cx="4465637" cy="1143000"/>
          </a:xfrm>
        </p:spPr>
        <p:txBody>
          <a:bodyPr/>
          <a:lstStyle/>
          <a:p>
            <a:pPr eaLnBrk="1" hangingPunct="1"/>
            <a:r>
              <a:rPr lang="zh-CN" altLang="en-US" sz="4000">
                <a:latin typeface="华文新魏" panose="02010800040101010101" pitchFamily="2" charset="-122"/>
                <a:ea typeface="华文新魏" panose="02010800040101010101" pitchFamily="2" charset="-122"/>
              </a:rPr>
              <a:t>文件系统内部结构</a:t>
            </a:r>
          </a:p>
        </p:txBody>
      </p:sp>
      <p:sp>
        <p:nvSpPr>
          <p:cNvPr id="5123" name="Text Box 10">
            <a:extLst>
              <a:ext uri="{FF2B5EF4-FFF2-40B4-BE49-F238E27FC236}">
                <a16:creationId xmlns:a16="http://schemas.microsoft.com/office/drawing/2014/main" id="{F7F1220E-5CE0-43EC-A66E-182316F632BA}"/>
              </a:ext>
            </a:extLst>
          </p:cNvPr>
          <p:cNvSpPr txBox="1">
            <a:spLocks noChangeArrowheads="1"/>
          </p:cNvSpPr>
          <p:nvPr/>
        </p:nvSpPr>
        <p:spPr bwMode="auto">
          <a:xfrm>
            <a:off x="1473200" y="4556125"/>
            <a:ext cx="584200" cy="330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noProof="1">
                <a:solidFill>
                  <a:schemeClr val="accent2"/>
                </a:solidFill>
                <a:latin typeface="华文新魏" panose="02010800040101010101" pitchFamily="2" charset="-122"/>
                <a:ea typeface="华文新魏" panose="02010800040101010101" pitchFamily="2" charset="-122"/>
              </a:rPr>
              <a:t>主存</a:t>
            </a:r>
            <a:endParaRPr lang="zh-CN" altLang="en-US" sz="1200">
              <a:solidFill>
                <a:schemeClr val="accent2"/>
              </a:solidFill>
              <a:latin typeface="华文新魏" panose="02010800040101010101" pitchFamily="2" charset="-122"/>
              <a:ea typeface="华文新魏" panose="02010800040101010101" pitchFamily="2" charset="-122"/>
            </a:endParaRPr>
          </a:p>
        </p:txBody>
      </p:sp>
      <p:grpSp>
        <p:nvGrpSpPr>
          <p:cNvPr id="5124" name="Group 15">
            <a:extLst>
              <a:ext uri="{FF2B5EF4-FFF2-40B4-BE49-F238E27FC236}">
                <a16:creationId xmlns:a16="http://schemas.microsoft.com/office/drawing/2014/main" id="{CAD57F3A-E661-474A-9443-0B064865CB1A}"/>
              </a:ext>
            </a:extLst>
          </p:cNvPr>
          <p:cNvGrpSpPr>
            <a:grpSpLocks/>
          </p:cNvGrpSpPr>
          <p:nvPr/>
        </p:nvGrpSpPr>
        <p:grpSpPr bwMode="auto">
          <a:xfrm>
            <a:off x="4972050" y="1912938"/>
            <a:ext cx="1020763" cy="2973387"/>
            <a:chOff x="6660" y="4560"/>
            <a:chExt cx="1260" cy="4212"/>
          </a:xfrm>
        </p:grpSpPr>
        <p:grpSp>
          <p:nvGrpSpPr>
            <p:cNvPr id="5188" name="Group 16">
              <a:extLst>
                <a:ext uri="{FF2B5EF4-FFF2-40B4-BE49-F238E27FC236}">
                  <a16:creationId xmlns:a16="http://schemas.microsoft.com/office/drawing/2014/main" id="{160EF8B8-D8DB-49B2-AA88-362DAD575B7F}"/>
                </a:ext>
              </a:extLst>
            </p:cNvPr>
            <p:cNvGrpSpPr>
              <a:grpSpLocks/>
            </p:cNvGrpSpPr>
            <p:nvPr/>
          </p:nvGrpSpPr>
          <p:grpSpPr bwMode="auto">
            <a:xfrm>
              <a:off x="6660" y="4560"/>
              <a:ext cx="1260" cy="4212"/>
              <a:chOff x="9360" y="1284"/>
              <a:chExt cx="1260" cy="2028"/>
            </a:xfrm>
          </p:grpSpPr>
          <p:sp>
            <p:nvSpPr>
              <p:cNvPr id="5202" name="AutoShape 17">
                <a:extLst>
                  <a:ext uri="{FF2B5EF4-FFF2-40B4-BE49-F238E27FC236}">
                    <a16:creationId xmlns:a16="http://schemas.microsoft.com/office/drawing/2014/main" id="{82E6313E-F278-4866-BBC8-C76663D4D570}"/>
                  </a:ext>
                </a:extLst>
              </p:cNvPr>
              <p:cNvSpPr>
                <a:spLocks noChangeArrowheads="1"/>
              </p:cNvSpPr>
              <p:nvPr/>
            </p:nvSpPr>
            <p:spPr bwMode="auto">
              <a:xfrm>
                <a:off x="9360" y="2376"/>
                <a:ext cx="1260" cy="936"/>
              </a:xfrm>
              <a:prstGeom prst="flowChartDocumen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203" name="AutoShape 18">
                <a:extLst>
                  <a:ext uri="{FF2B5EF4-FFF2-40B4-BE49-F238E27FC236}">
                    <a16:creationId xmlns:a16="http://schemas.microsoft.com/office/drawing/2014/main" id="{1ADA77CB-0E58-4F3B-9104-F3095D2C1CE2}"/>
                  </a:ext>
                </a:extLst>
              </p:cNvPr>
              <p:cNvSpPr>
                <a:spLocks noChangeArrowheads="1"/>
              </p:cNvSpPr>
              <p:nvPr/>
            </p:nvSpPr>
            <p:spPr bwMode="auto">
              <a:xfrm flipV="1">
                <a:off x="9360" y="1284"/>
                <a:ext cx="1260" cy="1092"/>
              </a:xfrm>
              <a:prstGeom prst="flowChartDocumen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204" name="Text Box 19">
                <a:extLst>
                  <a:ext uri="{FF2B5EF4-FFF2-40B4-BE49-F238E27FC236}">
                    <a16:creationId xmlns:a16="http://schemas.microsoft.com/office/drawing/2014/main" id="{7094AD5F-0DB4-4E5A-AB19-FA359BA369C4}"/>
                  </a:ext>
                </a:extLst>
              </p:cNvPr>
              <p:cNvSpPr txBox="1">
                <a:spLocks noChangeArrowheads="1"/>
              </p:cNvSpPr>
              <p:nvPr/>
            </p:nvSpPr>
            <p:spPr bwMode="auto">
              <a:xfrm>
                <a:off x="9360" y="1596"/>
                <a:ext cx="1260" cy="1404"/>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i_number</a:t>
                </a: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i_count</a:t>
                </a:r>
              </a:p>
            </p:txBody>
          </p:sp>
        </p:grpSp>
        <p:sp>
          <p:nvSpPr>
            <p:cNvPr id="5189" name="Line 20">
              <a:extLst>
                <a:ext uri="{FF2B5EF4-FFF2-40B4-BE49-F238E27FC236}">
                  <a16:creationId xmlns:a16="http://schemas.microsoft.com/office/drawing/2014/main" id="{EA055930-9E26-41CB-81A5-B31D6F63FDC1}"/>
                </a:ext>
              </a:extLst>
            </p:cNvPr>
            <p:cNvSpPr>
              <a:spLocks noChangeShapeType="1"/>
            </p:cNvSpPr>
            <p:nvPr/>
          </p:nvSpPr>
          <p:spPr bwMode="auto">
            <a:xfrm>
              <a:off x="6660" y="5652"/>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90" name="Group 21">
              <a:extLst>
                <a:ext uri="{FF2B5EF4-FFF2-40B4-BE49-F238E27FC236}">
                  <a16:creationId xmlns:a16="http://schemas.microsoft.com/office/drawing/2014/main" id="{6B7243A6-DD52-46DC-A860-BC40BB67EE5A}"/>
                </a:ext>
              </a:extLst>
            </p:cNvPr>
            <p:cNvGrpSpPr>
              <a:grpSpLocks/>
            </p:cNvGrpSpPr>
            <p:nvPr/>
          </p:nvGrpSpPr>
          <p:grpSpPr bwMode="auto">
            <a:xfrm>
              <a:off x="6660" y="4560"/>
              <a:ext cx="1260" cy="4212"/>
              <a:chOff x="9360" y="1284"/>
              <a:chExt cx="1260" cy="2028"/>
            </a:xfrm>
          </p:grpSpPr>
          <p:sp>
            <p:nvSpPr>
              <p:cNvPr id="5199" name="AutoShape 22">
                <a:extLst>
                  <a:ext uri="{FF2B5EF4-FFF2-40B4-BE49-F238E27FC236}">
                    <a16:creationId xmlns:a16="http://schemas.microsoft.com/office/drawing/2014/main" id="{A206AD94-C988-4631-A7E2-B51280C471B1}"/>
                  </a:ext>
                </a:extLst>
              </p:cNvPr>
              <p:cNvSpPr>
                <a:spLocks noChangeArrowheads="1"/>
              </p:cNvSpPr>
              <p:nvPr/>
            </p:nvSpPr>
            <p:spPr bwMode="auto">
              <a:xfrm>
                <a:off x="9360" y="2376"/>
                <a:ext cx="1260" cy="936"/>
              </a:xfrm>
              <a:prstGeom prst="flowChartDocumen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200" name="AutoShape 23">
                <a:extLst>
                  <a:ext uri="{FF2B5EF4-FFF2-40B4-BE49-F238E27FC236}">
                    <a16:creationId xmlns:a16="http://schemas.microsoft.com/office/drawing/2014/main" id="{D13475DC-40DF-4B14-8E56-AE119A6CC117}"/>
                  </a:ext>
                </a:extLst>
              </p:cNvPr>
              <p:cNvSpPr>
                <a:spLocks noChangeArrowheads="1"/>
              </p:cNvSpPr>
              <p:nvPr/>
            </p:nvSpPr>
            <p:spPr bwMode="auto">
              <a:xfrm flipV="1">
                <a:off x="9360" y="1284"/>
                <a:ext cx="1260" cy="1092"/>
              </a:xfrm>
              <a:prstGeom prst="flowChartDocumen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201" name="Text Box 24">
                <a:extLst>
                  <a:ext uri="{FF2B5EF4-FFF2-40B4-BE49-F238E27FC236}">
                    <a16:creationId xmlns:a16="http://schemas.microsoft.com/office/drawing/2014/main" id="{4380B84B-BF4A-4CC0-AA42-F00D119669A3}"/>
                  </a:ext>
                </a:extLst>
              </p:cNvPr>
              <p:cNvSpPr txBox="1">
                <a:spLocks noChangeArrowheads="1"/>
              </p:cNvSpPr>
              <p:nvPr/>
            </p:nvSpPr>
            <p:spPr bwMode="auto">
              <a:xfrm>
                <a:off x="9360" y="1596"/>
                <a:ext cx="1260" cy="1404"/>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i_number</a:t>
                </a: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i_count</a:t>
                </a:r>
              </a:p>
              <a:p>
                <a:pPr algn="just" eaLnBrk="1" hangingPunct="1"/>
                <a:r>
                  <a:rPr lang="en-US" altLang="zh-CN" sz="1200">
                    <a:solidFill>
                      <a:schemeClr val="accent2"/>
                    </a:solidFill>
                    <a:ea typeface="华文新魏" panose="02010800040101010101" pitchFamily="2" charset="-122"/>
                  </a:rPr>
                  <a:t>…</a:t>
                </a:r>
                <a:endParaRPr lang="en-US" altLang="zh-CN" sz="1200">
                  <a:solidFill>
                    <a:schemeClr val="accent2"/>
                  </a:solidFill>
                  <a:latin typeface="华文新魏" panose="02010800040101010101" pitchFamily="2" charset="-122"/>
                  <a:ea typeface="华文新魏" panose="02010800040101010101" pitchFamily="2" charset="-122"/>
                </a:endParaRP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i_addr[40]</a:t>
                </a: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  </a:t>
                </a:r>
                <a:r>
                  <a:rPr lang="en-US" altLang="zh-CN" sz="1200">
                    <a:solidFill>
                      <a:schemeClr val="accent2"/>
                    </a:solidFill>
                    <a:ea typeface="华文新魏" panose="02010800040101010101" pitchFamily="2" charset="-122"/>
                  </a:rPr>
                  <a:t>…</a:t>
                </a:r>
                <a:endParaRPr lang="en-US" altLang="zh-CN" sz="1200">
                  <a:solidFill>
                    <a:schemeClr val="accent2"/>
                  </a:solidFill>
                  <a:latin typeface="华文新魏" panose="02010800040101010101" pitchFamily="2" charset="-122"/>
                  <a:ea typeface="华文新魏" panose="02010800040101010101" pitchFamily="2" charset="-122"/>
                </a:endParaRP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i_number</a:t>
                </a: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i_count</a:t>
                </a:r>
              </a:p>
              <a:p>
                <a:pPr algn="just" eaLnBrk="1" hangingPunct="1"/>
                <a:r>
                  <a:rPr lang="en-US" altLang="zh-CN" sz="1200">
                    <a:solidFill>
                      <a:schemeClr val="accent2"/>
                    </a:solidFill>
                    <a:ea typeface="华文新魏" panose="02010800040101010101" pitchFamily="2" charset="-122"/>
                  </a:rPr>
                  <a:t>…</a:t>
                </a:r>
                <a:endParaRPr lang="en-US" altLang="zh-CN" sz="1200">
                  <a:solidFill>
                    <a:schemeClr val="accent2"/>
                  </a:solidFill>
                  <a:latin typeface="华文新魏" panose="02010800040101010101" pitchFamily="2" charset="-122"/>
                  <a:ea typeface="华文新魏" panose="02010800040101010101" pitchFamily="2" charset="-122"/>
                </a:endParaRP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i_addr[40]</a:t>
                </a:r>
              </a:p>
              <a:p>
                <a:pPr eaLnBrk="1" hangingPunct="1"/>
                <a:endParaRPr lang="en-US" altLang="zh-CN" sz="1200">
                  <a:solidFill>
                    <a:schemeClr val="accent2"/>
                  </a:solidFill>
                  <a:latin typeface="华文新魏" panose="02010800040101010101" pitchFamily="2" charset="-122"/>
                  <a:ea typeface="华文新魏" panose="02010800040101010101" pitchFamily="2" charset="-122"/>
                </a:endParaRPr>
              </a:p>
            </p:txBody>
          </p:sp>
        </p:grpSp>
        <p:sp>
          <p:nvSpPr>
            <p:cNvPr id="5191" name="Line 25">
              <a:extLst>
                <a:ext uri="{FF2B5EF4-FFF2-40B4-BE49-F238E27FC236}">
                  <a16:creationId xmlns:a16="http://schemas.microsoft.com/office/drawing/2014/main" id="{E1AC8B0B-AAD2-435E-A41C-FA8099EC393F}"/>
                </a:ext>
              </a:extLst>
            </p:cNvPr>
            <p:cNvSpPr>
              <a:spLocks noChangeShapeType="1"/>
            </p:cNvSpPr>
            <p:nvPr/>
          </p:nvSpPr>
          <p:spPr bwMode="auto">
            <a:xfrm>
              <a:off x="6660" y="7212"/>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2" name="Line 26">
              <a:extLst>
                <a:ext uri="{FF2B5EF4-FFF2-40B4-BE49-F238E27FC236}">
                  <a16:creationId xmlns:a16="http://schemas.microsoft.com/office/drawing/2014/main" id="{8A1BC0B4-F659-4F61-956E-3ADFBA948271}"/>
                </a:ext>
              </a:extLst>
            </p:cNvPr>
            <p:cNvSpPr>
              <a:spLocks noChangeShapeType="1"/>
            </p:cNvSpPr>
            <p:nvPr/>
          </p:nvSpPr>
          <p:spPr bwMode="auto">
            <a:xfrm>
              <a:off x="6660" y="5964"/>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3" name="Line 27">
              <a:extLst>
                <a:ext uri="{FF2B5EF4-FFF2-40B4-BE49-F238E27FC236}">
                  <a16:creationId xmlns:a16="http://schemas.microsoft.com/office/drawing/2014/main" id="{75146262-5A5C-4604-8C01-6F81072EA7D2}"/>
                </a:ext>
              </a:extLst>
            </p:cNvPr>
            <p:cNvSpPr>
              <a:spLocks noChangeShapeType="1"/>
            </p:cNvSpPr>
            <p:nvPr/>
          </p:nvSpPr>
          <p:spPr bwMode="auto">
            <a:xfrm>
              <a:off x="6660" y="6276"/>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4" name="Line 28">
              <a:extLst>
                <a:ext uri="{FF2B5EF4-FFF2-40B4-BE49-F238E27FC236}">
                  <a16:creationId xmlns:a16="http://schemas.microsoft.com/office/drawing/2014/main" id="{DED51E8D-4188-4BB7-92BA-220146F44C3A}"/>
                </a:ext>
              </a:extLst>
            </p:cNvPr>
            <p:cNvSpPr>
              <a:spLocks noChangeShapeType="1"/>
            </p:cNvSpPr>
            <p:nvPr/>
          </p:nvSpPr>
          <p:spPr bwMode="auto">
            <a:xfrm>
              <a:off x="6660" y="6588"/>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5" name="Line 29">
              <a:extLst>
                <a:ext uri="{FF2B5EF4-FFF2-40B4-BE49-F238E27FC236}">
                  <a16:creationId xmlns:a16="http://schemas.microsoft.com/office/drawing/2014/main" id="{BF83AF35-9BDF-4EC0-AD64-D154D5DCF470}"/>
                </a:ext>
              </a:extLst>
            </p:cNvPr>
            <p:cNvSpPr>
              <a:spLocks noChangeShapeType="1"/>
            </p:cNvSpPr>
            <p:nvPr/>
          </p:nvSpPr>
          <p:spPr bwMode="auto">
            <a:xfrm>
              <a:off x="6660" y="6900"/>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6" name="Line 30">
              <a:extLst>
                <a:ext uri="{FF2B5EF4-FFF2-40B4-BE49-F238E27FC236}">
                  <a16:creationId xmlns:a16="http://schemas.microsoft.com/office/drawing/2014/main" id="{785EA1DA-8E96-4E4E-9A42-B01E4093C1F6}"/>
                </a:ext>
              </a:extLst>
            </p:cNvPr>
            <p:cNvSpPr>
              <a:spLocks noChangeShapeType="1"/>
            </p:cNvSpPr>
            <p:nvPr/>
          </p:nvSpPr>
          <p:spPr bwMode="auto">
            <a:xfrm>
              <a:off x="6660" y="7524"/>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7" name="Line 31">
              <a:extLst>
                <a:ext uri="{FF2B5EF4-FFF2-40B4-BE49-F238E27FC236}">
                  <a16:creationId xmlns:a16="http://schemas.microsoft.com/office/drawing/2014/main" id="{3D170E4D-369A-4EB1-A9DE-AB4FC1CDA583}"/>
                </a:ext>
              </a:extLst>
            </p:cNvPr>
            <p:cNvSpPr>
              <a:spLocks noChangeShapeType="1"/>
            </p:cNvSpPr>
            <p:nvPr/>
          </p:nvSpPr>
          <p:spPr bwMode="auto">
            <a:xfrm>
              <a:off x="6660" y="7836"/>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8" name="Line 32">
              <a:extLst>
                <a:ext uri="{FF2B5EF4-FFF2-40B4-BE49-F238E27FC236}">
                  <a16:creationId xmlns:a16="http://schemas.microsoft.com/office/drawing/2014/main" id="{C159C42E-ECD2-4125-BEBE-1C9E45361B60}"/>
                </a:ext>
              </a:extLst>
            </p:cNvPr>
            <p:cNvSpPr>
              <a:spLocks noChangeShapeType="1"/>
            </p:cNvSpPr>
            <p:nvPr/>
          </p:nvSpPr>
          <p:spPr bwMode="auto">
            <a:xfrm>
              <a:off x="6660" y="5652"/>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125" name="Group 33">
            <a:extLst>
              <a:ext uri="{FF2B5EF4-FFF2-40B4-BE49-F238E27FC236}">
                <a16:creationId xmlns:a16="http://schemas.microsoft.com/office/drawing/2014/main" id="{E38ED49E-8700-4B73-980C-799758F340BA}"/>
              </a:ext>
            </a:extLst>
          </p:cNvPr>
          <p:cNvGrpSpPr>
            <a:grpSpLocks/>
          </p:cNvGrpSpPr>
          <p:nvPr/>
        </p:nvGrpSpPr>
        <p:grpSpPr bwMode="auto">
          <a:xfrm>
            <a:off x="3514725" y="1912938"/>
            <a:ext cx="1020763" cy="2533650"/>
            <a:chOff x="4320" y="4716"/>
            <a:chExt cx="1260" cy="3588"/>
          </a:xfrm>
        </p:grpSpPr>
        <p:grpSp>
          <p:nvGrpSpPr>
            <p:cNvPr id="5179" name="Group 34">
              <a:extLst>
                <a:ext uri="{FF2B5EF4-FFF2-40B4-BE49-F238E27FC236}">
                  <a16:creationId xmlns:a16="http://schemas.microsoft.com/office/drawing/2014/main" id="{1049CDA5-F7D3-4E7A-8580-EE444A62F519}"/>
                </a:ext>
              </a:extLst>
            </p:cNvPr>
            <p:cNvGrpSpPr>
              <a:grpSpLocks/>
            </p:cNvGrpSpPr>
            <p:nvPr/>
          </p:nvGrpSpPr>
          <p:grpSpPr bwMode="auto">
            <a:xfrm>
              <a:off x="4320" y="4716"/>
              <a:ext cx="1260" cy="3588"/>
              <a:chOff x="9360" y="1284"/>
              <a:chExt cx="1260" cy="2028"/>
            </a:xfrm>
          </p:grpSpPr>
          <p:sp>
            <p:nvSpPr>
              <p:cNvPr id="5185" name="AutoShape 35">
                <a:extLst>
                  <a:ext uri="{FF2B5EF4-FFF2-40B4-BE49-F238E27FC236}">
                    <a16:creationId xmlns:a16="http://schemas.microsoft.com/office/drawing/2014/main" id="{080ACD27-834A-4CF0-9CCC-0A6E7239405F}"/>
                  </a:ext>
                </a:extLst>
              </p:cNvPr>
              <p:cNvSpPr>
                <a:spLocks noChangeArrowheads="1"/>
              </p:cNvSpPr>
              <p:nvPr/>
            </p:nvSpPr>
            <p:spPr bwMode="auto">
              <a:xfrm>
                <a:off x="9360" y="2376"/>
                <a:ext cx="1260" cy="936"/>
              </a:xfrm>
              <a:prstGeom prst="flowChartDocumen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186" name="AutoShape 36">
                <a:extLst>
                  <a:ext uri="{FF2B5EF4-FFF2-40B4-BE49-F238E27FC236}">
                    <a16:creationId xmlns:a16="http://schemas.microsoft.com/office/drawing/2014/main" id="{D7905F82-CCB5-4569-A1BA-47D71B1C8C70}"/>
                  </a:ext>
                </a:extLst>
              </p:cNvPr>
              <p:cNvSpPr>
                <a:spLocks noChangeArrowheads="1"/>
              </p:cNvSpPr>
              <p:nvPr/>
            </p:nvSpPr>
            <p:spPr bwMode="auto">
              <a:xfrm flipV="1">
                <a:off x="9360" y="1284"/>
                <a:ext cx="1260" cy="1092"/>
              </a:xfrm>
              <a:prstGeom prst="flowChartDocumen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187" name="Text Box 37">
                <a:extLst>
                  <a:ext uri="{FF2B5EF4-FFF2-40B4-BE49-F238E27FC236}">
                    <a16:creationId xmlns:a16="http://schemas.microsoft.com/office/drawing/2014/main" id="{D38C1741-7C4A-4E63-A762-90D460FD267C}"/>
                  </a:ext>
                </a:extLst>
              </p:cNvPr>
              <p:cNvSpPr txBox="1">
                <a:spLocks noChangeArrowheads="1"/>
              </p:cNvSpPr>
              <p:nvPr/>
            </p:nvSpPr>
            <p:spPr bwMode="auto">
              <a:xfrm>
                <a:off x="9360" y="1596"/>
                <a:ext cx="1260" cy="1404"/>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endParaRPr lang="en-US" altLang="zh-CN" sz="1200">
                  <a:solidFill>
                    <a:schemeClr val="accent2"/>
                  </a:solidFill>
                  <a:latin typeface="华文新魏" panose="02010800040101010101" pitchFamily="2" charset="-122"/>
                  <a:ea typeface="华文新魏" panose="02010800040101010101" pitchFamily="2" charset="-122"/>
                </a:endParaRP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f_flag</a:t>
                </a: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f_count</a:t>
                </a:r>
              </a:p>
              <a:p>
                <a:pPr algn="just" eaLnBrk="1" hangingPunct="1"/>
                <a:r>
                  <a:rPr lang="en-US" altLang="zh-CN" sz="1200">
                    <a:solidFill>
                      <a:schemeClr val="accent2"/>
                    </a:solidFill>
                    <a:ea typeface="华文新魏" panose="02010800040101010101" pitchFamily="2" charset="-122"/>
                  </a:rPr>
                  <a:t>…</a:t>
                </a:r>
                <a:endParaRPr lang="en-US" altLang="zh-CN" sz="1200">
                  <a:solidFill>
                    <a:schemeClr val="accent2"/>
                  </a:solidFill>
                  <a:latin typeface="华文新魏" panose="02010800040101010101" pitchFamily="2" charset="-122"/>
                  <a:ea typeface="华文新魏" panose="02010800040101010101" pitchFamily="2" charset="-122"/>
                </a:endParaRP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f_inode</a:t>
                </a:r>
              </a:p>
              <a:p>
                <a:pPr eaLnBrk="1" hangingPunct="1"/>
                <a:endParaRPr lang="en-US" altLang="zh-CN" sz="1200">
                  <a:solidFill>
                    <a:schemeClr val="accent2"/>
                  </a:solidFill>
                  <a:latin typeface="华文新魏" panose="02010800040101010101" pitchFamily="2" charset="-122"/>
                  <a:ea typeface="华文新魏" panose="02010800040101010101" pitchFamily="2" charset="-122"/>
                </a:endParaRPr>
              </a:p>
            </p:txBody>
          </p:sp>
        </p:grpSp>
        <p:sp>
          <p:nvSpPr>
            <p:cNvPr id="5180" name="Line 38">
              <a:extLst>
                <a:ext uri="{FF2B5EF4-FFF2-40B4-BE49-F238E27FC236}">
                  <a16:creationId xmlns:a16="http://schemas.microsoft.com/office/drawing/2014/main" id="{6D446925-FEE4-45EF-B7CF-FA59AAA4A2A1}"/>
                </a:ext>
              </a:extLst>
            </p:cNvPr>
            <p:cNvSpPr>
              <a:spLocks noChangeShapeType="1"/>
            </p:cNvSpPr>
            <p:nvPr/>
          </p:nvSpPr>
          <p:spPr bwMode="auto">
            <a:xfrm>
              <a:off x="4320" y="5652"/>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1" name="Line 39">
              <a:extLst>
                <a:ext uri="{FF2B5EF4-FFF2-40B4-BE49-F238E27FC236}">
                  <a16:creationId xmlns:a16="http://schemas.microsoft.com/office/drawing/2014/main" id="{D3D2DD39-7515-4637-BF24-4F6B8A98136B}"/>
                </a:ext>
              </a:extLst>
            </p:cNvPr>
            <p:cNvSpPr>
              <a:spLocks noChangeShapeType="1"/>
            </p:cNvSpPr>
            <p:nvPr/>
          </p:nvSpPr>
          <p:spPr bwMode="auto">
            <a:xfrm>
              <a:off x="4320" y="5964"/>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2" name="Line 40">
              <a:extLst>
                <a:ext uri="{FF2B5EF4-FFF2-40B4-BE49-F238E27FC236}">
                  <a16:creationId xmlns:a16="http://schemas.microsoft.com/office/drawing/2014/main" id="{78BB18D1-AF53-44C7-9B9E-79A13E1CD4D2}"/>
                </a:ext>
              </a:extLst>
            </p:cNvPr>
            <p:cNvSpPr>
              <a:spLocks noChangeShapeType="1"/>
            </p:cNvSpPr>
            <p:nvPr/>
          </p:nvSpPr>
          <p:spPr bwMode="auto">
            <a:xfrm>
              <a:off x="4320" y="6276"/>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3" name="Line 41">
              <a:extLst>
                <a:ext uri="{FF2B5EF4-FFF2-40B4-BE49-F238E27FC236}">
                  <a16:creationId xmlns:a16="http://schemas.microsoft.com/office/drawing/2014/main" id="{AFE4D64E-8A26-4E4F-B8D1-0A19A40DE16B}"/>
                </a:ext>
              </a:extLst>
            </p:cNvPr>
            <p:cNvSpPr>
              <a:spLocks noChangeShapeType="1"/>
            </p:cNvSpPr>
            <p:nvPr/>
          </p:nvSpPr>
          <p:spPr bwMode="auto">
            <a:xfrm>
              <a:off x="4320" y="6588"/>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4" name="Line 42">
              <a:extLst>
                <a:ext uri="{FF2B5EF4-FFF2-40B4-BE49-F238E27FC236}">
                  <a16:creationId xmlns:a16="http://schemas.microsoft.com/office/drawing/2014/main" id="{917AFF44-E9D1-44D2-B15F-9051114A08AE}"/>
                </a:ext>
              </a:extLst>
            </p:cNvPr>
            <p:cNvSpPr>
              <a:spLocks noChangeShapeType="1"/>
            </p:cNvSpPr>
            <p:nvPr/>
          </p:nvSpPr>
          <p:spPr bwMode="auto">
            <a:xfrm>
              <a:off x="4320" y="6900"/>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26" name="Line 43">
            <a:extLst>
              <a:ext uri="{FF2B5EF4-FFF2-40B4-BE49-F238E27FC236}">
                <a16:creationId xmlns:a16="http://schemas.microsoft.com/office/drawing/2014/main" id="{FD405CD9-57C6-48A9-BA78-0549767EEC0B}"/>
              </a:ext>
            </a:extLst>
          </p:cNvPr>
          <p:cNvSpPr>
            <a:spLocks noChangeShapeType="1"/>
          </p:cNvSpPr>
          <p:nvPr/>
        </p:nvSpPr>
        <p:spPr bwMode="auto">
          <a:xfrm>
            <a:off x="4535488" y="3344863"/>
            <a:ext cx="436562" cy="330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7" name="Line 47">
            <a:extLst>
              <a:ext uri="{FF2B5EF4-FFF2-40B4-BE49-F238E27FC236}">
                <a16:creationId xmlns:a16="http://schemas.microsoft.com/office/drawing/2014/main" id="{9F2A3C51-D1E5-46D1-AB9B-1E46576C5741}"/>
              </a:ext>
            </a:extLst>
          </p:cNvPr>
          <p:cNvSpPr>
            <a:spLocks noChangeShapeType="1"/>
          </p:cNvSpPr>
          <p:nvPr/>
        </p:nvSpPr>
        <p:spPr bwMode="auto">
          <a:xfrm>
            <a:off x="3076575" y="1031875"/>
            <a:ext cx="438150" cy="15414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5128" name="Group 91">
            <a:extLst>
              <a:ext uri="{FF2B5EF4-FFF2-40B4-BE49-F238E27FC236}">
                <a16:creationId xmlns:a16="http://schemas.microsoft.com/office/drawing/2014/main" id="{E2103208-B060-4CFF-AB1C-23544E191653}"/>
              </a:ext>
            </a:extLst>
          </p:cNvPr>
          <p:cNvGrpSpPr>
            <a:grpSpLocks/>
          </p:cNvGrpSpPr>
          <p:nvPr/>
        </p:nvGrpSpPr>
        <p:grpSpPr bwMode="auto">
          <a:xfrm>
            <a:off x="998538" y="260350"/>
            <a:ext cx="6305550" cy="1541463"/>
            <a:chOff x="629" y="164"/>
            <a:chExt cx="3972" cy="971"/>
          </a:xfrm>
        </p:grpSpPr>
        <p:grpSp>
          <p:nvGrpSpPr>
            <p:cNvPr id="5167" name="Group 11">
              <a:extLst>
                <a:ext uri="{FF2B5EF4-FFF2-40B4-BE49-F238E27FC236}">
                  <a16:creationId xmlns:a16="http://schemas.microsoft.com/office/drawing/2014/main" id="{AFEC1050-0784-4F51-9615-2AC2BEC5235E}"/>
                </a:ext>
              </a:extLst>
            </p:cNvPr>
            <p:cNvGrpSpPr>
              <a:grpSpLocks/>
            </p:cNvGrpSpPr>
            <p:nvPr/>
          </p:nvGrpSpPr>
          <p:grpSpPr bwMode="auto">
            <a:xfrm>
              <a:off x="1180" y="164"/>
              <a:ext cx="758" cy="902"/>
              <a:chOff x="9360" y="1284"/>
              <a:chExt cx="1260" cy="2028"/>
            </a:xfrm>
          </p:grpSpPr>
          <p:sp>
            <p:nvSpPr>
              <p:cNvPr id="5176" name="AutoShape 12">
                <a:extLst>
                  <a:ext uri="{FF2B5EF4-FFF2-40B4-BE49-F238E27FC236}">
                    <a16:creationId xmlns:a16="http://schemas.microsoft.com/office/drawing/2014/main" id="{A2D539D4-6456-4020-A28B-72C40A2603FC}"/>
                  </a:ext>
                </a:extLst>
              </p:cNvPr>
              <p:cNvSpPr>
                <a:spLocks noChangeArrowheads="1"/>
              </p:cNvSpPr>
              <p:nvPr/>
            </p:nvSpPr>
            <p:spPr bwMode="auto">
              <a:xfrm>
                <a:off x="9360" y="2376"/>
                <a:ext cx="1260" cy="936"/>
              </a:xfrm>
              <a:prstGeom prst="flowChartDocumen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177" name="AutoShape 13">
                <a:extLst>
                  <a:ext uri="{FF2B5EF4-FFF2-40B4-BE49-F238E27FC236}">
                    <a16:creationId xmlns:a16="http://schemas.microsoft.com/office/drawing/2014/main" id="{ECB02398-FA90-45EE-A451-54E0C088909A}"/>
                  </a:ext>
                </a:extLst>
              </p:cNvPr>
              <p:cNvSpPr>
                <a:spLocks noChangeArrowheads="1"/>
              </p:cNvSpPr>
              <p:nvPr/>
            </p:nvSpPr>
            <p:spPr bwMode="auto">
              <a:xfrm flipV="1">
                <a:off x="9360" y="1284"/>
                <a:ext cx="1260" cy="1092"/>
              </a:xfrm>
              <a:prstGeom prst="flowChartDocumen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178" name="Text Box 14">
                <a:extLst>
                  <a:ext uri="{FF2B5EF4-FFF2-40B4-BE49-F238E27FC236}">
                    <a16:creationId xmlns:a16="http://schemas.microsoft.com/office/drawing/2014/main" id="{583188EA-C437-462D-9433-3CED6F4F3AE7}"/>
                  </a:ext>
                </a:extLst>
              </p:cNvPr>
              <p:cNvSpPr txBox="1">
                <a:spLocks noChangeArrowheads="1"/>
              </p:cNvSpPr>
              <p:nvPr/>
            </p:nvSpPr>
            <p:spPr bwMode="auto">
              <a:xfrm>
                <a:off x="9360" y="1596"/>
                <a:ext cx="1260" cy="1404"/>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endParaRPr lang="en-US" altLang="zh-CN" sz="1200">
                  <a:solidFill>
                    <a:schemeClr val="accent2"/>
                  </a:solidFill>
                  <a:latin typeface="华文新魏" panose="02010800040101010101" pitchFamily="2" charset="-122"/>
                  <a:ea typeface="华文新魏" panose="02010800040101010101" pitchFamily="2" charset="-122"/>
                </a:endParaRP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 </a:t>
                </a: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file</a:t>
                </a:r>
                <a:r>
                  <a:rPr lang="zh-CN" altLang="en-US" sz="1200">
                    <a:solidFill>
                      <a:schemeClr val="accent2"/>
                    </a:solidFill>
                    <a:latin typeface="华文新魏" panose="02010800040101010101" pitchFamily="2" charset="-122"/>
                    <a:ea typeface="华文新魏" panose="02010800040101010101" pitchFamily="2" charset="-122"/>
                  </a:rPr>
                  <a:t>的指针</a:t>
                </a:r>
                <a:r>
                  <a:rPr lang="en-US" altLang="zh-CN" sz="1200">
                    <a:solidFill>
                      <a:schemeClr val="accent2"/>
                    </a:solidFill>
                    <a:latin typeface="华文新魏" panose="02010800040101010101" pitchFamily="2" charset="-122"/>
                    <a:ea typeface="华文新魏" panose="02010800040101010101" pitchFamily="2" charset="-122"/>
                  </a:rPr>
                  <a:t>fp</a:t>
                </a: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  </a:t>
                </a:r>
                <a:r>
                  <a:rPr lang="en-US" altLang="zh-CN" sz="1200">
                    <a:solidFill>
                      <a:schemeClr val="accent2"/>
                    </a:solidFill>
                    <a:ea typeface="华文新魏" panose="02010800040101010101" pitchFamily="2" charset="-122"/>
                  </a:rPr>
                  <a:t>…</a:t>
                </a:r>
                <a:endParaRPr lang="en-US" altLang="zh-CN" sz="1200">
                  <a:solidFill>
                    <a:schemeClr val="accent2"/>
                  </a:solidFill>
                  <a:latin typeface="华文新魏" panose="02010800040101010101" pitchFamily="2" charset="-122"/>
                  <a:ea typeface="华文新魏" panose="02010800040101010101" pitchFamily="2" charset="-122"/>
                </a:endParaRPr>
              </a:p>
            </p:txBody>
          </p:sp>
        </p:grpSp>
        <p:sp>
          <p:nvSpPr>
            <p:cNvPr id="5168" name="Line 44">
              <a:extLst>
                <a:ext uri="{FF2B5EF4-FFF2-40B4-BE49-F238E27FC236}">
                  <a16:creationId xmlns:a16="http://schemas.microsoft.com/office/drawing/2014/main" id="{72E95D95-2179-4EA8-BFD9-66B9B81D72DF}"/>
                </a:ext>
              </a:extLst>
            </p:cNvPr>
            <p:cNvSpPr>
              <a:spLocks noChangeShapeType="1"/>
            </p:cNvSpPr>
            <p:nvPr/>
          </p:nvSpPr>
          <p:spPr bwMode="auto">
            <a:xfrm>
              <a:off x="1180" y="442"/>
              <a:ext cx="75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9" name="Line 45">
              <a:extLst>
                <a:ext uri="{FF2B5EF4-FFF2-40B4-BE49-F238E27FC236}">
                  <a16:creationId xmlns:a16="http://schemas.microsoft.com/office/drawing/2014/main" id="{E09993C5-B74C-4C4F-9617-84713313FD41}"/>
                </a:ext>
              </a:extLst>
            </p:cNvPr>
            <p:cNvSpPr>
              <a:spLocks noChangeShapeType="1"/>
            </p:cNvSpPr>
            <p:nvPr/>
          </p:nvSpPr>
          <p:spPr bwMode="auto">
            <a:xfrm>
              <a:off x="1180" y="580"/>
              <a:ext cx="75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0" name="Line 46">
              <a:extLst>
                <a:ext uri="{FF2B5EF4-FFF2-40B4-BE49-F238E27FC236}">
                  <a16:creationId xmlns:a16="http://schemas.microsoft.com/office/drawing/2014/main" id="{B068FBA2-4A13-4197-A54A-DC7B45DF515C}"/>
                </a:ext>
              </a:extLst>
            </p:cNvPr>
            <p:cNvSpPr>
              <a:spLocks noChangeShapeType="1"/>
            </p:cNvSpPr>
            <p:nvPr/>
          </p:nvSpPr>
          <p:spPr bwMode="auto">
            <a:xfrm>
              <a:off x="1180" y="719"/>
              <a:ext cx="75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 name="Line 48">
              <a:extLst>
                <a:ext uri="{FF2B5EF4-FFF2-40B4-BE49-F238E27FC236}">
                  <a16:creationId xmlns:a16="http://schemas.microsoft.com/office/drawing/2014/main" id="{90BBA01B-6B37-49F3-BE51-A523715E020A}"/>
                </a:ext>
              </a:extLst>
            </p:cNvPr>
            <p:cNvSpPr>
              <a:spLocks noChangeShapeType="1"/>
            </p:cNvSpPr>
            <p:nvPr/>
          </p:nvSpPr>
          <p:spPr bwMode="auto">
            <a:xfrm>
              <a:off x="1204" y="1135"/>
              <a:ext cx="3306"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172" name="AutoShape 49">
              <a:extLst>
                <a:ext uri="{FF2B5EF4-FFF2-40B4-BE49-F238E27FC236}">
                  <a16:creationId xmlns:a16="http://schemas.microsoft.com/office/drawing/2014/main" id="{54067803-4841-4A75-80EA-149542933003}"/>
                </a:ext>
              </a:extLst>
            </p:cNvPr>
            <p:cNvSpPr>
              <a:spLocks noChangeArrowheads="1"/>
            </p:cNvSpPr>
            <p:nvPr/>
          </p:nvSpPr>
          <p:spPr bwMode="auto">
            <a:xfrm>
              <a:off x="2122" y="164"/>
              <a:ext cx="735" cy="347"/>
            </a:xfrm>
            <a:prstGeom prst="wedgeRectCallout">
              <a:avLst>
                <a:gd name="adj1" fmla="val -78611"/>
                <a:gd name="adj2" fmla="val 8972"/>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a:solidFill>
                    <a:schemeClr val="accent2"/>
                  </a:solidFill>
                  <a:latin typeface="华文新魏" panose="02010800040101010101" pitchFamily="2" charset="-122"/>
                  <a:ea typeface="华文新魏" panose="02010800040101010101" pitchFamily="2" charset="-122"/>
                </a:rPr>
                <a:t>用户打开文件表</a:t>
              </a:r>
              <a:r>
                <a:rPr lang="en-US" altLang="zh-CN" sz="1200">
                  <a:solidFill>
                    <a:schemeClr val="accent2"/>
                  </a:solidFill>
                  <a:latin typeface="华文新魏" panose="02010800040101010101" pitchFamily="2" charset="-122"/>
                  <a:ea typeface="华文新魏" panose="02010800040101010101" pitchFamily="2" charset="-122"/>
                </a:rPr>
                <a:t>files_struct</a:t>
              </a:r>
            </a:p>
          </p:txBody>
        </p:sp>
        <p:sp>
          <p:nvSpPr>
            <p:cNvPr id="5173" name="Text Box 50">
              <a:extLst>
                <a:ext uri="{FF2B5EF4-FFF2-40B4-BE49-F238E27FC236}">
                  <a16:creationId xmlns:a16="http://schemas.microsoft.com/office/drawing/2014/main" id="{E352E4DD-C7C1-40B3-AB71-F919C5B54650}"/>
                </a:ext>
              </a:extLst>
            </p:cNvPr>
            <p:cNvSpPr txBox="1">
              <a:spLocks noChangeArrowheads="1"/>
            </p:cNvSpPr>
            <p:nvPr/>
          </p:nvSpPr>
          <p:spPr bwMode="auto">
            <a:xfrm>
              <a:off x="629" y="511"/>
              <a:ext cx="431" cy="27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noProof="1">
                  <a:solidFill>
                    <a:schemeClr val="accent2"/>
                  </a:solidFill>
                  <a:latin typeface="华文新魏" panose="02010800040101010101" pitchFamily="2" charset="-122"/>
                  <a:ea typeface="华文新魏" panose="02010800040101010101" pitchFamily="2" charset="-122"/>
                </a:rPr>
                <a:t>文件描述符</a:t>
              </a:r>
              <a:r>
                <a:rPr lang="en-US" altLang="zh-CN" sz="1200" noProof="1">
                  <a:solidFill>
                    <a:schemeClr val="accent2"/>
                  </a:solidFill>
                  <a:latin typeface="华文新魏" panose="02010800040101010101" pitchFamily="2" charset="-122"/>
                  <a:ea typeface="华文新魏" panose="02010800040101010101" pitchFamily="2" charset="-122"/>
                </a:rPr>
                <a:t>fd</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74" name="Line 51">
              <a:extLst>
                <a:ext uri="{FF2B5EF4-FFF2-40B4-BE49-F238E27FC236}">
                  <a16:creationId xmlns:a16="http://schemas.microsoft.com/office/drawing/2014/main" id="{B3375838-81A7-44D2-ADBB-B985F0F748F4}"/>
                </a:ext>
              </a:extLst>
            </p:cNvPr>
            <p:cNvSpPr>
              <a:spLocks noChangeShapeType="1"/>
            </p:cNvSpPr>
            <p:nvPr/>
          </p:nvSpPr>
          <p:spPr bwMode="auto">
            <a:xfrm>
              <a:off x="996" y="650"/>
              <a:ext cx="18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75" name="Text Box 52">
              <a:extLst>
                <a:ext uri="{FF2B5EF4-FFF2-40B4-BE49-F238E27FC236}">
                  <a16:creationId xmlns:a16="http://schemas.microsoft.com/office/drawing/2014/main" id="{E3B9D897-EEE3-4608-98E8-6BB4B5CEB926}"/>
                </a:ext>
              </a:extLst>
            </p:cNvPr>
            <p:cNvSpPr txBox="1">
              <a:spLocks noChangeArrowheads="1"/>
            </p:cNvSpPr>
            <p:nvPr/>
          </p:nvSpPr>
          <p:spPr bwMode="auto">
            <a:xfrm>
              <a:off x="3959" y="858"/>
              <a:ext cx="642" cy="20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noProof="1">
                  <a:solidFill>
                    <a:schemeClr val="accent2"/>
                  </a:solidFill>
                  <a:latin typeface="华文新魏" panose="02010800040101010101" pitchFamily="2" charset="-122"/>
                  <a:ea typeface="华文新魏" panose="02010800040101010101" pitchFamily="2" charset="-122"/>
                </a:rPr>
                <a:t>用户空间</a:t>
              </a:r>
              <a:endParaRPr lang="zh-CN" altLang="en-US" sz="1200">
                <a:solidFill>
                  <a:schemeClr val="accent2"/>
                </a:solidFill>
                <a:latin typeface="华文新魏" panose="02010800040101010101" pitchFamily="2" charset="-122"/>
                <a:ea typeface="华文新魏" panose="02010800040101010101" pitchFamily="2" charset="-122"/>
              </a:endParaRPr>
            </a:p>
          </p:txBody>
        </p:sp>
      </p:grpSp>
      <p:sp>
        <p:nvSpPr>
          <p:cNvPr id="5129" name="Text Box 53">
            <a:extLst>
              <a:ext uri="{FF2B5EF4-FFF2-40B4-BE49-F238E27FC236}">
                <a16:creationId xmlns:a16="http://schemas.microsoft.com/office/drawing/2014/main" id="{CF5F5F27-D467-4F1F-A515-AD06667343CA}"/>
              </a:ext>
            </a:extLst>
          </p:cNvPr>
          <p:cNvSpPr txBox="1">
            <a:spLocks noChangeArrowheads="1"/>
          </p:cNvSpPr>
          <p:nvPr/>
        </p:nvSpPr>
        <p:spPr bwMode="auto">
          <a:xfrm>
            <a:off x="6284913" y="1912938"/>
            <a:ext cx="1019175" cy="330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noProof="1">
                <a:solidFill>
                  <a:schemeClr val="accent2"/>
                </a:solidFill>
                <a:latin typeface="华文新魏" panose="02010800040101010101" pitchFamily="2" charset="-122"/>
                <a:ea typeface="华文新魏" panose="02010800040101010101" pitchFamily="2" charset="-122"/>
              </a:rPr>
              <a:t>内核空间</a:t>
            </a:r>
            <a:endParaRPr lang="zh-CN" altLang="en-US" sz="1200">
              <a:solidFill>
                <a:schemeClr val="accent2"/>
              </a:solidFill>
              <a:latin typeface="华文新魏" panose="02010800040101010101" pitchFamily="2" charset="-122"/>
              <a:ea typeface="华文新魏" panose="02010800040101010101" pitchFamily="2" charset="-122"/>
            </a:endParaRPr>
          </a:p>
        </p:txBody>
      </p:sp>
      <p:sp>
        <p:nvSpPr>
          <p:cNvPr id="5130" name="AutoShape 54">
            <a:extLst>
              <a:ext uri="{FF2B5EF4-FFF2-40B4-BE49-F238E27FC236}">
                <a16:creationId xmlns:a16="http://schemas.microsoft.com/office/drawing/2014/main" id="{96EDAA3D-4068-4792-9928-D439503B064E}"/>
              </a:ext>
            </a:extLst>
          </p:cNvPr>
          <p:cNvSpPr>
            <a:spLocks noChangeArrowheads="1"/>
          </p:cNvSpPr>
          <p:nvPr/>
        </p:nvSpPr>
        <p:spPr bwMode="auto">
          <a:xfrm>
            <a:off x="3514725" y="1141413"/>
            <a:ext cx="1166813" cy="441325"/>
          </a:xfrm>
          <a:prstGeom prst="wedgeRectCallout">
            <a:avLst>
              <a:gd name="adj1" fmla="val -41111"/>
              <a:gd name="adj2" fmla="val 130931"/>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a:solidFill>
                  <a:schemeClr val="accent2"/>
                </a:solidFill>
                <a:latin typeface="华文新魏" panose="02010800040101010101" pitchFamily="2" charset="-122"/>
                <a:ea typeface="华文新魏" panose="02010800040101010101" pitchFamily="2" charset="-122"/>
              </a:rPr>
              <a:t>系统打开文件表</a:t>
            </a:r>
            <a:r>
              <a:rPr lang="en-US" altLang="zh-CN" sz="1200">
                <a:solidFill>
                  <a:schemeClr val="accent2"/>
                </a:solidFill>
                <a:latin typeface="华文新魏" panose="02010800040101010101" pitchFamily="2" charset="-122"/>
                <a:ea typeface="华文新魏" panose="02010800040101010101" pitchFamily="2" charset="-122"/>
              </a:rPr>
              <a:t>file_struct</a:t>
            </a:r>
          </a:p>
        </p:txBody>
      </p:sp>
      <p:sp>
        <p:nvSpPr>
          <p:cNvPr id="5131" name="Text Box 55">
            <a:extLst>
              <a:ext uri="{FF2B5EF4-FFF2-40B4-BE49-F238E27FC236}">
                <a16:creationId xmlns:a16="http://schemas.microsoft.com/office/drawing/2014/main" id="{F5512F16-ED7E-4FED-9718-445CB27B4066}"/>
              </a:ext>
            </a:extLst>
          </p:cNvPr>
          <p:cNvSpPr txBox="1">
            <a:spLocks noChangeArrowheads="1"/>
          </p:cNvSpPr>
          <p:nvPr/>
        </p:nvSpPr>
        <p:spPr bwMode="auto">
          <a:xfrm>
            <a:off x="2347913" y="2794000"/>
            <a:ext cx="1020762" cy="4413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noProof="1">
                <a:solidFill>
                  <a:schemeClr val="accent2"/>
                </a:solidFill>
                <a:latin typeface="华文新魏" panose="02010800040101010101" pitchFamily="2" charset="-122"/>
                <a:ea typeface="华文新魏" panose="02010800040101010101" pitchFamily="2" charset="-122"/>
              </a:rPr>
              <a:t>一个打开</a:t>
            </a:r>
          </a:p>
          <a:p>
            <a:pPr eaLnBrk="1" hangingPunct="1"/>
            <a:r>
              <a:rPr lang="zh-CN" altLang="en-US" sz="1200" noProof="1">
                <a:solidFill>
                  <a:schemeClr val="accent2"/>
                </a:solidFill>
                <a:latin typeface="华文新魏" panose="02010800040101010101" pitchFamily="2" charset="-122"/>
                <a:ea typeface="华文新魏" panose="02010800040101010101" pitchFamily="2" charset="-122"/>
              </a:rPr>
              <a:t>文件的</a:t>
            </a:r>
            <a:r>
              <a:rPr lang="en-US" altLang="zh-CN" sz="1200" noProof="1">
                <a:solidFill>
                  <a:schemeClr val="accent2"/>
                </a:solidFill>
                <a:latin typeface="华文新魏" panose="02010800040101010101" pitchFamily="2" charset="-122"/>
                <a:ea typeface="华文新魏" panose="02010800040101010101" pitchFamily="2" charset="-122"/>
              </a:rPr>
              <a:t>file</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32" name="AutoShape 56">
            <a:extLst>
              <a:ext uri="{FF2B5EF4-FFF2-40B4-BE49-F238E27FC236}">
                <a16:creationId xmlns:a16="http://schemas.microsoft.com/office/drawing/2014/main" id="{97D1906E-5F7A-40E3-92F2-F7C8B67ACDCF}"/>
              </a:ext>
            </a:extLst>
          </p:cNvPr>
          <p:cNvSpPr>
            <a:spLocks/>
          </p:cNvSpPr>
          <p:nvPr/>
        </p:nvSpPr>
        <p:spPr bwMode="auto">
          <a:xfrm>
            <a:off x="3222625" y="2573338"/>
            <a:ext cx="292100" cy="881062"/>
          </a:xfrm>
          <a:prstGeom prst="leftBrace">
            <a:avLst>
              <a:gd name="adj1" fmla="val 25136"/>
              <a:gd name="adj2" fmla="val 50000"/>
            </a:avLst>
          </a:prstGeom>
          <a:solidFill>
            <a:schemeClr val="accent1"/>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133" name="Text Box 57">
            <a:extLst>
              <a:ext uri="{FF2B5EF4-FFF2-40B4-BE49-F238E27FC236}">
                <a16:creationId xmlns:a16="http://schemas.microsoft.com/office/drawing/2014/main" id="{ED1A4853-D12A-45B7-9D4D-D10BC89BBDD4}"/>
              </a:ext>
            </a:extLst>
          </p:cNvPr>
          <p:cNvSpPr txBox="1">
            <a:spLocks noChangeArrowheads="1"/>
          </p:cNvSpPr>
          <p:nvPr/>
        </p:nvSpPr>
        <p:spPr bwMode="auto">
          <a:xfrm>
            <a:off x="6284913" y="3784600"/>
            <a:ext cx="874712" cy="4413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noProof="1">
                <a:solidFill>
                  <a:schemeClr val="accent2"/>
                </a:solidFill>
                <a:latin typeface="华文新魏" panose="02010800040101010101" pitchFamily="2" charset="-122"/>
                <a:ea typeface="华文新魏" panose="02010800040101010101" pitchFamily="2" charset="-122"/>
              </a:rPr>
              <a:t>活动</a:t>
            </a:r>
            <a:r>
              <a:rPr lang="en-US" altLang="zh-CN" sz="1200" noProof="1">
                <a:solidFill>
                  <a:schemeClr val="accent2"/>
                </a:solidFill>
                <a:latin typeface="华文新魏" panose="02010800040101010101" pitchFamily="2" charset="-122"/>
                <a:ea typeface="华文新魏" panose="02010800040101010101" pitchFamily="2" charset="-122"/>
              </a:rPr>
              <a:t>inode</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34" name="AutoShape 58">
            <a:extLst>
              <a:ext uri="{FF2B5EF4-FFF2-40B4-BE49-F238E27FC236}">
                <a16:creationId xmlns:a16="http://schemas.microsoft.com/office/drawing/2014/main" id="{D6A51575-3997-4320-B1B6-FE12B6B6E01D}"/>
              </a:ext>
            </a:extLst>
          </p:cNvPr>
          <p:cNvSpPr>
            <a:spLocks/>
          </p:cNvSpPr>
          <p:nvPr/>
        </p:nvSpPr>
        <p:spPr bwMode="auto">
          <a:xfrm flipH="1">
            <a:off x="5992813" y="3565525"/>
            <a:ext cx="292100" cy="881063"/>
          </a:xfrm>
          <a:prstGeom prst="leftBrace">
            <a:avLst>
              <a:gd name="adj1" fmla="val 25136"/>
              <a:gd name="adj2" fmla="val 50000"/>
            </a:avLst>
          </a:prstGeom>
          <a:solidFill>
            <a:schemeClr val="accent1"/>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135" name="AutoShape 59">
            <a:extLst>
              <a:ext uri="{FF2B5EF4-FFF2-40B4-BE49-F238E27FC236}">
                <a16:creationId xmlns:a16="http://schemas.microsoft.com/office/drawing/2014/main" id="{4BD66A38-F451-476A-B38A-EFB82B28FABD}"/>
              </a:ext>
            </a:extLst>
          </p:cNvPr>
          <p:cNvSpPr>
            <a:spLocks/>
          </p:cNvSpPr>
          <p:nvPr/>
        </p:nvSpPr>
        <p:spPr bwMode="auto">
          <a:xfrm flipH="1">
            <a:off x="5992813" y="2352675"/>
            <a:ext cx="292100" cy="992188"/>
          </a:xfrm>
          <a:prstGeom prst="leftBrace">
            <a:avLst>
              <a:gd name="adj1" fmla="val 28306"/>
              <a:gd name="adj2" fmla="val 50000"/>
            </a:avLst>
          </a:prstGeom>
          <a:solidFill>
            <a:schemeClr val="accent1"/>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136" name="Text Box 60">
            <a:extLst>
              <a:ext uri="{FF2B5EF4-FFF2-40B4-BE49-F238E27FC236}">
                <a16:creationId xmlns:a16="http://schemas.microsoft.com/office/drawing/2014/main" id="{AE6F2628-EBAA-4426-8932-B9222AC5BBBA}"/>
              </a:ext>
            </a:extLst>
          </p:cNvPr>
          <p:cNvSpPr txBox="1">
            <a:spLocks noChangeArrowheads="1"/>
          </p:cNvSpPr>
          <p:nvPr/>
        </p:nvSpPr>
        <p:spPr bwMode="auto">
          <a:xfrm>
            <a:off x="6284913" y="2684463"/>
            <a:ext cx="874712" cy="4397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noProof="1">
                <a:solidFill>
                  <a:schemeClr val="accent2"/>
                </a:solidFill>
                <a:latin typeface="华文新魏" panose="02010800040101010101" pitchFamily="2" charset="-122"/>
                <a:ea typeface="华文新魏" panose="02010800040101010101" pitchFamily="2" charset="-122"/>
              </a:rPr>
              <a:t>活动</a:t>
            </a:r>
            <a:r>
              <a:rPr lang="en-US" altLang="zh-CN" sz="1200" noProof="1">
                <a:solidFill>
                  <a:schemeClr val="accent2"/>
                </a:solidFill>
                <a:latin typeface="华文新魏" panose="02010800040101010101" pitchFamily="2" charset="-122"/>
                <a:ea typeface="华文新魏" panose="02010800040101010101" pitchFamily="2" charset="-122"/>
              </a:rPr>
              <a:t>inode</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37" name="AutoShape 61">
            <a:extLst>
              <a:ext uri="{FF2B5EF4-FFF2-40B4-BE49-F238E27FC236}">
                <a16:creationId xmlns:a16="http://schemas.microsoft.com/office/drawing/2014/main" id="{7863FBC4-3242-42C9-B40E-EBF4597E08CE}"/>
              </a:ext>
            </a:extLst>
          </p:cNvPr>
          <p:cNvSpPr>
            <a:spLocks noChangeArrowheads="1"/>
          </p:cNvSpPr>
          <p:nvPr/>
        </p:nvSpPr>
        <p:spPr bwMode="auto">
          <a:xfrm>
            <a:off x="4972050" y="1141413"/>
            <a:ext cx="1020763" cy="441325"/>
          </a:xfrm>
          <a:prstGeom prst="wedgeRectCallout">
            <a:avLst>
              <a:gd name="adj1" fmla="val -39843"/>
              <a:gd name="adj2" fmla="val 130931"/>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a:solidFill>
                  <a:schemeClr val="accent2"/>
                </a:solidFill>
                <a:latin typeface="华文新魏" panose="02010800040101010101" pitchFamily="2" charset="-122"/>
                <a:ea typeface="华文新魏" panose="02010800040101010101" pitchFamily="2" charset="-122"/>
              </a:rPr>
              <a:t>主存活动</a:t>
            </a:r>
            <a:r>
              <a:rPr lang="en-US" altLang="zh-CN" sz="1200">
                <a:solidFill>
                  <a:schemeClr val="accent2"/>
                </a:solidFill>
                <a:latin typeface="华文新魏" panose="02010800040101010101" pitchFamily="2" charset="-122"/>
                <a:ea typeface="华文新魏" panose="02010800040101010101" pitchFamily="2" charset="-122"/>
              </a:rPr>
              <a:t>inode</a:t>
            </a:r>
            <a:r>
              <a:rPr lang="zh-CN" altLang="en-US" sz="1200">
                <a:solidFill>
                  <a:schemeClr val="accent2"/>
                </a:solidFill>
                <a:latin typeface="华文新魏" panose="02010800040101010101" pitchFamily="2" charset="-122"/>
                <a:ea typeface="华文新魏" panose="02010800040101010101" pitchFamily="2" charset="-122"/>
              </a:rPr>
              <a:t>表</a:t>
            </a:r>
          </a:p>
        </p:txBody>
      </p:sp>
      <p:sp>
        <p:nvSpPr>
          <p:cNvPr id="5138" name="Line 62">
            <a:extLst>
              <a:ext uri="{FF2B5EF4-FFF2-40B4-BE49-F238E27FC236}">
                <a16:creationId xmlns:a16="http://schemas.microsoft.com/office/drawing/2014/main" id="{4247FD03-0436-46FE-8022-4839F3982890}"/>
              </a:ext>
            </a:extLst>
          </p:cNvPr>
          <p:cNvSpPr>
            <a:spLocks noChangeShapeType="1"/>
          </p:cNvSpPr>
          <p:nvPr/>
        </p:nvSpPr>
        <p:spPr bwMode="auto">
          <a:xfrm>
            <a:off x="1619250" y="4886325"/>
            <a:ext cx="5976938"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139" name="Line 63">
            <a:extLst>
              <a:ext uri="{FF2B5EF4-FFF2-40B4-BE49-F238E27FC236}">
                <a16:creationId xmlns:a16="http://schemas.microsoft.com/office/drawing/2014/main" id="{8BACBF17-6D89-4C49-9AD1-20B059035D1B}"/>
              </a:ext>
            </a:extLst>
          </p:cNvPr>
          <p:cNvSpPr>
            <a:spLocks noChangeShapeType="1"/>
          </p:cNvSpPr>
          <p:nvPr/>
        </p:nvSpPr>
        <p:spPr bwMode="auto">
          <a:xfrm flipH="1">
            <a:off x="4097338" y="3675063"/>
            <a:ext cx="874712" cy="1543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0" name="Line 64">
            <a:extLst>
              <a:ext uri="{FF2B5EF4-FFF2-40B4-BE49-F238E27FC236}">
                <a16:creationId xmlns:a16="http://schemas.microsoft.com/office/drawing/2014/main" id="{920A7A84-BD61-4171-96A3-3564DC2630E0}"/>
              </a:ext>
            </a:extLst>
          </p:cNvPr>
          <p:cNvSpPr>
            <a:spLocks noChangeShapeType="1"/>
          </p:cNvSpPr>
          <p:nvPr/>
        </p:nvSpPr>
        <p:spPr bwMode="auto">
          <a:xfrm flipH="1">
            <a:off x="5992813" y="4335463"/>
            <a:ext cx="436562" cy="8826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1" name="Line 65">
            <a:extLst>
              <a:ext uri="{FF2B5EF4-FFF2-40B4-BE49-F238E27FC236}">
                <a16:creationId xmlns:a16="http://schemas.microsoft.com/office/drawing/2014/main" id="{3E017A64-A8D8-4D64-BB1D-667BF608E7ED}"/>
              </a:ext>
            </a:extLst>
          </p:cNvPr>
          <p:cNvSpPr>
            <a:spLocks noChangeShapeType="1"/>
          </p:cNvSpPr>
          <p:nvPr/>
        </p:nvSpPr>
        <p:spPr bwMode="auto">
          <a:xfrm>
            <a:off x="5992813" y="4335463"/>
            <a:ext cx="4365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42" name="Group 92">
            <a:extLst>
              <a:ext uri="{FF2B5EF4-FFF2-40B4-BE49-F238E27FC236}">
                <a16:creationId xmlns:a16="http://schemas.microsoft.com/office/drawing/2014/main" id="{98FE4F62-B54A-43EB-AC98-16E2F9180261}"/>
              </a:ext>
            </a:extLst>
          </p:cNvPr>
          <p:cNvGrpSpPr>
            <a:grpSpLocks/>
          </p:cNvGrpSpPr>
          <p:nvPr/>
        </p:nvGrpSpPr>
        <p:grpSpPr bwMode="auto">
          <a:xfrm>
            <a:off x="1036638" y="4886325"/>
            <a:ext cx="6559550" cy="1433513"/>
            <a:chOff x="653" y="3078"/>
            <a:chExt cx="4132" cy="903"/>
          </a:xfrm>
        </p:grpSpPr>
        <p:sp>
          <p:nvSpPr>
            <p:cNvPr id="5143" name="Text Box 9">
              <a:extLst>
                <a:ext uri="{FF2B5EF4-FFF2-40B4-BE49-F238E27FC236}">
                  <a16:creationId xmlns:a16="http://schemas.microsoft.com/office/drawing/2014/main" id="{D7945B7D-5015-4499-B73B-85E2B39C6ADA}"/>
                </a:ext>
              </a:extLst>
            </p:cNvPr>
            <p:cNvSpPr txBox="1">
              <a:spLocks noChangeArrowheads="1"/>
            </p:cNvSpPr>
            <p:nvPr/>
          </p:nvSpPr>
          <p:spPr bwMode="auto">
            <a:xfrm>
              <a:off x="928" y="3078"/>
              <a:ext cx="368" cy="209"/>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noProof="1">
                  <a:solidFill>
                    <a:schemeClr val="accent2"/>
                  </a:solidFill>
                  <a:latin typeface="华文新魏" panose="02010800040101010101" pitchFamily="2" charset="-122"/>
                  <a:ea typeface="华文新魏" panose="02010800040101010101" pitchFamily="2" charset="-122"/>
                </a:rPr>
                <a:t>磁盘</a:t>
              </a:r>
              <a:endParaRPr lang="zh-CN" altLang="en-US" sz="1200">
                <a:solidFill>
                  <a:schemeClr val="accent2"/>
                </a:solidFill>
                <a:latin typeface="华文新魏" panose="02010800040101010101" pitchFamily="2" charset="-122"/>
                <a:ea typeface="华文新魏" panose="02010800040101010101" pitchFamily="2" charset="-122"/>
              </a:endParaRPr>
            </a:p>
          </p:txBody>
        </p:sp>
        <p:sp>
          <p:nvSpPr>
            <p:cNvPr id="5144" name="Text Box 67">
              <a:extLst>
                <a:ext uri="{FF2B5EF4-FFF2-40B4-BE49-F238E27FC236}">
                  <a16:creationId xmlns:a16="http://schemas.microsoft.com/office/drawing/2014/main" id="{5E98B1FC-E5EF-49DE-9DE6-184712639750}"/>
                </a:ext>
              </a:extLst>
            </p:cNvPr>
            <p:cNvSpPr txBox="1">
              <a:spLocks noChangeArrowheads="1"/>
            </p:cNvSpPr>
            <p:nvPr/>
          </p:nvSpPr>
          <p:spPr bwMode="auto">
            <a:xfrm>
              <a:off x="653" y="3287"/>
              <a:ext cx="643" cy="208"/>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noProof="1">
                  <a:solidFill>
                    <a:schemeClr val="accent2"/>
                  </a:solidFill>
                  <a:latin typeface="华文新魏" panose="02010800040101010101" pitchFamily="2" charset="-122"/>
                  <a:ea typeface="华文新魏" panose="02010800040101010101" pitchFamily="2" charset="-122"/>
                </a:rPr>
                <a:t>磁盘文件卷</a:t>
              </a:r>
              <a:endParaRPr lang="zh-CN" altLang="en-US" sz="1200">
                <a:solidFill>
                  <a:schemeClr val="accent2"/>
                </a:solidFill>
                <a:latin typeface="华文新魏" panose="02010800040101010101" pitchFamily="2" charset="-122"/>
                <a:ea typeface="华文新魏" panose="02010800040101010101" pitchFamily="2" charset="-122"/>
              </a:endParaRPr>
            </a:p>
          </p:txBody>
        </p:sp>
        <p:grpSp>
          <p:nvGrpSpPr>
            <p:cNvPr id="5145" name="Group 68">
              <a:extLst>
                <a:ext uri="{FF2B5EF4-FFF2-40B4-BE49-F238E27FC236}">
                  <a16:creationId xmlns:a16="http://schemas.microsoft.com/office/drawing/2014/main" id="{4C0DFFEE-DD64-490C-B58F-0B8D0E1F2F7D}"/>
                </a:ext>
              </a:extLst>
            </p:cNvPr>
            <p:cNvGrpSpPr>
              <a:grpSpLocks/>
            </p:cNvGrpSpPr>
            <p:nvPr/>
          </p:nvGrpSpPr>
          <p:grpSpPr bwMode="auto">
            <a:xfrm>
              <a:off x="1296" y="3287"/>
              <a:ext cx="3489" cy="208"/>
              <a:chOff x="3060" y="9240"/>
              <a:chExt cx="6480" cy="468"/>
            </a:xfrm>
          </p:grpSpPr>
          <p:sp>
            <p:nvSpPr>
              <p:cNvPr id="5153" name="Text Box 69">
                <a:extLst>
                  <a:ext uri="{FF2B5EF4-FFF2-40B4-BE49-F238E27FC236}">
                    <a16:creationId xmlns:a16="http://schemas.microsoft.com/office/drawing/2014/main" id="{B8F7573D-3E74-4524-B660-8E92AC14283B}"/>
                  </a:ext>
                </a:extLst>
              </p:cNvPr>
              <p:cNvSpPr txBox="1">
                <a:spLocks noChangeArrowheads="1"/>
              </p:cNvSpPr>
              <p:nvPr/>
            </p:nvSpPr>
            <p:spPr bwMode="auto">
              <a:xfrm>
                <a:off x="3060" y="9240"/>
                <a:ext cx="54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200" noProof="1">
                    <a:solidFill>
                      <a:schemeClr val="accent2"/>
                    </a:solidFill>
                    <a:latin typeface="华文新魏" panose="02010800040101010101" pitchFamily="2" charset="-122"/>
                    <a:ea typeface="华文新魏" panose="02010800040101010101" pitchFamily="2" charset="-122"/>
                  </a:rPr>
                  <a:t>0#</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54" name="Text Box 70">
                <a:extLst>
                  <a:ext uri="{FF2B5EF4-FFF2-40B4-BE49-F238E27FC236}">
                    <a16:creationId xmlns:a16="http://schemas.microsoft.com/office/drawing/2014/main" id="{F2E9F1D1-4251-4E76-A2EF-9605B8ACD9A4}"/>
                  </a:ext>
                </a:extLst>
              </p:cNvPr>
              <p:cNvSpPr txBox="1">
                <a:spLocks noChangeArrowheads="1"/>
              </p:cNvSpPr>
              <p:nvPr/>
            </p:nvSpPr>
            <p:spPr bwMode="auto">
              <a:xfrm>
                <a:off x="3600" y="9240"/>
                <a:ext cx="54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200" noProof="1">
                    <a:solidFill>
                      <a:schemeClr val="accent2"/>
                    </a:solidFill>
                    <a:latin typeface="华文新魏" panose="02010800040101010101" pitchFamily="2" charset="-122"/>
                    <a:ea typeface="华文新魏" panose="02010800040101010101" pitchFamily="2" charset="-122"/>
                  </a:rPr>
                  <a:t>1#</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55" name="Text Box 71">
                <a:extLst>
                  <a:ext uri="{FF2B5EF4-FFF2-40B4-BE49-F238E27FC236}">
                    <a16:creationId xmlns:a16="http://schemas.microsoft.com/office/drawing/2014/main" id="{71AE604F-EF35-4BC5-8E1D-B6E26853F551}"/>
                  </a:ext>
                </a:extLst>
              </p:cNvPr>
              <p:cNvSpPr txBox="1">
                <a:spLocks noChangeArrowheads="1"/>
              </p:cNvSpPr>
              <p:nvPr/>
            </p:nvSpPr>
            <p:spPr bwMode="auto">
              <a:xfrm>
                <a:off x="4140" y="9240"/>
                <a:ext cx="54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200" noProof="1">
                    <a:solidFill>
                      <a:schemeClr val="accent2"/>
                    </a:solidFill>
                    <a:latin typeface="华文新魏" panose="02010800040101010101" pitchFamily="2" charset="-122"/>
                    <a:ea typeface="华文新魏" panose="02010800040101010101" pitchFamily="2" charset="-122"/>
                  </a:rPr>
                  <a:t>2#</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56" name="Text Box 72">
                <a:extLst>
                  <a:ext uri="{FF2B5EF4-FFF2-40B4-BE49-F238E27FC236}">
                    <a16:creationId xmlns:a16="http://schemas.microsoft.com/office/drawing/2014/main" id="{A9A51938-A912-45A1-8EFD-11E0C9E80F4C}"/>
                  </a:ext>
                </a:extLst>
              </p:cNvPr>
              <p:cNvSpPr txBox="1">
                <a:spLocks noChangeArrowheads="1"/>
              </p:cNvSpPr>
              <p:nvPr/>
            </p:nvSpPr>
            <p:spPr bwMode="auto">
              <a:xfrm>
                <a:off x="4680" y="9240"/>
                <a:ext cx="54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200" noProof="1">
                    <a:solidFill>
                      <a:schemeClr val="accent2"/>
                    </a:solidFill>
                    <a:ea typeface="华文新魏" panose="02010800040101010101" pitchFamily="2" charset="-122"/>
                  </a:rPr>
                  <a:t>…</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57" name="Text Box 73">
                <a:extLst>
                  <a:ext uri="{FF2B5EF4-FFF2-40B4-BE49-F238E27FC236}">
                    <a16:creationId xmlns:a16="http://schemas.microsoft.com/office/drawing/2014/main" id="{14DB1B11-ED2E-4490-A199-CB868367FABE}"/>
                  </a:ext>
                </a:extLst>
              </p:cNvPr>
              <p:cNvSpPr txBox="1">
                <a:spLocks noChangeArrowheads="1"/>
              </p:cNvSpPr>
              <p:nvPr/>
            </p:nvSpPr>
            <p:spPr bwMode="auto">
              <a:xfrm>
                <a:off x="5220" y="9240"/>
                <a:ext cx="54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sz="1200">
                  <a:solidFill>
                    <a:schemeClr val="accent2"/>
                  </a:solidFill>
                  <a:latin typeface="华文新魏" panose="02010800040101010101" pitchFamily="2" charset="-122"/>
                  <a:ea typeface="华文新魏" panose="02010800040101010101" pitchFamily="2" charset="-122"/>
                </a:endParaRPr>
              </a:p>
            </p:txBody>
          </p:sp>
          <p:sp>
            <p:nvSpPr>
              <p:cNvPr id="5158" name="Text Box 74">
                <a:extLst>
                  <a:ext uri="{FF2B5EF4-FFF2-40B4-BE49-F238E27FC236}">
                    <a16:creationId xmlns:a16="http://schemas.microsoft.com/office/drawing/2014/main" id="{52C17766-5E82-43FF-ADEC-3445B0436D83}"/>
                  </a:ext>
                </a:extLst>
              </p:cNvPr>
              <p:cNvSpPr txBox="1">
                <a:spLocks noChangeArrowheads="1"/>
              </p:cNvSpPr>
              <p:nvPr/>
            </p:nvSpPr>
            <p:spPr bwMode="auto">
              <a:xfrm>
                <a:off x="5760" y="9240"/>
                <a:ext cx="54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200" noProof="1">
                    <a:solidFill>
                      <a:schemeClr val="accent2"/>
                    </a:solidFill>
                    <a:ea typeface="华文新魏" panose="02010800040101010101" pitchFamily="2" charset="-122"/>
                  </a:rPr>
                  <a:t>…</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59" name="Text Box 75">
                <a:extLst>
                  <a:ext uri="{FF2B5EF4-FFF2-40B4-BE49-F238E27FC236}">
                    <a16:creationId xmlns:a16="http://schemas.microsoft.com/office/drawing/2014/main" id="{736F4915-399F-41F3-A8F9-E04E217FE889}"/>
                  </a:ext>
                </a:extLst>
              </p:cNvPr>
              <p:cNvSpPr txBox="1">
                <a:spLocks noChangeArrowheads="1"/>
              </p:cNvSpPr>
              <p:nvPr/>
            </p:nvSpPr>
            <p:spPr bwMode="auto">
              <a:xfrm>
                <a:off x="6300" y="9240"/>
                <a:ext cx="54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sz="1200">
                  <a:solidFill>
                    <a:schemeClr val="accent2"/>
                  </a:solidFill>
                  <a:latin typeface="华文新魏" panose="02010800040101010101" pitchFamily="2" charset="-122"/>
                  <a:ea typeface="华文新魏" panose="02010800040101010101" pitchFamily="2" charset="-122"/>
                </a:endParaRPr>
              </a:p>
            </p:txBody>
          </p:sp>
          <p:sp>
            <p:nvSpPr>
              <p:cNvPr id="5160" name="Text Box 76">
                <a:extLst>
                  <a:ext uri="{FF2B5EF4-FFF2-40B4-BE49-F238E27FC236}">
                    <a16:creationId xmlns:a16="http://schemas.microsoft.com/office/drawing/2014/main" id="{809A021C-9391-4E2D-A929-905AE59A7908}"/>
                  </a:ext>
                </a:extLst>
              </p:cNvPr>
              <p:cNvSpPr txBox="1">
                <a:spLocks noChangeArrowheads="1"/>
              </p:cNvSpPr>
              <p:nvPr/>
            </p:nvSpPr>
            <p:spPr bwMode="auto">
              <a:xfrm>
                <a:off x="6840" y="9240"/>
                <a:ext cx="54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sz="1200">
                  <a:solidFill>
                    <a:schemeClr val="accent2"/>
                  </a:solidFill>
                  <a:latin typeface="华文新魏" panose="02010800040101010101" pitchFamily="2" charset="-122"/>
                  <a:ea typeface="华文新魏" panose="02010800040101010101" pitchFamily="2" charset="-122"/>
                </a:endParaRPr>
              </a:p>
            </p:txBody>
          </p:sp>
          <p:sp>
            <p:nvSpPr>
              <p:cNvPr id="5161" name="Text Box 77">
                <a:extLst>
                  <a:ext uri="{FF2B5EF4-FFF2-40B4-BE49-F238E27FC236}">
                    <a16:creationId xmlns:a16="http://schemas.microsoft.com/office/drawing/2014/main" id="{80F6FC83-FEFC-4C61-AA77-CF499ED09CCC}"/>
                  </a:ext>
                </a:extLst>
              </p:cNvPr>
              <p:cNvSpPr txBox="1">
                <a:spLocks noChangeArrowheads="1"/>
              </p:cNvSpPr>
              <p:nvPr/>
            </p:nvSpPr>
            <p:spPr bwMode="auto">
              <a:xfrm>
                <a:off x="7380" y="9240"/>
                <a:ext cx="54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sz="1200">
                  <a:solidFill>
                    <a:schemeClr val="accent2"/>
                  </a:solidFill>
                  <a:latin typeface="华文新魏" panose="02010800040101010101" pitchFamily="2" charset="-122"/>
                  <a:ea typeface="华文新魏" panose="02010800040101010101" pitchFamily="2" charset="-122"/>
                </a:endParaRPr>
              </a:p>
            </p:txBody>
          </p:sp>
          <p:sp>
            <p:nvSpPr>
              <p:cNvPr id="5162" name="Text Box 78">
                <a:extLst>
                  <a:ext uri="{FF2B5EF4-FFF2-40B4-BE49-F238E27FC236}">
                    <a16:creationId xmlns:a16="http://schemas.microsoft.com/office/drawing/2014/main" id="{7B40A3B7-7C29-415F-AFD1-2F8B7DCFE1BA}"/>
                  </a:ext>
                </a:extLst>
              </p:cNvPr>
              <p:cNvSpPr txBox="1">
                <a:spLocks noChangeArrowheads="1"/>
              </p:cNvSpPr>
              <p:nvPr/>
            </p:nvSpPr>
            <p:spPr bwMode="auto">
              <a:xfrm>
                <a:off x="7920" y="9240"/>
                <a:ext cx="54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200" noProof="1">
                    <a:solidFill>
                      <a:schemeClr val="accent2"/>
                    </a:solidFill>
                    <a:ea typeface="华文新魏" panose="02010800040101010101" pitchFamily="2" charset="-122"/>
                  </a:rPr>
                  <a:t>…</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63" name="Text Box 79">
                <a:extLst>
                  <a:ext uri="{FF2B5EF4-FFF2-40B4-BE49-F238E27FC236}">
                    <a16:creationId xmlns:a16="http://schemas.microsoft.com/office/drawing/2014/main" id="{48EECC63-63D4-4DE0-87F8-9B9F43766571}"/>
                  </a:ext>
                </a:extLst>
              </p:cNvPr>
              <p:cNvSpPr txBox="1">
                <a:spLocks noChangeArrowheads="1"/>
              </p:cNvSpPr>
              <p:nvPr/>
            </p:nvSpPr>
            <p:spPr bwMode="auto">
              <a:xfrm>
                <a:off x="8460" y="9240"/>
                <a:ext cx="54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sz="1200">
                  <a:solidFill>
                    <a:schemeClr val="accent2"/>
                  </a:solidFill>
                  <a:latin typeface="华文新魏" panose="02010800040101010101" pitchFamily="2" charset="-122"/>
                  <a:ea typeface="华文新魏" panose="02010800040101010101" pitchFamily="2" charset="-122"/>
                </a:endParaRPr>
              </a:p>
            </p:txBody>
          </p:sp>
          <p:sp>
            <p:nvSpPr>
              <p:cNvPr id="5164" name="Text Box 80">
                <a:extLst>
                  <a:ext uri="{FF2B5EF4-FFF2-40B4-BE49-F238E27FC236}">
                    <a16:creationId xmlns:a16="http://schemas.microsoft.com/office/drawing/2014/main" id="{99C2A1EF-7BD4-4D3E-8856-E3980D6F48A2}"/>
                  </a:ext>
                </a:extLst>
              </p:cNvPr>
              <p:cNvSpPr txBox="1">
                <a:spLocks noChangeArrowheads="1"/>
              </p:cNvSpPr>
              <p:nvPr/>
            </p:nvSpPr>
            <p:spPr bwMode="auto">
              <a:xfrm>
                <a:off x="7920" y="9240"/>
                <a:ext cx="54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200" noProof="1">
                    <a:solidFill>
                      <a:schemeClr val="accent2"/>
                    </a:solidFill>
                    <a:ea typeface="华文新魏" panose="02010800040101010101" pitchFamily="2" charset="-122"/>
                  </a:rPr>
                  <a:t>…</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65" name="Text Box 81">
                <a:extLst>
                  <a:ext uri="{FF2B5EF4-FFF2-40B4-BE49-F238E27FC236}">
                    <a16:creationId xmlns:a16="http://schemas.microsoft.com/office/drawing/2014/main" id="{2C0BE16C-1D99-41AE-8A91-345BE09BA099}"/>
                  </a:ext>
                </a:extLst>
              </p:cNvPr>
              <p:cNvSpPr txBox="1">
                <a:spLocks noChangeArrowheads="1"/>
              </p:cNvSpPr>
              <p:nvPr/>
            </p:nvSpPr>
            <p:spPr bwMode="auto">
              <a:xfrm>
                <a:off x="8460" y="9240"/>
                <a:ext cx="54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sz="1200">
                  <a:solidFill>
                    <a:schemeClr val="accent2"/>
                  </a:solidFill>
                  <a:latin typeface="华文新魏" panose="02010800040101010101" pitchFamily="2" charset="-122"/>
                  <a:ea typeface="华文新魏" panose="02010800040101010101" pitchFamily="2" charset="-122"/>
                </a:endParaRPr>
              </a:p>
            </p:txBody>
          </p:sp>
          <p:sp>
            <p:nvSpPr>
              <p:cNvPr id="5166" name="Text Box 82">
                <a:extLst>
                  <a:ext uri="{FF2B5EF4-FFF2-40B4-BE49-F238E27FC236}">
                    <a16:creationId xmlns:a16="http://schemas.microsoft.com/office/drawing/2014/main" id="{D8FE8B42-2C14-47FF-BC21-799C6F6FF6D3}"/>
                  </a:ext>
                </a:extLst>
              </p:cNvPr>
              <p:cNvSpPr txBox="1">
                <a:spLocks noChangeArrowheads="1"/>
              </p:cNvSpPr>
              <p:nvPr/>
            </p:nvSpPr>
            <p:spPr bwMode="auto">
              <a:xfrm>
                <a:off x="9000" y="9240"/>
                <a:ext cx="54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200" noProof="1">
                    <a:solidFill>
                      <a:schemeClr val="accent2"/>
                    </a:solidFill>
                    <a:ea typeface="华文新魏" panose="02010800040101010101" pitchFamily="2" charset="-122"/>
                  </a:rPr>
                  <a:t>…</a:t>
                </a:r>
                <a:endParaRPr lang="en-US" altLang="zh-CN" sz="1200">
                  <a:solidFill>
                    <a:schemeClr val="accent2"/>
                  </a:solidFill>
                  <a:latin typeface="华文新魏" panose="02010800040101010101" pitchFamily="2" charset="-122"/>
                  <a:ea typeface="华文新魏" panose="02010800040101010101" pitchFamily="2" charset="-122"/>
                </a:endParaRPr>
              </a:p>
            </p:txBody>
          </p:sp>
        </p:grpSp>
        <p:sp>
          <p:nvSpPr>
            <p:cNvPr id="5146" name="AutoShape 83">
              <a:extLst>
                <a:ext uri="{FF2B5EF4-FFF2-40B4-BE49-F238E27FC236}">
                  <a16:creationId xmlns:a16="http://schemas.microsoft.com/office/drawing/2014/main" id="{1C120CE2-B238-493B-9CFB-C03EC4942B3F}"/>
                </a:ext>
              </a:extLst>
            </p:cNvPr>
            <p:cNvSpPr>
              <a:spLocks noChangeArrowheads="1"/>
            </p:cNvSpPr>
            <p:nvPr/>
          </p:nvSpPr>
          <p:spPr bwMode="auto">
            <a:xfrm>
              <a:off x="928" y="3634"/>
              <a:ext cx="460" cy="208"/>
            </a:xfrm>
            <a:prstGeom prst="wedgeRectCallout">
              <a:avLst>
                <a:gd name="adj1" fmla="val 42556"/>
                <a:gd name="adj2" fmla="val -119657"/>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a:solidFill>
                    <a:schemeClr val="accent2"/>
                  </a:solidFill>
                  <a:latin typeface="华文新魏" panose="02010800040101010101" pitchFamily="2" charset="-122"/>
                  <a:ea typeface="华文新魏" panose="02010800040101010101" pitchFamily="2" charset="-122"/>
                </a:rPr>
                <a:t>引导块</a:t>
              </a:r>
            </a:p>
          </p:txBody>
        </p:sp>
        <p:sp>
          <p:nvSpPr>
            <p:cNvPr id="5147" name="AutoShape 84">
              <a:extLst>
                <a:ext uri="{FF2B5EF4-FFF2-40B4-BE49-F238E27FC236}">
                  <a16:creationId xmlns:a16="http://schemas.microsoft.com/office/drawing/2014/main" id="{3756EB09-1081-44B6-BDF0-7533D5BB4AED}"/>
                </a:ext>
              </a:extLst>
            </p:cNvPr>
            <p:cNvSpPr>
              <a:spLocks noChangeArrowheads="1"/>
            </p:cNvSpPr>
            <p:nvPr/>
          </p:nvSpPr>
          <p:spPr bwMode="auto">
            <a:xfrm>
              <a:off x="1479" y="3634"/>
              <a:ext cx="460" cy="208"/>
            </a:xfrm>
            <a:prstGeom prst="wedgeRectCallout">
              <a:avLst>
                <a:gd name="adj1" fmla="val 7556"/>
                <a:gd name="adj2" fmla="val -110042"/>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a:solidFill>
                    <a:schemeClr val="accent2"/>
                  </a:solidFill>
                  <a:latin typeface="华文新魏" panose="02010800040101010101" pitchFamily="2" charset="-122"/>
                  <a:ea typeface="华文新魏" panose="02010800040101010101" pitchFamily="2" charset="-122"/>
                </a:rPr>
                <a:t>超级块</a:t>
              </a:r>
            </a:p>
          </p:txBody>
        </p:sp>
        <p:sp>
          <p:nvSpPr>
            <p:cNvPr id="5148" name="AutoShape 85">
              <a:extLst>
                <a:ext uri="{FF2B5EF4-FFF2-40B4-BE49-F238E27FC236}">
                  <a16:creationId xmlns:a16="http://schemas.microsoft.com/office/drawing/2014/main" id="{FF789FC2-7684-42FE-A575-2E49CD2F7001}"/>
                </a:ext>
              </a:extLst>
            </p:cNvPr>
            <p:cNvSpPr>
              <a:spLocks/>
            </p:cNvSpPr>
            <p:nvPr/>
          </p:nvSpPr>
          <p:spPr bwMode="auto">
            <a:xfrm rot="5400000" flipH="1">
              <a:off x="2548" y="2886"/>
              <a:ext cx="160" cy="1377"/>
            </a:xfrm>
            <a:prstGeom prst="leftBrace">
              <a:avLst>
                <a:gd name="adj1" fmla="val 71719"/>
                <a:gd name="adj2" fmla="val 50000"/>
              </a:avLst>
            </a:prstGeom>
            <a:solidFill>
              <a:srgbClr val="FF6699"/>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149" name="AutoShape 86">
              <a:extLst>
                <a:ext uri="{FF2B5EF4-FFF2-40B4-BE49-F238E27FC236}">
                  <a16:creationId xmlns:a16="http://schemas.microsoft.com/office/drawing/2014/main" id="{615618EE-3CBD-42F6-A9CA-EB0872B94B66}"/>
                </a:ext>
              </a:extLst>
            </p:cNvPr>
            <p:cNvSpPr>
              <a:spLocks/>
            </p:cNvSpPr>
            <p:nvPr/>
          </p:nvSpPr>
          <p:spPr bwMode="auto">
            <a:xfrm rot="5400000" flipH="1">
              <a:off x="4017" y="2886"/>
              <a:ext cx="160" cy="1377"/>
            </a:xfrm>
            <a:prstGeom prst="leftBrace">
              <a:avLst>
                <a:gd name="adj1" fmla="val 71719"/>
                <a:gd name="adj2" fmla="val 50000"/>
              </a:avLst>
            </a:prstGeom>
            <a:solidFill>
              <a:srgbClr val="FF6699"/>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150" name="AutoShape 87">
              <a:extLst>
                <a:ext uri="{FF2B5EF4-FFF2-40B4-BE49-F238E27FC236}">
                  <a16:creationId xmlns:a16="http://schemas.microsoft.com/office/drawing/2014/main" id="{67658F00-0149-46E4-BC57-AFED20CD1036}"/>
                </a:ext>
              </a:extLst>
            </p:cNvPr>
            <p:cNvSpPr>
              <a:spLocks noChangeArrowheads="1"/>
            </p:cNvSpPr>
            <p:nvPr/>
          </p:nvSpPr>
          <p:spPr bwMode="auto">
            <a:xfrm>
              <a:off x="2030" y="3703"/>
              <a:ext cx="735" cy="208"/>
            </a:xfrm>
            <a:prstGeom prst="wedgeRectCallout">
              <a:avLst>
                <a:gd name="adj1" fmla="val -14028"/>
                <a:gd name="adj2" fmla="val -110042"/>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a:solidFill>
                    <a:schemeClr val="accent2"/>
                  </a:solidFill>
                  <a:latin typeface="华文新魏" panose="02010800040101010101" pitchFamily="2" charset="-122"/>
                  <a:ea typeface="华文新魏" panose="02010800040101010101" pitchFamily="2" charset="-122"/>
                </a:rPr>
                <a:t>磁盘</a:t>
              </a:r>
              <a:r>
                <a:rPr lang="en-US" altLang="zh-CN" sz="1200">
                  <a:solidFill>
                    <a:schemeClr val="accent2"/>
                  </a:solidFill>
                  <a:latin typeface="华文新魏" panose="02010800040101010101" pitchFamily="2" charset="-122"/>
                  <a:ea typeface="华文新魏" panose="02010800040101010101" pitchFamily="2" charset="-122"/>
                </a:rPr>
                <a:t>inode</a:t>
              </a:r>
              <a:r>
                <a:rPr lang="zh-CN" altLang="en-US" sz="1200">
                  <a:solidFill>
                    <a:schemeClr val="accent2"/>
                  </a:solidFill>
                  <a:latin typeface="华文新魏" panose="02010800040101010101" pitchFamily="2" charset="-122"/>
                  <a:ea typeface="华文新魏" panose="02010800040101010101" pitchFamily="2" charset="-122"/>
                </a:rPr>
                <a:t>区</a:t>
              </a:r>
            </a:p>
          </p:txBody>
        </p:sp>
        <p:sp>
          <p:nvSpPr>
            <p:cNvPr id="5151" name="AutoShape 88">
              <a:extLst>
                <a:ext uri="{FF2B5EF4-FFF2-40B4-BE49-F238E27FC236}">
                  <a16:creationId xmlns:a16="http://schemas.microsoft.com/office/drawing/2014/main" id="{54DC844A-2A35-477B-B2C5-C311DC536FFA}"/>
                </a:ext>
              </a:extLst>
            </p:cNvPr>
            <p:cNvSpPr>
              <a:spLocks noChangeArrowheads="1"/>
            </p:cNvSpPr>
            <p:nvPr/>
          </p:nvSpPr>
          <p:spPr bwMode="auto">
            <a:xfrm>
              <a:off x="3959" y="3703"/>
              <a:ext cx="802" cy="278"/>
            </a:xfrm>
            <a:prstGeom prst="wedgeRectCallout">
              <a:avLst>
                <a:gd name="adj1" fmla="val -17069"/>
                <a:gd name="adj2" fmla="val -95032"/>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a:solidFill>
                    <a:schemeClr val="accent2"/>
                  </a:solidFill>
                  <a:latin typeface="华文新魏" panose="02010800040101010101" pitchFamily="2" charset="-122"/>
                  <a:ea typeface="华文新魏" panose="02010800040101010101" pitchFamily="2" charset="-122"/>
                </a:rPr>
                <a:t>磁盘信息区：</a:t>
              </a:r>
            </a:p>
            <a:p>
              <a:pPr eaLnBrk="1" hangingPunct="1"/>
              <a:r>
                <a:rPr lang="zh-CN" altLang="en-US" sz="1200">
                  <a:solidFill>
                    <a:schemeClr val="accent2"/>
                  </a:solidFill>
                  <a:latin typeface="华文新魏" panose="02010800040101010101" pitchFamily="2" charset="-122"/>
                  <a:ea typeface="华文新魏" panose="02010800040101010101" pitchFamily="2" charset="-122"/>
                </a:rPr>
                <a:t>目录块和数据块</a:t>
              </a:r>
            </a:p>
          </p:txBody>
        </p:sp>
        <p:sp>
          <p:nvSpPr>
            <p:cNvPr id="5152" name="AutoShape 89">
              <a:extLst>
                <a:ext uri="{FF2B5EF4-FFF2-40B4-BE49-F238E27FC236}">
                  <a16:creationId xmlns:a16="http://schemas.microsoft.com/office/drawing/2014/main" id="{3137BD4A-B08F-41A2-9957-74375F6DF337}"/>
                </a:ext>
              </a:extLst>
            </p:cNvPr>
            <p:cNvSpPr>
              <a:spLocks noChangeArrowheads="1"/>
            </p:cNvSpPr>
            <p:nvPr/>
          </p:nvSpPr>
          <p:spPr bwMode="auto">
            <a:xfrm>
              <a:off x="3224" y="3703"/>
              <a:ext cx="551" cy="208"/>
            </a:xfrm>
            <a:prstGeom prst="wedgeRectCallout">
              <a:avLst>
                <a:gd name="adj1" fmla="val 43796"/>
                <a:gd name="adj2" fmla="val -154917"/>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a:solidFill>
                    <a:schemeClr val="accent2"/>
                  </a:solidFill>
                  <a:latin typeface="华文新魏" panose="02010800040101010101" pitchFamily="2" charset="-122"/>
                  <a:ea typeface="华文新魏" panose="02010800040101010101" pitchFamily="2" charset="-122"/>
                </a:rPr>
                <a:t>磁盘文件</a:t>
              </a:r>
            </a:p>
          </p:txBody>
        </p:sp>
      </p:grpSp>
    </p:spTree>
  </p:cSld>
  <p:clrMapOvr>
    <a:masterClrMapping/>
  </p:clrMapOvr>
  <p:transition>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FC9AC36-1B7C-474A-ACE9-643A0CDA9720}"/>
              </a:ext>
            </a:extLst>
          </p:cNvPr>
          <p:cNvSpPr>
            <a:spLocks noGrp="1" noChangeArrowheads="1"/>
          </p:cNvSpPr>
          <p:nvPr>
            <p:ph type="title"/>
          </p:nvPr>
        </p:nvSpPr>
        <p:spPr>
          <a:xfrm>
            <a:off x="685800" y="188913"/>
            <a:ext cx="7772400" cy="1143000"/>
          </a:xfrm>
        </p:spPr>
        <p:txBody>
          <a:bodyPr/>
          <a:lstStyle/>
          <a:p>
            <a:pPr eaLnBrk="1" hangingPunct="1"/>
            <a:r>
              <a:rPr lang="zh-CN" altLang="en-US">
                <a:latin typeface="华文新魏" panose="02010800040101010101" pitchFamily="2" charset="-122"/>
                <a:ea typeface="华文新魏" panose="02010800040101010101" pitchFamily="2" charset="-122"/>
              </a:rPr>
              <a:t>目录项、</a:t>
            </a:r>
            <a:r>
              <a:rPr lang="en-US" altLang="zh-CN">
                <a:latin typeface="华文新魏" panose="02010800040101010101" pitchFamily="2" charset="-122"/>
                <a:ea typeface="华文新魏" panose="02010800040101010101" pitchFamily="2" charset="-122"/>
              </a:rPr>
              <a:t>inode</a:t>
            </a:r>
            <a:r>
              <a:rPr lang="zh-CN" altLang="en-US">
                <a:latin typeface="华文新魏" panose="02010800040101010101" pitchFamily="2" charset="-122"/>
                <a:ea typeface="华文新魏" panose="02010800040101010101" pitchFamily="2" charset="-122"/>
              </a:rPr>
              <a:t>和数据块的关系</a:t>
            </a:r>
          </a:p>
        </p:txBody>
      </p:sp>
      <p:grpSp>
        <p:nvGrpSpPr>
          <p:cNvPr id="6147" name="Group 68">
            <a:extLst>
              <a:ext uri="{FF2B5EF4-FFF2-40B4-BE49-F238E27FC236}">
                <a16:creationId xmlns:a16="http://schemas.microsoft.com/office/drawing/2014/main" id="{7EA3CEE5-81B0-478D-A158-A06B51B6C573}"/>
              </a:ext>
            </a:extLst>
          </p:cNvPr>
          <p:cNvGrpSpPr>
            <a:grpSpLocks/>
          </p:cNvGrpSpPr>
          <p:nvPr/>
        </p:nvGrpSpPr>
        <p:grpSpPr bwMode="auto">
          <a:xfrm>
            <a:off x="250825" y="1268413"/>
            <a:ext cx="8497888" cy="5473700"/>
            <a:chOff x="158" y="799"/>
            <a:chExt cx="5353" cy="3448"/>
          </a:xfrm>
        </p:grpSpPr>
        <p:sp>
          <p:nvSpPr>
            <p:cNvPr id="6148" name="AutoShape 7">
              <a:extLst>
                <a:ext uri="{FF2B5EF4-FFF2-40B4-BE49-F238E27FC236}">
                  <a16:creationId xmlns:a16="http://schemas.microsoft.com/office/drawing/2014/main" id="{FA391FE0-E26E-4752-B7CE-D8C120A87EA0}"/>
                </a:ext>
              </a:extLst>
            </p:cNvPr>
            <p:cNvSpPr>
              <a:spLocks noChangeAspect="1" noChangeArrowheads="1"/>
            </p:cNvSpPr>
            <p:nvPr/>
          </p:nvSpPr>
          <p:spPr bwMode="auto">
            <a:xfrm>
              <a:off x="158" y="799"/>
              <a:ext cx="5353" cy="3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6149" name="Text Box 9">
              <a:extLst>
                <a:ext uri="{FF2B5EF4-FFF2-40B4-BE49-F238E27FC236}">
                  <a16:creationId xmlns:a16="http://schemas.microsoft.com/office/drawing/2014/main" id="{B47891CD-B2B4-464B-90C4-770A374EDACE}"/>
                </a:ext>
              </a:extLst>
            </p:cNvPr>
            <p:cNvSpPr txBox="1">
              <a:spLocks noChangeArrowheads="1"/>
            </p:cNvSpPr>
            <p:nvPr/>
          </p:nvSpPr>
          <p:spPr bwMode="auto">
            <a:xfrm>
              <a:off x="540" y="2812"/>
              <a:ext cx="208" cy="663"/>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noProof="1">
                  <a:solidFill>
                    <a:schemeClr val="accent2"/>
                  </a:solidFill>
                  <a:latin typeface="华文新魏" panose="02010800040101010101" pitchFamily="2" charset="-122"/>
                  <a:ea typeface="华文新魏" panose="02010800040101010101" pitchFamily="2" charset="-122"/>
                </a:rPr>
                <a:t>磁盘文件卷</a:t>
              </a:r>
              <a:endParaRPr lang="zh-CN" altLang="en-US" sz="1200">
                <a:solidFill>
                  <a:schemeClr val="accent2"/>
                </a:solidFill>
                <a:latin typeface="华文新魏" panose="02010800040101010101" pitchFamily="2" charset="-122"/>
                <a:ea typeface="华文新魏" panose="02010800040101010101" pitchFamily="2" charset="-122"/>
              </a:endParaRPr>
            </a:p>
          </p:txBody>
        </p:sp>
        <p:sp>
          <p:nvSpPr>
            <p:cNvPr id="6150" name="Line 10">
              <a:extLst>
                <a:ext uri="{FF2B5EF4-FFF2-40B4-BE49-F238E27FC236}">
                  <a16:creationId xmlns:a16="http://schemas.microsoft.com/office/drawing/2014/main" id="{B5975CBE-F07D-49F1-BDA0-DE9F332E1CC8}"/>
                </a:ext>
              </a:extLst>
            </p:cNvPr>
            <p:cNvSpPr>
              <a:spLocks noChangeShapeType="1"/>
            </p:cNvSpPr>
            <p:nvPr/>
          </p:nvSpPr>
          <p:spPr bwMode="auto">
            <a:xfrm flipH="1" flipV="1">
              <a:off x="3981" y="1877"/>
              <a:ext cx="96" cy="10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1" name="Line 11">
              <a:extLst>
                <a:ext uri="{FF2B5EF4-FFF2-40B4-BE49-F238E27FC236}">
                  <a16:creationId xmlns:a16="http://schemas.microsoft.com/office/drawing/2014/main" id="{F0E02F18-18B3-4344-8FFE-121E1D4B75B0}"/>
                </a:ext>
              </a:extLst>
            </p:cNvPr>
            <p:cNvSpPr>
              <a:spLocks noChangeShapeType="1"/>
            </p:cNvSpPr>
            <p:nvPr/>
          </p:nvSpPr>
          <p:spPr bwMode="auto">
            <a:xfrm flipH="1" flipV="1">
              <a:off x="4746" y="1446"/>
              <a:ext cx="478" cy="15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6152" name="Group 12">
              <a:extLst>
                <a:ext uri="{FF2B5EF4-FFF2-40B4-BE49-F238E27FC236}">
                  <a16:creationId xmlns:a16="http://schemas.microsoft.com/office/drawing/2014/main" id="{D31CAE4B-B700-4182-8389-94435DCACB88}"/>
                </a:ext>
              </a:extLst>
            </p:cNvPr>
            <p:cNvGrpSpPr>
              <a:grpSpLocks/>
            </p:cNvGrpSpPr>
            <p:nvPr/>
          </p:nvGrpSpPr>
          <p:grpSpPr bwMode="auto">
            <a:xfrm>
              <a:off x="4077" y="907"/>
              <a:ext cx="844" cy="539"/>
              <a:chOff x="6840" y="1440"/>
              <a:chExt cx="1440" cy="780"/>
            </a:xfrm>
          </p:grpSpPr>
          <p:sp>
            <p:nvSpPr>
              <p:cNvPr id="6202" name="Text Box 13">
                <a:extLst>
                  <a:ext uri="{FF2B5EF4-FFF2-40B4-BE49-F238E27FC236}">
                    <a16:creationId xmlns:a16="http://schemas.microsoft.com/office/drawing/2014/main" id="{ABE3ADDB-2683-4DFB-9793-E1F340452306}"/>
                  </a:ext>
                </a:extLst>
              </p:cNvPr>
              <p:cNvSpPr txBox="1">
                <a:spLocks noChangeArrowheads="1"/>
              </p:cNvSpPr>
              <p:nvPr/>
            </p:nvSpPr>
            <p:spPr bwMode="auto">
              <a:xfrm>
                <a:off x="6840" y="1440"/>
                <a:ext cx="1440" cy="780"/>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en-US" altLang="en-US" sz="1400" noProof="1">
                  <a:solidFill>
                    <a:schemeClr val="accent2"/>
                  </a:solidFill>
                  <a:latin typeface="华文新魏" panose="02010800040101010101" pitchFamily="2" charset="-122"/>
                  <a:ea typeface="华文新魏" panose="02010800040101010101" pitchFamily="2" charset="-122"/>
                </a:endParaRPr>
              </a:p>
              <a:p>
                <a:pPr eaLnBrk="1" hangingPunct="1"/>
                <a:r>
                  <a:rPr lang="en-US" altLang="zh-CN" sz="1400" noProof="1">
                    <a:solidFill>
                      <a:schemeClr val="accent2"/>
                    </a:solidFill>
                    <a:latin typeface="华文新魏" panose="02010800040101010101" pitchFamily="2" charset="-122"/>
                    <a:ea typeface="华文新魏" panose="02010800040101010101" pitchFamily="2" charset="-122"/>
                  </a:rPr>
                  <a:t>inode  </a:t>
                </a:r>
                <a:r>
                  <a:rPr lang="zh-CN" altLang="en-US" sz="1400" noProof="1">
                    <a:solidFill>
                      <a:schemeClr val="accent2"/>
                    </a:solidFill>
                    <a:latin typeface="华文新魏" panose="02010800040101010101" pitchFamily="2" charset="-122"/>
                    <a:ea typeface="华文新魏" panose="02010800040101010101" pitchFamily="2" charset="-122"/>
                  </a:rPr>
                  <a:t>文件名</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6203" name="Line 14">
                <a:extLst>
                  <a:ext uri="{FF2B5EF4-FFF2-40B4-BE49-F238E27FC236}">
                    <a16:creationId xmlns:a16="http://schemas.microsoft.com/office/drawing/2014/main" id="{18242579-21FD-4403-A299-F4AB216F9B5E}"/>
                  </a:ext>
                </a:extLst>
              </p:cNvPr>
              <p:cNvSpPr>
                <a:spLocks noChangeShapeType="1"/>
              </p:cNvSpPr>
              <p:nvPr/>
            </p:nvSpPr>
            <p:spPr bwMode="auto">
              <a:xfrm>
                <a:off x="6840" y="1596"/>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4" name="Line 15">
                <a:extLst>
                  <a:ext uri="{FF2B5EF4-FFF2-40B4-BE49-F238E27FC236}">
                    <a16:creationId xmlns:a16="http://schemas.microsoft.com/office/drawing/2014/main" id="{9492E2C8-E871-4BF4-B86A-1B2DF665167B}"/>
                  </a:ext>
                </a:extLst>
              </p:cNvPr>
              <p:cNvSpPr>
                <a:spLocks noChangeShapeType="1"/>
              </p:cNvSpPr>
              <p:nvPr/>
            </p:nvSpPr>
            <p:spPr bwMode="auto">
              <a:xfrm>
                <a:off x="6840" y="2064"/>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5" name="Text Box 16">
                <a:extLst>
                  <a:ext uri="{FF2B5EF4-FFF2-40B4-BE49-F238E27FC236}">
                    <a16:creationId xmlns:a16="http://schemas.microsoft.com/office/drawing/2014/main" id="{2CCDE63F-65B1-4ADF-8A9E-7CD228EB8C82}"/>
                  </a:ext>
                </a:extLst>
              </p:cNvPr>
              <p:cNvSpPr txBox="1">
                <a:spLocks noChangeArrowheads="1"/>
              </p:cNvSpPr>
              <p:nvPr/>
            </p:nvSpPr>
            <p:spPr bwMode="auto">
              <a:xfrm>
                <a:off x="6840" y="1596"/>
                <a:ext cx="72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400" noProof="1">
                    <a:solidFill>
                      <a:schemeClr val="accent2"/>
                    </a:solidFill>
                    <a:latin typeface="华文新魏" panose="02010800040101010101" pitchFamily="2" charset="-122"/>
                    <a:ea typeface="华文新魏" panose="02010800040101010101" pitchFamily="2" charset="-122"/>
                  </a:rPr>
                  <a:t>inode  </a:t>
                </a:r>
                <a:endParaRPr lang="en-US" altLang="zh-CN" sz="1400">
                  <a:solidFill>
                    <a:schemeClr val="accent2"/>
                  </a:solidFill>
                  <a:latin typeface="华文新魏" panose="02010800040101010101" pitchFamily="2" charset="-122"/>
                  <a:ea typeface="华文新魏" panose="02010800040101010101" pitchFamily="2" charset="-122"/>
                </a:endParaRPr>
              </a:p>
            </p:txBody>
          </p:sp>
        </p:grpSp>
        <p:grpSp>
          <p:nvGrpSpPr>
            <p:cNvPr id="6153" name="Group 17">
              <a:extLst>
                <a:ext uri="{FF2B5EF4-FFF2-40B4-BE49-F238E27FC236}">
                  <a16:creationId xmlns:a16="http://schemas.microsoft.com/office/drawing/2014/main" id="{4DE14371-8BE8-4030-8595-07D0AA534F7D}"/>
                </a:ext>
              </a:extLst>
            </p:cNvPr>
            <p:cNvGrpSpPr>
              <a:grpSpLocks/>
            </p:cNvGrpSpPr>
            <p:nvPr/>
          </p:nvGrpSpPr>
          <p:grpSpPr bwMode="auto">
            <a:xfrm>
              <a:off x="3198" y="1338"/>
              <a:ext cx="842" cy="539"/>
              <a:chOff x="6840" y="1440"/>
              <a:chExt cx="1440" cy="780"/>
            </a:xfrm>
          </p:grpSpPr>
          <p:sp>
            <p:nvSpPr>
              <p:cNvPr id="6198" name="Text Box 18">
                <a:extLst>
                  <a:ext uri="{FF2B5EF4-FFF2-40B4-BE49-F238E27FC236}">
                    <a16:creationId xmlns:a16="http://schemas.microsoft.com/office/drawing/2014/main" id="{B163F91B-A740-4AB2-8DB5-877AB7C415A5}"/>
                  </a:ext>
                </a:extLst>
              </p:cNvPr>
              <p:cNvSpPr txBox="1">
                <a:spLocks noChangeArrowheads="1"/>
              </p:cNvSpPr>
              <p:nvPr/>
            </p:nvSpPr>
            <p:spPr bwMode="auto">
              <a:xfrm>
                <a:off x="6840" y="1440"/>
                <a:ext cx="1440" cy="780"/>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en-US" altLang="en-US" sz="1400" noProof="1">
                  <a:solidFill>
                    <a:schemeClr val="accent2"/>
                  </a:solidFill>
                  <a:latin typeface="华文新魏" panose="02010800040101010101" pitchFamily="2" charset="-122"/>
                  <a:ea typeface="华文新魏" panose="02010800040101010101" pitchFamily="2" charset="-122"/>
                </a:endParaRPr>
              </a:p>
              <a:p>
                <a:pPr eaLnBrk="1" hangingPunct="1"/>
                <a:r>
                  <a:rPr lang="en-US" altLang="zh-CN" sz="1400" noProof="1">
                    <a:solidFill>
                      <a:schemeClr val="accent2"/>
                    </a:solidFill>
                    <a:latin typeface="华文新魏" panose="02010800040101010101" pitchFamily="2" charset="-122"/>
                    <a:ea typeface="华文新魏" panose="02010800040101010101" pitchFamily="2" charset="-122"/>
                  </a:rPr>
                  <a:t>inode  </a:t>
                </a:r>
                <a:r>
                  <a:rPr lang="zh-CN" altLang="en-US" sz="1400" noProof="1">
                    <a:solidFill>
                      <a:schemeClr val="accent2"/>
                    </a:solidFill>
                    <a:latin typeface="华文新魏" panose="02010800040101010101" pitchFamily="2" charset="-122"/>
                    <a:ea typeface="华文新魏" panose="02010800040101010101" pitchFamily="2" charset="-122"/>
                  </a:rPr>
                  <a:t>文</a:t>
                </a:r>
                <a:r>
                  <a:rPr lang="zh-CN" altLang="en-US" sz="1400">
                    <a:solidFill>
                      <a:schemeClr val="accent2"/>
                    </a:solidFill>
                    <a:latin typeface="华文新魏" panose="02010800040101010101" pitchFamily="2" charset="-122"/>
                    <a:ea typeface="华文新魏" panose="02010800040101010101" pitchFamily="2" charset="-122"/>
                  </a:rPr>
                  <a:t>件</a:t>
                </a:r>
                <a:r>
                  <a:rPr lang="zh-CN" altLang="en-US" sz="1400" noProof="1">
                    <a:solidFill>
                      <a:schemeClr val="accent2"/>
                    </a:solidFill>
                    <a:latin typeface="华文新魏" panose="02010800040101010101" pitchFamily="2" charset="-122"/>
                    <a:ea typeface="华文新魏" panose="02010800040101010101" pitchFamily="2" charset="-122"/>
                  </a:rPr>
                  <a:t>名</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6199" name="Line 19">
                <a:extLst>
                  <a:ext uri="{FF2B5EF4-FFF2-40B4-BE49-F238E27FC236}">
                    <a16:creationId xmlns:a16="http://schemas.microsoft.com/office/drawing/2014/main" id="{7F779AA1-A47E-4A6D-8F0B-93C44BF9F79B}"/>
                  </a:ext>
                </a:extLst>
              </p:cNvPr>
              <p:cNvSpPr>
                <a:spLocks noChangeShapeType="1"/>
              </p:cNvSpPr>
              <p:nvPr/>
            </p:nvSpPr>
            <p:spPr bwMode="auto">
              <a:xfrm>
                <a:off x="6840" y="1596"/>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0" name="Line 20">
                <a:extLst>
                  <a:ext uri="{FF2B5EF4-FFF2-40B4-BE49-F238E27FC236}">
                    <a16:creationId xmlns:a16="http://schemas.microsoft.com/office/drawing/2014/main" id="{EFF266B6-705C-43D9-867A-218DE3272360}"/>
                  </a:ext>
                </a:extLst>
              </p:cNvPr>
              <p:cNvSpPr>
                <a:spLocks noChangeShapeType="1"/>
              </p:cNvSpPr>
              <p:nvPr/>
            </p:nvSpPr>
            <p:spPr bwMode="auto">
              <a:xfrm>
                <a:off x="6840" y="2064"/>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1" name="Text Box 21">
                <a:extLst>
                  <a:ext uri="{FF2B5EF4-FFF2-40B4-BE49-F238E27FC236}">
                    <a16:creationId xmlns:a16="http://schemas.microsoft.com/office/drawing/2014/main" id="{9420D308-6470-4D60-924B-9D3D5B951EED}"/>
                  </a:ext>
                </a:extLst>
              </p:cNvPr>
              <p:cNvSpPr txBox="1">
                <a:spLocks noChangeArrowheads="1"/>
              </p:cNvSpPr>
              <p:nvPr/>
            </p:nvSpPr>
            <p:spPr bwMode="auto">
              <a:xfrm>
                <a:off x="6840" y="1596"/>
                <a:ext cx="72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400" noProof="1">
                    <a:solidFill>
                      <a:schemeClr val="accent2"/>
                    </a:solidFill>
                    <a:latin typeface="华文新魏" panose="02010800040101010101" pitchFamily="2" charset="-122"/>
                    <a:ea typeface="华文新魏" panose="02010800040101010101" pitchFamily="2" charset="-122"/>
                  </a:rPr>
                  <a:t>inode  </a:t>
                </a:r>
                <a:endParaRPr lang="en-US" altLang="zh-CN" sz="1400">
                  <a:solidFill>
                    <a:schemeClr val="accent2"/>
                  </a:solidFill>
                  <a:latin typeface="华文新魏" panose="02010800040101010101" pitchFamily="2" charset="-122"/>
                  <a:ea typeface="华文新魏" panose="02010800040101010101" pitchFamily="2" charset="-122"/>
                </a:endParaRPr>
              </a:p>
            </p:txBody>
          </p:sp>
        </p:grpSp>
        <p:sp>
          <p:nvSpPr>
            <p:cNvPr id="6154" name="Line 22">
              <a:extLst>
                <a:ext uri="{FF2B5EF4-FFF2-40B4-BE49-F238E27FC236}">
                  <a16:creationId xmlns:a16="http://schemas.microsoft.com/office/drawing/2014/main" id="{4DC43DB4-4F0C-4CAB-9923-C05C59507CCA}"/>
                </a:ext>
              </a:extLst>
            </p:cNvPr>
            <p:cNvSpPr>
              <a:spLocks noChangeShapeType="1"/>
            </p:cNvSpPr>
            <p:nvPr/>
          </p:nvSpPr>
          <p:spPr bwMode="auto">
            <a:xfrm>
              <a:off x="2643" y="2200"/>
              <a:ext cx="1"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5" name="Line 23">
              <a:extLst>
                <a:ext uri="{FF2B5EF4-FFF2-40B4-BE49-F238E27FC236}">
                  <a16:creationId xmlns:a16="http://schemas.microsoft.com/office/drawing/2014/main" id="{CF2821AC-30DA-4CA7-A380-3CE885C790A8}"/>
                </a:ext>
              </a:extLst>
            </p:cNvPr>
            <p:cNvSpPr>
              <a:spLocks noChangeShapeType="1"/>
            </p:cNvSpPr>
            <p:nvPr/>
          </p:nvSpPr>
          <p:spPr bwMode="auto">
            <a:xfrm>
              <a:off x="2643" y="2416"/>
              <a:ext cx="21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6" name="Line 24">
              <a:extLst>
                <a:ext uri="{FF2B5EF4-FFF2-40B4-BE49-F238E27FC236}">
                  <a16:creationId xmlns:a16="http://schemas.microsoft.com/office/drawing/2014/main" id="{866915D0-84AB-48E9-A5C8-205D667E3692}"/>
                </a:ext>
              </a:extLst>
            </p:cNvPr>
            <p:cNvSpPr>
              <a:spLocks noChangeShapeType="1"/>
            </p:cNvSpPr>
            <p:nvPr/>
          </p:nvSpPr>
          <p:spPr bwMode="auto">
            <a:xfrm>
              <a:off x="4746" y="2416"/>
              <a:ext cx="1" cy="5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7" name="Line 25">
              <a:extLst>
                <a:ext uri="{FF2B5EF4-FFF2-40B4-BE49-F238E27FC236}">
                  <a16:creationId xmlns:a16="http://schemas.microsoft.com/office/drawing/2014/main" id="{68A3317C-39BD-4DD8-81DA-23F41438FD0E}"/>
                </a:ext>
              </a:extLst>
            </p:cNvPr>
            <p:cNvSpPr>
              <a:spLocks noChangeShapeType="1"/>
            </p:cNvSpPr>
            <p:nvPr/>
          </p:nvSpPr>
          <p:spPr bwMode="auto">
            <a:xfrm>
              <a:off x="2547" y="2630"/>
              <a:ext cx="181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8" name="Line 26">
              <a:extLst>
                <a:ext uri="{FF2B5EF4-FFF2-40B4-BE49-F238E27FC236}">
                  <a16:creationId xmlns:a16="http://schemas.microsoft.com/office/drawing/2014/main" id="{C656599D-F6D9-470A-B19D-690797613E8F}"/>
                </a:ext>
              </a:extLst>
            </p:cNvPr>
            <p:cNvSpPr>
              <a:spLocks noChangeShapeType="1"/>
            </p:cNvSpPr>
            <p:nvPr/>
          </p:nvSpPr>
          <p:spPr bwMode="auto">
            <a:xfrm>
              <a:off x="4364" y="2631"/>
              <a:ext cx="0" cy="3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9" name="Line 27">
              <a:extLst>
                <a:ext uri="{FF2B5EF4-FFF2-40B4-BE49-F238E27FC236}">
                  <a16:creationId xmlns:a16="http://schemas.microsoft.com/office/drawing/2014/main" id="{0F300DDB-E5D1-4B53-927A-96F3EBB88B47}"/>
                </a:ext>
              </a:extLst>
            </p:cNvPr>
            <p:cNvSpPr>
              <a:spLocks noChangeShapeType="1"/>
            </p:cNvSpPr>
            <p:nvPr/>
          </p:nvSpPr>
          <p:spPr bwMode="auto">
            <a:xfrm>
              <a:off x="2643" y="2954"/>
              <a:ext cx="124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0" name="Line 28">
              <a:extLst>
                <a:ext uri="{FF2B5EF4-FFF2-40B4-BE49-F238E27FC236}">
                  <a16:creationId xmlns:a16="http://schemas.microsoft.com/office/drawing/2014/main" id="{553E415F-AFBB-4F9F-BDC3-6C8F50BCCB16}"/>
                </a:ext>
              </a:extLst>
            </p:cNvPr>
            <p:cNvSpPr>
              <a:spLocks noChangeShapeType="1"/>
            </p:cNvSpPr>
            <p:nvPr/>
          </p:nvSpPr>
          <p:spPr bwMode="auto">
            <a:xfrm>
              <a:off x="3599" y="2739"/>
              <a:ext cx="0" cy="2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1" name="Line 29">
              <a:extLst>
                <a:ext uri="{FF2B5EF4-FFF2-40B4-BE49-F238E27FC236}">
                  <a16:creationId xmlns:a16="http://schemas.microsoft.com/office/drawing/2014/main" id="{D6C766D9-5CE3-4D3A-B763-319822CCE80D}"/>
                </a:ext>
              </a:extLst>
            </p:cNvPr>
            <p:cNvSpPr>
              <a:spLocks noChangeShapeType="1"/>
            </p:cNvSpPr>
            <p:nvPr/>
          </p:nvSpPr>
          <p:spPr bwMode="auto">
            <a:xfrm>
              <a:off x="1974" y="2954"/>
              <a:ext cx="124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2" name="Line 30">
              <a:extLst>
                <a:ext uri="{FF2B5EF4-FFF2-40B4-BE49-F238E27FC236}">
                  <a16:creationId xmlns:a16="http://schemas.microsoft.com/office/drawing/2014/main" id="{284F28D0-2BD4-4046-A8C9-80080EC91120}"/>
                </a:ext>
              </a:extLst>
            </p:cNvPr>
            <p:cNvSpPr>
              <a:spLocks noChangeShapeType="1"/>
            </p:cNvSpPr>
            <p:nvPr/>
          </p:nvSpPr>
          <p:spPr bwMode="auto">
            <a:xfrm>
              <a:off x="2547" y="2200"/>
              <a:ext cx="1" cy="4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3" name="Line 31">
              <a:extLst>
                <a:ext uri="{FF2B5EF4-FFF2-40B4-BE49-F238E27FC236}">
                  <a16:creationId xmlns:a16="http://schemas.microsoft.com/office/drawing/2014/main" id="{A1D85D16-55A1-4939-AF42-5C73F968E7A2}"/>
                </a:ext>
              </a:extLst>
            </p:cNvPr>
            <p:cNvSpPr>
              <a:spLocks noChangeShapeType="1"/>
            </p:cNvSpPr>
            <p:nvPr/>
          </p:nvSpPr>
          <p:spPr bwMode="auto">
            <a:xfrm>
              <a:off x="2452" y="2739"/>
              <a:ext cx="114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4" name="Line 32">
              <a:extLst>
                <a:ext uri="{FF2B5EF4-FFF2-40B4-BE49-F238E27FC236}">
                  <a16:creationId xmlns:a16="http://schemas.microsoft.com/office/drawing/2014/main" id="{80196ED0-48A1-4687-A25E-0248CBEA1DBB}"/>
                </a:ext>
              </a:extLst>
            </p:cNvPr>
            <p:cNvSpPr>
              <a:spLocks noChangeShapeType="1"/>
            </p:cNvSpPr>
            <p:nvPr/>
          </p:nvSpPr>
          <p:spPr bwMode="auto">
            <a:xfrm>
              <a:off x="2451" y="2200"/>
              <a:ext cx="1" cy="5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5" name="Freeform 33">
              <a:extLst>
                <a:ext uri="{FF2B5EF4-FFF2-40B4-BE49-F238E27FC236}">
                  <a16:creationId xmlns:a16="http://schemas.microsoft.com/office/drawing/2014/main" id="{AE647A6B-6032-4B35-A5FD-D0B3C24CC64E}"/>
                </a:ext>
              </a:extLst>
            </p:cNvPr>
            <p:cNvSpPr>
              <a:spLocks/>
            </p:cNvSpPr>
            <p:nvPr/>
          </p:nvSpPr>
          <p:spPr bwMode="auto">
            <a:xfrm>
              <a:off x="2643" y="1607"/>
              <a:ext cx="574" cy="270"/>
            </a:xfrm>
            <a:custGeom>
              <a:avLst/>
              <a:gdLst>
                <a:gd name="T0" fmla="*/ 574 w 1080"/>
                <a:gd name="T1" fmla="*/ 0 h 312"/>
                <a:gd name="T2" fmla="*/ 0 w 1080"/>
                <a:gd name="T3" fmla="*/ 270 h 312"/>
                <a:gd name="T4" fmla="*/ 0 60000 65536"/>
                <a:gd name="T5" fmla="*/ 0 60000 65536"/>
              </a:gdLst>
              <a:ahLst/>
              <a:cxnLst>
                <a:cxn ang="T4">
                  <a:pos x="T0" y="T1"/>
                </a:cxn>
                <a:cxn ang="T5">
                  <a:pos x="T2" y="T3"/>
                </a:cxn>
              </a:cxnLst>
              <a:rect l="0" t="0" r="r" b="b"/>
              <a:pathLst>
                <a:path w="1080" h="312">
                  <a:moveTo>
                    <a:pt x="1080" y="0"/>
                  </a:moveTo>
                  <a:cubicBezTo>
                    <a:pt x="630" y="130"/>
                    <a:pt x="180" y="260"/>
                    <a:pt x="0" y="312"/>
                  </a:cubicBezTo>
                </a:path>
              </a:pathLst>
            </a:custGeom>
            <a:solidFill>
              <a:schemeClr val="accent1"/>
            </a:solidFill>
            <a:ln w="9525">
              <a:solidFill>
                <a:srgbClr val="000000"/>
              </a:solidFill>
              <a:round/>
              <a:headEnd type="none" w="med" len="med"/>
              <a:tailEnd type="triangle" w="med" len="med"/>
            </a:ln>
          </p:spPr>
          <p:txBody>
            <a:bodyPr/>
            <a:lstStyle/>
            <a:p>
              <a:endParaRPr lang="en-US"/>
            </a:p>
          </p:txBody>
        </p:sp>
        <p:sp>
          <p:nvSpPr>
            <p:cNvPr id="6166" name="Line 34">
              <a:extLst>
                <a:ext uri="{FF2B5EF4-FFF2-40B4-BE49-F238E27FC236}">
                  <a16:creationId xmlns:a16="http://schemas.microsoft.com/office/drawing/2014/main" id="{C4DA61D2-F862-45CE-BF17-9A3F7DC33F29}"/>
                </a:ext>
              </a:extLst>
            </p:cNvPr>
            <p:cNvSpPr>
              <a:spLocks noChangeShapeType="1"/>
            </p:cNvSpPr>
            <p:nvPr/>
          </p:nvSpPr>
          <p:spPr bwMode="auto">
            <a:xfrm flipH="1">
              <a:off x="2834" y="1123"/>
              <a:ext cx="12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7" name="Line 35">
              <a:extLst>
                <a:ext uri="{FF2B5EF4-FFF2-40B4-BE49-F238E27FC236}">
                  <a16:creationId xmlns:a16="http://schemas.microsoft.com/office/drawing/2014/main" id="{4E8F3EAC-33DD-4C4B-A06B-33718B4C09A4}"/>
                </a:ext>
              </a:extLst>
            </p:cNvPr>
            <p:cNvSpPr>
              <a:spLocks noChangeShapeType="1"/>
            </p:cNvSpPr>
            <p:nvPr/>
          </p:nvSpPr>
          <p:spPr bwMode="auto">
            <a:xfrm flipH="1">
              <a:off x="2452" y="1123"/>
              <a:ext cx="382" cy="7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8" name="Line 36">
              <a:extLst>
                <a:ext uri="{FF2B5EF4-FFF2-40B4-BE49-F238E27FC236}">
                  <a16:creationId xmlns:a16="http://schemas.microsoft.com/office/drawing/2014/main" id="{5D3570F6-9886-486B-BA89-A024361B9326}"/>
                </a:ext>
              </a:extLst>
            </p:cNvPr>
            <p:cNvSpPr>
              <a:spLocks noChangeShapeType="1"/>
            </p:cNvSpPr>
            <p:nvPr/>
          </p:nvSpPr>
          <p:spPr bwMode="auto">
            <a:xfrm>
              <a:off x="1111" y="2205"/>
              <a:ext cx="576" cy="85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169" name="Line 37">
              <a:extLst>
                <a:ext uri="{FF2B5EF4-FFF2-40B4-BE49-F238E27FC236}">
                  <a16:creationId xmlns:a16="http://schemas.microsoft.com/office/drawing/2014/main" id="{7D1E1C94-AB95-473C-9814-2AF052963D38}"/>
                </a:ext>
              </a:extLst>
            </p:cNvPr>
            <p:cNvSpPr>
              <a:spLocks noChangeShapeType="1"/>
            </p:cNvSpPr>
            <p:nvPr/>
          </p:nvSpPr>
          <p:spPr bwMode="auto">
            <a:xfrm flipH="1">
              <a:off x="3025" y="2200"/>
              <a:ext cx="96" cy="75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170" name="AutoShape 38">
              <a:extLst>
                <a:ext uri="{FF2B5EF4-FFF2-40B4-BE49-F238E27FC236}">
                  <a16:creationId xmlns:a16="http://schemas.microsoft.com/office/drawing/2014/main" id="{92F03229-937A-44BD-A246-C0A83EF4D918}"/>
                </a:ext>
              </a:extLst>
            </p:cNvPr>
            <p:cNvSpPr>
              <a:spLocks noChangeArrowheads="1"/>
            </p:cNvSpPr>
            <p:nvPr/>
          </p:nvSpPr>
          <p:spPr bwMode="auto">
            <a:xfrm>
              <a:off x="3217" y="3751"/>
              <a:ext cx="573" cy="388"/>
            </a:xfrm>
            <a:prstGeom prst="wedgeRectCallout">
              <a:avLst>
                <a:gd name="adj1" fmla="val -61389"/>
                <a:gd name="adj2" fmla="val -158542"/>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600">
                  <a:solidFill>
                    <a:schemeClr val="accent2"/>
                  </a:solidFill>
                  <a:latin typeface="华文新魏" panose="02010800040101010101" pitchFamily="2" charset="-122"/>
                  <a:ea typeface="华文新魏" panose="02010800040101010101" pitchFamily="2" charset="-122"/>
                </a:rPr>
                <a:t>磁盘</a:t>
              </a:r>
            </a:p>
            <a:p>
              <a:pPr eaLnBrk="1" hangingPunct="1"/>
              <a:r>
                <a:rPr lang="zh-CN" altLang="en-US" sz="1600">
                  <a:solidFill>
                    <a:schemeClr val="accent2"/>
                  </a:solidFill>
                  <a:latin typeface="华文新魏" panose="02010800040101010101" pitchFamily="2" charset="-122"/>
                  <a:ea typeface="华文新魏" panose="02010800040101010101" pitchFamily="2" charset="-122"/>
                </a:rPr>
                <a:t>文件</a:t>
              </a:r>
            </a:p>
          </p:txBody>
        </p:sp>
        <p:grpSp>
          <p:nvGrpSpPr>
            <p:cNvPr id="6171" name="Group 39">
              <a:extLst>
                <a:ext uri="{FF2B5EF4-FFF2-40B4-BE49-F238E27FC236}">
                  <a16:creationId xmlns:a16="http://schemas.microsoft.com/office/drawing/2014/main" id="{0D2880BC-F090-45A3-BCD0-0A1B2C111363}"/>
                </a:ext>
              </a:extLst>
            </p:cNvPr>
            <p:cNvGrpSpPr>
              <a:grpSpLocks/>
            </p:cNvGrpSpPr>
            <p:nvPr/>
          </p:nvGrpSpPr>
          <p:grpSpPr bwMode="auto">
            <a:xfrm>
              <a:off x="802" y="2954"/>
              <a:ext cx="2261" cy="388"/>
              <a:chOff x="2700" y="3468"/>
              <a:chExt cx="3420" cy="468"/>
            </a:xfrm>
          </p:grpSpPr>
          <p:sp>
            <p:nvSpPr>
              <p:cNvPr id="6192" name="Text Box 40">
                <a:extLst>
                  <a:ext uri="{FF2B5EF4-FFF2-40B4-BE49-F238E27FC236}">
                    <a16:creationId xmlns:a16="http://schemas.microsoft.com/office/drawing/2014/main" id="{E0D13FCE-342B-43B3-9AF9-ABD1C98BD108}"/>
                  </a:ext>
                </a:extLst>
              </p:cNvPr>
              <p:cNvSpPr txBox="1">
                <a:spLocks noChangeArrowheads="1"/>
              </p:cNvSpPr>
              <p:nvPr/>
            </p:nvSpPr>
            <p:spPr bwMode="auto">
              <a:xfrm>
                <a:off x="2700" y="3468"/>
                <a:ext cx="57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400" noProof="1">
                    <a:solidFill>
                      <a:schemeClr val="accent2"/>
                    </a:solidFill>
                    <a:latin typeface="华文新魏" panose="02010800040101010101" pitchFamily="2" charset="-122"/>
                    <a:ea typeface="华文新魏" panose="02010800040101010101" pitchFamily="2" charset="-122"/>
                  </a:rPr>
                  <a:t>0#</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6193" name="Text Box 41">
                <a:extLst>
                  <a:ext uri="{FF2B5EF4-FFF2-40B4-BE49-F238E27FC236}">
                    <a16:creationId xmlns:a16="http://schemas.microsoft.com/office/drawing/2014/main" id="{C7777210-3207-4DB8-8A30-9CB156578F38}"/>
                  </a:ext>
                </a:extLst>
              </p:cNvPr>
              <p:cNvSpPr txBox="1">
                <a:spLocks noChangeArrowheads="1"/>
              </p:cNvSpPr>
              <p:nvPr/>
            </p:nvSpPr>
            <p:spPr bwMode="auto">
              <a:xfrm>
                <a:off x="3270" y="3468"/>
                <a:ext cx="57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400" noProof="1">
                    <a:solidFill>
                      <a:schemeClr val="accent2"/>
                    </a:solidFill>
                    <a:latin typeface="华文新魏" panose="02010800040101010101" pitchFamily="2" charset="-122"/>
                    <a:ea typeface="华文新魏" panose="02010800040101010101" pitchFamily="2" charset="-122"/>
                  </a:rPr>
                  <a:t>1#</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6194" name="Text Box 42">
                <a:extLst>
                  <a:ext uri="{FF2B5EF4-FFF2-40B4-BE49-F238E27FC236}">
                    <a16:creationId xmlns:a16="http://schemas.microsoft.com/office/drawing/2014/main" id="{C80A75E4-0D51-4EDB-AFE4-94495203CFA5}"/>
                  </a:ext>
                </a:extLst>
              </p:cNvPr>
              <p:cNvSpPr txBox="1">
                <a:spLocks noChangeArrowheads="1"/>
              </p:cNvSpPr>
              <p:nvPr/>
            </p:nvSpPr>
            <p:spPr bwMode="auto">
              <a:xfrm>
                <a:off x="3840" y="3468"/>
                <a:ext cx="57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400" noProof="1">
                    <a:solidFill>
                      <a:schemeClr val="accent2"/>
                    </a:solidFill>
                    <a:latin typeface="华文新魏" panose="02010800040101010101" pitchFamily="2" charset="-122"/>
                    <a:ea typeface="华文新魏" panose="02010800040101010101" pitchFamily="2" charset="-122"/>
                  </a:rPr>
                  <a:t>2#</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6195" name="Text Box 43">
                <a:extLst>
                  <a:ext uri="{FF2B5EF4-FFF2-40B4-BE49-F238E27FC236}">
                    <a16:creationId xmlns:a16="http://schemas.microsoft.com/office/drawing/2014/main" id="{AE9144A3-1E75-46E2-B3BE-2A322BDA74D5}"/>
                  </a:ext>
                </a:extLst>
              </p:cNvPr>
              <p:cNvSpPr txBox="1">
                <a:spLocks noChangeArrowheads="1"/>
              </p:cNvSpPr>
              <p:nvPr/>
            </p:nvSpPr>
            <p:spPr bwMode="auto">
              <a:xfrm>
                <a:off x="4410" y="3468"/>
                <a:ext cx="57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400" noProof="1">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6196" name="Text Box 44">
                <a:extLst>
                  <a:ext uri="{FF2B5EF4-FFF2-40B4-BE49-F238E27FC236}">
                    <a16:creationId xmlns:a16="http://schemas.microsoft.com/office/drawing/2014/main" id="{B70BD8C1-7C73-41A1-9C2E-369F6B47610E}"/>
                  </a:ext>
                </a:extLst>
              </p:cNvPr>
              <p:cNvSpPr txBox="1">
                <a:spLocks noChangeArrowheads="1"/>
              </p:cNvSpPr>
              <p:nvPr/>
            </p:nvSpPr>
            <p:spPr bwMode="auto">
              <a:xfrm>
                <a:off x="4980" y="3468"/>
                <a:ext cx="57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a:latin typeface="华文新魏" panose="02010800040101010101" pitchFamily="2" charset="-122"/>
                  <a:ea typeface="华文新魏" panose="02010800040101010101" pitchFamily="2" charset="-122"/>
                </a:endParaRPr>
              </a:p>
            </p:txBody>
          </p:sp>
          <p:sp>
            <p:nvSpPr>
              <p:cNvPr id="6197" name="Text Box 45">
                <a:extLst>
                  <a:ext uri="{FF2B5EF4-FFF2-40B4-BE49-F238E27FC236}">
                    <a16:creationId xmlns:a16="http://schemas.microsoft.com/office/drawing/2014/main" id="{DAFB1E17-D400-4802-AAFD-EE7FC03C692D}"/>
                  </a:ext>
                </a:extLst>
              </p:cNvPr>
              <p:cNvSpPr txBox="1">
                <a:spLocks noChangeArrowheads="1"/>
              </p:cNvSpPr>
              <p:nvPr/>
            </p:nvSpPr>
            <p:spPr bwMode="auto">
              <a:xfrm>
                <a:off x="5550" y="3468"/>
                <a:ext cx="57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400" noProof="1">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grpSp>
        <p:sp>
          <p:nvSpPr>
            <p:cNvPr id="6172" name="Text Box 46">
              <a:extLst>
                <a:ext uri="{FF2B5EF4-FFF2-40B4-BE49-F238E27FC236}">
                  <a16:creationId xmlns:a16="http://schemas.microsoft.com/office/drawing/2014/main" id="{515FC30F-18AA-42B5-B6A0-C9584480BEC2}"/>
                </a:ext>
              </a:extLst>
            </p:cNvPr>
            <p:cNvSpPr txBox="1">
              <a:spLocks noChangeArrowheads="1"/>
            </p:cNvSpPr>
            <p:nvPr/>
          </p:nvSpPr>
          <p:spPr bwMode="auto">
            <a:xfrm>
              <a:off x="3063" y="2954"/>
              <a:ext cx="377" cy="38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noProof="1">
                  <a:solidFill>
                    <a:schemeClr val="accent2"/>
                  </a:solidFill>
                  <a:latin typeface="华文新魏" panose="02010800040101010101" pitchFamily="2" charset="-122"/>
                  <a:ea typeface="华文新魏" panose="02010800040101010101" pitchFamily="2" charset="-122"/>
                </a:rPr>
                <a:t>数据块</a:t>
              </a:r>
            </a:p>
            <a:p>
              <a:pPr eaLnBrk="1" hangingPunct="1"/>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6173" name="Text Box 47">
              <a:extLst>
                <a:ext uri="{FF2B5EF4-FFF2-40B4-BE49-F238E27FC236}">
                  <a16:creationId xmlns:a16="http://schemas.microsoft.com/office/drawing/2014/main" id="{B4F77264-A48F-4DE6-BACA-EDDF307F32A2}"/>
                </a:ext>
              </a:extLst>
            </p:cNvPr>
            <p:cNvSpPr txBox="1">
              <a:spLocks noChangeArrowheads="1"/>
            </p:cNvSpPr>
            <p:nvPr/>
          </p:nvSpPr>
          <p:spPr bwMode="auto">
            <a:xfrm>
              <a:off x="3440" y="2954"/>
              <a:ext cx="377" cy="38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noProof="1">
                  <a:solidFill>
                    <a:schemeClr val="accent2"/>
                  </a:solidFill>
                  <a:latin typeface="华文新魏" panose="02010800040101010101" pitchFamily="2" charset="-122"/>
                  <a:ea typeface="华文新魏" panose="02010800040101010101" pitchFamily="2" charset="-122"/>
                </a:rPr>
                <a:t>数据块</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6174" name="Text Box 48">
              <a:extLst>
                <a:ext uri="{FF2B5EF4-FFF2-40B4-BE49-F238E27FC236}">
                  <a16:creationId xmlns:a16="http://schemas.microsoft.com/office/drawing/2014/main" id="{B49E9FAF-1131-4E57-97E7-24C1C2C0D084}"/>
                </a:ext>
              </a:extLst>
            </p:cNvPr>
            <p:cNvSpPr txBox="1">
              <a:spLocks noChangeArrowheads="1"/>
            </p:cNvSpPr>
            <p:nvPr/>
          </p:nvSpPr>
          <p:spPr bwMode="auto">
            <a:xfrm>
              <a:off x="3817" y="2954"/>
              <a:ext cx="377" cy="38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noProof="1">
                  <a:solidFill>
                    <a:schemeClr val="accent2"/>
                  </a:solidFill>
                  <a:latin typeface="华文新魏" panose="02010800040101010101" pitchFamily="2" charset="-122"/>
                  <a:ea typeface="华文新魏" panose="02010800040101010101" pitchFamily="2" charset="-122"/>
                </a:rPr>
                <a:t>目录块</a:t>
              </a:r>
            </a:p>
            <a:p>
              <a:pPr eaLnBrk="1" hangingPunct="1"/>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6175" name="Text Box 49">
              <a:extLst>
                <a:ext uri="{FF2B5EF4-FFF2-40B4-BE49-F238E27FC236}">
                  <a16:creationId xmlns:a16="http://schemas.microsoft.com/office/drawing/2014/main" id="{96A3FC0E-7230-4F2C-96CE-F498960D4F98}"/>
                </a:ext>
              </a:extLst>
            </p:cNvPr>
            <p:cNvSpPr txBox="1">
              <a:spLocks noChangeArrowheads="1"/>
            </p:cNvSpPr>
            <p:nvPr/>
          </p:nvSpPr>
          <p:spPr bwMode="auto">
            <a:xfrm>
              <a:off x="4194" y="2954"/>
              <a:ext cx="377" cy="38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900" noProof="1">
                  <a:ea typeface="华文新魏" panose="02010800040101010101" pitchFamily="2" charset="-122"/>
                </a:rPr>
                <a:t>…</a:t>
              </a:r>
              <a:endParaRPr lang="en-US" altLang="zh-CN">
                <a:latin typeface="华文新魏" panose="02010800040101010101" pitchFamily="2" charset="-122"/>
                <a:ea typeface="华文新魏" panose="02010800040101010101" pitchFamily="2" charset="-122"/>
              </a:endParaRPr>
            </a:p>
          </p:txBody>
        </p:sp>
        <p:sp>
          <p:nvSpPr>
            <p:cNvPr id="6176" name="Text Box 50">
              <a:extLst>
                <a:ext uri="{FF2B5EF4-FFF2-40B4-BE49-F238E27FC236}">
                  <a16:creationId xmlns:a16="http://schemas.microsoft.com/office/drawing/2014/main" id="{1DF311BB-8841-42C3-A8C0-6EC5472C5DDA}"/>
                </a:ext>
              </a:extLst>
            </p:cNvPr>
            <p:cNvSpPr txBox="1">
              <a:spLocks noChangeArrowheads="1"/>
            </p:cNvSpPr>
            <p:nvPr/>
          </p:nvSpPr>
          <p:spPr bwMode="auto">
            <a:xfrm>
              <a:off x="4571" y="2954"/>
              <a:ext cx="377" cy="38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a:latin typeface="华文新魏" panose="02010800040101010101" pitchFamily="2" charset="-122"/>
                <a:ea typeface="华文新魏" panose="02010800040101010101" pitchFamily="2" charset="-122"/>
              </a:endParaRPr>
            </a:p>
          </p:txBody>
        </p:sp>
        <p:sp>
          <p:nvSpPr>
            <p:cNvPr id="6177" name="Text Box 51">
              <a:extLst>
                <a:ext uri="{FF2B5EF4-FFF2-40B4-BE49-F238E27FC236}">
                  <a16:creationId xmlns:a16="http://schemas.microsoft.com/office/drawing/2014/main" id="{956A3F60-D3AE-4243-B5D4-68184A8FCB90}"/>
                </a:ext>
              </a:extLst>
            </p:cNvPr>
            <p:cNvSpPr txBox="1">
              <a:spLocks noChangeArrowheads="1"/>
            </p:cNvSpPr>
            <p:nvPr/>
          </p:nvSpPr>
          <p:spPr bwMode="auto">
            <a:xfrm>
              <a:off x="4194" y="2954"/>
              <a:ext cx="377" cy="38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noProof="1">
                  <a:solidFill>
                    <a:schemeClr val="accent2"/>
                  </a:solidFill>
                  <a:latin typeface="华文新魏" panose="02010800040101010101" pitchFamily="2" charset="-122"/>
                  <a:ea typeface="华文新魏" panose="02010800040101010101" pitchFamily="2" charset="-122"/>
                </a:rPr>
                <a:t>数据块</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6178" name="Text Box 52">
              <a:extLst>
                <a:ext uri="{FF2B5EF4-FFF2-40B4-BE49-F238E27FC236}">
                  <a16:creationId xmlns:a16="http://schemas.microsoft.com/office/drawing/2014/main" id="{450103B4-2BF2-400A-ACEE-7D650617D64C}"/>
                </a:ext>
              </a:extLst>
            </p:cNvPr>
            <p:cNvSpPr txBox="1">
              <a:spLocks noChangeArrowheads="1"/>
            </p:cNvSpPr>
            <p:nvPr/>
          </p:nvSpPr>
          <p:spPr bwMode="auto">
            <a:xfrm>
              <a:off x="4571" y="2954"/>
              <a:ext cx="377" cy="38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noProof="1">
                  <a:solidFill>
                    <a:schemeClr val="accent2"/>
                  </a:solidFill>
                  <a:latin typeface="华文新魏" panose="02010800040101010101" pitchFamily="2" charset="-122"/>
                  <a:ea typeface="华文新魏" panose="02010800040101010101" pitchFamily="2" charset="-122"/>
                </a:rPr>
                <a:t>数据块</a:t>
              </a:r>
            </a:p>
            <a:p>
              <a:pPr eaLnBrk="1" hangingPunct="1"/>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6179" name="Text Box 53">
              <a:extLst>
                <a:ext uri="{FF2B5EF4-FFF2-40B4-BE49-F238E27FC236}">
                  <a16:creationId xmlns:a16="http://schemas.microsoft.com/office/drawing/2014/main" id="{B94BBFC0-95DD-4B31-9F32-8B9D4CB8D66E}"/>
                </a:ext>
              </a:extLst>
            </p:cNvPr>
            <p:cNvSpPr txBox="1">
              <a:spLocks noChangeArrowheads="1"/>
            </p:cNvSpPr>
            <p:nvPr/>
          </p:nvSpPr>
          <p:spPr bwMode="auto">
            <a:xfrm>
              <a:off x="4948" y="2954"/>
              <a:ext cx="377" cy="38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noProof="1">
                  <a:solidFill>
                    <a:schemeClr val="accent2"/>
                  </a:solidFill>
                  <a:latin typeface="华文新魏" panose="02010800040101010101" pitchFamily="2" charset="-122"/>
                  <a:ea typeface="华文新魏" panose="02010800040101010101" pitchFamily="2" charset="-122"/>
                </a:rPr>
                <a:t>目录块</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6180" name="AutoShape 54">
              <a:extLst>
                <a:ext uri="{FF2B5EF4-FFF2-40B4-BE49-F238E27FC236}">
                  <a16:creationId xmlns:a16="http://schemas.microsoft.com/office/drawing/2014/main" id="{1C76A80A-8C20-426A-984D-4CD0A39C98CA}"/>
                </a:ext>
              </a:extLst>
            </p:cNvPr>
            <p:cNvSpPr>
              <a:spLocks noChangeArrowheads="1"/>
            </p:cNvSpPr>
            <p:nvPr/>
          </p:nvSpPr>
          <p:spPr bwMode="auto">
            <a:xfrm>
              <a:off x="445" y="3601"/>
              <a:ext cx="595" cy="389"/>
            </a:xfrm>
            <a:prstGeom prst="wedgeRectCallout">
              <a:avLst>
                <a:gd name="adj1" fmla="val 22523"/>
                <a:gd name="adj2" fmla="val -119574"/>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600">
                  <a:solidFill>
                    <a:schemeClr val="accent2"/>
                  </a:solidFill>
                  <a:latin typeface="华文新魏" panose="02010800040101010101" pitchFamily="2" charset="-122"/>
                  <a:ea typeface="华文新魏" panose="02010800040101010101" pitchFamily="2" charset="-122"/>
                </a:rPr>
                <a:t>引导块</a:t>
              </a:r>
            </a:p>
          </p:txBody>
        </p:sp>
        <p:sp>
          <p:nvSpPr>
            <p:cNvPr id="6181" name="AutoShape 55">
              <a:extLst>
                <a:ext uri="{FF2B5EF4-FFF2-40B4-BE49-F238E27FC236}">
                  <a16:creationId xmlns:a16="http://schemas.microsoft.com/office/drawing/2014/main" id="{B6E1F808-D459-4A29-A2EA-FEB189C820F0}"/>
                </a:ext>
              </a:extLst>
            </p:cNvPr>
            <p:cNvSpPr>
              <a:spLocks/>
            </p:cNvSpPr>
            <p:nvPr/>
          </p:nvSpPr>
          <p:spPr bwMode="auto">
            <a:xfrm rot="5400000" flipH="1">
              <a:off x="2203" y="2818"/>
              <a:ext cx="256" cy="1390"/>
            </a:xfrm>
            <a:prstGeom prst="leftBrace">
              <a:avLst>
                <a:gd name="adj1" fmla="val 45247"/>
                <a:gd name="adj2" fmla="val 50000"/>
              </a:avLst>
            </a:pr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6182" name="AutoShape 56">
              <a:extLst>
                <a:ext uri="{FF2B5EF4-FFF2-40B4-BE49-F238E27FC236}">
                  <a16:creationId xmlns:a16="http://schemas.microsoft.com/office/drawing/2014/main" id="{06AACD18-A199-44A3-A7EF-EEF262510E4C}"/>
                </a:ext>
              </a:extLst>
            </p:cNvPr>
            <p:cNvSpPr>
              <a:spLocks/>
            </p:cNvSpPr>
            <p:nvPr/>
          </p:nvSpPr>
          <p:spPr bwMode="auto">
            <a:xfrm rot="5400000" flipH="1">
              <a:off x="4121" y="2438"/>
              <a:ext cx="299" cy="2108"/>
            </a:xfrm>
            <a:prstGeom prst="leftBrace">
              <a:avLst>
                <a:gd name="adj1" fmla="val 58751"/>
                <a:gd name="adj2" fmla="val 50000"/>
              </a:avLst>
            </a:pr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6183" name="AutoShape 57">
              <a:extLst>
                <a:ext uri="{FF2B5EF4-FFF2-40B4-BE49-F238E27FC236}">
                  <a16:creationId xmlns:a16="http://schemas.microsoft.com/office/drawing/2014/main" id="{AE39806B-349C-4F1B-A54A-A032D1087D26}"/>
                </a:ext>
              </a:extLst>
            </p:cNvPr>
            <p:cNvSpPr>
              <a:spLocks noChangeArrowheads="1"/>
            </p:cNvSpPr>
            <p:nvPr/>
          </p:nvSpPr>
          <p:spPr bwMode="auto">
            <a:xfrm>
              <a:off x="1873" y="3731"/>
              <a:ext cx="952" cy="387"/>
            </a:xfrm>
            <a:prstGeom prst="wedgeRectCallout">
              <a:avLst>
                <a:gd name="adj1" fmla="val -14028"/>
                <a:gd name="adj2" fmla="val -109963"/>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600">
                  <a:solidFill>
                    <a:schemeClr val="accent2"/>
                  </a:solidFill>
                  <a:latin typeface="华文新魏" panose="02010800040101010101" pitchFamily="2" charset="-122"/>
                  <a:ea typeface="华文新魏" panose="02010800040101010101" pitchFamily="2" charset="-122"/>
                </a:rPr>
                <a:t>磁盘</a:t>
              </a:r>
              <a:r>
                <a:rPr lang="en-US" altLang="zh-CN" sz="1600">
                  <a:solidFill>
                    <a:schemeClr val="accent2"/>
                  </a:solidFill>
                  <a:latin typeface="华文新魏" panose="02010800040101010101" pitchFamily="2" charset="-122"/>
                  <a:ea typeface="华文新魏" panose="02010800040101010101" pitchFamily="2" charset="-122"/>
                </a:rPr>
                <a:t>inode</a:t>
              </a:r>
              <a:r>
                <a:rPr lang="zh-CN" altLang="en-US" sz="1600">
                  <a:solidFill>
                    <a:schemeClr val="accent2"/>
                  </a:solidFill>
                  <a:latin typeface="华文新魏" panose="02010800040101010101" pitchFamily="2" charset="-122"/>
                  <a:ea typeface="华文新魏" panose="02010800040101010101" pitchFamily="2" charset="-122"/>
                </a:rPr>
                <a:t>区</a:t>
              </a:r>
            </a:p>
          </p:txBody>
        </p:sp>
        <p:sp>
          <p:nvSpPr>
            <p:cNvPr id="6184" name="AutoShape 58">
              <a:extLst>
                <a:ext uri="{FF2B5EF4-FFF2-40B4-BE49-F238E27FC236}">
                  <a16:creationId xmlns:a16="http://schemas.microsoft.com/office/drawing/2014/main" id="{D0D5F92F-7622-4F86-9F1C-1F1E69275794}"/>
                </a:ext>
              </a:extLst>
            </p:cNvPr>
            <p:cNvSpPr>
              <a:spLocks noChangeArrowheads="1"/>
            </p:cNvSpPr>
            <p:nvPr/>
          </p:nvSpPr>
          <p:spPr bwMode="auto">
            <a:xfrm>
              <a:off x="4254" y="3731"/>
              <a:ext cx="1040" cy="409"/>
            </a:xfrm>
            <a:prstGeom prst="wedgeRectCallout">
              <a:avLst>
                <a:gd name="adj1" fmla="val -17074"/>
                <a:gd name="adj2" fmla="val -106829"/>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600">
                  <a:solidFill>
                    <a:schemeClr val="accent2"/>
                  </a:solidFill>
                  <a:latin typeface="华文新魏" panose="02010800040101010101" pitchFamily="2" charset="-122"/>
                  <a:ea typeface="华文新魏" panose="02010800040101010101" pitchFamily="2" charset="-122"/>
                </a:rPr>
                <a:t>磁盘信息区：</a:t>
              </a:r>
            </a:p>
            <a:p>
              <a:pPr eaLnBrk="1" hangingPunct="1"/>
              <a:r>
                <a:rPr lang="zh-CN" altLang="en-US" sz="1600">
                  <a:solidFill>
                    <a:schemeClr val="accent2"/>
                  </a:solidFill>
                  <a:latin typeface="华文新魏" panose="02010800040101010101" pitchFamily="2" charset="-122"/>
                  <a:ea typeface="华文新魏" panose="02010800040101010101" pitchFamily="2" charset="-122"/>
                </a:rPr>
                <a:t>目录块和数据块</a:t>
              </a:r>
            </a:p>
          </p:txBody>
        </p:sp>
        <p:grpSp>
          <p:nvGrpSpPr>
            <p:cNvPr id="6185" name="Group 59">
              <a:extLst>
                <a:ext uri="{FF2B5EF4-FFF2-40B4-BE49-F238E27FC236}">
                  <a16:creationId xmlns:a16="http://schemas.microsoft.com/office/drawing/2014/main" id="{A718EDD9-1790-4C1E-830F-A40219A2DCAE}"/>
                </a:ext>
              </a:extLst>
            </p:cNvPr>
            <p:cNvGrpSpPr>
              <a:grpSpLocks/>
            </p:cNvGrpSpPr>
            <p:nvPr/>
          </p:nvGrpSpPr>
          <p:grpSpPr bwMode="auto">
            <a:xfrm>
              <a:off x="1111" y="1876"/>
              <a:ext cx="2042" cy="323"/>
              <a:chOff x="2473" y="12048"/>
              <a:chExt cx="3600" cy="468"/>
            </a:xfrm>
          </p:grpSpPr>
          <p:sp>
            <p:nvSpPr>
              <p:cNvPr id="6187" name="Text Box 60">
                <a:extLst>
                  <a:ext uri="{FF2B5EF4-FFF2-40B4-BE49-F238E27FC236}">
                    <a16:creationId xmlns:a16="http://schemas.microsoft.com/office/drawing/2014/main" id="{12A36076-1703-42A3-B5A2-EBCEB9A393DF}"/>
                  </a:ext>
                </a:extLst>
              </p:cNvPr>
              <p:cNvSpPr txBox="1">
                <a:spLocks noChangeArrowheads="1"/>
              </p:cNvSpPr>
              <p:nvPr/>
            </p:nvSpPr>
            <p:spPr bwMode="auto">
              <a:xfrm>
                <a:off x="2473" y="12048"/>
                <a:ext cx="72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400" noProof="1">
                    <a:solidFill>
                      <a:schemeClr val="accent2"/>
                    </a:solidFill>
                    <a:latin typeface="华文新魏" panose="02010800040101010101" pitchFamily="2" charset="-122"/>
                    <a:ea typeface="华文新魏" panose="02010800040101010101" pitchFamily="2" charset="-122"/>
                  </a:rPr>
                  <a:t>inode</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6188" name="Text Box 61">
                <a:extLst>
                  <a:ext uri="{FF2B5EF4-FFF2-40B4-BE49-F238E27FC236}">
                    <a16:creationId xmlns:a16="http://schemas.microsoft.com/office/drawing/2014/main" id="{BDD6BD7D-18DF-42A7-8FA1-95B44DE9603D}"/>
                  </a:ext>
                </a:extLst>
              </p:cNvPr>
              <p:cNvSpPr txBox="1">
                <a:spLocks noChangeArrowheads="1"/>
              </p:cNvSpPr>
              <p:nvPr/>
            </p:nvSpPr>
            <p:spPr bwMode="auto">
              <a:xfrm>
                <a:off x="3193" y="12048"/>
                <a:ext cx="72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400" noProof="1">
                    <a:ea typeface="华文新魏" panose="02010800040101010101" pitchFamily="2" charset="-122"/>
                  </a:rPr>
                  <a:t>…</a:t>
                </a:r>
                <a:endParaRPr lang="en-US" altLang="zh-CN" sz="1400">
                  <a:latin typeface="华文新魏" panose="02010800040101010101" pitchFamily="2" charset="-122"/>
                  <a:ea typeface="华文新魏" panose="02010800040101010101" pitchFamily="2" charset="-122"/>
                </a:endParaRPr>
              </a:p>
            </p:txBody>
          </p:sp>
          <p:sp>
            <p:nvSpPr>
              <p:cNvPr id="6189" name="Text Box 62">
                <a:extLst>
                  <a:ext uri="{FF2B5EF4-FFF2-40B4-BE49-F238E27FC236}">
                    <a16:creationId xmlns:a16="http://schemas.microsoft.com/office/drawing/2014/main" id="{A3C00421-C030-4DA9-B521-8A916291F6FA}"/>
                  </a:ext>
                </a:extLst>
              </p:cNvPr>
              <p:cNvSpPr txBox="1">
                <a:spLocks noChangeArrowheads="1"/>
              </p:cNvSpPr>
              <p:nvPr/>
            </p:nvSpPr>
            <p:spPr bwMode="auto">
              <a:xfrm>
                <a:off x="3913" y="12048"/>
                <a:ext cx="72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ea typeface="华文新魏" panose="02010800040101010101" pitchFamily="2" charset="-122"/>
                  </a:rPr>
                  <a:t>…</a:t>
                </a:r>
                <a:endParaRPr lang="en-US" altLang="zh-CN" sz="1400">
                  <a:latin typeface="华文新魏" panose="02010800040101010101" pitchFamily="2" charset="-122"/>
                  <a:ea typeface="华文新魏" panose="02010800040101010101" pitchFamily="2" charset="-122"/>
                </a:endParaRPr>
              </a:p>
            </p:txBody>
          </p:sp>
          <p:sp>
            <p:nvSpPr>
              <p:cNvPr id="6190" name="Text Box 63">
                <a:extLst>
                  <a:ext uri="{FF2B5EF4-FFF2-40B4-BE49-F238E27FC236}">
                    <a16:creationId xmlns:a16="http://schemas.microsoft.com/office/drawing/2014/main" id="{9DE4B98E-A176-44CB-A2C0-3050CA19D630}"/>
                  </a:ext>
                </a:extLst>
              </p:cNvPr>
              <p:cNvSpPr txBox="1">
                <a:spLocks noChangeArrowheads="1"/>
              </p:cNvSpPr>
              <p:nvPr/>
            </p:nvSpPr>
            <p:spPr bwMode="auto">
              <a:xfrm>
                <a:off x="4633" y="12048"/>
                <a:ext cx="72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400" noProof="1">
                    <a:solidFill>
                      <a:schemeClr val="accent2"/>
                    </a:solidFill>
                    <a:latin typeface="华文新魏" panose="02010800040101010101" pitchFamily="2" charset="-122"/>
                    <a:ea typeface="华文新魏" panose="02010800040101010101" pitchFamily="2" charset="-122"/>
                  </a:rPr>
                  <a:t>inode</a:t>
                </a:r>
              </a:p>
              <a:p>
                <a:pPr eaLnBrk="1" hangingPunct="1"/>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6191" name="Text Box 64">
                <a:extLst>
                  <a:ext uri="{FF2B5EF4-FFF2-40B4-BE49-F238E27FC236}">
                    <a16:creationId xmlns:a16="http://schemas.microsoft.com/office/drawing/2014/main" id="{59BD0D30-63C0-42A4-8469-9BD316AC5D7B}"/>
                  </a:ext>
                </a:extLst>
              </p:cNvPr>
              <p:cNvSpPr txBox="1">
                <a:spLocks noChangeArrowheads="1"/>
              </p:cNvSpPr>
              <p:nvPr/>
            </p:nvSpPr>
            <p:spPr bwMode="auto">
              <a:xfrm>
                <a:off x="5353" y="12048"/>
                <a:ext cx="72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600" noProof="1">
                    <a:ea typeface="华文新魏" panose="02010800040101010101" pitchFamily="2" charset="-122"/>
                  </a:rPr>
                  <a:t>…</a:t>
                </a:r>
                <a:endParaRPr lang="en-US" altLang="zh-CN" sz="1600">
                  <a:latin typeface="华文新魏" panose="02010800040101010101" pitchFamily="2" charset="-122"/>
                  <a:ea typeface="华文新魏" panose="02010800040101010101" pitchFamily="2" charset="-122"/>
                </a:endParaRPr>
              </a:p>
            </p:txBody>
          </p:sp>
        </p:grpSp>
        <p:sp>
          <p:nvSpPr>
            <p:cNvPr id="6186" name="AutoShape 65">
              <a:extLst>
                <a:ext uri="{FF2B5EF4-FFF2-40B4-BE49-F238E27FC236}">
                  <a16:creationId xmlns:a16="http://schemas.microsoft.com/office/drawing/2014/main" id="{61868697-B81C-402B-B4EC-D7D99D5FAE7C}"/>
                </a:ext>
              </a:extLst>
            </p:cNvPr>
            <p:cNvSpPr>
              <a:spLocks noChangeArrowheads="1"/>
            </p:cNvSpPr>
            <p:nvPr/>
          </p:nvSpPr>
          <p:spPr bwMode="auto">
            <a:xfrm>
              <a:off x="1093" y="3601"/>
              <a:ext cx="595" cy="389"/>
            </a:xfrm>
            <a:prstGeom prst="wedgeRectCallout">
              <a:avLst>
                <a:gd name="adj1" fmla="val 7537"/>
                <a:gd name="adj2" fmla="val -109963"/>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600">
                  <a:solidFill>
                    <a:schemeClr val="accent2"/>
                  </a:solidFill>
                  <a:latin typeface="华文新魏" panose="02010800040101010101" pitchFamily="2" charset="-122"/>
                  <a:ea typeface="华文新魏" panose="02010800040101010101" pitchFamily="2" charset="-122"/>
                </a:rPr>
                <a:t>超级块</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3172876-0289-49E4-88C0-3D9F68A318E0}"/>
              </a:ext>
            </a:extLst>
          </p:cNvPr>
          <p:cNvSpPr>
            <a:spLocks noGrp="1" noChangeArrowheads="1"/>
          </p:cNvSpPr>
          <p:nvPr>
            <p:ph type="title"/>
          </p:nvPr>
        </p:nvSpPr>
        <p:spPr/>
        <p:txBody>
          <a:bodyPr/>
          <a:lstStyle/>
          <a:p>
            <a:pPr eaLnBrk="1" hangingPunct="1"/>
            <a:r>
              <a:rPr lang="zh-CN" altLang="en-US" sz="4800">
                <a:latin typeface="华文新魏" panose="02010800040101010101" pitchFamily="2" charset="-122"/>
                <a:ea typeface="华文新魏" panose="02010800040101010101" pitchFamily="2" charset="-122"/>
              </a:rPr>
              <a:t>文件系统调用 </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r>
              <a:rPr lang="en-US" altLang="zh-CN">
                <a:latin typeface="华文新魏" panose="02010800040101010101" pitchFamily="2" charset="-122"/>
                <a:ea typeface="华文新魏" panose="02010800040101010101" pitchFamily="2" charset="-122"/>
              </a:rPr>
              <a:t> (1)</a:t>
            </a:r>
            <a:r>
              <a:rPr lang="zh-CN" altLang="en-US">
                <a:latin typeface="华文新魏" panose="02010800040101010101" pitchFamily="2" charset="-122"/>
                <a:ea typeface="华文新魏" panose="02010800040101010101" pitchFamily="2" charset="-122"/>
              </a:rPr>
              <a:t>文件的创建 </a:t>
            </a:r>
          </a:p>
        </p:txBody>
      </p:sp>
      <p:sp>
        <p:nvSpPr>
          <p:cNvPr id="7171" name="Rectangle 3">
            <a:extLst>
              <a:ext uri="{FF2B5EF4-FFF2-40B4-BE49-F238E27FC236}">
                <a16:creationId xmlns:a16="http://schemas.microsoft.com/office/drawing/2014/main" id="{8822057C-FB6D-4191-9D3B-944BD5F48BEB}"/>
              </a:ext>
            </a:extLst>
          </p:cNvPr>
          <p:cNvSpPr>
            <a:spLocks noGrp="1" noChangeArrowheads="1"/>
          </p:cNvSpPr>
          <p:nvPr>
            <p:ph type="body" idx="1"/>
          </p:nvPr>
        </p:nvSpPr>
        <p:spPr>
          <a:xfrm>
            <a:off x="1371600" y="2057400"/>
            <a:ext cx="7391400" cy="4191000"/>
          </a:xfrm>
        </p:spPr>
        <p:txBody>
          <a:bodyPr/>
          <a:lstStyle/>
          <a:p>
            <a:pPr eaLnBrk="1" hangingPunct="1">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系统调用</a:t>
            </a:r>
            <a:r>
              <a:rPr lang="en-US" altLang="zh-CN" sz="3600">
                <a:latin typeface="华文新魏" panose="02010800040101010101" pitchFamily="2" charset="-122"/>
                <a:ea typeface="华文新魏" panose="02010800040101010101" pitchFamily="2" charset="-122"/>
              </a:rPr>
              <a:t>C</a:t>
            </a:r>
            <a:r>
              <a:rPr lang="zh-CN" altLang="en-US" sz="3600">
                <a:latin typeface="华文新魏" panose="02010800040101010101" pitchFamily="2" charset="-122"/>
                <a:ea typeface="华文新魏" panose="02010800040101010101" pitchFamily="2" charset="-122"/>
              </a:rPr>
              <a:t>语言格式为： </a:t>
            </a:r>
          </a:p>
          <a:p>
            <a:pPr eaLnBrk="1" hangingPunct="1">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int fd, mode;</a:t>
            </a:r>
          </a:p>
          <a:p>
            <a:pPr eaLnBrk="1" hangingPunct="1">
              <a:buFontTx/>
              <a:buNone/>
            </a:pPr>
            <a:r>
              <a:rPr lang="en-US" altLang="zh-CN" sz="3600">
                <a:latin typeface="华文新魏" panose="02010800040101010101" pitchFamily="2" charset="-122"/>
                <a:ea typeface="华文新魏" panose="02010800040101010101" pitchFamily="2" charset="-122"/>
              </a:rPr>
              <a:t>     char *filenamep;</a:t>
            </a:r>
          </a:p>
          <a:p>
            <a:pPr eaLnBrk="1" hangingPunct="1">
              <a:buFontTx/>
              <a:buNone/>
            </a:pPr>
            <a:r>
              <a:rPr lang="en-US" altLang="zh-CN" sz="3600">
                <a:latin typeface="华文新魏" panose="02010800040101010101" pitchFamily="2" charset="-122"/>
                <a:ea typeface="华文新魏" panose="02010800040101010101" pitchFamily="2" charset="-122"/>
              </a:rPr>
              <a:t>     fd = create (filenamep, mode);</a:t>
            </a: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F5DE799-06D3-4AC4-B0DC-EB28917FBE2D}"/>
              </a:ext>
            </a:extLst>
          </p:cNvPr>
          <p:cNvSpPr>
            <a:spLocks noGrp="1" noChangeArrowheads="1"/>
          </p:cNvSpPr>
          <p:nvPr>
            <p:ph type="title"/>
          </p:nvPr>
        </p:nvSpPr>
        <p:spPr>
          <a:xfrm>
            <a:off x="533400" y="333375"/>
            <a:ext cx="7772400" cy="1143000"/>
          </a:xfrm>
        </p:spPr>
        <p:txBody>
          <a:bodyPr/>
          <a:lstStyle/>
          <a:p>
            <a:pPr eaLnBrk="1" hangingPunct="1"/>
            <a:r>
              <a:rPr lang="zh-CN" altLang="en-US">
                <a:latin typeface="华文新魏" panose="02010800040101010101" pitchFamily="2" charset="-122"/>
                <a:ea typeface="华文新魏" panose="02010800040101010101" pitchFamily="2" charset="-122"/>
              </a:rPr>
              <a:t>文件系统调用 </a:t>
            </a:r>
            <a:r>
              <a:rPr lang="en-US" altLang="zh-CN">
                <a:latin typeface="华文新魏" panose="02010800040101010101" pitchFamily="2" charset="-122"/>
                <a:ea typeface="华文新魏" panose="02010800040101010101" pitchFamily="2" charset="-122"/>
              </a:rPr>
              <a:t>(2)</a:t>
            </a:r>
            <a:br>
              <a:rPr lang="en-US" altLang="zh-CN">
                <a:latin typeface="华文新魏" panose="02010800040101010101" pitchFamily="2" charset="-122"/>
                <a:ea typeface="华文新魏" panose="02010800040101010101" pitchFamily="2" charset="-122"/>
              </a:rPr>
            </a:br>
            <a:r>
              <a:rPr lang="en-US" altLang="zh-CN">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文件创建执行过程</a:t>
            </a:r>
            <a:r>
              <a:rPr lang="zh-CN" altLang="en-US">
                <a:latin typeface="华文新魏" panose="02010800040101010101" pitchFamily="2" charset="-122"/>
                <a:ea typeface="华文新魏" panose="02010800040101010101" pitchFamily="2" charset="-122"/>
              </a:rPr>
              <a:t> </a:t>
            </a:r>
          </a:p>
        </p:txBody>
      </p:sp>
      <p:sp>
        <p:nvSpPr>
          <p:cNvPr id="8195" name="Rectangle 3">
            <a:extLst>
              <a:ext uri="{FF2B5EF4-FFF2-40B4-BE49-F238E27FC236}">
                <a16:creationId xmlns:a16="http://schemas.microsoft.com/office/drawing/2014/main" id="{316F4A23-D8D9-4145-A9CF-BF544C3C185D}"/>
              </a:ext>
            </a:extLst>
          </p:cNvPr>
          <p:cNvSpPr>
            <a:spLocks noGrp="1" noChangeArrowheads="1"/>
          </p:cNvSpPr>
          <p:nvPr>
            <p:ph type="body" idx="1"/>
          </p:nvPr>
        </p:nvSpPr>
        <p:spPr>
          <a:xfrm>
            <a:off x="457200" y="1628775"/>
            <a:ext cx="8305800" cy="5257800"/>
          </a:xfrm>
        </p:spPr>
        <p:txBody>
          <a:bodyPr/>
          <a:lstStyle/>
          <a:p>
            <a:pPr eaLnBrk="1" hangingPunct="1">
              <a:buFontTx/>
              <a:buNone/>
            </a:pPr>
            <a:r>
              <a:rPr lang="en-US" altLang="zh-CN" sz="2800">
                <a:latin typeface="华文新魏" panose="02010800040101010101" pitchFamily="2" charset="-122"/>
                <a:ea typeface="华文新魏" panose="02010800040101010101" pitchFamily="2" charset="-122"/>
              </a:rPr>
              <a:t>① </a:t>
            </a:r>
            <a:r>
              <a:rPr lang="zh-CN" altLang="en-US" sz="2800">
                <a:latin typeface="华文新魏" panose="02010800040101010101" pitchFamily="2" charset="-122"/>
                <a:ea typeface="华文新魏" panose="02010800040101010101" pitchFamily="2" charset="-122"/>
              </a:rPr>
              <a:t>为新文件分配索引节点和活动索引节点，并把索引节点编号与文件分量名组成新目录项，记到目录中。</a:t>
            </a:r>
          </a:p>
          <a:p>
            <a:pPr eaLnBrk="1" hangingPunct="1">
              <a:buFontTx/>
              <a:buNone/>
            </a:pPr>
            <a:r>
              <a:rPr lang="zh-CN" altLang="en-US" sz="2800">
                <a:latin typeface="华文新魏" panose="02010800040101010101" pitchFamily="2" charset="-122"/>
                <a:ea typeface="华文新魏" panose="02010800040101010101" pitchFamily="2" charset="-122"/>
              </a:rPr>
              <a:t>② 在新文件所对应的活动索引节点中置初值，如置存取权限</a:t>
            </a:r>
            <a:r>
              <a:rPr lang="en-US" altLang="zh-CN" sz="2800">
                <a:latin typeface="华文新魏" panose="02010800040101010101" pitchFamily="2" charset="-122"/>
                <a:ea typeface="华文新魏" panose="02010800040101010101" pitchFamily="2" charset="-122"/>
              </a:rPr>
              <a:t>i_mode</a:t>
            </a:r>
            <a:r>
              <a:rPr lang="zh-CN" altLang="en-US" sz="2800">
                <a:latin typeface="华文新魏" panose="02010800040101010101" pitchFamily="2" charset="-122"/>
                <a:ea typeface="华文新魏" panose="02010800040101010101" pitchFamily="2" charset="-122"/>
              </a:rPr>
              <a:t>，连接计数</a:t>
            </a:r>
            <a:r>
              <a:rPr lang="en-US" altLang="zh-CN" sz="2800">
                <a:latin typeface="华文新魏" panose="02010800040101010101" pitchFamily="2" charset="-122"/>
                <a:ea typeface="华文新魏" panose="02010800040101010101" pitchFamily="2" charset="-122"/>
              </a:rPr>
              <a:t>i_nlink</a:t>
            </a:r>
            <a:r>
              <a:rPr lang="zh-CN" altLang="en-US" sz="2800">
                <a:latin typeface="华文新魏" panose="02010800040101010101" pitchFamily="2" charset="-122"/>
                <a:ea typeface="华文新魏" panose="02010800040101010101" pitchFamily="2" charset="-122"/>
              </a:rPr>
              <a:t>等。</a:t>
            </a:r>
          </a:p>
          <a:p>
            <a:pPr eaLnBrk="1" hangingPunct="1">
              <a:buFontTx/>
              <a:buNone/>
            </a:pPr>
            <a:r>
              <a:rPr lang="zh-CN" altLang="en-US" sz="2800">
                <a:latin typeface="华文新魏" panose="02010800040101010101" pitchFamily="2" charset="-122"/>
                <a:ea typeface="华文新魏" panose="02010800040101010101" pitchFamily="2" charset="-122"/>
              </a:rPr>
              <a:t>③ 分配用户打开文件表项和系统打开文件表项，置表项初值。包括在</a:t>
            </a:r>
            <a:r>
              <a:rPr lang="en-US" altLang="zh-CN" sz="2800">
                <a:latin typeface="华文新魏" panose="02010800040101010101" pitchFamily="2" charset="-122"/>
                <a:ea typeface="华文新魏" panose="02010800040101010101" pitchFamily="2" charset="-122"/>
              </a:rPr>
              <a:t>f_flag</a:t>
            </a:r>
            <a:r>
              <a:rPr lang="zh-CN" altLang="en-US" sz="2800">
                <a:latin typeface="华文新魏" panose="02010800040101010101" pitchFamily="2" charset="-122"/>
                <a:ea typeface="华文新魏" panose="02010800040101010101" pitchFamily="2" charset="-122"/>
              </a:rPr>
              <a:t>中置</a:t>
            </a:r>
            <a:r>
              <a:rPr lang="zh-CN" altLang="en-US"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写</a:t>
            </a:r>
            <a:r>
              <a:rPr lang="zh-CN" altLang="en-US"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标志，读写位移</a:t>
            </a:r>
            <a:r>
              <a:rPr lang="en-US" altLang="zh-CN" sz="2800">
                <a:latin typeface="华文新魏" panose="02010800040101010101" pitchFamily="2" charset="-122"/>
                <a:ea typeface="华文新魏" panose="02010800040101010101" pitchFamily="2" charset="-122"/>
              </a:rPr>
              <a:t>f_offset</a:t>
            </a:r>
            <a:r>
              <a:rPr lang="zh-CN" altLang="en-US" sz="2800">
                <a:latin typeface="华文新魏" panose="02010800040101010101" pitchFamily="2" charset="-122"/>
                <a:ea typeface="华文新魏" panose="02010800040101010101" pitchFamily="2" charset="-122"/>
              </a:rPr>
              <a:t>清</a:t>
            </a:r>
            <a:r>
              <a:rPr lang="zh-CN" altLang="en-US" sz="2800">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0</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。把各表项及文件对应的活动索引节点用指针连接起来，把文件描述字返回给调用者。</a:t>
            </a:r>
          </a:p>
          <a:p>
            <a:pPr eaLnBrk="1" hangingPunct="1"/>
            <a:endParaRPr lang="en-US" altLang="zh-CN" sz="28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018692F-E161-43A2-9FA5-309921BC44CB}"/>
              </a:ext>
            </a:extLst>
          </p:cNvPr>
          <p:cNvSpPr>
            <a:spLocks noGrp="1" noChangeArrowheads="1"/>
          </p:cNvSpPr>
          <p:nvPr>
            <p:ph type="title"/>
          </p:nvPr>
        </p:nvSpPr>
        <p:spPr>
          <a:xfrm>
            <a:off x="762000" y="6096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文件系统调用 </a:t>
            </a:r>
            <a:r>
              <a:rPr lang="en-US" altLang="zh-CN" sz="4800">
                <a:latin typeface="华文新魏" panose="02010800040101010101" pitchFamily="2" charset="-122"/>
                <a:ea typeface="华文新魏" panose="02010800040101010101" pitchFamily="2" charset="-122"/>
              </a:rPr>
              <a:t>(3)</a:t>
            </a:r>
            <a:br>
              <a:rPr lang="en-US" altLang="zh-CN" sz="4800">
                <a:latin typeface="华文新魏" panose="02010800040101010101" pitchFamily="2" charset="-122"/>
                <a:ea typeface="华文新魏" panose="02010800040101010101" pitchFamily="2" charset="-122"/>
              </a:rPr>
            </a:br>
            <a:r>
              <a:rPr lang="en-US" altLang="zh-CN">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(2) </a:t>
            </a:r>
            <a:r>
              <a:rPr lang="zh-CN" altLang="en-US" sz="4000">
                <a:latin typeface="华文新魏" panose="02010800040101010101" pitchFamily="2" charset="-122"/>
                <a:ea typeface="华文新魏" panose="02010800040101010101" pitchFamily="2" charset="-122"/>
              </a:rPr>
              <a:t>文件的删除</a:t>
            </a:r>
            <a:r>
              <a:rPr lang="zh-CN" altLang="en-US">
                <a:latin typeface="华文新魏" panose="02010800040101010101" pitchFamily="2" charset="-122"/>
                <a:ea typeface="华文新魏" panose="02010800040101010101" pitchFamily="2" charset="-122"/>
              </a:rPr>
              <a:t>  </a:t>
            </a:r>
          </a:p>
        </p:txBody>
      </p:sp>
      <p:sp>
        <p:nvSpPr>
          <p:cNvPr id="9219" name="Rectangle 3">
            <a:extLst>
              <a:ext uri="{FF2B5EF4-FFF2-40B4-BE49-F238E27FC236}">
                <a16:creationId xmlns:a16="http://schemas.microsoft.com/office/drawing/2014/main" id="{A85AECB0-3A02-4B54-9F86-B2760C03EB4C}"/>
              </a:ext>
            </a:extLst>
          </p:cNvPr>
          <p:cNvSpPr>
            <a:spLocks noGrp="1" noChangeArrowheads="1"/>
          </p:cNvSpPr>
          <p:nvPr>
            <p:ph type="body" idx="1"/>
          </p:nvPr>
        </p:nvSpPr>
        <p:spPr>
          <a:xfrm>
            <a:off x="685800" y="1828800"/>
            <a:ext cx="7772400" cy="4419600"/>
          </a:xfrm>
        </p:spPr>
        <p:txBody>
          <a:bodyPr/>
          <a:lstStyle/>
          <a:p>
            <a:pPr eaLnBrk="1" hangingPunct="1">
              <a:buFontTx/>
              <a:buNone/>
            </a:pPr>
            <a:r>
              <a:rPr lang="en-US" altLang="zh-CN" sz="36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删除把指定文件从所在的目录文件中除去。如果没有连接用户</a:t>
            </a:r>
            <a:r>
              <a:rPr lang="en-US" altLang="zh-CN" sz="4000">
                <a:latin typeface="华文新魏" panose="02010800040101010101" pitchFamily="2" charset="-122"/>
                <a:ea typeface="华文新魏" panose="02010800040101010101" pitchFamily="2" charset="-122"/>
              </a:rPr>
              <a:t>(i_link </a:t>
            </a:r>
            <a:r>
              <a:rPr lang="zh-CN" altLang="en-US" sz="4000">
                <a:latin typeface="华文新魏" panose="02010800040101010101" pitchFamily="2" charset="-122"/>
                <a:ea typeface="华文新魏" panose="02010800040101010101" pitchFamily="2" charset="-122"/>
              </a:rPr>
              <a:t>为</a:t>
            </a:r>
            <a:r>
              <a:rPr lang="zh-CN" altLang="en-US" sz="4000">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1</a:t>
            </a:r>
            <a:r>
              <a:rPr lang="en-US" altLang="zh-CN" sz="4000">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，还要把文件占用的存储空间释放。删除系统调用形式为：</a:t>
            </a:r>
            <a:r>
              <a:rPr lang="en-US" altLang="zh-CN" sz="4000">
                <a:latin typeface="华文新魏" panose="02010800040101010101" pitchFamily="2" charset="-122"/>
                <a:ea typeface="华文新魏" panose="02010800040101010101" pitchFamily="2" charset="-122"/>
              </a:rPr>
              <a:t>unlink (</a:t>
            </a:r>
            <a:r>
              <a:rPr lang="en-US" altLang="zh-CN" sz="2800">
                <a:latin typeface="华文新魏" panose="02010800040101010101" pitchFamily="2" charset="-122"/>
                <a:ea typeface="华文新魏" panose="02010800040101010101" pitchFamily="2" charset="-122"/>
              </a:rPr>
              <a:t>filenamep</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。在执行删除时，必须要求用户对该文件具有</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写</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操作权。</a:t>
            </a:r>
          </a:p>
          <a:p>
            <a:pPr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8983D32-7E45-4F68-896D-5E029CF79519}"/>
              </a:ext>
            </a:extLst>
          </p:cNvPr>
          <p:cNvSpPr>
            <a:spLocks noGrp="1" noChangeArrowheads="1"/>
          </p:cNvSpPr>
          <p:nvPr>
            <p:ph type="title"/>
          </p:nvPr>
        </p:nvSpPr>
        <p:spPr>
          <a:xfrm>
            <a:off x="762000" y="6096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文件系统调用 </a:t>
            </a:r>
            <a:r>
              <a:rPr lang="en-US" altLang="zh-CN" sz="4800">
                <a:latin typeface="华文新魏" panose="02010800040101010101" pitchFamily="2" charset="-122"/>
                <a:ea typeface="华文新魏" panose="02010800040101010101" pitchFamily="2" charset="-122"/>
              </a:rPr>
              <a:t>(4)</a:t>
            </a:r>
            <a:br>
              <a:rPr lang="en-US" altLang="zh-CN" sz="4800">
                <a:latin typeface="华文新魏" panose="02010800040101010101" pitchFamily="2" charset="-122"/>
                <a:ea typeface="华文新魏" panose="02010800040101010101" pitchFamily="2" charset="-122"/>
              </a:rPr>
            </a:br>
            <a:r>
              <a:rPr lang="en-US" altLang="zh-CN" sz="4000">
                <a:latin typeface="华文新魏" panose="02010800040101010101" pitchFamily="2" charset="-122"/>
                <a:ea typeface="华文新魏" panose="02010800040101010101" pitchFamily="2" charset="-122"/>
              </a:rPr>
              <a:t>(3)</a:t>
            </a:r>
            <a:r>
              <a:rPr lang="zh-CN" altLang="en-US" sz="4000">
                <a:latin typeface="华文新魏" panose="02010800040101010101" pitchFamily="2" charset="-122"/>
                <a:ea typeface="华文新魏" panose="02010800040101010101" pitchFamily="2" charset="-122"/>
              </a:rPr>
              <a:t>文件的打开</a:t>
            </a:r>
            <a:r>
              <a:rPr lang="en-US" altLang="zh-CN" sz="4000">
                <a:latin typeface="华文新魏" panose="02010800040101010101" pitchFamily="2" charset="-122"/>
                <a:ea typeface="华文新魏" panose="02010800040101010101" pitchFamily="2" charset="-122"/>
              </a:rPr>
              <a:t>(1)</a:t>
            </a:r>
            <a:endParaRPr lang="en-US" altLang="zh-CN">
              <a:latin typeface="华文新魏" panose="02010800040101010101" pitchFamily="2" charset="-122"/>
              <a:ea typeface="华文新魏" panose="02010800040101010101" pitchFamily="2" charset="-122"/>
            </a:endParaRPr>
          </a:p>
        </p:txBody>
      </p:sp>
      <p:sp>
        <p:nvSpPr>
          <p:cNvPr id="10243" name="Rectangle 3">
            <a:extLst>
              <a:ext uri="{FF2B5EF4-FFF2-40B4-BE49-F238E27FC236}">
                <a16:creationId xmlns:a16="http://schemas.microsoft.com/office/drawing/2014/main" id="{49D22238-B83E-47CF-A91F-D0E73937C90C}"/>
              </a:ext>
            </a:extLst>
          </p:cNvPr>
          <p:cNvSpPr>
            <a:spLocks noGrp="1" noChangeArrowheads="1"/>
          </p:cNvSpPr>
          <p:nvPr>
            <p:ph type="body" idx="1"/>
          </p:nvPr>
        </p:nvSpPr>
        <p:spPr>
          <a:xfrm>
            <a:off x="1524000" y="2057400"/>
            <a:ext cx="7162800" cy="43434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调用方式为：</a:t>
            </a:r>
          </a:p>
          <a:p>
            <a:pPr eaLnBrk="1" hangingPunct="1">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int fd, mode;</a:t>
            </a:r>
          </a:p>
          <a:p>
            <a:pPr eaLnBrk="1" hangingPunct="1">
              <a:buFontTx/>
              <a:buNone/>
            </a:pPr>
            <a:r>
              <a:rPr lang="en-US" altLang="zh-CN" sz="3600">
                <a:latin typeface="华文新魏" panose="02010800040101010101" pitchFamily="2" charset="-122"/>
                <a:ea typeface="华文新魏" panose="02010800040101010101" pitchFamily="2" charset="-122"/>
              </a:rPr>
              <a:t>   char * filenamep;</a:t>
            </a:r>
          </a:p>
          <a:p>
            <a:pPr eaLnBrk="1" hangingPunct="1">
              <a:buFontTx/>
              <a:buNone/>
            </a:pPr>
            <a:r>
              <a:rPr lang="en-US" altLang="zh-CN" sz="3600">
                <a:latin typeface="华文新魏" panose="02010800040101010101" pitchFamily="2" charset="-122"/>
                <a:ea typeface="华文新魏" panose="02010800040101010101" pitchFamily="2" charset="-122"/>
              </a:rPr>
              <a:t>   fd = open (filenamep, mode);</a:t>
            </a:r>
          </a:p>
          <a:p>
            <a:pPr eaLnBrk="1" hangingPunct="1">
              <a:buFontTx/>
              <a:buNone/>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theme/theme1.xml><?xml version="1.0" encoding="utf-8"?>
<a:theme xmlns:a="http://schemas.openxmlformats.org/drawingml/2006/main" name="默认设计模板">
  <a:themeElements>
    <a:clrScheme name="">
      <a:dk1>
        <a:srgbClr val="000000"/>
      </a:dk1>
      <a:lt1>
        <a:srgbClr val="FFFFFF"/>
      </a:lt1>
      <a:dk2>
        <a:srgbClr val="A50021"/>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隶书"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隶书"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633</TotalTime>
  <Words>2656</Words>
  <Application>Microsoft Office PowerPoint</Application>
  <PresentationFormat>全屏显示(4:3)</PresentationFormat>
  <Paragraphs>389</Paragraphs>
  <Slides>37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Times New Roman</vt:lpstr>
      <vt:lpstr>隶书</vt:lpstr>
      <vt:lpstr>Arial</vt:lpstr>
      <vt:lpstr>宋体</vt:lpstr>
      <vt:lpstr>Calibri</vt:lpstr>
      <vt:lpstr>华文新魏</vt:lpstr>
      <vt:lpstr>Wingdings</vt:lpstr>
      <vt:lpstr>默认设计模板</vt:lpstr>
      <vt:lpstr>6.4文件系统其他功能的实现 </vt:lpstr>
      <vt:lpstr> 6.4.1 文件操作的实现  </vt:lpstr>
      <vt:lpstr>文件系统磁盘结构 </vt:lpstr>
      <vt:lpstr>文件系统内部结构</vt:lpstr>
      <vt:lpstr>目录项、inode和数据块的关系</vt:lpstr>
      <vt:lpstr>文件系统调用 (1)  (1)文件的创建 </vt:lpstr>
      <vt:lpstr>文件系统调用 (2)  文件创建执行过程 </vt:lpstr>
      <vt:lpstr>文件系统调用 (3)  (2) 文件的删除  </vt:lpstr>
      <vt:lpstr>文件系统调用 (4) (3)文件的打开(1)</vt:lpstr>
      <vt:lpstr>文件系统调用 (5) 文件打开执行过程(2)</vt:lpstr>
      <vt:lpstr>文件系统调用 (6) (4)文件的关闭(1) </vt:lpstr>
      <vt:lpstr>文件系统调用 (7) 文件的关闭(2)</vt:lpstr>
      <vt:lpstr>文件系统调用 (8) (5)读文件(1)  </vt:lpstr>
      <vt:lpstr>文件系统调用 (9) 读文件(2)  </vt:lpstr>
      <vt:lpstr>文件系统调用 (10) 读文件(3)  </vt:lpstr>
      <vt:lpstr>文件系统调用 (11) (6)写文件 </vt:lpstr>
      <vt:lpstr>文件系统调用 (12) (7)文件的随机存取(1)  </vt:lpstr>
      <vt:lpstr>文件系统调用 (13) 文件的随机存取(2)  </vt:lpstr>
      <vt:lpstr>6.4.2文件共享 </vt:lpstr>
      <vt:lpstr>1文件的静态共享(1)  </vt:lpstr>
      <vt:lpstr>文件的静态共享(2)  </vt:lpstr>
      <vt:lpstr>文件的静态共享(3)  </vt:lpstr>
      <vt:lpstr> 2文件的动态共享(1) </vt:lpstr>
      <vt:lpstr> 文件的动态共享(2) </vt:lpstr>
      <vt:lpstr> 文件的动态共享(3) </vt:lpstr>
      <vt:lpstr> 文件的动态共享(4) </vt:lpstr>
      <vt:lpstr> 文件的动态共享(5) </vt:lpstr>
      <vt:lpstr>3文件的符号链接共享 </vt:lpstr>
      <vt:lpstr>6.4.3 文件空间管理</vt:lpstr>
      <vt:lpstr>具体文件辅存空间管理方法 </vt:lpstr>
      <vt:lpstr>UNIX/Linux空闲块成组连接法(1)</vt:lpstr>
      <vt:lpstr> </vt:lpstr>
      <vt:lpstr>6.4.4主存映射文件(1) </vt:lpstr>
      <vt:lpstr>主存映射文件(2) </vt:lpstr>
      <vt:lpstr>6.4.5虚拟文件系统(1) 虚拟文件系统要实现以下目标</vt:lpstr>
      <vt:lpstr>虚拟文件系统(2) 虚拟文件系统设计思想：</vt:lpstr>
      <vt:lpstr>虚拟文件系统(3) </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163</cp:revision>
  <dcterms:created xsi:type="dcterms:W3CDTF">2002-10-28T07:32:45Z</dcterms:created>
  <dcterms:modified xsi:type="dcterms:W3CDTF">2019-09-17T18:54:26Z</dcterms:modified>
</cp:coreProperties>
</file>