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92" r:id="rId4"/>
    <p:sldId id="276" r:id="rId5"/>
    <p:sldId id="279" r:id="rId6"/>
    <p:sldId id="281" r:id="rId7"/>
    <p:sldId id="300" r:id="rId8"/>
    <p:sldId id="305" r:id="rId9"/>
    <p:sldId id="285" r:id="rId10"/>
    <p:sldId id="303" r:id="rId11"/>
    <p:sldId id="286" r:id="rId12"/>
    <p:sldId id="287" r:id="rId13"/>
    <p:sldId id="288" r:id="rId14"/>
    <p:sldId id="258" r:id="rId15"/>
    <p:sldId id="304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9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3300"/>
    <a:srgbClr val="FF9933"/>
    <a:srgbClr val="009900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5" autoAdjust="0"/>
    <p:restoredTop sz="90929"/>
  </p:normalViewPr>
  <p:slideViewPr>
    <p:cSldViewPr>
      <p:cViewPr varScale="1">
        <p:scale>
          <a:sx n="86" d="100"/>
          <a:sy n="86" d="100"/>
        </p:scale>
        <p:origin x="9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30FBF-6118-4664-AC36-6DD136CC4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EB35EF-D07A-4B00-8013-DC3D60A8E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F8343-FFAA-4181-AA33-D05B1D2A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83916-DC05-4156-AD1A-BAD5F065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3900E-5B15-48EA-ADB7-E56859D2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EDFC4-621E-448A-B93E-5C076DB298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09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F6894-0991-430E-986A-00F90EBE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39CA1-0859-47A2-B834-E61CB8A83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4069A-2B73-4B0B-9DB5-BF41E67F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DDA66-164D-48A3-BE21-8BD6F7DF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4B292-E3DD-4BA8-AE38-356C1FB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52DFD-83A7-4432-AA0E-69CE35B8A2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73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37F142-5BBB-4A4E-907C-1B7F01C06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2FBB13-EC8C-4D43-A7FE-B680502A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85516-CE18-48D2-A06B-6A73D8DF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3EA60-40A1-49E9-9388-4907336D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1C70D-E854-4F24-B6D3-B8467FE4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68E0B-2561-4F66-A6BF-DE9EF6967C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1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636E3-3876-4378-AF88-22A1E440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E17B2-1617-4428-A1B5-63BA6EDF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11580-713D-4F11-A7FC-DCFC780A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0CF3A-A4CA-453B-963B-0A63D0AB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DE977C-473D-44CF-A9A0-94E44AE0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3085D-80B2-4F87-836F-4BE14ACF64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0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ECDB4-9A2F-444B-B28D-957DE962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C3B14-89E4-4AB6-9F57-99691E139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1F935-D8E5-4417-8DD0-013FAC64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489B5-4EFA-4C5D-9189-26DD1EF8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98B9C-5061-46BC-9488-C03AA722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7E7AC-E6AE-41AD-AFE8-74F5E106CE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6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9C526-A9D8-4234-8A61-67C2B3BE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340AE-8998-46EE-91A7-6EA2D7770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6C2FB-F25D-4219-B12D-9770E31F0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4699D-9BC7-4E4D-B81F-5EF1A5D2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2F285-27F6-46AD-9495-C2424E3D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9C4E8-1BCE-46F1-ACA1-EA1B2FE3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3533C-1369-4183-B5A2-526895D0FC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0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6ED04-4B99-492F-9DDC-E92262C6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296E2-02A0-4603-8544-23FE4396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A43D4A-0150-4178-9EC7-BDC459D5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99EC4F-7471-4A94-9C3E-4A6C9404A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623E7C-BAE5-487D-B07A-F6762BB3F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17602D-2626-4ECE-816D-4FAA3367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1A423C-CF03-47BB-9C18-413A6CBD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37FC1-79FD-49E9-8922-AECA8840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FAF8E-DF35-414D-93E7-78A03BBBE6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46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5E323-347C-4412-AD91-43A516BB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BB4AF6-C999-481A-85BC-2A924CD9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19113-21D0-403E-834B-6A28408D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8C8AB-1402-4253-8D36-F7F2BDBD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2FD974-5EE5-4333-A119-C5442D752A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7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0543F-F722-4D6A-8E42-2602BCCC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60CAF-85D5-41C1-9DC4-42368BD0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EC095-8E7C-4DFE-AA8F-7FAF7F2D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41FE8C-6FEC-45E6-BF92-F48D629051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93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1FF18-1B25-4DF6-A0A5-5677DD24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D52F3-2410-4AF6-BF9D-B00E1461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EEB3E-C1B3-4946-9721-F330AB551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6FAC9-11C3-4883-A2BF-C76FB6DA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93E58-BE46-49C5-937A-C7AE4F0C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06DD03-79FE-453E-A4FF-CB53F48E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9B9D5-096F-4327-84E3-41C60CA442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77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187F7F-54C7-4F47-ACDF-5F4A9C16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A86B01-8F8B-449C-B486-770464301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15B93-67DF-4C70-84E4-E8DECAB24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BBBA65-CC83-49DA-941E-E0F04A24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8F1A5-C2EB-4FB3-81EF-98640D04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BFEDF-0AD5-4672-86D5-8B35E161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217FC-5F7C-4EC2-A7CA-A3A2B0173C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37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AAE8ED-1F7C-4B7C-93B5-78F825172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4A7FA7-F1F2-4DEB-9BA5-D74D3B26C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B5F00E-3C33-4167-A6E3-E467ECB808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B3BA011-49A3-485C-9435-B3B788C7C0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97EC873-8D7D-4FED-BCF9-BF5B1B1F65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44960A7-7693-49D0-88F8-3188D5DC8C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7BCC61-77E6-4CAD-AF23-32AA17E5A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620713"/>
            <a:ext cx="8077200" cy="1143000"/>
          </a:xfrm>
        </p:spPr>
        <p:txBody>
          <a:bodyPr/>
          <a:lstStyle/>
          <a:p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6.5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实例研究：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的文件管理</a:t>
            </a: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DA9697-B993-4B70-ACE0-D3563698F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41438"/>
            <a:ext cx="77724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6.5.1 Linux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虚拟文件系统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6.5.2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文件系统注册与注销，安装与卸载</a:t>
            </a: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6.5.3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文件系统缓存机制 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6.5.4 Ext2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文件系统 </a:t>
            </a:r>
          </a:p>
          <a:p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>
            <a:extLst>
              <a:ext uri="{FF2B5EF4-FFF2-40B4-BE49-F238E27FC236}">
                <a16:creationId xmlns:a16="http://schemas.microsoft.com/office/drawing/2014/main" id="{5BBFCAAF-0D32-4515-A502-A10E0FA5F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143000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EXT2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文件系统结构</a:t>
            </a:r>
            <a:br>
              <a:rPr kumimoji="0"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0197" name="Group 1045">
            <a:extLst>
              <a:ext uri="{FF2B5EF4-FFF2-40B4-BE49-F238E27FC236}">
                <a16:creationId xmlns:a16="http://schemas.microsoft.com/office/drawing/2014/main" id="{37383919-3049-4954-B46E-3857C566795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49488"/>
            <a:ext cx="7924800" cy="658812"/>
            <a:chOff x="384" y="1417"/>
            <a:chExt cx="4992" cy="415"/>
          </a:xfrm>
        </p:grpSpPr>
        <p:sp>
          <p:nvSpPr>
            <p:cNvPr id="50181" name="Text Box 1029">
              <a:extLst>
                <a:ext uri="{FF2B5EF4-FFF2-40B4-BE49-F238E27FC236}">
                  <a16:creationId xmlns:a16="http://schemas.microsoft.com/office/drawing/2014/main" id="{A837BDC8-6D8C-4ABD-8FD3-DBF68FE23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417"/>
              <a:ext cx="756" cy="41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块组</a:t>
              </a:r>
              <a:r>
                <a:rPr kumimoji="0"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50182" name="Text Box 1030">
              <a:extLst>
                <a:ext uri="{FF2B5EF4-FFF2-40B4-BE49-F238E27FC236}">
                  <a16:creationId xmlns:a16="http://schemas.microsoft.com/office/drawing/2014/main" id="{1B545E75-9EC3-408E-A2BF-456956910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9" y="1417"/>
              <a:ext cx="757" cy="41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块组</a:t>
              </a:r>
              <a:r>
                <a:rPr kumimoji="0"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0183" name="Text Box 1031">
              <a:extLst>
                <a:ext uri="{FF2B5EF4-FFF2-40B4-BE49-F238E27FC236}">
                  <a16:creationId xmlns:a16="http://schemas.microsoft.com/office/drawing/2014/main" id="{640444F0-A5C9-4B72-ABB7-82ABD653D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1417"/>
              <a:ext cx="756" cy="41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kumimoji="0" lang="zh-CN" altLang="en-US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块组</a:t>
              </a:r>
              <a:r>
                <a:rPr kumimoji="0"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50184" name="Text Box 1032">
              <a:extLst>
                <a:ext uri="{FF2B5EF4-FFF2-40B4-BE49-F238E27FC236}">
                  <a16:creationId xmlns:a16="http://schemas.microsoft.com/office/drawing/2014/main" id="{B959708B-C1DA-4622-B6E0-CB647D7DC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17"/>
              <a:ext cx="756" cy="415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kumimoji="0" lang="en-US" altLang="zh-CN" sz="7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0" lang="zh-CN" altLang="en-US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引导块</a:t>
              </a:r>
              <a:r>
                <a:rPr kumimoji="0" lang="zh-CN" altLang="en-US" sz="7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</p:txBody>
        </p:sp>
        <p:sp>
          <p:nvSpPr>
            <p:cNvPr id="50185" name="Text Box 1033">
              <a:extLst>
                <a:ext uri="{FF2B5EF4-FFF2-40B4-BE49-F238E27FC236}">
                  <a16:creationId xmlns:a16="http://schemas.microsoft.com/office/drawing/2014/main" id="{D7B37AA8-FD82-45EF-98ED-5B2919A5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8" y="1555"/>
              <a:ext cx="757" cy="277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kumimoji="0" lang="en-US" altLang="zh-CN" sz="16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</a:t>
              </a:r>
              <a:r>
                <a:rPr kumimoji="0" lang="en-US" altLang="zh-CN" sz="1600">
                  <a:solidFill>
                    <a:schemeClr val="accent2"/>
                  </a:solidFill>
                  <a:ea typeface="华文新魏" panose="02010800040101010101" pitchFamily="2" charset="-122"/>
                </a:rPr>
                <a:t>…</a:t>
              </a:r>
              <a:endParaRPr kumimoji="0" lang="en-US" altLang="zh-CN" sz="16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50186" name="Text Box 1034">
            <a:extLst>
              <a:ext uri="{FF2B5EF4-FFF2-40B4-BE49-F238E27FC236}">
                <a16:creationId xmlns:a16="http://schemas.microsoft.com/office/drawing/2014/main" id="{FF45623B-351C-4810-BED4-D648612F1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4225925"/>
            <a:ext cx="1201737" cy="879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0" lang="zh-CN" altLang="en-US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超级块</a:t>
            </a:r>
            <a:r>
              <a:rPr kumimoji="0" lang="zh-CN" altLang="en-US" sz="7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0187" name="Text Box 1035">
            <a:extLst>
              <a:ext uri="{FF2B5EF4-FFF2-40B4-BE49-F238E27FC236}">
                <a16:creationId xmlns:a16="http://schemas.microsoft.com/office/drawing/2014/main" id="{6B36A352-15F4-4D01-B413-D054D959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225925"/>
            <a:ext cx="1200150" cy="879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组描述符表</a:t>
            </a:r>
            <a:r>
              <a:rPr kumimoji="0" lang="zh-CN" altLang="en-US" sz="7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0188" name="Text Box 1036">
            <a:extLst>
              <a:ext uri="{FF2B5EF4-FFF2-40B4-BE49-F238E27FC236}">
                <a16:creationId xmlns:a16="http://schemas.microsoft.com/office/drawing/2014/main" id="{07745E1B-08FF-4B00-9E33-EF0C9FD7B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225925"/>
            <a:ext cx="1200150" cy="879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块位图</a:t>
            </a:r>
            <a:r>
              <a:rPr kumimoji="0" lang="zh-CN" altLang="en-US" sz="7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0189" name="Text Box 1037">
            <a:extLst>
              <a:ext uri="{FF2B5EF4-FFF2-40B4-BE49-F238E27FC236}">
                <a16:creationId xmlns:a16="http://schemas.microsoft.com/office/drawing/2014/main" id="{AD3C2700-2356-4929-A12F-BEE178030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4225925"/>
            <a:ext cx="1201738" cy="879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</a:p>
          <a:p>
            <a:pPr eaLnBrk="0" hangingPunct="0"/>
            <a:r>
              <a:rPr kumimoji="0" lang="zh-CN" altLang="en-US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位图</a:t>
            </a:r>
          </a:p>
        </p:txBody>
      </p:sp>
      <p:sp>
        <p:nvSpPr>
          <p:cNvPr id="50190" name="Text Box 1038">
            <a:extLst>
              <a:ext uri="{FF2B5EF4-FFF2-40B4-BE49-F238E27FC236}">
                <a16:creationId xmlns:a16="http://schemas.microsoft.com/office/drawing/2014/main" id="{066DAB31-2E8C-4268-B98B-C02C21C4C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4225925"/>
            <a:ext cx="1200150" cy="879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en-US" altLang="zh-CN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kumimoji="0" lang="zh-CN" altLang="en-US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</a:t>
            </a:r>
          </a:p>
        </p:txBody>
      </p:sp>
      <p:sp>
        <p:nvSpPr>
          <p:cNvPr id="50191" name="Text Box 1039">
            <a:extLst>
              <a:ext uri="{FF2B5EF4-FFF2-40B4-BE49-F238E27FC236}">
                <a16:creationId xmlns:a16="http://schemas.microsoft.com/office/drawing/2014/main" id="{641E102A-8F1A-4B5E-AB32-BF7EA2B2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238" y="4225925"/>
            <a:ext cx="1200150" cy="8794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2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数据块</a:t>
            </a:r>
          </a:p>
        </p:txBody>
      </p:sp>
      <p:sp>
        <p:nvSpPr>
          <p:cNvPr id="50192" name="Line 1040">
            <a:extLst>
              <a:ext uri="{FF2B5EF4-FFF2-40B4-BE49-F238E27FC236}">
                <a16:creationId xmlns:a16="http://schemas.microsoft.com/office/drawing/2014/main" id="{9B81FDA4-990F-466B-9F62-726983DCA7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313" y="2908300"/>
            <a:ext cx="1201737" cy="131762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041">
            <a:extLst>
              <a:ext uri="{FF2B5EF4-FFF2-40B4-BE49-F238E27FC236}">
                <a16:creationId xmlns:a16="http://schemas.microsoft.com/office/drawing/2014/main" id="{ABD0FC8C-42AF-4F6B-AA73-A664EFF35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2908300"/>
            <a:ext cx="4802188" cy="131762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284A5E1-2EDF-475B-A00C-0234D5E47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44550"/>
            <a:ext cx="8001000" cy="603250"/>
          </a:xfrm>
        </p:spPr>
        <p:txBody>
          <a:bodyPr/>
          <a:lstStyle/>
          <a:p>
            <a:r>
              <a:rPr lang="en-US" altLang="zh-CN" b="1">
                <a:ea typeface="华文新魏" panose="02010800040101010101" pitchFamily="2" charset="-122"/>
              </a:rPr>
              <a:t> 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EXT2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的超级块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FD2EB4-FC76-4DA6-929D-DA2B8A592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696200" cy="5562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EXT2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的超级块用来描述目录和文件在磁盘上的静态分布，包括尺寸和结构。每个块组都有一个超级块，一般来说只有组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的超级块才被读入主存超级块，其它块组的超级块仅仅作为备份。</a:t>
            </a:r>
          </a:p>
          <a:p>
            <a:pPr algn="just">
              <a:lnSpc>
                <a:spcPct val="90000"/>
              </a:lnSpc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EXT2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的超级块包括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数量、块数量、保留块数量、空闲块数量、空闲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数量、第一个数据块位置、块长度、片长度、每个块组块数、每个块组片数、每个块组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数，以及安装时间、最后一次写时间、安装信息、文件系统状态信息等内容。</a:t>
            </a:r>
          </a:p>
          <a:p>
            <a:pPr algn="just">
              <a:lnSpc>
                <a:spcPct val="90000"/>
              </a:lnSpc>
            </a:pP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44D098A-4D2D-4AE4-BAA0-230BC7E21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EXT2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的组描述符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067A2D1-48B9-4495-BD22-8541E4CE5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086600" cy="4953000"/>
          </a:xfrm>
        </p:spPr>
        <p:txBody>
          <a:bodyPr/>
          <a:lstStyle/>
          <a:p>
            <a:pPr algn="just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每个块组都有一个组描述符，记录该块组的块位图位置、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位图位置、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节点位置、空闲块数、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数、目录数等内容。</a:t>
            </a:r>
          </a:p>
          <a:p>
            <a:pPr algn="just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所有组描述符构成了组描述附表。同超级块一样，组描述符表在每个块组中都有备份，这样，当文件系统崩溃时，可以用来恢复文件系统。</a:t>
            </a: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142E9C0-F25B-477E-BE23-15271A803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43000"/>
          </a:xfrm>
        </p:spPr>
        <p:txBody>
          <a:bodyPr/>
          <a:lstStyle/>
          <a:p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EXT2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F88C44E-012A-44E4-A028-35AEEDD76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7239000" cy="4953000"/>
          </a:xfrm>
        </p:spPr>
        <p:txBody>
          <a:bodyPr/>
          <a:lstStyle/>
          <a:p>
            <a:pPr algn="just"/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用于描述文件，一个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对应一个文件和子目录，有一个唯一的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号，并记录了文件的类型及存取权限、用户和组标识、修改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访问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创建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删除时间、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link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数、文件长度和占用块数、在外存的位置、以及其他控制信息。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F6165DB-65D1-4232-8810-37305E02A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数据块分配策略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E57E04F-BA71-4FC4-AD93-FFA830A38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315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EXT2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采用两个策略减少文件碎片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原地先查找策略：为文件分配数据块时，尽量在文件原有数据块附近查找。先试探紧跟文件末尾的数据块，然后试探位于同一个块组相邻的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个数据块，接着在同一个块组中寻找其他空闲数据块；实在不得己才搜索其他块组，且首先考虑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个一簇的连续的块。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ED0F20F-00D6-4C61-BE9E-82EB51E27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数据块分配策略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23BB29-09D2-4DE5-9BC0-1429F361C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6934200" cy="5029200"/>
          </a:xfrm>
        </p:spPr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预分配策略：引入预分配机制，就从预分配的数据块取一块来用，紧跟该块后的若干个数据块空闲的话，也被保留，保证尽可能多的数据块被集中成一簇。</a:t>
            </a:r>
          </a:p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数据结构中包含属性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prealloc_block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prealloc_count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，前者指向可预分配数据块链表中第一块的位置，后者表示可预分配数据块的总数。</a:t>
            </a:r>
            <a:endParaRPr lang="zh-CN" altLang="en-US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199E6B9-A77B-478F-A41E-1DC0E59E7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7772400" cy="1143000"/>
          </a:xfrm>
        </p:spPr>
        <p:txBody>
          <a:bodyPr/>
          <a:lstStyle/>
          <a:p>
            <a:b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6.5.1 Linux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虚拟文件系统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 sz="48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E2D6821-98CA-4870-857F-15DD821C06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3152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  <p:grpSp>
        <p:nvGrpSpPr>
          <p:cNvPr id="36906" name="Group 42">
            <a:extLst>
              <a:ext uri="{FF2B5EF4-FFF2-40B4-BE49-F238E27FC236}">
                <a16:creationId xmlns:a16="http://schemas.microsoft.com/office/drawing/2014/main" id="{B693E8CE-AAC6-4C4A-8599-7562D07812BA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268413"/>
            <a:ext cx="9036050" cy="5256212"/>
            <a:chOff x="68" y="799"/>
            <a:chExt cx="5692" cy="3311"/>
          </a:xfrm>
        </p:grpSpPr>
        <p:sp>
          <p:nvSpPr>
            <p:cNvPr id="36869" name="Text Box 5">
              <a:extLst>
                <a:ext uri="{FF2B5EF4-FFF2-40B4-BE49-F238E27FC236}">
                  <a16:creationId xmlns:a16="http://schemas.microsoft.com/office/drawing/2014/main" id="{A616C6D6-172C-48EA-A1BA-7D8EE4F99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799"/>
              <a:ext cx="1439" cy="574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标准文件类系统调用，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open(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read(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write(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close(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</a:t>
              </a:r>
            </a:p>
          </p:txBody>
        </p:sp>
        <p:sp>
          <p:nvSpPr>
            <p:cNvPr id="36870" name="Text Box 6">
              <a:extLst>
                <a:ext uri="{FF2B5EF4-FFF2-40B4-BE49-F238E27FC236}">
                  <a16:creationId xmlns:a16="http://schemas.microsoft.com/office/drawing/2014/main" id="{FF69ABF7-0ACB-4FCB-A70D-1D5D014A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049"/>
              <a:ext cx="823" cy="287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用户空间</a:t>
              </a: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9CB0C581-0C49-4B89-BAF7-225C57FD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1049"/>
              <a:ext cx="824" cy="287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36872" name="Line 8">
              <a:extLst>
                <a:ext uri="{FF2B5EF4-FFF2-40B4-BE49-F238E27FC236}">
                  <a16:creationId xmlns:a16="http://schemas.microsoft.com/office/drawing/2014/main" id="{A913BAF2-4983-4F44-B0D9-7CA871295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1469"/>
              <a:ext cx="47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3" name="Text Box 9">
              <a:extLst>
                <a:ext uri="{FF2B5EF4-FFF2-40B4-BE49-F238E27FC236}">
                  <a16:creationId xmlns:a16="http://schemas.microsoft.com/office/drawing/2014/main" id="{EDC7ED94-2A71-4951-BEF9-5F5F8884D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660"/>
              <a:ext cx="823" cy="2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系统空间</a:t>
              </a:r>
            </a:p>
          </p:txBody>
        </p:sp>
        <p:sp>
          <p:nvSpPr>
            <p:cNvPr id="36874" name="Text Box 10">
              <a:extLst>
                <a:ext uri="{FF2B5EF4-FFF2-40B4-BE49-F238E27FC236}">
                  <a16:creationId xmlns:a16="http://schemas.microsoft.com/office/drawing/2014/main" id="{26C675A6-E585-4F18-9F07-91F43B1F9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1694"/>
              <a:ext cx="823" cy="35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VFS</a:t>
              </a:r>
            </a:p>
          </p:txBody>
        </p:sp>
        <p:sp>
          <p:nvSpPr>
            <p:cNvPr id="36875" name="Line 11">
              <a:extLst>
                <a:ext uri="{FF2B5EF4-FFF2-40B4-BE49-F238E27FC236}">
                  <a16:creationId xmlns:a16="http://schemas.microsoft.com/office/drawing/2014/main" id="{A7764D21-78C7-4339-B2DA-3B342A237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58" y="2320"/>
              <a:ext cx="2021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Text Box 12">
              <a:extLst>
                <a:ext uri="{FF2B5EF4-FFF2-40B4-BE49-F238E27FC236}">
                  <a16:creationId xmlns:a16="http://schemas.microsoft.com/office/drawing/2014/main" id="{15C96386-93AF-4150-B751-144454360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564"/>
              <a:ext cx="1610" cy="670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系统调用对应的内核函数，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sys_open(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sys_read(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sys_write(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sys_close( )</a:t>
              </a:r>
            </a:p>
          </p:txBody>
        </p:sp>
        <p:sp>
          <p:nvSpPr>
            <p:cNvPr id="36877" name="Text Box 13">
              <a:extLst>
                <a:ext uri="{FF2B5EF4-FFF2-40B4-BE49-F238E27FC236}">
                  <a16:creationId xmlns:a16="http://schemas.microsoft.com/office/drawing/2014/main" id="{34F3E4A0-1B2D-4FCD-9891-9BEBBEB9D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2589"/>
              <a:ext cx="705" cy="4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Minix</a:t>
              </a:r>
            </a:p>
            <a:p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文件系统</a:t>
              </a:r>
            </a:p>
          </p:txBody>
        </p:sp>
        <p:sp>
          <p:nvSpPr>
            <p:cNvPr id="36878" name="Text Box 14">
              <a:extLst>
                <a:ext uri="{FF2B5EF4-FFF2-40B4-BE49-F238E27FC236}">
                  <a16:creationId xmlns:a16="http://schemas.microsoft.com/office/drawing/2014/main" id="{C563A80D-FBA1-4BD4-9097-981A2CD05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5" y="2589"/>
              <a:ext cx="706" cy="4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Ext2</a:t>
              </a:r>
            </a:p>
            <a:p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文件系统</a:t>
              </a:r>
            </a:p>
          </p:txBody>
        </p:sp>
        <p:sp>
          <p:nvSpPr>
            <p:cNvPr id="36879" name="Text Box 15">
              <a:extLst>
                <a:ext uri="{FF2B5EF4-FFF2-40B4-BE49-F238E27FC236}">
                  <a16:creationId xmlns:a16="http://schemas.microsoft.com/office/drawing/2014/main" id="{A976A714-F757-407B-934C-AAA5A1A26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2616"/>
              <a:ext cx="342" cy="4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zh-CN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en-US" altLang="zh-CN" sz="1800">
                  <a:solidFill>
                    <a:schemeClr val="accent2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1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6880" name="Text Box 16">
              <a:extLst>
                <a:ext uri="{FF2B5EF4-FFF2-40B4-BE49-F238E27FC236}">
                  <a16:creationId xmlns:a16="http://schemas.microsoft.com/office/drawing/2014/main" id="{047F9AE3-E7BD-4BA9-9504-49EDE3AEB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7" y="2589"/>
              <a:ext cx="705" cy="47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Fat</a:t>
              </a:r>
            </a:p>
            <a:p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文件系统</a:t>
              </a:r>
            </a:p>
          </p:txBody>
        </p:sp>
        <p:sp>
          <p:nvSpPr>
            <p:cNvPr id="36881" name="Text Box 17">
              <a:extLst>
                <a:ext uri="{FF2B5EF4-FFF2-40B4-BE49-F238E27FC236}">
                  <a16:creationId xmlns:a16="http://schemas.microsoft.com/office/drawing/2014/main" id="{DC25E55F-F4C5-4604-A9E4-4DAA0E750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" y="2425"/>
              <a:ext cx="1595" cy="733"/>
            </a:xfrm>
            <a:prstGeom prst="rect">
              <a:avLst/>
            </a:prstGeom>
            <a:solidFill>
              <a:srgbClr val="009900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具体文件系统对应的文件操作函数，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open(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read(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write(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close( )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</a:t>
              </a:r>
            </a:p>
          </p:txBody>
        </p:sp>
        <p:sp>
          <p:nvSpPr>
            <p:cNvPr id="36882" name="Text Box 18">
              <a:extLst>
                <a:ext uri="{FF2B5EF4-FFF2-40B4-BE49-F238E27FC236}">
                  <a16:creationId xmlns:a16="http://schemas.microsoft.com/office/drawing/2014/main" id="{E3C9BC45-CB0E-4058-B387-F7A7960F0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049"/>
              <a:ext cx="706" cy="287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应用层</a:t>
              </a:r>
            </a:p>
          </p:txBody>
        </p:sp>
        <p:sp>
          <p:nvSpPr>
            <p:cNvPr id="36883" name="Text Box 19">
              <a:extLst>
                <a:ext uri="{FF2B5EF4-FFF2-40B4-BE49-F238E27FC236}">
                  <a16:creationId xmlns:a16="http://schemas.microsoft.com/office/drawing/2014/main" id="{4917B78D-1F48-4089-8411-604E209BD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65"/>
              <a:ext cx="706" cy="287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虚拟层</a:t>
              </a:r>
            </a:p>
          </p:txBody>
        </p:sp>
        <p:sp>
          <p:nvSpPr>
            <p:cNvPr id="36884" name="Text Box 20">
              <a:extLst>
                <a:ext uri="{FF2B5EF4-FFF2-40B4-BE49-F238E27FC236}">
                  <a16:creationId xmlns:a16="http://schemas.microsoft.com/office/drawing/2014/main" id="{D307D78C-EF54-48B0-8959-40EBC395B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3107"/>
              <a:ext cx="706" cy="287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实现层</a:t>
              </a:r>
            </a:p>
          </p:txBody>
        </p:sp>
        <p:sp>
          <p:nvSpPr>
            <p:cNvPr id="36885" name="AutoShape 21">
              <a:extLst>
                <a:ext uri="{FF2B5EF4-FFF2-40B4-BE49-F238E27FC236}">
                  <a16:creationId xmlns:a16="http://schemas.microsoft.com/office/drawing/2014/main" id="{4C14BBE1-B992-4239-8BA9-F1E698F83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895"/>
              <a:ext cx="118" cy="574"/>
            </a:xfrm>
            <a:prstGeom prst="leftBrace">
              <a:avLst>
                <a:gd name="adj1" fmla="val 405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AutoShape 22">
              <a:extLst>
                <a:ext uri="{FF2B5EF4-FFF2-40B4-BE49-F238E27FC236}">
                  <a16:creationId xmlns:a16="http://schemas.microsoft.com/office/drawing/2014/main" id="{8CB82FBF-B241-4546-8F66-BC5E51638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" y="1564"/>
              <a:ext cx="118" cy="574"/>
            </a:xfrm>
            <a:prstGeom prst="leftBrace">
              <a:avLst>
                <a:gd name="adj1" fmla="val 405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7" name="AutoShape 23">
              <a:extLst>
                <a:ext uri="{FF2B5EF4-FFF2-40B4-BE49-F238E27FC236}">
                  <a16:creationId xmlns:a16="http://schemas.microsoft.com/office/drawing/2014/main" id="{F9BEE282-2C12-44CE-B1FF-4E5D5590B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" y="2425"/>
              <a:ext cx="144" cy="1596"/>
            </a:xfrm>
            <a:prstGeom prst="leftBrace">
              <a:avLst>
                <a:gd name="adj1" fmla="val 9236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8" name="Text Box 24">
              <a:extLst>
                <a:ext uri="{FF2B5EF4-FFF2-40B4-BE49-F238E27FC236}">
                  <a16:creationId xmlns:a16="http://schemas.microsoft.com/office/drawing/2014/main" id="{86441AA4-D49E-4FB3-A8D2-7E687F15E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" y="3752"/>
              <a:ext cx="2436" cy="287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VFS</a:t>
              </a:r>
              <a:r>
                <a:rPr lang="zh-CN" altLang="en-US" sz="2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和具体文件系统的关系</a:t>
              </a:r>
            </a:p>
          </p:txBody>
        </p:sp>
        <p:sp>
          <p:nvSpPr>
            <p:cNvPr id="36889" name="Text Box 25">
              <a:extLst>
                <a:ext uri="{FF2B5EF4-FFF2-40B4-BE49-F238E27FC236}">
                  <a16:creationId xmlns:a16="http://schemas.microsoft.com/office/drawing/2014/main" id="{937C0A66-9091-4AE9-A205-8A2A2E186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3305"/>
              <a:ext cx="996" cy="2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缓冲区缓存</a:t>
              </a:r>
            </a:p>
          </p:txBody>
        </p:sp>
        <p:sp>
          <p:nvSpPr>
            <p:cNvPr id="36890" name="Text Box 26">
              <a:extLst>
                <a:ext uri="{FF2B5EF4-FFF2-40B4-BE49-F238E27FC236}">
                  <a16:creationId xmlns:a16="http://schemas.microsoft.com/office/drawing/2014/main" id="{CCE89622-8F97-4F38-A789-B641D1B44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3823"/>
              <a:ext cx="996" cy="2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磁盘驱动器</a:t>
              </a:r>
            </a:p>
          </p:txBody>
        </p:sp>
        <p:sp>
          <p:nvSpPr>
            <p:cNvPr id="36891" name="AutoShape 27">
              <a:extLst>
                <a:ext uri="{FF2B5EF4-FFF2-40B4-BE49-F238E27FC236}">
                  <a16:creationId xmlns:a16="http://schemas.microsoft.com/office/drawing/2014/main" id="{AA313C6D-1501-4523-AEF0-D9D36AB6C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1336"/>
              <a:ext cx="110" cy="358"/>
            </a:xfrm>
            <a:prstGeom prst="upDownArrow">
              <a:avLst>
                <a:gd name="adj1" fmla="val 50000"/>
                <a:gd name="adj2" fmla="val 65091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/>
            <a:lstStyle/>
            <a:p>
              <a:endParaRPr lang="en-US"/>
            </a:p>
          </p:txBody>
        </p:sp>
        <p:sp>
          <p:nvSpPr>
            <p:cNvPr id="36892" name="Text Box 28">
              <a:extLst>
                <a:ext uri="{FF2B5EF4-FFF2-40B4-BE49-F238E27FC236}">
                  <a16:creationId xmlns:a16="http://schemas.microsoft.com/office/drawing/2014/main" id="{DFBFEA05-87A9-4938-A8D0-BAF5512FE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" y="1515"/>
              <a:ext cx="996" cy="2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索引节点缓存</a:t>
              </a:r>
            </a:p>
          </p:txBody>
        </p:sp>
        <p:sp>
          <p:nvSpPr>
            <p:cNvPr id="36893" name="Text Box 29">
              <a:extLst>
                <a:ext uri="{FF2B5EF4-FFF2-40B4-BE49-F238E27FC236}">
                  <a16:creationId xmlns:a16="http://schemas.microsoft.com/office/drawing/2014/main" id="{3DF52FEC-38E5-4BA3-AC06-DD6924633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" y="1873"/>
              <a:ext cx="996" cy="2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目录高速缓存</a:t>
              </a:r>
            </a:p>
          </p:txBody>
        </p:sp>
        <p:sp>
          <p:nvSpPr>
            <p:cNvPr id="36894" name="Line 30">
              <a:extLst>
                <a:ext uri="{FF2B5EF4-FFF2-40B4-BE49-F238E27FC236}">
                  <a16:creationId xmlns:a16="http://schemas.microsoft.com/office/drawing/2014/main" id="{484FE2DF-1181-41AF-A8AF-B8F45F028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5" y="1962"/>
              <a:ext cx="44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5" name="Line 31">
              <a:extLst>
                <a:ext uri="{FF2B5EF4-FFF2-40B4-BE49-F238E27FC236}">
                  <a16:creationId xmlns:a16="http://schemas.microsoft.com/office/drawing/2014/main" id="{96E7B8D4-D874-44BC-811C-2968E0DDF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5" y="1694"/>
              <a:ext cx="443" cy="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6" name="Line 32">
              <a:extLst>
                <a:ext uri="{FF2B5EF4-FFF2-40B4-BE49-F238E27FC236}">
                  <a16:creationId xmlns:a16="http://schemas.microsoft.com/office/drawing/2014/main" id="{86B42B09-BD1B-499C-B498-B7D1E213A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3" y="2052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>
              <a:extLst>
                <a:ext uri="{FF2B5EF4-FFF2-40B4-BE49-F238E27FC236}">
                  <a16:creationId xmlns:a16="http://schemas.microsoft.com/office/drawing/2014/main" id="{569A3A4F-3151-4B5E-BA79-0216240A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3036"/>
              <a:ext cx="0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>
              <a:extLst>
                <a:ext uri="{FF2B5EF4-FFF2-40B4-BE49-F238E27FC236}">
                  <a16:creationId xmlns:a16="http://schemas.microsoft.com/office/drawing/2014/main" id="{031DB627-73F5-4A40-B97D-C70085C3E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6" y="2320"/>
              <a:ext cx="0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>
              <a:extLst>
                <a:ext uri="{FF2B5EF4-FFF2-40B4-BE49-F238E27FC236}">
                  <a16:creationId xmlns:a16="http://schemas.microsoft.com/office/drawing/2014/main" id="{24DAB302-9095-487A-8348-0F92C20D2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320"/>
              <a:ext cx="0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>
              <a:extLst>
                <a:ext uri="{FF2B5EF4-FFF2-40B4-BE49-F238E27FC236}">
                  <a16:creationId xmlns:a16="http://schemas.microsoft.com/office/drawing/2014/main" id="{1B7AD962-83D0-4666-8F7C-C2C7B6449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2320"/>
              <a:ext cx="0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>
              <a:extLst>
                <a:ext uri="{FF2B5EF4-FFF2-40B4-BE49-F238E27FC236}">
                  <a16:creationId xmlns:a16="http://schemas.microsoft.com/office/drawing/2014/main" id="{DE752D54-3069-4388-B028-810D102FD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6" y="3036"/>
              <a:ext cx="554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>
              <a:extLst>
                <a:ext uri="{FF2B5EF4-FFF2-40B4-BE49-F238E27FC236}">
                  <a16:creationId xmlns:a16="http://schemas.microsoft.com/office/drawing/2014/main" id="{652216EE-532D-4B2F-AE3D-9077B763C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4" y="3036"/>
              <a:ext cx="664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>
              <a:extLst>
                <a:ext uri="{FF2B5EF4-FFF2-40B4-BE49-F238E27FC236}">
                  <a16:creationId xmlns:a16="http://schemas.microsoft.com/office/drawing/2014/main" id="{A49B0921-16CB-4036-B02F-380098508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3573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050">
            <a:extLst>
              <a:ext uri="{FF2B5EF4-FFF2-40B4-BE49-F238E27FC236}">
                <a16:creationId xmlns:a16="http://schemas.microsoft.com/office/drawing/2014/main" id="{CDBA463E-B3F1-479A-8CA4-0DD1F9A42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7724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9933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VFS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四个对象类</a:t>
            </a:r>
            <a:r>
              <a:rPr lang="zh-CN" altLang="en-US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br>
              <a:rPr lang="zh-CN" altLang="en-US">
                <a:solidFill>
                  <a:srgbClr val="00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VFS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主要数据结构</a:t>
            </a:r>
            <a:b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8915" name="Rectangle 2051">
            <a:extLst>
              <a:ext uri="{FF2B5EF4-FFF2-40B4-BE49-F238E27FC236}">
                <a16:creationId xmlns:a16="http://schemas.microsoft.com/office/drawing/2014/main" id="{21935CD5-65DD-46C8-B5E9-AEB12C7B8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543800" cy="4495800"/>
          </a:xfrm>
          <a:ln>
            <a:solidFill>
              <a:srgbClr val="FFCC66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超级块对象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代表一个文件系统。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索引节点对象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代表一个文件。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目录项对象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代表路径中的一个组成部分。 </a:t>
            </a:r>
          </a:p>
          <a:p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(file)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代表由进程已打开的一个文件。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93CE51A-BEBF-46EC-A7AE-296767A1B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60350"/>
            <a:ext cx="8839200" cy="1219200"/>
          </a:xfrm>
        </p:spPr>
        <p:txBody>
          <a:bodyPr/>
          <a:lstStyle/>
          <a:p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VFS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各种对象之间的关系</a:t>
            </a:r>
          </a:p>
        </p:txBody>
      </p:sp>
      <p:grpSp>
        <p:nvGrpSpPr>
          <p:cNvPr id="22551" name="Group 23">
            <a:extLst>
              <a:ext uri="{FF2B5EF4-FFF2-40B4-BE49-F238E27FC236}">
                <a16:creationId xmlns:a16="http://schemas.microsoft.com/office/drawing/2014/main" id="{4D7A2341-3B85-423A-B4B7-574BEBD81958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1341438"/>
            <a:ext cx="5183187" cy="4679950"/>
            <a:chOff x="2715" y="1752"/>
            <a:chExt cx="6120" cy="4604"/>
          </a:xfrm>
        </p:grpSpPr>
        <p:sp>
          <p:nvSpPr>
            <p:cNvPr id="22552" name="Line 24">
              <a:extLst>
                <a:ext uri="{FF2B5EF4-FFF2-40B4-BE49-F238E27FC236}">
                  <a16:creationId xmlns:a16="http://schemas.microsoft.com/office/drawing/2014/main" id="{E078CC8F-463F-4A45-AA9B-CA7CC7022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5" y="292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Text Box 25">
              <a:extLst>
                <a:ext uri="{FF2B5EF4-FFF2-40B4-BE49-F238E27FC236}">
                  <a16:creationId xmlns:a16="http://schemas.microsoft.com/office/drawing/2014/main" id="{FF172104-9F92-4C06-8B1C-92DBF0ED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" y="5888"/>
              <a:ext cx="360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VFS</a:t>
              </a:r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各种对象之间的关系</a:t>
              </a:r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A5A16871-AF7B-4130-8BC1-818FF722A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2451"/>
              <a:ext cx="3240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27">
              <a:extLst>
                <a:ext uri="{FF2B5EF4-FFF2-40B4-BE49-F238E27FC236}">
                  <a16:creationId xmlns:a16="http://schemas.microsoft.com/office/drawing/2014/main" id="{CC85B568-236A-447A-BD16-C6A52EC26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2143"/>
              <a:ext cx="396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28">
              <a:extLst>
                <a:ext uri="{FF2B5EF4-FFF2-40B4-BE49-F238E27FC236}">
                  <a16:creationId xmlns:a16="http://schemas.microsoft.com/office/drawing/2014/main" id="{0E9FA941-B35D-4A77-BE3F-0166004C0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5" y="2144"/>
              <a:ext cx="90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62813955-85CB-464C-B27C-D05E4ADBB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5" y="2456"/>
              <a:ext cx="5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8D84C11C-ABDE-444F-BBC6-D9B846108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2379"/>
              <a:ext cx="1080" cy="4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chemeClr val="accent2"/>
                  </a:solidFill>
                </a:rPr>
                <a:t> </a:t>
              </a:r>
              <a:r>
                <a:rPr lang="zh-CN" altLang="en-US" sz="1600">
                  <a:solidFill>
                    <a:schemeClr val="accent2"/>
                  </a:solidFill>
                </a:rPr>
                <a:t>磁盘</a:t>
              </a:r>
            </a:p>
          </p:txBody>
        </p:sp>
        <p:grpSp>
          <p:nvGrpSpPr>
            <p:cNvPr id="22559" name="Group 31">
              <a:extLst>
                <a:ext uri="{FF2B5EF4-FFF2-40B4-BE49-F238E27FC236}">
                  <a16:creationId xmlns:a16="http://schemas.microsoft.com/office/drawing/2014/main" id="{D491B09E-34B5-493E-A42E-81384A2FDC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2" y="3704"/>
              <a:ext cx="1980" cy="2028"/>
              <a:chOff x="2715" y="3704"/>
              <a:chExt cx="1980" cy="2028"/>
            </a:xfrm>
          </p:grpSpPr>
          <p:sp>
            <p:nvSpPr>
              <p:cNvPr id="22560" name="Text Box 32">
                <a:extLst>
                  <a:ext uri="{FF2B5EF4-FFF2-40B4-BE49-F238E27FC236}">
                    <a16:creationId xmlns:a16="http://schemas.microsoft.com/office/drawing/2014/main" id="{74A406B1-CEA2-44CD-AF15-5360DEC7C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4092"/>
                <a:ext cx="1259" cy="4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solidFill>
                      <a:schemeClr val="accent2"/>
                    </a:solidFill>
                  </a:rPr>
                  <a:t>files(fdb)</a:t>
                </a:r>
              </a:p>
            </p:txBody>
          </p:sp>
          <p:sp>
            <p:nvSpPr>
              <p:cNvPr id="22561" name="Text Box 33">
                <a:extLst>
                  <a:ext uri="{FF2B5EF4-FFF2-40B4-BE49-F238E27FC236}">
                    <a16:creationId xmlns:a16="http://schemas.microsoft.com/office/drawing/2014/main" id="{3009FF58-CA57-4F0D-81FD-623C89C38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4640"/>
                <a:ext cx="1260" cy="4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solidFill>
                      <a:schemeClr val="accent2"/>
                    </a:solidFill>
                  </a:rPr>
                  <a:t>files(fdc1)</a:t>
                </a:r>
              </a:p>
            </p:txBody>
          </p:sp>
          <p:sp>
            <p:nvSpPr>
              <p:cNvPr id="22562" name="Text Box 34">
                <a:extLst>
                  <a:ext uri="{FF2B5EF4-FFF2-40B4-BE49-F238E27FC236}">
                    <a16:creationId xmlns:a16="http://schemas.microsoft.com/office/drawing/2014/main" id="{D3BFE2BD-2D49-46A7-96C9-728D77C4B1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5264"/>
                <a:ext cx="126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solidFill>
                      <a:schemeClr val="accent2"/>
                    </a:solidFill>
                  </a:rPr>
                  <a:t>files(fdc2)</a:t>
                </a:r>
              </a:p>
              <a:p>
                <a:endParaRPr lang="en-US" altLang="zh-CN" sz="16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563" name="Line 35">
                <a:extLst>
                  <a:ext uri="{FF2B5EF4-FFF2-40B4-BE49-F238E27FC236}">
                    <a16:creationId xmlns:a16="http://schemas.microsoft.com/office/drawing/2014/main" id="{68589B40-8F1A-4D09-A93C-DC4136837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3783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Line 36">
                <a:extLst>
                  <a:ext uri="{FF2B5EF4-FFF2-40B4-BE49-F238E27FC236}">
                    <a16:creationId xmlns:a16="http://schemas.microsoft.com/office/drawing/2014/main" id="{B0E51639-826C-4F73-980F-1991D3A19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4328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Line 37">
                <a:extLst>
                  <a:ext uri="{FF2B5EF4-FFF2-40B4-BE49-F238E27FC236}">
                    <a16:creationId xmlns:a16="http://schemas.microsoft.com/office/drawing/2014/main" id="{7A481206-F1CD-46B2-9470-95B809499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5" y="4953"/>
                <a:ext cx="360" cy="1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38">
                <a:extLst>
                  <a:ext uri="{FF2B5EF4-FFF2-40B4-BE49-F238E27FC236}">
                    <a16:creationId xmlns:a16="http://schemas.microsoft.com/office/drawing/2014/main" id="{C8DC12FC-3227-4669-934F-9EC9A2478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5" y="5108"/>
                <a:ext cx="3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39">
                <a:extLst>
                  <a:ext uri="{FF2B5EF4-FFF2-40B4-BE49-F238E27FC236}">
                    <a16:creationId xmlns:a16="http://schemas.microsoft.com/office/drawing/2014/main" id="{3F093EF0-47AE-470B-973B-14D8EA42B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3704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Line 40">
                <a:extLst>
                  <a:ext uri="{FF2B5EF4-FFF2-40B4-BE49-F238E27FC236}">
                    <a16:creationId xmlns:a16="http://schemas.microsoft.com/office/drawing/2014/main" id="{97F23915-7BB4-46BC-BA50-B46F72F0E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4328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9" name="Line 41">
                <a:extLst>
                  <a:ext uri="{FF2B5EF4-FFF2-40B4-BE49-F238E27FC236}">
                    <a16:creationId xmlns:a16="http://schemas.microsoft.com/office/drawing/2014/main" id="{261CD330-FC13-4CC1-A02C-4AA032AEE2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495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Line 42">
                <a:extLst>
                  <a:ext uri="{FF2B5EF4-FFF2-40B4-BE49-F238E27FC236}">
                    <a16:creationId xmlns:a16="http://schemas.microsoft.com/office/drawing/2014/main" id="{24F9DAFF-2340-4E08-8D8B-3DB85A58E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5420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71" name="Group 43">
              <a:extLst>
                <a:ext uri="{FF2B5EF4-FFF2-40B4-BE49-F238E27FC236}">
                  <a16:creationId xmlns:a16="http://schemas.microsoft.com/office/drawing/2014/main" id="{222CC4EF-42EB-4B6F-A0FD-9C328901DD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5" y="2690"/>
              <a:ext cx="4140" cy="3042"/>
              <a:chOff x="4335" y="2690"/>
              <a:chExt cx="4140" cy="3042"/>
            </a:xfrm>
          </p:grpSpPr>
          <p:sp>
            <p:nvSpPr>
              <p:cNvPr id="22572" name="Text Box 44">
                <a:extLst>
                  <a:ext uri="{FF2B5EF4-FFF2-40B4-BE49-F238E27FC236}">
                    <a16:creationId xmlns:a16="http://schemas.microsoft.com/office/drawing/2014/main" id="{15E48214-13ED-4941-B4C4-B697C7DD5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5" y="2690"/>
                <a:ext cx="144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solidFill>
                      <a:schemeClr val="accent2"/>
                    </a:solidFill>
                  </a:rPr>
                  <a:t>super_block</a:t>
                </a:r>
              </a:p>
            </p:txBody>
          </p:sp>
          <p:grpSp>
            <p:nvGrpSpPr>
              <p:cNvPr id="22573" name="Group 45">
                <a:extLst>
                  <a:ext uri="{FF2B5EF4-FFF2-40B4-BE49-F238E27FC236}">
                    <a16:creationId xmlns:a16="http://schemas.microsoft.com/office/drawing/2014/main" id="{408FC15E-539A-442B-B112-A9383C739E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5" y="3392"/>
                <a:ext cx="1800" cy="2340"/>
                <a:chOff x="4695" y="3392"/>
                <a:chExt cx="1800" cy="2340"/>
              </a:xfrm>
            </p:grpSpPr>
            <p:grpSp>
              <p:nvGrpSpPr>
                <p:cNvPr id="22574" name="Group 46">
                  <a:extLst>
                    <a:ext uri="{FF2B5EF4-FFF2-40B4-BE49-F238E27FC236}">
                      <a16:creationId xmlns:a16="http://schemas.microsoft.com/office/drawing/2014/main" id="{82A77650-EE7D-415A-9901-24AB35DC45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5" y="3392"/>
                  <a:ext cx="1080" cy="1716"/>
                  <a:chOff x="4695" y="3392"/>
                  <a:chExt cx="1080" cy="1716"/>
                </a:xfrm>
              </p:grpSpPr>
              <p:sp>
                <p:nvSpPr>
                  <p:cNvPr id="22575" name="Text Box 47">
                    <a:extLst>
                      <a:ext uri="{FF2B5EF4-FFF2-40B4-BE49-F238E27FC236}">
                        <a16:creationId xmlns:a16="http://schemas.microsoft.com/office/drawing/2014/main" id="{BF6494E2-361B-4694-B4F2-656C53ADA6F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5" y="4016"/>
                    <a:ext cx="1080" cy="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1600">
                        <a:solidFill>
                          <a:schemeClr val="accent2"/>
                        </a:solidFill>
                      </a:rPr>
                      <a:t>fileb</a:t>
                    </a:r>
                  </a:p>
                </p:txBody>
              </p:sp>
              <p:sp>
                <p:nvSpPr>
                  <p:cNvPr id="22576" name="Text Box 48">
                    <a:extLst>
                      <a:ext uri="{FF2B5EF4-FFF2-40B4-BE49-F238E27FC236}">
                        <a16:creationId xmlns:a16="http://schemas.microsoft.com/office/drawing/2014/main" id="{D038B267-CF02-4F30-91A2-79EDC4E06F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5" y="3392"/>
                    <a:ext cx="1080" cy="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1600">
                        <a:solidFill>
                          <a:schemeClr val="accent2"/>
                        </a:solidFill>
                      </a:rPr>
                      <a:t>filea</a:t>
                    </a:r>
                  </a:p>
                </p:txBody>
              </p:sp>
              <p:sp>
                <p:nvSpPr>
                  <p:cNvPr id="22577" name="Text Box 49">
                    <a:extLst>
                      <a:ext uri="{FF2B5EF4-FFF2-40B4-BE49-F238E27FC236}">
                        <a16:creationId xmlns:a16="http://schemas.microsoft.com/office/drawing/2014/main" id="{0B02FCD4-2009-4CDE-B4F9-3087FADAE1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95" y="4640"/>
                    <a:ext cx="1080" cy="46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1600">
                        <a:solidFill>
                          <a:schemeClr val="accent2"/>
                        </a:solidFill>
                      </a:rPr>
                      <a:t>filec1</a:t>
                    </a:r>
                  </a:p>
                </p:txBody>
              </p:sp>
            </p:grpSp>
            <p:sp>
              <p:nvSpPr>
                <p:cNvPr id="22578" name="Text Box 50">
                  <a:extLst>
                    <a:ext uri="{FF2B5EF4-FFF2-40B4-BE49-F238E27FC236}">
                      <a16:creationId xmlns:a16="http://schemas.microsoft.com/office/drawing/2014/main" id="{F4597647-7C33-46B9-A46A-412AD62705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95" y="5264"/>
                  <a:ext cx="1080" cy="46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600">
                      <a:solidFill>
                        <a:schemeClr val="accent2"/>
                      </a:solidFill>
                    </a:rPr>
                    <a:t>filec2</a:t>
                  </a:r>
                </a:p>
              </p:txBody>
            </p:sp>
            <p:sp>
              <p:nvSpPr>
                <p:cNvPr id="22579" name="Line 51">
                  <a:extLst>
                    <a:ext uri="{FF2B5EF4-FFF2-40B4-BE49-F238E27FC236}">
                      <a16:creationId xmlns:a16="http://schemas.microsoft.com/office/drawing/2014/main" id="{22E30FBC-A97B-4AC2-AA91-2BBD7725F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5" y="4328"/>
                  <a:ext cx="7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80" name="Line 52">
                  <a:extLst>
                    <a:ext uri="{FF2B5EF4-FFF2-40B4-BE49-F238E27FC236}">
                      <a16:creationId xmlns:a16="http://schemas.microsoft.com/office/drawing/2014/main" id="{6D91B735-71E8-415A-8C64-0DE8E3E4A7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75" y="3625"/>
                  <a:ext cx="720" cy="54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581" name="Text Box 53">
                <a:extLst>
                  <a:ext uri="{FF2B5EF4-FFF2-40B4-BE49-F238E27FC236}">
                    <a16:creationId xmlns:a16="http://schemas.microsoft.com/office/drawing/2014/main" id="{E66CA5F7-1D9E-47B6-81E5-3E2174B8F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35" y="3236"/>
                <a:ext cx="90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solidFill>
                      <a:schemeClr val="accent2"/>
                    </a:solidFill>
                  </a:rPr>
                  <a:t>inode</a:t>
                </a:r>
              </a:p>
            </p:txBody>
          </p:sp>
          <p:sp>
            <p:nvSpPr>
              <p:cNvPr id="22582" name="Line 54">
                <a:extLst>
                  <a:ext uri="{FF2B5EF4-FFF2-40B4-BE49-F238E27FC236}">
                    <a16:creationId xmlns:a16="http://schemas.microsoft.com/office/drawing/2014/main" id="{C3D391AC-C736-4572-BD5B-0AB4903EB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5" y="4873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Line 55">
                <a:extLst>
                  <a:ext uri="{FF2B5EF4-FFF2-40B4-BE49-F238E27FC236}">
                    <a16:creationId xmlns:a16="http://schemas.microsoft.com/office/drawing/2014/main" id="{0F2E4BA6-313E-4AD7-833D-AFBFE6990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15" y="3704"/>
                <a:ext cx="1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Line 56">
                <a:extLst>
                  <a:ext uri="{FF2B5EF4-FFF2-40B4-BE49-F238E27FC236}">
                    <a16:creationId xmlns:a16="http://schemas.microsoft.com/office/drawing/2014/main" id="{FE599883-F8F7-4944-8963-86332FEEC7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55" y="3704"/>
                <a:ext cx="1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Line 57">
                <a:extLst>
                  <a:ext uri="{FF2B5EF4-FFF2-40B4-BE49-F238E27FC236}">
                    <a16:creationId xmlns:a16="http://schemas.microsoft.com/office/drawing/2014/main" id="{6A018690-3783-4730-8185-5D1C7997D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15" y="4560"/>
                <a:ext cx="1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Line 58">
                <a:extLst>
                  <a:ext uri="{FF2B5EF4-FFF2-40B4-BE49-F238E27FC236}">
                    <a16:creationId xmlns:a16="http://schemas.microsoft.com/office/drawing/2014/main" id="{1395695C-6884-4F7F-A6A5-162871569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775" y="3080"/>
                <a:ext cx="126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Line 59">
                <a:extLst>
                  <a:ext uri="{FF2B5EF4-FFF2-40B4-BE49-F238E27FC236}">
                    <a16:creationId xmlns:a16="http://schemas.microsoft.com/office/drawing/2014/main" id="{918EBD6D-D5FC-4F6A-8FF9-5E687E20E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75" y="2924"/>
                <a:ext cx="23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8" name="Line 60">
                <a:extLst>
                  <a:ext uri="{FF2B5EF4-FFF2-40B4-BE49-F238E27FC236}">
                    <a16:creationId xmlns:a16="http://schemas.microsoft.com/office/drawing/2014/main" id="{99B7B8F5-22B1-43E2-AD9E-7727DBFFD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5" y="2924"/>
                <a:ext cx="360" cy="6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89" name="AutoShape 61">
              <a:extLst>
                <a:ext uri="{FF2B5EF4-FFF2-40B4-BE49-F238E27FC236}">
                  <a16:creationId xmlns:a16="http://schemas.microsoft.com/office/drawing/2014/main" id="{36BBDEFA-168E-4178-92FF-ECE5ADF76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1752"/>
              <a:ext cx="1258" cy="1484"/>
            </a:xfrm>
            <a:prstGeom prst="can">
              <a:avLst>
                <a:gd name="adj" fmla="val 29491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590" name="Group 62">
            <a:extLst>
              <a:ext uri="{FF2B5EF4-FFF2-40B4-BE49-F238E27FC236}">
                <a16:creationId xmlns:a16="http://schemas.microsoft.com/office/drawing/2014/main" id="{4A59DF65-CF5D-490A-A6F9-605247CE765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924175"/>
            <a:ext cx="6408737" cy="2089150"/>
            <a:chOff x="1620" y="3312"/>
            <a:chExt cx="7920" cy="2189"/>
          </a:xfrm>
        </p:grpSpPr>
        <p:grpSp>
          <p:nvGrpSpPr>
            <p:cNvPr id="22591" name="Group 63">
              <a:extLst>
                <a:ext uri="{FF2B5EF4-FFF2-40B4-BE49-F238E27FC236}">
                  <a16:creationId xmlns:a16="http://schemas.microsoft.com/office/drawing/2014/main" id="{5DBD1DAC-06E9-4ADA-9225-F312C8ACF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0" y="4092"/>
              <a:ext cx="3060" cy="468"/>
              <a:chOff x="7200" y="4404"/>
              <a:chExt cx="3060" cy="468"/>
            </a:xfrm>
          </p:grpSpPr>
          <p:sp>
            <p:nvSpPr>
              <p:cNvPr id="22592" name="Text Box 64">
                <a:extLst>
                  <a:ext uri="{FF2B5EF4-FFF2-40B4-BE49-F238E27FC236}">
                    <a16:creationId xmlns:a16="http://schemas.microsoft.com/office/drawing/2014/main" id="{4E8C11B4-DD50-464E-9837-DAAEC1046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80" y="4404"/>
                <a:ext cx="90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solidFill>
                      <a:schemeClr val="accent2"/>
                    </a:solidFill>
                  </a:rPr>
                  <a:t>dentry</a:t>
                </a:r>
              </a:p>
            </p:txBody>
          </p:sp>
          <p:sp>
            <p:nvSpPr>
              <p:cNvPr id="22593" name="Text Box 65">
                <a:extLst>
                  <a:ext uri="{FF2B5EF4-FFF2-40B4-BE49-F238E27FC236}">
                    <a16:creationId xmlns:a16="http://schemas.microsoft.com/office/drawing/2014/main" id="{9E94D9E2-534A-4A0E-AAA5-435233FF8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60" y="4404"/>
                <a:ext cx="90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solidFill>
                      <a:schemeClr val="accent2"/>
                    </a:solidFill>
                  </a:rPr>
                  <a:t>dentry</a:t>
                </a:r>
              </a:p>
            </p:txBody>
          </p:sp>
          <p:sp>
            <p:nvSpPr>
              <p:cNvPr id="22594" name="Text Box 66">
                <a:extLst>
                  <a:ext uri="{FF2B5EF4-FFF2-40B4-BE49-F238E27FC236}">
                    <a16:creationId xmlns:a16="http://schemas.microsoft.com/office/drawing/2014/main" id="{3FB7E612-FF50-488E-812D-5264F3034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0" y="4404"/>
                <a:ext cx="90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600">
                    <a:solidFill>
                      <a:schemeClr val="accent2"/>
                    </a:solidFill>
                  </a:rPr>
                  <a:t>dentry</a:t>
                </a:r>
              </a:p>
            </p:txBody>
          </p:sp>
        </p:grpSp>
        <p:sp>
          <p:nvSpPr>
            <p:cNvPr id="22595" name="Text Box 67">
              <a:extLst>
                <a:ext uri="{FF2B5EF4-FFF2-40B4-BE49-F238E27FC236}">
                  <a16:creationId xmlns:a16="http://schemas.microsoft.com/office/drawing/2014/main" id="{146452CB-1D5F-466C-921F-8EDDC825C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3468"/>
              <a:ext cx="1080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600">
                  <a:solidFill>
                    <a:schemeClr val="accent2"/>
                  </a:solidFill>
                </a:rPr>
                <a:t>进程</a:t>
              </a:r>
              <a:r>
                <a:rPr lang="en-US" altLang="zh-CN" sz="160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22596" name="Text Box 68">
              <a:extLst>
                <a:ext uri="{FF2B5EF4-FFF2-40B4-BE49-F238E27FC236}">
                  <a16:creationId xmlns:a16="http://schemas.microsoft.com/office/drawing/2014/main" id="{CF0B5F28-2374-47EA-9F9B-D8D4C0273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4092"/>
              <a:ext cx="1080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600">
                  <a:solidFill>
                    <a:schemeClr val="accent2"/>
                  </a:solidFill>
                </a:rPr>
                <a:t>进程</a:t>
              </a:r>
              <a:r>
                <a:rPr lang="en-US" altLang="zh-CN" sz="160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22597" name="Text Box 69">
              <a:extLst>
                <a:ext uri="{FF2B5EF4-FFF2-40B4-BE49-F238E27FC236}">
                  <a16:creationId xmlns:a16="http://schemas.microsoft.com/office/drawing/2014/main" id="{DE72836C-7458-4EC5-9D2B-BF3EBA499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468"/>
              <a:ext cx="1260" cy="4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chemeClr val="accent2"/>
                  </a:solidFill>
                </a:rPr>
                <a:t>files(fda)</a:t>
              </a:r>
            </a:p>
          </p:txBody>
        </p:sp>
        <p:sp>
          <p:nvSpPr>
            <p:cNvPr id="22598" name="Text Box 70">
              <a:extLst>
                <a:ext uri="{FF2B5EF4-FFF2-40B4-BE49-F238E27FC236}">
                  <a16:creationId xmlns:a16="http://schemas.microsoft.com/office/drawing/2014/main" id="{DE2CE3F4-C027-4193-8A28-7152D82BC1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" y="4872"/>
              <a:ext cx="1080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600">
                  <a:solidFill>
                    <a:schemeClr val="accent2"/>
                  </a:solidFill>
                </a:rPr>
                <a:t>进程</a:t>
              </a:r>
              <a:r>
                <a:rPr lang="en-US" altLang="zh-CN" sz="1600">
                  <a:solidFill>
                    <a:schemeClr val="accent2"/>
                  </a:solidFill>
                </a:rPr>
                <a:t>C</a:t>
              </a:r>
            </a:p>
          </p:txBody>
        </p:sp>
        <p:sp>
          <p:nvSpPr>
            <p:cNvPr id="22599" name="Text Box 71">
              <a:extLst>
                <a:ext uri="{FF2B5EF4-FFF2-40B4-BE49-F238E27FC236}">
                  <a16:creationId xmlns:a16="http://schemas.microsoft.com/office/drawing/2014/main" id="{2344EA92-37BC-4917-A75B-93851B1E3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3468"/>
              <a:ext cx="1260" cy="4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chemeClr val="accent2"/>
                  </a:solidFill>
                </a:rPr>
                <a:t>files(fda)</a:t>
              </a:r>
            </a:p>
          </p:txBody>
        </p:sp>
        <p:sp>
          <p:nvSpPr>
            <p:cNvPr id="22600" name="Text Box 72">
              <a:extLst>
                <a:ext uri="{FF2B5EF4-FFF2-40B4-BE49-F238E27FC236}">
                  <a16:creationId xmlns:a16="http://schemas.microsoft.com/office/drawing/2014/main" id="{A085501C-6E7E-48C0-B3AE-5B3AA6DF3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0" y="3312"/>
              <a:ext cx="900" cy="4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chemeClr val="accent2"/>
                  </a:solidFill>
                </a:rPr>
                <a:t>inode</a:t>
              </a:r>
            </a:p>
          </p:txBody>
        </p:sp>
        <p:sp>
          <p:nvSpPr>
            <p:cNvPr id="22601" name="Line 73">
              <a:extLst>
                <a:ext uri="{FF2B5EF4-FFF2-40B4-BE49-F238E27FC236}">
                  <a16:creationId xmlns:a16="http://schemas.microsoft.com/office/drawing/2014/main" id="{8CC5B0F0-E4BD-47E6-9225-C7D40E401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99" y="3780"/>
              <a:ext cx="1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Line 74">
              <a:extLst>
                <a:ext uri="{FF2B5EF4-FFF2-40B4-BE49-F238E27FC236}">
                  <a16:creationId xmlns:a16="http://schemas.microsoft.com/office/drawing/2014/main" id="{3A4D364B-524A-4E68-8D49-32B8ED491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00" y="4640"/>
              <a:ext cx="1" cy="8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3" name="Line 75">
              <a:extLst>
                <a:ext uri="{FF2B5EF4-FFF2-40B4-BE49-F238E27FC236}">
                  <a16:creationId xmlns:a16="http://schemas.microsoft.com/office/drawing/2014/main" id="{271FEE03-1836-45D3-B84C-CE070EC4E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5496"/>
              <a:ext cx="3240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93DE861-F065-4178-83A1-4F37412A3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9725" y="115888"/>
            <a:ext cx="1004888" cy="6192837"/>
          </a:xfrm>
        </p:spPr>
        <p:txBody>
          <a:bodyPr/>
          <a:lstStyle/>
          <a:p>
            <a: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b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b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b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b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br>
              <a:rPr lang="en-US" altLang="zh-CN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文件系统逻辑结构</a:t>
            </a:r>
            <a:br>
              <a:rPr lang="zh-CN" altLang="en-US" sz="320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2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5684" name="Group 84">
            <a:extLst>
              <a:ext uri="{FF2B5EF4-FFF2-40B4-BE49-F238E27FC236}">
                <a16:creationId xmlns:a16="http://schemas.microsoft.com/office/drawing/2014/main" id="{B3EB211E-6962-46CE-A447-BD98CCCC217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3375"/>
            <a:ext cx="7345362" cy="6191250"/>
            <a:chOff x="385" y="210"/>
            <a:chExt cx="4627" cy="3900"/>
          </a:xfrm>
        </p:grpSpPr>
        <p:sp>
          <p:nvSpPr>
            <p:cNvPr id="25606" name="Text Box 6">
              <a:extLst>
                <a:ext uri="{FF2B5EF4-FFF2-40B4-BE49-F238E27FC236}">
                  <a16:creationId xmlns:a16="http://schemas.microsoft.com/office/drawing/2014/main" id="{5C91520D-3EE8-42E1-86F8-4B0C0BDBE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06"/>
              <a:ext cx="681" cy="239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task_struct</a:t>
              </a:r>
            </a:p>
          </p:txBody>
        </p:sp>
        <p:sp>
          <p:nvSpPr>
            <p:cNvPr id="25607" name="Text Box 7">
              <a:extLst>
                <a:ext uri="{FF2B5EF4-FFF2-40B4-BE49-F238E27FC236}">
                  <a16:creationId xmlns:a16="http://schemas.microsoft.com/office/drawing/2014/main" id="{463331AD-94A1-4197-BE2C-C8BF9EF44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2166"/>
              <a:ext cx="521" cy="13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file</a:t>
              </a:r>
            </a:p>
          </p:txBody>
        </p:sp>
        <p:sp>
          <p:nvSpPr>
            <p:cNvPr id="25608" name="Text Box 8">
              <a:extLst>
                <a:ext uri="{FF2B5EF4-FFF2-40B4-BE49-F238E27FC236}">
                  <a16:creationId xmlns:a16="http://schemas.microsoft.com/office/drawing/2014/main" id="{76DE4ABA-D6BF-4EC9-A49E-BF339527E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211"/>
              <a:ext cx="657" cy="17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dentry</a:t>
              </a:r>
            </a:p>
          </p:txBody>
        </p:sp>
        <p:grpSp>
          <p:nvGrpSpPr>
            <p:cNvPr id="25609" name="Group 9">
              <a:extLst>
                <a:ext uri="{FF2B5EF4-FFF2-40B4-BE49-F238E27FC236}">
                  <a16:creationId xmlns:a16="http://schemas.microsoft.com/office/drawing/2014/main" id="{5E9B0006-3E72-4389-93AE-E9B5D099E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" y="1325"/>
              <a:ext cx="421" cy="954"/>
              <a:chOff x="2160" y="2532"/>
              <a:chExt cx="720" cy="1872"/>
            </a:xfrm>
          </p:grpSpPr>
          <p:sp>
            <p:nvSpPr>
              <p:cNvPr id="25610" name="Text Box 10">
                <a:extLst>
                  <a:ext uri="{FF2B5EF4-FFF2-40B4-BE49-F238E27FC236}">
                    <a16:creationId xmlns:a16="http://schemas.microsoft.com/office/drawing/2014/main" id="{28FA5DB6-4C7F-43E2-BC70-E99E10F22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532"/>
                <a:ext cx="72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ea typeface="华文新魏" panose="02010800040101010101" pitchFamily="2" charset="-122"/>
                  </a:rPr>
                  <a:t>…</a:t>
                </a:r>
                <a:endPara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11" name="Text Box 11">
                <a:extLst>
                  <a:ext uri="{FF2B5EF4-FFF2-40B4-BE49-F238E27FC236}">
                    <a16:creationId xmlns:a16="http://schemas.microsoft.com/office/drawing/2014/main" id="{ED83F720-ED83-4CBB-94AE-E6A7CEAEE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00"/>
                <a:ext cx="72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fs</a:t>
                </a:r>
              </a:p>
            </p:txBody>
          </p:sp>
          <p:sp>
            <p:nvSpPr>
              <p:cNvPr id="25612" name="Text Box 12">
                <a:extLst>
                  <a:ext uri="{FF2B5EF4-FFF2-40B4-BE49-F238E27FC236}">
                    <a16:creationId xmlns:a16="http://schemas.microsoft.com/office/drawing/2014/main" id="{2D7D73CA-5A87-46C6-932D-95F853F15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468"/>
                <a:ext cx="72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files</a:t>
                </a:r>
              </a:p>
            </p:txBody>
          </p:sp>
          <p:sp>
            <p:nvSpPr>
              <p:cNvPr id="25613" name="Text Box 13">
                <a:extLst>
                  <a:ext uri="{FF2B5EF4-FFF2-40B4-BE49-F238E27FC236}">
                    <a16:creationId xmlns:a16="http://schemas.microsoft.com/office/drawing/2014/main" id="{DFFCFC9E-0F34-4C7E-9088-29360423D8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936"/>
                <a:ext cx="72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ea typeface="华文新魏" panose="02010800040101010101" pitchFamily="2" charset="-122"/>
                  </a:rPr>
                  <a:t>…</a:t>
                </a:r>
                <a:endPara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25614" name="Group 14">
              <a:extLst>
                <a:ext uri="{FF2B5EF4-FFF2-40B4-BE49-F238E27FC236}">
                  <a16:creationId xmlns:a16="http://schemas.microsoft.com/office/drawing/2014/main" id="{2F70D442-4A21-402B-BC9D-B93FF316E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2" y="449"/>
              <a:ext cx="632" cy="1194"/>
              <a:chOff x="3780" y="1596"/>
              <a:chExt cx="1080" cy="2340"/>
            </a:xfrm>
          </p:grpSpPr>
          <p:sp>
            <p:nvSpPr>
              <p:cNvPr id="25615" name="Text Box 15">
                <a:extLst>
                  <a:ext uri="{FF2B5EF4-FFF2-40B4-BE49-F238E27FC236}">
                    <a16:creationId xmlns:a16="http://schemas.microsoft.com/office/drawing/2014/main" id="{E9181FF6-7CF8-4FCE-B437-7749C89F65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" y="1596"/>
                <a:ext cx="108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count</a:t>
                </a:r>
              </a:p>
            </p:txBody>
          </p:sp>
          <p:sp>
            <p:nvSpPr>
              <p:cNvPr id="25616" name="Text Box 16">
                <a:extLst>
                  <a:ext uri="{FF2B5EF4-FFF2-40B4-BE49-F238E27FC236}">
                    <a16:creationId xmlns:a16="http://schemas.microsoft.com/office/drawing/2014/main" id="{F4572214-B70E-4848-B110-C31501F0C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" y="2064"/>
                <a:ext cx="108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umask</a:t>
                </a:r>
              </a:p>
            </p:txBody>
          </p:sp>
          <p:sp>
            <p:nvSpPr>
              <p:cNvPr id="25617" name="Text Box 17">
                <a:extLst>
                  <a:ext uri="{FF2B5EF4-FFF2-40B4-BE49-F238E27FC236}">
                    <a16:creationId xmlns:a16="http://schemas.microsoft.com/office/drawing/2014/main" id="{4DBAB6DF-AE6B-4C5E-8B1B-9902AE5FC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" y="2532"/>
                <a:ext cx="108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*root</a:t>
                </a:r>
              </a:p>
            </p:txBody>
          </p:sp>
          <p:sp>
            <p:nvSpPr>
              <p:cNvPr id="25618" name="Text Box 18">
                <a:extLst>
                  <a:ext uri="{FF2B5EF4-FFF2-40B4-BE49-F238E27FC236}">
                    <a16:creationId xmlns:a16="http://schemas.microsoft.com/office/drawing/2014/main" id="{C288766A-6F6E-4FCB-B5A7-8C359BD6C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" y="3000"/>
                <a:ext cx="108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*pwd</a:t>
                </a:r>
              </a:p>
            </p:txBody>
          </p:sp>
          <p:sp>
            <p:nvSpPr>
              <p:cNvPr id="25619" name="Text Box 19">
                <a:extLst>
                  <a:ext uri="{FF2B5EF4-FFF2-40B4-BE49-F238E27FC236}">
                    <a16:creationId xmlns:a16="http://schemas.microsoft.com/office/drawing/2014/main" id="{0F63D87D-F74C-47EE-A5C4-4DD4985D3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" y="3468"/>
                <a:ext cx="1080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*altroot</a:t>
                </a:r>
              </a:p>
            </p:txBody>
          </p:sp>
        </p:grpSp>
        <p:sp>
          <p:nvSpPr>
            <p:cNvPr id="25620" name="Text Box 20">
              <a:extLst>
                <a:ext uri="{FF2B5EF4-FFF2-40B4-BE49-F238E27FC236}">
                  <a16:creationId xmlns:a16="http://schemas.microsoft.com/office/drawing/2014/main" id="{3CDCF96F-1531-4530-BA03-C3CC043D9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1962"/>
              <a:ext cx="704" cy="23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count</a:t>
              </a:r>
            </a:p>
          </p:txBody>
        </p:sp>
        <p:sp>
          <p:nvSpPr>
            <p:cNvPr id="25621" name="Text Box 21">
              <a:extLst>
                <a:ext uri="{FF2B5EF4-FFF2-40B4-BE49-F238E27FC236}">
                  <a16:creationId xmlns:a16="http://schemas.microsoft.com/office/drawing/2014/main" id="{3D8BFE9A-C42D-4D76-8800-CD155D277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2200"/>
              <a:ext cx="704" cy="3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close_on_exec</a:t>
              </a:r>
            </a:p>
          </p:txBody>
        </p:sp>
        <p:grpSp>
          <p:nvGrpSpPr>
            <p:cNvPr id="25622" name="Group 22">
              <a:extLst>
                <a:ext uri="{FF2B5EF4-FFF2-40B4-BE49-F238E27FC236}">
                  <a16:creationId xmlns:a16="http://schemas.microsoft.com/office/drawing/2014/main" id="{11F82020-3012-4F25-9F17-0EE562F61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" y="2518"/>
              <a:ext cx="704" cy="955"/>
              <a:chOff x="3447" y="7212"/>
              <a:chExt cx="1129" cy="1872"/>
            </a:xfrm>
          </p:grpSpPr>
          <p:sp>
            <p:nvSpPr>
              <p:cNvPr id="25623" name="Text Box 23">
                <a:extLst>
                  <a:ext uri="{FF2B5EF4-FFF2-40B4-BE49-F238E27FC236}">
                    <a16:creationId xmlns:a16="http://schemas.microsoft.com/office/drawing/2014/main" id="{5A487FC4-39EB-4273-8DDA-370BD0DE30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" y="7212"/>
                <a:ext cx="1129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open_fds</a:t>
                </a:r>
              </a:p>
            </p:txBody>
          </p:sp>
          <p:sp>
            <p:nvSpPr>
              <p:cNvPr id="25624" name="Text Box 24">
                <a:extLst>
                  <a:ext uri="{FF2B5EF4-FFF2-40B4-BE49-F238E27FC236}">
                    <a16:creationId xmlns:a16="http://schemas.microsoft.com/office/drawing/2014/main" id="{858DE6EB-D1FA-439B-B219-6BF47B909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" y="7680"/>
                <a:ext cx="1129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fd[0]</a:t>
                </a:r>
              </a:p>
            </p:txBody>
          </p:sp>
          <p:sp>
            <p:nvSpPr>
              <p:cNvPr id="25625" name="Text Box 25">
                <a:extLst>
                  <a:ext uri="{FF2B5EF4-FFF2-40B4-BE49-F238E27FC236}">
                    <a16:creationId xmlns:a16="http://schemas.microsoft.com/office/drawing/2014/main" id="{F874FEDF-F71E-4577-8C69-AB6DD1E6BD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" y="8148"/>
                <a:ext cx="1129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ea typeface="华文新魏" panose="02010800040101010101" pitchFamily="2" charset="-122"/>
                  </a:rPr>
                  <a:t>…</a:t>
                </a:r>
                <a:endPara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26" name="Text Box 26">
                <a:extLst>
                  <a:ext uri="{FF2B5EF4-FFF2-40B4-BE49-F238E27FC236}">
                    <a16:creationId xmlns:a16="http://schemas.microsoft.com/office/drawing/2014/main" id="{DEF49727-31B0-4DE6-92E9-EACEA87FA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" y="8616"/>
                <a:ext cx="1129" cy="468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fd[255]</a:t>
                </a:r>
              </a:p>
            </p:txBody>
          </p:sp>
        </p:grpSp>
        <p:sp>
          <p:nvSpPr>
            <p:cNvPr id="25627" name="Text Box 27">
              <a:extLst>
                <a:ext uri="{FF2B5EF4-FFF2-40B4-BE49-F238E27FC236}">
                  <a16:creationId xmlns:a16="http://schemas.microsoft.com/office/drawing/2014/main" id="{FA5976DD-4A1E-423A-8F24-AA9D4CDE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1404"/>
              <a:ext cx="632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5628" name="Text Box 28">
              <a:extLst>
                <a:ext uri="{FF2B5EF4-FFF2-40B4-BE49-F238E27FC236}">
                  <a16:creationId xmlns:a16="http://schemas.microsoft.com/office/drawing/2014/main" id="{D69BE561-5F97-4667-85CE-4CFEBF15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1643"/>
              <a:ext cx="632" cy="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d_inode</a:t>
              </a:r>
            </a:p>
          </p:txBody>
        </p:sp>
        <p:sp>
          <p:nvSpPr>
            <p:cNvPr id="25629" name="Text Box 29">
              <a:extLst>
                <a:ext uri="{FF2B5EF4-FFF2-40B4-BE49-F238E27FC236}">
                  <a16:creationId xmlns:a16="http://schemas.microsoft.com/office/drawing/2014/main" id="{FC715CB5-5850-459D-A848-D92462B2A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1881"/>
              <a:ext cx="6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altLang="en-US" sz="1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5630" name="Text Box 30">
              <a:extLst>
                <a:ext uri="{FF2B5EF4-FFF2-40B4-BE49-F238E27FC236}">
                  <a16:creationId xmlns:a16="http://schemas.microsoft.com/office/drawing/2014/main" id="{BBBB1D32-7FBF-41CB-81C6-668BB591E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210"/>
              <a:ext cx="664" cy="181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fs_struct</a:t>
              </a:r>
            </a:p>
          </p:txBody>
        </p:sp>
        <p:sp>
          <p:nvSpPr>
            <p:cNvPr id="25631" name="Text Box 31">
              <a:extLst>
                <a:ext uri="{FF2B5EF4-FFF2-40B4-BE49-F238E27FC236}">
                  <a16:creationId xmlns:a16="http://schemas.microsoft.com/office/drawing/2014/main" id="{48D171AB-9C02-47D4-BA91-8F3C01A27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1723"/>
              <a:ext cx="664" cy="165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files_struct</a:t>
              </a:r>
            </a:p>
          </p:txBody>
        </p:sp>
        <p:sp>
          <p:nvSpPr>
            <p:cNvPr id="25632" name="Text Box 32">
              <a:extLst>
                <a:ext uri="{FF2B5EF4-FFF2-40B4-BE49-F238E27FC236}">
                  <a16:creationId xmlns:a16="http://schemas.microsoft.com/office/drawing/2014/main" id="{CE5C93C4-CED2-4D3B-BEB5-E8C59FEC3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2360"/>
              <a:ext cx="632" cy="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f_mode</a:t>
              </a:r>
            </a:p>
          </p:txBody>
        </p:sp>
        <p:sp>
          <p:nvSpPr>
            <p:cNvPr id="25633" name="Text Box 33">
              <a:extLst>
                <a:ext uri="{FF2B5EF4-FFF2-40B4-BE49-F238E27FC236}">
                  <a16:creationId xmlns:a16="http://schemas.microsoft.com/office/drawing/2014/main" id="{897A9A38-6A20-4555-B81A-C04BFC7EA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2598"/>
              <a:ext cx="632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f_pos</a:t>
              </a:r>
            </a:p>
          </p:txBody>
        </p:sp>
        <p:sp>
          <p:nvSpPr>
            <p:cNvPr id="25634" name="Text Box 34">
              <a:extLst>
                <a:ext uri="{FF2B5EF4-FFF2-40B4-BE49-F238E27FC236}">
                  <a16:creationId xmlns:a16="http://schemas.microsoft.com/office/drawing/2014/main" id="{3113A531-6CAF-4FD8-B906-1BB477AE7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2837"/>
              <a:ext cx="632" cy="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f_flages</a:t>
              </a:r>
            </a:p>
          </p:txBody>
        </p:sp>
        <p:sp>
          <p:nvSpPr>
            <p:cNvPr id="25635" name="Text Box 35">
              <a:extLst>
                <a:ext uri="{FF2B5EF4-FFF2-40B4-BE49-F238E27FC236}">
                  <a16:creationId xmlns:a16="http://schemas.microsoft.com/office/drawing/2014/main" id="{97ADC5FA-8E6F-43B8-B482-2C4B8C2D9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3075"/>
              <a:ext cx="632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f_count</a:t>
              </a:r>
            </a:p>
          </p:txBody>
        </p:sp>
        <p:sp>
          <p:nvSpPr>
            <p:cNvPr id="25636" name="Text Box 36">
              <a:extLst>
                <a:ext uri="{FF2B5EF4-FFF2-40B4-BE49-F238E27FC236}">
                  <a16:creationId xmlns:a16="http://schemas.microsoft.com/office/drawing/2014/main" id="{381612C2-3864-49D3-80E2-B283F23A8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3314"/>
              <a:ext cx="6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f_owner</a:t>
              </a:r>
            </a:p>
          </p:txBody>
        </p:sp>
        <p:grpSp>
          <p:nvGrpSpPr>
            <p:cNvPr id="25638" name="Group 38">
              <a:extLst>
                <a:ext uri="{FF2B5EF4-FFF2-40B4-BE49-F238E27FC236}">
                  <a16:creationId xmlns:a16="http://schemas.microsoft.com/office/drawing/2014/main" id="{07665143-BC51-42B9-A98A-929C5922A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" y="449"/>
              <a:ext cx="633" cy="717"/>
              <a:chOff x="5400" y="2064"/>
              <a:chExt cx="1080" cy="1404"/>
            </a:xfrm>
          </p:grpSpPr>
          <p:sp>
            <p:nvSpPr>
              <p:cNvPr id="25639" name="Text Box 39">
                <a:extLst>
                  <a:ext uri="{FF2B5EF4-FFF2-40B4-BE49-F238E27FC236}">
                    <a16:creationId xmlns:a16="http://schemas.microsoft.com/office/drawing/2014/main" id="{8A5F7CDE-4B3D-491D-B9FC-F8DAFC3A0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2064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D61DE599-B673-4898-87E7-DBBCDEBF3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2532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d_inode</a:t>
                </a:r>
              </a:p>
            </p:txBody>
          </p:sp>
          <p:sp>
            <p:nvSpPr>
              <p:cNvPr id="25641" name="Text Box 41">
                <a:extLst>
                  <a:ext uri="{FF2B5EF4-FFF2-40B4-BE49-F238E27FC236}">
                    <a16:creationId xmlns:a16="http://schemas.microsoft.com/office/drawing/2014/main" id="{5105CE7D-24D1-484C-83C3-C1B122CE8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3000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5642" name="Text Box 42">
              <a:extLst>
                <a:ext uri="{FF2B5EF4-FFF2-40B4-BE49-F238E27FC236}">
                  <a16:creationId xmlns:a16="http://schemas.microsoft.com/office/drawing/2014/main" id="{CC8F9275-017D-4B81-A86A-A47FBA060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10"/>
              <a:ext cx="590" cy="18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dentry</a:t>
              </a:r>
            </a:p>
          </p:txBody>
        </p:sp>
        <p:sp>
          <p:nvSpPr>
            <p:cNvPr id="25643" name="Text Box 43">
              <a:extLst>
                <a:ext uri="{FF2B5EF4-FFF2-40B4-BE49-F238E27FC236}">
                  <a16:creationId xmlns:a16="http://schemas.microsoft.com/office/drawing/2014/main" id="{095C6397-07BB-457F-9DFE-E736A63D1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3554"/>
              <a:ext cx="632" cy="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f_dentry</a:t>
              </a:r>
            </a:p>
          </p:txBody>
        </p:sp>
        <p:sp>
          <p:nvSpPr>
            <p:cNvPr id="25644" name="Text Box 44">
              <a:extLst>
                <a:ext uri="{FF2B5EF4-FFF2-40B4-BE49-F238E27FC236}">
                  <a16:creationId xmlns:a16="http://schemas.microsoft.com/office/drawing/2014/main" id="{65557640-5154-4481-94F8-A2F10199D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4" y="3792"/>
              <a:ext cx="632" cy="23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f_op</a:t>
              </a:r>
            </a:p>
          </p:txBody>
        </p:sp>
        <p:grpSp>
          <p:nvGrpSpPr>
            <p:cNvPr id="25646" name="Group 46">
              <a:extLst>
                <a:ext uri="{FF2B5EF4-FFF2-40B4-BE49-F238E27FC236}">
                  <a16:creationId xmlns:a16="http://schemas.microsoft.com/office/drawing/2014/main" id="{1ED163F7-EC49-4298-A9FA-672838EEE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0" y="2280"/>
              <a:ext cx="631" cy="716"/>
              <a:chOff x="5400" y="2064"/>
              <a:chExt cx="1080" cy="1404"/>
            </a:xfrm>
          </p:grpSpPr>
          <p:sp>
            <p:nvSpPr>
              <p:cNvPr id="25647" name="Text Box 47">
                <a:extLst>
                  <a:ext uri="{FF2B5EF4-FFF2-40B4-BE49-F238E27FC236}">
                    <a16:creationId xmlns:a16="http://schemas.microsoft.com/office/drawing/2014/main" id="{50CFB852-C953-4356-9A82-C24DD83A9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2064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48" name="Text Box 48">
                <a:extLst>
                  <a:ext uri="{FF2B5EF4-FFF2-40B4-BE49-F238E27FC236}">
                    <a16:creationId xmlns:a16="http://schemas.microsoft.com/office/drawing/2014/main" id="{4D53FD2A-DCBD-438F-9A79-84B89356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2532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d_inode</a:t>
                </a:r>
              </a:p>
            </p:txBody>
          </p:sp>
          <p:sp>
            <p:nvSpPr>
              <p:cNvPr id="25649" name="Text Box 49">
                <a:extLst>
                  <a:ext uri="{FF2B5EF4-FFF2-40B4-BE49-F238E27FC236}">
                    <a16:creationId xmlns:a16="http://schemas.microsoft.com/office/drawing/2014/main" id="{CFC3F917-71E5-425B-9134-12D48ABAF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3000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d_op</a:t>
                </a:r>
              </a:p>
            </p:txBody>
          </p:sp>
        </p:grpSp>
        <p:sp>
          <p:nvSpPr>
            <p:cNvPr id="25650" name="Text Box 50">
              <a:extLst>
                <a:ext uri="{FF2B5EF4-FFF2-40B4-BE49-F238E27FC236}">
                  <a16:creationId xmlns:a16="http://schemas.microsoft.com/office/drawing/2014/main" id="{B411CFAC-878C-49D8-8AA0-0F7F52CD0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" y="2041"/>
              <a:ext cx="527" cy="16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dentry</a:t>
              </a:r>
            </a:p>
          </p:txBody>
        </p:sp>
        <p:sp>
          <p:nvSpPr>
            <p:cNvPr id="25651" name="Text Box 51">
              <a:extLst>
                <a:ext uri="{FF2B5EF4-FFF2-40B4-BE49-F238E27FC236}">
                  <a16:creationId xmlns:a16="http://schemas.microsoft.com/office/drawing/2014/main" id="{E5BACBF2-BFF1-42D8-A8A4-2666FE97F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3314"/>
              <a:ext cx="6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read</a:t>
              </a:r>
            </a:p>
          </p:txBody>
        </p:sp>
        <p:sp>
          <p:nvSpPr>
            <p:cNvPr id="25652" name="Text Box 52">
              <a:extLst>
                <a:ext uri="{FF2B5EF4-FFF2-40B4-BE49-F238E27FC236}">
                  <a16:creationId xmlns:a16="http://schemas.microsoft.com/office/drawing/2014/main" id="{0361F575-6DCD-429B-ABA0-1FC5E167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" y="3554"/>
              <a:ext cx="632" cy="2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write</a:t>
              </a:r>
            </a:p>
          </p:txBody>
        </p:sp>
        <p:sp>
          <p:nvSpPr>
            <p:cNvPr id="25653" name="Text Box 53">
              <a:extLst>
                <a:ext uri="{FF2B5EF4-FFF2-40B4-BE49-F238E27FC236}">
                  <a16:creationId xmlns:a16="http://schemas.microsoft.com/office/drawing/2014/main" id="{89FE1297-939E-4769-832C-F71B53288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" y="3075"/>
              <a:ext cx="890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file_operation</a:t>
              </a:r>
            </a:p>
          </p:txBody>
        </p:sp>
        <p:grpSp>
          <p:nvGrpSpPr>
            <p:cNvPr id="25655" name="Group 55">
              <a:extLst>
                <a:ext uri="{FF2B5EF4-FFF2-40B4-BE49-F238E27FC236}">
                  <a16:creationId xmlns:a16="http://schemas.microsoft.com/office/drawing/2014/main" id="{0609621A-34A3-4F86-BF22-2F9E5E29F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8" y="2120"/>
              <a:ext cx="631" cy="717"/>
              <a:chOff x="5400" y="2064"/>
              <a:chExt cx="1080" cy="1404"/>
            </a:xfrm>
          </p:grpSpPr>
          <p:sp>
            <p:nvSpPr>
              <p:cNvPr id="25656" name="Text Box 56">
                <a:extLst>
                  <a:ext uri="{FF2B5EF4-FFF2-40B4-BE49-F238E27FC236}">
                    <a16:creationId xmlns:a16="http://schemas.microsoft.com/office/drawing/2014/main" id="{10EA909A-A102-474E-919B-1A2977124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2064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57" name="Text Box 57">
                <a:extLst>
                  <a:ext uri="{FF2B5EF4-FFF2-40B4-BE49-F238E27FC236}">
                    <a16:creationId xmlns:a16="http://schemas.microsoft.com/office/drawing/2014/main" id="{FF5C53D8-BB6A-4AA7-8BD4-469819160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2532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union</a:t>
                </a:r>
              </a:p>
            </p:txBody>
          </p:sp>
          <p:sp>
            <p:nvSpPr>
              <p:cNvPr id="25658" name="Text Box 58">
                <a:extLst>
                  <a:ext uri="{FF2B5EF4-FFF2-40B4-BE49-F238E27FC236}">
                    <a16:creationId xmlns:a16="http://schemas.microsoft.com/office/drawing/2014/main" id="{C184AEA3-3A09-4BC4-86E5-71EA9AE21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3000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i_op</a:t>
                </a:r>
              </a:p>
            </p:txBody>
          </p:sp>
        </p:grpSp>
        <p:sp>
          <p:nvSpPr>
            <p:cNvPr id="25659" name="Text Box 59">
              <a:extLst>
                <a:ext uri="{FF2B5EF4-FFF2-40B4-BE49-F238E27FC236}">
                  <a16:creationId xmlns:a16="http://schemas.microsoft.com/office/drawing/2014/main" id="{7D0455C5-00E9-42BC-821A-1F0847533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1881"/>
              <a:ext cx="577" cy="188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inode</a:t>
              </a:r>
            </a:p>
          </p:txBody>
        </p:sp>
        <p:sp>
          <p:nvSpPr>
            <p:cNvPr id="25660" name="Line 60">
              <a:extLst>
                <a:ext uri="{FF2B5EF4-FFF2-40B4-BE49-F238E27FC236}">
                  <a16:creationId xmlns:a16="http://schemas.microsoft.com/office/drawing/2014/main" id="{5E4FB233-5F58-4A29-A223-E7A4C0055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2" y="2121"/>
              <a:ext cx="315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61">
              <a:extLst>
                <a:ext uri="{FF2B5EF4-FFF2-40B4-BE49-F238E27FC236}">
                  <a16:creationId xmlns:a16="http://schemas.microsoft.com/office/drawing/2014/main" id="{6F89E4A7-EB99-44FE-B47D-8D2DD1485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6" y="3314"/>
              <a:ext cx="314" cy="5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Line 62">
              <a:extLst>
                <a:ext uri="{FF2B5EF4-FFF2-40B4-BE49-F238E27FC236}">
                  <a16:creationId xmlns:a16="http://schemas.microsoft.com/office/drawing/2014/main" id="{C5AA9079-2460-4A0E-82C0-4A227F3DE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6" y="2279"/>
              <a:ext cx="314" cy="1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3" name="Line 63">
              <a:extLst>
                <a:ext uri="{FF2B5EF4-FFF2-40B4-BE49-F238E27FC236}">
                  <a16:creationId xmlns:a16="http://schemas.microsoft.com/office/drawing/2014/main" id="{ACE095B7-2EF0-4C0B-AC1F-11D5312D5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2360"/>
              <a:ext cx="42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Line 64">
              <a:extLst>
                <a:ext uri="{FF2B5EF4-FFF2-40B4-BE49-F238E27FC236}">
                  <a16:creationId xmlns:a16="http://schemas.microsoft.com/office/drawing/2014/main" id="{5D783AC2-35F1-4914-8524-2B99230D5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4" y="1245"/>
              <a:ext cx="420" cy="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5" name="Line 65">
              <a:extLst>
                <a:ext uri="{FF2B5EF4-FFF2-40B4-BE49-F238E27FC236}">
                  <a16:creationId xmlns:a16="http://schemas.microsoft.com/office/drawing/2014/main" id="{7B8BE22A-7677-40DB-AEF5-EB913DA9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449"/>
              <a:ext cx="420" cy="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6" name="Line 66">
              <a:extLst>
                <a:ext uri="{FF2B5EF4-FFF2-40B4-BE49-F238E27FC236}">
                  <a16:creationId xmlns:a16="http://schemas.microsoft.com/office/drawing/2014/main" id="{6E5011A8-2A86-41AA-AC2A-572075308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7" y="1881"/>
              <a:ext cx="315" cy="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67" name="Line 67">
              <a:extLst>
                <a:ext uri="{FF2B5EF4-FFF2-40B4-BE49-F238E27FC236}">
                  <a16:creationId xmlns:a16="http://schemas.microsoft.com/office/drawing/2014/main" id="{171EE858-AF67-4545-BF3F-B34D6BA43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7" y="449"/>
              <a:ext cx="315" cy="1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70" name="Group 70">
              <a:extLst>
                <a:ext uri="{FF2B5EF4-FFF2-40B4-BE49-F238E27FC236}">
                  <a16:creationId xmlns:a16="http://schemas.microsoft.com/office/drawing/2014/main" id="{6AA6EEB2-0AD7-44AE-AD07-06278F075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3" y="449"/>
              <a:ext cx="633" cy="717"/>
              <a:chOff x="5400" y="2064"/>
              <a:chExt cx="1080" cy="1404"/>
            </a:xfrm>
          </p:grpSpPr>
          <p:sp>
            <p:nvSpPr>
              <p:cNvPr id="25671" name="Text Box 71">
                <a:extLst>
                  <a:ext uri="{FF2B5EF4-FFF2-40B4-BE49-F238E27FC236}">
                    <a16:creationId xmlns:a16="http://schemas.microsoft.com/office/drawing/2014/main" id="{7C91515D-C00B-488F-AF3C-B9115443F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2064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72" name="Text Box 72">
                <a:extLst>
                  <a:ext uri="{FF2B5EF4-FFF2-40B4-BE49-F238E27FC236}">
                    <a16:creationId xmlns:a16="http://schemas.microsoft.com/office/drawing/2014/main" id="{04469657-6971-41FE-BDD4-A844F5E0FA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2532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altLang="zh-CN" sz="1400">
                    <a:solidFill>
                      <a:schemeClr val="accent2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d_inode</a:t>
                </a:r>
              </a:p>
            </p:txBody>
          </p:sp>
          <p:sp>
            <p:nvSpPr>
              <p:cNvPr id="25673" name="Text Box 73">
                <a:extLst>
                  <a:ext uri="{FF2B5EF4-FFF2-40B4-BE49-F238E27FC236}">
                    <a16:creationId xmlns:a16="http://schemas.microsoft.com/office/drawing/2014/main" id="{3498C131-8106-4FC0-9F4F-56494FF3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" y="3000"/>
                <a:ext cx="1080" cy="46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25674" name="Text Box 74">
              <a:extLst>
                <a:ext uri="{FF2B5EF4-FFF2-40B4-BE49-F238E27FC236}">
                  <a16:creationId xmlns:a16="http://schemas.microsoft.com/office/drawing/2014/main" id="{B177F5CC-7770-4D41-A67D-DCF4B5682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" y="210"/>
              <a:ext cx="612" cy="18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dentry</a:t>
              </a:r>
            </a:p>
          </p:txBody>
        </p:sp>
        <p:sp>
          <p:nvSpPr>
            <p:cNvPr id="25675" name="AutoShape 75">
              <a:extLst>
                <a:ext uri="{FF2B5EF4-FFF2-40B4-BE49-F238E27FC236}">
                  <a16:creationId xmlns:a16="http://schemas.microsoft.com/office/drawing/2014/main" id="{5CC5A90C-ED06-4479-9FE0-0415F028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449"/>
              <a:ext cx="1052" cy="238"/>
            </a:xfrm>
            <a:prstGeom prst="wedgeRectCallout">
              <a:avLst>
                <a:gd name="adj1" fmla="val -64778"/>
                <a:gd name="adj2" fmla="val 10534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根目录的</a:t>
              </a:r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inode</a:t>
              </a:r>
            </a:p>
          </p:txBody>
        </p:sp>
        <p:sp>
          <p:nvSpPr>
            <p:cNvPr id="25676" name="AutoShape 76">
              <a:extLst>
                <a:ext uri="{FF2B5EF4-FFF2-40B4-BE49-F238E27FC236}">
                  <a16:creationId xmlns:a16="http://schemas.microsoft.com/office/drawing/2014/main" id="{389001F8-41D3-436D-98A7-B4CB6E2E9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1404"/>
              <a:ext cx="1156" cy="239"/>
            </a:xfrm>
            <a:prstGeom prst="wedgeRectCallout">
              <a:avLst>
                <a:gd name="adj1" fmla="val -63435"/>
                <a:gd name="adj2" fmla="val 105343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当前目录的</a:t>
              </a:r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inode</a:t>
              </a:r>
            </a:p>
          </p:txBody>
        </p:sp>
        <p:sp>
          <p:nvSpPr>
            <p:cNvPr id="25677" name="Text Box 77">
              <a:extLst>
                <a:ext uri="{FF2B5EF4-FFF2-40B4-BE49-F238E27FC236}">
                  <a16:creationId xmlns:a16="http://schemas.microsoft.com/office/drawing/2014/main" id="{7FE20ACA-D394-452E-AD10-DD84DFFE5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" y="3712"/>
              <a:ext cx="704" cy="24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用户空间</a:t>
              </a:r>
            </a:p>
          </p:txBody>
        </p:sp>
        <p:sp>
          <p:nvSpPr>
            <p:cNvPr id="25678" name="Text Box 78">
              <a:extLst>
                <a:ext uri="{FF2B5EF4-FFF2-40B4-BE49-F238E27FC236}">
                  <a16:creationId xmlns:a16="http://schemas.microsoft.com/office/drawing/2014/main" id="{F1906D2A-EE03-4D5B-9EB0-EA30D7A15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" y="3633"/>
              <a:ext cx="704" cy="2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核心空间</a:t>
              </a:r>
            </a:p>
          </p:txBody>
        </p:sp>
        <p:sp>
          <p:nvSpPr>
            <p:cNvPr id="25679" name="Line 79">
              <a:extLst>
                <a:ext uri="{FF2B5EF4-FFF2-40B4-BE49-F238E27FC236}">
                  <a16:creationId xmlns:a16="http://schemas.microsoft.com/office/drawing/2014/main" id="{026AD3A6-9A48-42E4-BC0F-55C1B3F74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" y="4110"/>
              <a:ext cx="44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80">
              <a:extLst>
                <a:ext uri="{FF2B5EF4-FFF2-40B4-BE49-F238E27FC236}">
                  <a16:creationId xmlns:a16="http://schemas.microsoft.com/office/drawing/2014/main" id="{50BD0665-A7DB-4BBB-8099-F9DABBB7C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89"/>
              <a:ext cx="0" cy="382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AutoShape 81">
              <a:extLst>
                <a:ext uri="{FF2B5EF4-FFF2-40B4-BE49-F238E27FC236}">
                  <a16:creationId xmlns:a16="http://schemas.microsoft.com/office/drawing/2014/main" id="{E4C83438-F5E9-4FC2-A7FF-4758ED53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8"/>
              <a:ext cx="805" cy="238"/>
            </a:xfrm>
            <a:prstGeom prst="wedgeRectCallout">
              <a:avLst>
                <a:gd name="adj1" fmla="val 56528"/>
                <a:gd name="adj2" fmla="val 92523"/>
              </a:avLst>
            </a:prstGeom>
            <a:solidFill>
              <a:srgbClr val="0099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文件描述符</a:t>
              </a:r>
            </a:p>
          </p:txBody>
        </p:sp>
        <p:sp>
          <p:nvSpPr>
            <p:cNvPr id="25682" name="AutoShape 82">
              <a:extLst>
                <a:ext uri="{FF2B5EF4-FFF2-40B4-BE49-F238E27FC236}">
                  <a16:creationId xmlns:a16="http://schemas.microsoft.com/office/drawing/2014/main" id="{565226A9-0611-4BD4-8637-3523AECD2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75"/>
              <a:ext cx="805" cy="239"/>
            </a:xfrm>
            <a:prstGeom prst="wedgeRectCallout">
              <a:avLst>
                <a:gd name="adj1" fmla="val 15903"/>
                <a:gd name="adj2" fmla="val -147861"/>
              </a:avLst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文件的</a:t>
              </a:r>
              <a:r>
                <a:rPr lang="en-US" altLang="zh-CN" sz="1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inode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3760C47-0530-4BFA-9E1F-55C98907E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496300" cy="1143000"/>
          </a:xfrm>
        </p:spPr>
        <p:txBody>
          <a:bodyPr/>
          <a:lstStyle/>
          <a:p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6.5.2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文件系统注册与注销，安装与卸载</a:t>
            </a:r>
            <a:b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AB37F8B-0C64-4B88-8174-DBCC9846D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052513"/>
            <a:ext cx="7543800" cy="535622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/>
              <a:t>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文件系统的注册与注销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struct file_system_type {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const char *name;   /*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文件类型名*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/  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struct super_block *(*read_super)(struct super_block*,void*,int);</a:t>
            </a: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 struct file_system_type *next;</a:t>
            </a:r>
          </a:p>
          <a:p>
            <a:r>
              <a:rPr lang="en-US" altLang="zh-CN">
                <a:ea typeface="华文新魏" panose="02010800040101010101" pitchFamily="2" charset="-122"/>
              </a:rPr>
              <a:t>…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0701C03-CB0C-4760-A91B-8F08C526A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文件系统的安装与卸载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5817CB8-B422-4A19-91E1-B2513C703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1341438"/>
            <a:ext cx="772795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文件系统的安装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文件系统安装过程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文件指系统卸载过程</a:t>
            </a:r>
          </a:p>
          <a:p>
            <a:pPr>
              <a:buFontTx/>
              <a:buNone/>
            </a:pP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57D9AE1-EC39-4EBE-85E5-81B9A39A8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6.5.3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文件系统的缓存机制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D10E946-8D3F-4E15-8F8C-4ED68F821E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1268413"/>
            <a:ext cx="7772400" cy="52562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1 VFS inode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缓存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2 VFS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目录高速缓存</a:t>
            </a:r>
          </a:p>
          <a:p>
            <a:pPr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页高速缓冲区</a:t>
            </a:r>
          </a:p>
          <a:p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4AF06DB-1878-4D28-B7F9-9BEA302A9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6.5.4 EXT2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en-US" altLang="zh-CN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19DFFBB-1AF1-4B3B-A7C5-D2B17229B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5562600"/>
          </a:xfrm>
        </p:spPr>
        <p:txBody>
          <a:bodyPr/>
          <a:lstStyle/>
          <a:p>
            <a:pPr algn="just"/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EXT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92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年）和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EXT2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94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年）是专为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设计的可扩展文件系统。</a:t>
            </a:r>
          </a:p>
          <a:p>
            <a:pPr algn="just"/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EXT2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把它所占用的磁盘逻辑分区划分为块组，每个块组依次包括超级块、组描述符表、块位图、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位图、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表以及数据块。</a:t>
            </a:r>
          </a:p>
          <a:p>
            <a:pPr algn="just"/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块位图集中本组各数据块的使用情况；</a:t>
            </a:r>
          </a:p>
          <a:p>
            <a:pPr algn="just"/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位图记录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表中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的使用情况。</a:t>
            </a:r>
          </a:p>
          <a:p>
            <a:pPr algn="just"/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表保存本组所有的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用于描述文件，一个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对应一个文件和子目录，有一个唯一的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inode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号，并记录了文件在外存的位置、存取权限、修改时间、类型等信息。</a:t>
            </a:r>
          </a:p>
          <a:p>
            <a:pPr>
              <a:buFontTx/>
              <a:buNone/>
            </a:pP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A50021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1077</Words>
  <Application>Microsoft Office PowerPoint</Application>
  <PresentationFormat>全屏显示(4:3)</PresentationFormat>
  <Paragraphs>157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Times New Roman</vt:lpstr>
      <vt:lpstr>宋体</vt:lpstr>
      <vt:lpstr>华文新魏</vt:lpstr>
      <vt:lpstr>默认设计模板</vt:lpstr>
      <vt:lpstr> 6.5实例研究：Linux的文件管理  </vt:lpstr>
      <vt:lpstr> 6.5.1 Linux虚拟文件系统   </vt:lpstr>
      <vt:lpstr>VFS四个对象类  VFS主要数据结构 </vt:lpstr>
      <vt:lpstr>VFS各种对象之间的关系</vt:lpstr>
      <vt:lpstr>L i n u x 文件系统逻辑结构  </vt:lpstr>
      <vt:lpstr>6.5.2 文件系统注册与注销，安装与卸载 </vt:lpstr>
      <vt:lpstr>2 文件系统的安装与卸载</vt:lpstr>
      <vt:lpstr>6.5.3 文件系统的缓存机制</vt:lpstr>
      <vt:lpstr>6.5.4 EXT2文件系统(1) </vt:lpstr>
      <vt:lpstr>EXT2文件系统(2) 文件系统结构  </vt:lpstr>
      <vt:lpstr>  EXT2的超级块 </vt:lpstr>
      <vt:lpstr>EXT2的组描述符</vt:lpstr>
      <vt:lpstr> EXT2的inode </vt:lpstr>
      <vt:lpstr> Linux数据块分配策略(1) </vt:lpstr>
      <vt:lpstr> Linux数据块分配策略(2) 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78</cp:revision>
  <dcterms:created xsi:type="dcterms:W3CDTF">2002-10-28T07:32:45Z</dcterms:created>
  <dcterms:modified xsi:type="dcterms:W3CDTF">2019-09-17T18:54:16Z</dcterms:modified>
</cp:coreProperties>
</file>