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77" r:id="rId3"/>
    <p:sldId id="260" r:id="rId4"/>
    <p:sldId id="316" r:id="rId5"/>
    <p:sldId id="318" r:id="rId6"/>
    <p:sldId id="317" r:id="rId7"/>
    <p:sldId id="298" r:id="rId8"/>
    <p:sldId id="300" r:id="rId9"/>
    <p:sldId id="302" r:id="rId10"/>
    <p:sldId id="303" r:id="rId11"/>
    <p:sldId id="304" r:id="rId12"/>
    <p:sldId id="305" r:id="rId13"/>
    <p:sldId id="306" r:id="rId14"/>
    <p:sldId id="308" r:id="rId15"/>
    <p:sldId id="263" r:id="rId16"/>
    <p:sldId id="278" r:id="rId17"/>
    <p:sldId id="280" r:id="rId18"/>
    <p:sldId id="282" r:id="rId19"/>
    <p:sldId id="283" r:id="rId20"/>
    <p:sldId id="284" r:id="rId21"/>
    <p:sldId id="285" r:id="rId22"/>
    <p:sldId id="286" r:id="rId23"/>
    <p:sldId id="287" r:id="rId24"/>
    <p:sldId id="264" r:id="rId25"/>
    <p:sldId id="265" r:id="rId26"/>
    <p:sldId id="267" r:id="rId27"/>
    <p:sldId id="291" r:id="rId28"/>
    <p:sldId id="292" r:id="rId29"/>
    <p:sldId id="293" r:id="rId30"/>
    <p:sldId id="295" r:id="rId31"/>
    <p:sldId id="309" r:id="rId32"/>
    <p:sldId id="310" r:id="rId33"/>
    <p:sldId id="312" r:id="rId34"/>
    <p:sldId id="314" r:id="rId35"/>
    <p:sldId id="315" r:id="rId36"/>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52"/>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00CC"/>
    <a:srgbClr val="000099"/>
    <a:srgbClr val="00CC00"/>
    <a:srgbClr val="336600"/>
    <a:srgbClr val="6633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95" autoAdjust="0"/>
    <p:restoredTop sz="90929"/>
  </p:normalViewPr>
  <p:slideViewPr>
    <p:cSldViewPr>
      <p:cViewPr varScale="1">
        <p:scale>
          <a:sx n="86" d="100"/>
          <a:sy n="86" d="100"/>
        </p:scale>
        <p:origin x="97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EA7483-127A-4030-87B6-536074F879FC}"/>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C485FF36-6080-4897-9BE9-F493558EEA0C}"/>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583ECFEE-5467-4526-BCE9-F8CA3C74A41A}"/>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A6750A21-259A-4E06-B4C1-B0C4CB2EF48B}"/>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4A31BEE8-378B-4139-8A93-D93774BFEF7F}"/>
              </a:ext>
            </a:extLst>
          </p:cNvPr>
          <p:cNvSpPr>
            <a:spLocks noGrp="1"/>
          </p:cNvSpPr>
          <p:nvPr>
            <p:ph type="sldNum" sz="quarter" idx="12"/>
          </p:nvPr>
        </p:nvSpPr>
        <p:spPr/>
        <p:txBody>
          <a:bodyPr/>
          <a:lstStyle>
            <a:lvl1pPr>
              <a:defRPr/>
            </a:lvl1pPr>
          </a:lstStyle>
          <a:p>
            <a:fld id="{612DF6B0-6570-4F03-B03B-A7AE23639333}" type="slidenum">
              <a:rPr lang="en-US" altLang="zh-CN"/>
              <a:pPr/>
              <a:t>‹#›</a:t>
            </a:fld>
            <a:endParaRPr lang="en-US" altLang="zh-CN"/>
          </a:p>
        </p:txBody>
      </p:sp>
    </p:spTree>
    <p:extLst>
      <p:ext uri="{BB962C8B-B14F-4D97-AF65-F5344CB8AC3E}">
        <p14:creationId xmlns:p14="http://schemas.microsoft.com/office/powerpoint/2010/main" val="346219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35543A-E16D-42E2-826A-3278C84328D9}"/>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0B89644-5761-4B11-9032-4F81FCCAB69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E4F42315-CBE8-4D40-8697-C25D1E2015E8}"/>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9708BBCB-4797-45DE-B49C-AE9D15CAC383}"/>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0B09832A-7706-407A-8AA5-2D758509F732}"/>
              </a:ext>
            </a:extLst>
          </p:cNvPr>
          <p:cNvSpPr>
            <a:spLocks noGrp="1"/>
          </p:cNvSpPr>
          <p:nvPr>
            <p:ph type="sldNum" sz="quarter" idx="12"/>
          </p:nvPr>
        </p:nvSpPr>
        <p:spPr/>
        <p:txBody>
          <a:bodyPr/>
          <a:lstStyle>
            <a:lvl1pPr>
              <a:defRPr/>
            </a:lvl1pPr>
          </a:lstStyle>
          <a:p>
            <a:fld id="{8CA82BDB-679A-4062-A5EC-3281DB742DFD}" type="slidenum">
              <a:rPr lang="en-US" altLang="zh-CN"/>
              <a:pPr/>
              <a:t>‹#›</a:t>
            </a:fld>
            <a:endParaRPr lang="en-US" altLang="zh-CN"/>
          </a:p>
        </p:txBody>
      </p:sp>
    </p:spTree>
    <p:extLst>
      <p:ext uri="{BB962C8B-B14F-4D97-AF65-F5344CB8AC3E}">
        <p14:creationId xmlns:p14="http://schemas.microsoft.com/office/powerpoint/2010/main" val="3921682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C724B5D-2DFF-47EC-B36B-52D3826B9947}"/>
              </a:ext>
            </a:extLst>
          </p:cNvPr>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797AFD75-D244-4B4C-83E2-59B0F14FB173}"/>
              </a:ext>
            </a:extLst>
          </p:cNvPr>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890A9CBB-B253-4933-9F0F-8EF4825EB519}"/>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43EFDF22-1485-43DE-9069-88FDBB7C23DA}"/>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87BCD65-0D6C-4EDF-89DC-AB9E70A8FD52}"/>
              </a:ext>
            </a:extLst>
          </p:cNvPr>
          <p:cNvSpPr>
            <a:spLocks noGrp="1"/>
          </p:cNvSpPr>
          <p:nvPr>
            <p:ph type="sldNum" sz="quarter" idx="12"/>
          </p:nvPr>
        </p:nvSpPr>
        <p:spPr/>
        <p:txBody>
          <a:bodyPr/>
          <a:lstStyle>
            <a:lvl1pPr>
              <a:defRPr/>
            </a:lvl1pPr>
          </a:lstStyle>
          <a:p>
            <a:fld id="{62446E03-44D7-4D1E-95DD-5BE771AEF0CF}" type="slidenum">
              <a:rPr lang="en-US" altLang="zh-CN"/>
              <a:pPr/>
              <a:t>‹#›</a:t>
            </a:fld>
            <a:endParaRPr lang="en-US" altLang="zh-CN"/>
          </a:p>
        </p:txBody>
      </p:sp>
    </p:spTree>
    <p:extLst>
      <p:ext uri="{BB962C8B-B14F-4D97-AF65-F5344CB8AC3E}">
        <p14:creationId xmlns:p14="http://schemas.microsoft.com/office/powerpoint/2010/main" val="4230220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D6DB37-D336-4038-9F2F-D2882AA8E94E}"/>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D921C3EF-4786-4CE6-86EA-9BE32C32E0F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FFC1564D-B0CE-4E71-9713-B857A9FE03C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A6BCF07-FA22-449C-B8B2-55A6A61BAFF8}"/>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4B3EE740-DF80-42EA-8211-BB16242CA4F6}"/>
              </a:ext>
            </a:extLst>
          </p:cNvPr>
          <p:cNvSpPr>
            <a:spLocks noGrp="1"/>
          </p:cNvSpPr>
          <p:nvPr>
            <p:ph type="sldNum" sz="quarter" idx="12"/>
          </p:nvPr>
        </p:nvSpPr>
        <p:spPr/>
        <p:txBody>
          <a:bodyPr/>
          <a:lstStyle>
            <a:lvl1pPr>
              <a:defRPr/>
            </a:lvl1pPr>
          </a:lstStyle>
          <a:p>
            <a:fld id="{D9C900FE-E3EC-49D9-9F6C-CA82427E6479}" type="slidenum">
              <a:rPr lang="en-US" altLang="zh-CN"/>
              <a:pPr/>
              <a:t>‹#›</a:t>
            </a:fld>
            <a:endParaRPr lang="en-US" altLang="zh-CN"/>
          </a:p>
        </p:txBody>
      </p:sp>
    </p:spTree>
    <p:extLst>
      <p:ext uri="{BB962C8B-B14F-4D97-AF65-F5344CB8AC3E}">
        <p14:creationId xmlns:p14="http://schemas.microsoft.com/office/powerpoint/2010/main" val="3534358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AEADA-3991-40D9-A105-4B449E5B20D8}"/>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7DE7A406-4159-46F8-A552-E6648444AEC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36E4AE1-2CCF-4EED-A225-5D259134F729}"/>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6F75B39A-422F-4663-8E5F-15B99C1E7B93}"/>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205D5E0-E2A2-416D-9835-4F668DD4E38E}"/>
              </a:ext>
            </a:extLst>
          </p:cNvPr>
          <p:cNvSpPr>
            <a:spLocks noGrp="1"/>
          </p:cNvSpPr>
          <p:nvPr>
            <p:ph type="sldNum" sz="quarter" idx="12"/>
          </p:nvPr>
        </p:nvSpPr>
        <p:spPr/>
        <p:txBody>
          <a:bodyPr/>
          <a:lstStyle>
            <a:lvl1pPr>
              <a:defRPr/>
            </a:lvl1pPr>
          </a:lstStyle>
          <a:p>
            <a:fld id="{89783347-E8D3-4135-92B5-076A9EF7853D}" type="slidenum">
              <a:rPr lang="en-US" altLang="zh-CN"/>
              <a:pPr/>
              <a:t>‹#›</a:t>
            </a:fld>
            <a:endParaRPr lang="en-US" altLang="zh-CN"/>
          </a:p>
        </p:txBody>
      </p:sp>
    </p:spTree>
    <p:extLst>
      <p:ext uri="{BB962C8B-B14F-4D97-AF65-F5344CB8AC3E}">
        <p14:creationId xmlns:p14="http://schemas.microsoft.com/office/powerpoint/2010/main" val="1328700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3290C-17C8-4AD3-B4BD-599CA2DA5E70}"/>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34C019FB-36E9-4EDB-B52D-CD58388B1A9B}"/>
              </a:ext>
            </a:extLst>
          </p:cNvPr>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DD4ED186-85CB-4B0B-9EA7-C839DFD5C0F0}"/>
              </a:ext>
            </a:extLst>
          </p:cNvPr>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4D3ACDEB-11DF-4BFE-84E1-8AF491A98C23}"/>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8E68D067-3F61-4F0B-8ACD-83BFF2EF4B5D}"/>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80D5F52C-A3A4-4F03-A0E7-4A7AFB5ADE07}"/>
              </a:ext>
            </a:extLst>
          </p:cNvPr>
          <p:cNvSpPr>
            <a:spLocks noGrp="1"/>
          </p:cNvSpPr>
          <p:nvPr>
            <p:ph type="sldNum" sz="quarter" idx="12"/>
          </p:nvPr>
        </p:nvSpPr>
        <p:spPr/>
        <p:txBody>
          <a:bodyPr/>
          <a:lstStyle>
            <a:lvl1pPr>
              <a:defRPr/>
            </a:lvl1pPr>
          </a:lstStyle>
          <a:p>
            <a:fld id="{F7DC10DF-5945-4C9E-BD1D-23B7DFCC3BEE}" type="slidenum">
              <a:rPr lang="en-US" altLang="zh-CN"/>
              <a:pPr/>
              <a:t>‹#›</a:t>
            </a:fld>
            <a:endParaRPr lang="en-US" altLang="zh-CN"/>
          </a:p>
        </p:txBody>
      </p:sp>
    </p:spTree>
    <p:extLst>
      <p:ext uri="{BB962C8B-B14F-4D97-AF65-F5344CB8AC3E}">
        <p14:creationId xmlns:p14="http://schemas.microsoft.com/office/powerpoint/2010/main" val="293950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EFC71-FAE3-423F-A69D-D567389EB492}"/>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24BAD595-3D45-4A6A-8EFC-924501B931C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E4EA857-4725-4599-8D1A-EE401ACB7A34}"/>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B3044753-DF07-41FA-B45D-FFE5CAF1767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6B01169-3EAA-43C7-9077-5ABADACFE2D6}"/>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FBAE73BE-91F7-421C-B5F6-CAE321C3CB1F}"/>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625BC2C6-EAE5-4175-B5FD-10A13C989AE9}"/>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CBEC6F60-9BD5-4593-B962-FF56B49F440E}"/>
              </a:ext>
            </a:extLst>
          </p:cNvPr>
          <p:cNvSpPr>
            <a:spLocks noGrp="1"/>
          </p:cNvSpPr>
          <p:nvPr>
            <p:ph type="sldNum" sz="quarter" idx="12"/>
          </p:nvPr>
        </p:nvSpPr>
        <p:spPr/>
        <p:txBody>
          <a:bodyPr/>
          <a:lstStyle>
            <a:lvl1pPr>
              <a:defRPr/>
            </a:lvl1pPr>
          </a:lstStyle>
          <a:p>
            <a:fld id="{C7B06356-70F2-4CAF-8D9D-66DA464F5099}" type="slidenum">
              <a:rPr lang="en-US" altLang="zh-CN"/>
              <a:pPr/>
              <a:t>‹#›</a:t>
            </a:fld>
            <a:endParaRPr lang="en-US" altLang="zh-CN"/>
          </a:p>
        </p:txBody>
      </p:sp>
    </p:spTree>
    <p:extLst>
      <p:ext uri="{BB962C8B-B14F-4D97-AF65-F5344CB8AC3E}">
        <p14:creationId xmlns:p14="http://schemas.microsoft.com/office/powerpoint/2010/main" val="289488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6ED47F-CFF9-48F2-BFC2-FE55372F7FA3}"/>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04FE05ED-C54D-41E1-A3CA-C481674FF497}"/>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8DC6FB60-5FF6-48D2-98DE-A7A28831404F}"/>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49F027F1-1BDA-4529-98DD-38C9962A2E0C}"/>
              </a:ext>
            </a:extLst>
          </p:cNvPr>
          <p:cNvSpPr>
            <a:spLocks noGrp="1"/>
          </p:cNvSpPr>
          <p:nvPr>
            <p:ph type="sldNum" sz="quarter" idx="12"/>
          </p:nvPr>
        </p:nvSpPr>
        <p:spPr/>
        <p:txBody>
          <a:bodyPr/>
          <a:lstStyle>
            <a:lvl1pPr>
              <a:defRPr/>
            </a:lvl1pPr>
          </a:lstStyle>
          <a:p>
            <a:fld id="{83252C13-C27D-4346-B36C-96B0C34CD480}" type="slidenum">
              <a:rPr lang="en-US" altLang="zh-CN"/>
              <a:pPr/>
              <a:t>‹#›</a:t>
            </a:fld>
            <a:endParaRPr lang="en-US" altLang="zh-CN"/>
          </a:p>
        </p:txBody>
      </p:sp>
    </p:spTree>
    <p:extLst>
      <p:ext uri="{BB962C8B-B14F-4D97-AF65-F5344CB8AC3E}">
        <p14:creationId xmlns:p14="http://schemas.microsoft.com/office/powerpoint/2010/main" val="323178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EECCAE-F5BC-4A8D-AE50-7A2057AB055F}"/>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8FF8467A-59B6-4D40-BAB6-107E7D139A62}"/>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DEC56D6B-BBD4-4F1C-B69B-D97E51C494C7}"/>
              </a:ext>
            </a:extLst>
          </p:cNvPr>
          <p:cNvSpPr>
            <a:spLocks noGrp="1"/>
          </p:cNvSpPr>
          <p:nvPr>
            <p:ph type="sldNum" sz="quarter" idx="12"/>
          </p:nvPr>
        </p:nvSpPr>
        <p:spPr/>
        <p:txBody>
          <a:bodyPr/>
          <a:lstStyle>
            <a:lvl1pPr>
              <a:defRPr/>
            </a:lvl1pPr>
          </a:lstStyle>
          <a:p>
            <a:fld id="{09F27DE9-A5C6-4DA4-B52C-12AE74DBDB97}" type="slidenum">
              <a:rPr lang="en-US" altLang="zh-CN"/>
              <a:pPr/>
              <a:t>‹#›</a:t>
            </a:fld>
            <a:endParaRPr lang="en-US" altLang="zh-CN"/>
          </a:p>
        </p:txBody>
      </p:sp>
    </p:spTree>
    <p:extLst>
      <p:ext uri="{BB962C8B-B14F-4D97-AF65-F5344CB8AC3E}">
        <p14:creationId xmlns:p14="http://schemas.microsoft.com/office/powerpoint/2010/main" val="3953778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679A6-A9CC-470F-A2A5-30C514F158B1}"/>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373031BA-F5B5-4C95-B3CF-E0A0B974E54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A2B80420-E174-4D62-869A-F83097BF39C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AEA8865-9E96-437B-BB26-73C5C06A4DC9}"/>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E51F0698-8E69-4F6D-AA7B-6B00D51F48A9}"/>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8B26AADB-67D1-4B0B-AE47-EA317C4F1692}"/>
              </a:ext>
            </a:extLst>
          </p:cNvPr>
          <p:cNvSpPr>
            <a:spLocks noGrp="1"/>
          </p:cNvSpPr>
          <p:nvPr>
            <p:ph type="sldNum" sz="quarter" idx="12"/>
          </p:nvPr>
        </p:nvSpPr>
        <p:spPr/>
        <p:txBody>
          <a:bodyPr/>
          <a:lstStyle>
            <a:lvl1pPr>
              <a:defRPr/>
            </a:lvl1pPr>
          </a:lstStyle>
          <a:p>
            <a:fld id="{D54EE0D4-908A-4723-A6FC-42940D08CAF3}" type="slidenum">
              <a:rPr lang="en-US" altLang="zh-CN"/>
              <a:pPr/>
              <a:t>‹#›</a:t>
            </a:fld>
            <a:endParaRPr lang="en-US" altLang="zh-CN"/>
          </a:p>
        </p:txBody>
      </p:sp>
    </p:spTree>
    <p:extLst>
      <p:ext uri="{BB962C8B-B14F-4D97-AF65-F5344CB8AC3E}">
        <p14:creationId xmlns:p14="http://schemas.microsoft.com/office/powerpoint/2010/main" val="3329034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089D5E-D0C2-4A49-9168-FA444B8C7258}"/>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1934B13B-EDA0-410D-8700-AB7B488B852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B333DD4C-D2C5-4B7E-A8A5-ABDE07D63B5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5B293C8-77E2-4980-B08C-DAB8C7A337DA}"/>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8AF2367C-F802-414D-A9DD-7F0538B53BE8}"/>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C2DD693-18B2-4055-9AE2-E747AB5C5FDB}"/>
              </a:ext>
            </a:extLst>
          </p:cNvPr>
          <p:cNvSpPr>
            <a:spLocks noGrp="1"/>
          </p:cNvSpPr>
          <p:nvPr>
            <p:ph type="sldNum" sz="quarter" idx="12"/>
          </p:nvPr>
        </p:nvSpPr>
        <p:spPr/>
        <p:txBody>
          <a:bodyPr/>
          <a:lstStyle>
            <a:lvl1pPr>
              <a:defRPr/>
            </a:lvl1pPr>
          </a:lstStyle>
          <a:p>
            <a:fld id="{26AB5B19-4D3A-4D94-A573-1DF2297CEFE6}" type="slidenum">
              <a:rPr lang="en-US" altLang="zh-CN"/>
              <a:pPr/>
              <a:t>‹#›</a:t>
            </a:fld>
            <a:endParaRPr lang="en-US" altLang="zh-CN"/>
          </a:p>
        </p:txBody>
      </p:sp>
    </p:spTree>
    <p:extLst>
      <p:ext uri="{BB962C8B-B14F-4D97-AF65-F5344CB8AC3E}">
        <p14:creationId xmlns:p14="http://schemas.microsoft.com/office/powerpoint/2010/main" val="1482702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FA6AD23-425B-4E59-989C-55553D27867A}"/>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54E9EABE-94B8-42AF-A878-F52E2DA5ED0B}"/>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0ACC8B90-A32C-4D6E-A5EF-F7870EFD8B7B}"/>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a:extLst>
              <a:ext uri="{FF2B5EF4-FFF2-40B4-BE49-F238E27FC236}">
                <a16:creationId xmlns:a16="http://schemas.microsoft.com/office/drawing/2014/main" id="{B5D4F9DE-3403-418D-8514-88CD1C04708F}"/>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a:extLst>
              <a:ext uri="{FF2B5EF4-FFF2-40B4-BE49-F238E27FC236}">
                <a16:creationId xmlns:a16="http://schemas.microsoft.com/office/drawing/2014/main" id="{77A6D74C-1A4B-4460-BC28-4F90ED7F695B}"/>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A63C896-8D71-4D58-8A8A-205EACF9940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A7AE8C1-48CD-4A3E-A309-2B947A34DC37}"/>
              </a:ext>
            </a:extLst>
          </p:cNvPr>
          <p:cNvSpPr>
            <a:spLocks noGrp="1" noChangeArrowheads="1"/>
          </p:cNvSpPr>
          <p:nvPr>
            <p:ph type="title"/>
          </p:nvPr>
        </p:nvSpPr>
        <p:spPr>
          <a:xfrm>
            <a:off x="838200" y="476250"/>
            <a:ext cx="7772400" cy="1143000"/>
          </a:xfrm>
        </p:spPr>
        <p:txBody>
          <a:bodyPr/>
          <a:lstStyle/>
          <a:p>
            <a:r>
              <a:rPr lang="en-US" altLang="zh-CN">
                <a:latin typeface="华文新魏" panose="02010800040101010101" pitchFamily="2" charset="-122"/>
                <a:ea typeface="华文新魏" panose="02010800040101010101" pitchFamily="2" charset="-122"/>
              </a:rPr>
              <a:t>6.6Windows 2003</a:t>
            </a:r>
            <a:r>
              <a:rPr lang="zh-CN" altLang="en-US">
                <a:latin typeface="华文新魏" panose="02010800040101010101" pitchFamily="2" charset="-122"/>
                <a:ea typeface="华文新魏" panose="02010800040101010101" pitchFamily="2" charset="-122"/>
              </a:rPr>
              <a:t>文件系统</a:t>
            </a:r>
            <a:br>
              <a:rPr lang="zh-CN" altLang="en-US">
                <a:latin typeface="华文新魏" panose="02010800040101010101" pitchFamily="2" charset="-122"/>
                <a:ea typeface="华文新魏" panose="02010800040101010101" pitchFamily="2" charset="-122"/>
              </a:rPr>
            </a:br>
            <a:endParaRPr lang="zh-CN" altLang="en-US">
              <a:latin typeface="华文新魏" panose="02010800040101010101" pitchFamily="2" charset="-122"/>
              <a:ea typeface="华文新魏" panose="02010800040101010101" pitchFamily="2" charset="-122"/>
            </a:endParaRPr>
          </a:p>
        </p:txBody>
      </p:sp>
      <p:sp>
        <p:nvSpPr>
          <p:cNvPr id="5123" name="Rectangle 3">
            <a:extLst>
              <a:ext uri="{FF2B5EF4-FFF2-40B4-BE49-F238E27FC236}">
                <a16:creationId xmlns:a16="http://schemas.microsoft.com/office/drawing/2014/main" id="{7A699422-95F6-41E5-9DD5-B54D8EB59901}"/>
              </a:ext>
            </a:extLst>
          </p:cNvPr>
          <p:cNvSpPr>
            <a:spLocks noGrp="1" noChangeArrowheads="1"/>
          </p:cNvSpPr>
          <p:nvPr>
            <p:ph type="body" idx="1"/>
          </p:nvPr>
        </p:nvSpPr>
        <p:spPr>
          <a:xfrm>
            <a:off x="852488" y="1268413"/>
            <a:ext cx="7391400" cy="4800600"/>
          </a:xfrm>
        </p:spPr>
        <p:txBody>
          <a:bodyPr/>
          <a:lstStyle/>
          <a:p>
            <a:pPr algn="just">
              <a:buFontTx/>
              <a:buNone/>
            </a:pPr>
            <a:r>
              <a:rPr lang="en-US" altLang="zh-CN">
                <a:latin typeface="华文新魏" panose="02010800040101010101" pitchFamily="2" charset="-122"/>
                <a:ea typeface="华文新魏" panose="02010800040101010101" pitchFamily="2" charset="-122"/>
              </a:rPr>
              <a:t>6.6.1 </a:t>
            </a:r>
            <a:r>
              <a:rPr lang="zh-CN" altLang="en-US">
                <a:latin typeface="华文新魏" panose="02010800040101010101" pitchFamily="2" charset="-122"/>
                <a:ea typeface="华文新魏" panose="02010800040101010101" pitchFamily="2" charset="-122"/>
              </a:rPr>
              <a:t>文件系统概述</a:t>
            </a:r>
          </a:p>
          <a:p>
            <a:pPr algn="just">
              <a:buFontTx/>
              <a:buNone/>
            </a:pPr>
            <a:r>
              <a:rPr lang="en-US" altLang="zh-CN">
                <a:latin typeface="华文新魏" panose="02010800040101010101" pitchFamily="2" charset="-122"/>
                <a:ea typeface="华文新魏" panose="02010800040101010101" pitchFamily="2" charset="-122"/>
              </a:rPr>
              <a:t>6.6.2 NTFS</a:t>
            </a:r>
            <a:r>
              <a:rPr lang="zh-CN" altLang="en-US">
                <a:latin typeface="华文新魏" panose="02010800040101010101" pitchFamily="2" charset="-122"/>
                <a:ea typeface="华文新魏" panose="02010800040101010101" pitchFamily="2" charset="-122"/>
              </a:rPr>
              <a:t>在磁盘上的结构结构 </a:t>
            </a:r>
          </a:p>
          <a:p>
            <a:pPr algn="just">
              <a:buFontTx/>
              <a:buNone/>
            </a:pPr>
            <a:r>
              <a:rPr lang="en-US" altLang="zh-CN">
                <a:latin typeface="华文新魏" panose="02010800040101010101" pitchFamily="2" charset="-122"/>
                <a:ea typeface="华文新魏" panose="02010800040101010101" pitchFamily="2" charset="-122"/>
              </a:rPr>
              <a:t>6.6.3</a:t>
            </a:r>
            <a:r>
              <a:rPr lang="zh-CN" altLang="en-US">
                <a:latin typeface="华文新魏" panose="02010800040101010101" pitchFamily="2" charset="-122"/>
                <a:ea typeface="华文新魏" panose="02010800040101010101" pitchFamily="2" charset="-122"/>
              </a:rPr>
              <a:t>文件系统模型和</a:t>
            </a:r>
            <a:r>
              <a:rPr lang="en-US" altLang="zh-CN">
                <a:latin typeface="华文新魏" panose="02010800040101010101" pitchFamily="2" charset="-122"/>
                <a:ea typeface="华文新魏" panose="02010800040101010101" pitchFamily="2" charset="-122"/>
              </a:rPr>
              <a:t>FSD</a:t>
            </a:r>
            <a:r>
              <a:rPr lang="zh-CN" altLang="en-US">
                <a:latin typeface="华文新魏" panose="02010800040101010101" pitchFamily="2" charset="-122"/>
                <a:ea typeface="华文新魏" panose="02010800040101010101" pitchFamily="2" charset="-122"/>
              </a:rPr>
              <a:t>体系结构 </a:t>
            </a:r>
          </a:p>
          <a:p>
            <a:pPr algn="just">
              <a:buFontTx/>
              <a:buNone/>
            </a:pPr>
            <a:r>
              <a:rPr lang="en-US" altLang="zh-CN">
                <a:latin typeface="华文新魏" panose="02010800040101010101" pitchFamily="2" charset="-122"/>
                <a:ea typeface="华文新魏" panose="02010800040101010101" pitchFamily="2" charset="-122"/>
              </a:rPr>
              <a:t>6.6.4 NTFS</a:t>
            </a:r>
            <a:r>
              <a:rPr lang="zh-CN" altLang="en-US">
                <a:latin typeface="华文新魏" panose="02010800040101010101" pitchFamily="2" charset="-122"/>
                <a:ea typeface="华文新魏" panose="02010800040101010101" pitchFamily="2" charset="-122"/>
              </a:rPr>
              <a:t>在磁盘上的结构 </a:t>
            </a:r>
          </a:p>
          <a:p>
            <a:pPr algn="just">
              <a:buFontTx/>
              <a:buNone/>
            </a:pPr>
            <a:r>
              <a:rPr lang="en-US" altLang="zh-CN">
                <a:latin typeface="华文新魏" panose="02010800040101010101" pitchFamily="2" charset="-122"/>
                <a:ea typeface="华文新魏" panose="02010800040101010101" pitchFamily="2" charset="-122"/>
              </a:rPr>
              <a:t>6.6.5 NTFS</a:t>
            </a:r>
            <a:r>
              <a:rPr lang="zh-CN" altLang="en-US">
                <a:latin typeface="华文新魏" panose="02010800040101010101" pitchFamily="2" charset="-122"/>
                <a:ea typeface="华文新魏" panose="02010800040101010101" pitchFamily="2" charset="-122"/>
              </a:rPr>
              <a:t>可恢复性支持 </a:t>
            </a:r>
          </a:p>
          <a:p>
            <a:pPr algn="just">
              <a:buFontTx/>
              <a:buNone/>
            </a:pPr>
            <a:r>
              <a:rPr lang="en-US" altLang="zh-CN">
                <a:latin typeface="华文新魏" panose="02010800040101010101" pitchFamily="2" charset="-122"/>
                <a:ea typeface="华文新魏" panose="02010800040101010101" pitchFamily="2" charset="-122"/>
              </a:rPr>
              <a:t>6.6.6 NTFS</a:t>
            </a:r>
            <a:r>
              <a:rPr lang="zh-CN" altLang="en-US">
                <a:latin typeface="华文新魏" panose="02010800040101010101" pitchFamily="2" charset="-122"/>
                <a:ea typeface="华文新魏" panose="02010800040101010101" pitchFamily="2" charset="-122"/>
              </a:rPr>
              <a:t>安全性支持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8815DD95-6261-4561-A819-274E3CFB51AB}"/>
              </a:ext>
            </a:extLst>
          </p:cNvPr>
          <p:cNvSpPr>
            <a:spLocks noGrp="1" noChangeArrowheads="1"/>
          </p:cNvSpPr>
          <p:nvPr>
            <p:ph type="title"/>
          </p:nvPr>
        </p:nvSpPr>
        <p:spPr>
          <a:xfrm>
            <a:off x="609600" y="457200"/>
            <a:ext cx="7772400" cy="1143000"/>
          </a:xfrm>
        </p:spPr>
        <p:txBody>
          <a:bodyPr/>
          <a:lstStyle/>
          <a:p>
            <a:r>
              <a:rPr kumimoji="0" lang="zh-CN" altLang="en-US" sz="5400">
                <a:solidFill>
                  <a:srgbClr val="336600"/>
                </a:solidFill>
                <a:ea typeface="华文新魏" panose="02010800040101010101" pitchFamily="2" charset="-122"/>
              </a:rPr>
              <a:t>非常驻属性</a:t>
            </a:r>
            <a:r>
              <a:rPr kumimoji="0" lang="en-US" altLang="zh-CN" sz="5400">
                <a:solidFill>
                  <a:srgbClr val="336600"/>
                </a:solidFill>
                <a:ea typeface="华文新魏" panose="02010800040101010101" pitchFamily="2" charset="-122"/>
              </a:rPr>
              <a:t>(2)</a:t>
            </a:r>
            <a:br>
              <a:rPr kumimoji="0" lang="en-US" altLang="zh-CN" sz="1000">
                <a:solidFill>
                  <a:srgbClr val="336600"/>
                </a:solidFill>
              </a:rPr>
            </a:br>
            <a:endParaRPr kumimoji="0" lang="en-US" altLang="zh-CN" sz="1000">
              <a:solidFill>
                <a:srgbClr val="336600"/>
              </a:solidFill>
            </a:endParaRPr>
          </a:p>
        </p:txBody>
      </p:sp>
      <p:sp>
        <p:nvSpPr>
          <p:cNvPr id="53251" name="Rectangle 3">
            <a:extLst>
              <a:ext uri="{FF2B5EF4-FFF2-40B4-BE49-F238E27FC236}">
                <a16:creationId xmlns:a16="http://schemas.microsoft.com/office/drawing/2014/main" id="{93AC23C2-50B7-4899-ADFB-FDA49B0AFD62}"/>
              </a:ext>
            </a:extLst>
          </p:cNvPr>
          <p:cNvSpPr>
            <a:spLocks noGrp="1" noChangeArrowheads="1"/>
          </p:cNvSpPr>
          <p:nvPr>
            <p:ph type="body" idx="1"/>
          </p:nvPr>
        </p:nvSpPr>
        <p:spPr/>
        <p:txBody>
          <a:bodyPr/>
          <a:lstStyle/>
          <a:p>
            <a:pPr>
              <a:buFontTx/>
              <a:buNone/>
            </a:pPr>
            <a:r>
              <a:rPr lang="en-US" altLang="zh-CN"/>
              <a:t>  </a:t>
            </a:r>
          </a:p>
        </p:txBody>
      </p:sp>
      <p:sp>
        <p:nvSpPr>
          <p:cNvPr id="53259" name="Text Box 11">
            <a:extLst>
              <a:ext uri="{FF2B5EF4-FFF2-40B4-BE49-F238E27FC236}">
                <a16:creationId xmlns:a16="http://schemas.microsoft.com/office/drawing/2014/main" id="{17FC3680-7A7F-4198-9164-0FF4393C7746}"/>
              </a:ext>
            </a:extLst>
          </p:cNvPr>
          <p:cNvSpPr txBox="1">
            <a:spLocks noChangeArrowheads="1"/>
          </p:cNvSpPr>
          <p:nvPr/>
        </p:nvSpPr>
        <p:spPr bwMode="auto">
          <a:xfrm>
            <a:off x="1524000" y="1447800"/>
            <a:ext cx="59055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kumimoji="0" lang="zh-CN" altLang="en-US" sz="3200">
                <a:solidFill>
                  <a:srgbClr val="6600CC"/>
                </a:solidFill>
                <a:ea typeface="华文新魏" panose="02010800040101010101" pitchFamily="2" charset="-122"/>
              </a:rPr>
              <a:t>存储在两个扩展中的非常驻属性</a:t>
            </a:r>
          </a:p>
        </p:txBody>
      </p:sp>
      <p:grpSp>
        <p:nvGrpSpPr>
          <p:cNvPr id="53262" name="Group 14">
            <a:extLst>
              <a:ext uri="{FF2B5EF4-FFF2-40B4-BE49-F238E27FC236}">
                <a16:creationId xmlns:a16="http://schemas.microsoft.com/office/drawing/2014/main" id="{648F3CA3-3A94-4AAF-9C70-7B2766A04FC8}"/>
              </a:ext>
            </a:extLst>
          </p:cNvPr>
          <p:cNvGrpSpPr>
            <a:grpSpLocks/>
          </p:cNvGrpSpPr>
          <p:nvPr/>
        </p:nvGrpSpPr>
        <p:grpSpPr bwMode="auto">
          <a:xfrm>
            <a:off x="1074738" y="2657475"/>
            <a:ext cx="6850062" cy="2828925"/>
            <a:chOff x="624" y="1152"/>
            <a:chExt cx="4315" cy="1782"/>
          </a:xfrm>
        </p:grpSpPr>
        <p:sp>
          <p:nvSpPr>
            <p:cNvPr id="53253" name="Text Box 5">
              <a:extLst>
                <a:ext uri="{FF2B5EF4-FFF2-40B4-BE49-F238E27FC236}">
                  <a16:creationId xmlns:a16="http://schemas.microsoft.com/office/drawing/2014/main" id="{A757E20A-97EF-4573-A18F-EEB72B7F5A86}"/>
                </a:ext>
              </a:extLst>
            </p:cNvPr>
            <p:cNvSpPr txBox="1">
              <a:spLocks noChangeArrowheads="1"/>
            </p:cNvSpPr>
            <p:nvPr/>
          </p:nvSpPr>
          <p:spPr bwMode="auto">
            <a:xfrm>
              <a:off x="2410" y="1152"/>
              <a:ext cx="1041" cy="486"/>
            </a:xfrm>
            <a:prstGeom prst="rect">
              <a:avLst/>
            </a:prstGeom>
            <a:solidFill>
              <a:schemeClr val="accent1"/>
            </a:solidFill>
            <a:ln w="9525">
              <a:solidFill>
                <a:srgbClr val="000000"/>
              </a:solidFill>
              <a:miter lim="800000"/>
              <a:headEnd/>
              <a:tailEnd/>
            </a:ln>
          </p:spPr>
          <p:txBody>
            <a:bodyPr/>
            <a:lstStyle/>
            <a:p>
              <a:pPr eaLnBrk="0" hangingPunct="0"/>
              <a:r>
                <a:rPr kumimoji="0" lang="en-US" altLang="zh-CN">
                  <a:solidFill>
                    <a:srgbClr val="000099"/>
                  </a:solidFill>
                </a:rPr>
                <a:t>     </a:t>
              </a:r>
              <a:r>
                <a:rPr kumimoji="0" lang="zh-CN" altLang="en-US">
                  <a:solidFill>
                    <a:srgbClr val="000099"/>
                  </a:solidFill>
                  <a:ea typeface="华文新魏" panose="02010800040101010101" pitchFamily="2" charset="-122"/>
                </a:rPr>
                <a:t>数据</a:t>
              </a:r>
            </a:p>
          </p:txBody>
        </p:sp>
        <p:sp>
          <p:nvSpPr>
            <p:cNvPr id="53254" name="Text Box 6">
              <a:extLst>
                <a:ext uri="{FF2B5EF4-FFF2-40B4-BE49-F238E27FC236}">
                  <a16:creationId xmlns:a16="http://schemas.microsoft.com/office/drawing/2014/main" id="{F63AFFAE-8375-4C0B-ACD2-22228E584F32}"/>
                </a:ext>
              </a:extLst>
            </p:cNvPr>
            <p:cNvSpPr txBox="1">
              <a:spLocks noChangeArrowheads="1"/>
            </p:cNvSpPr>
            <p:nvPr/>
          </p:nvSpPr>
          <p:spPr bwMode="auto">
            <a:xfrm>
              <a:off x="624" y="1152"/>
              <a:ext cx="1786" cy="486"/>
            </a:xfrm>
            <a:prstGeom prst="rect">
              <a:avLst/>
            </a:prstGeom>
            <a:solidFill>
              <a:schemeClr val="accent1"/>
            </a:solidFill>
            <a:ln w="9525">
              <a:solidFill>
                <a:srgbClr val="000000"/>
              </a:solidFill>
              <a:miter lim="800000"/>
              <a:headEnd/>
              <a:tailEnd/>
            </a:ln>
          </p:spPr>
          <p:txBody>
            <a:bodyPr/>
            <a:lstStyle/>
            <a:p>
              <a:pPr eaLnBrk="0" hangingPunct="0"/>
              <a:r>
                <a:rPr kumimoji="0" lang="zh-CN" altLang="en-US">
                  <a:solidFill>
                    <a:srgbClr val="000099"/>
                  </a:solidFill>
                  <a:latin typeface="华文新魏" panose="02010800040101010101" pitchFamily="2" charset="-122"/>
                  <a:ea typeface="华文新魏" panose="02010800040101010101" pitchFamily="2" charset="-122"/>
                </a:rPr>
                <a:t>标准信息  文件名</a:t>
              </a:r>
            </a:p>
          </p:txBody>
        </p:sp>
        <p:sp>
          <p:nvSpPr>
            <p:cNvPr id="53255" name="Line 7">
              <a:extLst>
                <a:ext uri="{FF2B5EF4-FFF2-40B4-BE49-F238E27FC236}">
                  <a16:creationId xmlns:a16="http://schemas.microsoft.com/office/drawing/2014/main" id="{BD5FACBD-A721-4CA1-B7BD-DF814231E3AE}"/>
                </a:ext>
              </a:extLst>
            </p:cNvPr>
            <p:cNvSpPr>
              <a:spLocks noChangeShapeType="1"/>
            </p:cNvSpPr>
            <p:nvPr/>
          </p:nvSpPr>
          <p:spPr bwMode="auto">
            <a:xfrm>
              <a:off x="1517" y="1152"/>
              <a:ext cx="0" cy="4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56" name="Text Box 8">
              <a:extLst>
                <a:ext uri="{FF2B5EF4-FFF2-40B4-BE49-F238E27FC236}">
                  <a16:creationId xmlns:a16="http://schemas.microsoft.com/office/drawing/2014/main" id="{5F0D6D3B-2F00-49C9-824D-26B1712E1E5C}"/>
                </a:ext>
              </a:extLst>
            </p:cNvPr>
            <p:cNvSpPr txBox="1">
              <a:spLocks noChangeArrowheads="1"/>
            </p:cNvSpPr>
            <p:nvPr/>
          </p:nvSpPr>
          <p:spPr bwMode="auto">
            <a:xfrm>
              <a:off x="3451" y="1152"/>
              <a:ext cx="1488" cy="486"/>
            </a:xfrm>
            <a:prstGeom prst="rect">
              <a:avLst/>
            </a:prstGeom>
            <a:solidFill>
              <a:schemeClr val="accent1"/>
            </a:solidFill>
            <a:ln w="9525">
              <a:solidFill>
                <a:srgbClr val="000000"/>
              </a:solidFill>
              <a:miter lim="800000"/>
              <a:headEnd/>
              <a:tailEnd/>
            </a:ln>
          </p:spPr>
          <p:txBody>
            <a:bodyPr/>
            <a:lstStyle/>
            <a:p>
              <a:pPr eaLnBrk="0" hangingPunct="0"/>
              <a:r>
                <a:rPr kumimoji="0" lang="en-US" altLang="zh-CN">
                  <a:solidFill>
                    <a:srgbClr val="000099"/>
                  </a:solidFill>
                  <a:latin typeface="华文新魏" panose="02010800040101010101" pitchFamily="2" charset="-122"/>
                  <a:ea typeface="华文新魏" panose="02010800040101010101" pitchFamily="2" charset="-122"/>
                </a:rPr>
                <a:t>HPFS</a:t>
              </a:r>
              <a:r>
                <a:rPr kumimoji="0" lang="zh-CN" altLang="en-US">
                  <a:solidFill>
                    <a:srgbClr val="000099"/>
                  </a:solidFill>
                  <a:latin typeface="华文新魏" panose="02010800040101010101" pitchFamily="2" charset="-122"/>
                  <a:ea typeface="华文新魏" panose="02010800040101010101" pitchFamily="2" charset="-122"/>
                </a:rPr>
                <a:t>扩展属性</a:t>
              </a:r>
            </a:p>
          </p:txBody>
        </p:sp>
        <p:sp>
          <p:nvSpPr>
            <p:cNvPr id="53257" name="Text Box 9">
              <a:extLst>
                <a:ext uri="{FF2B5EF4-FFF2-40B4-BE49-F238E27FC236}">
                  <a16:creationId xmlns:a16="http://schemas.microsoft.com/office/drawing/2014/main" id="{401B3D38-01C0-4D04-9AA7-16880B3ACB3B}"/>
                </a:ext>
              </a:extLst>
            </p:cNvPr>
            <p:cNvSpPr txBox="1">
              <a:spLocks noChangeArrowheads="1"/>
            </p:cNvSpPr>
            <p:nvPr/>
          </p:nvSpPr>
          <p:spPr bwMode="auto">
            <a:xfrm>
              <a:off x="1666" y="2448"/>
              <a:ext cx="1041" cy="486"/>
            </a:xfrm>
            <a:prstGeom prst="rect">
              <a:avLst/>
            </a:prstGeom>
            <a:solidFill>
              <a:srgbClr val="FFCC66"/>
            </a:solidFill>
            <a:ln w="9525">
              <a:solidFill>
                <a:srgbClr val="000000"/>
              </a:solidFill>
              <a:miter lim="800000"/>
              <a:headEnd/>
              <a:tailEnd/>
            </a:ln>
          </p:spPr>
          <p:txBody>
            <a:bodyPr/>
            <a:lstStyle/>
            <a:p>
              <a:pPr eaLnBrk="0" hangingPunct="0"/>
              <a:r>
                <a:rPr kumimoji="0" lang="en-US" altLang="zh-CN">
                  <a:solidFill>
                    <a:srgbClr val="000099"/>
                  </a:solidFill>
                  <a:ea typeface="华文新魏" panose="02010800040101010101" pitchFamily="2" charset="-122"/>
                </a:rPr>
                <a:t>     </a:t>
              </a:r>
              <a:r>
                <a:rPr kumimoji="0" lang="zh-CN" altLang="en-US">
                  <a:solidFill>
                    <a:srgbClr val="000099"/>
                  </a:solidFill>
                  <a:ea typeface="华文新魏" panose="02010800040101010101" pitchFamily="2" charset="-122"/>
                </a:rPr>
                <a:t>数据</a:t>
              </a:r>
            </a:p>
          </p:txBody>
        </p:sp>
        <p:sp>
          <p:nvSpPr>
            <p:cNvPr id="53258" name="Text Box 10">
              <a:extLst>
                <a:ext uri="{FF2B5EF4-FFF2-40B4-BE49-F238E27FC236}">
                  <a16:creationId xmlns:a16="http://schemas.microsoft.com/office/drawing/2014/main" id="{EF5B1B4E-E845-4AE2-8B4B-DB81DA2E1FA5}"/>
                </a:ext>
              </a:extLst>
            </p:cNvPr>
            <p:cNvSpPr txBox="1">
              <a:spLocks noChangeArrowheads="1"/>
            </p:cNvSpPr>
            <p:nvPr/>
          </p:nvSpPr>
          <p:spPr bwMode="auto">
            <a:xfrm>
              <a:off x="3005" y="2448"/>
              <a:ext cx="1041" cy="486"/>
            </a:xfrm>
            <a:prstGeom prst="rect">
              <a:avLst/>
            </a:prstGeom>
            <a:solidFill>
              <a:srgbClr val="FFCC66"/>
            </a:solidFill>
            <a:ln w="9525">
              <a:solidFill>
                <a:srgbClr val="000000"/>
              </a:solidFill>
              <a:miter lim="800000"/>
              <a:headEnd/>
              <a:tailEnd/>
            </a:ln>
          </p:spPr>
          <p:txBody>
            <a:bodyPr/>
            <a:lstStyle/>
            <a:p>
              <a:pPr eaLnBrk="0" hangingPunct="0"/>
              <a:r>
                <a:rPr kumimoji="0" lang="en-US" altLang="zh-CN">
                  <a:solidFill>
                    <a:srgbClr val="000099"/>
                  </a:solidFill>
                  <a:ea typeface="华文新魏" panose="02010800040101010101" pitchFamily="2" charset="-122"/>
                </a:rPr>
                <a:t>     </a:t>
              </a:r>
              <a:r>
                <a:rPr kumimoji="0" lang="zh-CN" altLang="en-US">
                  <a:solidFill>
                    <a:srgbClr val="000099"/>
                  </a:solidFill>
                  <a:ea typeface="华文新魏" panose="02010800040101010101" pitchFamily="2" charset="-122"/>
                </a:rPr>
                <a:t>数据</a:t>
              </a:r>
            </a:p>
          </p:txBody>
        </p:sp>
        <p:sp>
          <p:nvSpPr>
            <p:cNvPr id="53260" name="Line 12">
              <a:extLst>
                <a:ext uri="{FF2B5EF4-FFF2-40B4-BE49-F238E27FC236}">
                  <a16:creationId xmlns:a16="http://schemas.microsoft.com/office/drawing/2014/main" id="{DE191A22-EE9F-441C-B7AA-FF841AA389AE}"/>
                </a:ext>
              </a:extLst>
            </p:cNvPr>
            <p:cNvSpPr>
              <a:spLocks noChangeShapeType="1"/>
            </p:cNvSpPr>
            <p:nvPr/>
          </p:nvSpPr>
          <p:spPr bwMode="auto">
            <a:xfrm>
              <a:off x="2558" y="1638"/>
              <a:ext cx="0" cy="8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61" name="Line 13">
              <a:extLst>
                <a:ext uri="{FF2B5EF4-FFF2-40B4-BE49-F238E27FC236}">
                  <a16:creationId xmlns:a16="http://schemas.microsoft.com/office/drawing/2014/main" id="{8D930E41-8BF2-4E02-91D1-4490BBAAC07E}"/>
                </a:ext>
              </a:extLst>
            </p:cNvPr>
            <p:cNvSpPr>
              <a:spLocks noChangeShapeType="1"/>
            </p:cNvSpPr>
            <p:nvPr/>
          </p:nvSpPr>
          <p:spPr bwMode="auto">
            <a:xfrm>
              <a:off x="3302" y="1638"/>
              <a:ext cx="0" cy="8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5FEAB162-D598-4B51-A745-3A8BB9885CC8}"/>
              </a:ext>
            </a:extLst>
          </p:cNvPr>
          <p:cNvSpPr>
            <a:spLocks noGrp="1" noChangeArrowheads="1"/>
          </p:cNvSpPr>
          <p:nvPr>
            <p:ph type="title"/>
          </p:nvPr>
        </p:nvSpPr>
        <p:spPr>
          <a:xfrm>
            <a:off x="228600" y="533400"/>
            <a:ext cx="8991600" cy="990600"/>
          </a:xfrm>
        </p:spPr>
        <p:txBody>
          <a:bodyPr/>
          <a:lstStyle/>
          <a:p>
            <a:r>
              <a:rPr kumimoji="0" lang="zh-CN" altLang="en-US" sz="4800">
                <a:solidFill>
                  <a:srgbClr val="336600"/>
                </a:solidFill>
                <a:latin typeface="华文新魏" panose="02010800040101010101" pitchFamily="2" charset="-122"/>
                <a:ea typeface="华文新魏" panose="02010800040101010101" pitchFamily="2" charset="-122"/>
              </a:rPr>
              <a:t>非常驻数据属性</a:t>
            </a:r>
            <a:r>
              <a:rPr kumimoji="0" lang="en-US" altLang="zh-CN" sz="4800">
                <a:solidFill>
                  <a:srgbClr val="336600"/>
                </a:solidFill>
                <a:latin typeface="华文新魏" panose="02010800040101010101" pitchFamily="2" charset="-122"/>
                <a:ea typeface="华文新魏" panose="02010800040101010101" pitchFamily="2" charset="-122"/>
              </a:rPr>
              <a:t>VCN-LCN</a:t>
            </a:r>
            <a:r>
              <a:rPr kumimoji="0" lang="zh-CN" altLang="en-US" sz="4800">
                <a:solidFill>
                  <a:srgbClr val="336600"/>
                </a:solidFill>
                <a:latin typeface="华文新魏" panose="02010800040101010101" pitchFamily="2" charset="-122"/>
                <a:ea typeface="华文新魏" panose="02010800040101010101" pitchFamily="2" charset="-122"/>
              </a:rPr>
              <a:t>编号</a:t>
            </a:r>
            <a:br>
              <a:rPr kumimoji="0" lang="zh-CN" altLang="en-US" sz="4800">
                <a:solidFill>
                  <a:srgbClr val="336600"/>
                </a:solidFill>
                <a:latin typeface="华文新魏" panose="02010800040101010101" pitchFamily="2" charset="-122"/>
                <a:ea typeface="华文新魏" panose="02010800040101010101" pitchFamily="2" charset="-122"/>
              </a:rPr>
            </a:br>
            <a:br>
              <a:rPr kumimoji="0" lang="zh-CN" altLang="en-US" sz="1000">
                <a:solidFill>
                  <a:srgbClr val="336600"/>
                </a:solidFill>
              </a:rPr>
            </a:br>
            <a:endParaRPr kumimoji="0" lang="zh-CN" altLang="en-US" sz="1000">
              <a:solidFill>
                <a:srgbClr val="336600"/>
              </a:solidFill>
            </a:endParaRPr>
          </a:p>
        </p:txBody>
      </p:sp>
      <p:sp>
        <p:nvSpPr>
          <p:cNvPr id="54275" name="Rectangle 3">
            <a:extLst>
              <a:ext uri="{FF2B5EF4-FFF2-40B4-BE49-F238E27FC236}">
                <a16:creationId xmlns:a16="http://schemas.microsoft.com/office/drawing/2014/main" id="{56C3B329-AE08-4DB6-9DF1-3B33FC3CA129}"/>
              </a:ext>
            </a:extLst>
          </p:cNvPr>
          <p:cNvSpPr>
            <a:spLocks noGrp="1" noChangeArrowheads="1"/>
          </p:cNvSpPr>
          <p:nvPr>
            <p:ph type="body" idx="1"/>
          </p:nvPr>
        </p:nvSpPr>
        <p:spPr/>
        <p:txBody>
          <a:bodyPr/>
          <a:lstStyle/>
          <a:p>
            <a:pPr>
              <a:buFontTx/>
              <a:buNone/>
            </a:pPr>
            <a:r>
              <a:rPr lang="en-US" altLang="zh-CN"/>
              <a:t>  </a:t>
            </a:r>
          </a:p>
        </p:txBody>
      </p:sp>
      <p:grpSp>
        <p:nvGrpSpPr>
          <p:cNvPr id="54306" name="Group 34">
            <a:extLst>
              <a:ext uri="{FF2B5EF4-FFF2-40B4-BE49-F238E27FC236}">
                <a16:creationId xmlns:a16="http://schemas.microsoft.com/office/drawing/2014/main" id="{A3ACFFC5-091F-4E8A-A67B-5F9E76C71428}"/>
              </a:ext>
            </a:extLst>
          </p:cNvPr>
          <p:cNvGrpSpPr>
            <a:grpSpLocks/>
          </p:cNvGrpSpPr>
          <p:nvPr/>
        </p:nvGrpSpPr>
        <p:grpSpPr bwMode="auto">
          <a:xfrm>
            <a:off x="900113" y="1676400"/>
            <a:ext cx="7177087" cy="3048000"/>
            <a:chOff x="567" y="1056"/>
            <a:chExt cx="4521" cy="1920"/>
          </a:xfrm>
        </p:grpSpPr>
        <p:sp>
          <p:nvSpPr>
            <p:cNvPr id="54301" name="Text Box 29">
              <a:extLst>
                <a:ext uri="{FF2B5EF4-FFF2-40B4-BE49-F238E27FC236}">
                  <a16:creationId xmlns:a16="http://schemas.microsoft.com/office/drawing/2014/main" id="{9B102A09-ACDB-492F-9D1F-5C9789B1D544}"/>
                </a:ext>
              </a:extLst>
            </p:cNvPr>
            <p:cNvSpPr txBox="1">
              <a:spLocks noChangeArrowheads="1"/>
            </p:cNvSpPr>
            <p:nvPr/>
          </p:nvSpPr>
          <p:spPr bwMode="auto">
            <a:xfrm>
              <a:off x="567" y="2688"/>
              <a:ext cx="561" cy="24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a:solidFill>
                    <a:srgbClr val="000099"/>
                  </a:solidFill>
                </a:rPr>
                <a:t>LCN  </a:t>
              </a:r>
            </a:p>
          </p:txBody>
        </p:sp>
        <p:sp>
          <p:nvSpPr>
            <p:cNvPr id="54277" name="Text Box 5">
              <a:extLst>
                <a:ext uri="{FF2B5EF4-FFF2-40B4-BE49-F238E27FC236}">
                  <a16:creationId xmlns:a16="http://schemas.microsoft.com/office/drawing/2014/main" id="{B11B6925-1BF7-4307-B6A0-634169CD47B7}"/>
                </a:ext>
              </a:extLst>
            </p:cNvPr>
            <p:cNvSpPr txBox="1">
              <a:spLocks noChangeArrowheads="1"/>
            </p:cNvSpPr>
            <p:nvPr/>
          </p:nvSpPr>
          <p:spPr bwMode="auto">
            <a:xfrm>
              <a:off x="576" y="1056"/>
              <a:ext cx="4174" cy="432"/>
            </a:xfrm>
            <a:prstGeom prst="rect">
              <a:avLst/>
            </a:prstGeom>
            <a:solidFill>
              <a:schemeClr val="accent1"/>
            </a:solidFill>
            <a:ln w="9525">
              <a:solidFill>
                <a:srgbClr val="000000"/>
              </a:solidFill>
              <a:miter lim="800000"/>
              <a:headEnd/>
              <a:tailEnd/>
            </a:ln>
          </p:spPr>
          <p:txBody>
            <a:bodyPr/>
            <a:lstStyle/>
            <a:p>
              <a:pPr algn="just" eaLnBrk="0" hangingPunct="0"/>
              <a:r>
                <a:rPr kumimoji="0" lang="zh-CN" altLang="en-US" sz="2800">
                  <a:solidFill>
                    <a:srgbClr val="000099"/>
                  </a:solidFill>
                  <a:latin typeface="华文新魏" panose="02010800040101010101" pitchFamily="2" charset="-122"/>
                  <a:ea typeface="华文新魏" panose="02010800040101010101" pitchFamily="2" charset="-122"/>
                </a:rPr>
                <a:t>标准信息      文件名           数据</a:t>
              </a:r>
              <a:r>
                <a:rPr kumimoji="0" lang="zh-CN" altLang="en-US" sz="1000">
                  <a:solidFill>
                    <a:srgbClr val="000099"/>
                  </a:solidFill>
                </a:rPr>
                <a:t>        </a:t>
              </a:r>
            </a:p>
          </p:txBody>
        </p:sp>
        <p:sp>
          <p:nvSpPr>
            <p:cNvPr id="54278" name="Line 6">
              <a:extLst>
                <a:ext uri="{FF2B5EF4-FFF2-40B4-BE49-F238E27FC236}">
                  <a16:creationId xmlns:a16="http://schemas.microsoft.com/office/drawing/2014/main" id="{0EDE503D-A6CF-4647-974D-781C9E55395F}"/>
                </a:ext>
              </a:extLst>
            </p:cNvPr>
            <p:cNvSpPr>
              <a:spLocks noChangeShapeType="1"/>
            </p:cNvSpPr>
            <p:nvPr/>
          </p:nvSpPr>
          <p:spPr bwMode="auto">
            <a:xfrm>
              <a:off x="1760" y="1056"/>
              <a:ext cx="0"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79" name="Line 7">
              <a:extLst>
                <a:ext uri="{FF2B5EF4-FFF2-40B4-BE49-F238E27FC236}">
                  <a16:creationId xmlns:a16="http://schemas.microsoft.com/office/drawing/2014/main" id="{E3D5BF8E-7973-4ABF-AE55-82EB6BAF607D}"/>
                </a:ext>
              </a:extLst>
            </p:cNvPr>
            <p:cNvSpPr>
              <a:spLocks noChangeShapeType="1"/>
            </p:cNvSpPr>
            <p:nvPr/>
          </p:nvSpPr>
          <p:spPr bwMode="auto">
            <a:xfrm>
              <a:off x="2663" y="1056"/>
              <a:ext cx="0"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0" name="Line 8">
              <a:extLst>
                <a:ext uri="{FF2B5EF4-FFF2-40B4-BE49-F238E27FC236}">
                  <a16:creationId xmlns:a16="http://schemas.microsoft.com/office/drawing/2014/main" id="{8318571A-DFE0-4F66-B3FE-146E9F0FE162}"/>
                </a:ext>
              </a:extLst>
            </p:cNvPr>
            <p:cNvSpPr>
              <a:spLocks noChangeShapeType="1"/>
            </p:cNvSpPr>
            <p:nvPr/>
          </p:nvSpPr>
          <p:spPr bwMode="auto">
            <a:xfrm>
              <a:off x="4411" y="1056"/>
              <a:ext cx="0"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2" name="Text Box 10">
              <a:extLst>
                <a:ext uri="{FF2B5EF4-FFF2-40B4-BE49-F238E27FC236}">
                  <a16:creationId xmlns:a16="http://schemas.microsoft.com/office/drawing/2014/main" id="{D09D5A20-E097-4803-B059-83F6A9B08291}"/>
                </a:ext>
              </a:extLst>
            </p:cNvPr>
            <p:cNvSpPr txBox="1">
              <a:spLocks noChangeArrowheads="1"/>
            </p:cNvSpPr>
            <p:nvPr/>
          </p:nvSpPr>
          <p:spPr bwMode="auto">
            <a:xfrm>
              <a:off x="1193" y="2136"/>
              <a:ext cx="1681" cy="408"/>
            </a:xfrm>
            <a:prstGeom prst="rect">
              <a:avLst/>
            </a:prstGeom>
            <a:solidFill>
              <a:srgbClr val="FFCC66"/>
            </a:solidFill>
            <a:ln w="9525">
              <a:solidFill>
                <a:srgbClr val="000000"/>
              </a:solidFill>
              <a:miter lim="800000"/>
              <a:headEnd/>
              <a:tailEnd/>
            </a:ln>
          </p:spPr>
          <p:txBody>
            <a:bodyPr/>
            <a:lstStyle/>
            <a:p>
              <a:pPr algn="just" eaLnBrk="0" hangingPunct="0"/>
              <a:r>
                <a:rPr kumimoji="0" lang="en-US" altLang="zh-CN" sz="1000">
                  <a:solidFill>
                    <a:srgbClr val="000099"/>
                  </a:solidFill>
                </a:rPr>
                <a:t>                         </a:t>
              </a:r>
              <a:r>
                <a:rPr kumimoji="0" lang="zh-CN" altLang="en-US" sz="2800">
                  <a:solidFill>
                    <a:srgbClr val="000099"/>
                  </a:solidFill>
                  <a:latin typeface="华文新魏" panose="02010800040101010101" pitchFamily="2" charset="-122"/>
                  <a:ea typeface="华文新魏" panose="02010800040101010101" pitchFamily="2" charset="-122"/>
                </a:rPr>
                <a:t>数   据</a:t>
              </a:r>
            </a:p>
          </p:txBody>
        </p:sp>
        <p:sp>
          <p:nvSpPr>
            <p:cNvPr id="54283" name="Line 11">
              <a:extLst>
                <a:ext uri="{FF2B5EF4-FFF2-40B4-BE49-F238E27FC236}">
                  <a16:creationId xmlns:a16="http://schemas.microsoft.com/office/drawing/2014/main" id="{CF378E77-EA0C-47DD-BF00-9330E1C2B8AD}"/>
                </a:ext>
              </a:extLst>
            </p:cNvPr>
            <p:cNvSpPr>
              <a:spLocks noChangeShapeType="1"/>
            </p:cNvSpPr>
            <p:nvPr/>
          </p:nvSpPr>
          <p:spPr bwMode="auto">
            <a:xfrm>
              <a:off x="1613" y="2136"/>
              <a:ext cx="0"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4" name="Line 12">
              <a:extLst>
                <a:ext uri="{FF2B5EF4-FFF2-40B4-BE49-F238E27FC236}">
                  <a16:creationId xmlns:a16="http://schemas.microsoft.com/office/drawing/2014/main" id="{3D7A3609-9F6C-459F-B2C2-706828854638}"/>
                </a:ext>
              </a:extLst>
            </p:cNvPr>
            <p:cNvSpPr>
              <a:spLocks noChangeShapeType="1"/>
            </p:cNvSpPr>
            <p:nvPr/>
          </p:nvSpPr>
          <p:spPr bwMode="auto">
            <a:xfrm>
              <a:off x="2034" y="2136"/>
              <a:ext cx="0"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5" name="Line 13">
              <a:extLst>
                <a:ext uri="{FF2B5EF4-FFF2-40B4-BE49-F238E27FC236}">
                  <a16:creationId xmlns:a16="http://schemas.microsoft.com/office/drawing/2014/main" id="{3C940CE3-D0B4-4611-A11D-B654AEA219AC}"/>
                </a:ext>
              </a:extLst>
            </p:cNvPr>
            <p:cNvSpPr>
              <a:spLocks noChangeShapeType="1"/>
            </p:cNvSpPr>
            <p:nvPr/>
          </p:nvSpPr>
          <p:spPr bwMode="auto">
            <a:xfrm>
              <a:off x="2454" y="2136"/>
              <a:ext cx="0"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6" name="Text Box 14">
              <a:extLst>
                <a:ext uri="{FF2B5EF4-FFF2-40B4-BE49-F238E27FC236}">
                  <a16:creationId xmlns:a16="http://schemas.microsoft.com/office/drawing/2014/main" id="{2762442A-58FE-4F21-B572-2E4F90BF734B}"/>
                </a:ext>
              </a:extLst>
            </p:cNvPr>
            <p:cNvSpPr txBox="1">
              <a:spLocks noChangeArrowheads="1"/>
            </p:cNvSpPr>
            <p:nvPr/>
          </p:nvSpPr>
          <p:spPr bwMode="auto">
            <a:xfrm>
              <a:off x="1193" y="1728"/>
              <a:ext cx="1681" cy="25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a:solidFill>
                    <a:srgbClr val="000099"/>
                  </a:solidFill>
                </a:rPr>
                <a:t>     0        1       2        3</a:t>
              </a:r>
            </a:p>
          </p:txBody>
        </p:sp>
        <p:sp>
          <p:nvSpPr>
            <p:cNvPr id="54287" name="Text Box 15">
              <a:extLst>
                <a:ext uri="{FF2B5EF4-FFF2-40B4-BE49-F238E27FC236}">
                  <a16:creationId xmlns:a16="http://schemas.microsoft.com/office/drawing/2014/main" id="{93B0BC80-52BA-44EE-88AC-2DBF672706AC}"/>
                </a:ext>
              </a:extLst>
            </p:cNvPr>
            <p:cNvSpPr txBox="1">
              <a:spLocks noChangeArrowheads="1"/>
            </p:cNvSpPr>
            <p:nvPr/>
          </p:nvSpPr>
          <p:spPr bwMode="auto">
            <a:xfrm>
              <a:off x="1053" y="2680"/>
              <a:ext cx="1821" cy="29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800">
                  <a:solidFill>
                    <a:srgbClr val="000099"/>
                  </a:solidFill>
                </a:rPr>
                <a:t>    1278   1279   1280    1281</a:t>
              </a:r>
            </a:p>
          </p:txBody>
        </p:sp>
        <p:sp>
          <p:nvSpPr>
            <p:cNvPr id="54288" name="Text Box 16">
              <a:extLst>
                <a:ext uri="{FF2B5EF4-FFF2-40B4-BE49-F238E27FC236}">
                  <a16:creationId xmlns:a16="http://schemas.microsoft.com/office/drawing/2014/main" id="{FDD38ED9-B478-4E86-8ECE-9E61E24B0494}"/>
                </a:ext>
              </a:extLst>
            </p:cNvPr>
            <p:cNvSpPr txBox="1">
              <a:spLocks noChangeArrowheads="1"/>
            </p:cNvSpPr>
            <p:nvPr/>
          </p:nvSpPr>
          <p:spPr bwMode="auto">
            <a:xfrm>
              <a:off x="3294" y="2144"/>
              <a:ext cx="1681" cy="408"/>
            </a:xfrm>
            <a:prstGeom prst="rect">
              <a:avLst/>
            </a:prstGeom>
            <a:solidFill>
              <a:srgbClr val="FFCC66"/>
            </a:solidFill>
            <a:ln w="9525">
              <a:solidFill>
                <a:srgbClr val="000000"/>
              </a:solidFill>
              <a:miter lim="800000"/>
              <a:headEnd/>
              <a:tailEnd/>
            </a:ln>
          </p:spPr>
          <p:txBody>
            <a:bodyPr/>
            <a:lstStyle/>
            <a:p>
              <a:pPr algn="just" eaLnBrk="0" hangingPunct="0"/>
              <a:r>
                <a:rPr kumimoji="0" lang="en-US" altLang="zh-CN" sz="1000">
                  <a:solidFill>
                    <a:srgbClr val="000099"/>
                  </a:solidFill>
                </a:rPr>
                <a:t>                        </a:t>
              </a:r>
              <a:r>
                <a:rPr kumimoji="0" lang="zh-CN" altLang="en-US" sz="2800">
                  <a:solidFill>
                    <a:srgbClr val="000099"/>
                  </a:solidFill>
                  <a:latin typeface="华文新魏" panose="02010800040101010101" pitchFamily="2" charset="-122"/>
                  <a:ea typeface="华文新魏" panose="02010800040101010101" pitchFamily="2" charset="-122"/>
                </a:rPr>
                <a:t>数   据</a:t>
              </a:r>
            </a:p>
          </p:txBody>
        </p:sp>
        <p:sp>
          <p:nvSpPr>
            <p:cNvPr id="54289" name="Line 17">
              <a:extLst>
                <a:ext uri="{FF2B5EF4-FFF2-40B4-BE49-F238E27FC236}">
                  <a16:creationId xmlns:a16="http://schemas.microsoft.com/office/drawing/2014/main" id="{80D3C49B-9B12-4FA0-BACE-981AC37D3421}"/>
                </a:ext>
              </a:extLst>
            </p:cNvPr>
            <p:cNvSpPr>
              <a:spLocks noChangeShapeType="1"/>
            </p:cNvSpPr>
            <p:nvPr/>
          </p:nvSpPr>
          <p:spPr bwMode="auto">
            <a:xfrm>
              <a:off x="3714" y="2144"/>
              <a:ext cx="0"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0" name="Line 18">
              <a:extLst>
                <a:ext uri="{FF2B5EF4-FFF2-40B4-BE49-F238E27FC236}">
                  <a16:creationId xmlns:a16="http://schemas.microsoft.com/office/drawing/2014/main" id="{E3625662-3A38-4654-994C-24E843658A41}"/>
                </a:ext>
              </a:extLst>
            </p:cNvPr>
            <p:cNvSpPr>
              <a:spLocks noChangeShapeType="1"/>
            </p:cNvSpPr>
            <p:nvPr/>
          </p:nvSpPr>
          <p:spPr bwMode="auto">
            <a:xfrm>
              <a:off x="4135" y="2144"/>
              <a:ext cx="0"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1" name="Line 19">
              <a:extLst>
                <a:ext uri="{FF2B5EF4-FFF2-40B4-BE49-F238E27FC236}">
                  <a16:creationId xmlns:a16="http://schemas.microsoft.com/office/drawing/2014/main" id="{32216684-65DD-400D-AFB7-06A3750042AA}"/>
                </a:ext>
              </a:extLst>
            </p:cNvPr>
            <p:cNvSpPr>
              <a:spLocks noChangeShapeType="1"/>
            </p:cNvSpPr>
            <p:nvPr/>
          </p:nvSpPr>
          <p:spPr bwMode="auto">
            <a:xfrm>
              <a:off x="4555" y="2144"/>
              <a:ext cx="0"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2" name="Text Box 20">
              <a:extLst>
                <a:ext uri="{FF2B5EF4-FFF2-40B4-BE49-F238E27FC236}">
                  <a16:creationId xmlns:a16="http://schemas.microsoft.com/office/drawing/2014/main" id="{78AF0D64-B58C-4CE0-85BF-A3161963D1AD}"/>
                </a:ext>
              </a:extLst>
            </p:cNvPr>
            <p:cNvSpPr txBox="1">
              <a:spLocks noChangeArrowheads="1"/>
            </p:cNvSpPr>
            <p:nvPr/>
          </p:nvSpPr>
          <p:spPr bwMode="auto">
            <a:xfrm>
              <a:off x="3294" y="1736"/>
              <a:ext cx="1681" cy="2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800">
                  <a:solidFill>
                    <a:srgbClr val="000099"/>
                  </a:solidFill>
                </a:rPr>
                <a:t>     4       5          6         7</a:t>
              </a:r>
            </a:p>
          </p:txBody>
        </p:sp>
        <p:sp>
          <p:nvSpPr>
            <p:cNvPr id="54293" name="Text Box 21">
              <a:extLst>
                <a:ext uri="{FF2B5EF4-FFF2-40B4-BE49-F238E27FC236}">
                  <a16:creationId xmlns:a16="http://schemas.microsoft.com/office/drawing/2014/main" id="{185C227E-0C89-45D8-8584-42253C207C19}"/>
                </a:ext>
              </a:extLst>
            </p:cNvPr>
            <p:cNvSpPr txBox="1">
              <a:spLocks noChangeArrowheads="1"/>
            </p:cNvSpPr>
            <p:nvPr/>
          </p:nvSpPr>
          <p:spPr bwMode="auto">
            <a:xfrm>
              <a:off x="3154" y="2688"/>
              <a:ext cx="1934" cy="2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1800">
                  <a:solidFill>
                    <a:srgbClr val="000099"/>
                  </a:solidFill>
                </a:rPr>
                <a:t>     1300    1301   1302    1303</a:t>
              </a:r>
            </a:p>
          </p:txBody>
        </p:sp>
        <p:sp>
          <p:nvSpPr>
            <p:cNvPr id="54294" name="Line 22">
              <a:extLst>
                <a:ext uri="{FF2B5EF4-FFF2-40B4-BE49-F238E27FC236}">
                  <a16:creationId xmlns:a16="http://schemas.microsoft.com/office/drawing/2014/main" id="{2C9B7B35-E627-43B2-B989-4AD05291B264}"/>
                </a:ext>
              </a:extLst>
            </p:cNvPr>
            <p:cNvSpPr>
              <a:spLocks noChangeShapeType="1"/>
            </p:cNvSpPr>
            <p:nvPr/>
          </p:nvSpPr>
          <p:spPr bwMode="auto">
            <a:xfrm>
              <a:off x="3114" y="1464"/>
              <a:ext cx="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6" name="Line 24">
              <a:extLst>
                <a:ext uri="{FF2B5EF4-FFF2-40B4-BE49-F238E27FC236}">
                  <a16:creationId xmlns:a16="http://schemas.microsoft.com/office/drawing/2014/main" id="{B7B64BF1-4A06-4F2C-AF45-D22F208D4A68}"/>
                </a:ext>
              </a:extLst>
            </p:cNvPr>
            <p:cNvSpPr>
              <a:spLocks noChangeShapeType="1"/>
            </p:cNvSpPr>
            <p:nvPr/>
          </p:nvSpPr>
          <p:spPr bwMode="auto">
            <a:xfrm>
              <a:off x="1333" y="1736"/>
              <a:ext cx="0" cy="4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00" name="Text Box 28">
              <a:extLst>
                <a:ext uri="{FF2B5EF4-FFF2-40B4-BE49-F238E27FC236}">
                  <a16:creationId xmlns:a16="http://schemas.microsoft.com/office/drawing/2014/main" id="{38192CAB-F8F8-45F9-950C-4745594581BA}"/>
                </a:ext>
              </a:extLst>
            </p:cNvPr>
            <p:cNvSpPr txBox="1">
              <a:spLocks noChangeArrowheads="1"/>
            </p:cNvSpPr>
            <p:nvPr/>
          </p:nvSpPr>
          <p:spPr bwMode="auto">
            <a:xfrm>
              <a:off x="632" y="1736"/>
              <a:ext cx="561" cy="24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a:solidFill>
                    <a:srgbClr val="000099"/>
                  </a:solidFill>
                </a:rPr>
                <a:t>VCN</a:t>
              </a:r>
            </a:p>
          </p:txBody>
        </p:sp>
        <p:sp>
          <p:nvSpPr>
            <p:cNvPr id="54303" name="Line 31">
              <a:extLst>
                <a:ext uri="{FF2B5EF4-FFF2-40B4-BE49-F238E27FC236}">
                  <a16:creationId xmlns:a16="http://schemas.microsoft.com/office/drawing/2014/main" id="{CEF221B2-5903-4814-9CB9-34D2D0B6A180}"/>
                </a:ext>
              </a:extLst>
            </p:cNvPr>
            <p:cNvSpPr>
              <a:spLocks noChangeShapeType="1"/>
            </p:cNvSpPr>
            <p:nvPr/>
          </p:nvSpPr>
          <p:spPr bwMode="auto">
            <a:xfrm>
              <a:off x="1309" y="1728"/>
              <a:ext cx="180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04" name="Line 32">
              <a:extLst>
                <a:ext uri="{FF2B5EF4-FFF2-40B4-BE49-F238E27FC236}">
                  <a16:creationId xmlns:a16="http://schemas.microsoft.com/office/drawing/2014/main" id="{269F9FA1-35FE-4F6D-9904-102915F9B760}"/>
                </a:ext>
              </a:extLst>
            </p:cNvPr>
            <p:cNvSpPr>
              <a:spLocks noChangeShapeType="1"/>
            </p:cNvSpPr>
            <p:nvPr/>
          </p:nvSpPr>
          <p:spPr bwMode="auto">
            <a:xfrm>
              <a:off x="3509" y="1488"/>
              <a:ext cx="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B0C7C716-A2D3-434B-B725-97FE45674E4F}"/>
              </a:ext>
            </a:extLst>
          </p:cNvPr>
          <p:cNvSpPr>
            <a:spLocks noGrp="1" noChangeArrowheads="1"/>
          </p:cNvSpPr>
          <p:nvPr>
            <p:ph type="title"/>
          </p:nvPr>
        </p:nvSpPr>
        <p:spPr>
          <a:xfrm>
            <a:off x="457200" y="381000"/>
            <a:ext cx="8458200" cy="914400"/>
          </a:xfrm>
        </p:spPr>
        <p:txBody>
          <a:bodyPr/>
          <a:lstStyle/>
          <a:p>
            <a:r>
              <a:rPr kumimoji="0" lang="zh-CN" altLang="en-US" sz="4800">
                <a:solidFill>
                  <a:srgbClr val="336600"/>
                </a:solidFill>
                <a:latin typeface="华文新魏" panose="02010800040101010101" pitchFamily="2" charset="-122"/>
                <a:ea typeface="华文新魏" panose="02010800040101010101" pitchFamily="2" charset="-122"/>
              </a:rPr>
              <a:t>非常驻数据属性</a:t>
            </a:r>
            <a:r>
              <a:rPr kumimoji="0" lang="en-US" altLang="zh-CN" sz="4800">
                <a:solidFill>
                  <a:srgbClr val="336600"/>
                </a:solidFill>
                <a:latin typeface="华文新魏" panose="02010800040101010101" pitchFamily="2" charset="-122"/>
                <a:ea typeface="华文新魏" panose="02010800040101010101" pitchFamily="2" charset="-122"/>
              </a:rPr>
              <a:t>VCN-LCN</a:t>
            </a:r>
            <a:r>
              <a:rPr kumimoji="0" lang="zh-CN" altLang="en-US" sz="4800">
                <a:solidFill>
                  <a:srgbClr val="336600"/>
                </a:solidFill>
                <a:latin typeface="华文新魏" panose="02010800040101010101" pitchFamily="2" charset="-122"/>
                <a:ea typeface="华文新魏" panose="02010800040101010101" pitchFamily="2" charset="-122"/>
              </a:rPr>
              <a:t>映射</a:t>
            </a:r>
          </a:p>
        </p:txBody>
      </p:sp>
      <p:sp>
        <p:nvSpPr>
          <p:cNvPr id="55299" name="Rectangle 3">
            <a:extLst>
              <a:ext uri="{FF2B5EF4-FFF2-40B4-BE49-F238E27FC236}">
                <a16:creationId xmlns:a16="http://schemas.microsoft.com/office/drawing/2014/main" id="{3DBB9E34-4758-469A-B95F-1E20CEE9DAD8}"/>
              </a:ext>
            </a:extLst>
          </p:cNvPr>
          <p:cNvSpPr>
            <a:spLocks noGrp="1" noChangeArrowheads="1"/>
          </p:cNvSpPr>
          <p:nvPr>
            <p:ph type="body" idx="1"/>
          </p:nvPr>
        </p:nvSpPr>
        <p:spPr/>
        <p:txBody>
          <a:bodyPr/>
          <a:lstStyle/>
          <a:p>
            <a:pPr>
              <a:buFontTx/>
              <a:buNone/>
            </a:pPr>
            <a:r>
              <a:rPr lang="en-US" altLang="zh-CN"/>
              <a:t>   </a:t>
            </a:r>
          </a:p>
        </p:txBody>
      </p:sp>
      <p:grpSp>
        <p:nvGrpSpPr>
          <p:cNvPr id="55336" name="Group 40">
            <a:extLst>
              <a:ext uri="{FF2B5EF4-FFF2-40B4-BE49-F238E27FC236}">
                <a16:creationId xmlns:a16="http://schemas.microsoft.com/office/drawing/2014/main" id="{A991FF6F-8336-4A9A-A623-590EA9CB5C5C}"/>
              </a:ext>
            </a:extLst>
          </p:cNvPr>
          <p:cNvGrpSpPr>
            <a:grpSpLocks/>
          </p:cNvGrpSpPr>
          <p:nvPr/>
        </p:nvGrpSpPr>
        <p:grpSpPr bwMode="auto">
          <a:xfrm>
            <a:off x="990600" y="1606550"/>
            <a:ext cx="7010400" cy="3422650"/>
            <a:chOff x="624" y="1296"/>
            <a:chExt cx="4416" cy="2156"/>
          </a:xfrm>
        </p:grpSpPr>
        <p:sp>
          <p:nvSpPr>
            <p:cNvPr id="55301" name="Text Box 5">
              <a:extLst>
                <a:ext uri="{FF2B5EF4-FFF2-40B4-BE49-F238E27FC236}">
                  <a16:creationId xmlns:a16="http://schemas.microsoft.com/office/drawing/2014/main" id="{1A66F81D-11CA-4E35-80DD-43940B262D5D}"/>
                </a:ext>
              </a:extLst>
            </p:cNvPr>
            <p:cNvSpPr txBox="1">
              <a:spLocks noChangeArrowheads="1"/>
            </p:cNvSpPr>
            <p:nvPr/>
          </p:nvSpPr>
          <p:spPr bwMode="auto">
            <a:xfrm>
              <a:off x="1037" y="1296"/>
              <a:ext cx="3537" cy="340"/>
            </a:xfrm>
            <a:prstGeom prst="rect">
              <a:avLst/>
            </a:prstGeom>
            <a:solidFill>
              <a:schemeClr val="accent1"/>
            </a:solidFill>
            <a:ln w="9525">
              <a:solidFill>
                <a:srgbClr val="000000"/>
              </a:solidFill>
              <a:miter lim="800000"/>
              <a:headEnd/>
              <a:tailEnd/>
            </a:ln>
          </p:spPr>
          <p:txBody>
            <a:bodyPr/>
            <a:lstStyle/>
            <a:p>
              <a:pPr algn="just" eaLnBrk="0" hangingPunct="0"/>
              <a:r>
                <a:rPr kumimoji="0" lang="zh-CN" altLang="en-US" sz="2000">
                  <a:solidFill>
                    <a:srgbClr val="000099"/>
                  </a:solidFill>
                  <a:latin typeface="华文新魏" panose="02010800040101010101" pitchFamily="2" charset="-122"/>
                  <a:ea typeface="华文新魏" panose="02010800040101010101" pitchFamily="2" charset="-122"/>
                </a:rPr>
                <a:t>标准信息      文件名  开始</a:t>
              </a:r>
              <a:r>
                <a:rPr kumimoji="0" lang="en-US" altLang="zh-CN" sz="2000">
                  <a:solidFill>
                    <a:srgbClr val="000099"/>
                  </a:solidFill>
                  <a:latin typeface="华文新魏" panose="02010800040101010101" pitchFamily="2" charset="-122"/>
                  <a:ea typeface="华文新魏" panose="02010800040101010101" pitchFamily="2" charset="-122"/>
                </a:rPr>
                <a:t>VCN      </a:t>
              </a:r>
              <a:r>
                <a:rPr kumimoji="0" lang="zh-CN" altLang="en-US" sz="2000">
                  <a:solidFill>
                    <a:srgbClr val="000099"/>
                  </a:solidFill>
                  <a:latin typeface="华文新魏" panose="02010800040101010101" pitchFamily="2" charset="-122"/>
                  <a:ea typeface="华文新魏" panose="02010800040101010101" pitchFamily="2" charset="-122"/>
                </a:rPr>
                <a:t>开始</a:t>
              </a:r>
              <a:r>
                <a:rPr kumimoji="0" lang="en-US" altLang="zh-CN" sz="2000">
                  <a:solidFill>
                    <a:srgbClr val="000099"/>
                  </a:solidFill>
                  <a:latin typeface="华文新魏" panose="02010800040101010101" pitchFamily="2" charset="-122"/>
                  <a:ea typeface="华文新魏" panose="02010800040101010101" pitchFamily="2" charset="-122"/>
                </a:rPr>
                <a:t>LCN   </a:t>
              </a:r>
              <a:r>
                <a:rPr kumimoji="0" lang="zh-CN" altLang="en-US" sz="2000">
                  <a:solidFill>
                    <a:srgbClr val="000099"/>
                  </a:solidFill>
                  <a:latin typeface="华文新魏" panose="02010800040101010101" pitchFamily="2" charset="-122"/>
                  <a:ea typeface="华文新魏" panose="02010800040101010101" pitchFamily="2" charset="-122"/>
                </a:rPr>
                <a:t>簇数</a:t>
              </a:r>
              <a:r>
                <a:rPr kumimoji="0" lang="zh-CN" altLang="en-US" sz="1000">
                  <a:solidFill>
                    <a:srgbClr val="000099"/>
                  </a:solidFill>
                </a:rPr>
                <a:t>      </a:t>
              </a:r>
            </a:p>
          </p:txBody>
        </p:sp>
        <p:sp>
          <p:nvSpPr>
            <p:cNvPr id="55302" name="Line 6">
              <a:extLst>
                <a:ext uri="{FF2B5EF4-FFF2-40B4-BE49-F238E27FC236}">
                  <a16:creationId xmlns:a16="http://schemas.microsoft.com/office/drawing/2014/main" id="{525826BC-9098-4145-8D86-6C21437DFADA}"/>
                </a:ext>
              </a:extLst>
            </p:cNvPr>
            <p:cNvSpPr>
              <a:spLocks noChangeShapeType="1"/>
            </p:cNvSpPr>
            <p:nvPr/>
          </p:nvSpPr>
          <p:spPr bwMode="auto">
            <a:xfrm>
              <a:off x="1864" y="1296"/>
              <a:ext cx="0" cy="3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3" name="Line 7">
              <a:extLst>
                <a:ext uri="{FF2B5EF4-FFF2-40B4-BE49-F238E27FC236}">
                  <a16:creationId xmlns:a16="http://schemas.microsoft.com/office/drawing/2014/main" id="{976FBDD4-C720-4D3B-9B1A-864E4A3B5A70}"/>
                </a:ext>
              </a:extLst>
            </p:cNvPr>
            <p:cNvSpPr>
              <a:spLocks noChangeShapeType="1"/>
            </p:cNvSpPr>
            <p:nvPr/>
          </p:nvSpPr>
          <p:spPr bwMode="auto">
            <a:xfrm>
              <a:off x="2507" y="1296"/>
              <a:ext cx="0" cy="3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4" name="Line 8">
              <a:extLst>
                <a:ext uri="{FF2B5EF4-FFF2-40B4-BE49-F238E27FC236}">
                  <a16:creationId xmlns:a16="http://schemas.microsoft.com/office/drawing/2014/main" id="{274143BD-8487-47E8-B9BC-AB8475EA670B}"/>
                </a:ext>
              </a:extLst>
            </p:cNvPr>
            <p:cNvSpPr>
              <a:spLocks noChangeShapeType="1"/>
            </p:cNvSpPr>
            <p:nvPr/>
          </p:nvSpPr>
          <p:spPr bwMode="auto">
            <a:xfrm>
              <a:off x="4069" y="1296"/>
              <a:ext cx="0" cy="3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5305" name="Group 9">
              <a:extLst>
                <a:ext uri="{FF2B5EF4-FFF2-40B4-BE49-F238E27FC236}">
                  <a16:creationId xmlns:a16="http://schemas.microsoft.com/office/drawing/2014/main" id="{89384766-D041-4895-866F-89F15D48C1A3}"/>
                </a:ext>
              </a:extLst>
            </p:cNvPr>
            <p:cNvGrpSpPr>
              <a:grpSpLocks/>
            </p:cNvGrpSpPr>
            <p:nvPr/>
          </p:nvGrpSpPr>
          <p:grpSpPr bwMode="auto">
            <a:xfrm>
              <a:off x="1037" y="2317"/>
              <a:ext cx="1792" cy="1135"/>
              <a:chOff x="3600" y="6900"/>
              <a:chExt cx="2340" cy="1560"/>
            </a:xfrm>
          </p:grpSpPr>
          <p:sp>
            <p:nvSpPr>
              <p:cNvPr id="55306" name="Text Box 10">
                <a:extLst>
                  <a:ext uri="{FF2B5EF4-FFF2-40B4-BE49-F238E27FC236}">
                    <a16:creationId xmlns:a16="http://schemas.microsoft.com/office/drawing/2014/main" id="{DAD4CDB1-16F5-44F6-8200-D9217D5DE8F1}"/>
                  </a:ext>
                </a:extLst>
              </p:cNvPr>
              <p:cNvSpPr txBox="1">
                <a:spLocks noChangeArrowheads="1"/>
              </p:cNvSpPr>
              <p:nvPr/>
            </p:nvSpPr>
            <p:spPr bwMode="auto">
              <a:xfrm>
                <a:off x="3780" y="7368"/>
                <a:ext cx="2160" cy="468"/>
              </a:xfrm>
              <a:prstGeom prst="rect">
                <a:avLst/>
              </a:prstGeom>
              <a:solidFill>
                <a:schemeClr val="accent1"/>
              </a:solidFill>
              <a:ln w="9525">
                <a:solidFill>
                  <a:srgbClr val="000000"/>
                </a:solidFill>
                <a:miter lim="800000"/>
                <a:headEnd/>
                <a:tailEnd/>
              </a:ln>
            </p:spPr>
            <p:txBody>
              <a:bodyPr/>
              <a:lstStyle/>
              <a:p>
                <a:pPr algn="just" eaLnBrk="0" hangingPunct="0"/>
                <a:r>
                  <a:rPr kumimoji="0" lang="en-US" altLang="zh-CN" sz="1000">
                    <a:solidFill>
                      <a:srgbClr val="000099"/>
                    </a:solidFill>
                  </a:rPr>
                  <a:t>                         </a:t>
                </a:r>
                <a:r>
                  <a:rPr kumimoji="0" lang="zh-CN" altLang="en-US">
                    <a:solidFill>
                      <a:srgbClr val="000099"/>
                    </a:solidFill>
                    <a:latin typeface="华文新魏" panose="02010800040101010101" pitchFamily="2" charset="-122"/>
                    <a:ea typeface="华文新魏" panose="02010800040101010101" pitchFamily="2" charset="-122"/>
                  </a:rPr>
                  <a:t>数   据</a:t>
                </a:r>
              </a:p>
            </p:txBody>
          </p:sp>
          <p:sp>
            <p:nvSpPr>
              <p:cNvPr id="55307" name="Line 11">
                <a:extLst>
                  <a:ext uri="{FF2B5EF4-FFF2-40B4-BE49-F238E27FC236}">
                    <a16:creationId xmlns:a16="http://schemas.microsoft.com/office/drawing/2014/main" id="{19CADD51-E3BB-42AA-9D04-5FD954DEDF1A}"/>
                  </a:ext>
                </a:extLst>
              </p:cNvPr>
              <p:cNvSpPr>
                <a:spLocks noChangeShapeType="1"/>
              </p:cNvSpPr>
              <p:nvPr/>
            </p:nvSpPr>
            <p:spPr bwMode="auto">
              <a:xfrm>
                <a:off x="4320" y="736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8" name="Line 12">
                <a:extLst>
                  <a:ext uri="{FF2B5EF4-FFF2-40B4-BE49-F238E27FC236}">
                    <a16:creationId xmlns:a16="http://schemas.microsoft.com/office/drawing/2014/main" id="{789F29A5-9F91-4F4B-9BB1-C6C5E05E423C}"/>
                  </a:ext>
                </a:extLst>
              </p:cNvPr>
              <p:cNvSpPr>
                <a:spLocks noChangeShapeType="1"/>
              </p:cNvSpPr>
              <p:nvPr/>
            </p:nvSpPr>
            <p:spPr bwMode="auto">
              <a:xfrm>
                <a:off x="4860" y="736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9" name="Line 13">
                <a:extLst>
                  <a:ext uri="{FF2B5EF4-FFF2-40B4-BE49-F238E27FC236}">
                    <a16:creationId xmlns:a16="http://schemas.microsoft.com/office/drawing/2014/main" id="{D32A2EA6-03FB-4549-A635-C11EC47BA803}"/>
                  </a:ext>
                </a:extLst>
              </p:cNvPr>
              <p:cNvSpPr>
                <a:spLocks noChangeShapeType="1"/>
              </p:cNvSpPr>
              <p:nvPr/>
            </p:nvSpPr>
            <p:spPr bwMode="auto">
              <a:xfrm>
                <a:off x="5400" y="736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0" name="Text Box 14">
                <a:extLst>
                  <a:ext uri="{FF2B5EF4-FFF2-40B4-BE49-F238E27FC236}">
                    <a16:creationId xmlns:a16="http://schemas.microsoft.com/office/drawing/2014/main" id="{F6B90BBC-CC0E-41C8-8AC2-A8B1437CE8BA}"/>
                  </a:ext>
                </a:extLst>
              </p:cNvPr>
              <p:cNvSpPr txBox="1">
                <a:spLocks noChangeArrowheads="1"/>
              </p:cNvSpPr>
              <p:nvPr/>
            </p:nvSpPr>
            <p:spPr bwMode="auto">
              <a:xfrm>
                <a:off x="3780" y="6900"/>
                <a:ext cx="2160" cy="46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a:solidFill>
                      <a:srgbClr val="000099"/>
                    </a:solidFill>
                  </a:rPr>
                  <a:t>   0       1     2       3</a:t>
                </a:r>
              </a:p>
            </p:txBody>
          </p:sp>
          <p:sp>
            <p:nvSpPr>
              <p:cNvPr id="55311" name="Text Box 15">
                <a:extLst>
                  <a:ext uri="{FF2B5EF4-FFF2-40B4-BE49-F238E27FC236}">
                    <a16:creationId xmlns:a16="http://schemas.microsoft.com/office/drawing/2014/main" id="{A746C08E-2482-4E06-9BB4-CF194688C504}"/>
                  </a:ext>
                </a:extLst>
              </p:cNvPr>
              <p:cNvSpPr txBox="1">
                <a:spLocks noChangeArrowheads="1"/>
              </p:cNvSpPr>
              <p:nvPr/>
            </p:nvSpPr>
            <p:spPr bwMode="auto">
              <a:xfrm>
                <a:off x="3600" y="7992"/>
                <a:ext cx="2340" cy="46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900">
                    <a:solidFill>
                      <a:srgbClr val="000099"/>
                    </a:solidFill>
                  </a:rPr>
                  <a:t>     </a:t>
                </a:r>
                <a:r>
                  <a:rPr kumimoji="0" lang="en-US" altLang="zh-CN" sz="2000">
                    <a:solidFill>
                      <a:srgbClr val="000099"/>
                    </a:solidFill>
                  </a:rPr>
                  <a:t>1278   1279  1280  1281</a:t>
                </a:r>
              </a:p>
            </p:txBody>
          </p:sp>
        </p:grpSp>
        <p:sp>
          <p:nvSpPr>
            <p:cNvPr id="55312" name="Text Box 16">
              <a:extLst>
                <a:ext uri="{FF2B5EF4-FFF2-40B4-BE49-F238E27FC236}">
                  <a16:creationId xmlns:a16="http://schemas.microsoft.com/office/drawing/2014/main" id="{209E5392-13E4-4BD0-9CBB-C45FD1A73F7C}"/>
                </a:ext>
              </a:extLst>
            </p:cNvPr>
            <p:cNvSpPr txBox="1">
              <a:spLocks noChangeArrowheads="1"/>
            </p:cNvSpPr>
            <p:nvPr/>
          </p:nvSpPr>
          <p:spPr bwMode="auto">
            <a:xfrm>
              <a:off x="3242" y="2657"/>
              <a:ext cx="1654" cy="341"/>
            </a:xfrm>
            <a:prstGeom prst="rect">
              <a:avLst/>
            </a:prstGeom>
            <a:solidFill>
              <a:schemeClr val="accent1"/>
            </a:solidFill>
            <a:ln w="9525">
              <a:solidFill>
                <a:srgbClr val="000000"/>
              </a:solidFill>
              <a:miter lim="800000"/>
              <a:headEnd/>
              <a:tailEnd/>
            </a:ln>
          </p:spPr>
          <p:txBody>
            <a:bodyPr/>
            <a:lstStyle/>
            <a:p>
              <a:pPr algn="just" eaLnBrk="0" hangingPunct="0"/>
              <a:r>
                <a:rPr kumimoji="0" lang="en-US" altLang="zh-CN" sz="1000">
                  <a:solidFill>
                    <a:srgbClr val="000099"/>
                  </a:solidFill>
                </a:rPr>
                <a:t>                          </a:t>
              </a:r>
              <a:r>
                <a:rPr kumimoji="0" lang="zh-CN" altLang="en-US">
                  <a:solidFill>
                    <a:srgbClr val="000099"/>
                  </a:solidFill>
                  <a:latin typeface="华文新魏" panose="02010800040101010101" pitchFamily="2" charset="-122"/>
                  <a:ea typeface="华文新魏" panose="02010800040101010101" pitchFamily="2" charset="-122"/>
                </a:rPr>
                <a:t>数   据</a:t>
              </a:r>
            </a:p>
          </p:txBody>
        </p:sp>
        <p:sp>
          <p:nvSpPr>
            <p:cNvPr id="55313" name="Line 17">
              <a:extLst>
                <a:ext uri="{FF2B5EF4-FFF2-40B4-BE49-F238E27FC236}">
                  <a16:creationId xmlns:a16="http://schemas.microsoft.com/office/drawing/2014/main" id="{EECA7439-98CE-4039-ACBB-F7946FE483E2}"/>
                </a:ext>
              </a:extLst>
            </p:cNvPr>
            <p:cNvSpPr>
              <a:spLocks noChangeShapeType="1"/>
            </p:cNvSpPr>
            <p:nvPr/>
          </p:nvSpPr>
          <p:spPr bwMode="auto">
            <a:xfrm>
              <a:off x="3656" y="2657"/>
              <a:ext cx="0" cy="3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4" name="Line 18">
              <a:extLst>
                <a:ext uri="{FF2B5EF4-FFF2-40B4-BE49-F238E27FC236}">
                  <a16:creationId xmlns:a16="http://schemas.microsoft.com/office/drawing/2014/main" id="{F680D7E3-F4B2-42A6-810E-16CEF8D9AE45}"/>
                </a:ext>
              </a:extLst>
            </p:cNvPr>
            <p:cNvSpPr>
              <a:spLocks noChangeShapeType="1"/>
            </p:cNvSpPr>
            <p:nvPr/>
          </p:nvSpPr>
          <p:spPr bwMode="auto">
            <a:xfrm>
              <a:off x="4069" y="2657"/>
              <a:ext cx="0" cy="3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5" name="Line 19">
              <a:extLst>
                <a:ext uri="{FF2B5EF4-FFF2-40B4-BE49-F238E27FC236}">
                  <a16:creationId xmlns:a16="http://schemas.microsoft.com/office/drawing/2014/main" id="{055AB08B-0DD9-44FA-B5B1-DF3D55D36888}"/>
                </a:ext>
              </a:extLst>
            </p:cNvPr>
            <p:cNvSpPr>
              <a:spLocks noChangeShapeType="1"/>
            </p:cNvSpPr>
            <p:nvPr/>
          </p:nvSpPr>
          <p:spPr bwMode="auto">
            <a:xfrm>
              <a:off x="4483" y="2657"/>
              <a:ext cx="0" cy="3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6" name="Text Box 20">
              <a:extLst>
                <a:ext uri="{FF2B5EF4-FFF2-40B4-BE49-F238E27FC236}">
                  <a16:creationId xmlns:a16="http://schemas.microsoft.com/office/drawing/2014/main" id="{8C3BF331-43AC-4029-8BB5-ABEF0676C8A2}"/>
                </a:ext>
              </a:extLst>
            </p:cNvPr>
            <p:cNvSpPr txBox="1">
              <a:spLocks noChangeArrowheads="1"/>
            </p:cNvSpPr>
            <p:nvPr/>
          </p:nvSpPr>
          <p:spPr bwMode="auto">
            <a:xfrm>
              <a:off x="3242" y="2317"/>
              <a:ext cx="1654" cy="3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a:solidFill>
                    <a:srgbClr val="000099"/>
                  </a:solidFill>
                </a:rPr>
                <a:t>    4        5        6        7</a:t>
              </a:r>
            </a:p>
          </p:txBody>
        </p:sp>
        <p:sp>
          <p:nvSpPr>
            <p:cNvPr id="55317" name="Text Box 21">
              <a:extLst>
                <a:ext uri="{FF2B5EF4-FFF2-40B4-BE49-F238E27FC236}">
                  <a16:creationId xmlns:a16="http://schemas.microsoft.com/office/drawing/2014/main" id="{89040A99-DA6B-4C50-9637-11C6C83EB4D3}"/>
                </a:ext>
              </a:extLst>
            </p:cNvPr>
            <p:cNvSpPr txBox="1">
              <a:spLocks noChangeArrowheads="1"/>
            </p:cNvSpPr>
            <p:nvPr/>
          </p:nvSpPr>
          <p:spPr bwMode="auto">
            <a:xfrm>
              <a:off x="3249" y="3072"/>
              <a:ext cx="1791" cy="3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a:solidFill>
                    <a:srgbClr val="000099"/>
                  </a:solidFill>
                </a:rPr>
                <a:t>1300  1301  1302  1303</a:t>
              </a:r>
            </a:p>
          </p:txBody>
        </p:sp>
        <p:sp>
          <p:nvSpPr>
            <p:cNvPr id="55318" name="Line 22">
              <a:extLst>
                <a:ext uri="{FF2B5EF4-FFF2-40B4-BE49-F238E27FC236}">
                  <a16:creationId xmlns:a16="http://schemas.microsoft.com/office/drawing/2014/main" id="{4627E588-757E-437C-A148-4832748320A4}"/>
                </a:ext>
              </a:extLst>
            </p:cNvPr>
            <p:cNvSpPr>
              <a:spLocks noChangeShapeType="1"/>
            </p:cNvSpPr>
            <p:nvPr/>
          </p:nvSpPr>
          <p:spPr bwMode="auto">
            <a:xfrm>
              <a:off x="3334" y="2317"/>
              <a:ext cx="0" cy="3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9" name="Text Box 23">
              <a:extLst>
                <a:ext uri="{FF2B5EF4-FFF2-40B4-BE49-F238E27FC236}">
                  <a16:creationId xmlns:a16="http://schemas.microsoft.com/office/drawing/2014/main" id="{060E9ED4-4D8C-4FCE-A956-F0B383DC8EA7}"/>
                </a:ext>
              </a:extLst>
            </p:cNvPr>
            <p:cNvSpPr txBox="1">
              <a:spLocks noChangeArrowheads="1"/>
            </p:cNvSpPr>
            <p:nvPr/>
          </p:nvSpPr>
          <p:spPr bwMode="auto">
            <a:xfrm>
              <a:off x="624" y="2317"/>
              <a:ext cx="551" cy="3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a:solidFill>
                    <a:srgbClr val="000099"/>
                  </a:solidFill>
                </a:rPr>
                <a:t>VCN</a:t>
              </a:r>
            </a:p>
          </p:txBody>
        </p:sp>
        <p:sp>
          <p:nvSpPr>
            <p:cNvPr id="55320" name="Text Box 24">
              <a:extLst>
                <a:ext uri="{FF2B5EF4-FFF2-40B4-BE49-F238E27FC236}">
                  <a16:creationId xmlns:a16="http://schemas.microsoft.com/office/drawing/2014/main" id="{6073F539-4277-4087-A5D2-642CF4F66F52}"/>
                </a:ext>
              </a:extLst>
            </p:cNvPr>
            <p:cNvSpPr txBox="1">
              <a:spLocks noChangeArrowheads="1"/>
            </p:cNvSpPr>
            <p:nvPr/>
          </p:nvSpPr>
          <p:spPr bwMode="auto">
            <a:xfrm>
              <a:off x="624" y="3111"/>
              <a:ext cx="551" cy="3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2000">
                  <a:solidFill>
                    <a:srgbClr val="000099"/>
                  </a:solidFill>
                </a:rPr>
                <a:t>LCN</a:t>
              </a:r>
            </a:p>
          </p:txBody>
        </p:sp>
        <p:sp>
          <p:nvSpPr>
            <p:cNvPr id="55322" name="Line 26">
              <a:extLst>
                <a:ext uri="{FF2B5EF4-FFF2-40B4-BE49-F238E27FC236}">
                  <a16:creationId xmlns:a16="http://schemas.microsoft.com/office/drawing/2014/main" id="{59CC1169-991E-4054-9B1B-1B07514F6703}"/>
                </a:ext>
              </a:extLst>
            </p:cNvPr>
            <p:cNvSpPr>
              <a:spLocks noChangeShapeType="1"/>
            </p:cNvSpPr>
            <p:nvPr/>
          </p:nvSpPr>
          <p:spPr bwMode="auto">
            <a:xfrm>
              <a:off x="3334" y="1296"/>
              <a:ext cx="0" cy="3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3" name="Text Box 27">
              <a:extLst>
                <a:ext uri="{FF2B5EF4-FFF2-40B4-BE49-F238E27FC236}">
                  <a16:creationId xmlns:a16="http://schemas.microsoft.com/office/drawing/2014/main" id="{B846253F-3D00-44CD-B22F-8AA923C3B481}"/>
                </a:ext>
              </a:extLst>
            </p:cNvPr>
            <p:cNvSpPr txBox="1">
              <a:spLocks noChangeArrowheads="1"/>
            </p:cNvSpPr>
            <p:nvPr/>
          </p:nvSpPr>
          <p:spPr bwMode="auto">
            <a:xfrm>
              <a:off x="2645" y="1636"/>
              <a:ext cx="1867" cy="4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kumimoji="0" lang="en-US" altLang="zh-CN" sz="2000">
                  <a:solidFill>
                    <a:srgbClr val="000099"/>
                  </a:solidFill>
                </a:rPr>
                <a:t>  0                  1278         4</a:t>
              </a:r>
            </a:p>
            <a:p>
              <a:pPr eaLnBrk="0" hangingPunct="0"/>
              <a:r>
                <a:rPr kumimoji="0" lang="en-US" altLang="zh-CN" sz="2000">
                  <a:solidFill>
                    <a:srgbClr val="000099"/>
                  </a:solidFill>
                </a:rPr>
                <a:t>  4                  1300         4</a:t>
              </a:r>
            </a:p>
          </p:txBody>
        </p:sp>
        <p:sp>
          <p:nvSpPr>
            <p:cNvPr id="55324" name="Line 28">
              <a:extLst>
                <a:ext uri="{FF2B5EF4-FFF2-40B4-BE49-F238E27FC236}">
                  <a16:creationId xmlns:a16="http://schemas.microsoft.com/office/drawing/2014/main" id="{7A73347D-4E9E-4D5C-8371-5E4E3CD6D72E}"/>
                </a:ext>
              </a:extLst>
            </p:cNvPr>
            <p:cNvSpPr>
              <a:spLocks noChangeShapeType="1"/>
            </p:cNvSpPr>
            <p:nvPr/>
          </p:nvSpPr>
          <p:spPr bwMode="auto">
            <a:xfrm>
              <a:off x="2645" y="1636"/>
              <a:ext cx="192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5" name="Line 29">
              <a:extLst>
                <a:ext uri="{FF2B5EF4-FFF2-40B4-BE49-F238E27FC236}">
                  <a16:creationId xmlns:a16="http://schemas.microsoft.com/office/drawing/2014/main" id="{620B496E-154E-4FA7-9AAC-437282892D6D}"/>
                </a:ext>
              </a:extLst>
            </p:cNvPr>
            <p:cNvSpPr>
              <a:spLocks noChangeShapeType="1"/>
            </p:cNvSpPr>
            <p:nvPr/>
          </p:nvSpPr>
          <p:spPr bwMode="auto">
            <a:xfrm>
              <a:off x="2507" y="1636"/>
              <a:ext cx="0" cy="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6" name="Line 30">
              <a:extLst>
                <a:ext uri="{FF2B5EF4-FFF2-40B4-BE49-F238E27FC236}">
                  <a16:creationId xmlns:a16="http://schemas.microsoft.com/office/drawing/2014/main" id="{5E594793-EB42-4BB9-8654-52741BF210F1}"/>
                </a:ext>
              </a:extLst>
            </p:cNvPr>
            <p:cNvSpPr>
              <a:spLocks noChangeShapeType="1"/>
            </p:cNvSpPr>
            <p:nvPr/>
          </p:nvSpPr>
          <p:spPr bwMode="auto">
            <a:xfrm>
              <a:off x="2507" y="2090"/>
              <a:ext cx="206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7" name="Line 31">
              <a:extLst>
                <a:ext uri="{FF2B5EF4-FFF2-40B4-BE49-F238E27FC236}">
                  <a16:creationId xmlns:a16="http://schemas.microsoft.com/office/drawing/2014/main" id="{B03219E4-FD0E-464C-AADC-872F53260499}"/>
                </a:ext>
              </a:extLst>
            </p:cNvPr>
            <p:cNvSpPr>
              <a:spLocks noChangeShapeType="1"/>
            </p:cNvSpPr>
            <p:nvPr/>
          </p:nvSpPr>
          <p:spPr bwMode="auto">
            <a:xfrm>
              <a:off x="4574" y="1636"/>
              <a:ext cx="0" cy="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8" name="Line 32">
              <a:extLst>
                <a:ext uri="{FF2B5EF4-FFF2-40B4-BE49-F238E27FC236}">
                  <a16:creationId xmlns:a16="http://schemas.microsoft.com/office/drawing/2014/main" id="{1E0F4BDE-4EF6-4AC9-B336-6AA040701ED0}"/>
                </a:ext>
              </a:extLst>
            </p:cNvPr>
            <p:cNvSpPr>
              <a:spLocks noChangeShapeType="1"/>
            </p:cNvSpPr>
            <p:nvPr/>
          </p:nvSpPr>
          <p:spPr bwMode="auto">
            <a:xfrm>
              <a:off x="2507" y="1863"/>
              <a:ext cx="206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9" name="Line 33">
              <a:extLst>
                <a:ext uri="{FF2B5EF4-FFF2-40B4-BE49-F238E27FC236}">
                  <a16:creationId xmlns:a16="http://schemas.microsoft.com/office/drawing/2014/main" id="{C037290D-E77B-4E6D-9E0A-574027F82AE5}"/>
                </a:ext>
              </a:extLst>
            </p:cNvPr>
            <p:cNvSpPr>
              <a:spLocks noChangeShapeType="1"/>
            </p:cNvSpPr>
            <p:nvPr/>
          </p:nvSpPr>
          <p:spPr bwMode="auto">
            <a:xfrm>
              <a:off x="3334" y="1636"/>
              <a:ext cx="0" cy="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0" name="Line 34">
              <a:extLst>
                <a:ext uri="{FF2B5EF4-FFF2-40B4-BE49-F238E27FC236}">
                  <a16:creationId xmlns:a16="http://schemas.microsoft.com/office/drawing/2014/main" id="{CD7A47CC-9501-45F5-AA06-D8F941F90BB9}"/>
                </a:ext>
              </a:extLst>
            </p:cNvPr>
            <p:cNvSpPr>
              <a:spLocks noChangeShapeType="1"/>
            </p:cNvSpPr>
            <p:nvPr/>
          </p:nvSpPr>
          <p:spPr bwMode="auto">
            <a:xfrm>
              <a:off x="4023" y="1636"/>
              <a:ext cx="0" cy="4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1" name="Line 35">
              <a:extLst>
                <a:ext uri="{FF2B5EF4-FFF2-40B4-BE49-F238E27FC236}">
                  <a16:creationId xmlns:a16="http://schemas.microsoft.com/office/drawing/2014/main" id="{099E3018-EAC0-4A19-AC20-D0D562E8E666}"/>
                </a:ext>
              </a:extLst>
            </p:cNvPr>
            <p:cNvSpPr>
              <a:spLocks noChangeShapeType="1"/>
            </p:cNvSpPr>
            <p:nvPr/>
          </p:nvSpPr>
          <p:spPr bwMode="auto">
            <a:xfrm>
              <a:off x="1267" y="1750"/>
              <a:ext cx="12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2" name="Line 36">
              <a:extLst>
                <a:ext uri="{FF2B5EF4-FFF2-40B4-BE49-F238E27FC236}">
                  <a16:creationId xmlns:a16="http://schemas.microsoft.com/office/drawing/2014/main" id="{B64E5755-DE2C-4910-AD4E-C7800A74A31A}"/>
                </a:ext>
              </a:extLst>
            </p:cNvPr>
            <p:cNvSpPr>
              <a:spLocks noChangeShapeType="1"/>
            </p:cNvSpPr>
            <p:nvPr/>
          </p:nvSpPr>
          <p:spPr bwMode="auto">
            <a:xfrm>
              <a:off x="1267" y="1750"/>
              <a:ext cx="0" cy="9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33" name="Line 37">
              <a:extLst>
                <a:ext uri="{FF2B5EF4-FFF2-40B4-BE49-F238E27FC236}">
                  <a16:creationId xmlns:a16="http://schemas.microsoft.com/office/drawing/2014/main" id="{C4F70811-2FCD-4C67-BE16-095E7009C557}"/>
                </a:ext>
              </a:extLst>
            </p:cNvPr>
            <p:cNvSpPr>
              <a:spLocks noChangeShapeType="1"/>
            </p:cNvSpPr>
            <p:nvPr/>
          </p:nvSpPr>
          <p:spPr bwMode="auto">
            <a:xfrm>
              <a:off x="2232" y="1977"/>
              <a:ext cx="2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4" name="Line 38">
              <a:extLst>
                <a:ext uri="{FF2B5EF4-FFF2-40B4-BE49-F238E27FC236}">
                  <a16:creationId xmlns:a16="http://schemas.microsoft.com/office/drawing/2014/main" id="{F6A44D4D-EADE-4FFC-9F2B-5E99908C6344}"/>
                </a:ext>
              </a:extLst>
            </p:cNvPr>
            <p:cNvSpPr>
              <a:spLocks noChangeShapeType="1"/>
            </p:cNvSpPr>
            <p:nvPr/>
          </p:nvSpPr>
          <p:spPr bwMode="auto">
            <a:xfrm>
              <a:off x="2232" y="2317"/>
              <a:ext cx="110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5" name="Line 39">
              <a:extLst>
                <a:ext uri="{FF2B5EF4-FFF2-40B4-BE49-F238E27FC236}">
                  <a16:creationId xmlns:a16="http://schemas.microsoft.com/office/drawing/2014/main" id="{F9B18E87-352B-47E1-A678-EA694B7C53F2}"/>
                </a:ext>
              </a:extLst>
            </p:cNvPr>
            <p:cNvSpPr>
              <a:spLocks noChangeShapeType="1"/>
            </p:cNvSpPr>
            <p:nvPr/>
          </p:nvSpPr>
          <p:spPr bwMode="auto">
            <a:xfrm>
              <a:off x="2232" y="1977"/>
              <a:ext cx="0" cy="3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A54DEA45-3735-4137-A62D-7D11CACB60B2}"/>
              </a:ext>
            </a:extLst>
          </p:cNvPr>
          <p:cNvSpPr>
            <a:spLocks noGrp="1" noChangeArrowheads="1"/>
          </p:cNvSpPr>
          <p:nvPr>
            <p:ph type="title"/>
          </p:nvPr>
        </p:nvSpPr>
        <p:spPr>
          <a:xfrm>
            <a:off x="457200" y="533400"/>
            <a:ext cx="7772400" cy="1143000"/>
          </a:xfrm>
        </p:spPr>
        <p:txBody>
          <a:bodyPr/>
          <a:lstStyle/>
          <a:p>
            <a:r>
              <a:rPr lang="en-US" altLang="zh-CN" sz="4800">
                <a:latin typeface="华文新魏" panose="02010800040101010101" pitchFamily="2" charset="-122"/>
                <a:ea typeface="华文新魏" panose="02010800040101010101" pitchFamily="2" charset="-122"/>
              </a:rPr>
              <a:t>4 </a:t>
            </a:r>
            <a:r>
              <a:rPr lang="zh-CN" altLang="en-US" sz="4800">
                <a:latin typeface="华文新魏" panose="02010800040101010101" pitchFamily="2" charset="-122"/>
                <a:ea typeface="华文新魏" panose="02010800040101010101" pitchFamily="2" charset="-122"/>
              </a:rPr>
              <a:t>文件目录</a:t>
            </a:r>
            <a:r>
              <a:rPr lang="en-US" altLang="zh-CN" sz="4800">
                <a:latin typeface="华文新魏" panose="02010800040101010101" pitchFamily="2" charset="-122"/>
                <a:ea typeface="华文新魏" panose="02010800040101010101" pitchFamily="2" charset="-122"/>
              </a:rPr>
              <a:t>(1)</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56323" name="Rectangle 3">
            <a:extLst>
              <a:ext uri="{FF2B5EF4-FFF2-40B4-BE49-F238E27FC236}">
                <a16:creationId xmlns:a16="http://schemas.microsoft.com/office/drawing/2014/main" id="{C5A5FE46-DAC0-4A70-83FE-01865AB81AD2}"/>
              </a:ext>
            </a:extLst>
          </p:cNvPr>
          <p:cNvSpPr>
            <a:spLocks noGrp="1" noChangeArrowheads="1"/>
          </p:cNvSpPr>
          <p:nvPr>
            <p:ph type="body" idx="1"/>
          </p:nvPr>
        </p:nvSpPr>
        <p:spPr>
          <a:xfrm>
            <a:off x="685800" y="1066800"/>
            <a:ext cx="8001000" cy="5791200"/>
          </a:xfrm>
        </p:spPr>
        <p:txBody>
          <a:bodyPr/>
          <a:lstStyle/>
          <a:p>
            <a:r>
              <a:rPr lang="en-US" altLang="zh-CN" sz="2800">
                <a:latin typeface="华文新魏" panose="02010800040101010101" pitchFamily="2" charset="-122"/>
                <a:ea typeface="华文新魏" panose="02010800040101010101" pitchFamily="2" charset="-122"/>
              </a:rPr>
              <a:t>NTFS</a:t>
            </a:r>
            <a:r>
              <a:rPr lang="zh-CN" altLang="en-US" sz="2800">
                <a:latin typeface="华文新魏" panose="02010800040101010101" pitchFamily="2" charset="-122"/>
                <a:ea typeface="华文新魏" panose="02010800040101010101" pitchFamily="2" charset="-122"/>
              </a:rPr>
              <a:t>系统中，文件目录仅仅是文件名的一个索引。</a:t>
            </a:r>
            <a:r>
              <a:rPr lang="en-US" altLang="zh-CN" sz="2800">
                <a:latin typeface="华文新魏" panose="02010800040101010101" pitchFamily="2" charset="-122"/>
                <a:ea typeface="华文新魏" panose="02010800040101010101" pitchFamily="2" charset="-122"/>
              </a:rPr>
              <a:t>NTFS</a:t>
            </a:r>
            <a:r>
              <a:rPr lang="zh-CN" altLang="en-US" sz="2800">
                <a:latin typeface="华文新魏" panose="02010800040101010101" pitchFamily="2" charset="-122"/>
                <a:ea typeface="华文新魏" panose="02010800040101010101" pitchFamily="2" charset="-122"/>
              </a:rPr>
              <a:t>使用了一种特殊的方式把文件名组织起来，以便于快速访问。</a:t>
            </a:r>
          </a:p>
          <a:p>
            <a:r>
              <a:rPr lang="zh-CN" altLang="en-US" sz="2800">
                <a:latin typeface="华文新魏" panose="02010800040101010101" pitchFamily="2" charset="-122"/>
                <a:ea typeface="华文新魏" panose="02010800040101010101" pitchFamily="2" charset="-122"/>
              </a:rPr>
              <a:t>当创建一个目录时，</a:t>
            </a:r>
            <a:r>
              <a:rPr lang="en-US" altLang="zh-CN" sz="2800">
                <a:latin typeface="华文新魏" panose="02010800040101010101" pitchFamily="2" charset="-122"/>
                <a:ea typeface="华文新魏" panose="02010800040101010101" pitchFamily="2" charset="-122"/>
              </a:rPr>
              <a:t>NTFS</a:t>
            </a:r>
            <a:r>
              <a:rPr lang="zh-CN" altLang="en-US" sz="2800">
                <a:latin typeface="华文新魏" panose="02010800040101010101" pitchFamily="2" charset="-122"/>
                <a:ea typeface="华文新魏" panose="02010800040101010101" pitchFamily="2" charset="-122"/>
              </a:rPr>
              <a:t>必须</a:t>
            </a:r>
            <a:r>
              <a:rPr lang="zh-CN" altLang="en-US" sz="2800">
                <a:ea typeface="华文新魏" panose="02010800040101010101" pitchFamily="2" charset="-122"/>
              </a:rPr>
              <a:t>对目录中的文件名属性进行索引。</a:t>
            </a:r>
          </a:p>
          <a:p>
            <a:r>
              <a:rPr lang="zh-CN" altLang="en-US">
                <a:latin typeface="华文新魏" panose="02010800040101010101" pitchFamily="2" charset="-122"/>
                <a:ea typeface="华文新魏" panose="02010800040101010101" pitchFamily="2" charset="-122"/>
              </a:rPr>
              <a:t>小目录的</a:t>
            </a:r>
            <a:r>
              <a:rPr lang="en-US" altLang="zh-CN">
                <a:latin typeface="华文新魏" panose="02010800040101010101" pitchFamily="2" charset="-122"/>
                <a:ea typeface="华文新魏" panose="02010800040101010101" pitchFamily="2" charset="-122"/>
              </a:rPr>
              <a:t>MFT</a:t>
            </a:r>
            <a:r>
              <a:rPr lang="zh-CN" altLang="en-US">
                <a:latin typeface="华文新魏" panose="02010800040101010101" pitchFamily="2" charset="-122"/>
                <a:ea typeface="华文新魏" panose="02010800040101010101" pitchFamily="2" charset="-122"/>
              </a:rPr>
              <a:t>记录</a:t>
            </a:r>
          </a:p>
          <a:p>
            <a:endParaRPr lang="zh-CN" altLang="en-US" sz="2800">
              <a:ea typeface="华文新魏" panose="02010800040101010101" pitchFamily="2" charset="-122"/>
            </a:endParaRPr>
          </a:p>
          <a:p>
            <a:endParaRPr lang="zh-CN" altLang="en-US" sz="4000">
              <a:ea typeface="华文新魏" panose="02010800040101010101" pitchFamily="2" charset="-122"/>
            </a:endParaRPr>
          </a:p>
        </p:txBody>
      </p:sp>
      <p:grpSp>
        <p:nvGrpSpPr>
          <p:cNvPr id="56333" name="Group 13">
            <a:extLst>
              <a:ext uri="{FF2B5EF4-FFF2-40B4-BE49-F238E27FC236}">
                <a16:creationId xmlns:a16="http://schemas.microsoft.com/office/drawing/2014/main" id="{8671F00D-449B-4725-B8C0-2D443ADF8D4D}"/>
              </a:ext>
            </a:extLst>
          </p:cNvPr>
          <p:cNvGrpSpPr>
            <a:grpSpLocks/>
          </p:cNvGrpSpPr>
          <p:nvPr/>
        </p:nvGrpSpPr>
        <p:grpSpPr bwMode="auto">
          <a:xfrm>
            <a:off x="1143000" y="4267200"/>
            <a:ext cx="7315200" cy="2133600"/>
            <a:chOff x="1152" y="1200"/>
            <a:chExt cx="3744" cy="1344"/>
          </a:xfrm>
        </p:grpSpPr>
        <p:sp>
          <p:nvSpPr>
            <p:cNvPr id="56334" name="Text Box 14">
              <a:extLst>
                <a:ext uri="{FF2B5EF4-FFF2-40B4-BE49-F238E27FC236}">
                  <a16:creationId xmlns:a16="http://schemas.microsoft.com/office/drawing/2014/main" id="{3DDBA230-3D81-4F02-9792-C0FD5BBA17FD}"/>
                </a:ext>
              </a:extLst>
            </p:cNvPr>
            <p:cNvSpPr txBox="1">
              <a:spLocks noChangeArrowheads="1"/>
            </p:cNvSpPr>
            <p:nvPr/>
          </p:nvSpPr>
          <p:spPr bwMode="auto">
            <a:xfrm>
              <a:off x="1152" y="1200"/>
              <a:ext cx="3744" cy="132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99"/>
                  </a:solidFill>
                  <a:latin typeface="华文新魏" panose="02010800040101010101" pitchFamily="2" charset="-122"/>
                  <a:ea typeface="华文新魏" panose="02010800040101010101" pitchFamily="2" charset="-122"/>
                </a:rPr>
                <a:t>                                                  </a:t>
              </a:r>
              <a:r>
                <a:rPr lang="zh-CN" altLang="en-US">
                  <a:solidFill>
                    <a:srgbClr val="000099"/>
                  </a:solidFill>
                  <a:latin typeface="华文新魏" panose="02010800040101010101" pitchFamily="2" charset="-122"/>
                  <a:ea typeface="华文新魏" panose="02010800040101010101" pitchFamily="2" charset="-122"/>
                </a:rPr>
                <a:t>文件索引</a:t>
              </a:r>
            </a:p>
            <a:p>
              <a:pPr>
                <a:spcBef>
                  <a:spcPct val="50000"/>
                </a:spcBef>
              </a:pPr>
              <a:r>
                <a:rPr lang="zh-CN" altLang="en-US">
                  <a:solidFill>
                    <a:srgbClr val="000099"/>
                  </a:solidFill>
                  <a:latin typeface="华文新魏" panose="02010800040101010101" pitchFamily="2" charset="-122"/>
                  <a:ea typeface="华文新魏" panose="02010800040101010101" pitchFamily="2" charset="-122"/>
                </a:rPr>
                <a:t> 标准信息      文件名                                                      空 </a:t>
              </a:r>
            </a:p>
            <a:p>
              <a:pPr>
                <a:spcBef>
                  <a:spcPct val="50000"/>
                </a:spcBef>
              </a:pPr>
              <a:r>
                <a:rPr lang="zh-CN" altLang="en-US">
                  <a:solidFill>
                    <a:srgbClr val="000099"/>
                  </a:solidFill>
                </a:rPr>
                <a:t>                                        </a:t>
              </a:r>
              <a:r>
                <a:rPr lang="zh-CN" altLang="en-US">
                  <a:solidFill>
                    <a:srgbClr val="000099"/>
                  </a:solidFill>
                  <a:latin typeface="华文新魏" panose="02010800040101010101" pitchFamily="2" charset="-122"/>
                  <a:ea typeface="华文新魏" panose="02010800040101010101" pitchFamily="2" charset="-122"/>
                </a:rPr>
                <a:t>文件</a:t>
              </a:r>
              <a:r>
                <a:rPr lang="en-US" altLang="zh-CN">
                  <a:solidFill>
                    <a:srgbClr val="000099"/>
                  </a:solidFill>
                  <a:latin typeface="华文新魏" panose="02010800040101010101" pitchFamily="2" charset="-122"/>
                  <a:ea typeface="华文新魏" panose="02010800040101010101" pitchFamily="2" charset="-122"/>
                </a:rPr>
                <a:t>1     </a:t>
              </a:r>
              <a:r>
                <a:rPr lang="zh-CN" altLang="en-US">
                  <a:solidFill>
                    <a:srgbClr val="000099"/>
                  </a:solidFill>
                  <a:latin typeface="华文新魏" panose="02010800040101010101" pitchFamily="2" charset="-122"/>
                  <a:ea typeface="华文新魏" panose="02010800040101010101" pitchFamily="2" charset="-122"/>
                </a:rPr>
                <a:t>文件</a:t>
              </a:r>
              <a:r>
                <a:rPr lang="en-US" altLang="zh-CN">
                  <a:solidFill>
                    <a:srgbClr val="000099"/>
                  </a:solidFill>
                  <a:latin typeface="华文新魏" panose="02010800040101010101" pitchFamily="2" charset="-122"/>
                  <a:ea typeface="华文新魏" panose="02010800040101010101" pitchFamily="2" charset="-122"/>
                </a:rPr>
                <a:t>2      </a:t>
              </a:r>
              <a:r>
                <a:rPr lang="zh-CN" altLang="en-US">
                  <a:solidFill>
                    <a:srgbClr val="000099"/>
                  </a:solidFill>
                  <a:latin typeface="华文新魏" panose="02010800040101010101" pitchFamily="2" charset="-122"/>
                  <a:ea typeface="华文新魏" panose="02010800040101010101" pitchFamily="2" charset="-122"/>
                </a:rPr>
                <a:t>文件</a:t>
              </a:r>
              <a:r>
                <a:rPr lang="en-US" altLang="zh-CN">
                  <a:solidFill>
                    <a:srgbClr val="000099"/>
                  </a:solidFill>
                  <a:latin typeface="华文新魏" panose="02010800040101010101" pitchFamily="2" charset="-122"/>
                  <a:ea typeface="华文新魏" panose="02010800040101010101" pitchFamily="2" charset="-122"/>
                </a:rPr>
                <a:t>3</a:t>
              </a:r>
            </a:p>
            <a:p>
              <a:pPr>
                <a:spcBef>
                  <a:spcPct val="50000"/>
                </a:spcBef>
              </a:pPr>
              <a:r>
                <a:rPr lang="en-US" altLang="zh-CN">
                  <a:solidFill>
                    <a:srgbClr val="000099"/>
                  </a:solidFill>
                  <a:latin typeface="华文新魏" panose="02010800040101010101" pitchFamily="2" charset="-122"/>
                  <a:ea typeface="华文新魏" panose="02010800040101010101" pitchFamily="2" charset="-122"/>
                </a:rPr>
                <a:t>                             </a:t>
              </a:r>
            </a:p>
          </p:txBody>
        </p:sp>
        <p:sp>
          <p:nvSpPr>
            <p:cNvPr id="56335" name="Line 15">
              <a:extLst>
                <a:ext uri="{FF2B5EF4-FFF2-40B4-BE49-F238E27FC236}">
                  <a16:creationId xmlns:a16="http://schemas.microsoft.com/office/drawing/2014/main" id="{2584A517-5AB0-4E79-AEF7-52DD1AEF070C}"/>
                </a:ext>
              </a:extLst>
            </p:cNvPr>
            <p:cNvSpPr>
              <a:spLocks noChangeShapeType="1"/>
            </p:cNvSpPr>
            <p:nvPr/>
          </p:nvSpPr>
          <p:spPr bwMode="auto">
            <a:xfrm>
              <a:off x="2016" y="1200"/>
              <a:ext cx="0" cy="1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6" name="Line 16">
              <a:extLst>
                <a:ext uri="{FF2B5EF4-FFF2-40B4-BE49-F238E27FC236}">
                  <a16:creationId xmlns:a16="http://schemas.microsoft.com/office/drawing/2014/main" id="{AE15BDE2-0E07-4E5D-88B8-718FA983073E}"/>
                </a:ext>
              </a:extLst>
            </p:cNvPr>
            <p:cNvSpPr>
              <a:spLocks noChangeShapeType="1"/>
            </p:cNvSpPr>
            <p:nvPr/>
          </p:nvSpPr>
          <p:spPr bwMode="auto">
            <a:xfrm>
              <a:off x="2736" y="1200"/>
              <a:ext cx="0" cy="1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7" name="Line 17">
              <a:extLst>
                <a:ext uri="{FF2B5EF4-FFF2-40B4-BE49-F238E27FC236}">
                  <a16:creationId xmlns:a16="http://schemas.microsoft.com/office/drawing/2014/main" id="{BA62921D-559E-4438-8D13-B18ED1090820}"/>
                </a:ext>
              </a:extLst>
            </p:cNvPr>
            <p:cNvSpPr>
              <a:spLocks noChangeShapeType="1"/>
            </p:cNvSpPr>
            <p:nvPr/>
          </p:nvSpPr>
          <p:spPr bwMode="auto">
            <a:xfrm>
              <a:off x="4560" y="1200"/>
              <a:ext cx="0" cy="1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8" name="Line 18">
              <a:extLst>
                <a:ext uri="{FF2B5EF4-FFF2-40B4-BE49-F238E27FC236}">
                  <a16:creationId xmlns:a16="http://schemas.microsoft.com/office/drawing/2014/main" id="{CEA89B55-80C8-4221-98CE-413B07461336}"/>
                </a:ext>
              </a:extLst>
            </p:cNvPr>
            <p:cNvSpPr>
              <a:spLocks noChangeShapeType="1"/>
            </p:cNvSpPr>
            <p:nvPr/>
          </p:nvSpPr>
          <p:spPr bwMode="auto">
            <a:xfrm>
              <a:off x="2736" y="1536"/>
              <a:ext cx="18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9" name="Line 19">
              <a:extLst>
                <a:ext uri="{FF2B5EF4-FFF2-40B4-BE49-F238E27FC236}">
                  <a16:creationId xmlns:a16="http://schemas.microsoft.com/office/drawing/2014/main" id="{E778E686-96D5-40A0-9E59-77D87FC8BC12}"/>
                </a:ext>
              </a:extLst>
            </p:cNvPr>
            <p:cNvSpPr>
              <a:spLocks noChangeShapeType="1"/>
            </p:cNvSpPr>
            <p:nvPr/>
          </p:nvSpPr>
          <p:spPr bwMode="auto">
            <a:xfrm>
              <a:off x="3264" y="1536"/>
              <a:ext cx="0"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40" name="Line 20">
              <a:extLst>
                <a:ext uri="{FF2B5EF4-FFF2-40B4-BE49-F238E27FC236}">
                  <a16:creationId xmlns:a16="http://schemas.microsoft.com/office/drawing/2014/main" id="{24ACF9B9-927A-4050-A193-FAD7C3089DAB}"/>
                </a:ext>
              </a:extLst>
            </p:cNvPr>
            <p:cNvSpPr>
              <a:spLocks noChangeShapeType="1"/>
            </p:cNvSpPr>
            <p:nvPr/>
          </p:nvSpPr>
          <p:spPr bwMode="auto">
            <a:xfrm>
              <a:off x="3840" y="1536"/>
              <a:ext cx="0"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10FB6856-1017-4035-8F71-7114BBCD90D8}"/>
              </a:ext>
            </a:extLst>
          </p:cNvPr>
          <p:cNvSpPr>
            <a:spLocks noGrp="1" noChangeArrowheads="1"/>
          </p:cNvSpPr>
          <p:nvPr>
            <p:ph type="title"/>
          </p:nvPr>
        </p:nvSpPr>
        <p:spPr/>
        <p:txBody>
          <a:bodyPr/>
          <a:lstStyle/>
          <a:p>
            <a:r>
              <a:rPr lang="zh-CN" altLang="en-US" sz="4800">
                <a:latin typeface="华文新魏" panose="02010800040101010101" pitchFamily="2" charset="-122"/>
                <a:ea typeface="华文新魏" panose="02010800040101010101" pitchFamily="2" charset="-122"/>
              </a:rPr>
              <a:t>文件目录</a:t>
            </a:r>
            <a:r>
              <a:rPr lang="en-US" altLang="zh-CN" sz="5400">
                <a:latin typeface="华文新魏" panose="02010800040101010101" pitchFamily="2" charset="-122"/>
                <a:ea typeface="华文新魏" panose="02010800040101010101" pitchFamily="2" charset="-122"/>
              </a:rPr>
              <a:t>(2)</a:t>
            </a:r>
            <a:br>
              <a:rPr lang="en-US" altLang="zh-CN" sz="5400">
                <a:latin typeface="华文新魏" panose="02010800040101010101" pitchFamily="2" charset="-122"/>
                <a:ea typeface="华文新魏" panose="02010800040101010101" pitchFamily="2" charset="-122"/>
              </a:rPr>
            </a:br>
            <a:endParaRPr lang="en-US" altLang="zh-CN" sz="5400">
              <a:latin typeface="华文新魏" panose="02010800040101010101" pitchFamily="2" charset="-122"/>
              <a:ea typeface="华文新魏" panose="02010800040101010101" pitchFamily="2" charset="-122"/>
            </a:endParaRPr>
          </a:p>
        </p:txBody>
      </p:sp>
      <p:sp>
        <p:nvSpPr>
          <p:cNvPr id="58371" name="Rectangle 3">
            <a:extLst>
              <a:ext uri="{FF2B5EF4-FFF2-40B4-BE49-F238E27FC236}">
                <a16:creationId xmlns:a16="http://schemas.microsoft.com/office/drawing/2014/main" id="{83E1487B-929E-4093-9F2F-D6C6A043D08C}"/>
              </a:ext>
            </a:extLst>
          </p:cNvPr>
          <p:cNvSpPr>
            <a:spLocks noGrp="1" noChangeArrowheads="1"/>
          </p:cNvSpPr>
          <p:nvPr>
            <p:ph type="body" idx="1"/>
          </p:nvPr>
        </p:nvSpPr>
        <p:spPr>
          <a:xfrm>
            <a:off x="685800" y="1371600"/>
            <a:ext cx="8001000" cy="5029200"/>
          </a:xfrm>
        </p:spPr>
        <p:txBody>
          <a:bodyPr/>
          <a:lstStyle/>
          <a:p>
            <a:pPr>
              <a:buFontTx/>
              <a:buNone/>
            </a:pPr>
            <a:r>
              <a:rPr lang="en-US" altLang="zh-CN" sz="4000">
                <a:ea typeface="华文新魏" panose="02010800040101010101" pitchFamily="2" charset="-122"/>
              </a:rPr>
              <a:t>   </a:t>
            </a:r>
          </a:p>
        </p:txBody>
      </p:sp>
      <p:sp>
        <p:nvSpPr>
          <p:cNvPr id="58390" name="Text Box 22">
            <a:extLst>
              <a:ext uri="{FF2B5EF4-FFF2-40B4-BE49-F238E27FC236}">
                <a16:creationId xmlns:a16="http://schemas.microsoft.com/office/drawing/2014/main" id="{7C083B2A-444F-43FA-B13F-E40E7A094054}"/>
              </a:ext>
            </a:extLst>
          </p:cNvPr>
          <p:cNvSpPr txBox="1">
            <a:spLocks noChangeArrowheads="1"/>
          </p:cNvSpPr>
          <p:nvPr/>
        </p:nvSpPr>
        <p:spPr bwMode="auto">
          <a:xfrm>
            <a:off x="2743200" y="1219200"/>
            <a:ext cx="3733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kumimoji="0" lang="zh-CN" altLang="en-US" sz="3200">
                <a:solidFill>
                  <a:srgbClr val="6600CC"/>
                </a:solidFill>
                <a:latin typeface="华文新魏" panose="02010800040101010101" pitchFamily="2" charset="-122"/>
                <a:ea typeface="华文新魏" panose="02010800040101010101" pitchFamily="2" charset="-122"/>
              </a:rPr>
              <a:t>大目录的</a:t>
            </a:r>
            <a:r>
              <a:rPr kumimoji="0" lang="en-US" altLang="zh-CN" sz="3200">
                <a:solidFill>
                  <a:srgbClr val="6600CC"/>
                </a:solidFill>
                <a:latin typeface="华文新魏" panose="02010800040101010101" pitchFamily="2" charset="-122"/>
                <a:ea typeface="华文新魏" panose="02010800040101010101" pitchFamily="2" charset="-122"/>
              </a:rPr>
              <a:t>MFT</a:t>
            </a:r>
            <a:r>
              <a:rPr kumimoji="0" lang="zh-CN" altLang="en-US" sz="3200">
                <a:solidFill>
                  <a:srgbClr val="6600CC"/>
                </a:solidFill>
                <a:latin typeface="华文新魏" panose="02010800040101010101" pitchFamily="2" charset="-122"/>
                <a:ea typeface="华文新魏" panose="02010800040101010101" pitchFamily="2" charset="-122"/>
              </a:rPr>
              <a:t>记录</a:t>
            </a:r>
          </a:p>
          <a:p>
            <a:pPr algn="just" eaLnBrk="0" hangingPunct="0"/>
            <a:endParaRPr kumimoji="0" lang="zh-CN" altLang="en-US" sz="3200">
              <a:solidFill>
                <a:srgbClr val="6600CC"/>
              </a:solidFill>
              <a:latin typeface="华文新魏" panose="02010800040101010101" pitchFamily="2" charset="-122"/>
              <a:ea typeface="华文新魏" panose="02010800040101010101" pitchFamily="2" charset="-122"/>
            </a:endParaRPr>
          </a:p>
        </p:txBody>
      </p:sp>
      <p:grpSp>
        <p:nvGrpSpPr>
          <p:cNvPr id="58392" name="Group 24">
            <a:extLst>
              <a:ext uri="{FF2B5EF4-FFF2-40B4-BE49-F238E27FC236}">
                <a16:creationId xmlns:a16="http://schemas.microsoft.com/office/drawing/2014/main" id="{B419C461-8E0E-4282-9FFB-724348ECC121}"/>
              </a:ext>
            </a:extLst>
          </p:cNvPr>
          <p:cNvGrpSpPr>
            <a:grpSpLocks/>
          </p:cNvGrpSpPr>
          <p:nvPr/>
        </p:nvGrpSpPr>
        <p:grpSpPr bwMode="auto">
          <a:xfrm>
            <a:off x="838200" y="1905000"/>
            <a:ext cx="6629400" cy="3276600"/>
            <a:chOff x="528" y="1200"/>
            <a:chExt cx="4176" cy="2064"/>
          </a:xfrm>
        </p:grpSpPr>
        <p:sp>
          <p:nvSpPr>
            <p:cNvPr id="58373" name="Text Box 5">
              <a:extLst>
                <a:ext uri="{FF2B5EF4-FFF2-40B4-BE49-F238E27FC236}">
                  <a16:creationId xmlns:a16="http://schemas.microsoft.com/office/drawing/2014/main" id="{BF66A874-39A8-4136-B7D0-BA12A507F0AB}"/>
                </a:ext>
              </a:extLst>
            </p:cNvPr>
            <p:cNvSpPr txBox="1">
              <a:spLocks noChangeArrowheads="1"/>
            </p:cNvSpPr>
            <p:nvPr/>
          </p:nvSpPr>
          <p:spPr bwMode="auto">
            <a:xfrm>
              <a:off x="964" y="1200"/>
              <a:ext cx="3740" cy="1079"/>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algn="just" eaLnBrk="0" hangingPunct="0"/>
              <a:r>
                <a:rPr kumimoji="0" lang="en-US" altLang="zh-CN" sz="1000">
                  <a:solidFill>
                    <a:srgbClr val="000099"/>
                  </a:solidFill>
                </a:rPr>
                <a:t>                                                                          </a:t>
              </a:r>
              <a:r>
                <a:rPr kumimoji="0" lang="zh-CN" altLang="en-US">
                  <a:solidFill>
                    <a:srgbClr val="000099"/>
                  </a:solidFill>
                  <a:ea typeface="华文新魏" panose="02010800040101010101" pitchFamily="2" charset="-122"/>
                </a:rPr>
                <a:t>索引根</a:t>
              </a:r>
            </a:p>
            <a:p>
              <a:pPr algn="just" eaLnBrk="0" hangingPunct="0"/>
              <a:r>
                <a:rPr kumimoji="0" lang="zh-CN" altLang="en-US" sz="2000">
                  <a:solidFill>
                    <a:srgbClr val="000099"/>
                  </a:solidFill>
                  <a:ea typeface="华文新魏" panose="02010800040101010101" pitchFamily="2" charset="-122"/>
                </a:rPr>
                <a:t>标准信息文件名</a:t>
              </a:r>
              <a:r>
                <a:rPr kumimoji="0" lang="zh-CN" altLang="en-US" sz="1000">
                  <a:solidFill>
                    <a:srgbClr val="000099"/>
                  </a:solidFill>
                </a:rPr>
                <a:t>                                                                         </a:t>
              </a:r>
              <a:r>
                <a:rPr kumimoji="0" lang="zh-CN" altLang="en-US" sz="2000">
                  <a:solidFill>
                    <a:srgbClr val="000099"/>
                  </a:solidFill>
                  <a:ea typeface="华文新魏" panose="02010800040101010101" pitchFamily="2" charset="-122"/>
                </a:rPr>
                <a:t>索引分配 位图</a:t>
              </a:r>
            </a:p>
            <a:p>
              <a:pPr algn="just" eaLnBrk="0" hangingPunct="0"/>
              <a:endParaRPr kumimoji="0" lang="zh-CN" altLang="en-US" sz="2000">
                <a:solidFill>
                  <a:srgbClr val="000099"/>
                </a:solidFill>
                <a:ea typeface="华文新魏" panose="02010800040101010101" pitchFamily="2" charset="-122"/>
              </a:endParaRPr>
            </a:p>
            <a:p>
              <a:pPr algn="just" eaLnBrk="0" hangingPunct="0"/>
              <a:r>
                <a:rPr kumimoji="0" lang="zh-CN" altLang="en-US" sz="1000">
                  <a:solidFill>
                    <a:srgbClr val="000099"/>
                  </a:solidFill>
                </a:rPr>
                <a:t>           </a:t>
              </a:r>
            </a:p>
          </p:txBody>
        </p:sp>
        <p:sp>
          <p:nvSpPr>
            <p:cNvPr id="58374" name="Line 6">
              <a:extLst>
                <a:ext uri="{FF2B5EF4-FFF2-40B4-BE49-F238E27FC236}">
                  <a16:creationId xmlns:a16="http://schemas.microsoft.com/office/drawing/2014/main" id="{9846E934-6865-4B09-92FD-0113AFD13233}"/>
                </a:ext>
              </a:extLst>
            </p:cNvPr>
            <p:cNvSpPr>
              <a:spLocks noChangeShapeType="1"/>
            </p:cNvSpPr>
            <p:nvPr/>
          </p:nvSpPr>
          <p:spPr bwMode="auto">
            <a:xfrm>
              <a:off x="2211" y="1200"/>
              <a:ext cx="0" cy="107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375" name="Line 7">
              <a:extLst>
                <a:ext uri="{FF2B5EF4-FFF2-40B4-BE49-F238E27FC236}">
                  <a16:creationId xmlns:a16="http://schemas.microsoft.com/office/drawing/2014/main" id="{9E36F13E-CCA6-4AE5-86D3-8C73934597C0}"/>
                </a:ext>
              </a:extLst>
            </p:cNvPr>
            <p:cNvSpPr>
              <a:spLocks noChangeShapeType="1"/>
            </p:cNvSpPr>
            <p:nvPr/>
          </p:nvSpPr>
          <p:spPr bwMode="auto">
            <a:xfrm>
              <a:off x="2211" y="1662"/>
              <a:ext cx="13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376" name="Line 8">
              <a:extLst>
                <a:ext uri="{FF2B5EF4-FFF2-40B4-BE49-F238E27FC236}">
                  <a16:creationId xmlns:a16="http://schemas.microsoft.com/office/drawing/2014/main" id="{4011D468-E1B1-409F-AA1D-458012A7AC5B}"/>
                </a:ext>
              </a:extLst>
            </p:cNvPr>
            <p:cNvSpPr>
              <a:spLocks noChangeShapeType="1"/>
            </p:cNvSpPr>
            <p:nvPr/>
          </p:nvSpPr>
          <p:spPr bwMode="auto">
            <a:xfrm>
              <a:off x="3571" y="1200"/>
              <a:ext cx="0" cy="107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377" name="Line 9">
              <a:extLst>
                <a:ext uri="{FF2B5EF4-FFF2-40B4-BE49-F238E27FC236}">
                  <a16:creationId xmlns:a16="http://schemas.microsoft.com/office/drawing/2014/main" id="{9E1F8CB5-F620-43A5-8E93-BD23BFF2D92D}"/>
                </a:ext>
              </a:extLst>
            </p:cNvPr>
            <p:cNvSpPr>
              <a:spLocks noChangeShapeType="1"/>
            </p:cNvSpPr>
            <p:nvPr/>
          </p:nvSpPr>
          <p:spPr bwMode="auto">
            <a:xfrm>
              <a:off x="2664" y="1662"/>
              <a:ext cx="0" cy="61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378" name="Line 10">
              <a:extLst>
                <a:ext uri="{FF2B5EF4-FFF2-40B4-BE49-F238E27FC236}">
                  <a16:creationId xmlns:a16="http://schemas.microsoft.com/office/drawing/2014/main" id="{DBA07506-89E2-480D-9F21-35E09D7EE4C0}"/>
                </a:ext>
              </a:extLst>
            </p:cNvPr>
            <p:cNvSpPr>
              <a:spLocks noChangeShapeType="1"/>
            </p:cNvSpPr>
            <p:nvPr/>
          </p:nvSpPr>
          <p:spPr bwMode="auto">
            <a:xfrm>
              <a:off x="3117" y="1662"/>
              <a:ext cx="0" cy="61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379" name="Line 11">
              <a:extLst>
                <a:ext uri="{FF2B5EF4-FFF2-40B4-BE49-F238E27FC236}">
                  <a16:creationId xmlns:a16="http://schemas.microsoft.com/office/drawing/2014/main" id="{34A75D57-687C-48AA-810E-3E717189ECBE}"/>
                </a:ext>
              </a:extLst>
            </p:cNvPr>
            <p:cNvSpPr>
              <a:spLocks noChangeShapeType="1"/>
            </p:cNvSpPr>
            <p:nvPr/>
          </p:nvSpPr>
          <p:spPr bwMode="auto">
            <a:xfrm>
              <a:off x="4251" y="1200"/>
              <a:ext cx="0" cy="107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380" name="Line 12">
              <a:extLst>
                <a:ext uri="{FF2B5EF4-FFF2-40B4-BE49-F238E27FC236}">
                  <a16:creationId xmlns:a16="http://schemas.microsoft.com/office/drawing/2014/main" id="{9EFD167A-E04E-4FAF-A7F8-456047854612}"/>
                </a:ext>
              </a:extLst>
            </p:cNvPr>
            <p:cNvSpPr>
              <a:spLocks noChangeShapeType="1"/>
            </p:cNvSpPr>
            <p:nvPr/>
          </p:nvSpPr>
          <p:spPr bwMode="auto">
            <a:xfrm>
              <a:off x="1644" y="1200"/>
              <a:ext cx="0" cy="107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381" name="Text Box 13">
              <a:extLst>
                <a:ext uri="{FF2B5EF4-FFF2-40B4-BE49-F238E27FC236}">
                  <a16:creationId xmlns:a16="http://schemas.microsoft.com/office/drawing/2014/main" id="{20697E62-BF40-40C0-9BE1-51D1E54DA5FA}"/>
                </a:ext>
              </a:extLst>
            </p:cNvPr>
            <p:cNvSpPr txBox="1">
              <a:spLocks noChangeArrowheads="1"/>
            </p:cNvSpPr>
            <p:nvPr/>
          </p:nvSpPr>
          <p:spPr bwMode="auto">
            <a:xfrm>
              <a:off x="1531" y="2895"/>
              <a:ext cx="1020" cy="369"/>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algn="just" eaLnBrk="0" hangingPunct="0"/>
              <a:r>
                <a:rPr kumimoji="0" lang="zh-CN" altLang="en-US" sz="2000">
                  <a:solidFill>
                    <a:srgbClr val="000099"/>
                  </a:solidFill>
                </a:rPr>
                <a:t>文件</a:t>
              </a:r>
              <a:r>
                <a:rPr kumimoji="0" lang="en-US" altLang="zh-CN" sz="2000">
                  <a:solidFill>
                    <a:srgbClr val="000099"/>
                  </a:solidFill>
                </a:rPr>
                <a:t>1 </a:t>
              </a:r>
              <a:r>
                <a:rPr kumimoji="0" lang="zh-CN" altLang="en-US" sz="2000">
                  <a:solidFill>
                    <a:srgbClr val="000099"/>
                  </a:solidFill>
                </a:rPr>
                <a:t>文件</a:t>
              </a:r>
              <a:r>
                <a:rPr kumimoji="0" lang="en-US" altLang="zh-CN" sz="2000">
                  <a:solidFill>
                    <a:srgbClr val="000099"/>
                  </a:solidFill>
                </a:rPr>
                <a:t>2</a:t>
              </a:r>
            </a:p>
          </p:txBody>
        </p:sp>
        <p:sp>
          <p:nvSpPr>
            <p:cNvPr id="58382" name="Text Box 14">
              <a:extLst>
                <a:ext uri="{FF2B5EF4-FFF2-40B4-BE49-F238E27FC236}">
                  <a16:creationId xmlns:a16="http://schemas.microsoft.com/office/drawing/2014/main" id="{35572B19-0C95-4330-A46D-0B877716A54E}"/>
                </a:ext>
              </a:extLst>
            </p:cNvPr>
            <p:cNvSpPr txBox="1">
              <a:spLocks noChangeArrowheads="1"/>
            </p:cNvSpPr>
            <p:nvPr/>
          </p:nvSpPr>
          <p:spPr bwMode="auto">
            <a:xfrm>
              <a:off x="2891" y="2895"/>
              <a:ext cx="1473" cy="369"/>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algn="just" eaLnBrk="0" hangingPunct="0"/>
              <a:r>
                <a:rPr kumimoji="0" lang="zh-CN" altLang="en-US" sz="2000">
                  <a:solidFill>
                    <a:srgbClr val="000099"/>
                  </a:solidFill>
                </a:rPr>
                <a:t>文件</a:t>
              </a:r>
              <a:r>
                <a:rPr kumimoji="0" lang="en-US" altLang="zh-CN" sz="2000">
                  <a:solidFill>
                    <a:srgbClr val="000099"/>
                  </a:solidFill>
                </a:rPr>
                <a:t>4 </a:t>
              </a:r>
              <a:r>
                <a:rPr kumimoji="0" lang="zh-CN" altLang="en-US" sz="2000">
                  <a:solidFill>
                    <a:srgbClr val="000099"/>
                  </a:solidFill>
                </a:rPr>
                <a:t>文件</a:t>
              </a:r>
              <a:r>
                <a:rPr kumimoji="0" lang="en-US" altLang="zh-CN" sz="2000">
                  <a:solidFill>
                    <a:srgbClr val="000099"/>
                  </a:solidFill>
                </a:rPr>
                <a:t>5 </a:t>
              </a:r>
              <a:r>
                <a:rPr kumimoji="0" lang="zh-CN" altLang="en-US" sz="2000">
                  <a:solidFill>
                    <a:srgbClr val="000099"/>
                  </a:solidFill>
                </a:rPr>
                <a:t>文件</a:t>
              </a:r>
              <a:r>
                <a:rPr kumimoji="0" lang="en-US" altLang="zh-CN" sz="2000">
                  <a:solidFill>
                    <a:srgbClr val="000099"/>
                  </a:solidFill>
                </a:rPr>
                <a:t>6</a:t>
              </a:r>
            </a:p>
          </p:txBody>
        </p:sp>
        <p:sp>
          <p:nvSpPr>
            <p:cNvPr id="58383" name="Line 15">
              <a:extLst>
                <a:ext uri="{FF2B5EF4-FFF2-40B4-BE49-F238E27FC236}">
                  <a16:creationId xmlns:a16="http://schemas.microsoft.com/office/drawing/2014/main" id="{79A345A7-7935-49CB-9A81-251ED990C2E7}"/>
                </a:ext>
              </a:extLst>
            </p:cNvPr>
            <p:cNvSpPr>
              <a:spLocks noChangeShapeType="1"/>
            </p:cNvSpPr>
            <p:nvPr/>
          </p:nvSpPr>
          <p:spPr bwMode="auto">
            <a:xfrm>
              <a:off x="1871" y="2587"/>
              <a:ext cx="0" cy="30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384" name="Line 16">
              <a:extLst>
                <a:ext uri="{FF2B5EF4-FFF2-40B4-BE49-F238E27FC236}">
                  <a16:creationId xmlns:a16="http://schemas.microsoft.com/office/drawing/2014/main" id="{10242512-F8A3-4A2A-9E32-4C04F56A65CF}"/>
                </a:ext>
              </a:extLst>
            </p:cNvPr>
            <p:cNvSpPr>
              <a:spLocks noChangeShapeType="1"/>
            </p:cNvSpPr>
            <p:nvPr/>
          </p:nvSpPr>
          <p:spPr bwMode="auto">
            <a:xfrm>
              <a:off x="3571" y="2587"/>
              <a:ext cx="0" cy="30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385" name="Line 17">
              <a:extLst>
                <a:ext uri="{FF2B5EF4-FFF2-40B4-BE49-F238E27FC236}">
                  <a16:creationId xmlns:a16="http://schemas.microsoft.com/office/drawing/2014/main" id="{4495E27D-FA70-4E7D-849B-933BC885D820}"/>
                </a:ext>
              </a:extLst>
            </p:cNvPr>
            <p:cNvSpPr>
              <a:spLocks noChangeShapeType="1"/>
            </p:cNvSpPr>
            <p:nvPr/>
          </p:nvSpPr>
          <p:spPr bwMode="auto">
            <a:xfrm>
              <a:off x="1871" y="2587"/>
              <a:ext cx="56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386" name="Line 18">
              <a:extLst>
                <a:ext uri="{FF2B5EF4-FFF2-40B4-BE49-F238E27FC236}">
                  <a16:creationId xmlns:a16="http://schemas.microsoft.com/office/drawing/2014/main" id="{D4859C35-A67B-47B4-81E7-5EFCEAE9AF7E}"/>
                </a:ext>
              </a:extLst>
            </p:cNvPr>
            <p:cNvSpPr>
              <a:spLocks noChangeShapeType="1"/>
            </p:cNvSpPr>
            <p:nvPr/>
          </p:nvSpPr>
          <p:spPr bwMode="auto">
            <a:xfrm>
              <a:off x="2437" y="2279"/>
              <a:ext cx="0" cy="30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387" name="Line 19">
              <a:extLst>
                <a:ext uri="{FF2B5EF4-FFF2-40B4-BE49-F238E27FC236}">
                  <a16:creationId xmlns:a16="http://schemas.microsoft.com/office/drawing/2014/main" id="{03C416FA-9A71-4338-A9D0-652D0A549447}"/>
                </a:ext>
              </a:extLst>
            </p:cNvPr>
            <p:cNvSpPr>
              <a:spLocks noChangeShapeType="1"/>
            </p:cNvSpPr>
            <p:nvPr/>
          </p:nvSpPr>
          <p:spPr bwMode="auto">
            <a:xfrm>
              <a:off x="2891" y="2279"/>
              <a:ext cx="0" cy="30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388" name="Line 20">
              <a:extLst>
                <a:ext uri="{FF2B5EF4-FFF2-40B4-BE49-F238E27FC236}">
                  <a16:creationId xmlns:a16="http://schemas.microsoft.com/office/drawing/2014/main" id="{D94C0FFC-BECC-46D2-8870-8DDB3B4A48E2}"/>
                </a:ext>
              </a:extLst>
            </p:cNvPr>
            <p:cNvSpPr>
              <a:spLocks noChangeShapeType="1"/>
            </p:cNvSpPr>
            <p:nvPr/>
          </p:nvSpPr>
          <p:spPr bwMode="auto">
            <a:xfrm>
              <a:off x="2891" y="2587"/>
              <a:ext cx="6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8389" name="Text Box 21">
              <a:extLst>
                <a:ext uri="{FF2B5EF4-FFF2-40B4-BE49-F238E27FC236}">
                  <a16:creationId xmlns:a16="http://schemas.microsoft.com/office/drawing/2014/main" id="{09DA2C62-085F-497F-8918-B9129B3A5E1F}"/>
                </a:ext>
              </a:extLst>
            </p:cNvPr>
            <p:cNvSpPr txBox="1">
              <a:spLocks noChangeArrowheads="1"/>
            </p:cNvSpPr>
            <p:nvPr/>
          </p:nvSpPr>
          <p:spPr bwMode="auto">
            <a:xfrm>
              <a:off x="528" y="2928"/>
              <a:ext cx="960"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kumimoji="0" lang="zh-CN" altLang="en-US" sz="2000">
                  <a:solidFill>
                    <a:srgbClr val="000099"/>
                  </a:solidFill>
                  <a:ea typeface="华文新魏" panose="02010800040101010101" pitchFamily="2" charset="-122"/>
                </a:rPr>
                <a:t>索引缓冲区</a:t>
              </a:r>
            </a:p>
          </p:txBody>
        </p:sp>
        <p:sp>
          <p:nvSpPr>
            <p:cNvPr id="58391" name="Rectangle 23">
              <a:extLst>
                <a:ext uri="{FF2B5EF4-FFF2-40B4-BE49-F238E27FC236}">
                  <a16:creationId xmlns:a16="http://schemas.microsoft.com/office/drawing/2014/main" id="{2BF03278-D920-478A-8D3D-35DFC96D718F}"/>
                </a:ext>
              </a:extLst>
            </p:cNvPr>
            <p:cNvSpPr>
              <a:spLocks noChangeArrowheads="1"/>
            </p:cNvSpPr>
            <p:nvPr/>
          </p:nvSpPr>
          <p:spPr bwMode="auto">
            <a:xfrm>
              <a:off x="2160" y="1824"/>
              <a:ext cx="1296" cy="2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000">
                  <a:solidFill>
                    <a:srgbClr val="000099"/>
                  </a:solidFill>
                  <a:latin typeface="华文新魏" panose="02010800040101010101" pitchFamily="2" charset="-122"/>
                  <a:ea typeface="华文新魏" panose="02010800040101010101" pitchFamily="2" charset="-122"/>
                </a:rPr>
                <a:t>文件</a:t>
              </a:r>
              <a:r>
                <a:rPr kumimoji="0" lang="en-US" altLang="zh-CN" sz="2000">
                  <a:solidFill>
                    <a:srgbClr val="000099"/>
                  </a:solidFill>
                  <a:latin typeface="华文新魏" panose="02010800040101010101" pitchFamily="2" charset="-122"/>
                  <a:ea typeface="华文新魏" panose="02010800040101010101" pitchFamily="2" charset="-122"/>
                </a:rPr>
                <a:t>3  </a:t>
              </a:r>
              <a:r>
                <a:rPr kumimoji="0" lang="zh-CN" altLang="en-US" sz="2000">
                  <a:solidFill>
                    <a:srgbClr val="000099"/>
                  </a:solidFill>
                  <a:latin typeface="华文新魏" panose="02010800040101010101" pitchFamily="2" charset="-122"/>
                  <a:ea typeface="华文新魏" panose="02010800040101010101" pitchFamily="2" charset="-122"/>
                </a:rPr>
                <a:t>文件</a:t>
              </a:r>
              <a:r>
                <a:rPr kumimoji="0" lang="en-US" altLang="zh-CN" sz="2000">
                  <a:solidFill>
                    <a:srgbClr val="000099"/>
                  </a:solidFill>
                  <a:latin typeface="华文新魏" panose="02010800040101010101" pitchFamily="2" charset="-122"/>
                  <a:ea typeface="华文新魏" panose="02010800040101010101" pitchFamily="2" charset="-122"/>
                </a:rPr>
                <a:t>7</a:t>
              </a:r>
              <a:r>
                <a:rPr kumimoji="0" lang="en-US" altLang="zh-CN" sz="2000">
                  <a:solidFill>
                    <a:srgbClr val="000099"/>
                  </a:solidFill>
                </a:rPr>
                <a:t>   …</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904585B-AFDD-4A15-917D-6C22FA73F279}"/>
              </a:ext>
            </a:extLst>
          </p:cNvPr>
          <p:cNvSpPr>
            <a:spLocks noGrp="1" noChangeArrowheads="1"/>
          </p:cNvSpPr>
          <p:nvPr>
            <p:ph type="title"/>
          </p:nvPr>
        </p:nvSpPr>
        <p:spPr>
          <a:xfrm>
            <a:off x="684213" y="269875"/>
            <a:ext cx="8078787" cy="1143000"/>
          </a:xfrm>
        </p:spPr>
        <p:txBody>
          <a:bodyPr/>
          <a:lstStyle/>
          <a:p>
            <a:r>
              <a:rPr lang="en-US" altLang="zh-CN" sz="4000">
                <a:latin typeface="华文新魏" panose="02010800040101010101" pitchFamily="2" charset="-122"/>
                <a:ea typeface="华文新魏" panose="02010800040101010101" pitchFamily="2" charset="-122"/>
              </a:rPr>
              <a:t>6.6.3</a:t>
            </a:r>
            <a:r>
              <a:rPr lang="zh-CN" altLang="en-US" sz="4000">
                <a:latin typeface="华文新魏" panose="02010800040101010101" pitchFamily="2" charset="-122"/>
                <a:ea typeface="华文新魏" panose="02010800040101010101" pitchFamily="2" charset="-122"/>
              </a:rPr>
              <a:t>文件系统模型和</a:t>
            </a:r>
            <a:r>
              <a:rPr lang="en-US" altLang="zh-CN" sz="4000">
                <a:latin typeface="华文新魏" panose="02010800040101010101" pitchFamily="2" charset="-122"/>
                <a:ea typeface="华文新魏" panose="02010800040101010101" pitchFamily="2" charset="-122"/>
              </a:rPr>
              <a:t>FSD</a:t>
            </a:r>
            <a:r>
              <a:rPr lang="zh-CN" altLang="en-US" sz="4000">
                <a:latin typeface="华文新魏" panose="02010800040101010101" pitchFamily="2" charset="-122"/>
                <a:ea typeface="华文新魏" panose="02010800040101010101" pitchFamily="2" charset="-122"/>
              </a:rPr>
              <a:t>体系结构</a:t>
            </a:r>
            <a:r>
              <a:rPr lang="zh-CN" altLang="en-US" sz="3600">
                <a:latin typeface="华文新魏" panose="02010800040101010101" pitchFamily="2" charset="-122"/>
                <a:ea typeface="华文新魏" panose="02010800040101010101" pitchFamily="2" charset="-122"/>
              </a:rPr>
              <a:t> </a:t>
            </a:r>
          </a:p>
        </p:txBody>
      </p:sp>
      <p:sp>
        <p:nvSpPr>
          <p:cNvPr id="9219" name="Rectangle 3">
            <a:extLst>
              <a:ext uri="{FF2B5EF4-FFF2-40B4-BE49-F238E27FC236}">
                <a16:creationId xmlns:a16="http://schemas.microsoft.com/office/drawing/2014/main" id="{54DB6CD6-120B-40C7-839A-DB57CCB899E9}"/>
              </a:ext>
            </a:extLst>
          </p:cNvPr>
          <p:cNvSpPr>
            <a:spLocks noGrp="1" noChangeArrowheads="1"/>
          </p:cNvSpPr>
          <p:nvPr>
            <p:ph type="body" idx="1"/>
          </p:nvPr>
        </p:nvSpPr>
        <p:spPr>
          <a:xfrm>
            <a:off x="1143000" y="1524000"/>
            <a:ext cx="7010400" cy="5105400"/>
          </a:xfrm>
        </p:spPr>
        <p:txBody>
          <a:bodyPr/>
          <a:lstStyle/>
          <a:p>
            <a:pPr>
              <a:buFontTx/>
              <a:buNone/>
            </a:pPr>
            <a:r>
              <a:rPr lang="en-US" altLang="zh-CN">
                <a:latin typeface="华文新魏" panose="02010800040101010101" pitchFamily="2" charset="-122"/>
                <a:ea typeface="华文新魏" panose="02010800040101010101" pitchFamily="2" charset="-122"/>
              </a:rPr>
              <a:t>  </a:t>
            </a:r>
          </a:p>
        </p:txBody>
      </p:sp>
      <p:sp>
        <p:nvSpPr>
          <p:cNvPr id="9232" name="Text Box 16">
            <a:extLst>
              <a:ext uri="{FF2B5EF4-FFF2-40B4-BE49-F238E27FC236}">
                <a16:creationId xmlns:a16="http://schemas.microsoft.com/office/drawing/2014/main" id="{A4EB0F44-948C-431B-9F51-3731A149892A}"/>
              </a:ext>
            </a:extLst>
          </p:cNvPr>
          <p:cNvSpPr txBox="1">
            <a:spLocks noChangeArrowheads="1"/>
          </p:cNvSpPr>
          <p:nvPr/>
        </p:nvSpPr>
        <p:spPr bwMode="auto">
          <a:xfrm>
            <a:off x="2362200" y="1447800"/>
            <a:ext cx="4953000" cy="533400"/>
          </a:xfrm>
          <a:prstGeom prst="rect">
            <a:avLst/>
          </a:prstGeom>
          <a:solidFill>
            <a:srgbClr val="FFFFFF"/>
          </a:solidFill>
          <a:ln w="9525">
            <a:solidFill>
              <a:srgbClr val="FFFFFF"/>
            </a:solidFill>
            <a:miter lim="800000"/>
            <a:headEnd/>
            <a:tailEnd/>
          </a:ln>
        </p:spPr>
        <p:txBody>
          <a:bodyPr tIns="0" bIns="0"/>
          <a:lstStyle/>
          <a:p>
            <a:pPr algn="just" eaLnBrk="0" hangingPunct="0"/>
            <a:r>
              <a:rPr kumimoji="0" lang="en-US" altLang="zh-CN" sz="2800"/>
              <a:t> </a:t>
            </a:r>
            <a:r>
              <a:rPr kumimoji="0" lang="en-US" altLang="zh-CN" sz="2800">
                <a:solidFill>
                  <a:schemeClr val="tx2"/>
                </a:solidFill>
                <a:latin typeface="华文新魏" panose="02010800040101010101" pitchFamily="2" charset="-122"/>
                <a:ea typeface="华文新魏" panose="02010800040101010101" pitchFamily="2" charset="-122"/>
              </a:rPr>
              <a:t>Windows</a:t>
            </a:r>
            <a:r>
              <a:rPr kumimoji="0" lang="zh-CN" altLang="en-US" sz="2800">
                <a:solidFill>
                  <a:schemeClr val="tx2"/>
                </a:solidFill>
                <a:latin typeface="华文新魏" panose="02010800040101010101" pitchFamily="2" charset="-122"/>
                <a:ea typeface="华文新魏" panose="02010800040101010101" pitchFamily="2" charset="-122"/>
              </a:rPr>
              <a:t>文件系统模型</a:t>
            </a:r>
            <a:r>
              <a:rPr kumimoji="0" lang="en-US" altLang="zh-CN" sz="2800">
                <a:solidFill>
                  <a:schemeClr val="tx2"/>
                </a:solidFill>
                <a:latin typeface="华文新魏" panose="02010800040101010101" pitchFamily="2" charset="-122"/>
                <a:ea typeface="华文新魏" panose="02010800040101010101" pitchFamily="2" charset="-122"/>
              </a:rPr>
              <a:t>(1)</a:t>
            </a:r>
          </a:p>
        </p:txBody>
      </p:sp>
      <p:grpSp>
        <p:nvGrpSpPr>
          <p:cNvPr id="9250" name="Group 34">
            <a:extLst>
              <a:ext uri="{FF2B5EF4-FFF2-40B4-BE49-F238E27FC236}">
                <a16:creationId xmlns:a16="http://schemas.microsoft.com/office/drawing/2014/main" id="{0E781622-62ED-4A53-A78F-8FBA69AD6C76}"/>
              </a:ext>
            </a:extLst>
          </p:cNvPr>
          <p:cNvGrpSpPr>
            <a:grpSpLocks/>
          </p:cNvGrpSpPr>
          <p:nvPr/>
        </p:nvGrpSpPr>
        <p:grpSpPr bwMode="auto">
          <a:xfrm>
            <a:off x="1905000" y="1981200"/>
            <a:ext cx="5029200" cy="4648200"/>
            <a:chOff x="1152" y="1248"/>
            <a:chExt cx="3168" cy="2928"/>
          </a:xfrm>
        </p:grpSpPr>
        <p:sp>
          <p:nvSpPr>
            <p:cNvPr id="9221" name="Text Box 5">
              <a:extLst>
                <a:ext uri="{FF2B5EF4-FFF2-40B4-BE49-F238E27FC236}">
                  <a16:creationId xmlns:a16="http://schemas.microsoft.com/office/drawing/2014/main" id="{DE91F59A-2693-4DEE-8845-198A45CD163F}"/>
                </a:ext>
              </a:extLst>
            </p:cNvPr>
            <p:cNvSpPr txBox="1">
              <a:spLocks noChangeArrowheads="1"/>
            </p:cNvSpPr>
            <p:nvPr/>
          </p:nvSpPr>
          <p:spPr bwMode="auto">
            <a:xfrm>
              <a:off x="1703" y="1248"/>
              <a:ext cx="2066" cy="169"/>
            </a:xfrm>
            <a:prstGeom prst="rect">
              <a:avLst/>
            </a:prstGeom>
            <a:solidFill>
              <a:srgbClr val="FFCC66"/>
            </a:solidFill>
            <a:ln w="9525">
              <a:solidFill>
                <a:srgbClr val="000000"/>
              </a:solidFill>
              <a:miter lim="800000"/>
              <a:headEnd/>
              <a:tailEnd/>
            </a:ln>
          </p:spPr>
          <p:txBody>
            <a:bodyPr tIns="0" bIns="0"/>
            <a:lstStyle/>
            <a:p>
              <a:pPr eaLnBrk="0" hangingPunct="0"/>
              <a:r>
                <a:rPr kumimoji="0" lang="en-US" altLang="zh-CN" sz="2000">
                  <a:solidFill>
                    <a:srgbClr val="000099"/>
                  </a:solidFill>
                  <a:latin typeface="华文新魏" panose="02010800040101010101" pitchFamily="2" charset="-122"/>
                  <a:ea typeface="华文新魏" panose="02010800040101010101" pitchFamily="2" charset="-122"/>
                </a:rPr>
                <a:t>                 I/O API</a:t>
              </a:r>
            </a:p>
          </p:txBody>
        </p:sp>
        <p:sp>
          <p:nvSpPr>
            <p:cNvPr id="9222" name="Text Box 6">
              <a:extLst>
                <a:ext uri="{FF2B5EF4-FFF2-40B4-BE49-F238E27FC236}">
                  <a16:creationId xmlns:a16="http://schemas.microsoft.com/office/drawing/2014/main" id="{0ABAFDFA-DC42-4DDA-8BF6-86CC38FB007F}"/>
                </a:ext>
              </a:extLst>
            </p:cNvPr>
            <p:cNvSpPr txBox="1">
              <a:spLocks noChangeArrowheads="1"/>
            </p:cNvSpPr>
            <p:nvPr/>
          </p:nvSpPr>
          <p:spPr bwMode="auto">
            <a:xfrm>
              <a:off x="2116" y="1587"/>
              <a:ext cx="1240" cy="237"/>
            </a:xfrm>
            <a:prstGeom prst="rect">
              <a:avLst/>
            </a:prstGeom>
            <a:solidFill>
              <a:schemeClr val="accent1"/>
            </a:solidFill>
            <a:ln w="9525">
              <a:solidFill>
                <a:srgbClr val="000000"/>
              </a:solidFill>
              <a:miter lim="800000"/>
              <a:headEnd/>
              <a:tailEnd/>
            </a:ln>
          </p:spPr>
          <p:txBody>
            <a:bodyPr tIns="0" bIns="0"/>
            <a:lstStyle/>
            <a:p>
              <a:pPr eaLnBrk="0" hangingPunct="0"/>
              <a:r>
                <a:rPr kumimoji="0" lang="zh-CN" altLang="en-US" sz="2000">
                  <a:solidFill>
                    <a:srgbClr val="000099"/>
                  </a:solidFill>
                  <a:latin typeface="华文新魏" panose="02010800040101010101" pitchFamily="2" charset="-122"/>
                  <a:ea typeface="华文新魏" panose="02010800040101010101" pitchFamily="2" charset="-122"/>
                </a:rPr>
                <a:t>过滤驱动程序</a:t>
              </a:r>
            </a:p>
          </p:txBody>
        </p:sp>
        <p:sp>
          <p:nvSpPr>
            <p:cNvPr id="9223" name="Text Box 7">
              <a:extLst>
                <a:ext uri="{FF2B5EF4-FFF2-40B4-BE49-F238E27FC236}">
                  <a16:creationId xmlns:a16="http://schemas.microsoft.com/office/drawing/2014/main" id="{96F83074-0A11-42E2-9CCD-2F6D91F9C752}"/>
                </a:ext>
              </a:extLst>
            </p:cNvPr>
            <p:cNvSpPr txBox="1">
              <a:spLocks noChangeArrowheads="1"/>
            </p:cNvSpPr>
            <p:nvPr/>
          </p:nvSpPr>
          <p:spPr bwMode="auto">
            <a:xfrm>
              <a:off x="1968" y="1926"/>
              <a:ext cx="1436" cy="234"/>
            </a:xfrm>
            <a:prstGeom prst="rect">
              <a:avLst/>
            </a:prstGeom>
            <a:solidFill>
              <a:schemeClr val="accent1"/>
            </a:solidFill>
            <a:ln w="9525">
              <a:solidFill>
                <a:srgbClr val="000000"/>
              </a:solidFill>
              <a:miter lim="800000"/>
              <a:headEnd/>
              <a:tailEnd/>
            </a:ln>
          </p:spPr>
          <p:txBody>
            <a:bodyPr tIns="0" bIns="0"/>
            <a:lstStyle/>
            <a:p>
              <a:pPr eaLnBrk="0" hangingPunct="0"/>
              <a:r>
                <a:rPr kumimoji="0" lang="zh-CN" altLang="en-US" sz="2000">
                  <a:solidFill>
                    <a:srgbClr val="000099"/>
                  </a:solidFill>
                  <a:latin typeface="华文新魏" panose="02010800040101010101" pitchFamily="2" charset="-122"/>
                  <a:ea typeface="华文新魏" panose="02010800040101010101" pitchFamily="2" charset="-122"/>
                </a:rPr>
                <a:t>文件系统驱动程序</a:t>
              </a:r>
            </a:p>
          </p:txBody>
        </p:sp>
        <p:sp>
          <p:nvSpPr>
            <p:cNvPr id="9224" name="Text Box 8">
              <a:extLst>
                <a:ext uri="{FF2B5EF4-FFF2-40B4-BE49-F238E27FC236}">
                  <a16:creationId xmlns:a16="http://schemas.microsoft.com/office/drawing/2014/main" id="{003B30AB-84B4-4622-AE89-028983657F55}"/>
                </a:ext>
              </a:extLst>
            </p:cNvPr>
            <p:cNvSpPr txBox="1">
              <a:spLocks noChangeArrowheads="1"/>
            </p:cNvSpPr>
            <p:nvPr/>
          </p:nvSpPr>
          <p:spPr bwMode="auto">
            <a:xfrm>
              <a:off x="2116" y="2603"/>
              <a:ext cx="1244" cy="229"/>
            </a:xfrm>
            <a:prstGeom prst="rect">
              <a:avLst/>
            </a:prstGeom>
            <a:solidFill>
              <a:schemeClr val="accent1"/>
            </a:solidFill>
            <a:ln w="9525">
              <a:solidFill>
                <a:srgbClr val="000000"/>
              </a:solidFill>
              <a:miter lim="800000"/>
              <a:headEnd/>
              <a:tailEnd/>
            </a:ln>
          </p:spPr>
          <p:txBody>
            <a:bodyPr tIns="0" bIns="0"/>
            <a:lstStyle/>
            <a:p>
              <a:pPr eaLnBrk="0" hangingPunct="0"/>
              <a:r>
                <a:rPr kumimoji="0" lang="zh-CN" altLang="en-US" sz="2000">
                  <a:solidFill>
                    <a:srgbClr val="000099"/>
                  </a:solidFill>
                  <a:latin typeface="华文新魏" panose="02010800040101010101" pitchFamily="2" charset="-122"/>
                  <a:ea typeface="华文新魏" panose="02010800040101010101" pitchFamily="2" charset="-122"/>
                </a:rPr>
                <a:t>中间驱动程序</a:t>
              </a:r>
            </a:p>
          </p:txBody>
        </p:sp>
        <p:sp>
          <p:nvSpPr>
            <p:cNvPr id="9225" name="Text Box 9">
              <a:extLst>
                <a:ext uri="{FF2B5EF4-FFF2-40B4-BE49-F238E27FC236}">
                  <a16:creationId xmlns:a16="http://schemas.microsoft.com/office/drawing/2014/main" id="{1A6EEC00-3661-4430-9AAE-4A66EE9A5F3D}"/>
                </a:ext>
              </a:extLst>
            </p:cNvPr>
            <p:cNvSpPr txBox="1">
              <a:spLocks noChangeArrowheads="1"/>
            </p:cNvSpPr>
            <p:nvPr/>
          </p:nvSpPr>
          <p:spPr bwMode="auto">
            <a:xfrm>
              <a:off x="2116" y="2264"/>
              <a:ext cx="1240" cy="184"/>
            </a:xfrm>
            <a:prstGeom prst="rect">
              <a:avLst/>
            </a:prstGeom>
            <a:solidFill>
              <a:schemeClr val="accent1"/>
            </a:solidFill>
            <a:ln w="9525">
              <a:solidFill>
                <a:srgbClr val="000000"/>
              </a:solidFill>
              <a:miter lim="800000"/>
              <a:headEnd/>
              <a:tailEnd/>
            </a:ln>
          </p:spPr>
          <p:txBody>
            <a:bodyPr tIns="0" bIns="0"/>
            <a:lstStyle/>
            <a:p>
              <a:pPr eaLnBrk="0" hangingPunct="0"/>
              <a:r>
                <a:rPr kumimoji="0" lang="zh-CN" altLang="en-US" sz="2000">
                  <a:solidFill>
                    <a:srgbClr val="000099"/>
                  </a:solidFill>
                  <a:latin typeface="华文新魏" panose="02010800040101010101" pitchFamily="2" charset="-122"/>
                  <a:ea typeface="华文新魏" panose="02010800040101010101" pitchFamily="2" charset="-122"/>
                </a:rPr>
                <a:t>过滤驱动程序</a:t>
              </a:r>
            </a:p>
          </p:txBody>
        </p:sp>
        <p:sp>
          <p:nvSpPr>
            <p:cNvPr id="9226" name="Text Box 10">
              <a:extLst>
                <a:ext uri="{FF2B5EF4-FFF2-40B4-BE49-F238E27FC236}">
                  <a16:creationId xmlns:a16="http://schemas.microsoft.com/office/drawing/2014/main" id="{DF93B3A2-3AD6-404E-A0F8-9FD384A33C30}"/>
                </a:ext>
              </a:extLst>
            </p:cNvPr>
            <p:cNvSpPr txBox="1">
              <a:spLocks noChangeArrowheads="1"/>
            </p:cNvSpPr>
            <p:nvPr/>
          </p:nvSpPr>
          <p:spPr bwMode="auto">
            <a:xfrm>
              <a:off x="2116" y="2942"/>
              <a:ext cx="1244" cy="226"/>
            </a:xfrm>
            <a:prstGeom prst="rect">
              <a:avLst/>
            </a:prstGeom>
            <a:solidFill>
              <a:schemeClr val="accent1"/>
            </a:solidFill>
            <a:ln w="9525">
              <a:solidFill>
                <a:srgbClr val="000000"/>
              </a:solidFill>
              <a:miter lim="800000"/>
              <a:headEnd/>
              <a:tailEnd/>
            </a:ln>
          </p:spPr>
          <p:txBody>
            <a:bodyPr tIns="0" bIns="0"/>
            <a:lstStyle/>
            <a:p>
              <a:pPr eaLnBrk="0" hangingPunct="0"/>
              <a:r>
                <a:rPr kumimoji="0" lang="zh-CN" altLang="en-US" sz="2000">
                  <a:solidFill>
                    <a:srgbClr val="000099"/>
                  </a:solidFill>
                  <a:latin typeface="华文新魏" panose="02010800040101010101" pitchFamily="2" charset="-122"/>
                  <a:ea typeface="华文新魏" panose="02010800040101010101" pitchFamily="2" charset="-122"/>
                </a:rPr>
                <a:t>过滤驱动程序</a:t>
              </a:r>
            </a:p>
          </p:txBody>
        </p:sp>
        <p:sp>
          <p:nvSpPr>
            <p:cNvPr id="9227" name="Text Box 11">
              <a:extLst>
                <a:ext uri="{FF2B5EF4-FFF2-40B4-BE49-F238E27FC236}">
                  <a16:creationId xmlns:a16="http://schemas.microsoft.com/office/drawing/2014/main" id="{D8F72227-FC66-4ABA-9006-D1B9BE22A173}"/>
                </a:ext>
              </a:extLst>
            </p:cNvPr>
            <p:cNvSpPr txBox="1">
              <a:spLocks noChangeArrowheads="1"/>
            </p:cNvSpPr>
            <p:nvPr/>
          </p:nvSpPr>
          <p:spPr bwMode="auto">
            <a:xfrm>
              <a:off x="2116" y="3281"/>
              <a:ext cx="1240" cy="223"/>
            </a:xfrm>
            <a:prstGeom prst="rect">
              <a:avLst/>
            </a:prstGeom>
            <a:solidFill>
              <a:schemeClr val="accent1"/>
            </a:solidFill>
            <a:ln w="9525">
              <a:solidFill>
                <a:srgbClr val="000000"/>
              </a:solidFill>
              <a:miter lim="800000"/>
              <a:headEnd/>
              <a:tailEnd/>
            </a:ln>
          </p:spPr>
          <p:txBody>
            <a:bodyPr tIns="0" bIns="0"/>
            <a:lstStyle/>
            <a:p>
              <a:pPr eaLnBrk="0" hangingPunct="0"/>
              <a:r>
                <a:rPr kumimoji="0" lang="zh-CN" altLang="en-US" sz="2000">
                  <a:solidFill>
                    <a:srgbClr val="000099"/>
                  </a:solidFill>
                  <a:latin typeface="华文新魏" panose="02010800040101010101" pitchFamily="2" charset="-122"/>
                  <a:ea typeface="华文新魏" panose="02010800040101010101" pitchFamily="2" charset="-122"/>
                </a:rPr>
                <a:t>设备驱动程序</a:t>
              </a:r>
            </a:p>
          </p:txBody>
        </p:sp>
        <p:sp>
          <p:nvSpPr>
            <p:cNvPr id="9228" name="Text Box 12">
              <a:extLst>
                <a:ext uri="{FF2B5EF4-FFF2-40B4-BE49-F238E27FC236}">
                  <a16:creationId xmlns:a16="http://schemas.microsoft.com/office/drawing/2014/main" id="{97EC4023-690A-4399-B2DD-90E43601AEA0}"/>
                </a:ext>
              </a:extLst>
            </p:cNvPr>
            <p:cNvSpPr txBox="1">
              <a:spLocks noChangeArrowheads="1"/>
            </p:cNvSpPr>
            <p:nvPr/>
          </p:nvSpPr>
          <p:spPr bwMode="auto">
            <a:xfrm>
              <a:off x="2116" y="3620"/>
              <a:ext cx="1240" cy="169"/>
            </a:xfrm>
            <a:prstGeom prst="rect">
              <a:avLst/>
            </a:prstGeom>
            <a:solidFill>
              <a:schemeClr val="accent1"/>
            </a:solidFill>
            <a:ln w="9525">
              <a:solidFill>
                <a:srgbClr val="000000"/>
              </a:solidFill>
              <a:miter lim="800000"/>
              <a:headEnd/>
              <a:tailEnd/>
            </a:ln>
          </p:spPr>
          <p:txBody>
            <a:bodyPr tIns="0" bIns="0"/>
            <a:lstStyle/>
            <a:p>
              <a:pPr eaLnBrk="0" hangingPunct="0"/>
              <a:r>
                <a:rPr kumimoji="0" lang="en-US" altLang="zh-CN" sz="2000">
                  <a:solidFill>
                    <a:srgbClr val="000099"/>
                  </a:solidFill>
                  <a:latin typeface="华文新魏" panose="02010800040101010101" pitchFamily="2" charset="-122"/>
                  <a:ea typeface="华文新魏" panose="02010800040101010101" pitchFamily="2" charset="-122"/>
                </a:rPr>
                <a:t>        HAL</a:t>
              </a:r>
            </a:p>
          </p:txBody>
        </p:sp>
        <p:sp>
          <p:nvSpPr>
            <p:cNvPr id="9229" name="Text Box 13">
              <a:extLst>
                <a:ext uri="{FF2B5EF4-FFF2-40B4-BE49-F238E27FC236}">
                  <a16:creationId xmlns:a16="http://schemas.microsoft.com/office/drawing/2014/main" id="{5EDD5EFB-5B58-4E1D-B56E-14556C569FD0}"/>
                </a:ext>
              </a:extLst>
            </p:cNvPr>
            <p:cNvSpPr txBox="1">
              <a:spLocks noChangeArrowheads="1"/>
            </p:cNvSpPr>
            <p:nvPr/>
          </p:nvSpPr>
          <p:spPr bwMode="auto">
            <a:xfrm>
              <a:off x="2116" y="3959"/>
              <a:ext cx="1240" cy="217"/>
            </a:xfrm>
            <a:prstGeom prst="rect">
              <a:avLst/>
            </a:prstGeom>
            <a:solidFill>
              <a:schemeClr val="accent1"/>
            </a:solidFill>
            <a:ln w="9525">
              <a:solidFill>
                <a:srgbClr val="000000"/>
              </a:solidFill>
              <a:miter lim="800000"/>
              <a:headEnd/>
              <a:tailEnd/>
            </a:ln>
          </p:spPr>
          <p:txBody>
            <a:bodyPr tIns="0" bIns="0"/>
            <a:lstStyle/>
            <a:p>
              <a:pPr eaLnBrk="0" hangingPunct="0"/>
              <a:r>
                <a:rPr kumimoji="0" lang="zh-CN" altLang="en-US" sz="2000">
                  <a:solidFill>
                    <a:srgbClr val="000099"/>
                  </a:solidFill>
                  <a:latin typeface="华文新魏" panose="02010800040101010101" pitchFamily="2" charset="-122"/>
                  <a:ea typeface="华文新魏" panose="02010800040101010101" pitchFamily="2" charset="-122"/>
                </a:rPr>
                <a:t>物理设备</a:t>
              </a:r>
            </a:p>
          </p:txBody>
        </p:sp>
        <p:sp>
          <p:nvSpPr>
            <p:cNvPr id="9230" name="Text Box 14">
              <a:extLst>
                <a:ext uri="{FF2B5EF4-FFF2-40B4-BE49-F238E27FC236}">
                  <a16:creationId xmlns:a16="http://schemas.microsoft.com/office/drawing/2014/main" id="{AA5F7574-82B3-4679-B6AB-F62EBFE9CC92}"/>
                </a:ext>
              </a:extLst>
            </p:cNvPr>
            <p:cNvSpPr txBox="1">
              <a:spLocks noChangeArrowheads="1"/>
            </p:cNvSpPr>
            <p:nvPr/>
          </p:nvSpPr>
          <p:spPr bwMode="auto">
            <a:xfrm>
              <a:off x="1152" y="1926"/>
              <a:ext cx="413" cy="1778"/>
            </a:xfrm>
            <a:prstGeom prst="rect">
              <a:avLst/>
            </a:prstGeom>
            <a:solidFill>
              <a:srgbClr val="FFCC66"/>
            </a:solidFill>
            <a:ln w="9525">
              <a:solidFill>
                <a:srgbClr val="000000"/>
              </a:solidFill>
              <a:miter lim="800000"/>
              <a:headEnd/>
              <a:tailEnd/>
            </a:ln>
          </p:spPr>
          <p:txBody>
            <a:bodyPr tIns="0" bIns="0"/>
            <a:lstStyle/>
            <a:p>
              <a:pPr algn="just" eaLnBrk="0" hangingPunct="0"/>
              <a:endParaRPr kumimoji="0" lang="en-US" altLang="zh-CN" sz="1000">
                <a:solidFill>
                  <a:srgbClr val="000099"/>
                </a:solidFill>
                <a:latin typeface="华文新魏" panose="02010800040101010101" pitchFamily="2" charset="-122"/>
                <a:ea typeface="华文新魏" panose="02010800040101010101" pitchFamily="2" charset="-122"/>
              </a:endParaRPr>
            </a:p>
            <a:p>
              <a:pPr algn="just" eaLnBrk="0" hangingPunct="0"/>
              <a:r>
                <a:rPr kumimoji="0" lang="en-US" altLang="zh-CN" sz="2000">
                  <a:solidFill>
                    <a:srgbClr val="000099"/>
                  </a:solidFill>
                  <a:latin typeface="华文新魏" panose="02010800040101010101" pitchFamily="2" charset="-122"/>
                  <a:ea typeface="华文新魏" panose="02010800040101010101" pitchFamily="2" charset="-122"/>
                </a:rPr>
                <a:t>I/O</a:t>
              </a:r>
            </a:p>
            <a:p>
              <a:pPr eaLnBrk="0" hangingPunct="0"/>
              <a:r>
                <a:rPr kumimoji="0" lang="zh-CN" altLang="en-US" sz="2000">
                  <a:solidFill>
                    <a:srgbClr val="000099"/>
                  </a:solidFill>
                  <a:latin typeface="华文新魏" panose="02010800040101010101" pitchFamily="2" charset="-122"/>
                  <a:ea typeface="华文新魏" panose="02010800040101010101" pitchFamily="2" charset="-122"/>
                </a:rPr>
                <a:t>管理器</a:t>
              </a:r>
            </a:p>
          </p:txBody>
        </p:sp>
        <p:sp>
          <p:nvSpPr>
            <p:cNvPr id="9231" name="Text Box 15">
              <a:extLst>
                <a:ext uri="{FF2B5EF4-FFF2-40B4-BE49-F238E27FC236}">
                  <a16:creationId xmlns:a16="http://schemas.microsoft.com/office/drawing/2014/main" id="{74471737-54B6-4088-B846-B49482488122}"/>
                </a:ext>
              </a:extLst>
            </p:cNvPr>
            <p:cNvSpPr txBox="1">
              <a:spLocks noChangeArrowheads="1"/>
            </p:cNvSpPr>
            <p:nvPr/>
          </p:nvSpPr>
          <p:spPr bwMode="auto">
            <a:xfrm>
              <a:off x="3907" y="1926"/>
              <a:ext cx="413" cy="1778"/>
            </a:xfrm>
            <a:prstGeom prst="rect">
              <a:avLst/>
            </a:prstGeom>
            <a:solidFill>
              <a:srgbClr val="FFCC66"/>
            </a:solidFill>
            <a:ln w="9525">
              <a:solidFill>
                <a:srgbClr val="000000"/>
              </a:solidFill>
              <a:miter lim="800000"/>
              <a:headEnd/>
              <a:tailEnd/>
            </a:ln>
          </p:spPr>
          <p:txBody>
            <a:bodyPr tIns="0" bIns="0"/>
            <a:lstStyle/>
            <a:p>
              <a:pPr algn="just" eaLnBrk="0" hangingPunct="0"/>
              <a:endParaRPr kumimoji="0" lang="en-US" altLang="zh-CN" sz="1000">
                <a:solidFill>
                  <a:srgbClr val="000099"/>
                </a:solidFill>
                <a:latin typeface="华文新魏" panose="02010800040101010101" pitchFamily="2" charset="-122"/>
                <a:ea typeface="华文新魏" panose="02010800040101010101" pitchFamily="2" charset="-122"/>
              </a:endParaRPr>
            </a:p>
            <a:p>
              <a:pPr algn="just" eaLnBrk="0" hangingPunct="0"/>
              <a:r>
                <a:rPr kumimoji="0" lang="en-US" altLang="zh-CN">
                  <a:solidFill>
                    <a:srgbClr val="000099"/>
                  </a:solidFill>
                  <a:latin typeface="华文新魏" panose="02010800040101010101" pitchFamily="2" charset="-122"/>
                  <a:ea typeface="华文新魏" panose="02010800040101010101" pitchFamily="2" charset="-122"/>
                </a:rPr>
                <a:t>NT</a:t>
              </a:r>
            </a:p>
            <a:p>
              <a:pPr algn="just" eaLnBrk="0" hangingPunct="0"/>
              <a:r>
                <a:rPr kumimoji="0" lang="zh-CN" altLang="en-US">
                  <a:solidFill>
                    <a:srgbClr val="000099"/>
                  </a:solidFill>
                  <a:latin typeface="华文新魏" panose="02010800040101010101" pitchFamily="2" charset="-122"/>
                  <a:ea typeface="华文新魏" panose="02010800040101010101" pitchFamily="2" charset="-122"/>
                </a:rPr>
                <a:t>执行体</a:t>
              </a:r>
            </a:p>
          </p:txBody>
        </p:sp>
        <p:sp>
          <p:nvSpPr>
            <p:cNvPr id="9233" name="Line 17">
              <a:extLst>
                <a:ext uri="{FF2B5EF4-FFF2-40B4-BE49-F238E27FC236}">
                  <a16:creationId xmlns:a16="http://schemas.microsoft.com/office/drawing/2014/main" id="{3DB46D46-AFC8-4169-9263-B1DAF5C0B474}"/>
                </a:ext>
              </a:extLst>
            </p:cNvPr>
            <p:cNvSpPr>
              <a:spLocks noChangeShapeType="1"/>
            </p:cNvSpPr>
            <p:nvPr/>
          </p:nvSpPr>
          <p:spPr bwMode="auto">
            <a:xfrm>
              <a:off x="2392" y="1417"/>
              <a:ext cx="0" cy="17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9234" name="Line 18">
              <a:extLst>
                <a:ext uri="{FF2B5EF4-FFF2-40B4-BE49-F238E27FC236}">
                  <a16:creationId xmlns:a16="http://schemas.microsoft.com/office/drawing/2014/main" id="{E5B8FACE-E36B-44F4-A8C3-07E0EAE0C01C}"/>
                </a:ext>
              </a:extLst>
            </p:cNvPr>
            <p:cNvSpPr>
              <a:spLocks noChangeShapeType="1"/>
            </p:cNvSpPr>
            <p:nvPr/>
          </p:nvSpPr>
          <p:spPr bwMode="auto">
            <a:xfrm>
              <a:off x="2392" y="1756"/>
              <a:ext cx="0" cy="17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9235" name="Line 19">
              <a:extLst>
                <a:ext uri="{FF2B5EF4-FFF2-40B4-BE49-F238E27FC236}">
                  <a16:creationId xmlns:a16="http://schemas.microsoft.com/office/drawing/2014/main" id="{2F408180-934F-44D3-A388-4F9BC5AAB5A2}"/>
                </a:ext>
              </a:extLst>
            </p:cNvPr>
            <p:cNvSpPr>
              <a:spLocks noChangeShapeType="1"/>
            </p:cNvSpPr>
            <p:nvPr/>
          </p:nvSpPr>
          <p:spPr bwMode="auto">
            <a:xfrm>
              <a:off x="2392" y="2095"/>
              <a:ext cx="0" cy="16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9236" name="Line 20">
              <a:extLst>
                <a:ext uri="{FF2B5EF4-FFF2-40B4-BE49-F238E27FC236}">
                  <a16:creationId xmlns:a16="http://schemas.microsoft.com/office/drawing/2014/main" id="{A5924123-3A44-4F59-8C82-3658176DFBE9}"/>
                </a:ext>
              </a:extLst>
            </p:cNvPr>
            <p:cNvSpPr>
              <a:spLocks noChangeShapeType="1"/>
            </p:cNvSpPr>
            <p:nvPr/>
          </p:nvSpPr>
          <p:spPr bwMode="auto">
            <a:xfrm>
              <a:off x="2392" y="2434"/>
              <a:ext cx="0" cy="16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9237" name="Line 21">
              <a:extLst>
                <a:ext uri="{FF2B5EF4-FFF2-40B4-BE49-F238E27FC236}">
                  <a16:creationId xmlns:a16="http://schemas.microsoft.com/office/drawing/2014/main" id="{3C98EF1A-2FE6-4D16-9367-5A019043DD94}"/>
                </a:ext>
              </a:extLst>
            </p:cNvPr>
            <p:cNvSpPr>
              <a:spLocks noChangeShapeType="1"/>
            </p:cNvSpPr>
            <p:nvPr/>
          </p:nvSpPr>
          <p:spPr bwMode="auto">
            <a:xfrm>
              <a:off x="2392" y="2773"/>
              <a:ext cx="0" cy="16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9238" name="Line 22">
              <a:extLst>
                <a:ext uri="{FF2B5EF4-FFF2-40B4-BE49-F238E27FC236}">
                  <a16:creationId xmlns:a16="http://schemas.microsoft.com/office/drawing/2014/main" id="{23A376D6-E561-4D27-A676-739FCEE47FDF}"/>
                </a:ext>
              </a:extLst>
            </p:cNvPr>
            <p:cNvSpPr>
              <a:spLocks noChangeShapeType="1"/>
            </p:cNvSpPr>
            <p:nvPr/>
          </p:nvSpPr>
          <p:spPr bwMode="auto">
            <a:xfrm>
              <a:off x="2392" y="3112"/>
              <a:ext cx="0" cy="16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9239" name="Line 23">
              <a:extLst>
                <a:ext uri="{FF2B5EF4-FFF2-40B4-BE49-F238E27FC236}">
                  <a16:creationId xmlns:a16="http://schemas.microsoft.com/office/drawing/2014/main" id="{62AE20C6-F51E-4B27-9266-D27801548CB0}"/>
                </a:ext>
              </a:extLst>
            </p:cNvPr>
            <p:cNvSpPr>
              <a:spLocks noChangeShapeType="1"/>
            </p:cNvSpPr>
            <p:nvPr/>
          </p:nvSpPr>
          <p:spPr bwMode="auto">
            <a:xfrm>
              <a:off x="2392" y="3450"/>
              <a:ext cx="0" cy="17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9240" name="Line 24">
              <a:extLst>
                <a:ext uri="{FF2B5EF4-FFF2-40B4-BE49-F238E27FC236}">
                  <a16:creationId xmlns:a16="http://schemas.microsoft.com/office/drawing/2014/main" id="{43B57B6E-434F-4A5B-AB54-E60F412F0275}"/>
                </a:ext>
              </a:extLst>
            </p:cNvPr>
            <p:cNvSpPr>
              <a:spLocks noChangeShapeType="1"/>
            </p:cNvSpPr>
            <p:nvPr/>
          </p:nvSpPr>
          <p:spPr bwMode="auto">
            <a:xfrm>
              <a:off x="2392" y="3789"/>
              <a:ext cx="0" cy="17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9241" name="Line 25">
              <a:extLst>
                <a:ext uri="{FF2B5EF4-FFF2-40B4-BE49-F238E27FC236}">
                  <a16:creationId xmlns:a16="http://schemas.microsoft.com/office/drawing/2014/main" id="{A95B312E-C1F7-42D3-8EA2-E2A0E851142A}"/>
                </a:ext>
              </a:extLst>
            </p:cNvPr>
            <p:cNvSpPr>
              <a:spLocks noChangeShapeType="1"/>
            </p:cNvSpPr>
            <p:nvPr/>
          </p:nvSpPr>
          <p:spPr bwMode="auto">
            <a:xfrm flipV="1">
              <a:off x="2943" y="3789"/>
              <a:ext cx="0" cy="17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9242" name="Line 26">
              <a:extLst>
                <a:ext uri="{FF2B5EF4-FFF2-40B4-BE49-F238E27FC236}">
                  <a16:creationId xmlns:a16="http://schemas.microsoft.com/office/drawing/2014/main" id="{20357CFB-5365-4725-9FD7-F16EBCC4029C}"/>
                </a:ext>
              </a:extLst>
            </p:cNvPr>
            <p:cNvSpPr>
              <a:spLocks noChangeShapeType="1"/>
            </p:cNvSpPr>
            <p:nvPr/>
          </p:nvSpPr>
          <p:spPr bwMode="auto">
            <a:xfrm flipV="1">
              <a:off x="2943" y="3450"/>
              <a:ext cx="0" cy="17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9243" name="Line 27">
              <a:extLst>
                <a:ext uri="{FF2B5EF4-FFF2-40B4-BE49-F238E27FC236}">
                  <a16:creationId xmlns:a16="http://schemas.microsoft.com/office/drawing/2014/main" id="{98CEE698-2EDB-4201-9890-B230B56CB0D7}"/>
                </a:ext>
              </a:extLst>
            </p:cNvPr>
            <p:cNvSpPr>
              <a:spLocks noChangeShapeType="1"/>
            </p:cNvSpPr>
            <p:nvPr/>
          </p:nvSpPr>
          <p:spPr bwMode="auto">
            <a:xfrm flipV="1">
              <a:off x="2943" y="3112"/>
              <a:ext cx="0" cy="16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9244" name="Line 28">
              <a:extLst>
                <a:ext uri="{FF2B5EF4-FFF2-40B4-BE49-F238E27FC236}">
                  <a16:creationId xmlns:a16="http://schemas.microsoft.com/office/drawing/2014/main" id="{FC5BD819-A9F5-4FFF-84CA-190E814A5D1E}"/>
                </a:ext>
              </a:extLst>
            </p:cNvPr>
            <p:cNvSpPr>
              <a:spLocks noChangeShapeType="1"/>
            </p:cNvSpPr>
            <p:nvPr/>
          </p:nvSpPr>
          <p:spPr bwMode="auto">
            <a:xfrm flipV="1">
              <a:off x="2943" y="2773"/>
              <a:ext cx="0" cy="16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9245" name="Line 29">
              <a:extLst>
                <a:ext uri="{FF2B5EF4-FFF2-40B4-BE49-F238E27FC236}">
                  <a16:creationId xmlns:a16="http://schemas.microsoft.com/office/drawing/2014/main" id="{683D4268-7642-45A7-94F5-0DC54FE91293}"/>
                </a:ext>
              </a:extLst>
            </p:cNvPr>
            <p:cNvSpPr>
              <a:spLocks noChangeShapeType="1"/>
            </p:cNvSpPr>
            <p:nvPr/>
          </p:nvSpPr>
          <p:spPr bwMode="auto">
            <a:xfrm flipV="1">
              <a:off x="2943" y="2434"/>
              <a:ext cx="0" cy="16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9246" name="Line 30">
              <a:extLst>
                <a:ext uri="{FF2B5EF4-FFF2-40B4-BE49-F238E27FC236}">
                  <a16:creationId xmlns:a16="http://schemas.microsoft.com/office/drawing/2014/main" id="{387140C6-CA37-4B67-9F1F-3A3718027E16}"/>
                </a:ext>
              </a:extLst>
            </p:cNvPr>
            <p:cNvSpPr>
              <a:spLocks noChangeShapeType="1"/>
            </p:cNvSpPr>
            <p:nvPr/>
          </p:nvSpPr>
          <p:spPr bwMode="auto">
            <a:xfrm flipV="1">
              <a:off x="2943" y="2095"/>
              <a:ext cx="0" cy="16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9247" name="Line 31">
              <a:extLst>
                <a:ext uri="{FF2B5EF4-FFF2-40B4-BE49-F238E27FC236}">
                  <a16:creationId xmlns:a16="http://schemas.microsoft.com/office/drawing/2014/main" id="{6F8173B7-C545-4C0C-8ABF-FBDFBC4C883A}"/>
                </a:ext>
              </a:extLst>
            </p:cNvPr>
            <p:cNvSpPr>
              <a:spLocks noChangeShapeType="1"/>
            </p:cNvSpPr>
            <p:nvPr/>
          </p:nvSpPr>
          <p:spPr bwMode="auto">
            <a:xfrm flipV="1">
              <a:off x="2943" y="1756"/>
              <a:ext cx="0" cy="17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9248" name="Line 32">
              <a:extLst>
                <a:ext uri="{FF2B5EF4-FFF2-40B4-BE49-F238E27FC236}">
                  <a16:creationId xmlns:a16="http://schemas.microsoft.com/office/drawing/2014/main" id="{94051FE4-2594-4E10-BDB3-1482E1D84C18}"/>
                </a:ext>
              </a:extLst>
            </p:cNvPr>
            <p:cNvSpPr>
              <a:spLocks noChangeShapeType="1"/>
            </p:cNvSpPr>
            <p:nvPr/>
          </p:nvSpPr>
          <p:spPr bwMode="auto">
            <a:xfrm flipV="1">
              <a:off x="2943" y="1417"/>
              <a:ext cx="0" cy="17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grpSp>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25A912C-7F9B-44D6-9E04-2B54A48BF885}"/>
              </a:ext>
            </a:extLst>
          </p:cNvPr>
          <p:cNvSpPr>
            <a:spLocks noGrp="1" noChangeArrowheads="1"/>
          </p:cNvSpPr>
          <p:nvPr>
            <p:ph type="title"/>
          </p:nvPr>
        </p:nvSpPr>
        <p:spPr>
          <a:xfrm>
            <a:off x="914400" y="152400"/>
            <a:ext cx="7772400" cy="1143000"/>
          </a:xfrm>
        </p:spPr>
        <p:txBody>
          <a:bodyPr/>
          <a:lstStyle/>
          <a:p>
            <a:r>
              <a:rPr kumimoji="0" lang="zh-CN" altLang="en-US">
                <a:latin typeface="华文新魏" panose="02010800040101010101" pitchFamily="2" charset="-122"/>
                <a:ea typeface="华文新魏" panose="02010800040101010101" pitchFamily="2" charset="-122"/>
              </a:rPr>
              <a:t>文件系统模型</a:t>
            </a:r>
            <a:r>
              <a:rPr kumimoji="0" lang="en-US" altLang="zh-CN">
                <a:latin typeface="华文新魏" panose="02010800040101010101" pitchFamily="2" charset="-122"/>
                <a:ea typeface="华文新魏" panose="02010800040101010101" pitchFamily="2" charset="-122"/>
              </a:rPr>
              <a:t>(2)</a:t>
            </a:r>
          </a:p>
        </p:txBody>
      </p:sp>
      <p:sp>
        <p:nvSpPr>
          <p:cNvPr id="25603" name="Rectangle 3">
            <a:extLst>
              <a:ext uri="{FF2B5EF4-FFF2-40B4-BE49-F238E27FC236}">
                <a16:creationId xmlns:a16="http://schemas.microsoft.com/office/drawing/2014/main" id="{D3E25664-233A-463A-BE9C-5BE77A392179}"/>
              </a:ext>
            </a:extLst>
          </p:cNvPr>
          <p:cNvSpPr>
            <a:spLocks noGrp="1" noChangeArrowheads="1"/>
          </p:cNvSpPr>
          <p:nvPr>
            <p:ph type="body" idx="1"/>
          </p:nvPr>
        </p:nvSpPr>
        <p:spPr>
          <a:xfrm>
            <a:off x="609600" y="990600"/>
            <a:ext cx="8153400" cy="5562600"/>
          </a:xfrm>
        </p:spPr>
        <p:txBody>
          <a:bodyPr/>
          <a:lstStyle/>
          <a:p>
            <a:pPr>
              <a:lnSpc>
                <a:spcPct val="90000"/>
              </a:lnSpc>
            </a:pPr>
            <a:r>
              <a:rPr lang="zh-CN" altLang="en-US">
                <a:latin typeface="华文新魏" panose="02010800040101010101" pitchFamily="2" charset="-122"/>
                <a:ea typeface="华文新魏" panose="02010800040101010101" pitchFamily="2" charset="-122"/>
              </a:rPr>
              <a:t>设备驱动程序：位于</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管理器的最低层，直接对设备进行</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操作。</a:t>
            </a:r>
            <a:endParaRPr lang="zh-CN" altLang="en-US">
              <a:solidFill>
                <a:srgbClr val="FF0000"/>
              </a:solidFill>
              <a:latin typeface="华文新魏" panose="02010800040101010101" pitchFamily="2" charset="-122"/>
              <a:ea typeface="华文新魏" panose="02010800040101010101" pitchFamily="2" charset="-122"/>
            </a:endParaRPr>
          </a:p>
          <a:p>
            <a:pPr>
              <a:lnSpc>
                <a:spcPct val="90000"/>
              </a:lnSpc>
            </a:pPr>
            <a:r>
              <a:rPr lang="zh-CN" altLang="en-US">
                <a:latin typeface="华文新魏" panose="02010800040101010101" pitchFamily="2" charset="-122"/>
                <a:ea typeface="华文新魏" panose="02010800040101010101" pitchFamily="2" charset="-122"/>
              </a:rPr>
              <a:t>中间驱动程序：与低层设备驱动程序一起提供增强功能，如发现</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失败时，中间驱动程序却可能在收到出错信息后，向设备驱动程序下达重执请求。</a:t>
            </a:r>
            <a:endParaRPr lang="zh-CN" altLang="en-US">
              <a:solidFill>
                <a:srgbClr val="FF0000"/>
              </a:solidFill>
              <a:latin typeface="华文新魏" panose="02010800040101010101" pitchFamily="2" charset="-122"/>
              <a:ea typeface="华文新魏" panose="02010800040101010101" pitchFamily="2" charset="-122"/>
            </a:endParaRPr>
          </a:p>
          <a:p>
            <a:pPr>
              <a:lnSpc>
                <a:spcPct val="90000"/>
              </a:lnSpc>
            </a:pPr>
            <a:r>
              <a:rPr lang="zh-CN" altLang="en-US">
                <a:latin typeface="华文新魏" panose="02010800040101010101" pitchFamily="2" charset="-122"/>
                <a:ea typeface="华文新魏" panose="02010800040101010101" pitchFamily="2" charset="-122"/>
              </a:rPr>
              <a:t>文件系统驱动程序</a:t>
            </a:r>
            <a:r>
              <a:rPr lang="en-US" altLang="zh-CN">
                <a:latin typeface="华文新魏" panose="02010800040101010101" pitchFamily="2" charset="-122"/>
                <a:ea typeface="华文新魏" panose="02010800040101010101" pitchFamily="2" charset="-122"/>
              </a:rPr>
              <a:t>FSD</a:t>
            </a:r>
            <a:r>
              <a:rPr lang="zh-CN" altLang="en-US">
                <a:latin typeface="华文新魏" panose="02010800040101010101" pitchFamily="2" charset="-122"/>
                <a:ea typeface="华文新魏" panose="02010800040101010101" pitchFamily="2" charset="-122"/>
              </a:rPr>
              <a:t>：扩展低层驱动程序的功能，实现特定的文件系统</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如</a:t>
            </a:r>
            <a:r>
              <a:rPr lang="en-US" altLang="zh-CN">
                <a:latin typeface="华文新魏" panose="02010800040101010101" pitchFamily="2" charset="-122"/>
                <a:ea typeface="华文新魏" panose="02010800040101010101" pitchFamily="2" charset="-122"/>
              </a:rPr>
              <a:t>NTFS)</a:t>
            </a:r>
            <a:r>
              <a:rPr lang="zh-CN" altLang="en-US">
                <a:latin typeface="华文新魏" panose="02010800040101010101" pitchFamily="2" charset="-122"/>
                <a:ea typeface="华文新魏" panose="02010800040101010101" pitchFamily="2" charset="-122"/>
              </a:rPr>
              <a:t>。</a:t>
            </a:r>
            <a:endParaRPr lang="zh-CN" altLang="en-US">
              <a:solidFill>
                <a:srgbClr val="FF0000"/>
              </a:solidFill>
              <a:latin typeface="华文新魏" panose="02010800040101010101" pitchFamily="2" charset="-122"/>
              <a:ea typeface="华文新魏" panose="02010800040101010101" pitchFamily="2" charset="-122"/>
            </a:endParaRPr>
          </a:p>
          <a:p>
            <a:pPr>
              <a:lnSpc>
                <a:spcPct val="90000"/>
              </a:lnSpc>
            </a:pPr>
            <a:r>
              <a:rPr lang="zh-CN" altLang="en-US">
                <a:latin typeface="华文新魏" panose="02010800040101010101" pitchFamily="2" charset="-122"/>
                <a:ea typeface="华文新魏" panose="02010800040101010101" pitchFamily="2" charset="-122"/>
              </a:rPr>
              <a:t>过滤驱动程序：可位于设备驱动程序与中间驱动程序之间，可位于中间驱动程序与文件系统驱动程序之间，可位于文件系统驱动程序与</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管理器</a:t>
            </a:r>
            <a:r>
              <a:rPr lang="en-US" altLang="zh-CN">
                <a:latin typeface="华文新魏" panose="02010800040101010101" pitchFamily="2" charset="-122"/>
                <a:ea typeface="华文新魏" panose="02010800040101010101" pitchFamily="2" charset="-122"/>
              </a:rPr>
              <a:t>API</a:t>
            </a:r>
            <a:r>
              <a:rPr lang="zh-CN" altLang="en-US">
                <a:latin typeface="华文新魏" panose="02010800040101010101" pitchFamily="2" charset="-122"/>
                <a:ea typeface="华文新魏" panose="02010800040101010101" pitchFamily="2" charset="-122"/>
              </a:rPr>
              <a:t>之间。</a:t>
            </a:r>
          </a:p>
          <a:p>
            <a:pPr>
              <a:lnSpc>
                <a:spcPct val="90000"/>
              </a:lnSpc>
            </a:pPr>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checke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1026">
            <a:extLst>
              <a:ext uri="{FF2B5EF4-FFF2-40B4-BE49-F238E27FC236}">
                <a16:creationId xmlns:a16="http://schemas.microsoft.com/office/drawing/2014/main" id="{AF45C600-FA97-43B5-8087-5FED9AE05692}"/>
              </a:ext>
            </a:extLst>
          </p:cNvPr>
          <p:cNvSpPr>
            <a:spLocks noGrp="1" noChangeArrowheads="1"/>
          </p:cNvSpPr>
          <p:nvPr>
            <p:ph type="title"/>
          </p:nvPr>
        </p:nvSpPr>
        <p:spPr>
          <a:xfrm>
            <a:off x="685800" y="838200"/>
            <a:ext cx="7772400" cy="1143000"/>
          </a:xfrm>
        </p:spPr>
        <p:txBody>
          <a:bodyPr/>
          <a:lstStyle/>
          <a:p>
            <a:r>
              <a:rPr lang="zh-CN" altLang="en-US" sz="4800">
                <a:latin typeface="华文新魏" panose="02010800040101010101" pitchFamily="2" charset="-122"/>
                <a:ea typeface="华文新魏" panose="02010800040101010101" pitchFamily="2" charset="-122"/>
              </a:rPr>
              <a:t>文件系统驱动程序</a:t>
            </a:r>
            <a:br>
              <a:rPr lang="zh-CN" altLang="en-US" sz="4800">
                <a:latin typeface="华文新魏" panose="02010800040101010101" pitchFamily="2" charset="-122"/>
                <a:ea typeface="华文新魏" panose="02010800040101010101" pitchFamily="2" charset="-122"/>
              </a:rPr>
            </a:br>
            <a:r>
              <a:rPr lang="en-US" altLang="zh-CN" sz="3600">
                <a:latin typeface="华文新魏" panose="02010800040101010101" pitchFamily="2" charset="-122"/>
                <a:ea typeface="华文新魏" panose="02010800040101010101" pitchFamily="2" charset="-122"/>
              </a:rPr>
              <a:t>1</a:t>
            </a:r>
            <a:r>
              <a:rPr lang="zh-CN" altLang="en-US" sz="3600">
                <a:latin typeface="华文新魏" panose="02010800040101010101" pitchFamily="2" charset="-122"/>
                <a:ea typeface="华文新魏" panose="02010800040101010101" pitchFamily="2" charset="-122"/>
              </a:rPr>
              <a:t>本地</a:t>
            </a:r>
            <a:r>
              <a:rPr lang="en-US" altLang="zh-CN" sz="3600">
                <a:latin typeface="华文新魏" panose="02010800040101010101" pitchFamily="2" charset="-122"/>
                <a:ea typeface="华文新魏" panose="02010800040101010101" pitchFamily="2" charset="-122"/>
              </a:rPr>
              <a:t>FSD(1) </a:t>
            </a:r>
            <a:br>
              <a:rPr lang="en-US" altLang="zh-CN" sz="3600">
                <a:latin typeface="华文新魏" panose="02010800040101010101" pitchFamily="2" charset="-122"/>
                <a:ea typeface="华文新魏" panose="02010800040101010101" pitchFamily="2" charset="-122"/>
              </a:rPr>
            </a:br>
            <a:endParaRPr lang="en-US" altLang="zh-CN" sz="3600">
              <a:latin typeface="华文新魏" panose="02010800040101010101" pitchFamily="2" charset="-122"/>
              <a:ea typeface="华文新魏" panose="02010800040101010101" pitchFamily="2" charset="-122"/>
            </a:endParaRPr>
          </a:p>
        </p:txBody>
      </p:sp>
      <p:sp>
        <p:nvSpPr>
          <p:cNvPr id="27651" name="Rectangle 1027">
            <a:extLst>
              <a:ext uri="{FF2B5EF4-FFF2-40B4-BE49-F238E27FC236}">
                <a16:creationId xmlns:a16="http://schemas.microsoft.com/office/drawing/2014/main" id="{5A8F99A3-0CEE-4BC5-97D3-74830002821C}"/>
              </a:ext>
            </a:extLst>
          </p:cNvPr>
          <p:cNvSpPr>
            <a:spLocks noGrp="1" noChangeArrowheads="1"/>
          </p:cNvSpPr>
          <p:nvPr>
            <p:ph type="body" idx="1"/>
          </p:nvPr>
        </p:nvSpPr>
        <p:spPr>
          <a:xfrm>
            <a:off x="838200" y="1600200"/>
            <a:ext cx="7239000" cy="5029200"/>
          </a:xfrm>
        </p:spPr>
        <p:txBody>
          <a:bodyPr/>
          <a:lstStyle/>
          <a:p>
            <a:pPr>
              <a:buFontTx/>
              <a:buNone/>
            </a:pPr>
            <a:r>
              <a:rPr lang="en-US" altLang="zh-CN">
                <a:latin typeface="华文新魏" panose="02010800040101010101" pitchFamily="2" charset="-122"/>
                <a:ea typeface="华文新魏" panose="02010800040101010101" pitchFamily="2" charset="-122"/>
              </a:rPr>
              <a:t>  </a:t>
            </a:r>
          </a:p>
        </p:txBody>
      </p:sp>
      <p:grpSp>
        <p:nvGrpSpPr>
          <p:cNvPr id="27669" name="Group 1045">
            <a:extLst>
              <a:ext uri="{FF2B5EF4-FFF2-40B4-BE49-F238E27FC236}">
                <a16:creationId xmlns:a16="http://schemas.microsoft.com/office/drawing/2014/main" id="{D41443F2-A473-4395-A6E9-69850FEFBBF5}"/>
              </a:ext>
            </a:extLst>
          </p:cNvPr>
          <p:cNvGrpSpPr>
            <a:grpSpLocks/>
          </p:cNvGrpSpPr>
          <p:nvPr/>
        </p:nvGrpSpPr>
        <p:grpSpPr bwMode="auto">
          <a:xfrm>
            <a:off x="1249363" y="1981200"/>
            <a:ext cx="5532437" cy="3810000"/>
            <a:chOff x="787" y="1248"/>
            <a:chExt cx="3485" cy="2400"/>
          </a:xfrm>
        </p:grpSpPr>
        <p:sp>
          <p:nvSpPr>
            <p:cNvPr id="27653" name="Text Box 1029">
              <a:extLst>
                <a:ext uri="{FF2B5EF4-FFF2-40B4-BE49-F238E27FC236}">
                  <a16:creationId xmlns:a16="http://schemas.microsoft.com/office/drawing/2014/main" id="{348EEA9B-F683-498E-B1AF-509EFDF49879}"/>
                </a:ext>
              </a:extLst>
            </p:cNvPr>
            <p:cNvSpPr txBox="1">
              <a:spLocks noChangeArrowheads="1"/>
            </p:cNvSpPr>
            <p:nvPr/>
          </p:nvSpPr>
          <p:spPr bwMode="auto">
            <a:xfrm>
              <a:off x="1643" y="1248"/>
              <a:ext cx="1315" cy="235"/>
            </a:xfrm>
            <a:prstGeom prst="rect">
              <a:avLst/>
            </a:prstGeom>
            <a:solidFill>
              <a:srgbClr val="FFCC66"/>
            </a:solidFill>
            <a:ln w="9525">
              <a:solidFill>
                <a:srgbClr val="000000"/>
              </a:solidFill>
              <a:miter lim="800000"/>
              <a:headEnd/>
              <a:tailEnd/>
            </a:ln>
          </p:spPr>
          <p:txBody>
            <a:bodyPr/>
            <a:lstStyle/>
            <a:p>
              <a:pPr eaLnBrk="0" hangingPunct="0"/>
              <a:r>
                <a:rPr kumimoji="0" lang="zh-CN" altLang="en-US" sz="2000">
                  <a:solidFill>
                    <a:srgbClr val="000099"/>
                  </a:solidFill>
                  <a:latin typeface="华文新魏" panose="02010800040101010101" pitchFamily="2" charset="-122"/>
                  <a:ea typeface="华文新魏" panose="02010800040101010101" pitchFamily="2" charset="-122"/>
                </a:rPr>
                <a:t>应用程序接口</a:t>
              </a:r>
            </a:p>
          </p:txBody>
        </p:sp>
        <p:sp>
          <p:nvSpPr>
            <p:cNvPr id="27654" name="Text Box 1030">
              <a:extLst>
                <a:ext uri="{FF2B5EF4-FFF2-40B4-BE49-F238E27FC236}">
                  <a16:creationId xmlns:a16="http://schemas.microsoft.com/office/drawing/2014/main" id="{8FDD00C0-DC87-497F-84B2-26DEA1287F48}"/>
                </a:ext>
              </a:extLst>
            </p:cNvPr>
            <p:cNvSpPr txBox="1">
              <a:spLocks noChangeArrowheads="1"/>
            </p:cNvSpPr>
            <p:nvPr/>
          </p:nvSpPr>
          <p:spPr bwMode="auto">
            <a:xfrm>
              <a:off x="1691" y="1755"/>
              <a:ext cx="1250" cy="261"/>
            </a:xfrm>
            <a:prstGeom prst="rect">
              <a:avLst/>
            </a:prstGeom>
            <a:solidFill>
              <a:schemeClr val="accent1"/>
            </a:solidFill>
            <a:ln w="9525">
              <a:solidFill>
                <a:srgbClr val="000000"/>
              </a:solidFill>
              <a:miter lim="800000"/>
              <a:headEnd/>
              <a:tailEnd/>
            </a:ln>
          </p:spPr>
          <p:txBody>
            <a:bodyPr/>
            <a:lstStyle/>
            <a:p>
              <a:pPr eaLnBrk="0" hangingPunct="0"/>
              <a:r>
                <a:rPr kumimoji="0" lang="en-US" altLang="zh-CN" sz="2000">
                  <a:solidFill>
                    <a:srgbClr val="000099"/>
                  </a:solidFill>
                  <a:latin typeface="华文新魏" panose="02010800040101010101" pitchFamily="2" charset="-122"/>
                  <a:ea typeface="华文新魏" panose="02010800040101010101" pitchFamily="2" charset="-122"/>
                </a:rPr>
                <a:t>      I/O</a:t>
              </a:r>
              <a:r>
                <a:rPr kumimoji="0" lang="zh-CN" altLang="en-US" sz="2000">
                  <a:solidFill>
                    <a:srgbClr val="000099"/>
                  </a:solidFill>
                  <a:latin typeface="华文新魏" panose="02010800040101010101" pitchFamily="2" charset="-122"/>
                  <a:ea typeface="华文新魏" panose="02010800040101010101" pitchFamily="2" charset="-122"/>
                </a:rPr>
                <a:t>管理器</a:t>
              </a:r>
            </a:p>
          </p:txBody>
        </p:sp>
        <p:sp>
          <p:nvSpPr>
            <p:cNvPr id="27655" name="Text Box 1031">
              <a:extLst>
                <a:ext uri="{FF2B5EF4-FFF2-40B4-BE49-F238E27FC236}">
                  <a16:creationId xmlns:a16="http://schemas.microsoft.com/office/drawing/2014/main" id="{4F86E1F3-3F3D-4B75-A45F-EAFE054EC046}"/>
                </a:ext>
              </a:extLst>
            </p:cNvPr>
            <p:cNvSpPr txBox="1">
              <a:spLocks noChangeArrowheads="1"/>
            </p:cNvSpPr>
            <p:nvPr/>
          </p:nvSpPr>
          <p:spPr bwMode="auto">
            <a:xfrm>
              <a:off x="1643" y="2268"/>
              <a:ext cx="1479" cy="236"/>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2000">
                  <a:solidFill>
                    <a:srgbClr val="000099"/>
                  </a:solidFill>
                  <a:latin typeface="华文新魏" panose="02010800040101010101" pitchFamily="2" charset="-122"/>
                  <a:ea typeface="华文新魏" panose="02010800040101010101" pitchFamily="2" charset="-122"/>
                </a:rPr>
                <a:t>文件系统驱动程序</a:t>
              </a:r>
            </a:p>
          </p:txBody>
        </p:sp>
        <p:sp>
          <p:nvSpPr>
            <p:cNvPr id="27656" name="Text Box 1032">
              <a:extLst>
                <a:ext uri="{FF2B5EF4-FFF2-40B4-BE49-F238E27FC236}">
                  <a16:creationId xmlns:a16="http://schemas.microsoft.com/office/drawing/2014/main" id="{66A1B223-4B23-40CB-A656-6E3B179E2476}"/>
                </a:ext>
              </a:extLst>
            </p:cNvPr>
            <p:cNvSpPr txBox="1">
              <a:spLocks noChangeArrowheads="1"/>
            </p:cNvSpPr>
            <p:nvPr/>
          </p:nvSpPr>
          <p:spPr bwMode="auto">
            <a:xfrm>
              <a:off x="1643" y="2739"/>
              <a:ext cx="1315" cy="235"/>
            </a:xfrm>
            <a:prstGeom prst="rect">
              <a:avLst/>
            </a:prstGeom>
            <a:solidFill>
              <a:schemeClr val="accent1"/>
            </a:solidFill>
            <a:ln w="9525">
              <a:solidFill>
                <a:srgbClr val="000000"/>
              </a:solidFill>
              <a:miter lim="800000"/>
              <a:headEnd/>
              <a:tailEnd/>
            </a:ln>
          </p:spPr>
          <p:txBody>
            <a:bodyPr/>
            <a:lstStyle/>
            <a:p>
              <a:pPr eaLnBrk="0" hangingPunct="0"/>
              <a:r>
                <a:rPr kumimoji="0" lang="en-US" altLang="zh-CN" sz="2000">
                  <a:solidFill>
                    <a:srgbClr val="000099"/>
                  </a:solidFill>
                  <a:latin typeface="华文新魏" panose="02010800040101010101" pitchFamily="2" charset="-122"/>
                  <a:ea typeface="华文新魏" panose="02010800040101010101" pitchFamily="2" charset="-122"/>
                </a:rPr>
                <a:t>   </a:t>
              </a:r>
              <a:r>
                <a:rPr kumimoji="0" lang="zh-CN" altLang="en-US" sz="2000">
                  <a:solidFill>
                    <a:srgbClr val="000099"/>
                  </a:solidFill>
                  <a:latin typeface="华文新魏" panose="02010800040101010101" pitchFamily="2" charset="-122"/>
                  <a:ea typeface="华文新魏" panose="02010800040101010101" pitchFamily="2" charset="-122"/>
                </a:rPr>
                <a:t>存储设备驱动</a:t>
              </a:r>
            </a:p>
          </p:txBody>
        </p:sp>
        <p:sp>
          <p:nvSpPr>
            <p:cNvPr id="27657" name="Text Box 1033">
              <a:extLst>
                <a:ext uri="{FF2B5EF4-FFF2-40B4-BE49-F238E27FC236}">
                  <a16:creationId xmlns:a16="http://schemas.microsoft.com/office/drawing/2014/main" id="{44289BEB-E525-4159-89B3-99CD95A02038}"/>
                </a:ext>
              </a:extLst>
            </p:cNvPr>
            <p:cNvSpPr txBox="1">
              <a:spLocks noChangeArrowheads="1"/>
            </p:cNvSpPr>
            <p:nvPr/>
          </p:nvSpPr>
          <p:spPr bwMode="auto">
            <a:xfrm>
              <a:off x="1674" y="3367"/>
              <a:ext cx="1315" cy="235"/>
            </a:xfrm>
            <a:prstGeom prst="rect">
              <a:avLst/>
            </a:prstGeom>
            <a:solidFill>
              <a:schemeClr val="accent1"/>
            </a:solidFill>
            <a:ln w="9525">
              <a:solidFill>
                <a:srgbClr val="000000"/>
              </a:solidFill>
              <a:miter lim="800000"/>
              <a:headEnd/>
              <a:tailEnd/>
            </a:ln>
          </p:spPr>
          <p:txBody>
            <a:bodyPr/>
            <a:lstStyle/>
            <a:p>
              <a:pPr eaLnBrk="0" hangingPunct="0"/>
              <a:r>
                <a:rPr kumimoji="0" lang="en-US" altLang="zh-CN" sz="2000">
                  <a:solidFill>
                    <a:srgbClr val="000099"/>
                  </a:solidFill>
                  <a:latin typeface="华文新魏" panose="02010800040101010101" pitchFamily="2" charset="-122"/>
                  <a:ea typeface="华文新魏" panose="02010800040101010101" pitchFamily="2" charset="-122"/>
                </a:rPr>
                <a:t>       </a:t>
              </a:r>
              <a:r>
                <a:rPr kumimoji="0" lang="zh-CN" altLang="en-US" sz="2000">
                  <a:solidFill>
                    <a:srgbClr val="000099"/>
                  </a:solidFill>
                  <a:latin typeface="华文新魏" panose="02010800040101010101" pitchFamily="2" charset="-122"/>
                  <a:ea typeface="华文新魏" panose="02010800040101010101" pitchFamily="2" charset="-122"/>
                </a:rPr>
                <a:t>物理磁盘</a:t>
              </a:r>
            </a:p>
          </p:txBody>
        </p:sp>
        <p:sp>
          <p:nvSpPr>
            <p:cNvPr id="27658" name="Line 1034">
              <a:extLst>
                <a:ext uri="{FF2B5EF4-FFF2-40B4-BE49-F238E27FC236}">
                  <a16:creationId xmlns:a16="http://schemas.microsoft.com/office/drawing/2014/main" id="{CD6DAD7A-A575-4555-901E-721237D000F1}"/>
                </a:ext>
              </a:extLst>
            </p:cNvPr>
            <p:cNvSpPr>
              <a:spLocks noChangeShapeType="1"/>
            </p:cNvSpPr>
            <p:nvPr/>
          </p:nvSpPr>
          <p:spPr bwMode="auto">
            <a:xfrm>
              <a:off x="822" y="1640"/>
              <a:ext cx="345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59" name="Line 1035">
              <a:extLst>
                <a:ext uri="{FF2B5EF4-FFF2-40B4-BE49-F238E27FC236}">
                  <a16:creationId xmlns:a16="http://schemas.microsoft.com/office/drawing/2014/main" id="{1B09906F-DEC5-4A53-B2C6-4851DE77FEE8}"/>
                </a:ext>
              </a:extLst>
            </p:cNvPr>
            <p:cNvSpPr>
              <a:spLocks noChangeShapeType="1"/>
            </p:cNvSpPr>
            <p:nvPr/>
          </p:nvSpPr>
          <p:spPr bwMode="auto">
            <a:xfrm>
              <a:off x="787" y="3210"/>
              <a:ext cx="345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60" name="Text Box 1036">
              <a:extLst>
                <a:ext uri="{FF2B5EF4-FFF2-40B4-BE49-F238E27FC236}">
                  <a16:creationId xmlns:a16="http://schemas.microsoft.com/office/drawing/2014/main" id="{68B5F08B-8BD3-429A-B147-6E99D6E35C83}"/>
                </a:ext>
              </a:extLst>
            </p:cNvPr>
            <p:cNvSpPr txBox="1">
              <a:spLocks noChangeArrowheads="1"/>
            </p:cNvSpPr>
            <p:nvPr/>
          </p:nvSpPr>
          <p:spPr bwMode="auto">
            <a:xfrm>
              <a:off x="3565" y="1266"/>
              <a:ext cx="650" cy="270"/>
            </a:xfrm>
            <a:prstGeom prst="rect">
              <a:avLst/>
            </a:prstGeom>
            <a:solidFill>
              <a:srgbClr val="FFCC66"/>
            </a:solidFill>
            <a:ln w="9525">
              <a:solidFill>
                <a:srgbClr val="FFFFFF"/>
              </a:solidFill>
              <a:miter lim="800000"/>
              <a:headEnd/>
              <a:tailEnd/>
            </a:ln>
          </p:spPr>
          <p:txBody>
            <a:bodyPr/>
            <a:lstStyle/>
            <a:p>
              <a:pPr eaLnBrk="0" hangingPunct="0"/>
              <a:r>
                <a:rPr kumimoji="0" lang="zh-CN" altLang="en-US" sz="2000">
                  <a:solidFill>
                    <a:srgbClr val="000099"/>
                  </a:solidFill>
                  <a:latin typeface="华文新魏" panose="02010800040101010101" pitchFamily="2" charset="-122"/>
                  <a:ea typeface="华文新魏" panose="02010800040101010101" pitchFamily="2" charset="-122"/>
                </a:rPr>
                <a:t>用户态</a:t>
              </a:r>
            </a:p>
          </p:txBody>
        </p:sp>
        <p:sp>
          <p:nvSpPr>
            <p:cNvPr id="27661" name="Text Box 1037">
              <a:extLst>
                <a:ext uri="{FF2B5EF4-FFF2-40B4-BE49-F238E27FC236}">
                  <a16:creationId xmlns:a16="http://schemas.microsoft.com/office/drawing/2014/main" id="{75D1C332-B29B-4471-89DA-0D7034D6511A}"/>
                </a:ext>
              </a:extLst>
            </p:cNvPr>
            <p:cNvSpPr txBox="1">
              <a:spLocks noChangeArrowheads="1"/>
            </p:cNvSpPr>
            <p:nvPr/>
          </p:nvSpPr>
          <p:spPr bwMode="auto">
            <a:xfrm>
              <a:off x="3517" y="2208"/>
              <a:ext cx="672" cy="288"/>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2000">
                  <a:solidFill>
                    <a:srgbClr val="000099"/>
                  </a:solidFill>
                  <a:latin typeface="华文新魏" panose="02010800040101010101" pitchFamily="2" charset="-122"/>
                  <a:ea typeface="华文新魏" panose="02010800040101010101" pitchFamily="2" charset="-122"/>
                </a:rPr>
                <a:t>核心态</a:t>
              </a:r>
            </a:p>
          </p:txBody>
        </p:sp>
        <p:sp>
          <p:nvSpPr>
            <p:cNvPr id="27662" name="Text Box 1038">
              <a:extLst>
                <a:ext uri="{FF2B5EF4-FFF2-40B4-BE49-F238E27FC236}">
                  <a16:creationId xmlns:a16="http://schemas.microsoft.com/office/drawing/2014/main" id="{38CA854A-B2CF-49BB-88F8-0DEFA50346DE}"/>
                </a:ext>
              </a:extLst>
            </p:cNvPr>
            <p:cNvSpPr txBox="1">
              <a:spLocks noChangeArrowheads="1"/>
            </p:cNvSpPr>
            <p:nvPr/>
          </p:nvSpPr>
          <p:spPr bwMode="auto">
            <a:xfrm>
              <a:off x="3421" y="3360"/>
              <a:ext cx="814" cy="288"/>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2000">
                  <a:solidFill>
                    <a:srgbClr val="000099"/>
                  </a:solidFill>
                  <a:latin typeface="华文新魏" panose="02010800040101010101" pitchFamily="2" charset="-122"/>
                  <a:ea typeface="华文新魏" panose="02010800040101010101" pitchFamily="2" charset="-122"/>
                </a:rPr>
                <a:t>物理设备</a:t>
              </a:r>
            </a:p>
          </p:txBody>
        </p:sp>
        <p:sp>
          <p:nvSpPr>
            <p:cNvPr id="27664" name="AutoShape 1040">
              <a:extLst>
                <a:ext uri="{FF2B5EF4-FFF2-40B4-BE49-F238E27FC236}">
                  <a16:creationId xmlns:a16="http://schemas.microsoft.com/office/drawing/2014/main" id="{CA879D99-6AC5-4059-8D0E-FE954E03E1BA}"/>
                </a:ext>
              </a:extLst>
            </p:cNvPr>
            <p:cNvSpPr>
              <a:spLocks noChangeArrowheads="1"/>
            </p:cNvSpPr>
            <p:nvPr/>
          </p:nvSpPr>
          <p:spPr bwMode="auto">
            <a:xfrm>
              <a:off x="2300" y="1483"/>
              <a:ext cx="165" cy="314"/>
            </a:xfrm>
            <a:prstGeom prst="upDownArrow">
              <a:avLst>
                <a:gd name="adj1" fmla="val 50000"/>
                <a:gd name="adj2" fmla="val 38061"/>
              </a:avLst>
            </a:prstGeom>
            <a:solidFill>
              <a:schemeClr val="accent1"/>
            </a:solidFill>
            <a:ln w="9525">
              <a:solidFill>
                <a:srgbClr val="000000"/>
              </a:solidFill>
              <a:miter lim="800000"/>
              <a:headEnd/>
              <a:tailEnd/>
            </a:ln>
          </p:spPr>
          <p:txBody>
            <a:bodyPr vert="eaVert"/>
            <a:lstStyle/>
            <a:p>
              <a:endParaRPr lang="en-US"/>
            </a:p>
          </p:txBody>
        </p:sp>
        <p:sp>
          <p:nvSpPr>
            <p:cNvPr id="27665" name="AutoShape 1041">
              <a:extLst>
                <a:ext uri="{FF2B5EF4-FFF2-40B4-BE49-F238E27FC236}">
                  <a16:creationId xmlns:a16="http://schemas.microsoft.com/office/drawing/2014/main" id="{8C145929-EEAF-45A0-AEEF-24360CEC02D7}"/>
                </a:ext>
              </a:extLst>
            </p:cNvPr>
            <p:cNvSpPr>
              <a:spLocks noChangeArrowheads="1"/>
            </p:cNvSpPr>
            <p:nvPr/>
          </p:nvSpPr>
          <p:spPr bwMode="auto">
            <a:xfrm>
              <a:off x="2300" y="2033"/>
              <a:ext cx="165" cy="235"/>
            </a:xfrm>
            <a:prstGeom prst="upDownArrow">
              <a:avLst>
                <a:gd name="adj1" fmla="val 50000"/>
                <a:gd name="adj2" fmla="val 28485"/>
              </a:avLst>
            </a:prstGeom>
            <a:solidFill>
              <a:schemeClr val="accent1"/>
            </a:solidFill>
            <a:ln w="9525">
              <a:solidFill>
                <a:srgbClr val="000000"/>
              </a:solidFill>
              <a:miter lim="800000"/>
              <a:headEnd/>
              <a:tailEnd/>
            </a:ln>
          </p:spPr>
          <p:txBody>
            <a:bodyPr vert="eaVert"/>
            <a:lstStyle/>
            <a:p>
              <a:endParaRPr lang="en-US"/>
            </a:p>
          </p:txBody>
        </p:sp>
        <p:sp>
          <p:nvSpPr>
            <p:cNvPr id="27666" name="AutoShape 1042">
              <a:extLst>
                <a:ext uri="{FF2B5EF4-FFF2-40B4-BE49-F238E27FC236}">
                  <a16:creationId xmlns:a16="http://schemas.microsoft.com/office/drawing/2014/main" id="{AF4F6106-E8C6-402D-A6DF-F0CB74782932}"/>
                </a:ext>
              </a:extLst>
            </p:cNvPr>
            <p:cNvSpPr>
              <a:spLocks noChangeArrowheads="1"/>
            </p:cNvSpPr>
            <p:nvPr/>
          </p:nvSpPr>
          <p:spPr bwMode="auto">
            <a:xfrm>
              <a:off x="2300" y="2504"/>
              <a:ext cx="165" cy="235"/>
            </a:xfrm>
            <a:prstGeom prst="upDownArrow">
              <a:avLst>
                <a:gd name="adj1" fmla="val 50000"/>
                <a:gd name="adj2" fmla="val 28485"/>
              </a:avLst>
            </a:prstGeom>
            <a:solidFill>
              <a:schemeClr val="accent1"/>
            </a:solidFill>
            <a:ln w="9525">
              <a:solidFill>
                <a:srgbClr val="000000"/>
              </a:solidFill>
              <a:miter lim="800000"/>
              <a:headEnd/>
              <a:tailEnd/>
            </a:ln>
          </p:spPr>
          <p:txBody>
            <a:bodyPr vert="eaVert"/>
            <a:lstStyle/>
            <a:p>
              <a:endParaRPr lang="en-US"/>
            </a:p>
          </p:txBody>
        </p:sp>
        <p:sp>
          <p:nvSpPr>
            <p:cNvPr id="27667" name="AutoShape 1043">
              <a:extLst>
                <a:ext uri="{FF2B5EF4-FFF2-40B4-BE49-F238E27FC236}">
                  <a16:creationId xmlns:a16="http://schemas.microsoft.com/office/drawing/2014/main" id="{DE29A7E6-82BE-4A6C-9955-688003AD0922}"/>
                </a:ext>
              </a:extLst>
            </p:cNvPr>
            <p:cNvSpPr>
              <a:spLocks noChangeArrowheads="1"/>
            </p:cNvSpPr>
            <p:nvPr/>
          </p:nvSpPr>
          <p:spPr bwMode="auto">
            <a:xfrm>
              <a:off x="2300" y="2974"/>
              <a:ext cx="165" cy="393"/>
            </a:xfrm>
            <a:prstGeom prst="upDownArrow">
              <a:avLst>
                <a:gd name="adj1" fmla="val 50000"/>
                <a:gd name="adj2" fmla="val 47636"/>
              </a:avLst>
            </a:prstGeom>
            <a:solidFill>
              <a:schemeClr val="accent1"/>
            </a:solidFill>
            <a:ln w="9525">
              <a:solidFill>
                <a:srgbClr val="000000"/>
              </a:solidFill>
              <a:miter lim="800000"/>
              <a:headEnd/>
              <a:tailEnd/>
            </a:ln>
          </p:spPr>
          <p:txBody>
            <a:bodyPr vert="eaVert"/>
            <a:lstStyle/>
            <a:p>
              <a:endParaRPr lang="en-US"/>
            </a:p>
          </p:txBody>
        </p:sp>
      </p:grpSp>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1026">
            <a:extLst>
              <a:ext uri="{FF2B5EF4-FFF2-40B4-BE49-F238E27FC236}">
                <a16:creationId xmlns:a16="http://schemas.microsoft.com/office/drawing/2014/main" id="{8358A83B-E030-4ECE-B90F-43FAA47D0CEA}"/>
              </a:ext>
            </a:extLst>
          </p:cNvPr>
          <p:cNvSpPr>
            <a:spLocks noGrp="1" noChangeArrowheads="1"/>
          </p:cNvSpPr>
          <p:nvPr>
            <p:ph type="title"/>
          </p:nvPr>
        </p:nvSpPr>
        <p:spPr>
          <a:xfrm>
            <a:off x="685800" y="685800"/>
            <a:ext cx="7772400" cy="1143000"/>
          </a:xfrm>
        </p:spPr>
        <p:txBody>
          <a:bodyPr/>
          <a:lstStyle/>
          <a:p>
            <a:r>
              <a:rPr lang="zh-CN" altLang="en-US" sz="4800">
                <a:solidFill>
                  <a:srgbClr val="000099"/>
                </a:solidFill>
                <a:latin typeface="华文新魏" panose="02010800040101010101" pitchFamily="2" charset="-122"/>
                <a:ea typeface="华文新魏" panose="02010800040101010101" pitchFamily="2" charset="-122"/>
              </a:rPr>
              <a:t>本地</a:t>
            </a:r>
            <a:r>
              <a:rPr lang="en-US" altLang="zh-CN" sz="4800">
                <a:solidFill>
                  <a:srgbClr val="000099"/>
                </a:solidFill>
                <a:latin typeface="华文新魏" panose="02010800040101010101" pitchFamily="2" charset="-122"/>
                <a:ea typeface="华文新魏" panose="02010800040101010101" pitchFamily="2" charset="-122"/>
              </a:rPr>
              <a:t>FSD(2) </a:t>
            </a:r>
            <a:br>
              <a:rPr lang="en-US" altLang="zh-CN" sz="4800">
                <a:solidFill>
                  <a:srgbClr val="000099"/>
                </a:solidFill>
                <a:latin typeface="华文新魏" panose="02010800040101010101" pitchFamily="2" charset="-122"/>
                <a:ea typeface="华文新魏" panose="02010800040101010101" pitchFamily="2" charset="-122"/>
              </a:rPr>
            </a:br>
            <a:endParaRPr lang="en-US" altLang="zh-CN" sz="4800">
              <a:solidFill>
                <a:srgbClr val="000099"/>
              </a:solidFill>
              <a:latin typeface="华文新魏" panose="02010800040101010101" pitchFamily="2" charset="-122"/>
              <a:ea typeface="华文新魏" panose="02010800040101010101" pitchFamily="2" charset="-122"/>
            </a:endParaRPr>
          </a:p>
        </p:txBody>
      </p:sp>
      <p:sp>
        <p:nvSpPr>
          <p:cNvPr id="29699" name="Rectangle 1027">
            <a:extLst>
              <a:ext uri="{FF2B5EF4-FFF2-40B4-BE49-F238E27FC236}">
                <a16:creationId xmlns:a16="http://schemas.microsoft.com/office/drawing/2014/main" id="{DF531619-8FB2-45F2-82FF-FDFE012A1E4E}"/>
              </a:ext>
            </a:extLst>
          </p:cNvPr>
          <p:cNvSpPr>
            <a:spLocks noGrp="1" noChangeArrowheads="1"/>
          </p:cNvSpPr>
          <p:nvPr>
            <p:ph type="body" idx="1"/>
          </p:nvPr>
        </p:nvSpPr>
        <p:spPr>
          <a:xfrm>
            <a:off x="914400" y="1295400"/>
            <a:ext cx="7543800" cy="5181600"/>
          </a:xfrm>
        </p:spPr>
        <p:txBody>
          <a:bodyPr/>
          <a:lstStyle/>
          <a:p>
            <a:r>
              <a:rPr lang="zh-CN" altLang="en-US" sz="4000">
                <a:latin typeface="华文新魏" panose="02010800040101010101" pitchFamily="2" charset="-122"/>
                <a:ea typeface="华文新魏" panose="02010800040101010101" pitchFamily="2" charset="-122"/>
              </a:rPr>
              <a:t>本地</a:t>
            </a:r>
            <a:r>
              <a:rPr lang="en-US" altLang="zh-CN" sz="4000">
                <a:latin typeface="华文新魏" panose="02010800040101010101" pitchFamily="2" charset="-122"/>
                <a:ea typeface="华文新魏" panose="02010800040101010101" pitchFamily="2" charset="-122"/>
              </a:rPr>
              <a:t>FSD</a:t>
            </a:r>
            <a:r>
              <a:rPr lang="zh-CN" altLang="en-US" sz="4000">
                <a:latin typeface="华文新魏" panose="02010800040101010101" pitchFamily="2" charset="-122"/>
                <a:ea typeface="华文新魏" panose="02010800040101010101" pitchFamily="2" charset="-122"/>
              </a:rPr>
              <a:t>还创建一个设备对象表示所装载的文件系统。 </a:t>
            </a:r>
          </a:p>
          <a:p>
            <a:r>
              <a:rPr lang="zh-CN" altLang="en-US" sz="4000">
                <a:latin typeface="华文新魏" panose="02010800040101010101" pitchFamily="2" charset="-122"/>
                <a:ea typeface="华文新魏" panose="02010800040101010101" pitchFamily="2" charset="-122"/>
              </a:rPr>
              <a:t>本地</a:t>
            </a:r>
            <a:r>
              <a:rPr lang="en-US" altLang="zh-CN" sz="4000">
                <a:latin typeface="华文新魏" panose="02010800040101010101" pitchFamily="2" charset="-122"/>
                <a:ea typeface="华文新魏" panose="02010800040101010101" pitchFamily="2" charset="-122"/>
              </a:rPr>
              <a:t>FSD</a:t>
            </a:r>
            <a:r>
              <a:rPr lang="zh-CN" altLang="en-US" sz="4000">
                <a:latin typeface="华文新魏" panose="02010800040101010101" pitchFamily="2" charset="-122"/>
                <a:ea typeface="华文新魏" panose="02010800040101010101" pitchFamily="2" charset="-122"/>
              </a:rPr>
              <a:t>用高速缓存管理器来缓存文件系统数据，它与主存管理器一起实现主存文件映射。</a:t>
            </a:r>
          </a:p>
          <a:p>
            <a:r>
              <a:rPr lang="zh-CN" altLang="en-US" sz="4000">
                <a:latin typeface="华文新魏" panose="02010800040101010101" pitchFamily="2" charset="-122"/>
                <a:ea typeface="华文新魏" panose="02010800040101010101" pitchFamily="2" charset="-122"/>
              </a:rPr>
              <a:t>本地</a:t>
            </a:r>
            <a:r>
              <a:rPr lang="en-US" altLang="zh-CN" sz="4000">
                <a:latin typeface="华文新魏" panose="02010800040101010101" pitchFamily="2" charset="-122"/>
                <a:ea typeface="华文新魏" panose="02010800040101010101" pitchFamily="2" charset="-122"/>
              </a:rPr>
              <a:t>FSD</a:t>
            </a:r>
            <a:r>
              <a:rPr lang="zh-CN" altLang="en-US" sz="4000">
                <a:latin typeface="华文新魏" panose="02010800040101010101" pitchFamily="2" charset="-122"/>
                <a:ea typeface="华文新魏" panose="02010800040101010101" pitchFamily="2" charset="-122"/>
              </a:rPr>
              <a:t>还支持文件系统卸载操作。</a:t>
            </a:r>
          </a:p>
          <a:p>
            <a:endParaRPr lang="zh-CN" altLang="en-US" sz="4000">
              <a:latin typeface="华文新魏" panose="02010800040101010101" pitchFamily="2" charset="-122"/>
              <a:ea typeface="华文新魏" panose="02010800040101010101" pitchFamily="2" charset="-122"/>
            </a:endParaRPr>
          </a:p>
        </p:txBody>
      </p:sp>
    </p:spTree>
  </p:cSld>
  <p:clrMapOvr>
    <a:masterClrMapping/>
  </p:clrMapOvr>
  <p:transition>
    <p:checke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050">
            <a:extLst>
              <a:ext uri="{FF2B5EF4-FFF2-40B4-BE49-F238E27FC236}">
                <a16:creationId xmlns:a16="http://schemas.microsoft.com/office/drawing/2014/main" id="{0A66BA81-DA0F-4867-89F7-95398EBB7E93}"/>
              </a:ext>
            </a:extLst>
          </p:cNvPr>
          <p:cNvSpPr>
            <a:spLocks noGrp="1" noChangeArrowheads="1"/>
          </p:cNvSpPr>
          <p:nvPr>
            <p:ph type="title"/>
          </p:nvPr>
        </p:nvSpPr>
        <p:spPr>
          <a:xfrm>
            <a:off x="304800" y="304800"/>
            <a:ext cx="7772400" cy="1143000"/>
          </a:xfrm>
        </p:spPr>
        <p:txBody>
          <a:bodyPr/>
          <a:lstStyle/>
          <a:p>
            <a:r>
              <a:rPr lang="en-US" altLang="zh-CN" sz="4800">
                <a:latin typeface="华文新魏" panose="02010800040101010101" pitchFamily="2" charset="-122"/>
                <a:ea typeface="华文新魏" panose="02010800040101010101" pitchFamily="2" charset="-122"/>
              </a:rPr>
              <a:t>2. </a:t>
            </a:r>
            <a:r>
              <a:rPr lang="zh-CN" altLang="en-US" sz="4800">
                <a:latin typeface="华文新魏" panose="02010800040101010101" pitchFamily="2" charset="-122"/>
                <a:ea typeface="华文新魏" panose="02010800040101010101" pitchFamily="2" charset="-122"/>
              </a:rPr>
              <a:t>远程</a:t>
            </a:r>
            <a:r>
              <a:rPr lang="en-US" altLang="zh-CN" sz="4800">
                <a:latin typeface="华文新魏" panose="02010800040101010101" pitchFamily="2" charset="-122"/>
                <a:ea typeface="华文新魏" panose="02010800040101010101" pitchFamily="2" charset="-122"/>
              </a:rPr>
              <a:t>FSD(1)</a:t>
            </a:r>
            <a:r>
              <a:rPr lang="en-US" altLang="zh-CN">
                <a:latin typeface="华文新魏" panose="02010800040101010101" pitchFamily="2" charset="-122"/>
                <a:ea typeface="华文新魏" panose="02010800040101010101" pitchFamily="2" charset="-122"/>
              </a:rPr>
              <a:t> </a:t>
            </a:r>
          </a:p>
        </p:txBody>
      </p:sp>
      <p:sp>
        <p:nvSpPr>
          <p:cNvPr id="30723" name="Rectangle 2051">
            <a:extLst>
              <a:ext uri="{FF2B5EF4-FFF2-40B4-BE49-F238E27FC236}">
                <a16:creationId xmlns:a16="http://schemas.microsoft.com/office/drawing/2014/main" id="{C61B95EB-5D93-4DBB-9B22-B193AEC74BB6}"/>
              </a:ext>
            </a:extLst>
          </p:cNvPr>
          <p:cNvSpPr>
            <a:spLocks noGrp="1" noChangeArrowheads="1"/>
          </p:cNvSpPr>
          <p:nvPr>
            <p:ph type="body" idx="1"/>
          </p:nvPr>
        </p:nvSpPr>
        <p:spPr/>
        <p:txBody>
          <a:bodyPr/>
          <a:lstStyle/>
          <a:p>
            <a:pPr>
              <a:buFontTx/>
              <a:buNone/>
            </a:pPr>
            <a:r>
              <a:rPr lang="en-US" altLang="zh-CN">
                <a:latin typeface="华文新魏" panose="02010800040101010101" pitchFamily="2" charset="-122"/>
                <a:ea typeface="华文新魏" panose="02010800040101010101" pitchFamily="2" charset="-122"/>
              </a:rPr>
              <a:t> </a:t>
            </a:r>
          </a:p>
        </p:txBody>
      </p:sp>
      <p:grpSp>
        <p:nvGrpSpPr>
          <p:cNvPr id="30760" name="Group 2088">
            <a:extLst>
              <a:ext uri="{FF2B5EF4-FFF2-40B4-BE49-F238E27FC236}">
                <a16:creationId xmlns:a16="http://schemas.microsoft.com/office/drawing/2014/main" id="{A7AF5668-668F-4CDE-ADCA-2717B3E72D67}"/>
              </a:ext>
            </a:extLst>
          </p:cNvPr>
          <p:cNvGrpSpPr>
            <a:grpSpLocks/>
          </p:cNvGrpSpPr>
          <p:nvPr/>
        </p:nvGrpSpPr>
        <p:grpSpPr bwMode="auto">
          <a:xfrm>
            <a:off x="1143000" y="1524000"/>
            <a:ext cx="7162800" cy="4445000"/>
            <a:chOff x="720" y="960"/>
            <a:chExt cx="4512" cy="2800"/>
          </a:xfrm>
        </p:grpSpPr>
        <p:sp>
          <p:nvSpPr>
            <p:cNvPr id="30725" name="Rectangle 2053">
              <a:extLst>
                <a:ext uri="{FF2B5EF4-FFF2-40B4-BE49-F238E27FC236}">
                  <a16:creationId xmlns:a16="http://schemas.microsoft.com/office/drawing/2014/main" id="{192BF6E3-72AD-4838-BF3B-8AA29E53FD94}"/>
                </a:ext>
              </a:extLst>
            </p:cNvPr>
            <p:cNvSpPr>
              <a:spLocks noChangeArrowheads="1"/>
            </p:cNvSpPr>
            <p:nvPr/>
          </p:nvSpPr>
          <p:spPr bwMode="auto">
            <a:xfrm>
              <a:off x="720" y="1296"/>
              <a:ext cx="1388" cy="2464"/>
            </a:xfrm>
            <a:prstGeom prst="rect">
              <a:avLst/>
            </a:prstGeom>
            <a:solidFill>
              <a:srgbClr val="FFCC66"/>
            </a:solidFill>
            <a:ln w="9525">
              <a:solidFill>
                <a:srgbClr val="000000"/>
              </a:solidFill>
              <a:miter lim="800000"/>
              <a:headEnd/>
              <a:tailEnd/>
            </a:ln>
          </p:spPr>
          <p:txBody>
            <a:bodyPr/>
            <a:lstStyle/>
            <a:p>
              <a:endParaRPr lang="en-US"/>
            </a:p>
          </p:txBody>
        </p:sp>
        <p:sp>
          <p:nvSpPr>
            <p:cNvPr id="30726" name="Text Box 2054">
              <a:extLst>
                <a:ext uri="{FF2B5EF4-FFF2-40B4-BE49-F238E27FC236}">
                  <a16:creationId xmlns:a16="http://schemas.microsoft.com/office/drawing/2014/main" id="{3774FB4F-B131-4873-BA72-4DAAE4F285DA}"/>
                </a:ext>
              </a:extLst>
            </p:cNvPr>
            <p:cNvSpPr txBox="1">
              <a:spLocks noChangeArrowheads="1"/>
            </p:cNvSpPr>
            <p:nvPr/>
          </p:nvSpPr>
          <p:spPr bwMode="auto">
            <a:xfrm>
              <a:off x="1067" y="1408"/>
              <a:ext cx="757" cy="224"/>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800">
                  <a:solidFill>
                    <a:srgbClr val="000099"/>
                  </a:solidFill>
                  <a:latin typeface="华文新魏" panose="02010800040101010101" pitchFamily="2" charset="-122"/>
                  <a:ea typeface="华文新魏" panose="02010800040101010101" pitchFamily="2" charset="-122"/>
                </a:rPr>
                <a:t>应用程序</a:t>
              </a:r>
            </a:p>
          </p:txBody>
        </p:sp>
        <p:sp>
          <p:nvSpPr>
            <p:cNvPr id="30727" name="Text Box 2055">
              <a:extLst>
                <a:ext uri="{FF2B5EF4-FFF2-40B4-BE49-F238E27FC236}">
                  <a16:creationId xmlns:a16="http://schemas.microsoft.com/office/drawing/2014/main" id="{609CDCEA-4CD9-4B00-A084-D3AD17CEFF9F}"/>
                </a:ext>
              </a:extLst>
            </p:cNvPr>
            <p:cNvSpPr txBox="1">
              <a:spLocks noChangeArrowheads="1"/>
            </p:cNvSpPr>
            <p:nvPr/>
          </p:nvSpPr>
          <p:spPr bwMode="auto">
            <a:xfrm>
              <a:off x="1067" y="2080"/>
              <a:ext cx="694" cy="224"/>
            </a:xfrm>
            <a:prstGeom prst="rect">
              <a:avLst/>
            </a:prstGeom>
            <a:solidFill>
              <a:schemeClr val="accent1"/>
            </a:solidFill>
            <a:ln w="9525">
              <a:solidFill>
                <a:srgbClr val="000000"/>
              </a:solidFill>
              <a:miter lim="800000"/>
              <a:headEnd/>
              <a:tailEnd/>
            </a:ln>
          </p:spPr>
          <p:txBody>
            <a:bodyPr/>
            <a:lstStyle/>
            <a:p>
              <a:pPr eaLnBrk="0" hangingPunct="0"/>
              <a:r>
                <a:rPr kumimoji="0" lang="en-US" altLang="zh-CN" sz="1800">
                  <a:solidFill>
                    <a:srgbClr val="000099"/>
                  </a:solidFill>
                  <a:latin typeface="华文新魏" panose="02010800040101010101" pitchFamily="2" charset="-122"/>
                  <a:ea typeface="华文新魏" panose="02010800040101010101" pitchFamily="2" charset="-122"/>
                </a:rPr>
                <a:t>I/O</a:t>
              </a:r>
              <a:r>
                <a:rPr kumimoji="0" lang="zh-CN" altLang="en-US" sz="1800">
                  <a:solidFill>
                    <a:srgbClr val="000099"/>
                  </a:solidFill>
                  <a:latin typeface="华文新魏" panose="02010800040101010101" pitchFamily="2" charset="-122"/>
                  <a:ea typeface="华文新魏" panose="02010800040101010101" pitchFamily="2" charset="-122"/>
                </a:rPr>
                <a:t>管理器</a:t>
              </a:r>
            </a:p>
          </p:txBody>
        </p:sp>
        <p:sp>
          <p:nvSpPr>
            <p:cNvPr id="30728" name="Text Box 2056">
              <a:extLst>
                <a:ext uri="{FF2B5EF4-FFF2-40B4-BE49-F238E27FC236}">
                  <a16:creationId xmlns:a16="http://schemas.microsoft.com/office/drawing/2014/main" id="{91824A55-3F86-4B15-8917-3775DA58C3C5}"/>
                </a:ext>
              </a:extLst>
            </p:cNvPr>
            <p:cNvSpPr txBox="1">
              <a:spLocks noChangeArrowheads="1"/>
            </p:cNvSpPr>
            <p:nvPr/>
          </p:nvSpPr>
          <p:spPr bwMode="auto">
            <a:xfrm>
              <a:off x="960" y="2880"/>
              <a:ext cx="816" cy="432"/>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800">
                  <a:solidFill>
                    <a:srgbClr val="000099"/>
                  </a:solidFill>
                  <a:latin typeface="华文新魏" panose="02010800040101010101" pitchFamily="2" charset="-122"/>
                  <a:ea typeface="华文新魏" panose="02010800040101010101" pitchFamily="2" charset="-122"/>
                </a:rPr>
                <a:t>远程</a:t>
              </a:r>
              <a:r>
                <a:rPr kumimoji="0" lang="en-US" altLang="zh-CN" sz="1800">
                  <a:solidFill>
                    <a:srgbClr val="000099"/>
                  </a:solidFill>
                  <a:latin typeface="华文新魏" panose="02010800040101010101" pitchFamily="2" charset="-122"/>
                  <a:ea typeface="华文新魏" panose="02010800040101010101" pitchFamily="2" charset="-122"/>
                </a:rPr>
                <a:t>FSD</a:t>
              </a:r>
            </a:p>
            <a:p>
              <a:pPr eaLnBrk="0" hangingPunct="0"/>
              <a:r>
                <a:rPr kumimoji="0" lang="en-US" altLang="zh-CN" sz="1800">
                  <a:solidFill>
                    <a:srgbClr val="000099"/>
                  </a:solidFill>
                  <a:latin typeface="华文新魏" panose="02010800040101010101" pitchFamily="2" charset="-122"/>
                  <a:ea typeface="华文新魏" panose="02010800040101010101" pitchFamily="2" charset="-122"/>
                </a:rPr>
                <a:t>(</a:t>
              </a:r>
              <a:r>
                <a:rPr kumimoji="0" lang="zh-CN" altLang="en-US" sz="1800">
                  <a:solidFill>
                    <a:srgbClr val="000099"/>
                  </a:solidFill>
                  <a:latin typeface="华文新魏" panose="02010800040101010101" pitchFamily="2" charset="-122"/>
                  <a:ea typeface="华文新魏" panose="02010800040101010101" pitchFamily="2" charset="-122"/>
                </a:rPr>
                <a:t>重定向器</a:t>
              </a:r>
              <a:r>
                <a:rPr kumimoji="0" lang="en-US" altLang="zh-CN" sz="1800">
                  <a:solidFill>
                    <a:srgbClr val="000099"/>
                  </a:solidFill>
                  <a:latin typeface="华文新魏" panose="02010800040101010101" pitchFamily="2" charset="-122"/>
                  <a:ea typeface="华文新魏" panose="02010800040101010101" pitchFamily="2" charset="-122"/>
                </a:rPr>
                <a:t>)</a:t>
              </a:r>
            </a:p>
          </p:txBody>
        </p:sp>
        <p:sp>
          <p:nvSpPr>
            <p:cNvPr id="30729" name="Line 2057">
              <a:extLst>
                <a:ext uri="{FF2B5EF4-FFF2-40B4-BE49-F238E27FC236}">
                  <a16:creationId xmlns:a16="http://schemas.microsoft.com/office/drawing/2014/main" id="{7D716B35-EAFD-48C2-859F-F6AF57EED1C5}"/>
                </a:ext>
              </a:extLst>
            </p:cNvPr>
            <p:cNvSpPr>
              <a:spLocks noChangeShapeType="1"/>
            </p:cNvSpPr>
            <p:nvPr/>
          </p:nvSpPr>
          <p:spPr bwMode="auto">
            <a:xfrm>
              <a:off x="720" y="1968"/>
              <a:ext cx="138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730" name="AutoShape 2058">
              <a:extLst>
                <a:ext uri="{FF2B5EF4-FFF2-40B4-BE49-F238E27FC236}">
                  <a16:creationId xmlns:a16="http://schemas.microsoft.com/office/drawing/2014/main" id="{8093E119-1FEE-4D9E-AB08-CE4E82A06F66}"/>
                </a:ext>
              </a:extLst>
            </p:cNvPr>
            <p:cNvSpPr>
              <a:spLocks noChangeArrowheads="1"/>
            </p:cNvSpPr>
            <p:nvPr/>
          </p:nvSpPr>
          <p:spPr bwMode="auto">
            <a:xfrm>
              <a:off x="1298" y="1632"/>
              <a:ext cx="116" cy="448"/>
            </a:xfrm>
            <a:prstGeom prst="upDownArrow">
              <a:avLst>
                <a:gd name="adj1" fmla="val 50000"/>
                <a:gd name="adj2" fmla="val 77241"/>
              </a:avLst>
            </a:prstGeom>
            <a:solidFill>
              <a:schemeClr val="accent1"/>
            </a:solidFill>
            <a:ln w="9525">
              <a:solidFill>
                <a:srgbClr val="000000"/>
              </a:solidFill>
              <a:miter lim="800000"/>
              <a:headEnd/>
              <a:tailEnd/>
            </a:ln>
          </p:spPr>
          <p:txBody>
            <a:bodyPr vert="eaVert"/>
            <a:lstStyle/>
            <a:p>
              <a:endParaRPr lang="en-US"/>
            </a:p>
          </p:txBody>
        </p:sp>
        <p:sp>
          <p:nvSpPr>
            <p:cNvPr id="30731" name="AutoShape 2059">
              <a:extLst>
                <a:ext uri="{FF2B5EF4-FFF2-40B4-BE49-F238E27FC236}">
                  <a16:creationId xmlns:a16="http://schemas.microsoft.com/office/drawing/2014/main" id="{FDDE2885-B627-4BBA-9D87-08692688668E}"/>
                </a:ext>
              </a:extLst>
            </p:cNvPr>
            <p:cNvSpPr>
              <a:spLocks noChangeArrowheads="1"/>
            </p:cNvSpPr>
            <p:nvPr/>
          </p:nvSpPr>
          <p:spPr bwMode="auto">
            <a:xfrm>
              <a:off x="1298" y="2304"/>
              <a:ext cx="116" cy="560"/>
            </a:xfrm>
            <a:prstGeom prst="upDownArrow">
              <a:avLst>
                <a:gd name="adj1" fmla="val 50000"/>
                <a:gd name="adj2" fmla="val 96552"/>
              </a:avLst>
            </a:prstGeom>
            <a:solidFill>
              <a:schemeClr val="accent1"/>
            </a:solidFill>
            <a:ln w="9525">
              <a:solidFill>
                <a:srgbClr val="000000"/>
              </a:solidFill>
              <a:miter lim="800000"/>
              <a:headEnd/>
              <a:tailEnd/>
            </a:ln>
          </p:spPr>
          <p:txBody>
            <a:bodyPr vert="eaVert"/>
            <a:lstStyle/>
            <a:p>
              <a:endParaRPr lang="en-US"/>
            </a:p>
          </p:txBody>
        </p:sp>
        <p:sp>
          <p:nvSpPr>
            <p:cNvPr id="30732" name="Text Box 2060">
              <a:extLst>
                <a:ext uri="{FF2B5EF4-FFF2-40B4-BE49-F238E27FC236}">
                  <a16:creationId xmlns:a16="http://schemas.microsoft.com/office/drawing/2014/main" id="{6A2DC483-DD44-4B1C-9E5D-2B3A6780113E}"/>
                </a:ext>
              </a:extLst>
            </p:cNvPr>
            <p:cNvSpPr txBox="1">
              <a:spLocks noChangeArrowheads="1"/>
            </p:cNvSpPr>
            <p:nvPr/>
          </p:nvSpPr>
          <p:spPr bwMode="auto">
            <a:xfrm>
              <a:off x="1067" y="960"/>
              <a:ext cx="694" cy="224"/>
            </a:xfrm>
            <a:prstGeom prst="rect">
              <a:avLst/>
            </a:prstGeom>
            <a:solidFill>
              <a:srgbClr val="FFCC66"/>
            </a:solidFill>
            <a:ln w="9525">
              <a:solidFill>
                <a:srgbClr val="FFFFFF"/>
              </a:solidFill>
              <a:miter lim="800000"/>
              <a:headEnd/>
              <a:tailEnd/>
            </a:ln>
          </p:spPr>
          <p:txBody>
            <a:bodyPr/>
            <a:lstStyle/>
            <a:p>
              <a:pPr eaLnBrk="0" hangingPunct="0"/>
              <a:r>
                <a:rPr kumimoji="0" lang="zh-CN" altLang="en-US" sz="2000">
                  <a:solidFill>
                    <a:srgbClr val="000099"/>
                  </a:solidFill>
                  <a:latin typeface="华文新魏" panose="02010800040101010101" pitchFamily="2" charset="-122"/>
                  <a:ea typeface="华文新魏" panose="02010800040101010101" pitchFamily="2" charset="-122"/>
                </a:rPr>
                <a:t>客户端</a:t>
              </a:r>
            </a:p>
          </p:txBody>
        </p:sp>
        <p:sp>
          <p:nvSpPr>
            <p:cNvPr id="30733" name="Rectangle 2061">
              <a:extLst>
                <a:ext uri="{FF2B5EF4-FFF2-40B4-BE49-F238E27FC236}">
                  <a16:creationId xmlns:a16="http://schemas.microsoft.com/office/drawing/2014/main" id="{915C1BD0-B30C-4F25-B832-13145DD9F681}"/>
                </a:ext>
              </a:extLst>
            </p:cNvPr>
            <p:cNvSpPr>
              <a:spLocks noChangeArrowheads="1"/>
            </p:cNvSpPr>
            <p:nvPr/>
          </p:nvSpPr>
          <p:spPr bwMode="auto">
            <a:xfrm>
              <a:off x="2687" y="1296"/>
              <a:ext cx="1388" cy="2464"/>
            </a:xfrm>
            <a:prstGeom prst="rect">
              <a:avLst/>
            </a:prstGeom>
            <a:solidFill>
              <a:schemeClr val="accent1"/>
            </a:solidFill>
            <a:ln w="9525">
              <a:solidFill>
                <a:srgbClr val="000000"/>
              </a:solidFill>
              <a:miter lim="800000"/>
              <a:headEnd/>
              <a:tailEnd/>
            </a:ln>
          </p:spPr>
          <p:txBody>
            <a:bodyPr/>
            <a:lstStyle/>
            <a:p>
              <a:endParaRPr lang="en-US"/>
            </a:p>
          </p:txBody>
        </p:sp>
        <p:sp>
          <p:nvSpPr>
            <p:cNvPr id="30734" name="Text Box 2062">
              <a:extLst>
                <a:ext uri="{FF2B5EF4-FFF2-40B4-BE49-F238E27FC236}">
                  <a16:creationId xmlns:a16="http://schemas.microsoft.com/office/drawing/2014/main" id="{64626867-ABC2-4375-AEE5-0E620537BF2C}"/>
                </a:ext>
              </a:extLst>
            </p:cNvPr>
            <p:cNvSpPr txBox="1">
              <a:spLocks noChangeArrowheads="1"/>
            </p:cNvSpPr>
            <p:nvPr/>
          </p:nvSpPr>
          <p:spPr bwMode="auto">
            <a:xfrm>
              <a:off x="3034" y="2640"/>
              <a:ext cx="694" cy="224"/>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800">
                  <a:solidFill>
                    <a:srgbClr val="000099"/>
                  </a:solidFill>
                  <a:latin typeface="华文新魏" panose="02010800040101010101" pitchFamily="2" charset="-122"/>
                  <a:ea typeface="华文新魏" panose="02010800040101010101" pitchFamily="2" charset="-122"/>
                </a:rPr>
                <a:t>本地</a:t>
              </a:r>
              <a:r>
                <a:rPr kumimoji="0" lang="en-US" altLang="zh-CN" sz="1800">
                  <a:solidFill>
                    <a:srgbClr val="000099"/>
                  </a:solidFill>
                  <a:latin typeface="华文新魏" panose="02010800040101010101" pitchFamily="2" charset="-122"/>
                  <a:ea typeface="华文新魏" panose="02010800040101010101" pitchFamily="2" charset="-122"/>
                </a:rPr>
                <a:t>FSD</a:t>
              </a:r>
            </a:p>
          </p:txBody>
        </p:sp>
        <p:sp>
          <p:nvSpPr>
            <p:cNvPr id="30735" name="Text Box 2063">
              <a:extLst>
                <a:ext uri="{FF2B5EF4-FFF2-40B4-BE49-F238E27FC236}">
                  <a16:creationId xmlns:a16="http://schemas.microsoft.com/office/drawing/2014/main" id="{406EC91F-E25A-492A-B71F-BE31F3A5AF42}"/>
                </a:ext>
              </a:extLst>
            </p:cNvPr>
            <p:cNvSpPr txBox="1">
              <a:spLocks noChangeArrowheads="1"/>
            </p:cNvSpPr>
            <p:nvPr/>
          </p:nvSpPr>
          <p:spPr bwMode="auto">
            <a:xfrm>
              <a:off x="3034" y="1856"/>
              <a:ext cx="694" cy="448"/>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800">
                  <a:solidFill>
                    <a:srgbClr val="000099"/>
                  </a:solidFill>
                  <a:latin typeface="华文新魏" panose="02010800040101010101" pitchFamily="2" charset="-122"/>
                  <a:ea typeface="华文新魏" panose="02010800040101010101" pitchFamily="2" charset="-122"/>
                </a:rPr>
                <a:t>远程</a:t>
              </a:r>
              <a:r>
                <a:rPr kumimoji="0" lang="en-US" altLang="zh-CN" sz="1800">
                  <a:solidFill>
                    <a:srgbClr val="000099"/>
                  </a:solidFill>
                  <a:latin typeface="华文新魏" panose="02010800040101010101" pitchFamily="2" charset="-122"/>
                  <a:ea typeface="华文新魏" panose="02010800040101010101" pitchFamily="2" charset="-122"/>
                </a:rPr>
                <a:t>FSD</a:t>
              </a:r>
            </a:p>
            <a:p>
              <a:pPr eaLnBrk="0" hangingPunct="0"/>
              <a:r>
                <a:rPr kumimoji="0" lang="en-US" altLang="zh-CN" sz="1800">
                  <a:solidFill>
                    <a:srgbClr val="000099"/>
                  </a:solidFill>
                  <a:latin typeface="华文新魏" panose="02010800040101010101" pitchFamily="2" charset="-122"/>
                  <a:ea typeface="华文新魏" panose="02010800040101010101" pitchFamily="2" charset="-122"/>
                </a:rPr>
                <a:t>(</a:t>
              </a:r>
              <a:r>
                <a:rPr kumimoji="0" lang="zh-CN" altLang="en-US" sz="1800">
                  <a:solidFill>
                    <a:srgbClr val="000099"/>
                  </a:solidFill>
                  <a:latin typeface="华文新魏" panose="02010800040101010101" pitchFamily="2" charset="-122"/>
                  <a:ea typeface="华文新魏" panose="02010800040101010101" pitchFamily="2" charset="-122"/>
                </a:rPr>
                <a:t>服务器</a:t>
              </a:r>
              <a:r>
                <a:rPr kumimoji="0" lang="en-US" altLang="zh-CN" sz="1800">
                  <a:solidFill>
                    <a:srgbClr val="000099"/>
                  </a:solidFill>
                  <a:latin typeface="华文新魏" panose="02010800040101010101" pitchFamily="2" charset="-122"/>
                  <a:ea typeface="华文新魏" panose="02010800040101010101" pitchFamily="2" charset="-122"/>
                </a:rPr>
                <a:t>)</a:t>
              </a:r>
            </a:p>
          </p:txBody>
        </p:sp>
        <p:sp>
          <p:nvSpPr>
            <p:cNvPr id="30736" name="Text Box 2064">
              <a:extLst>
                <a:ext uri="{FF2B5EF4-FFF2-40B4-BE49-F238E27FC236}">
                  <a16:creationId xmlns:a16="http://schemas.microsoft.com/office/drawing/2014/main" id="{67680D61-C8ED-4E2C-9320-55B74DCA41DA}"/>
                </a:ext>
              </a:extLst>
            </p:cNvPr>
            <p:cNvSpPr txBox="1">
              <a:spLocks noChangeArrowheads="1"/>
            </p:cNvSpPr>
            <p:nvPr/>
          </p:nvSpPr>
          <p:spPr bwMode="auto">
            <a:xfrm>
              <a:off x="2736" y="3200"/>
              <a:ext cx="1018" cy="304"/>
            </a:xfrm>
            <a:prstGeom prst="rect">
              <a:avLst/>
            </a:prstGeom>
            <a:solidFill>
              <a:schemeClr val="accent1"/>
            </a:solidFill>
            <a:ln w="9525">
              <a:solidFill>
                <a:srgbClr val="000000"/>
              </a:solidFill>
              <a:miter lim="800000"/>
              <a:headEnd/>
              <a:tailEnd/>
            </a:ln>
          </p:spPr>
          <p:txBody>
            <a:bodyPr/>
            <a:lstStyle/>
            <a:p>
              <a:pPr eaLnBrk="0" hangingPunct="0"/>
              <a:r>
                <a:rPr kumimoji="0" lang="zh-CN" altLang="en-US" sz="1800">
                  <a:solidFill>
                    <a:srgbClr val="000099"/>
                  </a:solidFill>
                  <a:latin typeface="华文新魏" panose="02010800040101010101" pitchFamily="2" charset="-122"/>
                  <a:ea typeface="华文新魏" panose="02010800040101010101" pitchFamily="2" charset="-122"/>
                </a:rPr>
                <a:t>存储设备驱动</a:t>
              </a:r>
            </a:p>
          </p:txBody>
        </p:sp>
        <p:sp>
          <p:nvSpPr>
            <p:cNvPr id="30737" name="AutoShape 2065">
              <a:extLst>
                <a:ext uri="{FF2B5EF4-FFF2-40B4-BE49-F238E27FC236}">
                  <a16:creationId xmlns:a16="http://schemas.microsoft.com/office/drawing/2014/main" id="{545C2D7F-905D-4A01-A648-1A7EF92128C4}"/>
                </a:ext>
              </a:extLst>
            </p:cNvPr>
            <p:cNvSpPr>
              <a:spLocks noChangeArrowheads="1"/>
            </p:cNvSpPr>
            <p:nvPr/>
          </p:nvSpPr>
          <p:spPr bwMode="auto">
            <a:xfrm>
              <a:off x="3265" y="2864"/>
              <a:ext cx="116" cy="336"/>
            </a:xfrm>
            <a:prstGeom prst="upDownArrow">
              <a:avLst>
                <a:gd name="adj1" fmla="val 50000"/>
                <a:gd name="adj2" fmla="val 57931"/>
              </a:avLst>
            </a:prstGeom>
            <a:solidFill>
              <a:schemeClr val="accent1"/>
            </a:solidFill>
            <a:ln w="9525">
              <a:solidFill>
                <a:srgbClr val="000000"/>
              </a:solidFill>
              <a:miter lim="800000"/>
              <a:headEnd/>
              <a:tailEnd/>
            </a:ln>
          </p:spPr>
          <p:txBody>
            <a:bodyPr vert="eaVert"/>
            <a:lstStyle/>
            <a:p>
              <a:endParaRPr lang="en-US"/>
            </a:p>
          </p:txBody>
        </p:sp>
        <p:sp>
          <p:nvSpPr>
            <p:cNvPr id="30738" name="AutoShape 2066">
              <a:extLst>
                <a:ext uri="{FF2B5EF4-FFF2-40B4-BE49-F238E27FC236}">
                  <a16:creationId xmlns:a16="http://schemas.microsoft.com/office/drawing/2014/main" id="{394E3281-A236-4662-840F-72D18FDB0F64}"/>
                </a:ext>
              </a:extLst>
            </p:cNvPr>
            <p:cNvSpPr>
              <a:spLocks noChangeArrowheads="1"/>
            </p:cNvSpPr>
            <p:nvPr/>
          </p:nvSpPr>
          <p:spPr bwMode="auto">
            <a:xfrm>
              <a:off x="3265" y="2304"/>
              <a:ext cx="116" cy="336"/>
            </a:xfrm>
            <a:prstGeom prst="upDownArrow">
              <a:avLst>
                <a:gd name="adj1" fmla="val 50000"/>
                <a:gd name="adj2" fmla="val 57931"/>
              </a:avLst>
            </a:prstGeom>
            <a:solidFill>
              <a:schemeClr val="accent1"/>
            </a:solidFill>
            <a:ln w="9525">
              <a:solidFill>
                <a:srgbClr val="000000"/>
              </a:solidFill>
              <a:miter lim="800000"/>
              <a:headEnd/>
              <a:tailEnd/>
            </a:ln>
          </p:spPr>
          <p:txBody>
            <a:bodyPr vert="eaVert"/>
            <a:lstStyle/>
            <a:p>
              <a:endParaRPr lang="en-US"/>
            </a:p>
          </p:txBody>
        </p:sp>
        <p:sp>
          <p:nvSpPr>
            <p:cNvPr id="30739" name="Line 2067">
              <a:extLst>
                <a:ext uri="{FF2B5EF4-FFF2-40B4-BE49-F238E27FC236}">
                  <a16:creationId xmlns:a16="http://schemas.microsoft.com/office/drawing/2014/main" id="{9B6C8ECF-201C-40D1-BB88-320C74430A35}"/>
                </a:ext>
              </a:extLst>
            </p:cNvPr>
            <p:cNvSpPr>
              <a:spLocks noChangeShapeType="1"/>
            </p:cNvSpPr>
            <p:nvPr/>
          </p:nvSpPr>
          <p:spPr bwMode="auto">
            <a:xfrm>
              <a:off x="1761" y="3088"/>
              <a:ext cx="5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0" name="Line 2068">
              <a:extLst>
                <a:ext uri="{FF2B5EF4-FFF2-40B4-BE49-F238E27FC236}">
                  <a16:creationId xmlns:a16="http://schemas.microsoft.com/office/drawing/2014/main" id="{FAEAA76C-E5B0-4DE6-859D-BC52524A0B3B}"/>
                </a:ext>
              </a:extLst>
            </p:cNvPr>
            <p:cNvSpPr>
              <a:spLocks noChangeShapeType="1"/>
            </p:cNvSpPr>
            <p:nvPr/>
          </p:nvSpPr>
          <p:spPr bwMode="auto">
            <a:xfrm flipV="1">
              <a:off x="2340" y="2080"/>
              <a:ext cx="0" cy="10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1" name="Line 2069">
              <a:extLst>
                <a:ext uri="{FF2B5EF4-FFF2-40B4-BE49-F238E27FC236}">
                  <a16:creationId xmlns:a16="http://schemas.microsoft.com/office/drawing/2014/main" id="{84A5EDF0-31A5-4A55-8A2B-33CB900D204A}"/>
                </a:ext>
              </a:extLst>
            </p:cNvPr>
            <p:cNvSpPr>
              <a:spLocks noChangeShapeType="1"/>
            </p:cNvSpPr>
            <p:nvPr/>
          </p:nvSpPr>
          <p:spPr bwMode="auto">
            <a:xfrm>
              <a:off x="2340" y="2080"/>
              <a:ext cx="69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2" name="Line 2070">
              <a:extLst>
                <a:ext uri="{FF2B5EF4-FFF2-40B4-BE49-F238E27FC236}">
                  <a16:creationId xmlns:a16="http://schemas.microsoft.com/office/drawing/2014/main" id="{3E957822-E58E-445C-8630-E4C1BEC82D53}"/>
                </a:ext>
              </a:extLst>
            </p:cNvPr>
            <p:cNvSpPr>
              <a:spLocks noChangeShapeType="1"/>
            </p:cNvSpPr>
            <p:nvPr/>
          </p:nvSpPr>
          <p:spPr bwMode="auto">
            <a:xfrm>
              <a:off x="2687" y="1744"/>
              <a:ext cx="138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743" name="AutoShape 2071">
              <a:extLst>
                <a:ext uri="{FF2B5EF4-FFF2-40B4-BE49-F238E27FC236}">
                  <a16:creationId xmlns:a16="http://schemas.microsoft.com/office/drawing/2014/main" id="{E2A391F3-B776-4E85-8183-8F79723BAF54}"/>
                </a:ext>
              </a:extLst>
            </p:cNvPr>
            <p:cNvSpPr>
              <a:spLocks noChangeArrowheads="1"/>
            </p:cNvSpPr>
            <p:nvPr/>
          </p:nvSpPr>
          <p:spPr bwMode="auto">
            <a:xfrm>
              <a:off x="4538" y="1856"/>
              <a:ext cx="694" cy="1120"/>
            </a:xfrm>
            <a:prstGeom prst="can">
              <a:avLst>
                <a:gd name="adj" fmla="val 40346"/>
              </a:avLst>
            </a:prstGeom>
            <a:solidFill>
              <a:schemeClr val="accent1"/>
            </a:solidFill>
            <a:ln w="9525">
              <a:solidFill>
                <a:srgbClr val="000000"/>
              </a:solidFill>
              <a:round/>
              <a:headEnd/>
              <a:tailEnd/>
            </a:ln>
          </p:spPr>
          <p:txBody>
            <a:bodyPr/>
            <a:lstStyle/>
            <a:p>
              <a:endParaRPr lang="en-US"/>
            </a:p>
          </p:txBody>
        </p:sp>
        <p:sp>
          <p:nvSpPr>
            <p:cNvPr id="30744" name="Line 2072">
              <a:extLst>
                <a:ext uri="{FF2B5EF4-FFF2-40B4-BE49-F238E27FC236}">
                  <a16:creationId xmlns:a16="http://schemas.microsoft.com/office/drawing/2014/main" id="{04B30DB7-57A7-4220-A34F-9DC2174FEEFB}"/>
                </a:ext>
              </a:extLst>
            </p:cNvPr>
            <p:cNvSpPr>
              <a:spLocks noChangeShapeType="1"/>
            </p:cNvSpPr>
            <p:nvPr/>
          </p:nvSpPr>
          <p:spPr bwMode="auto">
            <a:xfrm>
              <a:off x="3728" y="3312"/>
              <a:ext cx="4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5" name="Line 2073">
              <a:extLst>
                <a:ext uri="{FF2B5EF4-FFF2-40B4-BE49-F238E27FC236}">
                  <a16:creationId xmlns:a16="http://schemas.microsoft.com/office/drawing/2014/main" id="{9034C1D0-B933-421D-BD50-E63394F1034F}"/>
                </a:ext>
              </a:extLst>
            </p:cNvPr>
            <p:cNvSpPr>
              <a:spLocks noChangeShapeType="1"/>
            </p:cNvSpPr>
            <p:nvPr/>
          </p:nvSpPr>
          <p:spPr bwMode="auto">
            <a:xfrm flipV="1">
              <a:off x="4191" y="2416"/>
              <a:ext cx="0" cy="8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46" name="Line 2074">
              <a:extLst>
                <a:ext uri="{FF2B5EF4-FFF2-40B4-BE49-F238E27FC236}">
                  <a16:creationId xmlns:a16="http://schemas.microsoft.com/office/drawing/2014/main" id="{3A307625-0C86-490B-8ABC-BDD339361AC1}"/>
                </a:ext>
              </a:extLst>
            </p:cNvPr>
            <p:cNvSpPr>
              <a:spLocks noChangeShapeType="1"/>
            </p:cNvSpPr>
            <p:nvPr/>
          </p:nvSpPr>
          <p:spPr bwMode="auto">
            <a:xfrm>
              <a:off x="4191" y="2416"/>
              <a:ext cx="34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7" name="Text Box 2075">
              <a:extLst>
                <a:ext uri="{FF2B5EF4-FFF2-40B4-BE49-F238E27FC236}">
                  <a16:creationId xmlns:a16="http://schemas.microsoft.com/office/drawing/2014/main" id="{93FF4C23-1E30-4663-983A-E9BF3872BAF0}"/>
                </a:ext>
              </a:extLst>
            </p:cNvPr>
            <p:cNvSpPr txBox="1">
              <a:spLocks noChangeArrowheads="1"/>
            </p:cNvSpPr>
            <p:nvPr/>
          </p:nvSpPr>
          <p:spPr bwMode="auto">
            <a:xfrm>
              <a:off x="4654" y="2304"/>
              <a:ext cx="462" cy="448"/>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2000">
                  <a:solidFill>
                    <a:srgbClr val="000099"/>
                  </a:solidFill>
                  <a:latin typeface="华文新魏" panose="02010800040101010101" pitchFamily="2" charset="-122"/>
                  <a:ea typeface="华文新魏" panose="02010800040101010101" pitchFamily="2" charset="-122"/>
                </a:rPr>
                <a:t>物理磁盘</a:t>
              </a:r>
            </a:p>
          </p:txBody>
        </p:sp>
        <p:sp>
          <p:nvSpPr>
            <p:cNvPr id="30749" name="Text Box 2077">
              <a:extLst>
                <a:ext uri="{FF2B5EF4-FFF2-40B4-BE49-F238E27FC236}">
                  <a16:creationId xmlns:a16="http://schemas.microsoft.com/office/drawing/2014/main" id="{15843F58-93A3-4250-8CC4-79D8595F287C}"/>
                </a:ext>
              </a:extLst>
            </p:cNvPr>
            <p:cNvSpPr txBox="1">
              <a:spLocks noChangeArrowheads="1"/>
            </p:cNvSpPr>
            <p:nvPr/>
          </p:nvSpPr>
          <p:spPr bwMode="auto">
            <a:xfrm>
              <a:off x="1067" y="3536"/>
              <a:ext cx="579" cy="224"/>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1800">
                  <a:solidFill>
                    <a:srgbClr val="000099"/>
                  </a:solidFill>
                  <a:latin typeface="华文新魏" panose="02010800040101010101" pitchFamily="2" charset="-122"/>
                  <a:ea typeface="华文新魏" panose="02010800040101010101" pitchFamily="2" charset="-122"/>
                </a:rPr>
                <a:t>核心态</a:t>
              </a:r>
            </a:p>
          </p:txBody>
        </p:sp>
        <p:sp>
          <p:nvSpPr>
            <p:cNvPr id="30750" name="Text Box 2078">
              <a:extLst>
                <a:ext uri="{FF2B5EF4-FFF2-40B4-BE49-F238E27FC236}">
                  <a16:creationId xmlns:a16="http://schemas.microsoft.com/office/drawing/2014/main" id="{19751687-235D-4BAC-A649-BAD2A4A96238}"/>
                </a:ext>
              </a:extLst>
            </p:cNvPr>
            <p:cNvSpPr txBox="1">
              <a:spLocks noChangeArrowheads="1"/>
            </p:cNvSpPr>
            <p:nvPr/>
          </p:nvSpPr>
          <p:spPr bwMode="auto">
            <a:xfrm>
              <a:off x="3034" y="1408"/>
              <a:ext cx="578" cy="224"/>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1800">
                  <a:solidFill>
                    <a:srgbClr val="000099"/>
                  </a:solidFill>
                  <a:latin typeface="华文新魏" panose="02010800040101010101" pitchFamily="2" charset="-122"/>
                  <a:ea typeface="华文新魏" panose="02010800040101010101" pitchFamily="2" charset="-122"/>
                </a:rPr>
                <a:t>用户态</a:t>
              </a:r>
            </a:p>
          </p:txBody>
        </p:sp>
        <p:sp>
          <p:nvSpPr>
            <p:cNvPr id="30751" name="Text Box 2079">
              <a:extLst>
                <a:ext uri="{FF2B5EF4-FFF2-40B4-BE49-F238E27FC236}">
                  <a16:creationId xmlns:a16="http://schemas.microsoft.com/office/drawing/2014/main" id="{3D74680E-51D7-4507-AF85-ECC1D26EBAFA}"/>
                </a:ext>
              </a:extLst>
            </p:cNvPr>
            <p:cNvSpPr txBox="1">
              <a:spLocks noChangeArrowheads="1"/>
            </p:cNvSpPr>
            <p:nvPr/>
          </p:nvSpPr>
          <p:spPr bwMode="auto">
            <a:xfrm>
              <a:off x="3034" y="3536"/>
              <a:ext cx="578" cy="224"/>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1800">
                  <a:solidFill>
                    <a:srgbClr val="000099"/>
                  </a:solidFill>
                  <a:latin typeface="华文新魏" panose="02010800040101010101" pitchFamily="2" charset="-122"/>
                  <a:ea typeface="华文新魏" panose="02010800040101010101" pitchFamily="2" charset="-122"/>
                </a:rPr>
                <a:t>核心态</a:t>
              </a:r>
            </a:p>
          </p:txBody>
        </p:sp>
        <p:sp>
          <p:nvSpPr>
            <p:cNvPr id="30752" name="Line 2080">
              <a:extLst>
                <a:ext uri="{FF2B5EF4-FFF2-40B4-BE49-F238E27FC236}">
                  <a16:creationId xmlns:a16="http://schemas.microsoft.com/office/drawing/2014/main" id="{B5C9C25A-3E36-4617-BFFF-55C6DE2F67BB}"/>
                </a:ext>
              </a:extLst>
            </p:cNvPr>
            <p:cNvSpPr>
              <a:spLocks noChangeShapeType="1"/>
            </p:cNvSpPr>
            <p:nvPr/>
          </p:nvSpPr>
          <p:spPr bwMode="auto">
            <a:xfrm>
              <a:off x="3034" y="3760"/>
              <a:ext cx="69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53" name="Line 2081">
              <a:extLst>
                <a:ext uri="{FF2B5EF4-FFF2-40B4-BE49-F238E27FC236}">
                  <a16:creationId xmlns:a16="http://schemas.microsoft.com/office/drawing/2014/main" id="{361E384B-EFF4-43D0-B46F-003D2A282419}"/>
                </a:ext>
              </a:extLst>
            </p:cNvPr>
            <p:cNvSpPr>
              <a:spLocks noChangeShapeType="1"/>
            </p:cNvSpPr>
            <p:nvPr/>
          </p:nvSpPr>
          <p:spPr bwMode="auto">
            <a:xfrm>
              <a:off x="1067" y="3760"/>
              <a:ext cx="5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54" name="Text Box 2082">
              <a:extLst>
                <a:ext uri="{FF2B5EF4-FFF2-40B4-BE49-F238E27FC236}">
                  <a16:creationId xmlns:a16="http://schemas.microsoft.com/office/drawing/2014/main" id="{701E858B-5FF1-4BBE-A1C6-043EA78200F9}"/>
                </a:ext>
              </a:extLst>
            </p:cNvPr>
            <p:cNvSpPr txBox="1">
              <a:spLocks noChangeArrowheads="1"/>
            </p:cNvSpPr>
            <p:nvPr/>
          </p:nvSpPr>
          <p:spPr bwMode="auto">
            <a:xfrm>
              <a:off x="1530" y="1744"/>
              <a:ext cx="578" cy="224"/>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1800">
                  <a:solidFill>
                    <a:srgbClr val="000099"/>
                  </a:solidFill>
                  <a:latin typeface="华文新魏" panose="02010800040101010101" pitchFamily="2" charset="-122"/>
                  <a:ea typeface="华文新魏" panose="02010800040101010101" pitchFamily="2" charset="-122"/>
                </a:rPr>
                <a:t>用户态</a:t>
              </a:r>
            </a:p>
          </p:txBody>
        </p:sp>
        <p:sp>
          <p:nvSpPr>
            <p:cNvPr id="30755" name="Line 2083">
              <a:extLst>
                <a:ext uri="{FF2B5EF4-FFF2-40B4-BE49-F238E27FC236}">
                  <a16:creationId xmlns:a16="http://schemas.microsoft.com/office/drawing/2014/main" id="{8148E7A5-7CA3-4B6C-A27B-B6424786E088}"/>
                </a:ext>
              </a:extLst>
            </p:cNvPr>
            <p:cNvSpPr>
              <a:spLocks noChangeShapeType="1"/>
            </p:cNvSpPr>
            <p:nvPr/>
          </p:nvSpPr>
          <p:spPr bwMode="auto">
            <a:xfrm>
              <a:off x="2108" y="1744"/>
              <a:ext cx="0" cy="3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56" name="Line 2084">
              <a:extLst>
                <a:ext uri="{FF2B5EF4-FFF2-40B4-BE49-F238E27FC236}">
                  <a16:creationId xmlns:a16="http://schemas.microsoft.com/office/drawing/2014/main" id="{E19A578A-F3B7-48A1-BC97-05E230876564}"/>
                </a:ext>
              </a:extLst>
            </p:cNvPr>
            <p:cNvSpPr>
              <a:spLocks noChangeShapeType="1"/>
            </p:cNvSpPr>
            <p:nvPr/>
          </p:nvSpPr>
          <p:spPr bwMode="auto">
            <a:xfrm>
              <a:off x="1530" y="1968"/>
              <a:ext cx="57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757" name="Text Box 2085">
              <a:extLst>
                <a:ext uri="{FF2B5EF4-FFF2-40B4-BE49-F238E27FC236}">
                  <a16:creationId xmlns:a16="http://schemas.microsoft.com/office/drawing/2014/main" id="{AFC365DF-FB5D-4F32-BC9D-2CC124F2A2E0}"/>
                </a:ext>
              </a:extLst>
            </p:cNvPr>
            <p:cNvSpPr txBox="1">
              <a:spLocks noChangeArrowheads="1"/>
            </p:cNvSpPr>
            <p:nvPr/>
          </p:nvSpPr>
          <p:spPr bwMode="auto">
            <a:xfrm>
              <a:off x="2918" y="960"/>
              <a:ext cx="874" cy="240"/>
            </a:xfrm>
            <a:prstGeom prst="rect">
              <a:avLst/>
            </a:prstGeom>
            <a:solidFill>
              <a:schemeClr val="accent1"/>
            </a:solidFill>
            <a:ln w="9525">
              <a:solidFill>
                <a:srgbClr val="FFFFFF"/>
              </a:solidFill>
              <a:miter lim="800000"/>
              <a:headEnd/>
              <a:tailEnd/>
            </a:ln>
          </p:spPr>
          <p:txBody>
            <a:bodyPr/>
            <a:lstStyle/>
            <a:p>
              <a:pPr eaLnBrk="0" hangingPunct="0"/>
              <a:r>
                <a:rPr kumimoji="0" lang="zh-CN" altLang="en-US" sz="2000">
                  <a:solidFill>
                    <a:srgbClr val="000099"/>
                  </a:solidFill>
                  <a:latin typeface="华文新魏" panose="02010800040101010101" pitchFamily="2" charset="-122"/>
                  <a:ea typeface="华文新魏" panose="02010800040101010101" pitchFamily="2" charset="-122"/>
                </a:rPr>
                <a:t>服务器端</a:t>
              </a:r>
            </a:p>
          </p:txBody>
        </p:sp>
      </p:gr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1026">
            <a:extLst>
              <a:ext uri="{FF2B5EF4-FFF2-40B4-BE49-F238E27FC236}">
                <a16:creationId xmlns:a16="http://schemas.microsoft.com/office/drawing/2014/main" id="{9A56E8DB-4C8B-445C-AEA3-5C45F845C69F}"/>
              </a:ext>
            </a:extLst>
          </p:cNvPr>
          <p:cNvSpPr>
            <a:spLocks noGrp="1" noChangeArrowheads="1"/>
          </p:cNvSpPr>
          <p:nvPr>
            <p:ph type="title"/>
          </p:nvPr>
        </p:nvSpPr>
        <p:spPr>
          <a:xfrm>
            <a:off x="685800" y="620713"/>
            <a:ext cx="7772400" cy="1143000"/>
          </a:xfrm>
        </p:spPr>
        <p:txBody>
          <a:bodyPr/>
          <a:lstStyle/>
          <a:p>
            <a:r>
              <a:rPr lang="en-US" altLang="zh-CN" sz="4800">
                <a:latin typeface="华文新魏" panose="02010800040101010101" pitchFamily="2" charset="-122"/>
                <a:ea typeface="华文新魏" panose="02010800040101010101" pitchFamily="2" charset="-122"/>
              </a:rPr>
              <a:t>6.7.1 </a:t>
            </a:r>
            <a:r>
              <a:rPr lang="zh-CN" altLang="en-US" sz="4800">
                <a:latin typeface="华文新魏" panose="02010800040101010101" pitchFamily="2" charset="-122"/>
                <a:ea typeface="华文新魏" panose="02010800040101010101" pitchFamily="2" charset="-122"/>
              </a:rPr>
              <a:t>文件系统概述</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23555" name="Rectangle 1027">
            <a:extLst>
              <a:ext uri="{FF2B5EF4-FFF2-40B4-BE49-F238E27FC236}">
                <a16:creationId xmlns:a16="http://schemas.microsoft.com/office/drawing/2014/main" id="{B47BA6A6-413B-4A95-ACF6-265085DC3823}"/>
              </a:ext>
            </a:extLst>
          </p:cNvPr>
          <p:cNvSpPr>
            <a:spLocks noGrp="1" noChangeArrowheads="1"/>
          </p:cNvSpPr>
          <p:nvPr>
            <p:ph type="body" idx="1"/>
          </p:nvPr>
        </p:nvSpPr>
        <p:spPr>
          <a:xfrm>
            <a:off x="838200" y="1196975"/>
            <a:ext cx="7620000" cy="4648200"/>
          </a:xfrm>
        </p:spPr>
        <p:txBody>
          <a:bodyPr/>
          <a:lstStyle/>
          <a:p>
            <a:r>
              <a:rPr lang="en-US" altLang="zh-CN">
                <a:latin typeface="华文新魏" panose="02010800040101010101" pitchFamily="2" charset="-122"/>
                <a:ea typeface="华文新魏" panose="02010800040101010101" pitchFamily="2" charset="-122"/>
              </a:rPr>
              <a:t>Windows </a:t>
            </a:r>
            <a:r>
              <a:rPr lang="zh-CN" altLang="en-US">
                <a:latin typeface="华文新魏" panose="02010800040101010101" pitchFamily="2" charset="-122"/>
                <a:ea typeface="华文新魏" panose="02010800040101010101" pitchFamily="2" charset="-122"/>
              </a:rPr>
              <a:t>支持传统的</a:t>
            </a:r>
            <a:r>
              <a:rPr lang="en-US" altLang="zh-CN">
                <a:latin typeface="华文新魏" panose="02010800040101010101" pitchFamily="2" charset="-122"/>
                <a:ea typeface="华文新魏" panose="02010800040101010101" pitchFamily="2" charset="-122"/>
              </a:rPr>
              <a:t>FAT12</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FAT16 </a:t>
            </a: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FAT32</a:t>
            </a:r>
            <a:r>
              <a:rPr lang="zh-CN" altLang="en-US">
                <a:latin typeface="华文新魏" panose="02010800040101010101" pitchFamily="2" charset="-122"/>
                <a:ea typeface="华文新魏" panose="02010800040101010101" pitchFamily="2" charset="-122"/>
              </a:rPr>
              <a:t>文件系统 </a:t>
            </a:r>
          </a:p>
          <a:p>
            <a:r>
              <a:rPr lang="en-US" altLang="zh-CN">
                <a:latin typeface="华文新魏" panose="02010800040101010101" pitchFamily="2" charset="-122"/>
                <a:ea typeface="华文新魏" panose="02010800040101010101" pitchFamily="2" charset="-122"/>
              </a:rPr>
              <a:t>Windows </a:t>
            </a:r>
            <a:r>
              <a:rPr lang="zh-CN" altLang="en-US">
                <a:latin typeface="华文新魏" panose="02010800040101010101" pitchFamily="2" charset="-122"/>
                <a:ea typeface="华文新魏" panose="02010800040101010101" pitchFamily="2" charset="-122"/>
              </a:rPr>
              <a:t>支持：只读光盘</a:t>
            </a:r>
            <a:r>
              <a:rPr lang="en-US" altLang="zh-CN">
                <a:latin typeface="华文新魏" panose="02010800040101010101" pitchFamily="2" charset="-122"/>
                <a:ea typeface="华文新魏" panose="02010800040101010101" pitchFamily="2" charset="-122"/>
              </a:rPr>
              <a:t>CDFS</a:t>
            </a:r>
            <a:r>
              <a:rPr lang="zh-CN" altLang="en-US">
                <a:latin typeface="华文新魏" panose="02010800040101010101" pitchFamily="2" charset="-122"/>
                <a:ea typeface="华文新魏" panose="02010800040101010101" pitchFamily="2" charset="-122"/>
              </a:rPr>
              <a:t>、通用磁盘格式</a:t>
            </a:r>
            <a:r>
              <a:rPr lang="en-US" altLang="zh-CN">
                <a:latin typeface="华文新魏" panose="02010800040101010101" pitchFamily="2" charset="-122"/>
                <a:ea typeface="华文新魏" panose="02010800040101010101" pitchFamily="2" charset="-122"/>
              </a:rPr>
              <a:t>UDF</a:t>
            </a:r>
            <a:r>
              <a:rPr lang="zh-CN" altLang="en-US">
                <a:latin typeface="华文新魏" panose="02010800040101010101" pitchFamily="2" charset="-122"/>
                <a:ea typeface="华文新魏" panose="02010800040101010101" pitchFamily="2" charset="-122"/>
              </a:rPr>
              <a:t>、高性能</a:t>
            </a:r>
            <a:r>
              <a:rPr lang="en-US" altLang="zh-CN">
                <a:latin typeface="华文新魏" panose="02010800040101010101" pitchFamily="2" charset="-122"/>
                <a:ea typeface="华文新魏" panose="02010800040101010101" pitchFamily="2" charset="-122"/>
              </a:rPr>
              <a:t>HPFS</a:t>
            </a:r>
            <a:r>
              <a:rPr lang="zh-CN" altLang="en-US">
                <a:latin typeface="华文新魏" panose="02010800040101010101" pitchFamily="2" charset="-122"/>
                <a:ea typeface="华文新魏" panose="02010800040101010101" pitchFamily="2" charset="-122"/>
              </a:rPr>
              <a:t>等文件系统。 </a:t>
            </a:r>
          </a:p>
          <a:p>
            <a:r>
              <a:rPr lang="en-US" altLang="zh-CN">
                <a:latin typeface="华文新魏" panose="02010800040101010101" pitchFamily="2" charset="-122"/>
                <a:ea typeface="华文新魏" panose="02010800040101010101" pitchFamily="2" charset="-122"/>
              </a:rPr>
              <a:t>Windows NT</a:t>
            </a:r>
            <a:r>
              <a:rPr lang="zh-CN" altLang="en-US">
                <a:latin typeface="华文新魏" panose="02010800040101010101" pitchFamily="2" charset="-122"/>
                <a:ea typeface="华文新魏" panose="02010800040101010101" pitchFamily="2" charset="-122"/>
              </a:rPr>
              <a:t>提供一个全新的文件系统</a:t>
            </a:r>
            <a:r>
              <a:rPr lang="en-US" altLang="zh-CN">
                <a:latin typeface="华文新魏" panose="02010800040101010101" pitchFamily="2" charset="-122"/>
                <a:ea typeface="华文新魏" panose="02010800040101010101" pitchFamily="2" charset="-122"/>
              </a:rPr>
              <a:t>NTFS(New Technology File System) </a:t>
            </a:r>
            <a:r>
              <a:rPr lang="zh-CN" altLang="en-US">
                <a:latin typeface="华文新魏" panose="02010800040101010101" pitchFamily="2" charset="-122"/>
                <a:ea typeface="华文新魏" panose="02010800040101010101" pitchFamily="2" charset="-122"/>
              </a:rPr>
              <a:t>。 </a:t>
            </a:r>
          </a:p>
          <a:p>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checke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1026">
            <a:extLst>
              <a:ext uri="{FF2B5EF4-FFF2-40B4-BE49-F238E27FC236}">
                <a16:creationId xmlns:a16="http://schemas.microsoft.com/office/drawing/2014/main" id="{B5EB3CF3-01C7-413E-B18F-33D0C6A1B280}"/>
              </a:ext>
            </a:extLst>
          </p:cNvPr>
          <p:cNvSpPr>
            <a:spLocks noGrp="1" noChangeArrowheads="1"/>
          </p:cNvSpPr>
          <p:nvPr>
            <p:ph type="title"/>
          </p:nvPr>
        </p:nvSpPr>
        <p:spPr>
          <a:xfrm>
            <a:off x="762000" y="304800"/>
            <a:ext cx="7772400" cy="1143000"/>
          </a:xfrm>
        </p:spPr>
        <p:txBody>
          <a:bodyPr/>
          <a:lstStyle/>
          <a:p>
            <a:r>
              <a:rPr lang="zh-CN" altLang="en-US" sz="4800">
                <a:latin typeface="华文新魏" panose="02010800040101010101" pitchFamily="2" charset="-122"/>
                <a:ea typeface="华文新魏" panose="02010800040101010101" pitchFamily="2" charset="-122"/>
              </a:rPr>
              <a:t>远程</a:t>
            </a:r>
            <a:r>
              <a:rPr lang="en-US" altLang="zh-CN" sz="4800">
                <a:latin typeface="华文新魏" panose="02010800040101010101" pitchFamily="2" charset="-122"/>
                <a:ea typeface="华文新魏" panose="02010800040101010101" pitchFamily="2" charset="-122"/>
              </a:rPr>
              <a:t>FSD(2)</a:t>
            </a:r>
          </a:p>
        </p:txBody>
      </p:sp>
      <p:sp>
        <p:nvSpPr>
          <p:cNvPr id="32771" name="Rectangle 1027">
            <a:extLst>
              <a:ext uri="{FF2B5EF4-FFF2-40B4-BE49-F238E27FC236}">
                <a16:creationId xmlns:a16="http://schemas.microsoft.com/office/drawing/2014/main" id="{7F6EF13C-7DED-4085-BED5-DC468CC3F000}"/>
              </a:ext>
            </a:extLst>
          </p:cNvPr>
          <p:cNvSpPr>
            <a:spLocks noGrp="1" noChangeArrowheads="1"/>
          </p:cNvSpPr>
          <p:nvPr>
            <p:ph type="body" idx="1"/>
          </p:nvPr>
        </p:nvSpPr>
        <p:spPr>
          <a:xfrm>
            <a:off x="914400" y="1295400"/>
            <a:ext cx="7467600" cy="5257800"/>
          </a:xfrm>
        </p:spPr>
        <p:txBody>
          <a:bodyPr/>
          <a:lstStyle/>
          <a:p>
            <a:r>
              <a:rPr lang="zh-CN" altLang="en-US">
                <a:latin typeface="华文新魏" panose="02010800040101010101" pitchFamily="2" charset="-122"/>
                <a:ea typeface="华文新魏" panose="02010800040101010101" pitchFamily="2" charset="-122"/>
              </a:rPr>
              <a:t>远程</a:t>
            </a:r>
            <a:r>
              <a:rPr lang="en-US" altLang="zh-CN">
                <a:latin typeface="华文新魏" panose="02010800040101010101" pitchFamily="2" charset="-122"/>
                <a:ea typeface="华文新魏" panose="02010800040101010101" pitchFamily="2" charset="-122"/>
              </a:rPr>
              <a:t>FSD</a:t>
            </a:r>
            <a:r>
              <a:rPr lang="zh-CN" altLang="en-US">
                <a:latin typeface="华文新魏" panose="02010800040101010101" pitchFamily="2" charset="-122"/>
                <a:ea typeface="华文新魏" panose="02010800040101010101" pitchFamily="2" charset="-122"/>
              </a:rPr>
              <a:t>有两部分组成：客户端</a:t>
            </a:r>
            <a:r>
              <a:rPr lang="en-US" altLang="zh-CN">
                <a:latin typeface="华文新魏" panose="02010800040101010101" pitchFamily="2" charset="-122"/>
                <a:ea typeface="华文新魏" panose="02010800040101010101" pitchFamily="2" charset="-122"/>
              </a:rPr>
              <a:t>FSD</a:t>
            </a:r>
            <a:r>
              <a:rPr lang="zh-CN" altLang="en-US">
                <a:latin typeface="华文新魏" panose="02010800040101010101" pitchFamily="2" charset="-122"/>
                <a:ea typeface="华文新魏" panose="02010800040101010101" pitchFamily="2" charset="-122"/>
              </a:rPr>
              <a:t>和服务器端</a:t>
            </a:r>
            <a:r>
              <a:rPr lang="en-US" altLang="zh-CN">
                <a:latin typeface="华文新魏" panose="02010800040101010101" pitchFamily="2" charset="-122"/>
                <a:ea typeface="华文新魏" panose="02010800040101010101" pitchFamily="2" charset="-122"/>
              </a:rPr>
              <a:t>FSD</a:t>
            </a:r>
            <a:r>
              <a:rPr lang="zh-CN" altLang="en-US">
                <a:latin typeface="华文新魏" panose="02010800040101010101" pitchFamily="2" charset="-122"/>
                <a:ea typeface="华文新魏" panose="02010800040101010101" pitchFamily="2" charset="-122"/>
              </a:rPr>
              <a:t>。</a:t>
            </a:r>
          </a:p>
          <a:p>
            <a:r>
              <a:rPr lang="zh-CN" altLang="en-US">
                <a:latin typeface="华文新魏" panose="02010800040101010101" pitchFamily="2" charset="-122"/>
                <a:ea typeface="华文新魏" panose="02010800040101010101" pitchFamily="2" charset="-122"/>
              </a:rPr>
              <a:t>前者允许应用程序访问远程文件和目录，客户端</a:t>
            </a:r>
            <a:r>
              <a:rPr lang="en-US" altLang="zh-CN">
                <a:latin typeface="华文新魏" panose="02010800040101010101" pitchFamily="2" charset="-122"/>
                <a:ea typeface="华文新魏" panose="02010800040101010101" pitchFamily="2" charset="-122"/>
              </a:rPr>
              <a:t>FSD</a:t>
            </a:r>
            <a:r>
              <a:rPr lang="zh-CN" altLang="en-US">
                <a:latin typeface="华文新魏" panose="02010800040101010101" pitchFamily="2" charset="-122"/>
                <a:ea typeface="华文新魏" panose="02010800040101010101" pitchFamily="2" charset="-122"/>
              </a:rPr>
              <a:t>接收来自应用程序的</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请求，转换为网络文件系统协议命令，再通过网络发送给服务器端</a:t>
            </a:r>
            <a:r>
              <a:rPr lang="en-US" altLang="zh-CN">
                <a:latin typeface="华文新魏" panose="02010800040101010101" pitchFamily="2" charset="-122"/>
                <a:ea typeface="华文新魏" panose="02010800040101010101" pitchFamily="2" charset="-122"/>
              </a:rPr>
              <a:t>FSD</a:t>
            </a:r>
            <a:r>
              <a:rPr lang="zh-CN" altLang="en-US">
                <a:latin typeface="华文新魏" panose="02010800040101010101" pitchFamily="2" charset="-122"/>
                <a:ea typeface="华文新魏" panose="02010800040101010101" pitchFamily="2" charset="-122"/>
              </a:rPr>
              <a:t>。</a:t>
            </a:r>
          </a:p>
          <a:p>
            <a:r>
              <a:rPr lang="zh-CN" altLang="en-US">
                <a:latin typeface="华文新魏" panose="02010800040101010101" pitchFamily="2" charset="-122"/>
                <a:ea typeface="华文新魏" panose="02010800040101010101" pitchFamily="2" charset="-122"/>
              </a:rPr>
              <a:t>服务器端</a:t>
            </a:r>
            <a:r>
              <a:rPr lang="en-US" altLang="zh-CN">
                <a:latin typeface="华文新魏" panose="02010800040101010101" pitchFamily="2" charset="-122"/>
                <a:ea typeface="华文新魏" panose="02010800040101010101" pitchFamily="2" charset="-122"/>
              </a:rPr>
              <a:t>FSD</a:t>
            </a:r>
            <a:r>
              <a:rPr lang="zh-CN" altLang="en-US">
                <a:latin typeface="华文新魏" panose="02010800040101010101" pitchFamily="2" charset="-122"/>
                <a:ea typeface="华文新魏" panose="02010800040101010101" pitchFamily="2" charset="-122"/>
              </a:rPr>
              <a:t>监听网络命令，接收网络文件系统协议命令，并转交给本地</a:t>
            </a:r>
            <a:r>
              <a:rPr lang="en-US" altLang="zh-CN">
                <a:latin typeface="华文新魏" panose="02010800040101010101" pitchFamily="2" charset="-122"/>
                <a:ea typeface="华文新魏" panose="02010800040101010101" pitchFamily="2" charset="-122"/>
              </a:rPr>
              <a:t>FSD</a:t>
            </a:r>
            <a:r>
              <a:rPr lang="zh-CN" altLang="en-US">
                <a:latin typeface="华文新魏" panose="02010800040101010101" pitchFamily="2" charset="-122"/>
                <a:ea typeface="华文新魏" panose="02010800040101010101" pitchFamily="2" charset="-122"/>
              </a:rPr>
              <a:t>去执行。</a:t>
            </a:r>
          </a:p>
          <a:p>
            <a:pPr>
              <a:buFontTx/>
              <a:buNone/>
            </a:pPr>
            <a:r>
              <a:rPr lang="zh-CN" altLang="en-US">
                <a:latin typeface="华文新魏" panose="02010800040101010101" pitchFamily="2" charset="-122"/>
                <a:ea typeface="华文新魏" panose="02010800040101010101" pitchFamily="2" charset="-122"/>
              </a:rPr>
              <a:t> </a:t>
            </a:r>
          </a:p>
        </p:txBody>
      </p:sp>
    </p:spTree>
  </p:cSld>
  <p:clrMapOvr>
    <a:masterClrMapping/>
  </p:clrMapOvr>
  <p:transition>
    <p:checke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F3E7B7B-945B-4EC6-8F20-BA6B19222047}"/>
              </a:ext>
            </a:extLst>
          </p:cNvPr>
          <p:cNvSpPr>
            <a:spLocks noGrp="1" noChangeArrowheads="1"/>
          </p:cNvSpPr>
          <p:nvPr>
            <p:ph type="title"/>
          </p:nvPr>
        </p:nvSpPr>
        <p:spPr>
          <a:xfrm>
            <a:off x="685800" y="762000"/>
            <a:ext cx="7772400" cy="1143000"/>
          </a:xfrm>
        </p:spPr>
        <p:txBody>
          <a:bodyPr/>
          <a:lstStyle/>
          <a:p>
            <a:r>
              <a:rPr lang="en-US" altLang="zh-CN" sz="4800">
                <a:latin typeface="华文新魏" panose="02010800040101010101" pitchFamily="2" charset="-122"/>
                <a:ea typeface="华文新魏" panose="02010800040101010101" pitchFamily="2" charset="-122"/>
              </a:rPr>
              <a:t>3 FSD</a:t>
            </a:r>
            <a:r>
              <a:rPr lang="zh-CN" altLang="en-US" sz="4800">
                <a:latin typeface="华文新魏" panose="02010800040101010101" pitchFamily="2" charset="-122"/>
                <a:ea typeface="华文新魏" panose="02010800040101010101" pitchFamily="2" charset="-122"/>
              </a:rPr>
              <a:t>与文件系统操作</a:t>
            </a:r>
            <a:r>
              <a:rPr lang="en-US" altLang="zh-CN" sz="4800">
                <a:latin typeface="华文新魏" panose="02010800040101010101" pitchFamily="2" charset="-122"/>
                <a:ea typeface="华文新魏" panose="02010800040101010101" pitchFamily="2" charset="-122"/>
              </a:rPr>
              <a:t>(1)</a:t>
            </a:r>
            <a:br>
              <a:rPr lang="en-US" altLang="zh-CN" sz="4800">
                <a:latin typeface="华文新魏" panose="02010800040101010101" pitchFamily="2" charset="-122"/>
                <a:ea typeface="华文新魏" panose="02010800040101010101" pitchFamily="2" charset="-122"/>
              </a:rPr>
            </a:br>
            <a:r>
              <a:rPr lang="en-US" altLang="zh-CN">
                <a:latin typeface="华文新魏" panose="02010800040101010101" pitchFamily="2" charset="-122"/>
                <a:ea typeface="华文新魏" panose="02010800040101010101" pitchFamily="2" charset="-122"/>
              </a:rPr>
              <a:t> </a:t>
            </a:r>
            <a:r>
              <a:rPr kumimoji="0" lang="en-US" altLang="zh-CN" sz="3600">
                <a:solidFill>
                  <a:srgbClr val="336600"/>
                </a:solidFill>
                <a:latin typeface="华文新魏" panose="02010800040101010101" pitchFamily="2" charset="-122"/>
                <a:ea typeface="华文新魏" panose="02010800040101010101" pitchFamily="2" charset="-122"/>
              </a:rPr>
              <a:t>FSD</a:t>
            </a:r>
            <a:r>
              <a:rPr kumimoji="0" lang="zh-CN" altLang="en-US" sz="3600">
                <a:solidFill>
                  <a:srgbClr val="336600"/>
                </a:solidFill>
                <a:latin typeface="华文新魏" panose="02010800040101010101" pitchFamily="2" charset="-122"/>
                <a:ea typeface="华文新魏" panose="02010800040101010101" pitchFamily="2" charset="-122"/>
              </a:rPr>
              <a:t>的作用</a:t>
            </a:r>
            <a:r>
              <a:rPr kumimoji="0" lang="en-US" altLang="zh-CN" sz="3600">
                <a:solidFill>
                  <a:srgbClr val="336600"/>
                </a:solidFill>
                <a:latin typeface="华文新魏" panose="02010800040101010101" pitchFamily="2" charset="-122"/>
                <a:ea typeface="华文新魏" panose="02010800040101010101" pitchFamily="2" charset="-122"/>
              </a:rPr>
              <a:t>(1)</a:t>
            </a:r>
            <a:br>
              <a:rPr kumimoji="0" lang="en-US" altLang="zh-CN" sz="3600">
                <a:solidFill>
                  <a:srgbClr val="336600"/>
                </a:solidFill>
                <a:latin typeface="华文新魏" panose="02010800040101010101" pitchFamily="2" charset="-122"/>
                <a:ea typeface="华文新魏" panose="02010800040101010101" pitchFamily="2" charset="-122"/>
              </a:rPr>
            </a:br>
            <a:endParaRPr kumimoji="0" lang="en-US" altLang="zh-CN" sz="3600">
              <a:solidFill>
                <a:srgbClr val="336600"/>
              </a:solidFill>
              <a:latin typeface="华文新魏" panose="02010800040101010101" pitchFamily="2" charset="-122"/>
              <a:ea typeface="华文新魏" panose="02010800040101010101" pitchFamily="2" charset="-122"/>
            </a:endParaRPr>
          </a:p>
        </p:txBody>
      </p:sp>
      <p:sp>
        <p:nvSpPr>
          <p:cNvPr id="33795" name="Rectangle 3">
            <a:extLst>
              <a:ext uri="{FF2B5EF4-FFF2-40B4-BE49-F238E27FC236}">
                <a16:creationId xmlns:a16="http://schemas.microsoft.com/office/drawing/2014/main" id="{BA176CDA-0C5D-4A06-9A3F-C869045646A2}"/>
              </a:ext>
            </a:extLst>
          </p:cNvPr>
          <p:cNvSpPr>
            <a:spLocks noGrp="1" noChangeArrowheads="1"/>
          </p:cNvSpPr>
          <p:nvPr>
            <p:ph type="body" idx="1"/>
          </p:nvPr>
        </p:nvSpPr>
        <p:spPr/>
        <p:txBody>
          <a:bodyPr/>
          <a:lstStyle/>
          <a:p>
            <a:pPr>
              <a:buFontTx/>
              <a:buNone/>
            </a:pPr>
            <a:r>
              <a:rPr lang="en-US" altLang="zh-CN">
                <a:latin typeface="华文新魏" panose="02010800040101010101" pitchFamily="2" charset="-122"/>
                <a:ea typeface="华文新魏" panose="02010800040101010101" pitchFamily="2" charset="-122"/>
              </a:rPr>
              <a:t> </a:t>
            </a:r>
          </a:p>
        </p:txBody>
      </p:sp>
      <p:grpSp>
        <p:nvGrpSpPr>
          <p:cNvPr id="33835" name="Group 43">
            <a:extLst>
              <a:ext uri="{FF2B5EF4-FFF2-40B4-BE49-F238E27FC236}">
                <a16:creationId xmlns:a16="http://schemas.microsoft.com/office/drawing/2014/main" id="{8DD9C8AE-23F3-407E-A28C-CCB35797A09B}"/>
              </a:ext>
            </a:extLst>
          </p:cNvPr>
          <p:cNvGrpSpPr>
            <a:grpSpLocks/>
          </p:cNvGrpSpPr>
          <p:nvPr/>
        </p:nvGrpSpPr>
        <p:grpSpPr bwMode="auto">
          <a:xfrm>
            <a:off x="1027113" y="1785938"/>
            <a:ext cx="6288087" cy="4995862"/>
            <a:chOff x="647" y="1125"/>
            <a:chExt cx="3961" cy="3147"/>
          </a:xfrm>
        </p:grpSpPr>
        <p:sp>
          <p:nvSpPr>
            <p:cNvPr id="33797" name="Rectangle 5">
              <a:extLst>
                <a:ext uri="{FF2B5EF4-FFF2-40B4-BE49-F238E27FC236}">
                  <a16:creationId xmlns:a16="http://schemas.microsoft.com/office/drawing/2014/main" id="{493CFF46-A01C-45FA-B9F9-7EACA934969D}"/>
                </a:ext>
              </a:extLst>
            </p:cNvPr>
            <p:cNvSpPr>
              <a:spLocks noChangeArrowheads="1"/>
            </p:cNvSpPr>
            <p:nvPr/>
          </p:nvSpPr>
          <p:spPr bwMode="auto">
            <a:xfrm>
              <a:off x="1277" y="1633"/>
              <a:ext cx="1472" cy="990"/>
            </a:xfrm>
            <a:prstGeom prst="rect">
              <a:avLst/>
            </a:prstGeom>
            <a:solidFill>
              <a:srgbClr val="FFCC66"/>
            </a:solidFill>
            <a:ln w="9525">
              <a:solidFill>
                <a:srgbClr val="000000"/>
              </a:solidFill>
              <a:miter lim="800000"/>
              <a:headEnd/>
              <a:tailEnd/>
            </a:ln>
          </p:spPr>
          <p:txBody>
            <a:bodyPr tIns="0" bIns="0"/>
            <a:lstStyle/>
            <a:p>
              <a:endParaRPr lang="en-US"/>
            </a:p>
          </p:txBody>
        </p:sp>
        <p:sp>
          <p:nvSpPr>
            <p:cNvPr id="33798" name="Text Box 6">
              <a:extLst>
                <a:ext uri="{FF2B5EF4-FFF2-40B4-BE49-F238E27FC236}">
                  <a16:creationId xmlns:a16="http://schemas.microsoft.com/office/drawing/2014/main" id="{06DEF0D6-BB68-4D26-9D39-EC57D8F58439}"/>
                </a:ext>
              </a:extLst>
            </p:cNvPr>
            <p:cNvSpPr txBox="1">
              <a:spLocks noChangeArrowheads="1"/>
            </p:cNvSpPr>
            <p:nvPr/>
          </p:nvSpPr>
          <p:spPr bwMode="auto">
            <a:xfrm>
              <a:off x="1383" y="1716"/>
              <a:ext cx="704" cy="369"/>
            </a:xfrm>
            <a:prstGeom prst="rect">
              <a:avLst/>
            </a:prstGeom>
            <a:solidFill>
              <a:schemeClr val="accent1"/>
            </a:solidFill>
            <a:ln w="9525">
              <a:solidFill>
                <a:srgbClr val="000000"/>
              </a:solidFill>
              <a:miter lim="800000"/>
              <a:headEnd/>
              <a:tailEnd/>
            </a:ln>
          </p:spPr>
          <p:txBody>
            <a:bodyPr tIns="0" bIns="0"/>
            <a:lstStyle/>
            <a:p>
              <a:pPr eaLnBrk="0" hangingPunct="0"/>
              <a:r>
                <a:rPr kumimoji="0" lang="zh-CN" altLang="en-US" sz="1800">
                  <a:solidFill>
                    <a:srgbClr val="000099"/>
                  </a:solidFill>
                  <a:latin typeface="华文新魏" panose="02010800040101010101" pitchFamily="2" charset="-122"/>
                  <a:ea typeface="华文新魏" panose="02010800040101010101" pitchFamily="2" charset="-122"/>
                </a:rPr>
                <a:t>缺页事件</a:t>
              </a:r>
            </a:p>
            <a:p>
              <a:pPr eaLnBrk="0" hangingPunct="0"/>
              <a:r>
                <a:rPr kumimoji="0" lang="zh-CN" altLang="en-US" sz="1800">
                  <a:solidFill>
                    <a:srgbClr val="000099"/>
                  </a:solidFill>
                  <a:latin typeface="华文新魏" panose="02010800040101010101" pitchFamily="2" charset="-122"/>
                  <a:ea typeface="华文新魏" panose="02010800040101010101" pitchFamily="2" charset="-122"/>
                </a:rPr>
                <a:t>管理器</a:t>
              </a:r>
            </a:p>
          </p:txBody>
        </p:sp>
        <p:sp>
          <p:nvSpPr>
            <p:cNvPr id="33799" name="Text Box 7">
              <a:extLst>
                <a:ext uri="{FF2B5EF4-FFF2-40B4-BE49-F238E27FC236}">
                  <a16:creationId xmlns:a16="http://schemas.microsoft.com/office/drawing/2014/main" id="{4C8515B6-67A2-4001-B7DD-9F5CAC4EB852}"/>
                </a:ext>
              </a:extLst>
            </p:cNvPr>
            <p:cNvSpPr txBox="1">
              <a:spLocks noChangeArrowheads="1"/>
            </p:cNvSpPr>
            <p:nvPr/>
          </p:nvSpPr>
          <p:spPr bwMode="auto">
            <a:xfrm>
              <a:off x="1383" y="2229"/>
              <a:ext cx="512" cy="229"/>
            </a:xfrm>
            <a:prstGeom prst="rect">
              <a:avLst/>
            </a:prstGeom>
            <a:solidFill>
              <a:schemeClr val="accent1"/>
            </a:solidFill>
            <a:ln w="9525">
              <a:solidFill>
                <a:srgbClr val="000000"/>
              </a:solidFill>
              <a:miter lim="800000"/>
              <a:headEnd/>
              <a:tailEnd/>
            </a:ln>
          </p:spPr>
          <p:txBody>
            <a:bodyPr tIns="0" bIns="0"/>
            <a:lstStyle/>
            <a:p>
              <a:pPr eaLnBrk="0" hangingPunct="0"/>
              <a:r>
                <a:rPr kumimoji="0" lang="zh-CN" altLang="en-US" sz="1600">
                  <a:solidFill>
                    <a:srgbClr val="000099"/>
                  </a:solidFill>
                  <a:latin typeface="华文新魏" panose="02010800040101010101" pitchFamily="2" charset="-122"/>
                  <a:ea typeface="华文新魏" panose="02010800040101010101" pitchFamily="2" charset="-122"/>
                </a:rPr>
                <a:t>脏页写</a:t>
              </a:r>
            </a:p>
          </p:txBody>
        </p:sp>
        <p:sp>
          <p:nvSpPr>
            <p:cNvPr id="33800" name="Text Box 8">
              <a:extLst>
                <a:ext uri="{FF2B5EF4-FFF2-40B4-BE49-F238E27FC236}">
                  <a16:creationId xmlns:a16="http://schemas.microsoft.com/office/drawing/2014/main" id="{4AF8B618-3F23-4973-965B-AB384DA44E6D}"/>
                </a:ext>
              </a:extLst>
            </p:cNvPr>
            <p:cNvSpPr txBox="1">
              <a:spLocks noChangeArrowheads="1"/>
            </p:cNvSpPr>
            <p:nvPr/>
          </p:nvSpPr>
          <p:spPr bwMode="auto">
            <a:xfrm>
              <a:off x="2223" y="1881"/>
              <a:ext cx="440" cy="684"/>
            </a:xfrm>
            <a:prstGeom prst="rect">
              <a:avLst/>
            </a:prstGeom>
            <a:solidFill>
              <a:schemeClr val="accent1"/>
            </a:solidFill>
            <a:ln w="9525">
              <a:solidFill>
                <a:srgbClr val="FFFFFF"/>
              </a:solidFill>
              <a:miter lim="800000"/>
              <a:headEnd/>
              <a:tailEnd/>
            </a:ln>
          </p:spPr>
          <p:txBody>
            <a:bodyPr tIns="0" bIns="0"/>
            <a:lstStyle/>
            <a:p>
              <a:pPr eaLnBrk="0" hangingPunct="0"/>
              <a:r>
                <a:rPr kumimoji="0" lang="zh-CN" altLang="en-US" sz="1800">
                  <a:solidFill>
                    <a:srgbClr val="000099"/>
                  </a:solidFill>
                  <a:latin typeface="华文新魏" panose="02010800040101010101" pitchFamily="2" charset="-122"/>
                  <a:ea typeface="华文新魏" panose="02010800040101010101" pitchFamily="2" charset="-122"/>
                </a:rPr>
                <a:t>虚拟主存管理器</a:t>
              </a:r>
            </a:p>
          </p:txBody>
        </p:sp>
        <p:sp>
          <p:nvSpPr>
            <p:cNvPr id="33801" name="Rectangle 9">
              <a:extLst>
                <a:ext uri="{FF2B5EF4-FFF2-40B4-BE49-F238E27FC236}">
                  <a16:creationId xmlns:a16="http://schemas.microsoft.com/office/drawing/2014/main" id="{D78A2BF2-A4C7-4F0E-85BE-CCF5DAFD302F}"/>
                </a:ext>
              </a:extLst>
            </p:cNvPr>
            <p:cNvSpPr>
              <a:spLocks noChangeArrowheads="1"/>
            </p:cNvSpPr>
            <p:nvPr/>
          </p:nvSpPr>
          <p:spPr bwMode="auto">
            <a:xfrm>
              <a:off x="1593" y="3283"/>
              <a:ext cx="1156" cy="742"/>
            </a:xfrm>
            <a:prstGeom prst="rect">
              <a:avLst/>
            </a:prstGeom>
            <a:solidFill>
              <a:srgbClr val="FFCC66"/>
            </a:solidFill>
            <a:ln w="9525">
              <a:solidFill>
                <a:srgbClr val="000000"/>
              </a:solidFill>
              <a:miter lim="800000"/>
              <a:headEnd/>
              <a:tailEnd/>
            </a:ln>
          </p:spPr>
          <p:txBody>
            <a:bodyPr tIns="0" bIns="0"/>
            <a:lstStyle/>
            <a:p>
              <a:endParaRPr lang="en-US"/>
            </a:p>
          </p:txBody>
        </p:sp>
        <p:sp>
          <p:nvSpPr>
            <p:cNvPr id="33802" name="Text Box 10">
              <a:extLst>
                <a:ext uri="{FF2B5EF4-FFF2-40B4-BE49-F238E27FC236}">
                  <a16:creationId xmlns:a16="http://schemas.microsoft.com/office/drawing/2014/main" id="{698D0794-7A43-4946-84C6-11419A92F568}"/>
                </a:ext>
              </a:extLst>
            </p:cNvPr>
            <p:cNvSpPr txBox="1">
              <a:spLocks noChangeArrowheads="1"/>
            </p:cNvSpPr>
            <p:nvPr/>
          </p:nvSpPr>
          <p:spPr bwMode="auto">
            <a:xfrm>
              <a:off x="1698" y="3365"/>
              <a:ext cx="525" cy="165"/>
            </a:xfrm>
            <a:prstGeom prst="rect">
              <a:avLst/>
            </a:prstGeom>
            <a:solidFill>
              <a:schemeClr val="accent1"/>
            </a:solidFill>
            <a:ln w="9525">
              <a:solidFill>
                <a:srgbClr val="000000"/>
              </a:solidFill>
              <a:miter lim="800000"/>
              <a:headEnd/>
              <a:tailEnd/>
            </a:ln>
          </p:spPr>
          <p:txBody>
            <a:bodyPr tIns="0" bIns="0"/>
            <a:lstStyle/>
            <a:p>
              <a:pPr eaLnBrk="0" hangingPunct="0"/>
              <a:r>
                <a:rPr kumimoji="0" lang="zh-CN" altLang="en-US" sz="1400">
                  <a:solidFill>
                    <a:srgbClr val="000099"/>
                  </a:solidFill>
                  <a:latin typeface="华文新魏" panose="02010800040101010101" pitchFamily="2" charset="-122"/>
                  <a:ea typeface="华文新魏" panose="02010800040101010101" pitchFamily="2" charset="-122"/>
                </a:rPr>
                <a:t>延迟写</a:t>
              </a:r>
            </a:p>
          </p:txBody>
        </p:sp>
        <p:sp>
          <p:nvSpPr>
            <p:cNvPr id="33803" name="Text Box 11">
              <a:extLst>
                <a:ext uri="{FF2B5EF4-FFF2-40B4-BE49-F238E27FC236}">
                  <a16:creationId xmlns:a16="http://schemas.microsoft.com/office/drawing/2014/main" id="{C1070518-646B-4547-9F33-389BFDA660D6}"/>
                </a:ext>
              </a:extLst>
            </p:cNvPr>
            <p:cNvSpPr txBox="1">
              <a:spLocks noChangeArrowheads="1"/>
            </p:cNvSpPr>
            <p:nvPr/>
          </p:nvSpPr>
          <p:spPr bwMode="auto">
            <a:xfrm>
              <a:off x="1698" y="3765"/>
              <a:ext cx="525" cy="177"/>
            </a:xfrm>
            <a:prstGeom prst="rect">
              <a:avLst/>
            </a:prstGeom>
            <a:solidFill>
              <a:schemeClr val="accent1"/>
            </a:solidFill>
            <a:ln w="9525">
              <a:solidFill>
                <a:srgbClr val="000000"/>
              </a:solidFill>
              <a:miter lim="800000"/>
              <a:headEnd/>
              <a:tailEnd/>
            </a:ln>
          </p:spPr>
          <p:txBody>
            <a:bodyPr tIns="0" bIns="0"/>
            <a:lstStyle/>
            <a:p>
              <a:pPr eaLnBrk="0" hangingPunct="0"/>
              <a:r>
                <a:rPr kumimoji="0" lang="zh-CN" altLang="en-US" sz="1400">
                  <a:solidFill>
                    <a:srgbClr val="000099"/>
                  </a:solidFill>
                  <a:latin typeface="华文新魏" panose="02010800040101010101" pitchFamily="2" charset="-122"/>
                  <a:ea typeface="华文新魏" panose="02010800040101010101" pitchFamily="2" charset="-122"/>
                </a:rPr>
                <a:t>提前读</a:t>
              </a:r>
            </a:p>
          </p:txBody>
        </p:sp>
        <p:sp>
          <p:nvSpPr>
            <p:cNvPr id="33804" name="Text Box 12">
              <a:extLst>
                <a:ext uri="{FF2B5EF4-FFF2-40B4-BE49-F238E27FC236}">
                  <a16:creationId xmlns:a16="http://schemas.microsoft.com/office/drawing/2014/main" id="{6E0D5193-D99D-498A-A7C3-FBC1EF104FE4}"/>
                </a:ext>
              </a:extLst>
            </p:cNvPr>
            <p:cNvSpPr txBox="1">
              <a:spLocks noChangeArrowheads="1"/>
            </p:cNvSpPr>
            <p:nvPr/>
          </p:nvSpPr>
          <p:spPr bwMode="auto">
            <a:xfrm>
              <a:off x="2328" y="3365"/>
              <a:ext cx="383" cy="544"/>
            </a:xfrm>
            <a:prstGeom prst="rect">
              <a:avLst/>
            </a:prstGeom>
            <a:solidFill>
              <a:schemeClr val="accent1"/>
            </a:solidFill>
            <a:ln w="9525">
              <a:solidFill>
                <a:srgbClr val="FFFFFF"/>
              </a:solidFill>
              <a:miter lim="800000"/>
              <a:headEnd/>
              <a:tailEnd/>
            </a:ln>
          </p:spPr>
          <p:txBody>
            <a:bodyPr tIns="0" bIns="0"/>
            <a:lstStyle/>
            <a:p>
              <a:pPr eaLnBrk="0" hangingPunct="0"/>
              <a:r>
                <a:rPr kumimoji="0" lang="zh-CN" altLang="en-US" sz="1400">
                  <a:solidFill>
                    <a:srgbClr val="000099"/>
                  </a:solidFill>
                  <a:latin typeface="华文新魏" panose="02010800040101010101" pitchFamily="2" charset="-122"/>
                  <a:ea typeface="华文新魏" panose="02010800040101010101" pitchFamily="2" charset="-122"/>
                </a:rPr>
                <a:t>缓存管理器</a:t>
              </a:r>
            </a:p>
          </p:txBody>
        </p:sp>
        <p:sp>
          <p:nvSpPr>
            <p:cNvPr id="33805" name="Text Box 13">
              <a:extLst>
                <a:ext uri="{FF2B5EF4-FFF2-40B4-BE49-F238E27FC236}">
                  <a16:creationId xmlns:a16="http://schemas.microsoft.com/office/drawing/2014/main" id="{7A2C2AEC-B8F1-4514-9DB4-B2D517F6D605}"/>
                </a:ext>
              </a:extLst>
            </p:cNvPr>
            <p:cNvSpPr txBox="1">
              <a:spLocks noChangeArrowheads="1"/>
            </p:cNvSpPr>
            <p:nvPr/>
          </p:nvSpPr>
          <p:spPr bwMode="auto">
            <a:xfrm>
              <a:off x="3694" y="1798"/>
              <a:ext cx="745" cy="431"/>
            </a:xfrm>
            <a:prstGeom prst="rect">
              <a:avLst/>
            </a:prstGeom>
            <a:solidFill>
              <a:srgbClr val="FFCC66"/>
            </a:solidFill>
            <a:ln w="9525">
              <a:solidFill>
                <a:srgbClr val="000000"/>
              </a:solidFill>
              <a:miter lim="800000"/>
              <a:headEnd/>
              <a:tailEnd/>
            </a:ln>
          </p:spPr>
          <p:txBody>
            <a:bodyPr tIns="0" bIns="0"/>
            <a:lstStyle/>
            <a:p>
              <a:pPr algn="just" eaLnBrk="0" hangingPunct="0">
                <a:lnSpc>
                  <a:spcPct val="80000"/>
                </a:lnSpc>
              </a:pPr>
              <a:r>
                <a:rPr kumimoji="0" lang="zh-CN" altLang="en-US" sz="1800">
                  <a:solidFill>
                    <a:srgbClr val="000099"/>
                  </a:solidFill>
                  <a:latin typeface="华文新魏" panose="02010800040101010101" pitchFamily="2" charset="-122"/>
                  <a:ea typeface="华文新魏" panose="02010800040101010101" pitchFamily="2" charset="-122"/>
                </a:rPr>
                <a:t>文件系统</a:t>
              </a:r>
            </a:p>
            <a:p>
              <a:pPr algn="just" eaLnBrk="0" hangingPunct="0"/>
              <a:r>
                <a:rPr kumimoji="0" lang="zh-CN" altLang="en-US" sz="1800">
                  <a:solidFill>
                    <a:srgbClr val="000099"/>
                  </a:solidFill>
                  <a:latin typeface="华文新魏" panose="02010800040101010101" pitchFamily="2" charset="-122"/>
                  <a:ea typeface="华文新魏" panose="02010800040101010101" pitchFamily="2" charset="-122"/>
                </a:rPr>
                <a:t>驱动程序</a:t>
              </a:r>
            </a:p>
          </p:txBody>
        </p:sp>
        <p:sp>
          <p:nvSpPr>
            <p:cNvPr id="33806" name="Text Box 14">
              <a:extLst>
                <a:ext uri="{FF2B5EF4-FFF2-40B4-BE49-F238E27FC236}">
                  <a16:creationId xmlns:a16="http://schemas.microsoft.com/office/drawing/2014/main" id="{078B28D6-1132-4017-BAE7-514DE7725510}"/>
                </a:ext>
              </a:extLst>
            </p:cNvPr>
            <p:cNvSpPr txBox="1">
              <a:spLocks noChangeArrowheads="1"/>
            </p:cNvSpPr>
            <p:nvPr/>
          </p:nvSpPr>
          <p:spPr bwMode="auto">
            <a:xfrm>
              <a:off x="3719" y="3285"/>
              <a:ext cx="768" cy="432"/>
            </a:xfrm>
            <a:prstGeom prst="rect">
              <a:avLst/>
            </a:prstGeom>
            <a:solidFill>
              <a:srgbClr val="FFCC66"/>
            </a:solidFill>
            <a:ln w="9525">
              <a:solidFill>
                <a:srgbClr val="000000"/>
              </a:solidFill>
              <a:miter lim="800000"/>
              <a:headEnd/>
              <a:tailEnd/>
            </a:ln>
          </p:spPr>
          <p:txBody>
            <a:bodyPr tIns="0" bIns="0"/>
            <a:lstStyle/>
            <a:p>
              <a:pPr algn="just" eaLnBrk="0" hangingPunct="0">
                <a:lnSpc>
                  <a:spcPct val="80000"/>
                </a:lnSpc>
              </a:pPr>
              <a:endParaRPr kumimoji="0" lang="en-US" altLang="zh-CN" sz="1600">
                <a:solidFill>
                  <a:srgbClr val="000099"/>
                </a:solidFill>
                <a:latin typeface="华文新魏" panose="02010800040101010101" pitchFamily="2" charset="-122"/>
                <a:ea typeface="华文新魏" panose="02010800040101010101" pitchFamily="2" charset="-122"/>
              </a:endParaRPr>
            </a:p>
            <a:p>
              <a:pPr algn="just" eaLnBrk="0" hangingPunct="0">
                <a:lnSpc>
                  <a:spcPct val="80000"/>
                </a:lnSpc>
              </a:pPr>
              <a:r>
                <a:rPr kumimoji="0" lang="zh-CN" altLang="en-US" sz="1600">
                  <a:solidFill>
                    <a:srgbClr val="000099"/>
                  </a:solidFill>
                  <a:latin typeface="华文新魏" panose="02010800040101010101" pitchFamily="2" charset="-122"/>
                  <a:ea typeface="华文新魏" panose="02010800040101010101" pitchFamily="2" charset="-122"/>
                </a:rPr>
                <a:t>存储设备</a:t>
              </a:r>
            </a:p>
            <a:p>
              <a:pPr algn="just" eaLnBrk="0" hangingPunct="0"/>
              <a:r>
                <a:rPr kumimoji="0" lang="zh-CN" altLang="en-US" sz="1600">
                  <a:solidFill>
                    <a:srgbClr val="000099"/>
                  </a:solidFill>
                  <a:latin typeface="华文新魏" panose="02010800040101010101" pitchFamily="2" charset="-122"/>
                  <a:ea typeface="华文新魏" panose="02010800040101010101" pitchFamily="2" charset="-122"/>
                </a:rPr>
                <a:t>驱动程序</a:t>
              </a:r>
            </a:p>
          </p:txBody>
        </p:sp>
        <p:sp>
          <p:nvSpPr>
            <p:cNvPr id="33807" name="Line 15">
              <a:extLst>
                <a:ext uri="{FF2B5EF4-FFF2-40B4-BE49-F238E27FC236}">
                  <a16:creationId xmlns:a16="http://schemas.microsoft.com/office/drawing/2014/main" id="{81106849-043F-4F84-AA0F-C6AA2BF681D4}"/>
                </a:ext>
              </a:extLst>
            </p:cNvPr>
            <p:cNvSpPr>
              <a:spLocks noChangeShapeType="1"/>
            </p:cNvSpPr>
            <p:nvPr/>
          </p:nvSpPr>
          <p:spPr bwMode="auto">
            <a:xfrm>
              <a:off x="3799" y="2211"/>
              <a:ext cx="0" cy="7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0" bIns="0"/>
            <a:lstStyle/>
            <a:p>
              <a:endParaRPr lang="en-US"/>
            </a:p>
          </p:txBody>
        </p:sp>
        <p:sp>
          <p:nvSpPr>
            <p:cNvPr id="33808" name="Line 16">
              <a:extLst>
                <a:ext uri="{FF2B5EF4-FFF2-40B4-BE49-F238E27FC236}">
                  <a16:creationId xmlns:a16="http://schemas.microsoft.com/office/drawing/2014/main" id="{D4E77919-0C01-4F6E-98FB-742398022EEB}"/>
                </a:ext>
              </a:extLst>
            </p:cNvPr>
            <p:cNvSpPr>
              <a:spLocks noChangeShapeType="1"/>
            </p:cNvSpPr>
            <p:nvPr/>
          </p:nvSpPr>
          <p:spPr bwMode="auto">
            <a:xfrm>
              <a:off x="4010" y="1468"/>
              <a:ext cx="0" cy="33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33809" name="Line 17">
              <a:extLst>
                <a:ext uri="{FF2B5EF4-FFF2-40B4-BE49-F238E27FC236}">
                  <a16:creationId xmlns:a16="http://schemas.microsoft.com/office/drawing/2014/main" id="{D75BF7BF-C808-405A-8CBF-F0C4EDE6512E}"/>
                </a:ext>
              </a:extLst>
            </p:cNvPr>
            <p:cNvSpPr>
              <a:spLocks noChangeShapeType="1"/>
            </p:cNvSpPr>
            <p:nvPr/>
          </p:nvSpPr>
          <p:spPr bwMode="auto">
            <a:xfrm>
              <a:off x="4010" y="1633"/>
              <a:ext cx="5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0" bIns="0"/>
            <a:lstStyle/>
            <a:p>
              <a:endParaRPr lang="en-US"/>
            </a:p>
          </p:txBody>
        </p:sp>
        <p:sp>
          <p:nvSpPr>
            <p:cNvPr id="33810" name="Line 18">
              <a:extLst>
                <a:ext uri="{FF2B5EF4-FFF2-40B4-BE49-F238E27FC236}">
                  <a16:creationId xmlns:a16="http://schemas.microsoft.com/office/drawing/2014/main" id="{5004D808-2B60-4E8F-BA49-4D7D1499EE2D}"/>
                </a:ext>
              </a:extLst>
            </p:cNvPr>
            <p:cNvSpPr>
              <a:spLocks noChangeShapeType="1"/>
            </p:cNvSpPr>
            <p:nvPr/>
          </p:nvSpPr>
          <p:spPr bwMode="auto">
            <a:xfrm>
              <a:off x="4535" y="1633"/>
              <a:ext cx="0" cy="2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0" bIns="0"/>
            <a:lstStyle/>
            <a:p>
              <a:endParaRPr lang="en-US"/>
            </a:p>
          </p:txBody>
        </p:sp>
        <p:sp>
          <p:nvSpPr>
            <p:cNvPr id="33811" name="Line 19">
              <a:extLst>
                <a:ext uri="{FF2B5EF4-FFF2-40B4-BE49-F238E27FC236}">
                  <a16:creationId xmlns:a16="http://schemas.microsoft.com/office/drawing/2014/main" id="{10DE65C3-7203-4A5E-9A4F-35F3A2545EF2}"/>
                </a:ext>
              </a:extLst>
            </p:cNvPr>
            <p:cNvSpPr>
              <a:spLocks noChangeShapeType="1"/>
            </p:cNvSpPr>
            <p:nvPr/>
          </p:nvSpPr>
          <p:spPr bwMode="auto">
            <a:xfrm flipH="1">
              <a:off x="2749" y="3860"/>
              <a:ext cx="178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33812" name="Line 20">
              <a:extLst>
                <a:ext uri="{FF2B5EF4-FFF2-40B4-BE49-F238E27FC236}">
                  <a16:creationId xmlns:a16="http://schemas.microsoft.com/office/drawing/2014/main" id="{4BDC0DEE-5280-48FA-BDB2-1CA39EB20084}"/>
                </a:ext>
              </a:extLst>
            </p:cNvPr>
            <p:cNvSpPr>
              <a:spLocks noChangeShapeType="1"/>
            </p:cNvSpPr>
            <p:nvPr/>
          </p:nvSpPr>
          <p:spPr bwMode="auto">
            <a:xfrm>
              <a:off x="857" y="3695"/>
              <a:ext cx="7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33813" name="Line 21">
              <a:extLst>
                <a:ext uri="{FF2B5EF4-FFF2-40B4-BE49-F238E27FC236}">
                  <a16:creationId xmlns:a16="http://schemas.microsoft.com/office/drawing/2014/main" id="{A426B5C2-93CF-4689-BE68-54D8DC076AC4}"/>
                </a:ext>
              </a:extLst>
            </p:cNvPr>
            <p:cNvSpPr>
              <a:spLocks noChangeShapeType="1"/>
            </p:cNvSpPr>
            <p:nvPr/>
          </p:nvSpPr>
          <p:spPr bwMode="auto">
            <a:xfrm>
              <a:off x="857" y="1468"/>
              <a:ext cx="0" cy="2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0" bIns="0"/>
            <a:lstStyle/>
            <a:p>
              <a:endParaRPr lang="en-US"/>
            </a:p>
          </p:txBody>
        </p:sp>
        <p:sp>
          <p:nvSpPr>
            <p:cNvPr id="33814" name="Line 22">
              <a:extLst>
                <a:ext uri="{FF2B5EF4-FFF2-40B4-BE49-F238E27FC236}">
                  <a16:creationId xmlns:a16="http://schemas.microsoft.com/office/drawing/2014/main" id="{1114BE49-1F2E-4920-A500-3A12E088C8A4}"/>
                </a:ext>
              </a:extLst>
            </p:cNvPr>
            <p:cNvSpPr>
              <a:spLocks noChangeShapeType="1"/>
            </p:cNvSpPr>
            <p:nvPr/>
          </p:nvSpPr>
          <p:spPr bwMode="auto">
            <a:xfrm>
              <a:off x="857" y="1881"/>
              <a:ext cx="4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33815" name="Line 23">
              <a:extLst>
                <a:ext uri="{FF2B5EF4-FFF2-40B4-BE49-F238E27FC236}">
                  <a16:creationId xmlns:a16="http://schemas.microsoft.com/office/drawing/2014/main" id="{1C1697F0-78E6-4456-A891-881FCE39564A}"/>
                </a:ext>
              </a:extLst>
            </p:cNvPr>
            <p:cNvSpPr>
              <a:spLocks noChangeShapeType="1"/>
            </p:cNvSpPr>
            <p:nvPr/>
          </p:nvSpPr>
          <p:spPr bwMode="auto">
            <a:xfrm>
              <a:off x="1908" y="1386"/>
              <a:ext cx="0" cy="24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33816" name="Line 24">
              <a:extLst>
                <a:ext uri="{FF2B5EF4-FFF2-40B4-BE49-F238E27FC236}">
                  <a16:creationId xmlns:a16="http://schemas.microsoft.com/office/drawing/2014/main" id="{0ADDEE69-EECE-44D7-8823-9FD2BEE4C548}"/>
                </a:ext>
              </a:extLst>
            </p:cNvPr>
            <p:cNvSpPr>
              <a:spLocks noChangeShapeType="1"/>
            </p:cNvSpPr>
            <p:nvPr/>
          </p:nvSpPr>
          <p:spPr bwMode="auto">
            <a:xfrm>
              <a:off x="2749" y="2046"/>
              <a:ext cx="94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33818" name="Text Box 26">
              <a:extLst>
                <a:ext uri="{FF2B5EF4-FFF2-40B4-BE49-F238E27FC236}">
                  <a16:creationId xmlns:a16="http://schemas.microsoft.com/office/drawing/2014/main" id="{AB05FB4D-DA2D-4EBF-B393-790EE3E4C166}"/>
                </a:ext>
              </a:extLst>
            </p:cNvPr>
            <p:cNvSpPr txBox="1">
              <a:spLocks noChangeArrowheads="1"/>
            </p:cNvSpPr>
            <p:nvPr/>
          </p:nvSpPr>
          <p:spPr bwMode="auto">
            <a:xfrm>
              <a:off x="647" y="1221"/>
              <a:ext cx="720" cy="192"/>
            </a:xfrm>
            <a:prstGeom prst="rect">
              <a:avLst/>
            </a:prstGeom>
            <a:solidFill>
              <a:schemeClr val="accent1"/>
            </a:solidFill>
            <a:ln w="9525">
              <a:solidFill>
                <a:srgbClr val="FFFFFF"/>
              </a:solidFill>
              <a:miter lim="800000"/>
              <a:headEnd/>
              <a:tailEnd/>
            </a:ln>
          </p:spPr>
          <p:txBody>
            <a:bodyPr tIns="0" bIns="0"/>
            <a:lstStyle/>
            <a:p>
              <a:pPr eaLnBrk="0" hangingPunct="0"/>
              <a:r>
                <a:rPr kumimoji="0" lang="zh-CN" altLang="en-US" sz="1800">
                  <a:solidFill>
                    <a:srgbClr val="000099"/>
                  </a:solidFill>
                  <a:latin typeface="华文新魏" panose="02010800040101010101" pitchFamily="2" charset="-122"/>
                  <a:ea typeface="华文新魏" panose="02010800040101010101" pitchFamily="2" charset="-122"/>
                </a:rPr>
                <a:t>缺页中断</a:t>
              </a:r>
            </a:p>
          </p:txBody>
        </p:sp>
        <p:sp>
          <p:nvSpPr>
            <p:cNvPr id="33819" name="Text Box 27">
              <a:extLst>
                <a:ext uri="{FF2B5EF4-FFF2-40B4-BE49-F238E27FC236}">
                  <a16:creationId xmlns:a16="http://schemas.microsoft.com/office/drawing/2014/main" id="{E05C118B-62CC-409F-B16B-59373D515B60}"/>
                </a:ext>
              </a:extLst>
            </p:cNvPr>
            <p:cNvSpPr txBox="1">
              <a:spLocks noChangeArrowheads="1"/>
            </p:cNvSpPr>
            <p:nvPr/>
          </p:nvSpPr>
          <p:spPr bwMode="auto">
            <a:xfrm>
              <a:off x="1488" y="1221"/>
              <a:ext cx="1271" cy="192"/>
            </a:xfrm>
            <a:prstGeom prst="rect">
              <a:avLst/>
            </a:prstGeom>
            <a:solidFill>
              <a:schemeClr val="accent1"/>
            </a:solidFill>
            <a:ln w="9525">
              <a:solidFill>
                <a:srgbClr val="FFFFFF"/>
              </a:solidFill>
              <a:miter lim="800000"/>
              <a:headEnd/>
              <a:tailEnd/>
            </a:ln>
          </p:spPr>
          <p:txBody>
            <a:bodyPr tIns="0" bIns="0"/>
            <a:lstStyle/>
            <a:p>
              <a:pPr eaLnBrk="0" hangingPunct="0"/>
              <a:r>
                <a:rPr kumimoji="0" lang="en-US" altLang="zh-CN" sz="1800">
                  <a:solidFill>
                    <a:srgbClr val="000099"/>
                  </a:solidFill>
                  <a:latin typeface="华文新魏" panose="02010800040101010101" pitchFamily="2" charset="-122"/>
                  <a:ea typeface="华文新魏" panose="02010800040101010101" pitchFamily="2" charset="-122"/>
                </a:rPr>
                <a:t>NtCreateSection( )</a:t>
              </a:r>
            </a:p>
          </p:txBody>
        </p:sp>
        <p:sp>
          <p:nvSpPr>
            <p:cNvPr id="33820" name="Text Box 28">
              <a:extLst>
                <a:ext uri="{FF2B5EF4-FFF2-40B4-BE49-F238E27FC236}">
                  <a16:creationId xmlns:a16="http://schemas.microsoft.com/office/drawing/2014/main" id="{338742C5-FF54-4D74-A3AB-3B39FE5F5904}"/>
                </a:ext>
              </a:extLst>
            </p:cNvPr>
            <p:cNvSpPr txBox="1">
              <a:spLocks noChangeArrowheads="1"/>
            </p:cNvSpPr>
            <p:nvPr/>
          </p:nvSpPr>
          <p:spPr bwMode="auto">
            <a:xfrm>
              <a:off x="3479" y="1125"/>
              <a:ext cx="1129" cy="336"/>
            </a:xfrm>
            <a:prstGeom prst="rect">
              <a:avLst/>
            </a:prstGeom>
            <a:solidFill>
              <a:schemeClr val="accent1"/>
            </a:solidFill>
            <a:ln w="9525">
              <a:solidFill>
                <a:srgbClr val="FFFFFF"/>
              </a:solidFill>
              <a:miter lim="800000"/>
              <a:headEnd/>
              <a:tailEnd/>
            </a:ln>
          </p:spPr>
          <p:txBody>
            <a:bodyPr tIns="0" bIns="0"/>
            <a:lstStyle/>
            <a:p>
              <a:pPr eaLnBrk="0" hangingPunct="0"/>
              <a:r>
                <a:rPr kumimoji="0" lang="en-US" altLang="zh-CN" sz="1800">
                  <a:solidFill>
                    <a:srgbClr val="000099"/>
                  </a:solidFill>
                  <a:latin typeface="华文新魏" panose="02010800040101010101" pitchFamily="2" charset="-122"/>
                  <a:ea typeface="华文新魏" panose="02010800040101010101" pitchFamily="2" charset="-122"/>
                </a:rPr>
                <a:t>NtRead File( )</a:t>
              </a:r>
            </a:p>
            <a:p>
              <a:pPr eaLnBrk="0" hangingPunct="0"/>
              <a:r>
                <a:rPr kumimoji="0" lang="en-US" altLang="zh-CN" sz="1800">
                  <a:solidFill>
                    <a:srgbClr val="000099"/>
                  </a:solidFill>
                  <a:latin typeface="华文新魏" panose="02010800040101010101" pitchFamily="2" charset="-122"/>
                  <a:ea typeface="华文新魏" panose="02010800040101010101" pitchFamily="2" charset="-122"/>
                </a:rPr>
                <a:t>NtWriteFile( )</a:t>
              </a:r>
            </a:p>
            <a:p>
              <a:pPr eaLnBrk="0" hangingPunct="0"/>
              <a:endParaRPr kumimoji="0" lang="en-US" altLang="zh-CN" sz="1800">
                <a:solidFill>
                  <a:srgbClr val="000099"/>
                </a:solidFill>
                <a:latin typeface="华文新魏" panose="02010800040101010101" pitchFamily="2" charset="-122"/>
                <a:ea typeface="华文新魏" panose="02010800040101010101" pitchFamily="2" charset="-122"/>
              </a:endParaRPr>
            </a:p>
          </p:txBody>
        </p:sp>
        <p:sp>
          <p:nvSpPr>
            <p:cNvPr id="33821" name="Text Box 29">
              <a:extLst>
                <a:ext uri="{FF2B5EF4-FFF2-40B4-BE49-F238E27FC236}">
                  <a16:creationId xmlns:a16="http://schemas.microsoft.com/office/drawing/2014/main" id="{0A9C8A1F-2D04-4FF0-89E8-EBA696F0CC75}"/>
                </a:ext>
              </a:extLst>
            </p:cNvPr>
            <p:cNvSpPr txBox="1">
              <a:spLocks noChangeArrowheads="1"/>
            </p:cNvSpPr>
            <p:nvPr/>
          </p:nvSpPr>
          <p:spPr bwMode="auto">
            <a:xfrm>
              <a:off x="3484" y="1551"/>
              <a:ext cx="421" cy="165"/>
            </a:xfrm>
            <a:prstGeom prst="rect">
              <a:avLst/>
            </a:prstGeom>
            <a:solidFill>
              <a:schemeClr val="accent1"/>
            </a:solidFill>
            <a:ln w="9525">
              <a:solidFill>
                <a:srgbClr val="FFFFFF"/>
              </a:solidFill>
              <a:miter lim="800000"/>
              <a:headEnd/>
              <a:tailEnd/>
            </a:ln>
          </p:spPr>
          <p:txBody>
            <a:bodyPr tIns="0" bIns="0"/>
            <a:lstStyle/>
            <a:p>
              <a:pPr algn="just" eaLnBrk="0" hangingPunct="0"/>
              <a:r>
                <a:rPr kumimoji="0" lang="en-US" altLang="zh-CN" sz="1800">
                  <a:solidFill>
                    <a:srgbClr val="000099"/>
                  </a:solidFill>
                  <a:latin typeface="华文新魏" panose="02010800040101010101" pitchFamily="2" charset="-122"/>
                  <a:ea typeface="华文新魏" panose="02010800040101010101" pitchFamily="2" charset="-122"/>
                </a:rPr>
                <a:t>IRP</a:t>
              </a:r>
            </a:p>
          </p:txBody>
        </p:sp>
        <p:sp>
          <p:nvSpPr>
            <p:cNvPr id="33822" name="Text Box 30">
              <a:extLst>
                <a:ext uri="{FF2B5EF4-FFF2-40B4-BE49-F238E27FC236}">
                  <a16:creationId xmlns:a16="http://schemas.microsoft.com/office/drawing/2014/main" id="{D295A541-7B61-4EDB-9062-3518E702D4E3}"/>
                </a:ext>
              </a:extLst>
            </p:cNvPr>
            <p:cNvSpPr txBox="1">
              <a:spLocks noChangeArrowheads="1"/>
            </p:cNvSpPr>
            <p:nvPr/>
          </p:nvSpPr>
          <p:spPr bwMode="auto">
            <a:xfrm>
              <a:off x="2749" y="2176"/>
              <a:ext cx="947" cy="528"/>
            </a:xfrm>
            <a:prstGeom prst="rect">
              <a:avLst/>
            </a:prstGeom>
            <a:solidFill>
              <a:schemeClr val="accent1"/>
            </a:solidFill>
            <a:ln w="9525">
              <a:solidFill>
                <a:srgbClr val="FFFFFF"/>
              </a:solidFill>
              <a:miter lim="800000"/>
              <a:headEnd/>
              <a:tailEnd/>
            </a:ln>
          </p:spPr>
          <p:txBody>
            <a:bodyPr tIns="0" bIns="0"/>
            <a:lstStyle/>
            <a:p>
              <a:pPr eaLnBrk="0" hangingPunct="0"/>
              <a:r>
                <a:rPr kumimoji="0" lang="en-US" altLang="zh-CN" sz="1400">
                  <a:solidFill>
                    <a:srgbClr val="000099"/>
                  </a:solidFill>
                  <a:latin typeface="华文新魏" panose="02010800040101010101" pitchFamily="2" charset="-122"/>
                  <a:ea typeface="华文新魏" panose="02010800040101010101" pitchFamily="2" charset="-122"/>
                </a:rPr>
                <a:t>IoPageRead File( )</a:t>
              </a:r>
            </a:p>
            <a:p>
              <a:pPr eaLnBrk="0" hangingPunct="0"/>
              <a:r>
                <a:rPr kumimoji="0" lang="en-US" altLang="zh-CN" sz="1400">
                  <a:solidFill>
                    <a:srgbClr val="000099"/>
                  </a:solidFill>
                  <a:latin typeface="华文新魏" panose="02010800040101010101" pitchFamily="2" charset="-122"/>
                  <a:ea typeface="华文新魏" panose="02010800040101010101" pitchFamily="2" charset="-122"/>
                </a:rPr>
                <a:t>IoAsynchronous</a:t>
              </a:r>
            </a:p>
            <a:p>
              <a:pPr eaLnBrk="0" hangingPunct="0"/>
              <a:r>
                <a:rPr kumimoji="0" lang="en-US" altLang="zh-CN" sz="1400">
                  <a:solidFill>
                    <a:srgbClr val="000099"/>
                  </a:solidFill>
                  <a:latin typeface="华文新魏" panose="02010800040101010101" pitchFamily="2" charset="-122"/>
                  <a:ea typeface="华文新魏" panose="02010800040101010101" pitchFamily="2" charset="-122"/>
                </a:rPr>
                <a:t>PageWrite( )</a:t>
              </a:r>
            </a:p>
            <a:p>
              <a:pPr eaLnBrk="0" hangingPunct="0"/>
              <a:endParaRPr kumimoji="0" lang="en-US" altLang="zh-CN" sz="1400">
                <a:solidFill>
                  <a:srgbClr val="000099"/>
                </a:solidFill>
                <a:latin typeface="华文新魏" panose="02010800040101010101" pitchFamily="2" charset="-122"/>
                <a:ea typeface="华文新魏" panose="02010800040101010101" pitchFamily="2" charset="-122"/>
              </a:endParaRPr>
            </a:p>
          </p:txBody>
        </p:sp>
        <p:sp>
          <p:nvSpPr>
            <p:cNvPr id="33823" name="Line 31">
              <a:extLst>
                <a:ext uri="{FF2B5EF4-FFF2-40B4-BE49-F238E27FC236}">
                  <a16:creationId xmlns:a16="http://schemas.microsoft.com/office/drawing/2014/main" id="{02AD6ADD-B7BD-43BE-A8D0-21326D9F0FBC}"/>
                </a:ext>
              </a:extLst>
            </p:cNvPr>
            <p:cNvSpPr>
              <a:spLocks noChangeShapeType="1"/>
            </p:cNvSpPr>
            <p:nvPr/>
          </p:nvSpPr>
          <p:spPr bwMode="auto">
            <a:xfrm>
              <a:off x="2749" y="2128"/>
              <a:ext cx="0" cy="3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0" bIns="0"/>
            <a:lstStyle/>
            <a:p>
              <a:endParaRPr lang="en-US"/>
            </a:p>
          </p:txBody>
        </p:sp>
        <p:sp>
          <p:nvSpPr>
            <p:cNvPr id="33824" name="Text Box 32">
              <a:extLst>
                <a:ext uri="{FF2B5EF4-FFF2-40B4-BE49-F238E27FC236}">
                  <a16:creationId xmlns:a16="http://schemas.microsoft.com/office/drawing/2014/main" id="{A427F688-6C32-4863-8E8F-B7314FA1487A}"/>
                </a:ext>
              </a:extLst>
            </p:cNvPr>
            <p:cNvSpPr txBox="1">
              <a:spLocks noChangeArrowheads="1"/>
            </p:cNvSpPr>
            <p:nvPr/>
          </p:nvSpPr>
          <p:spPr bwMode="auto">
            <a:xfrm>
              <a:off x="2807" y="2805"/>
              <a:ext cx="912" cy="288"/>
            </a:xfrm>
            <a:prstGeom prst="rect">
              <a:avLst/>
            </a:prstGeom>
            <a:solidFill>
              <a:schemeClr val="accent1"/>
            </a:solidFill>
            <a:ln w="9525">
              <a:solidFill>
                <a:srgbClr val="FFFFFF"/>
              </a:solidFill>
              <a:miter lim="800000"/>
              <a:headEnd/>
              <a:tailEnd/>
            </a:ln>
          </p:spPr>
          <p:txBody>
            <a:bodyPr tIns="0" bIns="0"/>
            <a:lstStyle/>
            <a:p>
              <a:pPr eaLnBrk="0" hangingPunct="0"/>
              <a:r>
                <a:rPr kumimoji="0" lang="en-US" altLang="zh-CN" sz="1400">
                  <a:solidFill>
                    <a:srgbClr val="000099"/>
                  </a:solidFill>
                  <a:latin typeface="华文新魏" panose="02010800040101010101" pitchFamily="2" charset="-122"/>
                  <a:ea typeface="华文新魏" panose="02010800040101010101" pitchFamily="2" charset="-122"/>
                </a:rPr>
                <a:t>CcCopyRead( )</a:t>
              </a:r>
            </a:p>
            <a:p>
              <a:pPr eaLnBrk="0" hangingPunct="0"/>
              <a:r>
                <a:rPr kumimoji="0" lang="en-US" altLang="zh-CN" sz="1400">
                  <a:solidFill>
                    <a:srgbClr val="000099"/>
                  </a:solidFill>
                  <a:latin typeface="华文新魏" panose="02010800040101010101" pitchFamily="2" charset="-122"/>
                  <a:ea typeface="华文新魏" panose="02010800040101010101" pitchFamily="2" charset="-122"/>
                </a:rPr>
                <a:t>CcCopyWrite( )</a:t>
              </a:r>
            </a:p>
            <a:p>
              <a:pPr eaLnBrk="0" hangingPunct="0"/>
              <a:endParaRPr kumimoji="0" lang="en-US" altLang="zh-CN" sz="1400">
                <a:solidFill>
                  <a:srgbClr val="000099"/>
                </a:solidFill>
                <a:latin typeface="华文新魏" panose="02010800040101010101" pitchFamily="2" charset="-122"/>
                <a:ea typeface="华文新魏" panose="02010800040101010101" pitchFamily="2" charset="-122"/>
              </a:endParaRPr>
            </a:p>
          </p:txBody>
        </p:sp>
        <p:sp>
          <p:nvSpPr>
            <p:cNvPr id="33825" name="Line 33">
              <a:extLst>
                <a:ext uri="{FF2B5EF4-FFF2-40B4-BE49-F238E27FC236}">
                  <a16:creationId xmlns:a16="http://schemas.microsoft.com/office/drawing/2014/main" id="{0C64C720-B795-4159-9095-A92A2A862504}"/>
                </a:ext>
              </a:extLst>
            </p:cNvPr>
            <p:cNvSpPr>
              <a:spLocks noChangeShapeType="1"/>
            </p:cNvSpPr>
            <p:nvPr/>
          </p:nvSpPr>
          <p:spPr bwMode="auto">
            <a:xfrm flipH="1">
              <a:off x="2749" y="2953"/>
              <a:ext cx="1050" cy="57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33826" name="Text Box 34">
              <a:extLst>
                <a:ext uri="{FF2B5EF4-FFF2-40B4-BE49-F238E27FC236}">
                  <a16:creationId xmlns:a16="http://schemas.microsoft.com/office/drawing/2014/main" id="{05974820-6F16-4A0C-ADFB-7A9081A9F454}"/>
                </a:ext>
              </a:extLst>
            </p:cNvPr>
            <p:cNvSpPr txBox="1">
              <a:spLocks noChangeArrowheads="1"/>
            </p:cNvSpPr>
            <p:nvPr/>
          </p:nvSpPr>
          <p:spPr bwMode="auto">
            <a:xfrm>
              <a:off x="2854" y="3942"/>
              <a:ext cx="840" cy="330"/>
            </a:xfrm>
            <a:prstGeom prst="rect">
              <a:avLst/>
            </a:prstGeom>
            <a:solidFill>
              <a:schemeClr val="accent1"/>
            </a:solidFill>
            <a:ln w="9525">
              <a:solidFill>
                <a:srgbClr val="FFFFFF"/>
              </a:solidFill>
              <a:miter lim="800000"/>
              <a:headEnd/>
              <a:tailEnd/>
            </a:ln>
          </p:spPr>
          <p:txBody>
            <a:bodyPr tIns="0" bIns="0"/>
            <a:lstStyle/>
            <a:p>
              <a:pPr eaLnBrk="0" hangingPunct="0"/>
              <a:r>
                <a:rPr kumimoji="0" lang="en-US" altLang="zh-CN" sz="1400">
                  <a:solidFill>
                    <a:srgbClr val="000099"/>
                  </a:solidFill>
                  <a:latin typeface="华文新魏" panose="02010800040101010101" pitchFamily="2" charset="-122"/>
                  <a:ea typeface="华文新魏" panose="02010800040101010101" pitchFamily="2" charset="-122"/>
                </a:rPr>
                <a:t>FastIoRead( )</a:t>
              </a:r>
            </a:p>
            <a:p>
              <a:pPr eaLnBrk="0" hangingPunct="0"/>
              <a:r>
                <a:rPr kumimoji="0" lang="en-US" altLang="zh-CN" sz="1400">
                  <a:solidFill>
                    <a:srgbClr val="000099"/>
                  </a:solidFill>
                  <a:latin typeface="华文新魏" panose="02010800040101010101" pitchFamily="2" charset="-122"/>
                  <a:ea typeface="华文新魏" panose="02010800040101010101" pitchFamily="2" charset="-122"/>
                </a:rPr>
                <a:t>FastIoWrite( )</a:t>
              </a:r>
            </a:p>
            <a:p>
              <a:pPr eaLnBrk="0" hangingPunct="0"/>
              <a:endParaRPr kumimoji="0" lang="en-US" altLang="zh-CN" sz="1400">
                <a:solidFill>
                  <a:srgbClr val="000099"/>
                </a:solidFill>
                <a:latin typeface="华文新魏" panose="02010800040101010101" pitchFamily="2" charset="-122"/>
                <a:ea typeface="华文新魏" panose="02010800040101010101" pitchFamily="2" charset="-122"/>
              </a:endParaRPr>
            </a:p>
          </p:txBody>
        </p:sp>
        <p:sp>
          <p:nvSpPr>
            <p:cNvPr id="33827" name="Text Box 35">
              <a:extLst>
                <a:ext uri="{FF2B5EF4-FFF2-40B4-BE49-F238E27FC236}">
                  <a16:creationId xmlns:a16="http://schemas.microsoft.com/office/drawing/2014/main" id="{E684115C-6324-45E4-A65B-43AC24024BEC}"/>
                </a:ext>
              </a:extLst>
            </p:cNvPr>
            <p:cNvSpPr txBox="1">
              <a:spLocks noChangeArrowheads="1"/>
            </p:cNvSpPr>
            <p:nvPr/>
          </p:nvSpPr>
          <p:spPr bwMode="auto">
            <a:xfrm>
              <a:off x="4115" y="2293"/>
              <a:ext cx="315" cy="825"/>
            </a:xfrm>
            <a:prstGeom prst="rect">
              <a:avLst/>
            </a:prstGeom>
            <a:solidFill>
              <a:schemeClr val="accent1"/>
            </a:solidFill>
            <a:ln w="9525">
              <a:solidFill>
                <a:srgbClr val="FFFFFF"/>
              </a:solidFill>
              <a:miter lim="800000"/>
              <a:headEnd/>
              <a:tailEnd/>
            </a:ln>
          </p:spPr>
          <p:txBody>
            <a:bodyPr tIns="0" bIns="0"/>
            <a:lstStyle/>
            <a:p>
              <a:pPr eaLnBrk="0" hangingPunct="0"/>
              <a:r>
                <a:rPr kumimoji="0" lang="zh-CN" altLang="en-US" sz="1600">
                  <a:solidFill>
                    <a:srgbClr val="000099"/>
                  </a:solidFill>
                  <a:latin typeface="华文新魏" panose="02010800040101010101" pitchFamily="2" charset="-122"/>
                  <a:ea typeface="华文新魏" panose="02010800040101010101" pitchFamily="2" charset="-122"/>
                </a:rPr>
                <a:t>非</a:t>
              </a:r>
            </a:p>
            <a:p>
              <a:pPr eaLnBrk="0" hangingPunct="0"/>
              <a:r>
                <a:rPr kumimoji="0" lang="zh-CN" altLang="en-US" sz="1400">
                  <a:solidFill>
                    <a:srgbClr val="000099"/>
                  </a:solidFill>
                  <a:latin typeface="华文新魏" panose="02010800040101010101" pitchFamily="2" charset="-122"/>
                  <a:ea typeface="华文新魏" panose="02010800040101010101" pitchFamily="2" charset="-122"/>
                </a:rPr>
                <a:t>缓存页面</a:t>
              </a:r>
              <a:r>
                <a:rPr kumimoji="0" lang="en-US" altLang="zh-CN" sz="1400">
                  <a:solidFill>
                    <a:srgbClr val="000099"/>
                  </a:solidFill>
                  <a:latin typeface="华文新魏" panose="02010800040101010101" pitchFamily="2" charset="-122"/>
                  <a:ea typeface="华文新魏" panose="02010800040101010101" pitchFamily="2" charset="-122"/>
                </a:rPr>
                <a:t>I/O</a:t>
              </a:r>
            </a:p>
          </p:txBody>
        </p:sp>
        <p:sp>
          <p:nvSpPr>
            <p:cNvPr id="33828" name="Line 36">
              <a:extLst>
                <a:ext uri="{FF2B5EF4-FFF2-40B4-BE49-F238E27FC236}">
                  <a16:creationId xmlns:a16="http://schemas.microsoft.com/office/drawing/2014/main" id="{A0DC11F1-3E10-402C-A907-6CF6BF05CBD3}"/>
                </a:ext>
              </a:extLst>
            </p:cNvPr>
            <p:cNvSpPr>
              <a:spLocks noChangeShapeType="1"/>
            </p:cNvSpPr>
            <p:nvPr/>
          </p:nvSpPr>
          <p:spPr bwMode="auto">
            <a:xfrm>
              <a:off x="4115" y="2211"/>
              <a:ext cx="0" cy="107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33829" name="Text Box 37">
              <a:extLst>
                <a:ext uri="{FF2B5EF4-FFF2-40B4-BE49-F238E27FC236}">
                  <a16:creationId xmlns:a16="http://schemas.microsoft.com/office/drawing/2014/main" id="{B59484B7-836E-4224-9796-8FFC9254E044}"/>
                </a:ext>
              </a:extLst>
            </p:cNvPr>
            <p:cNvSpPr txBox="1">
              <a:spLocks noChangeArrowheads="1"/>
            </p:cNvSpPr>
            <p:nvPr/>
          </p:nvSpPr>
          <p:spPr bwMode="auto">
            <a:xfrm>
              <a:off x="1079" y="2788"/>
              <a:ext cx="631" cy="247"/>
            </a:xfrm>
            <a:prstGeom prst="rect">
              <a:avLst/>
            </a:prstGeom>
            <a:solidFill>
              <a:schemeClr val="accent1"/>
            </a:solidFill>
            <a:ln w="9525">
              <a:solidFill>
                <a:srgbClr val="FFFFFF"/>
              </a:solidFill>
              <a:miter lim="800000"/>
              <a:headEnd/>
              <a:tailEnd/>
            </a:ln>
          </p:spPr>
          <p:txBody>
            <a:bodyPr tIns="0" bIns="0"/>
            <a:lstStyle/>
            <a:p>
              <a:pPr eaLnBrk="0" hangingPunct="0"/>
              <a:r>
                <a:rPr kumimoji="0" lang="en-US" altLang="zh-CN" sz="1400">
                  <a:solidFill>
                    <a:srgbClr val="000099"/>
                  </a:solidFill>
                  <a:latin typeface="华文新魏" panose="02010800040101010101" pitchFamily="2" charset="-122"/>
                  <a:ea typeface="华文新魏" panose="02010800040101010101" pitchFamily="2" charset="-122"/>
                </a:rPr>
                <a:t>MmCreateSection()</a:t>
              </a:r>
            </a:p>
          </p:txBody>
        </p:sp>
        <p:sp>
          <p:nvSpPr>
            <p:cNvPr id="33830" name="Text Box 38">
              <a:extLst>
                <a:ext uri="{FF2B5EF4-FFF2-40B4-BE49-F238E27FC236}">
                  <a16:creationId xmlns:a16="http://schemas.microsoft.com/office/drawing/2014/main" id="{0E345AD5-5D06-4FBC-95BD-CB6D35543214}"/>
                </a:ext>
              </a:extLst>
            </p:cNvPr>
            <p:cNvSpPr txBox="1">
              <a:spLocks noChangeArrowheads="1"/>
            </p:cNvSpPr>
            <p:nvPr/>
          </p:nvSpPr>
          <p:spPr bwMode="auto">
            <a:xfrm>
              <a:off x="2118" y="2788"/>
              <a:ext cx="593" cy="353"/>
            </a:xfrm>
            <a:prstGeom prst="rect">
              <a:avLst/>
            </a:prstGeom>
            <a:solidFill>
              <a:schemeClr val="accent1"/>
            </a:solidFill>
            <a:ln w="9525">
              <a:solidFill>
                <a:srgbClr val="FFFFFF"/>
              </a:solidFill>
              <a:miter lim="800000"/>
              <a:headEnd/>
              <a:tailEnd/>
            </a:ln>
          </p:spPr>
          <p:txBody>
            <a:bodyPr tIns="0" bIns="0"/>
            <a:lstStyle/>
            <a:p>
              <a:pPr eaLnBrk="0" hangingPunct="0"/>
              <a:r>
                <a:rPr kumimoji="0" lang="en-US" altLang="zh-CN" sz="1400">
                  <a:solidFill>
                    <a:srgbClr val="000099"/>
                  </a:solidFill>
                  <a:latin typeface="华文新魏" panose="02010800040101010101" pitchFamily="2" charset="-122"/>
                  <a:ea typeface="华文新魏" panose="02010800040101010101" pitchFamily="2" charset="-122"/>
                </a:rPr>
                <a:t>MmFlushSection()</a:t>
              </a:r>
            </a:p>
          </p:txBody>
        </p:sp>
        <p:sp>
          <p:nvSpPr>
            <p:cNvPr id="33831" name="Line 39">
              <a:extLst>
                <a:ext uri="{FF2B5EF4-FFF2-40B4-BE49-F238E27FC236}">
                  <a16:creationId xmlns:a16="http://schemas.microsoft.com/office/drawing/2014/main" id="{783689ED-3FB3-4334-B58D-9B67D924B2B2}"/>
                </a:ext>
              </a:extLst>
            </p:cNvPr>
            <p:cNvSpPr>
              <a:spLocks noChangeShapeType="1"/>
            </p:cNvSpPr>
            <p:nvPr/>
          </p:nvSpPr>
          <p:spPr bwMode="auto">
            <a:xfrm flipV="1">
              <a:off x="1698" y="2623"/>
              <a:ext cx="0" cy="6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33832" name="Line 40">
              <a:extLst>
                <a:ext uri="{FF2B5EF4-FFF2-40B4-BE49-F238E27FC236}">
                  <a16:creationId xmlns:a16="http://schemas.microsoft.com/office/drawing/2014/main" id="{764481BC-012A-440A-9ADD-0880F44D6364}"/>
                </a:ext>
              </a:extLst>
            </p:cNvPr>
            <p:cNvSpPr>
              <a:spLocks noChangeShapeType="1"/>
            </p:cNvSpPr>
            <p:nvPr/>
          </p:nvSpPr>
          <p:spPr bwMode="auto">
            <a:xfrm flipV="1">
              <a:off x="2118" y="2623"/>
              <a:ext cx="0" cy="6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grpSp>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9B9587B-4598-4082-930A-87FB4264EA31}"/>
              </a:ext>
            </a:extLst>
          </p:cNvPr>
          <p:cNvSpPr>
            <a:spLocks noGrp="1" noChangeArrowheads="1"/>
          </p:cNvSpPr>
          <p:nvPr>
            <p:ph type="title"/>
          </p:nvPr>
        </p:nvSpPr>
        <p:spPr>
          <a:xfrm>
            <a:off x="685800" y="1295400"/>
            <a:ext cx="7772400" cy="1143000"/>
          </a:xfrm>
        </p:spPr>
        <p:txBody>
          <a:bodyPr/>
          <a:lstStyle/>
          <a:p>
            <a:r>
              <a:rPr lang="en-US" altLang="zh-CN" sz="4800">
                <a:latin typeface="华文新魏" panose="02010800040101010101" pitchFamily="2" charset="-122"/>
                <a:ea typeface="华文新魏" panose="02010800040101010101" pitchFamily="2" charset="-122"/>
              </a:rPr>
              <a:t>FSD</a:t>
            </a:r>
            <a:r>
              <a:rPr lang="zh-CN" altLang="en-US" sz="4800">
                <a:latin typeface="华文新魏" panose="02010800040101010101" pitchFamily="2" charset="-122"/>
                <a:ea typeface="华文新魏" panose="02010800040101010101" pitchFamily="2" charset="-122"/>
              </a:rPr>
              <a:t>与文件系统操作</a:t>
            </a:r>
            <a:r>
              <a:rPr lang="en-US" altLang="zh-CN" sz="4800">
                <a:latin typeface="华文新魏" panose="02010800040101010101" pitchFamily="2" charset="-122"/>
                <a:ea typeface="华文新魏" panose="02010800040101010101" pitchFamily="2" charset="-122"/>
              </a:rPr>
              <a:t>(2)</a:t>
            </a:r>
            <a:br>
              <a:rPr lang="en-US" altLang="zh-CN" sz="4800">
                <a:latin typeface="华文新魏" panose="02010800040101010101" pitchFamily="2" charset="-122"/>
                <a:ea typeface="华文新魏" panose="02010800040101010101" pitchFamily="2" charset="-122"/>
              </a:rPr>
            </a:br>
            <a:r>
              <a:rPr kumimoji="0" lang="en-US" altLang="zh-CN" sz="3600">
                <a:latin typeface="华文新魏" panose="02010800040101010101" pitchFamily="2" charset="-122"/>
                <a:ea typeface="华文新魏" panose="02010800040101010101" pitchFamily="2" charset="-122"/>
              </a:rPr>
              <a:t>FSD</a:t>
            </a:r>
            <a:r>
              <a:rPr kumimoji="0" lang="zh-CN" altLang="en-US" sz="3600">
                <a:latin typeface="华文新魏" panose="02010800040101010101" pitchFamily="2" charset="-122"/>
                <a:ea typeface="华文新魏" panose="02010800040101010101" pitchFamily="2" charset="-122"/>
              </a:rPr>
              <a:t>的作用</a:t>
            </a:r>
            <a:r>
              <a:rPr kumimoji="0" lang="en-US" altLang="zh-CN" sz="3600">
                <a:latin typeface="华文新魏" panose="02010800040101010101" pitchFamily="2" charset="-122"/>
                <a:ea typeface="华文新魏" panose="02010800040101010101" pitchFamily="2" charset="-122"/>
              </a:rPr>
              <a:t>(2)</a:t>
            </a:r>
            <a:br>
              <a:rPr kumimoji="0" lang="en-US" altLang="zh-CN" sz="3600">
                <a:latin typeface="华文新魏" panose="02010800040101010101" pitchFamily="2" charset="-122"/>
                <a:ea typeface="华文新魏" panose="02010800040101010101" pitchFamily="2" charset="-122"/>
              </a:rPr>
            </a:br>
            <a:br>
              <a:rPr lang="en-US" altLang="zh-CN">
                <a:latin typeface="华文新魏" panose="02010800040101010101" pitchFamily="2" charset="-122"/>
                <a:ea typeface="华文新魏" panose="02010800040101010101" pitchFamily="2" charset="-122"/>
              </a:rPr>
            </a:br>
            <a:endParaRPr lang="en-US" altLang="zh-CN">
              <a:latin typeface="华文新魏" panose="02010800040101010101" pitchFamily="2" charset="-122"/>
              <a:ea typeface="华文新魏" panose="02010800040101010101" pitchFamily="2" charset="-122"/>
            </a:endParaRPr>
          </a:p>
        </p:txBody>
      </p:sp>
      <p:sp>
        <p:nvSpPr>
          <p:cNvPr id="34819" name="Rectangle 3">
            <a:extLst>
              <a:ext uri="{FF2B5EF4-FFF2-40B4-BE49-F238E27FC236}">
                <a16:creationId xmlns:a16="http://schemas.microsoft.com/office/drawing/2014/main" id="{C22FBB1C-6B85-4F61-BDF6-45D583786C98}"/>
              </a:ext>
            </a:extLst>
          </p:cNvPr>
          <p:cNvSpPr>
            <a:spLocks noGrp="1" noChangeArrowheads="1"/>
          </p:cNvSpPr>
          <p:nvPr>
            <p:ph type="body" idx="1"/>
          </p:nvPr>
        </p:nvSpPr>
        <p:spPr>
          <a:xfrm>
            <a:off x="1676400" y="1905000"/>
            <a:ext cx="6096000" cy="4419600"/>
          </a:xfrm>
        </p:spPr>
        <p:txBody>
          <a:bodyPr/>
          <a:lstStyle/>
          <a:p>
            <a:r>
              <a:rPr lang="zh-CN" altLang="en-US" sz="4000">
                <a:latin typeface="华文新魏" panose="02010800040101010101" pitchFamily="2" charset="-122"/>
                <a:ea typeface="华文新魏" panose="02010800040101010101" pitchFamily="2" charset="-122"/>
              </a:rPr>
              <a:t>高速缓存延迟</a:t>
            </a:r>
            <a:r>
              <a:rPr lang="zh-CN" altLang="en-US" sz="4400">
                <a:latin typeface="华文新魏" panose="02010800040101010101" pitchFamily="2" charset="-122"/>
                <a:ea typeface="华文新魏" panose="02010800040101010101" pitchFamily="2" charset="-122"/>
              </a:rPr>
              <a:t>写 </a:t>
            </a:r>
          </a:p>
          <a:p>
            <a:r>
              <a:rPr lang="zh-CN" altLang="en-US" sz="4400">
                <a:latin typeface="华文新魏" panose="02010800040101010101" pitchFamily="2" charset="-122"/>
                <a:ea typeface="华文新魏" panose="02010800040101010101" pitchFamily="2" charset="-122"/>
              </a:rPr>
              <a:t>高速缓存提前读。 </a:t>
            </a:r>
          </a:p>
          <a:p>
            <a:r>
              <a:rPr lang="zh-CN" altLang="en-US" sz="4400">
                <a:latin typeface="华文新魏" panose="02010800040101010101" pitchFamily="2" charset="-122"/>
                <a:ea typeface="华文新魏" panose="02010800040101010101" pitchFamily="2" charset="-122"/>
              </a:rPr>
              <a:t>主存脏页写 </a:t>
            </a:r>
          </a:p>
          <a:p>
            <a:r>
              <a:rPr lang="zh-CN" altLang="en-US" sz="4400">
                <a:latin typeface="华文新魏" panose="02010800040101010101" pitchFamily="2" charset="-122"/>
                <a:ea typeface="华文新魏" panose="02010800040101010101" pitchFamily="2" charset="-122"/>
              </a:rPr>
              <a:t>主存缺页处理。 </a:t>
            </a:r>
          </a:p>
          <a:p>
            <a:endParaRPr lang="zh-CN" altLang="en-US" sz="4400">
              <a:latin typeface="华文新魏" panose="02010800040101010101" pitchFamily="2" charset="-122"/>
              <a:ea typeface="华文新魏" panose="02010800040101010101" pitchFamily="2" charset="-122"/>
            </a:endParaRPr>
          </a:p>
        </p:txBody>
      </p:sp>
    </p:spTree>
  </p:cSld>
  <p:clrMapOvr>
    <a:masterClrMapping/>
  </p:clrMapOvr>
  <p:transition>
    <p:checke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ECACE18A-0349-446D-B4C0-3D7D61F0E6FE}"/>
              </a:ext>
            </a:extLst>
          </p:cNvPr>
          <p:cNvSpPr>
            <a:spLocks noGrp="1" noChangeArrowheads="1"/>
          </p:cNvSpPr>
          <p:nvPr>
            <p:ph type="title"/>
          </p:nvPr>
        </p:nvSpPr>
        <p:spPr>
          <a:xfrm>
            <a:off x="533400" y="228600"/>
            <a:ext cx="7772400" cy="1143000"/>
          </a:xfrm>
        </p:spPr>
        <p:txBody>
          <a:bodyPr/>
          <a:lstStyle/>
          <a:p>
            <a:r>
              <a:rPr lang="en-US" altLang="zh-CN" sz="4800">
                <a:latin typeface="华文新魏" panose="02010800040101010101" pitchFamily="2" charset="-122"/>
                <a:ea typeface="华文新魏" panose="02010800040101010101" pitchFamily="2" charset="-122"/>
              </a:rPr>
              <a:t>6.6.3NTFS</a:t>
            </a:r>
            <a:r>
              <a:rPr lang="zh-CN" altLang="en-US" sz="4800">
                <a:latin typeface="华文新魏" panose="02010800040101010101" pitchFamily="2" charset="-122"/>
                <a:ea typeface="华文新魏" panose="02010800040101010101" pitchFamily="2" charset="-122"/>
              </a:rPr>
              <a:t>的实现层次</a:t>
            </a:r>
            <a:r>
              <a:rPr lang="en-US" altLang="zh-CN" sz="4800">
                <a:latin typeface="华文新魏" panose="02010800040101010101" pitchFamily="2" charset="-122"/>
                <a:ea typeface="华文新魏" panose="02010800040101010101" pitchFamily="2" charset="-122"/>
              </a:rPr>
              <a:t>(1)</a:t>
            </a:r>
          </a:p>
        </p:txBody>
      </p:sp>
      <p:sp>
        <p:nvSpPr>
          <p:cNvPr id="35843" name="Rectangle 3">
            <a:extLst>
              <a:ext uri="{FF2B5EF4-FFF2-40B4-BE49-F238E27FC236}">
                <a16:creationId xmlns:a16="http://schemas.microsoft.com/office/drawing/2014/main" id="{7F6BB8E2-9285-4144-90AA-AAD1493E6D63}"/>
              </a:ext>
            </a:extLst>
          </p:cNvPr>
          <p:cNvSpPr>
            <a:spLocks noGrp="1" noChangeArrowheads="1"/>
          </p:cNvSpPr>
          <p:nvPr>
            <p:ph type="body" idx="1"/>
          </p:nvPr>
        </p:nvSpPr>
        <p:spPr>
          <a:xfrm>
            <a:off x="838200" y="1219200"/>
            <a:ext cx="7239000" cy="5105400"/>
          </a:xfrm>
        </p:spPr>
        <p:txBody>
          <a:bodyPr/>
          <a:lstStyle/>
          <a:p>
            <a:r>
              <a:rPr lang="en-US" altLang="zh-CN">
                <a:latin typeface="华文新魏" panose="02010800040101010101" pitchFamily="2" charset="-122"/>
                <a:ea typeface="华文新魏" panose="02010800040101010101" pitchFamily="2" charset="-122"/>
              </a:rPr>
              <a:t>NTFS</a:t>
            </a:r>
            <a:r>
              <a:rPr lang="zh-CN" altLang="en-US">
                <a:latin typeface="华文新魏" panose="02010800040101010101" pitchFamily="2" charset="-122"/>
                <a:ea typeface="华文新魏" panose="02010800040101010101" pitchFamily="2" charset="-122"/>
              </a:rPr>
              <a:t>及其他文件系统如</a:t>
            </a:r>
            <a:r>
              <a:rPr lang="en-US" altLang="zh-CN">
                <a:latin typeface="华文新魏" panose="02010800040101010101" pitchFamily="2" charset="-122"/>
                <a:ea typeface="华文新魏" panose="02010800040101010101" pitchFamily="2" charset="-122"/>
              </a:rPr>
              <a:t>FAT</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HPFS</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POSIX</a:t>
            </a:r>
            <a:r>
              <a:rPr lang="zh-CN" altLang="en-US">
                <a:latin typeface="华文新魏" panose="02010800040101010101" pitchFamily="2" charset="-122"/>
                <a:ea typeface="华文新魏" panose="02010800040101010101" pitchFamily="2" charset="-122"/>
              </a:rPr>
              <a:t>等都结合在</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管理器中，采用文件系统驱动程序实现。 </a:t>
            </a:r>
          </a:p>
          <a:p>
            <a:r>
              <a:rPr lang="zh-CN" altLang="en-US">
                <a:latin typeface="华文新魏" panose="02010800040101010101" pitchFamily="2" charset="-122"/>
                <a:ea typeface="华文新魏" panose="02010800040101010101" pitchFamily="2" charset="-122"/>
              </a:rPr>
              <a:t>文件系统的实现采用</a:t>
            </a:r>
            <a:r>
              <a:rPr lang="en-US" altLang="zh-CN">
                <a:latin typeface="华文新魏" panose="02010800040101010101" pitchFamily="2" charset="-122"/>
                <a:ea typeface="华文新魏" panose="02010800040101010101" pitchFamily="2" charset="-122"/>
              </a:rPr>
              <a:t>OO</a:t>
            </a:r>
            <a:r>
              <a:rPr lang="zh-CN" altLang="en-US">
                <a:latin typeface="华文新魏" panose="02010800040101010101" pitchFamily="2" charset="-122"/>
                <a:ea typeface="华文新魏" panose="02010800040101010101" pitchFamily="2" charset="-122"/>
              </a:rPr>
              <a:t>模型，文件、目录作为对象来管理，文件对象由</a:t>
            </a:r>
            <a:r>
              <a:rPr lang="en-US" altLang="zh-CN">
                <a:latin typeface="华文新魏" panose="02010800040101010101" pitchFamily="2" charset="-122"/>
                <a:ea typeface="华文新魏" panose="02010800040101010101" pitchFamily="2" charset="-122"/>
              </a:rPr>
              <a:t>I/O</a:t>
            </a:r>
            <a:r>
              <a:rPr lang="zh-CN" altLang="en-US">
                <a:latin typeface="华文新魏" panose="02010800040101010101" pitchFamily="2" charset="-122"/>
                <a:ea typeface="华文新魏" panose="02010800040101010101" pitchFamily="2" charset="-122"/>
              </a:rPr>
              <a:t>管理器管理。</a:t>
            </a:r>
          </a:p>
          <a:p>
            <a:r>
              <a:rPr lang="zh-CN" altLang="en-US">
                <a:latin typeface="华文新魏" panose="02010800040101010101" pitchFamily="2" charset="-122"/>
                <a:ea typeface="华文新魏" panose="02010800040101010101" pitchFamily="2" charset="-122"/>
              </a:rPr>
              <a:t>用户和系统打开文件表现为每个进程一个进程对象表及其所指向的具体文件对象。  </a:t>
            </a:r>
          </a:p>
        </p:txBody>
      </p:sp>
    </p:spTree>
  </p:cSld>
  <p:clrMapOvr>
    <a:masterClrMapping/>
  </p:clrMapOvr>
  <p:transition>
    <p:checke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69D2A39-9C7C-43A4-9989-7B71894EA2AC}"/>
              </a:ext>
            </a:extLst>
          </p:cNvPr>
          <p:cNvSpPr>
            <a:spLocks noGrp="1" noChangeArrowheads="1"/>
          </p:cNvSpPr>
          <p:nvPr>
            <p:ph type="title"/>
          </p:nvPr>
        </p:nvSpPr>
        <p:spPr>
          <a:xfrm>
            <a:off x="685800" y="457200"/>
            <a:ext cx="7772400" cy="1143000"/>
          </a:xfrm>
        </p:spPr>
        <p:txBody>
          <a:bodyPr/>
          <a:lstStyle/>
          <a:p>
            <a:r>
              <a:rPr lang="en-US" altLang="zh-CN" sz="4800">
                <a:latin typeface="华文新魏" panose="02010800040101010101" pitchFamily="2" charset="-122"/>
                <a:ea typeface="华文新魏" panose="02010800040101010101" pitchFamily="2" charset="-122"/>
              </a:rPr>
              <a:t>NTFS</a:t>
            </a:r>
            <a:r>
              <a:rPr lang="zh-CN" altLang="en-US" sz="4800">
                <a:latin typeface="华文新魏" panose="02010800040101010101" pitchFamily="2" charset="-122"/>
                <a:ea typeface="华文新魏" panose="02010800040101010101" pitchFamily="2" charset="-122"/>
              </a:rPr>
              <a:t>的实现层次</a:t>
            </a:r>
            <a:r>
              <a:rPr lang="en-US" altLang="zh-CN" sz="4800">
                <a:latin typeface="华文新魏" panose="02010800040101010101" pitchFamily="2" charset="-122"/>
                <a:ea typeface="华文新魏" panose="02010800040101010101" pitchFamily="2" charset="-122"/>
              </a:rPr>
              <a:t>(2)</a:t>
            </a:r>
            <a:br>
              <a:rPr lang="en-US" altLang="zh-CN" sz="4800">
                <a:latin typeface="华文新魏" panose="02010800040101010101" pitchFamily="2" charset="-122"/>
                <a:ea typeface="华文新魏" panose="02010800040101010101" pitchFamily="2" charset="-122"/>
              </a:rPr>
            </a:br>
            <a:r>
              <a:rPr lang="en-US" altLang="zh-CN" sz="3600">
                <a:solidFill>
                  <a:srgbClr val="000099"/>
                </a:solidFill>
                <a:latin typeface="华文新魏" panose="02010800040101010101" pitchFamily="2" charset="-122"/>
                <a:ea typeface="华文新魏" panose="02010800040101010101" pitchFamily="2" charset="-122"/>
              </a:rPr>
              <a:t>NTFS</a:t>
            </a:r>
            <a:r>
              <a:rPr lang="zh-CN" altLang="en-US" sz="3600">
                <a:solidFill>
                  <a:srgbClr val="000099"/>
                </a:solidFill>
                <a:latin typeface="华文新魏" panose="02010800040101010101" pitchFamily="2" charset="-122"/>
                <a:ea typeface="华文新魏" panose="02010800040101010101" pitchFamily="2" charset="-122"/>
              </a:rPr>
              <a:t>及其相关组件</a:t>
            </a:r>
            <a:r>
              <a:rPr lang="en-US" altLang="zh-CN" sz="3600">
                <a:solidFill>
                  <a:srgbClr val="000099"/>
                </a:solidFill>
                <a:latin typeface="华文新魏" panose="02010800040101010101" pitchFamily="2" charset="-122"/>
                <a:ea typeface="华文新魏" panose="02010800040101010101" pitchFamily="2" charset="-122"/>
              </a:rPr>
              <a:t>(1)</a:t>
            </a:r>
          </a:p>
        </p:txBody>
      </p:sp>
      <p:grpSp>
        <p:nvGrpSpPr>
          <p:cNvPr id="10280" name="Group 40">
            <a:extLst>
              <a:ext uri="{FF2B5EF4-FFF2-40B4-BE49-F238E27FC236}">
                <a16:creationId xmlns:a16="http://schemas.microsoft.com/office/drawing/2014/main" id="{E7822154-2DE7-4CA0-81EB-7C39F26E1FC5}"/>
              </a:ext>
            </a:extLst>
          </p:cNvPr>
          <p:cNvGrpSpPr>
            <a:grpSpLocks/>
          </p:cNvGrpSpPr>
          <p:nvPr/>
        </p:nvGrpSpPr>
        <p:grpSpPr bwMode="auto">
          <a:xfrm>
            <a:off x="755650" y="1676400"/>
            <a:ext cx="7200900" cy="4800600"/>
            <a:chOff x="476" y="1056"/>
            <a:chExt cx="4536" cy="3024"/>
          </a:xfrm>
        </p:grpSpPr>
        <p:sp>
          <p:nvSpPr>
            <p:cNvPr id="10245" name="Text Box 5">
              <a:extLst>
                <a:ext uri="{FF2B5EF4-FFF2-40B4-BE49-F238E27FC236}">
                  <a16:creationId xmlns:a16="http://schemas.microsoft.com/office/drawing/2014/main" id="{40C890C9-0937-423C-AB89-485C5C0979D1}"/>
                </a:ext>
              </a:extLst>
            </p:cNvPr>
            <p:cNvSpPr txBox="1">
              <a:spLocks noChangeArrowheads="1"/>
            </p:cNvSpPr>
            <p:nvPr/>
          </p:nvSpPr>
          <p:spPr bwMode="auto">
            <a:xfrm>
              <a:off x="3230" y="1056"/>
              <a:ext cx="1175" cy="2337"/>
            </a:xfrm>
            <a:prstGeom prst="rect">
              <a:avLst/>
            </a:prstGeom>
            <a:solidFill>
              <a:srgbClr val="FFCC66"/>
            </a:solidFill>
            <a:ln w="9525">
              <a:solidFill>
                <a:srgbClr val="000000"/>
              </a:solidFill>
              <a:miter lim="800000"/>
              <a:headEnd/>
              <a:tailEnd/>
            </a:ln>
          </p:spPr>
          <p:txBody>
            <a:bodyPr lIns="0" tIns="0" rIns="0" bIns="0"/>
            <a:lstStyle/>
            <a:p>
              <a:pPr algn="ctr" eaLnBrk="0" hangingPunct="0"/>
              <a:r>
                <a:rPr kumimoji="0" lang="en-US" altLang="zh-CN" sz="1800">
                  <a:solidFill>
                    <a:srgbClr val="000099"/>
                  </a:solidFill>
                  <a:latin typeface="华文新魏" panose="02010800040101010101" pitchFamily="2" charset="-122"/>
                  <a:ea typeface="华文新魏" panose="02010800040101010101" pitchFamily="2" charset="-122"/>
                </a:rPr>
                <a:t>I/O</a:t>
              </a:r>
              <a:r>
                <a:rPr kumimoji="0" lang="zh-CN" altLang="en-US" sz="1800">
                  <a:solidFill>
                    <a:srgbClr val="000099"/>
                  </a:solidFill>
                  <a:latin typeface="华文新魏" panose="02010800040101010101" pitchFamily="2" charset="-122"/>
                  <a:ea typeface="华文新魏" panose="02010800040101010101" pitchFamily="2" charset="-122"/>
                </a:rPr>
                <a:t>管理器</a:t>
              </a:r>
            </a:p>
          </p:txBody>
        </p:sp>
        <p:sp>
          <p:nvSpPr>
            <p:cNvPr id="10246" name="Text Box 6">
              <a:extLst>
                <a:ext uri="{FF2B5EF4-FFF2-40B4-BE49-F238E27FC236}">
                  <a16:creationId xmlns:a16="http://schemas.microsoft.com/office/drawing/2014/main" id="{546EB973-20A5-4FD4-A787-F49A90CCD7CC}"/>
                </a:ext>
              </a:extLst>
            </p:cNvPr>
            <p:cNvSpPr txBox="1">
              <a:spLocks noChangeArrowheads="1"/>
            </p:cNvSpPr>
            <p:nvPr/>
          </p:nvSpPr>
          <p:spPr bwMode="auto">
            <a:xfrm>
              <a:off x="3347" y="1331"/>
              <a:ext cx="940" cy="550"/>
            </a:xfrm>
            <a:prstGeom prst="rect">
              <a:avLst/>
            </a:prstGeom>
            <a:solidFill>
              <a:schemeClr val="accent1">
                <a:alpha val="50000"/>
              </a:schemeClr>
            </a:solidFill>
            <a:ln w="9525">
              <a:solidFill>
                <a:srgbClr val="000000"/>
              </a:solidFill>
              <a:miter lim="800000"/>
              <a:headEnd/>
              <a:tailEnd/>
            </a:ln>
          </p:spPr>
          <p:txBody>
            <a:bodyPr lIns="0" tIns="108000" rIns="0" bIns="0"/>
            <a:lstStyle/>
            <a:p>
              <a:pPr algn="ctr" eaLnBrk="0" hangingPunct="0"/>
              <a:r>
                <a:rPr kumimoji="0" lang="en-US" altLang="zh-CN" sz="1800">
                  <a:solidFill>
                    <a:srgbClr val="000099"/>
                  </a:solidFill>
                  <a:latin typeface="华文新魏" panose="02010800040101010101" pitchFamily="2" charset="-122"/>
                  <a:ea typeface="华文新魏" panose="02010800040101010101" pitchFamily="2" charset="-122"/>
                </a:rPr>
                <a:t>NTFS</a:t>
              </a:r>
              <a:r>
                <a:rPr kumimoji="0" lang="zh-CN" altLang="en-US" sz="1800">
                  <a:solidFill>
                    <a:srgbClr val="000099"/>
                  </a:solidFill>
                  <a:latin typeface="华文新魏" panose="02010800040101010101" pitchFamily="2" charset="-122"/>
                  <a:ea typeface="华文新魏" panose="02010800040101010101" pitchFamily="2" charset="-122"/>
                </a:rPr>
                <a:t>驱动程序</a:t>
              </a:r>
            </a:p>
          </p:txBody>
        </p:sp>
        <p:sp>
          <p:nvSpPr>
            <p:cNvPr id="10247" name="Text Box 7">
              <a:extLst>
                <a:ext uri="{FF2B5EF4-FFF2-40B4-BE49-F238E27FC236}">
                  <a16:creationId xmlns:a16="http://schemas.microsoft.com/office/drawing/2014/main" id="{8384B3E1-03CA-4967-BD39-4E9123290488}"/>
                </a:ext>
              </a:extLst>
            </p:cNvPr>
            <p:cNvSpPr txBox="1">
              <a:spLocks noChangeArrowheads="1"/>
            </p:cNvSpPr>
            <p:nvPr/>
          </p:nvSpPr>
          <p:spPr bwMode="auto">
            <a:xfrm>
              <a:off x="3347" y="2018"/>
              <a:ext cx="940" cy="550"/>
            </a:xfrm>
            <a:prstGeom prst="rect">
              <a:avLst/>
            </a:prstGeom>
            <a:solidFill>
              <a:schemeClr val="accent1">
                <a:alpha val="50000"/>
              </a:schemeClr>
            </a:solidFill>
            <a:ln w="9525">
              <a:solidFill>
                <a:srgbClr val="000000"/>
              </a:solidFill>
              <a:miter lim="800000"/>
              <a:headEnd/>
              <a:tailEnd/>
            </a:ln>
          </p:spPr>
          <p:txBody>
            <a:bodyPr lIns="0" tIns="108000" rIns="0" bIns="0"/>
            <a:lstStyle/>
            <a:p>
              <a:pPr algn="ctr" eaLnBrk="0" hangingPunct="0"/>
              <a:r>
                <a:rPr kumimoji="0" lang="zh-CN" altLang="en-US" sz="1800">
                  <a:solidFill>
                    <a:srgbClr val="000099"/>
                  </a:solidFill>
                  <a:latin typeface="华文新魏" panose="02010800040101010101" pitchFamily="2" charset="-122"/>
                  <a:ea typeface="华文新魏" panose="02010800040101010101" pitchFamily="2" charset="-122"/>
                </a:rPr>
                <a:t>容错驱动程序</a:t>
              </a:r>
            </a:p>
          </p:txBody>
        </p:sp>
        <p:sp>
          <p:nvSpPr>
            <p:cNvPr id="10248" name="Text Box 8">
              <a:extLst>
                <a:ext uri="{FF2B5EF4-FFF2-40B4-BE49-F238E27FC236}">
                  <a16:creationId xmlns:a16="http://schemas.microsoft.com/office/drawing/2014/main" id="{9D4BC0CC-A746-4CCB-A818-328A2E98B50D}"/>
                </a:ext>
              </a:extLst>
            </p:cNvPr>
            <p:cNvSpPr txBox="1">
              <a:spLocks noChangeArrowheads="1"/>
            </p:cNvSpPr>
            <p:nvPr/>
          </p:nvSpPr>
          <p:spPr bwMode="auto">
            <a:xfrm>
              <a:off x="3347" y="2708"/>
              <a:ext cx="940" cy="550"/>
            </a:xfrm>
            <a:prstGeom prst="rect">
              <a:avLst/>
            </a:prstGeom>
            <a:solidFill>
              <a:schemeClr val="accent1">
                <a:alpha val="50000"/>
              </a:schemeClr>
            </a:solidFill>
            <a:ln w="9525">
              <a:solidFill>
                <a:srgbClr val="000000"/>
              </a:solidFill>
              <a:miter lim="800000"/>
              <a:headEnd/>
              <a:tailEnd/>
            </a:ln>
          </p:spPr>
          <p:txBody>
            <a:bodyPr lIns="0" tIns="108000" rIns="0" bIns="0"/>
            <a:lstStyle/>
            <a:p>
              <a:pPr algn="ctr" eaLnBrk="0" hangingPunct="0"/>
              <a:r>
                <a:rPr kumimoji="0" lang="zh-CN" altLang="en-US" sz="2000">
                  <a:solidFill>
                    <a:srgbClr val="000099"/>
                  </a:solidFill>
                  <a:latin typeface="华文新魏" panose="02010800040101010101" pitchFamily="2" charset="-122"/>
                  <a:ea typeface="华文新魏" panose="02010800040101010101" pitchFamily="2" charset="-122"/>
                </a:rPr>
                <a:t>磁盘驱动程序</a:t>
              </a:r>
            </a:p>
          </p:txBody>
        </p:sp>
        <p:sp>
          <p:nvSpPr>
            <p:cNvPr id="10249" name="Line 9">
              <a:extLst>
                <a:ext uri="{FF2B5EF4-FFF2-40B4-BE49-F238E27FC236}">
                  <a16:creationId xmlns:a16="http://schemas.microsoft.com/office/drawing/2014/main" id="{9E8C83BF-DA98-4F80-A25E-2E03332366A4}"/>
                </a:ext>
              </a:extLst>
            </p:cNvPr>
            <p:cNvSpPr>
              <a:spLocks noChangeShapeType="1"/>
            </p:cNvSpPr>
            <p:nvPr/>
          </p:nvSpPr>
          <p:spPr bwMode="auto">
            <a:xfrm>
              <a:off x="4287" y="1468"/>
              <a:ext cx="23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0" name="Line 10">
              <a:extLst>
                <a:ext uri="{FF2B5EF4-FFF2-40B4-BE49-F238E27FC236}">
                  <a16:creationId xmlns:a16="http://schemas.microsoft.com/office/drawing/2014/main" id="{DE6129F5-9239-4418-A2D9-A53B2380A911}"/>
                </a:ext>
              </a:extLst>
            </p:cNvPr>
            <p:cNvSpPr>
              <a:spLocks noChangeShapeType="1"/>
            </p:cNvSpPr>
            <p:nvPr/>
          </p:nvSpPr>
          <p:spPr bwMode="auto">
            <a:xfrm flipH="1">
              <a:off x="4287" y="2156"/>
              <a:ext cx="23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1" name="Line 11">
              <a:extLst>
                <a:ext uri="{FF2B5EF4-FFF2-40B4-BE49-F238E27FC236}">
                  <a16:creationId xmlns:a16="http://schemas.microsoft.com/office/drawing/2014/main" id="{259F3881-DBC8-4F3D-B379-007FA57F0039}"/>
                </a:ext>
              </a:extLst>
            </p:cNvPr>
            <p:cNvSpPr>
              <a:spLocks noChangeShapeType="1"/>
            </p:cNvSpPr>
            <p:nvPr/>
          </p:nvSpPr>
          <p:spPr bwMode="auto">
            <a:xfrm>
              <a:off x="4522" y="1468"/>
              <a:ext cx="0" cy="6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2" name="Line 12">
              <a:extLst>
                <a:ext uri="{FF2B5EF4-FFF2-40B4-BE49-F238E27FC236}">
                  <a16:creationId xmlns:a16="http://schemas.microsoft.com/office/drawing/2014/main" id="{96862246-4BEB-4B07-9794-12E510C4CCEE}"/>
                </a:ext>
              </a:extLst>
            </p:cNvPr>
            <p:cNvSpPr>
              <a:spLocks noChangeShapeType="1"/>
            </p:cNvSpPr>
            <p:nvPr/>
          </p:nvSpPr>
          <p:spPr bwMode="auto">
            <a:xfrm>
              <a:off x="4287" y="2431"/>
              <a:ext cx="23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3" name="Line 13">
              <a:extLst>
                <a:ext uri="{FF2B5EF4-FFF2-40B4-BE49-F238E27FC236}">
                  <a16:creationId xmlns:a16="http://schemas.microsoft.com/office/drawing/2014/main" id="{9CEFBD99-9527-4D23-B561-349669A82B81}"/>
                </a:ext>
              </a:extLst>
            </p:cNvPr>
            <p:cNvSpPr>
              <a:spLocks noChangeShapeType="1"/>
            </p:cNvSpPr>
            <p:nvPr/>
          </p:nvSpPr>
          <p:spPr bwMode="auto">
            <a:xfrm flipH="1">
              <a:off x="4287" y="2980"/>
              <a:ext cx="23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4" name="Line 14">
              <a:extLst>
                <a:ext uri="{FF2B5EF4-FFF2-40B4-BE49-F238E27FC236}">
                  <a16:creationId xmlns:a16="http://schemas.microsoft.com/office/drawing/2014/main" id="{D8678055-99BD-4A6E-927C-3693D91A01AF}"/>
                </a:ext>
              </a:extLst>
            </p:cNvPr>
            <p:cNvSpPr>
              <a:spLocks noChangeShapeType="1"/>
            </p:cNvSpPr>
            <p:nvPr/>
          </p:nvSpPr>
          <p:spPr bwMode="auto">
            <a:xfrm>
              <a:off x="4522" y="2431"/>
              <a:ext cx="0" cy="54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5" name="Line 15">
              <a:extLst>
                <a:ext uri="{FF2B5EF4-FFF2-40B4-BE49-F238E27FC236}">
                  <a16:creationId xmlns:a16="http://schemas.microsoft.com/office/drawing/2014/main" id="{82BB203C-4007-4BB3-84B1-53937E36EF4A}"/>
                </a:ext>
              </a:extLst>
            </p:cNvPr>
            <p:cNvSpPr>
              <a:spLocks noChangeShapeType="1"/>
            </p:cNvSpPr>
            <p:nvPr/>
          </p:nvSpPr>
          <p:spPr bwMode="auto">
            <a:xfrm>
              <a:off x="3817" y="3255"/>
              <a:ext cx="0" cy="4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6" name="AutoShape 16">
              <a:extLst>
                <a:ext uri="{FF2B5EF4-FFF2-40B4-BE49-F238E27FC236}">
                  <a16:creationId xmlns:a16="http://schemas.microsoft.com/office/drawing/2014/main" id="{0A29E107-598D-4289-973D-4A6E048CCC37}"/>
                </a:ext>
              </a:extLst>
            </p:cNvPr>
            <p:cNvSpPr>
              <a:spLocks noChangeArrowheads="1"/>
            </p:cNvSpPr>
            <p:nvPr/>
          </p:nvSpPr>
          <p:spPr bwMode="auto">
            <a:xfrm>
              <a:off x="3582" y="3668"/>
              <a:ext cx="470" cy="412"/>
            </a:xfrm>
            <a:prstGeom prst="can">
              <a:avLst>
                <a:gd name="adj" fmla="val 25000"/>
              </a:avLst>
            </a:prstGeom>
            <a:solidFill>
              <a:schemeClr val="accent1"/>
            </a:solidFill>
            <a:ln w="9525">
              <a:solidFill>
                <a:srgbClr val="000000"/>
              </a:solidFill>
              <a:round/>
              <a:headEnd/>
              <a:tailEnd/>
            </a:ln>
          </p:spPr>
          <p:txBody>
            <a:bodyPr/>
            <a:lstStyle/>
            <a:p>
              <a:endParaRPr lang="en-US"/>
            </a:p>
          </p:txBody>
        </p:sp>
        <p:sp>
          <p:nvSpPr>
            <p:cNvPr id="10257" name="Text Box 17">
              <a:extLst>
                <a:ext uri="{FF2B5EF4-FFF2-40B4-BE49-F238E27FC236}">
                  <a16:creationId xmlns:a16="http://schemas.microsoft.com/office/drawing/2014/main" id="{A716C152-BEA1-4A25-AF42-B4E3C81AFAC2}"/>
                </a:ext>
              </a:extLst>
            </p:cNvPr>
            <p:cNvSpPr txBox="1">
              <a:spLocks noChangeArrowheads="1"/>
            </p:cNvSpPr>
            <p:nvPr/>
          </p:nvSpPr>
          <p:spPr bwMode="auto">
            <a:xfrm>
              <a:off x="763" y="1193"/>
              <a:ext cx="1057" cy="550"/>
            </a:xfrm>
            <a:prstGeom prst="rect">
              <a:avLst/>
            </a:prstGeom>
            <a:solidFill>
              <a:srgbClr val="FFCC66">
                <a:alpha val="50000"/>
              </a:srgbClr>
            </a:solidFill>
            <a:ln w="9525">
              <a:solidFill>
                <a:srgbClr val="000000"/>
              </a:solidFill>
              <a:miter lim="800000"/>
              <a:headEnd/>
              <a:tailEnd/>
            </a:ln>
          </p:spPr>
          <p:txBody>
            <a:bodyPr lIns="0" tIns="108000" rIns="0" bIns="0"/>
            <a:lstStyle/>
            <a:p>
              <a:pPr algn="ctr" eaLnBrk="0" hangingPunct="0"/>
              <a:r>
                <a:rPr kumimoji="0" lang="zh-CN" altLang="en-US" sz="2000">
                  <a:solidFill>
                    <a:srgbClr val="000099"/>
                  </a:solidFill>
                  <a:latin typeface="华文新魏" panose="02010800040101010101" pitchFamily="2" charset="-122"/>
                  <a:ea typeface="华文新魏" panose="02010800040101010101" pitchFamily="2" charset="-122"/>
                </a:rPr>
                <a:t>日志文件服务</a:t>
              </a:r>
            </a:p>
          </p:txBody>
        </p:sp>
        <p:sp>
          <p:nvSpPr>
            <p:cNvPr id="10258" name="Text Box 18">
              <a:extLst>
                <a:ext uri="{FF2B5EF4-FFF2-40B4-BE49-F238E27FC236}">
                  <a16:creationId xmlns:a16="http://schemas.microsoft.com/office/drawing/2014/main" id="{2E2AB414-30F3-4781-8EAD-90F813A05F1F}"/>
                </a:ext>
              </a:extLst>
            </p:cNvPr>
            <p:cNvSpPr txBox="1">
              <a:spLocks noChangeArrowheads="1"/>
            </p:cNvSpPr>
            <p:nvPr/>
          </p:nvSpPr>
          <p:spPr bwMode="auto">
            <a:xfrm>
              <a:off x="1233" y="2293"/>
              <a:ext cx="1175" cy="550"/>
            </a:xfrm>
            <a:prstGeom prst="rect">
              <a:avLst/>
            </a:prstGeom>
            <a:solidFill>
              <a:srgbClr val="FFCC66">
                <a:alpha val="50000"/>
              </a:srgbClr>
            </a:solidFill>
            <a:ln w="9525">
              <a:solidFill>
                <a:srgbClr val="000000"/>
              </a:solidFill>
              <a:miter lim="800000"/>
              <a:headEnd/>
              <a:tailEnd/>
            </a:ln>
          </p:spPr>
          <p:txBody>
            <a:bodyPr lIns="0" tIns="108000" rIns="0" bIns="0"/>
            <a:lstStyle/>
            <a:p>
              <a:pPr algn="ctr" eaLnBrk="0" hangingPunct="0"/>
              <a:r>
                <a:rPr kumimoji="0" lang="zh-CN" altLang="en-US" sz="2000">
                  <a:solidFill>
                    <a:srgbClr val="000099"/>
                  </a:solidFill>
                  <a:latin typeface="华文新魏" panose="02010800040101010101" pitchFamily="2" charset="-122"/>
                  <a:ea typeface="华文新魏" panose="02010800040101010101" pitchFamily="2" charset="-122"/>
                </a:rPr>
                <a:t>高速缓存管理器</a:t>
              </a:r>
            </a:p>
          </p:txBody>
        </p:sp>
        <p:sp>
          <p:nvSpPr>
            <p:cNvPr id="10259" name="Text Box 19">
              <a:extLst>
                <a:ext uri="{FF2B5EF4-FFF2-40B4-BE49-F238E27FC236}">
                  <a16:creationId xmlns:a16="http://schemas.microsoft.com/office/drawing/2014/main" id="{F238D68E-9469-4370-AF72-55D95CC951C6}"/>
                </a:ext>
              </a:extLst>
            </p:cNvPr>
            <p:cNvSpPr txBox="1">
              <a:spLocks noChangeArrowheads="1"/>
            </p:cNvSpPr>
            <p:nvPr/>
          </p:nvSpPr>
          <p:spPr bwMode="auto">
            <a:xfrm>
              <a:off x="1233" y="3393"/>
              <a:ext cx="1175" cy="550"/>
            </a:xfrm>
            <a:prstGeom prst="rect">
              <a:avLst/>
            </a:prstGeom>
            <a:solidFill>
              <a:srgbClr val="FFCC66">
                <a:alpha val="50000"/>
              </a:srgbClr>
            </a:solidFill>
            <a:ln w="9525">
              <a:solidFill>
                <a:srgbClr val="000000"/>
              </a:solidFill>
              <a:miter lim="800000"/>
              <a:headEnd/>
              <a:tailEnd/>
            </a:ln>
          </p:spPr>
          <p:txBody>
            <a:bodyPr lIns="0" tIns="108000" rIns="0" bIns="0"/>
            <a:lstStyle/>
            <a:p>
              <a:pPr algn="ctr" eaLnBrk="0" hangingPunct="0"/>
              <a:r>
                <a:rPr kumimoji="0" lang="zh-CN" altLang="en-US" sz="2000">
                  <a:solidFill>
                    <a:srgbClr val="000099"/>
                  </a:solidFill>
                  <a:latin typeface="华文新魏" panose="02010800040101010101" pitchFamily="2" charset="-122"/>
                  <a:ea typeface="华文新魏" panose="02010800040101010101" pitchFamily="2" charset="-122"/>
                </a:rPr>
                <a:t>虚拟主存管理器</a:t>
              </a:r>
            </a:p>
          </p:txBody>
        </p:sp>
        <p:sp>
          <p:nvSpPr>
            <p:cNvPr id="10260" name="Line 20">
              <a:extLst>
                <a:ext uri="{FF2B5EF4-FFF2-40B4-BE49-F238E27FC236}">
                  <a16:creationId xmlns:a16="http://schemas.microsoft.com/office/drawing/2014/main" id="{90F9D43F-24EB-4088-9974-469D5B08441F}"/>
                </a:ext>
              </a:extLst>
            </p:cNvPr>
            <p:cNvSpPr>
              <a:spLocks noChangeShapeType="1"/>
            </p:cNvSpPr>
            <p:nvPr/>
          </p:nvSpPr>
          <p:spPr bwMode="auto">
            <a:xfrm flipH="1">
              <a:off x="1820" y="1468"/>
              <a:ext cx="152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1" name="Line 21">
              <a:extLst>
                <a:ext uri="{FF2B5EF4-FFF2-40B4-BE49-F238E27FC236}">
                  <a16:creationId xmlns:a16="http://schemas.microsoft.com/office/drawing/2014/main" id="{6B1FCAB5-84EC-4E90-8168-A7E0EE653C2B}"/>
                </a:ext>
              </a:extLst>
            </p:cNvPr>
            <p:cNvSpPr>
              <a:spLocks noChangeShapeType="1"/>
            </p:cNvSpPr>
            <p:nvPr/>
          </p:nvSpPr>
          <p:spPr bwMode="auto">
            <a:xfrm flipH="1">
              <a:off x="2055" y="1606"/>
              <a:ext cx="12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2" name="Line 22">
              <a:extLst>
                <a:ext uri="{FF2B5EF4-FFF2-40B4-BE49-F238E27FC236}">
                  <a16:creationId xmlns:a16="http://schemas.microsoft.com/office/drawing/2014/main" id="{49D92920-73F3-49C0-BB85-1ADACB8462DE}"/>
                </a:ext>
              </a:extLst>
            </p:cNvPr>
            <p:cNvSpPr>
              <a:spLocks noChangeShapeType="1"/>
            </p:cNvSpPr>
            <p:nvPr/>
          </p:nvSpPr>
          <p:spPr bwMode="auto">
            <a:xfrm>
              <a:off x="2055" y="1606"/>
              <a:ext cx="0" cy="6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3" name="Line 23">
              <a:extLst>
                <a:ext uri="{FF2B5EF4-FFF2-40B4-BE49-F238E27FC236}">
                  <a16:creationId xmlns:a16="http://schemas.microsoft.com/office/drawing/2014/main" id="{B39F4943-BFAF-4321-9548-E725611A02B8}"/>
                </a:ext>
              </a:extLst>
            </p:cNvPr>
            <p:cNvSpPr>
              <a:spLocks noChangeShapeType="1"/>
            </p:cNvSpPr>
            <p:nvPr/>
          </p:nvSpPr>
          <p:spPr bwMode="auto">
            <a:xfrm>
              <a:off x="1585" y="1743"/>
              <a:ext cx="0" cy="5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4" name="Line 24">
              <a:extLst>
                <a:ext uri="{FF2B5EF4-FFF2-40B4-BE49-F238E27FC236}">
                  <a16:creationId xmlns:a16="http://schemas.microsoft.com/office/drawing/2014/main" id="{574A392E-A2D3-433D-8F55-ABE1200B77DB}"/>
                </a:ext>
              </a:extLst>
            </p:cNvPr>
            <p:cNvSpPr>
              <a:spLocks noChangeShapeType="1"/>
            </p:cNvSpPr>
            <p:nvPr/>
          </p:nvSpPr>
          <p:spPr bwMode="auto">
            <a:xfrm>
              <a:off x="1820" y="2843"/>
              <a:ext cx="0" cy="5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5" name="Line 25">
              <a:extLst>
                <a:ext uri="{FF2B5EF4-FFF2-40B4-BE49-F238E27FC236}">
                  <a16:creationId xmlns:a16="http://schemas.microsoft.com/office/drawing/2014/main" id="{7E25E513-F216-47F1-80FA-8D481626C010}"/>
                </a:ext>
              </a:extLst>
            </p:cNvPr>
            <p:cNvSpPr>
              <a:spLocks noChangeShapeType="1"/>
            </p:cNvSpPr>
            <p:nvPr/>
          </p:nvSpPr>
          <p:spPr bwMode="auto">
            <a:xfrm>
              <a:off x="2408" y="3668"/>
              <a:ext cx="46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6" name="Line 26">
              <a:extLst>
                <a:ext uri="{FF2B5EF4-FFF2-40B4-BE49-F238E27FC236}">
                  <a16:creationId xmlns:a16="http://schemas.microsoft.com/office/drawing/2014/main" id="{5A894C20-D59E-4A47-8F8E-52A48A822803}"/>
                </a:ext>
              </a:extLst>
            </p:cNvPr>
            <p:cNvSpPr>
              <a:spLocks noChangeShapeType="1"/>
            </p:cNvSpPr>
            <p:nvPr/>
          </p:nvSpPr>
          <p:spPr bwMode="auto">
            <a:xfrm flipV="1">
              <a:off x="2877" y="1743"/>
              <a:ext cx="0" cy="19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7" name="Line 27">
              <a:extLst>
                <a:ext uri="{FF2B5EF4-FFF2-40B4-BE49-F238E27FC236}">
                  <a16:creationId xmlns:a16="http://schemas.microsoft.com/office/drawing/2014/main" id="{9FA4B4ED-08C2-4E11-899D-666DB1FC8387}"/>
                </a:ext>
              </a:extLst>
            </p:cNvPr>
            <p:cNvSpPr>
              <a:spLocks noChangeShapeType="1"/>
            </p:cNvSpPr>
            <p:nvPr/>
          </p:nvSpPr>
          <p:spPr bwMode="auto">
            <a:xfrm>
              <a:off x="2877" y="1743"/>
              <a:ext cx="47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68" name="Line 28">
              <a:extLst>
                <a:ext uri="{FF2B5EF4-FFF2-40B4-BE49-F238E27FC236}">
                  <a16:creationId xmlns:a16="http://schemas.microsoft.com/office/drawing/2014/main" id="{3C75FC0F-415F-4F81-8486-918C583161C7}"/>
                </a:ext>
              </a:extLst>
            </p:cNvPr>
            <p:cNvSpPr>
              <a:spLocks noChangeShapeType="1"/>
            </p:cNvSpPr>
            <p:nvPr/>
          </p:nvSpPr>
          <p:spPr bwMode="auto">
            <a:xfrm flipH="1">
              <a:off x="998" y="2568"/>
              <a:ext cx="23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9" name="Line 29">
              <a:extLst>
                <a:ext uri="{FF2B5EF4-FFF2-40B4-BE49-F238E27FC236}">
                  <a16:creationId xmlns:a16="http://schemas.microsoft.com/office/drawing/2014/main" id="{58C19AC8-8367-4386-AD29-0F569273562E}"/>
                </a:ext>
              </a:extLst>
            </p:cNvPr>
            <p:cNvSpPr>
              <a:spLocks noChangeShapeType="1"/>
            </p:cNvSpPr>
            <p:nvPr/>
          </p:nvSpPr>
          <p:spPr bwMode="auto">
            <a:xfrm flipV="1">
              <a:off x="998" y="1743"/>
              <a:ext cx="0" cy="8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70" name="Text Box 30">
              <a:extLst>
                <a:ext uri="{FF2B5EF4-FFF2-40B4-BE49-F238E27FC236}">
                  <a16:creationId xmlns:a16="http://schemas.microsoft.com/office/drawing/2014/main" id="{0E3937DE-EF5E-4C97-AFC8-68CA84895CB5}"/>
                </a:ext>
              </a:extLst>
            </p:cNvPr>
            <p:cNvSpPr txBox="1">
              <a:spLocks noChangeArrowheads="1"/>
            </p:cNvSpPr>
            <p:nvPr/>
          </p:nvSpPr>
          <p:spPr bwMode="auto">
            <a:xfrm>
              <a:off x="2055" y="1186"/>
              <a:ext cx="940" cy="248"/>
            </a:xfrm>
            <a:prstGeom prst="rect">
              <a:avLst/>
            </a:prstGeom>
            <a:solidFill>
              <a:schemeClr val="accent1">
                <a:alpha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000099"/>
                  </a:solidFill>
                  <a:latin typeface="华文新魏" panose="02010800040101010101" pitchFamily="2" charset="-122"/>
                  <a:ea typeface="华文新魏" panose="02010800040101010101" pitchFamily="2" charset="-122"/>
                </a:rPr>
                <a:t>纪录事务</a:t>
              </a:r>
            </a:p>
          </p:txBody>
        </p:sp>
        <p:sp>
          <p:nvSpPr>
            <p:cNvPr id="10271" name="Text Box 31">
              <a:extLst>
                <a:ext uri="{FF2B5EF4-FFF2-40B4-BE49-F238E27FC236}">
                  <a16:creationId xmlns:a16="http://schemas.microsoft.com/office/drawing/2014/main" id="{5799D0F4-8DD5-4CDB-B517-D2D66BFDEF55}"/>
                </a:ext>
              </a:extLst>
            </p:cNvPr>
            <p:cNvSpPr txBox="1">
              <a:spLocks noChangeArrowheads="1"/>
            </p:cNvSpPr>
            <p:nvPr/>
          </p:nvSpPr>
          <p:spPr bwMode="auto">
            <a:xfrm>
              <a:off x="2173" y="1672"/>
              <a:ext cx="587"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000099"/>
                  </a:solidFill>
                  <a:latin typeface="华文新魏" panose="02010800040101010101" pitchFamily="2" charset="-122"/>
                  <a:ea typeface="华文新魏" panose="02010800040101010101" pitchFamily="2" charset="-122"/>
                </a:rPr>
                <a:t>读写文件</a:t>
              </a:r>
            </a:p>
          </p:txBody>
        </p:sp>
        <p:sp>
          <p:nvSpPr>
            <p:cNvPr id="10272" name="Text Box 32">
              <a:extLst>
                <a:ext uri="{FF2B5EF4-FFF2-40B4-BE49-F238E27FC236}">
                  <a16:creationId xmlns:a16="http://schemas.microsoft.com/office/drawing/2014/main" id="{EC8A60AE-BF2D-45EA-8BC2-3BD730A5C809}"/>
                </a:ext>
              </a:extLst>
            </p:cNvPr>
            <p:cNvSpPr txBox="1">
              <a:spLocks noChangeArrowheads="1"/>
            </p:cNvSpPr>
            <p:nvPr/>
          </p:nvSpPr>
          <p:spPr bwMode="auto">
            <a:xfrm>
              <a:off x="2643" y="2156"/>
              <a:ext cx="469" cy="9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000099"/>
                  </a:solidFill>
                  <a:latin typeface="华文新魏" panose="02010800040101010101" pitchFamily="2" charset="-122"/>
                  <a:ea typeface="华文新魏" panose="02010800040101010101" pitchFamily="2" charset="-122"/>
                </a:rPr>
                <a:t>把数据</a:t>
              </a:r>
            </a:p>
            <a:p>
              <a:pPr algn="ctr" eaLnBrk="0" hangingPunct="0"/>
              <a:r>
                <a:rPr kumimoji="0" lang="zh-CN" altLang="en-US" sz="1800">
                  <a:solidFill>
                    <a:srgbClr val="000099"/>
                  </a:solidFill>
                  <a:latin typeface="华文新魏" panose="02010800040101010101" pitchFamily="2" charset="-122"/>
                  <a:ea typeface="华文新魏" panose="02010800040101010101" pitchFamily="2" charset="-122"/>
                </a:rPr>
                <a:t>从磁盘</a:t>
              </a:r>
            </a:p>
            <a:p>
              <a:pPr algn="ctr" eaLnBrk="0" hangingPunct="0"/>
              <a:r>
                <a:rPr kumimoji="0" lang="zh-CN" altLang="en-US" sz="1800">
                  <a:solidFill>
                    <a:srgbClr val="000099"/>
                  </a:solidFill>
                  <a:latin typeface="华文新魏" panose="02010800040101010101" pitchFamily="2" charset="-122"/>
                  <a:ea typeface="华文新魏" panose="02010800040101010101" pitchFamily="2" charset="-122"/>
                </a:rPr>
                <a:t>加载到</a:t>
              </a:r>
            </a:p>
            <a:p>
              <a:pPr algn="ctr" eaLnBrk="0" hangingPunct="0"/>
              <a:r>
                <a:rPr kumimoji="0" lang="zh-CN" altLang="en-US" sz="1800">
                  <a:solidFill>
                    <a:srgbClr val="000099"/>
                  </a:solidFill>
                  <a:latin typeface="华文新魏" panose="02010800040101010101" pitchFamily="2" charset="-122"/>
                  <a:ea typeface="华文新魏" panose="02010800040101010101" pitchFamily="2" charset="-122"/>
                </a:rPr>
                <a:t>主存</a:t>
              </a:r>
            </a:p>
          </p:txBody>
        </p:sp>
        <p:sp>
          <p:nvSpPr>
            <p:cNvPr id="10273" name="Text Box 33">
              <a:extLst>
                <a:ext uri="{FF2B5EF4-FFF2-40B4-BE49-F238E27FC236}">
                  <a16:creationId xmlns:a16="http://schemas.microsoft.com/office/drawing/2014/main" id="{5B9EE74F-7ADF-4497-B860-CB243A3932B9}"/>
                </a:ext>
              </a:extLst>
            </p:cNvPr>
            <p:cNvSpPr txBox="1">
              <a:spLocks noChangeArrowheads="1"/>
            </p:cNvSpPr>
            <p:nvPr/>
          </p:nvSpPr>
          <p:spPr bwMode="auto">
            <a:xfrm>
              <a:off x="1233" y="1881"/>
              <a:ext cx="735" cy="27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000099"/>
                  </a:solidFill>
                  <a:latin typeface="华文新魏" panose="02010800040101010101" pitchFamily="2" charset="-122"/>
                  <a:ea typeface="华文新魏" panose="02010800040101010101" pitchFamily="2" charset="-122"/>
                </a:rPr>
                <a:t>写高速缓存</a:t>
              </a:r>
            </a:p>
          </p:txBody>
        </p:sp>
        <p:sp>
          <p:nvSpPr>
            <p:cNvPr id="10274" name="Text Box 34">
              <a:extLst>
                <a:ext uri="{FF2B5EF4-FFF2-40B4-BE49-F238E27FC236}">
                  <a16:creationId xmlns:a16="http://schemas.microsoft.com/office/drawing/2014/main" id="{C56791F9-5B68-460D-BAD9-C5C42373C37C}"/>
                </a:ext>
              </a:extLst>
            </p:cNvPr>
            <p:cNvSpPr txBox="1">
              <a:spLocks noChangeArrowheads="1"/>
            </p:cNvSpPr>
            <p:nvPr/>
          </p:nvSpPr>
          <p:spPr bwMode="auto">
            <a:xfrm>
              <a:off x="720" y="2896"/>
              <a:ext cx="1008" cy="41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000099"/>
                  </a:solidFill>
                  <a:latin typeface="华文新魏" panose="02010800040101010101" pitchFamily="2" charset="-122"/>
                  <a:ea typeface="华文新魏" panose="02010800040101010101" pitchFamily="2" charset="-122"/>
                </a:rPr>
                <a:t>访问映射的文件或转存高速缓存</a:t>
              </a:r>
            </a:p>
          </p:txBody>
        </p:sp>
        <p:sp>
          <p:nvSpPr>
            <p:cNvPr id="10275" name="Text Box 35">
              <a:extLst>
                <a:ext uri="{FF2B5EF4-FFF2-40B4-BE49-F238E27FC236}">
                  <a16:creationId xmlns:a16="http://schemas.microsoft.com/office/drawing/2014/main" id="{BCA2525F-AE01-403E-8D24-5A2D0AD709AB}"/>
                </a:ext>
              </a:extLst>
            </p:cNvPr>
            <p:cNvSpPr txBox="1">
              <a:spLocks noChangeArrowheads="1"/>
            </p:cNvSpPr>
            <p:nvPr/>
          </p:nvSpPr>
          <p:spPr bwMode="auto">
            <a:xfrm>
              <a:off x="476" y="2018"/>
              <a:ext cx="470" cy="5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000099"/>
                  </a:solidFill>
                  <a:latin typeface="华文新魏" panose="02010800040101010101" pitchFamily="2" charset="-122"/>
                  <a:ea typeface="华文新魏" panose="02010800040101010101" pitchFamily="2" charset="-122"/>
                </a:rPr>
                <a:t>转存日</a:t>
              </a:r>
            </a:p>
            <a:p>
              <a:pPr algn="ctr" eaLnBrk="0" hangingPunct="0"/>
              <a:r>
                <a:rPr kumimoji="0" lang="zh-CN" altLang="en-US" sz="1800">
                  <a:solidFill>
                    <a:srgbClr val="000099"/>
                  </a:solidFill>
                  <a:latin typeface="华文新魏" panose="02010800040101010101" pitchFamily="2" charset="-122"/>
                  <a:ea typeface="华文新魏" panose="02010800040101010101" pitchFamily="2" charset="-122"/>
                </a:rPr>
                <a:t>志文件</a:t>
              </a:r>
            </a:p>
          </p:txBody>
        </p:sp>
        <p:sp>
          <p:nvSpPr>
            <p:cNvPr id="10276" name="Text Box 36">
              <a:extLst>
                <a:ext uri="{FF2B5EF4-FFF2-40B4-BE49-F238E27FC236}">
                  <a16:creationId xmlns:a16="http://schemas.microsoft.com/office/drawing/2014/main" id="{F6CAD081-C30E-485A-B483-7E994346CA44}"/>
                </a:ext>
              </a:extLst>
            </p:cNvPr>
            <p:cNvSpPr txBox="1">
              <a:spLocks noChangeArrowheads="1"/>
            </p:cNvSpPr>
            <p:nvPr/>
          </p:nvSpPr>
          <p:spPr bwMode="auto">
            <a:xfrm>
              <a:off x="4542" y="1468"/>
              <a:ext cx="470" cy="6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000099"/>
                  </a:solidFill>
                  <a:latin typeface="华文新魏" panose="02010800040101010101" pitchFamily="2" charset="-122"/>
                  <a:ea typeface="华文新魏" panose="02010800040101010101" pitchFamily="2" charset="-122"/>
                </a:rPr>
                <a:t>读写镜像或带区的卷</a:t>
              </a:r>
            </a:p>
          </p:txBody>
        </p:sp>
        <p:sp>
          <p:nvSpPr>
            <p:cNvPr id="10277" name="Text Box 37">
              <a:extLst>
                <a:ext uri="{FF2B5EF4-FFF2-40B4-BE49-F238E27FC236}">
                  <a16:creationId xmlns:a16="http://schemas.microsoft.com/office/drawing/2014/main" id="{D3FA2CA9-4607-4691-8030-EDEA871E9C78}"/>
                </a:ext>
              </a:extLst>
            </p:cNvPr>
            <p:cNvSpPr txBox="1">
              <a:spLocks noChangeArrowheads="1"/>
            </p:cNvSpPr>
            <p:nvPr/>
          </p:nvSpPr>
          <p:spPr bwMode="auto">
            <a:xfrm>
              <a:off x="4561" y="2470"/>
              <a:ext cx="353" cy="5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000099"/>
                  </a:solidFill>
                  <a:latin typeface="华文新魏" panose="02010800040101010101" pitchFamily="2" charset="-122"/>
                  <a:ea typeface="华文新魏" panose="02010800040101010101" pitchFamily="2" charset="-122"/>
                </a:rPr>
                <a:t>读写</a:t>
              </a:r>
            </a:p>
            <a:p>
              <a:pPr algn="ctr" eaLnBrk="0" hangingPunct="0"/>
              <a:r>
                <a:rPr kumimoji="0" lang="zh-CN" altLang="en-US" sz="1800">
                  <a:solidFill>
                    <a:srgbClr val="000099"/>
                  </a:solidFill>
                  <a:latin typeface="华文新魏" panose="02010800040101010101" pitchFamily="2" charset="-122"/>
                  <a:ea typeface="华文新魏" panose="02010800040101010101" pitchFamily="2" charset="-122"/>
                </a:rPr>
                <a:t>磁盘</a:t>
              </a:r>
            </a:p>
          </p:txBody>
        </p:sp>
      </p:grpSp>
    </p:spTree>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FA08DD0-6732-40D0-AF12-9425F872EA2B}"/>
              </a:ext>
            </a:extLst>
          </p:cNvPr>
          <p:cNvSpPr>
            <a:spLocks noGrp="1" noChangeArrowheads="1"/>
          </p:cNvSpPr>
          <p:nvPr>
            <p:ph type="title"/>
          </p:nvPr>
        </p:nvSpPr>
        <p:spPr>
          <a:xfrm>
            <a:off x="685800" y="1524000"/>
            <a:ext cx="7772400" cy="1143000"/>
          </a:xfrm>
        </p:spPr>
        <p:txBody>
          <a:bodyPr/>
          <a:lstStyle/>
          <a:p>
            <a:r>
              <a:rPr lang="en-US" altLang="zh-CN" sz="4800">
                <a:latin typeface="华文新魏" panose="02010800040101010101" pitchFamily="2" charset="-122"/>
                <a:ea typeface="华文新魏" panose="02010800040101010101" pitchFamily="2" charset="-122"/>
              </a:rPr>
              <a:t>NTFS</a:t>
            </a:r>
            <a:r>
              <a:rPr lang="zh-CN" altLang="en-US" sz="4800">
                <a:latin typeface="华文新魏" panose="02010800040101010101" pitchFamily="2" charset="-122"/>
                <a:ea typeface="华文新魏" panose="02010800040101010101" pitchFamily="2" charset="-122"/>
              </a:rPr>
              <a:t>的实现层次</a:t>
            </a:r>
            <a:r>
              <a:rPr lang="en-US" altLang="zh-CN" sz="4800">
                <a:latin typeface="华文新魏" panose="02010800040101010101" pitchFamily="2" charset="-122"/>
                <a:ea typeface="华文新魏" panose="02010800040101010101" pitchFamily="2" charset="-122"/>
              </a:rPr>
              <a:t>(3)</a:t>
            </a:r>
            <a:br>
              <a:rPr lang="en-US" altLang="zh-CN" sz="4800">
                <a:latin typeface="华文新魏" panose="02010800040101010101" pitchFamily="2" charset="-122"/>
                <a:ea typeface="华文新魏" panose="02010800040101010101" pitchFamily="2" charset="-122"/>
              </a:rPr>
            </a:br>
            <a:r>
              <a:rPr lang="en-US" altLang="zh-CN" sz="3600">
                <a:latin typeface="华文新魏" panose="02010800040101010101" pitchFamily="2" charset="-122"/>
                <a:ea typeface="华文新魏" panose="02010800040101010101" pitchFamily="2" charset="-122"/>
              </a:rPr>
              <a:t>NTFS</a:t>
            </a:r>
            <a:r>
              <a:rPr lang="zh-CN" altLang="en-US" sz="3600">
                <a:latin typeface="华文新魏" panose="02010800040101010101" pitchFamily="2" charset="-122"/>
                <a:ea typeface="华文新魏" panose="02010800040101010101" pitchFamily="2" charset="-122"/>
              </a:rPr>
              <a:t>及其相关组件</a:t>
            </a:r>
            <a:r>
              <a:rPr lang="en-US" altLang="zh-CN" sz="3600">
                <a:latin typeface="华文新魏" panose="02010800040101010101" pitchFamily="2" charset="-122"/>
                <a:ea typeface="华文新魏" panose="02010800040101010101" pitchFamily="2" charset="-122"/>
              </a:rPr>
              <a:t>(2)</a:t>
            </a:r>
            <a:r>
              <a:rPr lang="en-US" altLang="zh-CN">
                <a:latin typeface="华文新魏" panose="02010800040101010101" pitchFamily="2" charset="-122"/>
                <a:ea typeface="华文新魏" panose="02010800040101010101" pitchFamily="2" charset="-122"/>
              </a:rPr>
              <a:t> </a:t>
            </a:r>
            <a:br>
              <a:rPr lang="en-US" altLang="zh-CN">
                <a:latin typeface="华文新魏" panose="02010800040101010101" pitchFamily="2" charset="-122"/>
                <a:ea typeface="华文新魏" panose="02010800040101010101" pitchFamily="2" charset="-122"/>
              </a:rPr>
            </a:br>
            <a:br>
              <a:rPr lang="en-US" altLang="zh-CN">
                <a:latin typeface="华文新魏" panose="02010800040101010101" pitchFamily="2" charset="-122"/>
                <a:ea typeface="华文新魏" panose="02010800040101010101" pitchFamily="2" charset="-122"/>
              </a:rPr>
            </a:br>
            <a:r>
              <a:rPr lang="en-US" altLang="zh-CN">
                <a:latin typeface="华文新魏" panose="02010800040101010101" pitchFamily="2" charset="-122"/>
                <a:ea typeface="华文新魏" panose="02010800040101010101" pitchFamily="2" charset="-122"/>
              </a:rPr>
              <a:t>  </a:t>
            </a:r>
            <a:br>
              <a:rPr lang="en-US" altLang="zh-CN">
                <a:latin typeface="华文新魏" panose="02010800040101010101" pitchFamily="2" charset="-122"/>
                <a:ea typeface="华文新魏" panose="02010800040101010101" pitchFamily="2" charset="-122"/>
              </a:rPr>
            </a:br>
            <a:endParaRPr lang="en-US" altLang="zh-CN">
              <a:latin typeface="华文新魏" panose="02010800040101010101" pitchFamily="2" charset="-122"/>
              <a:ea typeface="华文新魏" panose="02010800040101010101" pitchFamily="2" charset="-122"/>
            </a:endParaRPr>
          </a:p>
        </p:txBody>
      </p:sp>
      <p:sp>
        <p:nvSpPr>
          <p:cNvPr id="11267" name="Rectangle 3">
            <a:extLst>
              <a:ext uri="{FF2B5EF4-FFF2-40B4-BE49-F238E27FC236}">
                <a16:creationId xmlns:a16="http://schemas.microsoft.com/office/drawing/2014/main" id="{282C0A4B-E702-4AE6-9A2A-DBA010E46251}"/>
              </a:ext>
            </a:extLst>
          </p:cNvPr>
          <p:cNvSpPr>
            <a:spLocks noGrp="1" noChangeArrowheads="1"/>
          </p:cNvSpPr>
          <p:nvPr>
            <p:ph type="body" idx="1"/>
          </p:nvPr>
        </p:nvSpPr>
        <p:spPr>
          <a:xfrm>
            <a:off x="762000" y="1752600"/>
            <a:ext cx="8382000" cy="5105400"/>
          </a:xfrm>
        </p:spPr>
        <p:txBody>
          <a:bodyPr/>
          <a:lstStyle/>
          <a:p>
            <a:pPr algn="just">
              <a:lnSpc>
                <a:spcPct val="90000"/>
              </a:lnSpc>
            </a:pPr>
            <a:r>
              <a:rPr lang="zh-CN" altLang="en-US">
                <a:latin typeface="华文新魏" panose="02010800040101010101" pitchFamily="2" charset="-122"/>
                <a:ea typeface="华文新魏" panose="02010800040101010101" pitchFamily="2" charset="-122"/>
              </a:rPr>
              <a:t>日志文件服务</a:t>
            </a:r>
            <a:r>
              <a:rPr lang="en-US" altLang="zh-CN">
                <a:latin typeface="华文新魏" panose="02010800040101010101" pitchFamily="2" charset="-122"/>
                <a:ea typeface="华文新魏" panose="02010800040101010101" pitchFamily="2" charset="-122"/>
              </a:rPr>
              <a:t>(LFS)</a:t>
            </a:r>
            <a:r>
              <a:rPr lang="zh-CN" altLang="en-US">
                <a:latin typeface="华文新魏" panose="02010800040101010101" pitchFamily="2" charset="-122"/>
                <a:ea typeface="华文新魏" panose="02010800040101010101" pitchFamily="2" charset="-122"/>
              </a:rPr>
              <a:t>是为维护磁盘写入的日志而提供服务的</a:t>
            </a:r>
            <a:r>
              <a:rPr lang="en-US" altLang="zh-CN">
                <a:latin typeface="华文新魏" panose="02010800040101010101" pitchFamily="2" charset="-122"/>
                <a:ea typeface="华文新魏" panose="02010800040101010101" pitchFamily="2" charset="-122"/>
              </a:rPr>
              <a:t>NTFS</a:t>
            </a:r>
            <a:r>
              <a:rPr lang="zh-CN" altLang="en-US">
                <a:latin typeface="华文新魏" panose="02010800040101010101" pitchFamily="2" charset="-122"/>
                <a:ea typeface="华文新魏" panose="02010800040101010101" pitchFamily="2" charset="-122"/>
              </a:rPr>
              <a:t>的部分。系统失败时恢复</a:t>
            </a:r>
            <a:r>
              <a:rPr lang="en-US" altLang="zh-CN">
                <a:latin typeface="华文新魏" panose="02010800040101010101" pitchFamily="2" charset="-122"/>
                <a:ea typeface="华文新魏" panose="02010800040101010101" pitchFamily="2" charset="-122"/>
              </a:rPr>
              <a:t>NTFS</a:t>
            </a:r>
            <a:r>
              <a:rPr lang="zh-CN" altLang="en-US">
                <a:latin typeface="华文新魏" panose="02010800040101010101" pitchFamily="2" charset="-122"/>
                <a:ea typeface="华文新魏" panose="02010800040101010101" pitchFamily="2" charset="-122"/>
              </a:rPr>
              <a:t>的己格式化卷。</a:t>
            </a:r>
          </a:p>
          <a:p>
            <a:pPr>
              <a:lnSpc>
                <a:spcPct val="90000"/>
              </a:lnSpc>
            </a:pPr>
            <a:r>
              <a:rPr lang="zh-CN" altLang="en-US">
                <a:latin typeface="华文新魏" panose="02010800040101010101" pitchFamily="2" charset="-122"/>
                <a:ea typeface="华文新魏" panose="02010800040101010101" pitchFamily="2" charset="-122"/>
              </a:rPr>
              <a:t>高速缓存管理器是执行体组件，为</a:t>
            </a:r>
            <a:r>
              <a:rPr lang="en-US" altLang="zh-CN">
                <a:latin typeface="华文新魏" panose="02010800040101010101" pitchFamily="2" charset="-122"/>
                <a:ea typeface="华文新魏" panose="02010800040101010101" pitchFamily="2" charset="-122"/>
              </a:rPr>
              <a:t>NTFS</a:t>
            </a:r>
            <a:r>
              <a:rPr lang="zh-CN" altLang="en-US">
                <a:latin typeface="华文新魏" panose="02010800040101010101" pitchFamily="2" charset="-122"/>
                <a:ea typeface="华文新魏" panose="02010800040101010101" pitchFamily="2" charset="-122"/>
              </a:rPr>
              <a:t>以及其他文件系统驱动程序提供高速缓存服务。 </a:t>
            </a:r>
          </a:p>
          <a:p>
            <a:pPr>
              <a:lnSpc>
                <a:spcPct val="90000"/>
              </a:lnSpc>
            </a:pPr>
            <a:r>
              <a:rPr lang="zh-CN" altLang="en-US">
                <a:latin typeface="华文新魏" panose="02010800040101010101" pitchFamily="2" charset="-122"/>
                <a:ea typeface="华文新魏" panose="02010800040101010101" pitchFamily="2" charset="-122"/>
              </a:rPr>
              <a:t>虚拟主存管理器让所有文件系统通过把高速缓存文件映射到虚拟主存，然后访问虚拟主存来访问它们。</a:t>
            </a:r>
          </a:p>
          <a:p>
            <a:pPr>
              <a:lnSpc>
                <a:spcPct val="90000"/>
              </a:lnSpc>
            </a:pPr>
            <a:r>
              <a:rPr lang="zh-CN" altLang="en-US">
                <a:latin typeface="华文新魏" panose="02010800040101010101" pitchFamily="2" charset="-122"/>
                <a:ea typeface="华文新魏" panose="02010800040101010101" pitchFamily="2" charset="-122"/>
              </a:rPr>
              <a:t>高速缓存管理器提供了一个特定的文件系统接口。</a:t>
            </a:r>
          </a:p>
          <a:p>
            <a:pPr>
              <a:lnSpc>
                <a:spcPct val="90000"/>
              </a:lnSpc>
            </a:pPr>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checke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627767C-2A60-4E71-A442-272A66A4FEE8}"/>
              </a:ext>
            </a:extLst>
          </p:cNvPr>
          <p:cNvSpPr>
            <a:spLocks noGrp="1" noChangeArrowheads="1"/>
          </p:cNvSpPr>
          <p:nvPr>
            <p:ph type="title"/>
          </p:nvPr>
        </p:nvSpPr>
        <p:spPr>
          <a:xfrm>
            <a:off x="762000" y="609600"/>
            <a:ext cx="7772400" cy="1143000"/>
          </a:xfrm>
        </p:spPr>
        <p:txBody>
          <a:bodyPr/>
          <a:lstStyle/>
          <a:p>
            <a:r>
              <a:rPr lang="en-US" altLang="zh-CN" sz="4800">
                <a:latin typeface="华文新魏" panose="02010800040101010101" pitchFamily="2" charset="-122"/>
                <a:ea typeface="华文新魏" panose="02010800040101010101" pitchFamily="2" charset="-122"/>
              </a:rPr>
              <a:t>NTFS</a:t>
            </a:r>
            <a:r>
              <a:rPr lang="zh-CN" altLang="en-US" sz="4800">
                <a:latin typeface="华文新魏" panose="02010800040101010101" pitchFamily="2" charset="-122"/>
                <a:ea typeface="华文新魏" panose="02010800040101010101" pitchFamily="2" charset="-122"/>
              </a:rPr>
              <a:t>数据结构</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13315" name="Rectangle 3">
            <a:extLst>
              <a:ext uri="{FF2B5EF4-FFF2-40B4-BE49-F238E27FC236}">
                <a16:creationId xmlns:a16="http://schemas.microsoft.com/office/drawing/2014/main" id="{61FAD989-705C-4E78-B87E-91FC33FCCA46}"/>
              </a:ext>
            </a:extLst>
          </p:cNvPr>
          <p:cNvSpPr>
            <a:spLocks noGrp="1" noChangeArrowheads="1"/>
          </p:cNvSpPr>
          <p:nvPr>
            <p:ph type="body" idx="1"/>
          </p:nvPr>
        </p:nvSpPr>
        <p:spPr/>
        <p:txBody>
          <a:bodyPr/>
          <a:lstStyle/>
          <a:p>
            <a:pPr>
              <a:buFontTx/>
              <a:buNone/>
            </a:pPr>
            <a:r>
              <a:rPr lang="en-US" altLang="zh-CN">
                <a:latin typeface="华文新魏" panose="02010800040101010101" pitchFamily="2" charset="-122"/>
                <a:ea typeface="华文新魏" panose="02010800040101010101" pitchFamily="2" charset="-122"/>
              </a:rPr>
              <a:t>  </a:t>
            </a:r>
          </a:p>
        </p:txBody>
      </p:sp>
      <p:grpSp>
        <p:nvGrpSpPr>
          <p:cNvPr id="13360" name="Group 48">
            <a:extLst>
              <a:ext uri="{FF2B5EF4-FFF2-40B4-BE49-F238E27FC236}">
                <a16:creationId xmlns:a16="http://schemas.microsoft.com/office/drawing/2014/main" id="{A22C6B97-4732-4F91-A14A-8FA42C584B53}"/>
              </a:ext>
            </a:extLst>
          </p:cNvPr>
          <p:cNvGrpSpPr>
            <a:grpSpLocks/>
          </p:cNvGrpSpPr>
          <p:nvPr/>
        </p:nvGrpSpPr>
        <p:grpSpPr bwMode="auto">
          <a:xfrm>
            <a:off x="838200" y="1371600"/>
            <a:ext cx="7162800" cy="4495800"/>
            <a:chOff x="528" y="864"/>
            <a:chExt cx="4512" cy="2832"/>
          </a:xfrm>
        </p:grpSpPr>
        <p:sp>
          <p:nvSpPr>
            <p:cNvPr id="13318" name="Text Box 6">
              <a:extLst>
                <a:ext uri="{FF2B5EF4-FFF2-40B4-BE49-F238E27FC236}">
                  <a16:creationId xmlns:a16="http://schemas.microsoft.com/office/drawing/2014/main" id="{FD2D7CD2-4B6A-4A06-B55E-1A0A71B028C1}"/>
                </a:ext>
              </a:extLst>
            </p:cNvPr>
            <p:cNvSpPr txBox="1">
              <a:spLocks noChangeArrowheads="1"/>
            </p:cNvSpPr>
            <p:nvPr/>
          </p:nvSpPr>
          <p:spPr bwMode="auto">
            <a:xfrm>
              <a:off x="528" y="864"/>
              <a:ext cx="1905" cy="2832"/>
            </a:xfrm>
            <a:prstGeom prst="rect">
              <a:avLst/>
            </a:prstGeom>
            <a:solidFill>
              <a:srgbClr val="FFCC66"/>
            </a:solidFill>
            <a:ln w="9525">
              <a:solidFill>
                <a:srgbClr val="000000"/>
              </a:solidFill>
              <a:miter lim="800000"/>
              <a:headEnd/>
              <a:tailEnd/>
            </a:ln>
          </p:spPr>
          <p:txBody>
            <a:bodyPr/>
            <a:lstStyle/>
            <a:p>
              <a:pPr algn="ctr" eaLnBrk="0" hangingPunct="0"/>
              <a:r>
                <a:rPr kumimoji="0" lang="zh-CN" altLang="en-US" sz="2000">
                  <a:solidFill>
                    <a:srgbClr val="000099"/>
                  </a:solidFill>
                  <a:latin typeface="华文新魏" panose="02010800040101010101" pitchFamily="2" charset="-122"/>
                  <a:ea typeface="华文新魏" panose="02010800040101010101" pitchFamily="2" charset="-122"/>
                </a:rPr>
                <a:t>对象管理器数据结构</a:t>
              </a:r>
            </a:p>
          </p:txBody>
        </p:sp>
        <p:sp>
          <p:nvSpPr>
            <p:cNvPr id="13320" name="Text Box 8">
              <a:extLst>
                <a:ext uri="{FF2B5EF4-FFF2-40B4-BE49-F238E27FC236}">
                  <a16:creationId xmlns:a16="http://schemas.microsoft.com/office/drawing/2014/main" id="{78FF9386-CC84-449F-8AFC-9041308EC687}"/>
                </a:ext>
              </a:extLst>
            </p:cNvPr>
            <p:cNvSpPr txBox="1">
              <a:spLocks noChangeArrowheads="1"/>
            </p:cNvSpPr>
            <p:nvPr/>
          </p:nvSpPr>
          <p:spPr bwMode="auto">
            <a:xfrm>
              <a:off x="1028" y="1488"/>
              <a:ext cx="556"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p>
              <a:pPr algn="ctr" eaLnBrk="0" hangingPunct="0"/>
              <a:r>
                <a:rPr kumimoji="0" lang="zh-CN" altLang="en-US" sz="1800">
                  <a:solidFill>
                    <a:srgbClr val="000099"/>
                  </a:solidFill>
                  <a:latin typeface="华文新魏" panose="02010800040101010101" pitchFamily="2" charset="-122"/>
                  <a:ea typeface="华文新魏" panose="02010800040101010101" pitchFamily="2" charset="-122"/>
                </a:rPr>
                <a:t>句柄表</a:t>
              </a:r>
            </a:p>
          </p:txBody>
        </p:sp>
        <p:sp>
          <p:nvSpPr>
            <p:cNvPr id="13321" name="Text Box 9">
              <a:extLst>
                <a:ext uri="{FF2B5EF4-FFF2-40B4-BE49-F238E27FC236}">
                  <a16:creationId xmlns:a16="http://schemas.microsoft.com/office/drawing/2014/main" id="{C3E109B1-414A-4605-83AD-B7485A53864D}"/>
                </a:ext>
              </a:extLst>
            </p:cNvPr>
            <p:cNvSpPr txBox="1">
              <a:spLocks noChangeArrowheads="1"/>
            </p:cNvSpPr>
            <p:nvPr/>
          </p:nvSpPr>
          <p:spPr bwMode="auto">
            <a:xfrm>
              <a:off x="1030" y="1765"/>
              <a:ext cx="501" cy="258"/>
            </a:xfrm>
            <a:prstGeom prst="rect">
              <a:avLst/>
            </a:prstGeom>
            <a:solidFill>
              <a:schemeClr val="accent1"/>
            </a:solidFill>
            <a:ln w="9525">
              <a:solidFill>
                <a:srgbClr val="000000"/>
              </a:solidFill>
              <a:miter lim="800000"/>
              <a:headEnd/>
              <a:tailEnd/>
            </a:ln>
          </p:spPr>
          <p:txBody>
            <a:bodyPr tIns="0" bIns="0"/>
            <a:lstStyle/>
            <a:p>
              <a:pPr algn="ctr" eaLnBrk="0" hangingPunct="0"/>
              <a:endParaRPr kumimoji="0" lang="en-US" altLang="en-US" sz="900">
                <a:solidFill>
                  <a:srgbClr val="000099"/>
                </a:solidFill>
                <a:latin typeface="华文新魏" panose="02010800040101010101" pitchFamily="2" charset="-122"/>
                <a:ea typeface="华文新魏" panose="02010800040101010101" pitchFamily="2" charset="-122"/>
              </a:endParaRPr>
            </a:p>
          </p:txBody>
        </p:sp>
        <p:sp>
          <p:nvSpPr>
            <p:cNvPr id="13322" name="Text Box 10">
              <a:extLst>
                <a:ext uri="{FF2B5EF4-FFF2-40B4-BE49-F238E27FC236}">
                  <a16:creationId xmlns:a16="http://schemas.microsoft.com/office/drawing/2014/main" id="{E4F967E2-9CA8-4FCA-9659-0D155EC08C4A}"/>
                </a:ext>
              </a:extLst>
            </p:cNvPr>
            <p:cNvSpPr txBox="1">
              <a:spLocks noChangeArrowheads="1"/>
            </p:cNvSpPr>
            <p:nvPr/>
          </p:nvSpPr>
          <p:spPr bwMode="auto">
            <a:xfrm>
              <a:off x="1030" y="2023"/>
              <a:ext cx="501" cy="257"/>
            </a:xfrm>
            <a:prstGeom prst="rect">
              <a:avLst/>
            </a:prstGeom>
            <a:solidFill>
              <a:schemeClr val="accent1"/>
            </a:solidFill>
            <a:ln w="9525">
              <a:solidFill>
                <a:srgbClr val="000000"/>
              </a:solidFill>
              <a:miter lim="800000"/>
              <a:headEnd/>
              <a:tailEnd/>
            </a:ln>
          </p:spPr>
          <p:txBody>
            <a:bodyPr tIns="0" bIns="0"/>
            <a:lstStyle/>
            <a:p>
              <a:pPr algn="ctr" eaLnBrk="0" hangingPunct="0"/>
              <a:endParaRPr kumimoji="0" lang="en-US" altLang="en-US" sz="900">
                <a:solidFill>
                  <a:srgbClr val="000099"/>
                </a:solidFill>
                <a:latin typeface="华文新魏" panose="02010800040101010101" pitchFamily="2" charset="-122"/>
                <a:ea typeface="华文新魏" panose="02010800040101010101" pitchFamily="2" charset="-122"/>
              </a:endParaRPr>
            </a:p>
          </p:txBody>
        </p:sp>
        <p:sp>
          <p:nvSpPr>
            <p:cNvPr id="13323" name="Text Box 11">
              <a:extLst>
                <a:ext uri="{FF2B5EF4-FFF2-40B4-BE49-F238E27FC236}">
                  <a16:creationId xmlns:a16="http://schemas.microsoft.com/office/drawing/2014/main" id="{3CDB0573-6EA6-4EF0-88C8-B0E08C47EED3}"/>
                </a:ext>
              </a:extLst>
            </p:cNvPr>
            <p:cNvSpPr txBox="1">
              <a:spLocks noChangeArrowheads="1"/>
            </p:cNvSpPr>
            <p:nvPr/>
          </p:nvSpPr>
          <p:spPr bwMode="auto">
            <a:xfrm>
              <a:off x="1030" y="2280"/>
              <a:ext cx="501" cy="257"/>
            </a:xfrm>
            <a:prstGeom prst="rect">
              <a:avLst/>
            </a:prstGeom>
            <a:solidFill>
              <a:schemeClr val="accent1"/>
            </a:solidFill>
            <a:ln w="9525">
              <a:solidFill>
                <a:srgbClr val="000000"/>
              </a:solidFill>
              <a:miter lim="800000"/>
              <a:headEnd/>
              <a:tailEnd/>
            </a:ln>
          </p:spPr>
          <p:txBody>
            <a:bodyPr tIns="0" bIns="0"/>
            <a:lstStyle/>
            <a:p>
              <a:pPr algn="ctr" eaLnBrk="0" hangingPunct="0"/>
              <a:endParaRPr kumimoji="0" lang="en-US" altLang="en-US" sz="900">
                <a:solidFill>
                  <a:srgbClr val="000099"/>
                </a:solidFill>
                <a:latin typeface="华文新魏" panose="02010800040101010101" pitchFamily="2" charset="-122"/>
                <a:ea typeface="华文新魏" panose="02010800040101010101" pitchFamily="2" charset="-122"/>
              </a:endParaRPr>
            </a:p>
          </p:txBody>
        </p:sp>
        <p:sp>
          <p:nvSpPr>
            <p:cNvPr id="13324" name="Text Box 12">
              <a:extLst>
                <a:ext uri="{FF2B5EF4-FFF2-40B4-BE49-F238E27FC236}">
                  <a16:creationId xmlns:a16="http://schemas.microsoft.com/office/drawing/2014/main" id="{4966E86B-0141-42C2-8F5A-CA16641B9DED}"/>
                </a:ext>
              </a:extLst>
            </p:cNvPr>
            <p:cNvSpPr txBox="1">
              <a:spLocks noChangeArrowheads="1"/>
            </p:cNvSpPr>
            <p:nvPr/>
          </p:nvSpPr>
          <p:spPr bwMode="auto">
            <a:xfrm>
              <a:off x="1030" y="2537"/>
              <a:ext cx="501" cy="258"/>
            </a:xfrm>
            <a:prstGeom prst="rect">
              <a:avLst/>
            </a:prstGeom>
            <a:solidFill>
              <a:schemeClr val="accent1"/>
            </a:solidFill>
            <a:ln w="9525">
              <a:solidFill>
                <a:srgbClr val="000000"/>
              </a:solidFill>
              <a:miter lim="800000"/>
              <a:headEnd/>
              <a:tailEnd/>
            </a:ln>
          </p:spPr>
          <p:txBody>
            <a:bodyPr tIns="0" bIns="0"/>
            <a:lstStyle/>
            <a:p>
              <a:pPr algn="ctr" eaLnBrk="0" hangingPunct="0"/>
              <a:endParaRPr kumimoji="0" lang="en-US" altLang="en-US" sz="900">
                <a:solidFill>
                  <a:srgbClr val="000099"/>
                </a:solidFill>
                <a:latin typeface="华文新魏" panose="02010800040101010101" pitchFamily="2" charset="-122"/>
                <a:ea typeface="华文新魏" panose="02010800040101010101" pitchFamily="2" charset="-122"/>
              </a:endParaRPr>
            </a:p>
          </p:txBody>
        </p:sp>
        <p:sp>
          <p:nvSpPr>
            <p:cNvPr id="13325" name="Text Box 13">
              <a:extLst>
                <a:ext uri="{FF2B5EF4-FFF2-40B4-BE49-F238E27FC236}">
                  <a16:creationId xmlns:a16="http://schemas.microsoft.com/office/drawing/2014/main" id="{959A1301-4937-4F93-9E59-A2F2C3D2A07C}"/>
                </a:ext>
              </a:extLst>
            </p:cNvPr>
            <p:cNvSpPr txBox="1">
              <a:spLocks noChangeArrowheads="1"/>
            </p:cNvSpPr>
            <p:nvPr/>
          </p:nvSpPr>
          <p:spPr bwMode="auto">
            <a:xfrm>
              <a:off x="1030" y="2795"/>
              <a:ext cx="501" cy="257"/>
            </a:xfrm>
            <a:prstGeom prst="rect">
              <a:avLst/>
            </a:prstGeom>
            <a:solidFill>
              <a:schemeClr val="accent1"/>
            </a:solidFill>
            <a:ln w="9525">
              <a:solidFill>
                <a:srgbClr val="000000"/>
              </a:solidFill>
              <a:miter lim="800000"/>
              <a:headEnd/>
              <a:tailEnd/>
            </a:ln>
          </p:spPr>
          <p:txBody>
            <a:bodyPr tIns="0" bIns="0"/>
            <a:lstStyle/>
            <a:p>
              <a:pPr algn="ctr" eaLnBrk="0" hangingPunct="0"/>
              <a:endParaRPr kumimoji="0" lang="en-US" altLang="en-US" sz="900">
                <a:solidFill>
                  <a:srgbClr val="000099"/>
                </a:solidFill>
                <a:latin typeface="华文新魏" panose="02010800040101010101" pitchFamily="2" charset="-122"/>
                <a:ea typeface="华文新魏" panose="02010800040101010101" pitchFamily="2" charset="-122"/>
              </a:endParaRPr>
            </a:p>
          </p:txBody>
        </p:sp>
        <p:sp>
          <p:nvSpPr>
            <p:cNvPr id="13326" name="Line 14">
              <a:extLst>
                <a:ext uri="{FF2B5EF4-FFF2-40B4-BE49-F238E27FC236}">
                  <a16:creationId xmlns:a16="http://schemas.microsoft.com/office/drawing/2014/main" id="{E10454C9-FC19-489B-8AFD-6B7B59D6BC7F}"/>
                </a:ext>
              </a:extLst>
            </p:cNvPr>
            <p:cNvSpPr>
              <a:spLocks noChangeShapeType="1"/>
            </p:cNvSpPr>
            <p:nvPr/>
          </p:nvSpPr>
          <p:spPr bwMode="auto">
            <a:xfrm>
              <a:off x="1532" y="2409"/>
              <a:ext cx="16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8" name="Text Box 16">
              <a:extLst>
                <a:ext uri="{FF2B5EF4-FFF2-40B4-BE49-F238E27FC236}">
                  <a16:creationId xmlns:a16="http://schemas.microsoft.com/office/drawing/2014/main" id="{EB06D66D-45C5-41B7-8AC6-B38BBA388D7E}"/>
                </a:ext>
              </a:extLst>
            </p:cNvPr>
            <p:cNvSpPr txBox="1">
              <a:spLocks noChangeArrowheads="1"/>
            </p:cNvSpPr>
            <p:nvPr/>
          </p:nvSpPr>
          <p:spPr bwMode="auto">
            <a:xfrm>
              <a:off x="561" y="1250"/>
              <a:ext cx="502" cy="25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p>
              <a:pPr algn="ctr" eaLnBrk="0" hangingPunct="0"/>
              <a:r>
                <a:rPr kumimoji="0" lang="zh-CN" altLang="en-US" sz="1800">
                  <a:solidFill>
                    <a:srgbClr val="000099"/>
                  </a:solidFill>
                  <a:latin typeface="华文新魏" panose="02010800040101010101" pitchFamily="2" charset="-122"/>
                  <a:ea typeface="华文新魏" panose="02010800040101010101" pitchFamily="2" charset="-122"/>
                </a:rPr>
                <a:t>进程</a:t>
              </a:r>
            </a:p>
          </p:txBody>
        </p:sp>
        <p:sp>
          <p:nvSpPr>
            <p:cNvPr id="13329" name="Oval 17">
              <a:extLst>
                <a:ext uri="{FF2B5EF4-FFF2-40B4-BE49-F238E27FC236}">
                  <a16:creationId xmlns:a16="http://schemas.microsoft.com/office/drawing/2014/main" id="{BC1C8F1A-62BB-4CE8-8F8E-B8730A5D758B}"/>
                </a:ext>
              </a:extLst>
            </p:cNvPr>
            <p:cNvSpPr>
              <a:spLocks noChangeArrowheads="1"/>
            </p:cNvSpPr>
            <p:nvPr/>
          </p:nvSpPr>
          <p:spPr bwMode="auto">
            <a:xfrm>
              <a:off x="561" y="1225"/>
              <a:ext cx="502" cy="258"/>
            </a:xfrm>
            <a:prstGeom prst="ellipse">
              <a:avLst/>
            </a:prstGeom>
            <a:solidFill>
              <a:schemeClr val="accent1"/>
            </a:solidFill>
            <a:ln w="9525">
              <a:solidFill>
                <a:srgbClr val="000000"/>
              </a:solidFill>
              <a:round/>
              <a:headEnd/>
              <a:tailEnd/>
            </a:ln>
          </p:spPr>
          <p:txBody>
            <a:bodyPr/>
            <a:lstStyle/>
            <a:p>
              <a:endParaRPr lang="en-US"/>
            </a:p>
          </p:txBody>
        </p:sp>
        <p:sp>
          <p:nvSpPr>
            <p:cNvPr id="13331" name="Text Box 19">
              <a:extLst>
                <a:ext uri="{FF2B5EF4-FFF2-40B4-BE49-F238E27FC236}">
                  <a16:creationId xmlns:a16="http://schemas.microsoft.com/office/drawing/2014/main" id="{B010ADD7-67E5-42B7-9897-239B8BFEA6EB}"/>
                </a:ext>
              </a:extLst>
            </p:cNvPr>
            <p:cNvSpPr txBox="1">
              <a:spLocks noChangeArrowheads="1"/>
            </p:cNvSpPr>
            <p:nvPr/>
          </p:nvSpPr>
          <p:spPr bwMode="auto">
            <a:xfrm>
              <a:off x="1714" y="2293"/>
              <a:ext cx="602" cy="25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p>
              <a:pPr algn="ctr" eaLnBrk="0" hangingPunct="0"/>
              <a:r>
                <a:rPr kumimoji="0" lang="zh-CN" altLang="en-US" sz="1400">
                  <a:solidFill>
                    <a:srgbClr val="000099"/>
                  </a:solidFill>
                  <a:latin typeface="华文新魏" panose="02010800040101010101" pitchFamily="2" charset="-122"/>
                  <a:ea typeface="华文新魏" panose="02010800040101010101" pitchFamily="2" charset="-122"/>
                </a:rPr>
                <a:t>文件对象</a:t>
              </a:r>
            </a:p>
          </p:txBody>
        </p:sp>
        <p:sp>
          <p:nvSpPr>
            <p:cNvPr id="13332" name="Oval 20">
              <a:extLst>
                <a:ext uri="{FF2B5EF4-FFF2-40B4-BE49-F238E27FC236}">
                  <a16:creationId xmlns:a16="http://schemas.microsoft.com/office/drawing/2014/main" id="{AE96BA50-30D0-4E2F-B0DE-EE1F152E4B0B}"/>
                </a:ext>
              </a:extLst>
            </p:cNvPr>
            <p:cNvSpPr>
              <a:spLocks noChangeArrowheads="1"/>
            </p:cNvSpPr>
            <p:nvPr/>
          </p:nvSpPr>
          <p:spPr bwMode="auto">
            <a:xfrm>
              <a:off x="1714" y="2268"/>
              <a:ext cx="602" cy="257"/>
            </a:xfrm>
            <a:prstGeom prst="ellipse">
              <a:avLst/>
            </a:prstGeom>
            <a:solidFill>
              <a:schemeClr val="accent1"/>
            </a:solidFill>
            <a:ln w="9525">
              <a:solidFill>
                <a:srgbClr val="000000"/>
              </a:solidFill>
              <a:round/>
              <a:headEnd/>
              <a:tailEnd/>
            </a:ln>
          </p:spPr>
          <p:txBody>
            <a:bodyPr/>
            <a:lstStyle/>
            <a:p>
              <a:endParaRPr lang="en-US"/>
            </a:p>
          </p:txBody>
        </p:sp>
        <p:sp>
          <p:nvSpPr>
            <p:cNvPr id="13333" name="Line 21">
              <a:extLst>
                <a:ext uri="{FF2B5EF4-FFF2-40B4-BE49-F238E27FC236}">
                  <a16:creationId xmlns:a16="http://schemas.microsoft.com/office/drawing/2014/main" id="{76917266-AA19-4A69-8101-4EA5B795C02B}"/>
                </a:ext>
              </a:extLst>
            </p:cNvPr>
            <p:cNvSpPr>
              <a:spLocks noChangeShapeType="1"/>
            </p:cNvSpPr>
            <p:nvPr/>
          </p:nvSpPr>
          <p:spPr bwMode="auto">
            <a:xfrm>
              <a:off x="829" y="1508"/>
              <a:ext cx="0" cy="3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4" name="Line 22">
              <a:extLst>
                <a:ext uri="{FF2B5EF4-FFF2-40B4-BE49-F238E27FC236}">
                  <a16:creationId xmlns:a16="http://schemas.microsoft.com/office/drawing/2014/main" id="{3514CB46-003A-4C89-9E2B-F2F540A586FD}"/>
                </a:ext>
              </a:extLst>
            </p:cNvPr>
            <p:cNvSpPr>
              <a:spLocks noChangeShapeType="1"/>
            </p:cNvSpPr>
            <p:nvPr/>
          </p:nvSpPr>
          <p:spPr bwMode="auto">
            <a:xfrm>
              <a:off x="829" y="1894"/>
              <a:ext cx="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6" name="Text Box 24">
              <a:extLst>
                <a:ext uri="{FF2B5EF4-FFF2-40B4-BE49-F238E27FC236}">
                  <a16:creationId xmlns:a16="http://schemas.microsoft.com/office/drawing/2014/main" id="{554146C6-77FE-4C5B-9BD4-5C68EDB0F1F1}"/>
                </a:ext>
              </a:extLst>
            </p:cNvPr>
            <p:cNvSpPr txBox="1">
              <a:spLocks noChangeArrowheads="1"/>
            </p:cNvSpPr>
            <p:nvPr/>
          </p:nvSpPr>
          <p:spPr bwMode="auto">
            <a:xfrm>
              <a:off x="1714" y="2575"/>
              <a:ext cx="602" cy="25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p>
              <a:pPr algn="ctr" eaLnBrk="0" hangingPunct="0"/>
              <a:r>
                <a:rPr kumimoji="0" lang="zh-CN" altLang="en-US" sz="1400">
                  <a:solidFill>
                    <a:srgbClr val="000099"/>
                  </a:solidFill>
                  <a:latin typeface="华文新魏" panose="02010800040101010101" pitchFamily="2" charset="-122"/>
                  <a:ea typeface="华文新魏" panose="02010800040101010101" pitchFamily="2" charset="-122"/>
                </a:rPr>
                <a:t>文件对象</a:t>
              </a:r>
            </a:p>
          </p:txBody>
        </p:sp>
        <p:sp>
          <p:nvSpPr>
            <p:cNvPr id="13337" name="Oval 25">
              <a:extLst>
                <a:ext uri="{FF2B5EF4-FFF2-40B4-BE49-F238E27FC236}">
                  <a16:creationId xmlns:a16="http://schemas.microsoft.com/office/drawing/2014/main" id="{D215A97E-6A19-4326-BB2B-A1A9280E44D1}"/>
                </a:ext>
              </a:extLst>
            </p:cNvPr>
            <p:cNvSpPr>
              <a:spLocks noChangeArrowheads="1"/>
            </p:cNvSpPr>
            <p:nvPr/>
          </p:nvSpPr>
          <p:spPr bwMode="auto">
            <a:xfrm>
              <a:off x="1714" y="2550"/>
              <a:ext cx="602" cy="257"/>
            </a:xfrm>
            <a:prstGeom prst="ellipse">
              <a:avLst/>
            </a:prstGeom>
            <a:solidFill>
              <a:schemeClr val="accent1"/>
            </a:solidFill>
            <a:ln w="9525">
              <a:solidFill>
                <a:srgbClr val="000000"/>
              </a:solidFill>
              <a:round/>
              <a:headEnd/>
              <a:tailEnd/>
            </a:ln>
          </p:spPr>
          <p:txBody>
            <a:bodyPr/>
            <a:lstStyle/>
            <a:p>
              <a:endParaRPr lang="en-US"/>
            </a:p>
          </p:txBody>
        </p:sp>
        <p:sp>
          <p:nvSpPr>
            <p:cNvPr id="13338" name="Line 26">
              <a:extLst>
                <a:ext uri="{FF2B5EF4-FFF2-40B4-BE49-F238E27FC236}">
                  <a16:creationId xmlns:a16="http://schemas.microsoft.com/office/drawing/2014/main" id="{C47725C1-445E-48EF-A53F-36D922574A3E}"/>
                </a:ext>
              </a:extLst>
            </p:cNvPr>
            <p:cNvSpPr>
              <a:spLocks noChangeShapeType="1"/>
            </p:cNvSpPr>
            <p:nvPr/>
          </p:nvSpPr>
          <p:spPr bwMode="auto">
            <a:xfrm>
              <a:off x="1531" y="2666"/>
              <a:ext cx="16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9" name="Text Box 27">
              <a:extLst>
                <a:ext uri="{FF2B5EF4-FFF2-40B4-BE49-F238E27FC236}">
                  <a16:creationId xmlns:a16="http://schemas.microsoft.com/office/drawing/2014/main" id="{4DF19B8A-A5E5-4F40-B665-FE97B522B101}"/>
                </a:ext>
              </a:extLst>
            </p:cNvPr>
            <p:cNvSpPr txBox="1">
              <a:spLocks noChangeArrowheads="1"/>
            </p:cNvSpPr>
            <p:nvPr/>
          </p:nvSpPr>
          <p:spPr bwMode="auto">
            <a:xfrm>
              <a:off x="4037" y="864"/>
              <a:ext cx="1003" cy="2832"/>
            </a:xfrm>
            <a:prstGeom prst="rect">
              <a:avLst/>
            </a:prstGeom>
            <a:solidFill>
              <a:schemeClr val="accent1"/>
            </a:solidFill>
            <a:ln w="9525">
              <a:solidFill>
                <a:srgbClr val="000000"/>
              </a:solidFill>
              <a:miter lim="800000"/>
              <a:headEnd/>
              <a:tailEnd/>
            </a:ln>
          </p:spPr>
          <p:txBody>
            <a:bodyPr/>
            <a:lstStyle/>
            <a:p>
              <a:pPr algn="ctr" eaLnBrk="0" hangingPunct="0"/>
              <a:r>
                <a:rPr kumimoji="0" lang="en-US" altLang="zh-CN" sz="2000">
                  <a:solidFill>
                    <a:srgbClr val="000099"/>
                  </a:solidFill>
                  <a:latin typeface="华文新魏" panose="02010800040101010101" pitchFamily="2" charset="-122"/>
                  <a:ea typeface="华文新魏" panose="02010800040101010101" pitchFamily="2" charset="-122"/>
                </a:rPr>
                <a:t>NTFS</a:t>
              </a:r>
              <a:r>
                <a:rPr kumimoji="0" lang="zh-CN" altLang="en-US" sz="2000">
                  <a:solidFill>
                    <a:srgbClr val="000099"/>
                  </a:solidFill>
                  <a:latin typeface="华文新魏" panose="02010800040101010101" pitchFamily="2" charset="-122"/>
                  <a:ea typeface="华文新魏" panose="02010800040101010101" pitchFamily="2" charset="-122"/>
                </a:rPr>
                <a:t>数据库</a:t>
              </a:r>
            </a:p>
            <a:p>
              <a:pPr algn="ctr" eaLnBrk="0" hangingPunct="0"/>
              <a:r>
                <a:rPr kumimoji="0" lang="zh-CN" altLang="en-US" sz="2000">
                  <a:solidFill>
                    <a:srgbClr val="000099"/>
                  </a:solidFill>
                  <a:latin typeface="华文新魏" panose="02010800040101010101" pitchFamily="2" charset="-122"/>
                  <a:ea typeface="华文新魏" panose="02010800040101010101" pitchFamily="2" charset="-122"/>
                </a:rPr>
                <a:t>（磁盘上的结构）</a:t>
              </a:r>
            </a:p>
          </p:txBody>
        </p:sp>
        <p:sp>
          <p:nvSpPr>
            <p:cNvPr id="13341" name="Text Box 29">
              <a:extLst>
                <a:ext uri="{FF2B5EF4-FFF2-40B4-BE49-F238E27FC236}">
                  <a16:creationId xmlns:a16="http://schemas.microsoft.com/office/drawing/2014/main" id="{3C0236BC-7EDE-4C5B-8F59-1F5BC84C67D5}"/>
                </a:ext>
              </a:extLst>
            </p:cNvPr>
            <p:cNvSpPr txBox="1">
              <a:spLocks noChangeArrowheads="1"/>
            </p:cNvSpPr>
            <p:nvPr/>
          </p:nvSpPr>
          <p:spPr bwMode="auto">
            <a:xfrm>
              <a:off x="4238" y="1680"/>
              <a:ext cx="601" cy="25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600">
                  <a:solidFill>
                    <a:srgbClr val="000099"/>
                  </a:solidFill>
                  <a:latin typeface="华文新魏" panose="02010800040101010101" pitchFamily="2" charset="-122"/>
                  <a:ea typeface="华文新魏" panose="02010800040101010101" pitchFamily="2" charset="-122"/>
                </a:rPr>
                <a:t>主控</a:t>
              </a:r>
            </a:p>
            <a:p>
              <a:pPr algn="ctr" eaLnBrk="0" hangingPunct="0"/>
              <a:r>
                <a:rPr kumimoji="0" lang="zh-CN" altLang="en-US" sz="1600">
                  <a:solidFill>
                    <a:srgbClr val="000099"/>
                  </a:solidFill>
                  <a:latin typeface="华文新魏" panose="02010800040101010101" pitchFamily="2" charset="-122"/>
                  <a:ea typeface="华文新魏" panose="02010800040101010101" pitchFamily="2" charset="-122"/>
                </a:rPr>
                <a:t>文件表</a:t>
              </a:r>
            </a:p>
          </p:txBody>
        </p:sp>
        <p:sp>
          <p:nvSpPr>
            <p:cNvPr id="13342" name="Text Box 30">
              <a:extLst>
                <a:ext uri="{FF2B5EF4-FFF2-40B4-BE49-F238E27FC236}">
                  <a16:creationId xmlns:a16="http://schemas.microsoft.com/office/drawing/2014/main" id="{6B9ED760-84EF-43C1-A6C1-0DD89F71EF51}"/>
                </a:ext>
              </a:extLst>
            </p:cNvPr>
            <p:cNvSpPr txBox="1">
              <a:spLocks noChangeArrowheads="1"/>
            </p:cNvSpPr>
            <p:nvPr/>
          </p:nvSpPr>
          <p:spPr bwMode="auto">
            <a:xfrm>
              <a:off x="4240" y="2023"/>
              <a:ext cx="601" cy="257"/>
            </a:xfrm>
            <a:prstGeom prst="rect">
              <a:avLst/>
            </a:prstGeom>
            <a:solidFill>
              <a:schemeClr val="accent1"/>
            </a:solidFill>
            <a:ln w="9525">
              <a:solidFill>
                <a:srgbClr val="000000"/>
              </a:solidFill>
              <a:miter lim="800000"/>
              <a:headEnd/>
              <a:tailEnd/>
            </a:ln>
          </p:spPr>
          <p:txBody>
            <a:bodyPr lIns="0" tIns="0" rIns="0" bIns="0"/>
            <a:lstStyle/>
            <a:p>
              <a:pPr algn="ctr" eaLnBrk="0" hangingPunct="0"/>
              <a:endParaRPr kumimoji="0" lang="en-US" altLang="en-US" sz="900">
                <a:solidFill>
                  <a:srgbClr val="000099"/>
                </a:solidFill>
                <a:latin typeface="华文新魏" panose="02010800040101010101" pitchFamily="2" charset="-122"/>
                <a:ea typeface="华文新魏" panose="02010800040101010101" pitchFamily="2" charset="-122"/>
              </a:endParaRPr>
            </a:p>
          </p:txBody>
        </p:sp>
        <p:sp>
          <p:nvSpPr>
            <p:cNvPr id="13343" name="Text Box 31">
              <a:extLst>
                <a:ext uri="{FF2B5EF4-FFF2-40B4-BE49-F238E27FC236}">
                  <a16:creationId xmlns:a16="http://schemas.microsoft.com/office/drawing/2014/main" id="{FD223082-CDEB-47E7-97FB-4FEE68D33A54}"/>
                </a:ext>
              </a:extLst>
            </p:cNvPr>
            <p:cNvSpPr txBox="1">
              <a:spLocks noChangeArrowheads="1"/>
            </p:cNvSpPr>
            <p:nvPr/>
          </p:nvSpPr>
          <p:spPr bwMode="auto">
            <a:xfrm>
              <a:off x="4240" y="2280"/>
              <a:ext cx="601" cy="258"/>
            </a:xfrm>
            <a:prstGeom prst="rect">
              <a:avLst/>
            </a:prstGeom>
            <a:solidFill>
              <a:schemeClr val="accent1"/>
            </a:solidFill>
            <a:ln w="9525">
              <a:solidFill>
                <a:srgbClr val="000000"/>
              </a:solidFill>
              <a:miter lim="800000"/>
              <a:headEnd/>
              <a:tailEnd/>
            </a:ln>
          </p:spPr>
          <p:txBody>
            <a:bodyPr lIns="0" tIns="0" rIns="0" bIns="0"/>
            <a:lstStyle/>
            <a:p>
              <a:pPr algn="ctr" eaLnBrk="0" hangingPunct="0"/>
              <a:endParaRPr kumimoji="0" lang="en-US" altLang="en-US" sz="900">
                <a:solidFill>
                  <a:srgbClr val="000099"/>
                </a:solidFill>
                <a:latin typeface="华文新魏" panose="02010800040101010101" pitchFamily="2" charset="-122"/>
                <a:ea typeface="华文新魏" panose="02010800040101010101" pitchFamily="2" charset="-122"/>
              </a:endParaRPr>
            </a:p>
          </p:txBody>
        </p:sp>
        <p:sp>
          <p:nvSpPr>
            <p:cNvPr id="13344" name="Text Box 32">
              <a:extLst>
                <a:ext uri="{FF2B5EF4-FFF2-40B4-BE49-F238E27FC236}">
                  <a16:creationId xmlns:a16="http://schemas.microsoft.com/office/drawing/2014/main" id="{D84460E2-6E51-4DB3-A997-7BF6921AB50A}"/>
                </a:ext>
              </a:extLst>
            </p:cNvPr>
            <p:cNvSpPr txBox="1">
              <a:spLocks noChangeArrowheads="1"/>
            </p:cNvSpPr>
            <p:nvPr/>
          </p:nvSpPr>
          <p:spPr bwMode="auto">
            <a:xfrm>
              <a:off x="4240" y="2538"/>
              <a:ext cx="601" cy="257"/>
            </a:xfrm>
            <a:prstGeom prst="rect">
              <a:avLst/>
            </a:prstGeom>
            <a:solidFill>
              <a:schemeClr val="accent1"/>
            </a:solidFill>
            <a:ln w="9525">
              <a:solidFill>
                <a:srgbClr val="000000"/>
              </a:solidFill>
              <a:miter lim="800000"/>
              <a:headEnd/>
              <a:tailEnd/>
            </a:ln>
          </p:spPr>
          <p:txBody>
            <a:bodyPr lIns="0" tIns="0" rIns="0" bIns="0"/>
            <a:lstStyle/>
            <a:p>
              <a:pPr algn="ctr" eaLnBrk="0" hangingPunct="0"/>
              <a:endParaRPr kumimoji="0" lang="en-US" altLang="en-US" sz="900">
                <a:solidFill>
                  <a:srgbClr val="000099"/>
                </a:solidFill>
                <a:latin typeface="华文新魏" panose="02010800040101010101" pitchFamily="2" charset="-122"/>
                <a:ea typeface="华文新魏" panose="02010800040101010101" pitchFamily="2" charset="-122"/>
              </a:endParaRPr>
            </a:p>
          </p:txBody>
        </p:sp>
        <p:sp>
          <p:nvSpPr>
            <p:cNvPr id="13345" name="Text Box 33">
              <a:extLst>
                <a:ext uri="{FF2B5EF4-FFF2-40B4-BE49-F238E27FC236}">
                  <a16:creationId xmlns:a16="http://schemas.microsoft.com/office/drawing/2014/main" id="{A69C2F71-D5A1-4C47-92A1-1385929C3F11}"/>
                </a:ext>
              </a:extLst>
            </p:cNvPr>
            <p:cNvSpPr txBox="1">
              <a:spLocks noChangeArrowheads="1"/>
            </p:cNvSpPr>
            <p:nvPr/>
          </p:nvSpPr>
          <p:spPr bwMode="auto">
            <a:xfrm>
              <a:off x="4240" y="2795"/>
              <a:ext cx="601" cy="258"/>
            </a:xfrm>
            <a:prstGeom prst="rect">
              <a:avLst/>
            </a:prstGeom>
            <a:solidFill>
              <a:schemeClr val="accent1"/>
            </a:solidFill>
            <a:ln w="9525">
              <a:solidFill>
                <a:srgbClr val="000000"/>
              </a:solidFill>
              <a:miter lim="800000"/>
              <a:headEnd/>
              <a:tailEnd/>
            </a:ln>
          </p:spPr>
          <p:txBody>
            <a:bodyPr lIns="0" tIns="0" rIns="0" bIns="0"/>
            <a:lstStyle/>
            <a:p>
              <a:pPr algn="ctr" eaLnBrk="0" hangingPunct="0"/>
              <a:endParaRPr kumimoji="0" lang="en-US" altLang="en-US" sz="900">
                <a:solidFill>
                  <a:srgbClr val="000099"/>
                </a:solidFill>
                <a:latin typeface="华文新魏" panose="02010800040101010101" pitchFamily="2" charset="-122"/>
                <a:ea typeface="华文新魏" panose="02010800040101010101" pitchFamily="2" charset="-122"/>
              </a:endParaRPr>
            </a:p>
          </p:txBody>
        </p:sp>
        <p:sp>
          <p:nvSpPr>
            <p:cNvPr id="13346" name="Text Box 34">
              <a:extLst>
                <a:ext uri="{FF2B5EF4-FFF2-40B4-BE49-F238E27FC236}">
                  <a16:creationId xmlns:a16="http://schemas.microsoft.com/office/drawing/2014/main" id="{EB174007-2B4D-4D05-90E5-3C2377377ED8}"/>
                </a:ext>
              </a:extLst>
            </p:cNvPr>
            <p:cNvSpPr txBox="1">
              <a:spLocks noChangeArrowheads="1"/>
            </p:cNvSpPr>
            <p:nvPr/>
          </p:nvSpPr>
          <p:spPr bwMode="auto">
            <a:xfrm>
              <a:off x="4240" y="3053"/>
              <a:ext cx="601" cy="257"/>
            </a:xfrm>
            <a:prstGeom prst="rect">
              <a:avLst/>
            </a:prstGeom>
            <a:solidFill>
              <a:schemeClr val="accent1"/>
            </a:solidFill>
            <a:ln w="9525">
              <a:solidFill>
                <a:srgbClr val="000000"/>
              </a:solidFill>
              <a:miter lim="800000"/>
              <a:headEnd/>
              <a:tailEnd/>
            </a:ln>
          </p:spPr>
          <p:txBody>
            <a:bodyPr lIns="0" tIns="0" rIns="0" bIns="0"/>
            <a:lstStyle/>
            <a:p>
              <a:pPr algn="ctr" eaLnBrk="0" hangingPunct="0"/>
              <a:endParaRPr kumimoji="0" lang="en-US" altLang="en-US" sz="900">
                <a:solidFill>
                  <a:srgbClr val="000099"/>
                </a:solidFill>
                <a:latin typeface="华文新魏" panose="02010800040101010101" pitchFamily="2" charset="-122"/>
                <a:ea typeface="华文新魏" panose="02010800040101010101" pitchFamily="2" charset="-122"/>
              </a:endParaRPr>
            </a:p>
          </p:txBody>
        </p:sp>
        <p:sp>
          <p:nvSpPr>
            <p:cNvPr id="13348" name="Text Box 36">
              <a:extLst>
                <a:ext uri="{FF2B5EF4-FFF2-40B4-BE49-F238E27FC236}">
                  <a16:creationId xmlns:a16="http://schemas.microsoft.com/office/drawing/2014/main" id="{9B27A538-6DE0-497B-90FF-1B18536CC219}"/>
                </a:ext>
              </a:extLst>
            </p:cNvPr>
            <p:cNvSpPr txBox="1">
              <a:spLocks noChangeArrowheads="1"/>
            </p:cNvSpPr>
            <p:nvPr/>
          </p:nvSpPr>
          <p:spPr bwMode="auto">
            <a:xfrm>
              <a:off x="2533" y="864"/>
              <a:ext cx="1404" cy="2832"/>
            </a:xfrm>
            <a:prstGeom prst="rect">
              <a:avLst/>
            </a:prstGeom>
            <a:solidFill>
              <a:schemeClr val="accent1"/>
            </a:solidFill>
            <a:ln w="9525">
              <a:solidFill>
                <a:srgbClr val="000000"/>
              </a:solidFill>
              <a:miter lim="800000"/>
              <a:headEnd/>
              <a:tailEnd/>
            </a:ln>
          </p:spPr>
          <p:txBody>
            <a:bodyPr lIns="0" rIns="0"/>
            <a:lstStyle/>
            <a:p>
              <a:pPr algn="ctr" eaLnBrk="0" hangingPunct="0"/>
              <a:r>
                <a:rPr kumimoji="0" lang="en-US" altLang="zh-CN" sz="2000">
                  <a:solidFill>
                    <a:srgbClr val="000099"/>
                  </a:solidFill>
                  <a:latin typeface="华文新魏" panose="02010800040101010101" pitchFamily="2" charset="-122"/>
                  <a:ea typeface="华文新魏" panose="02010800040101010101" pitchFamily="2" charset="-122"/>
                </a:rPr>
                <a:t>NTFS</a:t>
              </a:r>
              <a:r>
                <a:rPr kumimoji="0" lang="zh-CN" altLang="en-US" sz="2000">
                  <a:solidFill>
                    <a:srgbClr val="000099"/>
                  </a:solidFill>
                  <a:latin typeface="华文新魏" panose="02010800040101010101" pitchFamily="2" charset="-122"/>
                  <a:ea typeface="华文新魏" panose="02010800040101010101" pitchFamily="2" charset="-122"/>
                </a:rPr>
                <a:t>数据结构</a:t>
              </a:r>
            </a:p>
            <a:p>
              <a:pPr algn="ctr" eaLnBrk="0" hangingPunct="0"/>
              <a:r>
                <a:rPr kumimoji="0" lang="zh-CN" altLang="en-US" sz="2000">
                  <a:solidFill>
                    <a:srgbClr val="000099"/>
                  </a:solidFill>
                  <a:latin typeface="华文新魏" panose="02010800040101010101" pitchFamily="2" charset="-122"/>
                  <a:ea typeface="华文新魏" panose="02010800040101010101" pitchFamily="2" charset="-122"/>
                </a:rPr>
                <a:t>（用来管理磁盘的主存结构）</a:t>
              </a:r>
            </a:p>
          </p:txBody>
        </p:sp>
        <p:sp>
          <p:nvSpPr>
            <p:cNvPr id="13349" name="Text Box 37">
              <a:extLst>
                <a:ext uri="{FF2B5EF4-FFF2-40B4-BE49-F238E27FC236}">
                  <a16:creationId xmlns:a16="http://schemas.microsoft.com/office/drawing/2014/main" id="{87BCDC0D-45D8-4017-8853-79C4BE11ED43}"/>
                </a:ext>
              </a:extLst>
            </p:cNvPr>
            <p:cNvSpPr txBox="1">
              <a:spLocks noChangeArrowheads="1"/>
            </p:cNvSpPr>
            <p:nvPr/>
          </p:nvSpPr>
          <p:spPr bwMode="auto">
            <a:xfrm>
              <a:off x="2834" y="1998"/>
              <a:ext cx="301" cy="515"/>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zh-CN" altLang="en-US" sz="1600">
                  <a:solidFill>
                    <a:srgbClr val="000099"/>
                  </a:solidFill>
                  <a:latin typeface="华文新魏" panose="02010800040101010101" pitchFamily="2" charset="-122"/>
                  <a:ea typeface="华文新魏" panose="02010800040101010101" pitchFamily="2" charset="-122"/>
                </a:rPr>
                <a:t>数据属性</a:t>
              </a:r>
            </a:p>
          </p:txBody>
        </p:sp>
        <p:sp>
          <p:nvSpPr>
            <p:cNvPr id="13350" name="Text Box 38">
              <a:extLst>
                <a:ext uri="{FF2B5EF4-FFF2-40B4-BE49-F238E27FC236}">
                  <a16:creationId xmlns:a16="http://schemas.microsoft.com/office/drawing/2014/main" id="{0D3957BD-3C37-42F2-85F9-37F1841FEF6B}"/>
                </a:ext>
              </a:extLst>
            </p:cNvPr>
            <p:cNvSpPr txBox="1">
              <a:spLocks noChangeArrowheads="1"/>
            </p:cNvSpPr>
            <p:nvPr/>
          </p:nvSpPr>
          <p:spPr bwMode="auto">
            <a:xfrm>
              <a:off x="2834" y="2592"/>
              <a:ext cx="301" cy="772"/>
            </a:xfrm>
            <a:prstGeom prst="rect">
              <a:avLst/>
            </a:prstGeom>
            <a:solidFill>
              <a:schemeClr val="accent1"/>
            </a:solidFill>
            <a:ln w="9525">
              <a:solidFill>
                <a:srgbClr val="000000"/>
              </a:solidFill>
              <a:miter lim="800000"/>
              <a:headEnd/>
              <a:tailEnd/>
            </a:ln>
          </p:spPr>
          <p:txBody>
            <a:bodyPr lIns="0" tIns="0" rIns="0" bIns="0"/>
            <a:lstStyle/>
            <a:p>
              <a:pPr algn="ctr" eaLnBrk="0" hangingPunct="0"/>
              <a:r>
                <a:rPr kumimoji="0" lang="zh-CN" altLang="en-US" sz="1600">
                  <a:solidFill>
                    <a:srgbClr val="000099"/>
                  </a:solidFill>
                  <a:latin typeface="华文新魏" panose="02010800040101010101" pitchFamily="2" charset="-122"/>
                  <a:ea typeface="华文新魏" panose="02010800040101010101" pitchFamily="2" charset="-122"/>
                </a:rPr>
                <a:t>用户定义属性</a:t>
              </a:r>
            </a:p>
          </p:txBody>
        </p:sp>
        <p:sp>
          <p:nvSpPr>
            <p:cNvPr id="13351" name="Text Box 39">
              <a:extLst>
                <a:ext uri="{FF2B5EF4-FFF2-40B4-BE49-F238E27FC236}">
                  <a16:creationId xmlns:a16="http://schemas.microsoft.com/office/drawing/2014/main" id="{97172784-0300-4A9E-A97A-A3D742314CEB}"/>
                </a:ext>
              </a:extLst>
            </p:cNvPr>
            <p:cNvSpPr txBox="1">
              <a:spLocks noChangeArrowheads="1"/>
            </p:cNvSpPr>
            <p:nvPr/>
          </p:nvSpPr>
          <p:spPr bwMode="auto">
            <a:xfrm>
              <a:off x="3335" y="2023"/>
              <a:ext cx="301" cy="1287"/>
            </a:xfrm>
            <a:prstGeom prst="rect">
              <a:avLst/>
            </a:prstGeom>
            <a:solidFill>
              <a:schemeClr val="accent1"/>
            </a:solidFill>
            <a:ln w="9525">
              <a:solidFill>
                <a:srgbClr val="000000"/>
              </a:solidFill>
              <a:miter lim="800000"/>
              <a:headEnd/>
              <a:tailEnd/>
            </a:ln>
          </p:spPr>
          <p:txBody>
            <a:bodyPr lIns="0" tIns="0" rIns="0" bIns="0"/>
            <a:lstStyle/>
            <a:p>
              <a:pPr algn="ctr" eaLnBrk="0" hangingPunct="0"/>
              <a:endParaRPr kumimoji="0" lang="en-US" altLang="en-US" sz="900">
                <a:solidFill>
                  <a:srgbClr val="000099"/>
                </a:solidFill>
                <a:latin typeface="华文新魏" panose="02010800040101010101" pitchFamily="2" charset="-122"/>
                <a:ea typeface="华文新魏" panose="02010800040101010101" pitchFamily="2" charset="-122"/>
              </a:endParaRPr>
            </a:p>
          </p:txBody>
        </p:sp>
        <p:sp>
          <p:nvSpPr>
            <p:cNvPr id="13352" name="Text Box 40">
              <a:extLst>
                <a:ext uri="{FF2B5EF4-FFF2-40B4-BE49-F238E27FC236}">
                  <a16:creationId xmlns:a16="http://schemas.microsoft.com/office/drawing/2014/main" id="{B58DC756-2F88-4D2F-B1FC-B7AC58EDB1A6}"/>
                </a:ext>
              </a:extLst>
            </p:cNvPr>
            <p:cNvSpPr txBox="1">
              <a:spLocks noChangeArrowheads="1"/>
            </p:cNvSpPr>
            <p:nvPr/>
          </p:nvSpPr>
          <p:spPr bwMode="auto">
            <a:xfrm>
              <a:off x="3294" y="1570"/>
              <a:ext cx="401" cy="51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600">
                  <a:solidFill>
                    <a:srgbClr val="000099"/>
                  </a:solidFill>
                  <a:latin typeface="华文新魏" panose="02010800040101010101" pitchFamily="2" charset="-122"/>
                  <a:ea typeface="华文新魏" panose="02010800040101010101" pitchFamily="2" charset="-122"/>
                </a:rPr>
                <a:t>文件</a:t>
              </a:r>
            </a:p>
            <a:p>
              <a:pPr algn="ctr" eaLnBrk="0" hangingPunct="0"/>
              <a:r>
                <a:rPr kumimoji="0" lang="zh-CN" altLang="en-US" sz="1600">
                  <a:solidFill>
                    <a:srgbClr val="000099"/>
                  </a:solidFill>
                  <a:latin typeface="华文新魏" panose="02010800040101010101" pitchFamily="2" charset="-122"/>
                  <a:ea typeface="华文新魏" panose="02010800040101010101" pitchFamily="2" charset="-122"/>
                </a:rPr>
                <a:t>控制块</a:t>
              </a:r>
            </a:p>
          </p:txBody>
        </p:sp>
        <p:sp>
          <p:nvSpPr>
            <p:cNvPr id="13353" name="Text Box 41">
              <a:extLst>
                <a:ext uri="{FF2B5EF4-FFF2-40B4-BE49-F238E27FC236}">
                  <a16:creationId xmlns:a16="http://schemas.microsoft.com/office/drawing/2014/main" id="{0C988CDB-FF09-433F-ACAC-EF43834CFAF9}"/>
                </a:ext>
              </a:extLst>
            </p:cNvPr>
            <p:cNvSpPr txBox="1">
              <a:spLocks noChangeArrowheads="1"/>
            </p:cNvSpPr>
            <p:nvPr/>
          </p:nvSpPr>
          <p:spPr bwMode="auto">
            <a:xfrm>
              <a:off x="2834" y="1557"/>
              <a:ext cx="286" cy="3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600">
                  <a:solidFill>
                    <a:srgbClr val="000099"/>
                  </a:solidFill>
                  <a:latin typeface="华文新魏" panose="02010800040101010101" pitchFamily="2" charset="-122"/>
                  <a:ea typeface="华文新魏" panose="02010800040101010101" pitchFamily="2" charset="-122"/>
                </a:rPr>
                <a:t>流控</a:t>
              </a:r>
            </a:p>
            <a:p>
              <a:pPr algn="ctr" eaLnBrk="0" hangingPunct="0"/>
              <a:r>
                <a:rPr kumimoji="0" lang="zh-CN" altLang="en-US" sz="1600">
                  <a:solidFill>
                    <a:srgbClr val="000099"/>
                  </a:solidFill>
                  <a:latin typeface="华文新魏" panose="02010800040101010101" pitchFamily="2" charset="-122"/>
                  <a:ea typeface="华文新魏" panose="02010800040101010101" pitchFamily="2" charset="-122"/>
                </a:rPr>
                <a:t>制块</a:t>
              </a:r>
            </a:p>
          </p:txBody>
        </p:sp>
        <p:sp>
          <p:nvSpPr>
            <p:cNvPr id="13354" name="Line 42">
              <a:extLst>
                <a:ext uri="{FF2B5EF4-FFF2-40B4-BE49-F238E27FC236}">
                  <a16:creationId xmlns:a16="http://schemas.microsoft.com/office/drawing/2014/main" id="{C2642032-93BE-4243-A609-841E480CAC76}"/>
                </a:ext>
              </a:extLst>
            </p:cNvPr>
            <p:cNvSpPr>
              <a:spLocks noChangeShapeType="1"/>
            </p:cNvSpPr>
            <p:nvPr/>
          </p:nvSpPr>
          <p:spPr bwMode="auto">
            <a:xfrm>
              <a:off x="3135" y="2280"/>
              <a:ext cx="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55" name="Line 43">
              <a:extLst>
                <a:ext uri="{FF2B5EF4-FFF2-40B4-BE49-F238E27FC236}">
                  <a16:creationId xmlns:a16="http://schemas.microsoft.com/office/drawing/2014/main" id="{D6D7E103-C991-42FB-B520-305AC2083AD3}"/>
                </a:ext>
              </a:extLst>
            </p:cNvPr>
            <p:cNvSpPr>
              <a:spLocks noChangeShapeType="1"/>
            </p:cNvSpPr>
            <p:nvPr/>
          </p:nvSpPr>
          <p:spPr bwMode="auto">
            <a:xfrm>
              <a:off x="3135" y="2924"/>
              <a:ext cx="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56" name="Line 44">
              <a:extLst>
                <a:ext uri="{FF2B5EF4-FFF2-40B4-BE49-F238E27FC236}">
                  <a16:creationId xmlns:a16="http://schemas.microsoft.com/office/drawing/2014/main" id="{798F2AAC-3168-4B83-95FA-5C210FF74E3D}"/>
                </a:ext>
              </a:extLst>
            </p:cNvPr>
            <p:cNvSpPr>
              <a:spLocks noChangeShapeType="1"/>
            </p:cNvSpPr>
            <p:nvPr/>
          </p:nvSpPr>
          <p:spPr bwMode="auto">
            <a:xfrm>
              <a:off x="3636" y="2151"/>
              <a:ext cx="60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57" name="Line 45">
              <a:extLst>
                <a:ext uri="{FF2B5EF4-FFF2-40B4-BE49-F238E27FC236}">
                  <a16:creationId xmlns:a16="http://schemas.microsoft.com/office/drawing/2014/main" id="{2B948DF5-8451-46BD-B6A3-AB5C65B57C53}"/>
                </a:ext>
              </a:extLst>
            </p:cNvPr>
            <p:cNvSpPr>
              <a:spLocks noChangeShapeType="1"/>
            </p:cNvSpPr>
            <p:nvPr/>
          </p:nvSpPr>
          <p:spPr bwMode="auto">
            <a:xfrm>
              <a:off x="2333" y="2409"/>
              <a:ext cx="50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58" name="Line 46">
              <a:extLst>
                <a:ext uri="{FF2B5EF4-FFF2-40B4-BE49-F238E27FC236}">
                  <a16:creationId xmlns:a16="http://schemas.microsoft.com/office/drawing/2014/main" id="{480EB323-0C9F-4258-BDAA-121328C765B3}"/>
                </a:ext>
              </a:extLst>
            </p:cNvPr>
            <p:cNvSpPr>
              <a:spLocks noChangeShapeType="1"/>
            </p:cNvSpPr>
            <p:nvPr/>
          </p:nvSpPr>
          <p:spPr bwMode="auto">
            <a:xfrm>
              <a:off x="2333" y="2666"/>
              <a:ext cx="50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AA5B9FA-1B15-4BF6-85D6-C69B15FFE22E}"/>
              </a:ext>
            </a:extLst>
          </p:cNvPr>
          <p:cNvSpPr>
            <a:spLocks noGrp="1" noChangeArrowheads="1"/>
          </p:cNvSpPr>
          <p:nvPr>
            <p:ph type="title"/>
          </p:nvPr>
        </p:nvSpPr>
        <p:spPr>
          <a:xfrm>
            <a:off x="838200" y="228600"/>
            <a:ext cx="7772400" cy="1143000"/>
          </a:xfrm>
        </p:spPr>
        <p:txBody>
          <a:bodyPr/>
          <a:lstStyle/>
          <a:p>
            <a:r>
              <a:rPr lang="en-US" altLang="zh-CN" sz="4800">
                <a:latin typeface="华文新魏" panose="02010800040101010101" pitchFamily="2" charset="-122"/>
                <a:ea typeface="华文新魏" panose="02010800040101010101" pitchFamily="2" charset="-122"/>
              </a:rPr>
              <a:t>6.6.4 NTFS</a:t>
            </a:r>
            <a:r>
              <a:rPr lang="zh-CN" altLang="en-US" sz="4800">
                <a:latin typeface="华文新魏" panose="02010800040101010101" pitchFamily="2" charset="-122"/>
                <a:ea typeface="华文新魏" panose="02010800040101010101" pitchFamily="2" charset="-122"/>
              </a:rPr>
              <a:t>可恢复性支持</a:t>
            </a:r>
            <a:r>
              <a:rPr lang="zh-CN" altLang="en-US">
                <a:latin typeface="华文新魏" panose="02010800040101010101" pitchFamily="2" charset="-122"/>
                <a:ea typeface="华文新魏" panose="02010800040101010101" pitchFamily="2" charset="-122"/>
              </a:rPr>
              <a:t> </a:t>
            </a:r>
          </a:p>
        </p:txBody>
      </p:sp>
      <p:sp>
        <p:nvSpPr>
          <p:cNvPr id="40963" name="Rectangle 3">
            <a:extLst>
              <a:ext uri="{FF2B5EF4-FFF2-40B4-BE49-F238E27FC236}">
                <a16:creationId xmlns:a16="http://schemas.microsoft.com/office/drawing/2014/main" id="{6EF0F7B6-B98B-405C-9507-D78D4EF39CB3}"/>
              </a:ext>
            </a:extLst>
          </p:cNvPr>
          <p:cNvSpPr>
            <a:spLocks noGrp="1" noChangeArrowheads="1"/>
          </p:cNvSpPr>
          <p:nvPr>
            <p:ph type="body" idx="1"/>
          </p:nvPr>
        </p:nvSpPr>
        <p:spPr>
          <a:xfrm>
            <a:off x="838200" y="1295400"/>
            <a:ext cx="7391400" cy="5105400"/>
          </a:xfrm>
        </p:spPr>
        <p:txBody>
          <a:bodyPr/>
          <a:lstStyle/>
          <a:p>
            <a:r>
              <a:rPr lang="en-US" altLang="zh-CN">
                <a:latin typeface="华文新魏" panose="02010800040101010101" pitchFamily="2" charset="-122"/>
                <a:ea typeface="华文新魏" panose="02010800040101010101" pitchFamily="2" charset="-122"/>
              </a:rPr>
              <a:t>NTFS</a:t>
            </a:r>
            <a:r>
              <a:rPr lang="zh-CN" altLang="en-US">
                <a:latin typeface="华文新魏" panose="02010800040101010101" pitchFamily="2" charset="-122"/>
                <a:ea typeface="华文新魏" panose="02010800040101010101" pitchFamily="2" charset="-122"/>
              </a:rPr>
              <a:t>通过日志记录</a:t>
            </a:r>
            <a:r>
              <a:rPr lang="en-US" altLang="zh-CN">
                <a:latin typeface="华文新魏" panose="02010800040101010101" pitchFamily="2" charset="-122"/>
                <a:ea typeface="华文新魏" panose="02010800040101010101" pitchFamily="2" charset="-122"/>
              </a:rPr>
              <a:t>(logging)</a:t>
            </a:r>
            <a:r>
              <a:rPr lang="zh-CN" altLang="en-US">
                <a:latin typeface="华文新魏" panose="02010800040101010101" pitchFamily="2" charset="-122"/>
                <a:ea typeface="华文新魏" panose="02010800040101010101" pitchFamily="2" charset="-122"/>
              </a:rPr>
              <a:t>实现文件可恢复性。改变文件系统的操作在磁盘上运行前，先被记录在日志文件中。</a:t>
            </a:r>
          </a:p>
          <a:p>
            <a:r>
              <a:rPr lang="zh-CN" altLang="en-US">
                <a:latin typeface="华文新魏" panose="02010800040101010101" pitchFamily="2" charset="-122"/>
                <a:ea typeface="华文新魏" panose="02010800040101010101" pitchFamily="2" charset="-122"/>
              </a:rPr>
              <a:t>当系统崩溃后，</a:t>
            </a:r>
            <a:r>
              <a:rPr lang="en-US" altLang="zh-CN">
                <a:latin typeface="华文新魏" panose="02010800040101010101" pitchFamily="2" charset="-122"/>
                <a:ea typeface="华文新魏" panose="02010800040101010101" pitchFamily="2" charset="-122"/>
              </a:rPr>
              <a:t>NTFS</a:t>
            </a:r>
            <a:r>
              <a:rPr lang="zh-CN" altLang="en-US">
                <a:latin typeface="华文新魏" panose="02010800040101010101" pitchFamily="2" charset="-122"/>
                <a:ea typeface="华文新魏" panose="02010800040101010101" pitchFamily="2" charset="-122"/>
              </a:rPr>
              <a:t>根据记录在日志中的文件操作信息，对那些部分完成的事务进行重做或撤销，保证磁盘上文件的一致性，这种技术称</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预写日志记录</a:t>
            </a:r>
            <a:r>
              <a:rPr lang="en-US" altLang="zh-CN">
                <a:latin typeface="华文新魏" panose="02010800040101010101" pitchFamily="2" charset="-122"/>
                <a:ea typeface="华文新魏" panose="02010800040101010101" pitchFamily="2" charset="-122"/>
              </a:rPr>
              <a:t>(write-ahead logging)</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a:t>
            </a:r>
          </a:p>
          <a:p>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checke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F88800B-1A90-490C-9D79-4CA1A7FB585F}"/>
              </a:ext>
            </a:extLst>
          </p:cNvPr>
          <p:cNvSpPr>
            <a:spLocks noGrp="1" noChangeArrowheads="1"/>
          </p:cNvSpPr>
          <p:nvPr>
            <p:ph type="title"/>
          </p:nvPr>
        </p:nvSpPr>
        <p:spPr>
          <a:xfrm>
            <a:off x="762000" y="-152400"/>
            <a:ext cx="7772400" cy="1143000"/>
          </a:xfrm>
        </p:spPr>
        <p:txBody>
          <a:bodyPr/>
          <a:lstStyle/>
          <a:p>
            <a:br>
              <a:rPr lang="en-US" altLang="zh-CN">
                <a:latin typeface="华文新魏" panose="02010800040101010101" pitchFamily="2" charset="-122"/>
                <a:ea typeface="华文新魏" panose="02010800040101010101" pitchFamily="2" charset="-122"/>
              </a:rPr>
            </a:br>
            <a:r>
              <a:rPr lang="zh-CN" altLang="en-US" sz="4800">
                <a:latin typeface="华文新魏" panose="02010800040101010101" pitchFamily="2" charset="-122"/>
                <a:ea typeface="华文新魏" panose="02010800040101010101" pitchFamily="2" charset="-122"/>
              </a:rPr>
              <a:t>文件可恢复性的实现要点</a:t>
            </a:r>
            <a:r>
              <a:rPr lang="en-US" altLang="zh-CN" sz="4800">
                <a:latin typeface="华文新魏" panose="02010800040101010101" pitchFamily="2" charset="-122"/>
                <a:ea typeface="华文新魏" panose="02010800040101010101" pitchFamily="2" charset="-122"/>
              </a:rPr>
              <a:t>(1)</a:t>
            </a:r>
            <a:r>
              <a:rPr lang="en-US" altLang="zh-CN">
                <a:latin typeface="华文新魏" panose="02010800040101010101" pitchFamily="2" charset="-122"/>
                <a:ea typeface="华文新魏" panose="02010800040101010101" pitchFamily="2" charset="-122"/>
              </a:rPr>
              <a:t> </a:t>
            </a:r>
          </a:p>
        </p:txBody>
      </p:sp>
      <p:sp>
        <p:nvSpPr>
          <p:cNvPr id="41987" name="Rectangle 3">
            <a:extLst>
              <a:ext uri="{FF2B5EF4-FFF2-40B4-BE49-F238E27FC236}">
                <a16:creationId xmlns:a16="http://schemas.microsoft.com/office/drawing/2014/main" id="{0F6C226D-DC39-4703-9C50-2D8DD286C0AB}"/>
              </a:ext>
            </a:extLst>
          </p:cNvPr>
          <p:cNvSpPr>
            <a:spLocks noGrp="1" noChangeArrowheads="1"/>
          </p:cNvSpPr>
          <p:nvPr>
            <p:ph type="body" idx="1"/>
          </p:nvPr>
        </p:nvSpPr>
        <p:spPr>
          <a:xfrm>
            <a:off x="685800" y="1143000"/>
            <a:ext cx="7924800" cy="5105400"/>
          </a:xfrm>
        </p:spPr>
        <p:txBody>
          <a:bodyPr/>
          <a:lstStyle/>
          <a:p>
            <a:r>
              <a:rPr lang="zh-CN" altLang="en-US" sz="2800">
                <a:latin typeface="华文新魏" panose="02010800040101010101" pitchFamily="2" charset="-122"/>
                <a:ea typeface="华文新魏" panose="02010800040101010101" pitchFamily="2" charset="-122"/>
              </a:rPr>
              <a:t>日志文件服务</a:t>
            </a:r>
            <a:r>
              <a:rPr lang="en-US" altLang="zh-CN" sz="2800">
                <a:latin typeface="华文新魏" panose="02010800040101010101" pitchFamily="2" charset="-122"/>
                <a:ea typeface="华文新魏" panose="02010800040101010101" pitchFamily="2" charset="-122"/>
              </a:rPr>
              <a:t>LFS </a:t>
            </a:r>
            <a:r>
              <a:rPr lang="zh-CN" altLang="en-US" sz="2800">
                <a:latin typeface="华文新魏" panose="02010800040101010101" pitchFamily="2" charset="-122"/>
                <a:ea typeface="华文新魏" panose="02010800040101010101" pitchFamily="2" charset="-122"/>
              </a:rPr>
              <a:t>是一组</a:t>
            </a:r>
            <a:r>
              <a:rPr lang="en-US" altLang="zh-CN" sz="2800">
                <a:latin typeface="华文新魏" panose="02010800040101010101" pitchFamily="2" charset="-122"/>
                <a:ea typeface="华文新魏" panose="02010800040101010101" pitchFamily="2" charset="-122"/>
              </a:rPr>
              <a:t>NTFS</a:t>
            </a:r>
            <a:r>
              <a:rPr lang="zh-CN" altLang="en-US" sz="2800">
                <a:latin typeface="华文新魏" panose="02010800040101010101" pitchFamily="2" charset="-122"/>
                <a:ea typeface="华文新魏" panose="02010800040101010101" pitchFamily="2" charset="-122"/>
              </a:rPr>
              <a:t>驱动程序内的核心态程序，</a:t>
            </a:r>
            <a:r>
              <a:rPr lang="en-US" altLang="zh-CN" sz="2800">
                <a:latin typeface="华文新魏" panose="02010800040101010101" pitchFamily="2" charset="-122"/>
                <a:ea typeface="华文新魏" panose="02010800040101010101" pitchFamily="2" charset="-122"/>
              </a:rPr>
              <a:t>NTFS</a:t>
            </a:r>
            <a:r>
              <a:rPr lang="zh-CN" altLang="en-US" sz="2800">
                <a:latin typeface="华文新魏" panose="02010800040101010101" pitchFamily="2" charset="-122"/>
                <a:ea typeface="华文新魏" panose="02010800040101010101" pitchFamily="2" charset="-122"/>
              </a:rPr>
              <a:t>通过</a:t>
            </a:r>
            <a:r>
              <a:rPr lang="en-US" altLang="zh-CN" sz="2800">
                <a:latin typeface="华文新魏" panose="02010800040101010101" pitchFamily="2" charset="-122"/>
                <a:ea typeface="华文新魏" panose="02010800040101010101" pitchFamily="2" charset="-122"/>
              </a:rPr>
              <a:t>LFS</a:t>
            </a:r>
            <a:r>
              <a:rPr lang="zh-CN" altLang="en-US" sz="2800">
                <a:latin typeface="华文新魏" panose="02010800040101010101" pitchFamily="2" charset="-122"/>
                <a:ea typeface="华文新魏" panose="02010800040101010101" pitchFamily="2" charset="-122"/>
              </a:rPr>
              <a:t>例程来访问日志文件。</a:t>
            </a:r>
          </a:p>
          <a:p>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LFS</a:t>
            </a:r>
            <a:r>
              <a:rPr lang="zh-CN" altLang="en-US" sz="2800">
                <a:latin typeface="华文新魏" panose="02010800040101010101" pitchFamily="2" charset="-122"/>
                <a:ea typeface="华文新魏" panose="02010800040101010101" pitchFamily="2" charset="-122"/>
              </a:rPr>
              <a:t>分两个区域：重启动区和无限记录区，前者保存的信息用于失败后的恢复，后者用于记录日志。</a:t>
            </a:r>
          </a:p>
          <a:p>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NTFS</a:t>
            </a:r>
            <a:r>
              <a:rPr lang="zh-CN" altLang="en-US" sz="2800">
                <a:latin typeface="华文新魏" panose="02010800040101010101" pitchFamily="2" charset="-122"/>
                <a:ea typeface="华文新魏" panose="02010800040101010101" pitchFamily="2" charset="-122"/>
              </a:rPr>
              <a:t>不直接存取日志文件，通过</a:t>
            </a:r>
            <a:r>
              <a:rPr lang="en-US" altLang="zh-CN" sz="2800">
                <a:latin typeface="华文新魏" panose="02010800040101010101" pitchFamily="2" charset="-122"/>
                <a:ea typeface="华文新魏" panose="02010800040101010101" pitchFamily="2" charset="-122"/>
              </a:rPr>
              <a:t>LFS</a:t>
            </a:r>
            <a:r>
              <a:rPr lang="zh-CN" altLang="en-US" sz="2800">
                <a:latin typeface="华文新魏" panose="02010800040101010101" pitchFamily="2" charset="-122"/>
                <a:ea typeface="华文新魏" panose="02010800040101010101" pitchFamily="2" charset="-122"/>
              </a:rPr>
              <a:t>进行，</a:t>
            </a:r>
            <a:r>
              <a:rPr lang="en-US" altLang="zh-CN" sz="2800">
                <a:latin typeface="华文新魏" panose="02010800040101010101" pitchFamily="2" charset="-122"/>
                <a:ea typeface="华文新魏" panose="02010800040101010101" pitchFamily="2" charset="-122"/>
              </a:rPr>
              <a:t>LFS</a:t>
            </a:r>
            <a:r>
              <a:rPr lang="zh-CN" altLang="en-US" sz="2800">
                <a:latin typeface="华文新魏" panose="02010800040101010101" pitchFamily="2" charset="-122"/>
                <a:ea typeface="华文新魏" panose="02010800040101010101" pitchFamily="2" charset="-122"/>
              </a:rPr>
              <a:t>提供：打开、写入、向前、向后、更新等操作。</a:t>
            </a:r>
            <a:endParaRPr lang="zh-CN" altLang="en-US" sz="2800">
              <a:solidFill>
                <a:srgbClr val="FF0000"/>
              </a:solidFill>
              <a:latin typeface="华文新魏" panose="02010800040101010101" pitchFamily="2" charset="-122"/>
              <a:ea typeface="华文新魏" panose="02010800040101010101" pitchFamily="2" charset="-122"/>
            </a:endParaRPr>
          </a:p>
          <a:p>
            <a:r>
              <a:rPr lang="zh-CN" altLang="en-US" sz="2800">
                <a:latin typeface="华文新魏" panose="02010800040101010101" pitchFamily="2" charset="-122"/>
                <a:ea typeface="华文新魏" panose="02010800040101010101" pitchFamily="2" charset="-122"/>
              </a:rPr>
              <a:t>日志记录类型允许用户在日志文件中写入任何类型的记录，更新记录和检查点记录是支持的两种主要类型的记录，在系统恢复过程中起主要作用。</a:t>
            </a:r>
          </a:p>
          <a:p>
            <a:endParaRPr lang="zh-CN" altLang="en-US" sz="2800">
              <a:solidFill>
                <a:srgbClr val="FF0000"/>
              </a:solidFill>
              <a:latin typeface="华文新魏" panose="02010800040101010101" pitchFamily="2" charset="-122"/>
              <a:ea typeface="华文新魏" panose="02010800040101010101" pitchFamily="2" charset="-122"/>
            </a:endParaRPr>
          </a:p>
          <a:p>
            <a:endParaRPr lang="zh-CN" altLang="en-US" sz="2800">
              <a:latin typeface="华文新魏" panose="02010800040101010101" pitchFamily="2" charset="-122"/>
              <a:ea typeface="华文新魏" panose="02010800040101010101" pitchFamily="2" charset="-122"/>
            </a:endParaRPr>
          </a:p>
        </p:txBody>
      </p:sp>
    </p:spTree>
  </p:cSld>
  <p:clrMapOvr>
    <a:masterClrMapping/>
  </p:clrMapOvr>
  <p:transition>
    <p:checke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B04A2065-0481-450F-9056-75FB422D1974}"/>
              </a:ext>
            </a:extLst>
          </p:cNvPr>
          <p:cNvSpPr>
            <a:spLocks noGrp="1" noChangeArrowheads="1"/>
          </p:cNvSpPr>
          <p:nvPr>
            <p:ph type="title"/>
          </p:nvPr>
        </p:nvSpPr>
        <p:spPr>
          <a:xfrm>
            <a:off x="762000" y="-152400"/>
            <a:ext cx="7772400" cy="1143000"/>
          </a:xfrm>
        </p:spPr>
        <p:txBody>
          <a:bodyPr/>
          <a:lstStyle/>
          <a:p>
            <a:br>
              <a:rPr lang="en-US" altLang="zh-CN">
                <a:latin typeface="华文新魏" panose="02010800040101010101" pitchFamily="2" charset="-122"/>
                <a:ea typeface="华文新魏" panose="02010800040101010101" pitchFamily="2" charset="-122"/>
              </a:rPr>
            </a:br>
            <a:r>
              <a:rPr lang="zh-CN" altLang="en-US" sz="4800">
                <a:latin typeface="华文新魏" panose="02010800040101010101" pitchFamily="2" charset="-122"/>
                <a:ea typeface="华文新魏" panose="02010800040101010101" pitchFamily="2" charset="-122"/>
              </a:rPr>
              <a:t>文件可恢复性的实现要点</a:t>
            </a:r>
            <a:r>
              <a:rPr lang="en-US" altLang="zh-CN" sz="4800">
                <a:latin typeface="华文新魏" panose="02010800040101010101" pitchFamily="2" charset="-122"/>
                <a:ea typeface="华文新魏" panose="02010800040101010101" pitchFamily="2" charset="-122"/>
              </a:rPr>
              <a:t>(2)</a:t>
            </a:r>
            <a:r>
              <a:rPr lang="en-US" altLang="zh-CN">
                <a:latin typeface="华文新魏" panose="02010800040101010101" pitchFamily="2" charset="-122"/>
                <a:ea typeface="华文新魏" panose="02010800040101010101" pitchFamily="2" charset="-122"/>
              </a:rPr>
              <a:t> </a:t>
            </a:r>
          </a:p>
        </p:txBody>
      </p:sp>
      <p:sp>
        <p:nvSpPr>
          <p:cNvPr id="43011" name="Rectangle 3">
            <a:extLst>
              <a:ext uri="{FF2B5EF4-FFF2-40B4-BE49-F238E27FC236}">
                <a16:creationId xmlns:a16="http://schemas.microsoft.com/office/drawing/2014/main" id="{3A31B83D-6AD1-4E18-A63B-BE9C8ABBDCF3}"/>
              </a:ext>
            </a:extLst>
          </p:cNvPr>
          <p:cNvSpPr>
            <a:spLocks noGrp="1" noChangeArrowheads="1"/>
          </p:cNvSpPr>
          <p:nvPr>
            <p:ph type="body" idx="1"/>
          </p:nvPr>
        </p:nvSpPr>
        <p:spPr>
          <a:xfrm>
            <a:off x="838200" y="1143000"/>
            <a:ext cx="7391400" cy="5105400"/>
          </a:xfrm>
        </p:spPr>
        <p:txBody>
          <a:bodyPr/>
          <a:lstStyle/>
          <a:p>
            <a:r>
              <a:rPr lang="zh-CN" altLang="en-US">
                <a:latin typeface="华文新魏" panose="02010800040101010101" pitchFamily="2" charset="-122"/>
                <a:ea typeface="华文新魏" panose="02010800040101010101" pitchFamily="2" charset="-122"/>
              </a:rPr>
              <a:t>可恢复性通过</a:t>
            </a:r>
            <a:r>
              <a:rPr lang="en-US" altLang="zh-CN">
                <a:latin typeface="华文新魏" panose="02010800040101010101" pitchFamily="2" charset="-122"/>
                <a:ea typeface="华文新魏" panose="02010800040101010101" pitchFamily="2" charset="-122"/>
              </a:rPr>
              <a:t>LFS</a:t>
            </a:r>
            <a:r>
              <a:rPr lang="zh-CN" altLang="en-US">
                <a:latin typeface="华文新魏" panose="02010800040101010101" pitchFamily="2" charset="-122"/>
                <a:ea typeface="华文新魏" panose="02010800040101010101" pitchFamily="2" charset="-122"/>
              </a:rPr>
              <a:t>来实现，恢复只针对文件系统的数据，不能保证用户数据的完全恢复。</a:t>
            </a:r>
          </a:p>
          <a:p>
            <a:r>
              <a:rPr lang="en-US" altLang="zh-CN">
                <a:latin typeface="华文新魏" panose="02010800040101010101" pitchFamily="2" charset="-122"/>
                <a:ea typeface="华文新魏" panose="02010800040101010101" pitchFamily="2" charset="-122"/>
              </a:rPr>
              <a:t>NTFS</a:t>
            </a:r>
            <a:r>
              <a:rPr lang="zh-CN" altLang="en-US">
                <a:latin typeface="华文新魏" panose="02010800040101010101" pitchFamily="2" charset="-122"/>
                <a:ea typeface="华文新魏" panose="02010800040101010101" pitchFamily="2" charset="-122"/>
              </a:rPr>
              <a:t>维护两张表：</a:t>
            </a:r>
          </a:p>
          <a:p>
            <a:pPr>
              <a:buFontTx/>
              <a:buNone/>
            </a:pPr>
            <a:r>
              <a:rPr lang="zh-CN" altLang="en-US">
                <a:latin typeface="华文新魏" panose="02010800040101010101" pitchFamily="2" charset="-122"/>
                <a:ea typeface="华文新魏" panose="02010800040101010101" pitchFamily="2" charset="-122"/>
              </a:rPr>
              <a:t>         事务表；</a:t>
            </a:r>
          </a:p>
          <a:p>
            <a:pPr>
              <a:buFontTx/>
              <a:buNone/>
            </a:pPr>
            <a:r>
              <a:rPr lang="zh-CN" altLang="en-US">
                <a:latin typeface="华文新魏" panose="02010800040101010101" pitchFamily="2" charset="-122"/>
                <a:ea typeface="华文新魏" panose="02010800040101010101" pitchFamily="2" charset="-122"/>
              </a:rPr>
              <a:t>         脏页表。</a:t>
            </a:r>
          </a:p>
          <a:p>
            <a:r>
              <a:rPr lang="zh-CN" altLang="en-US">
                <a:latin typeface="华文新魏" panose="02010800040101010101" pitchFamily="2" charset="-122"/>
                <a:ea typeface="华文新魏" panose="02010800040101010101" pitchFamily="2" charset="-122"/>
              </a:rPr>
              <a:t>实现卷的恢复，要对日志文件进行三次扫描：分析扫描、重做扫描和撤销扫描。</a:t>
            </a:r>
            <a:endParaRPr lang="zh-CN" altLang="en-US">
              <a:solidFill>
                <a:srgbClr val="FF0000"/>
              </a:solidFill>
              <a:latin typeface="华文新魏" panose="02010800040101010101" pitchFamily="2" charset="-122"/>
              <a:ea typeface="华文新魏" panose="02010800040101010101" pitchFamily="2" charset="-122"/>
            </a:endParaRPr>
          </a:p>
          <a:p>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A9F1420-EC38-42D6-82A5-5A91DC22D9AA}"/>
              </a:ext>
            </a:extLst>
          </p:cNvPr>
          <p:cNvSpPr>
            <a:spLocks noGrp="1" noChangeArrowheads="1"/>
          </p:cNvSpPr>
          <p:nvPr>
            <p:ph type="title"/>
          </p:nvPr>
        </p:nvSpPr>
        <p:spPr>
          <a:xfrm>
            <a:off x="533400" y="609600"/>
            <a:ext cx="7505700" cy="304800"/>
          </a:xfrm>
        </p:spPr>
        <p:txBody>
          <a:bodyPr/>
          <a:lstStyle/>
          <a:p>
            <a:r>
              <a:rPr lang="en-US" altLang="zh-CN" sz="4800">
                <a:latin typeface="华文新魏" panose="02010800040101010101" pitchFamily="2" charset="-122"/>
                <a:ea typeface="华文新魏" panose="02010800040101010101" pitchFamily="2" charset="-122"/>
              </a:rPr>
              <a:t>NTFS</a:t>
            </a:r>
            <a:r>
              <a:rPr lang="zh-CN" altLang="en-US" sz="4800">
                <a:latin typeface="华文新魏" panose="02010800040101010101" pitchFamily="2" charset="-122"/>
                <a:ea typeface="华文新魏" panose="02010800040101010101" pitchFamily="2" charset="-122"/>
              </a:rPr>
              <a:t>具有的特性</a:t>
            </a:r>
          </a:p>
        </p:txBody>
      </p:sp>
      <p:sp>
        <p:nvSpPr>
          <p:cNvPr id="6147" name="Rectangle 3">
            <a:extLst>
              <a:ext uri="{FF2B5EF4-FFF2-40B4-BE49-F238E27FC236}">
                <a16:creationId xmlns:a16="http://schemas.microsoft.com/office/drawing/2014/main" id="{EF590AF5-3F8D-42C6-A2A0-9F0FC9073A63}"/>
              </a:ext>
            </a:extLst>
          </p:cNvPr>
          <p:cNvSpPr>
            <a:spLocks noGrp="1" noChangeArrowheads="1"/>
          </p:cNvSpPr>
          <p:nvPr>
            <p:ph type="body" idx="1"/>
          </p:nvPr>
        </p:nvSpPr>
        <p:spPr>
          <a:xfrm>
            <a:off x="914400" y="1066800"/>
            <a:ext cx="8077200" cy="5638800"/>
          </a:xfrm>
        </p:spPr>
        <p:txBody>
          <a:bodyPr/>
          <a:lstStyle/>
          <a:p>
            <a:pPr algn="just">
              <a:buFontTx/>
              <a:buNone/>
            </a:pPr>
            <a:r>
              <a:rPr lang="en-US" altLang="zh-CN" sz="3600">
                <a:cs typeface="Times New Roman" panose="02020603050405020304" pitchFamily="18" charset="0"/>
              </a:rPr>
              <a:t>•</a:t>
            </a:r>
            <a:r>
              <a:rPr lang="zh-CN" altLang="en-US" sz="3600">
                <a:latin typeface="华文新魏" panose="02010800040101010101" pitchFamily="2" charset="-122"/>
                <a:ea typeface="华文新魏" panose="02010800040101010101" pitchFamily="2" charset="-122"/>
              </a:rPr>
              <a:t>可恢复性：              </a:t>
            </a:r>
            <a:r>
              <a:rPr lang="en-US" altLang="zh-CN" sz="3600">
                <a:cs typeface="Times New Roman" panose="02020603050405020304" pitchFamily="18" charset="0"/>
              </a:rPr>
              <a:t>•</a:t>
            </a:r>
            <a:r>
              <a:rPr lang="zh-CN" altLang="en-US" sz="3600">
                <a:latin typeface="华文新魏" panose="02010800040101010101" pitchFamily="2" charset="-122"/>
                <a:ea typeface="华文新魏" panose="02010800040101010101" pitchFamily="2" charset="-122"/>
              </a:rPr>
              <a:t>安全性：</a:t>
            </a:r>
          </a:p>
          <a:p>
            <a:pPr algn="just">
              <a:buFontTx/>
              <a:buNone/>
            </a:pPr>
            <a:r>
              <a:rPr lang="en-US" altLang="zh-CN" sz="3600">
                <a:cs typeface="Times New Roman" panose="02020603050405020304" pitchFamily="18" charset="0"/>
              </a:rPr>
              <a:t>•</a:t>
            </a:r>
            <a:r>
              <a:rPr lang="zh-CN" altLang="en-US" sz="3600">
                <a:latin typeface="华文新魏" panose="02010800040101010101" pitchFamily="2" charset="-122"/>
                <a:ea typeface="华文新魏" panose="02010800040101010101" pitchFamily="2" charset="-122"/>
              </a:rPr>
              <a:t>文件加密：              </a:t>
            </a:r>
            <a:r>
              <a:rPr lang="en-US" altLang="zh-CN" sz="3600">
                <a:cs typeface="Times New Roman" panose="02020603050405020304" pitchFamily="18" charset="0"/>
              </a:rPr>
              <a:t>•</a:t>
            </a:r>
            <a:r>
              <a:rPr lang="zh-CN" altLang="en-US" sz="3600">
                <a:latin typeface="华文新魏" panose="02010800040101010101" pitchFamily="2" charset="-122"/>
                <a:ea typeface="华文新魏" panose="02010800040101010101" pitchFamily="2" charset="-122"/>
              </a:rPr>
              <a:t>数据冗余和容错：</a:t>
            </a:r>
          </a:p>
          <a:p>
            <a:pPr algn="just">
              <a:buFontTx/>
              <a:buNone/>
            </a:pPr>
            <a:r>
              <a:rPr lang="en-US" altLang="zh-CN" sz="3600">
                <a:cs typeface="Times New Roman" panose="02020603050405020304" pitchFamily="18" charset="0"/>
              </a:rPr>
              <a:t>•</a:t>
            </a:r>
            <a:r>
              <a:rPr lang="zh-CN" altLang="en-US" sz="3600">
                <a:latin typeface="华文新魏" panose="02010800040101010101" pitchFamily="2" charset="-122"/>
                <a:ea typeface="华文新魏" panose="02010800040101010101" pitchFamily="2" charset="-122"/>
              </a:rPr>
              <a:t>大磁盘和大文件：  </a:t>
            </a:r>
            <a:r>
              <a:rPr lang="en-US" altLang="zh-CN" sz="3600">
                <a:cs typeface="Times New Roman" panose="02020603050405020304" pitchFamily="18" charset="0"/>
              </a:rPr>
              <a:t>•</a:t>
            </a:r>
            <a:r>
              <a:rPr lang="zh-CN" altLang="en-US" sz="3600">
                <a:latin typeface="华文新魏" panose="02010800040101010101" pitchFamily="2" charset="-122"/>
                <a:ea typeface="华文新魏" panose="02010800040101010101" pitchFamily="2" charset="-122"/>
              </a:rPr>
              <a:t>通用的索引机制：</a:t>
            </a:r>
          </a:p>
          <a:p>
            <a:pPr algn="just">
              <a:buFontTx/>
              <a:buNone/>
            </a:pPr>
            <a:r>
              <a:rPr lang="en-US" altLang="zh-CN" sz="3600">
                <a:cs typeface="Times New Roman" panose="02020603050405020304" pitchFamily="18" charset="0"/>
              </a:rPr>
              <a:t>•</a:t>
            </a:r>
            <a:r>
              <a:rPr lang="zh-CN" altLang="en-US" sz="3600">
                <a:latin typeface="华文新魏" panose="02010800040101010101" pitchFamily="2" charset="-122"/>
                <a:ea typeface="华文新魏" panose="02010800040101010101" pitchFamily="2" charset="-122"/>
              </a:rPr>
              <a:t>基于</a:t>
            </a:r>
            <a:r>
              <a:rPr lang="en-US" altLang="zh-CN" sz="3600">
                <a:latin typeface="华文新魏" panose="02010800040101010101" pitchFamily="2" charset="-122"/>
                <a:ea typeface="华文新魏" panose="02010800040101010101" pitchFamily="2" charset="-122"/>
              </a:rPr>
              <a:t>Unicode</a:t>
            </a:r>
            <a:r>
              <a:rPr lang="zh-CN" altLang="en-US" sz="3600">
                <a:latin typeface="华文新魏" panose="02010800040101010101" pitchFamily="2" charset="-122"/>
                <a:ea typeface="华文新魏" panose="02010800040101010101" pitchFamily="2" charset="-122"/>
              </a:rPr>
              <a:t>文件名： </a:t>
            </a:r>
            <a:r>
              <a:rPr lang="en-US" altLang="zh-CN" sz="3600">
                <a:cs typeface="Times New Roman" panose="02020603050405020304" pitchFamily="18" charset="0"/>
              </a:rPr>
              <a:t>•</a:t>
            </a:r>
            <a:r>
              <a:rPr lang="zh-CN" altLang="en-US" sz="3600">
                <a:latin typeface="华文新魏" panose="02010800040101010101" pitchFamily="2" charset="-122"/>
                <a:ea typeface="华文新魏" panose="02010800040101010101" pitchFamily="2" charset="-122"/>
              </a:rPr>
              <a:t>数据流： </a:t>
            </a:r>
          </a:p>
          <a:p>
            <a:pPr algn="just">
              <a:buFontTx/>
              <a:buNone/>
            </a:pPr>
            <a:r>
              <a:rPr lang="en-US" altLang="zh-CN" sz="3600">
                <a:cs typeface="Times New Roman" panose="02020603050405020304" pitchFamily="18" charset="0"/>
              </a:rPr>
              <a:t>•</a:t>
            </a:r>
            <a:r>
              <a:rPr lang="zh-CN" altLang="en-US" sz="3600">
                <a:latin typeface="华文新魏" panose="02010800040101010101" pitchFamily="2" charset="-122"/>
                <a:ea typeface="华文新魏" panose="02010800040101010101" pitchFamily="2" charset="-122"/>
              </a:rPr>
              <a:t>动态添加卷磁盘空间：</a:t>
            </a:r>
            <a:r>
              <a:rPr lang="en-US" altLang="zh-CN" sz="3600">
                <a:cs typeface="Times New Roman" panose="02020603050405020304" pitchFamily="18" charset="0"/>
              </a:rPr>
              <a:t>•</a:t>
            </a:r>
            <a:r>
              <a:rPr lang="zh-CN" altLang="en-US" sz="3600">
                <a:latin typeface="华文新魏" panose="02010800040101010101" pitchFamily="2" charset="-122"/>
                <a:ea typeface="华文新魏" panose="02010800040101010101" pitchFamily="2" charset="-122"/>
              </a:rPr>
              <a:t>稀疏文件： </a:t>
            </a:r>
          </a:p>
          <a:p>
            <a:pPr algn="just">
              <a:buFontTx/>
              <a:buNone/>
            </a:pPr>
            <a:r>
              <a:rPr lang="en-US" altLang="zh-CN" sz="3600">
                <a:cs typeface="Times New Roman" panose="02020603050405020304" pitchFamily="18" charset="0"/>
              </a:rPr>
              <a:t>•</a:t>
            </a:r>
            <a:r>
              <a:rPr lang="zh-CN" altLang="en-US" sz="3600">
                <a:latin typeface="华文新魏" panose="02010800040101010101" pitchFamily="2" charset="-122"/>
                <a:ea typeface="华文新魏" panose="02010800040101010101" pitchFamily="2" charset="-122"/>
              </a:rPr>
              <a:t>磁盘配额：             </a:t>
            </a:r>
            <a:r>
              <a:rPr lang="en-US" altLang="zh-CN" sz="3600">
                <a:cs typeface="Times New Roman" panose="02020603050405020304" pitchFamily="18" charset="0"/>
              </a:rPr>
              <a:t>•</a:t>
            </a:r>
            <a:r>
              <a:rPr lang="zh-CN" altLang="en-US" sz="3600">
                <a:latin typeface="华文新魏" panose="02010800040101010101" pitchFamily="2" charset="-122"/>
                <a:ea typeface="华文新魏" panose="02010800040101010101" pitchFamily="2" charset="-122"/>
              </a:rPr>
              <a:t>动态坏簇重映射：</a:t>
            </a:r>
          </a:p>
          <a:p>
            <a:pPr algn="just">
              <a:buFontTx/>
              <a:buNone/>
            </a:pPr>
            <a:r>
              <a:rPr lang="en-US" altLang="zh-CN" sz="3600">
                <a:cs typeface="Times New Roman" panose="02020603050405020304" pitchFamily="18" charset="0"/>
              </a:rPr>
              <a:t>•</a:t>
            </a:r>
            <a:r>
              <a:rPr lang="zh-CN" altLang="en-US" sz="3600">
                <a:latin typeface="华文新魏" panose="02010800040101010101" pitchFamily="2" charset="-122"/>
                <a:ea typeface="华文新魏" panose="02010800040101010101" pitchFamily="2" charset="-122"/>
              </a:rPr>
              <a:t>压缩技术：             </a:t>
            </a:r>
            <a:r>
              <a:rPr lang="en-US" altLang="zh-CN" sz="3600">
                <a:cs typeface="Times New Roman" panose="02020603050405020304" pitchFamily="18" charset="0"/>
              </a:rPr>
              <a:t>•</a:t>
            </a:r>
            <a:r>
              <a:rPr lang="zh-CN" altLang="en-US" sz="3600">
                <a:latin typeface="华文新魏" panose="02010800040101010101" pitchFamily="2" charset="-122"/>
                <a:ea typeface="华文新魏" panose="02010800040101010101" pitchFamily="2" charset="-122"/>
              </a:rPr>
              <a:t>分布式链接跟踪：</a:t>
            </a:r>
          </a:p>
          <a:p>
            <a:pPr algn="just">
              <a:buFontTx/>
              <a:buNone/>
            </a:pPr>
            <a:r>
              <a:rPr lang="en-US" altLang="zh-CN" sz="3600">
                <a:cs typeface="Times New Roman" panose="02020603050405020304" pitchFamily="18" charset="0"/>
              </a:rPr>
              <a:t>•</a:t>
            </a:r>
            <a:r>
              <a:rPr lang="en-US" altLang="zh-CN" sz="3600">
                <a:latin typeface="华文新魏" panose="02010800040101010101" pitchFamily="2" charset="-122"/>
                <a:ea typeface="华文新魏" panose="02010800040101010101" pitchFamily="2" charset="-122"/>
              </a:rPr>
              <a:t>POSIX</a:t>
            </a:r>
            <a:r>
              <a:rPr lang="zh-CN" altLang="en-US" sz="3600">
                <a:latin typeface="华文新魏" panose="02010800040101010101" pitchFamily="2" charset="-122"/>
                <a:ea typeface="华文新魏" panose="02010800040101010101" pitchFamily="2" charset="-122"/>
              </a:rPr>
              <a:t>支持：</a:t>
            </a:r>
          </a:p>
          <a:p>
            <a:pPr algn="just">
              <a:buFontTx/>
              <a:buNone/>
            </a:pPr>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checke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89C88D1-B281-41F7-9D6C-4E97BDFA2428}"/>
              </a:ext>
            </a:extLst>
          </p:cNvPr>
          <p:cNvSpPr>
            <a:spLocks noGrp="1" noChangeArrowheads="1"/>
          </p:cNvSpPr>
          <p:nvPr>
            <p:ph type="title"/>
          </p:nvPr>
        </p:nvSpPr>
        <p:spPr>
          <a:xfrm>
            <a:off x="914400" y="-152400"/>
            <a:ext cx="7772400" cy="1143000"/>
          </a:xfrm>
        </p:spPr>
        <p:txBody>
          <a:bodyPr/>
          <a:lstStyle/>
          <a:p>
            <a:br>
              <a:rPr lang="en-US" altLang="zh-CN">
                <a:latin typeface="华文新魏" panose="02010800040101010101" pitchFamily="2" charset="-122"/>
                <a:ea typeface="华文新魏" panose="02010800040101010101" pitchFamily="2" charset="-122"/>
              </a:rPr>
            </a:br>
            <a:r>
              <a:rPr lang="zh-CN" altLang="en-US" sz="4800">
                <a:latin typeface="华文新魏" panose="02010800040101010101" pitchFamily="2" charset="-122"/>
                <a:ea typeface="华文新魏" panose="02010800040101010101" pitchFamily="2" charset="-122"/>
              </a:rPr>
              <a:t>文件可恢复性操作步骤</a:t>
            </a:r>
            <a:r>
              <a:rPr lang="zh-CN" altLang="en-US">
                <a:latin typeface="华文新魏" panose="02010800040101010101" pitchFamily="2" charset="-122"/>
                <a:ea typeface="华文新魏" panose="02010800040101010101" pitchFamily="2" charset="-122"/>
              </a:rPr>
              <a:t>             </a:t>
            </a:r>
            <a:endParaRPr lang="zh-CN" altLang="en-US" sz="4800">
              <a:latin typeface="华文新魏" panose="02010800040101010101" pitchFamily="2" charset="-122"/>
              <a:ea typeface="华文新魏" panose="02010800040101010101" pitchFamily="2" charset="-122"/>
            </a:endParaRPr>
          </a:p>
        </p:txBody>
      </p:sp>
      <p:sp>
        <p:nvSpPr>
          <p:cNvPr id="45059" name="Rectangle 3">
            <a:extLst>
              <a:ext uri="{FF2B5EF4-FFF2-40B4-BE49-F238E27FC236}">
                <a16:creationId xmlns:a16="http://schemas.microsoft.com/office/drawing/2014/main" id="{1A57A7E1-0D90-43B3-9DB8-65FF9B938C5C}"/>
              </a:ext>
            </a:extLst>
          </p:cNvPr>
          <p:cNvSpPr>
            <a:spLocks noGrp="1" noChangeArrowheads="1"/>
          </p:cNvSpPr>
          <p:nvPr>
            <p:ph type="body" idx="1"/>
          </p:nvPr>
        </p:nvSpPr>
        <p:spPr>
          <a:xfrm>
            <a:off x="838200" y="1219200"/>
            <a:ext cx="7543800" cy="5105400"/>
          </a:xfrm>
        </p:spPr>
        <p:txBody>
          <a:bodyPr/>
          <a:lstStyle/>
          <a:p>
            <a:pPr>
              <a:buFontTx/>
              <a:buNone/>
            </a:pPr>
            <a:r>
              <a:rPr lang="en-US" altLang="zh-CN" sz="3600">
                <a:latin typeface="华文新魏" panose="02010800040101010101" pitchFamily="2" charset="-122"/>
                <a:ea typeface="华文新魏" panose="02010800040101010101" pitchFamily="2" charset="-122"/>
              </a:rPr>
              <a:t>1)NTFS</a:t>
            </a:r>
            <a:r>
              <a:rPr lang="zh-CN" altLang="en-US" sz="3600">
                <a:latin typeface="华文新魏" panose="02010800040101010101" pitchFamily="2" charset="-122"/>
                <a:ea typeface="华文新魏" panose="02010800040101010101" pitchFamily="2" charset="-122"/>
              </a:rPr>
              <a:t>首先调用</a:t>
            </a:r>
            <a:r>
              <a:rPr lang="en-US" altLang="zh-CN" sz="3600">
                <a:latin typeface="华文新魏" panose="02010800040101010101" pitchFamily="2" charset="-122"/>
                <a:ea typeface="华文新魏" panose="02010800040101010101" pitchFamily="2" charset="-122"/>
              </a:rPr>
              <a:t>LFS</a:t>
            </a:r>
            <a:r>
              <a:rPr lang="zh-CN" altLang="en-US" sz="3600">
                <a:latin typeface="华文新魏" panose="02010800040101010101" pitchFamily="2" charset="-122"/>
                <a:ea typeface="华文新魏" panose="02010800040101010101" pitchFamily="2" charset="-122"/>
              </a:rPr>
              <a:t>在日志文件中记录所有改变卷结构的事务；</a:t>
            </a:r>
          </a:p>
          <a:p>
            <a:pPr>
              <a:buFontTx/>
              <a:buNone/>
            </a:pPr>
            <a:r>
              <a:rPr lang="en-US" altLang="zh-CN" sz="3600">
                <a:latin typeface="华文新魏" panose="02010800040101010101" pitchFamily="2" charset="-122"/>
                <a:ea typeface="华文新魏" panose="02010800040101010101" pitchFamily="2" charset="-122"/>
              </a:rPr>
              <a:t>2)NTFS</a:t>
            </a:r>
            <a:r>
              <a:rPr lang="zh-CN" altLang="en-US" sz="3600">
                <a:latin typeface="华文新魏" panose="02010800040101010101" pitchFamily="2" charset="-122"/>
                <a:ea typeface="华文新魏" panose="02010800040101010101" pitchFamily="2" charset="-122"/>
              </a:rPr>
              <a:t>执行在高速缓存中的更改卷结构的操作；</a:t>
            </a:r>
          </a:p>
          <a:p>
            <a:pPr>
              <a:buFontTx/>
              <a:buNone/>
            </a:pPr>
            <a:r>
              <a:rPr lang="en-US" altLang="zh-CN" sz="3600">
                <a:latin typeface="华文新魏" panose="02010800040101010101" pitchFamily="2" charset="-122"/>
                <a:ea typeface="华文新魏" panose="02010800040101010101" pitchFamily="2" charset="-122"/>
              </a:rPr>
              <a:t>3) </a:t>
            </a:r>
            <a:r>
              <a:rPr lang="zh-CN" altLang="en-US" sz="3600">
                <a:latin typeface="华文新魏" panose="02010800040101010101" pitchFamily="2" charset="-122"/>
                <a:ea typeface="华文新魏" panose="02010800040101010101" pitchFamily="2" charset="-122"/>
              </a:rPr>
              <a:t>高速缓存管理器调用</a:t>
            </a:r>
            <a:r>
              <a:rPr lang="en-US" altLang="zh-CN" sz="3600">
                <a:latin typeface="华文新魏" panose="02010800040101010101" pitchFamily="2" charset="-122"/>
                <a:ea typeface="华文新魏" panose="02010800040101010101" pitchFamily="2" charset="-122"/>
              </a:rPr>
              <a:t>LFS</a:t>
            </a:r>
            <a:r>
              <a:rPr lang="zh-CN" altLang="en-US" sz="3600">
                <a:latin typeface="华文新魏" panose="02010800040101010101" pitchFamily="2" charset="-122"/>
                <a:ea typeface="华文新魏" panose="02010800040101010101" pitchFamily="2" charset="-122"/>
              </a:rPr>
              <a:t>把日志文件刷新到磁盘；</a:t>
            </a:r>
          </a:p>
          <a:p>
            <a:pPr>
              <a:buFontTx/>
              <a:buNone/>
            </a:pPr>
            <a:r>
              <a:rPr lang="en-US" altLang="zh-CN" sz="3600">
                <a:latin typeface="华文新魏" panose="02010800040101010101" pitchFamily="2" charset="-122"/>
                <a:ea typeface="华文新魏" panose="02010800040101010101" pitchFamily="2" charset="-122"/>
              </a:rPr>
              <a:t>4) </a:t>
            </a:r>
            <a:r>
              <a:rPr lang="zh-CN" altLang="en-US" sz="3600">
                <a:latin typeface="华文新魏" panose="02010800040101010101" pitchFamily="2" charset="-122"/>
                <a:ea typeface="华文新魏" panose="02010800040101010101" pitchFamily="2" charset="-122"/>
              </a:rPr>
              <a:t>高速缓存管理器把该卷的变化</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事务本身</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最后被刷新到磁盘。</a:t>
            </a:r>
            <a:endParaRPr lang="zh-CN" altLang="en-US" sz="3600">
              <a:solidFill>
                <a:srgbClr val="FF0000"/>
              </a:solidFill>
              <a:latin typeface="华文新魏" panose="02010800040101010101" pitchFamily="2" charset="-122"/>
              <a:ea typeface="华文新魏" panose="02010800040101010101" pitchFamily="2" charset="-122"/>
            </a:endParaRPr>
          </a:p>
          <a:p>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checke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11B5A63F-363B-4C25-9ACC-F413978E726B}"/>
              </a:ext>
            </a:extLst>
          </p:cNvPr>
          <p:cNvSpPr>
            <a:spLocks noGrp="1" noChangeArrowheads="1"/>
          </p:cNvSpPr>
          <p:nvPr>
            <p:ph type="title"/>
          </p:nvPr>
        </p:nvSpPr>
        <p:spPr>
          <a:xfrm>
            <a:off x="685800" y="304800"/>
            <a:ext cx="7772400" cy="1143000"/>
          </a:xfrm>
        </p:spPr>
        <p:txBody>
          <a:bodyPr/>
          <a:lstStyle/>
          <a:p>
            <a:r>
              <a:rPr lang="en-US" altLang="zh-CN" sz="4800">
                <a:latin typeface="华文新魏" panose="02010800040101010101" pitchFamily="2" charset="-122"/>
                <a:ea typeface="华文新魏" panose="02010800040101010101" pitchFamily="2" charset="-122"/>
              </a:rPr>
              <a:t>6.6.5NTFS</a:t>
            </a:r>
            <a:r>
              <a:rPr lang="zh-CN" altLang="en-US" sz="4800">
                <a:latin typeface="华文新魏" panose="02010800040101010101" pitchFamily="2" charset="-122"/>
                <a:ea typeface="华文新魏" panose="02010800040101010101" pitchFamily="2" charset="-122"/>
              </a:rPr>
              <a:t>安全性支持</a:t>
            </a:r>
            <a:r>
              <a:rPr lang="en-US" altLang="zh-CN" sz="4800">
                <a:latin typeface="华文新魏" panose="02010800040101010101" pitchFamily="2" charset="-122"/>
                <a:ea typeface="华文新魏" panose="02010800040101010101" pitchFamily="2" charset="-122"/>
              </a:rPr>
              <a:t>(1)</a:t>
            </a:r>
            <a:r>
              <a:rPr lang="en-US" altLang="zh-CN"/>
              <a:t> </a:t>
            </a:r>
          </a:p>
        </p:txBody>
      </p:sp>
      <p:sp>
        <p:nvSpPr>
          <p:cNvPr id="59395" name="Rectangle 3">
            <a:extLst>
              <a:ext uri="{FF2B5EF4-FFF2-40B4-BE49-F238E27FC236}">
                <a16:creationId xmlns:a16="http://schemas.microsoft.com/office/drawing/2014/main" id="{785703A5-2025-400B-B520-E3C324E69B08}"/>
              </a:ext>
            </a:extLst>
          </p:cNvPr>
          <p:cNvSpPr>
            <a:spLocks noGrp="1" noChangeArrowheads="1"/>
          </p:cNvSpPr>
          <p:nvPr>
            <p:ph type="body" idx="1"/>
          </p:nvPr>
        </p:nvSpPr>
        <p:spPr>
          <a:xfrm>
            <a:off x="685800" y="1447800"/>
            <a:ext cx="7848600" cy="4953000"/>
          </a:xfrm>
        </p:spPr>
        <p:txBody>
          <a:bodyPr/>
          <a:lstStyle/>
          <a:p>
            <a:r>
              <a:rPr lang="en-US" altLang="zh-CN" sz="4000">
                <a:latin typeface="华文新魏" panose="02010800040101010101" pitchFamily="2" charset="-122"/>
                <a:ea typeface="华文新魏" panose="02010800040101010101" pitchFamily="2" charset="-122"/>
              </a:rPr>
              <a:t>NTFS</a:t>
            </a:r>
            <a:r>
              <a:rPr lang="zh-CN" altLang="en-US" sz="4000">
                <a:latin typeface="华文新魏" panose="02010800040101010101" pitchFamily="2" charset="-122"/>
                <a:ea typeface="华文新魏" panose="02010800040101010101" pitchFamily="2" charset="-122"/>
              </a:rPr>
              <a:t>卷上的每个文件和目录在创建时创建人就被指定为拥有者，拥有者控制文件和目录的权限设置，并能赋予其他用户访问权限。 </a:t>
            </a:r>
          </a:p>
          <a:p>
            <a:endParaRPr lang="zh-CN" altLang="en-US" sz="4000">
              <a:latin typeface="华文新魏" panose="02010800040101010101" pitchFamily="2" charset="-122"/>
              <a:ea typeface="华文新魏" panose="0201080004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F21F0A2-6358-41B3-84C9-7035C572E362}"/>
              </a:ext>
            </a:extLst>
          </p:cNvPr>
          <p:cNvSpPr>
            <a:spLocks noGrp="1" noChangeArrowheads="1"/>
          </p:cNvSpPr>
          <p:nvPr>
            <p:ph type="title"/>
          </p:nvPr>
        </p:nvSpPr>
        <p:spPr>
          <a:xfrm>
            <a:off x="685800" y="304800"/>
            <a:ext cx="7772400" cy="1143000"/>
          </a:xfrm>
        </p:spPr>
        <p:txBody>
          <a:bodyPr/>
          <a:lstStyle/>
          <a:p>
            <a:r>
              <a:rPr lang="en-US" altLang="zh-CN" sz="4800">
                <a:latin typeface="华文新魏" panose="02010800040101010101" pitchFamily="2" charset="-122"/>
                <a:ea typeface="华文新魏" panose="02010800040101010101" pitchFamily="2" charset="-122"/>
              </a:rPr>
              <a:t>NTFS</a:t>
            </a:r>
            <a:r>
              <a:rPr lang="zh-CN" altLang="en-US" sz="4800">
                <a:latin typeface="华文新魏" panose="02010800040101010101" pitchFamily="2" charset="-122"/>
                <a:ea typeface="华文新魏" panose="02010800040101010101" pitchFamily="2" charset="-122"/>
              </a:rPr>
              <a:t>安全性支持</a:t>
            </a:r>
            <a:r>
              <a:rPr lang="en-US" altLang="zh-CN" sz="4800">
                <a:latin typeface="华文新魏" panose="02010800040101010101" pitchFamily="2" charset="-122"/>
                <a:ea typeface="华文新魏" panose="02010800040101010101" pitchFamily="2" charset="-122"/>
              </a:rPr>
              <a:t>(2)</a:t>
            </a:r>
            <a:r>
              <a:rPr lang="en-US" altLang="zh-CN"/>
              <a:t> </a:t>
            </a:r>
          </a:p>
        </p:txBody>
      </p:sp>
      <p:sp>
        <p:nvSpPr>
          <p:cNvPr id="60419" name="Rectangle 3">
            <a:extLst>
              <a:ext uri="{FF2B5EF4-FFF2-40B4-BE49-F238E27FC236}">
                <a16:creationId xmlns:a16="http://schemas.microsoft.com/office/drawing/2014/main" id="{87DEC784-17DB-4DEB-86D4-C55D2CAC1F99}"/>
              </a:ext>
            </a:extLst>
          </p:cNvPr>
          <p:cNvSpPr>
            <a:spLocks noGrp="1" noChangeArrowheads="1"/>
          </p:cNvSpPr>
          <p:nvPr>
            <p:ph type="body" idx="1"/>
          </p:nvPr>
        </p:nvSpPr>
        <p:spPr>
          <a:xfrm>
            <a:off x="533400" y="1219200"/>
            <a:ext cx="8153400" cy="5410200"/>
          </a:xfrm>
        </p:spPr>
        <p:txBody>
          <a:bodyPr/>
          <a:lstStyle/>
          <a:p>
            <a:pPr>
              <a:buFontTx/>
              <a:buNone/>
            </a:pPr>
            <a:r>
              <a:rPr lang="zh-CN" altLang="en-US" sz="2800">
                <a:latin typeface="宋体" panose="02010600030101010101" pitchFamily="2" charset="-122"/>
                <a:ea typeface="华文新魏" panose="02010800040101010101" pitchFamily="2" charset="-122"/>
              </a:rPr>
              <a:t>文件和目录的安全性权限设置规则：</a:t>
            </a:r>
          </a:p>
          <a:p>
            <a:r>
              <a:rPr lang="zh-CN" altLang="en-US" sz="2800">
                <a:latin typeface="华文新魏" panose="02010800040101010101" pitchFamily="2" charset="-122"/>
                <a:ea typeface="华文新魏" panose="02010800040101010101" pitchFamily="2" charset="-122"/>
              </a:rPr>
              <a:t>只有用户在被赋予其访问权限或属于拥有这种权限的组，才能对文件和目录进行访问。</a:t>
            </a:r>
            <a:endParaRPr lang="zh-CN" altLang="en-US" sz="2800">
              <a:solidFill>
                <a:srgbClr val="FF0000"/>
              </a:solidFill>
              <a:latin typeface="华文新魏" panose="02010800040101010101" pitchFamily="2" charset="-122"/>
              <a:ea typeface="华文新魏" panose="02010800040101010101" pitchFamily="2" charset="-122"/>
            </a:endParaRPr>
          </a:p>
          <a:p>
            <a:r>
              <a:rPr lang="zh-CN" altLang="en-US" sz="2800">
                <a:latin typeface="华文新魏" panose="02010800040101010101" pitchFamily="2" charset="-122"/>
                <a:ea typeface="华文新魏" panose="02010800040101010101" pitchFamily="2" charset="-122"/>
              </a:rPr>
              <a:t>权限是累积的，如果组</a:t>
            </a:r>
            <a:r>
              <a:rPr lang="en-US" altLang="zh-CN" sz="2800">
                <a:latin typeface="华文新魏" panose="02010800040101010101" pitchFamily="2" charset="-122"/>
                <a:ea typeface="华文新魏" panose="02010800040101010101" pitchFamily="2" charset="-122"/>
              </a:rPr>
              <a:t>A</a:t>
            </a:r>
            <a:r>
              <a:rPr lang="zh-CN" altLang="en-US" sz="2800">
                <a:latin typeface="华文新魏" panose="02010800040101010101" pitchFamily="2" charset="-122"/>
                <a:ea typeface="华文新魏" panose="02010800040101010101" pitchFamily="2" charset="-122"/>
              </a:rPr>
              <a:t>用户对一个文件拥有</a:t>
            </a:r>
            <a:r>
              <a:rPr lang="zh-CN" altLang="en-US"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写</a:t>
            </a:r>
            <a:r>
              <a:rPr lang="zh-CN" altLang="en-US"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权限，组</a:t>
            </a:r>
            <a:r>
              <a:rPr lang="en-US" altLang="zh-CN" sz="2800">
                <a:latin typeface="华文新魏" panose="02010800040101010101" pitchFamily="2" charset="-122"/>
                <a:ea typeface="华文新魏" panose="02010800040101010101" pitchFamily="2" charset="-122"/>
              </a:rPr>
              <a:t>B</a:t>
            </a:r>
            <a:r>
              <a:rPr lang="zh-CN" altLang="en-US" sz="2800">
                <a:latin typeface="华文新魏" panose="02010800040101010101" pitchFamily="2" charset="-122"/>
                <a:ea typeface="华文新魏" panose="02010800040101010101" pitchFamily="2" charset="-122"/>
              </a:rPr>
              <a:t>用户对该文件只有</a:t>
            </a:r>
            <a:r>
              <a:rPr lang="zh-CN" altLang="en-US"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读</a:t>
            </a:r>
            <a:r>
              <a:rPr lang="zh-CN" altLang="en-US"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权限，而用户</a:t>
            </a:r>
            <a:r>
              <a:rPr lang="en-US" altLang="zh-CN" sz="2800">
                <a:latin typeface="华文新魏" panose="02010800040101010101" pitchFamily="2" charset="-122"/>
                <a:ea typeface="华文新魏" panose="02010800040101010101" pitchFamily="2" charset="-122"/>
              </a:rPr>
              <a:t>C</a:t>
            </a:r>
            <a:r>
              <a:rPr lang="zh-CN" altLang="en-US" sz="2800">
                <a:latin typeface="华文新魏" panose="02010800040101010101" pitchFamily="2" charset="-122"/>
                <a:ea typeface="华文新魏" panose="02010800040101010101" pitchFamily="2" charset="-122"/>
              </a:rPr>
              <a:t>同属两个组，则</a:t>
            </a:r>
            <a:r>
              <a:rPr lang="en-US" altLang="zh-CN" sz="2800">
                <a:latin typeface="华文新魏" panose="02010800040101010101" pitchFamily="2" charset="-122"/>
                <a:ea typeface="华文新魏" panose="02010800040101010101" pitchFamily="2" charset="-122"/>
              </a:rPr>
              <a:t>C</a:t>
            </a:r>
            <a:r>
              <a:rPr lang="zh-CN" altLang="en-US" sz="2800">
                <a:latin typeface="华文新魏" panose="02010800040101010101" pitchFamily="2" charset="-122"/>
                <a:ea typeface="华文新魏" panose="02010800040101010101" pitchFamily="2" charset="-122"/>
              </a:rPr>
              <a:t>将获得</a:t>
            </a:r>
            <a:r>
              <a:rPr lang="zh-CN" altLang="en-US"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写</a:t>
            </a:r>
            <a:r>
              <a:rPr lang="zh-CN" altLang="en-US"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权限。</a:t>
            </a:r>
            <a:endParaRPr lang="zh-CN" altLang="en-US" sz="2800">
              <a:solidFill>
                <a:srgbClr val="FF0000"/>
              </a:solidFill>
              <a:latin typeface="华文新魏" panose="02010800040101010101" pitchFamily="2" charset="-122"/>
              <a:ea typeface="华文新魏" panose="02010800040101010101" pitchFamily="2" charset="-122"/>
            </a:endParaRPr>
          </a:p>
          <a:p>
            <a:pPr>
              <a:buFontTx/>
              <a:buNone/>
            </a:pPr>
            <a:r>
              <a:rPr lang="en-US" altLang="zh-CN" sz="2800">
                <a:cs typeface="Times New Roman" panose="02020603050405020304" pitchFamily="18" charset="0"/>
              </a:rPr>
              <a:t>•</a:t>
            </a:r>
            <a:r>
              <a:rPr lang="en-US" altLang="zh-CN" sz="2800">
                <a:latin typeface="华文新魏" panose="02010800040101010101" pitchFamily="2" charset="-122"/>
                <a:ea typeface="华文新魏" panose="02010800040101010101" pitchFamily="2" charset="-122"/>
              </a:rPr>
              <a:t> </a:t>
            </a:r>
            <a:r>
              <a:rPr lang="en-US" altLang="zh-CN"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拒绝访问</a:t>
            </a:r>
            <a:r>
              <a:rPr lang="zh-CN" altLang="en-US"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权限优先高于其他所有权限。如果组</a:t>
            </a:r>
            <a:r>
              <a:rPr lang="en-US" altLang="zh-CN" sz="2800">
                <a:latin typeface="华文新魏" panose="02010800040101010101" pitchFamily="2" charset="-122"/>
                <a:ea typeface="华文新魏" panose="02010800040101010101" pitchFamily="2" charset="-122"/>
              </a:rPr>
              <a:t>A</a:t>
            </a:r>
            <a:r>
              <a:rPr lang="zh-CN" altLang="en-US" sz="2800">
                <a:latin typeface="华文新魏" panose="02010800040101010101" pitchFamily="2" charset="-122"/>
                <a:ea typeface="华文新魏" panose="02010800040101010101" pitchFamily="2" charset="-122"/>
              </a:rPr>
              <a:t>用户对一个文件拥有</a:t>
            </a:r>
            <a:r>
              <a:rPr lang="zh-CN" altLang="en-US"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写</a:t>
            </a:r>
            <a:r>
              <a:rPr lang="zh-CN" altLang="en-US"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权限，组</a:t>
            </a:r>
            <a:r>
              <a:rPr lang="en-US" altLang="zh-CN" sz="2800">
                <a:latin typeface="华文新魏" panose="02010800040101010101" pitchFamily="2" charset="-122"/>
                <a:ea typeface="华文新魏" panose="02010800040101010101" pitchFamily="2" charset="-122"/>
              </a:rPr>
              <a:t>B</a:t>
            </a:r>
            <a:r>
              <a:rPr lang="zh-CN" altLang="en-US" sz="2800">
                <a:latin typeface="华文新魏" panose="02010800040101010101" pitchFamily="2" charset="-122"/>
                <a:ea typeface="华文新魏" panose="02010800040101010101" pitchFamily="2" charset="-122"/>
              </a:rPr>
              <a:t>用户对该文件有</a:t>
            </a:r>
            <a:r>
              <a:rPr lang="zh-CN" altLang="en-US"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拒绝访问</a:t>
            </a:r>
            <a:r>
              <a:rPr lang="zh-CN" altLang="en-US"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权限，那么同属两个组的</a:t>
            </a:r>
            <a:r>
              <a:rPr lang="en-US" altLang="zh-CN" sz="2800">
                <a:latin typeface="华文新魏" panose="02010800040101010101" pitchFamily="2" charset="-122"/>
                <a:ea typeface="华文新魏" panose="02010800040101010101" pitchFamily="2" charset="-122"/>
              </a:rPr>
              <a:t>C</a:t>
            </a:r>
            <a:r>
              <a:rPr lang="zh-CN" altLang="en-US" sz="2800">
                <a:latin typeface="华文新魏" panose="02010800040101010101" pitchFamily="2" charset="-122"/>
                <a:ea typeface="华文新魏" panose="02010800040101010101" pitchFamily="2" charset="-122"/>
              </a:rPr>
              <a:t>也不个能读文件。</a:t>
            </a:r>
          </a:p>
          <a:p>
            <a:pPr>
              <a:buFontTx/>
              <a:buNone/>
            </a:pPr>
            <a:r>
              <a:rPr lang="zh-CN" altLang="en-US" sz="2800">
                <a:ea typeface="华文新魏" panose="02010800040101010101" pitchFamily="2" charset="-122"/>
              </a:rPr>
              <a:t> </a:t>
            </a:r>
            <a:r>
              <a:rPr lang="en-US" altLang="zh-CN" sz="2800">
                <a:cs typeface="Times New Roman" panose="02020603050405020304" pitchFamily="18" charset="0"/>
              </a:rPr>
              <a:t>•</a:t>
            </a:r>
            <a:r>
              <a:rPr lang="zh-CN" altLang="en-US" sz="2800">
                <a:latin typeface="华文新魏" panose="02010800040101010101" pitchFamily="2" charset="-122"/>
                <a:ea typeface="华文新魏" panose="02010800040101010101" pitchFamily="2" charset="-122"/>
              </a:rPr>
              <a:t>文件权限始终优先于目录权限</a:t>
            </a:r>
          </a:p>
          <a:p>
            <a:endParaRPr lang="zh-CN" altLang="en-US" sz="2800">
              <a:latin typeface="华文新魏" panose="02010800040101010101" pitchFamily="2" charset="-122"/>
              <a:ea typeface="华文新魏" panose="0201080004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67C4FC53-B600-4324-9EC6-DD4C4020B623}"/>
              </a:ext>
            </a:extLst>
          </p:cNvPr>
          <p:cNvSpPr>
            <a:spLocks noGrp="1" noChangeArrowheads="1"/>
          </p:cNvSpPr>
          <p:nvPr>
            <p:ph type="title"/>
          </p:nvPr>
        </p:nvSpPr>
        <p:spPr>
          <a:xfrm>
            <a:off x="685800" y="304800"/>
            <a:ext cx="7772400" cy="1143000"/>
          </a:xfrm>
        </p:spPr>
        <p:txBody>
          <a:bodyPr/>
          <a:lstStyle/>
          <a:p>
            <a:r>
              <a:rPr lang="en-US" altLang="zh-CN" sz="4800">
                <a:latin typeface="华文新魏" panose="02010800040101010101" pitchFamily="2" charset="-122"/>
                <a:ea typeface="华文新魏" panose="02010800040101010101" pitchFamily="2" charset="-122"/>
              </a:rPr>
              <a:t>NTFS</a:t>
            </a:r>
            <a:r>
              <a:rPr lang="zh-CN" altLang="en-US" sz="4800">
                <a:latin typeface="华文新魏" panose="02010800040101010101" pitchFamily="2" charset="-122"/>
                <a:ea typeface="华文新魏" panose="02010800040101010101" pitchFamily="2" charset="-122"/>
              </a:rPr>
              <a:t>安全性支持</a:t>
            </a:r>
            <a:r>
              <a:rPr lang="en-US" altLang="zh-CN" sz="4800">
                <a:latin typeface="华文新魏" panose="02010800040101010101" pitchFamily="2" charset="-122"/>
                <a:ea typeface="华文新魏" panose="02010800040101010101" pitchFamily="2" charset="-122"/>
              </a:rPr>
              <a:t>(3)</a:t>
            </a:r>
            <a:r>
              <a:rPr lang="en-US" altLang="zh-CN"/>
              <a:t> </a:t>
            </a:r>
          </a:p>
        </p:txBody>
      </p:sp>
      <p:sp>
        <p:nvSpPr>
          <p:cNvPr id="62467" name="Rectangle 3">
            <a:extLst>
              <a:ext uri="{FF2B5EF4-FFF2-40B4-BE49-F238E27FC236}">
                <a16:creationId xmlns:a16="http://schemas.microsoft.com/office/drawing/2014/main" id="{015F0AD5-6204-4E3E-9E40-7C8444F3C63F}"/>
              </a:ext>
            </a:extLst>
          </p:cNvPr>
          <p:cNvSpPr>
            <a:spLocks noGrp="1" noChangeArrowheads="1"/>
          </p:cNvSpPr>
          <p:nvPr>
            <p:ph type="body" idx="1"/>
          </p:nvPr>
        </p:nvSpPr>
        <p:spPr>
          <a:xfrm>
            <a:off x="609600" y="1295400"/>
            <a:ext cx="8077200" cy="5029200"/>
          </a:xfrm>
        </p:spPr>
        <p:txBody>
          <a:bodyPr/>
          <a:lstStyle/>
          <a:p>
            <a:pPr>
              <a:buFontTx/>
              <a:buNone/>
            </a:pPr>
            <a:r>
              <a:rPr lang="en-US" altLang="zh-CN" sz="4000">
                <a:latin typeface="华文新魏" panose="02010800040101010101" pitchFamily="2" charset="-122"/>
                <a:ea typeface="华文新魏" panose="02010800040101010101" pitchFamily="2" charset="-122"/>
              </a:rPr>
              <a:t>   </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当用户在相应权限的目录中创建新的文件或子目录时，创建的文件或子目录继承该目录的权限。</a:t>
            </a:r>
            <a:endParaRPr lang="zh-CN" altLang="en-US" sz="4000">
              <a:solidFill>
                <a:srgbClr val="FF0000"/>
              </a:solidFill>
              <a:latin typeface="华文新魏" panose="02010800040101010101" pitchFamily="2" charset="-122"/>
              <a:ea typeface="华文新魏" panose="02010800040101010101" pitchFamily="2" charset="-122"/>
            </a:endParaRPr>
          </a:p>
          <a:p>
            <a:pPr>
              <a:buFontTx/>
              <a:buNone/>
            </a:pPr>
            <a:r>
              <a:rPr lang="zh-CN" altLang="en-US" sz="4000">
                <a:latin typeface="华文新魏" panose="02010800040101010101" pitchFamily="2" charset="-122"/>
                <a:ea typeface="华文新魏" panose="02010800040101010101" pitchFamily="2" charset="-122"/>
              </a:rPr>
              <a:t>   </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创建文件或目录的拥有者，总可以随时更改对文件或子目录的权限设置来控制其他用户对该文件或目录的访问。</a:t>
            </a:r>
            <a:endParaRPr lang="zh-CN" altLang="en-US" sz="4000">
              <a:solidFill>
                <a:srgbClr val="FF0000"/>
              </a:solidFill>
              <a:latin typeface="华文新魏" panose="02010800040101010101" pitchFamily="2" charset="-122"/>
              <a:ea typeface="华文新魏" panose="02010800040101010101" pitchFamily="2" charset="-122"/>
            </a:endParaRPr>
          </a:p>
          <a:p>
            <a:pPr>
              <a:buFontTx/>
              <a:buNone/>
            </a:pPr>
            <a:endParaRPr lang="zh-CN" altLang="en-US" sz="4000">
              <a:solidFill>
                <a:srgbClr val="FF0000"/>
              </a:solidFill>
              <a:latin typeface="华文新魏" panose="02010800040101010101" pitchFamily="2" charset="-122"/>
              <a:ea typeface="华文新魏" panose="02010800040101010101" pitchFamily="2" charset="-122"/>
            </a:endParaRPr>
          </a:p>
          <a:p>
            <a:pPr>
              <a:buFontTx/>
              <a:buNone/>
            </a:pPr>
            <a:endParaRPr lang="zh-CN" altLang="en-US" sz="4000">
              <a:latin typeface="华文新魏" panose="02010800040101010101" pitchFamily="2" charset="-122"/>
              <a:ea typeface="华文新魏" panose="0201080004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49E9880B-8EF8-44C3-AD4F-A826E5EB2418}"/>
              </a:ext>
            </a:extLst>
          </p:cNvPr>
          <p:cNvSpPr>
            <a:spLocks noGrp="1" noChangeArrowheads="1"/>
          </p:cNvSpPr>
          <p:nvPr>
            <p:ph type="title"/>
          </p:nvPr>
        </p:nvSpPr>
        <p:spPr>
          <a:xfrm>
            <a:off x="685800" y="381000"/>
            <a:ext cx="7772400" cy="1143000"/>
          </a:xfrm>
        </p:spPr>
        <p:txBody>
          <a:bodyPr/>
          <a:lstStyle/>
          <a:p>
            <a:r>
              <a:rPr lang="en-US" altLang="zh-CN" sz="4800">
                <a:latin typeface="华文新魏" panose="02010800040101010101" pitchFamily="2" charset="-122"/>
                <a:ea typeface="华文新魏" panose="02010800040101010101" pitchFamily="2" charset="-122"/>
              </a:rPr>
              <a:t>NTFS</a:t>
            </a:r>
            <a:r>
              <a:rPr lang="zh-CN" altLang="en-US" sz="4800">
                <a:latin typeface="华文新魏" panose="02010800040101010101" pitchFamily="2" charset="-122"/>
                <a:ea typeface="华文新魏" panose="02010800040101010101" pitchFamily="2" charset="-122"/>
              </a:rPr>
              <a:t>安全性支持</a:t>
            </a:r>
            <a:r>
              <a:rPr lang="en-US" altLang="zh-CN" sz="4800">
                <a:latin typeface="华文新魏" panose="02010800040101010101" pitchFamily="2" charset="-122"/>
                <a:ea typeface="华文新魏" panose="02010800040101010101" pitchFamily="2" charset="-122"/>
              </a:rPr>
              <a:t>(4)</a:t>
            </a:r>
          </a:p>
        </p:txBody>
      </p:sp>
      <p:sp>
        <p:nvSpPr>
          <p:cNvPr id="64515" name="Rectangle 3">
            <a:extLst>
              <a:ext uri="{FF2B5EF4-FFF2-40B4-BE49-F238E27FC236}">
                <a16:creationId xmlns:a16="http://schemas.microsoft.com/office/drawing/2014/main" id="{16D0A552-CB03-44CB-BC1F-4C49D04E5B2C}"/>
              </a:ext>
            </a:extLst>
          </p:cNvPr>
          <p:cNvSpPr>
            <a:spLocks noGrp="1" noChangeArrowheads="1"/>
          </p:cNvSpPr>
          <p:nvPr>
            <p:ph type="body" idx="1"/>
          </p:nvPr>
        </p:nvSpPr>
        <p:spPr>
          <a:xfrm>
            <a:off x="685800" y="1447800"/>
            <a:ext cx="7772400" cy="4953000"/>
          </a:xfrm>
        </p:spPr>
        <p:txBody>
          <a:bodyPr/>
          <a:lstStyle/>
          <a:p>
            <a:r>
              <a:rPr lang="en-US" altLang="zh-CN" sz="3600">
                <a:latin typeface="华文新魏" panose="02010800040101010101" pitchFamily="2" charset="-122"/>
                <a:ea typeface="华文新魏" panose="02010800040101010101" pitchFamily="2" charset="-122"/>
              </a:rPr>
              <a:t>NTFS</a:t>
            </a:r>
            <a:r>
              <a:rPr lang="zh-CN" altLang="en-US" sz="3600">
                <a:latin typeface="华文新魏" panose="02010800040101010101" pitchFamily="2" charset="-122"/>
                <a:ea typeface="华文新魏" panose="02010800040101010101" pitchFamily="2" charset="-122"/>
              </a:rPr>
              <a:t>的安全性支持</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加密文件系统</a:t>
            </a:r>
            <a:r>
              <a:rPr lang="en-US" altLang="zh-CN" sz="3600">
                <a:latin typeface="华文新魏" panose="02010800040101010101" pitchFamily="2" charset="-122"/>
                <a:ea typeface="华文新魏" panose="02010800040101010101" pitchFamily="2" charset="-122"/>
              </a:rPr>
              <a:t>EFS(Encrpyted File System)</a:t>
            </a:r>
            <a:r>
              <a:rPr lang="zh-CN" altLang="en-US" sz="3600">
                <a:latin typeface="华文新魏" panose="02010800040101010101" pitchFamily="2" charset="-122"/>
                <a:ea typeface="华文新魏" panose="02010800040101010101" pitchFamily="2" charset="-122"/>
              </a:rPr>
              <a:t>。</a:t>
            </a:r>
          </a:p>
          <a:p>
            <a:r>
              <a:rPr lang="en-US" altLang="zh-CN" sz="3600">
                <a:latin typeface="华文新魏" panose="02010800040101010101" pitchFamily="2" charset="-122"/>
                <a:ea typeface="华文新魏" panose="02010800040101010101" pitchFamily="2" charset="-122"/>
              </a:rPr>
              <a:t>EFS</a:t>
            </a:r>
            <a:r>
              <a:rPr lang="zh-CN" altLang="en-US" sz="3600">
                <a:latin typeface="华文新魏" panose="02010800040101010101" pitchFamily="2" charset="-122"/>
                <a:ea typeface="华文新魏" panose="02010800040101010101" pitchFamily="2" charset="-122"/>
              </a:rPr>
              <a:t>加密技术是基于公共密钥的，它用一个随机产生的文件密钥</a:t>
            </a:r>
            <a:r>
              <a:rPr lang="en-US" altLang="zh-CN" sz="3600">
                <a:latin typeface="华文新魏" panose="02010800040101010101" pitchFamily="2" charset="-122"/>
                <a:ea typeface="华文新魏" panose="02010800040101010101" pitchFamily="2" charset="-122"/>
              </a:rPr>
              <a:t>FEK(File Encryption Key)</a:t>
            </a:r>
            <a:r>
              <a:rPr lang="zh-CN" altLang="en-US" sz="3600">
                <a:latin typeface="华文新魏" panose="02010800040101010101" pitchFamily="2" charset="-122"/>
                <a:ea typeface="华文新魏" panose="02010800040101010101" pitchFamily="2" charset="-122"/>
              </a:rPr>
              <a:t>，通过加强型的数据加密标准算法对文件进行加密。</a:t>
            </a:r>
          </a:p>
          <a:p>
            <a:endParaRPr lang="zh-CN" altLang="en-US" sz="3600">
              <a:latin typeface="华文新魏" panose="02010800040101010101" pitchFamily="2" charset="-122"/>
              <a:ea typeface="华文新魏" panose="0201080004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387A2A1E-AA56-4D2D-89AA-E446B5EBBE24}"/>
              </a:ext>
            </a:extLst>
          </p:cNvPr>
          <p:cNvSpPr>
            <a:spLocks noGrp="1" noChangeArrowheads="1"/>
          </p:cNvSpPr>
          <p:nvPr>
            <p:ph type="title"/>
          </p:nvPr>
        </p:nvSpPr>
        <p:spPr>
          <a:xfrm>
            <a:off x="685800" y="381000"/>
            <a:ext cx="7772400" cy="1143000"/>
          </a:xfrm>
        </p:spPr>
        <p:txBody>
          <a:bodyPr/>
          <a:lstStyle/>
          <a:p>
            <a:r>
              <a:rPr lang="en-US" altLang="zh-CN" sz="4800">
                <a:latin typeface="华文新魏" panose="02010800040101010101" pitchFamily="2" charset="-122"/>
                <a:ea typeface="华文新魏" panose="02010800040101010101" pitchFamily="2" charset="-122"/>
              </a:rPr>
              <a:t>NTFS</a:t>
            </a:r>
            <a:r>
              <a:rPr lang="zh-CN" altLang="en-US" sz="4800">
                <a:latin typeface="华文新魏" panose="02010800040101010101" pitchFamily="2" charset="-122"/>
                <a:ea typeface="华文新魏" panose="02010800040101010101" pitchFamily="2" charset="-122"/>
              </a:rPr>
              <a:t>安全性支持</a:t>
            </a:r>
            <a:r>
              <a:rPr lang="en-US" altLang="zh-CN" sz="4800">
                <a:latin typeface="华文新魏" panose="02010800040101010101" pitchFamily="2" charset="-122"/>
                <a:ea typeface="华文新魏" panose="02010800040101010101" pitchFamily="2" charset="-122"/>
              </a:rPr>
              <a:t>(5)</a:t>
            </a:r>
          </a:p>
        </p:txBody>
      </p:sp>
      <p:sp>
        <p:nvSpPr>
          <p:cNvPr id="65539" name="Rectangle 3">
            <a:extLst>
              <a:ext uri="{FF2B5EF4-FFF2-40B4-BE49-F238E27FC236}">
                <a16:creationId xmlns:a16="http://schemas.microsoft.com/office/drawing/2014/main" id="{B9D95726-826D-4396-8C77-9B1F14FD5216}"/>
              </a:ext>
            </a:extLst>
          </p:cNvPr>
          <p:cNvSpPr>
            <a:spLocks noGrp="1" noChangeArrowheads="1"/>
          </p:cNvSpPr>
          <p:nvPr>
            <p:ph type="body" idx="1"/>
          </p:nvPr>
        </p:nvSpPr>
        <p:spPr>
          <a:xfrm>
            <a:off x="609600" y="1447800"/>
            <a:ext cx="8001000" cy="4953000"/>
          </a:xfrm>
        </p:spPr>
        <p:txBody>
          <a:bodyPr/>
          <a:lstStyle/>
          <a:p>
            <a:pPr>
              <a:lnSpc>
                <a:spcPct val="90000"/>
              </a:lnSpc>
            </a:pPr>
            <a:r>
              <a:rPr lang="en-US" altLang="zh-CN" sz="3600">
                <a:latin typeface="华文新魏" panose="02010800040101010101" pitchFamily="2" charset="-122"/>
                <a:ea typeface="华文新魏" panose="02010800040101010101" pitchFamily="2" charset="-122"/>
              </a:rPr>
              <a:t>EFS</a:t>
            </a:r>
            <a:r>
              <a:rPr lang="zh-CN" altLang="en-US" sz="3600">
                <a:latin typeface="华文新魏" panose="02010800040101010101" pitchFamily="2" charset="-122"/>
                <a:ea typeface="华文新魏" panose="02010800040101010101" pitchFamily="2" charset="-122"/>
              </a:rPr>
              <a:t>使用基于</a:t>
            </a:r>
            <a:r>
              <a:rPr lang="en-US" altLang="zh-CN" sz="3600">
                <a:latin typeface="华文新魏" panose="02010800040101010101" pitchFamily="2" charset="-122"/>
                <a:ea typeface="华文新魏" panose="02010800040101010101" pitchFamily="2" charset="-122"/>
              </a:rPr>
              <a:t>RSA(</a:t>
            </a:r>
            <a:r>
              <a:rPr lang="en-US" altLang="zh-CN" sz="2800">
                <a:latin typeface="华文新魏" panose="02010800040101010101" pitchFamily="2" charset="-122"/>
                <a:ea typeface="华文新魏" panose="02010800040101010101" pitchFamily="2" charset="-122"/>
              </a:rPr>
              <a:t>Rivest Shamir Adleman</a:t>
            </a: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的公共密钥加密算法对</a:t>
            </a:r>
            <a:r>
              <a:rPr lang="en-US" altLang="zh-CN" sz="3600">
                <a:latin typeface="华文新魏" panose="02010800040101010101" pitchFamily="2" charset="-122"/>
                <a:ea typeface="华文新魏" panose="02010800040101010101" pitchFamily="2" charset="-122"/>
              </a:rPr>
              <a:t>FEK</a:t>
            </a:r>
            <a:r>
              <a:rPr lang="zh-CN" altLang="en-US" sz="3600">
                <a:latin typeface="华文新魏" panose="02010800040101010101" pitchFamily="2" charset="-122"/>
                <a:ea typeface="华文新魏" panose="02010800040101010101" pitchFamily="2" charset="-122"/>
              </a:rPr>
              <a:t>进行加密，并把它和文件存储存一起，形成文件的一个特殊的</a:t>
            </a:r>
            <a:r>
              <a:rPr lang="en-US" altLang="zh-CN" sz="3600">
                <a:latin typeface="华文新魏" panose="02010800040101010101" pitchFamily="2" charset="-122"/>
                <a:ea typeface="华文新魏" panose="02010800040101010101" pitchFamily="2" charset="-122"/>
              </a:rPr>
              <a:t>EFS</a:t>
            </a:r>
            <a:r>
              <a:rPr lang="zh-CN" altLang="en-US" sz="3600">
                <a:latin typeface="华文新魏" panose="02010800040101010101" pitchFamily="2" charset="-122"/>
                <a:ea typeface="华文新魏" panose="02010800040101010101" pitchFamily="2" charset="-122"/>
              </a:rPr>
              <a:t>属性字段</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数据加密字段</a:t>
            </a:r>
            <a:r>
              <a:rPr lang="en-US" altLang="zh-CN" sz="3600">
                <a:latin typeface="华文新魏" panose="02010800040101010101" pitchFamily="2" charset="-122"/>
                <a:ea typeface="华文新魏" panose="02010800040101010101" pitchFamily="2" charset="-122"/>
              </a:rPr>
              <a:t>DDF</a:t>
            </a:r>
            <a:r>
              <a:rPr lang="zh-CN" altLang="en-US" sz="3600">
                <a:latin typeface="华文新魏" panose="02010800040101010101" pitchFamily="2" charset="-122"/>
                <a:ea typeface="华文新魏" panose="02010800040101010101" pitchFamily="2" charset="-122"/>
              </a:rPr>
              <a:t>。</a:t>
            </a:r>
          </a:p>
          <a:p>
            <a:pPr>
              <a:lnSpc>
                <a:spcPct val="90000"/>
              </a:lnSpc>
            </a:pPr>
            <a:r>
              <a:rPr lang="zh-CN" altLang="en-US" sz="3600">
                <a:latin typeface="华文新魏" panose="02010800040101010101" pitchFamily="2" charset="-122"/>
                <a:ea typeface="华文新魏" panose="02010800040101010101" pitchFamily="2" charset="-122"/>
              </a:rPr>
              <a:t>解密时，用户用自己的私钥解密存储在文件</a:t>
            </a:r>
            <a:r>
              <a:rPr lang="en-US" altLang="zh-CN" sz="3600">
                <a:latin typeface="华文新魏" panose="02010800040101010101" pitchFamily="2" charset="-122"/>
                <a:ea typeface="华文新魏" panose="02010800040101010101" pitchFamily="2" charset="-122"/>
              </a:rPr>
              <a:t>DDF</a:t>
            </a:r>
            <a:r>
              <a:rPr lang="zh-CN" altLang="en-US" sz="3600">
                <a:latin typeface="华文新魏" panose="02010800040101010101" pitchFamily="2" charset="-122"/>
                <a:ea typeface="华文新魏" panose="02010800040101010101" pitchFamily="2" charset="-122"/>
              </a:rPr>
              <a:t>中的</a:t>
            </a:r>
            <a:r>
              <a:rPr lang="en-US" altLang="zh-CN" sz="3600">
                <a:latin typeface="华文新魏" panose="02010800040101010101" pitchFamily="2" charset="-122"/>
                <a:ea typeface="华文新魏" panose="02010800040101010101" pitchFamily="2" charset="-122"/>
              </a:rPr>
              <a:t>FEK</a:t>
            </a:r>
            <a:r>
              <a:rPr lang="zh-CN" altLang="en-US" sz="3600">
                <a:latin typeface="华文新魏" panose="02010800040101010101" pitchFamily="2" charset="-122"/>
                <a:ea typeface="华文新魏" panose="02010800040101010101" pitchFamily="2" charset="-122"/>
              </a:rPr>
              <a:t>，再用解密后得到的</a:t>
            </a:r>
            <a:r>
              <a:rPr lang="en-US" altLang="zh-CN" sz="3600">
                <a:latin typeface="华文新魏" panose="02010800040101010101" pitchFamily="2" charset="-122"/>
                <a:ea typeface="华文新魏" panose="02010800040101010101" pitchFamily="2" charset="-122"/>
              </a:rPr>
              <a:t>FEK</a:t>
            </a:r>
            <a:r>
              <a:rPr lang="zh-CN" altLang="en-US" sz="3600">
                <a:latin typeface="华文新魏" panose="02010800040101010101" pitchFamily="2" charset="-122"/>
                <a:ea typeface="华文新魏" panose="02010800040101010101" pitchFamily="2" charset="-122"/>
              </a:rPr>
              <a:t>对文件数据进行解密，最后，得到文件的原文。</a:t>
            </a:r>
          </a:p>
          <a:p>
            <a:pPr>
              <a:lnSpc>
                <a:spcPct val="90000"/>
              </a:lnSpc>
            </a:pPr>
            <a:endParaRPr lang="zh-CN" altLang="en-US" sz="3600">
              <a:latin typeface="华文新魏" panose="02010800040101010101" pitchFamily="2" charset="-122"/>
              <a:ea typeface="华文新魏" panose="020108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C35D749-514D-4394-95BC-F6221F97978F}"/>
              </a:ext>
            </a:extLst>
          </p:cNvPr>
          <p:cNvSpPr>
            <a:spLocks noGrp="1" noChangeArrowheads="1"/>
          </p:cNvSpPr>
          <p:nvPr>
            <p:ph type="title"/>
          </p:nvPr>
        </p:nvSpPr>
        <p:spPr>
          <a:xfrm>
            <a:off x="468313" y="260350"/>
            <a:ext cx="7772400" cy="1143000"/>
          </a:xfrm>
        </p:spPr>
        <p:txBody>
          <a:bodyPr/>
          <a:lstStyle/>
          <a:p>
            <a:r>
              <a:rPr lang="en-US" altLang="zh-CN">
                <a:latin typeface="华文新魏" panose="02010800040101010101" pitchFamily="2" charset="-122"/>
                <a:ea typeface="华文新魏" panose="02010800040101010101" pitchFamily="2" charset="-122"/>
              </a:rPr>
              <a:t>6.6.2 NTFS</a:t>
            </a:r>
            <a:r>
              <a:rPr lang="zh-CN" altLang="en-US">
                <a:latin typeface="华文新魏" panose="02010800040101010101" pitchFamily="2" charset="-122"/>
                <a:ea typeface="华文新魏" panose="02010800040101010101" pitchFamily="2" charset="-122"/>
              </a:rPr>
              <a:t>在磁盘上的结构</a:t>
            </a:r>
          </a:p>
        </p:txBody>
      </p:sp>
      <p:sp>
        <p:nvSpPr>
          <p:cNvPr id="66563" name="Rectangle 3">
            <a:extLst>
              <a:ext uri="{FF2B5EF4-FFF2-40B4-BE49-F238E27FC236}">
                <a16:creationId xmlns:a16="http://schemas.microsoft.com/office/drawing/2014/main" id="{EE351719-E55E-418F-A492-9D5D87BFD5FE}"/>
              </a:ext>
            </a:extLst>
          </p:cNvPr>
          <p:cNvSpPr>
            <a:spLocks noGrp="1" noChangeArrowheads="1"/>
          </p:cNvSpPr>
          <p:nvPr>
            <p:ph type="body" idx="1"/>
          </p:nvPr>
        </p:nvSpPr>
        <p:spPr>
          <a:xfrm>
            <a:off x="685800" y="1268413"/>
            <a:ext cx="7772400" cy="5329237"/>
          </a:xfrm>
        </p:spPr>
        <p:txBody>
          <a:bodyPr/>
          <a:lstStyle/>
          <a:p>
            <a:pPr>
              <a:buFontTx/>
              <a:buNone/>
            </a:pPr>
            <a:r>
              <a:rPr lang="en-US" altLang="zh-CN"/>
              <a:t>   </a:t>
            </a:r>
            <a:r>
              <a:rPr lang="en-US" altLang="zh-CN" sz="3600">
                <a:latin typeface="华文新魏" panose="02010800040101010101" pitchFamily="2" charset="-122"/>
                <a:ea typeface="华文新魏" panose="02010800040101010101" pitchFamily="2" charset="-122"/>
              </a:rPr>
              <a:t>1 MFT</a:t>
            </a:r>
            <a:r>
              <a:rPr lang="zh-CN" altLang="en-US" sz="3600">
                <a:latin typeface="华文新魏" panose="02010800040101010101" pitchFamily="2" charset="-122"/>
                <a:ea typeface="华文新魏" panose="02010800040101010101" pitchFamily="2" charset="-122"/>
              </a:rPr>
              <a:t>的结构</a:t>
            </a:r>
          </a:p>
          <a:p>
            <a:r>
              <a:rPr lang="zh-CN" altLang="en-US" sz="3600">
                <a:latin typeface="华文新魏" panose="02010800040101010101" pitchFamily="2" charset="-122"/>
                <a:ea typeface="华文新魏" panose="02010800040101010101" pitchFamily="2" charset="-122"/>
              </a:rPr>
              <a:t>物理磁盘可组织成一个或多个卷 </a:t>
            </a:r>
          </a:p>
          <a:p>
            <a:r>
              <a:rPr lang="zh-CN" altLang="en-US" sz="3600">
                <a:latin typeface="华文新魏" panose="02010800040101010101" pitchFamily="2" charset="-122"/>
                <a:ea typeface="华文新魏" panose="02010800040101010101" pitchFamily="2" charset="-122"/>
              </a:rPr>
              <a:t>逻辑簇号</a:t>
            </a:r>
            <a:r>
              <a:rPr lang="en-US" altLang="zh-CN" sz="3600">
                <a:latin typeface="华文新魏" panose="02010800040101010101" pitchFamily="2" charset="-122"/>
                <a:ea typeface="华文新魏" panose="02010800040101010101" pitchFamily="2" charset="-122"/>
              </a:rPr>
              <a:t>LCN</a:t>
            </a:r>
          </a:p>
          <a:p>
            <a:r>
              <a:rPr lang="zh-CN" altLang="en-US" sz="3600">
                <a:latin typeface="华文新魏" panose="02010800040101010101" pitchFamily="2" charset="-122"/>
                <a:ea typeface="华文新魏" panose="02010800040101010101" pitchFamily="2" charset="-122"/>
              </a:rPr>
              <a:t>虚拟簇号</a:t>
            </a:r>
            <a:r>
              <a:rPr lang="en-US" altLang="zh-CN" sz="3600">
                <a:latin typeface="华文新魏" panose="02010800040101010101" pitchFamily="2" charset="-122"/>
                <a:ea typeface="华文新魏" panose="02010800040101010101" pitchFamily="2" charset="-122"/>
              </a:rPr>
              <a:t>VCN</a:t>
            </a:r>
          </a:p>
          <a:p>
            <a:r>
              <a:rPr lang="zh-CN" altLang="en-US" sz="3600">
                <a:latin typeface="华文新魏" panose="02010800040101010101" pitchFamily="2" charset="-122"/>
                <a:ea typeface="华文新魏" panose="02010800040101010101" pitchFamily="2" charset="-122"/>
              </a:rPr>
              <a:t>主控文件表</a:t>
            </a:r>
            <a:r>
              <a:rPr lang="en-US" altLang="zh-CN" sz="3600">
                <a:latin typeface="华文新魏" panose="02010800040101010101" pitchFamily="2" charset="-122"/>
                <a:ea typeface="华文新魏" panose="02010800040101010101" pitchFamily="2" charset="-122"/>
              </a:rPr>
              <a:t>MFT </a:t>
            </a:r>
          </a:p>
          <a:p>
            <a:endParaRPr lang="en-US" altLang="zh-CN" sz="3600">
              <a:latin typeface="华文新魏" panose="02010800040101010101" pitchFamily="2" charset="-122"/>
              <a:ea typeface="华文新魏" panose="0201080004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EECD4A6B-5172-4298-96E4-2C082501C6DC}"/>
              </a:ext>
            </a:extLst>
          </p:cNvPr>
          <p:cNvSpPr>
            <a:spLocks noGrp="1" noChangeArrowheads="1"/>
          </p:cNvSpPr>
          <p:nvPr>
            <p:ph type="title"/>
          </p:nvPr>
        </p:nvSpPr>
        <p:spPr>
          <a:xfrm>
            <a:off x="762000" y="1143000"/>
            <a:ext cx="7924800" cy="990600"/>
          </a:xfrm>
        </p:spPr>
        <p:txBody>
          <a:bodyPr/>
          <a:lstStyle/>
          <a:p>
            <a:r>
              <a:rPr lang="en-US" altLang="zh-CN" sz="3600">
                <a:latin typeface="华文新魏" panose="02010800040101010101" pitchFamily="2" charset="-122"/>
                <a:ea typeface="华文新魏" panose="02010800040101010101" pitchFamily="2" charset="-122"/>
              </a:rPr>
              <a:t>MFT</a:t>
            </a:r>
            <a:r>
              <a:rPr lang="zh-CN" altLang="en-US" sz="3600">
                <a:latin typeface="华文新魏" panose="02010800040101010101" pitchFamily="2" charset="-122"/>
                <a:ea typeface="华文新魏" panose="02010800040101010101" pitchFamily="2" charset="-122"/>
              </a:rPr>
              <a:t>中</a:t>
            </a:r>
            <a:r>
              <a:rPr lang="en-US" altLang="zh-CN" sz="3600">
                <a:latin typeface="华文新魏" panose="02010800040101010101" pitchFamily="2" charset="-122"/>
                <a:ea typeface="华文新魏" panose="02010800040101010101" pitchFamily="2" charset="-122"/>
              </a:rPr>
              <a:t>NTFS</a:t>
            </a:r>
            <a:r>
              <a:rPr lang="zh-CN" altLang="en-US" sz="3600">
                <a:latin typeface="华文新魏" panose="02010800040101010101" pitchFamily="2" charset="-122"/>
                <a:ea typeface="华文新魏" panose="02010800040101010101" pitchFamily="2" charset="-122"/>
              </a:rPr>
              <a:t>元数据文件的文件记录</a:t>
            </a:r>
            <a:br>
              <a:rPr lang="zh-CN" altLang="en-US" sz="3600">
                <a:latin typeface="华文新魏" panose="02010800040101010101" pitchFamily="2" charset="-122"/>
                <a:ea typeface="华文新魏" panose="02010800040101010101" pitchFamily="2" charset="-122"/>
              </a:rPr>
            </a:br>
            <a:endParaRPr lang="zh-CN" altLang="en-US" sz="3600">
              <a:latin typeface="华文新魏" panose="02010800040101010101" pitchFamily="2" charset="-122"/>
              <a:ea typeface="华文新魏" panose="02010800040101010101" pitchFamily="2" charset="-122"/>
            </a:endParaRPr>
          </a:p>
        </p:txBody>
      </p:sp>
      <p:sp>
        <p:nvSpPr>
          <p:cNvPr id="71683" name="Rectangle 3">
            <a:extLst>
              <a:ext uri="{FF2B5EF4-FFF2-40B4-BE49-F238E27FC236}">
                <a16:creationId xmlns:a16="http://schemas.microsoft.com/office/drawing/2014/main" id="{04FB13A0-B7D3-4832-9D69-0AF1D65084EA}"/>
              </a:ext>
            </a:extLst>
          </p:cNvPr>
          <p:cNvSpPr>
            <a:spLocks noGrp="1" noChangeArrowheads="1"/>
          </p:cNvSpPr>
          <p:nvPr>
            <p:ph type="body" idx="1"/>
          </p:nvPr>
        </p:nvSpPr>
        <p:spPr/>
        <p:txBody>
          <a:bodyPr/>
          <a:lstStyle/>
          <a:p>
            <a:pPr>
              <a:buFontTx/>
              <a:buNone/>
            </a:pPr>
            <a:r>
              <a:rPr lang="en-US" altLang="zh-CN">
                <a:latin typeface="华文新魏" panose="02010800040101010101" pitchFamily="2" charset="-122"/>
                <a:ea typeface="华文新魏" panose="02010800040101010101" pitchFamily="2" charset="-122"/>
              </a:rPr>
              <a:t> </a:t>
            </a:r>
          </a:p>
        </p:txBody>
      </p:sp>
      <p:sp>
        <p:nvSpPr>
          <p:cNvPr id="71684" name="Rectangle 4">
            <a:extLst>
              <a:ext uri="{FF2B5EF4-FFF2-40B4-BE49-F238E27FC236}">
                <a16:creationId xmlns:a16="http://schemas.microsoft.com/office/drawing/2014/main" id="{C7751ADB-6154-4965-8DC8-DAABB3EB1426}"/>
              </a:ext>
            </a:extLst>
          </p:cNvPr>
          <p:cNvSpPr>
            <a:spLocks noChangeArrowheads="1"/>
          </p:cNvSpPr>
          <p:nvPr/>
        </p:nvSpPr>
        <p:spPr bwMode="auto">
          <a:xfrm>
            <a:off x="2182813" y="358775"/>
            <a:ext cx="52705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a:solidFill>
                  <a:schemeClr val="tx2"/>
                </a:solidFill>
                <a:latin typeface="华文新魏" panose="02010800040101010101" pitchFamily="2" charset="-122"/>
                <a:ea typeface="华文新魏" panose="02010800040101010101" pitchFamily="2" charset="-122"/>
              </a:rPr>
              <a:t>主控文件表</a:t>
            </a:r>
            <a:r>
              <a:rPr lang="en-US" altLang="zh-CN" sz="4800">
                <a:solidFill>
                  <a:schemeClr val="tx2"/>
                </a:solidFill>
                <a:latin typeface="华文新魏" panose="02010800040101010101" pitchFamily="2" charset="-122"/>
                <a:ea typeface="华文新魏" panose="02010800040101010101" pitchFamily="2" charset="-122"/>
              </a:rPr>
              <a:t>MFT(3)</a:t>
            </a:r>
          </a:p>
        </p:txBody>
      </p:sp>
      <p:grpSp>
        <p:nvGrpSpPr>
          <p:cNvPr id="71685" name="Group 5">
            <a:extLst>
              <a:ext uri="{FF2B5EF4-FFF2-40B4-BE49-F238E27FC236}">
                <a16:creationId xmlns:a16="http://schemas.microsoft.com/office/drawing/2014/main" id="{5AF966D3-E434-4DBF-B45A-0B4ACD548670}"/>
              </a:ext>
            </a:extLst>
          </p:cNvPr>
          <p:cNvGrpSpPr>
            <a:grpSpLocks/>
          </p:cNvGrpSpPr>
          <p:nvPr/>
        </p:nvGrpSpPr>
        <p:grpSpPr bwMode="auto">
          <a:xfrm>
            <a:off x="1143000" y="1676400"/>
            <a:ext cx="6324600" cy="4648200"/>
            <a:chOff x="2961" y="5535"/>
            <a:chExt cx="5580" cy="4225"/>
          </a:xfrm>
        </p:grpSpPr>
        <p:sp>
          <p:nvSpPr>
            <p:cNvPr id="71686" name="Text Box 6">
              <a:extLst>
                <a:ext uri="{FF2B5EF4-FFF2-40B4-BE49-F238E27FC236}">
                  <a16:creationId xmlns:a16="http://schemas.microsoft.com/office/drawing/2014/main" id="{33A56DD6-C690-4045-87AF-21758E47E839}"/>
                </a:ext>
              </a:extLst>
            </p:cNvPr>
            <p:cNvSpPr txBox="1">
              <a:spLocks noChangeArrowheads="1"/>
            </p:cNvSpPr>
            <p:nvPr/>
          </p:nvSpPr>
          <p:spPr bwMode="auto">
            <a:xfrm>
              <a:off x="2961" y="5535"/>
              <a:ext cx="5580" cy="286"/>
            </a:xfrm>
            <a:prstGeom prst="rect">
              <a:avLst/>
            </a:prstGeom>
            <a:solidFill>
              <a:srgbClr val="FFCC66"/>
            </a:solidFill>
            <a:ln w="9525">
              <a:solidFill>
                <a:srgbClr val="000000"/>
              </a:solidFill>
              <a:miter lim="800000"/>
              <a:headEnd/>
              <a:tailEnd/>
            </a:ln>
          </p:spPr>
          <p:txBody>
            <a:bodyPr tIns="0" bIns="0"/>
            <a:lstStyle/>
            <a:p>
              <a:pPr algn="ctr" eaLnBrk="0" hangingPunct="0"/>
              <a:r>
                <a:rPr kumimoji="0" lang="en-US" altLang="zh-CN" sz="1800">
                  <a:solidFill>
                    <a:srgbClr val="000099"/>
                  </a:solidFill>
                  <a:latin typeface="华文新魏" panose="02010800040101010101" pitchFamily="2" charset="-122"/>
                  <a:ea typeface="华文新魏" panose="02010800040101010101" pitchFamily="2" charset="-122"/>
                </a:rPr>
                <a:t>MFT($Mft) /*</a:t>
              </a:r>
              <a:r>
                <a:rPr kumimoji="0" lang="zh-CN" altLang="en-US" sz="1800">
                  <a:solidFill>
                    <a:srgbClr val="000099"/>
                  </a:solidFill>
                  <a:latin typeface="华文新魏" panose="02010800040101010101" pitchFamily="2" charset="-122"/>
                  <a:ea typeface="华文新魏" panose="02010800040101010101" pitchFamily="2" charset="-122"/>
                </a:rPr>
                <a:t>记录卷中所有文件的所有属性</a:t>
              </a:r>
            </a:p>
          </p:txBody>
        </p:sp>
        <p:sp>
          <p:nvSpPr>
            <p:cNvPr id="71687" name="Text Box 7">
              <a:extLst>
                <a:ext uri="{FF2B5EF4-FFF2-40B4-BE49-F238E27FC236}">
                  <a16:creationId xmlns:a16="http://schemas.microsoft.com/office/drawing/2014/main" id="{62A85C89-7597-4387-B888-D0F18546D80D}"/>
                </a:ext>
              </a:extLst>
            </p:cNvPr>
            <p:cNvSpPr txBox="1">
              <a:spLocks noChangeArrowheads="1"/>
            </p:cNvSpPr>
            <p:nvPr/>
          </p:nvSpPr>
          <p:spPr bwMode="auto">
            <a:xfrm>
              <a:off x="2961" y="5821"/>
              <a:ext cx="5580" cy="286"/>
            </a:xfrm>
            <a:prstGeom prst="rect">
              <a:avLst/>
            </a:prstGeom>
            <a:solidFill>
              <a:srgbClr val="FFCC66"/>
            </a:solidFill>
            <a:ln w="9525">
              <a:solidFill>
                <a:srgbClr val="000000"/>
              </a:solidFill>
              <a:miter lim="800000"/>
              <a:headEnd/>
              <a:tailEnd/>
            </a:ln>
          </p:spPr>
          <p:txBody>
            <a:bodyPr tIns="0" bIns="0"/>
            <a:lstStyle/>
            <a:p>
              <a:pPr algn="ctr" eaLnBrk="0" hangingPunct="0"/>
              <a:r>
                <a:rPr kumimoji="0" lang="en-US" altLang="zh-CN" sz="1800">
                  <a:solidFill>
                    <a:srgbClr val="000099"/>
                  </a:solidFill>
                  <a:latin typeface="华文新魏" panose="02010800040101010101" pitchFamily="2" charset="-122"/>
                  <a:ea typeface="华文新魏" panose="02010800040101010101" pitchFamily="2" charset="-122"/>
                </a:rPr>
                <a:t>MFT</a:t>
              </a:r>
              <a:r>
                <a:rPr kumimoji="0" lang="zh-CN" altLang="en-US" sz="1800">
                  <a:solidFill>
                    <a:srgbClr val="000099"/>
                  </a:solidFill>
                  <a:latin typeface="华文新魏" panose="02010800040101010101" pitchFamily="2" charset="-122"/>
                  <a:ea typeface="华文新魏" panose="02010800040101010101" pitchFamily="2" charset="-122"/>
                </a:rPr>
                <a:t>副本</a:t>
              </a:r>
              <a:r>
                <a:rPr kumimoji="0" lang="en-US" altLang="zh-CN" sz="1800">
                  <a:solidFill>
                    <a:srgbClr val="000099"/>
                  </a:solidFill>
                  <a:latin typeface="华文新魏" panose="02010800040101010101" pitchFamily="2" charset="-122"/>
                  <a:ea typeface="华文新魏" panose="02010800040101010101" pitchFamily="2" charset="-122"/>
                </a:rPr>
                <a:t>($MftMirr) /*MFT</a:t>
              </a:r>
              <a:r>
                <a:rPr kumimoji="0" lang="zh-CN" altLang="en-US" sz="1800">
                  <a:solidFill>
                    <a:srgbClr val="000099"/>
                  </a:solidFill>
                  <a:latin typeface="华文新魏" panose="02010800040101010101" pitchFamily="2" charset="-122"/>
                  <a:ea typeface="华文新魏" panose="02010800040101010101" pitchFamily="2" charset="-122"/>
                </a:rPr>
                <a:t>表前</a:t>
              </a:r>
              <a:r>
                <a:rPr kumimoji="0" lang="en-US" altLang="zh-CN" sz="1800">
                  <a:solidFill>
                    <a:srgbClr val="000099"/>
                  </a:solidFill>
                  <a:latin typeface="华文新魏" panose="02010800040101010101" pitchFamily="2" charset="-122"/>
                  <a:ea typeface="华文新魏" panose="02010800040101010101" pitchFamily="2" charset="-122"/>
                </a:rPr>
                <a:t>9</a:t>
              </a:r>
              <a:r>
                <a:rPr kumimoji="0" lang="zh-CN" altLang="en-US" sz="1800">
                  <a:solidFill>
                    <a:srgbClr val="000099"/>
                  </a:solidFill>
                  <a:latin typeface="华文新魏" panose="02010800040101010101" pitchFamily="2" charset="-122"/>
                  <a:ea typeface="华文新魏" panose="02010800040101010101" pitchFamily="2" charset="-122"/>
                </a:rPr>
                <a:t>行的副本</a:t>
              </a:r>
              <a:r>
                <a:rPr kumimoji="0" lang="zh-CN" altLang="en-US" sz="700">
                  <a:solidFill>
                    <a:srgbClr val="000099"/>
                  </a:solidFill>
                  <a:latin typeface="华文新魏" panose="02010800040101010101" pitchFamily="2" charset="-122"/>
                  <a:ea typeface="华文新魏" panose="02010800040101010101" pitchFamily="2" charset="-122"/>
                </a:rPr>
                <a:t>               </a:t>
              </a:r>
            </a:p>
          </p:txBody>
        </p:sp>
        <p:sp>
          <p:nvSpPr>
            <p:cNvPr id="71688" name="Text Box 8">
              <a:extLst>
                <a:ext uri="{FF2B5EF4-FFF2-40B4-BE49-F238E27FC236}">
                  <a16:creationId xmlns:a16="http://schemas.microsoft.com/office/drawing/2014/main" id="{1A680839-76D4-4CDA-8333-230691A7A032}"/>
                </a:ext>
              </a:extLst>
            </p:cNvPr>
            <p:cNvSpPr txBox="1">
              <a:spLocks noChangeArrowheads="1"/>
            </p:cNvSpPr>
            <p:nvPr/>
          </p:nvSpPr>
          <p:spPr bwMode="auto">
            <a:xfrm>
              <a:off x="2961" y="6107"/>
              <a:ext cx="5580" cy="286"/>
            </a:xfrm>
            <a:prstGeom prst="rect">
              <a:avLst/>
            </a:prstGeom>
            <a:solidFill>
              <a:srgbClr val="FFCC66"/>
            </a:solidFill>
            <a:ln w="9525">
              <a:solidFill>
                <a:srgbClr val="000000"/>
              </a:solidFill>
              <a:miter lim="800000"/>
              <a:headEnd/>
              <a:tailEnd/>
            </a:ln>
          </p:spPr>
          <p:txBody>
            <a:bodyPr tIns="0" bIns="0"/>
            <a:lstStyle/>
            <a:p>
              <a:pPr algn="ctr" eaLnBrk="0" hangingPunct="0"/>
              <a:r>
                <a:rPr kumimoji="0" lang="zh-CN" altLang="en-US" sz="1800">
                  <a:solidFill>
                    <a:srgbClr val="000099"/>
                  </a:solidFill>
                  <a:latin typeface="华文新魏" panose="02010800040101010101" pitchFamily="2" charset="-122"/>
                  <a:ea typeface="华文新魏" panose="02010800040101010101" pitchFamily="2" charset="-122"/>
                </a:rPr>
                <a:t>日志文件</a:t>
              </a:r>
              <a:r>
                <a:rPr kumimoji="0" lang="en-US" altLang="zh-CN" sz="1800">
                  <a:solidFill>
                    <a:srgbClr val="000099"/>
                  </a:solidFill>
                  <a:latin typeface="华文新魏" panose="02010800040101010101" pitchFamily="2" charset="-122"/>
                  <a:ea typeface="华文新魏" panose="02010800040101010101" pitchFamily="2" charset="-122"/>
                </a:rPr>
                <a:t>($Logfile) /*</a:t>
              </a:r>
              <a:r>
                <a:rPr kumimoji="0" lang="zh-CN" altLang="en-US" sz="1800">
                  <a:solidFill>
                    <a:srgbClr val="000099"/>
                  </a:solidFill>
                  <a:latin typeface="华文新魏" panose="02010800040101010101" pitchFamily="2" charset="-122"/>
                  <a:ea typeface="华文新魏" panose="02010800040101010101" pitchFamily="2" charset="-122"/>
                </a:rPr>
                <a:t>记录影响卷结构操作，系统恢复用</a:t>
              </a:r>
            </a:p>
          </p:txBody>
        </p:sp>
        <p:sp>
          <p:nvSpPr>
            <p:cNvPr id="71689" name="Text Box 9">
              <a:extLst>
                <a:ext uri="{FF2B5EF4-FFF2-40B4-BE49-F238E27FC236}">
                  <a16:creationId xmlns:a16="http://schemas.microsoft.com/office/drawing/2014/main" id="{15674AFE-33A8-4A65-8FED-E1026C629436}"/>
                </a:ext>
              </a:extLst>
            </p:cNvPr>
            <p:cNvSpPr txBox="1">
              <a:spLocks noChangeArrowheads="1"/>
            </p:cNvSpPr>
            <p:nvPr/>
          </p:nvSpPr>
          <p:spPr bwMode="auto">
            <a:xfrm>
              <a:off x="2961" y="6393"/>
              <a:ext cx="5580" cy="286"/>
            </a:xfrm>
            <a:prstGeom prst="rect">
              <a:avLst/>
            </a:prstGeom>
            <a:solidFill>
              <a:srgbClr val="FFCC66"/>
            </a:solidFill>
            <a:ln w="9525">
              <a:solidFill>
                <a:srgbClr val="000000"/>
              </a:solidFill>
              <a:miter lim="800000"/>
              <a:headEnd/>
              <a:tailEnd/>
            </a:ln>
          </p:spPr>
          <p:txBody>
            <a:bodyPr tIns="0" bIns="0"/>
            <a:lstStyle/>
            <a:p>
              <a:pPr algn="ctr" eaLnBrk="0" hangingPunct="0"/>
              <a:r>
                <a:rPr kumimoji="0" lang="zh-CN" altLang="en-US" sz="1800">
                  <a:solidFill>
                    <a:srgbClr val="000099"/>
                  </a:solidFill>
                  <a:latin typeface="华文新魏" panose="02010800040101010101" pitchFamily="2" charset="-122"/>
                  <a:ea typeface="华文新魏" panose="02010800040101010101" pitchFamily="2" charset="-122"/>
                </a:rPr>
                <a:t>卷文件</a:t>
              </a:r>
              <a:r>
                <a:rPr kumimoji="0" lang="en-US" altLang="zh-CN" sz="1800">
                  <a:solidFill>
                    <a:srgbClr val="000099"/>
                  </a:solidFill>
                  <a:latin typeface="华文新魏" panose="02010800040101010101" pitchFamily="2" charset="-122"/>
                  <a:ea typeface="华文新魏" panose="02010800040101010101" pitchFamily="2" charset="-122"/>
                </a:rPr>
                <a:t>($Volume) /*</a:t>
              </a:r>
              <a:r>
                <a:rPr kumimoji="0" lang="zh-CN" altLang="en-US" sz="1800">
                  <a:solidFill>
                    <a:srgbClr val="000099"/>
                  </a:solidFill>
                  <a:latin typeface="华文新魏" panose="02010800040101010101" pitchFamily="2" charset="-122"/>
                  <a:ea typeface="华文新魏" panose="02010800040101010101" pitchFamily="2" charset="-122"/>
                </a:rPr>
                <a:t>卷名，卷的</a:t>
              </a:r>
              <a:r>
                <a:rPr kumimoji="0" lang="en-US" altLang="zh-CN" sz="1800">
                  <a:solidFill>
                    <a:srgbClr val="000099"/>
                  </a:solidFill>
                  <a:latin typeface="华文新魏" panose="02010800040101010101" pitchFamily="2" charset="-122"/>
                  <a:ea typeface="华文新魏" panose="02010800040101010101" pitchFamily="2" charset="-122"/>
                </a:rPr>
                <a:t>NTFS</a:t>
              </a:r>
              <a:r>
                <a:rPr kumimoji="0" lang="zh-CN" altLang="en-US" sz="1800">
                  <a:solidFill>
                    <a:srgbClr val="000099"/>
                  </a:solidFill>
                  <a:latin typeface="华文新魏" panose="02010800040101010101" pitchFamily="2" charset="-122"/>
                  <a:ea typeface="华文新魏" panose="02010800040101010101" pitchFamily="2" charset="-122"/>
                </a:rPr>
                <a:t>版本等信息</a:t>
              </a:r>
            </a:p>
          </p:txBody>
        </p:sp>
        <p:sp>
          <p:nvSpPr>
            <p:cNvPr id="71690" name="Text Box 10">
              <a:extLst>
                <a:ext uri="{FF2B5EF4-FFF2-40B4-BE49-F238E27FC236}">
                  <a16:creationId xmlns:a16="http://schemas.microsoft.com/office/drawing/2014/main" id="{BFDEF8C4-7BA2-4E4D-B723-63ED72795578}"/>
                </a:ext>
              </a:extLst>
            </p:cNvPr>
            <p:cNvSpPr txBox="1">
              <a:spLocks noChangeArrowheads="1"/>
            </p:cNvSpPr>
            <p:nvPr/>
          </p:nvSpPr>
          <p:spPr bwMode="auto">
            <a:xfrm>
              <a:off x="2961" y="6679"/>
              <a:ext cx="5580" cy="286"/>
            </a:xfrm>
            <a:prstGeom prst="rect">
              <a:avLst/>
            </a:prstGeom>
            <a:solidFill>
              <a:srgbClr val="FFCC66"/>
            </a:solidFill>
            <a:ln w="9525">
              <a:solidFill>
                <a:srgbClr val="000000"/>
              </a:solidFill>
              <a:miter lim="800000"/>
              <a:headEnd/>
              <a:tailEnd/>
            </a:ln>
          </p:spPr>
          <p:txBody>
            <a:bodyPr tIns="0" bIns="0"/>
            <a:lstStyle/>
            <a:p>
              <a:pPr algn="ctr" eaLnBrk="0" hangingPunct="0"/>
              <a:r>
                <a:rPr kumimoji="0" lang="zh-CN" altLang="en-US" sz="1800">
                  <a:solidFill>
                    <a:srgbClr val="000099"/>
                  </a:solidFill>
                  <a:latin typeface="华文新魏" panose="02010800040101010101" pitchFamily="2" charset="-122"/>
                  <a:ea typeface="华文新魏" panose="02010800040101010101" pitchFamily="2" charset="-122"/>
                </a:rPr>
                <a:t>属性定义表</a:t>
              </a:r>
              <a:r>
                <a:rPr kumimoji="0" lang="en-US" altLang="zh-CN" sz="1800">
                  <a:solidFill>
                    <a:srgbClr val="000099"/>
                  </a:solidFill>
                  <a:latin typeface="华文新魏" panose="02010800040101010101" pitchFamily="2" charset="-122"/>
                  <a:ea typeface="华文新魏" panose="02010800040101010101" pitchFamily="2" charset="-122"/>
                </a:rPr>
                <a:t>($AttrDef) /*</a:t>
              </a:r>
              <a:r>
                <a:rPr kumimoji="0" lang="zh-CN" altLang="en-US" sz="1800">
                  <a:solidFill>
                    <a:srgbClr val="000099"/>
                  </a:solidFill>
                  <a:latin typeface="华文新魏" panose="02010800040101010101" pitchFamily="2" charset="-122"/>
                  <a:ea typeface="华文新魏" panose="02010800040101010101" pitchFamily="2" charset="-122"/>
                </a:rPr>
                <a:t>定义卷的属性类型，如可恢复性</a:t>
              </a:r>
            </a:p>
          </p:txBody>
        </p:sp>
        <p:sp>
          <p:nvSpPr>
            <p:cNvPr id="71691" name="Text Box 11">
              <a:extLst>
                <a:ext uri="{FF2B5EF4-FFF2-40B4-BE49-F238E27FC236}">
                  <a16:creationId xmlns:a16="http://schemas.microsoft.com/office/drawing/2014/main" id="{C8DBF255-1E5C-43E2-A326-129B9B40F53F}"/>
                </a:ext>
              </a:extLst>
            </p:cNvPr>
            <p:cNvSpPr txBox="1">
              <a:spLocks noChangeArrowheads="1"/>
            </p:cNvSpPr>
            <p:nvPr/>
          </p:nvSpPr>
          <p:spPr bwMode="auto">
            <a:xfrm>
              <a:off x="2961" y="6965"/>
              <a:ext cx="5580" cy="286"/>
            </a:xfrm>
            <a:prstGeom prst="rect">
              <a:avLst/>
            </a:prstGeom>
            <a:solidFill>
              <a:srgbClr val="FFCC66"/>
            </a:solidFill>
            <a:ln w="9525">
              <a:solidFill>
                <a:srgbClr val="000000"/>
              </a:solidFill>
              <a:miter lim="800000"/>
              <a:headEnd/>
              <a:tailEnd/>
            </a:ln>
          </p:spPr>
          <p:txBody>
            <a:bodyPr tIns="0" bIns="0"/>
            <a:lstStyle/>
            <a:p>
              <a:pPr algn="ctr" eaLnBrk="0" hangingPunct="0"/>
              <a:r>
                <a:rPr kumimoji="0" lang="zh-CN" altLang="en-US" sz="1800">
                  <a:solidFill>
                    <a:srgbClr val="000099"/>
                  </a:solidFill>
                  <a:latin typeface="华文新魏" panose="02010800040101010101" pitchFamily="2" charset="-122"/>
                  <a:ea typeface="华文新魏" panose="02010800040101010101" pitchFamily="2" charset="-122"/>
                </a:rPr>
                <a:t>根目录</a:t>
              </a:r>
              <a:r>
                <a:rPr kumimoji="0" lang="en-US" altLang="zh-CN" sz="1800">
                  <a:solidFill>
                    <a:srgbClr val="000099"/>
                  </a:solidFill>
                  <a:latin typeface="华文新魏" panose="02010800040101010101" pitchFamily="2" charset="-122"/>
                  <a:ea typeface="华文新魏" panose="02010800040101010101" pitchFamily="2" charset="-122"/>
                </a:rPr>
                <a:t>($/) /*</a:t>
              </a:r>
              <a:r>
                <a:rPr kumimoji="0" lang="zh-CN" altLang="en-US" sz="1800">
                  <a:solidFill>
                    <a:srgbClr val="000099"/>
                  </a:solidFill>
                  <a:latin typeface="华文新魏" panose="02010800040101010101" pitchFamily="2" charset="-122"/>
                  <a:ea typeface="华文新魏" panose="02010800040101010101" pitchFamily="2" charset="-122"/>
                </a:rPr>
                <a:t>存放根目录内容</a:t>
              </a:r>
            </a:p>
          </p:txBody>
        </p:sp>
        <p:sp>
          <p:nvSpPr>
            <p:cNvPr id="71692" name="Text Box 12">
              <a:extLst>
                <a:ext uri="{FF2B5EF4-FFF2-40B4-BE49-F238E27FC236}">
                  <a16:creationId xmlns:a16="http://schemas.microsoft.com/office/drawing/2014/main" id="{B1A406BF-C619-4FE5-A5D4-1F3B83F7EA39}"/>
                </a:ext>
              </a:extLst>
            </p:cNvPr>
            <p:cNvSpPr txBox="1">
              <a:spLocks noChangeArrowheads="1"/>
            </p:cNvSpPr>
            <p:nvPr/>
          </p:nvSpPr>
          <p:spPr bwMode="auto">
            <a:xfrm>
              <a:off x="2961" y="7251"/>
              <a:ext cx="5580" cy="286"/>
            </a:xfrm>
            <a:prstGeom prst="rect">
              <a:avLst/>
            </a:prstGeom>
            <a:solidFill>
              <a:srgbClr val="FFCC66"/>
            </a:solidFill>
            <a:ln w="9525">
              <a:solidFill>
                <a:srgbClr val="000000"/>
              </a:solidFill>
              <a:miter lim="800000"/>
              <a:headEnd/>
              <a:tailEnd/>
            </a:ln>
          </p:spPr>
          <p:txBody>
            <a:bodyPr tIns="0" bIns="0"/>
            <a:lstStyle/>
            <a:p>
              <a:pPr algn="ctr" eaLnBrk="0" hangingPunct="0"/>
              <a:r>
                <a:rPr kumimoji="0" lang="zh-CN" altLang="en-US" sz="1800">
                  <a:solidFill>
                    <a:srgbClr val="000099"/>
                  </a:solidFill>
                  <a:latin typeface="华文新魏" panose="02010800040101010101" pitchFamily="2" charset="-122"/>
                  <a:ea typeface="华文新魏" panose="02010800040101010101" pitchFamily="2" charset="-122"/>
                </a:rPr>
                <a:t>位图文件</a:t>
              </a:r>
              <a:r>
                <a:rPr kumimoji="0" lang="en-US" altLang="zh-CN" sz="1800">
                  <a:solidFill>
                    <a:srgbClr val="000099"/>
                  </a:solidFill>
                  <a:latin typeface="华文新魏" panose="02010800040101010101" pitchFamily="2" charset="-122"/>
                  <a:ea typeface="华文新魏" panose="02010800040101010101" pitchFamily="2" charset="-122"/>
                </a:rPr>
                <a:t>($Bitmap) /*</a:t>
              </a:r>
              <a:r>
                <a:rPr kumimoji="0" lang="zh-CN" altLang="en-US" sz="1800">
                  <a:solidFill>
                    <a:srgbClr val="000099"/>
                  </a:solidFill>
                  <a:latin typeface="华文新魏" panose="02010800040101010101" pitchFamily="2" charset="-122"/>
                  <a:ea typeface="华文新魏" panose="02010800040101010101" pitchFamily="2" charset="-122"/>
                </a:rPr>
                <a:t>盘空间位图，每位一簇</a:t>
              </a:r>
            </a:p>
          </p:txBody>
        </p:sp>
        <p:sp>
          <p:nvSpPr>
            <p:cNvPr id="71693" name="Text Box 13">
              <a:extLst>
                <a:ext uri="{FF2B5EF4-FFF2-40B4-BE49-F238E27FC236}">
                  <a16:creationId xmlns:a16="http://schemas.microsoft.com/office/drawing/2014/main" id="{47CD7A46-7990-4B16-9CA4-E53D4ABAE101}"/>
                </a:ext>
              </a:extLst>
            </p:cNvPr>
            <p:cNvSpPr txBox="1">
              <a:spLocks noChangeArrowheads="1"/>
            </p:cNvSpPr>
            <p:nvPr/>
          </p:nvSpPr>
          <p:spPr bwMode="auto">
            <a:xfrm>
              <a:off x="2961" y="7537"/>
              <a:ext cx="5580" cy="286"/>
            </a:xfrm>
            <a:prstGeom prst="rect">
              <a:avLst/>
            </a:prstGeom>
            <a:solidFill>
              <a:srgbClr val="FFCC66"/>
            </a:solidFill>
            <a:ln w="9525">
              <a:solidFill>
                <a:srgbClr val="000000"/>
              </a:solidFill>
              <a:miter lim="800000"/>
              <a:headEnd/>
              <a:tailEnd/>
            </a:ln>
          </p:spPr>
          <p:txBody>
            <a:bodyPr tIns="0" bIns="0"/>
            <a:lstStyle/>
            <a:p>
              <a:pPr algn="ctr" eaLnBrk="0" hangingPunct="0"/>
              <a:r>
                <a:rPr kumimoji="0" lang="zh-CN" altLang="en-US" sz="1800">
                  <a:solidFill>
                    <a:srgbClr val="000099"/>
                  </a:solidFill>
                  <a:latin typeface="华文新魏" panose="02010800040101010101" pitchFamily="2" charset="-122"/>
                  <a:ea typeface="华文新魏" panose="02010800040101010101" pitchFamily="2" charset="-122"/>
                </a:rPr>
                <a:t>引导文件</a:t>
              </a:r>
              <a:r>
                <a:rPr kumimoji="0" lang="en-US" altLang="zh-CN" sz="1800">
                  <a:solidFill>
                    <a:srgbClr val="000099"/>
                  </a:solidFill>
                  <a:latin typeface="华文新魏" panose="02010800040101010101" pitchFamily="2" charset="-122"/>
                  <a:ea typeface="华文新魏" panose="02010800040101010101" pitchFamily="2" charset="-122"/>
                </a:rPr>
                <a:t>($Boot) /*Win2000/XP</a:t>
              </a:r>
              <a:r>
                <a:rPr kumimoji="0" lang="zh-CN" altLang="en-US" sz="1800">
                  <a:solidFill>
                    <a:srgbClr val="000099"/>
                  </a:solidFill>
                  <a:latin typeface="华文新魏" panose="02010800040101010101" pitchFamily="2" charset="-122"/>
                  <a:ea typeface="华文新魏" panose="02010800040101010101" pitchFamily="2" charset="-122"/>
                </a:rPr>
                <a:t>引导程序</a:t>
              </a:r>
            </a:p>
          </p:txBody>
        </p:sp>
        <p:sp>
          <p:nvSpPr>
            <p:cNvPr id="71694" name="Text Box 14">
              <a:extLst>
                <a:ext uri="{FF2B5EF4-FFF2-40B4-BE49-F238E27FC236}">
                  <a16:creationId xmlns:a16="http://schemas.microsoft.com/office/drawing/2014/main" id="{66255B75-F944-4B45-A127-53A715E04091}"/>
                </a:ext>
              </a:extLst>
            </p:cNvPr>
            <p:cNvSpPr txBox="1">
              <a:spLocks noChangeArrowheads="1"/>
            </p:cNvSpPr>
            <p:nvPr/>
          </p:nvSpPr>
          <p:spPr bwMode="auto">
            <a:xfrm>
              <a:off x="2961" y="7823"/>
              <a:ext cx="5580" cy="286"/>
            </a:xfrm>
            <a:prstGeom prst="rect">
              <a:avLst/>
            </a:prstGeom>
            <a:solidFill>
              <a:srgbClr val="FFCC66"/>
            </a:solidFill>
            <a:ln w="9525">
              <a:solidFill>
                <a:srgbClr val="000000"/>
              </a:solidFill>
              <a:miter lim="800000"/>
              <a:headEnd/>
              <a:tailEnd/>
            </a:ln>
          </p:spPr>
          <p:txBody>
            <a:bodyPr tIns="0" bIns="0"/>
            <a:lstStyle/>
            <a:p>
              <a:pPr algn="ctr" eaLnBrk="0" hangingPunct="0"/>
              <a:r>
                <a:rPr kumimoji="0" lang="zh-CN" altLang="en-US" sz="1800">
                  <a:solidFill>
                    <a:srgbClr val="000099"/>
                  </a:solidFill>
                  <a:latin typeface="华文新魏" panose="02010800040101010101" pitchFamily="2" charset="-122"/>
                  <a:ea typeface="华文新魏" panose="02010800040101010101" pitchFamily="2" charset="-122"/>
                </a:rPr>
                <a:t>坏簇文件</a:t>
              </a:r>
              <a:r>
                <a:rPr kumimoji="0" lang="en-US" altLang="zh-CN" sz="1800">
                  <a:solidFill>
                    <a:srgbClr val="000099"/>
                  </a:solidFill>
                  <a:latin typeface="华文新魏" panose="02010800040101010101" pitchFamily="2" charset="-122"/>
                  <a:ea typeface="华文新魏" panose="02010800040101010101" pitchFamily="2" charset="-122"/>
                </a:rPr>
                <a:t>($BadClus) /*</a:t>
              </a:r>
              <a:r>
                <a:rPr kumimoji="0" lang="zh-CN" altLang="en-US" sz="1800">
                  <a:solidFill>
                    <a:srgbClr val="000099"/>
                  </a:solidFill>
                  <a:latin typeface="华文新魏" panose="02010800040101010101" pitchFamily="2" charset="-122"/>
                  <a:ea typeface="华文新魏" panose="02010800040101010101" pitchFamily="2" charset="-122"/>
                </a:rPr>
                <a:t>记录磁盘坏道</a:t>
              </a:r>
            </a:p>
          </p:txBody>
        </p:sp>
        <p:sp>
          <p:nvSpPr>
            <p:cNvPr id="71695" name="Text Box 15">
              <a:extLst>
                <a:ext uri="{FF2B5EF4-FFF2-40B4-BE49-F238E27FC236}">
                  <a16:creationId xmlns:a16="http://schemas.microsoft.com/office/drawing/2014/main" id="{9479EB63-6AF9-48FD-BB61-6B955A343F2D}"/>
                </a:ext>
              </a:extLst>
            </p:cNvPr>
            <p:cNvSpPr txBox="1">
              <a:spLocks noChangeArrowheads="1"/>
            </p:cNvSpPr>
            <p:nvPr/>
          </p:nvSpPr>
          <p:spPr bwMode="auto">
            <a:xfrm>
              <a:off x="2961" y="8109"/>
              <a:ext cx="5580" cy="286"/>
            </a:xfrm>
            <a:prstGeom prst="rect">
              <a:avLst/>
            </a:prstGeom>
            <a:solidFill>
              <a:srgbClr val="FFCC66"/>
            </a:solidFill>
            <a:ln w="9525">
              <a:solidFill>
                <a:srgbClr val="000000"/>
              </a:solidFill>
              <a:miter lim="800000"/>
              <a:headEnd/>
              <a:tailEnd/>
            </a:ln>
          </p:spPr>
          <p:txBody>
            <a:bodyPr tIns="0" bIns="0"/>
            <a:lstStyle/>
            <a:p>
              <a:pPr algn="ctr" eaLnBrk="0" hangingPunct="0"/>
              <a:r>
                <a:rPr kumimoji="0" lang="zh-CN" altLang="en-US" sz="1800">
                  <a:solidFill>
                    <a:srgbClr val="000099"/>
                  </a:solidFill>
                  <a:latin typeface="华文新魏" panose="02010800040101010101" pitchFamily="2" charset="-122"/>
                  <a:ea typeface="华文新魏" panose="02010800040101010101" pitchFamily="2" charset="-122"/>
                </a:rPr>
                <a:t>安全文件</a:t>
              </a:r>
              <a:r>
                <a:rPr kumimoji="0" lang="en-US" altLang="zh-CN" sz="1800">
                  <a:solidFill>
                    <a:srgbClr val="000099"/>
                  </a:solidFill>
                  <a:latin typeface="华文新魏" panose="02010800040101010101" pitchFamily="2" charset="-122"/>
                  <a:ea typeface="华文新魏" panose="02010800040101010101" pitchFamily="2" charset="-122"/>
                </a:rPr>
                <a:t>($Secure) /*</a:t>
              </a:r>
              <a:r>
                <a:rPr kumimoji="0" lang="zh-CN" altLang="en-US" sz="1800">
                  <a:solidFill>
                    <a:srgbClr val="000099"/>
                  </a:solidFill>
                  <a:latin typeface="华文新魏" panose="02010800040101010101" pitchFamily="2" charset="-122"/>
                  <a:ea typeface="华文新魏" panose="02010800040101010101" pitchFamily="2" charset="-122"/>
                </a:rPr>
                <a:t>存储卷的安全性描述数据库</a:t>
              </a:r>
            </a:p>
          </p:txBody>
        </p:sp>
        <p:sp>
          <p:nvSpPr>
            <p:cNvPr id="71696" name="Text Box 16">
              <a:extLst>
                <a:ext uri="{FF2B5EF4-FFF2-40B4-BE49-F238E27FC236}">
                  <a16:creationId xmlns:a16="http://schemas.microsoft.com/office/drawing/2014/main" id="{AC94F953-6C60-41DA-8214-B4F4E925D7B9}"/>
                </a:ext>
              </a:extLst>
            </p:cNvPr>
            <p:cNvSpPr txBox="1">
              <a:spLocks noChangeArrowheads="1"/>
            </p:cNvSpPr>
            <p:nvPr/>
          </p:nvSpPr>
          <p:spPr bwMode="auto">
            <a:xfrm>
              <a:off x="2961" y="9188"/>
              <a:ext cx="5580" cy="572"/>
            </a:xfrm>
            <a:prstGeom prst="rect">
              <a:avLst/>
            </a:prstGeom>
            <a:solidFill>
              <a:srgbClr val="FFCC66"/>
            </a:solidFill>
            <a:ln w="9525">
              <a:solidFill>
                <a:srgbClr val="000000"/>
              </a:solidFill>
              <a:miter lim="800000"/>
              <a:headEnd/>
              <a:tailEnd/>
            </a:ln>
          </p:spPr>
          <p:txBody>
            <a:bodyPr tIns="0" bIns="0"/>
            <a:lstStyle/>
            <a:p>
              <a:pPr algn="ctr" eaLnBrk="0" hangingPunct="0"/>
              <a:r>
                <a:rPr kumimoji="0" lang="zh-CN" altLang="en-US" sz="1800">
                  <a:solidFill>
                    <a:srgbClr val="000099"/>
                  </a:solidFill>
                  <a:latin typeface="华文新魏" panose="02010800040101010101" pitchFamily="2" charset="-122"/>
                  <a:ea typeface="华文新魏" panose="02010800040101010101" pitchFamily="2" charset="-122"/>
                </a:rPr>
                <a:t>用户文件和目录</a:t>
              </a:r>
            </a:p>
            <a:p>
              <a:pPr algn="ctr" eaLnBrk="0" hangingPunct="0"/>
              <a:r>
                <a:rPr kumimoji="0" lang="en-US" altLang="zh-CN" sz="700">
                  <a:solidFill>
                    <a:srgbClr val="000099"/>
                  </a:solidFill>
                  <a:ea typeface="华文新魏" panose="02010800040101010101" pitchFamily="2" charset="-122"/>
                </a:rPr>
                <a:t>…</a:t>
              </a:r>
              <a:endParaRPr kumimoji="0" lang="en-US" altLang="zh-CN" sz="700">
                <a:solidFill>
                  <a:srgbClr val="000099"/>
                </a:solidFill>
                <a:latin typeface="华文新魏" panose="02010800040101010101" pitchFamily="2" charset="-122"/>
                <a:ea typeface="华文新魏" panose="02010800040101010101" pitchFamily="2" charset="-122"/>
              </a:endParaRPr>
            </a:p>
          </p:txBody>
        </p:sp>
        <p:sp>
          <p:nvSpPr>
            <p:cNvPr id="71697" name="Text Box 17">
              <a:extLst>
                <a:ext uri="{FF2B5EF4-FFF2-40B4-BE49-F238E27FC236}">
                  <a16:creationId xmlns:a16="http://schemas.microsoft.com/office/drawing/2014/main" id="{A0B15A59-22C5-4B5F-B10F-DF805695D099}"/>
                </a:ext>
              </a:extLst>
            </p:cNvPr>
            <p:cNvSpPr txBox="1">
              <a:spLocks noChangeArrowheads="1"/>
            </p:cNvSpPr>
            <p:nvPr/>
          </p:nvSpPr>
          <p:spPr bwMode="auto">
            <a:xfrm>
              <a:off x="2961" y="8343"/>
              <a:ext cx="5580" cy="286"/>
            </a:xfrm>
            <a:prstGeom prst="rect">
              <a:avLst/>
            </a:prstGeom>
            <a:solidFill>
              <a:srgbClr val="FFCC66"/>
            </a:solidFill>
            <a:ln w="9525">
              <a:solidFill>
                <a:srgbClr val="000000"/>
              </a:solidFill>
              <a:miter lim="800000"/>
              <a:headEnd/>
              <a:tailEnd/>
            </a:ln>
          </p:spPr>
          <p:txBody>
            <a:bodyPr tIns="0" bIns="0"/>
            <a:lstStyle/>
            <a:p>
              <a:pPr algn="ctr" eaLnBrk="0" hangingPunct="0"/>
              <a:r>
                <a:rPr kumimoji="0" lang="zh-CN" altLang="en-US" sz="1800">
                  <a:solidFill>
                    <a:srgbClr val="000099"/>
                  </a:solidFill>
                  <a:latin typeface="华文新魏" panose="02010800040101010101" pitchFamily="2" charset="-122"/>
                  <a:ea typeface="华文新魏" panose="02010800040101010101" pitchFamily="2" charset="-122"/>
                </a:rPr>
                <a:t>大写文件</a:t>
              </a:r>
              <a:r>
                <a:rPr kumimoji="0" lang="en-US" altLang="zh-CN" sz="1800">
                  <a:solidFill>
                    <a:srgbClr val="000099"/>
                  </a:solidFill>
                  <a:latin typeface="华文新魏" panose="02010800040101010101" pitchFamily="2" charset="-122"/>
                  <a:ea typeface="华文新魏" panose="02010800040101010101" pitchFamily="2" charset="-122"/>
                </a:rPr>
                <a:t>($UpCase) /*</a:t>
              </a:r>
              <a:r>
                <a:rPr kumimoji="0" lang="zh-CN" altLang="en-US" sz="1800">
                  <a:solidFill>
                    <a:srgbClr val="000099"/>
                  </a:solidFill>
                  <a:latin typeface="华文新魏" panose="02010800040101010101" pitchFamily="2" charset="-122"/>
                  <a:ea typeface="华文新魏" panose="02010800040101010101" pitchFamily="2" charset="-122"/>
                </a:rPr>
                <a:t>包含大小写字符转换表</a:t>
              </a:r>
            </a:p>
          </p:txBody>
        </p:sp>
        <p:sp>
          <p:nvSpPr>
            <p:cNvPr id="71698" name="Text Box 18">
              <a:extLst>
                <a:ext uri="{FF2B5EF4-FFF2-40B4-BE49-F238E27FC236}">
                  <a16:creationId xmlns:a16="http://schemas.microsoft.com/office/drawing/2014/main" id="{0405D321-DB5E-4BE4-9E4E-846FAF2D5F40}"/>
                </a:ext>
              </a:extLst>
            </p:cNvPr>
            <p:cNvSpPr txBox="1">
              <a:spLocks noChangeArrowheads="1"/>
            </p:cNvSpPr>
            <p:nvPr/>
          </p:nvSpPr>
          <p:spPr bwMode="auto">
            <a:xfrm>
              <a:off x="2961" y="8629"/>
              <a:ext cx="5580" cy="286"/>
            </a:xfrm>
            <a:prstGeom prst="rect">
              <a:avLst/>
            </a:prstGeom>
            <a:solidFill>
              <a:srgbClr val="FFCC66"/>
            </a:solidFill>
            <a:ln w="9525">
              <a:solidFill>
                <a:srgbClr val="000000"/>
              </a:solidFill>
              <a:miter lim="800000"/>
              <a:headEnd/>
              <a:tailEnd/>
            </a:ln>
          </p:spPr>
          <p:txBody>
            <a:bodyPr tIns="0" bIns="0"/>
            <a:lstStyle/>
            <a:p>
              <a:pPr algn="ctr" eaLnBrk="0" hangingPunct="0"/>
              <a:r>
                <a:rPr kumimoji="0" lang="zh-CN" altLang="en-US" sz="1800">
                  <a:solidFill>
                    <a:srgbClr val="000099"/>
                  </a:solidFill>
                  <a:latin typeface="华文新魏" panose="02010800040101010101" pitchFamily="2" charset="-122"/>
                  <a:ea typeface="华文新魏" panose="02010800040101010101" pitchFamily="2" charset="-122"/>
                </a:rPr>
                <a:t>扩展元数据目录</a:t>
              </a:r>
              <a:r>
                <a:rPr kumimoji="0" lang="en-US" altLang="zh-CN" sz="1800">
                  <a:solidFill>
                    <a:srgbClr val="000099"/>
                  </a:solidFill>
                  <a:latin typeface="华文新魏" panose="02010800040101010101" pitchFamily="2" charset="-122"/>
                  <a:ea typeface="华文新魏" panose="02010800040101010101" pitchFamily="2" charset="-122"/>
                </a:rPr>
                <a:t>($Ext. metadata Directory)</a:t>
              </a:r>
              <a:r>
                <a:rPr kumimoji="0" lang="en-US" altLang="zh-CN" sz="700">
                  <a:solidFill>
                    <a:srgbClr val="000099"/>
                  </a:solidFill>
                  <a:latin typeface="华文新魏" panose="02010800040101010101" pitchFamily="2" charset="-122"/>
                  <a:ea typeface="华文新魏" panose="02010800040101010101" pitchFamily="2" charset="-122"/>
                </a:rPr>
                <a:t>  </a:t>
              </a:r>
            </a:p>
          </p:txBody>
        </p:sp>
        <p:sp>
          <p:nvSpPr>
            <p:cNvPr id="71699" name="Text Box 19">
              <a:extLst>
                <a:ext uri="{FF2B5EF4-FFF2-40B4-BE49-F238E27FC236}">
                  <a16:creationId xmlns:a16="http://schemas.microsoft.com/office/drawing/2014/main" id="{5DC775EC-B938-4C37-8CD5-0B4DF3C93487}"/>
                </a:ext>
              </a:extLst>
            </p:cNvPr>
            <p:cNvSpPr txBox="1">
              <a:spLocks noChangeArrowheads="1"/>
            </p:cNvSpPr>
            <p:nvPr/>
          </p:nvSpPr>
          <p:spPr bwMode="auto">
            <a:xfrm>
              <a:off x="2961" y="8910"/>
              <a:ext cx="5580" cy="286"/>
            </a:xfrm>
            <a:prstGeom prst="rect">
              <a:avLst/>
            </a:prstGeom>
            <a:solidFill>
              <a:srgbClr val="FFCC66"/>
            </a:solidFill>
            <a:ln w="9525">
              <a:solidFill>
                <a:srgbClr val="000000"/>
              </a:solidFill>
              <a:miter lim="800000"/>
              <a:headEnd/>
              <a:tailEnd/>
            </a:ln>
          </p:spPr>
          <p:txBody>
            <a:bodyPr tIns="0" bIns="0"/>
            <a:lstStyle/>
            <a:p>
              <a:pPr algn="ctr" eaLnBrk="0" hangingPunct="0"/>
              <a:r>
                <a:rPr kumimoji="0" lang="en-US" altLang="zh-CN" sz="700">
                  <a:solidFill>
                    <a:srgbClr val="000099"/>
                  </a:solidFill>
                  <a:latin typeface="华文新魏" panose="02010800040101010101" pitchFamily="2" charset="-122"/>
                  <a:ea typeface="华文新魏" panose="02010800040101010101" pitchFamily="2" charset="-122"/>
                </a:rPr>
                <a:t>                </a:t>
              </a:r>
              <a:r>
                <a:rPr kumimoji="0" lang="en-US" altLang="zh-CN" sz="700">
                  <a:solidFill>
                    <a:srgbClr val="000099"/>
                  </a:solidFill>
                  <a:ea typeface="华文新魏" panose="02010800040101010101" pitchFamily="2" charset="-122"/>
                </a:rPr>
                <a:t>…</a:t>
              </a:r>
              <a:r>
                <a:rPr kumimoji="0" lang="en-US" altLang="zh-CN" sz="700">
                  <a:solidFill>
                    <a:srgbClr val="000099"/>
                  </a:solidFill>
                  <a:latin typeface="华文新魏" panose="02010800040101010101" pitchFamily="2" charset="-122"/>
                  <a:ea typeface="华文新魏" panose="02010800040101010101" pitchFamily="2" charset="-122"/>
                </a:rPr>
                <a:t> </a:t>
              </a:r>
            </a:p>
          </p:txBody>
        </p:sp>
      </p:gr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E44E910D-FE31-44DC-A929-410B600CCED8}"/>
              </a:ext>
            </a:extLst>
          </p:cNvPr>
          <p:cNvSpPr>
            <a:spLocks noGrp="1" noChangeArrowheads="1"/>
          </p:cNvSpPr>
          <p:nvPr>
            <p:ph type="title"/>
          </p:nvPr>
        </p:nvSpPr>
        <p:spPr>
          <a:xfrm>
            <a:off x="685800" y="260350"/>
            <a:ext cx="7772400" cy="1143000"/>
          </a:xfrm>
        </p:spPr>
        <p:txBody>
          <a:bodyPr/>
          <a:lstStyle/>
          <a:p>
            <a:r>
              <a:rPr lang="en-US" altLang="zh-CN">
                <a:latin typeface="华文新魏" panose="02010800040101010101" pitchFamily="2" charset="-122"/>
                <a:ea typeface="华文新魏" panose="02010800040101010101" pitchFamily="2" charset="-122"/>
              </a:rPr>
              <a:t>2 MFT</a:t>
            </a:r>
            <a:r>
              <a:rPr lang="zh-CN" altLang="en-US">
                <a:latin typeface="华文新魏" panose="02010800040101010101" pitchFamily="2" charset="-122"/>
                <a:ea typeface="华文新魏" panose="02010800040101010101" pitchFamily="2" charset="-122"/>
              </a:rPr>
              <a:t>的记录结构</a:t>
            </a:r>
          </a:p>
        </p:txBody>
      </p:sp>
      <p:sp>
        <p:nvSpPr>
          <p:cNvPr id="67587" name="Rectangle 3">
            <a:extLst>
              <a:ext uri="{FF2B5EF4-FFF2-40B4-BE49-F238E27FC236}">
                <a16:creationId xmlns:a16="http://schemas.microsoft.com/office/drawing/2014/main" id="{55FE5E98-A2A0-45BB-81D7-787C2956D09A}"/>
              </a:ext>
            </a:extLst>
          </p:cNvPr>
          <p:cNvSpPr>
            <a:spLocks noGrp="1" noChangeArrowheads="1"/>
          </p:cNvSpPr>
          <p:nvPr>
            <p:ph type="body" idx="1"/>
          </p:nvPr>
        </p:nvSpPr>
        <p:spPr>
          <a:xfrm>
            <a:off x="684213" y="1268413"/>
            <a:ext cx="7772400" cy="5329237"/>
          </a:xfrm>
        </p:spPr>
        <p:txBody>
          <a:bodyPr/>
          <a:lstStyle/>
          <a:p>
            <a:r>
              <a:rPr lang="en-US" altLang="zh-CN" sz="2800">
                <a:latin typeface="华文新魏" panose="02010800040101010101" pitchFamily="2" charset="-122"/>
                <a:ea typeface="华文新魏" panose="02010800040101010101" pitchFamily="2" charset="-122"/>
              </a:rPr>
              <a:t>MFT</a:t>
            </a:r>
            <a:r>
              <a:rPr lang="zh-CN" altLang="en-US" sz="2800">
                <a:latin typeface="华文新魏" panose="02010800040101010101" pitchFamily="2" charset="-122"/>
                <a:ea typeface="华文新魏" panose="02010800040101010101" pitchFamily="2" charset="-122"/>
              </a:rPr>
              <a:t>的文件记录由记录头和紧跟其后的一系列（属性，属性值）对组成。</a:t>
            </a:r>
          </a:p>
          <a:p>
            <a:r>
              <a:rPr lang="zh-CN" altLang="en-US" sz="2800">
                <a:latin typeface="华文新魏" panose="02010800040101010101" pitchFamily="2" charset="-122"/>
                <a:ea typeface="华文新魏" panose="02010800040101010101" pitchFamily="2" charset="-122"/>
              </a:rPr>
              <a:t>记录头包含一个用于有效性检查的魔数，文件生成时的顺序号，文件的引用计数，记录中实际使用的字节数。记录头之后依次是第一个属性和它的属性值，第二个属性和属性值等。</a:t>
            </a:r>
          </a:p>
          <a:p>
            <a:r>
              <a:rPr lang="zh-CN" altLang="en-US" sz="2800">
                <a:latin typeface="华文新魏" panose="02010800040101010101" pitchFamily="2" charset="-122"/>
                <a:ea typeface="华文新魏" panose="02010800040101010101" pitchFamily="2" charset="-122"/>
              </a:rPr>
              <a:t>（属性，属性值）对是指属性的名字和属性的具体内容。</a:t>
            </a:r>
          </a:p>
          <a:p>
            <a:r>
              <a:rPr lang="en-US" altLang="zh-CN" sz="2800">
                <a:latin typeface="华文新魏" panose="02010800040101010101" pitchFamily="2" charset="-122"/>
                <a:ea typeface="华文新魏" panose="02010800040101010101" pitchFamily="2" charset="-122"/>
              </a:rPr>
              <a:t>NTFS</a:t>
            </a:r>
            <a:r>
              <a:rPr lang="zh-CN" altLang="en-US" sz="2800">
                <a:latin typeface="华文新魏" panose="02010800040101010101" pitchFamily="2" charset="-122"/>
                <a:ea typeface="华文新魏" panose="02010800040101010101" pitchFamily="2" charset="-122"/>
              </a:rPr>
              <a:t>不是简单地将文件视为一系列字节的集合，而是将它看成由许多（属性，属性值）集合来进行存储和处理的。</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F10AFE2-BD6B-4515-A473-66A84CFC0D4F}"/>
              </a:ext>
            </a:extLst>
          </p:cNvPr>
          <p:cNvSpPr>
            <a:spLocks noGrp="1" noChangeArrowheads="1"/>
          </p:cNvSpPr>
          <p:nvPr>
            <p:ph type="title"/>
          </p:nvPr>
        </p:nvSpPr>
        <p:spPr>
          <a:xfrm>
            <a:off x="457200" y="609600"/>
            <a:ext cx="7772400" cy="1143000"/>
          </a:xfrm>
        </p:spPr>
        <p:txBody>
          <a:bodyPr/>
          <a:lstStyle/>
          <a:p>
            <a:r>
              <a:rPr lang="en-US" altLang="zh-CN" sz="4800">
                <a:latin typeface="华文新魏" panose="02010800040101010101" pitchFamily="2" charset="-122"/>
                <a:ea typeface="华文新魏" panose="02010800040101010101" pitchFamily="2" charset="-122"/>
              </a:rPr>
              <a:t>2</a:t>
            </a:r>
            <a:r>
              <a:rPr lang="zh-CN" altLang="en-US" sz="4800">
                <a:latin typeface="华文新魏" panose="02010800040101010101" pitchFamily="2" charset="-122"/>
                <a:ea typeface="华文新魏" panose="02010800040101010101" pitchFamily="2" charset="-122"/>
              </a:rPr>
              <a:t>文件属性</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48131" name="Rectangle 3">
            <a:extLst>
              <a:ext uri="{FF2B5EF4-FFF2-40B4-BE49-F238E27FC236}">
                <a16:creationId xmlns:a16="http://schemas.microsoft.com/office/drawing/2014/main" id="{589DB082-3B64-43ED-9246-0CB899458D55}"/>
              </a:ext>
            </a:extLst>
          </p:cNvPr>
          <p:cNvSpPr>
            <a:spLocks noGrp="1" noChangeArrowheads="1"/>
          </p:cNvSpPr>
          <p:nvPr>
            <p:ph type="body" idx="1"/>
          </p:nvPr>
        </p:nvSpPr>
        <p:spPr>
          <a:xfrm>
            <a:off x="685800" y="1143000"/>
            <a:ext cx="7924800" cy="5715000"/>
          </a:xfrm>
        </p:spPr>
        <p:txBody>
          <a:bodyPr/>
          <a:lstStyle/>
          <a:p>
            <a:r>
              <a:rPr lang="en-US" altLang="zh-CN" sz="2800">
                <a:latin typeface="华文新魏" panose="02010800040101010101" pitchFamily="2" charset="-122"/>
                <a:ea typeface="华文新魏" panose="02010800040101010101" pitchFamily="2" charset="-122"/>
              </a:rPr>
              <a:t>NTFS</a:t>
            </a:r>
            <a:r>
              <a:rPr lang="zh-CN" altLang="en-US" sz="2800">
                <a:latin typeface="华文新魏" panose="02010800040101010101" pitchFamily="2" charset="-122"/>
                <a:ea typeface="华文新魏" panose="02010800040101010101" pitchFamily="2" charset="-122"/>
              </a:rPr>
              <a:t>将文件作为属性</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属性值的集合来处理，</a:t>
            </a:r>
          </a:p>
          <a:p>
            <a:r>
              <a:rPr lang="zh-CN" altLang="en-US" sz="2800">
                <a:latin typeface="华文新魏" panose="02010800040101010101" pitchFamily="2" charset="-122"/>
                <a:ea typeface="华文新魏" panose="02010800040101010101" pitchFamily="2" charset="-122"/>
              </a:rPr>
              <a:t>文件数据是未命名属性的值，</a:t>
            </a:r>
          </a:p>
          <a:p>
            <a:r>
              <a:rPr lang="zh-CN" altLang="en-US" sz="2800">
                <a:latin typeface="华文新魏" panose="02010800040101010101" pitchFamily="2" charset="-122"/>
                <a:ea typeface="华文新魏" panose="02010800040101010101" pitchFamily="2" charset="-122"/>
              </a:rPr>
              <a:t>其他文件属性包括文件名、文件拥有者、文件时间标记等。</a:t>
            </a:r>
          </a:p>
          <a:p>
            <a:r>
              <a:rPr lang="zh-CN" altLang="en-US" sz="2800">
                <a:latin typeface="华文新魏" panose="02010800040101010101" pitchFamily="2" charset="-122"/>
                <a:ea typeface="华文新魏" panose="02010800040101010101" pitchFamily="2" charset="-122"/>
              </a:rPr>
              <a:t>每个属性由单个流组成</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简单的字符队列</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NTFS</a:t>
            </a:r>
            <a:r>
              <a:rPr lang="zh-CN" altLang="en-US" sz="2800">
                <a:latin typeface="华文新魏" panose="02010800040101010101" pitchFamily="2" charset="-122"/>
                <a:ea typeface="华文新魏" panose="02010800040101010101" pitchFamily="2" charset="-122"/>
              </a:rPr>
              <a:t>并不对文件进行操作，而只是对属性流的读写。</a:t>
            </a:r>
          </a:p>
          <a:p>
            <a:r>
              <a:rPr lang="en-US" altLang="zh-CN" sz="2800">
                <a:latin typeface="华文新魏" panose="02010800040101010101" pitchFamily="2" charset="-122"/>
                <a:ea typeface="华文新魏" panose="02010800040101010101" pitchFamily="2" charset="-122"/>
              </a:rPr>
              <a:t>NTFS</a:t>
            </a:r>
            <a:r>
              <a:rPr lang="zh-CN" altLang="en-US" sz="2800">
                <a:latin typeface="华文新魏" panose="02010800040101010101" pitchFamily="2" charset="-122"/>
                <a:ea typeface="华文新魏" panose="02010800040101010101" pitchFamily="2" charset="-122"/>
              </a:rPr>
              <a:t>提供对属性流的操作包括：创建、删除、读取以及写入。</a:t>
            </a:r>
          </a:p>
          <a:p>
            <a:r>
              <a:rPr lang="zh-CN" altLang="en-US" sz="2800">
                <a:latin typeface="华文新魏" panose="02010800040101010101" pitchFamily="2" charset="-122"/>
                <a:ea typeface="华文新魏" panose="02010800040101010101" pitchFamily="2" charset="-122"/>
              </a:rPr>
              <a:t>读写操作是针对文件的未命名属性的，对已命名的属性则可通过已命名的数据流句法来进行操作。</a:t>
            </a:r>
          </a:p>
          <a:p>
            <a:endParaRPr lang="zh-CN" altLang="en-US" sz="2800">
              <a:latin typeface="华文新魏" panose="02010800040101010101" pitchFamily="2" charset="-122"/>
              <a:ea typeface="华文新魏" panose="0201080004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3F1EA484-856D-436C-A4DD-E63C87FCDBC6}"/>
              </a:ext>
            </a:extLst>
          </p:cNvPr>
          <p:cNvSpPr>
            <a:spLocks noGrp="1" noChangeArrowheads="1"/>
          </p:cNvSpPr>
          <p:nvPr>
            <p:ph type="title"/>
          </p:nvPr>
        </p:nvSpPr>
        <p:spPr>
          <a:xfrm>
            <a:off x="228600" y="304800"/>
            <a:ext cx="8077200" cy="1066800"/>
          </a:xfrm>
        </p:spPr>
        <p:txBody>
          <a:bodyPr/>
          <a:lstStyle/>
          <a:p>
            <a:r>
              <a:rPr lang="zh-CN" altLang="en-US" sz="4800">
                <a:latin typeface="华文新魏" panose="02010800040101010101" pitchFamily="2" charset="-122"/>
                <a:ea typeface="华文新魏" panose="02010800040101010101" pitchFamily="2" charset="-122"/>
              </a:rPr>
              <a:t>常驻属性</a:t>
            </a:r>
          </a:p>
        </p:txBody>
      </p:sp>
      <p:sp>
        <p:nvSpPr>
          <p:cNvPr id="50179" name="Rectangle 3">
            <a:extLst>
              <a:ext uri="{FF2B5EF4-FFF2-40B4-BE49-F238E27FC236}">
                <a16:creationId xmlns:a16="http://schemas.microsoft.com/office/drawing/2014/main" id="{53236F9A-CF02-477B-9FA4-6A85C342A2C9}"/>
              </a:ext>
            </a:extLst>
          </p:cNvPr>
          <p:cNvSpPr>
            <a:spLocks noGrp="1" noChangeArrowheads="1"/>
          </p:cNvSpPr>
          <p:nvPr>
            <p:ph type="body" idx="1"/>
          </p:nvPr>
        </p:nvSpPr>
        <p:spPr>
          <a:xfrm>
            <a:off x="533400" y="1143000"/>
            <a:ext cx="8305800" cy="5181600"/>
          </a:xfrm>
        </p:spPr>
        <p:txBody>
          <a:bodyPr/>
          <a:lstStyle/>
          <a:p>
            <a:r>
              <a:rPr lang="zh-CN" altLang="en-US" sz="2800">
                <a:latin typeface="华文新魏" panose="02010800040101010101" pitchFamily="2" charset="-122"/>
                <a:ea typeface="华文新魏" panose="02010800040101010101" pitchFamily="2" charset="-122"/>
              </a:rPr>
              <a:t>小文件的所有属性值存在</a:t>
            </a:r>
            <a:r>
              <a:rPr lang="en-US" altLang="zh-CN" sz="2800">
                <a:latin typeface="华文新魏" panose="02010800040101010101" pitchFamily="2" charset="-122"/>
                <a:ea typeface="华文新魏" panose="02010800040101010101" pitchFamily="2" charset="-122"/>
              </a:rPr>
              <a:t>MFT</a:t>
            </a:r>
            <a:r>
              <a:rPr lang="zh-CN" altLang="en-US" sz="2800">
                <a:latin typeface="华文新魏" panose="02010800040101010101" pitchFamily="2" charset="-122"/>
                <a:ea typeface="华文新魏" panose="02010800040101010101" pitchFamily="2" charset="-122"/>
              </a:rPr>
              <a:t>的文件记录中。当属性值能直接存放在</a:t>
            </a:r>
            <a:r>
              <a:rPr lang="en-US" altLang="zh-CN" sz="2800">
                <a:latin typeface="华文新魏" panose="02010800040101010101" pitchFamily="2" charset="-122"/>
                <a:ea typeface="华文新魏" panose="02010800040101010101" pitchFamily="2" charset="-122"/>
              </a:rPr>
              <a:t>MFT</a:t>
            </a:r>
            <a:r>
              <a:rPr lang="zh-CN" altLang="en-US" sz="2800">
                <a:latin typeface="华文新魏" panose="02010800040101010101" pitchFamily="2" charset="-122"/>
                <a:ea typeface="华文新魏" panose="02010800040101010101" pitchFamily="2" charset="-122"/>
              </a:rPr>
              <a:t>中时，该属性就称为常驻属性。</a:t>
            </a:r>
          </a:p>
          <a:p>
            <a:r>
              <a:rPr lang="zh-CN" altLang="en-US" sz="2800">
                <a:latin typeface="华文新魏" panose="02010800040101010101" pitchFamily="2" charset="-122"/>
                <a:ea typeface="华文新魏" panose="02010800040101010101" pitchFamily="2" charset="-122"/>
              </a:rPr>
              <a:t>文件有些属性总是常驻的，这样</a:t>
            </a:r>
            <a:r>
              <a:rPr lang="en-US" altLang="zh-CN" sz="2800">
                <a:latin typeface="华文新魏" panose="02010800040101010101" pitchFamily="2" charset="-122"/>
                <a:ea typeface="华文新魏" panose="02010800040101010101" pitchFamily="2" charset="-122"/>
              </a:rPr>
              <a:t>NTFS</a:t>
            </a:r>
            <a:r>
              <a:rPr lang="zh-CN" altLang="en-US" sz="2800">
                <a:latin typeface="华文新魏" panose="02010800040101010101" pitchFamily="2" charset="-122"/>
                <a:ea typeface="华文新魏" panose="02010800040101010101" pitchFamily="2" charset="-122"/>
              </a:rPr>
              <a:t>才可确定其他非常驻属性。例如，标准信息属性和文件名属性就总是常驻属性。</a:t>
            </a:r>
          </a:p>
          <a:p>
            <a:r>
              <a:rPr lang="zh-CN" altLang="en-US" sz="2800">
                <a:latin typeface="华文新魏" panose="02010800040101010101" pitchFamily="2" charset="-122"/>
                <a:ea typeface="华文新魏" panose="02010800040101010101" pitchFamily="2" charset="-122"/>
              </a:rPr>
              <a:t>标准信息属性包括基本文件属性</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如只读、存档</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；时间标记</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如文件创建和修改时间</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；文件链接数等。</a:t>
            </a:r>
          </a:p>
          <a:p>
            <a:r>
              <a:rPr kumimoji="0" lang="zh-CN" altLang="en-US" sz="2800">
                <a:latin typeface="华文新魏" panose="02010800040101010101" pitchFamily="2" charset="-122"/>
                <a:ea typeface="华文新魏" panose="02010800040101010101" pitchFamily="2" charset="-122"/>
              </a:rPr>
              <a:t>小文件的</a:t>
            </a:r>
            <a:r>
              <a:rPr kumimoji="0" lang="en-US" altLang="zh-CN" sz="2800">
                <a:latin typeface="华文新魏" panose="02010800040101010101" pitchFamily="2" charset="-122"/>
                <a:ea typeface="华文新魏" panose="02010800040101010101" pitchFamily="2" charset="-122"/>
              </a:rPr>
              <a:t>MFT</a:t>
            </a:r>
            <a:r>
              <a:rPr kumimoji="0" lang="zh-CN" altLang="en-US" sz="2800">
                <a:latin typeface="华文新魏" panose="02010800040101010101" pitchFamily="2" charset="-122"/>
                <a:ea typeface="华文新魏" panose="02010800040101010101" pitchFamily="2" charset="-122"/>
              </a:rPr>
              <a:t>记录</a:t>
            </a:r>
          </a:p>
          <a:p>
            <a:pPr>
              <a:buFontTx/>
              <a:buNone/>
            </a:pPr>
            <a:endParaRPr lang="zh-CN" altLang="en-US" sz="2800">
              <a:latin typeface="华文新魏" panose="02010800040101010101" pitchFamily="2" charset="-122"/>
              <a:ea typeface="华文新魏" panose="02010800040101010101" pitchFamily="2" charset="-122"/>
            </a:endParaRPr>
          </a:p>
        </p:txBody>
      </p:sp>
      <p:grpSp>
        <p:nvGrpSpPr>
          <p:cNvPr id="50180" name="Group 4">
            <a:extLst>
              <a:ext uri="{FF2B5EF4-FFF2-40B4-BE49-F238E27FC236}">
                <a16:creationId xmlns:a16="http://schemas.microsoft.com/office/drawing/2014/main" id="{10C9884F-24C0-4C5B-B6F3-B739082C46AF}"/>
              </a:ext>
            </a:extLst>
          </p:cNvPr>
          <p:cNvGrpSpPr>
            <a:grpSpLocks/>
          </p:cNvGrpSpPr>
          <p:nvPr/>
        </p:nvGrpSpPr>
        <p:grpSpPr bwMode="auto">
          <a:xfrm>
            <a:off x="990600" y="5475288"/>
            <a:ext cx="7315200" cy="849312"/>
            <a:chOff x="1008" y="1769"/>
            <a:chExt cx="4176" cy="487"/>
          </a:xfrm>
        </p:grpSpPr>
        <p:sp>
          <p:nvSpPr>
            <p:cNvPr id="50181" name="Text Box 5">
              <a:extLst>
                <a:ext uri="{FF2B5EF4-FFF2-40B4-BE49-F238E27FC236}">
                  <a16:creationId xmlns:a16="http://schemas.microsoft.com/office/drawing/2014/main" id="{0D747842-F168-4551-89AC-1496642E9B9B}"/>
                </a:ext>
              </a:extLst>
            </p:cNvPr>
            <p:cNvSpPr txBox="1">
              <a:spLocks noChangeArrowheads="1"/>
            </p:cNvSpPr>
            <p:nvPr/>
          </p:nvSpPr>
          <p:spPr bwMode="auto">
            <a:xfrm>
              <a:off x="1008" y="1776"/>
              <a:ext cx="4176" cy="480"/>
            </a:xfrm>
            <a:prstGeom prst="rect">
              <a:avLst/>
            </a:prstGeom>
            <a:solidFill>
              <a:schemeClr val="accent1"/>
            </a:solidFill>
            <a:ln w="9525">
              <a:solidFill>
                <a:srgbClr val="000000"/>
              </a:solidFill>
              <a:miter lim="800000"/>
              <a:headEnd/>
              <a:tailEnd/>
            </a:ln>
          </p:spPr>
          <p:txBody>
            <a:bodyPr/>
            <a:lstStyle/>
            <a:p>
              <a:pPr algn="just" eaLnBrk="0" hangingPunct="0"/>
              <a:r>
                <a:rPr kumimoji="0" lang="en-US" altLang="zh-CN" sz="2800">
                  <a:solidFill>
                    <a:srgbClr val="000099"/>
                  </a:solidFill>
                  <a:latin typeface="华文新魏" panose="02010800040101010101" pitchFamily="2" charset="-122"/>
                  <a:ea typeface="华文新魏" panose="02010800040101010101" pitchFamily="2" charset="-122"/>
                </a:rPr>
                <a:t> </a:t>
              </a:r>
              <a:r>
                <a:rPr kumimoji="0" lang="zh-CN" altLang="en-US" sz="2800">
                  <a:solidFill>
                    <a:srgbClr val="000099"/>
                  </a:solidFill>
                  <a:latin typeface="华文新魏" panose="02010800040101010101" pitchFamily="2" charset="-122"/>
                  <a:ea typeface="华文新魏" panose="02010800040101010101" pitchFamily="2" charset="-122"/>
                </a:rPr>
                <a:t>标准信息        文件名               文件数据</a:t>
              </a:r>
            </a:p>
          </p:txBody>
        </p:sp>
        <p:sp>
          <p:nvSpPr>
            <p:cNvPr id="50182" name="Line 6">
              <a:extLst>
                <a:ext uri="{FF2B5EF4-FFF2-40B4-BE49-F238E27FC236}">
                  <a16:creationId xmlns:a16="http://schemas.microsoft.com/office/drawing/2014/main" id="{E5D1B5B4-3F98-433D-A1EE-3581722ADF29}"/>
                </a:ext>
              </a:extLst>
            </p:cNvPr>
            <p:cNvSpPr>
              <a:spLocks noChangeShapeType="1"/>
            </p:cNvSpPr>
            <p:nvPr/>
          </p:nvSpPr>
          <p:spPr bwMode="auto">
            <a:xfrm>
              <a:off x="2160" y="1769"/>
              <a:ext cx="0" cy="4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3" name="Line 7">
              <a:extLst>
                <a:ext uri="{FF2B5EF4-FFF2-40B4-BE49-F238E27FC236}">
                  <a16:creationId xmlns:a16="http://schemas.microsoft.com/office/drawing/2014/main" id="{3E3A7183-60FD-4194-8CB0-50F93F0E7001}"/>
                </a:ext>
              </a:extLst>
            </p:cNvPr>
            <p:cNvSpPr>
              <a:spLocks noChangeShapeType="1"/>
            </p:cNvSpPr>
            <p:nvPr/>
          </p:nvSpPr>
          <p:spPr bwMode="auto">
            <a:xfrm>
              <a:off x="3216" y="1769"/>
              <a:ext cx="0" cy="4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050">
            <a:extLst>
              <a:ext uri="{FF2B5EF4-FFF2-40B4-BE49-F238E27FC236}">
                <a16:creationId xmlns:a16="http://schemas.microsoft.com/office/drawing/2014/main" id="{6CCE14CC-B5DE-41E0-924B-FC77251CA40B}"/>
              </a:ext>
            </a:extLst>
          </p:cNvPr>
          <p:cNvSpPr>
            <a:spLocks noGrp="1" noChangeArrowheads="1"/>
          </p:cNvSpPr>
          <p:nvPr>
            <p:ph type="title"/>
          </p:nvPr>
        </p:nvSpPr>
        <p:spPr>
          <a:xfrm>
            <a:off x="685800" y="457200"/>
            <a:ext cx="7772400" cy="1143000"/>
          </a:xfrm>
        </p:spPr>
        <p:txBody>
          <a:bodyPr/>
          <a:lstStyle/>
          <a:p>
            <a:r>
              <a:rPr lang="zh-CN" altLang="en-US" sz="5400">
                <a:latin typeface="华文新魏" panose="02010800040101010101" pitchFamily="2" charset="-122"/>
                <a:ea typeface="华文新魏" panose="02010800040101010101" pitchFamily="2" charset="-122"/>
              </a:rPr>
              <a:t>非常驻属性</a:t>
            </a:r>
            <a:r>
              <a:rPr lang="en-US" altLang="zh-CN" sz="5400">
                <a:latin typeface="华文新魏" panose="02010800040101010101" pitchFamily="2" charset="-122"/>
                <a:ea typeface="华文新魏" panose="02010800040101010101" pitchFamily="2" charset="-122"/>
              </a:rPr>
              <a:t>(1)</a:t>
            </a:r>
            <a:r>
              <a:rPr lang="en-US" altLang="zh-CN"/>
              <a:t> </a:t>
            </a:r>
          </a:p>
        </p:txBody>
      </p:sp>
      <p:sp>
        <p:nvSpPr>
          <p:cNvPr id="52227" name="Rectangle 2051">
            <a:extLst>
              <a:ext uri="{FF2B5EF4-FFF2-40B4-BE49-F238E27FC236}">
                <a16:creationId xmlns:a16="http://schemas.microsoft.com/office/drawing/2014/main" id="{70F76886-1534-4424-958F-A171F2D3B556}"/>
              </a:ext>
            </a:extLst>
          </p:cNvPr>
          <p:cNvSpPr>
            <a:spLocks noGrp="1" noChangeArrowheads="1"/>
          </p:cNvSpPr>
          <p:nvPr>
            <p:ph type="body" idx="1"/>
          </p:nvPr>
        </p:nvSpPr>
        <p:spPr>
          <a:xfrm>
            <a:off x="685800" y="1524000"/>
            <a:ext cx="7772400" cy="5105400"/>
          </a:xfrm>
        </p:spPr>
        <p:txBody>
          <a:bodyPr/>
          <a:lstStyle/>
          <a:p>
            <a:r>
              <a:rPr lang="zh-CN" altLang="en-US">
                <a:latin typeface="华文新魏" panose="02010800040101010101" pitchFamily="2" charset="-122"/>
                <a:ea typeface="华文新魏" panose="02010800040101010101" pitchFamily="2" charset="-122"/>
              </a:rPr>
              <a:t>大文件或大目录的所有属性，不可能都常驻在</a:t>
            </a:r>
            <a:r>
              <a:rPr lang="en-US" altLang="zh-CN">
                <a:latin typeface="华文新魏" panose="02010800040101010101" pitchFamily="2" charset="-122"/>
                <a:ea typeface="华文新魏" panose="02010800040101010101" pitchFamily="2" charset="-122"/>
              </a:rPr>
              <a:t>MFT</a:t>
            </a:r>
            <a:r>
              <a:rPr lang="zh-CN" altLang="en-US">
                <a:latin typeface="华文新魏" panose="02010800040101010101" pitchFamily="2" charset="-122"/>
                <a:ea typeface="华文新魏" panose="02010800040101010101" pitchFamily="2" charset="-122"/>
              </a:rPr>
              <a:t>中。如果一个属性太大而不能存放在只有</a:t>
            </a:r>
            <a:r>
              <a:rPr lang="en-US" altLang="zh-CN">
                <a:latin typeface="华文新魏" panose="02010800040101010101" pitchFamily="2" charset="-122"/>
                <a:ea typeface="华文新魏" panose="02010800040101010101" pitchFamily="2" charset="-122"/>
              </a:rPr>
              <a:t>1KB</a:t>
            </a:r>
            <a:r>
              <a:rPr lang="zh-CN" altLang="en-US">
                <a:latin typeface="华文新魏" panose="02010800040101010101" pitchFamily="2" charset="-122"/>
                <a:ea typeface="华文新魏" panose="02010800040101010101" pitchFamily="2" charset="-122"/>
              </a:rPr>
              <a:t>的</a:t>
            </a:r>
            <a:r>
              <a:rPr lang="en-US" altLang="zh-CN">
                <a:latin typeface="华文新魏" panose="02010800040101010101" pitchFamily="2" charset="-122"/>
                <a:ea typeface="华文新魏" panose="02010800040101010101" pitchFamily="2" charset="-122"/>
              </a:rPr>
              <a:t>MFT</a:t>
            </a:r>
            <a:r>
              <a:rPr lang="zh-CN" altLang="en-US">
                <a:latin typeface="华文新魏" panose="02010800040101010101" pitchFamily="2" charset="-122"/>
                <a:ea typeface="华文新魏" panose="02010800040101010101" pitchFamily="2" charset="-122"/>
              </a:rPr>
              <a:t>文件记录中，</a:t>
            </a:r>
            <a:r>
              <a:rPr lang="en-US" altLang="zh-CN">
                <a:latin typeface="华文新魏" panose="02010800040101010101" pitchFamily="2" charset="-122"/>
                <a:ea typeface="华文新魏" panose="02010800040101010101" pitchFamily="2" charset="-122"/>
              </a:rPr>
              <a:t>NTFS</a:t>
            </a:r>
            <a:r>
              <a:rPr lang="zh-CN" altLang="en-US">
                <a:latin typeface="华文新魏" panose="02010800040101010101" pitchFamily="2" charset="-122"/>
                <a:ea typeface="华文新魏" panose="02010800040101010101" pitchFamily="2" charset="-122"/>
              </a:rPr>
              <a:t>将从</a:t>
            </a:r>
            <a:r>
              <a:rPr lang="en-US" altLang="zh-CN">
                <a:latin typeface="华文新魏" panose="02010800040101010101" pitchFamily="2" charset="-122"/>
                <a:ea typeface="华文新魏" panose="02010800040101010101" pitchFamily="2" charset="-122"/>
              </a:rPr>
              <a:t>MFT</a:t>
            </a:r>
            <a:r>
              <a:rPr lang="zh-CN" altLang="en-US">
                <a:latin typeface="华文新魏" panose="02010800040101010101" pitchFamily="2" charset="-122"/>
                <a:ea typeface="华文新魏" panose="02010800040101010101" pitchFamily="2" charset="-122"/>
              </a:rPr>
              <a:t>之外分配区域。这些区域称为一个扩展（</a:t>
            </a:r>
            <a:r>
              <a:rPr lang="en-US" altLang="zh-CN">
                <a:latin typeface="华文新魏" panose="02010800040101010101" pitchFamily="2" charset="-122"/>
                <a:ea typeface="华文新魏" panose="02010800040101010101" pitchFamily="2" charset="-122"/>
              </a:rPr>
              <a:t>extent</a:t>
            </a:r>
            <a:r>
              <a:rPr lang="zh-CN" altLang="en-US">
                <a:latin typeface="华文新魏" panose="02010800040101010101" pitchFamily="2" charset="-122"/>
                <a:ea typeface="华文新魏" panose="02010800040101010101" pitchFamily="2" charset="-122"/>
              </a:rPr>
              <a:t>），它们可用来存储属性值，如文件数据。</a:t>
            </a:r>
          </a:p>
          <a:p>
            <a:r>
              <a:rPr lang="zh-CN" altLang="en-US">
                <a:latin typeface="华文新魏" panose="02010800040101010101" pitchFamily="2" charset="-122"/>
                <a:ea typeface="华文新魏" panose="02010800040101010101" pitchFamily="2" charset="-122"/>
              </a:rPr>
              <a:t>值存储在扩展中而不是在</a:t>
            </a:r>
            <a:r>
              <a:rPr lang="en-US" altLang="zh-CN">
                <a:latin typeface="华文新魏" panose="02010800040101010101" pitchFamily="2" charset="-122"/>
                <a:ea typeface="华文新魏" panose="02010800040101010101" pitchFamily="2" charset="-122"/>
              </a:rPr>
              <a:t>MFT</a:t>
            </a:r>
            <a:r>
              <a:rPr lang="zh-CN" altLang="en-US">
                <a:latin typeface="华文新魏" panose="02010800040101010101" pitchFamily="2" charset="-122"/>
                <a:ea typeface="华文新魏" panose="02010800040101010101" pitchFamily="2" charset="-122"/>
              </a:rPr>
              <a:t>文件记录中的属性称为非常驻属性。</a:t>
            </a:r>
          </a:p>
          <a:p>
            <a:r>
              <a:rPr lang="zh-CN" altLang="en-US">
                <a:latin typeface="华文新魏" panose="02010800040101010101" pitchFamily="2" charset="-122"/>
                <a:ea typeface="华文新魏" panose="02010800040101010101" pitchFamily="2" charset="-122"/>
              </a:rPr>
              <a:t> </a:t>
            </a: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66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2414</Words>
  <Application>Microsoft Office PowerPoint</Application>
  <PresentationFormat>全屏显示(4:3)</PresentationFormat>
  <Paragraphs>296</Paragraphs>
  <Slides>35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35</vt:i4>
      </vt:variant>
    </vt:vector>
  </HeadingPairs>
  <TitlesOfParts>
    <vt:vector size="39" baseType="lpstr">
      <vt:lpstr>Times New Roman</vt:lpstr>
      <vt:lpstr>宋体</vt:lpstr>
      <vt:lpstr>华文新魏</vt:lpstr>
      <vt:lpstr>默认设计模板</vt:lpstr>
      <vt:lpstr>6.6Windows 2003文件系统 </vt:lpstr>
      <vt:lpstr>6.7.1 文件系统概述 </vt:lpstr>
      <vt:lpstr>NTFS具有的特性</vt:lpstr>
      <vt:lpstr>6.6.2 NTFS在磁盘上的结构</vt:lpstr>
      <vt:lpstr>MFT中NTFS元数据文件的文件记录 </vt:lpstr>
      <vt:lpstr>2 MFT的记录结构</vt:lpstr>
      <vt:lpstr>2文件属性 </vt:lpstr>
      <vt:lpstr>常驻属性</vt:lpstr>
      <vt:lpstr>非常驻属性(1) </vt:lpstr>
      <vt:lpstr>非常驻属性(2) </vt:lpstr>
      <vt:lpstr>非常驻数据属性VCN-LCN编号  </vt:lpstr>
      <vt:lpstr>非常驻数据属性VCN-LCN映射</vt:lpstr>
      <vt:lpstr>4 文件目录(1) </vt:lpstr>
      <vt:lpstr>文件目录(2) </vt:lpstr>
      <vt:lpstr>6.6.3文件系统模型和FSD体系结构 </vt:lpstr>
      <vt:lpstr>文件系统模型(2)</vt:lpstr>
      <vt:lpstr>文件系统驱动程序 1本地FSD(1)  </vt:lpstr>
      <vt:lpstr>本地FSD(2)  </vt:lpstr>
      <vt:lpstr>2. 远程FSD(1) </vt:lpstr>
      <vt:lpstr>远程FSD(2)</vt:lpstr>
      <vt:lpstr>3 FSD与文件系统操作(1)  FSD的作用(1) </vt:lpstr>
      <vt:lpstr>FSD与文件系统操作(2) FSD的作用(2)  </vt:lpstr>
      <vt:lpstr>6.6.3NTFS的实现层次(1)</vt:lpstr>
      <vt:lpstr>NTFS的实现层次(2) NTFS及其相关组件(1)</vt:lpstr>
      <vt:lpstr>NTFS的实现层次(3) NTFS及其相关组件(2)      </vt:lpstr>
      <vt:lpstr>NTFS数据结构 </vt:lpstr>
      <vt:lpstr>6.6.4 NTFS可恢复性支持 </vt:lpstr>
      <vt:lpstr> 文件可恢复性的实现要点(1) </vt:lpstr>
      <vt:lpstr> 文件可恢复性的实现要点(2) </vt:lpstr>
      <vt:lpstr> 文件可恢复性操作步骤             </vt:lpstr>
      <vt:lpstr>6.6.5NTFS安全性支持(1) </vt:lpstr>
      <vt:lpstr>NTFS安全性支持(2) </vt:lpstr>
      <vt:lpstr>NTFS安全性支持(3) </vt:lpstr>
      <vt:lpstr>NTFS安全性支持(4)</vt:lpstr>
      <vt:lpstr>NTFS安全性支持(5)</vt:lpstr>
    </vt:vector>
  </TitlesOfParts>
  <Company>LilyTech.com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操作系统教程(第三版)</dc:title>
  <dc:creator>yuyuhaso</dc:creator>
  <cp:lastModifiedBy>幽弥狂</cp:lastModifiedBy>
  <cp:revision>96</cp:revision>
  <dcterms:created xsi:type="dcterms:W3CDTF">2002-10-28T07:32:45Z</dcterms:created>
  <dcterms:modified xsi:type="dcterms:W3CDTF">2019-09-17T18:54:08Z</dcterms:modified>
</cp:coreProperties>
</file>