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8" r:id="rId2"/>
    <p:sldId id="256" r:id="rId3"/>
    <p:sldId id="257" r:id="rId4"/>
    <p:sldId id="259" r:id="rId5"/>
    <p:sldId id="260" r:id="rId6"/>
    <p:sldId id="261" r:id="rId7"/>
    <p:sldId id="262" r:id="rId8"/>
    <p:sldId id="263" r:id="rId9"/>
    <p:sldId id="264" r:id="rId10"/>
    <p:sldId id="265" r:id="rId11"/>
    <p:sldId id="288" r:id="rId12"/>
    <p:sldId id="266" r:id="rId13"/>
    <p:sldId id="267" r:id="rId14"/>
    <p:sldId id="268" r:id="rId15"/>
    <p:sldId id="269" r:id="rId16"/>
    <p:sldId id="270" r:id="rId17"/>
    <p:sldId id="271" r:id="rId18"/>
    <p:sldId id="272" r:id="rId19"/>
    <p:sldId id="273" r:id="rId20"/>
    <p:sldId id="274" r:id="rId21"/>
    <p:sldId id="28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Times New Roman" panose="02020603050405020304" pitchFamily="18" charset="0"/>
        <a:ea typeface="华文新魏" panose="02010800040101010101" pitchFamily="2" charset="-122"/>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华文新魏" panose="02010800040101010101" pitchFamily="2" charset="-122"/>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华文新魏" panose="02010800040101010101" pitchFamily="2" charset="-122"/>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华文新魏" panose="02010800040101010101" pitchFamily="2" charset="-122"/>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00"/>
    <a:srgbClr val="6600CC"/>
    <a:srgbClr val="006600"/>
    <a:srgbClr val="FFCC00"/>
    <a:srgbClr val="CC0099"/>
    <a:srgbClr val="6633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88" autoAdjust="0"/>
    <p:restoredTop sz="90929" autoAdjust="0"/>
  </p:normalViewPr>
  <p:slideViewPr>
    <p:cSldViewPr>
      <p:cViewPr varScale="1">
        <p:scale>
          <a:sx n="86" d="100"/>
          <a:sy n="86" d="100"/>
        </p:scale>
        <p:origin x="96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A16015E-A626-458E-B9F9-7621037D3E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a:extLst>
              <a:ext uri="{FF2B5EF4-FFF2-40B4-BE49-F238E27FC236}">
                <a16:creationId xmlns:a16="http://schemas.microsoft.com/office/drawing/2014/main" id="{C81B0DCF-C074-4A7E-8BCD-4EF7BC74CD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fld id="{0F9B84EA-7D68-4D60-9CB1-D50884785D1C}" type="datetimeFigureOut">
              <a:rPr lang="zh-CN" altLang="en-US"/>
              <a:pPr/>
              <a:t>2019/9/18</a:t>
            </a:fld>
            <a:endParaRPr lang="zh-CN" altLang="en-US"/>
          </a:p>
        </p:txBody>
      </p:sp>
      <p:sp>
        <p:nvSpPr>
          <p:cNvPr id="4" name="页脚占位符 3">
            <a:extLst>
              <a:ext uri="{FF2B5EF4-FFF2-40B4-BE49-F238E27FC236}">
                <a16:creationId xmlns:a16="http://schemas.microsoft.com/office/drawing/2014/main" id="{BA8E78A7-FAE2-4DBC-8C7F-282CCD6472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a:extLst>
              <a:ext uri="{FF2B5EF4-FFF2-40B4-BE49-F238E27FC236}">
                <a16:creationId xmlns:a16="http://schemas.microsoft.com/office/drawing/2014/main" id="{0EF38194-B834-4E4C-9D5B-36E8FA7E7A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lvl1pPr>
          </a:lstStyle>
          <a:p>
            <a:fld id="{949F6484-C18E-4743-9913-BD4FE088148D}"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9570" name="页眉占位符 109569">
            <a:extLst>
              <a:ext uri="{FF2B5EF4-FFF2-40B4-BE49-F238E27FC236}">
                <a16:creationId xmlns:a16="http://schemas.microsoft.com/office/drawing/2014/main" id="{BFD232CA-CD56-4605-8EFB-F4E04A727413}"/>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ltLang="en-US"/>
          </a:p>
        </p:txBody>
      </p:sp>
      <p:sp>
        <p:nvSpPr>
          <p:cNvPr id="109571" name="日期占位符 109570">
            <a:extLst>
              <a:ext uri="{FF2B5EF4-FFF2-40B4-BE49-F238E27FC236}">
                <a16:creationId xmlns:a16="http://schemas.microsoft.com/office/drawing/2014/main" id="{28E3D4C1-F291-47E4-A592-96BC046C0008}"/>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dirty="0"/>
            </a:lvl1pPr>
          </a:lstStyle>
          <a:p>
            <a:endParaRPr lang="zh-CN" altLang="en-US"/>
          </a:p>
        </p:txBody>
      </p:sp>
      <p:sp>
        <p:nvSpPr>
          <p:cNvPr id="13316" name="幻灯片图像占位符 109571">
            <a:extLst>
              <a:ext uri="{FF2B5EF4-FFF2-40B4-BE49-F238E27FC236}">
                <a16:creationId xmlns:a16="http://schemas.microsoft.com/office/drawing/2014/main" id="{9BAAAA61-6F57-4DAC-91BA-7A61A41D47C3}"/>
              </a:ext>
            </a:extLst>
          </p:cNvPr>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文本占位符 109572">
            <a:extLst>
              <a:ext uri="{FF2B5EF4-FFF2-40B4-BE49-F238E27FC236}">
                <a16:creationId xmlns:a16="http://schemas.microsoft.com/office/drawing/2014/main" id="{408DDA79-1F6D-4848-BF29-62ACC840D395}"/>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574" name="页脚占位符 109573">
            <a:extLst>
              <a:ext uri="{FF2B5EF4-FFF2-40B4-BE49-F238E27FC236}">
                <a16:creationId xmlns:a16="http://schemas.microsoft.com/office/drawing/2014/main" id="{3E514DC3-A902-42D1-BD68-78FFF56A5260}"/>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dirty="0"/>
            </a:lvl1pPr>
          </a:lstStyle>
          <a:p>
            <a:endParaRPr lang="zh-CN" altLang="en-US"/>
          </a:p>
        </p:txBody>
      </p:sp>
      <p:sp>
        <p:nvSpPr>
          <p:cNvPr id="109575" name="灯片编号占位符 109574">
            <a:extLst>
              <a:ext uri="{FF2B5EF4-FFF2-40B4-BE49-F238E27FC236}">
                <a16:creationId xmlns:a16="http://schemas.microsoft.com/office/drawing/2014/main" id="{1D818E8E-9EA8-48E2-A8F6-22EFB93EB9D4}"/>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dirty="0"/>
            </a:lvl1pPr>
          </a:lstStyle>
          <a:p>
            <a:fld id="{28BFF61D-F89C-499E-99BB-77E96BD1EACC}"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a:extLst>
              <a:ext uri="{FF2B5EF4-FFF2-40B4-BE49-F238E27FC236}">
                <a16:creationId xmlns:a16="http://schemas.microsoft.com/office/drawing/2014/main" id="{2759F644-764C-4543-9644-C56BC10932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fld id="{5045DF37-F8B0-4065-9349-D839CE3EE81D}" type="slidenum">
              <a:rPr lang="zh-CN" altLang="en-US" smtClean="0"/>
              <a:pPr/>
              <a:t>1</a:t>
            </a:fld>
            <a:endParaRPr lang="zh-CN" altLang="en-US"/>
          </a:p>
        </p:txBody>
      </p:sp>
      <p:sp>
        <p:nvSpPr>
          <p:cNvPr id="15362" name="幻灯片图像占位符 110593">
            <a:extLst>
              <a:ext uri="{FF2B5EF4-FFF2-40B4-BE49-F238E27FC236}">
                <a16:creationId xmlns:a16="http://schemas.microsoft.com/office/drawing/2014/main" id="{28870C79-31CE-4C14-AB9C-00ED3C04E4A5}"/>
              </a:ext>
            </a:extLst>
          </p:cNvPr>
          <p:cNvSpPr>
            <a:spLocks noRot="1" noChangeArrowheads="1" noTextEdit="1"/>
          </p:cNvSpPr>
          <p:nvPr>
            <p:ph type="sldImg" idx="4294967295"/>
          </p:nvPr>
        </p:nvSpPr>
        <p:spPr>
          <a:ln/>
        </p:spPr>
      </p:sp>
      <p:sp>
        <p:nvSpPr>
          <p:cNvPr id="15363" name="文本占位符 110594">
            <a:extLst>
              <a:ext uri="{FF2B5EF4-FFF2-40B4-BE49-F238E27FC236}">
                <a16:creationId xmlns:a16="http://schemas.microsoft.com/office/drawing/2014/main" id="{4BA4332F-AA7B-42B5-84E3-1EABDAE96B70}"/>
              </a:ext>
            </a:extLst>
          </p:cNvPr>
          <p:cNvSpPr>
            <a:spLocks noGrp="1" noChangeArrowheads="1"/>
          </p:cNvSpPr>
          <p:nvPr>
            <p:ph type="body" idx="4294967295"/>
          </p:nvPr>
        </p:nvSpPr>
        <p:spPr>
          <a:xfrm>
            <a:off x="914400" y="44196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0B9317FD-9D2A-44FC-9C8A-228296BD0DA1}"/>
              </a:ext>
            </a:extLst>
          </p:cNvPr>
          <p:cNvSpPr>
            <a:spLocks noGrp="1"/>
          </p:cNvSpPr>
          <p:nvPr>
            <p:ph type="dt" sz="half" idx="10"/>
          </p:nvPr>
        </p:nvSpPr>
        <p:spPr>
          <a:ln/>
        </p:spPr>
        <p:txBody>
          <a:bodyPr/>
          <a:lstStyle>
            <a:lvl1pPr>
              <a:defRPr/>
            </a:lvl1pPr>
          </a:lstStyle>
          <a:p>
            <a:fld id="{BB962C8B-B14F-4D97-AF65-F5344CB8AC3E}" type="datetime1">
              <a:rPr lang="zh-CN" altLang="en-US"/>
              <a:pPr/>
              <a:t>2019/9/18</a:t>
            </a:fld>
            <a:endParaRPr lang="zh-CN" altLang="en-US"/>
          </a:p>
        </p:txBody>
      </p:sp>
      <p:sp>
        <p:nvSpPr>
          <p:cNvPr id="5" name="页脚占位符 1028">
            <a:extLst>
              <a:ext uri="{FF2B5EF4-FFF2-40B4-BE49-F238E27FC236}">
                <a16:creationId xmlns:a16="http://schemas.microsoft.com/office/drawing/2014/main" id="{4BA2D668-8D49-4B84-882C-314D28517A81}"/>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a16="http://schemas.microsoft.com/office/drawing/2014/main" id="{CD6E79E1-4685-4255-900E-E50828F033C7}"/>
              </a:ext>
            </a:extLst>
          </p:cNvPr>
          <p:cNvSpPr>
            <a:spLocks noGrp="1"/>
          </p:cNvSpPr>
          <p:nvPr>
            <p:ph type="sldNum" sz="quarter" idx="12"/>
          </p:nvPr>
        </p:nvSpPr>
        <p:spPr>
          <a:ln/>
        </p:spPr>
        <p:txBody>
          <a:bodyPr/>
          <a:lstStyle>
            <a:lvl1pPr>
              <a:defRPr/>
            </a:lvl1pPr>
          </a:lstStyle>
          <a:p>
            <a:fld id="{6653E23A-E0DA-4079-8875-339E81300BF1}" type="slidenum">
              <a:rPr lang="zh-CN" altLang="en-US"/>
              <a:pPr/>
              <a:t>‹#›</a:t>
            </a:fld>
            <a:endParaRPr lang="zh-CN" altLang="en-US"/>
          </a:p>
        </p:txBody>
      </p:sp>
    </p:spTree>
    <p:extLst>
      <p:ext uri="{BB962C8B-B14F-4D97-AF65-F5344CB8AC3E}">
        <p14:creationId xmlns:p14="http://schemas.microsoft.com/office/powerpoint/2010/main" val="135880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Base" hidden="1">
            <a:extLst>
              <a:ext uri="{FF2B5EF4-FFF2-40B4-BE49-F238E27FC236}">
                <a16:creationId xmlns:a16="http://schemas.microsoft.com/office/drawing/2014/main" id="{B717286A-D813-4345-B6E9-8739B5ED45E7}"/>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AD5E116-18F1-4475-9E5E-E8F65E229244}"/>
              </a:ext>
            </a:extLst>
          </p:cNvPr>
          <p:cNvSpPr>
            <a:spLocks noGrp="1"/>
          </p:cNvSpPr>
          <p:nvPr>
            <p:ph type="dt" sz="half" idx="10"/>
          </p:nvPr>
        </p:nvSpPr>
        <p:spPr/>
        <p:txBody>
          <a:bodyPr/>
          <a:lstStyle>
            <a:lvl1pPr>
              <a:defRPr/>
            </a:lvl1pPr>
          </a:lstStyle>
          <a:p>
            <a:endParaRPr lang="zh-CN" altLang="en-US"/>
          </a:p>
        </p:txBody>
      </p:sp>
      <p:sp>
        <p:nvSpPr>
          <p:cNvPr id="6" name="页脚占位符 4">
            <a:extLst>
              <a:ext uri="{FF2B5EF4-FFF2-40B4-BE49-F238E27FC236}">
                <a16:creationId xmlns:a16="http://schemas.microsoft.com/office/drawing/2014/main" id="{25B69AC4-B0AC-418E-97A5-6E55F49F8F7C}"/>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FF832FA4-8352-43A3-86B4-B2EBEE8B0105}"/>
              </a:ext>
            </a:extLst>
          </p:cNvPr>
          <p:cNvSpPr>
            <a:spLocks noGrp="1"/>
          </p:cNvSpPr>
          <p:nvPr>
            <p:ph type="sldNum" sz="quarter" idx="12"/>
          </p:nvPr>
        </p:nvSpPr>
        <p:spPr/>
        <p:txBody>
          <a:bodyPr/>
          <a:lstStyle>
            <a:lvl1pPr>
              <a:defRPr/>
            </a:lvl1pPr>
          </a:lstStyle>
          <a:p>
            <a:fld id="{FD768ED5-29CD-4EFE-9723-8DF36A8EAEC9}" type="slidenum">
              <a:rPr lang="zh-CN" altLang="en-US"/>
              <a:pPr/>
              <a:t>‹#›</a:t>
            </a:fld>
            <a:endParaRPr lang="zh-CN" altLang="en-US"/>
          </a:p>
        </p:txBody>
      </p:sp>
    </p:spTree>
    <p:extLst>
      <p:ext uri="{BB962C8B-B14F-4D97-AF65-F5344CB8AC3E}">
        <p14:creationId xmlns:p14="http://schemas.microsoft.com/office/powerpoint/2010/main" val="333976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4" name="Base" hidden="1">
            <a:extLst>
              <a:ext uri="{FF2B5EF4-FFF2-40B4-BE49-F238E27FC236}">
                <a16:creationId xmlns:a16="http://schemas.microsoft.com/office/drawing/2014/main" id="{F9CF522E-8FFB-4845-A79A-9F497DE0FC9B}"/>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9A1B6C79-4521-4688-AC73-0A4543B0AD4E}"/>
              </a:ext>
            </a:extLst>
          </p:cNvPr>
          <p:cNvSpPr>
            <a:spLocks noGrp="1"/>
          </p:cNvSpPr>
          <p:nvPr>
            <p:ph type="dt" sz="half" idx="10"/>
          </p:nvPr>
        </p:nvSpPr>
        <p:spPr/>
        <p:txBody>
          <a:bodyPr/>
          <a:lstStyle>
            <a:lvl1pPr>
              <a:defRPr/>
            </a:lvl1pPr>
          </a:lstStyle>
          <a:p>
            <a:endParaRPr lang="zh-CN" altLang="en-US"/>
          </a:p>
        </p:txBody>
      </p:sp>
      <p:sp>
        <p:nvSpPr>
          <p:cNvPr id="6" name="页脚占位符 4">
            <a:extLst>
              <a:ext uri="{FF2B5EF4-FFF2-40B4-BE49-F238E27FC236}">
                <a16:creationId xmlns:a16="http://schemas.microsoft.com/office/drawing/2014/main" id="{D4953A2C-F05C-499F-B39F-4C910E64784E}"/>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14A733BE-63F2-4469-9871-2DE560EC5831}"/>
              </a:ext>
            </a:extLst>
          </p:cNvPr>
          <p:cNvSpPr>
            <a:spLocks noGrp="1"/>
          </p:cNvSpPr>
          <p:nvPr>
            <p:ph type="sldNum" sz="quarter" idx="12"/>
          </p:nvPr>
        </p:nvSpPr>
        <p:spPr/>
        <p:txBody>
          <a:bodyPr/>
          <a:lstStyle>
            <a:lvl1pPr>
              <a:defRPr/>
            </a:lvl1pPr>
          </a:lstStyle>
          <a:p>
            <a:fld id="{AFEA9E69-4423-4D8C-8E5D-73CEF6CCCDDC}" type="slidenum">
              <a:rPr lang="zh-CN" altLang="en-US"/>
              <a:pPr/>
              <a:t>‹#›</a:t>
            </a:fld>
            <a:endParaRPr lang="zh-CN" altLang="en-US"/>
          </a:p>
        </p:txBody>
      </p:sp>
    </p:spTree>
    <p:extLst>
      <p:ext uri="{BB962C8B-B14F-4D97-AF65-F5344CB8AC3E}">
        <p14:creationId xmlns:p14="http://schemas.microsoft.com/office/powerpoint/2010/main" val="105025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Base" hidden="1">
            <a:extLst>
              <a:ext uri="{FF2B5EF4-FFF2-40B4-BE49-F238E27FC236}">
                <a16:creationId xmlns:a16="http://schemas.microsoft.com/office/drawing/2014/main" id="{5AE4ED2A-D3B1-4662-91A0-AD72BA35CD81}"/>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F11F128-7E81-4F3A-9C13-6A98A6217652}"/>
              </a:ext>
            </a:extLst>
          </p:cNvPr>
          <p:cNvSpPr>
            <a:spLocks noGrp="1"/>
          </p:cNvSpPr>
          <p:nvPr>
            <p:ph type="dt" sz="half" idx="10"/>
          </p:nvPr>
        </p:nvSpPr>
        <p:spPr/>
        <p:txBody>
          <a:bodyPr/>
          <a:lstStyle>
            <a:lvl1pPr>
              <a:defRPr/>
            </a:lvl1pPr>
          </a:lstStyle>
          <a:p>
            <a:endParaRPr lang="zh-CN" altLang="en-US"/>
          </a:p>
        </p:txBody>
      </p:sp>
      <p:sp>
        <p:nvSpPr>
          <p:cNvPr id="6" name="页脚占位符 4">
            <a:extLst>
              <a:ext uri="{FF2B5EF4-FFF2-40B4-BE49-F238E27FC236}">
                <a16:creationId xmlns:a16="http://schemas.microsoft.com/office/drawing/2014/main" id="{4A992058-C917-4E92-A19F-B8D49B119ADF}"/>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BA6A4FFE-61C1-46FB-95A2-C035161E1F0C}"/>
              </a:ext>
            </a:extLst>
          </p:cNvPr>
          <p:cNvSpPr>
            <a:spLocks noGrp="1"/>
          </p:cNvSpPr>
          <p:nvPr>
            <p:ph type="sldNum" sz="quarter" idx="12"/>
          </p:nvPr>
        </p:nvSpPr>
        <p:spPr/>
        <p:txBody>
          <a:bodyPr/>
          <a:lstStyle>
            <a:lvl1pPr>
              <a:defRPr/>
            </a:lvl1pPr>
          </a:lstStyle>
          <a:p>
            <a:fld id="{F92BE27B-A42A-4C78-A099-78434537450A}" type="slidenum">
              <a:rPr lang="zh-CN" altLang="en-US"/>
              <a:pPr/>
              <a:t>‹#›</a:t>
            </a:fld>
            <a:endParaRPr lang="zh-CN" altLang="en-US"/>
          </a:p>
        </p:txBody>
      </p:sp>
    </p:spTree>
    <p:extLst>
      <p:ext uri="{BB962C8B-B14F-4D97-AF65-F5344CB8AC3E}">
        <p14:creationId xmlns:p14="http://schemas.microsoft.com/office/powerpoint/2010/main" val="171407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Base" hidden="1">
            <a:extLst>
              <a:ext uri="{FF2B5EF4-FFF2-40B4-BE49-F238E27FC236}">
                <a16:creationId xmlns:a16="http://schemas.microsoft.com/office/drawing/2014/main" id="{2D11A798-B7C6-4E64-BDEC-FA8C706CCF17}"/>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17DDBC4F-732E-4EA8-8A25-B4377F9F21E0}"/>
              </a:ext>
            </a:extLst>
          </p:cNvPr>
          <p:cNvSpPr>
            <a:spLocks noGrp="1"/>
          </p:cNvSpPr>
          <p:nvPr>
            <p:ph type="dt" sz="half" idx="10"/>
          </p:nvPr>
        </p:nvSpPr>
        <p:spPr/>
        <p:txBody>
          <a:bodyPr/>
          <a:lstStyle>
            <a:lvl1pPr>
              <a:defRPr/>
            </a:lvl1pPr>
          </a:lstStyle>
          <a:p>
            <a:endParaRPr lang="zh-CN" altLang="en-US"/>
          </a:p>
        </p:txBody>
      </p:sp>
      <p:sp>
        <p:nvSpPr>
          <p:cNvPr id="6" name="页脚占位符 4">
            <a:extLst>
              <a:ext uri="{FF2B5EF4-FFF2-40B4-BE49-F238E27FC236}">
                <a16:creationId xmlns:a16="http://schemas.microsoft.com/office/drawing/2014/main" id="{F775C947-5125-4848-9ED8-7D1432C51D29}"/>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9DE3AEF2-ECF5-4297-930F-FC113671151C}"/>
              </a:ext>
            </a:extLst>
          </p:cNvPr>
          <p:cNvSpPr>
            <a:spLocks noGrp="1"/>
          </p:cNvSpPr>
          <p:nvPr>
            <p:ph type="sldNum" sz="quarter" idx="12"/>
          </p:nvPr>
        </p:nvSpPr>
        <p:spPr/>
        <p:txBody>
          <a:bodyPr/>
          <a:lstStyle>
            <a:lvl1pPr>
              <a:defRPr/>
            </a:lvl1pPr>
          </a:lstStyle>
          <a:p>
            <a:fld id="{BD51EAF1-F23C-4E2A-A9F5-A57165A9D68E}" type="slidenum">
              <a:rPr lang="zh-CN" altLang="en-US"/>
              <a:pPr/>
              <a:t>‹#›</a:t>
            </a:fld>
            <a:endParaRPr lang="zh-CN" altLang="en-US"/>
          </a:p>
        </p:txBody>
      </p:sp>
    </p:spTree>
    <p:extLst>
      <p:ext uri="{BB962C8B-B14F-4D97-AF65-F5344CB8AC3E}">
        <p14:creationId xmlns:p14="http://schemas.microsoft.com/office/powerpoint/2010/main" val="282833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Base" hidden="1">
            <a:extLst>
              <a:ext uri="{FF2B5EF4-FFF2-40B4-BE49-F238E27FC236}">
                <a16:creationId xmlns:a16="http://schemas.microsoft.com/office/drawing/2014/main" id="{FDB70D92-00C5-457A-9EBE-19D208A0BDC7}"/>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4">
            <a:extLst>
              <a:ext uri="{FF2B5EF4-FFF2-40B4-BE49-F238E27FC236}">
                <a16:creationId xmlns:a16="http://schemas.microsoft.com/office/drawing/2014/main" id="{424B1968-0AE3-41F2-AB53-5086CBE6153E}"/>
              </a:ext>
            </a:extLst>
          </p:cNvPr>
          <p:cNvSpPr>
            <a:spLocks noGrp="1"/>
          </p:cNvSpPr>
          <p:nvPr>
            <p:ph type="dt" sz="half" idx="10"/>
          </p:nvPr>
        </p:nvSpPr>
        <p:spPr/>
        <p:txBody>
          <a:bodyPr/>
          <a:lstStyle>
            <a:lvl1pPr>
              <a:defRPr/>
            </a:lvl1pPr>
          </a:lstStyle>
          <a:p>
            <a:endParaRPr lang="zh-CN" altLang="en-US"/>
          </a:p>
        </p:txBody>
      </p:sp>
      <p:sp>
        <p:nvSpPr>
          <p:cNvPr id="7" name="页脚占位符 5">
            <a:extLst>
              <a:ext uri="{FF2B5EF4-FFF2-40B4-BE49-F238E27FC236}">
                <a16:creationId xmlns:a16="http://schemas.microsoft.com/office/drawing/2014/main" id="{1B8FE18F-B220-43B2-923A-FF54A6559AA0}"/>
              </a:ext>
            </a:extLst>
          </p:cNvPr>
          <p:cNvSpPr>
            <a:spLocks noGrp="1"/>
          </p:cNvSpPr>
          <p:nvPr>
            <p:ph type="ftr" sz="quarter" idx="11"/>
          </p:nvPr>
        </p:nvSpPr>
        <p:spPr/>
        <p:txBody>
          <a:bodyPr/>
          <a:lstStyle>
            <a:lvl1pPr>
              <a:defRPr/>
            </a:lvl1pPr>
          </a:lstStyle>
          <a:p>
            <a:endParaRPr lang="zh-CN" altLang="en-US"/>
          </a:p>
        </p:txBody>
      </p:sp>
      <p:sp>
        <p:nvSpPr>
          <p:cNvPr id="8" name="灯片编号占位符 6">
            <a:extLst>
              <a:ext uri="{FF2B5EF4-FFF2-40B4-BE49-F238E27FC236}">
                <a16:creationId xmlns:a16="http://schemas.microsoft.com/office/drawing/2014/main" id="{F96D8AEB-2DD4-469E-ADAD-BB3D41D65613}"/>
              </a:ext>
            </a:extLst>
          </p:cNvPr>
          <p:cNvSpPr>
            <a:spLocks noGrp="1"/>
          </p:cNvSpPr>
          <p:nvPr>
            <p:ph type="sldNum" sz="quarter" idx="12"/>
          </p:nvPr>
        </p:nvSpPr>
        <p:spPr/>
        <p:txBody>
          <a:bodyPr/>
          <a:lstStyle>
            <a:lvl1pPr>
              <a:defRPr/>
            </a:lvl1pPr>
          </a:lstStyle>
          <a:p>
            <a:fld id="{79A01706-B783-4625-BC2D-05F4F6A09878}" type="slidenum">
              <a:rPr lang="zh-CN" altLang="en-US"/>
              <a:pPr/>
              <a:t>‹#›</a:t>
            </a:fld>
            <a:endParaRPr lang="zh-CN" altLang="en-US"/>
          </a:p>
        </p:txBody>
      </p:sp>
    </p:spTree>
    <p:extLst>
      <p:ext uri="{BB962C8B-B14F-4D97-AF65-F5344CB8AC3E}">
        <p14:creationId xmlns:p14="http://schemas.microsoft.com/office/powerpoint/2010/main" val="28885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Base" hidden="1">
            <a:extLst>
              <a:ext uri="{FF2B5EF4-FFF2-40B4-BE49-F238E27FC236}">
                <a16:creationId xmlns:a16="http://schemas.microsoft.com/office/drawing/2014/main" id="{CD08330F-06B9-4F6C-B294-A297C021F196}"/>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A761AEF8-A030-4637-A07F-E90C0722CF03}"/>
              </a:ext>
            </a:extLst>
          </p:cNvPr>
          <p:cNvSpPr>
            <a:spLocks noGrp="1"/>
          </p:cNvSpPr>
          <p:nvPr>
            <p:ph type="dt" sz="half" idx="10"/>
          </p:nvPr>
        </p:nvSpPr>
        <p:spPr/>
        <p:txBody>
          <a:bodyPr/>
          <a:lstStyle>
            <a:lvl1pPr>
              <a:defRPr/>
            </a:lvl1pPr>
          </a:lstStyle>
          <a:p>
            <a:endParaRPr lang="zh-CN" altLang="en-US"/>
          </a:p>
        </p:txBody>
      </p:sp>
      <p:sp>
        <p:nvSpPr>
          <p:cNvPr id="9" name="页脚占位符 7">
            <a:extLst>
              <a:ext uri="{FF2B5EF4-FFF2-40B4-BE49-F238E27FC236}">
                <a16:creationId xmlns:a16="http://schemas.microsoft.com/office/drawing/2014/main" id="{13029B41-7794-457D-A2C0-F36AD0FBA916}"/>
              </a:ext>
            </a:extLst>
          </p:cNvPr>
          <p:cNvSpPr>
            <a:spLocks noGrp="1"/>
          </p:cNvSpPr>
          <p:nvPr>
            <p:ph type="ftr" sz="quarter" idx="11"/>
          </p:nvPr>
        </p:nvSpPr>
        <p:spPr/>
        <p:txBody>
          <a:bodyPr/>
          <a:lstStyle>
            <a:lvl1pPr>
              <a:defRPr/>
            </a:lvl1pPr>
          </a:lstStyle>
          <a:p>
            <a:endParaRPr lang="zh-CN" altLang="en-US"/>
          </a:p>
        </p:txBody>
      </p:sp>
      <p:sp>
        <p:nvSpPr>
          <p:cNvPr id="10" name="灯片编号占位符 8">
            <a:extLst>
              <a:ext uri="{FF2B5EF4-FFF2-40B4-BE49-F238E27FC236}">
                <a16:creationId xmlns:a16="http://schemas.microsoft.com/office/drawing/2014/main" id="{E5BBE165-7399-449F-9730-94716BC89DF5}"/>
              </a:ext>
            </a:extLst>
          </p:cNvPr>
          <p:cNvSpPr>
            <a:spLocks noGrp="1"/>
          </p:cNvSpPr>
          <p:nvPr>
            <p:ph type="sldNum" sz="quarter" idx="12"/>
          </p:nvPr>
        </p:nvSpPr>
        <p:spPr/>
        <p:txBody>
          <a:bodyPr/>
          <a:lstStyle>
            <a:lvl1pPr>
              <a:defRPr/>
            </a:lvl1pPr>
          </a:lstStyle>
          <a:p>
            <a:fld id="{1896D2E8-DB1F-4CF3-9A1B-AEEA1F77BDBD}" type="slidenum">
              <a:rPr lang="zh-CN" altLang="en-US"/>
              <a:pPr/>
              <a:t>‹#›</a:t>
            </a:fld>
            <a:endParaRPr lang="zh-CN" altLang="en-US"/>
          </a:p>
        </p:txBody>
      </p:sp>
    </p:spTree>
    <p:extLst>
      <p:ext uri="{BB962C8B-B14F-4D97-AF65-F5344CB8AC3E}">
        <p14:creationId xmlns:p14="http://schemas.microsoft.com/office/powerpoint/2010/main" val="214432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Base" hidden="1">
            <a:extLst>
              <a:ext uri="{FF2B5EF4-FFF2-40B4-BE49-F238E27FC236}">
                <a16:creationId xmlns:a16="http://schemas.microsoft.com/office/drawing/2014/main" id="{6FBC9AD7-26AA-4D37-9421-5462153F2AE7}"/>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
        <p:nvSpPr>
          <p:cNvPr id="4" name="日期占位符 2">
            <a:extLst>
              <a:ext uri="{FF2B5EF4-FFF2-40B4-BE49-F238E27FC236}">
                <a16:creationId xmlns:a16="http://schemas.microsoft.com/office/drawing/2014/main" id="{4DC5BDFC-96FA-4B81-B942-2EB4CBB0A38D}"/>
              </a:ext>
            </a:extLst>
          </p:cNvPr>
          <p:cNvSpPr>
            <a:spLocks noGrp="1"/>
          </p:cNvSpPr>
          <p:nvPr>
            <p:ph type="dt" sz="half" idx="10"/>
          </p:nvPr>
        </p:nvSpPr>
        <p:spPr/>
        <p:txBody>
          <a:bodyPr/>
          <a:lstStyle>
            <a:lvl1pPr>
              <a:defRPr/>
            </a:lvl1pPr>
          </a:lstStyle>
          <a:p>
            <a:endParaRPr lang="zh-CN" altLang="en-US"/>
          </a:p>
        </p:txBody>
      </p:sp>
      <p:sp>
        <p:nvSpPr>
          <p:cNvPr id="5" name="页脚占位符 3">
            <a:extLst>
              <a:ext uri="{FF2B5EF4-FFF2-40B4-BE49-F238E27FC236}">
                <a16:creationId xmlns:a16="http://schemas.microsoft.com/office/drawing/2014/main" id="{65B59902-CDAA-44B1-89AB-4F3BE4B96DE8}"/>
              </a:ext>
            </a:extLst>
          </p:cNvPr>
          <p:cNvSpPr>
            <a:spLocks noGrp="1"/>
          </p:cNvSpPr>
          <p:nvPr>
            <p:ph type="ftr" sz="quarter" idx="11"/>
          </p:nvPr>
        </p:nvSpPr>
        <p:spPr/>
        <p:txBody>
          <a:bodyPr/>
          <a:lstStyle>
            <a:lvl1pPr>
              <a:defRPr/>
            </a:lvl1pPr>
          </a:lstStyle>
          <a:p>
            <a:endParaRPr lang="zh-CN" altLang="en-US"/>
          </a:p>
        </p:txBody>
      </p:sp>
      <p:sp>
        <p:nvSpPr>
          <p:cNvPr id="6" name="灯片编号占位符 4">
            <a:extLst>
              <a:ext uri="{FF2B5EF4-FFF2-40B4-BE49-F238E27FC236}">
                <a16:creationId xmlns:a16="http://schemas.microsoft.com/office/drawing/2014/main" id="{72B6FCD5-D52C-40C7-84D3-1E8ED21F4DD3}"/>
              </a:ext>
            </a:extLst>
          </p:cNvPr>
          <p:cNvSpPr>
            <a:spLocks noGrp="1"/>
          </p:cNvSpPr>
          <p:nvPr>
            <p:ph type="sldNum" sz="quarter" idx="12"/>
          </p:nvPr>
        </p:nvSpPr>
        <p:spPr/>
        <p:txBody>
          <a:bodyPr/>
          <a:lstStyle>
            <a:lvl1pPr>
              <a:defRPr/>
            </a:lvl1pPr>
          </a:lstStyle>
          <a:p>
            <a:fld id="{B7EA04B2-CD93-4344-BCB6-DDE9DFF5B9FB}" type="slidenum">
              <a:rPr lang="zh-CN" altLang="en-US"/>
              <a:pPr/>
              <a:t>‹#›</a:t>
            </a:fld>
            <a:endParaRPr lang="zh-CN" altLang="en-US"/>
          </a:p>
        </p:txBody>
      </p:sp>
    </p:spTree>
    <p:extLst>
      <p:ext uri="{BB962C8B-B14F-4D97-AF65-F5344CB8AC3E}">
        <p14:creationId xmlns:p14="http://schemas.microsoft.com/office/powerpoint/2010/main" val="41774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Base" hidden="1">
            <a:extLst>
              <a:ext uri="{FF2B5EF4-FFF2-40B4-BE49-F238E27FC236}">
                <a16:creationId xmlns:a16="http://schemas.microsoft.com/office/drawing/2014/main" id="{C9EFA9A6-9FFF-4723-9130-9FC77F6A09A5}"/>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3" name="日期占位符 1">
            <a:extLst>
              <a:ext uri="{FF2B5EF4-FFF2-40B4-BE49-F238E27FC236}">
                <a16:creationId xmlns:a16="http://schemas.microsoft.com/office/drawing/2014/main" id="{B5FEED44-9CBB-48F3-A7EC-81089613ACCC}"/>
              </a:ext>
            </a:extLst>
          </p:cNvPr>
          <p:cNvSpPr>
            <a:spLocks noGrp="1"/>
          </p:cNvSpPr>
          <p:nvPr>
            <p:ph type="dt" sz="half" idx="10"/>
          </p:nvPr>
        </p:nvSpPr>
        <p:spPr/>
        <p:txBody>
          <a:bodyPr/>
          <a:lstStyle>
            <a:lvl1pPr>
              <a:defRPr/>
            </a:lvl1pPr>
          </a:lstStyle>
          <a:p>
            <a:endParaRPr lang="zh-CN" altLang="en-US"/>
          </a:p>
        </p:txBody>
      </p:sp>
      <p:sp>
        <p:nvSpPr>
          <p:cNvPr id="4" name="页脚占位符 2">
            <a:extLst>
              <a:ext uri="{FF2B5EF4-FFF2-40B4-BE49-F238E27FC236}">
                <a16:creationId xmlns:a16="http://schemas.microsoft.com/office/drawing/2014/main" id="{2D3FA770-CCDA-4846-8F6E-826F8FF4870E}"/>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950A2046-AA2C-49E8-A82B-7BE2D8D11CD1}"/>
              </a:ext>
            </a:extLst>
          </p:cNvPr>
          <p:cNvSpPr>
            <a:spLocks noGrp="1"/>
          </p:cNvSpPr>
          <p:nvPr>
            <p:ph type="sldNum" sz="quarter" idx="12"/>
          </p:nvPr>
        </p:nvSpPr>
        <p:spPr/>
        <p:txBody>
          <a:bodyPr/>
          <a:lstStyle>
            <a:lvl1pPr>
              <a:defRPr/>
            </a:lvl1pPr>
          </a:lstStyle>
          <a:p>
            <a:fld id="{058A39F5-04AF-47E1-B1AF-A597890FEF6E}" type="slidenum">
              <a:rPr lang="zh-CN" altLang="en-US"/>
              <a:pPr/>
              <a:t>‹#›</a:t>
            </a:fld>
            <a:endParaRPr lang="zh-CN" altLang="en-US"/>
          </a:p>
        </p:txBody>
      </p:sp>
    </p:spTree>
    <p:extLst>
      <p:ext uri="{BB962C8B-B14F-4D97-AF65-F5344CB8AC3E}">
        <p14:creationId xmlns:p14="http://schemas.microsoft.com/office/powerpoint/2010/main" val="198647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Base" hidden="1">
            <a:extLst>
              <a:ext uri="{FF2B5EF4-FFF2-40B4-BE49-F238E27FC236}">
                <a16:creationId xmlns:a16="http://schemas.microsoft.com/office/drawing/2014/main" id="{107306B4-AEA7-4F4B-AF72-49D6B852D6FF}"/>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6" name="日期占位符 4">
            <a:extLst>
              <a:ext uri="{FF2B5EF4-FFF2-40B4-BE49-F238E27FC236}">
                <a16:creationId xmlns:a16="http://schemas.microsoft.com/office/drawing/2014/main" id="{9D230E45-6D1A-49E4-BE92-A02956EBAD95}"/>
              </a:ext>
            </a:extLst>
          </p:cNvPr>
          <p:cNvSpPr>
            <a:spLocks noGrp="1"/>
          </p:cNvSpPr>
          <p:nvPr>
            <p:ph type="dt" sz="half" idx="10"/>
          </p:nvPr>
        </p:nvSpPr>
        <p:spPr/>
        <p:txBody>
          <a:bodyPr/>
          <a:lstStyle>
            <a:lvl1pPr>
              <a:defRPr/>
            </a:lvl1pPr>
          </a:lstStyle>
          <a:p>
            <a:endParaRPr lang="zh-CN" altLang="en-US"/>
          </a:p>
        </p:txBody>
      </p:sp>
      <p:sp>
        <p:nvSpPr>
          <p:cNvPr id="7" name="页脚占位符 5">
            <a:extLst>
              <a:ext uri="{FF2B5EF4-FFF2-40B4-BE49-F238E27FC236}">
                <a16:creationId xmlns:a16="http://schemas.microsoft.com/office/drawing/2014/main" id="{22CEF8B5-2E20-465F-8A22-268F9AA6A21E}"/>
              </a:ext>
            </a:extLst>
          </p:cNvPr>
          <p:cNvSpPr>
            <a:spLocks noGrp="1"/>
          </p:cNvSpPr>
          <p:nvPr>
            <p:ph type="ftr" sz="quarter" idx="11"/>
          </p:nvPr>
        </p:nvSpPr>
        <p:spPr/>
        <p:txBody>
          <a:bodyPr/>
          <a:lstStyle>
            <a:lvl1pPr>
              <a:defRPr/>
            </a:lvl1pPr>
          </a:lstStyle>
          <a:p>
            <a:endParaRPr lang="zh-CN" altLang="en-US"/>
          </a:p>
        </p:txBody>
      </p:sp>
      <p:sp>
        <p:nvSpPr>
          <p:cNvPr id="8" name="灯片编号占位符 6">
            <a:extLst>
              <a:ext uri="{FF2B5EF4-FFF2-40B4-BE49-F238E27FC236}">
                <a16:creationId xmlns:a16="http://schemas.microsoft.com/office/drawing/2014/main" id="{BFFB989B-950F-40C1-A0E4-E8C2F44942A3}"/>
              </a:ext>
            </a:extLst>
          </p:cNvPr>
          <p:cNvSpPr>
            <a:spLocks noGrp="1"/>
          </p:cNvSpPr>
          <p:nvPr>
            <p:ph type="sldNum" sz="quarter" idx="12"/>
          </p:nvPr>
        </p:nvSpPr>
        <p:spPr/>
        <p:txBody>
          <a:bodyPr/>
          <a:lstStyle>
            <a:lvl1pPr>
              <a:defRPr/>
            </a:lvl1pPr>
          </a:lstStyle>
          <a:p>
            <a:fld id="{ADD1FE3E-7085-4BBD-9700-A120C8728F90}" type="slidenum">
              <a:rPr lang="zh-CN" altLang="en-US"/>
              <a:pPr/>
              <a:t>‹#›</a:t>
            </a:fld>
            <a:endParaRPr lang="zh-CN" altLang="en-US"/>
          </a:p>
        </p:txBody>
      </p:sp>
    </p:spTree>
    <p:extLst>
      <p:ext uri="{BB962C8B-B14F-4D97-AF65-F5344CB8AC3E}">
        <p14:creationId xmlns:p14="http://schemas.microsoft.com/office/powerpoint/2010/main" val="371010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Base" hidden="1">
            <a:extLst>
              <a:ext uri="{FF2B5EF4-FFF2-40B4-BE49-F238E27FC236}">
                <a16:creationId xmlns:a16="http://schemas.microsoft.com/office/drawing/2014/main" id="{03F5A739-2DB7-480E-A313-335FAD49E9B3}"/>
              </a:ext>
            </a:extLst>
          </p:cNvPr>
          <p:cNvSpPr>
            <a:spLocks noChangeArrowheads="1"/>
          </p:cNvSpPr>
          <p:nvPr userDrawn="1"/>
        </p:nvSpPr>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6" name="日期占位符 4">
            <a:extLst>
              <a:ext uri="{FF2B5EF4-FFF2-40B4-BE49-F238E27FC236}">
                <a16:creationId xmlns:a16="http://schemas.microsoft.com/office/drawing/2014/main" id="{B5E7AB30-D20E-4E92-90CA-A47825F0043B}"/>
              </a:ext>
            </a:extLst>
          </p:cNvPr>
          <p:cNvSpPr>
            <a:spLocks noGrp="1"/>
          </p:cNvSpPr>
          <p:nvPr>
            <p:ph type="dt" sz="half" idx="10"/>
          </p:nvPr>
        </p:nvSpPr>
        <p:spPr/>
        <p:txBody>
          <a:bodyPr/>
          <a:lstStyle>
            <a:lvl1pPr>
              <a:defRPr/>
            </a:lvl1pPr>
          </a:lstStyle>
          <a:p>
            <a:endParaRPr lang="zh-CN" altLang="en-US"/>
          </a:p>
        </p:txBody>
      </p:sp>
      <p:sp>
        <p:nvSpPr>
          <p:cNvPr id="7" name="页脚占位符 5">
            <a:extLst>
              <a:ext uri="{FF2B5EF4-FFF2-40B4-BE49-F238E27FC236}">
                <a16:creationId xmlns:a16="http://schemas.microsoft.com/office/drawing/2014/main" id="{14C03FEC-9711-44E6-9DC8-2C1B009B7F9F}"/>
              </a:ext>
            </a:extLst>
          </p:cNvPr>
          <p:cNvSpPr>
            <a:spLocks noGrp="1"/>
          </p:cNvSpPr>
          <p:nvPr>
            <p:ph type="ftr" sz="quarter" idx="11"/>
          </p:nvPr>
        </p:nvSpPr>
        <p:spPr/>
        <p:txBody>
          <a:bodyPr/>
          <a:lstStyle>
            <a:lvl1pPr>
              <a:defRPr/>
            </a:lvl1pPr>
          </a:lstStyle>
          <a:p>
            <a:endParaRPr lang="zh-CN" altLang="en-US"/>
          </a:p>
        </p:txBody>
      </p:sp>
      <p:sp>
        <p:nvSpPr>
          <p:cNvPr id="8" name="灯片编号占位符 6">
            <a:extLst>
              <a:ext uri="{FF2B5EF4-FFF2-40B4-BE49-F238E27FC236}">
                <a16:creationId xmlns:a16="http://schemas.microsoft.com/office/drawing/2014/main" id="{AA685576-4EBF-46A6-8E46-9A2C41663C4C}"/>
              </a:ext>
            </a:extLst>
          </p:cNvPr>
          <p:cNvSpPr>
            <a:spLocks noGrp="1"/>
          </p:cNvSpPr>
          <p:nvPr>
            <p:ph type="sldNum" sz="quarter" idx="12"/>
          </p:nvPr>
        </p:nvSpPr>
        <p:spPr/>
        <p:txBody>
          <a:bodyPr/>
          <a:lstStyle>
            <a:lvl1pPr>
              <a:defRPr/>
            </a:lvl1pPr>
          </a:lstStyle>
          <a:p>
            <a:fld id="{E9705745-E84C-46A3-8ABD-08EB3A843D7A}" type="slidenum">
              <a:rPr lang="zh-CN" altLang="en-US"/>
              <a:pPr/>
              <a:t>‹#›</a:t>
            </a:fld>
            <a:endParaRPr lang="zh-CN" altLang="en-US"/>
          </a:p>
        </p:txBody>
      </p:sp>
    </p:spTree>
    <p:extLst>
      <p:ext uri="{BB962C8B-B14F-4D97-AF65-F5344CB8AC3E}">
        <p14:creationId xmlns:p14="http://schemas.microsoft.com/office/powerpoint/2010/main" val="266626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497FA56C-8E5E-4D23-9533-65CDCC46C101}"/>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6829F82F-70BD-40EA-81B0-5438347DC497}"/>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D318D015-5C50-43C9-BE8C-C4A7F10C63E3}"/>
              </a:ext>
            </a:extLst>
          </p:cNvPr>
          <p:cNvSpPr>
            <a:spLocks noGrp="1"/>
          </p:cNvSpPr>
          <p:nvPr>
            <p:ph type="dt" sz="half" idx="2"/>
          </p:nvPr>
        </p:nvSpPr>
        <p:spPr>
          <a:xfrm>
            <a:off x="685800" y="6248400"/>
            <a:ext cx="1905000" cy="457200"/>
          </a:xfrm>
          <a:prstGeom prst="rect">
            <a:avLst/>
          </a:prstGeom>
          <a:noFill/>
          <a:ln w="9525">
            <a:noFill/>
          </a:ln>
        </p:spPr>
        <p:txBody>
          <a:bodyPr/>
          <a:lstStyle>
            <a:lvl1pPr>
              <a:defRPr sz="1400" noProof="1" dirty="0">
                <a:ea typeface="宋体" panose="02010600030101010101" pitchFamily="2" charset="-122"/>
              </a:defRPr>
            </a:lvl1pPr>
          </a:lstStyle>
          <a:p>
            <a:fld id="{BB962C8B-B14F-4D97-AF65-F5344CB8AC3E}" type="datetime1">
              <a:rPr lang="zh-CN" altLang="en-US"/>
              <a:pPr/>
              <a:t>2019/9/18</a:t>
            </a:fld>
            <a:endParaRPr lang="zh-CN" altLang="en-US"/>
          </a:p>
        </p:txBody>
      </p:sp>
      <p:sp>
        <p:nvSpPr>
          <p:cNvPr id="1029" name="页脚占位符 1028">
            <a:extLst>
              <a:ext uri="{FF2B5EF4-FFF2-40B4-BE49-F238E27FC236}">
                <a16:creationId xmlns:a16="http://schemas.microsoft.com/office/drawing/2014/main" id="{1ACED565-C180-480D-A0E9-21934B465DD9}"/>
              </a:ext>
            </a:extLst>
          </p:cNvPr>
          <p:cNvSpPr>
            <a:spLocks noGrp="1"/>
          </p:cNvSpPr>
          <p:nvPr>
            <p:ph type="ftr" sz="quarter" idx="3"/>
          </p:nvPr>
        </p:nvSpPr>
        <p:spPr>
          <a:xfrm>
            <a:off x="3124200" y="6248400"/>
            <a:ext cx="2895600" cy="457200"/>
          </a:xfrm>
          <a:prstGeom prst="rect">
            <a:avLst/>
          </a:prstGeom>
          <a:noFill/>
          <a:ln w="9525">
            <a:noFill/>
          </a:ln>
        </p:spPr>
        <p:txBody>
          <a:bodyPr/>
          <a:lstStyle>
            <a:lvl1pPr algn="ctr">
              <a:defRPr sz="1400" noProof="1" dirty="0">
                <a:ea typeface="宋体" panose="02010600030101010101" pitchFamily="2" charset="-122"/>
              </a:defRPr>
            </a:lvl1pPr>
          </a:lstStyle>
          <a:p>
            <a:endParaRPr lang="zh-CN" altLang="en-US"/>
          </a:p>
        </p:txBody>
      </p:sp>
      <p:sp>
        <p:nvSpPr>
          <p:cNvPr id="1030" name="灯片编号占位符 1029">
            <a:extLst>
              <a:ext uri="{FF2B5EF4-FFF2-40B4-BE49-F238E27FC236}">
                <a16:creationId xmlns:a16="http://schemas.microsoft.com/office/drawing/2014/main" id="{5DEF1292-FC2A-4781-8272-B1DF357A5A0A}"/>
              </a:ext>
            </a:extLst>
          </p:cNvPr>
          <p:cNvSpPr>
            <a:spLocks noGrp="1"/>
          </p:cNvSpPr>
          <p:nvPr>
            <p:ph type="sldNum" sz="quarter" idx="4"/>
          </p:nvPr>
        </p:nvSpPr>
        <p:spPr>
          <a:xfrm>
            <a:off x="6553200" y="6248400"/>
            <a:ext cx="1905000" cy="457200"/>
          </a:xfrm>
          <a:prstGeom prst="rect">
            <a:avLst/>
          </a:prstGeom>
          <a:noFill/>
          <a:ln w="9525">
            <a:noFill/>
          </a:ln>
        </p:spPr>
        <p:txBody>
          <a:bodyPr/>
          <a:lstStyle>
            <a:lvl1pPr algn="r">
              <a:defRPr sz="1400" noProof="1" dirty="0">
                <a:ea typeface="宋体" panose="02010600030101010101" pitchFamily="2" charset="-122"/>
              </a:defRPr>
            </a:lvl1pPr>
          </a:lstStyle>
          <a:p>
            <a:fld id="{CB7116CE-E7FF-4219-8AB2-1ECCECD4302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华文新魏"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8545">
            <a:extLst>
              <a:ext uri="{FF2B5EF4-FFF2-40B4-BE49-F238E27FC236}">
                <a16:creationId xmlns:a16="http://schemas.microsoft.com/office/drawing/2014/main" id="{2B3F8D17-ED90-4226-A543-D54235433405}"/>
              </a:ext>
            </a:extLst>
          </p:cNvPr>
          <p:cNvSpPr>
            <a:spLocks noGrp="1" noChangeArrowheads="1"/>
          </p:cNvSpPr>
          <p:nvPr>
            <p:ph type="ctrTitle"/>
          </p:nvPr>
        </p:nvSpPr>
        <p:spPr>
          <a:xfrm>
            <a:off x="611188" y="1196975"/>
            <a:ext cx="7542212" cy="1143000"/>
          </a:xfrm>
        </p:spPr>
        <p:txBody>
          <a:bodyPr anchor="ctr"/>
          <a:lstStyle/>
          <a:p>
            <a:r>
              <a:rPr lang="zh-CN" altLang="en-US" sz="5400">
                <a:solidFill>
                  <a:schemeClr val="accent2"/>
                </a:solidFill>
                <a:latin typeface="Adobe 黑体 Std R" panose="020B0400000000000000" pitchFamily="34" charset="-122"/>
                <a:ea typeface="Adobe 黑体 Std R" panose="020B0400000000000000" pitchFamily="34" charset="-122"/>
              </a:rPr>
              <a:t>操作系统教程</a:t>
            </a:r>
            <a:r>
              <a:rPr lang="en-US" altLang="zh-CN" sz="4400">
                <a:solidFill>
                  <a:schemeClr val="accent2"/>
                </a:solidFill>
                <a:latin typeface="Adobe 黑体 Std R" panose="020B0400000000000000" pitchFamily="34" charset="-122"/>
                <a:ea typeface="Adobe 黑体 Std R" panose="020B0400000000000000" pitchFamily="34" charset="-122"/>
              </a:rPr>
              <a:t>(</a:t>
            </a:r>
            <a:r>
              <a:rPr lang="zh-CN" altLang="en-US" sz="4400">
                <a:solidFill>
                  <a:schemeClr val="accent2"/>
                </a:solidFill>
                <a:latin typeface="Adobe 黑体 Std R" panose="020B0400000000000000" pitchFamily="34" charset="-122"/>
                <a:ea typeface="Adobe 黑体 Std R" panose="020B0400000000000000" pitchFamily="34" charset="-122"/>
              </a:rPr>
              <a:t>第</a:t>
            </a:r>
            <a:r>
              <a:rPr lang="en-US" altLang="zh-CN" sz="4400">
                <a:solidFill>
                  <a:schemeClr val="accent2"/>
                </a:solidFill>
                <a:latin typeface="Adobe 黑体 Std R" panose="020B0400000000000000" pitchFamily="34" charset="-122"/>
                <a:ea typeface="Adobe 黑体 Std R" panose="020B0400000000000000" pitchFamily="34" charset="-122"/>
              </a:rPr>
              <a:t>4</a:t>
            </a:r>
            <a:r>
              <a:rPr lang="zh-CN" altLang="en-US" sz="4400">
                <a:solidFill>
                  <a:schemeClr val="accent2"/>
                </a:solidFill>
                <a:latin typeface="Adobe 黑体 Std R" panose="020B0400000000000000" pitchFamily="34" charset="-122"/>
                <a:ea typeface="Adobe 黑体 Std R" panose="020B0400000000000000" pitchFamily="34" charset="-122"/>
              </a:rPr>
              <a:t>版</a:t>
            </a:r>
            <a:r>
              <a:rPr lang="en-US" altLang="zh-CN" sz="4400">
                <a:solidFill>
                  <a:schemeClr val="accent2"/>
                </a:solidFill>
                <a:latin typeface="Adobe 黑体 Std R" panose="020B0400000000000000" pitchFamily="34" charset="-122"/>
                <a:ea typeface="Adobe 黑体 Std R" panose="020B0400000000000000" pitchFamily="34" charset="-122"/>
              </a:rPr>
              <a:t>)</a:t>
            </a:r>
            <a:br>
              <a:rPr lang="en-US" altLang="zh-CN" sz="4400">
                <a:solidFill>
                  <a:schemeClr val="accent2"/>
                </a:solidFill>
                <a:latin typeface="Adobe 黑体 Std R" panose="020B0400000000000000" pitchFamily="34" charset="-122"/>
                <a:ea typeface="Adobe 黑体 Std R" panose="020B0400000000000000" pitchFamily="34" charset="-122"/>
              </a:rPr>
            </a:br>
            <a:r>
              <a:rPr lang="zh-CN" altLang="en-US" sz="4400">
                <a:solidFill>
                  <a:schemeClr val="accent2"/>
                </a:solidFill>
                <a:latin typeface="Adobe 黑体 Std R" panose="020B0400000000000000" pitchFamily="34" charset="-122"/>
                <a:ea typeface="Adobe 黑体 Std R" panose="020B0400000000000000" pitchFamily="34" charset="-122"/>
              </a:rPr>
              <a:t>第七章操作系统的安全与保护</a:t>
            </a:r>
            <a:r>
              <a:rPr lang="zh-CN" altLang="en-US" sz="4000">
                <a:solidFill>
                  <a:schemeClr val="accent2"/>
                </a:solidFill>
                <a:latin typeface="Adobe 黑体 Std R" panose="020B0400000000000000" pitchFamily="34" charset="-122"/>
                <a:ea typeface="Adobe 黑体 Std R" panose="020B0400000000000000" pitchFamily="34" charset="-122"/>
              </a:rPr>
              <a:t> </a:t>
            </a:r>
            <a:br>
              <a:rPr lang="zh-CN" altLang="en-US" sz="4000">
                <a:solidFill>
                  <a:schemeClr val="accent2"/>
                </a:solidFill>
                <a:latin typeface="Adobe 黑体 Std R" panose="020B0400000000000000" pitchFamily="34" charset="-122"/>
                <a:ea typeface="Adobe 黑体 Std R" panose="020B0400000000000000" pitchFamily="34" charset="-122"/>
              </a:rPr>
            </a:br>
            <a:br>
              <a:rPr lang="zh-CN" altLang="en-US" sz="4000" b="1">
                <a:solidFill>
                  <a:schemeClr val="accent2"/>
                </a:solidFill>
                <a:latin typeface="Adobe 黑体 Std R" panose="020B0400000000000000" pitchFamily="34" charset="-122"/>
                <a:ea typeface="Adobe 黑体 Std R" panose="020B0400000000000000" pitchFamily="34" charset="-122"/>
              </a:rPr>
            </a:br>
            <a:endParaRPr lang="zh-CN" altLang="en-US" sz="4000" b="1">
              <a:solidFill>
                <a:schemeClr val="accent2"/>
              </a:solidFill>
              <a:latin typeface="Adobe 黑体 Std R" panose="020B0400000000000000" pitchFamily="34" charset="-122"/>
              <a:ea typeface="Adobe 黑体 Std R" panose="020B0400000000000000" pitchFamily="34" charset="-122"/>
            </a:endParaRPr>
          </a:p>
        </p:txBody>
      </p:sp>
      <p:sp>
        <p:nvSpPr>
          <p:cNvPr id="14338" name="副标题 108546">
            <a:extLst>
              <a:ext uri="{FF2B5EF4-FFF2-40B4-BE49-F238E27FC236}">
                <a16:creationId xmlns:a16="http://schemas.microsoft.com/office/drawing/2014/main" id="{F2642F4C-EF57-4348-9020-CF1F868E0241}"/>
              </a:ext>
            </a:extLst>
          </p:cNvPr>
          <p:cNvSpPr>
            <a:spLocks noGrp="1" noChangeArrowheads="1"/>
          </p:cNvSpPr>
          <p:nvPr>
            <p:ph type="subTitle" idx="1"/>
          </p:nvPr>
        </p:nvSpPr>
        <p:spPr>
          <a:xfrm>
            <a:off x="1476375" y="5048250"/>
            <a:ext cx="5562600" cy="1549400"/>
          </a:xfrm>
        </p:spPr>
        <p:txBody>
          <a:bodyPr/>
          <a:lstStyle/>
          <a:p>
            <a:r>
              <a:rPr lang="zh-CN" altLang="en-US" sz="4000">
                <a:solidFill>
                  <a:schemeClr val="accent2"/>
                </a:solidFill>
                <a:latin typeface="Adobe 黑体 Std R" panose="020B0400000000000000" pitchFamily="34" charset="-122"/>
                <a:ea typeface="Adobe 黑体 Std R" panose="020B0400000000000000" pitchFamily="34" charset="-122"/>
              </a:rPr>
              <a:t>高等教育出版社出版</a:t>
            </a:r>
          </a:p>
          <a:p>
            <a:r>
              <a:rPr lang="en-US" altLang="zh-CN" sz="3200" b="1">
                <a:solidFill>
                  <a:schemeClr val="accent2"/>
                </a:solidFill>
              </a:rPr>
              <a:t>2008</a:t>
            </a:r>
            <a:r>
              <a:rPr lang="zh-CN" altLang="en-US" sz="3200" b="1">
                <a:solidFill>
                  <a:schemeClr val="accent2"/>
                </a:solidFill>
              </a:rPr>
              <a:t>年</a:t>
            </a:r>
            <a:r>
              <a:rPr lang="en-US" altLang="zh-CN" sz="3200" b="1">
                <a:solidFill>
                  <a:schemeClr val="accent2"/>
                </a:solidFill>
              </a:rPr>
              <a:t>3</a:t>
            </a:r>
            <a:r>
              <a:rPr lang="zh-CN" altLang="en-US" sz="3200" b="1">
                <a:solidFill>
                  <a:schemeClr val="accent2"/>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17761">
            <a:extLst>
              <a:ext uri="{FF2B5EF4-FFF2-40B4-BE49-F238E27FC236}">
                <a16:creationId xmlns:a16="http://schemas.microsoft.com/office/drawing/2014/main" id="{F14014A2-2570-469B-BBCC-913AD61575D9}"/>
              </a:ext>
            </a:extLst>
          </p:cNvPr>
          <p:cNvSpPr>
            <a:spLocks noGrp="1" noChangeArrowheads="1"/>
          </p:cNvSpPr>
          <p:nvPr>
            <p:ph type="title"/>
          </p:nvPr>
        </p:nvSpPr>
        <p:spPr>
          <a:xfrm>
            <a:off x="685800" y="188913"/>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7.2.2 </a:t>
            </a:r>
            <a:r>
              <a:rPr lang="zh-CN" altLang="en-US" sz="4800">
                <a:solidFill>
                  <a:schemeClr val="accent2"/>
                </a:solidFill>
                <a:latin typeface="Adobe 黑体 Std R" panose="020B0400000000000000" pitchFamily="34" charset="-122"/>
                <a:ea typeface="Adobe 黑体 Std R" panose="020B0400000000000000" pitchFamily="34" charset="-122"/>
              </a:rPr>
              <a:t>访问支持策略</a:t>
            </a:r>
          </a:p>
        </p:txBody>
      </p:sp>
      <p:sp>
        <p:nvSpPr>
          <p:cNvPr id="24578" name="文本占位符 117762">
            <a:extLst>
              <a:ext uri="{FF2B5EF4-FFF2-40B4-BE49-F238E27FC236}">
                <a16:creationId xmlns:a16="http://schemas.microsoft.com/office/drawing/2014/main" id="{9BD2F4C5-8C64-4A9E-955D-712A7B8F063A}"/>
              </a:ext>
            </a:extLst>
          </p:cNvPr>
          <p:cNvSpPr>
            <a:spLocks noGrp="1" noChangeArrowheads="1"/>
          </p:cNvSpPr>
          <p:nvPr>
            <p:ph type="body" idx="1"/>
          </p:nvPr>
        </p:nvSpPr>
        <p:spPr>
          <a:xfrm>
            <a:off x="685800" y="981075"/>
            <a:ext cx="7772400" cy="5327650"/>
          </a:xfrm>
        </p:spPr>
        <p:txBody>
          <a:bodyPr/>
          <a:lstStyle/>
          <a:p>
            <a:r>
              <a:rPr lang="zh-CN" altLang="en-US" sz="3600">
                <a:latin typeface="Adobe 黑体 Std R" panose="020B0400000000000000" pitchFamily="34" charset="-122"/>
                <a:ea typeface="Adobe 黑体 Std R" panose="020B0400000000000000" pitchFamily="34" charset="-122"/>
              </a:rPr>
              <a:t>访问支持策略的作用</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 </a:t>
            </a:r>
            <a:r>
              <a:rPr lang="zh-CN" altLang="en-US" sz="3600">
                <a:latin typeface="Adobe 黑体 Std R" panose="020B0400000000000000" pitchFamily="34" charset="-122"/>
                <a:ea typeface="Adobe 黑体 Std R" panose="020B0400000000000000" pitchFamily="34" charset="-122"/>
              </a:rPr>
              <a:t>标识与鉴别</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a:t>
            </a:r>
            <a:r>
              <a:rPr lang="zh-CN" altLang="en-US" sz="3600">
                <a:latin typeface="Adobe 黑体 Std R" panose="020B0400000000000000" pitchFamily="34" charset="-122"/>
                <a:ea typeface="Adobe 黑体 Std R" panose="020B0400000000000000" pitchFamily="34" charset="-122"/>
              </a:rPr>
              <a:t>用户标识 </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a:t>
            </a:r>
            <a:r>
              <a:rPr lang="zh-CN" altLang="en-US" sz="3600">
                <a:latin typeface="Adobe 黑体 Std R" panose="020B0400000000000000" pitchFamily="34" charset="-122"/>
                <a:ea typeface="Adobe 黑体 Std R" panose="020B0400000000000000" pitchFamily="34" charset="-122"/>
              </a:rPr>
              <a:t>用户鉴别</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 </a:t>
            </a:r>
            <a:r>
              <a:rPr lang="zh-CN" altLang="en-US" sz="3600">
                <a:latin typeface="Adobe 黑体 Std R" panose="020B0400000000000000" pitchFamily="34" charset="-122"/>
                <a:ea typeface="Adobe 黑体 Std R" panose="020B0400000000000000" pitchFamily="34" charset="-122"/>
              </a:rPr>
              <a:t>可记帐性</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3 </a:t>
            </a:r>
            <a:r>
              <a:rPr lang="zh-CN" altLang="en-US" sz="3600">
                <a:latin typeface="Adobe 黑体 Std R" panose="020B0400000000000000" pitchFamily="34" charset="-122"/>
                <a:ea typeface="Adobe 黑体 Std R" panose="020B0400000000000000" pitchFamily="34" charset="-122"/>
              </a:rPr>
              <a:t>确切保证和连续保护</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4 </a:t>
            </a:r>
            <a:r>
              <a:rPr lang="zh-CN" altLang="en-US" sz="3600">
                <a:latin typeface="Adobe 黑体 Std R" panose="020B0400000000000000" pitchFamily="34" charset="-122"/>
                <a:ea typeface="Adobe 黑体 Std R" panose="020B0400000000000000" pitchFamily="34" charset="-122"/>
              </a:rPr>
              <a:t>客体重用</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5 </a:t>
            </a:r>
            <a:r>
              <a:rPr lang="zh-CN" altLang="en-US" sz="3600">
                <a:latin typeface="Adobe 黑体 Std R" panose="020B0400000000000000" pitchFamily="34" charset="-122"/>
                <a:ea typeface="Adobe 黑体 Std R" panose="020B0400000000000000" pitchFamily="34" charset="-122"/>
              </a:rPr>
              <a:t>隐蔽信道分析</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6 </a:t>
            </a:r>
            <a:r>
              <a:rPr lang="zh-CN" altLang="en-US" sz="3600">
                <a:latin typeface="Adobe 黑体 Std R" panose="020B0400000000000000" pitchFamily="34" charset="-122"/>
                <a:ea typeface="Adobe 黑体 Std R" panose="020B0400000000000000" pitchFamily="34" charset="-122"/>
              </a:rPr>
              <a:t>可信路径和可信恢复</a:t>
            </a:r>
          </a:p>
          <a:p>
            <a:pPr>
              <a:buFontTx/>
              <a:buNone/>
            </a:pPr>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a:extLst>
              <a:ext uri="{FF2B5EF4-FFF2-40B4-BE49-F238E27FC236}">
                <a16:creationId xmlns:a16="http://schemas.microsoft.com/office/drawing/2014/main" id="{059DE1DB-92F2-46A4-873B-EB9258CD3CC7}"/>
              </a:ext>
            </a:extLst>
          </p:cNvPr>
          <p:cNvSpPr>
            <a:spLocks noGrp="1" noChangeArrowheads="1"/>
          </p:cNvSpPr>
          <p:nvPr>
            <p:ph type="title"/>
          </p:nvPr>
        </p:nvSpPr>
        <p:spPr>
          <a:xfrm>
            <a:off x="179388" y="188913"/>
            <a:ext cx="8785225" cy="1143000"/>
          </a:xfrm>
        </p:spPr>
        <p:txBody>
          <a:bodyPr/>
          <a:lstStyle/>
          <a:p>
            <a:r>
              <a:rPr lang="zh-CN" altLang="en-US" sz="4800">
                <a:solidFill>
                  <a:schemeClr val="accent2"/>
                </a:solidFill>
                <a:ea typeface="Adobe 黑体 Std R" panose="020B0400000000000000" pitchFamily="34" charset="-122"/>
              </a:rPr>
              <a:t>用作身份标识和鉴别的三类信息</a:t>
            </a:r>
          </a:p>
        </p:txBody>
      </p:sp>
      <p:sp>
        <p:nvSpPr>
          <p:cNvPr id="25602" name="文本占位符 149506">
            <a:extLst>
              <a:ext uri="{FF2B5EF4-FFF2-40B4-BE49-F238E27FC236}">
                <a16:creationId xmlns:a16="http://schemas.microsoft.com/office/drawing/2014/main" id="{F2D77AE8-4C15-43F6-8A87-EE1446BAE35C}"/>
              </a:ext>
            </a:extLst>
          </p:cNvPr>
          <p:cNvSpPr>
            <a:spLocks noGrp="1" noChangeArrowheads="1"/>
          </p:cNvSpPr>
          <p:nvPr>
            <p:ph type="body" idx="1"/>
          </p:nvPr>
        </p:nvSpPr>
        <p:spPr>
          <a:xfrm>
            <a:off x="685800" y="1268413"/>
            <a:ext cx="7772400" cy="4827587"/>
          </a:xfrm>
        </p:spPr>
        <p:txBody>
          <a:bodyPr/>
          <a:lstStyle/>
          <a:p>
            <a:r>
              <a:rPr lang="zh-CN" altLang="en-US" sz="4000">
                <a:latin typeface="Adobe 黑体 Std R" panose="020B0400000000000000" pitchFamily="34" charset="-122"/>
                <a:ea typeface="Adobe 黑体 Std R" panose="020B0400000000000000" pitchFamily="34" charset="-122"/>
              </a:rPr>
              <a:t>用户知道的信息</a:t>
            </a:r>
          </a:p>
          <a:p>
            <a:r>
              <a:rPr lang="zh-CN" altLang="en-US" sz="4000">
                <a:latin typeface="Adobe 黑体 Std R" panose="020B0400000000000000" pitchFamily="34" charset="-122"/>
                <a:ea typeface="Adobe 黑体 Std R" panose="020B0400000000000000" pitchFamily="34" charset="-122"/>
              </a:rPr>
              <a:t>用户拥有的东西</a:t>
            </a:r>
          </a:p>
          <a:p>
            <a:r>
              <a:rPr lang="zh-CN" altLang="en-US" sz="4000">
                <a:latin typeface="Adobe 黑体 Std R" panose="020B0400000000000000" pitchFamily="34" charset="-122"/>
                <a:ea typeface="Adobe 黑体 Std R" panose="020B0400000000000000" pitchFamily="34" charset="-122"/>
              </a:rPr>
              <a:t>用户的生物特征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18785">
            <a:extLst>
              <a:ext uri="{FF2B5EF4-FFF2-40B4-BE49-F238E27FC236}">
                <a16:creationId xmlns:a16="http://schemas.microsoft.com/office/drawing/2014/main" id="{C3A4CA24-88C0-467B-B21A-D9786E9B86BD}"/>
              </a:ext>
            </a:extLst>
          </p:cNvPr>
          <p:cNvSpPr>
            <a:spLocks noGrp="1" noChangeArrowheads="1"/>
          </p:cNvSpPr>
          <p:nvPr>
            <p:ph type="title"/>
          </p:nvPr>
        </p:nvSpPr>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7.2.3 </a:t>
            </a:r>
            <a:r>
              <a:rPr lang="zh-CN" altLang="en-US" sz="4800">
                <a:solidFill>
                  <a:schemeClr val="accent2"/>
                </a:solidFill>
                <a:latin typeface="Adobe 黑体 Std R" panose="020B0400000000000000" pitchFamily="34" charset="-122"/>
                <a:ea typeface="Adobe 黑体 Std R" panose="020B0400000000000000" pitchFamily="34" charset="-122"/>
              </a:rPr>
              <a:t>访问控制策略</a:t>
            </a:r>
            <a:br>
              <a:rPr lang="zh-CN" altLang="en-US" sz="4800">
                <a:solidFill>
                  <a:schemeClr val="accent2"/>
                </a:solidFill>
                <a:latin typeface="Adobe 黑体 Std R" panose="020B0400000000000000" pitchFamily="34" charset="-122"/>
                <a:ea typeface="Adobe 黑体 Std R" panose="020B0400000000000000" pitchFamily="34" charset="-122"/>
              </a:rPr>
            </a:br>
            <a:endParaRPr lang="zh-CN" altLang="en-US" sz="4800">
              <a:solidFill>
                <a:schemeClr val="accent2"/>
              </a:solidFill>
              <a:latin typeface="Adobe 黑体 Std R" panose="020B0400000000000000" pitchFamily="34" charset="-122"/>
              <a:ea typeface="Adobe 黑体 Std R" panose="020B0400000000000000" pitchFamily="34" charset="-122"/>
            </a:endParaRPr>
          </a:p>
        </p:txBody>
      </p:sp>
      <p:sp>
        <p:nvSpPr>
          <p:cNvPr id="26626" name="文本占位符 118786">
            <a:extLst>
              <a:ext uri="{FF2B5EF4-FFF2-40B4-BE49-F238E27FC236}">
                <a16:creationId xmlns:a16="http://schemas.microsoft.com/office/drawing/2014/main" id="{7C04ED9E-0986-4077-9B2C-2BAA2D0F8884}"/>
              </a:ext>
            </a:extLst>
          </p:cNvPr>
          <p:cNvSpPr>
            <a:spLocks noGrp="1" noChangeArrowheads="1"/>
          </p:cNvSpPr>
          <p:nvPr>
            <p:ph type="body" idx="1"/>
          </p:nvPr>
        </p:nvSpPr>
        <p:spPr>
          <a:xfrm>
            <a:off x="685800" y="1268413"/>
            <a:ext cx="7772400" cy="5183187"/>
          </a:xfrm>
        </p:spPr>
        <p:txBody>
          <a:bodyPr/>
          <a:lstStyle/>
          <a:p>
            <a:pPr>
              <a:buFontTx/>
              <a:buNone/>
            </a:pPr>
            <a:r>
              <a:rPr lang="en-US" altLang="zh-CN">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a:t>
            </a:r>
            <a:r>
              <a:rPr lang="zh-CN" altLang="en-US" sz="3600">
                <a:latin typeface="Adobe 黑体 Std R" panose="020B0400000000000000" pitchFamily="34" charset="-122"/>
                <a:ea typeface="Adobe 黑体 Std R" panose="020B0400000000000000" pitchFamily="34" charset="-122"/>
              </a:rPr>
              <a:t>访问控制属性</a:t>
            </a:r>
            <a:r>
              <a:rPr lang="en-US" altLang="zh-CN" sz="3600">
                <a:latin typeface="Adobe 黑体 Std R" panose="020B0400000000000000" pitchFamily="34" charset="-122"/>
                <a:ea typeface="Adobe 黑体 Std R" panose="020B0400000000000000" pitchFamily="34" charset="-122"/>
              </a:rPr>
              <a:t>(1)</a:t>
            </a:r>
          </a:p>
          <a:p>
            <a:r>
              <a:rPr lang="zh-CN" altLang="en-US" sz="3600">
                <a:latin typeface="Adobe 黑体 Std R" panose="020B0400000000000000" pitchFamily="34" charset="-122"/>
                <a:ea typeface="Adobe 黑体 Std R" panose="020B0400000000000000" pitchFamily="34" charset="-122"/>
              </a:rPr>
              <a:t>与访问控制策略相关的因素有：</a:t>
            </a:r>
          </a:p>
          <a:p>
            <a:pPr>
              <a:buFontTx/>
              <a:buNone/>
            </a:pPr>
            <a:r>
              <a:rPr lang="zh-CN" altLang="en-US" sz="3600">
                <a:latin typeface="Adobe 黑体 Std R" panose="020B0400000000000000" pitchFamily="34" charset="-122"/>
                <a:ea typeface="Adobe 黑体 Std R" panose="020B0400000000000000" pitchFamily="34" charset="-122"/>
              </a:rPr>
              <a:t>   主体、客体和主客体属性</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a:t>
            </a:r>
            <a:r>
              <a:rPr lang="zh-CN" altLang="en-US" sz="3600">
                <a:latin typeface="Adobe 黑体 Std R" panose="020B0400000000000000" pitchFamily="34" charset="-122"/>
                <a:ea typeface="Adobe 黑体 Std R" panose="020B0400000000000000" pitchFamily="34" charset="-122"/>
              </a:rPr>
              <a:t>主体：</a:t>
            </a:r>
          </a:p>
          <a:p>
            <a:r>
              <a:rPr lang="zh-CN" altLang="en-US" sz="3600">
                <a:latin typeface="Adobe 黑体 Std R" panose="020B0400000000000000" pitchFamily="34" charset="-122"/>
                <a:ea typeface="Adobe 黑体 Std R" panose="020B0400000000000000" pitchFamily="34" charset="-122"/>
              </a:rPr>
              <a:t>普通用户 </a:t>
            </a:r>
          </a:p>
          <a:p>
            <a:r>
              <a:rPr lang="zh-CN" altLang="en-US" sz="3600">
                <a:latin typeface="Adobe 黑体 Std R" panose="020B0400000000000000" pitchFamily="34" charset="-122"/>
                <a:ea typeface="Adobe 黑体 Std R" panose="020B0400000000000000" pitchFamily="34" charset="-122"/>
              </a:rPr>
              <a:t>信息属主 </a:t>
            </a:r>
          </a:p>
          <a:p>
            <a:r>
              <a:rPr lang="zh-CN" altLang="en-US" sz="3600">
                <a:latin typeface="Adobe 黑体 Std R" panose="020B0400000000000000" pitchFamily="34" charset="-122"/>
                <a:ea typeface="Adobe 黑体 Std R" panose="020B0400000000000000" pitchFamily="34" charset="-122"/>
              </a:rPr>
              <a:t>系统管理员 </a:t>
            </a:r>
          </a:p>
          <a:p>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19809">
            <a:extLst>
              <a:ext uri="{FF2B5EF4-FFF2-40B4-BE49-F238E27FC236}">
                <a16:creationId xmlns:a16="http://schemas.microsoft.com/office/drawing/2014/main" id="{A21E3006-72A0-458A-ADF8-38751C3CF023}"/>
              </a:ext>
            </a:extLst>
          </p:cNvPr>
          <p:cNvSpPr>
            <a:spLocks noGrp="1" noChangeArrowheads="1"/>
          </p:cNvSpPr>
          <p:nvPr>
            <p:ph type="title"/>
          </p:nvPr>
        </p:nvSpPr>
        <p:spPr>
          <a:xfrm>
            <a:off x="685800" y="333375"/>
            <a:ext cx="7772400"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访问控制属性</a:t>
            </a:r>
            <a:r>
              <a:rPr lang="en-US" altLang="zh-CN" sz="4800">
                <a:solidFill>
                  <a:schemeClr val="accent2"/>
                </a:solidFill>
                <a:latin typeface="Adobe 黑体 Std R" panose="020B0400000000000000" pitchFamily="34" charset="-122"/>
                <a:ea typeface="Adobe 黑体 Std R" panose="020B0400000000000000" pitchFamily="34" charset="-122"/>
              </a:rPr>
              <a:t>(2)</a:t>
            </a:r>
          </a:p>
        </p:txBody>
      </p:sp>
      <p:sp>
        <p:nvSpPr>
          <p:cNvPr id="27650" name="文本占位符 119810">
            <a:extLst>
              <a:ext uri="{FF2B5EF4-FFF2-40B4-BE49-F238E27FC236}">
                <a16:creationId xmlns:a16="http://schemas.microsoft.com/office/drawing/2014/main" id="{3DAD312C-3488-425D-ACCD-077869EBDFCF}"/>
              </a:ext>
            </a:extLst>
          </p:cNvPr>
          <p:cNvSpPr>
            <a:spLocks noGrp="1" noChangeArrowheads="1"/>
          </p:cNvSpPr>
          <p:nvPr>
            <p:ph type="body" idx="1"/>
          </p:nvPr>
        </p:nvSpPr>
        <p:spPr>
          <a:xfrm>
            <a:off x="685800" y="1268413"/>
            <a:ext cx="7772400" cy="5183187"/>
          </a:xfrm>
        </p:spPr>
        <p:txBody>
          <a:bodyPr/>
          <a:lstStyle/>
          <a:p>
            <a:pPr>
              <a:buFontTx/>
              <a:buNone/>
            </a:pPr>
            <a:r>
              <a:rPr lang="en-US" altLang="zh-CN">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客体：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(1)</a:t>
            </a:r>
            <a:r>
              <a:rPr lang="zh-CN" altLang="en-US" sz="4000">
                <a:latin typeface="Adobe 黑体 Std R" panose="020B0400000000000000" pitchFamily="34" charset="-122"/>
                <a:ea typeface="Adobe 黑体 Std R" panose="020B0400000000000000" pitchFamily="34" charset="-122"/>
              </a:rPr>
              <a:t>一般客体，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设备客体，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(3)</a:t>
            </a:r>
            <a:r>
              <a:rPr lang="zh-CN" altLang="en-US" sz="4000">
                <a:latin typeface="Adobe 黑体 Std R" panose="020B0400000000000000" pitchFamily="34" charset="-122"/>
                <a:ea typeface="Adobe 黑体 Std R" panose="020B0400000000000000" pitchFamily="34" charset="-122"/>
              </a:rPr>
              <a:t>特殊客体。</a:t>
            </a:r>
          </a:p>
          <a:p>
            <a:pPr>
              <a:buFontTx/>
              <a:buNone/>
            </a:pPr>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20833">
            <a:extLst>
              <a:ext uri="{FF2B5EF4-FFF2-40B4-BE49-F238E27FC236}">
                <a16:creationId xmlns:a16="http://schemas.microsoft.com/office/drawing/2014/main" id="{BB1E93F9-2F97-4931-B39D-924B22B168C2}"/>
              </a:ext>
            </a:extLst>
          </p:cNvPr>
          <p:cNvSpPr>
            <a:spLocks noGrp="1" noChangeArrowheads="1"/>
          </p:cNvSpPr>
          <p:nvPr>
            <p:ph type="title"/>
          </p:nvPr>
        </p:nvSpPr>
        <p:spPr>
          <a:xfrm>
            <a:off x="685800" y="333375"/>
            <a:ext cx="7772400"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访问控制属性</a:t>
            </a:r>
            <a:r>
              <a:rPr lang="en-US" altLang="zh-CN" sz="4800">
                <a:solidFill>
                  <a:schemeClr val="accent2"/>
                </a:solidFill>
                <a:latin typeface="Adobe 黑体 Std R" panose="020B0400000000000000" pitchFamily="34" charset="-122"/>
                <a:ea typeface="Adobe 黑体 Std R" panose="020B0400000000000000" pitchFamily="34" charset="-122"/>
              </a:rPr>
              <a:t>(3)</a:t>
            </a:r>
          </a:p>
        </p:txBody>
      </p:sp>
      <p:sp>
        <p:nvSpPr>
          <p:cNvPr id="28674" name="文本占位符 120834">
            <a:extLst>
              <a:ext uri="{FF2B5EF4-FFF2-40B4-BE49-F238E27FC236}">
                <a16:creationId xmlns:a16="http://schemas.microsoft.com/office/drawing/2014/main" id="{FC3DB6E6-A547-4507-8821-CE48D5B05E93}"/>
              </a:ext>
            </a:extLst>
          </p:cNvPr>
          <p:cNvSpPr>
            <a:spLocks noGrp="1" noChangeArrowheads="1"/>
          </p:cNvSpPr>
          <p:nvPr>
            <p:ph type="body" idx="1"/>
          </p:nvPr>
        </p:nvSpPr>
        <p:spPr>
          <a:xfrm>
            <a:off x="685800" y="1412875"/>
            <a:ext cx="7772400" cy="4538663"/>
          </a:xfrm>
        </p:spPr>
        <p:txBody>
          <a:bodyPr/>
          <a:lstStyle/>
          <a:p>
            <a:pPr>
              <a:lnSpc>
                <a:spcPct val="90000"/>
              </a:lnSpc>
              <a:buFontTx/>
              <a:buNone/>
            </a:pPr>
            <a:r>
              <a:rPr lang="en-US" altLang="zh-CN"/>
              <a:t>    </a:t>
            </a:r>
            <a:r>
              <a:rPr lang="en-US" altLang="zh-CN" sz="3600">
                <a:latin typeface="Adobe 黑体 Std R" panose="020B0400000000000000" pitchFamily="34" charset="-122"/>
                <a:ea typeface="Adobe 黑体 Std R" panose="020B0400000000000000" pitchFamily="34" charset="-122"/>
              </a:rPr>
              <a:t>3)</a:t>
            </a:r>
            <a:r>
              <a:rPr lang="zh-CN" altLang="en-US" sz="3600">
                <a:latin typeface="Adobe 黑体 Std R" panose="020B0400000000000000" pitchFamily="34" charset="-122"/>
                <a:ea typeface="Adobe 黑体 Std R" panose="020B0400000000000000" pitchFamily="34" charset="-122"/>
              </a:rPr>
              <a:t>主客体属性：属性又称敏感标记 </a:t>
            </a:r>
          </a:p>
          <a:p>
            <a:pPr>
              <a:lnSpc>
                <a:spcPct val="90000"/>
              </a:lnSpc>
            </a:pPr>
            <a:r>
              <a:rPr lang="zh-CN" altLang="en-US" sz="3600">
                <a:latin typeface="Adobe 黑体 Std R" panose="020B0400000000000000" pitchFamily="34" charset="-122"/>
                <a:ea typeface="Adobe 黑体 Std R" panose="020B0400000000000000" pitchFamily="34" charset="-122"/>
              </a:rPr>
              <a:t>主体属性： </a:t>
            </a:r>
          </a:p>
          <a:p>
            <a:pPr>
              <a:lnSpc>
                <a:spcPct val="90000"/>
              </a:lnSpc>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a:t>
            </a:r>
            <a:r>
              <a:rPr lang="zh-CN" altLang="en-US" sz="3600">
                <a:latin typeface="Adobe 黑体 Std R" panose="020B0400000000000000" pitchFamily="34" charset="-122"/>
                <a:ea typeface="Adobe 黑体 Std R" panose="020B0400000000000000" pitchFamily="34" charset="-122"/>
              </a:rPr>
              <a:t>用户</a:t>
            </a:r>
            <a:r>
              <a:rPr lang="en-US" altLang="zh-CN" sz="3600">
                <a:latin typeface="Adobe 黑体 Std R" panose="020B0400000000000000" pitchFamily="34" charset="-122"/>
                <a:ea typeface="Adobe 黑体 Std R" panose="020B0400000000000000" pitchFamily="34" charset="-122"/>
              </a:rPr>
              <a:t>ID/</a:t>
            </a:r>
            <a:r>
              <a:rPr lang="zh-CN" altLang="en-US" sz="3600">
                <a:latin typeface="Adobe 黑体 Std R" panose="020B0400000000000000" pitchFamily="34" charset="-122"/>
                <a:ea typeface="Adobe 黑体 Std R" panose="020B0400000000000000" pitchFamily="34" charset="-122"/>
              </a:rPr>
              <a:t>用户组</a:t>
            </a:r>
            <a:r>
              <a:rPr lang="en-US" altLang="zh-CN" sz="3600">
                <a:latin typeface="Adobe 黑体 Std R" panose="020B0400000000000000" pitchFamily="34" charset="-122"/>
                <a:ea typeface="Adobe 黑体 Std R" panose="020B0400000000000000" pitchFamily="34" charset="-122"/>
              </a:rPr>
              <a:t>ID </a:t>
            </a:r>
          </a:p>
          <a:p>
            <a:pPr>
              <a:lnSpc>
                <a:spcPct val="90000"/>
              </a:lnSpc>
              <a:buFontTx/>
              <a:buNone/>
            </a:pPr>
            <a:r>
              <a:rPr lang="en-US" altLang="zh-CN" sz="3600">
                <a:latin typeface="Adobe 黑体 Std R" panose="020B0400000000000000" pitchFamily="34" charset="-122"/>
                <a:ea typeface="Adobe 黑体 Std R" panose="020B0400000000000000" pitchFamily="34" charset="-122"/>
              </a:rPr>
              <a:t>   (2)</a:t>
            </a:r>
            <a:r>
              <a:rPr lang="zh-CN" altLang="en-US" sz="3600">
                <a:latin typeface="Adobe 黑体 Std R" panose="020B0400000000000000" pitchFamily="34" charset="-122"/>
                <a:ea typeface="Adobe 黑体 Std R" panose="020B0400000000000000" pitchFamily="34" charset="-122"/>
              </a:rPr>
              <a:t>用户访问许可级别 </a:t>
            </a:r>
          </a:p>
          <a:p>
            <a:pPr>
              <a:lnSpc>
                <a:spcPct val="90000"/>
              </a:lnSpc>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(3)</a:t>
            </a:r>
            <a:r>
              <a:rPr lang="zh-CN" altLang="en-US" sz="3600">
                <a:latin typeface="Adobe 黑体 Std R" panose="020B0400000000000000" pitchFamily="34" charset="-122"/>
                <a:ea typeface="Adobe 黑体 Std R" panose="020B0400000000000000" pitchFamily="34" charset="-122"/>
              </a:rPr>
              <a:t>用户需知属性 </a:t>
            </a:r>
          </a:p>
          <a:p>
            <a:pPr>
              <a:lnSpc>
                <a:spcPct val="90000"/>
              </a:lnSpc>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(4)</a:t>
            </a:r>
            <a:r>
              <a:rPr lang="zh-CN" altLang="en-US" sz="3600">
                <a:latin typeface="Adobe 黑体 Std R" panose="020B0400000000000000" pitchFamily="34" charset="-122"/>
                <a:ea typeface="Adobe 黑体 Std R" panose="020B0400000000000000" pitchFamily="34" charset="-122"/>
              </a:rPr>
              <a:t>角色</a:t>
            </a:r>
          </a:p>
          <a:p>
            <a:pPr>
              <a:lnSpc>
                <a:spcPct val="90000"/>
              </a:lnSpc>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(5)</a:t>
            </a:r>
            <a:r>
              <a:rPr lang="zh-CN" altLang="en-US" sz="3600">
                <a:latin typeface="Adobe 黑体 Std R" panose="020B0400000000000000" pitchFamily="34" charset="-122"/>
                <a:ea typeface="Adobe 黑体 Std R" panose="020B0400000000000000" pitchFamily="34" charset="-122"/>
              </a:rPr>
              <a:t>权能列表  </a:t>
            </a:r>
          </a:p>
          <a:p>
            <a:pPr>
              <a:lnSpc>
                <a:spcPct val="90000"/>
              </a:lnSpc>
              <a:buFontTx/>
              <a:buNone/>
            </a:pPr>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21857">
            <a:extLst>
              <a:ext uri="{FF2B5EF4-FFF2-40B4-BE49-F238E27FC236}">
                <a16:creationId xmlns:a16="http://schemas.microsoft.com/office/drawing/2014/main" id="{D2D350C9-8608-44BD-9DA2-D105FE9B931D}"/>
              </a:ext>
            </a:extLst>
          </p:cNvPr>
          <p:cNvSpPr>
            <a:spLocks noGrp="1" noChangeArrowheads="1"/>
          </p:cNvSpPr>
          <p:nvPr>
            <p:ph type="title"/>
          </p:nvPr>
        </p:nvSpPr>
        <p:spPr>
          <a:xfrm>
            <a:off x="685800" y="333375"/>
            <a:ext cx="7772400"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访问控制属性</a:t>
            </a:r>
            <a:r>
              <a:rPr lang="en-US" altLang="zh-CN" sz="4800">
                <a:solidFill>
                  <a:schemeClr val="accent2"/>
                </a:solidFill>
                <a:latin typeface="Adobe 黑体 Std R" panose="020B0400000000000000" pitchFamily="34" charset="-122"/>
                <a:ea typeface="Adobe 黑体 Std R" panose="020B0400000000000000" pitchFamily="34" charset="-122"/>
              </a:rPr>
              <a:t>(4)</a:t>
            </a:r>
          </a:p>
        </p:txBody>
      </p:sp>
      <p:sp>
        <p:nvSpPr>
          <p:cNvPr id="29698" name="文本占位符 121858">
            <a:extLst>
              <a:ext uri="{FF2B5EF4-FFF2-40B4-BE49-F238E27FC236}">
                <a16:creationId xmlns:a16="http://schemas.microsoft.com/office/drawing/2014/main" id="{C85A0C6A-EB73-4947-8395-55ABAEE60CF8}"/>
              </a:ext>
            </a:extLst>
          </p:cNvPr>
          <p:cNvSpPr>
            <a:spLocks noGrp="1" noChangeArrowheads="1"/>
          </p:cNvSpPr>
          <p:nvPr>
            <p:ph type="body" idx="1"/>
          </p:nvPr>
        </p:nvSpPr>
        <p:spPr>
          <a:xfrm>
            <a:off x="685800" y="1341438"/>
            <a:ext cx="7772400" cy="4395787"/>
          </a:xfrm>
        </p:spPr>
        <p:txBody>
          <a:bodyPr/>
          <a:lstStyle/>
          <a:p>
            <a:r>
              <a:rPr lang="zh-CN" altLang="en-US" sz="4000">
                <a:latin typeface="Adobe 黑体 Std R" panose="020B0400000000000000" pitchFamily="34" charset="-122"/>
                <a:ea typeface="Adobe 黑体 Std R" panose="020B0400000000000000" pitchFamily="34" charset="-122"/>
              </a:rPr>
              <a:t>客体属性 </a:t>
            </a:r>
            <a:r>
              <a:rPr lang="en-US" altLang="zh-CN" sz="4000">
                <a:latin typeface="Adobe 黑体 Std R" panose="020B0400000000000000" pitchFamily="34" charset="-122"/>
                <a:ea typeface="Adobe 黑体 Std R" panose="020B0400000000000000" pitchFamily="34" charset="-122"/>
              </a:rPr>
              <a:t>: </a:t>
            </a:r>
          </a:p>
          <a:p>
            <a:pPr>
              <a:buFontTx/>
              <a:buNone/>
            </a:pPr>
            <a:r>
              <a:rPr lang="en-US" altLang="zh-CN" sz="4000">
                <a:latin typeface="Adobe 黑体 Std R" panose="020B0400000000000000" pitchFamily="34" charset="-122"/>
                <a:ea typeface="Adobe 黑体 Std R" panose="020B0400000000000000" pitchFamily="34" charset="-122"/>
              </a:rPr>
              <a:t>   (1)</a:t>
            </a:r>
            <a:r>
              <a:rPr lang="zh-CN" altLang="en-US" sz="4000">
                <a:latin typeface="Adobe 黑体 Std R" panose="020B0400000000000000" pitchFamily="34" charset="-122"/>
                <a:ea typeface="Adobe 黑体 Std R" panose="020B0400000000000000" pitchFamily="34" charset="-122"/>
              </a:rPr>
              <a:t>敏感性标记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访问控制列表 </a:t>
            </a:r>
          </a:p>
          <a:p>
            <a:r>
              <a:rPr lang="zh-CN" altLang="en-US" sz="4000">
                <a:latin typeface="Adobe 黑体 Std R" panose="020B0400000000000000" pitchFamily="34" charset="-122"/>
                <a:ea typeface="Adobe 黑体 Std R" panose="020B0400000000000000" pitchFamily="34" charset="-122"/>
              </a:rPr>
              <a:t>外部状态 </a:t>
            </a:r>
          </a:p>
          <a:p>
            <a:r>
              <a:rPr lang="zh-CN" altLang="en-US" sz="4000">
                <a:latin typeface="Adobe 黑体 Std R" panose="020B0400000000000000" pitchFamily="34" charset="-122"/>
                <a:ea typeface="Adobe 黑体 Std R" panose="020B0400000000000000" pitchFamily="34" charset="-122"/>
              </a:rPr>
              <a:t>数据内容和上下文环境 </a:t>
            </a:r>
          </a:p>
          <a:p>
            <a:pPr>
              <a:buFontTx/>
              <a:buNone/>
            </a:pPr>
            <a:r>
              <a:rPr lang="zh-CN" altLang="en-US" sz="4000">
                <a:latin typeface="Adobe 黑体 Std R" panose="020B0400000000000000" pitchFamily="34" charset="-122"/>
                <a:ea typeface="Adobe 黑体 Std R" panose="020B0400000000000000" pitchFamily="34" charset="-122"/>
              </a:rPr>
              <a:t>   </a:t>
            </a:r>
          </a:p>
          <a:p>
            <a:pPr>
              <a:buFontTx/>
              <a:buNone/>
            </a:pPr>
            <a:endParaRPr lang="zh-CN" altLang="en-US" sz="4000">
              <a:latin typeface="Adobe 黑体 Std R" panose="020B0400000000000000" pitchFamily="34" charset="-122"/>
              <a:ea typeface="Adobe 黑体 Std R" panose="020B0400000000000000" pitchFamily="34" charset="-122"/>
            </a:endParaRPr>
          </a:p>
          <a:p>
            <a:endParaRPr lang="zh-CN" altLang="en-US">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22881">
            <a:extLst>
              <a:ext uri="{FF2B5EF4-FFF2-40B4-BE49-F238E27FC236}">
                <a16:creationId xmlns:a16="http://schemas.microsoft.com/office/drawing/2014/main" id="{2D2E50FD-39B6-4254-AE1C-CD7FA296A160}"/>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4)</a:t>
            </a:r>
            <a:r>
              <a:rPr lang="zh-CN" altLang="en-US" sz="4800">
                <a:solidFill>
                  <a:schemeClr val="accent2"/>
                </a:solidFill>
                <a:latin typeface="Adobe 黑体 Std R" panose="020B0400000000000000" pitchFamily="34" charset="-122"/>
                <a:ea typeface="Adobe 黑体 Std R" panose="020B0400000000000000" pitchFamily="34" charset="-122"/>
              </a:rPr>
              <a:t>用户与主体绑定</a:t>
            </a:r>
          </a:p>
        </p:txBody>
      </p:sp>
      <p:sp>
        <p:nvSpPr>
          <p:cNvPr id="30722" name="文本占位符 122882">
            <a:extLst>
              <a:ext uri="{FF2B5EF4-FFF2-40B4-BE49-F238E27FC236}">
                <a16:creationId xmlns:a16="http://schemas.microsoft.com/office/drawing/2014/main" id="{E4982E52-DB44-449F-A389-553923B5B3B5}"/>
              </a:ext>
            </a:extLst>
          </p:cNvPr>
          <p:cNvSpPr>
            <a:spLocks noGrp="1" noChangeArrowheads="1"/>
          </p:cNvSpPr>
          <p:nvPr>
            <p:ph type="body" idx="1"/>
          </p:nvPr>
        </p:nvSpPr>
        <p:spPr>
          <a:xfrm>
            <a:off x="685800" y="1196975"/>
            <a:ext cx="7772400" cy="5327650"/>
          </a:xfrm>
        </p:spPr>
        <p:txBody>
          <a:bodyPr/>
          <a:lstStyle/>
          <a:p>
            <a:r>
              <a:rPr lang="zh-CN" altLang="en-US">
                <a:ea typeface="Adobe 黑体 Std R" panose="020B0400000000000000" pitchFamily="34" charset="-122"/>
              </a:rPr>
              <a:t>应用进程是固定为某特定用户服务的，它在运行中代表该用户对客体资源进行访问，其权限应与所代表的用户相同，这一点可通过用户与主体绑定实现。</a:t>
            </a:r>
          </a:p>
          <a:p>
            <a:r>
              <a:rPr lang="zh-CN" altLang="en-US">
                <a:ea typeface="Adobe 黑体 Std R" panose="020B0400000000000000" pitchFamily="34" charset="-122"/>
              </a:rPr>
              <a:t>系统进程是动态地为所有用户提供服务的，当应用进程进行系统调用时，它开始执行内核函数，这时系统进程代表该用户在执行，运行在核心态，拥有操作系统权限。</a:t>
            </a:r>
          </a:p>
          <a:p>
            <a:endParaRPr lang="zh-CN" altLang="en-US">
              <a:ea typeface="Adobe 黑体 Std R" panose="020B0400000000000000"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23905">
            <a:extLst>
              <a:ext uri="{FF2B5EF4-FFF2-40B4-BE49-F238E27FC236}">
                <a16:creationId xmlns:a16="http://schemas.microsoft.com/office/drawing/2014/main" id="{9D4B3290-12E6-41B4-AEF0-59DEE0F47485}"/>
              </a:ext>
            </a:extLst>
          </p:cNvPr>
          <p:cNvSpPr>
            <a:spLocks noGrp="1" noChangeArrowheads="1"/>
          </p:cNvSpPr>
          <p:nvPr>
            <p:ph type="title"/>
          </p:nvPr>
        </p:nvSpPr>
        <p:spPr>
          <a:xfrm>
            <a:off x="685800" y="269875"/>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2</a:t>
            </a:r>
            <a:r>
              <a:rPr lang="zh-CN" altLang="en-US" sz="4800">
                <a:solidFill>
                  <a:schemeClr val="accent2"/>
                </a:solidFill>
                <a:latin typeface="Adobe 黑体 Std R" panose="020B0400000000000000" pitchFamily="34" charset="-122"/>
                <a:ea typeface="Adobe 黑体 Std R" panose="020B0400000000000000" pitchFamily="34" charset="-122"/>
              </a:rPr>
              <a:t>自主访问控制策略</a:t>
            </a:r>
          </a:p>
        </p:txBody>
      </p:sp>
      <p:sp>
        <p:nvSpPr>
          <p:cNvPr id="31746" name="文本占位符 123906">
            <a:extLst>
              <a:ext uri="{FF2B5EF4-FFF2-40B4-BE49-F238E27FC236}">
                <a16:creationId xmlns:a16="http://schemas.microsoft.com/office/drawing/2014/main" id="{39460023-D943-4525-8F89-822661C34B63}"/>
              </a:ext>
            </a:extLst>
          </p:cNvPr>
          <p:cNvSpPr>
            <a:spLocks noGrp="1" noChangeArrowheads="1"/>
          </p:cNvSpPr>
          <p:nvPr>
            <p:ph type="body" idx="1"/>
          </p:nvPr>
        </p:nvSpPr>
        <p:spPr>
          <a:xfrm>
            <a:off x="685800" y="1341438"/>
            <a:ext cx="7772400" cy="5184775"/>
          </a:xfrm>
        </p:spPr>
        <p:txBody>
          <a:bodyPr/>
          <a:lstStyle/>
          <a:p>
            <a:r>
              <a:rPr lang="zh-CN" altLang="en-US" sz="4000">
                <a:latin typeface="Adobe 黑体 Std R" panose="020B0400000000000000" pitchFamily="34" charset="-122"/>
                <a:ea typeface="Adobe 黑体 Std R" panose="020B0400000000000000" pitchFamily="34" charset="-122"/>
              </a:rPr>
              <a:t>自主访问控制策略</a:t>
            </a:r>
          </a:p>
          <a:p>
            <a:r>
              <a:rPr lang="zh-CN" altLang="en-US" sz="4000">
                <a:latin typeface="Adobe 黑体 Std R" panose="020B0400000000000000" pitchFamily="34" charset="-122"/>
                <a:ea typeface="Adobe 黑体 Std R" panose="020B0400000000000000" pitchFamily="34" charset="-122"/>
              </a:rPr>
              <a:t>自主访问控制工具 </a:t>
            </a:r>
          </a:p>
          <a:p>
            <a:r>
              <a:rPr lang="zh-CN" altLang="en-US" sz="4000">
                <a:latin typeface="Adobe 黑体 Std R" panose="020B0400000000000000" pitchFamily="34" charset="-122"/>
                <a:ea typeface="Adobe 黑体 Std R" panose="020B0400000000000000" pitchFamily="34" charset="-122"/>
              </a:rPr>
              <a:t>自主访问控制策略的缺点</a:t>
            </a: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24929">
            <a:extLst>
              <a:ext uri="{FF2B5EF4-FFF2-40B4-BE49-F238E27FC236}">
                <a16:creationId xmlns:a16="http://schemas.microsoft.com/office/drawing/2014/main" id="{B34D57F0-8E99-4875-BCC7-AA5853BDE762}"/>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3</a:t>
            </a:r>
            <a:r>
              <a:rPr lang="zh-CN" altLang="en-US" sz="4800">
                <a:solidFill>
                  <a:schemeClr val="accent2"/>
                </a:solidFill>
                <a:latin typeface="Adobe 黑体 Std R" panose="020B0400000000000000" pitchFamily="34" charset="-122"/>
                <a:ea typeface="Adobe 黑体 Std R" panose="020B0400000000000000" pitchFamily="34" charset="-122"/>
              </a:rPr>
              <a:t>强制访问控制策略</a:t>
            </a:r>
          </a:p>
        </p:txBody>
      </p:sp>
      <p:sp>
        <p:nvSpPr>
          <p:cNvPr id="32770" name="文本占位符 124930">
            <a:extLst>
              <a:ext uri="{FF2B5EF4-FFF2-40B4-BE49-F238E27FC236}">
                <a16:creationId xmlns:a16="http://schemas.microsoft.com/office/drawing/2014/main" id="{CA4B27E0-9C13-4473-871B-096B0B534651}"/>
              </a:ext>
            </a:extLst>
          </p:cNvPr>
          <p:cNvSpPr>
            <a:spLocks noGrp="1" noChangeArrowheads="1"/>
          </p:cNvSpPr>
          <p:nvPr>
            <p:ph type="body" idx="1"/>
          </p:nvPr>
        </p:nvSpPr>
        <p:spPr>
          <a:xfrm>
            <a:off x="685800" y="1268413"/>
            <a:ext cx="7772400" cy="5183187"/>
          </a:xfrm>
        </p:spPr>
        <p:txBody>
          <a:bodyPr/>
          <a:lstStyle/>
          <a:p>
            <a:r>
              <a:rPr lang="zh-CN" altLang="en-US" sz="3600">
                <a:latin typeface="Adobe 黑体 Std R" panose="020B0400000000000000" pitchFamily="34" charset="-122"/>
                <a:ea typeface="Adobe 黑体 Std R" panose="020B0400000000000000" pitchFamily="34" charset="-122"/>
              </a:rPr>
              <a:t>在强制访问控制机制下，系统内的每个主体被赋予许可标记或访问标记，以表示他对敏感性客体的访问许可级别；</a:t>
            </a:r>
          </a:p>
          <a:p>
            <a:r>
              <a:rPr lang="zh-CN" altLang="en-US" sz="3600">
                <a:latin typeface="Adobe 黑体 Std R" panose="020B0400000000000000" pitchFamily="34" charset="-122"/>
                <a:ea typeface="Adobe 黑体 Std R" panose="020B0400000000000000" pitchFamily="34" charset="-122"/>
              </a:rPr>
              <a:t>系统内的每个客体被赋予敏感性标记，以反映该客体的安全级别。</a:t>
            </a:r>
          </a:p>
          <a:p>
            <a:r>
              <a:rPr lang="zh-CN" altLang="en-US" sz="3600">
                <a:latin typeface="Adobe 黑体 Std R" panose="020B0400000000000000" pitchFamily="34" charset="-122"/>
                <a:ea typeface="Adobe 黑体 Std R" panose="020B0400000000000000" pitchFamily="34" charset="-122"/>
              </a:rPr>
              <a:t>安全系统通过比较主、客体的相应标记来决定是否授予一个主体对客体的访问权限。 </a:t>
            </a:r>
          </a:p>
          <a:p>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25953">
            <a:extLst>
              <a:ext uri="{FF2B5EF4-FFF2-40B4-BE49-F238E27FC236}">
                <a16:creationId xmlns:a16="http://schemas.microsoft.com/office/drawing/2014/main" id="{197594F7-2E30-43AE-AB62-719CF7861A87}"/>
              </a:ext>
            </a:extLst>
          </p:cNvPr>
          <p:cNvSpPr>
            <a:spLocks noGrp="1" noChangeArrowheads="1"/>
          </p:cNvSpPr>
          <p:nvPr>
            <p:ph type="title"/>
          </p:nvPr>
        </p:nvSpPr>
        <p:spPr>
          <a:xfrm>
            <a:off x="685800" y="188913"/>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7.3 </a:t>
            </a:r>
            <a:r>
              <a:rPr lang="zh-CN" altLang="en-US" sz="4800">
                <a:solidFill>
                  <a:schemeClr val="accent2"/>
                </a:solidFill>
                <a:latin typeface="Adobe 黑体 Std R" panose="020B0400000000000000" pitchFamily="34" charset="-122"/>
                <a:ea typeface="Adobe 黑体 Std R" panose="020B0400000000000000" pitchFamily="34" charset="-122"/>
              </a:rPr>
              <a:t>安全模型</a:t>
            </a:r>
          </a:p>
        </p:txBody>
      </p:sp>
      <p:sp>
        <p:nvSpPr>
          <p:cNvPr id="33794" name="文本占位符 125954">
            <a:extLst>
              <a:ext uri="{FF2B5EF4-FFF2-40B4-BE49-F238E27FC236}">
                <a16:creationId xmlns:a16="http://schemas.microsoft.com/office/drawing/2014/main" id="{E95504BA-BDE9-4D1F-96D6-00879A1393EA}"/>
              </a:ext>
            </a:extLst>
          </p:cNvPr>
          <p:cNvSpPr>
            <a:spLocks noGrp="1" noChangeArrowheads="1"/>
          </p:cNvSpPr>
          <p:nvPr>
            <p:ph type="body" idx="1"/>
          </p:nvPr>
        </p:nvSpPr>
        <p:spPr>
          <a:xfrm>
            <a:off x="1120775" y="1268413"/>
            <a:ext cx="7772400" cy="5111750"/>
          </a:xfrm>
        </p:spPr>
        <p:txBody>
          <a:bodyPr/>
          <a:lstStyle/>
          <a:p>
            <a:pPr>
              <a:buFontTx/>
              <a:buNone/>
            </a:pPr>
            <a:r>
              <a:rPr lang="en-US" altLang="zh-CN" sz="4000">
                <a:latin typeface="Adobe 黑体 Std R" panose="020B0400000000000000" pitchFamily="34" charset="-122"/>
                <a:ea typeface="Adobe 黑体 Std R" panose="020B0400000000000000" pitchFamily="34" charset="-122"/>
              </a:rPr>
              <a:t>7.3.1 </a:t>
            </a:r>
            <a:r>
              <a:rPr lang="zh-CN" altLang="en-US" sz="4000">
                <a:latin typeface="Adobe 黑体 Std R" panose="020B0400000000000000" pitchFamily="34" charset="-122"/>
                <a:ea typeface="Adobe 黑体 Std R" panose="020B0400000000000000" pitchFamily="34" charset="-122"/>
              </a:rPr>
              <a:t>安全模型概述</a:t>
            </a:r>
          </a:p>
          <a:p>
            <a:pPr>
              <a:buFontTx/>
              <a:buNone/>
            </a:pPr>
            <a:r>
              <a:rPr lang="en-US" altLang="zh-CN" sz="4000">
                <a:latin typeface="Adobe 黑体 Std R" panose="020B0400000000000000" pitchFamily="34" charset="-122"/>
                <a:ea typeface="Adobe 黑体 Std R" panose="020B0400000000000000" pitchFamily="34" charset="-122"/>
              </a:rPr>
              <a:t>7.3.2 </a:t>
            </a:r>
            <a:r>
              <a:rPr lang="zh-CN" altLang="en-US" sz="4000">
                <a:latin typeface="Adobe 黑体 Std R" panose="020B0400000000000000" pitchFamily="34" charset="-122"/>
                <a:ea typeface="Adobe 黑体 Std R" panose="020B0400000000000000" pitchFamily="34" charset="-122"/>
              </a:rPr>
              <a:t>几种安全模型简介</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标题 27649">
            <a:extLst>
              <a:ext uri="{FF2B5EF4-FFF2-40B4-BE49-F238E27FC236}">
                <a16:creationId xmlns:a16="http://schemas.microsoft.com/office/drawing/2014/main" id="{7E02DCCD-72AE-4FA8-93CD-A0FB499AFFBE}"/>
              </a:ext>
            </a:extLst>
          </p:cNvPr>
          <p:cNvSpPr>
            <a:spLocks noGrp="1" noChangeArrowheads="1"/>
          </p:cNvSpPr>
          <p:nvPr>
            <p:ph type="title"/>
          </p:nvPr>
        </p:nvSpPr>
        <p:spPr>
          <a:xfrm>
            <a:off x="395288" y="381000"/>
            <a:ext cx="8424862"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第七章 操作系统的安全与保护</a:t>
            </a:r>
          </a:p>
        </p:txBody>
      </p:sp>
      <p:sp>
        <p:nvSpPr>
          <p:cNvPr id="16386" name="文本占位符 27650">
            <a:extLst>
              <a:ext uri="{FF2B5EF4-FFF2-40B4-BE49-F238E27FC236}">
                <a16:creationId xmlns:a16="http://schemas.microsoft.com/office/drawing/2014/main" id="{F558F982-4C1F-40DD-9028-FC4379FC7AEE}"/>
              </a:ext>
            </a:extLst>
          </p:cNvPr>
          <p:cNvSpPr>
            <a:spLocks noGrp="1" noChangeArrowheads="1"/>
          </p:cNvSpPr>
          <p:nvPr>
            <p:ph type="body" idx="1"/>
          </p:nvPr>
        </p:nvSpPr>
        <p:spPr>
          <a:xfrm>
            <a:off x="1042988" y="1341438"/>
            <a:ext cx="6934200" cy="4895850"/>
          </a:xfrm>
        </p:spPr>
        <p:txBody>
          <a:bodyPr/>
          <a:lstStyle/>
          <a:p>
            <a:pPr>
              <a:buFontTx/>
              <a:buNone/>
            </a:pPr>
            <a:r>
              <a:rPr lang="en-US" altLang="zh-CN">
                <a:latin typeface="Adobe 黑体 Std R" panose="020B0400000000000000" pitchFamily="34" charset="-122"/>
                <a:ea typeface="Adobe 黑体 Std R" panose="020B0400000000000000" pitchFamily="34" charset="-122"/>
              </a:rPr>
              <a:t>7.1 </a:t>
            </a:r>
            <a:r>
              <a:rPr lang="zh-CN" altLang="en-US">
                <a:latin typeface="Adobe 黑体 Std R" panose="020B0400000000000000" pitchFamily="34" charset="-122"/>
                <a:ea typeface="Adobe 黑体 Std R" panose="020B0400000000000000" pitchFamily="34" charset="-122"/>
              </a:rPr>
              <a:t>安全性概述</a:t>
            </a:r>
          </a:p>
          <a:p>
            <a:pPr>
              <a:buFontTx/>
              <a:buNone/>
            </a:pPr>
            <a:r>
              <a:rPr lang="en-US" altLang="zh-CN">
                <a:latin typeface="Adobe 黑体 Std R" panose="020B0400000000000000" pitchFamily="34" charset="-122"/>
                <a:ea typeface="Adobe 黑体 Std R" panose="020B0400000000000000" pitchFamily="34" charset="-122"/>
              </a:rPr>
              <a:t>7.2 </a:t>
            </a:r>
            <a:r>
              <a:rPr lang="zh-CN" altLang="en-US">
                <a:latin typeface="Adobe 黑体 Std R" panose="020B0400000000000000" pitchFamily="34" charset="-122"/>
                <a:ea typeface="Adobe 黑体 Std R" panose="020B0400000000000000" pitchFamily="34" charset="-122"/>
              </a:rPr>
              <a:t>安全策略</a:t>
            </a:r>
          </a:p>
          <a:p>
            <a:pPr>
              <a:buFontTx/>
              <a:buNone/>
            </a:pPr>
            <a:r>
              <a:rPr lang="en-US" altLang="zh-CN">
                <a:latin typeface="Adobe 黑体 Std R" panose="020B0400000000000000" pitchFamily="34" charset="-122"/>
                <a:ea typeface="Adobe 黑体 Std R" panose="020B0400000000000000" pitchFamily="34" charset="-122"/>
              </a:rPr>
              <a:t>7.3 </a:t>
            </a:r>
            <a:r>
              <a:rPr lang="zh-CN" altLang="en-US">
                <a:latin typeface="Adobe 黑体 Std R" panose="020B0400000000000000" pitchFamily="34" charset="-122"/>
                <a:ea typeface="Adobe 黑体 Std R" panose="020B0400000000000000" pitchFamily="34" charset="-122"/>
              </a:rPr>
              <a:t>安全模型</a:t>
            </a:r>
          </a:p>
          <a:p>
            <a:pPr>
              <a:buFontTx/>
              <a:buNone/>
            </a:pPr>
            <a:r>
              <a:rPr lang="en-US" altLang="zh-CN">
                <a:latin typeface="Adobe 黑体 Std R" panose="020B0400000000000000" pitchFamily="34" charset="-122"/>
                <a:ea typeface="Adobe 黑体 Std R" panose="020B0400000000000000" pitchFamily="34" charset="-122"/>
              </a:rPr>
              <a:t>7.4 </a:t>
            </a:r>
            <a:r>
              <a:rPr lang="zh-CN" altLang="en-US">
                <a:latin typeface="Adobe 黑体 Std R" panose="020B0400000000000000" pitchFamily="34" charset="-122"/>
                <a:ea typeface="Adobe 黑体 Std R" panose="020B0400000000000000" pitchFamily="34" charset="-122"/>
              </a:rPr>
              <a:t>安全机制</a:t>
            </a:r>
          </a:p>
          <a:p>
            <a:pPr>
              <a:buFontTx/>
              <a:buNone/>
            </a:pPr>
            <a:r>
              <a:rPr lang="en-US" altLang="zh-CN">
                <a:latin typeface="Adobe 黑体 Std R" panose="020B0400000000000000" pitchFamily="34" charset="-122"/>
                <a:ea typeface="Adobe 黑体 Std R" panose="020B0400000000000000" pitchFamily="34" charset="-122"/>
              </a:rPr>
              <a:t>7.5 </a:t>
            </a:r>
            <a:r>
              <a:rPr lang="zh-CN" altLang="en-US">
                <a:latin typeface="Adobe 黑体 Std R" panose="020B0400000000000000" pitchFamily="34" charset="-122"/>
                <a:ea typeface="Adobe 黑体 Std R" panose="020B0400000000000000" pitchFamily="34" charset="-122"/>
              </a:rPr>
              <a:t>安全操作系统设计和开发</a:t>
            </a:r>
          </a:p>
          <a:p>
            <a:pPr>
              <a:buFontTx/>
              <a:buNone/>
            </a:pPr>
            <a:r>
              <a:rPr lang="en-US" altLang="zh-CN">
                <a:latin typeface="Adobe 黑体 Std R" panose="020B0400000000000000" pitchFamily="34" charset="-122"/>
                <a:ea typeface="Adobe 黑体 Std R" panose="020B0400000000000000" pitchFamily="34" charset="-122"/>
              </a:rPr>
              <a:t>7.6 Linux</a:t>
            </a:r>
            <a:r>
              <a:rPr lang="zh-CN" altLang="en-US">
                <a:latin typeface="Adobe 黑体 Std R" panose="020B0400000000000000" pitchFamily="34" charset="-122"/>
                <a:ea typeface="Adobe 黑体 Std R" panose="020B0400000000000000" pitchFamily="34" charset="-122"/>
              </a:rPr>
              <a:t>安全机制</a:t>
            </a:r>
          </a:p>
          <a:p>
            <a:pPr>
              <a:buFontTx/>
              <a:buNone/>
            </a:pPr>
            <a:r>
              <a:rPr lang="en-US" altLang="zh-CN">
                <a:latin typeface="Adobe 黑体 Std R" panose="020B0400000000000000" pitchFamily="34" charset="-122"/>
                <a:ea typeface="Adobe 黑体 Std R" panose="020B0400000000000000" pitchFamily="34" charset="-122"/>
              </a:rPr>
              <a:t>7.7 Windows 2003</a:t>
            </a:r>
            <a:r>
              <a:rPr lang="zh-CN" altLang="en-US">
                <a:latin typeface="Adobe 黑体 Std R" panose="020B0400000000000000" pitchFamily="34" charset="-122"/>
                <a:ea typeface="Adobe 黑体 Std R" panose="020B0400000000000000" pitchFamily="34" charset="-122"/>
              </a:rPr>
              <a:t>安全机制</a:t>
            </a:r>
          </a:p>
          <a:p>
            <a:pPr>
              <a:buFontTx/>
              <a:buNone/>
            </a:pPr>
            <a:endParaRPr lang="zh-CN" altLang="en-US">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26977">
            <a:extLst>
              <a:ext uri="{FF2B5EF4-FFF2-40B4-BE49-F238E27FC236}">
                <a16:creationId xmlns:a16="http://schemas.microsoft.com/office/drawing/2014/main" id="{892BCCB4-12F6-43A6-A3D8-8FC64F2368E3}"/>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7.3.1 </a:t>
            </a:r>
            <a:r>
              <a:rPr lang="zh-CN" altLang="en-US" sz="4800">
                <a:solidFill>
                  <a:schemeClr val="accent2"/>
                </a:solidFill>
                <a:latin typeface="Adobe 黑体 Std R" panose="020B0400000000000000" pitchFamily="34" charset="-122"/>
                <a:ea typeface="Adobe 黑体 Std R" panose="020B0400000000000000" pitchFamily="34" charset="-122"/>
              </a:rPr>
              <a:t>安全模型概述</a:t>
            </a:r>
          </a:p>
        </p:txBody>
      </p:sp>
      <p:sp>
        <p:nvSpPr>
          <p:cNvPr id="34818" name="文本占位符 126978">
            <a:extLst>
              <a:ext uri="{FF2B5EF4-FFF2-40B4-BE49-F238E27FC236}">
                <a16:creationId xmlns:a16="http://schemas.microsoft.com/office/drawing/2014/main" id="{A272E4D0-D314-40E1-B4E6-6552F45F1E83}"/>
              </a:ext>
            </a:extLst>
          </p:cNvPr>
          <p:cNvSpPr>
            <a:spLocks noGrp="1" noChangeArrowheads="1"/>
          </p:cNvSpPr>
          <p:nvPr>
            <p:ph type="body" idx="1"/>
          </p:nvPr>
        </p:nvSpPr>
        <p:spPr>
          <a:xfrm>
            <a:off x="903288" y="1268413"/>
            <a:ext cx="7772400" cy="5256212"/>
          </a:xfrm>
        </p:spPr>
        <p:txBody>
          <a:bodyPr/>
          <a:lstStyle/>
          <a:p>
            <a:r>
              <a:rPr lang="zh-CN" altLang="en-US" sz="4000">
                <a:latin typeface="Adobe 黑体 Std R" panose="020B0400000000000000" pitchFamily="34" charset="-122"/>
                <a:ea typeface="Adobe 黑体 Std R" panose="020B0400000000000000" pitchFamily="34" charset="-122"/>
              </a:rPr>
              <a:t>什么是安全模型 </a:t>
            </a:r>
            <a:r>
              <a:rPr lang="en-US" altLang="zh-CN" sz="4000">
                <a:latin typeface="Adobe 黑体 Std R" panose="020B0400000000000000" pitchFamily="34" charset="-122"/>
                <a:ea typeface="Adobe 黑体 Std R" panose="020B0400000000000000" pitchFamily="34" charset="-122"/>
              </a:rPr>
              <a:t>?</a:t>
            </a:r>
          </a:p>
          <a:p>
            <a:r>
              <a:rPr lang="zh-CN" altLang="en-US" sz="4000">
                <a:latin typeface="Adobe 黑体 Std R" panose="020B0400000000000000" pitchFamily="34" charset="-122"/>
                <a:ea typeface="Adobe 黑体 Std R" panose="020B0400000000000000" pitchFamily="34" charset="-122"/>
              </a:rPr>
              <a:t>安全模型分 类</a:t>
            </a:r>
            <a:r>
              <a:rPr lang="en-US" altLang="zh-CN" sz="4000">
                <a:latin typeface="Adobe 黑体 Std R" panose="020B0400000000000000" pitchFamily="34" charset="-122"/>
                <a:ea typeface="Adobe 黑体 Std R" panose="020B0400000000000000" pitchFamily="34" charset="-122"/>
              </a:rPr>
              <a:t>?</a:t>
            </a:r>
          </a:p>
          <a:p>
            <a:r>
              <a:rPr lang="zh-CN" altLang="en-US" sz="4000">
                <a:latin typeface="Adobe 黑体 Std R" panose="020B0400000000000000" pitchFamily="34" charset="-122"/>
                <a:ea typeface="Adobe 黑体 Std R" panose="020B0400000000000000" pitchFamily="34" charset="-122"/>
              </a:rPr>
              <a:t>形式化开发途径 。</a:t>
            </a:r>
          </a:p>
          <a:p>
            <a:r>
              <a:rPr lang="zh-CN" altLang="en-US" sz="4000">
                <a:latin typeface="Adobe 黑体 Std R" panose="020B0400000000000000" pitchFamily="34" charset="-122"/>
                <a:ea typeface="Adobe 黑体 Std R" panose="020B0400000000000000" pitchFamily="34" charset="-122"/>
              </a:rPr>
              <a:t>非形式化开发途径 。</a:t>
            </a:r>
          </a:p>
          <a:p>
            <a:pPr>
              <a:buFontTx/>
              <a:buNone/>
            </a:pPr>
            <a:endParaRPr lang="zh-CN" altLang="en-US" sz="4000">
              <a:latin typeface="Adobe 黑体 Std R" panose="020B0400000000000000" pitchFamily="34" charset="-122"/>
              <a:ea typeface="Adobe 黑体 Std R" panose="020B0400000000000000" pitchFamily="34" charset="-122"/>
            </a:endParaRP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50529">
            <a:extLst>
              <a:ext uri="{FF2B5EF4-FFF2-40B4-BE49-F238E27FC236}">
                <a16:creationId xmlns:a16="http://schemas.microsoft.com/office/drawing/2014/main" id="{DE3DD441-87FC-4E02-8102-33D020268761}"/>
              </a:ext>
            </a:extLst>
          </p:cNvPr>
          <p:cNvSpPr>
            <a:spLocks noGrp="1" noChangeArrowheads="1"/>
          </p:cNvSpPr>
          <p:nvPr>
            <p:ph type="title"/>
          </p:nvPr>
        </p:nvSpPr>
        <p:spPr>
          <a:xfrm>
            <a:off x="685800" y="260350"/>
            <a:ext cx="7772400"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状态机模型开发步骤</a:t>
            </a:r>
            <a:endParaRPr lang="zh-CN" altLang="en-US" sz="4800">
              <a:solidFill>
                <a:schemeClr val="accent2"/>
              </a:solidFill>
            </a:endParaRPr>
          </a:p>
        </p:txBody>
      </p:sp>
      <p:sp>
        <p:nvSpPr>
          <p:cNvPr id="35842" name="文本占位符 150530">
            <a:extLst>
              <a:ext uri="{FF2B5EF4-FFF2-40B4-BE49-F238E27FC236}">
                <a16:creationId xmlns:a16="http://schemas.microsoft.com/office/drawing/2014/main" id="{AF5A5D67-6712-4411-9C04-F9BBB3876B3E}"/>
              </a:ext>
            </a:extLst>
          </p:cNvPr>
          <p:cNvSpPr>
            <a:spLocks noGrp="1" noChangeArrowheads="1"/>
          </p:cNvSpPr>
          <p:nvPr>
            <p:ph type="body" idx="1"/>
          </p:nvPr>
        </p:nvSpPr>
        <p:spPr>
          <a:xfrm>
            <a:off x="685800" y="1268413"/>
            <a:ext cx="7772400" cy="4827587"/>
          </a:xfrm>
        </p:spPr>
        <p:txBody>
          <a:bodyPr/>
          <a:lstStyle/>
          <a:p>
            <a:pPr marL="609600" indent="-609600"/>
            <a:r>
              <a:rPr lang="zh-CN" altLang="en-US" sz="3600">
                <a:ea typeface="Adobe 黑体 Std R" panose="020B0400000000000000" pitchFamily="34" charset="-122"/>
              </a:rPr>
              <a:t>定义与安全有关的状态变量。</a:t>
            </a:r>
          </a:p>
          <a:p>
            <a:pPr marL="609600" indent="-609600"/>
            <a:r>
              <a:rPr lang="zh-CN" altLang="en-US" sz="3600">
                <a:ea typeface="Adobe 黑体 Std R" panose="020B0400000000000000" pitchFamily="34" charset="-122"/>
              </a:rPr>
              <a:t>定义安全状态需满足的条件。</a:t>
            </a:r>
          </a:p>
          <a:p>
            <a:pPr marL="609600" indent="-609600"/>
            <a:r>
              <a:rPr lang="zh-CN" altLang="en-US" sz="3600">
                <a:ea typeface="Adobe 黑体 Std R" panose="020B0400000000000000" pitchFamily="34" charset="-122"/>
              </a:rPr>
              <a:t>定义状态转移函数。</a:t>
            </a:r>
          </a:p>
          <a:p>
            <a:pPr marL="609600" indent="-609600"/>
            <a:r>
              <a:rPr lang="zh-CN" altLang="en-US" sz="3600">
                <a:ea typeface="Adobe 黑体 Std R" panose="020B0400000000000000" pitchFamily="34" charset="-122"/>
              </a:rPr>
              <a:t>证明转移函数能够维持安全状态。</a:t>
            </a:r>
          </a:p>
          <a:p>
            <a:pPr marL="609600" indent="-609600"/>
            <a:r>
              <a:rPr lang="zh-CN" altLang="en-US" sz="3600">
                <a:ea typeface="Adobe 黑体 Std R" panose="020B0400000000000000" pitchFamily="34" charset="-122"/>
              </a:rPr>
              <a:t>定义初始状态。</a:t>
            </a:r>
          </a:p>
          <a:p>
            <a:pPr marL="609600" indent="-609600"/>
            <a:r>
              <a:rPr lang="zh-CN" altLang="en-US" sz="3600">
                <a:ea typeface="Adobe 黑体 Std R" panose="020B0400000000000000" pitchFamily="34" charset="-122"/>
              </a:rPr>
              <a:t>依据安全状态的定义，证明初始状态是安全的。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28001">
            <a:extLst>
              <a:ext uri="{FF2B5EF4-FFF2-40B4-BE49-F238E27FC236}">
                <a16:creationId xmlns:a16="http://schemas.microsoft.com/office/drawing/2014/main" id="{1B6455F6-FB7C-41A4-AB90-FE099DC75E64}"/>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7.3.2 </a:t>
            </a:r>
            <a:r>
              <a:rPr lang="zh-CN" altLang="en-US" sz="4800">
                <a:solidFill>
                  <a:schemeClr val="accent2"/>
                </a:solidFill>
                <a:latin typeface="Adobe 黑体 Std R" panose="020B0400000000000000" pitchFamily="34" charset="-122"/>
                <a:ea typeface="Adobe 黑体 Std R" panose="020B0400000000000000" pitchFamily="34" charset="-122"/>
              </a:rPr>
              <a:t>几种安全模型简介</a:t>
            </a:r>
          </a:p>
        </p:txBody>
      </p:sp>
      <p:sp>
        <p:nvSpPr>
          <p:cNvPr id="36866" name="文本占位符 128002">
            <a:extLst>
              <a:ext uri="{FF2B5EF4-FFF2-40B4-BE49-F238E27FC236}">
                <a16:creationId xmlns:a16="http://schemas.microsoft.com/office/drawing/2014/main" id="{A231CA83-8CB7-4D73-A24F-A0AC4021B730}"/>
              </a:ext>
            </a:extLst>
          </p:cNvPr>
          <p:cNvSpPr>
            <a:spLocks noGrp="1" noChangeArrowheads="1"/>
          </p:cNvSpPr>
          <p:nvPr>
            <p:ph type="body" idx="1"/>
          </p:nvPr>
        </p:nvSpPr>
        <p:spPr>
          <a:xfrm>
            <a:off x="685800" y="1268413"/>
            <a:ext cx="7772400" cy="5184775"/>
          </a:xfrm>
        </p:spPr>
        <p:txBody>
          <a:bodyPr/>
          <a:lstStyle/>
          <a:p>
            <a:pPr>
              <a:buFontTx/>
              <a:buNone/>
            </a:pPr>
            <a:r>
              <a:rPr lang="en-US" altLang="zh-CN"/>
              <a:t>   </a:t>
            </a:r>
            <a:r>
              <a:rPr lang="en-US" altLang="zh-CN" sz="3600">
                <a:latin typeface="Adobe 黑体 Std R" panose="020B0400000000000000" pitchFamily="34" charset="-122"/>
                <a:ea typeface="Adobe 黑体 Std R" panose="020B0400000000000000" pitchFamily="34" charset="-122"/>
              </a:rPr>
              <a:t>1 </a:t>
            </a:r>
            <a:r>
              <a:rPr lang="zh-CN" altLang="en-US" sz="3600">
                <a:latin typeface="Adobe 黑体 Std R" panose="020B0400000000000000" pitchFamily="34" charset="-122"/>
                <a:ea typeface="Adobe 黑体 Std R" panose="020B0400000000000000" pitchFamily="34" charset="-122"/>
              </a:rPr>
              <a:t>基于访问控制矩阵的安全模型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1)Lampson</a:t>
            </a:r>
            <a:r>
              <a:rPr lang="zh-CN" altLang="en-US" sz="3600">
                <a:latin typeface="Adobe 黑体 Std R" panose="020B0400000000000000" pitchFamily="34" charset="-122"/>
                <a:ea typeface="Adobe 黑体 Std R" panose="020B0400000000000000" pitchFamily="34" charset="-122"/>
              </a:rPr>
              <a:t>访问控制矩阵模型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2)Graham-Denning</a:t>
            </a:r>
            <a:r>
              <a:rPr lang="zh-CN" altLang="en-US" sz="3600">
                <a:latin typeface="Adobe 黑体 Std R" panose="020B0400000000000000" pitchFamily="34" charset="-122"/>
                <a:ea typeface="Adobe 黑体 Std R" panose="020B0400000000000000" pitchFamily="34" charset="-122"/>
              </a:rPr>
              <a:t>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3)Harrison-Ruzzo-Ullman</a:t>
            </a:r>
            <a:r>
              <a:rPr lang="zh-CN" altLang="en-US" sz="3600">
                <a:latin typeface="Adobe 黑体 Std R" panose="020B0400000000000000" pitchFamily="34" charset="-122"/>
                <a:ea typeface="Adobe 黑体 Std R" panose="020B0400000000000000" pitchFamily="34" charset="-122"/>
              </a:rPr>
              <a:t>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 </a:t>
            </a:r>
            <a:r>
              <a:rPr lang="zh-CN" altLang="en-US" sz="3600">
                <a:latin typeface="Adobe 黑体 Std R" panose="020B0400000000000000" pitchFamily="34" charset="-122"/>
                <a:ea typeface="Adobe 黑体 Std R" panose="020B0400000000000000" pitchFamily="34" charset="-122"/>
              </a:rPr>
              <a:t>基于格的安全模型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1)Bell-LaPadula</a:t>
            </a:r>
            <a:r>
              <a:rPr lang="zh-CN" altLang="en-US" sz="3600">
                <a:latin typeface="Adobe 黑体 Std R" panose="020B0400000000000000" pitchFamily="34" charset="-122"/>
                <a:ea typeface="Adobe 黑体 Std R" panose="020B0400000000000000" pitchFamily="34" charset="-122"/>
              </a:rPr>
              <a:t>模型 </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2)D.Denning</a:t>
            </a:r>
            <a:r>
              <a:rPr lang="zh-CN" altLang="en-US" sz="3600">
                <a:latin typeface="Adobe 黑体 Std R" panose="020B0400000000000000" pitchFamily="34" charset="-122"/>
                <a:ea typeface="Adobe 黑体 Std R" panose="020B0400000000000000" pitchFamily="34" charset="-122"/>
              </a:rPr>
              <a:t>信息流模型</a:t>
            </a:r>
          </a:p>
          <a:p>
            <a:pPr>
              <a:buFontTx/>
              <a:buNone/>
            </a:pPr>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29025">
            <a:extLst>
              <a:ext uri="{FF2B5EF4-FFF2-40B4-BE49-F238E27FC236}">
                <a16:creationId xmlns:a16="http://schemas.microsoft.com/office/drawing/2014/main" id="{AF7B4CFE-AD92-4989-9EC7-FFEB48F51252}"/>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BLP</a:t>
            </a:r>
            <a:r>
              <a:rPr lang="zh-CN" altLang="en-US" sz="4800">
                <a:solidFill>
                  <a:schemeClr val="accent2"/>
                </a:solidFill>
                <a:latin typeface="Adobe 黑体 Std R" panose="020B0400000000000000" pitchFamily="34" charset="-122"/>
                <a:ea typeface="Adobe 黑体 Std R" panose="020B0400000000000000" pitchFamily="34" charset="-122"/>
              </a:rPr>
              <a:t>多级安全模型</a:t>
            </a:r>
            <a:r>
              <a:rPr lang="zh-CN" altLang="en-US"/>
              <a:t> </a:t>
            </a:r>
          </a:p>
        </p:txBody>
      </p:sp>
      <p:sp>
        <p:nvSpPr>
          <p:cNvPr id="37890" name="文本占位符 129026">
            <a:extLst>
              <a:ext uri="{FF2B5EF4-FFF2-40B4-BE49-F238E27FC236}">
                <a16:creationId xmlns:a16="http://schemas.microsoft.com/office/drawing/2014/main" id="{8A3EE04C-E127-4B03-AAC3-A488D45E94DE}"/>
              </a:ext>
            </a:extLst>
          </p:cNvPr>
          <p:cNvSpPr>
            <a:spLocks noGrp="1" noChangeArrowheads="1"/>
          </p:cNvSpPr>
          <p:nvPr>
            <p:ph type="body" idx="1"/>
          </p:nvPr>
        </p:nvSpPr>
        <p:spPr>
          <a:xfrm>
            <a:off x="903288" y="1341438"/>
            <a:ext cx="7772400" cy="5472112"/>
          </a:xfrm>
        </p:spPr>
        <p:txBody>
          <a:bodyPr/>
          <a:lstStyle/>
          <a:p>
            <a:r>
              <a:rPr lang="zh-CN" altLang="en-US" sz="4000">
                <a:latin typeface="Adobe 黑体 Std R" panose="020B0400000000000000" pitchFamily="34" charset="-122"/>
                <a:ea typeface="Adobe 黑体 Std R" panose="020B0400000000000000" pitchFamily="34" charset="-122"/>
              </a:rPr>
              <a:t>什么是</a:t>
            </a:r>
            <a:r>
              <a:rPr lang="en-US" altLang="zh-CN" sz="4000">
                <a:latin typeface="Adobe 黑体 Std R" panose="020B0400000000000000" pitchFamily="34" charset="-122"/>
                <a:ea typeface="Adobe 黑体 Std R" panose="020B0400000000000000" pitchFamily="34" charset="-122"/>
              </a:rPr>
              <a:t>BLP</a:t>
            </a:r>
            <a:r>
              <a:rPr lang="zh-CN" altLang="en-US" sz="4000">
                <a:latin typeface="Adobe 黑体 Std R" panose="020B0400000000000000" pitchFamily="34" charset="-122"/>
                <a:ea typeface="Adobe 黑体 Std R" panose="020B0400000000000000" pitchFamily="34" charset="-122"/>
              </a:rPr>
              <a:t>模型</a:t>
            </a:r>
            <a:r>
              <a:rPr lang="en-US" altLang="zh-CN" sz="4000">
                <a:latin typeface="Adobe 黑体 Std R" panose="020B0400000000000000" pitchFamily="34" charset="-122"/>
                <a:ea typeface="Adobe 黑体 Std R" panose="020B0400000000000000" pitchFamily="34" charset="-122"/>
              </a:rPr>
              <a:t>?</a:t>
            </a:r>
          </a:p>
          <a:p>
            <a:r>
              <a:rPr lang="en-US" altLang="zh-CN" sz="4000">
                <a:latin typeface="Adobe 黑体 Std R" panose="020B0400000000000000" pitchFamily="34" charset="-122"/>
                <a:ea typeface="Adobe 黑体 Std R" panose="020B0400000000000000" pitchFamily="34" charset="-122"/>
              </a:rPr>
              <a:t>BLP</a:t>
            </a:r>
            <a:r>
              <a:rPr lang="zh-CN" altLang="en-US" sz="4000">
                <a:latin typeface="Adobe 黑体 Std R" panose="020B0400000000000000" pitchFamily="34" charset="-122"/>
                <a:ea typeface="Adobe 黑体 Std R" panose="020B0400000000000000" pitchFamily="34" charset="-122"/>
              </a:rPr>
              <a:t>模型的安全策略</a:t>
            </a:r>
            <a:r>
              <a:rPr lang="en-US" altLang="zh-CN" sz="4000">
                <a:latin typeface="Adobe 黑体 Std R" panose="020B0400000000000000" pitchFamily="34" charset="-122"/>
                <a:ea typeface="Adobe 黑体 Std R" panose="020B0400000000000000" pitchFamily="34" charset="-122"/>
              </a:rPr>
              <a:t>?</a:t>
            </a:r>
          </a:p>
          <a:p>
            <a:pPr>
              <a:buFontTx/>
              <a:buNone/>
            </a:pPr>
            <a:r>
              <a:rPr lang="en-US" altLang="zh-CN" sz="4000">
                <a:latin typeface="Adobe 黑体 Std R" panose="020B0400000000000000" pitchFamily="34" charset="-122"/>
                <a:ea typeface="Adobe 黑体 Std R" panose="020B0400000000000000" pitchFamily="34" charset="-122"/>
              </a:rPr>
              <a:t>       1)</a:t>
            </a:r>
            <a:r>
              <a:rPr lang="zh-CN" altLang="en-US" sz="4000">
                <a:latin typeface="Adobe 黑体 Std R" panose="020B0400000000000000" pitchFamily="34" charset="-122"/>
                <a:ea typeface="Adobe 黑体 Std R" panose="020B0400000000000000" pitchFamily="34" charset="-122"/>
              </a:rPr>
              <a:t>自主安全策略</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强制安全策略 </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30049">
            <a:extLst>
              <a:ext uri="{FF2B5EF4-FFF2-40B4-BE49-F238E27FC236}">
                <a16:creationId xmlns:a16="http://schemas.microsoft.com/office/drawing/2014/main" id="{47E1E9C5-A1CA-435A-BCE9-56BB543B5C77}"/>
              </a:ext>
            </a:extLst>
          </p:cNvPr>
          <p:cNvSpPr>
            <a:spLocks noGrp="1" noChangeArrowheads="1"/>
          </p:cNvSpPr>
          <p:nvPr>
            <p:ph type="title"/>
          </p:nvPr>
        </p:nvSpPr>
        <p:spPr>
          <a:xfrm>
            <a:off x="685800" y="115888"/>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BLP</a:t>
            </a:r>
            <a:r>
              <a:rPr lang="zh-CN" altLang="en-US" sz="4800">
                <a:solidFill>
                  <a:schemeClr val="accent2"/>
                </a:solidFill>
                <a:latin typeface="Adobe 黑体 Std R" panose="020B0400000000000000" pitchFamily="34" charset="-122"/>
                <a:ea typeface="Adobe 黑体 Std R" panose="020B0400000000000000" pitchFamily="34" charset="-122"/>
              </a:rPr>
              <a:t>模型两条基本规则</a:t>
            </a:r>
          </a:p>
        </p:txBody>
      </p:sp>
      <p:sp>
        <p:nvSpPr>
          <p:cNvPr id="38914" name="文本占位符 130050">
            <a:extLst>
              <a:ext uri="{FF2B5EF4-FFF2-40B4-BE49-F238E27FC236}">
                <a16:creationId xmlns:a16="http://schemas.microsoft.com/office/drawing/2014/main" id="{B56A91A7-08DC-4F05-9F5E-DF53DF700EF4}"/>
              </a:ext>
            </a:extLst>
          </p:cNvPr>
          <p:cNvSpPr>
            <a:spLocks noGrp="1" noChangeArrowheads="1"/>
          </p:cNvSpPr>
          <p:nvPr>
            <p:ph type="body" idx="1"/>
          </p:nvPr>
        </p:nvSpPr>
        <p:spPr>
          <a:xfrm>
            <a:off x="539750" y="1052513"/>
            <a:ext cx="8064500" cy="5327650"/>
          </a:xfrm>
        </p:spPr>
        <p:txBody>
          <a:bodyPr/>
          <a:lstStyle/>
          <a:p>
            <a:pPr>
              <a:buFontTx/>
              <a:buNone/>
            </a:pPr>
            <a:r>
              <a:rPr lang="en-US" altLang="zh-CN" sz="2800">
                <a:latin typeface="Adobe 黑体 Std R" panose="020B0400000000000000" pitchFamily="34" charset="-122"/>
                <a:ea typeface="Adobe 黑体 Std R" panose="020B0400000000000000" pitchFamily="34" charset="-122"/>
              </a:rPr>
              <a:t>    (1)</a:t>
            </a:r>
            <a:r>
              <a:rPr lang="zh-CN" altLang="en-US" sz="2800">
                <a:latin typeface="Adobe 黑体 Std R" panose="020B0400000000000000" pitchFamily="34" charset="-122"/>
                <a:ea typeface="Adobe 黑体 Std R" panose="020B0400000000000000" pitchFamily="34" charset="-122"/>
              </a:rPr>
              <a:t>简单安全规则：主体对客体进行读访问的必要条件是主体的安全级支配客体的安全级，即主体的安全级别不小于客体的保密级别，主体的范畴集包含客体的全部范畴，或者说主体只能向下读，不能向上读。如将军可阅读中校的文件，但反之不允许。</a:t>
            </a:r>
          </a:p>
          <a:p>
            <a:pPr>
              <a:buFontTx/>
              <a:buNone/>
            </a:pPr>
            <a:r>
              <a:rPr lang="zh-CN" altLang="en-US" sz="2800">
                <a:latin typeface="Adobe 黑体 Std R" panose="020B0400000000000000" pitchFamily="34" charset="-122"/>
                <a:ea typeface="Adobe 黑体 Std R" panose="020B0400000000000000" pitchFamily="34" charset="-122"/>
              </a:rPr>
              <a:t>   </a:t>
            </a:r>
            <a:r>
              <a:rPr lang="en-US" altLang="zh-CN" sz="2800">
                <a:latin typeface="Adobe 黑体 Std R" panose="020B0400000000000000" pitchFamily="34" charset="-122"/>
                <a:ea typeface="Adobe 黑体 Std R" panose="020B0400000000000000" pitchFamily="34" charset="-122"/>
              </a:rPr>
              <a:t>(2)*</a:t>
            </a:r>
            <a:r>
              <a:rPr lang="zh-CN" altLang="en-US" sz="2800">
                <a:latin typeface="Adobe 黑体 Std R" panose="020B0400000000000000" pitchFamily="34" charset="-122"/>
                <a:ea typeface="Adobe 黑体 Std R" panose="020B0400000000000000" pitchFamily="34" charset="-122"/>
              </a:rPr>
              <a:t>特性规则：主体对客体进行写访问的必要条件是客体的安全级支配主体的安全级，即客体的保密级别不小于主体的保密级别，客体的范畴集包含主体的全部范畴，或者说主体只能向上写，不能向下写。如中校可发消息给将军的信箱告知情况，但反之不允许。</a:t>
            </a:r>
          </a:p>
          <a:p>
            <a:pPr>
              <a:buFontTx/>
              <a:buNone/>
            </a:pPr>
            <a:endParaRPr lang="zh-CN" altLang="en-US" sz="28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31073">
            <a:extLst>
              <a:ext uri="{FF2B5EF4-FFF2-40B4-BE49-F238E27FC236}">
                <a16:creationId xmlns:a16="http://schemas.microsoft.com/office/drawing/2014/main" id="{F5F97866-41E8-4D1F-9ADD-597D485F43BA}"/>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Bell-LaPadula</a:t>
            </a:r>
            <a:r>
              <a:rPr lang="zh-CN" altLang="en-US" sz="4800">
                <a:solidFill>
                  <a:schemeClr val="accent2"/>
                </a:solidFill>
                <a:latin typeface="Adobe 黑体 Std R" panose="020B0400000000000000" pitchFamily="34" charset="-122"/>
                <a:ea typeface="Adobe 黑体 Std R" panose="020B0400000000000000" pitchFamily="34" charset="-122"/>
              </a:rPr>
              <a:t>多级安全模型</a:t>
            </a:r>
          </a:p>
        </p:txBody>
      </p:sp>
      <p:grpSp>
        <p:nvGrpSpPr>
          <p:cNvPr id="39938" name="组合 131146">
            <a:extLst>
              <a:ext uri="{FF2B5EF4-FFF2-40B4-BE49-F238E27FC236}">
                <a16:creationId xmlns:a16="http://schemas.microsoft.com/office/drawing/2014/main" id="{AC25A3AF-2011-447F-987F-726F50027241}"/>
              </a:ext>
            </a:extLst>
          </p:cNvPr>
          <p:cNvGrpSpPr>
            <a:grpSpLocks/>
          </p:cNvGrpSpPr>
          <p:nvPr/>
        </p:nvGrpSpPr>
        <p:grpSpPr bwMode="auto">
          <a:xfrm>
            <a:off x="755650" y="1125538"/>
            <a:ext cx="7561263" cy="5327650"/>
            <a:chOff x="476" y="709"/>
            <a:chExt cx="4763" cy="3356"/>
          </a:xfrm>
        </p:grpSpPr>
        <p:sp>
          <p:nvSpPr>
            <p:cNvPr id="39939" name="文本框 131076">
              <a:extLst>
                <a:ext uri="{FF2B5EF4-FFF2-40B4-BE49-F238E27FC236}">
                  <a16:creationId xmlns:a16="http://schemas.microsoft.com/office/drawing/2014/main" id="{91DE609D-8103-48A1-B256-D368739B148B}"/>
                </a:ext>
              </a:extLst>
            </p:cNvPr>
            <p:cNvSpPr txBox="1">
              <a:spLocks noChangeArrowheads="1"/>
            </p:cNvSpPr>
            <p:nvPr/>
          </p:nvSpPr>
          <p:spPr bwMode="auto">
            <a:xfrm>
              <a:off x="2035" y="933"/>
              <a:ext cx="390" cy="335"/>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5</a:t>
              </a:r>
            </a:p>
          </p:txBody>
        </p:sp>
        <p:sp>
          <p:nvSpPr>
            <p:cNvPr id="39940" name="直接连接符 131077">
              <a:extLst>
                <a:ext uri="{FF2B5EF4-FFF2-40B4-BE49-F238E27FC236}">
                  <a16:creationId xmlns:a16="http://schemas.microsoft.com/office/drawing/2014/main" id="{DBEDE6B6-01F1-4ED3-A352-F6546BE3F2D9}"/>
                </a:ext>
              </a:extLst>
            </p:cNvPr>
            <p:cNvSpPr>
              <a:spLocks noChangeShapeType="1"/>
            </p:cNvSpPr>
            <p:nvPr/>
          </p:nvSpPr>
          <p:spPr bwMode="auto">
            <a:xfrm>
              <a:off x="2425" y="1044"/>
              <a:ext cx="5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1" name="直接连接符 131078">
              <a:extLst>
                <a:ext uri="{FF2B5EF4-FFF2-40B4-BE49-F238E27FC236}">
                  <a16:creationId xmlns:a16="http://schemas.microsoft.com/office/drawing/2014/main" id="{BC0F5CDB-41EC-4AF2-B7F3-F668D6193367}"/>
                </a:ext>
              </a:extLst>
            </p:cNvPr>
            <p:cNvSpPr>
              <a:spLocks noChangeShapeType="1"/>
            </p:cNvSpPr>
            <p:nvPr/>
          </p:nvSpPr>
          <p:spPr bwMode="auto">
            <a:xfrm>
              <a:off x="2425" y="1156"/>
              <a:ext cx="561" cy="0"/>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39942" name="组合 131079">
              <a:extLst>
                <a:ext uri="{FF2B5EF4-FFF2-40B4-BE49-F238E27FC236}">
                  <a16:creationId xmlns:a16="http://schemas.microsoft.com/office/drawing/2014/main" id="{43036AE3-EF58-4811-BC06-5F8D921B65B6}"/>
                </a:ext>
              </a:extLst>
            </p:cNvPr>
            <p:cNvGrpSpPr>
              <a:grpSpLocks/>
            </p:cNvGrpSpPr>
            <p:nvPr/>
          </p:nvGrpSpPr>
          <p:grpSpPr bwMode="auto">
            <a:xfrm>
              <a:off x="2945" y="821"/>
              <a:ext cx="1429" cy="559"/>
              <a:chOff x="5893" y="1440"/>
              <a:chExt cx="1980" cy="780"/>
            </a:xfrm>
          </p:grpSpPr>
          <p:sp>
            <p:nvSpPr>
              <p:cNvPr id="39943" name="椭圆 131080">
                <a:extLst>
                  <a:ext uri="{FF2B5EF4-FFF2-40B4-BE49-F238E27FC236}">
                    <a16:creationId xmlns:a16="http://schemas.microsoft.com/office/drawing/2014/main" id="{9A08E7D6-B989-4B76-A541-E78BF23C5890}"/>
                  </a:ext>
                </a:extLst>
              </p:cNvPr>
              <p:cNvSpPr>
                <a:spLocks noChangeArrowheads="1"/>
              </p:cNvSpPr>
              <p:nvPr/>
            </p:nvSpPr>
            <p:spPr bwMode="auto">
              <a:xfrm>
                <a:off x="5893" y="1440"/>
                <a:ext cx="720" cy="780"/>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44" name="文本框 131081">
                <a:extLst>
                  <a:ext uri="{FF2B5EF4-FFF2-40B4-BE49-F238E27FC236}">
                    <a16:creationId xmlns:a16="http://schemas.microsoft.com/office/drawing/2014/main" id="{6EC8BE3F-0BA7-4B16-9A65-911E9255E83D}"/>
                  </a:ext>
                </a:extLst>
              </p:cNvPr>
              <p:cNvSpPr txBox="1">
                <a:spLocks noChangeArrowheads="1"/>
              </p:cNvSpPr>
              <p:nvPr/>
            </p:nvSpPr>
            <p:spPr bwMode="auto">
              <a:xfrm>
                <a:off x="6073" y="1596"/>
                <a:ext cx="3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E</a:t>
                </a:r>
              </a:p>
            </p:txBody>
          </p:sp>
          <p:sp>
            <p:nvSpPr>
              <p:cNvPr id="39945" name="文本框 131082">
                <a:extLst>
                  <a:ext uri="{FF2B5EF4-FFF2-40B4-BE49-F238E27FC236}">
                    <a16:creationId xmlns:a16="http://schemas.microsoft.com/office/drawing/2014/main" id="{2060D8DC-F2B9-4DE4-A600-0950B92B4A5A}"/>
                  </a:ext>
                </a:extLst>
              </p:cNvPr>
              <p:cNvSpPr txBox="1">
                <a:spLocks noChangeArrowheads="1"/>
              </p:cNvSpPr>
              <p:nvPr/>
            </p:nvSpPr>
            <p:spPr bwMode="auto">
              <a:xfrm>
                <a:off x="7333" y="1596"/>
                <a:ext cx="540" cy="468"/>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6</a:t>
                </a:r>
              </a:p>
            </p:txBody>
          </p:sp>
          <p:sp>
            <p:nvSpPr>
              <p:cNvPr id="39946" name="直接连接符 131083">
                <a:extLst>
                  <a:ext uri="{FF2B5EF4-FFF2-40B4-BE49-F238E27FC236}">
                    <a16:creationId xmlns:a16="http://schemas.microsoft.com/office/drawing/2014/main" id="{15F5C0F8-4105-40F2-A910-BC0840C0635E}"/>
                  </a:ext>
                </a:extLst>
              </p:cNvPr>
              <p:cNvSpPr>
                <a:spLocks noChangeShapeType="1"/>
              </p:cNvSpPr>
              <p:nvPr/>
            </p:nvSpPr>
            <p:spPr bwMode="auto">
              <a:xfrm>
                <a:off x="6613" y="1752"/>
                <a:ext cx="77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直接连接符 131084">
                <a:extLst>
                  <a:ext uri="{FF2B5EF4-FFF2-40B4-BE49-F238E27FC236}">
                    <a16:creationId xmlns:a16="http://schemas.microsoft.com/office/drawing/2014/main" id="{3493DAF0-F42A-4FA9-B19A-55A6FB305909}"/>
                  </a:ext>
                </a:extLst>
              </p:cNvPr>
              <p:cNvSpPr>
                <a:spLocks noChangeShapeType="1"/>
              </p:cNvSpPr>
              <p:nvPr/>
            </p:nvSpPr>
            <p:spPr bwMode="auto">
              <a:xfrm>
                <a:off x="6613" y="1908"/>
                <a:ext cx="778"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39948" name="组合 131085">
              <a:extLst>
                <a:ext uri="{FF2B5EF4-FFF2-40B4-BE49-F238E27FC236}">
                  <a16:creationId xmlns:a16="http://schemas.microsoft.com/office/drawing/2014/main" id="{575DA7B7-3175-48F6-A623-9204ED6EE499}"/>
                </a:ext>
              </a:extLst>
            </p:cNvPr>
            <p:cNvGrpSpPr>
              <a:grpSpLocks/>
            </p:cNvGrpSpPr>
            <p:nvPr/>
          </p:nvGrpSpPr>
          <p:grpSpPr bwMode="auto">
            <a:xfrm>
              <a:off x="1126" y="1604"/>
              <a:ext cx="2339" cy="559"/>
              <a:chOff x="4633" y="1440"/>
              <a:chExt cx="3240" cy="780"/>
            </a:xfrm>
          </p:grpSpPr>
          <p:sp>
            <p:nvSpPr>
              <p:cNvPr id="39949" name="文本框 131086">
                <a:extLst>
                  <a:ext uri="{FF2B5EF4-FFF2-40B4-BE49-F238E27FC236}">
                    <a16:creationId xmlns:a16="http://schemas.microsoft.com/office/drawing/2014/main" id="{CE3348BA-42BE-4E08-B864-7EBDDDE48B17}"/>
                  </a:ext>
                </a:extLst>
              </p:cNvPr>
              <p:cNvSpPr txBox="1">
                <a:spLocks noChangeArrowheads="1"/>
              </p:cNvSpPr>
              <p:nvPr/>
            </p:nvSpPr>
            <p:spPr bwMode="auto">
              <a:xfrm>
                <a:off x="4633" y="1596"/>
                <a:ext cx="540" cy="468"/>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3</a:t>
                </a:r>
              </a:p>
            </p:txBody>
          </p:sp>
          <p:sp>
            <p:nvSpPr>
              <p:cNvPr id="39950" name="椭圆 131087">
                <a:extLst>
                  <a:ext uri="{FF2B5EF4-FFF2-40B4-BE49-F238E27FC236}">
                    <a16:creationId xmlns:a16="http://schemas.microsoft.com/office/drawing/2014/main" id="{40A1877E-8F18-4522-B932-DEC94DC1AA32}"/>
                  </a:ext>
                </a:extLst>
              </p:cNvPr>
              <p:cNvSpPr>
                <a:spLocks noChangeArrowheads="1"/>
              </p:cNvSpPr>
              <p:nvPr/>
            </p:nvSpPr>
            <p:spPr bwMode="auto">
              <a:xfrm>
                <a:off x="5893" y="1440"/>
                <a:ext cx="720" cy="780"/>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51" name="文本框 131088">
                <a:extLst>
                  <a:ext uri="{FF2B5EF4-FFF2-40B4-BE49-F238E27FC236}">
                    <a16:creationId xmlns:a16="http://schemas.microsoft.com/office/drawing/2014/main" id="{D98209E6-FFCE-4668-A198-8AB7B7B9F0C9}"/>
                  </a:ext>
                </a:extLst>
              </p:cNvPr>
              <p:cNvSpPr txBox="1">
                <a:spLocks noChangeArrowheads="1"/>
              </p:cNvSpPr>
              <p:nvPr/>
            </p:nvSpPr>
            <p:spPr bwMode="auto">
              <a:xfrm>
                <a:off x="6073" y="1596"/>
                <a:ext cx="3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C</a:t>
                </a:r>
              </a:p>
            </p:txBody>
          </p:sp>
          <p:sp>
            <p:nvSpPr>
              <p:cNvPr id="39952" name="文本框 131089">
                <a:extLst>
                  <a:ext uri="{FF2B5EF4-FFF2-40B4-BE49-F238E27FC236}">
                    <a16:creationId xmlns:a16="http://schemas.microsoft.com/office/drawing/2014/main" id="{129877ED-F77B-43D9-BA2E-D00292C65E8E}"/>
                  </a:ext>
                </a:extLst>
              </p:cNvPr>
              <p:cNvSpPr txBox="1">
                <a:spLocks noChangeArrowheads="1"/>
              </p:cNvSpPr>
              <p:nvPr/>
            </p:nvSpPr>
            <p:spPr bwMode="auto">
              <a:xfrm>
                <a:off x="7333" y="1596"/>
                <a:ext cx="540" cy="468"/>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4</a:t>
                </a:r>
              </a:p>
            </p:txBody>
          </p:sp>
          <p:sp>
            <p:nvSpPr>
              <p:cNvPr id="39953" name="直接连接符 131090">
                <a:extLst>
                  <a:ext uri="{FF2B5EF4-FFF2-40B4-BE49-F238E27FC236}">
                    <a16:creationId xmlns:a16="http://schemas.microsoft.com/office/drawing/2014/main" id="{79E7DB09-6EBF-4C71-8938-47240F3A6885}"/>
                  </a:ext>
                </a:extLst>
              </p:cNvPr>
              <p:cNvSpPr>
                <a:spLocks noChangeShapeType="1"/>
              </p:cNvSpPr>
              <p:nvPr/>
            </p:nvSpPr>
            <p:spPr bwMode="auto">
              <a:xfrm>
                <a:off x="5173" y="1752"/>
                <a:ext cx="7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直接连接符 131091">
                <a:extLst>
                  <a:ext uri="{FF2B5EF4-FFF2-40B4-BE49-F238E27FC236}">
                    <a16:creationId xmlns:a16="http://schemas.microsoft.com/office/drawing/2014/main" id="{ADB28B0D-DFA2-4B8B-BBC4-867C5E249B2C}"/>
                  </a:ext>
                </a:extLst>
              </p:cNvPr>
              <p:cNvSpPr>
                <a:spLocks noChangeShapeType="1"/>
              </p:cNvSpPr>
              <p:nvPr/>
            </p:nvSpPr>
            <p:spPr bwMode="auto">
              <a:xfrm>
                <a:off x="5173" y="1908"/>
                <a:ext cx="778" cy="0"/>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55" name="直接连接符 131092">
                <a:extLst>
                  <a:ext uri="{FF2B5EF4-FFF2-40B4-BE49-F238E27FC236}">
                    <a16:creationId xmlns:a16="http://schemas.microsoft.com/office/drawing/2014/main" id="{AE050D70-AFA0-4EFA-A1B2-B113995B2A76}"/>
                  </a:ext>
                </a:extLst>
              </p:cNvPr>
              <p:cNvSpPr>
                <a:spLocks noChangeShapeType="1"/>
              </p:cNvSpPr>
              <p:nvPr/>
            </p:nvSpPr>
            <p:spPr bwMode="auto">
              <a:xfrm>
                <a:off x="6613" y="1752"/>
                <a:ext cx="77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直接连接符 131093">
                <a:extLst>
                  <a:ext uri="{FF2B5EF4-FFF2-40B4-BE49-F238E27FC236}">
                    <a16:creationId xmlns:a16="http://schemas.microsoft.com/office/drawing/2014/main" id="{891A53D2-C697-4363-9490-A497E8074ECC}"/>
                  </a:ext>
                </a:extLst>
              </p:cNvPr>
              <p:cNvSpPr>
                <a:spLocks noChangeShapeType="1"/>
              </p:cNvSpPr>
              <p:nvPr/>
            </p:nvSpPr>
            <p:spPr bwMode="auto">
              <a:xfrm>
                <a:off x="6613" y="1908"/>
                <a:ext cx="778"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39957" name="组合 131094">
              <a:extLst>
                <a:ext uri="{FF2B5EF4-FFF2-40B4-BE49-F238E27FC236}">
                  <a16:creationId xmlns:a16="http://schemas.microsoft.com/office/drawing/2014/main" id="{D1133B07-5970-4F8D-B339-42AD94CF6553}"/>
                </a:ext>
              </a:extLst>
            </p:cNvPr>
            <p:cNvGrpSpPr>
              <a:grpSpLocks/>
            </p:cNvGrpSpPr>
            <p:nvPr/>
          </p:nvGrpSpPr>
          <p:grpSpPr bwMode="auto">
            <a:xfrm>
              <a:off x="3985" y="1604"/>
              <a:ext cx="519" cy="559"/>
              <a:chOff x="7513" y="2688"/>
              <a:chExt cx="720" cy="780"/>
            </a:xfrm>
          </p:grpSpPr>
          <p:sp>
            <p:nvSpPr>
              <p:cNvPr id="39958" name="椭圆 131095">
                <a:extLst>
                  <a:ext uri="{FF2B5EF4-FFF2-40B4-BE49-F238E27FC236}">
                    <a16:creationId xmlns:a16="http://schemas.microsoft.com/office/drawing/2014/main" id="{C42E4A38-51FB-4DBE-A8B6-FF4E725F20CA}"/>
                  </a:ext>
                </a:extLst>
              </p:cNvPr>
              <p:cNvSpPr>
                <a:spLocks noChangeArrowheads="1"/>
              </p:cNvSpPr>
              <p:nvPr/>
            </p:nvSpPr>
            <p:spPr bwMode="auto">
              <a:xfrm>
                <a:off x="7513" y="2688"/>
                <a:ext cx="720" cy="780"/>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59" name="文本框 131096">
                <a:extLst>
                  <a:ext uri="{FF2B5EF4-FFF2-40B4-BE49-F238E27FC236}">
                    <a16:creationId xmlns:a16="http://schemas.microsoft.com/office/drawing/2014/main" id="{AC65924D-54DB-4D94-9C5C-D6A5EAAFDD4C}"/>
                  </a:ext>
                </a:extLst>
              </p:cNvPr>
              <p:cNvSpPr txBox="1">
                <a:spLocks noChangeArrowheads="1"/>
              </p:cNvSpPr>
              <p:nvPr/>
            </p:nvSpPr>
            <p:spPr bwMode="auto">
              <a:xfrm>
                <a:off x="7693" y="2844"/>
                <a:ext cx="3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D</a:t>
                </a:r>
              </a:p>
            </p:txBody>
          </p:sp>
        </p:grpSp>
        <p:sp>
          <p:nvSpPr>
            <p:cNvPr id="39960" name="直接连接符 131097">
              <a:extLst>
                <a:ext uri="{FF2B5EF4-FFF2-40B4-BE49-F238E27FC236}">
                  <a16:creationId xmlns:a16="http://schemas.microsoft.com/office/drawing/2014/main" id="{79EF40E1-4273-49EB-9C89-44F936B4873F}"/>
                </a:ext>
              </a:extLst>
            </p:cNvPr>
            <p:cNvSpPr>
              <a:spLocks noChangeShapeType="1"/>
            </p:cNvSpPr>
            <p:nvPr/>
          </p:nvSpPr>
          <p:spPr bwMode="auto">
            <a:xfrm rot="-5400000">
              <a:off x="1162" y="3282"/>
              <a:ext cx="4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1" name="直接连接符 131098">
              <a:extLst>
                <a:ext uri="{FF2B5EF4-FFF2-40B4-BE49-F238E27FC236}">
                  <a16:creationId xmlns:a16="http://schemas.microsoft.com/office/drawing/2014/main" id="{447AD798-027E-4307-A842-3BD56F02879F}"/>
                </a:ext>
              </a:extLst>
            </p:cNvPr>
            <p:cNvSpPr>
              <a:spLocks noChangeShapeType="1"/>
            </p:cNvSpPr>
            <p:nvPr/>
          </p:nvSpPr>
          <p:spPr bwMode="auto">
            <a:xfrm>
              <a:off x="3465" y="1939"/>
              <a:ext cx="561" cy="0"/>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62" name="椭圆 131100">
              <a:extLst>
                <a:ext uri="{FF2B5EF4-FFF2-40B4-BE49-F238E27FC236}">
                  <a16:creationId xmlns:a16="http://schemas.microsoft.com/office/drawing/2014/main" id="{F7DE9B74-EF8C-4F93-BB57-3F1A7AD93F50}"/>
                </a:ext>
              </a:extLst>
            </p:cNvPr>
            <p:cNvSpPr>
              <a:spLocks noChangeArrowheads="1"/>
            </p:cNvSpPr>
            <p:nvPr/>
          </p:nvSpPr>
          <p:spPr bwMode="auto">
            <a:xfrm>
              <a:off x="1126" y="2498"/>
              <a:ext cx="520" cy="560"/>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63" name="文本框 131101">
              <a:extLst>
                <a:ext uri="{FF2B5EF4-FFF2-40B4-BE49-F238E27FC236}">
                  <a16:creationId xmlns:a16="http://schemas.microsoft.com/office/drawing/2014/main" id="{C76E6856-6031-4B85-91ED-5DA0D9645592}"/>
                </a:ext>
              </a:extLst>
            </p:cNvPr>
            <p:cNvSpPr txBox="1">
              <a:spLocks noChangeArrowheads="1"/>
            </p:cNvSpPr>
            <p:nvPr/>
          </p:nvSpPr>
          <p:spPr bwMode="auto">
            <a:xfrm>
              <a:off x="1256" y="2610"/>
              <a:ext cx="260" cy="3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B</a:t>
              </a:r>
            </a:p>
          </p:txBody>
        </p:sp>
        <p:sp>
          <p:nvSpPr>
            <p:cNvPr id="39964" name="文本框 131102">
              <a:extLst>
                <a:ext uri="{FF2B5EF4-FFF2-40B4-BE49-F238E27FC236}">
                  <a16:creationId xmlns:a16="http://schemas.microsoft.com/office/drawing/2014/main" id="{D6E67533-CA39-4777-972E-90656EE47E61}"/>
                </a:ext>
              </a:extLst>
            </p:cNvPr>
            <p:cNvSpPr txBox="1">
              <a:spLocks noChangeArrowheads="1"/>
            </p:cNvSpPr>
            <p:nvPr/>
          </p:nvSpPr>
          <p:spPr bwMode="auto">
            <a:xfrm>
              <a:off x="2165" y="2610"/>
              <a:ext cx="390" cy="336"/>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2</a:t>
              </a:r>
            </a:p>
          </p:txBody>
        </p:sp>
        <p:sp>
          <p:nvSpPr>
            <p:cNvPr id="39965" name="直接连接符 131103">
              <a:extLst>
                <a:ext uri="{FF2B5EF4-FFF2-40B4-BE49-F238E27FC236}">
                  <a16:creationId xmlns:a16="http://schemas.microsoft.com/office/drawing/2014/main" id="{77DE6C54-E024-452E-83DA-7F82514B03DF}"/>
                </a:ext>
              </a:extLst>
            </p:cNvPr>
            <p:cNvSpPr>
              <a:spLocks noChangeShapeType="1"/>
            </p:cNvSpPr>
            <p:nvPr/>
          </p:nvSpPr>
          <p:spPr bwMode="auto">
            <a:xfrm>
              <a:off x="1646" y="2722"/>
              <a:ext cx="561"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6" name="直接连接符 131104">
              <a:extLst>
                <a:ext uri="{FF2B5EF4-FFF2-40B4-BE49-F238E27FC236}">
                  <a16:creationId xmlns:a16="http://schemas.microsoft.com/office/drawing/2014/main" id="{0C85E8D4-EA5D-4AE3-9A38-C58153675C0F}"/>
                </a:ext>
              </a:extLst>
            </p:cNvPr>
            <p:cNvSpPr>
              <a:spLocks noChangeShapeType="1"/>
            </p:cNvSpPr>
            <p:nvPr/>
          </p:nvSpPr>
          <p:spPr bwMode="auto">
            <a:xfrm>
              <a:off x="1646" y="2834"/>
              <a:ext cx="561"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67" name="文本框 131106">
              <a:extLst>
                <a:ext uri="{FF2B5EF4-FFF2-40B4-BE49-F238E27FC236}">
                  <a16:creationId xmlns:a16="http://schemas.microsoft.com/office/drawing/2014/main" id="{F5C9D74B-E056-4CC7-836F-64B17B638438}"/>
                </a:ext>
              </a:extLst>
            </p:cNvPr>
            <p:cNvSpPr txBox="1">
              <a:spLocks noChangeArrowheads="1"/>
            </p:cNvSpPr>
            <p:nvPr/>
          </p:nvSpPr>
          <p:spPr bwMode="auto">
            <a:xfrm>
              <a:off x="1126" y="3506"/>
              <a:ext cx="390" cy="335"/>
            </a:xfrm>
            <a:prstGeom prst="rect">
              <a:avLst/>
            </a:prstGeom>
            <a:solidFill>
              <a:srgbClr val="99CC00"/>
            </a:solidFill>
            <a:ln w="9525">
              <a:solidFill>
                <a:srgbClr val="000000"/>
              </a:solidFill>
              <a:miter lim="800000"/>
              <a:headEnd/>
              <a:tailEnd/>
            </a:ln>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1</a:t>
              </a:r>
            </a:p>
          </p:txBody>
        </p:sp>
        <p:sp>
          <p:nvSpPr>
            <p:cNvPr id="39968" name="直接连接符 131107">
              <a:extLst>
                <a:ext uri="{FF2B5EF4-FFF2-40B4-BE49-F238E27FC236}">
                  <a16:creationId xmlns:a16="http://schemas.microsoft.com/office/drawing/2014/main" id="{8D382C3A-ACBE-401E-AC34-EE628336AA30}"/>
                </a:ext>
              </a:extLst>
            </p:cNvPr>
            <p:cNvSpPr>
              <a:spLocks noChangeShapeType="1"/>
            </p:cNvSpPr>
            <p:nvPr/>
          </p:nvSpPr>
          <p:spPr bwMode="auto">
            <a:xfrm>
              <a:off x="1516" y="3618"/>
              <a:ext cx="5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9" name="直接连接符 131108">
              <a:extLst>
                <a:ext uri="{FF2B5EF4-FFF2-40B4-BE49-F238E27FC236}">
                  <a16:creationId xmlns:a16="http://schemas.microsoft.com/office/drawing/2014/main" id="{BBE1FF51-4972-4AFF-B8DB-CE4A5F22B5AC}"/>
                </a:ext>
              </a:extLst>
            </p:cNvPr>
            <p:cNvSpPr>
              <a:spLocks noChangeShapeType="1"/>
            </p:cNvSpPr>
            <p:nvPr/>
          </p:nvSpPr>
          <p:spPr bwMode="auto">
            <a:xfrm>
              <a:off x="1516" y="3729"/>
              <a:ext cx="561" cy="0"/>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70" name="椭圆 131109">
              <a:extLst>
                <a:ext uri="{FF2B5EF4-FFF2-40B4-BE49-F238E27FC236}">
                  <a16:creationId xmlns:a16="http://schemas.microsoft.com/office/drawing/2014/main" id="{89F49F57-5A65-43E4-8F83-C2B0E0DB0829}"/>
                </a:ext>
              </a:extLst>
            </p:cNvPr>
            <p:cNvSpPr>
              <a:spLocks noChangeArrowheads="1"/>
            </p:cNvSpPr>
            <p:nvPr/>
          </p:nvSpPr>
          <p:spPr bwMode="auto">
            <a:xfrm>
              <a:off x="2035" y="3394"/>
              <a:ext cx="520" cy="559"/>
            </a:xfrm>
            <a:prstGeom prst="ellipse">
              <a:avLst/>
            </a:prstGeom>
            <a:solidFill>
              <a:schemeClr val="accent1"/>
            </a:solidFill>
            <a:ln w="9525">
              <a:solidFill>
                <a:srgbClr val="000000"/>
              </a:solidFill>
              <a:round/>
              <a:headEnd/>
              <a:tailEnd/>
            </a:ln>
          </p:spPr>
          <p:txBody>
            <a:bodyPr/>
            <a:lstStyle/>
            <a:p>
              <a:endParaRPr lang="zh-CN" altLang="en-US" sz="2400">
                <a:solidFill>
                  <a:srgbClr val="CC0000"/>
                </a:solidFill>
                <a:ea typeface="Adobe 黑体 Std R" panose="020B0400000000000000" pitchFamily="34" charset="-122"/>
              </a:endParaRPr>
            </a:p>
          </p:txBody>
        </p:sp>
        <p:sp>
          <p:nvSpPr>
            <p:cNvPr id="39971" name="文本框 131110">
              <a:extLst>
                <a:ext uri="{FF2B5EF4-FFF2-40B4-BE49-F238E27FC236}">
                  <a16:creationId xmlns:a16="http://schemas.microsoft.com/office/drawing/2014/main" id="{5643B124-3632-4552-BBE5-8DFEA87AD323}"/>
                </a:ext>
              </a:extLst>
            </p:cNvPr>
            <p:cNvSpPr txBox="1">
              <a:spLocks noChangeArrowheads="1"/>
            </p:cNvSpPr>
            <p:nvPr/>
          </p:nvSpPr>
          <p:spPr bwMode="auto">
            <a:xfrm>
              <a:off x="2165" y="3506"/>
              <a:ext cx="260" cy="3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A</a:t>
              </a:r>
            </a:p>
          </p:txBody>
        </p:sp>
        <p:sp>
          <p:nvSpPr>
            <p:cNvPr id="39972" name="直接连接符 131111">
              <a:extLst>
                <a:ext uri="{FF2B5EF4-FFF2-40B4-BE49-F238E27FC236}">
                  <a16:creationId xmlns:a16="http://schemas.microsoft.com/office/drawing/2014/main" id="{A428DCD9-694E-4B4A-8AF8-D1F47797E5B4}"/>
                </a:ext>
              </a:extLst>
            </p:cNvPr>
            <p:cNvSpPr>
              <a:spLocks noChangeShapeType="1"/>
            </p:cNvSpPr>
            <p:nvPr/>
          </p:nvSpPr>
          <p:spPr bwMode="auto">
            <a:xfrm rot="-5400000">
              <a:off x="2070" y="3170"/>
              <a:ext cx="447"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3" name="直接连接符 131112">
              <a:extLst>
                <a:ext uri="{FF2B5EF4-FFF2-40B4-BE49-F238E27FC236}">
                  <a16:creationId xmlns:a16="http://schemas.microsoft.com/office/drawing/2014/main" id="{6ED0BE73-2EE8-4103-88C3-0AD7858455AA}"/>
                </a:ext>
              </a:extLst>
            </p:cNvPr>
            <p:cNvSpPr>
              <a:spLocks noChangeShapeType="1"/>
            </p:cNvSpPr>
            <p:nvPr/>
          </p:nvSpPr>
          <p:spPr bwMode="auto">
            <a:xfrm rot="-5400000">
              <a:off x="2071" y="2387"/>
              <a:ext cx="4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4" name="直接连接符 131113">
              <a:extLst>
                <a:ext uri="{FF2B5EF4-FFF2-40B4-BE49-F238E27FC236}">
                  <a16:creationId xmlns:a16="http://schemas.microsoft.com/office/drawing/2014/main" id="{2A19E87B-3F92-4C99-8005-EAA658D4B934}"/>
                </a:ext>
              </a:extLst>
            </p:cNvPr>
            <p:cNvSpPr>
              <a:spLocks noChangeShapeType="1"/>
            </p:cNvSpPr>
            <p:nvPr/>
          </p:nvSpPr>
          <p:spPr bwMode="auto">
            <a:xfrm rot="-5400000">
              <a:off x="1161" y="2274"/>
              <a:ext cx="447"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5" name="直接连接符 131114">
              <a:extLst>
                <a:ext uri="{FF2B5EF4-FFF2-40B4-BE49-F238E27FC236}">
                  <a16:creationId xmlns:a16="http://schemas.microsoft.com/office/drawing/2014/main" id="{D58A8746-030F-4F22-A961-BE7D379C03FF}"/>
                </a:ext>
              </a:extLst>
            </p:cNvPr>
            <p:cNvSpPr>
              <a:spLocks noChangeShapeType="1"/>
            </p:cNvSpPr>
            <p:nvPr/>
          </p:nvSpPr>
          <p:spPr bwMode="auto">
            <a:xfrm flipH="1">
              <a:off x="3465" y="1827"/>
              <a:ext cx="561"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76" name="直接连接符 131115">
              <a:extLst>
                <a:ext uri="{FF2B5EF4-FFF2-40B4-BE49-F238E27FC236}">
                  <a16:creationId xmlns:a16="http://schemas.microsoft.com/office/drawing/2014/main" id="{78C950A7-CEE4-43E6-86A5-31DFAD493C69}"/>
                </a:ext>
              </a:extLst>
            </p:cNvPr>
            <p:cNvSpPr>
              <a:spLocks noChangeShapeType="1"/>
            </p:cNvSpPr>
            <p:nvPr/>
          </p:nvSpPr>
          <p:spPr bwMode="auto">
            <a:xfrm rot="-5400000">
              <a:off x="2098" y="1408"/>
              <a:ext cx="391"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7" name="直接连接符 131116">
              <a:extLst>
                <a:ext uri="{FF2B5EF4-FFF2-40B4-BE49-F238E27FC236}">
                  <a16:creationId xmlns:a16="http://schemas.microsoft.com/office/drawing/2014/main" id="{347BD83B-D1FA-4AC6-A4C6-E3D77D371FDF}"/>
                </a:ext>
              </a:extLst>
            </p:cNvPr>
            <p:cNvSpPr>
              <a:spLocks noChangeShapeType="1"/>
            </p:cNvSpPr>
            <p:nvPr/>
          </p:nvSpPr>
          <p:spPr bwMode="auto">
            <a:xfrm rot="-5400000">
              <a:off x="4049" y="1463"/>
              <a:ext cx="39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8" name="直接连接符 131117">
              <a:extLst>
                <a:ext uri="{FF2B5EF4-FFF2-40B4-BE49-F238E27FC236}">
                  <a16:creationId xmlns:a16="http://schemas.microsoft.com/office/drawing/2014/main" id="{358C1CE4-3D29-4C06-A931-1ABECCC32FE7}"/>
                </a:ext>
              </a:extLst>
            </p:cNvPr>
            <p:cNvSpPr>
              <a:spLocks noChangeShapeType="1"/>
            </p:cNvSpPr>
            <p:nvPr/>
          </p:nvSpPr>
          <p:spPr bwMode="auto">
            <a:xfrm flipH="1">
              <a:off x="606" y="1492"/>
              <a:ext cx="40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直接连接符 131118">
              <a:extLst>
                <a:ext uri="{FF2B5EF4-FFF2-40B4-BE49-F238E27FC236}">
                  <a16:creationId xmlns:a16="http://schemas.microsoft.com/office/drawing/2014/main" id="{57B62553-4F17-4537-8A65-D4761669B8F9}"/>
                </a:ext>
              </a:extLst>
            </p:cNvPr>
            <p:cNvSpPr>
              <a:spLocks noChangeShapeType="1"/>
            </p:cNvSpPr>
            <p:nvPr/>
          </p:nvSpPr>
          <p:spPr bwMode="auto">
            <a:xfrm flipH="1">
              <a:off x="606" y="2386"/>
              <a:ext cx="40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0" name="直接连接符 131119">
              <a:extLst>
                <a:ext uri="{FF2B5EF4-FFF2-40B4-BE49-F238E27FC236}">
                  <a16:creationId xmlns:a16="http://schemas.microsoft.com/office/drawing/2014/main" id="{A8370C6C-311E-4C2F-9017-83277363AF9E}"/>
                </a:ext>
              </a:extLst>
            </p:cNvPr>
            <p:cNvSpPr>
              <a:spLocks noChangeShapeType="1"/>
            </p:cNvSpPr>
            <p:nvPr/>
          </p:nvSpPr>
          <p:spPr bwMode="auto">
            <a:xfrm flipH="1">
              <a:off x="606" y="3282"/>
              <a:ext cx="28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文本框 131120">
              <a:extLst>
                <a:ext uri="{FF2B5EF4-FFF2-40B4-BE49-F238E27FC236}">
                  <a16:creationId xmlns:a16="http://schemas.microsoft.com/office/drawing/2014/main" id="{A8333595-5A2B-451B-A397-4D5549AB3A28}"/>
                </a:ext>
              </a:extLst>
            </p:cNvPr>
            <p:cNvSpPr txBox="1">
              <a:spLocks noChangeArrowheads="1"/>
            </p:cNvSpPr>
            <p:nvPr/>
          </p:nvSpPr>
          <p:spPr bwMode="auto">
            <a:xfrm>
              <a:off x="476" y="709"/>
              <a:ext cx="454" cy="68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rgbClr val="CC0000"/>
                  </a:solidFill>
                  <a:latin typeface="Adobe 黑体 Std R" panose="020B0400000000000000" pitchFamily="34" charset="-122"/>
                  <a:ea typeface="Adobe 黑体 Std R" panose="020B0400000000000000" pitchFamily="34" charset="-122"/>
                </a:rPr>
                <a:t>安全</a:t>
              </a:r>
            </a:p>
            <a:p>
              <a:r>
                <a:rPr lang="zh-CN" altLang="en-US" sz="2000">
                  <a:solidFill>
                    <a:srgbClr val="CC0000"/>
                  </a:solidFill>
                  <a:latin typeface="Adobe 黑体 Std R" panose="020B0400000000000000" pitchFamily="34" charset="-122"/>
                  <a:ea typeface="Adobe 黑体 Std R" panose="020B0400000000000000" pitchFamily="34" charset="-122"/>
                </a:rPr>
                <a:t>等级</a:t>
              </a:r>
            </a:p>
            <a:p>
              <a:pPr algn="just"/>
              <a:r>
                <a:rPr lang="zh-CN" altLang="en-US" sz="2000">
                  <a:solidFill>
                    <a:srgbClr val="CC0000"/>
                  </a:solidFill>
                  <a:latin typeface="Adobe 黑体 Std R" panose="020B0400000000000000" pitchFamily="34" charset="-122"/>
                  <a:ea typeface="Adobe 黑体 Std R" panose="020B0400000000000000" pitchFamily="34" charset="-122"/>
                </a:rPr>
                <a:t>    </a:t>
              </a:r>
              <a:r>
                <a:rPr lang="en-US" altLang="zh-CN" sz="2000">
                  <a:solidFill>
                    <a:srgbClr val="CC0000"/>
                  </a:solidFill>
                  <a:latin typeface="Adobe 黑体 Std R" panose="020B0400000000000000" pitchFamily="34" charset="-122"/>
                  <a:ea typeface="Adobe 黑体 Std R" panose="020B0400000000000000" pitchFamily="34" charset="-122"/>
                </a:rPr>
                <a:t>4</a:t>
              </a:r>
            </a:p>
          </p:txBody>
        </p:sp>
        <p:sp>
          <p:nvSpPr>
            <p:cNvPr id="39982" name="文本框 131121">
              <a:extLst>
                <a:ext uri="{FF2B5EF4-FFF2-40B4-BE49-F238E27FC236}">
                  <a16:creationId xmlns:a16="http://schemas.microsoft.com/office/drawing/2014/main" id="{DA4CF0B3-A9E9-4168-AAD4-A383B9745031}"/>
                </a:ext>
              </a:extLst>
            </p:cNvPr>
            <p:cNvSpPr txBox="1">
              <a:spLocks noChangeArrowheads="1"/>
            </p:cNvSpPr>
            <p:nvPr/>
          </p:nvSpPr>
          <p:spPr bwMode="auto">
            <a:xfrm>
              <a:off x="606" y="1715"/>
              <a:ext cx="260" cy="3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3</a:t>
              </a:r>
            </a:p>
          </p:txBody>
        </p:sp>
        <p:sp>
          <p:nvSpPr>
            <p:cNvPr id="39983" name="文本框 131122">
              <a:extLst>
                <a:ext uri="{FF2B5EF4-FFF2-40B4-BE49-F238E27FC236}">
                  <a16:creationId xmlns:a16="http://schemas.microsoft.com/office/drawing/2014/main" id="{5BD369B3-F151-497B-8EF2-28B5859F4A5D}"/>
                </a:ext>
              </a:extLst>
            </p:cNvPr>
            <p:cNvSpPr txBox="1">
              <a:spLocks noChangeArrowheads="1"/>
            </p:cNvSpPr>
            <p:nvPr/>
          </p:nvSpPr>
          <p:spPr bwMode="auto">
            <a:xfrm>
              <a:off x="606" y="2611"/>
              <a:ext cx="260" cy="3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2</a:t>
              </a:r>
            </a:p>
          </p:txBody>
        </p:sp>
        <p:sp>
          <p:nvSpPr>
            <p:cNvPr id="39984" name="文本框 131123">
              <a:extLst>
                <a:ext uri="{FF2B5EF4-FFF2-40B4-BE49-F238E27FC236}">
                  <a16:creationId xmlns:a16="http://schemas.microsoft.com/office/drawing/2014/main" id="{205AC050-8B3E-4A8E-8EFD-44E123A4CAF8}"/>
                </a:ext>
              </a:extLst>
            </p:cNvPr>
            <p:cNvSpPr txBox="1">
              <a:spLocks noChangeArrowheads="1"/>
            </p:cNvSpPr>
            <p:nvPr/>
          </p:nvSpPr>
          <p:spPr bwMode="auto">
            <a:xfrm>
              <a:off x="606" y="3394"/>
              <a:ext cx="260" cy="33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CC0000"/>
                  </a:solidFill>
                  <a:latin typeface="Adobe 黑体 Std R" panose="020B0400000000000000" pitchFamily="34" charset="-122"/>
                  <a:ea typeface="Adobe 黑体 Std R" panose="020B0400000000000000" pitchFamily="34" charset="-122"/>
                </a:rPr>
                <a:t>1</a:t>
              </a:r>
            </a:p>
          </p:txBody>
        </p:sp>
        <p:sp>
          <p:nvSpPr>
            <p:cNvPr id="39985" name="直接连接符 131124">
              <a:extLst>
                <a:ext uri="{FF2B5EF4-FFF2-40B4-BE49-F238E27FC236}">
                  <a16:creationId xmlns:a16="http://schemas.microsoft.com/office/drawing/2014/main" id="{019B1F05-9945-418A-B74F-96A0FC5DEB69}"/>
                </a:ext>
              </a:extLst>
            </p:cNvPr>
            <p:cNvSpPr>
              <a:spLocks noChangeShapeType="1"/>
            </p:cNvSpPr>
            <p:nvPr/>
          </p:nvSpPr>
          <p:spPr bwMode="auto">
            <a:xfrm flipH="1">
              <a:off x="606" y="4065"/>
              <a:ext cx="28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6" name="直接连接符 131125">
              <a:extLst>
                <a:ext uri="{FF2B5EF4-FFF2-40B4-BE49-F238E27FC236}">
                  <a16:creationId xmlns:a16="http://schemas.microsoft.com/office/drawing/2014/main" id="{F2B0D752-F189-444E-93C9-4042E8C33071}"/>
                </a:ext>
              </a:extLst>
            </p:cNvPr>
            <p:cNvSpPr>
              <a:spLocks noChangeShapeType="1"/>
            </p:cNvSpPr>
            <p:nvPr/>
          </p:nvSpPr>
          <p:spPr bwMode="auto">
            <a:xfrm flipH="1">
              <a:off x="606" y="709"/>
              <a:ext cx="40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直接连接符 131126">
              <a:extLst>
                <a:ext uri="{FF2B5EF4-FFF2-40B4-BE49-F238E27FC236}">
                  <a16:creationId xmlns:a16="http://schemas.microsoft.com/office/drawing/2014/main" id="{324BA646-DB8B-4D02-A0B2-B1856426EAEF}"/>
                </a:ext>
              </a:extLst>
            </p:cNvPr>
            <p:cNvSpPr>
              <a:spLocks noChangeShapeType="1"/>
            </p:cNvSpPr>
            <p:nvPr/>
          </p:nvSpPr>
          <p:spPr bwMode="auto">
            <a:xfrm>
              <a:off x="2555" y="3618"/>
              <a:ext cx="6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直接连接符 131127">
              <a:extLst>
                <a:ext uri="{FF2B5EF4-FFF2-40B4-BE49-F238E27FC236}">
                  <a16:creationId xmlns:a16="http://schemas.microsoft.com/office/drawing/2014/main" id="{FA80E67B-D174-4976-9746-09EF8CF94C4A}"/>
                </a:ext>
              </a:extLst>
            </p:cNvPr>
            <p:cNvSpPr>
              <a:spLocks noChangeShapeType="1"/>
            </p:cNvSpPr>
            <p:nvPr/>
          </p:nvSpPr>
          <p:spPr bwMode="auto">
            <a:xfrm flipV="1">
              <a:off x="3205" y="2051"/>
              <a:ext cx="0" cy="156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9" name="直接连接符 131128">
              <a:extLst>
                <a:ext uri="{FF2B5EF4-FFF2-40B4-BE49-F238E27FC236}">
                  <a16:creationId xmlns:a16="http://schemas.microsoft.com/office/drawing/2014/main" id="{9920FA43-EAC2-4798-875B-3D1F74D73D08}"/>
                </a:ext>
              </a:extLst>
            </p:cNvPr>
            <p:cNvSpPr>
              <a:spLocks noChangeShapeType="1"/>
            </p:cNvSpPr>
            <p:nvPr/>
          </p:nvSpPr>
          <p:spPr bwMode="auto">
            <a:xfrm>
              <a:off x="996" y="709"/>
              <a:ext cx="0" cy="33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文本框 131130">
              <a:extLst>
                <a:ext uri="{FF2B5EF4-FFF2-40B4-BE49-F238E27FC236}">
                  <a16:creationId xmlns:a16="http://schemas.microsoft.com/office/drawing/2014/main" id="{583B7C51-8485-4FD2-AF6C-3F437AD45D94}"/>
                </a:ext>
              </a:extLst>
            </p:cNvPr>
            <p:cNvSpPr txBox="1">
              <a:spLocks noChangeArrowheads="1"/>
            </p:cNvSpPr>
            <p:nvPr/>
          </p:nvSpPr>
          <p:spPr bwMode="auto">
            <a:xfrm>
              <a:off x="4375" y="3506"/>
              <a:ext cx="319" cy="24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CC0000"/>
                  </a:solidFill>
                  <a:latin typeface="Adobe 黑体 Std R" panose="020B0400000000000000" pitchFamily="34" charset="-122"/>
                  <a:ea typeface="Adobe 黑体 Std R" panose="020B0400000000000000" pitchFamily="34" charset="-122"/>
                </a:rPr>
                <a:t>写</a:t>
              </a:r>
            </a:p>
          </p:txBody>
        </p:sp>
        <p:sp>
          <p:nvSpPr>
            <p:cNvPr id="39991" name="文本框 131131">
              <a:extLst>
                <a:ext uri="{FF2B5EF4-FFF2-40B4-BE49-F238E27FC236}">
                  <a16:creationId xmlns:a16="http://schemas.microsoft.com/office/drawing/2014/main" id="{2D2CF109-0D12-45E0-8BE6-522A2F160F1A}"/>
                </a:ext>
              </a:extLst>
            </p:cNvPr>
            <p:cNvSpPr txBox="1">
              <a:spLocks noChangeArrowheads="1"/>
            </p:cNvSpPr>
            <p:nvPr/>
          </p:nvSpPr>
          <p:spPr bwMode="auto">
            <a:xfrm>
              <a:off x="4375" y="2835"/>
              <a:ext cx="319" cy="27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CC0000"/>
                  </a:solidFill>
                  <a:latin typeface="Adobe 黑体 Std R" panose="020B0400000000000000" pitchFamily="34" charset="-122"/>
                  <a:ea typeface="Adobe 黑体 Std R" panose="020B0400000000000000" pitchFamily="34" charset="-122"/>
                </a:rPr>
                <a:t>读</a:t>
              </a:r>
            </a:p>
          </p:txBody>
        </p:sp>
        <p:sp>
          <p:nvSpPr>
            <p:cNvPr id="39992" name="椭圆 131132">
              <a:extLst>
                <a:ext uri="{FF2B5EF4-FFF2-40B4-BE49-F238E27FC236}">
                  <a16:creationId xmlns:a16="http://schemas.microsoft.com/office/drawing/2014/main" id="{B87A47E4-3D3B-4118-BEFB-6F4824C9CF15}"/>
                </a:ext>
              </a:extLst>
            </p:cNvPr>
            <p:cNvSpPr>
              <a:spLocks noChangeArrowheads="1"/>
            </p:cNvSpPr>
            <p:nvPr/>
          </p:nvSpPr>
          <p:spPr bwMode="auto">
            <a:xfrm>
              <a:off x="3725" y="2835"/>
              <a:ext cx="520" cy="559"/>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93" name="文本框 131134">
              <a:extLst>
                <a:ext uri="{FF2B5EF4-FFF2-40B4-BE49-F238E27FC236}">
                  <a16:creationId xmlns:a16="http://schemas.microsoft.com/office/drawing/2014/main" id="{C2B007C0-1CE9-47DA-8776-93B6B0552F50}"/>
                </a:ext>
              </a:extLst>
            </p:cNvPr>
            <p:cNvSpPr txBox="1">
              <a:spLocks noChangeArrowheads="1"/>
            </p:cNvSpPr>
            <p:nvPr/>
          </p:nvSpPr>
          <p:spPr bwMode="auto">
            <a:xfrm>
              <a:off x="4764" y="2947"/>
              <a:ext cx="390" cy="335"/>
            </a:xfrm>
            <a:prstGeom prst="rect">
              <a:avLst/>
            </a:prstGeom>
            <a:solidFill>
              <a:srgbClr val="99CC00"/>
            </a:solidFill>
            <a:ln w="9525">
              <a:solidFill>
                <a:srgbClr val="000000"/>
              </a:solidFill>
              <a:miter lim="800000"/>
              <a:headEnd/>
              <a:tailEnd/>
            </a:ln>
          </p:spPr>
          <p:txBody>
            <a:bodyPr/>
            <a:lstStyle/>
            <a:p>
              <a:endParaRPr lang="zh-CN" altLang="en-US" sz="2000">
                <a:solidFill>
                  <a:srgbClr val="CC0000"/>
                </a:solidFill>
                <a:latin typeface="Adobe 黑体 Std R" panose="020B0400000000000000" pitchFamily="34" charset="-122"/>
                <a:ea typeface="Adobe 黑体 Std R" panose="020B0400000000000000" pitchFamily="34" charset="-122"/>
              </a:endParaRPr>
            </a:p>
          </p:txBody>
        </p:sp>
        <p:sp>
          <p:nvSpPr>
            <p:cNvPr id="39994" name="直接连接符 131135">
              <a:extLst>
                <a:ext uri="{FF2B5EF4-FFF2-40B4-BE49-F238E27FC236}">
                  <a16:creationId xmlns:a16="http://schemas.microsoft.com/office/drawing/2014/main" id="{D6091E9E-F067-4E9D-870E-ECC54C5AB87D}"/>
                </a:ext>
              </a:extLst>
            </p:cNvPr>
            <p:cNvSpPr>
              <a:spLocks noChangeShapeType="1"/>
            </p:cNvSpPr>
            <p:nvPr/>
          </p:nvSpPr>
          <p:spPr bwMode="auto">
            <a:xfrm>
              <a:off x="4245" y="3170"/>
              <a:ext cx="561"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95" name="椭圆 131136">
              <a:extLst>
                <a:ext uri="{FF2B5EF4-FFF2-40B4-BE49-F238E27FC236}">
                  <a16:creationId xmlns:a16="http://schemas.microsoft.com/office/drawing/2014/main" id="{4AFBEF81-51B7-477B-9EB8-445C59757E70}"/>
                </a:ext>
              </a:extLst>
            </p:cNvPr>
            <p:cNvSpPr>
              <a:spLocks noChangeArrowheads="1"/>
            </p:cNvSpPr>
            <p:nvPr/>
          </p:nvSpPr>
          <p:spPr bwMode="auto">
            <a:xfrm>
              <a:off x="3725" y="3506"/>
              <a:ext cx="520" cy="559"/>
            </a:xfrm>
            <a:prstGeom prst="ellipse">
              <a:avLst/>
            </a:prstGeom>
            <a:solidFill>
              <a:schemeClr val="accent1"/>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39996" name="文本框 131138">
              <a:extLst>
                <a:ext uri="{FF2B5EF4-FFF2-40B4-BE49-F238E27FC236}">
                  <a16:creationId xmlns:a16="http://schemas.microsoft.com/office/drawing/2014/main" id="{59B98A43-0A45-499D-8BB3-3946BA825FD6}"/>
                </a:ext>
              </a:extLst>
            </p:cNvPr>
            <p:cNvSpPr txBox="1">
              <a:spLocks noChangeArrowheads="1"/>
            </p:cNvSpPr>
            <p:nvPr/>
          </p:nvSpPr>
          <p:spPr bwMode="auto">
            <a:xfrm>
              <a:off x="4764" y="3618"/>
              <a:ext cx="390" cy="335"/>
            </a:xfrm>
            <a:prstGeom prst="rect">
              <a:avLst/>
            </a:prstGeom>
            <a:solidFill>
              <a:srgbClr val="99CC00"/>
            </a:solidFill>
            <a:ln w="9525">
              <a:solidFill>
                <a:srgbClr val="000000"/>
              </a:solidFill>
              <a:miter lim="800000"/>
              <a:headEnd/>
              <a:tailEnd/>
            </a:ln>
          </p:spPr>
          <p:txBody>
            <a:bodyPr/>
            <a:lstStyle/>
            <a:p>
              <a:endParaRPr lang="zh-CN" altLang="en-US" sz="2000">
                <a:solidFill>
                  <a:srgbClr val="CC0000"/>
                </a:solidFill>
                <a:latin typeface="Adobe 黑体 Std R" panose="020B0400000000000000" pitchFamily="34" charset="-122"/>
                <a:ea typeface="Adobe 黑体 Std R" panose="020B0400000000000000" pitchFamily="34" charset="-122"/>
              </a:endParaRPr>
            </a:p>
          </p:txBody>
        </p:sp>
        <p:sp>
          <p:nvSpPr>
            <p:cNvPr id="39997" name="直接连接符 131139">
              <a:extLst>
                <a:ext uri="{FF2B5EF4-FFF2-40B4-BE49-F238E27FC236}">
                  <a16:creationId xmlns:a16="http://schemas.microsoft.com/office/drawing/2014/main" id="{C091619B-058C-44B5-A6DF-DAA4F02B44D3}"/>
                </a:ext>
              </a:extLst>
            </p:cNvPr>
            <p:cNvSpPr>
              <a:spLocks noChangeShapeType="1"/>
            </p:cNvSpPr>
            <p:nvPr/>
          </p:nvSpPr>
          <p:spPr bwMode="auto">
            <a:xfrm>
              <a:off x="4245" y="3841"/>
              <a:ext cx="561" cy="0"/>
            </a:xfrm>
            <a:prstGeom prst="line">
              <a:avLst/>
            </a:prstGeom>
            <a:noFill/>
            <a:ln w="127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98" name="文本框 131140">
              <a:extLst>
                <a:ext uri="{FF2B5EF4-FFF2-40B4-BE49-F238E27FC236}">
                  <a16:creationId xmlns:a16="http://schemas.microsoft.com/office/drawing/2014/main" id="{12E99088-17B1-4709-B697-10943DAC8A2B}"/>
                </a:ext>
              </a:extLst>
            </p:cNvPr>
            <p:cNvSpPr txBox="1">
              <a:spLocks noChangeArrowheads="1"/>
            </p:cNvSpPr>
            <p:nvPr/>
          </p:nvSpPr>
          <p:spPr bwMode="auto">
            <a:xfrm>
              <a:off x="3725" y="2498"/>
              <a:ext cx="470" cy="2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CC0000"/>
                  </a:solidFill>
                  <a:latin typeface="Adobe 黑体 Std R" panose="020B0400000000000000" pitchFamily="34" charset="-122"/>
                  <a:ea typeface="Adobe 黑体 Std R" panose="020B0400000000000000" pitchFamily="34" charset="-122"/>
                </a:rPr>
                <a:t>主体</a:t>
              </a:r>
            </a:p>
          </p:txBody>
        </p:sp>
        <p:sp>
          <p:nvSpPr>
            <p:cNvPr id="39999" name="文本框 131141">
              <a:extLst>
                <a:ext uri="{FF2B5EF4-FFF2-40B4-BE49-F238E27FC236}">
                  <a16:creationId xmlns:a16="http://schemas.microsoft.com/office/drawing/2014/main" id="{94EB77F1-A83E-42BF-BC55-A8912E29D95A}"/>
                </a:ext>
              </a:extLst>
            </p:cNvPr>
            <p:cNvSpPr txBox="1">
              <a:spLocks noChangeArrowheads="1"/>
            </p:cNvSpPr>
            <p:nvPr/>
          </p:nvSpPr>
          <p:spPr bwMode="auto">
            <a:xfrm>
              <a:off x="4764" y="2498"/>
              <a:ext cx="475" cy="2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CC0000"/>
                  </a:solidFill>
                  <a:latin typeface="Adobe 黑体 Std R" panose="020B0400000000000000" pitchFamily="34" charset="-122"/>
                  <a:ea typeface="Adobe 黑体 Std R" panose="020B0400000000000000" pitchFamily="34" charset="-122"/>
                </a:rPr>
                <a:t>客体</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32097">
            <a:extLst>
              <a:ext uri="{FF2B5EF4-FFF2-40B4-BE49-F238E27FC236}">
                <a16:creationId xmlns:a16="http://schemas.microsoft.com/office/drawing/2014/main" id="{80472098-EA4C-4A98-9A0F-72259A4158D8}"/>
              </a:ext>
            </a:extLst>
          </p:cNvPr>
          <p:cNvSpPr>
            <a:spLocks noGrp="1" noChangeArrowheads="1"/>
          </p:cNvSpPr>
          <p:nvPr>
            <p:ph type="title"/>
          </p:nvPr>
        </p:nvSpPr>
        <p:spPr>
          <a:xfrm>
            <a:off x="685800" y="269875"/>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7.4 </a:t>
            </a:r>
            <a:r>
              <a:rPr lang="zh-CN" altLang="en-US" sz="4800">
                <a:solidFill>
                  <a:schemeClr val="accent2"/>
                </a:solidFill>
                <a:latin typeface="Adobe 黑体 Std R" panose="020B0400000000000000" pitchFamily="34" charset="-122"/>
                <a:ea typeface="Adobe 黑体 Std R" panose="020B0400000000000000" pitchFamily="34" charset="-122"/>
              </a:rPr>
              <a:t>安全机制</a:t>
            </a:r>
          </a:p>
        </p:txBody>
      </p:sp>
      <p:sp>
        <p:nvSpPr>
          <p:cNvPr id="40962" name="文本占位符 132098">
            <a:extLst>
              <a:ext uri="{FF2B5EF4-FFF2-40B4-BE49-F238E27FC236}">
                <a16:creationId xmlns:a16="http://schemas.microsoft.com/office/drawing/2014/main" id="{354D315B-ADA9-4CC6-B3DD-7161F643D178}"/>
              </a:ext>
            </a:extLst>
          </p:cNvPr>
          <p:cNvSpPr>
            <a:spLocks noGrp="1" noChangeArrowheads="1"/>
          </p:cNvSpPr>
          <p:nvPr>
            <p:ph type="body" idx="1"/>
          </p:nvPr>
        </p:nvSpPr>
        <p:spPr>
          <a:xfrm>
            <a:off x="1120775" y="1268413"/>
            <a:ext cx="7772400" cy="5399087"/>
          </a:xfrm>
        </p:spPr>
        <p:txBody>
          <a:bodyPr/>
          <a:lstStyle/>
          <a:p>
            <a:pPr>
              <a:buFontTx/>
              <a:buNone/>
            </a:pPr>
            <a:r>
              <a:rPr lang="en-US" altLang="zh-CN" sz="4000">
                <a:latin typeface="Adobe 黑体 Std R" panose="020B0400000000000000" pitchFamily="34" charset="-122"/>
                <a:ea typeface="Adobe 黑体 Std R" panose="020B0400000000000000" pitchFamily="34" charset="-122"/>
              </a:rPr>
              <a:t>7.4.1 </a:t>
            </a:r>
            <a:r>
              <a:rPr lang="zh-CN" altLang="en-US" sz="4000">
                <a:latin typeface="Adobe 黑体 Std R" panose="020B0400000000000000" pitchFamily="34" charset="-122"/>
                <a:ea typeface="Adobe 黑体 Std R" panose="020B0400000000000000" pitchFamily="34" charset="-122"/>
              </a:rPr>
              <a:t>硬件安全机制</a:t>
            </a:r>
          </a:p>
          <a:p>
            <a:pPr>
              <a:buFontTx/>
              <a:buNone/>
            </a:pPr>
            <a:r>
              <a:rPr lang="en-US" altLang="zh-CN" sz="4000">
                <a:latin typeface="Adobe 黑体 Std R" panose="020B0400000000000000" pitchFamily="34" charset="-122"/>
                <a:ea typeface="Adobe 黑体 Std R" panose="020B0400000000000000" pitchFamily="34" charset="-122"/>
              </a:rPr>
              <a:t>7.4.2 </a:t>
            </a:r>
            <a:r>
              <a:rPr lang="zh-CN" altLang="en-US" sz="4000">
                <a:latin typeface="Adobe 黑体 Std R" panose="020B0400000000000000" pitchFamily="34" charset="-122"/>
                <a:ea typeface="Adobe 黑体 Std R" panose="020B0400000000000000" pitchFamily="34" charset="-122"/>
              </a:rPr>
              <a:t>认证机制</a:t>
            </a:r>
          </a:p>
          <a:p>
            <a:pPr>
              <a:buFontTx/>
              <a:buNone/>
            </a:pPr>
            <a:r>
              <a:rPr lang="en-US" altLang="zh-CN" sz="4000">
                <a:latin typeface="Adobe 黑体 Std R" panose="020B0400000000000000" pitchFamily="34" charset="-122"/>
                <a:ea typeface="Adobe 黑体 Std R" panose="020B0400000000000000" pitchFamily="34" charset="-122"/>
              </a:rPr>
              <a:t>7.4.3 </a:t>
            </a:r>
            <a:r>
              <a:rPr lang="zh-CN" altLang="en-US" sz="4000">
                <a:latin typeface="Adobe 黑体 Std R" panose="020B0400000000000000" pitchFamily="34" charset="-122"/>
                <a:ea typeface="Adobe 黑体 Std R" panose="020B0400000000000000" pitchFamily="34" charset="-122"/>
              </a:rPr>
              <a:t>授权机制</a:t>
            </a:r>
          </a:p>
          <a:p>
            <a:pPr>
              <a:buFontTx/>
              <a:buNone/>
            </a:pPr>
            <a:r>
              <a:rPr lang="en-US" altLang="zh-CN" sz="4000">
                <a:latin typeface="Adobe 黑体 Std R" panose="020B0400000000000000" pitchFamily="34" charset="-122"/>
                <a:ea typeface="Adobe 黑体 Std R" panose="020B0400000000000000" pitchFamily="34" charset="-122"/>
              </a:rPr>
              <a:t>7.4.4 </a:t>
            </a:r>
            <a:r>
              <a:rPr lang="zh-CN" altLang="en-US" sz="4000">
                <a:latin typeface="Adobe 黑体 Std R" panose="020B0400000000000000" pitchFamily="34" charset="-122"/>
                <a:ea typeface="Adobe 黑体 Std R" panose="020B0400000000000000" pitchFamily="34" charset="-122"/>
              </a:rPr>
              <a:t>加密机制</a:t>
            </a:r>
          </a:p>
          <a:p>
            <a:pPr>
              <a:buFontTx/>
              <a:buNone/>
            </a:pPr>
            <a:r>
              <a:rPr lang="en-US" altLang="zh-CN" sz="4000">
                <a:latin typeface="Adobe 黑体 Std R" panose="020B0400000000000000" pitchFamily="34" charset="-122"/>
                <a:ea typeface="Adobe 黑体 Std R" panose="020B0400000000000000" pitchFamily="34" charset="-122"/>
              </a:rPr>
              <a:t>7.4.5 </a:t>
            </a:r>
            <a:r>
              <a:rPr lang="zh-CN" altLang="en-US" sz="4000">
                <a:latin typeface="Adobe 黑体 Std R" panose="020B0400000000000000" pitchFamily="34" charset="-122"/>
                <a:ea typeface="Adobe 黑体 Std R" panose="020B0400000000000000" pitchFamily="34" charset="-122"/>
              </a:rPr>
              <a:t>审计机制</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33121">
            <a:extLst>
              <a:ext uri="{FF2B5EF4-FFF2-40B4-BE49-F238E27FC236}">
                <a16:creationId xmlns:a16="http://schemas.microsoft.com/office/drawing/2014/main" id="{E072B54C-A7D7-44B9-BBDE-3BDA34787C8B}"/>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7.4.1 </a:t>
            </a:r>
            <a:r>
              <a:rPr lang="zh-CN" altLang="en-US" sz="4800">
                <a:solidFill>
                  <a:schemeClr val="accent2"/>
                </a:solidFill>
                <a:latin typeface="Adobe 黑体 Std R" panose="020B0400000000000000" pitchFamily="34" charset="-122"/>
                <a:ea typeface="Adobe 黑体 Std R" panose="020B0400000000000000" pitchFamily="34" charset="-122"/>
              </a:rPr>
              <a:t>硬件安全机制</a:t>
            </a:r>
          </a:p>
        </p:txBody>
      </p:sp>
      <p:sp>
        <p:nvSpPr>
          <p:cNvPr id="41986" name="文本占位符 133122">
            <a:extLst>
              <a:ext uri="{FF2B5EF4-FFF2-40B4-BE49-F238E27FC236}">
                <a16:creationId xmlns:a16="http://schemas.microsoft.com/office/drawing/2014/main" id="{69D60784-A247-46A7-A0B6-5934C1DA954D}"/>
              </a:ext>
            </a:extLst>
          </p:cNvPr>
          <p:cNvSpPr>
            <a:spLocks noGrp="1" noChangeArrowheads="1"/>
          </p:cNvSpPr>
          <p:nvPr>
            <p:ph type="body" idx="1"/>
          </p:nvPr>
        </p:nvSpPr>
        <p:spPr>
          <a:xfrm>
            <a:off x="685800" y="1268413"/>
            <a:ext cx="7772400" cy="5256212"/>
          </a:xfrm>
        </p:spPr>
        <p:txBody>
          <a:bodyPr/>
          <a:lstStyle/>
          <a:p>
            <a:pPr>
              <a:buFontTx/>
              <a:buNone/>
            </a:pPr>
            <a:r>
              <a:rPr lang="en-US" altLang="zh-CN"/>
              <a:t>    </a:t>
            </a:r>
            <a:r>
              <a:rPr lang="en-US" altLang="zh-CN" sz="4000">
                <a:latin typeface="Adobe 黑体 Std R" panose="020B0400000000000000" pitchFamily="34" charset="-122"/>
                <a:ea typeface="Adobe 黑体 Std R" panose="020B0400000000000000" pitchFamily="34" charset="-122"/>
              </a:rPr>
              <a:t>1 </a:t>
            </a:r>
            <a:r>
              <a:rPr lang="zh-CN" altLang="en-US" sz="4000">
                <a:latin typeface="Adobe 黑体 Std R" panose="020B0400000000000000" pitchFamily="34" charset="-122"/>
                <a:ea typeface="Adobe 黑体 Std R" panose="020B0400000000000000" pitchFamily="34" charset="-122"/>
              </a:rPr>
              <a:t>主存保护</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1)</a:t>
            </a:r>
            <a:r>
              <a:rPr lang="zh-CN" altLang="en-US" sz="4000">
                <a:latin typeface="Adobe 黑体 Std R" panose="020B0400000000000000" pitchFamily="34" charset="-122"/>
                <a:ea typeface="Adobe 黑体 Std R" panose="020B0400000000000000" pitchFamily="34" charset="-122"/>
              </a:rPr>
              <a:t>不支持虚拟主存的系统</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(1)</a:t>
            </a:r>
            <a:r>
              <a:rPr lang="zh-CN" altLang="en-US" sz="4000">
                <a:latin typeface="Adobe 黑体 Std R" panose="020B0400000000000000" pitchFamily="34" charset="-122"/>
                <a:ea typeface="Adobe 黑体 Std R" panose="020B0400000000000000" pitchFamily="34" charset="-122"/>
              </a:rPr>
              <a:t>下界和上界寄存器法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基址和限长寄存器法</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(3)</a:t>
            </a:r>
            <a:r>
              <a:rPr lang="zh-CN" altLang="en-US" sz="4000">
                <a:latin typeface="Adobe 黑体 Std R" panose="020B0400000000000000" pitchFamily="34" charset="-122"/>
                <a:ea typeface="Adobe 黑体 Std R" panose="020B0400000000000000" pitchFamily="34" charset="-122"/>
              </a:rPr>
              <a:t>主存块的锁与进程的钥匙配对法</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34145">
            <a:extLst>
              <a:ext uri="{FF2B5EF4-FFF2-40B4-BE49-F238E27FC236}">
                <a16:creationId xmlns:a16="http://schemas.microsoft.com/office/drawing/2014/main" id="{B7E8125A-3EAC-460C-83A2-2C0B9895ABE7}"/>
              </a:ext>
            </a:extLst>
          </p:cNvPr>
          <p:cNvSpPr>
            <a:spLocks noGrp="1" noChangeArrowheads="1"/>
          </p:cNvSpPr>
          <p:nvPr>
            <p:ph type="title"/>
          </p:nvPr>
        </p:nvSpPr>
        <p:spPr>
          <a:xfrm>
            <a:off x="685800" y="333375"/>
            <a:ext cx="7772400" cy="1143000"/>
          </a:xfrm>
        </p:spPr>
        <p:txBody>
          <a:bodyPr/>
          <a:lstStyle/>
          <a:p>
            <a:r>
              <a:rPr lang="zh-CN" altLang="en-US" sz="4800">
                <a:solidFill>
                  <a:schemeClr val="accent2"/>
                </a:solidFill>
                <a:ea typeface="Adobe 黑体 Std R" panose="020B0400000000000000" pitchFamily="34" charset="-122"/>
              </a:rPr>
              <a:t>钥匙和主存锁</a:t>
            </a:r>
          </a:p>
        </p:txBody>
      </p:sp>
      <p:grpSp>
        <p:nvGrpSpPr>
          <p:cNvPr id="43010" name="组合 134176">
            <a:extLst>
              <a:ext uri="{FF2B5EF4-FFF2-40B4-BE49-F238E27FC236}">
                <a16:creationId xmlns:a16="http://schemas.microsoft.com/office/drawing/2014/main" id="{A67CCF04-FC27-4C52-9129-A90D105FFB55}"/>
              </a:ext>
            </a:extLst>
          </p:cNvPr>
          <p:cNvGrpSpPr>
            <a:grpSpLocks/>
          </p:cNvGrpSpPr>
          <p:nvPr/>
        </p:nvGrpSpPr>
        <p:grpSpPr bwMode="auto">
          <a:xfrm>
            <a:off x="900113" y="1412875"/>
            <a:ext cx="7559675" cy="4752975"/>
            <a:chOff x="567" y="890"/>
            <a:chExt cx="4762" cy="2994"/>
          </a:xfrm>
        </p:grpSpPr>
        <p:sp>
          <p:nvSpPr>
            <p:cNvPr id="43011" name="直接连接符 134148">
              <a:extLst>
                <a:ext uri="{FF2B5EF4-FFF2-40B4-BE49-F238E27FC236}">
                  <a16:creationId xmlns:a16="http://schemas.microsoft.com/office/drawing/2014/main" id="{FF2E20E7-CFE7-492B-B500-51CE9A227749}"/>
                </a:ext>
              </a:extLst>
            </p:cNvPr>
            <p:cNvSpPr>
              <a:spLocks noChangeShapeType="1"/>
            </p:cNvSpPr>
            <p:nvPr/>
          </p:nvSpPr>
          <p:spPr bwMode="auto">
            <a:xfrm>
              <a:off x="4149" y="890"/>
              <a:ext cx="0" cy="29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 name="直接连接符 134149">
              <a:extLst>
                <a:ext uri="{FF2B5EF4-FFF2-40B4-BE49-F238E27FC236}">
                  <a16:creationId xmlns:a16="http://schemas.microsoft.com/office/drawing/2014/main" id="{933DD9AB-B543-4A53-9429-9F3E30E90B81}"/>
                </a:ext>
              </a:extLst>
            </p:cNvPr>
            <p:cNvSpPr>
              <a:spLocks noChangeShapeType="1"/>
            </p:cNvSpPr>
            <p:nvPr/>
          </p:nvSpPr>
          <p:spPr bwMode="auto">
            <a:xfrm>
              <a:off x="5329" y="890"/>
              <a:ext cx="0" cy="29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 name="直接连接符 134150">
              <a:extLst>
                <a:ext uri="{FF2B5EF4-FFF2-40B4-BE49-F238E27FC236}">
                  <a16:creationId xmlns:a16="http://schemas.microsoft.com/office/drawing/2014/main" id="{AED5D34E-1D77-4663-B5AD-994FD58C167C}"/>
                </a:ext>
              </a:extLst>
            </p:cNvPr>
            <p:cNvSpPr>
              <a:spLocks noChangeShapeType="1"/>
            </p:cNvSpPr>
            <p:nvPr/>
          </p:nvSpPr>
          <p:spPr bwMode="auto">
            <a:xfrm>
              <a:off x="4149" y="1205"/>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 name="矩形 134151">
              <a:extLst>
                <a:ext uri="{FF2B5EF4-FFF2-40B4-BE49-F238E27FC236}">
                  <a16:creationId xmlns:a16="http://schemas.microsoft.com/office/drawing/2014/main" id="{B3B83F0D-2D6B-491E-AD81-46A2F70071F4}"/>
                </a:ext>
              </a:extLst>
            </p:cNvPr>
            <p:cNvSpPr>
              <a:spLocks noChangeArrowheads="1"/>
            </p:cNvSpPr>
            <p:nvPr/>
          </p:nvSpPr>
          <p:spPr bwMode="auto">
            <a:xfrm>
              <a:off x="4149" y="893"/>
              <a:ext cx="681" cy="2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000">
                  <a:solidFill>
                    <a:schemeClr val="accent2"/>
                  </a:solidFill>
                  <a:latin typeface="Adobe 黑体 Std R" panose="020B0400000000000000" pitchFamily="34" charset="-122"/>
                  <a:ea typeface="Adobe 黑体 Std R" panose="020B0400000000000000" pitchFamily="34" charset="-122"/>
                </a:rPr>
                <a:t>主存锁</a:t>
              </a:r>
            </a:p>
          </p:txBody>
        </p:sp>
        <p:sp>
          <p:nvSpPr>
            <p:cNvPr id="43015" name="直接连接符 134152">
              <a:extLst>
                <a:ext uri="{FF2B5EF4-FFF2-40B4-BE49-F238E27FC236}">
                  <a16:creationId xmlns:a16="http://schemas.microsoft.com/office/drawing/2014/main" id="{64785B20-581B-4B87-B833-2F95EF8EA231}"/>
                </a:ext>
              </a:extLst>
            </p:cNvPr>
            <p:cNvSpPr>
              <a:spLocks noChangeShapeType="1"/>
            </p:cNvSpPr>
            <p:nvPr/>
          </p:nvSpPr>
          <p:spPr bwMode="auto">
            <a:xfrm>
              <a:off x="4149" y="1642"/>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直接连接符 134153">
              <a:extLst>
                <a:ext uri="{FF2B5EF4-FFF2-40B4-BE49-F238E27FC236}">
                  <a16:creationId xmlns:a16="http://schemas.microsoft.com/office/drawing/2014/main" id="{CC668505-68C1-422B-BC45-159224189B6A}"/>
                </a:ext>
              </a:extLst>
            </p:cNvPr>
            <p:cNvSpPr>
              <a:spLocks noChangeShapeType="1"/>
            </p:cNvSpPr>
            <p:nvPr/>
          </p:nvSpPr>
          <p:spPr bwMode="auto">
            <a:xfrm flipV="1">
              <a:off x="2616" y="1205"/>
              <a:ext cx="1533" cy="15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直接连接符 134154">
              <a:extLst>
                <a:ext uri="{FF2B5EF4-FFF2-40B4-BE49-F238E27FC236}">
                  <a16:creationId xmlns:a16="http://schemas.microsoft.com/office/drawing/2014/main" id="{78C90DAD-2D41-4FE6-9B75-25D5CBE4E04F}"/>
                </a:ext>
              </a:extLst>
            </p:cNvPr>
            <p:cNvSpPr>
              <a:spLocks noChangeShapeType="1"/>
            </p:cNvSpPr>
            <p:nvPr/>
          </p:nvSpPr>
          <p:spPr bwMode="auto">
            <a:xfrm>
              <a:off x="2616" y="1957"/>
              <a:ext cx="1533" cy="141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矩形 134155">
              <a:extLst>
                <a:ext uri="{FF2B5EF4-FFF2-40B4-BE49-F238E27FC236}">
                  <a16:creationId xmlns:a16="http://schemas.microsoft.com/office/drawing/2014/main" id="{20E0511F-E402-44AF-8F61-3212709180C0}"/>
                </a:ext>
              </a:extLst>
            </p:cNvPr>
            <p:cNvSpPr>
              <a:spLocks noChangeArrowheads="1"/>
            </p:cNvSpPr>
            <p:nvPr/>
          </p:nvSpPr>
          <p:spPr bwMode="auto">
            <a:xfrm>
              <a:off x="4149" y="1205"/>
              <a:ext cx="590" cy="315"/>
            </a:xfrm>
            <a:prstGeom prst="rect">
              <a:avLst/>
            </a:prstGeom>
            <a:solidFill>
              <a:schemeClr val="accent1"/>
            </a:solidFill>
            <a:ln w="19050">
              <a:solidFill>
                <a:srgbClr val="000000"/>
              </a:solidFill>
              <a:miter lim="800000"/>
              <a:headEnd/>
              <a:tailEnd/>
            </a:ln>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0110</a:t>
              </a:r>
            </a:p>
          </p:txBody>
        </p:sp>
        <p:sp>
          <p:nvSpPr>
            <p:cNvPr id="43019" name="矩形 134156">
              <a:extLst>
                <a:ext uri="{FF2B5EF4-FFF2-40B4-BE49-F238E27FC236}">
                  <a16:creationId xmlns:a16="http://schemas.microsoft.com/office/drawing/2014/main" id="{5262B843-EB39-42F8-A797-C9976EEC98A8}"/>
                </a:ext>
              </a:extLst>
            </p:cNvPr>
            <p:cNvSpPr>
              <a:spLocks noChangeArrowheads="1"/>
            </p:cNvSpPr>
            <p:nvPr/>
          </p:nvSpPr>
          <p:spPr bwMode="auto">
            <a:xfrm>
              <a:off x="4739" y="1326"/>
              <a:ext cx="500" cy="2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000">
                  <a:solidFill>
                    <a:schemeClr val="accent2"/>
                  </a:solidFill>
                  <a:latin typeface="Adobe 黑体 Std R" panose="020B0400000000000000" pitchFamily="34" charset="-122"/>
                  <a:ea typeface="Adobe 黑体 Std R" panose="020B0400000000000000" pitchFamily="34" charset="-122"/>
                </a:rPr>
                <a:t>块</a:t>
              </a:r>
            </a:p>
          </p:txBody>
        </p:sp>
        <p:sp>
          <p:nvSpPr>
            <p:cNvPr id="43020" name="直接连接符 134157">
              <a:extLst>
                <a:ext uri="{FF2B5EF4-FFF2-40B4-BE49-F238E27FC236}">
                  <a16:creationId xmlns:a16="http://schemas.microsoft.com/office/drawing/2014/main" id="{EBDDC029-409A-4A83-8CF7-042040936BB4}"/>
                </a:ext>
              </a:extLst>
            </p:cNvPr>
            <p:cNvSpPr>
              <a:spLocks noChangeShapeType="1"/>
            </p:cNvSpPr>
            <p:nvPr/>
          </p:nvSpPr>
          <p:spPr bwMode="auto">
            <a:xfrm>
              <a:off x="4149" y="1799"/>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直接连接符 134158">
              <a:extLst>
                <a:ext uri="{FF2B5EF4-FFF2-40B4-BE49-F238E27FC236}">
                  <a16:creationId xmlns:a16="http://schemas.microsoft.com/office/drawing/2014/main" id="{9B6BEF4C-0873-43E4-B34E-7C70EC116E20}"/>
                </a:ext>
              </a:extLst>
            </p:cNvPr>
            <p:cNvSpPr>
              <a:spLocks noChangeShapeType="1"/>
            </p:cNvSpPr>
            <p:nvPr/>
          </p:nvSpPr>
          <p:spPr bwMode="auto">
            <a:xfrm>
              <a:off x="4149" y="2272"/>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矩形 134159">
              <a:extLst>
                <a:ext uri="{FF2B5EF4-FFF2-40B4-BE49-F238E27FC236}">
                  <a16:creationId xmlns:a16="http://schemas.microsoft.com/office/drawing/2014/main" id="{5BB2A829-1DF1-4AC5-BC70-A0D8E25576C7}"/>
                </a:ext>
              </a:extLst>
            </p:cNvPr>
            <p:cNvSpPr>
              <a:spLocks noChangeArrowheads="1"/>
            </p:cNvSpPr>
            <p:nvPr/>
          </p:nvSpPr>
          <p:spPr bwMode="auto">
            <a:xfrm>
              <a:off x="4149" y="1799"/>
              <a:ext cx="590" cy="315"/>
            </a:xfrm>
            <a:prstGeom prst="rect">
              <a:avLst/>
            </a:prstGeom>
            <a:solidFill>
              <a:schemeClr val="accent1"/>
            </a:solidFill>
            <a:ln w="19050">
              <a:solidFill>
                <a:srgbClr val="000000"/>
              </a:solidFill>
              <a:miter lim="800000"/>
              <a:headEnd/>
              <a:tailEnd/>
            </a:ln>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1101</a:t>
              </a:r>
            </a:p>
          </p:txBody>
        </p:sp>
        <p:sp>
          <p:nvSpPr>
            <p:cNvPr id="43023" name="矩形 134160">
              <a:extLst>
                <a:ext uri="{FF2B5EF4-FFF2-40B4-BE49-F238E27FC236}">
                  <a16:creationId xmlns:a16="http://schemas.microsoft.com/office/drawing/2014/main" id="{EA9E161D-8A01-4FEE-BA2D-B672A80B4F1A}"/>
                </a:ext>
              </a:extLst>
            </p:cNvPr>
            <p:cNvSpPr>
              <a:spLocks noChangeArrowheads="1"/>
            </p:cNvSpPr>
            <p:nvPr/>
          </p:nvSpPr>
          <p:spPr bwMode="auto">
            <a:xfrm>
              <a:off x="4739" y="1957"/>
              <a:ext cx="454" cy="2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000">
                  <a:solidFill>
                    <a:schemeClr val="accent2"/>
                  </a:solidFill>
                  <a:latin typeface="Adobe 黑体 Std R" panose="020B0400000000000000" pitchFamily="34" charset="-122"/>
                  <a:ea typeface="Adobe 黑体 Std R" panose="020B0400000000000000" pitchFamily="34" charset="-122"/>
                </a:rPr>
                <a:t>块</a:t>
              </a:r>
            </a:p>
          </p:txBody>
        </p:sp>
        <p:sp>
          <p:nvSpPr>
            <p:cNvPr id="43024" name="直接连接符 134161">
              <a:extLst>
                <a:ext uri="{FF2B5EF4-FFF2-40B4-BE49-F238E27FC236}">
                  <a16:creationId xmlns:a16="http://schemas.microsoft.com/office/drawing/2014/main" id="{08F5ACA1-2107-415B-81C5-378C26D224F8}"/>
                </a:ext>
              </a:extLst>
            </p:cNvPr>
            <p:cNvSpPr>
              <a:spLocks noChangeShapeType="1"/>
            </p:cNvSpPr>
            <p:nvPr/>
          </p:nvSpPr>
          <p:spPr bwMode="auto">
            <a:xfrm>
              <a:off x="4149" y="2429"/>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5" name="直接连接符 134162">
              <a:extLst>
                <a:ext uri="{FF2B5EF4-FFF2-40B4-BE49-F238E27FC236}">
                  <a16:creationId xmlns:a16="http://schemas.microsoft.com/office/drawing/2014/main" id="{1F69A8AC-8496-4931-9235-BF7625D24E7C}"/>
                </a:ext>
              </a:extLst>
            </p:cNvPr>
            <p:cNvSpPr>
              <a:spLocks noChangeShapeType="1"/>
            </p:cNvSpPr>
            <p:nvPr/>
          </p:nvSpPr>
          <p:spPr bwMode="auto">
            <a:xfrm>
              <a:off x="4149" y="2902"/>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6" name="矩形 134163">
              <a:extLst>
                <a:ext uri="{FF2B5EF4-FFF2-40B4-BE49-F238E27FC236}">
                  <a16:creationId xmlns:a16="http://schemas.microsoft.com/office/drawing/2014/main" id="{2C036D2D-66CC-46E8-964A-F15B1A6087B9}"/>
                </a:ext>
              </a:extLst>
            </p:cNvPr>
            <p:cNvSpPr>
              <a:spLocks noChangeArrowheads="1"/>
            </p:cNvSpPr>
            <p:nvPr/>
          </p:nvSpPr>
          <p:spPr bwMode="auto">
            <a:xfrm>
              <a:off x="4149" y="2429"/>
              <a:ext cx="590" cy="316"/>
            </a:xfrm>
            <a:prstGeom prst="rect">
              <a:avLst/>
            </a:prstGeom>
            <a:solidFill>
              <a:schemeClr val="accent1"/>
            </a:solidFill>
            <a:ln w="19050">
              <a:solidFill>
                <a:srgbClr val="000000"/>
              </a:solidFill>
              <a:miter lim="800000"/>
              <a:headEnd/>
              <a:tailEnd/>
            </a:ln>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0101</a:t>
              </a:r>
            </a:p>
          </p:txBody>
        </p:sp>
        <p:sp>
          <p:nvSpPr>
            <p:cNvPr id="43027" name="矩形 134164">
              <a:extLst>
                <a:ext uri="{FF2B5EF4-FFF2-40B4-BE49-F238E27FC236}">
                  <a16:creationId xmlns:a16="http://schemas.microsoft.com/office/drawing/2014/main" id="{6FAAAB64-0B65-483D-AD31-8A16B2A42AA5}"/>
                </a:ext>
              </a:extLst>
            </p:cNvPr>
            <p:cNvSpPr>
              <a:spLocks noChangeArrowheads="1"/>
            </p:cNvSpPr>
            <p:nvPr/>
          </p:nvSpPr>
          <p:spPr bwMode="auto">
            <a:xfrm>
              <a:off x="4739" y="2587"/>
              <a:ext cx="454" cy="2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000">
                  <a:solidFill>
                    <a:schemeClr val="accent2"/>
                  </a:solidFill>
                  <a:latin typeface="Adobe 黑体 Std R" panose="020B0400000000000000" pitchFamily="34" charset="-122"/>
                  <a:ea typeface="Adobe 黑体 Std R" panose="020B0400000000000000" pitchFamily="34" charset="-122"/>
                </a:rPr>
                <a:t>块</a:t>
              </a:r>
            </a:p>
          </p:txBody>
        </p:sp>
        <p:sp>
          <p:nvSpPr>
            <p:cNvPr id="43028" name="直接连接符 134165">
              <a:extLst>
                <a:ext uri="{FF2B5EF4-FFF2-40B4-BE49-F238E27FC236}">
                  <a16:creationId xmlns:a16="http://schemas.microsoft.com/office/drawing/2014/main" id="{DD1A0180-A751-4624-8C20-B76A945CFAD1}"/>
                </a:ext>
              </a:extLst>
            </p:cNvPr>
            <p:cNvSpPr>
              <a:spLocks noChangeShapeType="1"/>
            </p:cNvSpPr>
            <p:nvPr/>
          </p:nvSpPr>
          <p:spPr bwMode="auto">
            <a:xfrm>
              <a:off x="4149" y="3060"/>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直接连接符 134166">
              <a:extLst>
                <a:ext uri="{FF2B5EF4-FFF2-40B4-BE49-F238E27FC236}">
                  <a16:creationId xmlns:a16="http://schemas.microsoft.com/office/drawing/2014/main" id="{C5CB2E56-58C1-414E-BEE3-B8997D1F36A7}"/>
                </a:ext>
              </a:extLst>
            </p:cNvPr>
            <p:cNvSpPr>
              <a:spLocks noChangeShapeType="1"/>
            </p:cNvSpPr>
            <p:nvPr/>
          </p:nvSpPr>
          <p:spPr bwMode="auto">
            <a:xfrm>
              <a:off x="4149" y="3532"/>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矩形 134167">
              <a:extLst>
                <a:ext uri="{FF2B5EF4-FFF2-40B4-BE49-F238E27FC236}">
                  <a16:creationId xmlns:a16="http://schemas.microsoft.com/office/drawing/2014/main" id="{1C17155B-8640-4A58-9A08-CE65CFC04611}"/>
                </a:ext>
              </a:extLst>
            </p:cNvPr>
            <p:cNvSpPr>
              <a:spLocks noChangeArrowheads="1"/>
            </p:cNvSpPr>
            <p:nvPr/>
          </p:nvSpPr>
          <p:spPr bwMode="auto">
            <a:xfrm>
              <a:off x="4149" y="3060"/>
              <a:ext cx="590" cy="315"/>
            </a:xfrm>
            <a:prstGeom prst="rect">
              <a:avLst/>
            </a:prstGeom>
            <a:solidFill>
              <a:schemeClr val="accent1"/>
            </a:solidFill>
            <a:ln w="19050">
              <a:solidFill>
                <a:srgbClr val="000000"/>
              </a:solidFill>
              <a:miter lim="800000"/>
              <a:headEnd/>
              <a:tailEnd/>
            </a:ln>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0110</a:t>
              </a:r>
            </a:p>
          </p:txBody>
        </p:sp>
        <p:sp>
          <p:nvSpPr>
            <p:cNvPr id="43031" name="矩形 134168">
              <a:extLst>
                <a:ext uri="{FF2B5EF4-FFF2-40B4-BE49-F238E27FC236}">
                  <a16:creationId xmlns:a16="http://schemas.microsoft.com/office/drawing/2014/main" id="{6E130C3A-B843-4BF7-8961-A2D567175DE3}"/>
                </a:ext>
              </a:extLst>
            </p:cNvPr>
            <p:cNvSpPr>
              <a:spLocks noChangeArrowheads="1"/>
            </p:cNvSpPr>
            <p:nvPr/>
          </p:nvSpPr>
          <p:spPr bwMode="auto">
            <a:xfrm>
              <a:off x="4739" y="3217"/>
              <a:ext cx="500"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000">
                  <a:solidFill>
                    <a:schemeClr val="accent2"/>
                  </a:solidFill>
                  <a:latin typeface="Adobe 黑体 Std R" panose="020B0400000000000000" pitchFamily="34" charset="-122"/>
                  <a:ea typeface="Adobe 黑体 Std R" panose="020B0400000000000000" pitchFamily="34" charset="-122"/>
                </a:rPr>
                <a:t>块</a:t>
              </a:r>
            </a:p>
          </p:txBody>
        </p:sp>
        <p:sp>
          <p:nvSpPr>
            <p:cNvPr id="43032" name="矩形 134169">
              <a:extLst>
                <a:ext uri="{FF2B5EF4-FFF2-40B4-BE49-F238E27FC236}">
                  <a16:creationId xmlns:a16="http://schemas.microsoft.com/office/drawing/2014/main" id="{52E6C100-3539-4A70-939F-028D030D8D06}"/>
                </a:ext>
              </a:extLst>
            </p:cNvPr>
            <p:cNvSpPr>
              <a:spLocks noChangeArrowheads="1"/>
            </p:cNvSpPr>
            <p:nvPr/>
          </p:nvSpPr>
          <p:spPr bwMode="auto">
            <a:xfrm>
              <a:off x="612" y="1484"/>
              <a:ext cx="1887" cy="315"/>
            </a:xfrm>
            <a:prstGeom prst="rect">
              <a:avLst/>
            </a:prstGeom>
            <a:solidFill>
              <a:schemeClr val="accent1"/>
            </a:solidFill>
            <a:ln w="19050">
              <a:solidFill>
                <a:srgbClr val="000000"/>
              </a:solidFill>
              <a:miter lim="800000"/>
              <a:headEnd/>
              <a:tailEnd/>
            </a:ln>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                                   0110</a:t>
              </a:r>
            </a:p>
          </p:txBody>
        </p:sp>
        <p:sp>
          <p:nvSpPr>
            <p:cNvPr id="43033" name="矩形 134170">
              <a:extLst>
                <a:ext uri="{FF2B5EF4-FFF2-40B4-BE49-F238E27FC236}">
                  <a16:creationId xmlns:a16="http://schemas.microsoft.com/office/drawing/2014/main" id="{EA77E066-483A-4693-9F1B-11F848CD3FDD}"/>
                </a:ext>
              </a:extLst>
            </p:cNvPr>
            <p:cNvSpPr>
              <a:spLocks noChangeArrowheads="1"/>
            </p:cNvSpPr>
            <p:nvPr/>
          </p:nvSpPr>
          <p:spPr bwMode="auto">
            <a:xfrm>
              <a:off x="567" y="1048"/>
              <a:ext cx="2106" cy="3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en-US" altLang="zh-CN" sz="2000">
                  <a:solidFill>
                    <a:schemeClr val="accent2"/>
                  </a:solidFill>
                  <a:latin typeface="Adobe 黑体 Std R" panose="020B0400000000000000" pitchFamily="34" charset="-122"/>
                  <a:ea typeface="Adobe 黑体 Std R" panose="020B0400000000000000" pitchFamily="34" charset="-122"/>
                </a:rPr>
                <a:t>PSW</a:t>
              </a:r>
              <a:r>
                <a:rPr lang="zh-CN" altLang="en-US" sz="2000">
                  <a:solidFill>
                    <a:schemeClr val="accent2"/>
                  </a:solidFill>
                  <a:latin typeface="Adobe 黑体 Std R" panose="020B0400000000000000" pitchFamily="34" charset="-122"/>
                  <a:ea typeface="Adobe 黑体 Std R" panose="020B0400000000000000" pitchFamily="34" charset="-122"/>
                </a:rPr>
                <a:t>的其余部分         钥匙</a:t>
              </a:r>
            </a:p>
            <a:p>
              <a:r>
                <a:rPr lang="zh-CN" altLang="en-US" sz="2000">
                  <a:solidFill>
                    <a:schemeClr val="accent2"/>
                  </a:solidFill>
                  <a:latin typeface="Adobe 黑体 Std R" panose="020B0400000000000000" pitchFamily="34" charset="-122"/>
                  <a:ea typeface="Adobe 黑体 Std R" panose="020B0400000000000000" pitchFamily="34" charset="-122"/>
                </a:rPr>
                <a:t>                          </a:t>
              </a:r>
            </a:p>
          </p:txBody>
        </p:sp>
        <p:sp>
          <p:nvSpPr>
            <p:cNvPr id="43034" name="矩形 134171">
              <a:extLst>
                <a:ext uri="{FF2B5EF4-FFF2-40B4-BE49-F238E27FC236}">
                  <a16:creationId xmlns:a16="http://schemas.microsoft.com/office/drawing/2014/main" id="{9552CEAF-8479-4770-AB92-F414AB5F62CC}"/>
                </a:ext>
              </a:extLst>
            </p:cNvPr>
            <p:cNvSpPr>
              <a:spLocks noChangeArrowheads="1"/>
            </p:cNvSpPr>
            <p:nvPr/>
          </p:nvSpPr>
          <p:spPr bwMode="auto">
            <a:xfrm>
              <a:off x="1319" y="2151"/>
              <a:ext cx="590" cy="315"/>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r>
                <a:rPr lang="zh-CN" altLang="en-US" sz="2400">
                  <a:solidFill>
                    <a:schemeClr val="accent2"/>
                  </a:solidFill>
                  <a:latin typeface="Adobe 黑体 Std R" panose="020B0400000000000000" pitchFamily="34" charset="-122"/>
                  <a:ea typeface="Adobe 黑体 Std R" panose="020B0400000000000000" pitchFamily="34" charset="-122"/>
                </a:rPr>
                <a:t>进程</a:t>
              </a:r>
            </a:p>
          </p:txBody>
        </p:sp>
        <p:sp>
          <p:nvSpPr>
            <p:cNvPr id="43035" name="直接连接符 134172">
              <a:extLst>
                <a:ext uri="{FF2B5EF4-FFF2-40B4-BE49-F238E27FC236}">
                  <a16:creationId xmlns:a16="http://schemas.microsoft.com/office/drawing/2014/main" id="{6BE49E9C-C0E8-436E-B703-3E931B78FDDD}"/>
                </a:ext>
              </a:extLst>
            </p:cNvPr>
            <p:cNvSpPr>
              <a:spLocks noChangeShapeType="1"/>
            </p:cNvSpPr>
            <p:nvPr/>
          </p:nvSpPr>
          <p:spPr bwMode="auto">
            <a:xfrm>
              <a:off x="1909" y="1484"/>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36193">
            <a:extLst>
              <a:ext uri="{FF2B5EF4-FFF2-40B4-BE49-F238E27FC236}">
                <a16:creationId xmlns:a16="http://schemas.microsoft.com/office/drawing/2014/main" id="{74112AB0-4379-42A7-BDF3-DE79611612A6}"/>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2)</a:t>
            </a:r>
            <a:r>
              <a:rPr lang="zh-CN" altLang="en-US" sz="4800">
                <a:solidFill>
                  <a:schemeClr val="accent2"/>
                </a:solidFill>
                <a:latin typeface="Adobe 黑体 Std R" panose="020B0400000000000000" pitchFamily="34" charset="-122"/>
                <a:ea typeface="Adobe 黑体 Std R" panose="020B0400000000000000" pitchFamily="34" charset="-122"/>
              </a:rPr>
              <a:t>支持虚拟存储器的系统</a:t>
            </a:r>
          </a:p>
        </p:txBody>
      </p:sp>
      <p:sp>
        <p:nvSpPr>
          <p:cNvPr id="44034" name="文本占位符 136194">
            <a:extLst>
              <a:ext uri="{FF2B5EF4-FFF2-40B4-BE49-F238E27FC236}">
                <a16:creationId xmlns:a16="http://schemas.microsoft.com/office/drawing/2014/main" id="{9C66A107-2844-4D0B-900A-5CF8D5844F54}"/>
              </a:ext>
            </a:extLst>
          </p:cNvPr>
          <p:cNvSpPr>
            <a:spLocks noGrp="1" noChangeArrowheads="1"/>
          </p:cNvSpPr>
          <p:nvPr>
            <p:ph type="body" idx="1"/>
          </p:nvPr>
        </p:nvSpPr>
        <p:spPr>
          <a:xfrm>
            <a:off x="760413" y="1341438"/>
            <a:ext cx="7772400" cy="5256212"/>
          </a:xfrm>
        </p:spPr>
        <p:txBody>
          <a:bodyPr/>
          <a:lstStyle/>
          <a:p>
            <a:r>
              <a:rPr lang="zh-CN" altLang="en-US" sz="4000">
                <a:latin typeface="Adobe 黑体 Std R" panose="020B0400000000000000" pitchFamily="34" charset="-122"/>
                <a:ea typeface="Adobe 黑体 Std R" panose="020B0400000000000000" pitchFamily="34" charset="-122"/>
              </a:rPr>
              <a:t>虚存隔离技术</a:t>
            </a:r>
          </a:p>
          <a:p>
            <a:r>
              <a:rPr lang="zh-CN" altLang="en-US" sz="4000">
                <a:latin typeface="Adobe 黑体 Std R" panose="020B0400000000000000" pitchFamily="34" charset="-122"/>
                <a:ea typeface="Adobe 黑体 Std R" panose="020B0400000000000000" pitchFamily="34" charset="-122"/>
              </a:rPr>
              <a:t>分页虚拟存储管理 </a:t>
            </a:r>
          </a:p>
          <a:p>
            <a:r>
              <a:rPr lang="zh-CN" altLang="en-US" sz="4000">
                <a:latin typeface="Adobe 黑体 Std R" panose="020B0400000000000000" pitchFamily="34" charset="-122"/>
                <a:ea typeface="Adobe 黑体 Std R" panose="020B0400000000000000" pitchFamily="34" charset="-122"/>
              </a:rPr>
              <a:t>分段虚拟存储管理</a:t>
            </a:r>
          </a:p>
          <a:p>
            <a:r>
              <a:rPr lang="zh-CN" altLang="en-US" sz="4000">
                <a:latin typeface="Adobe 黑体 Std R" panose="020B0400000000000000" pitchFamily="34" charset="-122"/>
                <a:ea typeface="Adobe 黑体 Std R" panose="020B0400000000000000" pitchFamily="34" charset="-122"/>
              </a:rPr>
              <a:t>段页式虚拟存储管理 </a:t>
            </a:r>
          </a:p>
          <a:p>
            <a:endParaRPr lang="zh-CN" altLang="en-US" sz="4000">
              <a:latin typeface="Adobe 黑体 Std R" panose="020B0400000000000000" pitchFamily="34" charset="-122"/>
              <a:ea typeface="Adobe 黑体 Std R" panose="020B0400000000000000" pitchFamily="34" charset="-122"/>
            </a:endParaRP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07521">
            <a:extLst>
              <a:ext uri="{FF2B5EF4-FFF2-40B4-BE49-F238E27FC236}">
                <a16:creationId xmlns:a16="http://schemas.microsoft.com/office/drawing/2014/main" id="{49591004-DC23-4288-9097-0B45027FD6C9}"/>
              </a:ext>
            </a:extLst>
          </p:cNvPr>
          <p:cNvSpPr>
            <a:spLocks noGrp="1" noChangeArrowheads="1"/>
          </p:cNvSpPr>
          <p:nvPr>
            <p:ph type="title"/>
          </p:nvPr>
        </p:nvSpPr>
        <p:spPr>
          <a:xfrm>
            <a:off x="685800" y="333375"/>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7.1 </a:t>
            </a:r>
            <a:r>
              <a:rPr lang="zh-CN" altLang="en-US" sz="4800">
                <a:solidFill>
                  <a:schemeClr val="accent2"/>
                </a:solidFill>
                <a:latin typeface="Adobe 黑体 Std R" panose="020B0400000000000000" pitchFamily="34" charset="-122"/>
                <a:ea typeface="Adobe 黑体 Std R" panose="020B0400000000000000" pitchFamily="34" charset="-122"/>
              </a:rPr>
              <a:t>安全性概述</a:t>
            </a:r>
            <a:endParaRPr lang="zh-CN" altLang="zh-CN" sz="4800">
              <a:solidFill>
                <a:schemeClr val="accent2"/>
              </a:solidFill>
              <a:latin typeface="Adobe 黑体 Std R" panose="020B0400000000000000" pitchFamily="34" charset="-122"/>
              <a:ea typeface="Adobe 黑体 Std R" panose="020B0400000000000000" pitchFamily="34" charset="-122"/>
            </a:endParaRPr>
          </a:p>
        </p:txBody>
      </p:sp>
      <p:sp>
        <p:nvSpPr>
          <p:cNvPr id="17410" name="文本占位符 107522">
            <a:extLst>
              <a:ext uri="{FF2B5EF4-FFF2-40B4-BE49-F238E27FC236}">
                <a16:creationId xmlns:a16="http://schemas.microsoft.com/office/drawing/2014/main" id="{3A37469F-E72B-4A15-B57F-D0CFBEB9D5B9}"/>
              </a:ext>
            </a:extLst>
          </p:cNvPr>
          <p:cNvSpPr>
            <a:spLocks noGrp="1" noChangeArrowheads="1"/>
          </p:cNvSpPr>
          <p:nvPr>
            <p:ph type="body" idx="1"/>
          </p:nvPr>
        </p:nvSpPr>
        <p:spPr>
          <a:xfrm>
            <a:off x="685800" y="1268413"/>
            <a:ext cx="7772400" cy="5256212"/>
          </a:xfrm>
        </p:spPr>
        <p:txBody>
          <a:bodyPr/>
          <a:lstStyle/>
          <a:p>
            <a:r>
              <a:rPr lang="zh-CN" altLang="en-US" sz="3600">
                <a:latin typeface="Adobe 黑体 Std R" panose="020B0400000000000000" pitchFamily="34" charset="-122"/>
                <a:ea typeface="Adobe 黑体 Std R" panose="020B0400000000000000" pitchFamily="34" charset="-122"/>
              </a:rPr>
              <a:t>什么是计算机系统的安全性</a:t>
            </a:r>
            <a:r>
              <a:rPr lang="en-US" altLang="zh-CN" sz="3600">
                <a:latin typeface="Adobe 黑体 Std R" panose="020B0400000000000000" pitchFamily="34" charset="-122"/>
                <a:ea typeface="Adobe 黑体 Std R" panose="020B0400000000000000" pitchFamily="34" charset="-122"/>
              </a:rPr>
              <a:t>?</a:t>
            </a:r>
          </a:p>
          <a:p>
            <a:r>
              <a:rPr lang="zh-CN" altLang="en-US" sz="3600">
                <a:latin typeface="Adobe 黑体 Std R" panose="020B0400000000000000" pitchFamily="34" charset="-122"/>
                <a:ea typeface="Adobe 黑体 Std R" panose="020B0400000000000000" pitchFamily="34" charset="-122"/>
              </a:rPr>
              <a:t>影响计算机系统安全性的因素 </a:t>
            </a:r>
            <a:r>
              <a:rPr lang="en-US" altLang="zh-CN" sz="3600">
                <a:latin typeface="Adobe 黑体 Std R" panose="020B0400000000000000" pitchFamily="34" charset="-122"/>
                <a:ea typeface="Adobe 黑体 Std R" panose="020B0400000000000000" pitchFamily="34" charset="-122"/>
              </a:rPr>
              <a:t>?</a:t>
            </a:r>
          </a:p>
          <a:p>
            <a:r>
              <a:rPr lang="zh-CN" altLang="en-US" sz="3600">
                <a:latin typeface="Adobe 黑体 Std R" panose="020B0400000000000000" pitchFamily="34" charset="-122"/>
                <a:ea typeface="Adobe 黑体 Std R" panose="020B0400000000000000" pitchFamily="34" charset="-122"/>
              </a:rPr>
              <a:t>安全性和可靠性 </a:t>
            </a:r>
          </a:p>
          <a:p>
            <a:r>
              <a:rPr lang="zh-CN" altLang="en-US" sz="3600">
                <a:latin typeface="Adobe 黑体 Std R" panose="020B0400000000000000" pitchFamily="34" charset="-122"/>
                <a:ea typeface="Adobe 黑体 Std R" panose="020B0400000000000000" pitchFamily="34" charset="-122"/>
              </a:rPr>
              <a:t>操作系统安全性的主要内容 </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1)</a:t>
            </a:r>
            <a:r>
              <a:rPr lang="zh-CN" altLang="en-US" sz="3600">
                <a:latin typeface="Adobe 黑体 Std R" panose="020B0400000000000000" pitchFamily="34" charset="-122"/>
                <a:ea typeface="Adobe 黑体 Std R" panose="020B0400000000000000" pitchFamily="34" charset="-122"/>
              </a:rPr>
              <a:t>安全策略：</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2)</a:t>
            </a:r>
            <a:r>
              <a:rPr lang="zh-CN" altLang="en-US" sz="3600">
                <a:latin typeface="Adobe 黑体 Std R" panose="020B0400000000000000" pitchFamily="34" charset="-122"/>
                <a:ea typeface="Adobe 黑体 Std R" panose="020B0400000000000000" pitchFamily="34" charset="-122"/>
              </a:rPr>
              <a:t>安全模型：</a:t>
            </a:r>
          </a:p>
          <a:p>
            <a:pPr>
              <a:buFontTx/>
              <a:buNone/>
            </a:pPr>
            <a:r>
              <a:rPr lang="zh-CN" altLang="en-US" sz="3600">
                <a:latin typeface="Adobe 黑体 Std R" panose="020B0400000000000000" pitchFamily="34" charset="-122"/>
                <a:ea typeface="Adobe 黑体 Std R" panose="020B0400000000000000" pitchFamily="34" charset="-122"/>
              </a:rPr>
              <a:t>    </a:t>
            </a:r>
            <a:r>
              <a:rPr lang="en-US" altLang="zh-CN" sz="3600">
                <a:latin typeface="Adobe 黑体 Std R" panose="020B0400000000000000" pitchFamily="34" charset="-122"/>
                <a:ea typeface="Adobe 黑体 Std R" panose="020B0400000000000000" pitchFamily="34" charset="-122"/>
              </a:rPr>
              <a:t>3)</a:t>
            </a:r>
            <a:r>
              <a:rPr lang="zh-CN" altLang="en-US" sz="3600">
                <a:latin typeface="Adobe 黑体 Std R" panose="020B0400000000000000" pitchFamily="34" charset="-122"/>
                <a:ea typeface="Adobe 黑体 Std R" panose="020B0400000000000000" pitchFamily="34" charset="-122"/>
              </a:rPr>
              <a:t>安全机制： </a:t>
            </a:r>
          </a:p>
          <a:p>
            <a:pPr>
              <a:buFontTx/>
              <a:buNone/>
            </a:pPr>
            <a:endParaRPr lang="zh-CN" altLang="en-US" sz="36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38241">
            <a:extLst>
              <a:ext uri="{FF2B5EF4-FFF2-40B4-BE49-F238E27FC236}">
                <a16:creationId xmlns:a16="http://schemas.microsoft.com/office/drawing/2014/main" id="{EBBBF0FC-C29E-4448-BC20-EC0DABE4F1E9}"/>
              </a:ext>
            </a:extLst>
          </p:cNvPr>
          <p:cNvSpPr>
            <a:spLocks noGrp="1" noChangeArrowheads="1"/>
          </p:cNvSpPr>
          <p:nvPr>
            <p:ph type="title"/>
          </p:nvPr>
        </p:nvSpPr>
        <p:spPr>
          <a:xfrm>
            <a:off x="685800" y="333375"/>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Windows</a:t>
            </a:r>
            <a:r>
              <a:rPr lang="zh-CN" altLang="en-US" sz="4800">
                <a:solidFill>
                  <a:schemeClr val="accent2"/>
                </a:solidFill>
                <a:latin typeface="Adobe 黑体 Std R" panose="020B0400000000000000" pitchFamily="34" charset="-122"/>
                <a:ea typeface="Adobe 黑体 Std R" panose="020B0400000000000000" pitchFamily="34" charset="-122"/>
              </a:rPr>
              <a:t>分页虚存管理</a:t>
            </a:r>
            <a:r>
              <a:rPr lang="zh-CN" altLang="en-US"/>
              <a:t> </a:t>
            </a:r>
          </a:p>
        </p:txBody>
      </p:sp>
      <p:sp>
        <p:nvSpPr>
          <p:cNvPr id="45058" name="文本占位符 138242">
            <a:extLst>
              <a:ext uri="{FF2B5EF4-FFF2-40B4-BE49-F238E27FC236}">
                <a16:creationId xmlns:a16="http://schemas.microsoft.com/office/drawing/2014/main" id="{430907E4-C60A-4118-AF54-D37350E13F4F}"/>
              </a:ext>
            </a:extLst>
          </p:cNvPr>
          <p:cNvSpPr>
            <a:spLocks noGrp="1" noChangeArrowheads="1"/>
          </p:cNvSpPr>
          <p:nvPr>
            <p:ph type="body" idx="1"/>
          </p:nvPr>
        </p:nvSpPr>
        <p:spPr>
          <a:xfrm>
            <a:off x="685800" y="1341438"/>
            <a:ext cx="7772400" cy="5327650"/>
          </a:xfrm>
        </p:spPr>
        <p:txBody>
          <a:bodyPr/>
          <a:lstStyle/>
          <a:p>
            <a:pPr>
              <a:lnSpc>
                <a:spcPct val="90000"/>
              </a:lnSpc>
              <a:buFontTx/>
              <a:buNone/>
            </a:pPr>
            <a:r>
              <a:rPr lang="en-US" altLang="zh-CN" sz="2800"/>
              <a:t>    </a:t>
            </a:r>
            <a:r>
              <a:rPr lang="en-US" altLang="zh-CN" sz="2800">
                <a:latin typeface="Adobe 黑体 Std R" panose="020B0400000000000000" pitchFamily="34" charset="-122"/>
                <a:ea typeface="Adobe 黑体 Std R" panose="020B0400000000000000" pitchFamily="34" charset="-122"/>
              </a:rPr>
              <a:t>1)</a:t>
            </a:r>
            <a:r>
              <a:rPr lang="zh-CN" altLang="en-US" sz="2800">
                <a:latin typeface="Adobe 黑体 Std R" panose="020B0400000000000000" pitchFamily="34" charset="-122"/>
                <a:ea typeface="Adobe 黑体 Std R" panose="020B0400000000000000" pitchFamily="34" charset="-122"/>
              </a:rPr>
              <a:t>区分内核模式页面和用户模式页面：内核模式页面仅在核心态执行时才可访问，且仅用于系统的数据结构，用户只能通过适当的内核函数方可对其访问；</a:t>
            </a:r>
          </a:p>
          <a:p>
            <a:pPr>
              <a:lnSpc>
                <a:spcPct val="90000"/>
              </a:lnSpc>
              <a:buFontTx/>
              <a:buNone/>
            </a:pPr>
            <a:r>
              <a:rPr lang="zh-CN" altLang="en-US" sz="2800">
                <a:latin typeface="Adobe 黑体 Std R" panose="020B0400000000000000" pitchFamily="34" charset="-122"/>
                <a:ea typeface="Adobe 黑体 Std R" panose="020B0400000000000000" pitchFamily="34" charset="-122"/>
              </a:rPr>
              <a:t>    </a:t>
            </a:r>
            <a:r>
              <a:rPr lang="en-US" altLang="zh-CN" sz="2800">
                <a:latin typeface="Adobe 黑体 Std R" panose="020B0400000000000000" pitchFamily="34" charset="-122"/>
                <a:ea typeface="Adobe 黑体 Std R" panose="020B0400000000000000" pitchFamily="34" charset="-122"/>
              </a:rPr>
              <a:t>2)</a:t>
            </a:r>
            <a:r>
              <a:rPr lang="zh-CN" altLang="en-US" sz="2800">
                <a:latin typeface="Adobe 黑体 Std R" panose="020B0400000000000000" pitchFamily="34" charset="-122"/>
                <a:ea typeface="Adobe 黑体 Std R" panose="020B0400000000000000" pitchFamily="34" charset="-122"/>
              </a:rPr>
              <a:t>区分页面类型：</a:t>
            </a:r>
            <a:r>
              <a:rPr lang="en-US" altLang="zh-CN" sz="2800">
                <a:latin typeface="Adobe 黑体 Std R" panose="020B0400000000000000" pitchFamily="34" charset="-122"/>
                <a:ea typeface="Adobe 黑体 Std R" panose="020B0400000000000000" pitchFamily="34" charset="-122"/>
              </a:rPr>
              <a:t>Win32 API</a:t>
            </a:r>
            <a:r>
              <a:rPr lang="zh-CN" altLang="en-US" sz="2800">
                <a:latin typeface="Adobe 黑体 Std R" panose="020B0400000000000000" pitchFamily="34" charset="-122"/>
                <a:ea typeface="Adobe 黑体 Std R" panose="020B0400000000000000" pitchFamily="34" charset="-122"/>
              </a:rPr>
              <a:t>区分页面访问模式</a:t>
            </a:r>
            <a:r>
              <a:rPr lang="en-US" altLang="zh-CN" sz="2800">
                <a:latin typeface="Adobe 黑体 Std R" panose="020B0400000000000000" pitchFamily="34" charset="-122"/>
                <a:ea typeface="Adobe 黑体 Std R" panose="020B0400000000000000" pitchFamily="34" charset="-122"/>
              </a:rPr>
              <a:t>-</a:t>
            </a:r>
            <a:r>
              <a:rPr lang="zh-CN" altLang="en-US" sz="2800">
                <a:latin typeface="Adobe 黑体 Std R" panose="020B0400000000000000" pitchFamily="34" charset="-122"/>
                <a:ea typeface="Adobe 黑体 Std R" panose="020B0400000000000000" pitchFamily="34" charset="-122"/>
              </a:rPr>
              <a:t>不可访问、只读、读写、只能执行、执行和读、执行和读写。任何其他模式对页面的访问都会造成违法；</a:t>
            </a:r>
          </a:p>
          <a:p>
            <a:pPr>
              <a:lnSpc>
                <a:spcPct val="90000"/>
              </a:lnSpc>
              <a:buFontTx/>
              <a:buNone/>
            </a:pPr>
            <a:r>
              <a:rPr lang="zh-CN" altLang="en-US" sz="2800">
                <a:latin typeface="Adobe 黑体 Std R" panose="020B0400000000000000" pitchFamily="34" charset="-122"/>
                <a:ea typeface="Adobe 黑体 Std R" panose="020B0400000000000000" pitchFamily="34" charset="-122"/>
              </a:rPr>
              <a:t>    </a:t>
            </a:r>
            <a:r>
              <a:rPr lang="en-US" altLang="zh-CN" sz="2800">
                <a:latin typeface="Adobe 黑体 Std R" panose="020B0400000000000000" pitchFamily="34" charset="-122"/>
                <a:ea typeface="Adobe 黑体 Std R" panose="020B0400000000000000" pitchFamily="34" charset="-122"/>
              </a:rPr>
              <a:t>3)</a:t>
            </a:r>
            <a:r>
              <a:rPr lang="zh-CN" altLang="en-US" sz="2800">
                <a:latin typeface="Adobe 黑体 Std R" panose="020B0400000000000000" pitchFamily="34" charset="-122"/>
                <a:ea typeface="Adobe 黑体 Std R" panose="020B0400000000000000" pitchFamily="34" charset="-122"/>
              </a:rPr>
              <a:t>进程地址空间页面状态：有三种</a:t>
            </a:r>
            <a:r>
              <a:rPr lang="en-US" altLang="zh-CN" sz="2800">
                <a:latin typeface="Adobe 黑体 Std R" panose="020B0400000000000000" pitchFamily="34" charset="-122"/>
                <a:ea typeface="Adobe 黑体 Std R" panose="020B0400000000000000" pitchFamily="34" charset="-122"/>
              </a:rPr>
              <a:t>-</a:t>
            </a:r>
            <a:r>
              <a:rPr lang="zh-CN" altLang="en-US" sz="2800">
                <a:latin typeface="Adobe 黑体 Std R" panose="020B0400000000000000" pitchFamily="34" charset="-122"/>
                <a:ea typeface="Adobe 黑体 Std R" panose="020B0400000000000000" pitchFamily="34" charset="-122"/>
              </a:rPr>
              <a:t>空闲、保留和提交，被记录在对应页表项中。一个空闲页面是指尚未分配给进程的无效页面，任何访问试图都会产生无效页号错误；访问保留或提交页面可能会造成不同类型的缺页中断处理。</a:t>
            </a:r>
          </a:p>
          <a:p>
            <a:pPr>
              <a:lnSpc>
                <a:spcPct val="90000"/>
              </a:lnSpc>
              <a:buFontTx/>
              <a:buNone/>
            </a:pPr>
            <a:endParaRPr lang="zh-CN" altLang="en-US" sz="2800">
              <a:latin typeface="Adobe 黑体 Std R" panose="020B0400000000000000" pitchFamily="34" charset="-122"/>
              <a:ea typeface="Adobe 黑体 Std R" panose="020B0400000000000000" pitchFamily="34" charset="-122"/>
            </a:endParaRPr>
          </a:p>
          <a:p>
            <a:pPr>
              <a:lnSpc>
                <a:spcPct val="90000"/>
              </a:lnSpc>
              <a:buFontTx/>
              <a:buNone/>
            </a:pPr>
            <a:endParaRPr lang="zh-CN" altLang="en-US" sz="28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39265">
            <a:extLst>
              <a:ext uri="{FF2B5EF4-FFF2-40B4-BE49-F238E27FC236}">
                <a16:creationId xmlns:a16="http://schemas.microsoft.com/office/drawing/2014/main" id="{5A103B4F-6532-4D77-9546-F26FFC3C1755}"/>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3)</a:t>
            </a:r>
            <a:r>
              <a:rPr lang="zh-CN" altLang="en-US" sz="4800">
                <a:solidFill>
                  <a:schemeClr val="accent2"/>
                </a:solidFill>
                <a:latin typeface="Adobe 黑体 Std R" panose="020B0400000000000000" pitchFamily="34" charset="-122"/>
                <a:ea typeface="Adobe 黑体 Std R" panose="020B0400000000000000" pitchFamily="34" charset="-122"/>
              </a:rPr>
              <a:t>沙盒技术</a:t>
            </a:r>
          </a:p>
        </p:txBody>
      </p:sp>
      <p:sp>
        <p:nvSpPr>
          <p:cNvPr id="46082" name="文本占位符 139266">
            <a:extLst>
              <a:ext uri="{FF2B5EF4-FFF2-40B4-BE49-F238E27FC236}">
                <a16:creationId xmlns:a16="http://schemas.microsoft.com/office/drawing/2014/main" id="{5FBAAC64-A99C-429E-993B-BCFE7B4F3423}"/>
              </a:ext>
            </a:extLst>
          </p:cNvPr>
          <p:cNvSpPr>
            <a:spLocks noGrp="1" noChangeArrowheads="1"/>
          </p:cNvSpPr>
          <p:nvPr>
            <p:ph type="body" idx="1"/>
          </p:nvPr>
        </p:nvSpPr>
        <p:spPr>
          <a:xfrm>
            <a:off x="685800" y="1341438"/>
            <a:ext cx="7772400" cy="5327650"/>
          </a:xfrm>
        </p:spPr>
        <p:txBody>
          <a:bodyPr/>
          <a:lstStyle/>
          <a:p>
            <a:r>
              <a:rPr lang="zh-CN" altLang="en-US" sz="4000">
                <a:latin typeface="Adobe 黑体 Std R" panose="020B0400000000000000" pitchFamily="34" charset="-122"/>
                <a:ea typeface="Adobe 黑体 Std R" panose="020B0400000000000000" pitchFamily="34" charset="-122"/>
              </a:rPr>
              <a:t>什么是沙盒技术</a:t>
            </a:r>
            <a:r>
              <a:rPr lang="en-US" altLang="zh-CN" sz="4000">
                <a:latin typeface="Adobe 黑体 Std R" panose="020B0400000000000000" pitchFamily="34" charset="-122"/>
                <a:ea typeface="Adobe 黑体 Std R" panose="020B0400000000000000" pitchFamily="34" charset="-122"/>
              </a:rPr>
              <a:t>?</a:t>
            </a:r>
          </a:p>
          <a:p>
            <a:r>
              <a:rPr lang="en-US" altLang="zh-CN" sz="4000">
                <a:latin typeface="Adobe 黑体 Std R" panose="020B0400000000000000" pitchFamily="34" charset="-122"/>
                <a:ea typeface="Adobe 黑体 Std R" panose="020B0400000000000000" pitchFamily="34" charset="-122"/>
              </a:rPr>
              <a:t>Java</a:t>
            </a:r>
            <a:r>
              <a:rPr lang="zh-CN" altLang="en-US" sz="4000">
                <a:latin typeface="Adobe 黑体 Std R" panose="020B0400000000000000" pitchFamily="34" charset="-122"/>
                <a:ea typeface="Adobe 黑体 Std R" panose="020B0400000000000000" pitchFamily="34" charset="-122"/>
              </a:rPr>
              <a:t>可定制的沙盒安全模型。 </a:t>
            </a: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40289">
            <a:extLst>
              <a:ext uri="{FF2B5EF4-FFF2-40B4-BE49-F238E27FC236}">
                <a16:creationId xmlns:a16="http://schemas.microsoft.com/office/drawing/2014/main" id="{0EBF852A-5FA1-4CAF-B7E0-E178594E483B}"/>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2 </a:t>
            </a:r>
            <a:r>
              <a:rPr lang="zh-CN" altLang="en-US" sz="4800">
                <a:solidFill>
                  <a:schemeClr val="accent2"/>
                </a:solidFill>
                <a:latin typeface="Adobe 黑体 Std R" panose="020B0400000000000000" pitchFamily="34" charset="-122"/>
                <a:ea typeface="Adobe 黑体 Std R" panose="020B0400000000000000" pitchFamily="34" charset="-122"/>
              </a:rPr>
              <a:t>运行保护</a:t>
            </a:r>
          </a:p>
        </p:txBody>
      </p:sp>
      <p:grpSp>
        <p:nvGrpSpPr>
          <p:cNvPr id="47106" name="组合 140307">
            <a:extLst>
              <a:ext uri="{FF2B5EF4-FFF2-40B4-BE49-F238E27FC236}">
                <a16:creationId xmlns:a16="http://schemas.microsoft.com/office/drawing/2014/main" id="{FEBF9347-1D2E-4500-AEC4-74670943AA91}"/>
              </a:ext>
            </a:extLst>
          </p:cNvPr>
          <p:cNvGrpSpPr>
            <a:grpSpLocks/>
          </p:cNvGrpSpPr>
          <p:nvPr/>
        </p:nvGrpSpPr>
        <p:grpSpPr bwMode="auto">
          <a:xfrm>
            <a:off x="971550" y="981075"/>
            <a:ext cx="7488238" cy="5256213"/>
            <a:chOff x="612" y="618"/>
            <a:chExt cx="4717" cy="3311"/>
          </a:xfrm>
        </p:grpSpPr>
        <p:sp>
          <p:nvSpPr>
            <p:cNvPr id="47107" name="文本框 140292">
              <a:extLst>
                <a:ext uri="{FF2B5EF4-FFF2-40B4-BE49-F238E27FC236}">
                  <a16:creationId xmlns:a16="http://schemas.microsoft.com/office/drawing/2014/main" id="{1939E73F-6C2A-4346-8BF8-F1CA697756B2}"/>
                </a:ext>
              </a:extLst>
            </p:cNvPr>
            <p:cNvSpPr txBox="1">
              <a:spLocks noChangeArrowheads="1"/>
            </p:cNvSpPr>
            <p:nvPr/>
          </p:nvSpPr>
          <p:spPr bwMode="auto">
            <a:xfrm>
              <a:off x="2634" y="1149"/>
              <a:ext cx="808" cy="1337"/>
            </a:xfrm>
            <a:prstGeom prst="rect">
              <a:avLst/>
            </a:prstGeom>
            <a:solidFill>
              <a:srgbClr val="99CC00"/>
            </a:solidFill>
            <a:ln w="9525">
              <a:solidFill>
                <a:srgbClr val="000000"/>
              </a:solidFill>
              <a:miter lim="800000"/>
              <a:headEnd/>
              <a:tailEnd/>
            </a:ln>
            <a:effectLst>
              <a:outerShdw dist="107763" dir="18900000" algn="ctr" rotWithShape="0">
                <a:srgbClr val="808080"/>
              </a:outerShdw>
            </a:effectLst>
          </p:spPr>
          <p:txBody>
            <a:bodyPr/>
            <a:lstStyle/>
            <a:p>
              <a:pPr algn="just"/>
              <a:endParaRPr lang="en-US" altLang="zh-CN" sz="2400">
                <a:solidFill>
                  <a:srgbClr val="CC0000"/>
                </a:solidFill>
                <a:ea typeface="Adobe 黑体 Std R" panose="020B0400000000000000" pitchFamily="34" charset="-122"/>
              </a:endParaRPr>
            </a:p>
            <a:p>
              <a:pPr algn="just"/>
              <a:r>
                <a:rPr lang="zh-CN" altLang="en-US" sz="2400">
                  <a:solidFill>
                    <a:srgbClr val="CC0000"/>
                  </a:solidFill>
                  <a:ea typeface="Adobe 黑体 Std R" panose="020B0400000000000000" pitchFamily="34" charset="-122"/>
                </a:rPr>
                <a:t>用户</a:t>
              </a:r>
            </a:p>
            <a:p>
              <a:pPr algn="just"/>
              <a:r>
                <a:rPr lang="zh-CN" altLang="en-US" sz="2400">
                  <a:solidFill>
                    <a:srgbClr val="CC0000"/>
                  </a:solidFill>
                  <a:ea typeface="Adobe 黑体 Std R" panose="020B0400000000000000" pitchFamily="34" charset="-122"/>
                </a:rPr>
                <a:t>空间</a:t>
              </a:r>
            </a:p>
          </p:txBody>
        </p:sp>
        <p:sp>
          <p:nvSpPr>
            <p:cNvPr id="47108" name="文本框 140293">
              <a:extLst>
                <a:ext uri="{FF2B5EF4-FFF2-40B4-BE49-F238E27FC236}">
                  <a16:creationId xmlns:a16="http://schemas.microsoft.com/office/drawing/2014/main" id="{A998F214-5256-490E-B543-5E41503E2262}"/>
                </a:ext>
              </a:extLst>
            </p:cNvPr>
            <p:cNvSpPr txBox="1">
              <a:spLocks noChangeArrowheads="1"/>
            </p:cNvSpPr>
            <p:nvPr/>
          </p:nvSpPr>
          <p:spPr bwMode="auto">
            <a:xfrm>
              <a:off x="2634" y="2243"/>
              <a:ext cx="808" cy="109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endParaRPr lang="en-US" altLang="zh-CN" sz="2400">
                <a:solidFill>
                  <a:srgbClr val="CC0000"/>
                </a:solidFill>
                <a:ea typeface="Adobe 黑体 Std R" panose="020B0400000000000000" pitchFamily="34" charset="-122"/>
              </a:endParaRPr>
            </a:p>
            <a:p>
              <a:pPr algn="just"/>
              <a:r>
                <a:rPr lang="zh-CN" altLang="en-US" sz="2400">
                  <a:solidFill>
                    <a:srgbClr val="CC0000"/>
                  </a:solidFill>
                  <a:ea typeface="Adobe 黑体 Std R" panose="020B0400000000000000" pitchFamily="34" charset="-122"/>
                </a:rPr>
                <a:t>系统</a:t>
              </a:r>
            </a:p>
            <a:p>
              <a:pPr algn="just"/>
              <a:r>
                <a:rPr lang="zh-CN" altLang="en-US" sz="2400">
                  <a:solidFill>
                    <a:srgbClr val="CC0000"/>
                  </a:solidFill>
                  <a:ea typeface="Adobe 黑体 Std R" panose="020B0400000000000000" pitchFamily="34" charset="-122"/>
                </a:rPr>
                <a:t>空间</a:t>
              </a:r>
            </a:p>
          </p:txBody>
        </p:sp>
        <p:sp>
          <p:nvSpPr>
            <p:cNvPr id="47109" name="左大括号 140294">
              <a:extLst>
                <a:ext uri="{FF2B5EF4-FFF2-40B4-BE49-F238E27FC236}">
                  <a16:creationId xmlns:a16="http://schemas.microsoft.com/office/drawing/2014/main" id="{63ACFB18-92C4-42A5-AEA5-E9908C1E40C2}"/>
                </a:ext>
              </a:extLst>
            </p:cNvPr>
            <p:cNvSpPr>
              <a:spLocks/>
            </p:cNvSpPr>
            <p:nvPr/>
          </p:nvSpPr>
          <p:spPr bwMode="auto">
            <a:xfrm>
              <a:off x="2336" y="1149"/>
              <a:ext cx="298" cy="1094"/>
            </a:xfrm>
            <a:prstGeom prst="leftBrace">
              <a:avLst>
                <a:gd name="adj1" fmla="val 30576"/>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Adobe 黑体 Std R" panose="020B0400000000000000" pitchFamily="34" charset="-122"/>
              </a:endParaRPr>
            </a:p>
          </p:txBody>
        </p:sp>
        <p:sp>
          <p:nvSpPr>
            <p:cNvPr id="47110" name="文本框 140295">
              <a:extLst>
                <a:ext uri="{FF2B5EF4-FFF2-40B4-BE49-F238E27FC236}">
                  <a16:creationId xmlns:a16="http://schemas.microsoft.com/office/drawing/2014/main" id="{CD02AEB0-A4CB-49DF-BB65-191BD6C5FBA4}"/>
                </a:ext>
              </a:extLst>
            </p:cNvPr>
            <p:cNvSpPr txBox="1">
              <a:spLocks noChangeArrowheads="1"/>
            </p:cNvSpPr>
            <p:nvPr/>
          </p:nvSpPr>
          <p:spPr bwMode="auto">
            <a:xfrm>
              <a:off x="882" y="1570"/>
              <a:ext cx="943" cy="365"/>
            </a:xfrm>
            <a:prstGeom prst="rect">
              <a:avLst/>
            </a:prstGeom>
            <a:solidFill>
              <a:srgbClr val="99CC00"/>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应用进程</a:t>
              </a:r>
            </a:p>
          </p:txBody>
        </p:sp>
        <p:sp>
          <p:nvSpPr>
            <p:cNvPr id="47111" name="文本框 140296">
              <a:extLst>
                <a:ext uri="{FF2B5EF4-FFF2-40B4-BE49-F238E27FC236}">
                  <a16:creationId xmlns:a16="http://schemas.microsoft.com/office/drawing/2014/main" id="{80A27245-DF0A-4C76-9B92-CA3A1C32474B}"/>
                </a:ext>
              </a:extLst>
            </p:cNvPr>
            <p:cNvSpPr txBox="1">
              <a:spLocks noChangeArrowheads="1"/>
            </p:cNvSpPr>
            <p:nvPr/>
          </p:nvSpPr>
          <p:spPr bwMode="auto">
            <a:xfrm>
              <a:off x="4251" y="2121"/>
              <a:ext cx="943" cy="365"/>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系统进程</a:t>
              </a:r>
            </a:p>
          </p:txBody>
        </p:sp>
        <p:sp>
          <p:nvSpPr>
            <p:cNvPr id="47112" name="左大括号 140297">
              <a:extLst>
                <a:ext uri="{FF2B5EF4-FFF2-40B4-BE49-F238E27FC236}">
                  <a16:creationId xmlns:a16="http://schemas.microsoft.com/office/drawing/2014/main" id="{43FDD59A-A4E0-4491-85AD-2DB8685A0644}"/>
                </a:ext>
              </a:extLst>
            </p:cNvPr>
            <p:cNvSpPr>
              <a:spLocks/>
            </p:cNvSpPr>
            <p:nvPr/>
          </p:nvSpPr>
          <p:spPr bwMode="auto">
            <a:xfrm flipH="1">
              <a:off x="3442" y="1149"/>
              <a:ext cx="270" cy="2187"/>
            </a:xfrm>
            <a:prstGeom prst="leftBrace">
              <a:avLst>
                <a:gd name="adj1" fmla="val 67500"/>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Adobe 黑体 Std R" panose="020B0400000000000000" pitchFamily="34" charset="-122"/>
              </a:endParaRPr>
            </a:p>
          </p:txBody>
        </p:sp>
        <p:sp>
          <p:nvSpPr>
            <p:cNvPr id="47113" name="文本框 140298">
              <a:extLst>
                <a:ext uri="{FF2B5EF4-FFF2-40B4-BE49-F238E27FC236}">
                  <a16:creationId xmlns:a16="http://schemas.microsoft.com/office/drawing/2014/main" id="{170BFF3E-C41B-41D7-8302-17854B688789}"/>
                </a:ext>
              </a:extLst>
            </p:cNvPr>
            <p:cNvSpPr txBox="1">
              <a:spLocks noChangeArrowheads="1"/>
            </p:cNvSpPr>
            <p:nvPr/>
          </p:nvSpPr>
          <p:spPr bwMode="auto">
            <a:xfrm>
              <a:off x="1247" y="3579"/>
              <a:ext cx="3812" cy="3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CC0000"/>
                  </a:solidFill>
                  <a:ea typeface="Adobe 黑体 Std R" panose="020B0400000000000000" pitchFamily="34" charset="-122"/>
                </a:rPr>
                <a:t>处理器模式扩展操作系统的访问权限</a:t>
              </a:r>
            </a:p>
          </p:txBody>
        </p:sp>
        <p:sp>
          <p:nvSpPr>
            <p:cNvPr id="47114" name="直接连接符 140299">
              <a:extLst>
                <a:ext uri="{FF2B5EF4-FFF2-40B4-BE49-F238E27FC236}">
                  <a16:creationId xmlns:a16="http://schemas.microsoft.com/office/drawing/2014/main" id="{90A7DD8F-67A5-4CAB-9524-EFBED898D6B8}"/>
                </a:ext>
              </a:extLst>
            </p:cNvPr>
            <p:cNvSpPr>
              <a:spLocks noChangeShapeType="1"/>
            </p:cNvSpPr>
            <p:nvPr/>
          </p:nvSpPr>
          <p:spPr bwMode="auto">
            <a:xfrm>
              <a:off x="1825" y="1706"/>
              <a:ext cx="539"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5" name="直接连接符 140300">
              <a:extLst>
                <a:ext uri="{FF2B5EF4-FFF2-40B4-BE49-F238E27FC236}">
                  <a16:creationId xmlns:a16="http://schemas.microsoft.com/office/drawing/2014/main" id="{87ED52E2-AED2-4410-A2D7-3F2A8686783F}"/>
                </a:ext>
              </a:extLst>
            </p:cNvPr>
            <p:cNvSpPr>
              <a:spLocks noChangeShapeType="1"/>
            </p:cNvSpPr>
            <p:nvPr/>
          </p:nvSpPr>
          <p:spPr bwMode="auto">
            <a:xfrm>
              <a:off x="3712" y="2243"/>
              <a:ext cx="539"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6" name="椭圆形标注 140301">
              <a:extLst>
                <a:ext uri="{FF2B5EF4-FFF2-40B4-BE49-F238E27FC236}">
                  <a16:creationId xmlns:a16="http://schemas.microsoft.com/office/drawing/2014/main" id="{5B340555-5C6F-419F-8D8D-8FECEE9774F7}"/>
                </a:ext>
              </a:extLst>
            </p:cNvPr>
            <p:cNvSpPr>
              <a:spLocks noChangeArrowheads="1"/>
            </p:cNvSpPr>
            <p:nvPr/>
          </p:nvSpPr>
          <p:spPr bwMode="auto">
            <a:xfrm>
              <a:off x="747" y="618"/>
              <a:ext cx="1078" cy="729"/>
            </a:xfrm>
            <a:prstGeom prst="wedgeEllipseCallout">
              <a:avLst>
                <a:gd name="adj1" fmla="val -10944"/>
                <a:gd name="adj2" fmla="val 74417"/>
              </a:avLst>
            </a:prstGeom>
            <a:solidFill>
              <a:srgbClr val="99CC00"/>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运行在内户态</a:t>
              </a:r>
            </a:p>
          </p:txBody>
        </p:sp>
        <p:sp>
          <p:nvSpPr>
            <p:cNvPr id="47117" name="椭圆形标注 140302">
              <a:extLst>
                <a:ext uri="{FF2B5EF4-FFF2-40B4-BE49-F238E27FC236}">
                  <a16:creationId xmlns:a16="http://schemas.microsoft.com/office/drawing/2014/main" id="{77C5D1D7-266C-4398-BF90-88AA14A7D1EC}"/>
                </a:ext>
              </a:extLst>
            </p:cNvPr>
            <p:cNvSpPr>
              <a:spLocks noChangeArrowheads="1"/>
            </p:cNvSpPr>
            <p:nvPr/>
          </p:nvSpPr>
          <p:spPr bwMode="auto">
            <a:xfrm>
              <a:off x="3981" y="1159"/>
              <a:ext cx="1078" cy="729"/>
            </a:xfrm>
            <a:prstGeom prst="wedgeEllipseCallout">
              <a:avLst>
                <a:gd name="adj1" fmla="val -10944"/>
                <a:gd name="adj2" fmla="val 74417"/>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运行在核心态</a:t>
              </a:r>
            </a:p>
          </p:txBody>
        </p:sp>
        <p:sp>
          <p:nvSpPr>
            <p:cNvPr id="47118" name="椭圆形标注 140303">
              <a:extLst>
                <a:ext uri="{FF2B5EF4-FFF2-40B4-BE49-F238E27FC236}">
                  <a16:creationId xmlns:a16="http://schemas.microsoft.com/office/drawing/2014/main" id="{4F1B2590-466D-492F-8C03-7235F070AADB}"/>
                </a:ext>
              </a:extLst>
            </p:cNvPr>
            <p:cNvSpPr>
              <a:spLocks noChangeArrowheads="1"/>
            </p:cNvSpPr>
            <p:nvPr/>
          </p:nvSpPr>
          <p:spPr bwMode="auto">
            <a:xfrm>
              <a:off x="612" y="2160"/>
              <a:ext cx="1213" cy="729"/>
            </a:xfrm>
            <a:prstGeom prst="wedgeEllipseCallout">
              <a:avLst>
                <a:gd name="adj1" fmla="val 1444"/>
                <a:gd name="adj2" fmla="val -81278"/>
              </a:avLst>
            </a:prstGeom>
            <a:solidFill>
              <a:srgbClr val="99CC00"/>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不可执行</a:t>
              </a:r>
            </a:p>
            <a:p>
              <a:pPr algn="just"/>
              <a:r>
                <a:rPr lang="zh-CN" altLang="en-US" sz="2400">
                  <a:solidFill>
                    <a:srgbClr val="CC0000"/>
                  </a:solidFill>
                  <a:ea typeface="Adobe 黑体 Std R" panose="020B0400000000000000" pitchFamily="34" charset="-122"/>
                </a:rPr>
                <a:t>特权指令</a:t>
              </a:r>
            </a:p>
          </p:txBody>
        </p:sp>
        <p:sp>
          <p:nvSpPr>
            <p:cNvPr id="47119" name="椭圆形标注 140304">
              <a:extLst>
                <a:ext uri="{FF2B5EF4-FFF2-40B4-BE49-F238E27FC236}">
                  <a16:creationId xmlns:a16="http://schemas.microsoft.com/office/drawing/2014/main" id="{196D2E96-3BC5-43AE-AC72-0CCBBA274943}"/>
                </a:ext>
              </a:extLst>
            </p:cNvPr>
            <p:cNvSpPr>
              <a:spLocks noChangeArrowheads="1"/>
            </p:cNvSpPr>
            <p:nvPr/>
          </p:nvSpPr>
          <p:spPr bwMode="auto">
            <a:xfrm>
              <a:off x="4116" y="2729"/>
              <a:ext cx="1213" cy="729"/>
            </a:xfrm>
            <a:prstGeom prst="wedgeEllipseCallout">
              <a:avLst>
                <a:gd name="adj1" fmla="val -12491"/>
                <a:gd name="adj2" fmla="val -82921"/>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rgbClr val="CC0000"/>
                  </a:solidFill>
                  <a:ea typeface="Adobe 黑体 Std R" panose="020B0400000000000000" pitchFamily="34" charset="-122"/>
                </a:rPr>
                <a:t>可执行</a:t>
              </a:r>
            </a:p>
            <a:p>
              <a:pPr algn="just"/>
              <a:r>
                <a:rPr lang="zh-CN" altLang="en-US" sz="2400">
                  <a:solidFill>
                    <a:srgbClr val="CC0000"/>
                  </a:solidFill>
                  <a:ea typeface="Adobe 黑体 Std R" panose="020B0400000000000000" pitchFamily="34" charset="-122"/>
                </a:rPr>
                <a:t>特权指令</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44385">
            <a:extLst>
              <a:ext uri="{FF2B5EF4-FFF2-40B4-BE49-F238E27FC236}">
                <a16:creationId xmlns:a16="http://schemas.microsoft.com/office/drawing/2014/main" id="{3A94FA64-3946-4DFE-B0A1-A1E8ED1D1060}"/>
              </a:ext>
            </a:extLst>
          </p:cNvPr>
          <p:cNvSpPr>
            <a:spLocks noGrp="1" noChangeArrowheads="1"/>
          </p:cNvSpPr>
          <p:nvPr>
            <p:ph type="title"/>
          </p:nvPr>
        </p:nvSpPr>
        <p:spPr/>
        <p:txBody>
          <a:bodyPr/>
          <a:lstStyle/>
          <a:p>
            <a:r>
              <a:rPr lang="en-US" altLang="zh-CN">
                <a:solidFill>
                  <a:schemeClr val="accent2"/>
                </a:solidFill>
                <a:latin typeface="Adobe 黑体 Std R" panose="020B0400000000000000" pitchFamily="34" charset="-122"/>
                <a:ea typeface="Adobe 黑体 Std R" panose="020B0400000000000000" pitchFamily="34" charset="-122"/>
              </a:rPr>
              <a:t>VAX/VMS</a:t>
            </a:r>
            <a:r>
              <a:rPr lang="zh-CN" altLang="en-US">
                <a:solidFill>
                  <a:schemeClr val="accent2"/>
                </a:solidFill>
                <a:latin typeface="Adobe 黑体 Std R" panose="020B0400000000000000" pitchFamily="34" charset="-122"/>
                <a:ea typeface="Adobe 黑体 Std R" panose="020B0400000000000000" pitchFamily="34" charset="-122"/>
              </a:rPr>
              <a:t>操作系统利用处理器的四种模式</a:t>
            </a:r>
            <a:r>
              <a:rPr lang="zh-CN" altLang="en-US" sz="4000"/>
              <a:t> </a:t>
            </a:r>
          </a:p>
        </p:txBody>
      </p:sp>
      <p:sp>
        <p:nvSpPr>
          <p:cNvPr id="48130" name="文本占位符 144386">
            <a:extLst>
              <a:ext uri="{FF2B5EF4-FFF2-40B4-BE49-F238E27FC236}">
                <a16:creationId xmlns:a16="http://schemas.microsoft.com/office/drawing/2014/main" id="{EC12EB5B-810C-4729-8ABD-C695186E443D}"/>
              </a:ext>
            </a:extLst>
          </p:cNvPr>
          <p:cNvSpPr>
            <a:spLocks noGrp="1" noChangeArrowheads="1"/>
          </p:cNvSpPr>
          <p:nvPr>
            <p:ph type="body" idx="1"/>
          </p:nvPr>
        </p:nvSpPr>
        <p:spPr/>
        <p:txBody>
          <a:bodyPr/>
          <a:lstStyle/>
          <a:p>
            <a:pPr>
              <a:lnSpc>
                <a:spcPct val="90000"/>
              </a:lnSpc>
            </a:pPr>
            <a:r>
              <a:rPr lang="zh-CN" altLang="en-US">
                <a:latin typeface="Adobe 黑体 Std R" panose="020B0400000000000000" pitchFamily="34" charset="-122"/>
                <a:ea typeface="Adobe 黑体 Std R" panose="020B0400000000000000" pitchFamily="34" charset="-122"/>
              </a:rPr>
              <a:t>内核</a:t>
            </a:r>
            <a:r>
              <a:rPr lang="en-US" altLang="zh-CN">
                <a:latin typeface="Adobe 黑体 Std R" panose="020B0400000000000000" pitchFamily="34" charset="-122"/>
                <a:ea typeface="Adobe 黑体 Std R" panose="020B0400000000000000" pitchFamily="34" charset="-122"/>
              </a:rPr>
              <a:t>(kernel)</a:t>
            </a:r>
            <a:r>
              <a:rPr lang="zh-CN" altLang="en-US">
                <a:latin typeface="Adobe 黑体 Std R" panose="020B0400000000000000" pitchFamily="34" charset="-122"/>
                <a:ea typeface="Adobe 黑体 Std R" panose="020B0400000000000000" pitchFamily="34" charset="-122"/>
              </a:rPr>
              <a:t>态：执行操作系统内核，包括主存管理、中断处理、</a:t>
            </a:r>
            <a:r>
              <a:rPr lang="en-US" altLang="zh-CN">
                <a:latin typeface="Adobe 黑体 Std R" panose="020B0400000000000000" pitchFamily="34" charset="-122"/>
                <a:ea typeface="Adobe 黑体 Std R" panose="020B0400000000000000" pitchFamily="34" charset="-122"/>
              </a:rPr>
              <a:t>I/O</a:t>
            </a:r>
            <a:r>
              <a:rPr lang="zh-CN" altLang="en-US">
                <a:latin typeface="Adobe 黑体 Std R" panose="020B0400000000000000" pitchFamily="34" charset="-122"/>
                <a:ea typeface="Adobe 黑体 Std R" panose="020B0400000000000000" pitchFamily="34" charset="-122"/>
              </a:rPr>
              <a:t>操作等。</a:t>
            </a:r>
          </a:p>
          <a:p>
            <a:pPr>
              <a:lnSpc>
                <a:spcPct val="90000"/>
              </a:lnSpc>
            </a:pPr>
            <a:r>
              <a:rPr lang="zh-CN" altLang="en-US">
                <a:latin typeface="Adobe 黑体 Std R" panose="020B0400000000000000" pitchFamily="34" charset="-122"/>
                <a:ea typeface="Adobe 黑体 Std R" panose="020B0400000000000000" pitchFamily="34" charset="-122"/>
              </a:rPr>
              <a:t>执行</a:t>
            </a:r>
            <a:r>
              <a:rPr lang="en-US" altLang="zh-CN">
                <a:latin typeface="Adobe 黑体 Std R" panose="020B0400000000000000" pitchFamily="34" charset="-122"/>
                <a:ea typeface="Adobe 黑体 Std R" panose="020B0400000000000000" pitchFamily="34" charset="-122"/>
              </a:rPr>
              <a:t>(executive)</a:t>
            </a:r>
            <a:r>
              <a:rPr lang="zh-CN" altLang="en-US">
                <a:latin typeface="Adobe 黑体 Std R" panose="020B0400000000000000" pitchFamily="34" charset="-122"/>
                <a:ea typeface="Adobe 黑体 Std R" panose="020B0400000000000000" pitchFamily="34" charset="-122"/>
              </a:rPr>
              <a:t>态：执行操作系统系统调用，如文件操作等。</a:t>
            </a:r>
          </a:p>
          <a:p>
            <a:pPr>
              <a:lnSpc>
                <a:spcPct val="90000"/>
              </a:lnSpc>
            </a:pPr>
            <a:r>
              <a:rPr lang="zh-CN" altLang="en-US">
                <a:latin typeface="Adobe 黑体 Std R" panose="020B0400000000000000" pitchFamily="34" charset="-122"/>
                <a:ea typeface="Adobe 黑体 Std R" panose="020B0400000000000000" pitchFamily="34" charset="-122"/>
              </a:rPr>
              <a:t>监管</a:t>
            </a:r>
            <a:r>
              <a:rPr lang="en-US" altLang="zh-CN">
                <a:latin typeface="Adobe 黑体 Std R" panose="020B0400000000000000" pitchFamily="34" charset="-122"/>
                <a:ea typeface="Adobe 黑体 Std R" panose="020B0400000000000000" pitchFamily="34" charset="-122"/>
              </a:rPr>
              <a:t>(supervisor)</a:t>
            </a:r>
            <a:r>
              <a:rPr lang="zh-CN" altLang="en-US">
                <a:latin typeface="Adobe 黑体 Std R" panose="020B0400000000000000" pitchFamily="34" charset="-122"/>
                <a:ea typeface="Adobe 黑体 Std R" panose="020B0400000000000000" pitchFamily="34" charset="-122"/>
              </a:rPr>
              <a:t>态：执行操作系统其余系统调用，如应答用户请求。</a:t>
            </a:r>
          </a:p>
          <a:p>
            <a:pPr>
              <a:lnSpc>
                <a:spcPct val="90000"/>
              </a:lnSpc>
            </a:pPr>
            <a:r>
              <a:rPr lang="zh-CN" altLang="en-US">
                <a:latin typeface="Adobe 黑体 Std R" panose="020B0400000000000000" pitchFamily="34" charset="-122"/>
                <a:ea typeface="Adobe 黑体 Std R" panose="020B0400000000000000" pitchFamily="34" charset="-122"/>
              </a:rPr>
              <a:t>用户</a:t>
            </a:r>
            <a:r>
              <a:rPr lang="en-US" altLang="zh-CN">
                <a:latin typeface="Adobe 黑体 Std R" panose="020B0400000000000000" pitchFamily="34" charset="-122"/>
                <a:ea typeface="Adobe 黑体 Std R" panose="020B0400000000000000" pitchFamily="34" charset="-122"/>
              </a:rPr>
              <a:t>(user)</a:t>
            </a:r>
            <a:r>
              <a:rPr lang="zh-CN" altLang="en-US">
                <a:latin typeface="Adobe 黑体 Std R" panose="020B0400000000000000" pitchFamily="34" charset="-122"/>
                <a:ea typeface="Adobe 黑体 Std R" panose="020B0400000000000000" pitchFamily="34" charset="-122"/>
              </a:rPr>
              <a:t>态：执行应用程序，如编译、编辑、链接等实用程序和各种应用程序。</a:t>
            </a:r>
          </a:p>
          <a:p>
            <a:pPr>
              <a:lnSpc>
                <a:spcPct val="90000"/>
              </a:lnSpc>
            </a:pPr>
            <a:endParaRPr lang="zh-CN" altLang="en-US">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45409">
            <a:extLst>
              <a:ext uri="{FF2B5EF4-FFF2-40B4-BE49-F238E27FC236}">
                <a16:creationId xmlns:a16="http://schemas.microsoft.com/office/drawing/2014/main" id="{A31F3854-5C1A-43FF-9D61-7922BE820127}"/>
              </a:ext>
            </a:extLst>
          </p:cNvPr>
          <p:cNvSpPr>
            <a:spLocks noGrp="1" noChangeArrowheads="1"/>
          </p:cNvSpPr>
          <p:nvPr>
            <p:ph type="title"/>
          </p:nvPr>
        </p:nvSpPr>
        <p:spPr>
          <a:xfrm>
            <a:off x="685800" y="333375"/>
            <a:ext cx="7772400" cy="1143000"/>
          </a:xfrm>
        </p:spPr>
        <p:txBody>
          <a:bodyPr/>
          <a:lstStyle/>
          <a:p>
            <a:r>
              <a:rPr lang="en-US" altLang="zh-CN" sz="4800">
                <a:solidFill>
                  <a:srgbClr val="006600"/>
                </a:solidFill>
                <a:latin typeface="Adobe 黑体 Std R" panose="020B0400000000000000" pitchFamily="34" charset="-122"/>
                <a:ea typeface="Adobe 黑体 Std R" panose="020B0400000000000000" pitchFamily="34" charset="-122"/>
              </a:rPr>
              <a:t>3 I/O</a:t>
            </a:r>
            <a:r>
              <a:rPr lang="zh-CN" altLang="en-US" sz="4800">
                <a:solidFill>
                  <a:srgbClr val="006600"/>
                </a:solidFill>
                <a:latin typeface="Adobe 黑体 Std R" panose="020B0400000000000000" pitchFamily="34" charset="-122"/>
                <a:ea typeface="Adobe 黑体 Std R" panose="020B0400000000000000" pitchFamily="34" charset="-122"/>
              </a:rPr>
              <a:t>保护</a:t>
            </a:r>
          </a:p>
        </p:txBody>
      </p:sp>
      <p:sp>
        <p:nvSpPr>
          <p:cNvPr id="49154" name="文本占位符 145410">
            <a:extLst>
              <a:ext uri="{FF2B5EF4-FFF2-40B4-BE49-F238E27FC236}">
                <a16:creationId xmlns:a16="http://schemas.microsoft.com/office/drawing/2014/main" id="{EB46A541-9BB1-4A1D-B04B-BECAE046157C}"/>
              </a:ext>
            </a:extLst>
          </p:cNvPr>
          <p:cNvSpPr>
            <a:spLocks noGrp="1" noChangeArrowheads="1"/>
          </p:cNvSpPr>
          <p:nvPr>
            <p:ph type="body" idx="1"/>
          </p:nvPr>
        </p:nvSpPr>
        <p:spPr>
          <a:xfrm>
            <a:off x="685800" y="1484313"/>
            <a:ext cx="7772400" cy="5256212"/>
          </a:xfrm>
        </p:spPr>
        <p:txBody>
          <a:bodyPr/>
          <a:lstStyle/>
          <a:p>
            <a:r>
              <a:rPr lang="zh-CN" altLang="en-US" sz="4000">
                <a:latin typeface="Adobe 黑体 Std R" panose="020B0400000000000000" pitchFamily="34" charset="-122"/>
                <a:ea typeface="Adobe 黑体 Std R" panose="020B0400000000000000" pitchFamily="34" charset="-122"/>
              </a:rPr>
              <a:t>文件映射</a:t>
            </a:r>
            <a:r>
              <a:rPr lang="en-US" altLang="zh-CN" sz="4000">
                <a:latin typeface="Adobe 黑体 Std R" panose="020B0400000000000000" pitchFamily="34" charset="-122"/>
                <a:ea typeface="Adobe 黑体 Std R" panose="020B0400000000000000" pitchFamily="34" charset="-122"/>
              </a:rPr>
              <a:t>I/O</a:t>
            </a:r>
            <a:r>
              <a:rPr lang="zh-CN" altLang="en-US" sz="4000">
                <a:latin typeface="Adobe 黑体 Std R" panose="020B0400000000000000" pitchFamily="34" charset="-122"/>
                <a:ea typeface="Adobe 黑体 Std R" panose="020B0400000000000000" pitchFamily="34" charset="-122"/>
              </a:rPr>
              <a:t>和</a:t>
            </a:r>
            <a:r>
              <a:rPr lang="en-US" altLang="zh-CN" sz="4000">
                <a:latin typeface="Adobe 黑体 Std R" panose="020B0400000000000000" pitchFamily="34" charset="-122"/>
                <a:ea typeface="Adobe 黑体 Std R" panose="020B0400000000000000" pitchFamily="34" charset="-122"/>
              </a:rPr>
              <a:t>I/O</a:t>
            </a:r>
            <a:r>
              <a:rPr lang="zh-CN" altLang="en-US" sz="4000">
                <a:latin typeface="Adobe 黑体 Std R" panose="020B0400000000000000" pitchFamily="34" charset="-122"/>
                <a:ea typeface="Adobe 黑体 Std R" panose="020B0400000000000000" pitchFamily="34" charset="-122"/>
              </a:rPr>
              <a:t>指令。</a:t>
            </a:r>
          </a:p>
          <a:p>
            <a:r>
              <a:rPr lang="en-US" altLang="zh-CN" sz="4000">
                <a:latin typeface="Adobe 黑体 Std R" panose="020B0400000000000000" pitchFamily="34" charset="-122"/>
                <a:ea typeface="Adobe 黑体 Std R" panose="020B0400000000000000" pitchFamily="34" charset="-122"/>
              </a:rPr>
              <a:t>I/O</a:t>
            </a:r>
            <a:r>
              <a:rPr lang="zh-CN" altLang="en-US" sz="4000">
                <a:latin typeface="Adobe 黑体 Std R" panose="020B0400000000000000" pitchFamily="34" charset="-122"/>
                <a:ea typeface="Adobe 黑体 Std R" panose="020B0400000000000000" pitchFamily="34" charset="-122"/>
              </a:rPr>
              <a:t>保护原理 </a:t>
            </a: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11617">
            <a:extLst>
              <a:ext uri="{FF2B5EF4-FFF2-40B4-BE49-F238E27FC236}">
                <a16:creationId xmlns:a16="http://schemas.microsoft.com/office/drawing/2014/main" id="{DCC822EA-E54A-4863-9304-A2647AE3B324}"/>
              </a:ext>
            </a:extLst>
          </p:cNvPr>
          <p:cNvSpPr>
            <a:spLocks noGrp="1" noChangeArrowheads="1"/>
          </p:cNvSpPr>
          <p:nvPr>
            <p:ph type="title"/>
          </p:nvPr>
        </p:nvSpPr>
        <p:spPr>
          <a:xfrm>
            <a:off x="685800" y="260350"/>
            <a:ext cx="7772400" cy="1143000"/>
          </a:xfrm>
        </p:spPr>
        <p:txBody>
          <a:bodyPr/>
          <a:lstStyle/>
          <a:p>
            <a:r>
              <a:rPr lang="zh-CN" altLang="en-US" sz="4800">
                <a:solidFill>
                  <a:schemeClr val="accent2"/>
                </a:solidFill>
                <a:ea typeface="Adobe 黑体 Std R" panose="020B0400000000000000" pitchFamily="34" charset="-122"/>
              </a:rPr>
              <a:t>操作系统面临的安全威胁</a:t>
            </a:r>
          </a:p>
        </p:txBody>
      </p:sp>
      <p:sp>
        <p:nvSpPr>
          <p:cNvPr id="18434" name="文本占位符 111618">
            <a:extLst>
              <a:ext uri="{FF2B5EF4-FFF2-40B4-BE49-F238E27FC236}">
                <a16:creationId xmlns:a16="http://schemas.microsoft.com/office/drawing/2014/main" id="{3E6B746B-659E-4850-A519-9034BB31C9E0}"/>
              </a:ext>
            </a:extLst>
          </p:cNvPr>
          <p:cNvSpPr>
            <a:spLocks noGrp="1" noChangeArrowheads="1"/>
          </p:cNvSpPr>
          <p:nvPr>
            <p:ph type="body" idx="1"/>
          </p:nvPr>
        </p:nvSpPr>
        <p:spPr>
          <a:xfrm>
            <a:off x="1047750" y="1341438"/>
            <a:ext cx="7772400" cy="5256212"/>
          </a:xfrm>
        </p:spPr>
        <p:txBody>
          <a:bodyPr/>
          <a:lstStyle/>
          <a:p>
            <a:r>
              <a:rPr lang="zh-CN" altLang="en-US" sz="4000">
                <a:latin typeface="Adobe 黑体 Std R" panose="020B0400000000000000" pitchFamily="34" charset="-122"/>
                <a:ea typeface="Adobe 黑体 Std R" panose="020B0400000000000000" pitchFamily="34" charset="-122"/>
              </a:rPr>
              <a:t>硬件</a:t>
            </a:r>
          </a:p>
          <a:p>
            <a:r>
              <a:rPr lang="zh-CN" altLang="en-US" sz="4000">
                <a:latin typeface="Adobe 黑体 Std R" panose="020B0400000000000000" pitchFamily="34" charset="-122"/>
                <a:ea typeface="Adobe 黑体 Std R" panose="020B0400000000000000" pitchFamily="34" charset="-122"/>
              </a:rPr>
              <a:t>软件</a:t>
            </a:r>
          </a:p>
          <a:p>
            <a:r>
              <a:rPr lang="zh-CN" altLang="en-US" sz="4000">
                <a:latin typeface="Adobe 黑体 Std R" panose="020B0400000000000000" pitchFamily="34" charset="-122"/>
                <a:ea typeface="Adobe 黑体 Std R" panose="020B0400000000000000" pitchFamily="34" charset="-122"/>
              </a:rPr>
              <a:t>数据</a:t>
            </a:r>
          </a:p>
          <a:p>
            <a:r>
              <a:rPr lang="zh-CN" altLang="en-US" sz="4000">
                <a:latin typeface="Adobe 黑体 Std R" panose="020B0400000000000000" pitchFamily="34" charset="-122"/>
                <a:ea typeface="Adobe 黑体 Std R" panose="020B0400000000000000" pitchFamily="34" charset="-122"/>
              </a:rPr>
              <a:t>网络和通信线路 </a:t>
            </a: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12641">
            <a:extLst>
              <a:ext uri="{FF2B5EF4-FFF2-40B4-BE49-F238E27FC236}">
                <a16:creationId xmlns:a16="http://schemas.microsoft.com/office/drawing/2014/main" id="{E11F1C57-7404-456B-ABD3-486C2B75C712}"/>
              </a:ext>
            </a:extLst>
          </p:cNvPr>
          <p:cNvSpPr>
            <a:spLocks noGrp="1" noChangeArrowheads="1"/>
          </p:cNvSpPr>
          <p:nvPr>
            <p:ph type="title"/>
          </p:nvPr>
        </p:nvSpPr>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7.2 </a:t>
            </a:r>
            <a:r>
              <a:rPr lang="zh-CN" altLang="en-US" sz="4800">
                <a:solidFill>
                  <a:schemeClr val="accent2"/>
                </a:solidFill>
                <a:latin typeface="Adobe 黑体 Std R" panose="020B0400000000000000" pitchFamily="34" charset="-122"/>
                <a:ea typeface="Adobe 黑体 Std R" panose="020B0400000000000000" pitchFamily="34" charset="-122"/>
              </a:rPr>
              <a:t>安全策略</a:t>
            </a:r>
            <a:br>
              <a:rPr lang="zh-CN" altLang="en-US" sz="4800">
                <a:solidFill>
                  <a:schemeClr val="accent2"/>
                </a:solidFill>
                <a:latin typeface="Adobe 黑体 Std R" panose="020B0400000000000000" pitchFamily="34" charset="-122"/>
                <a:ea typeface="Adobe 黑体 Std R" panose="020B0400000000000000" pitchFamily="34" charset="-122"/>
              </a:rPr>
            </a:br>
            <a:endParaRPr lang="zh-CN" altLang="en-US" sz="4800">
              <a:solidFill>
                <a:schemeClr val="accent2"/>
              </a:solidFill>
              <a:latin typeface="Adobe 黑体 Std R" panose="020B0400000000000000" pitchFamily="34" charset="-122"/>
              <a:ea typeface="Adobe 黑体 Std R" panose="020B0400000000000000" pitchFamily="34" charset="-122"/>
            </a:endParaRPr>
          </a:p>
        </p:txBody>
      </p:sp>
      <p:sp>
        <p:nvSpPr>
          <p:cNvPr id="19458" name="文本占位符 112642">
            <a:extLst>
              <a:ext uri="{FF2B5EF4-FFF2-40B4-BE49-F238E27FC236}">
                <a16:creationId xmlns:a16="http://schemas.microsoft.com/office/drawing/2014/main" id="{81D05DEB-9197-4477-8845-B91D4A6E4FF1}"/>
              </a:ext>
            </a:extLst>
          </p:cNvPr>
          <p:cNvSpPr>
            <a:spLocks noGrp="1" noChangeArrowheads="1"/>
          </p:cNvSpPr>
          <p:nvPr>
            <p:ph type="body" idx="1"/>
          </p:nvPr>
        </p:nvSpPr>
        <p:spPr>
          <a:xfrm>
            <a:off x="1120775" y="1268413"/>
            <a:ext cx="7772400" cy="4683125"/>
          </a:xfrm>
        </p:spPr>
        <p:txBody>
          <a:bodyPr/>
          <a:lstStyle/>
          <a:p>
            <a:pPr>
              <a:buFontTx/>
              <a:buNone/>
            </a:pPr>
            <a:r>
              <a:rPr lang="en-US" altLang="zh-CN" sz="4000">
                <a:latin typeface="Adobe 黑体 Std R" panose="020B0400000000000000" pitchFamily="34" charset="-122"/>
                <a:ea typeface="Adobe 黑体 Std R" panose="020B0400000000000000" pitchFamily="34" charset="-122"/>
              </a:rPr>
              <a:t>7.2.1 </a:t>
            </a:r>
            <a:r>
              <a:rPr lang="zh-CN" altLang="en-US" sz="4000">
                <a:latin typeface="Adobe 黑体 Std R" panose="020B0400000000000000" pitchFamily="34" charset="-122"/>
                <a:ea typeface="Adobe 黑体 Std R" panose="020B0400000000000000" pitchFamily="34" charset="-122"/>
              </a:rPr>
              <a:t>安全需求和安全策略</a:t>
            </a:r>
          </a:p>
          <a:p>
            <a:pPr>
              <a:buFontTx/>
              <a:buNone/>
            </a:pPr>
            <a:r>
              <a:rPr lang="en-US" altLang="zh-CN" sz="4000">
                <a:latin typeface="Adobe 黑体 Std R" panose="020B0400000000000000" pitchFamily="34" charset="-122"/>
                <a:ea typeface="Adobe 黑体 Std R" panose="020B0400000000000000" pitchFamily="34" charset="-122"/>
              </a:rPr>
              <a:t>7.2.2 </a:t>
            </a:r>
            <a:r>
              <a:rPr lang="zh-CN" altLang="en-US" sz="4000">
                <a:latin typeface="Adobe 黑体 Std R" panose="020B0400000000000000" pitchFamily="34" charset="-122"/>
                <a:ea typeface="Adobe 黑体 Std R" panose="020B0400000000000000" pitchFamily="34" charset="-122"/>
              </a:rPr>
              <a:t>访问支持策略</a:t>
            </a:r>
          </a:p>
          <a:p>
            <a:pPr>
              <a:buFontTx/>
              <a:buNone/>
            </a:pPr>
            <a:r>
              <a:rPr lang="en-US" altLang="zh-CN" sz="4000">
                <a:latin typeface="Adobe 黑体 Std R" panose="020B0400000000000000" pitchFamily="34" charset="-122"/>
                <a:ea typeface="Adobe 黑体 Std R" panose="020B0400000000000000" pitchFamily="34" charset="-122"/>
              </a:rPr>
              <a:t>7.2.3 </a:t>
            </a:r>
            <a:r>
              <a:rPr lang="zh-CN" altLang="en-US" sz="4000">
                <a:latin typeface="Adobe 黑体 Std R" panose="020B0400000000000000" pitchFamily="34" charset="-122"/>
                <a:ea typeface="Adobe 黑体 Std R" panose="020B0400000000000000" pitchFamily="34" charset="-122"/>
              </a:rPr>
              <a:t>访问控制策略</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13665">
            <a:extLst>
              <a:ext uri="{FF2B5EF4-FFF2-40B4-BE49-F238E27FC236}">
                <a16:creationId xmlns:a16="http://schemas.microsoft.com/office/drawing/2014/main" id="{23D3E289-942C-4FAA-992E-E610E320D2D1}"/>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7.2.1 </a:t>
            </a:r>
            <a:r>
              <a:rPr lang="zh-CN" altLang="en-US" sz="4800">
                <a:solidFill>
                  <a:schemeClr val="accent2"/>
                </a:solidFill>
                <a:latin typeface="Adobe 黑体 Std R" panose="020B0400000000000000" pitchFamily="34" charset="-122"/>
                <a:ea typeface="Adobe 黑体 Std R" panose="020B0400000000000000" pitchFamily="34" charset="-122"/>
              </a:rPr>
              <a:t>安全需求和安全策略</a:t>
            </a:r>
          </a:p>
        </p:txBody>
      </p:sp>
      <p:sp>
        <p:nvSpPr>
          <p:cNvPr id="20482" name="文本占位符 113666">
            <a:extLst>
              <a:ext uri="{FF2B5EF4-FFF2-40B4-BE49-F238E27FC236}">
                <a16:creationId xmlns:a16="http://schemas.microsoft.com/office/drawing/2014/main" id="{53BB4431-1EE9-4CA2-BF30-0AB1252C6C0B}"/>
              </a:ext>
            </a:extLst>
          </p:cNvPr>
          <p:cNvSpPr>
            <a:spLocks noGrp="1" noChangeArrowheads="1"/>
          </p:cNvSpPr>
          <p:nvPr>
            <p:ph type="body" idx="1"/>
          </p:nvPr>
        </p:nvSpPr>
        <p:spPr>
          <a:xfrm>
            <a:off x="760413" y="1268413"/>
            <a:ext cx="7772400" cy="5256212"/>
          </a:xfrm>
        </p:spPr>
        <p:txBody>
          <a:bodyPr/>
          <a:lstStyle/>
          <a:p>
            <a:pPr>
              <a:buFontTx/>
              <a:buNone/>
            </a:pPr>
            <a:r>
              <a:rPr lang="en-US" altLang="zh-CN"/>
              <a:t>    </a:t>
            </a:r>
            <a:r>
              <a:rPr lang="en-US" altLang="zh-CN" sz="4000">
                <a:latin typeface="Adobe 黑体 Std R" panose="020B0400000000000000" pitchFamily="34" charset="-122"/>
                <a:ea typeface="Adobe 黑体 Std R" panose="020B0400000000000000" pitchFamily="34" charset="-122"/>
              </a:rPr>
              <a:t>1 </a:t>
            </a:r>
            <a:r>
              <a:rPr lang="zh-CN" altLang="en-US" sz="4000">
                <a:latin typeface="Adobe 黑体 Std R" panose="020B0400000000000000" pitchFamily="34" charset="-122"/>
                <a:ea typeface="Adobe 黑体 Std R" panose="020B0400000000000000" pitchFamily="34" charset="-122"/>
              </a:rPr>
              <a:t>安全需求和策略</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1)</a:t>
            </a:r>
            <a:r>
              <a:rPr lang="zh-CN" altLang="en-US" sz="4000">
                <a:latin typeface="Adobe 黑体 Std R" panose="020B0400000000000000" pitchFamily="34" charset="-122"/>
                <a:ea typeface="Adobe 黑体 Std R" panose="020B0400000000000000" pitchFamily="34" charset="-122"/>
              </a:rPr>
              <a:t>机密性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2)</a:t>
            </a:r>
            <a:r>
              <a:rPr lang="zh-CN" altLang="en-US" sz="4000">
                <a:latin typeface="Adobe 黑体 Std R" panose="020B0400000000000000" pitchFamily="34" charset="-122"/>
                <a:ea typeface="Adobe 黑体 Std R" panose="020B0400000000000000" pitchFamily="34" charset="-122"/>
              </a:rPr>
              <a:t>完整性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3)</a:t>
            </a:r>
            <a:r>
              <a:rPr lang="zh-CN" altLang="en-US" sz="4000">
                <a:latin typeface="Adobe 黑体 Std R" panose="020B0400000000000000" pitchFamily="34" charset="-122"/>
                <a:ea typeface="Adobe 黑体 Std R" panose="020B0400000000000000" pitchFamily="34" charset="-122"/>
              </a:rPr>
              <a:t>可记帐性 </a:t>
            </a:r>
          </a:p>
          <a:p>
            <a:pPr>
              <a:buFontTx/>
              <a:buNone/>
            </a:pPr>
            <a:r>
              <a:rPr lang="zh-CN" altLang="en-US" sz="4000">
                <a:latin typeface="Adobe 黑体 Std R" panose="020B0400000000000000" pitchFamily="34" charset="-122"/>
                <a:ea typeface="Adobe 黑体 Std R" panose="020B0400000000000000" pitchFamily="34" charset="-122"/>
              </a:rPr>
              <a:t>   </a:t>
            </a:r>
            <a:r>
              <a:rPr lang="en-US" altLang="zh-CN" sz="4000">
                <a:latin typeface="Adobe 黑体 Std R" panose="020B0400000000000000" pitchFamily="34" charset="-122"/>
                <a:ea typeface="Adobe 黑体 Std R" panose="020B0400000000000000" pitchFamily="34" charset="-122"/>
              </a:rPr>
              <a:t>4)</a:t>
            </a:r>
            <a:r>
              <a:rPr lang="zh-CN" altLang="en-US" sz="4000">
                <a:latin typeface="Adobe 黑体 Std R" panose="020B0400000000000000" pitchFamily="34" charset="-122"/>
                <a:ea typeface="Adobe 黑体 Std R" panose="020B0400000000000000" pitchFamily="34" charset="-122"/>
              </a:rPr>
              <a:t>可用性</a:t>
            </a:r>
          </a:p>
          <a:p>
            <a:pPr>
              <a:buFontTx/>
              <a:buNone/>
            </a:pPr>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14689">
            <a:extLst>
              <a:ext uri="{FF2B5EF4-FFF2-40B4-BE49-F238E27FC236}">
                <a16:creationId xmlns:a16="http://schemas.microsoft.com/office/drawing/2014/main" id="{5D7EE736-3E91-45DC-8AA2-F8FB1E5E1106}"/>
              </a:ext>
            </a:extLst>
          </p:cNvPr>
          <p:cNvSpPr>
            <a:spLocks noGrp="1" noChangeArrowheads="1"/>
          </p:cNvSpPr>
          <p:nvPr>
            <p:ph type="title"/>
          </p:nvPr>
        </p:nvSpPr>
        <p:spPr>
          <a:xfrm>
            <a:off x="685800" y="260350"/>
            <a:ext cx="7772400" cy="1143000"/>
          </a:xfrm>
        </p:spPr>
        <p:txBody>
          <a:bodyPr/>
          <a:lstStyle/>
          <a:p>
            <a:r>
              <a:rPr lang="zh-CN" altLang="en-US" sz="4800">
                <a:solidFill>
                  <a:schemeClr val="accent2"/>
                </a:solidFill>
                <a:ea typeface="Adobe 黑体 Std R" panose="020B0400000000000000" pitchFamily="34" charset="-122"/>
              </a:rPr>
              <a:t>安全策略</a:t>
            </a:r>
          </a:p>
        </p:txBody>
      </p:sp>
      <p:sp>
        <p:nvSpPr>
          <p:cNvPr id="21506" name="文本占位符 114690">
            <a:extLst>
              <a:ext uri="{FF2B5EF4-FFF2-40B4-BE49-F238E27FC236}">
                <a16:creationId xmlns:a16="http://schemas.microsoft.com/office/drawing/2014/main" id="{1BF0A525-1BA8-489B-ACDC-0A63BD369B73}"/>
              </a:ext>
            </a:extLst>
          </p:cNvPr>
          <p:cNvSpPr>
            <a:spLocks noGrp="1" noChangeArrowheads="1"/>
          </p:cNvSpPr>
          <p:nvPr>
            <p:ph type="body" idx="1"/>
          </p:nvPr>
        </p:nvSpPr>
        <p:spPr>
          <a:xfrm>
            <a:off x="685800" y="1268413"/>
            <a:ext cx="7772400" cy="5111750"/>
          </a:xfrm>
        </p:spPr>
        <p:txBody>
          <a:bodyPr/>
          <a:lstStyle/>
          <a:p>
            <a:pPr>
              <a:buFontTx/>
              <a:buNone/>
            </a:pPr>
            <a:r>
              <a:rPr lang="en-US" altLang="zh-CN" sz="2800"/>
              <a:t>    </a:t>
            </a:r>
            <a:r>
              <a:rPr lang="zh-CN" altLang="en-US">
                <a:latin typeface="Adobe 黑体 Std R" panose="020B0400000000000000" pitchFamily="34" charset="-122"/>
                <a:ea typeface="Adobe 黑体 Std R" panose="020B0400000000000000" pitchFamily="34" charset="-122"/>
              </a:rPr>
              <a:t>什么是安全策略：</a:t>
            </a:r>
          </a:p>
          <a:p>
            <a:pPr>
              <a:buFontTx/>
              <a:buNone/>
            </a:pPr>
            <a:r>
              <a:rPr lang="zh-CN" altLang="en-US">
                <a:latin typeface="Adobe 黑体 Std R" panose="020B0400000000000000" pitchFamily="34" charset="-122"/>
                <a:ea typeface="Adobe 黑体 Std R" panose="020B0400000000000000" pitchFamily="34" charset="-122"/>
              </a:rPr>
              <a:t>    用于授权使用其计算机及信息资源的规则，即有关管理、保护、分配和发布系统资源及敏感信息的规定和实施细则，一个系统可有一个或多个安全策略，其目的是使安全需求得到保障。</a:t>
            </a:r>
          </a:p>
          <a:p>
            <a:pPr>
              <a:buFontTx/>
              <a:buNone/>
            </a:pPr>
            <a:r>
              <a:rPr lang="zh-CN" altLang="en-US">
                <a:latin typeface="Adobe 黑体 Std R" panose="020B0400000000000000" pitchFamily="34" charset="-122"/>
                <a:ea typeface="Adobe 黑体 Std R" panose="020B0400000000000000" pitchFamily="34" charset="-122"/>
              </a:rPr>
              <a:t>   安全策略分成两类：</a:t>
            </a:r>
          </a:p>
          <a:p>
            <a:pPr>
              <a:buFontTx/>
              <a:buNone/>
            </a:pPr>
            <a:r>
              <a:rPr lang="zh-CN" altLang="en-US">
                <a:latin typeface="Adobe 黑体 Std R" panose="020B0400000000000000" pitchFamily="34" charset="-122"/>
                <a:ea typeface="Adobe 黑体 Std R" panose="020B0400000000000000" pitchFamily="34" charset="-122"/>
              </a:rPr>
              <a:t>   </a:t>
            </a:r>
            <a:r>
              <a:rPr lang="en-US" altLang="zh-CN">
                <a:latin typeface="Adobe 黑体 Std R" panose="020B0400000000000000" pitchFamily="34" charset="-122"/>
                <a:ea typeface="Adobe 黑体 Std R" panose="020B0400000000000000" pitchFamily="34" charset="-122"/>
              </a:rPr>
              <a:t>1)</a:t>
            </a:r>
            <a:r>
              <a:rPr lang="zh-CN" altLang="en-US">
                <a:latin typeface="Adobe 黑体 Std R" panose="020B0400000000000000" pitchFamily="34" charset="-122"/>
                <a:ea typeface="Adobe 黑体 Std R" panose="020B0400000000000000" pitchFamily="34" charset="-122"/>
              </a:rPr>
              <a:t>军事安全策略</a:t>
            </a:r>
          </a:p>
          <a:p>
            <a:pPr>
              <a:buFontTx/>
              <a:buNone/>
            </a:pPr>
            <a:r>
              <a:rPr lang="zh-CN" altLang="en-US">
                <a:latin typeface="Adobe 黑体 Std R" panose="020B0400000000000000" pitchFamily="34" charset="-122"/>
                <a:ea typeface="Adobe 黑体 Std R" panose="020B0400000000000000" pitchFamily="34" charset="-122"/>
              </a:rPr>
              <a:t>   </a:t>
            </a:r>
            <a:r>
              <a:rPr lang="en-US" altLang="zh-CN">
                <a:latin typeface="Adobe 黑体 Std R" panose="020B0400000000000000" pitchFamily="34" charset="-122"/>
                <a:ea typeface="Adobe 黑体 Std R" panose="020B0400000000000000" pitchFamily="34" charset="-122"/>
              </a:rPr>
              <a:t>2)</a:t>
            </a:r>
            <a:r>
              <a:rPr lang="zh-CN" altLang="en-US">
                <a:latin typeface="Adobe 黑体 Std R" panose="020B0400000000000000" pitchFamily="34" charset="-122"/>
                <a:ea typeface="Adobe 黑体 Std R" panose="020B0400000000000000" pitchFamily="34" charset="-122"/>
              </a:rPr>
              <a:t>商业安全策略 </a:t>
            </a:r>
          </a:p>
          <a:p>
            <a:pPr>
              <a:buFontTx/>
              <a:buNone/>
            </a:pPr>
            <a:endParaRPr lang="zh-CN" altLang="en-US">
              <a:latin typeface="Adobe 黑体 Std R" panose="020B0400000000000000" pitchFamily="34" charset="-122"/>
              <a:ea typeface="Adobe 黑体 Std R" panose="020B04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15713">
            <a:extLst>
              <a:ext uri="{FF2B5EF4-FFF2-40B4-BE49-F238E27FC236}">
                <a16:creationId xmlns:a16="http://schemas.microsoft.com/office/drawing/2014/main" id="{D172F62B-6E92-4FB8-BA27-BC12AA0B6628}"/>
              </a:ext>
            </a:extLst>
          </p:cNvPr>
          <p:cNvSpPr>
            <a:spLocks noGrp="1" noChangeArrowheads="1"/>
          </p:cNvSpPr>
          <p:nvPr>
            <p:ph type="title"/>
          </p:nvPr>
        </p:nvSpPr>
        <p:spPr>
          <a:xfrm>
            <a:off x="685800" y="260350"/>
            <a:ext cx="7772400" cy="1143000"/>
          </a:xfrm>
        </p:spPr>
        <p:txBody>
          <a:bodyPr/>
          <a:lstStyle/>
          <a:p>
            <a:r>
              <a:rPr lang="en-US" altLang="zh-CN" sz="4800">
                <a:solidFill>
                  <a:schemeClr val="accent2"/>
                </a:solidFill>
                <a:latin typeface="Adobe 黑体 Std R" panose="020B0400000000000000" pitchFamily="34" charset="-122"/>
                <a:ea typeface="Adobe 黑体 Std R" panose="020B0400000000000000" pitchFamily="34" charset="-122"/>
              </a:rPr>
              <a:t>2 </a:t>
            </a:r>
            <a:r>
              <a:rPr lang="zh-CN" altLang="en-US" sz="4800">
                <a:solidFill>
                  <a:schemeClr val="accent2"/>
                </a:solidFill>
                <a:latin typeface="Adobe 黑体 Std R" panose="020B0400000000000000" pitchFamily="34" charset="-122"/>
                <a:ea typeface="Adobe 黑体 Std R" panose="020B0400000000000000" pitchFamily="34" charset="-122"/>
              </a:rPr>
              <a:t>可信计算基</a:t>
            </a:r>
            <a:r>
              <a:rPr lang="en-US" altLang="zh-CN" sz="4800">
                <a:solidFill>
                  <a:schemeClr val="accent2"/>
                </a:solidFill>
                <a:latin typeface="Adobe 黑体 Std R" panose="020B0400000000000000" pitchFamily="34" charset="-122"/>
                <a:ea typeface="Adobe 黑体 Std R" panose="020B0400000000000000" pitchFamily="34" charset="-122"/>
              </a:rPr>
              <a:t>(1)</a:t>
            </a:r>
          </a:p>
        </p:txBody>
      </p:sp>
      <p:sp>
        <p:nvSpPr>
          <p:cNvPr id="22530" name="文本占位符 115714">
            <a:extLst>
              <a:ext uri="{FF2B5EF4-FFF2-40B4-BE49-F238E27FC236}">
                <a16:creationId xmlns:a16="http://schemas.microsoft.com/office/drawing/2014/main" id="{F244DF30-0CC2-44E5-A2B5-30459CF051A5}"/>
              </a:ext>
            </a:extLst>
          </p:cNvPr>
          <p:cNvSpPr>
            <a:spLocks noGrp="1" noChangeArrowheads="1"/>
          </p:cNvSpPr>
          <p:nvPr>
            <p:ph type="body" idx="1"/>
          </p:nvPr>
        </p:nvSpPr>
        <p:spPr>
          <a:xfrm>
            <a:off x="685800" y="1268413"/>
            <a:ext cx="7772400" cy="5256212"/>
          </a:xfrm>
        </p:spPr>
        <p:txBody>
          <a:bodyPr/>
          <a:lstStyle/>
          <a:p>
            <a:pPr>
              <a:buFontTx/>
              <a:buNone/>
            </a:pPr>
            <a:r>
              <a:rPr lang="en-US" altLang="zh-CN"/>
              <a:t> </a:t>
            </a:r>
          </a:p>
        </p:txBody>
      </p:sp>
      <p:grpSp>
        <p:nvGrpSpPr>
          <p:cNvPr id="22531" name="组合 115736">
            <a:extLst>
              <a:ext uri="{FF2B5EF4-FFF2-40B4-BE49-F238E27FC236}">
                <a16:creationId xmlns:a16="http://schemas.microsoft.com/office/drawing/2014/main" id="{AB36020C-35A4-4FFB-8C0D-775D24BCFDE9}"/>
              </a:ext>
            </a:extLst>
          </p:cNvPr>
          <p:cNvGrpSpPr>
            <a:grpSpLocks/>
          </p:cNvGrpSpPr>
          <p:nvPr/>
        </p:nvGrpSpPr>
        <p:grpSpPr bwMode="auto">
          <a:xfrm>
            <a:off x="1116013" y="1268413"/>
            <a:ext cx="7343775" cy="5329237"/>
            <a:chOff x="703" y="799"/>
            <a:chExt cx="4626" cy="3357"/>
          </a:xfrm>
        </p:grpSpPr>
        <p:sp>
          <p:nvSpPr>
            <p:cNvPr id="22532" name="文本框 115716">
              <a:extLst>
                <a:ext uri="{FF2B5EF4-FFF2-40B4-BE49-F238E27FC236}">
                  <a16:creationId xmlns:a16="http://schemas.microsoft.com/office/drawing/2014/main" id="{9175D42A-DAC6-4E19-9344-E896912F842D}"/>
                </a:ext>
              </a:extLst>
            </p:cNvPr>
            <p:cNvSpPr txBox="1">
              <a:spLocks noChangeArrowheads="1"/>
            </p:cNvSpPr>
            <p:nvPr/>
          </p:nvSpPr>
          <p:spPr bwMode="auto">
            <a:xfrm>
              <a:off x="1217" y="3806"/>
              <a:ext cx="3255" cy="3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z="3200" noProof="1">
                  <a:solidFill>
                    <a:srgbClr val="CC0000"/>
                  </a:solidFill>
                  <a:ea typeface="Adobe 黑体 Std R" panose="020B0400000000000000" pitchFamily="34" charset="-122"/>
                </a:rPr>
                <a:t>      </a:t>
              </a:r>
              <a:r>
                <a:rPr lang="zh-CN" altLang="en-US" sz="3200" noProof="1">
                  <a:solidFill>
                    <a:srgbClr val="CC0000"/>
                  </a:solidFill>
                  <a:ea typeface="Adobe 黑体 Std R" panose="020B0400000000000000" pitchFamily="34" charset="-122"/>
                </a:rPr>
                <a:t>引用监视程序工作原理</a:t>
              </a:r>
              <a:endParaRPr lang="en-US" altLang="zh-CN" sz="3200">
                <a:solidFill>
                  <a:srgbClr val="CC0000"/>
                </a:solidFill>
                <a:ea typeface="Adobe 黑体 Std R" panose="020B0400000000000000" pitchFamily="34" charset="-122"/>
              </a:endParaRPr>
            </a:p>
          </p:txBody>
        </p:sp>
        <p:sp>
          <p:nvSpPr>
            <p:cNvPr id="22533" name="文本框 115717">
              <a:extLst>
                <a:ext uri="{FF2B5EF4-FFF2-40B4-BE49-F238E27FC236}">
                  <a16:creationId xmlns:a16="http://schemas.microsoft.com/office/drawing/2014/main" id="{C3643747-5E7A-49A2-82C4-D2481346B9EC}"/>
                </a:ext>
              </a:extLst>
            </p:cNvPr>
            <p:cNvSpPr txBox="1">
              <a:spLocks noChangeArrowheads="1"/>
            </p:cNvSpPr>
            <p:nvPr/>
          </p:nvSpPr>
          <p:spPr bwMode="auto">
            <a:xfrm>
              <a:off x="703" y="799"/>
              <a:ext cx="4626" cy="2916"/>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endParaRPr lang="en-US" altLang="zh-CN" sz="2400">
                <a:solidFill>
                  <a:srgbClr val="CC0000"/>
                </a:solidFill>
                <a:ea typeface="宋体" panose="02010600030101010101" pitchFamily="2" charset="-122"/>
              </a:endParaRPr>
            </a:p>
            <a:p>
              <a:pPr algn="just"/>
              <a:r>
                <a:rPr lang="en-US" altLang="zh-CN" sz="2400">
                  <a:solidFill>
                    <a:srgbClr val="CC0000"/>
                  </a:solidFill>
                  <a:ea typeface="宋体" panose="02010600030101010101" pitchFamily="2" charset="-122"/>
                </a:rPr>
                <a:t>                       </a:t>
              </a:r>
            </a:p>
            <a:p>
              <a:pPr algn="just"/>
              <a:r>
                <a:rPr lang="en-US" altLang="zh-CN" sz="2400">
                  <a:solidFill>
                    <a:srgbClr val="CC0000"/>
                  </a:solidFill>
                  <a:ea typeface="宋体" panose="02010600030101010101" pitchFamily="2" charset="-122"/>
                </a:rPr>
                <a:t>                         </a:t>
              </a:r>
            </a:p>
            <a:p>
              <a:pPr algn="just"/>
              <a:r>
                <a:rPr lang="en-US" altLang="zh-CN" sz="2400">
                  <a:solidFill>
                    <a:srgbClr val="CC0000"/>
                  </a:solidFill>
                  <a:ea typeface="Adobe 黑体 Std R" panose="020B0400000000000000" pitchFamily="34" charset="-122"/>
                </a:rPr>
                <a:t>                         </a:t>
              </a:r>
              <a:r>
                <a:rPr lang="zh-CN" altLang="en-US">
                  <a:solidFill>
                    <a:srgbClr val="CC0000"/>
                  </a:solidFill>
                  <a:ea typeface="Adobe 黑体 Std R" panose="020B0400000000000000" pitchFamily="34" charset="-122"/>
                </a:rPr>
                <a:t>操作系统内核</a:t>
              </a:r>
            </a:p>
            <a:p>
              <a:pPr algn="just"/>
              <a:endParaRPr lang="zh-CN" altLang="en-US">
                <a:solidFill>
                  <a:srgbClr val="CC0000"/>
                </a:solidFill>
                <a:ea typeface="宋体" panose="02010600030101010101" pitchFamily="2" charset="-122"/>
              </a:endParaRPr>
            </a:p>
            <a:p>
              <a:pPr algn="just"/>
              <a:endParaRPr lang="zh-CN" altLang="en-US" sz="2400">
                <a:solidFill>
                  <a:srgbClr val="CC0000"/>
                </a:solidFill>
                <a:ea typeface="宋体" panose="02010600030101010101" pitchFamily="2" charset="-122"/>
              </a:endParaRPr>
            </a:p>
            <a:p>
              <a:pPr algn="just"/>
              <a:endParaRPr lang="zh-CN" altLang="en-US" sz="2400">
                <a:solidFill>
                  <a:srgbClr val="CC0000"/>
                </a:solidFill>
                <a:ea typeface="宋体" panose="02010600030101010101" pitchFamily="2" charset="-122"/>
              </a:endParaRPr>
            </a:p>
            <a:p>
              <a:endParaRPr lang="zh-CN" altLang="en-US" sz="2400">
                <a:solidFill>
                  <a:srgbClr val="CC0000"/>
                </a:solidFill>
                <a:ea typeface="宋体" panose="02010600030101010101" pitchFamily="2" charset="-122"/>
              </a:endParaRPr>
            </a:p>
          </p:txBody>
        </p:sp>
        <p:sp>
          <p:nvSpPr>
            <p:cNvPr id="22534" name="椭圆 115719">
              <a:extLst>
                <a:ext uri="{FF2B5EF4-FFF2-40B4-BE49-F238E27FC236}">
                  <a16:creationId xmlns:a16="http://schemas.microsoft.com/office/drawing/2014/main" id="{D919EFF2-0538-4719-ADD1-C77B571CA50D}"/>
                </a:ext>
              </a:extLst>
            </p:cNvPr>
            <p:cNvSpPr>
              <a:spLocks noChangeArrowheads="1"/>
            </p:cNvSpPr>
            <p:nvPr/>
          </p:nvSpPr>
          <p:spPr bwMode="auto">
            <a:xfrm>
              <a:off x="2416" y="916"/>
              <a:ext cx="1028" cy="700"/>
            </a:xfrm>
            <a:prstGeom prst="ellipse">
              <a:avLst/>
            </a:prstGeom>
            <a:solidFill>
              <a:srgbClr val="FFCC66"/>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22535" name="文本框 115720">
              <a:extLst>
                <a:ext uri="{FF2B5EF4-FFF2-40B4-BE49-F238E27FC236}">
                  <a16:creationId xmlns:a16="http://schemas.microsoft.com/office/drawing/2014/main" id="{D397053A-3E28-4AB1-A658-3497B8EA9074}"/>
                </a:ext>
              </a:extLst>
            </p:cNvPr>
            <p:cNvSpPr txBox="1">
              <a:spLocks noChangeArrowheads="1"/>
            </p:cNvSpPr>
            <p:nvPr/>
          </p:nvSpPr>
          <p:spPr bwMode="auto">
            <a:xfrm>
              <a:off x="2608" y="1033"/>
              <a:ext cx="611" cy="44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solidFill>
                    <a:srgbClr val="CC0000"/>
                  </a:solidFill>
                  <a:ea typeface="Adobe 黑体 Std R" panose="020B0400000000000000" pitchFamily="34" charset="-122"/>
                </a:rPr>
                <a:t>  </a:t>
              </a:r>
              <a:r>
                <a:rPr lang="zh-CN" altLang="en-US" sz="2400">
                  <a:solidFill>
                    <a:srgbClr val="CC0000"/>
                  </a:solidFill>
                  <a:ea typeface="Adobe 黑体 Std R" panose="020B0400000000000000" pitchFamily="34" charset="-122"/>
                </a:rPr>
                <a:t>应用</a:t>
              </a:r>
            </a:p>
            <a:p>
              <a:r>
                <a:rPr lang="zh-CN" altLang="en-US" sz="2400">
                  <a:solidFill>
                    <a:srgbClr val="CC0000"/>
                  </a:solidFill>
                  <a:ea typeface="Adobe 黑体 Std R" panose="020B0400000000000000" pitchFamily="34" charset="-122"/>
                </a:rPr>
                <a:t>  进程</a:t>
              </a:r>
            </a:p>
          </p:txBody>
        </p:sp>
        <p:sp>
          <p:nvSpPr>
            <p:cNvPr id="22536" name="圆角矩形 115721">
              <a:extLst>
                <a:ext uri="{FF2B5EF4-FFF2-40B4-BE49-F238E27FC236}">
                  <a16:creationId xmlns:a16="http://schemas.microsoft.com/office/drawing/2014/main" id="{CEE580A7-DB58-4C99-9E79-9AB97B8EC2D5}"/>
                </a:ext>
              </a:extLst>
            </p:cNvPr>
            <p:cNvSpPr>
              <a:spLocks noChangeArrowheads="1"/>
            </p:cNvSpPr>
            <p:nvPr/>
          </p:nvSpPr>
          <p:spPr bwMode="auto">
            <a:xfrm>
              <a:off x="4301" y="2199"/>
              <a:ext cx="857" cy="583"/>
            </a:xfrm>
            <a:prstGeom prst="roundRect">
              <a:avLst>
                <a:gd name="adj" fmla="val 16667"/>
              </a:avLst>
            </a:prstGeom>
            <a:solidFill>
              <a:srgbClr val="FFCC66"/>
            </a:solidFill>
            <a:ln w="9525">
              <a:solidFill>
                <a:srgbClr val="000000"/>
              </a:solidFill>
              <a:round/>
              <a:headEnd/>
              <a:tailEnd/>
            </a:ln>
          </p:spPr>
          <p:txBody>
            <a:bodyPr/>
            <a:lstStyle/>
            <a:p>
              <a:endParaRPr lang="zh-CN" altLang="en-US">
                <a:ea typeface="Adobe 黑体 Std R" panose="020B0400000000000000" pitchFamily="34" charset="-122"/>
              </a:endParaRPr>
            </a:p>
          </p:txBody>
        </p:sp>
        <p:sp>
          <p:nvSpPr>
            <p:cNvPr id="22537" name="文本框 115722">
              <a:extLst>
                <a:ext uri="{FF2B5EF4-FFF2-40B4-BE49-F238E27FC236}">
                  <a16:creationId xmlns:a16="http://schemas.microsoft.com/office/drawing/2014/main" id="{349CD841-4CF9-4F22-8D31-CA993830F15B}"/>
                </a:ext>
              </a:extLst>
            </p:cNvPr>
            <p:cNvSpPr txBox="1">
              <a:spLocks noChangeArrowheads="1"/>
            </p:cNvSpPr>
            <p:nvPr/>
          </p:nvSpPr>
          <p:spPr bwMode="auto">
            <a:xfrm>
              <a:off x="4483" y="2315"/>
              <a:ext cx="484" cy="29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CC0000"/>
                  </a:solidFill>
                  <a:ea typeface="Adobe 黑体 Std R" panose="020B0400000000000000" pitchFamily="34" charset="-122"/>
                </a:rPr>
                <a:t>资源</a:t>
              </a:r>
            </a:p>
          </p:txBody>
        </p:sp>
        <p:sp>
          <p:nvSpPr>
            <p:cNvPr id="22538" name="文本框 115723">
              <a:extLst>
                <a:ext uri="{FF2B5EF4-FFF2-40B4-BE49-F238E27FC236}">
                  <a16:creationId xmlns:a16="http://schemas.microsoft.com/office/drawing/2014/main" id="{9471BFD7-639F-48F6-8032-101975A4E55F}"/>
                </a:ext>
              </a:extLst>
            </p:cNvPr>
            <p:cNvSpPr txBox="1">
              <a:spLocks noChangeArrowheads="1"/>
            </p:cNvSpPr>
            <p:nvPr/>
          </p:nvSpPr>
          <p:spPr bwMode="auto">
            <a:xfrm>
              <a:off x="874" y="2082"/>
              <a:ext cx="3084" cy="15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endParaRPr lang="en-US" altLang="zh-CN" sz="1000">
                <a:solidFill>
                  <a:srgbClr val="CC0000"/>
                </a:solidFill>
                <a:ea typeface="宋体" panose="02010600030101010101" pitchFamily="2" charset="-122"/>
              </a:endParaRPr>
            </a:p>
            <a:p>
              <a:pPr algn="just"/>
              <a:endParaRPr lang="en-US" altLang="zh-CN" sz="1000">
                <a:solidFill>
                  <a:srgbClr val="CC0000"/>
                </a:solidFill>
                <a:ea typeface="宋体" panose="02010600030101010101" pitchFamily="2" charset="-122"/>
              </a:endParaRPr>
            </a:p>
            <a:p>
              <a:pPr algn="just"/>
              <a:endParaRPr lang="en-US" altLang="zh-CN" sz="1000">
                <a:solidFill>
                  <a:srgbClr val="CC0000"/>
                </a:solidFill>
                <a:ea typeface="宋体" panose="02010600030101010101" pitchFamily="2" charset="-122"/>
              </a:endParaRPr>
            </a:p>
            <a:p>
              <a:pPr algn="just"/>
              <a:endParaRPr lang="en-US" altLang="zh-CN" sz="1000">
                <a:solidFill>
                  <a:srgbClr val="CC0000"/>
                </a:solidFill>
                <a:ea typeface="宋体" panose="02010600030101010101" pitchFamily="2" charset="-122"/>
              </a:endParaRPr>
            </a:p>
            <a:p>
              <a:pPr algn="just"/>
              <a:endParaRPr lang="en-US" altLang="zh-CN" sz="1000">
                <a:solidFill>
                  <a:srgbClr val="CC0000"/>
                </a:solidFill>
                <a:ea typeface="宋体" panose="02010600030101010101" pitchFamily="2" charset="-122"/>
              </a:endParaRPr>
            </a:p>
            <a:p>
              <a:endParaRPr lang="en-US" altLang="zh-CN" sz="4000">
                <a:solidFill>
                  <a:srgbClr val="CC0000"/>
                </a:solidFill>
                <a:ea typeface="宋体" panose="02010600030101010101" pitchFamily="2" charset="-122"/>
              </a:endParaRPr>
            </a:p>
          </p:txBody>
        </p:sp>
        <p:sp>
          <p:nvSpPr>
            <p:cNvPr id="22539" name="文本框 115724">
              <a:extLst>
                <a:ext uri="{FF2B5EF4-FFF2-40B4-BE49-F238E27FC236}">
                  <a16:creationId xmlns:a16="http://schemas.microsoft.com/office/drawing/2014/main" id="{A9A1BE2D-5118-47FA-B6A9-D557B83800D0}"/>
                </a:ext>
              </a:extLst>
            </p:cNvPr>
            <p:cNvSpPr txBox="1">
              <a:spLocks noChangeArrowheads="1"/>
            </p:cNvSpPr>
            <p:nvPr/>
          </p:nvSpPr>
          <p:spPr bwMode="auto">
            <a:xfrm>
              <a:off x="1046" y="2199"/>
              <a:ext cx="2741" cy="1050"/>
            </a:xfrm>
            <a:prstGeom prst="rect">
              <a:avLst/>
            </a:prstGeom>
            <a:solidFill>
              <a:srgbClr val="CCFFFF"/>
            </a:solidFill>
            <a:ln w="9525">
              <a:solidFill>
                <a:srgbClr val="000000"/>
              </a:solidFill>
              <a:miter lim="800000"/>
              <a:headEnd/>
              <a:tailEnd/>
            </a:ln>
          </p:spPr>
          <p:txBody>
            <a:bodyPr/>
            <a:lstStyle/>
            <a:p>
              <a:endParaRPr lang="zh-CN" altLang="en-US" sz="3600">
                <a:solidFill>
                  <a:srgbClr val="CC0000"/>
                </a:solidFill>
                <a:ea typeface="宋体" panose="02010600030101010101" pitchFamily="2" charset="-122"/>
              </a:endParaRPr>
            </a:p>
          </p:txBody>
        </p:sp>
        <p:sp>
          <p:nvSpPr>
            <p:cNvPr id="22540" name="圆柱形 115725">
              <a:extLst>
                <a:ext uri="{FF2B5EF4-FFF2-40B4-BE49-F238E27FC236}">
                  <a16:creationId xmlns:a16="http://schemas.microsoft.com/office/drawing/2014/main" id="{EDDB7530-F791-4D16-8771-1251FA55A29E}"/>
                </a:ext>
              </a:extLst>
            </p:cNvPr>
            <p:cNvSpPr>
              <a:spLocks noChangeArrowheads="1"/>
            </p:cNvSpPr>
            <p:nvPr/>
          </p:nvSpPr>
          <p:spPr bwMode="auto">
            <a:xfrm>
              <a:off x="1217" y="2315"/>
              <a:ext cx="857" cy="817"/>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Adobe 黑体 Std R" panose="020B0400000000000000" pitchFamily="34" charset="-122"/>
              </a:endParaRPr>
            </a:p>
          </p:txBody>
        </p:sp>
        <p:sp>
          <p:nvSpPr>
            <p:cNvPr id="22541" name="文本框 115726">
              <a:extLst>
                <a:ext uri="{FF2B5EF4-FFF2-40B4-BE49-F238E27FC236}">
                  <a16:creationId xmlns:a16="http://schemas.microsoft.com/office/drawing/2014/main" id="{07727117-D21E-45FC-8B5B-BF33F0138EBD}"/>
                </a:ext>
              </a:extLst>
            </p:cNvPr>
            <p:cNvSpPr txBox="1">
              <a:spLocks noChangeArrowheads="1"/>
            </p:cNvSpPr>
            <p:nvPr/>
          </p:nvSpPr>
          <p:spPr bwMode="auto">
            <a:xfrm>
              <a:off x="1217" y="2493"/>
              <a:ext cx="857"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rgbClr val="CC0000"/>
                  </a:solidFill>
                  <a:ea typeface="Adobe 黑体 Std R" panose="020B0400000000000000" pitchFamily="34" charset="-122"/>
                </a:rPr>
                <a:t>引用控制数据库</a:t>
              </a:r>
            </a:p>
          </p:txBody>
        </p:sp>
        <p:sp>
          <p:nvSpPr>
            <p:cNvPr id="22542" name="文本框 115727">
              <a:extLst>
                <a:ext uri="{FF2B5EF4-FFF2-40B4-BE49-F238E27FC236}">
                  <a16:creationId xmlns:a16="http://schemas.microsoft.com/office/drawing/2014/main" id="{39691467-0A7B-46F2-A58B-F2CF697B3170}"/>
                </a:ext>
              </a:extLst>
            </p:cNvPr>
            <p:cNvSpPr txBox="1">
              <a:spLocks noChangeArrowheads="1"/>
            </p:cNvSpPr>
            <p:nvPr/>
          </p:nvSpPr>
          <p:spPr bwMode="auto">
            <a:xfrm>
              <a:off x="2188" y="2782"/>
              <a:ext cx="1371"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华文新魏" panose="02010800040101010101" pitchFamily="2" charset="-122"/>
                </a:defRPr>
              </a:lvl1pPr>
              <a:lvl2pPr>
                <a:defRPr sz="2800">
                  <a:solidFill>
                    <a:schemeClr val="tx1"/>
                  </a:solidFill>
                  <a:latin typeface="Times New Roman" panose="02020603050405020304" pitchFamily="18" charset="0"/>
                  <a:ea typeface="华文新魏" panose="02010800040101010101" pitchFamily="2" charset="-122"/>
                </a:defRPr>
              </a:lvl2pPr>
              <a:lvl3pPr>
                <a:defRPr sz="2800">
                  <a:solidFill>
                    <a:schemeClr val="tx1"/>
                  </a:solidFill>
                  <a:latin typeface="Times New Roman" panose="02020603050405020304" pitchFamily="18" charset="0"/>
                  <a:ea typeface="华文新魏" panose="02010800040101010101" pitchFamily="2" charset="-122"/>
                </a:defRPr>
              </a:lvl3pPr>
              <a:lvl4pPr>
                <a:defRPr sz="2800">
                  <a:solidFill>
                    <a:schemeClr val="tx1"/>
                  </a:solidFill>
                  <a:latin typeface="Times New Roman" panose="02020603050405020304" pitchFamily="18" charset="0"/>
                  <a:ea typeface="华文新魏" panose="02010800040101010101" pitchFamily="2" charset="-122"/>
                </a:defRPr>
              </a:lvl4pPr>
              <a:lvl5pPr>
                <a:defRPr sz="2800">
                  <a:solidFill>
                    <a:schemeClr val="tx1"/>
                  </a:solidFill>
                  <a:latin typeface="Times New Roman" panose="02020603050405020304" pitchFamily="18" charset="0"/>
                  <a:ea typeface="华文新魏" panose="02010800040101010101" pitchFamily="2" charset="-122"/>
                </a:defRPr>
              </a:lvl5pPr>
              <a:lvl6pPr fontAlgn="base">
                <a:spcBef>
                  <a:spcPct val="0"/>
                </a:spcBef>
                <a:spcAft>
                  <a:spcPct val="0"/>
                </a:spcAft>
                <a:defRPr sz="2800">
                  <a:solidFill>
                    <a:schemeClr val="tx1"/>
                  </a:solidFill>
                  <a:latin typeface="Times New Roman" panose="02020603050405020304" pitchFamily="18" charset="0"/>
                  <a:ea typeface="华文新魏" panose="02010800040101010101" pitchFamily="2" charset="-122"/>
                </a:defRPr>
              </a:lvl6pPr>
              <a:lvl7pPr fontAlgn="base">
                <a:spcBef>
                  <a:spcPct val="0"/>
                </a:spcBef>
                <a:spcAft>
                  <a:spcPct val="0"/>
                </a:spcAft>
                <a:defRPr sz="2800">
                  <a:solidFill>
                    <a:schemeClr val="tx1"/>
                  </a:solidFill>
                  <a:latin typeface="Times New Roman" panose="02020603050405020304" pitchFamily="18" charset="0"/>
                  <a:ea typeface="华文新魏" panose="02010800040101010101" pitchFamily="2" charset="-122"/>
                </a:defRPr>
              </a:lvl7pPr>
              <a:lvl8pPr fontAlgn="base">
                <a:spcBef>
                  <a:spcPct val="0"/>
                </a:spcBef>
                <a:spcAft>
                  <a:spcPct val="0"/>
                </a:spcAft>
                <a:defRPr sz="2800">
                  <a:solidFill>
                    <a:schemeClr val="tx1"/>
                  </a:solidFill>
                  <a:latin typeface="Times New Roman" panose="02020603050405020304" pitchFamily="18" charset="0"/>
                  <a:ea typeface="华文新魏" panose="02010800040101010101" pitchFamily="2" charset="-122"/>
                </a:defRPr>
              </a:lvl8pPr>
              <a:lvl9pPr fontAlgn="base">
                <a:spcBef>
                  <a:spcPct val="0"/>
                </a:spcBef>
                <a:spcAft>
                  <a:spcPct val="0"/>
                </a:spcAft>
                <a:defRPr sz="2800">
                  <a:solidFill>
                    <a:schemeClr val="tx1"/>
                  </a:solidFill>
                  <a:latin typeface="Times New Roman" panose="02020603050405020304" pitchFamily="18" charset="0"/>
                  <a:ea typeface="华文新魏" panose="02010800040101010101" pitchFamily="2" charset="-122"/>
                </a:defRPr>
              </a:lvl9pPr>
            </a:lstStyle>
            <a:p>
              <a:pPr lvl="1" algn="just"/>
              <a:r>
                <a:rPr lang="zh-CN" altLang="en-US" sz="2000">
                  <a:solidFill>
                    <a:srgbClr val="CC0000"/>
                  </a:solidFill>
                  <a:latin typeface="Adobe 黑体 Std R" panose="020B0400000000000000" pitchFamily="34" charset="-122"/>
                  <a:ea typeface="Adobe 黑体 Std R" panose="020B0400000000000000" pitchFamily="34" charset="-122"/>
                </a:rPr>
                <a:t>可信计算基</a:t>
              </a:r>
            </a:p>
            <a:p>
              <a:pPr lvl="1" algn="just"/>
              <a:r>
                <a:rPr lang="zh-CN" altLang="en-US" sz="2000">
                  <a:solidFill>
                    <a:srgbClr val="CC0000"/>
                  </a:solidFill>
                  <a:latin typeface="Adobe 黑体 Std R" panose="020B0400000000000000" pitchFamily="34" charset="-122"/>
                  <a:ea typeface="Adobe 黑体 Std R" panose="020B0400000000000000" pitchFamily="34" charset="-122"/>
                </a:rPr>
                <a:t>    </a:t>
              </a:r>
              <a:r>
                <a:rPr lang="en-US" altLang="zh-CN" sz="2000">
                  <a:solidFill>
                    <a:srgbClr val="CC0000"/>
                  </a:solidFill>
                  <a:latin typeface="Adobe 黑体 Std R" panose="020B0400000000000000" pitchFamily="34" charset="-122"/>
                  <a:ea typeface="Adobe 黑体 Std R" panose="020B0400000000000000" pitchFamily="34" charset="-122"/>
                </a:rPr>
                <a:t>TCB</a:t>
              </a:r>
            </a:p>
          </p:txBody>
        </p:sp>
        <p:sp>
          <p:nvSpPr>
            <p:cNvPr id="22543" name="文本框 115728">
              <a:extLst>
                <a:ext uri="{FF2B5EF4-FFF2-40B4-BE49-F238E27FC236}">
                  <a16:creationId xmlns:a16="http://schemas.microsoft.com/office/drawing/2014/main" id="{2DD81B1F-A22E-4D85-BDAB-FD49CB36F3CF}"/>
                </a:ext>
              </a:extLst>
            </p:cNvPr>
            <p:cNvSpPr txBox="1">
              <a:spLocks noChangeArrowheads="1"/>
            </p:cNvSpPr>
            <p:nvPr/>
          </p:nvSpPr>
          <p:spPr bwMode="auto">
            <a:xfrm>
              <a:off x="2245" y="2315"/>
              <a:ext cx="1371" cy="350"/>
            </a:xfrm>
            <a:prstGeom prst="rect">
              <a:avLst/>
            </a:prstGeom>
            <a:solidFill>
              <a:srgbClr val="FFCC66"/>
            </a:solidFill>
            <a:ln w="9525">
              <a:solidFill>
                <a:srgbClr val="000000"/>
              </a:solidFill>
              <a:miter lim="800000"/>
              <a:headEnd/>
              <a:tailEnd/>
            </a:ln>
          </p:spPr>
          <p:txBody>
            <a:bodyPr/>
            <a:lstStyle/>
            <a:p>
              <a:pPr algn="just"/>
              <a:r>
                <a:rPr lang="zh-CN" altLang="en-US" sz="2000">
                  <a:solidFill>
                    <a:srgbClr val="CC0000"/>
                  </a:solidFill>
                  <a:ea typeface="Adobe 黑体 Std R" panose="020B0400000000000000" pitchFamily="34" charset="-122"/>
                </a:rPr>
                <a:t>引用监视程序</a:t>
              </a:r>
            </a:p>
          </p:txBody>
        </p:sp>
        <p:sp>
          <p:nvSpPr>
            <p:cNvPr id="22544" name="直接连接符 115729">
              <a:extLst>
                <a:ext uri="{FF2B5EF4-FFF2-40B4-BE49-F238E27FC236}">
                  <a16:creationId xmlns:a16="http://schemas.microsoft.com/office/drawing/2014/main" id="{7811B25C-F47A-4F86-8A14-5BECEAD62CB8}"/>
                </a:ext>
              </a:extLst>
            </p:cNvPr>
            <p:cNvSpPr>
              <a:spLocks noChangeShapeType="1"/>
            </p:cNvSpPr>
            <p:nvPr/>
          </p:nvSpPr>
          <p:spPr bwMode="auto">
            <a:xfrm>
              <a:off x="3616" y="2490"/>
              <a:ext cx="68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5" name="文本框 115730">
              <a:extLst>
                <a:ext uri="{FF2B5EF4-FFF2-40B4-BE49-F238E27FC236}">
                  <a16:creationId xmlns:a16="http://schemas.microsoft.com/office/drawing/2014/main" id="{5CF5EE3D-44EF-4925-B126-DF948AC8B85F}"/>
                </a:ext>
              </a:extLst>
            </p:cNvPr>
            <p:cNvSpPr txBox="1">
              <a:spLocks noChangeArrowheads="1"/>
            </p:cNvSpPr>
            <p:nvPr/>
          </p:nvSpPr>
          <p:spPr bwMode="auto">
            <a:xfrm>
              <a:off x="4130" y="1525"/>
              <a:ext cx="973" cy="34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rgbClr val="CC0000"/>
                  </a:solidFill>
                  <a:ea typeface="Adobe 黑体 Std R" panose="020B0400000000000000" pitchFamily="34" charset="-122"/>
                </a:rPr>
                <a:t>用户空间</a:t>
              </a:r>
            </a:p>
          </p:txBody>
        </p:sp>
        <p:sp>
          <p:nvSpPr>
            <p:cNvPr id="22546" name="文本框 115731">
              <a:extLst>
                <a:ext uri="{FF2B5EF4-FFF2-40B4-BE49-F238E27FC236}">
                  <a16:creationId xmlns:a16="http://schemas.microsoft.com/office/drawing/2014/main" id="{65966B70-AEB2-4C96-A4DE-131581785DDA}"/>
                </a:ext>
              </a:extLst>
            </p:cNvPr>
            <p:cNvSpPr txBox="1">
              <a:spLocks noChangeArrowheads="1"/>
            </p:cNvSpPr>
            <p:nvPr/>
          </p:nvSpPr>
          <p:spPr bwMode="auto">
            <a:xfrm>
              <a:off x="4105" y="2976"/>
              <a:ext cx="972" cy="34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rgbClr val="CC0000"/>
                  </a:solidFill>
                  <a:ea typeface="Adobe 黑体 Std R" panose="020B0400000000000000" pitchFamily="34" charset="-122"/>
                </a:rPr>
                <a:t>内核空间</a:t>
              </a:r>
            </a:p>
          </p:txBody>
        </p:sp>
        <p:sp>
          <p:nvSpPr>
            <p:cNvPr id="22547" name="直接连接符 115732">
              <a:extLst>
                <a:ext uri="{FF2B5EF4-FFF2-40B4-BE49-F238E27FC236}">
                  <a16:creationId xmlns:a16="http://schemas.microsoft.com/office/drawing/2014/main" id="{CF566F55-E3B0-4576-A6B1-AEF71F4218A8}"/>
                </a:ext>
              </a:extLst>
            </p:cNvPr>
            <p:cNvSpPr>
              <a:spLocks noChangeShapeType="1"/>
            </p:cNvSpPr>
            <p:nvPr/>
          </p:nvSpPr>
          <p:spPr bwMode="auto">
            <a:xfrm rot="16200000" flipH="1">
              <a:off x="2579" y="1965"/>
              <a:ext cx="69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8" name="矩形标注 115733">
              <a:extLst>
                <a:ext uri="{FF2B5EF4-FFF2-40B4-BE49-F238E27FC236}">
                  <a16:creationId xmlns:a16="http://schemas.microsoft.com/office/drawing/2014/main" id="{AFDFA568-E54E-41FD-A7C5-9D9A08F26923}"/>
                </a:ext>
              </a:extLst>
            </p:cNvPr>
            <p:cNvSpPr>
              <a:spLocks noChangeArrowheads="1"/>
            </p:cNvSpPr>
            <p:nvPr/>
          </p:nvSpPr>
          <p:spPr bwMode="auto">
            <a:xfrm>
              <a:off x="1046" y="1149"/>
              <a:ext cx="1199" cy="700"/>
            </a:xfrm>
            <a:prstGeom prst="wedgeRectCallout">
              <a:avLst>
                <a:gd name="adj1" fmla="val 103014"/>
                <a:gd name="adj2" fmla="val 52028"/>
              </a:avLst>
            </a:prstGeom>
            <a:solidFill>
              <a:srgbClr val="FFCC66"/>
            </a:solidFill>
            <a:ln w="9525">
              <a:solidFill>
                <a:srgbClr val="000000"/>
              </a:solidFill>
              <a:miter lim="800000"/>
              <a:headEnd/>
              <a:tailEnd/>
            </a:ln>
          </p:spPr>
          <p:txBody>
            <a:bodyPr/>
            <a:lstStyle/>
            <a:p>
              <a:r>
                <a:rPr lang="zh-CN" altLang="en-US" sz="2000">
                  <a:solidFill>
                    <a:srgbClr val="CC0000"/>
                  </a:solidFill>
                  <a:ea typeface="Adobe 黑体 Std R" panose="020B0400000000000000" pitchFamily="34" charset="-122"/>
                </a:rPr>
                <a:t>所有系统调用必须经过安全检查</a:t>
              </a:r>
            </a:p>
          </p:txBody>
        </p:sp>
        <p:sp>
          <p:nvSpPr>
            <p:cNvPr id="22549" name="直接连接符 115734">
              <a:extLst>
                <a:ext uri="{FF2B5EF4-FFF2-40B4-BE49-F238E27FC236}">
                  <a16:creationId xmlns:a16="http://schemas.microsoft.com/office/drawing/2014/main" id="{8B92D1EC-5BB0-42C2-B0F6-646DE5A93156}"/>
                </a:ext>
              </a:extLst>
            </p:cNvPr>
            <p:cNvSpPr>
              <a:spLocks noChangeShapeType="1"/>
            </p:cNvSpPr>
            <p:nvPr/>
          </p:nvSpPr>
          <p:spPr bwMode="auto">
            <a:xfrm>
              <a:off x="703" y="1965"/>
              <a:ext cx="4569"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16737">
            <a:extLst>
              <a:ext uri="{FF2B5EF4-FFF2-40B4-BE49-F238E27FC236}">
                <a16:creationId xmlns:a16="http://schemas.microsoft.com/office/drawing/2014/main" id="{DC3EC5AF-B7CE-44E5-920C-04799056E6C1}"/>
              </a:ext>
            </a:extLst>
          </p:cNvPr>
          <p:cNvSpPr>
            <a:spLocks noGrp="1" noChangeArrowheads="1"/>
          </p:cNvSpPr>
          <p:nvPr>
            <p:ph type="title"/>
          </p:nvPr>
        </p:nvSpPr>
        <p:spPr>
          <a:xfrm>
            <a:off x="685800" y="260350"/>
            <a:ext cx="7772400" cy="1143000"/>
          </a:xfrm>
        </p:spPr>
        <p:txBody>
          <a:bodyPr/>
          <a:lstStyle/>
          <a:p>
            <a:r>
              <a:rPr lang="zh-CN" altLang="en-US" sz="4800">
                <a:solidFill>
                  <a:schemeClr val="accent2"/>
                </a:solidFill>
                <a:latin typeface="Adobe 黑体 Std R" panose="020B0400000000000000" pitchFamily="34" charset="-122"/>
                <a:ea typeface="Adobe 黑体 Std R" panose="020B0400000000000000" pitchFamily="34" charset="-122"/>
              </a:rPr>
              <a:t>可信计算基 </a:t>
            </a:r>
            <a:r>
              <a:rPr lang="en-US" altLang="zh-CN" sz="4800">
                <a:solidFill>
                  <a:schemeClr val="accent2"/>
                </a:solidFill>
                <a:latin typeface="Adobe 黑体 Std R" panose="020B0400000000000000" pitchFamily="34" charset="-122"/>
                <a:ea typeface="Adobe 黑体 Std R" panose="020B0400000000000000" pitchFamily="34" charset="-122"/>
              </a:rPr>
              <a:t>(2)</a:t>
            </a:r>
          </a:p>
        </p:txBody>
      </p:sp>
      <p:sp>
        <p:nvSpPr>
          <p:cNvPr id="23554" name="文本占位符 116738">
            <a:extLst>
              <a:ext uri="{FF2B5EF4-FFF2-40B4-BE49-F238E27FC236}">
                <a16:creationId xmlns:a16="http://schemas.microsoft.com/office/drawing/2014/main" id="{B848F3C2-A60C-4ACD-90FD-C1C6289861A3}"/>
              </a:ext>
            </a:extLst>
          </p:cNvPr>
          <p:cNvSpPr>
            <a:spLocks noGrp="1" noChangeArrowheads="1"/>
          </p:cNvSpPr>
          <p:nvPr>
            <p:ph type="body" idx="1"/>
          </p:nvPr>
        </p:nvSpPr>
        <p:spPr>
          <a:xfrm>
            <a:off x="1120775" y="1268413"/>
            <a:ext cx="7772400" cy="4754562"/>
          </a:xfrm>
        </p:spPr>
        <p:txBody>
          <a:bodyPr/>
          <a:lstStyle/>
          <a:p>
            <a:r>
              <a:rPr lang="zh-CN" altLang="en-US" sz="4000">
                <a:latin typeface="Adobe 黑体 Std R" panose="020B0400000000000000" pitchFamily="34" charset="-122"/>
                <a:ea typeface="Adobe 黑体 Std R" panose="020B0400000000000000" pitchFamily="34" charset="-122"/>
              </a:rPr>
              <a:t>安全功能模块</a:t>
            </a:r>
            <a:r>
              <a:rPr lang="en-US" altLang="zh-CN" sz="4000">
                <a:latin typeface="Adobe 黑体 Std R" panose="020B0400000000000000" pitchFamily="34" charset="-122"/>
                <a:ea typeface="Adobe 黑体 Std R" panose="020B0400000000000000" pitchFamily="34" charset="-122"/>
              </a:rPr>
              <a:t>TSF</a:t>
            </a:r>
          </a:p>
          <a:p>
            <a:r>
              <a:rPr lang="zh-CN" altLang="en-US" sz="4000">
                <a:latin typeface="Adobe 黑体 Std R" panose="020B0400000000000000" pitchFamily="34" charset="-122"/>
                <a:ea typeface="Adobe 黑体 Std R" panose="020B0400000000000000" pitchFamily="34" charset="-122"/>
              </a:rPr>
              <a:t>安全功能策略</a:t>
            </a:r>
            <a:r>
              <a:rPr lang="en-US" altLang="zh-CN" sz="4000">
                <a:latin typeface="Adobe 黑体 Std R" panose="020B0400000000000000" pitchFamily="34" charset="-122"/>
                <a:ea typeface="Adobe 黑体 Std R" panose="020B0400000000000000" pitchFamily="34" charset="-122"/>
              </a:rPr>
              <a:t>TSP </a:t>
            </a:r>
          </a:p>
          <a:p>
            <a:r>
              <a:rPr lang="en-US" altLang="zh-CN" sz="4000">
                <a:latin typeface="Adobe 黑体 Std R" panose="020B0400000000000000" pitchFamily="34" charset="-122"/>
                <a:ea typeface="Adobe 黑体 Std R" panose="020B0400000000000000" pitchFamily="34" charset="-122"/>
              </a:rPr>
              <a:t>TSF</a:t>
            </a:r>
            <a:r>
              <a:rPr lang="zh-CN" altLang="en-US" sz="4000">
                <a:latin typeface="Adobe 黑体 Std R" panose="020B0400000000000000" pitchFamily="34" charset="-122"/>
                <a:ea typeface="Adobe 黑体 Std R" panose="020B0400000000000000" pitchFamily="34" charset="-122"/>
              </a:rPr>
              <a:t>实现</a:t>
            </a:r>
          </a:p>
          <a:p>
            <a:endParaRPr lang="zh-CN" altLang="en-US" sz="4000">
              <a:latin typeface="Adobe 黑体 Std R" panose="020B0400000000000000" pitchFamily="34" charset="-122"/>
              <a:ea typeface="Adobe 黑体 Std R" panose="020B0400000000000000" pitchFamily="34"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1466</Words>
  <Application>Microsoft Office PowerPoint</Application>
  <PresentationFormat>全屏显示(4:3)</PresentationFormat>
  <Paragraphs>244</Paragraphs>
  <Slides>34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Times New Roman</vt:lpstr>
      <vt:lpstr>华文新魏</vt:lpstr>
      <vt:lpstr>Adobe 黑体 Std R</vt:lpstr>
      <vt:lpstr>微软雅黑</vt:lpstr>
      <vt:lpstr>Arial Unicode MS</vt:lpstr>
      <vt:lpstr>华文新魏</vt:lpstr>
      <vt:lpstr>默认设计模板</vt:lpstr>
      <vt:lpstr>操作系统教程(第4版) 第七章操作系统的安全与保护   </vt:lpstr>
      <vt:lpstr>第七章 操作系统的安全与保护</vt:lpstr>
      <vt:lpstr>7.1 安全性概述</vt:lpstr>
      <vt:lpstr>操作系统面临的安全威胁</vt:lpstr>
      <vt:lpstr>7.2 安全策略 </vt:lpstr>
      <vt:lpstr>7.2.1 安全需求和安全策略</vt:lpstr>
      <vt:lpstr>安全策略</vt:lpstr>
      <vt:lpstr>2 可信计算基(1)</vt:lpstr>
      <vt:lpstr>可信计算基 (2)</vt:lpstr>
      <vt:lpstr>7.2.2 访问支持策略</vt:lpstr>
      <vt:lpstr>用作身份标识和鉴别的三类信息</vt:lpstr>
      <vt:lpstr>7.2.3 访问控制策略 </vt:lpstr>
      <vt:lpstr>访问控制属性(2)</vt:lpstr>
      <vt:lpstr>访问控制属性(3)</vt:lpstr>
      <vt:lpstr>访问控制属性(4)</vt:lpstr>
      <vt:lpstr>4)用户与主体绑定</vt:lpstr>
      <vt:lpstr>2自主访问控制策略</vt:lpstr>
      <vt:lpstr>3强制访问控制策略</vt:lpstr>
      <vt:lpstr>7.3 安全模型</vt:lpstr>
      <vt:lpstr>7.3.1 安全模型概述</vt:lpstr>
      <vt:lpstr>状态机模型开发步骤</vt:lpstr>
      <vt:lpstr>7.3.2 几种安全模型简介</vt:lpstr>
      <vt:lpstr>BLP多级安全模型 </vt:lpstr>
      <vt:lpstr>BLP模型两条基本规则</vt:lpstr>
      <vt:lpstr>Bell-LaPadula多级安全模型</vt:lpstr>
      <vt:lpstr>7.4 安全机制</vt:lpstr>
      <vt:lpstr>7.4.1 硬件安全机制</vt:lpstr>
      <vt:lpstr>钥匙和主存锁</vt:lpstr>
      <vt:lpstr>2)支持虚拟存储器的系统</vt:lpstr>
      <vt:lpstr>Windows分页虚存管理 </vt:lpstr>
      <vt:lpstr>3)沙盒技术</vt:lpstr>
      <vt:lpstr>2 运行保护</vt:lpstr>
      <vt:lpstr>VAX/VMS操作系统利用处理器的四种模式 </vt:lpstr>
      <vt:lpstr>3 I/O保护</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207</cp:revision>
  <dcterms:created xsi:type="dcterms:W3CDTF">2002-10-28T07:32:45Z</dcterms:created>
  <dcterms:modified xsi:type="dcterms:W3CDTF">2019-09-17T18:54:00Z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