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4" r:id="rId2"/>
    <p:sldId id="295" r:id="rId3"/>
    <p:sldId id="296" r:id="rId4"/>
    <p:sldId id="297" r:id="rId5"/>
    <p:sldId id="298" r:id="rId6"/>
    <p:sldId id="305" r:id="rId7"/>
    <p:sldId id="300" r:id="rId8"/>
    <p:sldId id="301" r:id="rId9"/>
    <p:sldId id="302" r:id="rId10"/>
    <p:sldId id="303" r:id="rId11"/>
    <p:sldId id="304" r:id="rId12"/>
    <p:sldId id="299" r:id="rId13"/>
    <p:sldId id="306" r:id="rId14"/>
    <p:sldId id="307" r:id="rId15"/>
    <p:sldId id="312" r:id="rId16"/>
    <p:sldId id="313" r:id="rId17"/>
    <p:sldId id="308" r:id="rId18"/>
    <p:sldId id="314" r:id="rId19"/>
    <p:sldId id="315" r:id="rId20"/>
    <p:sldId id="309" r:id="rId21"/>
    <p:sldId id="310" r:id="rId22"/>
    <p:sldId id="311" r:id="rId23"/>
    <p:sldId id="316" r:id="rId24"/>
    <p:sldId id="317" r:id="rId25"/>
    <p:sldId id="318" r:id="rId26"/>
    <p:sldId id="321" r:id="rId27"/>
    <p:sldId id="322" r:id="rId28"/>
    <p:sldId id="323" r:id="rId29"/>
    <p:sldId id="324" r:id="rId30"/>
    <p:sldId id="319" r:id="rId31"/>
    <p:sldId id="320" r:id="rId32"/>
    <p:sldId id="325" r:id="rId33"/>
    <p:sldId id="288" r:id="rId34"/>
    <p:sldId id="289" r:id="rId35"/>
    <p:sldId id="290" r:id="rId36"/>
    <p:sldId id="291" r:id="rId37"/>
    <p:sldId id="292" r:id="rId38"/>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华文新魏" panose="0201080004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华文新魏" panose="0201080004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华文新魏" panose="0201080004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华文新魏" panose="0201080004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00"/>
    <a:srgbClr val="6600CC"/>
    <a:srgbClr val="006600"/>
    <a:srgbClr val="FFCC00"/>
    <a:srgbClr val="CC0099"/>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89" autoAdjust="0"/>
    <p:restoredTop sz="90929"/>
  </p:normalViewPr>
  <p:slideViewPr>
    <p:cSldViewPr>
      <p:cViewPr varScale="1">
        <p:scale>
          <a:sx n="86" d="100"/>
          <a:sy n="86" d="100"/>
        </p:scale>
        <p:origin x="96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C76DFB2-E1DF-46D2-9BC1-BF0816966D1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109571" name="Rectangle 3">
            <a:extLst>
              <a:ext uri="{FF2B5EF4-FFF2-40B4-BE49-F238E27FC236}">
                <a16:creationId xmlns:a16="http://schemas.microsoft.com/office/drawing/2014/main" id="{089EDEE7-2115-40AB-B842-983A5455A9D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109572" name="Rectangle 4">
            <a:extLst>
              <a:ext uri="{FF2B5EF4-FFF2-40B4-BE49-F238E27FC236}">
                <a16:creationId xmlns:a16="http://schemas.microsoft.com/office/drawing/2014/main" id="{87B8DDFE-5AF2-44C7-8EBD-6A0F0EA001C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3" name="Rectangle 5">
            <a:extLst>
              <a:ext uri="{FF2B5EF4-FFF2-40B4-BE49-F238E27FC236}">
                <a16:creationId xmlns:a16="http://schemas.microsoft.com/office/drawing/2014/main" id="{7C4C2687-8FB0-4B99-ACD9-AED9B4984A8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9574" name="Rectangle 6">
            <a:extLst>
              <a:ext uri="{FF2B5EF4-FFF2-40B4-BE49-F238E27FC236}">
                <a16:creationId xmlns:a16="http://schemas.microsoft.com/office/drawing/2014/main" id="{1A89D39C-A96E-472F-81C9-0D69B7A76BF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109575" name="Rectangle 7">
            <a:extLst>
              <a:ext uri="{FF2B5EF4-FFF2-40B4-BE49-F238E27FC236}">
                <a16:creationId xmlns:a16="http://schemas.microsoft.com/office/drawing/2014/main" id="{24C69046-F216-4262-A824-6228604CCAC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CBA0BBDC-52DA-4B6D-83C0-25992A180F8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93A6C-0CFB-4E6F-81C6-9E0BA897F4F0}"/>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BDDEBBD-2F6D-4CB3-AD1E-DAACB3BA950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A48E7AAF-AB11-4749-91B5-1E552EF059C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C057FBC-026F-49F8-9DD2-A5DD41433B2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AED97C8-C1FF-4834-BA7B-5A30F8EB05F6}"/>
              </a:ext>
            </a:extLst>
          </p:cNvPr>
          <p:cNvSpPr>
            <a:spLocks noGrp="1"/>
          </p:cNvSpPr>
          <p:nvPr>
            <p:ph type="sldNum" sz="quarter" idx="12"/>
          </p:nvPr>
        </p:nvSpPr>
        <p:spPr/>
        <p:txBody>
          <a:bodyPr/>
          <a:lstStyle>
            <a:lvl1pPr>
              <a:defRPr/>
            </a:lvl1pPr>
          </a:lstStyle>
          <a:p>
            <a:fld id="{148FCEF2-DEE1-4BAE-B137-CEF22E30A445}" type="slidenum">
              <a:rPr lang="en-US" altLang="zh-CN"/>
              <a:pPr/>
              <a:t>‹#›</a:t>
            </a:fld>
            <a:endParaRPr lang="en-US" altLang="zh-CN"/>
          </a:p>
        </p:txBody>
      </p:sp>
    </p:spTree>
    <p:extLst>
      <p:ext uri="{BB962C8B-B14F-4D97-AF65-F5344CB8AC3E}">
        <p14:creationId xmlns:p14="http://schemas.microsoft.com/office/powerpoint/2010/main" val="73164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AA087-FFB6-4D55-8509-AFFC9F6432A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C99B5BD-E3F8-40FA-973D-FE1F2E8A4F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3E1547F-8CF2-4847-A4CC-C7052FB8ED3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0CB4D5B-34EC-4F4B-81BA-F93A1998AA0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2EEF1C0-F0AA-4C0A-8C1F-7BD9BEF65BC4}"/>
              </a:ext>
            </a:extLst>
          </p:cNvPr>
          <p:cNvSpPr>
            <a:spLocks noGrp="1"/>
          </p:cNvSpPr>
          <p:nvPr>
            <p:ph type="sldNum" sz="quarter" idx="12"/>
          </p:nvPr>
        </p:nvSpPr>
        <p:spPr/>
        <p:txBody>
          <a:bodyPr/>
          <a:lstStyle>
            <a:lvl1pPr>
              <a:defRPr/>
            </a:lvl1pPr>
          </a:lstStyle>
          <a:p>
            <a:fld id="{C33A3801-F535-459A-9D38-A7BA99760D1E}" type="slidenum">
              <a:rPr lang="en-US" altLang="zh-CN"/>
              <a:pPr/>
              <a:t>‹#›</a:t>
            </a:fld>
            <a:endParaRPr lang="en-US" altLang="zh-CN"/>
          </a:p>
        </p:txBody>
      </p:sp>
    </p:spTree>
    <p:extLst>
      <p:ext uri="{BB962C8B-B14F-4D97-AF65-F5344CB8AC3E}">
        <p14:creationId xmlns:p14="http://schemas.microsoft.com/office/powerpoint/2010/main" val="255258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62F98E-7806-4CC3-A7AC-E0B85B351C5D}"/>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4B370C3-D4BF-43DB-ABD0-8AB29BA89533}"/>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FEAACA2-7C77-4622-AAFB-239D33FE35C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97CC570-D845-4E57-AE79-7EE7A0D25AA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0AFDA15-63E4-4110-9D9D-E57C245BA6A4}"/>
              </a:ext>
            </a:extLst>
          </p:cNvPr>
          <p:cNvSpPr>
            <a:spLocks noGrp="1"/>
          </p:cNvSpPr>
          <p:nvPr>
            <p:ph type="sldNum" sz="quarter" idx="12"/>
          </p:nvPr>
        </p:nvSpPr>
        <p:spPr/>
        <p:txBody>
          <a:bodyPr/>
          <a:lstStyle>
            <a:lvl1pPr>
              <a:defRPr/>
            </a:lvl1pPr>
          </a:lstStyle>
          <a:p>
            <a:fld id="{0BBCAA38-7435-4D9A-B98F-8BD2BB6C38E8}" type="slidenum">
              <a:rPr lang="en-US" altLang="zh-CN"/>
              <a:pPr/>
              <a:t>‹#›</a:t>
            </a:fld>
            <a:endParaRPr lang="en-US" altLang="zh-CN"/>
          </a:p>
        </p:txBody>
      </p:sp>
    </p:spTree>
    <p:extLst>
      <p:ext uri="{BB962C8B-B14F-4D97-AF65-F5344CB8AC3E}">
        <p14:creationId xmlns:p14="http://schemas.microsoft.com/office/powerpoint/2010/main" val="184974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A0BFD-5E6B-472D-A5E3-61A51DCB66B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C108BE7-6C47-4933-A340-D688F85F0C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6AD08D1-6761-4DE6-9363-7DCAC74B42B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D153A99-C976-4340-8390-554534CE1D9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DFE13D7-4176-4AD3-AFB1-A7CDF12AB4C2}"/>
              </a:ext>
            </a:extLst>
          </p:cNvPr>
          <p:cNvSpPr>
            <a:spLocks noGrp="1"/>
          </p:cNvSpPr>
          <p:nvPr>
            <p:ph type="sldNum" sz="quarter" idx="12"/>
          </p:nvPr>
        </p:nvSpPr>
        <p:spPr/>
        <p:txBody>
          <a:bodyPr/>
          <a:lstStyle>
            <a:lvl1pPr>
              <a:defRPr/>
            </a:lvl1pPr>
          </a:lstStyle>
          <a:p>
            <a:fld id="{8CBD2EA4-6382-4054-A8AC-F120B5F8CEA7}" type="slidenum">
              <a:rPr lang="en-US" altLang="zh-CN"/>
              <a:pPr/>
              <a:t>‹#›</a:t>
            </a:fld>
            <a:endParaRPr lang="en-US" altLang="zh-CN"/>
          </a:p>
        </p:txBody>
      </p:sp>
    </p:spTree>
    <p:extLst>
      <p:ext uri="{BB962C8B-B14F-4D97-AF65-F5344CB8AC3E}">
        <p14:creationId xmlns:p14="http://schemas.microsoft.com/office/powerpoint/2010/main" val="370620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B7921-7603-4CF5-A391-6908619DDFFC}"/>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7FD8AC8-BAF9-4A4C-8CE0-6D62441F2F3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180ADB-6407-4F6B-B3B2-D5B37D9ED63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BDB8005-7700-4BD3-AB91-F80C093376A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4CD6231-2411-43B1-8EB5-32DEFD1A1A0A}"/>
              </a:ext>
            </a:extLst>
          </p:cNvPr>
          <p:cNvSpPr>
            <a:spLocks noGrp="1"/>
          </p:cNvSpPr>
          <p:nvPr>
            <p:ph type="sldNum" sz="quarter" idx="12"/>
          </p:nvPr>
        </p:nvSpPr>
        <p:spPr/>
        <p:txBody>
          <a:bodyPr/>
          <a:lstStyle>
            <a:lvl1pPr>
              <a:defRPr/>
            </a:lvl1pPr>
          </a:lstStyle>
          <a:p>
            <a:fld id="{9FEEFE7D-440F-45BB-9BB4-6CE02E15C941}" type="slidenum">
              <a:rPr lang="en-US" altLang="zh-CN"/>
              <a:pPr/>
              <a:t>‹#›</a:t>
            </a:fld>
            <a:endParaRPr lang="en-US" altLang="zh-CN"/>
          </a:p>
        </p:txBody>
      </p:sp>
    </p:spTree>
    <p:extLst>
      <p:ext uri="{BB962C8B-B14F-4D97-AF65-F5344CB8AC3E}">
        <p14:creationId xmlns:p14="http://schemas.microsoft.com/office/powerpoint/2010/main" val="294573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E80D7-5CA1-42FF-9DEC-33EC9A9D190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2C6CB58-8B81-4E0F-A7E0-E4FE88EF1818}"/>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BFF020C-63A3-4C13-B38C-E1DAA8479CE5}"/>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E1EC7AB6-EC18-4229-BE68-F3627A0D349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38F6134-983A-4D59-AA95-E0535BDAECA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E9D44D1-F37A-45E8-8081-15CC3CC4AC9F}"/>
              </a:ext>
            </a:extLst>
          </p:cNvPr>
          <p:cNvSpPr>
            <a:spLocks noGrp="1"/>
          </p:cNvSpPr>
          <p:nvPr>
            <p:ph type="sldNum" sz="quarter" idx="12"/>
          </p:nvPr>
        </p:nvSpPr>
        <p:spPr/>
        <p:txBody>
          <a:bodyPr/>
          <a:lstStyle>
            <a:lvl1pPr>
              <a:defRPr/>
            </a:lvl1pPr>
          </a:lstStyle>
          <a:p>
            <a:fld id="{58B71DDD-D428-479D-AE0E-AA3E157A62C4}" type="slidenum">
              <a:rPr lang="en-US" altLang="zh-CN"/>
              <a:pPr/>
              <a:t>‹#›</a:t>
            </a:fld>
            <a:endParaRPr lang="en-US" altLang="zh-CN"/>
          </a:p>
        </p:txBody>
      </p:sp>
    </p:spTree>
    <p:extLst>
      <p:ext uri="{BB962C8B-B14F-4D97-AF65-F5344CB8AC3E}">
        <p14:creationId xmlns:p14="http://schemas.microsoft.com/office/powerpoint/2010/main" val="330288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0F661-FB00-4AA5-A1F2-7939230958F3}"/>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18DE7F4-38B0-4086-9E79-6ED95BA31B7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A5F1EB-A0C5-4C61-B7E6-8AAB34596426}"/>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B2D27847-9AC5-46A1-AAC5-75DB58DFD2F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09D3E1-2158-468C-8E84-43F331421A8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C910895D-0D8D-4E80-9894-3175E6F67BC8}"/>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74E6A7FD-F1FB-464A-98D5-08AFF435103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8A93A5F8-6AF9-4D77-9F30-B83294ABED6F}"/>
              </a:ext>
            </a:extLst>
          </p:cNvPr>
          <p:cNvSpPr>
            <a:spLocks noGrp="1"/>
          </p:cNvSpPr>
          <p:nvPr>
            <p:ph type="sldNum" sz="quarter" idx="12"/>
          </p:nvPr>
        </p:nvSpPr>
        <p:spPr/>
        <p:txBody>
          <a:bodyPr/>
          <a:lstStyle>
            <a:lvl1pPr>
              <a:defRPr/>
            </a:lvl1pPr>
          </a:lstStyle>
          <a:p>
            <a:fld id="{279CFFDD-8A33-4E1F-A190-29210A72FEBE}" type="slidenum">
              <a:rPr lang="en-US" altLang="zh-CN"/>
              <a:pPr/>
              <a:t>‹#›</a:t>
            </a:fld>
            <a:endParaRPr lang="en-US" altLang="zh-CN"/>
          </a:p>
        </p:txBody>
      </p:sp>
    </p:spTree>
    <p:extLst>
      <p:ext uri="{BB962C8B-B14F-4D97-AF65-F5344CB8AC3E}">
        <p14:creationId xmlns:p14="http://schemas.microsoft.com/office/powerpoint/2010/main" val="418032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958D4-1EB1-42B4-8A0D-01E9AA64534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CCB1622-3684-4771-A735-3E70293F1589}"/>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CB429AA-AA82-4BFA-A95F-2AC9AE4D04A6}"/>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E0D60F9-EEC9-481E-B4ED-4FD39766742E}"/>
              </a:ext>
            </a:extLst>
          </p:cNvPr>
          <p:cNvSpPr>
            <a:spLocks noGrp="1"/>
          </p:cNvSpPr>
          <p:nvPr>
            <p:ph type="sldNum" sz="quarter" idx="12"/>
          </p:nvPr>
        </p:nvSpPr>
        <p:spPr/>
        <p:txBody>
          <a:bodyPr/>
          <a:lstStyle>
            <a:lvl1pPr>
              <a:defRPr/>
            </a:lvl1pPr>
          </a:lstStyle>
          <a:p>
            <a:fld id="{665CE3DD-9ED5-4720-B89E-50F30A7E0B1B}" type="slidenum">
              <a:rPr lang="en-US" altLang="zh-CN"/>
              <a:pPr/>
              <a:t>‹#›</a:t>
            </a:fld>
            <a:endParaRPr lang="en-US" altLang="zh-CN"/>
          </a:p>
        </p:txBody>
      </p:sp>
    </p:spTree>
    <p:extLst>
      <p:ext uri="{BB962C8B-B14F-4D97-AF65-F5344CB8AC3E}">
        <p14:creationId xmlns:p14="http://schemas.microsoft.com/office/powerpoint/2010/main" val="226140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06DD5B-9F5E-427A-9EFB-107A4959541D}"/>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DAF89D66-651F-4B9E-BB17-3B519BCA812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944C49A-B5D5-48CB-AD0F-563F062843FA}"/>
              </a:ext>
            </a:extLst>
          </p:cNvPr>
          <p:cNvSpPr>
            <a:spLocks noGrp="1"/>
          </p:cNvSpPr>
          <p:nvPr>
            <p:ph type="sldNum" sz="quarter" idx="12"/>
          </p:nvPr>
        </p:nvSpPr>
        <p:spPr/>
        <p:txBody>
          <a:bodyPr/>
          <a:lstStyle>
            <a:lvl1pPr>
              <a:defRPr/>
            </a:lvl1pPr>
          </a:lstStyle>
          <a:p>
            <a:fld id="{4388E324-3046-4B4A-9A15-3DF24AFDD9AE}" type="slidenum">
              <a:rPr lang="en-US" altLang="zh-CN"/>
              <a:pPr/>
              <a:t>‹#›</a:t>
            </a:fld>
            <a:endParaRPr lang="en-US" altLang="zh-CN"/>
          </a:p>
        </p:txBody>
      </p:sp>
    </p:spTree>
    <p:extLst>
      <p:ext uri="{BB962C8B-B14F-4D97-AF65-F5344CB8AC3E}">
        <p14:creationId xmlns:p14="http://schemas.microsoft.com/office/powerpoint/2010/main" val="81991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8B20F-2B56-4436-BFAF-CBBF3BBAB75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6DA88FC-42F4-46FF-ACD2-20D61C07A18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C5EA05E-9E3F-465B-A021-7738E02BF60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96A926-9EBE-4C5E-A359-96AC5F8C8DE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A4056FB-E2C9-4010-9C7F-7979BC1315D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AEE54F0-2935-42F1-987F-3B453F408936}"/>
              </a:ext>
            </a:extLst>
          </p:cNvPr>
          <p:cNvSpPr>
            <a:spLocks noGrp="1"/>
          </p:cNvSpPr>
          <p:nvPr>
            <p:ph type="sldNum" sz="quarter" idx="12"/>
          </p:nvPr>
        </p:nvSpPr>
        <p:spPr/>
        <p:txBody>
          <a:bodyPr/>
          <a:lstStyle>
            <a:lvl1pPr>
              <a:defRPr/>
            </a:lvl1pPr>
          </a:lstStyle>
          <a:p>
            <a:fld id="{B279DAF8-5885-4D4E-865E-AB0C3CFE8A49}" type="slidenum">
              <a:rPr lang="en-US" altLang="zh-CN"/>
              <a:pPr/>
              <a:t>‹#›</a:t>
            </a:fld>
            <a:endParaRPr lang="en-US" altLang="zh-CN"/>
          </a:p>
        </p:txBody>
      </p:sp>
    </p:spTree>
    <p:extLst>
      <p:ext uri="{BB962C8B-B14F-4D97-AF65-F5344CB8AC3E}">
        <p14:creationId xmlns:p14="http://schemas.microsoft.com/office/powerpoint/2010/main" val="325612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E8972-FCB0-4450-A288-6886A7CFA80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A2713C88-3A33-42B0-9985-EFBEA5E2128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EAB46710-4DF2-4A09-8C86-F5EF6905351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D2F9DB-ADA5-40FA-8713-FEF43DE60DF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D62311F-DD8C-4AF2-8037-47C0BE8AE6D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D9A4495-B907-46E4-B30E-96B274724E46}"/>
              </a:ext>
            </a:extLst>
          </p:cNvPr>
          <p:cNvSpPr>
            <a:spLocks noGrp="1"/>
          </p:cNvSpPr>
          <p:nvPr>
            <p:ph type="sldNum" sz="quarter" idx="12"/>
          </p:nvPr>
        </p:nvSpPr>
        <p:spPr/>
        <p:txBody>
          <a:bodyPr/>
          <a:lstStyle>
            <a:lvl1pPr>
              <a:defRPr/>
            </a:lvl1pPr>
          </a:lstStyle>
          <a:p>
            <a:fld id="{90988CC8-B85E-46D6-B1B5-98D2C412095C}" type="slidenum">
              <a:rPr lang="en-US" altLang="zh-CN"/>
              <a:pPr/>
              <a:t>‹#›</a:t>
            </a:fld>
            <a:endParaRPr lang="en-US" altLang="zh-CN"/>
          </a:p>
        </p:txBody>
      </p:sp>
    </p:spTree>
    <p:extLst>
      <p:ext uri="{BB962C8B-B14F-4D97-AF65-F5344CB8AC3E}">
        <p14:creationId xmlns:p14="http://schemas.microsoft.com/office/powerpoint/2010/main" val="22609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04F847C-A7DC-437D-AB1D-F0F3B94D1D17}"/>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ADB1828-2303-454F-ACAF-334835795EE7}"/>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70FDE37-7B67-420F-A9D2-262BC4C73A1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endParaRPr lang="en-US" altLang="zh-CN"/>
          </a:p>
        </p:txBody>
      </p:sp>
      <p:sp>
        <p:nvSpPr>
          <p:cNvPr id="1029" name="Rectangle 5">
            <a:extLst>
              <a:ext uri="{FF2B5EF4-FFF2-40B4-BE49-F238E27FC236}">
                <a16:creationId xmlns:a16="http://schemas.microsoft.com/office/drawing/2014/main" id="{57518650-740E-472A-8C9A-27AB4C1E040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mn-ea"/>
              </a:defRPr>
            </a:lvl1pPr>
          </a:lstStyle>
          <a:p>
            <a:endParaRPr lang="en-US" altLang="zh-CN"/>
          </a:p>
        </p:txBody>
      </p:sp>
      <p:sp>
        <p:nvSpPr>
          <p:cNvPr id="1030" name="Rectangle 6">
            <a:extLst>
              <a:ext uri="{FF2B5EF4-FFF2-40B4-BE49-F238E27FC236}">
                <a16:creationId xmlns:a16="http://schemas.microsoft.com/office/drawing/2014/main" id="{E559062A-684C-40B9-BF85-D675F461081D}"/>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mn-ea"/>
              </a:defRPr>
            </a:lvl1pPr>
          </a:lstStyle>
          <a:p>
            <a:fld id="{F86FB8B7-1FA0-48CF-9B82-CA7B992CF2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F1385822-50F6-4422-B4A4-5C9792AFAB8A}"/>
              </a:ext>
            </a:extLst>
          </p:cNvPr>
          <p:cNvSpPr>
            <a:spLocks noGrp="1" noChangeArrowheads="1"/>
          </p:cNvSpPr>
          <p:nvPr>
            <p:ph type="title"/>
          </p:nvPr>
        </p:nvSpPr>
        <p:spPr>
          <a:xfrm>
            <a:off x="685800" y="333375"/>
            <a:ext cx="7772400" cy="1143000"/>
          </a:xfrm>
        </p:spPr>
        <p:txBody>
          <a:bodyPr/>
          <a:lstStyle/>
          <a:p>
            <a:r>
              <a:rPr lang="en-US" altLang="zh-CN" sz="4800">
                <a:latin typeface="华文新魏" panose="02010800040101010101" pitchFamily="2" charset="-122"/>
                <a:ea typeface="华文新魏" panose="02010800040101010101" pitchFamily="2" charset="-122"/>
              </a:rPr>
              <a:t>7.4.2 </a:t>
            </a:r>
            <a:r>
              <a:rPr lang="zh-CN" altLang="en-US" sz="4800">
                <a:latin typeface="华文新魏" panose="02010800040101010101" pitchFamily="2" charset="-122"/>
                <a:ea typeface="华文新魏" panose="02010800040101010101" pitchFamily="2" charset="-122"/>
              </a:rPr>
              <a:t>认证机制</a:t>
            </a:r>
          </a:p>
        </p:txBody>
      </p:sp>
      <p:sp>
        <p:nvSpPr>
          <p:cNvPr id="192515" name="Rectangle 3">
            <a:extLst>
              <a:ext uri="{FF2B5EF4-FFF2-40B4-BE49-F238E27FC236}">
                <a16:creationId xmlns:a16="http://schemas.microsoft.com/office/drawing/2014/main" id="{9547600B-7D33-49AA-BB77-ADDA568487E7}"/>
              </a:ext>
            </a:extLst>
          </p:cNvPr>
          <p:cNvSpPr>
            <a:spLocks noGrp="1" noChangeArrowheads="1"/>
          </p:cNvSpPr>
          <p:nvPr>
            <p:ph type="body" idx="1"/>
          </p:nvPr>
        </p:nvSpPr>
        <p:spPr>
          <a:xfrm>
            <a:off x="685800" y="1268413"/>
            <a:ext cx="7772400" cy="5256212"/>
          </a:xfrm>
        </p:spPr>
        <p:txBody>
          <a:bodyPr/>
          <a:lstStyle/>
          <a:p>
            <a:pPr>
              <a:buFontTx/>
              <a:buNone/>
            </a:pPr>
            <a:r>
              <a:rPr lang="en-US" altLang="zh-CN"/>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用户身份的标识与鉴别</a:t>
            </a:r>
          </a:p>
          <a:p>
            <a:r>
              <a:rPr lang="zh-CN" altLang="en-US" sz="3600">
                <a:latin typeface="华文新魏" panose="02010800040101010101" pitchFamily="2" charset="-122"/>
                <a:ea typeface="华文新魏" panose="02010800040101010101" pitchFamily="2" charset="-122"/>
              </a:rPr>
              <a:t>  标识与鉴别 的目的</a:t>
            </a:r>
          </a:p>
          <a:p>
            <a:r>
              <a:rPr lang="zh-CN" altLang="en-US" sz="3600">
                <a:latin typeface="华文新魏" panose="02010800040101010101" pitchFamily="2" charset="-122"/>
                <a:ea typeface="华文新魏" panose="02010800040101010101" pitchFamily="2" charset="-122"/>
              </a:rPr>
              <a:t>  认证机制应做好以下工作 </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1)TCB</a:t>
            </a:r>
            <a:r>
              <a:rPr lang="zh-CN" altLang="en-US" sz="3600">
                <a:latin typeface="华文新魏" panose="02010800040101010101" pitchFamily="2" charset="-122"/>
                <a:ea typeface="华文新魏" panose="02010800040101010101" pitchFamily="2" charset="-122"/>
              </a:rPr>
              <a:t>维护认证数据 </a:t>
            </a:r>
            <a:r>
              <a:rPr lang="en-US" altLang="zh-CN" sz="3600">
                <a:latin typeface="华文新魏" panose="02010800040101010101" pitchFamily="2" charset="-122"/>
                <a:ea typeface="华文新魏" panose="02010800040101010101" pitchFamily="2" charset="-122"/>
              </a:rPr>
              <a:t>,</a:t>
            </a:r>
          </a:p>
          <a:p>
            <a:pPr>
              <a:buFontTx/>
              <a:buNone/>
            </a:pPr>
            <a:r>
              <a:rPr lang="en-US" altLang="zh-CN" sz="3600">
                <a:latin typeface="华文新魏" panose="02010800040101010101" pitchFamily="2" charset="-122"/>
                <a:ea typeface="华文新魏" panose="02010800040101010101" pitchFamily="2" charset="-122"/>
              </a:rPr>
              <a:t>      2)TCB</a:t>
            </a:r>
            <a:r>
              <a:rPr lang="zh-CN" altLang="en-US" sz="3600">
                <a:latin typeface="华文新魏" panose="02010800040101010101" pitchFamily="2" charset="-122"/>
                <a:ea typeface="华文新魏" panose="02010800040101010101" pitchFamily="2" charset="-122"/>
              </a:rPr>
              <a:t>保护认证数据， </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3)TCB</a:t>
            </a:r>
            <a:r>
              <a:rPr lang="zh-CN" altLang="en-US" sz="3600">
                <a:latin typeface="华文新魏" panose="02010800040101010101" pitchFamily="2" charset="-122"/>
                <a:ea typeface="华文新魏" panose="02010800040101010101" pitchFamily="2" charset="-122"/>
              </a:rPr>
              <a:t>维护、显示、保护所有活动用户、用户帐户信息； </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1CDB0F96-546A-4A58-9EE4-9EE898A330F4}"/>
              </a:ext>
            </a:extLst>
          </p:cNvPr>
          <p:cNvSpPr>
            <a:spLocks noGrp="1" noChangeArrowheads="1"/>
          </p:cNvSpPr>
          <p:nvPr>
            <p:ph type="title"/>
          </p:nvPr>
        </p:nvSpPr>
        <p:spPr>
          <a:xfrm>
            <a:off x="685800" y="188913"/>
            <a:ext cx="7772400" cy="1143000"/>
          </a:xfrm>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自主访问控制机制</a:t>
            </a:r>
          </a:p>
        </p:txBody>
      </p:sp>
      <p:grpSp>
        <p:nvGrpSpPr>
          <p:cNvPr id="201744" name="Group 16">
            <a:extLst>
              <a:ext uri="{FF2B5EF4-FFF2-40B4-BE49-F238E27FC236}">
                <a16:creationId xmlns:a16="http://schemas.microsoft.com/office/drawing/2014/main" id="{6101A3A4-0F13-4530-8AED-6111682FAADB}"/>
              </a:ext>
            </a:extLst>
          </p:cNvPr>
          <p:cNvGrpSpPr>
            <a:grpSpLocks/>
          </p:cNvGrpSpPr>
          <p:nvPr/>
        </p:nvGrpSpPr>
        <p:grpSpPr bwMode="auto">
          <a:xfrm>
            <a:off x="684213" y="1341438"/>
            <a:ext cx="7561262" cy="4679950"/>
            <a:chOff x="2833" y="8574"/>
            <a:chExt cx="6120" cy="2964"/>
          </a:xfrm>
        </p:grpSpPr>
        <p:sp>
          <p:nvSpPr>
            <p:cNvPr id="201745" name="Text Box 17">
              <a:extLst>
                <a:ext uri="{FF2B5EF4-FFF2-40B4-BE49-F238E27FC236}">
                  <a16:creationId xmlns:a16="http://schemas.microsoft.com/office/drawing/2014/main" id="{264BF5AD-C853-4C9B-A8B9-76D7CF28E818}"/>
                </a:ext>
              </a:extLst>
            </p:cNvPr>
            <p:cNvSpPr txBox="1">
              <a:spLocks noChangeArrowheads="1"/>
            </p:cNvSpPr>
            <p:nvPr/>
          </p:nvSpPr>
          <p:spPr bwMode="auto">
            <a:xfrm>
              <a:off x="2833" y="8616"/>
              <a:ext cx="6120" cy="2340"/>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en-US" altLang="en-US">
                <a:latin typeface="华文新魏" panose="02010800040101010101" pitchFamily="2" charset="-122"/>
              </a:endParaRPr>
            </a:p>
          </p:txBody>
        </p:sp>
        <p:sp>
          <p:nvSpPr>
            <p:cNvPr id="201746" name="Text Box 18">
              <a:extLst>
                <a:ext uri="{FF2B5EF4-FFF2-40B4-BE49-F238E27FC236}">
                  <a16:creationId xmlns:a16="http://schemas.microsoft.com/office/drawing/2014/main" id="{F2681BA0-457B-4E63-AB6B-D55895070C95}"/>
                </a:ext>
              </a:extLst>
            </p:cNvPr>
            <p:cNvSpPr txBox="1">
              <a:spLocks noChangeArrowheads="1"/>
            </p:cNvSpPr>
            <p:nvPr/>
          </p:nvSpPr>
          <p:spPr bwMode="auto">
            <a:xfrm>
              <a:off x="2833" y="8574"/>
              <a:ext cx="900" cy="936"/>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2400">
                  <a:solidFill>
                    <a:schemeClr val="accent2"/>
                  </a:solidFill>
                  <a:latin typeface="华文新魏" panose="02010800040101010101" pitchFamily="2" charset="-122"/>
                </a:rPr>
                <a:t>主体</a:t>
              </a:r>
            </a:p>
            <a:p>
              <a:endParaRPr lang="zh-CN" altLang="en-US" sz="2400">
                <a:solidFill>
                  <a:schemeClr val="accent2"/>
                </a:solidFill>
                <a:latin typeface="华文新魏" panose="02010800040101010101" pitchFamily="2" charset="-122"/>
              </a:endParaRPr>
            </a:p>
          </p:txBody>
        </p:sp>
        <p:sp>
          <p:nvSpPr>
            <p:cNvPr id="201747" name="Text Box 19">
              <a:extLst>
                <a:ext uri="{FF2B5EF4-FFF2-40B4-BE49-F238E27FC236}">
                  <a16:creationId xmlns:a16="http://schemas.microsoft.com/office/drawing/2014/main" id="{D3EE8744-3144-462C-A5C3-E94FE9915EA5}"/>
                </a:ext>
              </a:extLst>
            </p:cNvPr>
            <p:cNvSpPr txBox="1">
              <a:spLocks noChangeArrowheads="1"/>
            </p:cNvSpPr>
            <p:nvPr/>
          </p:nvSpPr>
          <p:spPr bwMode="auto">
            <a:xfrm>
              <a:off x="3733" y="8574"/>
              <a:ext cx="5220" cy="468"/>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2400">
                  <a:solidFill>
                    <a:schemeClr val="accent2"/>
                  </a:solidFill>
                  <a:latin typeface="华文新魏" panose="02010800040101010101" pitchFamily="2" charset="-122"/>
                </a:rPr>
                <a:t>                                </a:t>
              </a:r>
              <a:r>
                <a:rPr lang="zh-CN" altLang="en-US" sz="2400">
                  <a:solidFill>
                    <a:schemeClr val="accent2"/>
                  </a:solidFill>
                  <a:latin typeface="华文新魏" panose="02010800040101010101" pitchFamily="2" charset="-122"/>
                </a:rPr>
                <a:t>客体</a:t>
              </a:r>
            </a:p>
            <a:p>
              <a:endParaRPr lang="zh-CN" altLang="en-US" sz="2400">
                <a:solidFill>
                  <a:schemeClr val="accent2"/>
                </a:solidFill>
                <a:latin typeface="华文新魏" panose="02010800040101010101" pitchFamily="2" charset="-122"/>
              </a:endParaRPr>
            </a:p>
          </p:txBody>
        </p:sp>
        <p:sp>
          <p:nvSpPr>
            <p:cNvPr id="201748" name="Text Box 20">
              <a:extLst>
                <a:ext uri="{FF2B5EF4-FFF2-40B4-BE49-F238E27FC236}">
                  <a16:creationId xmlns:a16="http://schemas.microsoft.com/office/drawing/2014/main" id="{2CEC56F0-F019-4790-BFD3-6F6BD3F3E48A}"/>
                </a:ext>
              </a:extLst>
            </p:cNvPr>
            <p:cNvSpPr txBox="1">
              <a:spLocks noChangeArrowheads="1"/>
            </p:cNvSpPr>
            <p:nvPr/>
          </p:nvSpPr>
          <p:spPr bwMode="auto">
            <a:xfrm>
              <a:off x="3733" y="9042"/>
              <a:ext cx="5220" cy="468"/>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1800">
                  <a:solidFill>
                    <a:schemeClr val="accent2"/>
                  </a:solidFill>
                  <a:latin typeface="华文新魏" panose="02010800040101010101" pitchFamily="2" charset="-122"/>
                </a:rPr>
                <a:t>               file1                         file2                              file3 </a:t>
              </a:r>
            </a:p>
            <a:p>
              <a:endParaRPr lang="en-US" altLang="zh-CN" sz="1800">
                <a:solidFill>
                  <a:schemeClr val="accent2"/>
                </a:solidFill>
                <a:latin typeface="华文新魏" panose="02010800040101010101" pitchFamily="2" charset="-122"/>
              </a:endParaRPr>
            </a:p>
          </p:txBody>
        </p:sp>
        <p:sp>
          <p:nvSpPr>
            <p:cNvPr id="201749" name="Text Box 21">
              <a:extLst>
                <a:ext uri="{FF2B5EF4-FFF2-40B4-BE49-F238E27FC236}">
                  <a16:creationId xmlns:a16="http://schemas.microsoft.com/office/drawing/2014/main" id="{381F2FEE-E766-47E8-9C14-6AD2040858AE}"/>
                </a:ext>
              </a:extLst>
            </p:cNvPr>
            <p:cNvSpPr txBox="1">
              <a:spLocks noChangeArrowheads="1"/>
            </p:cNvSpPr>
            <p:nvPr/>
          </p:nvSpPr>
          <p:spPr bwMode="auto">
            <a:xfrm>
              <a:off x="2833" y="9510"/>
              <a:ext cx="6120" cy="468"/>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1800">
                  <a:solidFill>
                    <a:schemeClr val="accent2"/>
                  </a:solidFill>
                  <a:latin typeface="华文新魏" panose="02010800040101010101" pitchFamily="2" charset="-122"/>
                </a:rPr>
                <a:t>P1                read/write/execute             read                             write</a:t>
              </a:r>
            </a:p>
          </p:txBody>
        </p:sp>
        <p:sp>
          <p:nvSpPr>
            <p:cNvPr id="201750" name="Text Box 22">
              <a:extLst>
                <a:ext uri="{FF2B5EF4-FFF2-40B4-BE49-F238E27FC236}">
                  <a16:creationId xmlns:a16="http://schemas.microsoft.com/office/drawing/2014/main" id="{71AF376C-2DB7-40E3-BEFD-BC8C05F34491}"/>
                </a:ext>
              </a:extLst>
            </p:cNvPr>
            <p:cNvSpPr txBox="1">
              <a:spLocks noChangeArrowheads="1"/>
            </p:cNvSpPr>
            <p:nvPr/>
          </p:nvSpPr>
          <p:spPr bwMode="auto">
            <a:xfrm>
              <a:off x="2833" y="9978"/>
              <a:ext cx="6120" cy="468"/>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1800">
                  <a:solidFill>
                    <a:schemeClr val="accent2"/>
                  </a:solidFill>
                  <a:latin typeface="华文新魏" panose="02010800040101010101" pitchFamily="2" charset="-122"/>
                </a:rPr>
                <a:t>P2                            read               read/write/execute              read</a:t>
              </a:r>
            </a:p>
          </p:txBody>
        </p:sp>
        <p:sp>
          <p:nvSpPr>
            <p:cNvPr id="201751" name="Text Box 23">
              <a:extLst>
                <a:ext uri="{FF2B5EF4-FFF2-40B4-BE49-F238E27FC236}">
                  <a16:creationId xmlns:a16="http://schemas.microsoft.com/office/drawing/2014/main" id="{AE99A17C-7EE3-45A9-B8AF-25D399F0903E}"/>
                </a:ext>
              </a:extLst>
            </p:cNvPr>
            <p:cNvSpPr txBox="1">
              <a:spLocks noChangeArrowheads="1"/>
            </p:cNvSpPr>
            <p:nvPr/>
          </p:nvSpPr>
          <p:spPr bwMode="auto">
            <a:xfrm>
              <a:off x="2833" y="10446"/>
              <a:ext cx="6120" cy="510"/>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en-US" altLang="zh-CN" sz="1800">
                  <a:solidFill>
                    <a:schemeClr val="accent2"/>
                  </a:solidFill>
                  <a:latin typeface="华文新魏" panose="02010800040101010101" pitchFamily="2" charset="-122"/>
                </a:rPr>
                <a:t>P3                           read                          write                  read/write/execute</a:t>
              </a:r>
            </a:p>
          </p:txBody>
        </p:sp>
        <p:sp>
          <p:nvSpPr>
            <p:cNvPr id="201752" name="Line 24">
              <a:extLst>
                <a:ext uri="{FF2B5EF4-FFF2-40B4-BE49-F238E27FC236}">
                  <a16:creationId xmlns:a16="http://schemas.microsoft.com/office/drawing/2014/main" id="{15A574D3-771D-4661-B186-8F086F5C1918}"/>
                </a:ext>
              </a:extLst>
            </p:cNvPr>
            <p:cNvSpPr>
              <a:spLocks noChangeShapeType="1"/>
            </p:cNvSpPr>
            <p:nvPr/>
          </p:nvSpPr>
          <p:spPr bwMode="auto">
            <a:xfrm>
              <a:off x="3733" y="9510"/>
              <a:ext cx="0" cy="14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en-US"/>
            </a:p>
          </p:txBody>
        </p:sp>
        <p:sp>
          <p:nvSpPr>
            <p:cNvPr id="201753" name="Line 25">
              <a:extLst>
                <a:ext uri="{FF2B5EF4-FFF2-40B4-BE49-F238E27FC236}">
                  <a16:creationId xmlns:a16="http://schemas.microsoft.com/office/drawing/2014/main" id="{8EDB7845-B350-4D4B-805E-09D38B9BD3A5}"/>
                </a:ext>
              </a:extLst>
            </p:cNvPr>
            <p:cNvSpPr>
              <a:spLocks noChangeShapeType="1"/>
            </p:cNvSpPr>
            <p:nvPr/>
          </p:nvSpPr>
          <p:spPr bwMode="auto">
            <a:xfrm>
              <a:off x="5353" y="9042"/>
              <a:ext cx="0" cy="18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en-US"/>
            </a:p>
          </p:txBody>
        </p:sp>
        <p:sp>
          <p:nvSpPr>
            <p:cNvPr id="201754" name="Line 26">
              <a:extLst>
                <a:ext uri="{FF2B5EF4-FFF2-40B4-BE49-F238E27FC236}">
                  <a16:creationId xmlns:a16="http://schemas.microsoft.com/office/drawing/2014/main" id="{8242AD50-4D7A-47DC-B173-2E5875EA044F}"/>
                </a:ext>
              </a:extLst>
            </p:cNvPr>
            <p:cNvSpPr>
              <a:spLocks noChangeShapeType="1"/>
            </p:cNvSpPr>
            <p:nvPr/>
          </p:nvSpPr>
          <p:spPr bwMode="auto">
            <a:xfrm>
              <a:off x="6973" y="9042"/>
              <a:ext cx="0" cy="18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en-US"/>
            </a:p>
          </p:txBody>
        </p:sp>
        <p:sp>
          <p:nvSpPr>
            <p:cNvPr id="201755" name="Text Box 27">
              <a:extLst>
                <a:ext uri="{FF2B5EF4-FFF2-40B4-BE49-F238E27FC236}">
                  <a16:creationId xmlns:a16="http://schemas.microsoft.com/office/drawing/2014/main" id="{CE13626D-25EF-49F7-BDF8-B084DD1A96A7}"/>
                </a:ext>
              </a:extLst>
            </p:cNvPr>
            <p:cNvSpPr txBox="1">
              <a:spLocks noChangeArrowheads="1"/>
            </p:cNvSpPr>
            <p:nvPr/>
          </p:nvSpPr>
          <p:spPr bwMode="auto">
            <a:xfrm>
              <a:off x="4273" y="11070"/>
              <a:ext cx="2880" cy="46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3200">
                  <a:solidFill>
                    <a:schemeClr val="accent2"/>
                  </a:solidFill>
                  <a:latin typeface="华文新魏" panose="02010800040101010101" pitchFamily="2" charset="-122"/>
                </a:rPr>
                <a:t>访问控制矩阵示例</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ED28818E-9C1C-4E23-8D6A-598FEFBAC477}"/>
              </a:ext>
            </a:extLst>
          </p:cNvPr>
          <p:cNvSpPr>
            <a:spLocks noGrp="1" noChangeArrowheads="1"/>
          </p:cNvSpPr>
          <p:nvPr>
            <p:ph type="title"/>
          </p:nvPr>
        </p:nvSpPr>
        <p:spPr>
          <a:xfrm>
            <a:off x="685800" y="115888"/>
            <a:ext cx="7918450" cy="1143000"/>
          </a:xfrm>
        </p:spPr>
        <p:txBody>
          <a:bodyPr/>
          <a:lstStyle/>
          <a:p>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基于行的自主访问控制机制</a:t>
            </a:r>
            <a:r>
              <a:rPr lang="en-US" altLang="zh-CN">
                <a:latin typeface="华文新魏" panose="02010800040101010101" pitchFamily="2" charset="-122"/>
                <a:ea typeface="华文新魏" panose="02010800040101010101" pitchFamily="2" charset="-122"/>
              </a:rPr>
              <a:t>(1)</a:t>
            </a:r>
          </a:p>
        </p:txBody>
      </p:sp>
      <p:sp>
        <p:nvSpPr>
          <p:cNvPr id="202755" name="Rectangle 3">
            <a:extLst>
              <a:ext uri="{FF2B5EF4-FFF2-40B4-BE49-F238E27FC236}">
                <a16:creationId xmlns:a16="http://schemas.microsoft.com/office/drawing/2014/main" id="{6C156609-E5C3-45A3-9082-F8C30D1B6571}"/>
              </a:ext>
            </a:extLst>
          </p:cNvPr>
          <p:cNvSpPr>
            <a:spLocks noGrp="1" noChangeArrowheads="1"/>
          </p:cNvSpPr>
          <p:nvPr>
            <p:ph type="body" idx="1"/>
          </p:nvPr>
        </p:nvSpPr>
        <p:spPr>
          <a:xfrm>
            <a:off x="685800" y="1196975"/>
            <a:ext cx="7772400" cy="5327650"/>
          </a:xfrm>
        </p:spPr>
        <p:txBody>
          <a:bodyPr/>
          <a:lstStyle/>
          <a:p>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权能表</a:t>
            </a:r>
          </a:p>
          <a:p>
            <a:endParaRPr lang="zh-CN" altLang="en-US"/>
          </a:p>
        </p:txBody>
      </p:sp>
      <p:grpSp>
        <p:nvGrpSpPr>
          <p:cNvPr id="202762" name="Group 10">
            <a:extLst>
              <a:ext uri="{FF2B5EF4-FFF2-40B4-BE49-F238E27FC236}">
                <a16:creationId xmlns:a16="http://schemas.microsoft.com/office/drawing/2014/main" id="{AAB46FD7-974A-4D21-93BA-E70BA351E2E2}"/>
              </a:ext>
            </a:extLst>
          </p:cNvPr>
          <p:cNvGrpSpPr>
            <a:grpSpLocks/>
          </p:cNvGrpSpPr>
          <p:nvPr/>
        </p:nvGrpSpPr>
        <p:grpSpPr bwMode="auto">
          <a:xfrm>
            <a:off x="3001963" y="1484313"/>
            <a:ext cx="3946525" cy="5184775"/>
            <a:chOff x="1891" y="935"/>
            <a:chExt cx="2486" cy="3266"/>
          </a:xfrm>
        </p:grpSpPr>
        <p:sp>
          <p:nvSpPr>
            <p:cNvPr id="202757" name="Rectangle 5">
              <a:extLst>
                <a:ext uri="{FF2B5EF4-FFF2-40B4-BE49-F238E27FC236}">
                  <a16:creationId xmlns:a16="http://schemas.microsoft.com/office/drawing/2014/main" id="{397C4D19-39C7-45DF-9925-5DD8CCBF1D8E}"/>
                </a:ext>
              </a:extLst>
            </p:cNvPr>
            <p:cNvSpPr>
              <a:spLocks noChangeArrowheads="1"/>
            </p:cNvSpPr>
            <p:nvPr/>
          </p:nvSpPr>
          <p:spPr bwMode="auto">
            <a:xfrm>
              <a:off x="1891" y="935"/>
              <a:ext cx="2486" cy="2807"/>
            </a:xfrm>
            <a:prstGeom prst="rect">
              <a:avLst/>
            </a:prstGeom>
            <a:solidFill>
              <a:srgbClr val="66FFCC"/>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en-US" altLang="en-US"/>
            </a:p>
          </p:txBody>
        </p:sp>
        <p:sp>
          <p:nvSpPr>
            <p:cNvPr id="202758" name="Text Box 6">
              <a:extLst>
                <a:ext uri="{FF2B5EF4-FFF2-40B4-BE49-F238E27FC236}">
                  <a16:creationId xmlns:a16="http://schemas.microsoft.com/office/drawing/2014/main" id="{9568C32D-8601-4362-A399-12FCC230E052}"/>
                </a:ext>
              </a:extLst>
            </p:cNvPr>
            <p:cNvSpPr txBox="1">
              <a:spLocks noChangeArrowheads="1"/>
            </p:cNvSpPr>
            <p:nvPr/>
          </p:nvSpPr>
          <p:spPr bwMode="auto">
            <a:xfrm>
              <a:off x="2069" y="1063"/>
              <a:ext cx="2130" cy="804"/>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pPr algn="just"/>
              <a:r>
                <a:rPr lang="zh-CN" altLang="en-US" sz="2000">
                  <a:solidFill>
                    <a:schemeClr val="accent2"/>
                  </a:solidFill>
                  <a:latin typeface="华文新魏" panose="02010800040101010101" pitchFamily="2" charset="-122"/>
                </a:rPr>
                <a:t>进程</a:t>
              </a:r>
              <a:r>
                <a:rPr lang="en-US" altLang="zh-CN" sz="2000">
                  <a:solidFill>
                    <a:schemeClr val="accent2"/>
                  </a:solidFill>
                  <a:latin typeface="华文新魏" panose="02010800040101010101" pitchFamily="2" charset="-122"/>
                </a:rPr>
                <a:t>P1</a:t>
              </a:r>
              <a:r>
                <a:rPr lang="zh-CN" altLang="en-US" sz="2000">
                  <a:solidFill>
                    <a:schemeClr val="accent2"/>
                  </a:solidFill>
                  <a:latin typeface="华文新魏" panose="02010800040101010101" pitchFamily="2" charset="-122"/>
                </a:rPr>
                <a:t>的</a:t>
              </a:r>
              <a:r>
                <a:rPr lang="en-US" altLang="zh-CN" sz="2000">
                  <a:solidFill>
                    <a:schemeClr val="accent2"/>
                  </a:solidFill>
                  <a:latin typeface="华文新魏" panose="02010800040101010101" pitchFamily="2" charset="-122"/>
                </a:rPr>
                <a:t>CL</a:t>
              </a:r>
              <a:r>
                <a:rPr lang="zh-CN" altLang="en-US" sz="2000">
                  <a:solidFill>
                    <a:schemeClr val="accent2"/>
                  </a:solidFill>
                  <a:latin typeface="华文新魏" panose="02010800040101010101" pitchFamily="2" charset="-122"/>
                </a:rPr>
                <a:t>：</a:t>
              </a:r>
            </a:p>
            <a:p>
              <a:pPr algn="just"/>
              <a:r>
                <a:rPr lang="en-US" altLang="zh-CN" sz="2000">
                  <a:solidFill>
                    <a:schemeClr val="accent2"/>
                  </a:solidFill>
                  <a:latin typeface="华文新魏" panose="02010800040101010101" pitchFamily="2" charset="-122"/>
                </a:rPr>
                <a:t>file1(rwx);</a:t>
              </a:r>
            </a:p>
            <a:p>
              <a:pPr algn="just"/>
              <a:r>
                <a:rPr lang="en-US" altLang="zh-CN" sz="2000">
                  <a:solidFill>
                    <a:schemeClr val="accent2"/>
                  </a:solidFill>
                  <a:latin typeface="华文新魏" panose="02010800040101010101" pitchFamily="2" charset="-122"/>
                </a:rPr>
                <a:t>file2(r--);</a:t>
              </a:r>
            </a:p>
            <a:p>
              <a:pPr algn="just"/>
              <a:r>
                <a:rPr lang="en-US" altLang="zh-CN" sz="2000">
                  <a:solidFill>
                    <a:schemeClr val="accent2"/>
                  </a:solidFill>
                  <a:latin typeface="华文新魏" panose="02010800040101010101" pitchFamily="2" charset="-122"/>
                </a:rPr>
                <a:t>file3(-w-);</a:t>
              </a:r>
            </a:p>
          </p:txBody>
        </p:sp>
        <p:sp>
          <p:nvSpPr>
            <p:cNvPr id="202759" name="Text Box 7">
              <a:extLst>
                <a:ext uri="{FF2B5EF4-FFF2-40B4-BE49-F238E27FC236}">
                  <a16:creationId xmlns:a16="http://schemas.microsoft.com/office/drawing/2014/main" id="{326A85E6-3895-40C5-999C-50C05E64C6D0}"/>
                </a:ext>
              </a:extLst>
            </p:cNvPr>
            <p:cNvSpPr txBox="1">
              <a:spLocks noChangeArrowheads="1"/>
            </p:cNvSpPr>
            <p:nvPr/>
          </p:nvSpPr>
          <p:spPr bwMode="auto">
            <a:xfrm>
              <a:off x="2069" y="2827"/>
              <a:ext cx="2130" cy="788"/>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pPr algn="just"/>
              <a:r>
                <a:rPr lang="zh-CN" altLang="en-US" sz="2000">
                  <a:solidFill>
                    <a:schemeClr val="accent2"/>
                  </a:solidFill>
                  <a:latin typeface="华文新魏" panose="02010800040101010101" pitchFamily="2" charset="-122"/>
                </a:rPr>
                <a:t>进程</a:t>
              </a:r>
              <a:r>
                <a:rPr lang="en-US" altLang="zh-CN" sz="2000">
                  <a:solidFill>
                    <a:schemeClr val="accent2"/>
                  </a:solidFill>
                  <a:latin typeface="华文新魏" panose="02010800040101010101" pitchFamily="2" charset="-122"/>
                </a:rPr>
                <a:t>P3</a:t>
              </a:r>
              <a:r>
                <a:rPr lang="zh-CN" altLang="en-US" sz="2000">
                  <a:solidFill>
                    <a:schemeClr val="accent2"/>
                  </a:solidFill>
                  <a:latin typeface="华文新魏" panose="02010800040101010101" pitchFamily="2" charset="-122"/>
                </a:rPr>
                <a:t>的</a:t>
              </a:r>
              <a:r>
                <a:rPr lang="en-US" altLang="zh-CN" sz="2000">
                  <a:solidFill>
                    <a:schemeClr val="accent2"/>
                  </a:solidFill>
                  <a:latin typeface="华文新魏" panose="02010800040101010101" pitchFamily="2" charset="-122"/>
                </a:rPr>
                <a:t>CL</a:t>
              </a:r>
              <a:r>
                <a:rPr lang="zh-CN" altLang="en-US" sz="2000">
                  <a:solidFill>
                    <a:schemeClr val="accent2"/>
                  </a:solidFill>
                  <a:latin typeface="华文新魏" panose="02010800040101010101" pitchFamily="2" charset="-122"/>
                </a:rPr>
                <a:t>：</a:t>
              </a:r>
            </a:p>
            <a:p>
              <a:pPr algn="just"/>
              <a:r>
                <a:rPr lang="en-US" altLang="zh-CN" sz="2000">
                  <a:solidFill>
                    <a:schemeClr val="accent2"/>
                  </a:solidFill>
                  <a:latin typeface="华文新魏" panose="02010800040101010101" pitchFamily="2" charset="-122"/>
                </a:rPr>
                <a:t>file1(r--);</a:t>
              </a:r>
            </a:p>
            <a:p>
              <a:pPr algn="just"/>
              <a:r>
                <a:rPr lang="en-US" altLang="zh-CN" sz="2000">
                  <a:solidFill>
                    <a:schemeClr val="accent2"/>
                  </a:solidFill>
                  <a:latin typeface="华文新魏" panose="02010800040101010101" pitchFamily="2" charset="-122"/>
                </a:rPr>
                <a:t>file2(-w-);</a:t>
              </a:r>
            </a:p>
            <a:p>
              <a:pPr algn="just"/>
              <a:r>
                <a:rPr lang="en-US" altLang="zh-CN" sz="2000">
                  <a:solidFill>
                    <a:schemeClr val="accent2"/>
                  </a:solidFill>
                  <a:latin typeface="华文新魏" panose="02010800040101010101" pitchFamily="2" charset="-122"/>
                </a:rPr>
                <a:t>file3(rwx);</a:t>
              </a:r>
            </a:p>
            <a:p>
              <a:endParaRPr lang="en-US" altLang="zh-CN" sz="2000">
                <a:solidFill>
                  <a:schemeClr val="accent2"/>
                </a:solidFill>
                <a:latin typeface="华文新魏" panose="02010800040101010101" pitchFamily="2" charset="-122"/>
              </a:endParaRPr>
            </a:p>
          </p:txBody>
        </p:sp>
        <p:sp>
          <p:nvSpPr>
            <p:cNvPr id="202760" name="Text Box 8">
              <a:extLst>
                <a:ext uri="{FF2B5EF4-FFF2-40B4-BE49-F238E27FC236}">
                  <a16:creationId xmlns:a16="http://schemas.microsoft.com/office/drawing/2014/main" id="{8F24C613-EAC7-440A-8363-CF367BB5831A}"/>
                </a:ext>
              </a:extLst>
            </p:cNvPr>
            <p:cNvSpPr txBox="1">
              <a:spLocks noChangeArrowheads="1"/>
            </p:cNvSpPr>
            <p:nvPr/>
          </p:nvSpPr>
          <p:spPr bwMode="auto">
            <a:xfrm>
              <a:off x="2199" y="3837"/>
              <a:ext cx="1497" cy="364"/>
            </a:xfrm>
            <a:prstGeom prst="rect">
              <a:avLst/>
            </a:prstGeom>
            <a:solidFill>
              <a:srgbClr val="FFCC00"/>
            </a:solidFill>
            <a:ln w="9525">
              <a:solidFill>
                <a:srgbClr val="FFFFFF"/>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pPr algn="just"/>
              <a:r>
                <a:rPr lang="zh-CN" altLang="en-US" sz="3200">
                  <a:solidFill>
                    <a:schemeClr val="accent2"/>
                  </a:solidFill>
                </a:rPr>
                <a:t>权能表示例</a:t>
              </a:r>
            </a:p>
          </p:txBody>
        </p:sp>
        <p:sp>
          <p:nvSpPr>
            <p:cNvPr id="202761" name="Text Box 9">
              <a:extLst>
                <a:ext uri="{FF2B5EF4-FFF2-40B4-BE49-F238E27FC236}">
                  <a16:creationId xmlns:a16="http://schemas.microsoft.com/office/drawing/2014/main" id="{31CE4285-0684-4854-853B-D8A31B2FF3BB}"/>
                </a:ext>
              </a:extLst>
            </p:cNvPr>
            <p:cNvSpPr txBox="1">
              <a:spLocks noChangeArrowheads="1"/>
            </p:cNvSpPr>
            <p:nvPr/>
          </p:nvSpPr>
          <p:spPr bwMode="auto">
            <a:xfrm>
              <a:off x="2069" y="1956"/>
              <a:ext cx="2130" cy="805"/>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pPr algn="just"/>
              <a:endParaRPr lang="en-US" altLang="zh-CN" sz="900">
                <a:ea typeface="宋体" panose="02010600030101010101" pitchFamily="2" charset="-122"/>
              </a:endParaRPr>
            </a:p>
            <a:p>
              <a:pPr algn="just"/>
              <a:r>
                <a:rPr lang="en-US" altLang="zh-CN" sz="2000">
                  <a:ea typeface="宋体" panose="02010600030101010101" pitchFamily="2" charset="-122"/>
                </a:rPr>
                <a:t>……</a:t>
              </a:r>
            </a:p>
            <a:p>
              <a:endParaRPr lang="en-US" altLang="zh-CN"/>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20DC290B-6B55-49D9-BA9F-E31C62829FDB}"/>
              </a:ext>
            </a:extLst>
          </p:cNvPr>
          <p:cNvSpPr>
            <a:spLocks noGrp="1" noChangeArrowheads="1"/>
          </p:cNvSpPr>
          <p:nvPr>
            <p:ph type="title"/>
          </p:nvPr>
        </p:nvSpPr>
        <p:spPr>
          <a:xfrm>
            <a:off x="685800" y="188913"/>
            <a:ext cx="7772400" cy="1143000"/>
          </a:xfrm>
        </p:spPr>
        <p:txBody>
          <a:bodyPr/>
          <a:lstStyle/>
          <a:p>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基于行的自主访问控制机制</a:t>
            </a:r>
            <a:r>
              <a:rPr lang="en-US" altLang="zh-CN" sz="4000">
                <a:latin typeface="华文新魏" panose="02010800040101010101" pitchFamily="2" charset="-122"/>
                <a:ea typeface="华文新魏" panose="02010800040101010101" pitchFamily="2" charset="-122"/>
              </a:rPr>
              <a:t>(2)</a:t>
            </a:r>
          </a:p>
        </p:txBody>
      </p:sp>
      <p:sp>
        <p:nvSpPr>
          <p:cNvPr id="197635" name="Rectangle 3">
            <a:extLst>
              <a:ext uri="{FF2B5EF4-FFF2-40B4-BE49-F238E27FC236}">
                <a16:creationId xmlns:a16="http://schemas.microsoft.com/office/drawing/2014/main" id="{7AD14B02-0E46-4957-8DE4-C1D1CC527779}"/>
              </a:ext>
            </a:extLst>
          </p:cNvPr>
          <p:cNvSpPr>
            <a:spLocks noGrp="1" noChangeArrowheads="1"/>
          </p:cNvSpPr>
          <p:nvPr>
            <p:ph type="body" idx="1"/>
          </p:nvPr>
        </p:nvSpPr>
        <p:spPr>
          <a:xfrm>
            <a:off x="903288" y="1341438"/>
            <a:ext cx="7772400" cy="4754562"/>
          </a:xfrm>
        </p:spPr>
        <p:txBody>
          <a:bodyPr/>
          <a:lstStyle/>
          <a:p>
            <a:pPr>
              <a:buFontTx/>
              <a:buNone/>
            </a:pP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前缀表</a:t>
            </a:r>
          </a:p>
          <a:p>
            <a:pPr>
              <a:buFontTx/>
              <a:buNone/>
            </a:pP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口令表</a:t>
            </a:r>
            <a:r>
              <a:rPr lang="zh-CN" altLang="en-US">
                <a:latin typeface="华文新魏" panose="02010800040101010101" pitchFamily="2" charset="-122"/>
                <a:ea typeface="华文新魏" panose="02010800040101010101" pitchFamily="2"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4AEEEF31-92F4-4D74-BE2A-D1BC16204D82}"/>
              </a:ext>
            </a:extLst>
          </p:cNvPr>
          <p:cNvSpPr>
            <a:spLocks noGrp="1" noChangeArrowheads="1"/>
          </p:cNvSpPr>
          <p:nvPr>
            <p:ph type="title"/>
          </p:nvPr>
        </p:nvSpPr>
        <p:spPr>
          <a:xfrm>
            <a:off x="685800" y="188913"/>
            <a:ext cx="7772400" cy="1143000"/>
          </a:xfrm>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基于列的自主访问控制机制</a:t>
            </a:r>
          </a:p>
        </p:txBody>
      </p:sp>
      <p:grpSp>
        <p:nvGrpSpPr>
          <p:cNvPr id="204834" name="Group 34">
            <a:extLst>
              <a:ext uri="{FF2B5EF4-FFF2-40B4-BE49-F238E27FC236}">
                <a16:creationId xmlns:a16="http://schemas.microsoft.com/office/drawing/2014/main" id="{FFC089DA-4FB9-477B-9E86-6D4AFAE0C5CB}"/>
              </a:ext>
            </a:extLst>
          </p:cNvPr>
          <p:cNvGrpSpPr>
            <a:grpSpLocks/>
          </p:cNvGrpSpPr>
          <p:nvPr/>
        </p:nvGrpSpPr>
        <p:grpSpPr bwMode="auto">
          <a:xfrm>
            <a:off x="900113" y="1412875"/>
            <a:ext cx="7200900" cy="4968875"/>
            <a:chOff x="567" y="890"/>
            <a:chExt cx="4536" cy="3130"/>
          </a:xfrm>
        </p:grpSpPr>
        <p:sp>
          <p:nvSpPr>
            <p:cNvPr id="204805" name="Text Box 5">
              <a:extLst>
                <a:ext uri="{FF2B5EF4-FFF2-40B4-BE49-F238E27FC236}">
                  <a16:creationId xmlns:a16="http://schemas.microsoft.com/office/drawing/2014/main" id="{64AC8871-A40D-4D66-9406-BD48D87738AE}"/>
                </a:ext>
              </a:extLst>
            </p:cNvPr>
            <p:cNvSpPr txBox="1">
              <a:spLocks noChangeArrowheads="1"/>
            </p:cNvSpPr>
            <p:nvPr/>
          </p:nvSpPr>
          <p:spPr bwMode="auto">
            <a:xfrm>
              <a:off x="567" y="890"/>
              <a:ext cx="453" cy="269"/>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chemeClr val="accent2"/>
                  </a:solidFill>
                  <a:latin typeface="华文新魏" panose="02010800040101010101" pitchFamily="2" charset="-122"/>
                </a:rPr>
                <a:t>file1</a:t>
              </a:r>
            </a:p>
          </p:txBody>
        </p:sp>
        <p:sp>
          <p:nvSpPr>
            <p:cNvPr id="204806" name="Text Box 6">
              <a:extLst>
                <a:ext uri="{FF2B5EF4-FFF2-40B4-BE49-F238E27FC236}">
                  <a16:creationId xmlns:a16="http://schemas.microsoft.com/office/drawing/2014/main" id="{3C4586FF-2E20-451A-9941-28C6C66133DB}"/>
                </a:ext>
              </a:extLst>
            </p:cNvPr>
            <p:cNvSpPr txBox="1">
              <a:spLocks noChangeArrowheads="1"/>
            </p:cNvSpPr>
            <p:nvPr/>
          </p:nvSpPr>
          <p:spPr bwMode="auto">
            <a:xfrm>
              <a:off x="1916" y="1315"/>
              <a:ext cx="1282" cy="25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chemeClr val="accent2"/>
                  </a:solidFill>
                  <a:latin typeface="华文新魏" panose="02010800040101010101" pitchFamily="2" charset="-122"/>
                </a:rPr>
                <a:t>   (a)</a:t>
              </a:r>
              <a:r>
                <a:rPr lang="zh-CN" altLang="en-US" sz="1800">
                  <a:solidFill>
                    <a:schemeClr val="accent2"/>
                  </a:solidFill>
                  <a:latin typeface="华文新魏" panose="02010800040101010101" pitchFamily="2" charset="-122"/>
                </a:rPr>
                <a:t>访问控制表</a:t>
              </a:r>
            </a:p>
          </p:txBody>
        </p:sp>
        <p:sp>
          <p:nvSpPr>
            <p:cNvPr id="204808" name="Text Box 8">
              <a:extLst>
                <a:ext uri="{FF2B5EF4-FFF2-40B4-BE49-F238E27FC236}">
                  <a16:creationId xmlns:a16="http://schemas.microsoft.com/office/drawing/2014/main" id="{FFDB79F9-C12C-4247-A07F-5F5E0C542551}"/>
                </a:ext>
              </a:extLst>
            </p:cNvPr>
            <p:cNvSpPr txBox="1">
              <a:spLocks noChangeArrowheads="1"/>
            </p:cNvSpPr>
            <p:nvPr/>
          </p:nvSpPr>
          <p:spPr bwMode="auto">
            <a:xfrm>
              <a:off x="1119" y="890"/>
              <a:ext cx="797" cy="319"/>
            </a:xfrm>
            <a:prstGeom prst="rect">
              <a:avLst/>
            </a:prstGeom>
            <a:solidFill>
              <a:srgbClr val="66FFCC"/>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r>
                <a:rPr lang="en-US" altLang="zh-CN" sz="1800">
                  <a:solidFill>
                    <a:schemeClr val="accent2"/>
                  </a:solidFill>
                  <a:latin typeface="华文新魏" panose="02010800040101010101" pitchFamily="2" charset="-122"/>
                </a:rPr>
                <a:t> P1(rwx)</a:t>
              </a:r>
            </a:p>
          </p:txBody>
        </p:sp>
        <p:sp>
          <p:nvSpPr>
            <p:cNvPr id="204809" name="Text Box 9">
              <a:extLst>
                <a:ext uri="{FF2B5EF4-FFF2-40B4-BE49-F238E27FC236}">
                  <a16:creationId xmlns:a16="http://schemas.microsoft.com/office/drawing/2014/main" id="{C31EAFC3-56C4-47E1-A4E9-C40204C47D56}"/>
                </a:ext>
              </a:extLst>
            </p:cNvPr>
            <p:cNvSpPr txBox="1">
              <a:spLocks noChangeArrowheads="1"/>
            </p:cNvSpPr>
            <p:nvPr/>
          </p:nvSpPr>
          <p:spPr bwMode="auto">
            <a:xfrm>
              <a:off x="1916" y="890"/>
              <a:ext cx="796" cy="319"/>
            </a:xfrm>
            <a:prstGeom prst="rect">
              <a:avLst/>
            </a:prstGeom>
            <a:solidFill>
              <a:srgbClr val="66FFCC"/>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r>
                <a:rPr lang="en-US" altLang="zh-CN" sz="1800">
                  <a:solidFill>
                    <a:schemeClr val="accent2"/>
                  </a:solidFill>
                  <a:latin typeface="华文新魏" panose="02010800040101010101" pitchFamily="2" charset="-122"/>
                </a:rPr>
                <a:t> P2(r--)</a:t>
              </a:r>
            </a:p>
          </p:txBody>
        </p:sp>
        <p:sp>
          <p:nvSpPr>
            <p:cNvPr id="204810" name="Text Box 10">
              <a:extLst>
                <a:ext uri="{FF2B5EF4-FFF2-40B4-BE49-F238E27FC236}">
                  <a16:creationId xmlns:a16="http://schemas.microsoft.com/office/drawing/2014/main" id="{AAF4771F-39FC-4F10-B40F-A1C6430D8397}"/>
                </a:ext>
              </a:extLst>
            </p:cNvPr>
            <p:cNvSpPr txBox="1">
              <a:spLocks noChangeArrowheads="1"/>
            </p:cNvSpPr>
            <p:nvPr/>
          </p:nvSpPr>
          <p:spPr bwMode="auto">
            <a:xfrm>
              <a:off x="2712" y="890"/>
              <a:ext cx="797" cy="319"/>
            </a:xfrm>
            <a:prstGeom prst="rect">
              <a:avLst/>
            </a:prstGeom>
            <a:solidFill>
              <a:srgbClr val="66FFCC"/>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r>
                <a:rPr lang="en-US" altLang="zh-CN" sz="1800">
                  <a:solidFill>
                    <a:schemeClr val="accent2"/>
                  </a:solidFill>
                  <a:latin typeface="华文新魏" panose="02010800040101010101" pitchFamily="2" charset="-122"/>
                </a:rPr>
                <a:t> P3(r--)</a:t>
              </a:r>
            </a:p>
          </p:txBody>
        </p:sp>
        <p:sp>
          <p:nvSpPr>
            <p:cNvPr id="204811" name="Text Box 11">
              <a:extLst>
                <a:ext uri="{FF2B5EF4-FFF2-40B4-BE49-F238E27FC236}">
                  <a16:creationId xmlns:a16="http://schemas.microsoft.com/office/drawing/2014/main" id="{2EF727CF-ADE2-4E57-9D9D-61A07BB1C349}"/>
                </a:ext>
              </a:extLst>
            </p:cNvPr>
            <p:cNvSpPr txBox="1">
              <a:spLocks noChangeArrowheads="1"/>
            </p:cNvSpPr>
            <p:nvPr/>
          </p:nvSpPr>
          <p:spPr bwMode="auto">
            <a:xfrm>
              <a:off x="3509" y="890"/>
              <a:ext cx="797" cy="319"/>
            </a:xfrm>
            <a:prstGeom prst="rect">
              <a:avLst/>
            </a:prstGeom>
            <a:solidFill>
              <a:srgbClr val="66FFCC"/>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r>
                <a:rPr lang="en-US" altLang="zh-CN" sz="1800">
                  <a:solidFill>
                    <a:schemeClr val="accent2"/>
                  </a:solidFill>
                  <a:latin typeface="华文新魏" panose="02010800040101010101" pitchFamily="2" charset="-122"/>
                </a:rPr>
                <a:t> </a:t>
              </a:r>
              <a:r>
                <a:rPr lang="en-US" altLang="zh-CN" sz="1800">
                  <a:solidFill>
                    <a:schemeClr val="accent2"/>
                  </a:solidFill>
                </a:rPr>
                <a:t>…</a:t>
              </a:r>
              <a:endParaRPr lang="en-US" altLang="zh-CN" sz="1800">
                <a:solidFill>
                  <a:schemeClr val="accent2"/>
                </a:solidFill>
                <a:latin typeface="华文新魏" panose="02010800040101010101" pitchFamily="2" charset="-122"/>
              </a:endParaRPr>
            </a:p>
          </p:txBody>
        </p:sp>
        <p:sp>
          <p:nvSpPr>
            <p:cNvPr id="204812" name="Text Box 12">
              <a:extLst>
                <a:ext uri="{FF2B5EF4-FFF2-40B4-BE49-F238E27FC236}">
                  <a16:creationId xmlns:a16="http://schemas.microsoft.com/office/drawing/2014/main" id="{329F555B-AD4C-406B-BD14-A9A456C65B71}"/>
                </a:ext>
              </a:extLst>
            </p:cNvPr>
            <p:cNvSpPr txBox="1">
              <a:spLocks noChangeArrowheads="1"/>
            </p:cNvSpPr>
            <p:nvPr/>
          </p:nvSpPr>
          <p:spPr bwMode="auto">
            <a:xfrm>
              <a:off x="4306" y="890"/>
              <a:ext cx="797" cy="319"/>
            </a:xfrm>
            <a:prstGeom prst="rect">
              <a:avLst/>
            </a:prstGeom>
            <a:solidFill>
              <a:srgbClr val="66FFCC"/>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r>
                <a:rPr lang="en-US" altLang="zh-CN" sz="1800">
                  <a:solidFill>
                    <a:schemeClr val="accent2"/>
                  </a:solidFill>
                  <a:latin typeface="华文新魏" panose="02010800040101010101" pitchFamily="2" charset="-122"/>
                </a:rPr>
                <a:t> </a:t>
              </a:r>
              <a:r>
                <a:rPr lang="en-US" altLang="zh-CN" sz="1800">
                  <a:solidFill>
                    <a:schemeClr val="accent2"/>
                  </a:solidFill>
                </a:rPr>
                <a:t>…</a:t>
              </a:r>
              <a:endParaRPr lang="en-US" altLang="zh-CN" sz="1800">
                <a:solidFill>
                  <a:schemeClr val="accent2"/>
                </a:solidFill>
                <a:latin typeface="华文新魏" panose="02010800040101010101" pitchFamily="2" charset="-122"/>
              </a:endParaRPr>
            </a:p>
            <a:p>
              <a:endParaRPr lang="en-US" altLang="zh-CN" sz="1800">
                <a:solidFill>
                  <a:schemeClr val="accent2"/>
                </a:solidFill>
                <a:latin typeface="华文新魏" panose="02010800040101010101" pitchFamily="2" charset="-122"/>
              </a:endParaRPr>
            </a:p>
          </p:txBody>
        </p:sp>
        <p:sp>
          <p:nvSpPr>
            <p:cNvPr id="204813" name="Text Box 13">
              <a:extLst>
                <a:ext uri="{FF2B5EF4-FFF2-40B4-BE49-F238E27FC236}">
                  <a16:creationId xmlns:a16="http://schemas.microsoft.com/office/drawing/2014/main" id="{E00FB8F5-A2EA-4107-B8DA-8099EABF0CA5}"/>
                </a:ext>
              </a:extLst>
            </p:cNvPr>
            <p:cNvSpPr txBox="1">
              <a:spLocks noChangeArrowheads="1"/>
            </p:cNvSpPr>
            <p:nvPr/>
          </p:nvSpPr>
          <p:spPr bwMode="auto">
            <a:xfrm>
              <a:off x="2517" y="1706"/>
              <a:ext cx="635" cy="22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chemeClr val="accent2"/>
                  </a:solidFill>
                  <a:latin typeface="华文新魏" panose="02010800040101010101" pitchFamily="2" charset="-122"/>
                </a:rPr>
                <a:t>file1</a:t>
              </a:r>
            </a:p>
          </p:txBody>
        </p:sp>
        <p:grpSp>
          <p:nvGrpSpPr>
            <p:cNvPr id="204814" name="Group 14">
              <a:extLst>
                <a:ext uri="{FF2B5EF4-FFF2-40B4-BE49-F238E27FC236}">
                  <a16:creationId xmlns:a16="http://schemas.microsoft.com/office/drawing/2014/main" id="{116C8FA2-B0FF-4D43-A187-E5E18ECE1082}"/>
                </a:ext>
              </a:extLst>
            </p:cNvPr>
            <p:cNvGrpSpPr>
              <a:grpSpLocks/>
            </p:cNvGrpSpPr>
            <p:nvPr/>
          </p:nvGrpSpPr>
          <p:grpSpPr bwMode="auto">
            <a:xfrm>
              <a:off x="2048" y="1953"/>
              <a:ext cx="1727" cy="319"/>
              <a:chOff x="4813" y="12360"/>
              <a:chExt cx="2340" cy="468"/>
            </a:xfrm>
          </p:grpSpPr>
          <p:sp>
            <p:nvSpPr>
              <p:cNvPr id="204815" name="Text Box 15">
                <a:extLst>
                  <a:ext uri="{FF2B5EF4-FFF2-40B4-BE49-F238E27FC236}">
                    <a16:creationId xmlns:a16="http://schemas.microsoft.com/office/drawing/2014/main" id="{948F5A27-9451-472F-8B5B-8F1F611BC51B}"/>
                  </a:ext>
                </a:extLst>
              </p:cNvPr>
              <p:cNvSpPr txBox="1">
                <a:spLocks noChangeArrowheads="1"/>
              </p:cNvSpPr>
              <p:nvPr/>
            </p:nvSpPr>
            <p:spPr bwMode="auto">
              <a:xfrm>
                <a:off x="4813" y="12360"/>
                <a:ext cx="2340" cy="468"/>
              </a:xfrm>
              <a:prstGeom prst="rect">
                <a:avLst/>
              </a:prstGeom>
              <a:solidFill>
                <a:srgbClr val="66FFCC"/>
              </a:solidFill>
              <a:ln w="9525">
                <a:solidFill>
                  <a:srgbClr val="000000"/>
                </a:solidFill>
                <a:miter lim="800000"/>
                <a:headEnd/>
                <a:tailEnd/>
              </a:ln>
            </p:spPr>
            <p:txBody>
              <a:bodyPr/>
              <a:lstStyle/>
              <a:p>
                <a:pPr algn="just"/>
                <a:r>
                  <a:rPr lang="en-US" altLang="zh-CN" sz="1800">
                    <a:solidFill>
                      <a:schemeClr val="accent2"/>
                    </a:solidFill>
                    <a:latin typeface="华文新魏" panose="02010800040101010101" pitchFamily="2" charset="-122"/>
                  </a:rPr>
                  <a:t>P1             GROUP5    rwx</a:t>
                </a:r>
              </a:p>
            </p:txBody>
          </p:sp>
          <p:sp>
            <p:nvSpPr>
              <p:cNvPr id="204816" name="Line 16">
                <a:extLst>
                  <a:ext uri="{FF2B5EF4-FFF2-40B4-BE49-F238E27FC236}">
                    <a16:creationId xmlns:a16="http://schemas.microsoft.com/office/drawing/2014/main" id="{E883F64A-B4F2-44EA-8A3A-EE3B217EEBE4}"/>
                  </a:ext>
                </a:extLst>
              </p:cNvPr>
              <p:cNvSpPr>
                <a:spLocks noChangeShapeType="1"/>
              </p:cNvSpPr>
              <p:nvPr/>
            </p:nvSpPr>
            <p:spPr bwMode="auto">
              <a:xfrm>
                <a:off x="553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17" name="Line 17">
                <a:extLst>
                  <a:ext uri="{FF2B5EF4-FFF2-40B4-BE49-F238E27FC236}">
                    <a16:creationId xmlns:a16="http://schemas.microsoft.com/office/drawing/2014/main" id="{BF529A34-8ADE-4255-B4DA-B9A4C3176183}"/>
                  </a:ext>
                </a:extLst>
              </p:cNvPr>
              <p:cNvSpPr>
                <a:spLocks noChangeShapeType="1"/>
              </p:cNvSpPr>
              <p:nvPr/>
            </p:nvSpPr>
            <p:spPr bwMode="auto">
              <a:xfrm>
                <a:off x="661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18" name="Group 18">
              <a:extLst>
                <a:ext uri="{FF2B5EF4-FFF2-40B4-BE49-F238E27FC236}">
                  <a16:creationId xmlns:a16="http://schemas.microsoft.com/office/drawing/2014/main" id="{746C0942-5FD4-42C5-85E1-CC5EEB0502AC}"/>
                </a:ext>
              </a:extLst>
            </p:cNvPr>
            <p:cNvGrpSpPr>
              <a:grpSpLocks/>
            </p:cNvGrpSpPr>
            <p:nvPr/>
          </p:nvGrpSpPr>
          <p:grpSpPr bwMode="auto">
            <a:xfrm>
              <a:off x="2048" y="2272"/>
              <a:ext cx="1727" cy="320"/>
              <a:chOff x="4813" y="12360"/>
              <a:chExt cx="2340" cy="468"/>
            </a:xfrm>
          </p:grpSpPr>
          <p:sp>
            <p:nvSpPr>
              <p:cNvPr id="204819" name="Text Box 19">
                <a:extLst>
                  <a:ext uri="{FF2B5EF4-FFF2-40B4-BE49-F238E27FC236}">
                    <a16:creationId xmlns:a16="http://schemas.microsoft.com/office/drawing/2014/main" id="{F39D45FA-FDC0-4F08-96BD-4C1CDAA28EAD}"/>
                  </a:ext>
                </a:extLst>
              </p:cNvPr>
              <p:cNvSpPr txBox="1">
                <a:spLocks noChangeArrowheads="1"/>
              </p:cNvSpPr>
              <p:nvPr/>
            </p:nvSpPr>
            <p:spPr bwMode="auto">
              <a:xfrm>
                <a:off x="4813" y="12360"/>
                <a:ext cx="2340" cy="468"/>
              </a:xfrm>
              <a:prstGeom prst="rect">
                <a:avLst/>
              </a:prstGeom>
              <a:solidFill>
                <a:srgbClr val="66FFCC"/>
              </a:solidFill>
              <a:ln w="9525">
                <a:solidFill>
                  <a:srgbClr val="000000"/>
                </a:solidFill>
                <a:miter lim="800000"/>
                <a:headEnd/>
                <a:tailEnd/>
              </a:ln>
            </p:spPr>
            <p:txBody>
              <a:bodyPr/>
              <a:lstStyle/>
              <a:p>
                <a:pPr algn="just"/>
                <a:r>
                  <a:rPr lang="en-US" altLang="zh-CN" sz="1800">
                    <a:solidFill>
                      <a:schemeClr val="accent2"/>
                    </a:solidFill>
                    <a:latin typeface="华文新魏" panose="02010800040101010101" pitchFamily="2" charset="-122"/>
                  </a:rPr>
                  <a:t>*               GROUP5     --x</a:t>
                </a:r>
              </a:p>
            </p:txBody>
          </p:sp>
          <p:sp>
            <p:nvSpPr>
              <p:cNvPr id="204820" name="Line 20">
                <a:extLst>
                  <a:ext uri="{FF2B5EF4-FFF2-40B4-BE49-F238E27FC236}">
                    <a16:creationId xmlns:a16="http://schemas.microsoft.com/office/drawing/2014/main" id="{1BD3558F-19C5-4B04-A3A1-D3CE527D47CC}"/>
                  </a:ext>
                </a:extLst>
              </p:cNvPr>
              <p:cNvSpPr>
                <a:spLocks noChangeShapeType="1"/>
              </p:cNvSpPr>
              <p:nvPr/>
            </p:nvSpPr>
            <p:spPr bwMode="auto">
              <a:xfrm>
                <a:off x="553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21" name="Line 21">
                <a:extLst>
                  <a:ext uri="{FF2B5EF4-FFF2-40B4-BE49-F238E27FC236}">
                    <a16:creationId xmlns:a16="http://schemas.microsoft.com/office/drawing/2014/main" id="{E0424BC0-A700-4DC3-978D-74F1C652DEC1}"/>
                  </a:ext>
                </a:extLst>
              </p:cNvPr>
              <p:cNvSpPr>
                <a:spLocks noChangeShapeType="1"/>
              </p:cNvSpPr>
              <p:nvPr/>
            </p:nvSpPr>
            <p:spPr bwMode="auto">
              <a:xfrm>
                <a:off x="661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22" name="Group 22">
              <a:extLst>
                <a:ext uri="{FF2B5EF4-FFF2-40B4-BE49-F238E27FC236}">
                  <a16:creationId xmlns:a16="http://schemas.microsoft.com/office/drawing/2014/main" id="{C3FA5B66-606D-4630-BA4A-B2CCB3452425}"/>
                </a:ext>
              </a:extLst>
            </p:cNvPr>
            <p:cNvGrpSpPr>
              <a:grpSpLocks/>
            </p:cNvGrpSpPr>
            <p:nvPr/>
          </p:nvGrpSpPr>
          <p:grpSpPr bwMode="auto">
            <a:xfrm>
              <a:off x="2048" y="2592"/>
              <a:ext cx="1727" cy="319"/>
              <a:chOff x="4813" y="12360"/>
              <a:chExt cx="2340" cy="468"/>
            </a:xfrm>
          </p:grpSpPr>
          <p:sp>
            <p:nvSpPr>
              <p:cNvPr id="204823" name="Text Box 23">
                <a:extLst>
                  <a:ext uri="{FF2B5EF4-FFF2-40B4-BE49-F238E27FC236}">
                    <a16:creationId xmlns:a16="http://schemas.microsoft.com/office/drawing/2014/main" id="{525161A9-2693-46D2-A87A-E218A8A6A239}"/>
                  </a:ext>
                </a:extLst>
              </p:cNvPr>
              <p:cNvSpPr txBox="1">
                <a:spLocks noChangeArrowheads="1"/>
              </p:cNvSpPr>
              <p:nvPr/>
            </p:nvSpPr>
            <p:spPr bwMode="auto">
              <a:xfrm>
                <a:off x="4813" y="12360"/>
                <a:ext cx="2340" cy="468"/>
              </a:xfrm>
              <a:prstGeom prst="rect">
                <a:avLst/>
              </a:prstGeom>
              <a:solidFill>
                <a:srgbClr val="66FFCC"/>
              </a:solidFill>
              <a:ln w="9525">
                <a:solidFill>
                  <a:srgbClr val="000000"/>
                </a:solidFill>
                <a:miter lim="800000"/>
                <a:headEnd/>
                <a:tailEnd/>
              </a:ln>
            </p:spPr>
            <p:txBody>
              <a:bodyPr/>
              <a:lstStyle/>
              <a:p>
                <a:pPr algn="just"/>
                <a:r>
                  <a:rPr lang="en-US" altLang="zh-CN" sz="1800">
                    <a:solidFill>
                      <a:schemeClr val="accent2"/>
                    </a:solidFill>
                    <a:latin typeface="华文新魏" panose="02010800040101010101" pitchFamily="2" charset="-122"/>
                  </a:rPr>
                  <a:t>P3                   *              r--</a:t>
                </a:r>
              </a:p>
            </p:txBody>
          </p:sp>
          <p:sp>
            <p:nvSpPr>
              <p:cNvPr id="204824" name="Line 24">
                <a:extLst>
                  <a:ext uri="{FF2B5EF4-FFF2-40B4-BE49-F238E27FC236}">
                    <a16:creationId xmlns:a16="http://schemas.microsoft.com/office/drawing/2014/main" id="{7F40117D-6E6F-4FE3-B9CE-85ED4AE36AEF}"/>
                  </a:ext>
                </a:extLst>
              </p:cNvPr>
              <p:cNvSpPr>
                <a:spLocks noChangeShapeType="1"/>
              </p:cNvSpPr>
              <p:nvPr/>
            </p:nvSpPr>
            <p:spPr bwMode="auto">
              <a:xfrm>
                <a:off x="553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25" name="Line 25">
                <a:extLst>
                  <a:ext uri="{FF2B5EF4-FFF2-40B4-BE49-F238E27FC236}">
                    <a16:creationId xmlns:a16="http://schemas.microsoft.com/office/drawing/2014/main" id="{B7BF1564-915F-4384-A3AB-F673C5A7DC20}"/>
                  </a:ext>
                </a:extLst>
              </p:cNvPr>
              <p:cNvSpPr>
                <a:spLocks noChangeShapeType="1"/>
              </p:cNvSpPr>
              <p:nvPr/>
            </p:nvSpPr>
            <p:spPr bwMode="auto">
              <a:xfrm>
                <a:off x="661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26" name="Group 26">
              <a:extLst>
                <a:ext uri="{FF2B5EF4-FFF2-40B4-BE49-F238E27FC236}">
                  <a16:creationId xmlns:a16="http://schemas.microsoft.com/office/drawing/2014/main" id="{056E0925-5AEB-4112-9290-A95769EFD5CE}"/>
                </a:ext>
              </a:extLst>
            </p:cNvPr>
            <p:cNvGrpSpPr>
              <a:grpSpLocks/>
            </p:cNvGrpSpPr>
            <p:nvPr/>
          </p:nvGrpSpPr>
          <p:grpSpPr bwMode="auto">
            <a:xfrm>
              <a:off x="2048" y="2911"/>
              <a:ext cx="1727" cy="319"/>
              <a:chOff x="4813" y="12360"/>
              <a:chExt cx="2340" cy="468"/>
            </a:xfrm>
          </p:grpSpPr>
          <p:sp>
            <p:nvSpPr>
              <p:cNvPr id="204827" name="Text Box 27">
                <a:extLst>
                  <a:ext uri="{FF2B5EF4-FFF2-40B4-BE49-F238E27FC236}">
                    <a16:creationId xmlns:a16="http://schemas.microsoft.com/office/drawing/2014/main" id="{D8479747-2B3B-48CC-BDC8-48BF364867D4}"/>
                  </a:ext>
                </a:extLst>
              </p:cNvPr>
              <p:cNvSpPr txBox="1">
                <a:spLocks noChangeArrowheads="1"/>
              </p:cNvSpPr>
              <p:nvPr/>
            </p:nvSpPr>
            <p:spPr bwMode="auto">
              <a:xfrm>
                <a:off x="4813" y="12360"/>
                <a:ext cx="2340" cy="468"/>
              </a:xfrm>
              <a:prstGeom prst="rect">
                <a:avLst/>
              </a:prstGeom>
              <a:solidFill>
                <a:srgbClr val="66FFCC"/>
              </a:solidFill>
              <a:ln w="9525">
                <a:solidFill>
                  <a:srgbClr val="000000"/>
                </a:solidFill>
                <a:miter lim="800000"/>
                <a:headEnd/>
                <a:tailEnd/>
              </a:ln>
            </p:spPr>
            <p:txBody>
              <a:bodyPr/>
              <a:lstStyle/>
              <a:p>
                <a:pPr algn="just"/>
                <a:r>
                  <a:rPr lang="en-US" altLang="zh-CN" sz="1800">
                    <a:solidFill>
                      <a:schemeClr val="accent2"/>
                    </a:solidFill>
                    <a:latin typeface="华文新魏" panose="02010800040101010101" pitchFamily="2" charset="-122"/>
                  </a:rPr>
                  <a:t>*                      *              ---</a:t>
                </a:r>
              </a:p>
            </p:txBody>
          </p:sp>
          <p:sp>
            <p:nvSpPr>
              <p:cNvPr id="204828" name="Line 28">
                <a:extLst>
                  <a:ext uri="{FF2B5EF4-FFF2-40B4-BE49-F238E27FC236}">
                    <a16:creationId xmlns:a16="http://schemas.microsoft.com/office/drawing/2014/main" id="{2F55ED41-682F-41CD-941F-7706CAB23644}"/>
                  </a:ext>
                </a:extLst>
              </p:cNvPr>
              <p:cNvSpPr>
                <a:spLocks noChangeShapeType="1"/>
              </p:cNvSpPr>
              <p:nvPr/>
            </p:nvSpPr>
            <p:spPr bwMode="auto">
              <a:xfrm>
                <a:off x="553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29" name="Line 29">
                <a:extLst>
                  <a:ext uri="{FF2B5EF4-FFF2-40B4-BE49-F238E27FC236}">
                    <a16:creationId xmlns:a16="http://schemas.microsoft.com/office/drawing/2014/main" id="{DB017712-E506-4F67-A206-9DE9F2B26733}"/>
                  </a:ext>
                </a:extLst>
              </p:cNvPr>
              <p:cNvSpPr>
                <a:spLocks noChangeShapeType="1"/>
              </p:cNvSpPr>
              <p:nvPr/>
            </p:nvSpPr>
            <p:spPr bwMode="auto">
              <a:xfrm>
                <a:off x="6613" y="1236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30" name="Text Box 30">
              <a:extLst>
                <a:ext uri="{FF2B5EF4-FFF2-40B4-BE49-F238E27FC236}">
                  <a16:creationId xmlns:a16="http://schemas.microsoft.com/office/drawing/2014/main" id="{25F53BD4-6CE6-4AB3-A7BA-9691E6B1DAC8}"/>
                </a:ext>
              </a:extLst>
            </p:cNvPr>
            <p:cNvSpPr txBox="1">
              <a:spLocks noChangeArrowheads="1"/>
            </p:cNvSpPr>
            <p:nvPr/>
          </p:nvSpPr>
          <p:spPr bwMode="auto">
            <a:xfrm>
              <a:off x="1916" y="3336"/>
              <a:ext cx="1644" cy="31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chemeClr val="accent2"/>
                  </a:solidFill>
                  <a:latin typeface="华文新魏" panose="02010800040101010101" pitchFamily="2" charset="-122"/>
                </a:rPr>
                <a:t>   (b)</a:t>
              </a:r>
              <a:r>
                <a:rPr lang="zh-CN" altLang="en-US" sz="1800">
                  <a:solidFill>
                    <a:schemeClr val="accent2"/>
                  </a:solidFill>
                  <a:latin typeface="华文新魏" panose="02010800040101010101" pitchFamily="2" charset="-122"/>
                </a:rPr>
                <a:t>优化的访问控制表</a:t>
              </a:r>
            </a:p>
          </p:txBody>
        </p:sp>
        <p:sp>
          <p:nvSpPr>
            <p:cNvPr id="204831" name="Text Box 31">
              <a:extLst>
                <a:ext uri="{FF2B5EF4-FFF2-40B4-BE49-F238E27FC236}">
                  <a16:creationId xmlns:a16="http://schemas.microsoft.com/office/drawing/2014/main" id="{B01EC6ED-3146-40E7-9FF9-C37AE02D9163}"/>
                </a:ext>
              </a:extLst>
            </p:cNvPr>
            <p:cNvSpPr txBox="1">
              <a:spLocks noChangeArrowheads="1"/>
            </p:cNvSpPr>
            <p:nvPr/>
          </p:nvSpPr>
          <p:spPr bwMode="auto">
            <a:xfrm>
              <a:off x="1916" y="3701"/>
              <a:ext cx="2125" cy="31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chemeClr val="accent2"/>
                  </a:solidFill>
                  <a:latin typeface="华文新魏" panose="02010800040101010101" pitchFamily="2" charset="-122"/>
                </a:rPr>
                <a:t>  </a:t>
              </a:r>
              <a:r>
                <a:rPr lang="en-US" altLang="zh-CN">
                  <a:solidFill>
                    <a:schemeClr val="accent2"/>
                  </a:solidFill>
                  <a:latin typeface="华文新魏" panose="02010800040101010101" pitchFamily="2" charset="-122"/>
                </a:rPr>
                <a:t>ACL</a:t>
              </a:r>
              <a:r>
                <a:rPr lang="zh-CN" altLang="en-US">
                  <a:solidFill>
                    <a:schemeClr val="accent2"/>
                  </a:solidFill>
                  <a:latin typeface="华文新魏" panose="02010800040101010101" pitchFamily="2" charset="-122"/>
                </a:rPr>
                <a:t>和优化</a:t>
              </a:r>
              <a:r>
                <a:rPr lang="en-US" altLang="zh-CN">
                  <a:solidFill>
                    <a:schemeClr val="accent2"/>
                  </a:solidFill>
                  <a:latin typeface="华文新魏" panose="02010800040101010101" pitchFamily="2" charset="-122"/>
                </a:rPr>
                <a:t>ACL</a:t>
              </a:r>
              <a:r>
                <a:rPr lang="zh-CN" altLang="en-US">
                  <a:solidFill>
                    <a:schemeClr val="accent2"/>
                  </a:solidFill>
                  <a:latin typeface="华文新魏" panose="02010800040101010101" pitchFamily="2" charset="-122"/>
                </a:rPr>
                <a:t>表</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C594FD1A-DAF6-4E76-A16B-165605B659EE}"/>
              </a:ext>
            </a:extLst>
          </p:cNvPr>
          <p:cNvSpPr>
            <a:spLocks noGrp="1" noChangeArrowheads="1"/>
          </p:cNvSpPr>
          <p:nvPr>
            <p:ph type="title"/>
          </p:nvPr>
        </p:nvSpPr>
        <p:spPr>
          <a:xfrm>
            <a:off x="685800" y="260350"/>
            <a:ext cx="7772400" cy="1143000"/>
          </a:xfrm>
        </p:spPr>
        <p:txBody>
          <a:bodyPr/>
          <a:lstStyle/>
          <a:p>
            <a:r>
              <a:rPr lang="en-US" altLang="zh-CN" sz="4000">
                <a:latin typeface="华文新魏" panose="02010800040101010101" pitchFamily="2" charset="-122"/>
                <a:ea typeface="华文新魏" panose="02010800040101010101" pitchFamily="2" charset="-122"/>
              </a:rPr>
              <a:t>3) </a:t>
            </a:r>
            <a:r>
              <a:rPr lang="zh-CN" altLang="en-US" sz="4000">
                <a:latin typeface="华文新魏" panose="02010800040101010101" pitchFamily="2" charset="-122"/>
                <a:ea typeface="华文新魏" panose="02010800040101010101" pitchFamily="2" charset="-122"/>
              </a:rPr>
              <a:t>自主访问控制机制实现举例</a:t>
            </a:r>
            <a:r>
              <a:rPr lang="en-US" altLang="zh-CN" sz="4000">
                <a:latin typeface="华文新魏" panose="02010800040101010101" pitchFamily="2" charset="-122"/>
                <a:ea typeface="华文新魏" panose="02010800040101010101" pitchFamily="2" charset="-122"/>
              </a:rPr>
              <a:t>(1)</a:t>
            </a:r>
          </a:p>
        </p:txBody>
      </p:sp>
      <p:sp>
        <p:nvSpPr>
          <p:cNvPr id="205827" name="Rectangle 3">
            <a:extLst>
              <a:ext uri="{FF2B5EF4-FFF2-40B4-BE49-F238E27FC236}">
                <a16:creationId xmlns:a16="http://schemas.microsoft.com/office/drawing/2014/main" id="{62E71D93-3B67-4768-986B-9E2056451B3F}"/>
              </a:ext>
            </a:extLst>
          </p:cNvPr>
          <p:cNvSpPr>
            <a:spLocks noGrp="1" noChangeArrowheads="1"/>
          </p:cNvSpPr>
          <p:nvPr>
            <p:ph type="body" idx="1"/>
          </p:nvPr>
        </p:nvSpPr>
        <p:spPr>
          <a:xfrm>
            <a:off x="685800" y="1268413"/>
            <a:ext cx="7772400" cy="5256212"/>
          </a:xfrm>
        </p:spPr>
        <p:txBody>
          <a:bodyPr/>
          <a:lstStyle/>
          <a:p>
            <a:pPr>
              <a:lnSpc>
                <a:spcPct val="90000"/>
              </a:lnSpc>
              <a:buFontTx/>
              <a:buNone/>
            </a:pPr>
            <a:r>
              <a:rPr lang="en-US" altLang="zh-CN" sz="2400"/>
              <a:t>     </a:t>
            </a:r>
            <a:r>
              <a:rPr lang="en-US" altLang="zh-CN" sz="2400">
                <a:latin typeface="华文新魏" panose="02010800040101010101" pitchFamily="2" charset="-122"/>
                <a:ea typeface="华文新魏" panose="02010800040101010101" pitchFamily="2" charset="-122"/>
              </a:rPr>
              <a:t>(1)</a:t>
            </a:r>
            <a:r>
              <a:rPr lang="en-US" altLang="zh-CN" sz="2400">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拥有者</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同组用户</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其他用户</a:t>
            </a:r>
            <a:r>
              <a:rPr lang="zh-CN" altLang="en-US" sz="2400">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模式</a:t>
            </a:r>
          </a:p>
          <a:p>
            <a:pPr>
              <a:lnSpc>
                <a:spcPct val="90000"/>
              </a:lnSpc>
            </a:pPr>
            <a:r>
              <a:rPr lang="en-US" altLang="zh-CN" sz="2400">
                <a:latin typeface="华文新魏" panose="02010800040101010101" pitchFamily="2" charset="-122"/>
                <a:ea typeface="华文新魏" panose="02010800040101010101" pitchFamily="2" charset="-122"/>
              </a:rPr>
              <a:t>UNIX/Linux</a:t>
            </a:r>
            <a:r>
              <a:rPr lang="zh-CN" altLang="en-US" sz="2400">
                <a:latin typeface="华文新魏" panose="02010800040101010101" pitchFamily="2" charset="-122"/>
                <a:ea typeface="华文新魏" panose="02010800040101010101" pitchFamily="2" charset="-122"/>
              </a:rPr>
              <a:t>的文件保护机制是一种简单的授权机制。</a:t>
            </a:r>
          </a:p>
          <a:p>
            <a:pPr>
              <a:lnSpc>
                <a:spcPct val="90000"/>
              </a:lnSpc>
            </a:pPr>
            <a:r>
              <a:rPr lang="zh-CN" altLang="en-US" sz="2400">
                <a:latin typeface="华文新魏" panose="02010800040101010101" pitchFamily="2" charset="-122"/>
                <a:ea typeface="华文新魏" panose="02010800040101010101" pitchFamily="2" charset="-122"/>
              </a:rPr>
              <a:t>主体有惟一的用户</a:t>
            </a:r>
            <a:r>
              <a:rPr lang="en-US" altLang="zh-CN" sz="2400">
                <a:latin typeface="华文新魏" panose="02010800040101010101" pitchFamily="2" charset="-122"/>
                <a:ea typeface="华文新魏" panose="02010800040101010101" pitchFamily="2" charset="-122"/>
              </a:rPr>
              <a:t>ID(uid)</a:t>
            </a:r>
            <a:r>
              <a:rPr lang="zh-CN" altLang="en-US" sz="2400">
                <a:latin typeface="华文新魏" panose="02010800040101010101" pitchFamily="2" charset="-122"/>
                <a:ea typeface="华文新魏" panose="02010800040101010101" pitchFamily="2" charset="-122"/>
              </a:rPr>
              <a:t>，且属于某个用户组，用户组有惟一的用户组</a:t>
            </a:r>
            <a:r>
              <a:rPr lang="en-US" altLang="zh-CN" sz="2400">
                <a:latin typeface="华文新魏" panose="02010800040101010101" pitchFamily="2" charset="-122"/>
                <a:ea typeface="华文新魏" panose="02010800040101010101" pitchFamily="2" charset="-122"/>
              </a:rPr>
              <a:t>ID(gid)</a:t>
            </a:r>
            <a:r>
              <a:rPr lang="zh-CN" altLang="en-US" sz="2400">
                <a:latin typeface="华文新魏" panose="02010800040101010101" pitchFamily="2" charset="-122"/>
                <a:ea typeface="华文新魏" panose="02010800040101010101" pitchFamily="2" charset="-122"/>
              </a:rPr>
              <a:t>，代表用户的进程继承用户的</a:t>
            </a:r>
            <a:r>
              <a:rPr lang="en-US" altLang="zh-CN" sz="2400">
                <a:latin typeface="华文新魏" panose="02010800040101010101" pitchFamily="2" charset="-122"/>
                <a:ea typeface="华文新魏" panose="02010800040101010101" pitchFamily="2" charset="-122"/>
              </a:rPr>
              <a:t>uid</a:t>
            </a:r>
            <a:r>
              <a:rPr lang="zh-CN" altLang="en-US" sz="2400">
                <a:latin typeface="华文新魏" panose="02010800040101010101" pitchFamily="2" charset="-122"/>
                <a:ea typeface="华文新魏" panose="02010800040101010101" pitchFamily="2" charset="-122"/>
              </a:rPr>
              <a:t>和</a:t>
            </a:r>
            <a:r>
              <a:rPr lang="en-US" altLang="zh-CN" sz="2400">
                <a:latin typeface="华文新魏" panose="02010800040101010101" pitchFamily="2" charset="-122"/>
                <a:ea typeface="华文新魏" panose="02010800040101010101" pitchFamily="2" charset="-122"/>
              </a:rPr>
              <a:t>gid</a:t>
            </a:r>
            <a:r>
              <a:rPr lang="zh-CN" altLang="en-US" sz="2400">
                <a:latin typeface="华文新魏" panose="02010800040101010101" pitchFamily="2" charset="-122"/>
                <a:ea typeface="华文新魏" panose="02010800040101010101" pitchFamily="2" charset="-122"/>
              </a:rPr>
              <a:t>，实际上是第一个为用户启动的</a:t>
            </a:r>
            <a:r>
              <a:rPr lang="en-US" altLang="zh-CN" sz="2400">
                <a:latin typeface="华文新魏" panose="02010800040101010101" pitchFamily="2" charset="-122"/>
                <a:ea typeface="华文新魏" panose="02010800040101010101" pitchFamily="2" charset="-122"/>
              </a:rPr>
              <a:t>shell</a:t>
            </a:r>
            <a:r>
              <a:rPr lang="zh-CN" altLang="en-US" sz="2400">
                <a:latin typeface="华文新魏" panose="02010800040101010101" pitchFamily="2" charset="-122"/>
                <a:ea typeface="华文新魏" panose="02010800040101010101" pitchFamily="2" charset="-122"/>
              </a:rPr>
              <a:t>进程，该</a:t>
            </a:r>
            <a:r>
              <a:rPr lang="en-US" altLang="zh-CN" sz="2400">
                <a:latin typeface="华文新魏" panose="02010800040101010101" pitchFamily="2" charset="-122"/>
                <a:ea typeface="华文新魏" panose="02010800040101010101" pitchFamily="2" charset="-122"/>
              </a:rPr>
              <a:t>shell</a:t>
            </a:r>
            <a:r>
              <a:rPr lang="zh-CN" altLang="en-US" sz="2400">
                <a:latin typeface="华文新魏" panose="02010800040101010101" pitchFamily="2" charset="-122"/>
                <a:ea typeface="华文新魏" panose="02010800040101010101" pitchFamily="2" charset="-122"/>
              </a:rPr>
              <a:t>进程及其所有子孙进程都继承这个</a:t>
            </a:r>
            <a:r>
              <a:rPr lang="en-US" altLang="zh-CN" sz="2400">
                <a:latin typeface="华文新魏" panose="02010800040101010101" pitchFamily="2" charset="-122"/>
                <a:ea typeface="华文新魏" panose="02010800040101010101" pitchFamily="2" charset="-122"/>
              </a:rPr>
              <a:t>uid</a:t>
            </a:r>
            <a:r>
              <a:rPr lang="zh-CN" altLang="en-US" sz="2400">
                <a:latin typeface="华文新魏" panose="02010800040101010101" pitchFamily="2" charset="-122"/>
                <a:ea typeface="华文新魏" panose="02010800040101010101" pitchFamily="2" charset="-122"/>
              </a:rPr>
              <a:t>和</a:t>
            </a:r>
            <a:r>
              <a:rPr lang="en-US" altLang="zh-CN" sz="2400">
                <a:latin typeface="华文新魏" panose="02010800040101010101" pitchFamily="2" charset="-122"/>
                <a:ea typeface="华文新魏" panose="02010800040101010101" pitchFamily="2" charset="-122"/>
              </a:rPr>
              <a:t>gid</a:t>
            </a:r>
            <a:r>
              <a:rPr lang="zh-CN" altLang="en-US" sz="2400">
                <a:latin typeface="华文新魏" panose="02010800040101010101" pitchFamily="2" charset="-122"/>
                <a:ea typeface="华文新魏" panose="02010800040101010101" pitchFamily="2" charset="-122"/>
              </a:rPr>
              <a:t>。</a:t>
            </a:r>
          </a:p>
          <a:p>
            <a:pPr>
              <a:lnSpc>
                <a:spcPct val="90000"/>
              </a:lnSpc>
            </a:pPr>
            <a:r>
              <a:rPr lang="zh-CN" altLang="en-US" sz="2400">
                <a:latin typeface="华文新魏" panose="02010800040101010101" pitchFamily="2" charset="-122"/>
                <a:ea typeface="华文新魏" panose="02010800040101010101" pitchFamily="2" charset="-122"/>
              </a:rPr>
              <a:t>系统中能对客体访问的主体被分为：客体属主、同组用户和其他用户。</a:t>
            </a:r>
          </a:p>
          <a:p>
            <a:pPr>
              <a:lnSpc>
                <a:spcPct val="90000"/>
              </a:lnSpc>
            </a:pPr>
            <a:r>
              <a:rPr lang="zh-CN" altLang="en-US" sz="2400">
                <a:latin typeface="华文新魏" panose="02010800040101010101" pitchFamily="2" charset="-122"/>
                <a:ea typeface="华文新魏" panose="02010800040101010101" pitchFamily="2" charset="-122"/>
              </a:rPr>
              <a:t>对每个客体的访问模式区分为：读</a:t>
            </a:r>
            <a:r>
              <a:rPr lang="en-US" altLang="zh-CN" sz="2400">
                <a:latin typeface="华文新魏" panose="02010800040101010101" pitchFamily="2" charset="-122"/>
                <a:ea typeface="华文新魏" panose="02010800040101010101" pitchFamily="2" charset="-122"/>
              </a:rPr>
              <a:t>(r)</a:t>
            </a:r>
            <a:r>
              <a:rPr lang="zh-CN" altLang="en-US" sz="2400">
                <a:latin typeface="华文新魏" panose="02010800040101010101" pitchFamily="2" charset="-122"/>
                <a:ea typeface="华文新魏" panose="02010800040101010101" pitchFamily="2" charset="-122"/>
              </a:rPr>
              <a:t>、写</a:t>
            </a:r>
            <a:r>
              <a:rPr lang="en-US" altLang="zh-CN" sz="2400">
                <a:latin typeface="华文新魏" panose="02010800040101010101" pitchFamily="2" charset="-122"/>
                <a:ea typeface="华文新魏" panose="02010800040101010101" pitchFamily="2" charset="-122"/>
              </a:rPr>
              <a:t>(w)</a:t>
            </a:r>
            <a:r>
              <a:rPr lang="zh-CN" altLang="en-US" sz="2400">
                <a:latin typeface="华文新魏" panose="02010800040101010101" pitchFamily="2" charset="-122"/>
                <a:ea typeface="华文新魏" panose="02010800040101010101" pitchFamily="2" charset="-122"/>
              </a:rPr>
              <a:t>和执行</a:t>
            </a:r>
            <a:r>
              <a:rPr lang="en-US" altLang="zh-CN" sz="2400">
                <a:latin typeface="华文新魏" panose="02010800040101010101" pitchFamily="2" charset="-122"/>
                <a:ea typeface="华文新魏" panose="02010800040101010101" pitchFamily="2" charset="-122"/>
              </a:rPr>
              <a:t>(x)</a:t>
            </a:r>
            <a:r>
              <a:rPr lang="zh-CN" altLang="en-US" sz="2400">
                <a:latin typeface="华文新魏" panose="02010800040101010101" pitchFamily="2" charset="-122"/>
                <a:ea typeface="华文新魏" panose="02010800040101010101" pitchFamily="2" charset="-122"/>
              </a:rPr>
              <a:t>，这些信息构成一个简化的访问控制矩阵，允许客体的属主和特权用户为客体设定访问控制信息。</a:t>
            </a:r>
          </a:p>
          <a:p>
            <a:pPr>
              <a:lnSpc>
                <a:spcPct val="90000"/>
              </a:lnSpc>
            </a:pPr>
            <a:r>
              <a:rPr lang="zh-CN" altLang="en-US" sz="2400">
                <a:latin typeface="华文新魏" panose="02010800040101010101" pitchFamily="2" charset="-122"/>
                <a:ea typeface="华文新魏" panose="02010800040101010101" pitchFamily="2" charset="-122"/>
              </a:rPr>
              <a:t>当主体访问客体时，根据进程的</a:t>
            </a:r>
            <a:r>
              <a:rPr lang="en-US" altLang="zh-CN" sz="2400">
                <a:latin typeface="华文新魏" panose="02010800040101010101" pitchFamily="2" charset="-122"/>
                <a:ea typeface="华文新魏" panose="02010800040101010101" pitchFamily="2" charset="-122"/>
              </a:rPr>
              <a:t>uid</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gid</a:t>
            </a:r>
            <a:r>
              <a:rPr lang="zh-CN" altLang="en-US" sz="2400">
                <a:latin typeface="华文新魏" panose="02010800040101010101" pitchFamily="2" charset="-122"/>
                <a:ea typeface="华文新魏" panose="02010800040101010101" pitchFamily="2" charset="-122"/>
              </a:rPr>
              <a:t>和客体的访问控制信息验证访问的合法性。</a:t>
            </a:r>
          </a:p>
          <a:p>
            <a:pPr>
              <a:lnSpc>
                <a:spcPct val="90000"/>
              </a:lnSpc>
            </a:pPr>
            <a:endParaRPr lang="zh-CN" altLang="en-US" sz="2400">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C5BD32BF-388B-489D-B89D-A105C6DD9AD2}"/>
              </a:ext>
            </a:extLst>
          </p:cNvPr>
          <p:cNvSpPr>
            <a:spLocks noGrp="1" noChangeArrowheads="1"/>
          </p:cNvSpPr>
          <p:nvPr>
            <p:ph type="title"/>
          </p:nvPr>
        </p:nvSpPr>
        <p:spPr>
          <a:xfrm>
            <a:off x="685800" y="260350"/>
            <a:ext cx="7772400" cy="1143000"/>
          </a:xfrm>
        </p:spPr>
        <p:txBody>
          <a:bodyPr/>
          <a:lstStyle/>
          <a:p>
            <a:r>
              <a:rPr lang="zh-CN" altLang="en-US">
                <a:latin typeface="华文新魏" panose="02010800040101010101" pitchFamily="2" charset="-122"/>
                <a:ea typeface="华文新魏" panose="02010800040101010101" pitchFamily="2" charset="-122"/>
              </a:rPr>
              <a:t>自主访问控制机制实现举例</a:t>
            </a:r>
            <a:r>
              <a:rPr lang="en-US" altLang="zh-CN">
                <a:latin typeface="华文新魏" panose="02010800040101010101" pitchFamily="2" charset="-122"/>
                <a:ea typeface="华文新魏" panose="02010800040101010101" pitchFamily="2" charset="-122"/>
              </a:rPr>
              <a:t>(2)</a:t>
            </a:r>
          </a:p>
        </p:txBody>
      </p:sp>
      <p:sp>
        <p:nvSpPr>
          <p:cNvPr id="210947" name="Rectangle 3">
            <a:extLst>
              <a:ext uri="{FF2B5EF4-FFF2-40B4-BE49-F238E27FC236}">
                <a16:creationId xmlns:a16="http://schemas.microsoft.com/office/drawing/2014/main" id="{73BA38E7-45D4-414D-A346-C8E90537DD19}"/>
              </a:ext>
            </a:extLst>
          </p:cNvPr>
          <p:cNvSpPr>
            <a:spLocks noGrp="1" noChangeArrowheads="1"/>
          </p:cNvSpPr>
          <p:nvPr>
            <p:ph type="body" idx="1"/>
          </p:nvPr>
        </p:nvSpPr>
        <p:spPr>
          <a:xfrm>
            <a:off x="685800" y="1268413"/>
            <a:ext cx="7772400" cy="5256212"/>
          </a:xfrm>
        </p:spPr>
        <p:txBody>
          <a:bodyPr/>
          <a:lstStyle/>
          <a:p>
            <a:pPr>
              <a:buFontTx/>
              <a:buNone/>
            </a:pPr>
            <a:r>
              <a:rPr lang="en-US" altLang="zh-CN">
                <a:latin typeface="华文新魏" panose="02010800040101010101" pitchFamily="2" charset="-122"/>
                <a:ea typeface="华文新魏" panose="02010800040101010101" pitchFamily="2" charset="-122"/>
              </a:rPr>
              <a:t>(2)</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访问控制表</a:t>
            </a:r>
            <a:r>
              <a:rPr lang="en-US" altLang="zh-CN">
                <a:latin typeface="华文新魏" panose="02010800040101010101" pitchFamily="2" charset="-122"/>
                <a:ea typeface="华文新魏" panose="02010800040101010101" pitchFamily="2" charset="-122"/>
              </a:rPr>
              <a:t>ACL</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和</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拥有者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同组用户</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其他用户</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结合模式</a:t>
            </a:r>
          </a:p>
          <a:p>
            <a:r>
              <a:rPr lang="zh-CN" altLang="en-US">
                <a:latin typeface="华文新魏" panose="02010800040101010101" pitchFamily="2" charset="-122"/>
                <a:ea typeface="华文新魏" panose="02010800040101010101" pitchFamily="2" charset="-122"/>
              </a:rPr>
              <a:t>在安全操作系统</a:t>
            </a:r>
            <a:r>
              <a:rPr lang="en-US" altLang="zh-CN">
                <a:latin typeface="华文新魏" panose="02010800040101010101" pitchFamily="2" charset="-122"/>
                <a:ea typeface="华文新魏" panose="02010800040101010101" pitchFamily="2" charset="-122"/>
              </a:rPr>
              <a:t>UNIX SVR4.1</a:t>
            </a:r>
            <a:r>
              <a:rPr lang="zh-CN" altLang="en-US">
                <a:latin typeface="华文新魏" panose="02010800040101010101" pitchFamily="2" charset="-122"/>
                <a:ea typeface="华文新魏" panose="02010800040101010101" pitchFamily="2" charset="-122"/>
              </a:rPr>
              <a:t>中，采用</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访问控制表</a:t>
            </a:r>
            <a:r>
              <a:rPr lang="en-US" altLang="zh-CN">
                <a:latin typeface="华文新魏" panose="02010800040101010101" pitchFamily="2" charset="-122"/>
                <a:ea typeface="华文新魏" panose="02010800040101010101" pitchFamily="2" charset="-122"/>
              </a:rPr>
              <a:t>ACL</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和</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拥有者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同组用户</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其他用户</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结合的实现方法。</a:t>
            </a:r>
          </a:p>
          <a:p>
            <a:r>
              <a:rPr lang="zh-CN" altLang="en-US">
                <a:latin typeface="华文新魏" panose="02010800040101010101" pitchFamily="2" charset="-122"/>
                <a:ea typeface="华文新魏" panose="02010800040101010101" pitchFamily="2" charset="-122"/>
              </a:rPr>
              <a:t>每个文件对应一个</a:t>
            </a:r>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；在通信机制</a:t>
            </a:r>
            <a:r>
              <a:rPr lang="en-US" altLang="zh-CN">
                <a:latin typeface="华文新魏" panose="02010800040101010101" pitchFamily="2" charset="-122"/>
                <a:ea typeface="华文新魏" panose="02010800040101010101" pitchFamily="2" charset="-122"/>
              </a:rPr>
              <a:t>IPC</a:t>
            </a:r>
            <a:r>
              <a:rPr lang="zh-CN" altLang="en-US">
                <a:latin typeface="华文新魏" panose="02010800040101010101" pitchFamily="2" charset="-122"/>
                <a:ea typeface="华文新魏" panose="02010800040101010101" pitchFamily="2" charset="-122"/>
              </a:rPr>
              <a:t>中，使每个消息队列</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信号量集合</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共享存储区对应一个</a:t>
            </a:r>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 </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B7BA56CA-8F76-4039-99EC-A35BFFFD6038}"/>
              </a:ext>
            </a:extLst>
          </p:cNvPr>
          <p:cNvSpPr>
            <a:spLocks noGrp="1" noChangeArrowheads="1"/>
          </p:cNvSpPr>
          <p:nvPr>
            <p:ph type="title"/>
          </p:nvPr>
        </p:nvSpPr>
        <p:spPr>
          <a:xfrm>
            <a:off x="685800" y="260350"/>
            <a:ext cx="7772400" cy="1143000"/>
          </a:xfrm>
        </p:spPr>
        <p:txBody>
          <a:bodyPr/>
          <a:lstStyle/>
          <a:p>
            <a:r>
              <a:rPr lang="zh-CN" altLang="en-US">
                <a:latin typeface="华文新魏" panose="02010800040101010101" pitchFamily="2" charset="-122"/>
                <a:ea typeface="华文新魏" panose="02010800040101010101" pitchFamily="2" charset="-122"/>
              </a:rPr>
              <a:t>自主访问控制机制实现举例</a:t>
            </a:r>
            <a:r>
              <a:rPr lang="en-US" altLang="zh-CN">
                <a:latin typeface="华文新魏" panose="02010800040101010101" pitchFamily="2" charset="-122"/>
                <a:ea typeface="华文新魏" panose="02010800040101010101" pitchFamily="2" charset="-122"/>
              </a:rPr>
              <a:t>(3)</a:t>
            </a:r>
          </a:p>
        </p:txBody>
      </p:sp>
      <p:sp>
        <p:nvSpPr>
          <p:cNvPr id="211971" name="Rectangle 3">
            <a:extLst>
              <a:ext uri="{FF2B5EF4-FFF2-40B4-BE49-F238E27FC236}">
                <a16:creationId xmlns:a16="http://schemas.microsoft.com/office/drawing/2014/main" id="{8FA9EEA3-738A-4473-84BC-677267754906}"/>
              </a:ext>
            </a:extLst>
          </p:cNvPr>
          <p:cNvSpPr>
            <a:spLocks noGrp="1" noChangeArrowheads="1"/>
          </p:cNvSpPr>
          <p:nvPr>
            <p:ph type="body" idx="1"/>
          </p:nvPr>
        </p:nvSpPr>
        <p:spPr>
          <a:xfrm>
            <a:off x="685800" y="1196975"/>
            <a:ext cx="8134350" cy="5256213"/>
          </a:xfrm>
        </p:spPr>
        <p:txBody>
          <a:bodyPr/>
          <a:lstStyle/>
          <a:p>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操作： </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授权</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 </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取消</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查阅</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p>
          <a:p>
            <a:r>
              <a:rPr lang="en-US" altLang="zh-CN">
                <a:latin typeface="华文新魏" panose="02010800040101010101" pitchFamily="2" charset="-122"/>
                <a:ea typeface="华文新魏" panose="02010800040101010101" pitchFamily="2" charset="-122"/>
              </a:rPr>
              <a:t>DAC</a:t>
            </a:r>
            <a:r>
              <a:rPr lang="zh-CN" altLang="en-US">
                <a:latin typeface="华文新魏" panose="02010800040101010101" pitchFamily="2" charset="-122"/>
                <a:ea typeface="华文新魏" panose="02010800040101010101" pitchFamily="2" charset="-122"/>
              </a:rPr>
              <a:t>安全检验策略如下：</a:t>
            </a:r>
          </a:p>
          <a:p>
            <a:pPr>
              <a:buFontTx/>
              <a:buNone/>
            </a:pPr>
            <a:r>
              <a:rPr lang="zh-CN" altLang="en-US">
                <a:latin typeface="华文新魏" panose="02010800040101010101" pitchFamily="2" charset="-122"/>
                <a:ea typeface="华文新魏" panose="02010800040101010101" pitchFamily="2" charset="-122"/>
              </a:rPr>
              <a:t>    若进程以</a:t>
            </a:r>
            <a:r>
              <a:rPr lang="en-US" altLang="zh-CN">
                <a:latin typeface="华文新魏" panose="02010800040101010101" pitchFamily="2" charset="-122"/>
                <a:ea typeface="华文新魏" panose="02010800040101010101" pitchFamily="2" charset="-122"/>
              </a:rPr>
              <a:t>x</a:t>
            </a:r>
            <a:r>
              <a:rPr lang="zh-CN" altLang="en-US">
                <a:latin typeface="华文新魏" panose="02010800040101010101" pitchFamily="2" charset="-122"/>
                <a:ea typeface="华文新魏" panose="02010800040101010101" pitchFamily="2" charset="-122"/>
              </a:rPr>
              <a:t>权限访问客体，则</a:t>
            </a:r>
            <a:r>
              <a:rPr lang="en-US" altLang="zh-CN">
                <a:latin typeface="华文新魏" panose="02010800040101010101" pitchFamily="2" charset="-122"/>
                <a:ea typeface="华文新魏" panose="02010800040101010101" pitchFamily="2" charset="-122"/>
              </a:rPr>
              <a:t>x</a:t>
            </a:r>
            <a:r>
              <a:rPr lang="zh-CN" altLang="en-US">
                <a:latin typeface="华文新魏" panose="02010800040101010101" pitchFamily="2" charset="-122"/>
                <a:ea typeface="华文新魏" panose="02010800040101010101" pitchFamily="2" charset="-122"/>
              </a:rPr>
              <a:t>必须在客体的</a:t>
            </a:r>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项中；若进程搜索路径，则它必须具有该路径中每个子目录的搜索权。例如，当进程访问文件时，调用自主访问控制机制，将进程</a:t>
            </a:r>
            <a:r>
              <a:rPr lang="en-US" altLang="zh-CN">
                <a:latin typeface="华文新魏" panose="02010800040101010101" pitchFamily="2" charset="-122"/>
                <a:ea typeface="华文新魏" panose="02010800040101010101" pitchFamily="2" charset="-122"/>
              </a:rPr>
              <a:t>uid</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gid</a:t>
            </a:r>
            <a:r>
              <a:rPr lang="zh-CN" altLang="en-US">
                <a:latin typeface="华文新魏" panose="02010800040101010101" pitchFamily="2" charset="-122"/>
                <a:ea typeface="华文新魏" panose="02010800040101010101" pitchFamily="2" charset="-122"/>
              </a:rPr>
              <a:t>等用户标识信息和请求访问方式</a:t>
            </a:r>
            <a:r>
              <a:rPr lang="en-US" altLang="zh-CN">
                <a:latin typeface="华文新魏" panose="02010800040101010101" pitchFamily="2" charset="-122"/>
                <a:ea typeface="华文新魏" panose="02010800040101010101" pitchFamily="2" charset="-122"/>
              </a:rPr>
              <a:t>mode</a:t>
            </a:r>
            <a:r>
              <a:rPr lang="zh-CN" altLang="en-US">
                <a:latin typeface="华文新魏" panose="02010800040101010101" pitchFamily="2" charset="-122"/>
                <a:ea typeface="华文新魏" panose="02010800040101010101" pitchFamily="2" charset="-122"/>
              </a:rPr>
              <a:t>，与</a:t>
            </a:r>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中的</a:t>
            </a:r>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项相比较，检验是否允许进程以</a:t>
            </a:r>
            <a:r>
              <a:rPr lang="en-US" altLang="zh-CN">
                <a:latin typeface="华文新魏" panose="02010800040101010101" pitchFamily="2" charset="-122"/>
                <a:ea typeface="华文新魏" panose="02010800040101010101" pitchFamily="2" charset="-122"/>
              </a:rPr>
              <a:t>mode</a:t>
            </a:r>
            <a:r>
              <a:rPr lang="zh-CN" altLang="en-US">
                <a:latin typeface="华文新魏" panose="02010800040101010101" pitchFamily="2" charset="-122"/>
                <a:ea typeface="华文新魏" panose="02010800040101010101" pitchFamily="2" charset="-122"/>
              </a:rPr>
              <a:t>方式访问该文件。</a:t>
            </a:r>
          </a:p>
          <a:p>
            <a:endParaRPr lang="zh-CN" altLang="en-US">
              <a:latin typeface="华文新魏" panose="02010800040101010101" pitchFamily="2" charset="-122"/>
              <a:ea typeface="华文新魏" panose="02010800040101010101" pitchFamily="2" charset="-122"/>
            </a:endParaRPr>
          </a:p>
          <a:p>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DA5AA284-CE81-4E1D-BE1E-DA088E16BE93}"/>
              </a:ext>
            </a:extLst>
          </p:cNvPr>
          <p:cNvSpPr>
            <a:spLocks noGrp="1" noChangeArrowheads="1"/>
          </p:cNvSpPr>
          <p:nvPr>
            <p:ph type="title"/>
          </p:nvPr>
        </p:nvSpPr>
        <p:spPr>
          <a:xfrm>
            <a:off x="685800" y="260350"/>
            <a:ext cx="7772400" cy="1143000"/>
          </a:xfrm>
        </p:spPr>
        <p:txBody>
          <a:bodyPr/>
          <a:lstStyle/>
          <a:p>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强制访问控制机制</a:t>
            </a:r>
            <a:r>
              <a:rPr lang="en-US" altLang="zh-CN">
                <a:latin typeface="华文新魏" panose="02010800040101010101" pitchFamily="2" charset="-122"/>
                <a:ea typeface="华文新魏" panose="02010800040101010101" pitchFamily="2" charset="-122"/>
              </a:rPr>
              <a:t>(1)</a:t>
            </a:r>
          </a:p>
        </p:txBody>
      </p:sp>
      <p:sp>
        <p:nvSpPr>
          <p:cNvPr id="206851" name="Rectangle 3">
            <a:extLst>
              <a:ext uri="{FF2B5EF4-FFF2-40B4-BE49-F238E27FC236}">
                <a16:creationId xmlns:a16="http://schemas.microsoft.com/office/drawing/2014/main" id="{84EFBA45-2662-4F0A-9CCE-FFC801F756A3}"/>
              </a:ext>
            </a:extLst>
          </p:cNvPr>
          <p:cNvSpPr>
            <a:spLocks noGrp="1" noChangeArrowheads="1"/>
          </p:cNvSpPr>
          <p:nvPr>
            <p:ph type="body" idx="1"/>
          </p:nvPr>
        </p:nvSpPr>
        <p:spPr>
          <a:xfrm>
            <a:off x="685800" y="1196975"/>
            <a:ext cx="7772400" cy="5256213"/>
          </a:xfrm>
        </p:spPr>
        <p:txBody>
          <a:bodyPr/>
          <a:lstStyle/>
          <a:p>
            <a:pPr>
              <a:lnSpc>
                <a:spcPct val="80000"/>
              </a:lnSpc>
            </a:pP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强制访问控制的概念</a:t>
            </a:r>
          </a:p>
          <a:p>
            <a:pPr>
              <a:lnSpc>
                <a:spcPct val="80000"/>
              </a:lnSpc>
            </a:pPr>
            <a:r>
              <a:rPr lang="zh-CN" altLang="en-US" sz="2800">
                <a:latin typeface="华文新魏" panose="02010800040101010101" pitchFamily="2" charset="-122"/>
                <a:ea typeface="华文新魏" panose="02010800040101010101" pitchFamily="2" charset="-122"/>
              </a:rPr>
              <a:t>强制访问控制用于将系统中的信息分密级和范畴进行管理，保证用户只能够访问那些被标明能够由他访问的信息的一种访问约束机制。 </a:t>
            </a:r>
          </a:p>
          <a:p>
            <a:pPr>
              <a:lnSpc>
                <a:spcPct val="80000"/>
              </a:lnSpc>
            </a:pPr>
            <a:r>
              <a:rPr lang="zh-CN" altLang="en-US" sz="2800">
                <a:latin typeface="华文新魏" panose="02010800040101010101" pitchFamily="2" charset="-122"/>
                <a:ea typeface="华文新魏" panose="02010800040101010101" pitchFamily="2" charset="-122"/>
              </a:rPr>
              <a:t>系统中每个主体</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进程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，每个客体</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文件、消息队列、信号量集、共享存储区等</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都被赋予相应的安全属性，这些安全属性不能改变，它由安全系统自动地按严格的规则设置或由安全管理员管理。</a:t>
            </a:r>
          </a:p>
          <a:p>
            <a:pPr>
              <a:lnSpc>
                <a:spcPct val="80000"/>
              </a:lnSpc>
            </a:pPr>
            <a:r>
              <a:rPr lang="zh-CN" altLang="en-US" sz="2800">
                <a:latin typeface="华文新魏" panose="02010800040101010101" pitchFamily="2" charset="-122"/>
                <a:ea typeface="华文新魏" panose="02010800040101010101" pitchFamily="2" charset="-122"/>
              </a:rPr>
              <a:t>当主体访问一个客体时，调用强制访问控制机制，根据主体的安全属性和访问方式，比较它和客体的安全属性，确定是否允许主体对客体进行访问。</a:t>
            </a:r>
          </a:p>
          <a:p>
            <a:pPr>
              <a:lnSpc>
                <a:spcPct val="80000"/>
              </a:lnSpc>
              <a:buFontTx/>
              <a:buNone/>
            </a:pPr>
            <a:r>
              <a:rPr lang="zh-CN" altLang="en-US" sz="2800">
                <a:latin typeface="华文新魏" panose="02010800040101010101" pitchFamily="2" charset="-122"/>
                <a:ea typeface="华文新魏" panose="02010800040101010101" pitchFamily="2" charset="-122"/>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F50C7DD7-F6E1-4F01-8CED-C2A109F0DB3B}"/>
              </a:ext>
            </a:extLst>
          </p:cNvPr>
          <p:cNvSpPr>
            <a:spLocks noGrp="1" noChangeArrowheads="1"/>
          </p:cNvSpPr>
          <p:nvPr>
            <p:ph type="title"/>
          </p:nvPr>
        </p:nvSpPr>
        <p:spPr>
          <a:xfrm>
            <a:off x="685800" y="188913"/>
            <a:ext cx="7772400" cy="1143000"/>
          </a:xfrm>
        </p:spPr>
        <p:txBody>
          <a:bodyPr/>
          <a:lstStyle/>
          <a:p>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强制访问控制机制</a:t>
            </a:r>
            <a:r>
              <a:rPr lang="en-US" altLang="zh-CN">
                <a:latin typeface="华文新魏" panose="02010800040101010101" pitchFamily="2" charset="-122"/>
                <a:ea typeface="华文新魏" panose="02010800040101010101" pitchFamily="2" charset="-122"/>
              </a:rPr>
              <a:t>(2)</a:t>
            </a:r>
          </a:p>
        </p:txBody>
      </p:sp>
      <p:sp>
        <p:nvSpPr>
          <p:cNvPr id="212995" name="Rectangle 3">
            <a:extLst>
              <a:ext uri="{FF2B5EF4-FFF2-40B4-BE49-F238E27FC236}">
                <a16:creationId xmlns:a16="http://schemas.microsoft.com/office/drawing/2014/main" id="{816E329C-FB04-4647-8DAE-3D1E45C79F9A}"/>
              </a:ext>
            </a:extLst>
          </p:cNvPr>
          <p:cNvSpPr>
            <a:spLocks noGrp="1" noChangeArrowheads="1"/>
          </p:cNvSpPr>
          <p:nvPr>
            <p:ph type="body" idx="1"/>
          </p:nvPr>
        </p:nvSpPr>
        <p:spPr>
          <a:xfrm>
            <a:off x="468313" y="1125538"/>
            <a:ext cx="8207375" cy="5472112"/>
          </a:xfrm>
        </p:spPr>
        <p:txBody>
          <a:bodyPr/>
          <a:lstStyle/>
          <a:p>
            <a:pPr>
              <a:lnSpc>
                <a:spcPct val="80000"/>
              </a:lnSpc>
            </a:pPr>
            <a:r>
              <a:rPr lang="zh-CN" altLang="en-US" sz="2800">
                <a:latin typeface="华文新魏" panose="02010800040101010101" pitchFamily="2" charset="-122"/>
                <a:ea typeface="华文新魏" panose="02010800040101010101" pitchFamily="2" charset="-122"/>
              </a:rPr>
              <a:t>对系统的主体和客体分别赋予与其身份相对应的安全属性的外在表示</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安全标签，它有两部分组成：</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安全类别：范畴</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p>
          <a:p>
            <a:pPr>
              <a:lnSpc>
                <a:spcPct val="8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安全类别</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有等级的分类</a:t>
            </a:r>
          </a:p>
          <a:p>
            <a:pPr>
              <a:lnSpc>
                <a:spcPct val="80000"/>
              </a:lnSpc>
            </a:pPr>
            <a:r>
              <a:rPr lang="zh-CN" altLang="en-US" sz="2800">
                <a:latin typeface="华文新魏" panose="02010800040101010101" pitchFamily="2" charset="-122"/>
                <a:ea typeface="华文新魏" panose="02010800040101010101" pitchFamily="2" charset="-122"/>
              </a:rPr>
              <a:t>安全级别：也称密级，系统用来保护信息</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客体</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的安全程度。</a:t>
            </a:r>
          </a:p>
          <a:p>
            <a:pPr>
              <a:lnSpc>
                <a:spcPct val="80000"/>
              </a:lnSpc>
            </a:pPr>
            <a:r>
              <a:rPr lang="zh-CN" altLang="en-US" sz="2800">
                <a:latin typeface="华文新魏" panose="02010800040101010101" pitchFamily="2" charset="-122"/>
                <a:ea typeface="华文新魏" panose="02010800040101010101" pitchFamily="2" charset="-122"/>
              </a:rPr>
              <a:t>敏感性标签：客体的安全级别的外在表示，系统利用此敏感性标签来判定进程是否拥有对此客体的访问权限。</a:t>
            </a:r>
          </a:p>
          <a:p>
            <a:pPr>
              <a:lnSpc>
                <a:spcPct val="80000"/>
              </a:lnSpc>
            </a:pPr>
            <a:r>
              <a:rPr lang="zh-CN" altLang="en-US" sz="2800">
                <a:latin typeface="华文新魏" panose="02010800040101010101" pitchFamily="2" charset="-122"/>
                <a:ea typeface="华文新魏" panose="02010800040101010101" pitchFamily="2" charset="-122"/>
              </a:rPr>
              <a:t>许可级别：进程（主体）的安全级别，用来判定此进程对信息的访问程度。</a:t>
            </a:r>
          </a:p>
          <a:p>
            <a:pPr>
              <a:lnSpc>
                <a:spcPct val="80000"/>
              </a:lnSpc>
            </a:pPr>
            <a:r>
              <a:rPr lang="zh-CN" altLang="en-US" sz="2800">
                <a:latin typeface="华文新魏" panose="02010800040101010101" pitchFamily="2" charset="-122"/>
                <a:ea typeface="华文新魏" panose="02010800040101010101" pitchFamily="2" charset="-122"/>
              </a:rPr>
              <a:t>许可标签：进程的安全级别的外在表示，系统利用进程的安全级别来判定它是否拥有对要访问的信息的相应权限。</a:t>
            </a:r>
          </a:p>
          <a:p>
            <a:pPr>
              <a:lnSpc>
                <a:spcPct val="80000"/>
              </a:lnSpc>
            </a:pPr>
            <a:endParaRPr lang="zh-CN" altLang="en-US" sz="2800">
              <a:latin typeface="华文新魏" panose="02010800040101010101" pitchFamily="2" charset="-122"/>
              <a:ea typeface="华文新魏" panose="02010800040101010101" pitchFamily="2" charset="-122"/>
            </a:endParaRPr>
          </a:p>
          <a:p>
            <a:pPr>
              <a:lnSpc>
                <a:spcPct val="80000"/>
              </a:lnSpc>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D5F500B4-D415-42FF-ACC8-3AD05B4F0CC9}"/>
              </a:ext>
            </a:extLst>
          </p:cNvPr>
          <p:cNvSpPr>
            <a:spLocks noGrp="1" noChangeArrowheads="1"/>
          </p:cNvSpPr>
          <p:nvPr>
            <p:ph type="title"/>
          </p:nvPr>
        </p:nvSpPr>
        <p:spPr>
          <a:xfrm>
            <a:off x="685800" y="260350"/>
            <a:ext cx="7772400" cy="1143000"/>
          </a:xfrm>
        </p:spPr>
        <p:txBody>
          <a:bodyPr/>
          <a:lstStyle/>
          <a:p>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强制访问控制机制</a:t>
            </a:r>
            <a:r>
              <a:rPr lang="en-US" altLang="zh-CN">
                <a:latin typeface="华文新魏" panose="02010800040101010101" pitchFamily="2" charset="-122"/>
                <a:ea typeface="华文新魏" panose="02010800040101010101" pitchFamily="2" charset="-122"/>
              </a:rPr>
              <a:t>(3)</a:t>
            </a:r>
          </a:p>
        </p:txBody>
      </p:sp>
      <p:sp>
        <p:nvSpPr>
          <p:cNvPr id="214019" name="Rectangle 3">
            <a:extLst>
              <a:ext uri="{FF2B5EF4-FFF2-40B4-BE49-F238E27FC236}">
                <a16:creationId xmlns:a16="http://schemas.microsoft.com/office/drawing/2014/main" id="{8FDD96A0-EAEF-40FD-9967-80A720E269D0}"/>
              </a:ext>
            </a:extLst>
          </p:cNvPr>
          <p:cNvSpPr>
            <a:spLocks noGrp="1" noChangeArrowheads="1"/>
          </p:cNvSpPr>
          <p:nvPr>
            <p:ph type="body" idx="1"/>
          </p:nvPr>
        </p:nvSpPr>
        <p:spPr>
          <a:xfrm>
            <a:off x="685800" y="1196975"/>
            <a:ext cx="7989888" cy="5472113"/>
          </a:xfrm>
        </p:spPr>
        <p:txBody>
          <a:bodyPr/>
          <a:lstStyle/>
          <a:p>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范畴</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无等级概念</a:t>
            </a:r>
          </a:p>
          <a:p>
            <a:r>
              <a:rPr lang="zh-CN" altLang="en-US" sz="2800">
                <a:latin typeface="华文新魏" panose="02010800040101010101" pitchFamily="2" charset="-122"/>
                <a:ea typeface="华文新魏" panose="02010800040101010101" pitchFamily="2" charset="-122"/>
              </a:rPr>
              <a:t>范畴是该安全级别信息所涉及的部门 ，用来判定该用户是否属于信息对应的部门。 </a:t>
            </a:r>
          </a:p>
          <a:p>
            <a:r>
              <a:rPr lang="zh-CN" altLang="en-US" sz="2800">
                <a:latin typeface="华文新魏" panose="02010800040101010101" pitchFamily="2" charset="-122"/>
                <a:ea typeface="华文新魏" panose="02010800040101010101" pitchFamily="2" charset="-122"/>
              </a:rPr>
              <a:t>例如，在公司内，可建立信息安全类别：</a:t>
            </a:r>
            <a:r>
              <a:rPr lang="en-US" altLang="zh-CN" sz="2800">
                <a:latin typeface="华文新魏" panose="02010800040101010101" pitchFamily="2" charset="-122"/>
                <a:ea typeface="华文新魏" panose="02010800040101010101" pitchFamily="2" charset="-122"/>
              </a:rPr>
              <a:t>Confidential Restricted(</a:t>
            </a:r>
            <a:r>
              <a:rPr lang="zh-CN" altLang="en-US" sz="2800">
                <a:latin typeface="华文新魏" panose="02010800040101010101" pitchFamily="2" charset="-122"/>
                <a:ea typeface="华文新魏" panose="02010800040101010101" pitchFamily="2" charset="-122"/>
              </a:rPr>
              <a:t>技术信息</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Restricted(</a:t>
            </a:r>
            <a:r>
              <a:rPr lang="zh-CN" altLang="en-US" sz="2800">
                <a:latin typeface="华文新魏" panose="02010800040101010101" pitchFamily="2" charset="-122"/>
                <a:ea typeface="华文新魏" panose="02010800040101010101" pitchFamily="2" charset="-122"/>
              </a:rPr>
              <a:t>内部信息</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和</a:t>
            </a:r>
            <a:r>
              <a:rPr lang="en-US" altLang="zh-CN" sz="2800">
                <a:latin typeface="华文新魏" panose="02010800040101010101" pitchFamily="2" charset="-122"/>
                <a:ea typeface="华文新魏" panose="02010800040101010101" pitchFamily="2" charset="-122"/>
              </a:rPr>
              <a:t>Unrestricted(</a:t>
            </a:r>
            <a:r>
              <a:rPr lang="zh-CN" altLang="en-US" sz="2800">
                <a:latin typeface="华文新魏" panose="02010800040101010101" pitchFamily="2" charset="-122"/>
                <a:ea typeface="华文新魏" panose="02010800040101010101" pitchFamily="2" charset="-122"/>
              </a:rPr>
              <a:t>公开信息</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 </a:t>
            </a:r>
          </a:p>
          <a:p>
            <a:r>
              <a:rPr lang="zh-CN" altLang="en-US" sz="2800">
                <a:latin typeface="华文新魏" panose="02010800040101010101" pitchFamily="2" charset="-122"/>
                <a:ea typeface="华文新魏" panose="02010800040101010101" pitchFamily="2" charset="-122"/>
              </a:rPr>
              <a:t>公司内的范畴可以为：</a:t>
            </a:r>
            <a:r>
              <a:rPr lang="en-US" altLang="zh-CN" sz="2800">
                <a:latin typeface="华文新魏" panose="02010800040101010101" pitchFamily="2" charset="-122"/>
                <a:ea typeface="华文新魏" panose="02010800040101010101" pitchFamily="2" charset="-122"/>
              </a:rPr>
              <a:t>Accounting(</a:t>
            </a:r>
            <a:r>
              <a:rPr lang="zh-CN" altLang="en-US" sz="2800">
                <a:latin typeface="华文新魏" panose="02010800040101010101" pitchFamily="2" charset="-122"/>
                <a:ea typeface="华文新魏" panose="02010800040101010101" pitchFamily="2" charset="-122"/>
              </a:rPr>
              <a:t>财务部</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Marketing(</a:t>
            </a:r>
            <a:r>
              <a:rPr lang="zh-CN" altLang="en-US" sz="2800">
                <a:latin typeface="华文新魏" panose="02010800040101010101" pitchFamily="2" charset="-122"/>
                <a:ea typeface="华文新魏" panose="02010800040101010101" pitchFamily="2" charset="-122"/>
              </a:rPr>
              <a:t>市场部</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Advertising(</a:t>
            </a:r>
            <a:r>
              <a:rPr lang="zh-CN" altLang="en-US" sz="2800">
                <a:latin typeface="华文新魏" panose="02010800040101010101" pitchFamily="2" charset="-122"/>
                <a:ea typeface="华文新魏" panose="02010800040101010101" pitchFamily="2" charset="-122"/>
              </a:rPr>
              <a:t>广告部</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Engineering(</a:t>
            </a:r>
            <a:r>
              <a:rPr lang="zh-CN" altLang="en-US" sz="2800">
                <a:latin typeface="华文新魏" panose="02010800040101010101" pitchFamily="2" charset="-122"/>
                <a:ea typeface="华文新魏" panose="02010800040101010101" pitchFamily="2" charset="-122"/>
              </a:rPr>
              <a:t>工程部</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和</a:t>
            </a:r>
            <a:r>
              <a:rPr lang="en-US" altLang="zh-CN" sz="2800">
                <a:latin typeface="华文新魏" panose="02010800040101010101" pitchFamily="2" charset="-122"/>
                <a:ea typeface="华文新魏" panose="02010800040101010101" pitchFamily="2" charset="-122"/>
              </a:rPr>
              <a:t>Research&amp;Development(</a:t>
            </a:r>
            <a:r>
              <a:rPr lang="zh-CN" altLang="en-US" sz="2800">
                <a:latin typeface="华文新魏" panose="02010800040101010101" pitchFamily="2" charset="-122"/>
                <a:ea typeface="华文新魏" panose="02010800040101010101" pitchFamily="2" charset="-122"/>
              </a:rPr>
              <a:t>研发部</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p>
          <a:p>
            <a:pPr>
              <a:buFontTx/>
              <a:buNone/>
            </a:pPr>
            <a:r>
              <a:rPr lang="zh-CN" altLang="en-US" sz="2800">
                <a:latin typeface="华文新魏" panose="02010800040101010101" pitchFamily="2" charset="-122"/>
                <a:ea typeface="华文新魏" panose="02010800040101010101" pitchFamily="2"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662E0766-973F-49D8-8C08-29404F288C78}"/>
              </a:ext>
            </a:extLst>
          </p:cNvPr>
          <p:cNvSpPr>
            <a:spLocks noGrp="1" noChangeArrowheads="1"/>
          </p:cNvSpPr>
          <p:nvPr>
            <p:ph type="title"/>
          </p:nvPr>
        </p:nvSpPr>
        <p:spPr>
          <a:xfrm>
            <a:off x="684213" y="260350"/>
            <a:ext cx="8062912" cy="1143000"/>
          </a:xfrm>
        </p:spPr>
        <p:txBody>
          <a:bodyPr/>
          <a:lstStyle/>
          <a:p>
            <a:r>
              <a:rPr lang="en-US" altLang="zh-CN">
                <a:latin typeface="华文新魏" panose="02010800040101010101" pitchFamily="2" charset="-122"/>
                <a:ea typeface="华文新魏" panose="02010800040101010101" pitchFamily="2" charset="-122"/>
              </a:rPr>
              <a:t>2 UNIX/Linux</a:t>
            </a:r>
            <a:r>
              <a:rPr lang="zh-CN" altLang="en-US">
                <a:latin typeface="华文新魏" panose="02010800040101010101" pitchFamily="2" charset="-122"/>
                <a:ea typeface="华文新魏" panose="02010800040101010101" pitchFamily="2" charset="-122"/>
              </a:rPr>
              <a:t>系统的标识和鉴别</a:t>
            </a:r>
          </a:p>
        </p:txBody>
      </p:sp>
      <p:sp>
        <p:nvSpPr>
          <p:cNvPr id="193539" name="Rectangle 3">
            <a:extLst>
              <a:ext uri="{FF2B5EF4-FFF2-40B4-BE49-F238E27FC236}">
                <a16:creationId xmlns:a16="http://schemas.microsoft.com/office/drawing/2014/main" id="{BF15BA7C-C0DF-40BC-BF43-4A2F1870D4D4}"/>
              </a:ext>
            </a:extLst>
          </p:cNvPr>
          <p:cNvSpPr>
            <a:spLocks noGrp="1" noChangeArrowheads="1"/>
          </p:cNvSpPr>
          <p:nvPr>
            <p:ph type="body" idx="1"/>
          </p:nvPr>
        </p:nvSpPr>
        <p:spPr>
          <a:xfrm>
            <a:off x="685800" y="1196975"/>
            <a:ext cx="7772400" cy="5256213"/>
          </a:xfrm>
        </p:spPr>
        <p:txBody>
          <a:bodyPr/>
          <a:lstStyle/>
          <a:p>
            <a:r>
              <a:rPr lang="zh-CN" altLang="en-US" sz="3600">
                <a:latin typeface="华文新魏" panose="02010800040101010101" pitchFamily="2" charset="-122"/>
                <a:ea typeface="华文新魏" panose="02010800040101010101" pitchFamily="2" charset="-122"/>
              </a:rPr>
              <a:t>系统的</a:t>
            </a:r>
            <a:r>
              <a:rPr lang="en-US" altLang="zh-CN" sz="3600">
                <a:latin typeface="华文新魏" panose="02010800040101010101" pitchFamily="2" charset="-122"/>
                <a:ea typeface="华文新魏" panose="02010800040101010101" pitchFamily="2" charset="-122"/>
              </a:rPr>
              <a:t>/etc/passwd</a:t>
            </a:r>
            <a:r>
              <a:rPr lang="zh-CN" altLang="en-US" sz="3600">
                <a:latin typeface="华文新魏" panose="02010800040101010101" pitchFamily="2" charset="-122"/>
                <a:ea typeface="华文新魏" panose="02010800040101010101" pitchFamily="2" charset="-122"/>
              </a:rPr>
              <a:t>文件含有全部系统掌握的用户登录信息，</a:t>
            </a:r>
            <a:r>
              <a:rPr lang="en-US" altLang="zh-CN" sz="3600">
                <a:latin typeface="华文新魏" panose="02010800040101010101" pitchFamily="2" charset="-122"/>
                <a:ea typeface="华文新魏" panose="02010800040101010101" pitchFamily="2" charset="-122"/>
              </a:rPr>
              <a:t>passwd</a:t>
            </a:r>
            <a:r>
              <a:rPr lang="zh-CN" altLang="en-US" sz="3600">
                <a:latin typeface="华文新魏" panose="02010800040101010101" pitchFamily="2" charset="-122"/>
                <a:ea typeface="华文新魏" panose="02010800040101010101" pitchFamily="2" charset="-122"/>
              </a:rPr>
              <a:t>中的记录为用冒号隔开的七个字段，例如：</a:t>
            </a:r>
          </a:p>
          <a:p>
            <a:r>
              <a:rPr lang="en-US" altLang="zh-CN" sz="3600">
                <a:latin typeface="华文新魏" panose="02010800040101010101" pitchFamily="2" charset="-122"/>
                <a:ea typeface="华文新魏" panose="02010800040101010101" pitchFamily="2" charset="-122"/>
              </a:rPr>
              <a:t>smith:xyz246ght:6759:4302:Jame Q smith:/home/smith/:/bin/sh</a:t>
            </a:r>
          </a:p>
          <a:p>
            <a:endParaRPr lang="en-US" altLang="zh-CN" sz="3600">
              <a:latin typeface="华文新魏" panose="02010800040101010101" pitchFamily="2" charset="-122"/>
              <a:ea typeface="华文新魏" panose="02010800040101010101" pitchFamily="2" charset="-122"/>
            </a:endParaRPr>
          </a:p>
          <a:p>
            <a:endParaRPr lang="en-US" altLang="zh-CN" sz="3600">
              <a:latin typeface="华文新魏" panose="02010800040101010101" pitchFamily="2" charset="-122"/>
              <a:ea typeface="华文新魏" panose="02010800040101010101" pitchFamily="2" charset="-122"/>
            </a:endParaRPr>
          </a:p>
          <a:p>
            <a:endParaRPr lang="en-US" altLang="zh-CN" sz="3600">
              <a:latin typeface="华文新魏" panose="02010800040101010101" pitchFamily="2" charset="-122"/>
              <a:ea typeface="华文新魏" panose="02010800040101010101" pitchFamily="2" charset="-122"/>
            </a:endParaRPr>
          </a:p>
          <a:p>
            <a:endParaRPr lang="en-US" altLang="zh-CN" sz="3600">
              <a:latin typeface="华文新魏" panose="02010800040101010101" pitchFamily="2" charset="-122"/>
              <a:ea typeface="华文新魏" panose="02010800040101010101" pitchFamily="2" charset="-122"/>
            </a:endParaRPr>
          </a:p>
          <a:p>
            <a:endParaRPr lang="en-US" altLang="zh-CN" sz="3600">
              <a:latin typeface="华文新魏" panose="02010800040101010101" pitchFamily="2" charset="-122"/>
              <a:ea typeface="华文新魏" panose="02010800040101010101" pitchFamily="2" charset="-122"/>
            </a:endParaRPr>
          </a:p>
          <a:p>
            <a:endParaRPr lang="en-US" altLang="zh-CN" sz="3600">
              <a:latin typeface="华文新魏" panose="02010800040101010101" pitchFamily="2" charset="-122"/>
              <a:ea typeface="华文新魏" panose="02010800040101010101" pitchFamily="2" charset="-122"/>
            </a:endParaRPr>
          </a:p>
          <a:p>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87332BCA-DA96-420B-B892-A0D91C8E2107}"/>
              </a:ext>
            </a:extLst>
          </p:cNvPr>
          <p:cNvSpPr>
            <a:spLocks noGrp="1" noChangeArrowheads="1"/>
          </p:cNvSpPr>
          <p:nvPr>
            <p:ph type="title"/>
          </p:nvPr>
        </p:nvSpPr>
        <p:spPr>
          <a:xfrm>
            <a:off x="685800" y="115888"/>
            <a:ext cx="7772400" cy="1143000"/>
          </a:xfrm>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强制访问控制的实现</a:t>
            </a:r>
          </a:p>
        </p:txBody>
      </p:sp>
      <p:sp>
        <p:nvSpPr>
          <p:cNvPr id="207875" name="Rectangle 3">
            <a:extLst>
              <a:ext uri="{FF2B5EF4-FFF2-40B4-BE49-F238E27FC236}">
                <a16:creationId xmlns:a16="http://schemas.microsoft.com/office/drawing/2014/main" id="{B82C8608-49B3-401E-8195-7136E376077F}"/>
              </a:ext>
            </a:extLst>
          </p:cNvPr>
          <p:cNvSpPr>
            <a:spLocks noGrp="1" noChangeArrowheads="1"/>
          </p:cNvSpPr>
          <p:nvPr>
            <p:ph type="body" idx="1"/>
          </p:nvPr>
        </p:nvSpPr>
        <p:spPr>
          <a:xfrm>
            <a:off x="685800" y="1125538"/>
            <a:ext cx="7772400" cy="5327650"/>
          </a:xfrm>
        </p:spPr>
        <p:txBody>
          <a:bodyPr/>
          <a:lstStyle/>
          <a:p>
            <a:pPr>
              <a:lnSpc>
                <a:spcPct val="90000"/>
              </a:lnSpc>
            </a:pP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安全标签的实现</a:t>
            </a:r>
          </a:p>
          <a:p>
            <a:pPr>
              <a:lnSpc>
                <a:spcPct val="90000"/>
              </a:lnSpc>
            </a:pPr>
            <a:r>
              <a:rPr lang="zh-CN" altLang="en-US" sz="2800">
                <a:latin typeface="华文新魏" panose="02010800040101010101" pitchFamily="2" charset="-122"/>
                <a:ea typeface="华文新魏" panose="02010800040101010101" pitchFamily="2" charset="-122"/>
              </a:rPr>
              <a:t>基于多级安全策略，系统的访问控制机制的实现要基于以下内容：</a:t>
            </a:r>
          </a:p>
          <a:p>
            <a:pPr>
              <a:lnSpc>
                <a:spcPct val="90000"/>
              </a:lnSpc>
            </a:pPr>
            <a:r>
              <a:rPr lang="zh-CN" altLang="en-US" sz="2800">
                <a:latin typeface="华文新魏" panose="02010800040101010101" pitchFamily="2" charset="-122"/>
                <a:ea typeface="华文新魏" panose="02010800040101010101" pitchFamily="2" charset="-122"/>
              </a:rPr>
              <a:t>对每个客体赋予一个敏感性标签，此标签标明系统用来保护此信息的安全程度（级别）；对每个主体（进程）赋予一个许可标签，此标签用来指定此进程的可信程度；</a:t>
            </a:r>
          </a:p>
          <a:p>
            <a:pPr>
              <a:lnSpc>
                <a:spcPct val="90000"/>
              </a:lnSpc>
            </a:pPr>
            <a:r>
              <a:rPr lang="zh-CN" altLang="en-US" sz="2800">
                <a:latin typeface="华文新魏" panose="02010800040101010101" pitchFamily="2" charset="-122"/>
                <a:ea typeface="华文新魏" panose="02010800040101010101" pitchFamily="2" charset="-122"/>
              </a:rPr>
              <a:t>系统通过基于主体（进程）的许可标签和客体（信息）的敏感性标签来判定该进程是否拥有对该信息相应的访问权限；</a:t>
            </a:r>
          </a:p>
          <a:p>
            <a:pPr>
              <a:lnSpc>
                <a:spcPct val="90000"/>
              </a:lnSpc>
            </a:pPr>
            <a:r>
              <a:rPr lang="zh-CN" altLang="en-US" sz="2800">
                <a:latin typeface="华文新魏" panose="02010800040101010101" pitchFamily="2" charset="-122"/>
                <a:ea typeface="华文新魏" panose="02010800040101010101" pitchFamily="2" charset="-122"/>
              </a:rPr>
              <a:t>系统保证对所有</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的信息都能够正确地标记反映其安全级别的敏感性标签。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6F2AE64E-2610-453D-ADF2-385A54717A6D}"/>
              </a:ext>
            </a:extLst>
          </p:cNvPr>
          <p:cNvSpPr>
            <a:spLocks noGrp="1" noChangeArrowheads="1"/>
          </p:cNvSpPr>
          <p:nvPr>
            <p:ph type="title"/>
          </p:nvPr>
        </p:nvSpPr>
        <p:spPr>
          <a:xfrm>
            <a:off x="685800" y="260350"/>
            <a:ext cx="7772400" cy="1143000"/>
          </a:xfrm>
        </p:spPr>
        <p:txBody>
          <a:bodyPr/>
          <a:lstStyle/>
          <a:p>
            <a:r>
              <a:rPr lang="zh-CN" altLang="en-US">
                <a:ea typeface="华文新魏" panose="02010800040101010101" pitchFamily="2" charset="-122"/>
              </a:rPr>
              <a:t>安全标签实现要点</a:t>
            </a:r>
            <a:r>
              <a:rPr lang="zh-CN" altLang="en-US"/>
              <a:t> </a:t>
            </a:r>
          </a:p>
        </p:txBody>
      </p:sp>
      <p:sp>
        <p:nvSpPr>
          <p:cNvPr id="208899" name="Rectangle 3">
            <a:extLst>
              <a:ext uri="{FF2B5EF4-FFF2-40B4-BE49-F238E27FC236}">
                <a16:creationId xmlns:a16="http://schemas.microsoft.com/office/drawing/2014/main" id="{8F73D185-4DA6-4189-BD83-AC2F746C157B}"/>
              </a:ext>
            </a:extLst>
          </p:cNvPr>
          <p:cNvSpPr>
            <a:spLocks noGrp="1" noChangeArrowheads="1"/>
          </p:cNvSpPr>
          <p:nvPr>
            <p:ph type="body" idx="1"/>
          </p:nvPr>
        </p:nvSpPr>
        <p:spPr>
          <a:xfrm>
            <a:off x="685800" y="1268413"/>
            <a:ext cx="7772400" cy="4754562"/>
          </a:xfrm>
        </p:spPr>
        <p:txBody>
          <a:bodyPr/>
          <a:lstStyle/>
          <a:p>
            <a:r>
              <a:rPr lang="zh-CN" altLang="en-US" sz="2800">
                <a:latin typeface="华文新魏" panose="02010800040101010101" pitchFamily="2" charset="-122"/>
                <a:ea typeface="华文新魏" panose="02010800040101010101" pitchFamily="2" charset="-122"/>
              </a:rPr>
              <a:t>类别部分：由于类别部分反映的是一种等级关系，故又称安全等级或密级，在安全类别中密级按线性顺序排列，例如，公开</a:t>
            </a:r>
            <a:r>
              <a:rPr lang="en-US" altLang="zh-CN" sz="2800">
                <a:latin typeface="华文新魏" panose="02010800040101010101" pitchFamily="2" charset="-122"/>
                <a:ea typeface="华文新魏" panose="02010800040101010101" pitchFamily="2" charset="-122"/>
              </a:rPr>
              <a:t>&lt;</a:t>
            </a:r>
            <a:r>
              <a:rPr lang="zh-CN" altLang="en-US" sz="2800">
                <a:latin typeface="华文新魏" panose="02010800040101010101" pitchFamily="2" charset="-122"/>
                <a:ea typeface="华文新魏" panose="02010800040101010101" pitchFamily="2" charset="-122"/>
              </a:rPr>
              <a:t>机密</a:t>
            </a:r>
            <a:r>
              <a:rPr lang="en-US" altLang="zh-CN" sz="2800">
                <a:latin typeface="华文新魏" panose="02010800040101010101" pitchFamily="2" charset="-122"/>
                <a:ea typeface="华文新魏" panose="02010800040101010101" pitchFamily="2" charset="-122"/>
              </a:rPr>
              <a:t>&lt;</a:t>
            </a:r>
            <a:r>
              <a:rPr lang="zh-CN" altLang="en-US" sz="2800">
                <a:latin typeface="华文新魏" panose="02010800040101010101" pitchFamily="2" charset="-122"/>
                <a:ea typeface="华文新魏" panose="02010800040101010101" pitchFamily="2" charset="-122"/>
              </a:rPr>
              <a:t>秘密</a:t>
            </a:r>
            <a:r>
              <a:rPr lang="en-US" altLang="zh-CN" sz="2800">
                <a:latin typeface="华文新魏" panose="02010800040101010101" pitchFamily="2" charset="-122"/>
                <a:ea typeface="华文新魏" panose="02010800040101010101" pitchFamily="2" charset="-122"/>
              </a:rPr>
              <a:t>&lt;</a:t>
            </a:r>
            <a:r>
              <a:rPr lang="zh-CN" altLang="en-US" sz="2800">
                <a:latin typeface="华文新魏" panose="02010800040101010101" pitchFamily="2" charset="-122"/>
                <a:ea typeface="华文新魏" panose="02010800040101010101" pitchFamily="2" charset="-122"/>
              </a:rPr>
              <a:t>绝密，在实现时以数字从小到大依次递增表示其安全等级。</a:t>
            </a:r>
          </a:p>
          <a:p>
            <a:r>
              <a:rPr lang="zh-CN" altLang="en-US" sz="2800">
                <a:latin typeface="华文新魏" panose="02010800040101010101" pitchFamily="2" charset="-122"/>
                <a:ea typeface="华文新魏" panose="02010800040101010101" pitchFamily="2" charset="-122"/>
              </a:rPr>
              <a:t>范畴部分：范畴部分由无等级概念的元素组成，表示一个清晰的信息领域，范畴集之间不存在等级，但具有包含或被包含关系，也可以是无关的；在实现中范畴用数字代表，范畴集是数字的集合表示。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D274A819-E397-468B-8B08-141C3EF25290}"/>
              </a:ext>
            </a:extLst>
          </p:cNvPr>
          <p:cNvSpPr>
            <a:spLocks noGrp="1" noChangeArrowheads="1"/>
          </p:cNvSpPr>
          <p:nvPr>
            <p:ph type="title"/>
          </p:nvPr>
        </p:nvSpPr>
        <p:spPr>
          <a:xfrm>
            <a:off x="685800" y="188913"/>
            <a:ext cx="7772400" cy="1143000"/>
          </a:xfrm>
        </p:spPr>
        <p:txBody>
          <a:bodyPr/>
          <a:lstStyle/>
          <a:p>
            <a:r>
              <a:rPr lang="zh-CN" altLang="en-US" sz="4000">
                <a:latin typeface="华文新魏" panose="02010800040101010101" pitchFamily="2" charset="-122"/>
                <a:ea typeface="华文新魏" panose="02010800040101010101" pitchFamily="2" charset="-122"/>
              </a:rPr>
              <a:t>安全标签</a:t>
            </a:r>
            <a:r>
              <a:rPr lang="en-US" altLang="zh-CN" sz="4000">
                <a:latin typeface="华文新魏" panose="02010800040101010101" pitchFamily="2" charset="-122"/>
                <a:ea typeface="华文新魏" panose="02010800040101010101" pitchFamily="2" charset="-122"/>
              </a:rPr>
              <a:t>A</a:t>
            </a:r>
            <a:r>
              <a:rPr lang="zh-CN" altLang="en-US" sz="4000">
                <a:latin typeface="华文新魏" panose="02010800040101010101" pitchFamily="2" charset="-122"/>
                <a:ea typeface="华文新魏" panose="02010800040101010101" pitchFamily="2" charset="-122"/>
              </a:rPr>
              <a:t>和</a:t>
            </a:r>
            <a:r>
              <a:rPr lang="en-US" altLang="zh-CN" sz="4000">
                <a:latin typeface="华文新魏" panose="02010800040101010101" pitchFamily="2" charset="-122"/>
                <a:ea typeface="华文新魏" panose="02010800040101010101" pitchFamily="2" charset="-122"/>
              </a:rPr>
              <a:t>B</a:t>
            </a:r>
            <a:r>
              <a:rPr lang="zh-CN" altLang="en-US" sz="4000">
                <a:latin typeface="华文新魏" panose="02010800040101010101" pitchFamily="2" charset="-122"/>
                <a:ea typeface="华文新魏" panose="02010800040101010101" pitchFamily="2" charset="-122"/>
              </a:rPr>
              <a:t>之间存在四种关系</a:t>
            </a:r>
            <a:r>
              <a:rPr lang="zh-CN" altLang="en-US" sz="4000"/>
              <a:t> </a:t>
            </a:r>
          </a:p>
        </p:txBody>
      </p:sp>
      <p:sp>
        <p:nvSpPr>
          <p:cNvPr id="209923" name="Rectangle 3">
            <a:extLst>
              <a:ext uri="{FF2B5EF4-FFF2-40B4-BE49-F238E27FC236}">
                <a16:creationId xmlns:a16="http://schemas.microsoft.com/office/drawing/2014/main" id="{DE4D3479-E48B-415D-8D96-618A2960AE1C}"/>
              </a:ext>
            </a:extLst>
          </p:cNvPr>
          <p:cNvSpPr>
            <a:spLocks noGrp="1" noChangeArrowheads="1"/>
          </p:cNvSpPr>
          <p:nvPr>
            <p:ph type="body" idx="1"/>
          </p:nvPr>
        </p:nvSpPr>
        <p:spPr>
          <a:xfrm>
            <a:off x="685800" y="1125538"/>
            <a:ext cx="7772400" cy="5400675"/>
          </a:xfrm>
        </p:spPr>
        <p:txBody>
          <a:bodyPr/>
          <a:lstStyle/>
          <a:p>
            <a:pPr>
              <a:lnSpc>
                <a:spcPct val="90000"/>
              </a:lnSpc>
            </a:pPr>
            <a:r>
              <a:rPr lang="en-US" altLang="zh-CN" sz="2800"/>
              <a:t> </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支配</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：当且仅当</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的安全等级大于等于</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的安全等级，</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的范畴集包含</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的范畴集，即</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的范畴集是</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的范畴集的子集。</a:t>
            </a:r>
          </a:p>
          <a:p>
            <a:pPr>
              <a:lnSpc>
                <a:spcPct val="90000"/>
              </a:lnSpc>
            </a:pP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支配</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：当且仅当</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的安全等级大于等于</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的安全等级，</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的范畴集包含</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的范畴集，即</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的范畴集是</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的范畴集的子集。</a:t>
            </a:r>
          </a:p>
          <a:p>
            <a:pPr>
              <a:lnSpc>
                <a:spcPct val="90000"/>
              </a:lnSpc>
            </a:pP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等于</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：当且仅当</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的安全等级等于</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的安全等级，</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的范畴集中的任何一项也是</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的范畴集中的一项，反之亦然，也即</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支配</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支配</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a:t>
            </a:r>
          </a:p>
          <a:p>
            <a:pPr>
              <a:lnSpc>
                <a:spcPct val="90000"/>
              </a:lnSpc>
            </a:pP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与</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无关：</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安全级的范畴集不包含</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安全级的范畴集，同时</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安全级的范畴集不包含</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安全级的范畴集。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9AC54E00-1EDC-42FD-8BDE-DA5747759359}"/>
              </a:ext>
            </a:extLst>
          </p:cNvPr>
          <p:cNvSpPr>
            <a:spLocks noGrp="1" noChangeArrowheads="1"/>
          </p:cNvSpPr>
          <p:nvPr>
            <p:ph type="title"/>
          </p:nvPr>
        </p:nvSpPr>
        <p:spPr>
          <a:xfrm>
            <a:off x="685800" y="188913"/>
            <a:ext cx="7772400" cy="1143000"/>
          </a:xfrm>
        </p:spPr>
        <p:txBody>
          <a:bodyPr/>
          <a:lstStyle/>
          <a:p>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基于安全标签的强制访问控制</a:t>
            </a:r>
            <a:r>
              <a:rPr lang="zh-CN" altLang="en-US" sz="4000"/>
              <a:t> </a:t>
            </a:r>
          </a:p>
        </p:txBody>
      </p:sp>
      <p:sp>
        <p:nvSpPr>
          <p:cNvPr id="215049" name="Text Box 9">
            <a:extLst>
              <a:ext uri="{FF2B5EF4-FFF2-40B4-BE49-F238E27FC236}">
                <a16:creationId xmlns:a16="http://schemas.microsoft.com/office/drawing/2014/main" id="{10B22E86-B4FC-4F0B-986E-AC3FF0C8AAE0}"/>
              </a:ext>
            </a:extLst>
          </p:cNvPr>
          <p:cNvSpPr txBox="1">
            <a:spLocks noChangeArrowheads="1"/>
          </p:cNvSpPr>
          <p:nvPr/>
        </p:nvSpPr>
        <p:spPr bwMode="auto">
          <a:xfrm>
            <a:off x="6251575" y="4775200"/>
            <a:ext cx="2784475" cy="112077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000">
                <a:solidFill>
                  <a:schemeClr val="accent2"/>
                </a:solidFill>
                <a:latin typeface="华文新魏" panose="02010800040101010101" pitchFamily="2" charset="-122"/>
              </a:rPr>
              <a:t>进程</a:t>
            </a:r>
            <a:r>
              <a:rPr lang="en-US" altLang="zh-CN" sz="2000">
                <a:solidFill>
                  <a:schemeClr val="accent2"/>
                </a:solidFill>
                <a:latin typeface="华文新魏" panose="02010800040101010101" pitchFamily="2" charset="-122"/>
              </a:rPr>
              <a:t>B</a:t>
            </a:r>
          </a:p>
          <a:p>
            <a:pPr algn="just"/>
            <a:r>
              <a:rPr lang="zh-CN" altLang="en-US" sz="2000">
                <a:solidFill>
                  <a:schemeClr val="accent2"/>
                </a:solidFill>
                <a:latin typeface="华文新魏" panose="02010800040101010101" pitchFamily="2" charset="-122"/>
              </a:rPr>
              <a:t>许可标签：</a:t>
            </a:r>
          </a:p>
          <a:p>
            <a:pPr algn="just"/>
            <a:r>
              <a:rPr lang="en-US" altLang="zh-CN" sz="2000">
                <a:solidFill>
                  <a:schemeClr val="accent2"/>
                </a:solidFill>
                <a:latin typeface="华文新魏" panose="02010800040101010101" pitchFamily="2" charset="-122"/>
              </a:rPr>
              <a:t>{confidential</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a</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b</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c}</a:t>
            </a:r>
          </a:p>
        </p:txBody>
      </p:sp>
      <p:grpSp>
        <p:nvGrpSpPr>
          <p:cNvPr id="215072" name="Group 32">
            <a:extLst>
              <a:ext uri="{FF2B5EF4-FFF2-40B4-BE49-F238E27FC236}">
                <a16:creationId xmlns:a16="http://schemas.microsoft.com/office/drawing/2014/main" id="{DDAFB2D0-13CF-4D89-BA26-E77829C60B13}"/>
              </a:ext>
            </a:extLst>
          </p:cNvPr>
          <p:cNvGrpSpPr>
            <a:grpSpLocks/>
          </p:cNvGrpSpPr>
          <p:nvPr/>
        </p:nvGrpSpPr>
        <p:grpSpPr bwMode="auto">
          <a:xfrm>
            <a:off x="323850" y="1268413"/>
            <a:ext cx="8496300" cy="5329237"/>
            <a:chOff x="204" y="799"/>
            <a:chExt cx="5352" cy="3357"/>
          </a:xfrm>
        </p:grpSpPr>
        <p:sp>
          <p:nvSpPr>
            <p:cNvPr id="215045" name="Oval 5">
              <a:extLst>
                <a:ext uri="{FF2B5EF4-FFF2-40B4-BE49-F238E27FC236}">
                  <a16:creationId xmlns:a16="http://schemas.microsoft.com/office/drawing/2014/main" id="{46153EC9-65E8-4A97-AD57-290C002DEBF1}"/>
                </a:ext>
              </a:extLst>
            </p:cNvPr>
            <p:cNvSpPr>
              <a:spLocks noChangeArrowheads="1"/>
            </p:cNvSpPr>
            <p:nvPr/>
          </p:nvSpPr>
          <p:spPr bwMode="auto">
            <a:xfrm>
              <a:off x="2071" y="1771"/>
              <a:ext cx="1867" cy="972"/>
            </a:xfrm>
            <a:prstGeom prst="ellipse">
              <a:avLst/>
            </a:prstGeom>
            <a:solidFill>
              <a:srgbClr val="FF0000"/>
            </a:solidFill>
            <a:ln w="9525">
              <a:solidFill>
                <a:srgbClr val="000000"/>
              </a:solidFill>
              <a:round/>
              <a:headEnd/>
              <a:tailEnd/>
            </a:ln>
            <a:effectLst>
              <a:outerShdw dist="107763" dir="18900000" algn="ctr" rotWithShape="0">
                <a:srgbClr val="808080"/>
              </a:outerShdw>
            </a:effectLst>
          </p:spPr>
          <p:txBody>
            <a:bodyPr/>
            <a:lstStyle/>
            <a:p>
              <a:endParaRPr lang="en-US"/>
            </a:p>
          </p:txBody>
        </p:sp>
        <p:sp>
          <p:nvSpPr>
            <p:cNvPr id="215046" name="Text Box 6">
              <a:extLst>
                <a:ext uri="{FF2B5EF4-FFF2-40B4-BE49-F238E27FC236}">
                  <a16:creationId xmlns:a16="http://schemas.microsoft.com/office/drawing/2014/main" id="{54C0EBCC-E34C-4F3E-8B97-E1A74D9491DE}"/>
                </a:ext>
              </a:extLst>
            </p:cNvPr>
            <p:cNvSpPr txBox="1">
              <a:spLocks noChangeArrowheads="1"/>
            </p:cNvSpPr>
            <p:nvPr/>
          </p:nvSpPr>
          <p:spPr bwMode="auto">
            <a:xfrm>
              <a:off x="328" y="799"/>
              <a:ext cx="1494" cy="707"/>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000">
                  <a:solidFill>
                    <a:schemeClr val="accent2"/>
                  </a:solidFill>
                  <a:latin typeface="华文新魏" panose="02010800040101010101" pitchFamily="2" charset="-122"/>
                </a:rPr>
                <a:t>进程</a:t>
              </a:r>
              <a:r>
                <a:rPr lang="en-US" altLang="zh-CN" sz="2000">
                  <a:solidFill>
                    <a:schemeClr val="accent2"/>
                  </a:solidFill>
                  <a:latin typeface="华文新魏" panose="02010800040101010101" pitchFamily="2" charset="-122"/>
                </a:rPr>
                <a:t>A</a:t>
              </a:r>
            </a:p>
            <a:p>
              <a:pPr algn="just"/>
              <a:r>
                <a:rPr lang="zh-CN" altLang="en-US" sz="2000">
                  <a:solidFill>
                    <a:schemeClr val="accent2"/>
                  </a:solidFill>
                  <a:latin typeface="华文新魏" panose="02010800040101010101" pitchFamily="2" charset="-122"/>
                </a:rPr>
                <a:t>许可标签：</a:t>
              </a:r>
            </a:p>
            <a:p>
              <a:pPr algn="just"/>
              <a:r>
                <a:rPr lang="en-US" altLang="zh-CN" sz="2000">
                  <a:solidFill>
                    <a:schemeClr val="accent2"/>
                  </a:solidFill>
                  <a:latin typeface="华文新魏" panose="02010800040101010101" pitchFamily="2" charset="-122"/>
                </a:rPr>
                <a:t>{secret</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a</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b</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c}</a:t>
              </a:r>
            </a:p>
          </p:txBody>
        </p:sp>
        <p:sp>
          <p:nvSpPr>
            <p:cNvPr id="215047" name="Text Box 7">
              <a:extLst>
                <a:ext uri="{FF2B5EF4-FFF2-40B4-BE49-F238E27FC236}">
                  <a16:creationId xmlns:a16="http://schemas.microsoft.com/office/drawing/2014/main" id="{46ACDDAB-0C5D-46A2-9550-B4EF806E93C7}"/>
                </a:ext>
              </a:extLst>
            </p:cNvPr>
            <p:cNvSpPr txBox="1">
              <a:spLocks noChangeArrowheads="1"/>
            </p:cNvSpPr>
            <p:nvPr/>
          </p:nvSpPr>
          <p:spPr bwMode="auto">
            <a:xfrm>
              <a:off x="3938" y="799"/>
              <a:ext cx="1618" cy="707"/>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000">
                  <a:solidFill>
                    <a:schemeClr val="accent2"/>
                  </a:solidFill>
                  <a:latin typeface="华文新魏" panose="02010800040101010101" pitchFamily="2" charset="-122"/>
                </a:rPr>
                <a:t>进程</a:t>
              </a:r>
              <a:r>
                <a:rPr lang="en-US" altLang="zh-CN" sz="2000">
                  <a:solidFill>
                    <a:schemeClr val="accent2"/>
                  </a:solidFill>
                  <a:latin typeface="华文新魏" panose="02010800040101010101" pitchFamily="2" charset="-122"/>
                </a:rPr>
                <a:t>B</a:t>
              </a:r>
            </a:p>
            <a:p>
              <a:pPr algn="just"/>
              <a:r>
                <a:rPr lang="zh-CN" altLang="en-US" sz="2000">
                  <a:solidFill>
                    <a:schemeClr val="accent2"/>
                  </a:solidFill>
                  <a:latin typeface="华文新魏" panose="02010800040101010101" pitchFamily="2" charset="-122"/>
                </a:rPr>
                <a:t>许可标签：</a:t>
              </a:r>
            </a:p>
            <a:p>
              <a:pPr algn="just"/>
              <a:r>
                <a:rPr lang="en-US" altLang="zh-CN" sz="2000">
                  <a:solidFill>
                    <a:schemeClr val="accent2"/>
                  </a:solidFill>
                  <a:latin typeface="华文新魏" panose="02010800040101010101" pitchFamily="2" charset="-122"/>
                </a:rPr>
                <a:t>{top secret</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a</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b</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c}</a:t>
              </a:r>
            </a:p>
          </p:txBody>
        </p:sp>
        <p:sp>
          <p:nvSpPr>
            <p:cNvPr id="215048" name="Text Box 8">
              <a:extLst>
                <a:ext uri="{FF2B5EF4-FFF2-40B4-BE49-F238E27FC236}">
                  <a16:creationId xmlns:a16="http://schemas.microsoft.com/office/drawing/2014/main" id="{1B988A80-263D-456C-A4B1-5DCC5490BA9C}"/>
                </a:ext>
              </a:extLst>
            </p:cNvPr>
            <p:cNvSpPr txBox="1">
              <a:spLocks noChangeArrowheads="1"/>
            </p:cNvSpPr>
            <p:nvPr/>
          </p:nvSpPr>
          <p:spPr bwMode="auto">
            <a:xfrm>
              <a:off x="204" y="2919"/>
              <a:ext cx="1618" cy="707"/>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000">
                  <a:solidFill>
                    <a:schemeClr val="accent2"/>
                  </a:solidFill>
                  <a:latin typeface="华文新魏" panose="02010800040101010101" pitchFamily="2" charset="-122"/>
                </a:rPr>
                <a:t>进程</a:t>
              </a:r>
              <a:r>
                <a:rPr lang="en-US" altLang="zh-CN" sz="2000">
                  <a:solidFill>
                    <a:schemeClr val="accent2"/>
                  </a:solidFill>
                  <a:latin typeface="华文新魏" panose="02010800040101010101" pitchFamily="2" charset="-122"/>
                </a:rPr>
                <a:t>C</a:t>
              </a:r>
            </a:p>
            <a:p>
              <a:pPr algn="just"/>
              <a:r>
                <a:rPr lang="zh-CN" altLang="en-US" sz="2000">
                  <a:solidFill>
                    <a:schemeClr val="accent2"/>
                  </a:solidFill>
                  <a:latin typeface="华文新魏" panose="02010800040101010101" pitchFamily="2" charset="-122"/>
                </a:rPr>
                <a:t>许可标签：</a:t>
              </a:r>
            </a:p>
            <a:p>
              <a:pPr algn="just"/>
              <a:r>
                <a:rPr lang="en-US" altLang="zh-CN" sz="2000">
                  <a:solidFill>
                    <a:schemeClr val="accent2"/>
                  </a:solidFill>
                  <a:latin typeface="华文新魏" panose="02010800040101010101" pitchFamily="2" charset="-122"/>
                </a:rPr>
                <a:t>{top secret</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d</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e</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f}</a:t>
              </a:r>
            </a:p>
          </p:txBody>
        </p:sp>
        <p:sp>
          <p:nvSpPr>
            <p:cNvPr id="215050" name="Text Box 10">
              <a:extLst>
                <a:ext uri="{FF2B5EF4-FFF2-40B4-BE49-F238E27FC236}">
                  <a16:creationId xmlns:a16="http://schemas.microsoft.com/office/drawing/2014/main" id="{B0F28DE3-528E-4925-9E82-FC66F495349C}"/>
                </a:ext>
              </a:extLst>
            </p:cNvPr>
            <p:cNvSpPr txBox="1">
              <a:spLocks noChangeArrowheads="1"/>
            </p:cNvSpPr>
            <p:nvPr/>
          </p:nvSpPr>
          <p:spPr bwMode="auto">
            <a:xfrm>
              <a:off x="2320" y="1947"/>
              <a:ext cx="1369" cy="61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filex</a:t>
              </a:r>
            </a:p>
            <a:p>
              <a:pPr algn="just"/>
              <a:r>
                <a:rPr lang="zh-CN" altLang="en-US" sz="2000">
                  <a:solidFill>
                    <a:schemeClr val="accent2"/>
                  </a:solidFill>
                  <a:latin typeface="华文新魏" panose="02010800040101010101" pitchFamily="2" charset="-122"/>
                </a:rPr>
                <a:t>敏感性标签：</a:t>
              </a:r>
            </a:p>
            <a:p>
              <a:pPr algn="just"/>
              <a:r>
                <a:rPr lang="en-US" altLang="zh-CN" sz="2000">
                  <a:solidFill>
                    <a:schemeClr val="accent2"/>
                  </a:solidFill>
                  <a:latin typeface="华文新魏" panose="02010800040101010101" pitchFamily="2" charset="-122"/>
                </a:rPr>
                <a:t>{secret</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a</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b</a:t>
              </a:r>
              <a:r>
                <a:rPr lang="zh-CN" altLang="en-US" sz="2000">
                  <a:solidFill>
                    <a:schemeClr val="accent2"/>
                  </a:solidFill>
                  <a:latin typeface="华文新魏" panose="02010800040101010101" pitchFamily="2" charset="-122"/>
                </a:rPr>
                <a:t>、</a:t>
              </a:r>
              <a:r>
                <a:rPr lang="en-US" altLang="zh-CN" sz="2000">
                  <a:solidFill>
                    <a:schemeClr val="accent2"/>
                  </a:solidFill>
                  <a:latin typeface="华文新魏" panose="02010800040101010101" pitchFamily="2" charset="-122"/>
                </a:rPr>
                <a:t>c}</a:t>
              </a:r>
            </a:p>
            <a:p>
              <a:endParaRPr lang="en-US" altLang="zh-CN" sz="2000">
                <a:solidFill>
                  <a:schemeClr val="accent2"/>
                </a:solidFill>
                <a:latin typeface="华文新魏" panose="02010800040101010101" pitchFamily="2" charset="-122"/>
              </a:endParaRPr>
            </a:p>
          </p:txBody>
        </p:sp>
        <p:sp>
          <p:nvSpPr>
            <p:cNvPr id="215051" name="Text Box 11">
              <a:extLst>
                <a:ext uri="{FF2B5EF4-FFF2-40B4-BE49-F238E27FC236}">
                  <a16:creationId xmlns:a16="http://schemas.microsoft.com/office/drawing/2014/main" id="{C176FC90-4727-48D1-9600-4198B287B619}"/>
                </a:ext>
              </a:extLst>
            </p:cNvPr>
            <p:cNvSpPr txBox="1">
              <a:spLocks noChangeArrowheads="1"/>
            </p:cNvSpPr>
            <p:nvPr/>
          </p:nvSpPr>
          <p:spPr bwMode="auto">
            <a:xfrm>
              <a:off x="2285" y="1117"/>
              <a:ext cx="640" cy="22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写许可</a:t>
              </a:r>
            </a:p>
          </p:txBody>
        </p:sp>
        <p:sp>
          <p:nvSpPr>
            <p:cNvPr id="215052" name="Line 12">
              <a:extLst>
                <a:ext uri="{FF2B5EF4-FFF2-40B4-BE49-F238E27FC236}">
                  <a16:creationId xmlns:a16="http://schemas.microsoft.com/office/drawing/2014/main" id="{BEB8DF0E-C1BD-4F9F-8B70-023C8A723102}"/>
                </a:ext>
              </a:extLst>
            </p:cNvPr>
            <p:cNvSpPr>
              <a:spLocks noChangeShapeType="1"/>
            </p:cNvSpPr>
            <p:nvPr/>
          </p:nvSpPr>
          <p:spPr bwMode="auto">
            <a:xfrm>
              <a:off x="1822" y="887"/>
              <a:ext cx="996" cy="88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endParaRPr lang="en-US"/>
            </a:p>
          </p:txBody>
        </p:sp>
        <p:sp>
          <p:nvSpPr>
            <p:cNvPr id="215053" name="Text Box 13">
              <a:extLst>
                <a:ext uri="{FF2B5EF4-FFF2-40B4-BE49-F238E27FC236}">
                  <a16:creationId xmlns:a16="http://schemas.microsoft.com/office/drawing/2014/main" id="{AFE46186-A5A9-4CB3-AAE3-136D0E30D80F}"/>
                </a:ext>
              </a:extLst>
            </p:cNvPr>
            <p:cNvSpPr txBox="1">
              <a:spLocks noChangeArrowheads="1"/>
            </p:cNvSpPr>
            <p:nvPr/>
          </p:nvSpPr>
          <p:spPr bwMode="auto">
            <a:xfrm>
              <a:off x="1383" y="1594"/>
              <a:ext cx="635" cy="24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读许可</a:t>
              </a:r>
            </a:p>
          </p:txBody>
        </p:sp>
        <p:sp>
          <p:nvSpPr>
            <p:cNvPr id="215054" name="Line 14">
              <a:extLst>
                <a:ext uri="{FF2B5EF4-FFF2-40B4-BE49-F238E27FC236}">
                  <a16:creationId xmlns:a16="http://schemas.microsoft.com/office/drawing/2014/main" id="{28EDC927-4C4D-4FDC-B954-02B320570A75}"/>
                </a:ext>
              </a:extLst>
            </p:cNvPr>
            <p:cNvSpPr>
              <a:spLocks noChangeShapeType="1"/>
            </p:cNvSpPr>
            <p:nvPr/>
          </p:nvSpPr>
          <p:spPr bwMode="auto">
            <a:xfrm flipH="1" flipV="1">
              <a:off x="1822" y="1506"/>
              <a:ext cx="498" cy="4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55" name="Text Box 15">
              <a:extLst>
                <a:ext uri="{FF2B5EF4-FFF2-40B4-BE49-F238E27FC236}">
                  <a16:creationId xmlns:a16="http://schemas.microsoft.com/office/drawing/2014/main" id="{2DD09E53-100C-4CAD-AF55-E9E6F8F83B3D}"/>
                </a:ext>
              </a:extLst>
            </p:cNvPr>
            <p:cNvSpPr txBox="1">
              <a:spLocks noChangeArrowheads="1"/>
            </p:cNvSpPr>
            <p:nvPr/>
          </p:nvSpPr>
          <p:spPr bwMode="auto">
            <a:xfrm>
              <a:off x="2987" y="1253"/>
              <a:ext cx="619" cy="24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读许可</a:t>
              </a:r>
            </a:p>
          </p:txBody>
        </p:sp>
        <p:sp>
          <p:nvSpPr>
            <p:cNvPr id="215056" name="Line 16">
              <a:extLst>
                <a:ext uri="{FF2B5EF4-FFF2-40B4-BE49-F238E27FC236}">
                  <a16:creationId xmlns:a16="http://schemas.microsoft.com/office/drawing/2014/main" id="{6295ECA2-4EBB-45F5-9D14-767CA41E47C4}"/>
                </a:ext>
              </a:extLst>
            </p:cNvPr>
            <p:cNvSpPr>
              <a:spLocks noChangeShapeType="1"/>
            </p:cNvSpPr>
            <p:nvPr/>
          </p:nvSpPr>
          <p:spPr bwMode="auto">
            <a:xfrm flipV="1">
              <a:off x="3191" y="1064"/>
              <a:ext cx="747" cy="7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57" name="Line 17">
              <a:extLst>
                <a:ext uri="{FF2B5EF4-FFF2-40B4-BE49-F238E27FC236}">
                  <a16:creationId xmlns:a16="http://schemas.microsoft.com/office/drawing/2014/main" id="{09ED332B-BC93-4123-88B5-FAE11745E1DA}"/>
                </a:ext>
              </a:extLst>
            </p:cNvPr>
            <p:cNvSpPr>
              <a:spLocks noChangeShapeType="1"/>
            </p:cNvSpPr>
            <p:nvPr/>
          </p:nvSpPr>
          <p:spPr bwMode="auto">
            <a:xfrm flipH="1">
              <a:off x="3565" y="1506"/>
              <a:ext cx="373" cy="35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58" name="Text Box 18">
              <a:extLst>
                <a:ext uri="{FF2B5EF4-FFF2-40B4-BE49-F238E27FC236}">
                  <a16:creationId xmlns:a16="http://schemas.microsoft.com/office/drawing/2014/main" id="{9C44D510-3946-4985-90B9-8526F47059B8}"/>
                </a:ext>
              </a:extLst>
            </p:cNvPr>
            <p:cNvSpPr txBox="1">
              <a:spLocks noChangeArrowheads="1"/>
            </p:cNvSpPr>
            <p:nvPr/>
          </p:nvSpPr>
          <p:spPr bwMode="auto">
            <a:xfrm>
              <a:off x="3902" y="1594"/>
              <a:ext cx="611" cy="26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写拒绝</a:t>
              </a:r>
            </a:p>
          </p:txBody>
        </p:sp>
        <p:sp>
          <p:nvSpPr>
            <p:cNvPr id="215059" name="Line 19">
              <a:extLst>
                <a:ext uri="{FF2B5EF4-FFF2-40B4-BE49-F238E27FC236}">
                  <a16:creationId xmlns:a16="http://schemas.microsoft.com/office/drawing/2014/main" id="{EBC3DE55-1EDC-48B3-A5E6-B5DDD9D4676C}"/>
                </a:ext>
              </a:extLst>
            </p:cNvPr>
            <p:cNvSpPr>
              <a:spLocks noChangeShapeType="1"/>
            </p:cNvSpPr>
            <p:nvPr/>
          </p:nvSpPr>
          <p:spPr bwMode="auto">
            <a:xfrm flipV="1">
              <a:off x="1822" y="2566"/>
              <a:ext cx="498" cy="35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60" name="Line 20">
              <a:extLst>
                <a:ext uri="{FF2B5EF4-FFF2-40B4-BE49-F238E27FC236}">
                  <a16:creationId xmlns:a16="http://schemas.microsoft.com/office/drawing/2014/main" id="{F516610F-5C2C-45FE-898C-F91B57D7F347}"/>
                </a:ext>
              </a:extLst>
            </p:cNvPr>
            <p:cNvSpPr>
              <a:spLocks noChangeShapeType="1"/>
            </p:cNvSpPr>
            <p:nvPr/>
          </p:nvSpPr>
          <p:spPr bwMode="auto">
            <a:xfrm flipH="1">
              <a:off x="1822" y="2743"/>
              <a:ext cx="871" cy="61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61" name="Text Box 21">
              <a:extLst>
                <a:ext uri="{FF2B5EF4-FFF2-40B4-BE49-F238E27FC236}">
                  <a16:creationId xmlns:a16="http://schemas.microsoft.com/office/drawing/2014/main" id="{FE8F56F4-E75F-4595-8F15-3333CBCF7291}"/>
                </a:ext>
              </a:extLst>
            </p:cNvPr>
            <p:cNvSpPr txBox="1">
              <a:spLocks noChangeArrowheads="1"/>
            </p:cNvSpPr>
            <p:nvPr/>
          </p:nvSpPr>
          <p:spPr bwMode="auto">
            <a:xfrm>
              <a:off x="1324" y="2478"/>
              <a:ext cx="649" cy="27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写拒绝</a:t>
              </a:r>
            </a:p>
          </p:txBody>
        </p:sp>
        <p:sp>
          <p:nvSpPr>
            <p:cNvPr id="215062" name="Text Box 22">
              <a:extLst>
                <a:ext uri="{FF2B5EF4-FFF2-40B4-BE49-F238E27FC236}">
                  <a16:creationId xmlns:a16="http://schemas.microsoft.com/office/drawing/2014/main" id="{57A6DB9D-A112-4F0A-B2B1-75B885C3065D}"/>
                </a:ext>
              </a:extLst>
            </p:cNvPr>
            <p:cNvSpPr txBox="1">
              <a:spLocks noChangeArrowheads="1"/>
            </p:cNvSpPr>
            <p:nvPr/>
          </p:nvSpPr>
          <p:spPr bwMode="auto">
            <a:xfrm>
              <a:off x="2195" y="3096"/>
              <a:ext cx="640" cy="28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读拒绝</a:t>
              </a:r>
            </a:p>
          </p:txBody>
        </p:sp>
        <p:sp>
          <p:nvSpPr>
            <p:cNvPr id="215063" name="Line 23">
              <a:extLst>
                <a:ext uri="{FF2B5EF4-FFF2-40B4-BE49-F238E27FC236}">
                  <a16:creationId xmlns:a16="http://schemas.microsoft.com/office/drawing/2014/main" id="{2AC96941-CDAD-4BB9-93BB-F745586E4A60}"/>
                </a:ext>
              </a:extLst>
            </p:cNvPr>
            <p:cNvSpPr>
              <a:spLocks noChangeShapeType="1"/>
            </p:cNvSpPr>
            <p:nvPr/>
          </p:nvSpPr>
          <p:spPr bwMode="auto">
            <a:xfrm>
              <a:off x="3813" y="2478"/>
              <a:ext cx="872" cy="53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64" name="Text Box 24">
              <a:extLst>
                <a:ext uri="{FF2B5EF4-FFF2-40B4-BE49-F238E27FC236}">
                  <a16:creationId xmlns:a16="http://schemas.microsoft.com/office/drawing/2014/main" id="{9CACF425-5DE1-4ADC-A6CE-FF069C7C2087}"/>
                </a:ext>
              </a:extLst>
            </p:cNvPr>
            <p:cNvSpPr txBox="1">
              <a:spLocks noChangeArrowheads="1"/>
            </p:cNvSpPr>
            <p:nvPr/>
          </p:nvSpPr>
          <p:spPr bwMode="auto">
            <a:xfrm>
              <a:off x="4187" y="2389"/>
              <a:ext cx="598" cy="26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读拒绝</a:t>
              </a:r>
            </a:p>
          </p:txBody>
        </p:sp>
        <p:sp>
          <p:nvSpPr>
            <p:cNvPr id="215065" name="Text Box 25">
              <a:extLst>
                <a:ext uri="{FF2B5EF4-FFF2-40B4-BE49-F238E27FC236}">
                  <a16:creationId xmlns:a16="http://schemas.microsoft.com/office/drawing/2014/main" id="{FC1EE4FB-63EA-43E3-A80F-C99E01F503EF}"/>
                </a:ext>
              </a:extLst>
            </p:cNvPr>
            <p:cNvSpPr txBox="1">
              <a:spLocks noChangeArrowheads="1"/>
            </p:cNvSpPr>
            <p:nvPr/>
          </p:nvSpPr>
          <p:spPr bwMode="auto">
            <a:xfrm>
              <a:off x="3067" y="2831"/>
              <a:ext cx="629" cy="28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写许可</a:t>
              </a:r>
            </a:p>
          </p:txBody>
        </p:sp>
        <p:sp>
          <p:nvSpPr>
            <p:cNvPr id="215066" name="Line 26">
              <a:extLst>
                <a:ext uri="{FF2B5EF4-FFF2-40B4-BE49-F238E27FC236}">
                  <a16:creationId xmlns:a16="http://schemas.microsoft.com/office/drawing/2014/main" id="{2895C760-CDF3-427A-88C7-7952A3B47750}"/>
                </a:ext>
              </a:extLst>
            </p:cNvPr>
            <p:cNvSpPr>
              <a:spLocks noChangeShapeType="1"/>
            </p:cNvSpPr>
            <p:nvPr/>
          </p:nvSpPr>
          <p:spPr bwMode="auto">
            <a:xfrm flipH="1" flipV="1">
              <a:off x="3440" y="2654"/>
              <a:ext cx="498" cy="3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67" name="Text Box 27">
              <a:extLst>
                <a:ext uri="{FF2B5EF4-FFF2-40B4-BE49-F238E27FC236}">
                  <a16:creationId xmlns:a16="http://schemas.microsoft.com/office/drawing/2014/main" id="{E0742344-79B1-4131-A605-E05DA3D75A8E}"/>
                </a:ext>
              </a:extLst>
            </p:cNvPr>
            <p:cNvSpPr txBox="1">
              <a:spLocks noChangeArrowheads="1"/>
            </p:cNvSpPr>
            <p:nvPr/>
          </p:nvSpPr>
          <p:spPr bwMode="auto">
            <a:xfrm>
              <a:off x="1338" y="3803"/>
              <a:ext cx="3098" cy="3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chemeClr val="accent2"/>
                  </a:solidFill>
                  <a:latin typeface="华文新魏" panose="02010800040101010101" pitchFamily="2" charset="-122"/>
                </a:rPr>
                <a:t>基于安全标签的强制访问控制</a:t>
              </a:r>
            </a:p>
          </p:txBody>
        </p:sp>
        <p:sp>
          <p:nvSpPr>
            <p:cNvPr id="215068" name="AutoShape 28">
              <a:extLst>
                <a:ext uri="{FF2B5EF4-FFF2-40B4-BE49-F238E27FC236}">
                  <a16:creationId xmlns:a16="http://schemas.microsoft.com/office/drawing/2014/main" id="{EAF4680C-88FB-4842-9DF6-6C085928E345}"/>
                </a:ext>
              </a:extLst>
            </p:cNvPr>
            <p:cNvSpPr>
              <a:spLocks noChangeArrowheads="1"/>
            </p:cNvSpPr>
            <p:nvPr/>
          </p:nvSpPr>
          <p:spPr bwMode="auto">
            <a:xfrm>
              <a:off x="1947" y="2654"/>
              <a:ext cx="248" cy="265"/>
            </a:xfrm>
            <a:prstGeom prst="star4">
              <a:avLst>
                <a:gd name="adj" fmla="val 12500"/>
              </a:avLst>
            </a:prstGeom>
            <a:solidFill>
              <a:srgbClr val="66FFCC"/>
            </a:solidFill>
            <a:ln w="9525">
              <a:solidFill>
                <a:srgbClr val="000000"/>
              </a:solidFill>
              <a:miter lim="800000"/>
              <a:headEnd/>
              <a:tailEnd/>
            </a:ln>
          </p:spPr>
          <p:txBody>
            <a:bodyPr/>
            <a:lstStyle/>
            <a:p>
              <a:endParaRPr lang="en-US"/>
            </a:p>
          </p:txBody>
        </p:sp>
        <p:sp>
          <p:nvSpPr>
            <p:cNvPr id="215069" name="AutoShape 29">
              <a:extLst>
                <a:ext uri="{FF2B5EF4-FFF2-40B4-BE49-F238E27FC236}">
                  <a16:creationId xmlns:a16="http://schemas.microsoft.com/office/drawing/2014/main" id="{EDD2ACC9-E2DD-4409-8375-07C7B986271A}"/>
                </a:ext>
              </a:extLst>
            </p:cNvPr>
            <p:cNvSpPr>
              <a:spLocks noChangeArrowheads="1"/>
            </p:cNvSpPr>
            <p:nvPr/>
          </p:nvSpPr>
          <p:spPr bwMode="auto">
            <a:xfrm>
              <a:off x="2320" y="2831"/>
              <a:ext cx="249" cy="265"/>
            </a:xfrm>
            <a:prstGeom prst="star4">
              <a:avLst>
                <a:gd name="adj" fmla="val 12500"/>
              </a:avLst>
            </a:prstGeom>
            <a:solidFill>
              <a:srgbClr val="66FFCC"/>
            </a:solidFill>
            <a:ln w="9525">
              <a:solidFill>
                <a:srgbClr val="000000"/>
              </a:solidFill>
              <a:miter lim="800000"/>
              <a:headEnd/>
              <a:tailEnd/>
            </a:ln>
          </p:spPr>
          <p:txBody>
            <a:bodyPr/>
            <a:lstStyle/>
            <a:p>
              <a:endParaRPr lang="en-US"/>
            </a:p>
          </p:txBody>
        </p:sp>
        <p:sp>
          <p:nvSpPr>
            <p:cNvPr id="215070" name="AutoShape 30">
              <a:extLst>
                <a:ext uri="{FF2B5EF4-FFF2-40B4-BE49-F238E27FC236}">
                  <a16:creationId xmlns:a16="http://schemas.microsoft.com/office/drawing/2014/main" id="{E2FE3689-18E7-4796-BBB5-729E03BA53AD}"/>
                </a:ext>
              </a:extLst>
            </p:cNvPr>
            <p:cNvSpPr>
              <a:spLocks noChangeArrowheads="1"/>
            </p:cNvSpPr>
            <p:nvPr/>
          </p:nvSpPr>
          <p:spPr bwMode="auto">
            <a:xfrm>
              <a:off x="4062" y="2566"/>
              <a:ext cx="249" cy="265"/>
            </a:xfrm>
            <a:prstGeom prst="star4">
              <a:avLst>
                <a:gd name="adj" fmla="val 12500"/>
              </a:avLst>
            </a:prstGeom>
            <a:solidFill>
              <a:srgbClr val="66FFCC"/>
            </a:solidFill>
            <a:ln w="9525">
              <a:solidFill>
                <a:srgbClr val="000000"/>
              </a:solidFill>
              <a:miter lim="800000"/>
              <a:headEnd/>
              <a:tailEnd/>
            </a:ln>
          </p:spPr>
          <p:txBody>
            <a:bodyPr/>
            <a:lstStyle/>
            <a:p>
              <a:endParaRPr lang="en-US"/>
            </a:p>
          </p:txBody>
        </p:sp>
        <p:sp>
          <p:nvSpPr>
            <p:cNvPr id="215071" name="AutoShape 31">
              <a:extLst>
                <a:ext uri="{FF2B5EF4-FFF2-40B4-BE49-F238E27FC236}">
                  <a16:creationId xmlns:a16="http://schemas.microsoft.com/office/drawing/2014/main" id="{157B63F3-213B-4A8D-8E8B-8D7F8A170E18}"/>
                </a:ext>
              </a:extLst>
            </p:cNvPr>
            <p:cNvSpPr>
              <a:spLocks noChangeArrowheads="1"/>
            </p:cNvSpPr>
            <p:nvPr/>
          </p:nvSpPr>
          <p:spPr bwMode="auto">
            <a:xfrm>
              <a:off x="3689" y="1506"/>
              <a:ext cx="249" cy="265"/>
            </a:xfrm>
            <a:prstGeom prst="star4">
              <a:avLst>
                <a:gd name="adj" fmla="val 12500"/>
              </a:avLst>
            </a:prstGeom>
            <a:solidFill>
              <a:srgbClr val="66FFCC"/>
            </a:solidFill>
            <a:ln w="9525">
              <a:solidFill>
                <a:srgbClr val="000000"/>
              </a:solidFill>
              <a:miter lim="800000"/>
              <a:headEnd/>
              <a:tailEnd/>
            </a:ln>
          </p:spPr>
          <p:txBody>
            <a:bodyP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790D4EF2-28F9-42B9-8445-2E59602A4227}"/>
              </a:ext>
            </a:extLst>
          </p:cNvPr>
          <p:cNvSpPr>
            <a:spLocks noGrp="1" noChangeArrowheads="1"/>
          </p:cNvSpPr>
          <p:nvPr>
            <p:ph type="title"/>
          </p:nvPr>
        </p:nvSpPr>
        <p:spPr>
          <a:xfrm>
            <a:off x="685800" y="269875"/>
            <a:ext cx="7772400" cy="1143000"/>
          </a:xfrm>
        </p:spPr>
        <p:txBody>
          <a:bodyPr/>
          <a:lstStyle/>
          <a:p>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强制访问控制</a:t>
            </a:r>
            <a:r>
              <a:rPr lang="zh-CN" altLang="en-US"/>
              <a:t> </a:t>
            </a:r>
          </a:p>
        </p:txBody>
      </p:sp>
      <p:sp>
        <p:nvSpPr>
          <p:cNvPr id="216067" name="Rectangle 3">
            <a:extLst>
              <a:ext uri="{FF2B5EF4-FFF2-40B4-BE49-F238E27FC236}">
                <a16:creationId xmlns:a16="http://schemas.microsoft.com/office/drawing/2014/main" id="{053D3DAB-3414-4FB6-871C-5788E08E1447}"/>
              </a:ext>
            </a:extLst>
          </p:cNvPr>
          <p:cNvSpPr>
            <a:spLocks noGrp="1" noChangeArrowheads="1"/>
          </p:cNvSpPr>
          <p:nvPr>
            <p:ph type="body" idx="1"/>
          </p:nvPr>
        </p:nvSpPr>
        <p:spPr>
          <a:xfrm>
            <a:off x="685800" y="1485900"/>
            <a:ext cx="7772400" cy="5327650"/>
          </a:xfrm>
        </p:spPr>
        <p:txBody>
          <a:bodyPr/>
          <a:lstStyle/>
          <a:p>
            <a:r>
              <a:rPr lang="zh-CN" altLang="en-US" sz="4000">
                <a:latin typeface="华文新魏" panose="02010800040101010101" pitchFamily="2" charset="-122"/>
                <a:ea typeface="华文新魏" panose="02010800040101010101" pitchFamily="2" charset="-122"/>
              </a:rPr>
              <a:t>防止特洛伊木马 </a:t>
            </a:r>
          </a:p>
          <a:p>
            <a:r>
              <a:rPr lang="en-US" altLang="zh-CN" sz="4000">
                <a:latin typeface="华文新魏" panose="02010800040101010101" pitchFamily="2" charset="-122"/>
                <a:ea typeface="华文新魏" panose="02010800040101010101" pitchFamily="2" charset="-122"/>
              </a:rPr>
              <a:t>Linux</a:t>
            </a:r>
            <a:r>
              <a:rPr lang="zh-CN" altLang="en-US" sz="4000">
                <a:latin typeface="华文新魏" panose="02010800040101010101" pitchFamily="2" charset="-122"/>
                <a:ea typeface="华文新魏" panose="02010800040101010101" pitchFamily="2" charset="-122"/>
              </a:rPr>
              <a:t>提供</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安全注意键</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94A9E8C9-2F19-42B7-8CD5-33897101024B}"/>
              </a:ext>
            </a:extLst>
          </p:cNvPr>
          <p:cNvSpPr>
            <a:spLocks noGrp="1" noChangeArrowheads="1"/>
          </p:cNvSpPr>
          <p:nvPr>
            <p:ph type="title"/>
          </p:nvPr>
        </p:nvSpPr>
        <p:spPr>
          <a:xfrm>
            <a:off x="685800" y="188913"/>
            <a:ext cx="7772400" cy="1143000"/>
          </a:xfrm>
        </p:spPr>
        <p:txBody>
          <a:bodyPr/>
          <a:lstStyle/>
          <a:p>
            <a:r>
              <a:rPr lang="en-US" altLang="zh-CN">
                <a:latin typeface="华文新魏" panose="02010800040101010101" pitchFamily="2" charset="-122"/>
                <a:ea typeface="华文新魏" panose="02010800040101010101" pitchFamily="2" charset="-122"/>
              </a:rPr>
              <a:t>4 </a:t>
            </a:r>
            <a:r>
              <a:rPr lang="zh-CN" altLang="en-US">
                <a:latin typeface="华文新魏" panose="02010800040101010101" pitchFamily="2" charset="-122"/>
                <a:ea typeface="华文新魏" panose="02010800040101010101" pitchFamily="2" charset="-122"/>
              </a:rPr>
              <a:t>特殊授权机制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最小特权原理</a:t>
            </a:r>
          </a:p>
        </p:txBody>
      </p:sp>
      <p:sp>
        <p:nvSpPr>
          <p:cNvPr id="217091" name="Rectangle 3">
            <a:extLst>
              <a:ext uri="{FF2B5EF4-FFF2-40B4-BE49-F238E27FC236}">
                <a16:creationId xmlns:a16="http://schemas.microsoft.com/office/drawing/2014/main" id="{D6A7E187-1716-4F73-9878-AAE823F9E39A}"/>
              </a:ext>
            </a:extLst>
          </p:cNvPr>
          <p:cNvSpPr>
            <a:spLocks noGrp="1" noChangeArrowheads="1"/>
          </p:cNvSpPr>
          <p:nvPr>
            <p:ph type="body" idx="1"/>
          </p:nvPr>
        </p:nvSpPr>
        <p:spPr>
          <a:xfrm>
            <a:off x="685800" y="1125538"/>
            <a:ext cx="7772400" cy="5256212"/>
          </a:xfrm>
        </p:spPr>
        <p:txBody>
          <a:bodyPr/>
          <a:lstStyle/>
          <a:p>
            <a:pPr>
              <a:lnSpc>
                <a:spcPct val="90000"/>
              </a:lnSpc>
              <a:buFontTx/>
              <a:buNone/>
            </a:pPr>
            <a:r>
              <a:rPr lang="en-US" altLang="zh-CN" sz="2800">
                <a:latin typeface="华文新魏" panose="02010800040101010101" pitchFamily="2" charset="-122"/>
                <a:ea typeface="华文新魏" panose="02010800040101010101" pitchFamily="2" charset="-122"/>
              </a:rPr>
              <a:t>      1) </a:t>
            </a:r>
            <a:r>
              <a:rPr lang="zh-CN" altLang="en-US" sz="2800">
                <a:latin typeface="华文新魏" panose="02010800040101010101" pitchFamily="2" charset="-122"/>
                <a:ea typeface="华文新魏" panose="02010800040101010101" pitchFamily="2" charset="-122"/>
              </a:rPr>
              <a:t>最小特权原理</a:t>
            </a:r>
          </a:p>
          <a:p>
            <a:pPr>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POSIX</a:t>
            </a:r>
            <a:r>
              <a:rPr lang="zh-CN" altLang="en-US" sz="2800">
                <a:latin typeface="华文新魏" panose="02010800040101010101" pitchFamily="2" charset="-122"/>
                <a:ea typeface="华文新魏" panose="02010800040101010101" pitchFamily="2" charset="-122"/>
              </a:rPr>
              <a:t>最小特权原理，</a:t>
            </a:r>
          </a:p>
          <a:p>
            <a:pPr>
              <a:lnSpc>
                <a:spcPct val="90000"/>
              </a:lnSpc>
            </a:pP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在硬件特权方面，当处理器不是以特权模式或特权域方式运行时，必须限制特权机器指令的使用，限制对某些存储区域的访问；</a:t>
            </a:r>
          </a:p>
          <a:p>
            <a:pPr>
              <a:lnSpc>
                <a:spcPct val="90000"/>
              </a:lnSpc>
            </a:pP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在软件特权方面，由操作系统赋予某些程序的恰好够用的特权，这些特权允许它超越在应用程序上实施的常规访问控制，或者调用所选择的函数，具有多种类型软件特权的系统允许在最小特权方面实施细粒度控制；</a:t>
            </a:r>
          </a:p>
          <a:p>
            <a:pPr>
              <a:lnSpc>
                <a:spcPct val="90000"/>
              </a:lnSpc>
            </a:pP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进程在系统中代表用户和系统管理员的行为，不应获得多于完成它们工作所需的特权。</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A3C3673D-394E-42D6-A6EB-480F8F6665AF}"/>
              </a:ext>
            </a:extLst>
          </p:cNvPr>
          <p:cNvSpPr>
            <a:spLocks noGrp="1" noChangeArrowheads="1"/>
          </p:cNvSpPr>
          <p:nvPr>
            <p:ph type="title"/>
          </p:nvPr>
        </p:nvSpPr>
        <p:spPr>
          <a:xfrm>
            <a:off x="685800" y="115888"/>
            <a:ext cx="7772400" cy="1143000"/>
          </a:xfrm>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最小特权管理的实现</a:t>
            </a:r>
          </a:p>
        </p:txBody>
      </p:sp>
      <p:sp>
        <p:nvSpPr>
          <p:cNvPr id="220163" name="Rectangle 3">
            <a:extLst>
              <a:ext uri="{FF2B5EF4-FFF2-40B4-BE49-F238E27FC236}">
                <a16:creationId xmlns:a16="http://schemas.microsoft.com/office/drawing/2014/main" id="{97A050DB-E230-4FC2-BD1E-02B237AE6979}"/>
              </a:ext>
            </a:extLst>
          </p:cNvPr>
          <p:cNvSpPr>
            <a:spLocks noGrp="1" noChangeArrowheads="1"/>
          </p:cNvSpPr>
          <p:nvPr>
            <p:ph type="body" idx="1"/>
          </p:nvPr>
        </p:nvSpPr>
        <p:spPr>
          <a:xfrm>
            <a:off x="685800" y="1052513"/>
            <a:ext cx="7772400" cy="5399087"/>
          </a:xfrm>
        </p:spPr>
        <p:txBody>
          <a:bodyPr/>
          <a:lstStyle/>
          <a:p>
            <a:r>
              <a:rPr lang="zh-CN" altLang="en-US">
                <a:latin typeface="华文新魏" panose="02010800040101010101" pitchFamily="2" charset="-122"/>
                <a:ea typeface="华文新魏" panose="02010800040101010101" pitchFamily="2" charset="-122"/>
              </a:rPr>
              <a:t>用户特权：</a:t>
            </a:r>
          </a:p>
          <a:p>
            <a:pPr>
              <a:buFontTx/>
              <a:buNone/>
            </a:pPr>
            <a:r>
              <a:rPr lang="zh-CN" altLang="en-US">
                <a:latin typeface="华文新魏" panose="02010800040101010101" pitchFamily="2" charset="-122"/>
                <a:ea typeface="华文新魏" panose="02010800040101010101" pitchFamily="2" charset="-122"/>
              </a:rPr>
              <a:t>    将特权集分别映射到不同管理用户身上 </a:t>
            </a:r>
            <a:r>
              <a:rPr lang="en-US" altLang="zh-CN">
                <a:latin typeface="华文新魏" panose="02010800040101010101" pitchFamily="2" charset="-122"/>
                <a:ea typeface="华文新魏" panose="02010800040101010101" pitchFamily="2" charset="-122"/>
              </a:rPr>
              <a:t>:</a:t>
            </a:r>
          </a:p>
          <a:p>
            <a:pPr>
              <a:buFontTx/>
              <a:buNone/>
            </a:pP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）系统安全管理员： </a:t>
            </a:r>
          </a:p>
          <a:p>
            <a:pPr>
              <a:buFontTx/>
              <a:buNone/>
            </a:pP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）系统审计员： </a:t>
            </a:r>
          </a:p>
          <a:p>
            <a:pPr>
              <a:buFontTx/>
              <a:buNone/>
            </a:pP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）系统操作员：</a:t>
            </a:r>
          </a:p>
          <a:p>
            <a:pPr>
              <a:buFontTx/>
              <a:buNone/>
            </a:pP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）安全操作员：</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网络管理员： </a:t>
            </a:r>
          </a:p>
          <a:p>
            <a:r>
              <a:rPr lang="zh-CN" altLang="en-US">
                <a:latin typeface="华文新魏" panose="02010800040101010101" pitchFamily="2" charset="-122"/>
                <a:ea typeface="华文新魏" panose="02010800040101010101" pitchFamily="2" charset="-122"/>
              </a:rPr>
              <a:t>进程特权和文件特权：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F6447F01-D658-4D19-802F-05280896AB0C}"/>
              </a:ext>
            </a:extLst>
          </p:cNvPr>
          <p:cNvSpPr>
            <a:spLocks noGrp="1" noChangeArrowheads="1"/>
          </p:cNvSpPr>
          <p:nvPr>
            <p:ph type="title"/>
          </p:nvPr>
        </p:nvSpPr>
        <p:spPr>
          <a:xfrm>
            <a:off x="685800" y="260350"/>
            <a:ext cx="7772400" cy="1143000"/>
          </a:xfrm>
        </p:spPr>
        <p:txBody>
          <a:bodyPr/>
          <a:lstStyle/>
          <a:p>
            <a:r>
              <a:rPr lang="en-US" altLang="zh-CN" sz="4800">
                <a:latin typeface="华文新魏" panose="02010800040101010101" pitchFamily="2" charset="-122"/>
                <a:ea typeface="华文新魏" panose="02010800040101010101" pitchFamily="2" charset="-122"/>
              </a:rPr>
              <a:t>7.4.4 </a:t>
            </a:r>
            <a:r>
              <a:rPr lang="zh-CN" altLang="en-US" sz="4800">
                <a:latin typeface="华文新魏" panose="02010800040101010101" pitchFamily="2" charset="-122"/>
                <a:ea typeface="华文新魏" panose="02010800040101010101" pitchFamily="2" charset="-122"/>
              </a:rPr>
              <a:t>加密机制</a:t>
            </a:r>
          </a:p>
        </p:txBody>
      </p:sp>
      <p:sp>
        <p:nvSpPr>
          <p:cNvPr id="221187" name="Rectangle 3">
            <a:extLst>
              <a:ext uri="{FF2B5EF4-FFF2-40B4-BE49-F238E27FC236}">
                <a16:creationId xmlns:a16="http://schemas.microsoft.com/office/drawing/2014/main" id="{C058F82C-5C31-427B-A99E-56832986C8C3}"/>
              </a:ext>
            </a:extLst>
          </p:cNvPr>
          <p:cNvSpPr>
            <a:spLocks noGrp="1" noChangeArrowheads="1"/>
          </p:cNvSpPr>
          <p:nvPr>
            <p:ph type="body" idx="1"/>
          </p:nvPr>
        </p:nvSpPr>
        <p:spPr>
          <a:xfrm>
            <a:off x="685800" y="1268413"/>
            <a:ext cx="7772400" cy="5256212"/>
          </a:xfrm>
        </p:spPr>
        <p:txBody>
          <a:bodyPr/>
          <a:lstStyle/>
          <a:p>
            <a:pPr>
              <a:buFontTx/>
              <a:buNone/>
            </a:pPr>
            <a:r>
              <a:rPr lang="en-US" altLang="zh-CN"/>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数据加密模型</a:t>
            </a:r>
          </a:p>
          <a:p>
            <a:r>
              <a:rPr lang="zh-CN" altLang="en-US" sz="3600">
                <a:latin typeface="华文新魏" panose="02010800040101010101" pitchFamily="2" charset="-122"/>
                <a:ea typeface="华文新魏" panose="02010800040101010101" pitchFamily="2" charset="-122"/>
              </a:rPr>
              <a:t>加密与解密</a:t>
            </a:r>
          </a:p>
          <a:p>
            <a:r>
              <a:rPr lang="zh-CN" altLang="en-US" sz="3600">
                <a:latin typeface="华文新魏" panose="02010800040101010101" pitchFamily="2" charset="-122"/>
                <a:ea typeface="华文新魏" panose="02010800040101010101" pitchFamily="2" charset="-122"/>
              </a:rPr>
              <a:t>明文与密文 </a:t>
            </a:r>
          </a:p>
          <a:p>
            <a:r>
              <a:rPr lang="zh-CN" altLang="en-US" sz="3600">
                <a:latin typeface="华文新魏" panose="02010800040101010101" pitchFamily="2" charset="-122"/>
                <a:ea typeface="华文新魏" panose="02010800040101010101" pitchFamily="2" charset="-122"/>
              </a:rPr>
              <a:t>加密函数</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算法</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与解密函数</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算法</a:t>
            </a:r>
            <a:r>
              <a:rPr lang="en-US" altLang="zh-CN" sz="3600">
                <a:latin typeface="华文新魏" panose="02010800040101010101" pitchFamily="2" charset="-122"/>
                <a:ea typeface="华文新魏" panose="02010800040101010101" pitchFamily="2" charset="-122"/>
              </a:rPr>
              <a:t>) </a:t>
            </a:r>
          </a:p>
          <a:p>
            <a:r>
              <a:rPr lang="zh-CN" altLang="en-US" sz="3600">
                <a:latin typeface="华文新魏" panose="02010800040101010101" pitchFamily="2" charset="-122"/>
                <a:ea typeface="华文新魏" panose="02010800040101010101" pitchFamily="2" charset="-122"/>
              </a:rPr>
              <a:t>密码系统对信息应提供功能：秘密性 、鉴别性 、完整性 和防抵赖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DA3AFDCA-DB63-402E-83C0-06A0ABC0687C}"/>
              </a:ext>
            </a:extLst>
          </p:cNvPr>
          <p:cNvSpPr>
            <a:spLocks noGrp="1" noChangeArrowheads="1"/>
          </p:cNvSpPr>
          <p:nvPr>
            <p:ph type="title"/>
          </p:nvPr>
        </p:nvSpPr>
        <p:spPr>
          <a:xfrm>
            <a:off x="685800" y="115888"/>
            <a:ext cx="7772400" cy="1143000"/>
          </a:xfrm>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基于密钥的算法分类</a:t>
            </a:r>
          </a:p>
        </p:txBody>
      </p:sp>
      <p:sp>
        <p:nvSpPr>
          <p:cNvPr id="222211" name="Rectangle 3">
            <a:extLst>
              <a:ext uri="{FF2B5EF4-FFF2-40B4-BE49-F238E27FC236}">
                <a16:creationId xmlns:a16="http://schemas.microsoft.com/office/drawing/2014/main" id="{9D98D2E6-FA00-43B4-B4FC-3DA668C27753}"/>
              </a:ext>
            </a:extLst>
          </p:cNvPr>
          <p:cNvSpPr>
            <a:spLocks noGrp="1" noChangeArrowheads="1"/>
          </p:cNvSpPr>
          <p:nvPr>
            <p:ph type="body" idx="1"/>
          </p:nvPr>
        </p:nvSpPr>
        <p:spPr>
          <a:xfrm>
            <a:off x="685800" y="1125538"/>
            <a:ext cx="7772400" cy="5184775"/>
          </a:xfrm>
        </p:spPr>
        <p:txBody>
          <a:bodyPr/>
          <a:lstStyle/>
          <a:p>
            <a:pPr>
              <a:buFontTx/>
              <a:buNone/>
            </a:pPr>
            <a:r>
              <a:rPr lang="en-US" altLang="zh-CN"/>
              <a:t>    </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对称算法</a:t>
            </a:r>
          </a:p>
          <a:p>
            <a:r>
              <a:rPr lang="zh-CN" altLang="en-US">
                <a:latin typeface="华文新魏" panose="02010800040101010101" pitchFamily="2" charset="-122"/>
                <a:ea typeface="华文新魏" panose="02010800040101010101" pitchFamily="2" charset="-122"/>
              </a:rPr>
              <a:t>加密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解密密钥是相同的 ，加密密钥能够从解密密钥中推算出来，反之也成立。 </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公开密钥算法</a:t>
            </a:r>
          </a:p>
          <a:p>
            <a:r>
              <a:rPr lang="zh-CN" altLang="en-US">
                <a:latin typeface="华文新魏" panose="02010800040101010101" pitchFamily="2" charset="-122"/>
                <a:ea typeface="华文新魏" panose="02010800040101010101" pitchFamily="2" charset="-122"/>
              </a:rPr>
              <a:t>用作加密的密钥不同于用作解密的密钥，而且解密密钥不能根据加密密钥计算出来。加密密钥可以公开，其他人能用加密密钥来加密信息，但只有用相应的解密密钥才能解密信息，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536F1A2B-5553-46C0-965F-AE9074AE0AF1}"/>
              </a:ext>
            </a:extLst>
          </p:cNvPr>
          <p:cNvSpPr>
            <a:spLocks noGrp="1" noChangeArrowheads="1"/>
          </p:cNvSpPr>
          <p:nvPr>
            <p:ph type="title"/>
          </p:nvPr>
        </p:nvSpPr>
        <p:spPr>
          <a:xfrm>
            <a:off x="685800" y="260350"/>
            <a:ext cx="7772400" cy="1143000"/>
          </a:xfrm>
        </p:spPr>
        <p:txBody>
          <a:bodyPr/>
          <a:lstStyle/>
          <a:p>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计算机密码算法</a:t>
            </a:r>
          </a:p>
        </p:txBody>
      </p:sp>
      <p:sp>
        <p:nvSpPr>
          <p:cNvPr id="223235" name="Rectangle 3">
            <a:extLst>
              <a:ext uri="{FF2B5EF4-FFF2-40B4-BE49-F238E27FC236}">
                <a16:creationId xmlns:a16="http://schemas.microsoft.com/office/drawing/2014/main" id="{78BCC495-1365-49E4-9614-CC65A2270EE6}"/>
              </a:ext>
            </a:extLst>
          </p:cNvPr>
          <p:cNvSpPr>
            <a:spLocks noGrp="1" noChangeArrowheads="1"/>
          </p:cNvSpPr>
          <p:nvPr>
            <p:ph type="body" idx="1"/>
          </p:nvPr>
        </p:nvSpPr>
        <p:spPr>
          <a:xfrm>
            <a:off x="685800" y="1268413"/>
            <a:ext cx="7772400" cy="5589587"/>
          </a:xfrm>
        </p:spPr>
        <p:txBody>
          <a:bodyPr/>
          <a:lstStyle/>
          <a:p>
            <a:pPr>
              <a:lnSpc>
                <a:spcPct val="80000"/>
              </a:lnSpc>
              <a:buFontTx/>
              <a:buNone/>
            </a:pPr>
            <a:r>
              <a:rPr lang="en-US" altLang="zh-CN" sz="2400"/>
              <a:t>     </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数据加密标准</a:t>
            </a:r>
            <a:r>
              <a:rPr lang="en-US" altLang="zh-CN" sz="2800">
                <a:latin typeface="华文新魏" panose="02010800040101010101" pitchFamily="2" charset="-122"/>
                <a:ea typeface="华文新魏" panose="02010800040101010101" pitchFamily="2" charset="-122"/>
              </a:rPr>
              <a:t>DES </a:t>
            </a:r>
          </a:p>
          <a:p>
            <a:pPr>
              <a:lnSpc>
                <a:spcPct val="80000"/>
              </a:lnSpc>
              <a:buFontTx/>
              <a:buNone/>
            </a:pPr>
            <a:r>
              <a:rPr lang="en-US" altLang="zh-CN" sz="2800">
                <a:latin typeface="华文新魏" panose="02010800040101010101" pitchFamily="2" charset="-122"/>
                <a:ea typeface="华文新魏" panose="02010800040101010101" pitchFamily="2" charset="-122"/>
              </a:rPr>
              <a:t>    2)</a:t>
            </a:r>
            <a:r>
              <a:rPr lang="zh-CN" altLang="en-US" sz="2800">
                <a:latin typeface="华文新魏" panose="02010800040101010101" pitchFamily="2" charset="-122"/>
                <a:ea typeface="华文新魏" panose="02010800040101010101" pitchFamily="2" charset="-122"/>
              </a:rPr>
              <a:t>公开密钥算法</a:t>
            </a:r>
            <a:r>
              <a:rPr lang="en-US" altLang="zh-CN" sz="2800">
                <a:latin typeface="华文新魏" panose="02010800040101010101" pitchFamily="2" charset="-122"/>
                <a:ea typeface="华文新魏" panose="02010800040101010101" pitchFamily="2" charset="-122"/>
              </a:rPr>
              <a:t>RSA </a:t>
            </a:r>
          </a:p>
          <a:p>
            <a:pPr>
              <a:lnSpc>
                <a:spcPct val="80000"/>
              </a:lnSpc>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基本技术如下：</a:t>
            </a:r>
          </a:p>
          <a:p>
            <a:pPr>
              <a:lnSpc>
                <a:spcPct val="80000"/>
              </a:lnSpc>
            </a:pPr>
            <a:r>
              <a:rPr lang="zh-CN" altLang="en-US" sz="2800">
                <a:latin typeface="华文新魏" panose="02010800040101010101" pitchFamily="2" charset="-122"/>
                <a:ea typeface="华文新魏" panose="02010800040101010101" pitchFamily="2" charset="-122"/>
              </a:rPr>
              <a:t>网中每个节点都产生一对密钥，用来对它接收的消息加密和解密；</a:t>
            </a:r>
          </a:p>
          <a:p>
            <a:pPr>
              <a:lnSpc>
                <a:spcPct val="80000"/>
              </a:lnSpc>
            </a:pPr>
            <a:r>
              <a:rPr lang="zh-CN" altLang="en-US" sz="2800">
                <a:latin typeface="华文新魏" panose="02010800040101010101" pitchFamily="2" charset="-122"/>
                <a:ea typeface="华文新魏" panose="02010800040101010101" pitchFamily="2" charset="-122"/>
              </a:rPr>
              <a:t>每个系统都把加密密钥放在公共文件中，这是公开密钥，另一个设为私有的，称私有密钥</a:t>
            </a:r>
          </a:p>
          <a:p>
            <a:pPr>
              <a:lnSpc>
                <a:spcPct val="80000"/>
              </a:lnSpc>
            </a:pPr>
            <a:r>
              <a:rPr lang="zh-CN" altLang="en-US" sz="2800">
                <a:latin typeface="华文新魏" panose="02010800040101010101" pitchFamily="2" charset="-122"/>
                <a:ea typeface="华文新魏" panose="02010800040101010101" pitchFamily="2" charset="-122"/>
              </a:rPr>
              <a:t>若</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要向</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发送消息，它就用</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的公开密钥加密消息；</a:t>
            </a:r>
          </a:p>
          <a:p>
            <a:pPr>
              <a:lnSpc>
                <a:spcPct val="80000"/>
              </a:lnSpc>
            </a:pPr>
            <a:r>
              <a:rPr lang="zh-CN" altLang="en-US" sz="2800">
                <a:latin typeface="华文新魏" panose="02010800040101010101" pitchFamily="2" charset="-122"/>
                <a:ea typeface="华文新魏" panose="02010800040101010101" pitchFamily="2" charset="-122"/>
              </a:rPr>
              <a:t>当</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收到消息时，就用私钥解密。由于只有</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知道其私钥，于是没有其他接收者可解出消息。公开密钥法的主要缺点是算法复杂，开销大、效率低。</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2E03514C-5BBB-48C9-8837-4DB8BBFD2E59}"/>
              </a:ext>
            </a:extLst>
          </p:cNvPr>
          <p:cNvSpPr>
            <a:spLocks noGrp="1" noChangeArrowheads="1"/>
          </p:cNvSpPr>
          <p:nvPr>
            <p:ph type="title"/>
          </p:nvPr>
        </p:nvSpPr>
        <p:spPr>
          <a:xfrm>
            <a:off x="685800" y="44450"/>
            <a:ext cx="7772400" cy="1143000"/>
          </a:xfrm>
        </p:spPr>
        <p:txBody>
          <a:bodyPr/>
          <a:lstStyle/>
          <a:p>
            <a:r>
              <a:rPr lang="en-US" altLang="zh-CN">
                <a:latin typeface="华文新魏" panose="02010800040101010101" pitchFamily="2" charset="-122"/>
                <a:ea typeface="华文新魏" panose="02010800040101010101" pitchFamily="2" charset="-122"/>
              </a:rPr>
              <a:t>3 Kerberos</a:t>
            </a:r>
            <a:r>
              <a:rPr lang="zh-CN" altLang="en-US">
                <a:latin typeface="华文新魏" panose="02010800040101010101" pitchFamily="2" charset="-122"/>
                <a:ea typeface="华文新魏" panose="02010800040101010101" pitchFamily="2" charset="-122"/>
              </a:rPr>
              <a:t>网络身份认证</a:t>
            </a:r>
          </a:p>
        </p:txBody>
      </p:sp>
      <p:grpSp>
        <p:nvGrpSpPr>
          <p:cNvPr id="194597" name="Group 37">
            <a:extLst>
              <a:ext uri="{FF2B5EF4-FFF2-40B4-BE49-F238E27FC236}">
                <a16:creationId xmlns:a16="http://schemas.microsoft.com/office/drawing/2014/main" id="{CF8E7A14-CAD9-4ECB-93D3-362F13BC6646}"/>
              </a:ext>
            </a:extLst>
          </p:cNvPr>
          <p:cNvGrpSpPr>
            <a:grpSpLocks/>
          </p:cNvGrpSpPr>
          <p:nvPr/>
        </p:nvGrpSpPr>
        <p:grpSpPr bwMode="auto">
          <a:xfrm>
            <a:off x="539750" y="908050"/>
            <a:ext cx="8135938" cy="5689600"/>
            <a:chOff x="340" y="572"/>
            <a:chExt cx="5125" cy="3584"/>
          </a:xfrm>
        </p:grpSpPr>
        <p:sp>
          <p:nvSpPr>
            <p:cNvPr id="194565" name="Text Box 5">
              <a:extLst>
                <a:ext uri="{FF2B5EF4-FFF2-40B4-BE49-F238E27FC236}">
                  <a16:creationId xmlns:a16="http://schemas.microsoft.com/office/drawing/2014/main" id="{B42D3266-AEFF-41B4-9048-4CC7CA38D1BB}"/>
                </a:ext>
              </a:extLst>
            </p:cNvPr>
            <p:cNvSpPr txBox="1">
              <a:spLocks noChangeArrowheads="1"/>
            </p:cNvSpPr>
            <p:nvPr/>
          </p:nvSpPr>
          <p:spPr bwMode="auto">
            <a:xfrm>
              <a:off x="2279" y="572"/>
              <a:ext cx="1554" cy="27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密钥分发中心</a:t>
              </a:r>
              <a:r>
                <a:rPr lang="en-US" altLang="zh-CN" sz="2000">
                  <a:solidFill>
                    <a:schemeClr val="accent2"/>
                  </a:solidFill>
                  <a:latin typeface="华文新魏" panose="02010800040101010101" pitchFamily="2" charset="-122"/>
                </a:rPr>
                <a:t>(KDC)</a:t>
              </a:r>
            </a:p>
          </p:txBody>
        </p:sp>
        <p:sp>
          <p:nvSpPr>
            <p:cNvPr id="194566" name="Text Box 6">
              <a:extLst>
                <a:ext uri="{FF2B5EF4-FFF2-40B4-BE49-F238E27FC236}">
                  <a16:creationId xmlns:a16="http://schemas.microsoft.com/office/drawing/2014/main" id="{7F94166C-0269-4421-A1A6-C9825ACBD041}"/>
                </a:ext>
              </a:extLst>
            </p:cNvPr>
            <p:cNvSpPr txBox="1">
              <a:spLocks noChangeArrowheads="1"/>
            </p:cNvSpPr>
            <p:nvPr/>
          </p:nvSpPr>
          <p:spPr bwMode="auto">
            <a:xfrm>
              <a:off x="2002" y="3873"/>
              <a:ext cx="2602" cy="28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 </a:t>
              </a:r>
              <a:r>
                <a:rPr lang="en-US" altLang="zh-CN" sz="3200">
                  <a:solidFill>
                    <a:schemeClr val="accent2"/>
                  </a:solidFill>
                  <a:latin typeface="华文新魏" panose="02010800040101010101" pitchFamily="2" charset="-122"/>
                </a:rPr>
                <a:t>Kerberos </a:t>
              </a:r>
              <a:r>
                <a:rPr lang="zh-CN" altLang="en-US" sz="3200">
                  <a:solidFill>
                    <a:schemeClr val="accent2"/>
                  </a:solidFill>
                  <a:latin typeface="华文新魏" panose="02010800040101010101" pitchFamily="2" charset="-122"/>
                </a:rPr>
                <a:t>体系结构</a:t>
              </a:r>
            </a:p>
          </p:txBody>
        </p:sp>
        <p:sp>
          <p:nvSpPr>
            <p:cNvPr id="194567" name="Text Box 7">
              <a:extLst>
                <a:ext uri="{FF2B5EF4-FFF2-40B4-BE49-F238E27FC236}">
                  <a16:creationId xmlns:a16="http://schemas.microsoft.com/office/drawing/2014/main" id="{32BA605B-90DD-4BF4-91FE-895FC700C17F}"/>
                </a:ext>
              </a:extLst>
            </p:cNvPr>
            <p:cNvSpPr txBox="1">
              <a:spLocks noChangeArrowheads="1"/>
            </p:cNvSpPr>
            <p:nvPr/>
          </p:nvSpPr>
          <p:spPr bwMode="auto">
            <a:xfrm>
              <a:off x="3340" y="2128"/>
              <a:ext cx="311" cy="2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2b</a:t>
              </a:r>
            </a:p>
          </p:txBody>
        </p:sp>
        <p:sp>
          <p:nvSpPr>
            <p:cNvPr id="194568" name="Text Box 8">
              <a:extLst>
                <a:ext uri="{FF2B5EF4-FFF2-40B4-BE49-F238E27FC236}">
                  <a16:creationId xmlns:a16="http://schemas.microsoft.com/office/drawing/2014/main" id="{45B03FCC-6F30-4D6B-B420-C7843DB2BDF9}"/>
                </a:ext>
              </a:extLst>
            </p:cNvPr>
            <p:cNvSpPr txBox="1">
              <a:spLocks noChangeArrowheads="1"/>
            </p:cNvSpPr>
            <p:nvPr/>
          </p:nvSpPr>
          <p:spPr bwMode="auto">
            <a:xfrm>
              <a:off x="2833" y="1796"/>
              <a:ext cx="319" cy="27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2a</a:t>
              </a:r>
            </a:p>
          </p:txBody>
        </p:sp>
        <p:sp>
          <p:nvSpPr>
            <p:cNvPr id="194569" name="Text Box 9">
              <a:extLst>
                <a:ext uri="{FF2B5EF4-FFF2-40B4-BE49-F238E27FC236}">
                  <a16:creationId xmlns:a16="http://schemas.microsoft.com/office/drawing/2014/main" id="{D861C682-CD06-4B89-B690-6381F88E9024}"/>
                </a:ext>
              </a:extLst>
            </p:cNvPr>
            <p:cNvSpPr txBox="1">
              <a:spLocks noChangeArrowheads="1"/>
            </p:cNvSpPr>
            <p:nvPr/>
          </p:nvSpPr>
          <p:spPr bwMode="auto">
            <a:xfrm>
              <a:off x="3018" y="3166"/>
              <a:ext cx="316" cy="21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3b</a:t>
              </a:r>
            </a:p>
          </p:txBody>
        </p:sp>
        <p:sp>
          <p:nvSpPr>
            <p:cNvPr id="194570" name="Text Box 10">
              <a:extLst>
                <a:ext uri="{FF2B5EF4-FFF2-40B4-BE49-F238E27FC236}">
                  <a16:creationId xmlns:a16="http://schemas.microsoft.com/office/drawing/2014/main" id="{CD528BEA-F35A-4BA6-85E9-31BEA2AAAA5A}"/>
                </a:ext>
              </a:extLst>
            </p:cNvPr>
            <p:cNvSpPr txBox="1">
              <a:spLocks noChangeArrowheads="1"/>
            </p:cNvSpPr>
            <p:nvPr/>
          </p:nvSpPr>
          <p:spPr bwMode="auto">
            <a:xfrm>
              <a:off x="2972" y="2600"/>
              <a:ext cx="362" cy="24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3a</a:t>
              </a:r>
            </a:p>
          </p:txBody>
        </p:sp>
        <p:sp>
          <p:nvSpPr>
            <p:cNvPr id="194571" name="Text Box 11">
              <a:extLst>
                <a:ext uri="{FF2B5EF4-FFF2-40B4-BE49-F238E27FC236}">
                  <a16:creationId xmlns:a16="http://schemas.microsoft.com/office/drawing/2014/main" id="{6D2C9822-5382-4008-9204-B57F903B54AB}"/>
                </a:ext>
              </a:extLst>
            </p:cNvPr>
            <p:cNvSpPr txBox="1">
              <a:spLocks noChangeArrowheads="1"/>
            </p:cNvSpPr>
            <p:nvPr/>
          </p:nvSpPr>
          <p:spPr bwMode="auto">
            <a:xfrm>
              <a:off x="2463" y="1939"/>
              <a:ext cx="326" cy="266"/>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1b</a:t>
              </a:r>
            </a:p>
          </p:txBody>
        </p:sp>
        <p:sp>
          <p:nvSpPr>
            <p:cNvPr id="194572" name="Text Box 12">
              <a:extLst>
                <a:ext uri="{FF2B5EF4-FFF2-40B4-BE49-F238E27FC236}">
                  <a16:creationId xmlns:a16="http://schemas.microsoft.com/office/drawing/2014/main" id="{C6B08B59-A2AC-4CD3-80CA-EEC370B66241}"/>
                </a:ext>
              </a:extLst>
            </p:cNvPr>
            <p:cNvSpPr txBox="1">
              <a:spLocks noChangeArrowheads="1"/>
            </p:cNvSpPr>
            <p:nvPr/>
          </p:nvSpPr>
          <p:spPr bwMode="auto">
            <a:xfrm>
              <a:off x="756" y="901"/>
              <a:ext cx="3878" cy="850"/>
            </a:xfrm>
            <a:prstGeom prst="rect">
              <a:avLst/>
            </a:prstGeom>
            <a:solidFill>
              <a:srgbClr val="FFCC00"/>
            </a:solidFill>
            <a:ln w="9525">
              <a:solidFill>
                <a:srgbClr val="000000"/>
              </a:solidFill>
              <a:miter lim="800000"/>
              <a:headEnd/>
              <a:tailEnd/>
            </a:ln>
          </p:spPr>
          <p:txBody>
            <a:bodyPr/>
            <a:lstStyle/>
            <a:p>
              <a:endParaRPr lang="en-US" altLang="en-US" sz="2000">
                <a:solidFill>
                  <a:schemeClr val="accent2"/>
                </a:solidFill>
                <a:latin typeface="华文新魏" panose="02010800040101010101" pitchFamily="2" charset="-122"/>
              </a:endParaRPr>
            </a:p>
          </p:txBody>
        </p:sp>
        <p:sp>
          <p:nvSpPr>
            <p:cNvPr id="194573" name="Text Box 13">
              <a:extLst>
                <a:ext uri="{FF2B5EF4-FFF2-40B4-BE49-F238E27FC236}">
                  <a16:creationId xmlns:a16="http://schemas.microsoft.com/office/drawing/2014/main" id="{891AE070-C193-4B0B-82AC-3D23CC9626A2}"/>
                </a:ext>
              </a:extLst>
            </p:cNvPr>
            <p:cNvSpPr txBox="1">
              <a:spLocks noChangeArrowheads="1"/>
            </p:cNvSpPr>
            <p:nvPr/>
          </p:nvSpPr>
          <p:spPr bwMode="auto">
            <a:xfrm>
              <a:off x="1587" y="1939"/>
              <a:ext cx="340" cy="22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1a</a:t>
              </a:r>
            </a:p>
          </p:txBody>
        </p:sp>
        <p:grpSp>
          <p:nvGrpSpPr>
            <p:cNvPr id="194574" name="Group 14">
              <a:extLst>
                <a:ext uri="{FF2B5EF4-FFF2-40B4-BE49-F238E27FC236}">
                  <a16:creationId xmlns:a16="http://schemas.microsoft.com/office/drawing/2014/main" id="{BFAB2A76-7257-44C6-A08E-5E200EEDF91A}"/>
                </a:ext>
              </a:extLst>
            </p:cNvPr>
            <p:cNvGrpSpPr>
              <a:grpSpLocks/>
            </p:cNvGrpSpPr>
            <p:nvPr/>
          </p:nvGrpSpPr>
          <p:grpSpPr bwMode="auto">
            <a:xfrm>
              <a:off x="1310" y="2694"/>
              <a:ext cx="1523" cy="661"/>
              <a:chOff x="3193" y="11268"/>
              <a:chExt cx="1980" cy="1092"/>
            </a:xfrm>
          </p:grpSpPr>
          <p:sp>
            <p:nvSpPr>
              <p:cNvPr id="194575" name="Oval 15">
                <a:extLst>
                  <a:ext uri="{FF2B5EF4-FFF2-40B4-BE49-F238E27FC236}">
                    <a16:creationId xmlns:a16="http://schemas.microsoft.com/office/drawing/2014/main" id="{9EEF845B-D65C-4745-999A-22A155A73CD1}"/>
                  </a:ext>
                </a:extLst>
              </p:cNvPr>
              <p:cNvSpPr>
                <a:spLocks noChangeArrowheads="1"/>
              </p:cNvSpPr>
              <p:nvPr/>
            </p:nvSpPr>
            <p:spPr bwMode="auto">
              <a:xfrm>
                <a:off x="3193" y="11268"/>
                <a:ext cx="1980" cy="1092"/>
              </a:xfrm>
              <a:prstGeom prst="ellipse">
                <a:avLst/>
              </a:prstGeom>
              <a:solidFill>
                <a:srgbClr val="FF3399"/>
              </a:solidFill>
              <a:ln w="19050">
                <a:solidFill>
                  <a:srgbClr val="000000"/>
                </a:solidFill>
                <a:round/>
                <a:headEnd/>
                <a:tailEnd/>
              </a:ln>
            </p:spPr>
            <p:txBody>
              <a:bodyPr/>
              <a:lstStyle/>
              <a:p>
                <a:endParaRPr lang="en-US"/>
              </a:p>
            </p:txBody>
          </p:sp>
          <p:sp>
            <p:nvSpPr>
              <p:cNvPr id="194576" name="Text Box 16">
                <a:extLst>
                  <a:ext uri="{FF2B5EF4-FFF2-40B4-BE49-F238E27FC236}">
                    <a16:creationId xmlns:a16="http://schemas.microsoft.com/office/drawing/2014/main" id="{F1A69966-5E06-4CAF-A539-C9C7E3DC27D4}"/>
                  </a:ext>
                </a:extLst>
              </p:cNvPr>
              <p:cNvSpPr txBox="1">
                <a:spLocks noChangeArrowheads="1"/>
              </p:cNvSpPr>
              <p:nvPr/>
            </p:nvSpPr>
            <p:spPr bwMode="auto">
              <a:xfrm>
                <a:off x="3553" y="11580"/>
                <a:ext cx="1440" cy="468"/>
              </a:xfrm>
              <a:prstGeom prst="rect">
                <a:avLst/>
              </a:prstGeom>
              <a:solidFill>
                <a:srgbClr val="FF3399"/>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pPr algn="just"/>
                <a:r>
                  <a:rPr lang="en-US" altLang="zh-CN" sz="2000">
                    <a:solidFill>
                      <a:schemeClr val="accent2"/>
                    </a:solidFill>
                    <a:latin typeface="华文新魏" panose="02010800040101010101" pitchFamily="2" charset="-122"/>
                  </a:rPr>
                  <a:t> </a:t>
                </a:r>
                <a:r>
                  <a:rPr lang="zh-CN" altLang="en-US" sz="2000">
                    <a:solidFill>
                      <a:schemeClr val="accent2"/>
                    </a:solidFill>
                    <a:latin typeface="华文新魏" panose="02010800040101010101" pitchFamily="2" charset="-122"/>
                  </a:rPr>
                  <a:t>客户机</a:t>
                </a:r>
                <a:r>
                  <a:rPr lang="en-US" altLang="zh-CN" sz="2000">
                    <a:solidFill>
                      <a:schemeClr val="accent2"/>
                    </a:solidFill>
                    <a:latin typeface="华文新魏" panose="02010800040101010101" pitchFamily="2" charset="-122"/>
                  </a:rPr>
                  <a:t>A</a:t>
                </a:r>
              </a:p>
            </p:txBody>
          </p:sp>
        </p:grpSp>
        <p:sp>
          <p:nvSpPr>
            <p:cNvPr id="194577" name="Text Box 17">
              <a:extLst>
                <a:ext uri="{FF2B5EF4-FFF2-40B4-BE49-F238E27FC236}">
                  <a16:creationId xmlns:a16="http://schemas.microsoft.com/office/drawing/2014/main" id="{FDEBF0BA-36A3-4E07-AEA0-BD985ED5C203}"/>
                </a:ext>
              </a:extLst>
            </p:cNvPr>
            <p:cNvSpPr txBox="1">
              <a:spLocks noChangeArrowheads="1"/>
            </p:cNvSpPr>
            <p:nvPr/>
          </p:nvSpPr>
          <p:spPr bwMode="auto">
            <a:xfrm>
              <a:off x="1864" y="1090"/>
              <a:ext cx="1108" cy="472"/>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000">
                  <a:solidFill>
                    <a:schemeClr val="accent2"/>
                  </a:solidFill>
                  <a:latin typeface="华文新魏" panose="02010800040101010101" pitchFamily="2" charset="-122"/>
                </a:rPr>
                <a:t>认证服务器</a:t>
              </a:r>
            </a:p>
            <a:p>
              <a:pPr algn="just"/>
              <a:r>
                <a:rPr lang="en-US" altLang="zh-CN" sz="2000">
                  <a:solidFill>
                    <a:schemeClr val="accent2"/>
                  </a:solidFill>
                  <a:latin typeface="华文新魏" panose="02010800040101010101" pitchFamily="2" charset="-122"/>
                </a:rPr>
                <a:t>(AS)</a:t>
              </a:r>
            </a:p>
          </p:txBody>
        </p:sp>
        <p:grpSp>
          <p:nvGrpSpPr>
            <p:cNvPr id="194578" name="Group 18">
              <a:extLst>
                <a:ext uri="{FF2B5EF4-FFF2-40B4-BE49-F238E27FC236}">
                  <a16:creationId xmlns:a16="http://schemas.microsoft.com/office/drawing/2014/main" id="{D7366807-8ED1-4DEC-A890-A41897B094B5}"/>
                </a:ext>
              </a:extLst>
            </p:cNvPr>
            <p:cNvGrpSpPr>
              <a:grpSpLocks/>
            </p:cNvGrpSpPr>
            <p:nvPr/>
          </p:nvGrpSpPr>
          <p:grpSpPr bwMode="auto">
            <a:xfrm>
              <a:off x="3526" y="2789"/>
              <a:ext cx="1523" cy="660"/>
              <a:chOff x="5893" y="11268"/>
              <a:chExt cx="1980" cy="1092"/>
            </a:xfrm>
          </p:grpSpPr>
          <p:sp>
            <p:nvSpPr>
              <p:cNvPr id="194579" name="Oval 19">
                <a:extLst>
                  <a:ext uri="{FF2B5EF4-FFF2-40B4-BE49-F238E27FC236}">
                    <a16:creationId xmlns:a16="http://schemas.microsoft.com/office/drawing/2014/main" id="{B45612B2-7172-4F00-BB49-EC0F6B034DF4}"/>
                  </a:ext>
                </a:extLst>
              </p:cNvPr>
              <p:cNvSpPr>
                <a:spLocks noChangeArrowheads="1"/>
              </p:cNvSpPr>
              <p:nvPr/>
            </p:nvSpPr>
            <p:spPr bwMode="auto">
              <a:xfrm>
                <a:off x="5893" y="11268"/>
                <a:ext cx="1980" cy="1092"/>
              </a:xfrm>
              <a:prstGeom prst="ellipse">
                <a:avLst/>
              </a:prstGeom>
              <a:solidFill>
                <a:srgbClr val="FF3399"/>
              </a:solidFill>
              <a:ln w="19050">
                <a:solidFill>
                  <a:srgbClr val="000000"/>
                </a:solidFill>
                <a:round/>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a:lstStyle/>
              <a:p>
                <a:endParaRPr lang="en-US"/>
              </a:p>
            </p:txBody>
          </p:sp>
          <p:sp>
            <p:nvSpPr>
              <p:cNvPr id="194580" name="Text Box 20">
                <a:extLst>
                  <a:ext uri="{FF2B5EF4-FFF2-40B4-BE49-F238E27FC236}">
                    <a16:creationId xmlns:a16="http://schemas.microsoft.com/office/drawing/2014/main" id="{71C62908-21E0-43D9-A82D-225A4A94B512}"/>
                  </a:ext>
                </a:extLst>
              </p:cNvPr>
              <p:cNvSpPr txBox="1">
                <a:spLocks noChangeArrowheads="1"/>
              </p:cNvSpPr>
              <p:nvPr/>
            </p:nvSpPr>
            <p:spPr bwMode="auto">
              <a:xfrm>
                <a:off x="6073" y="11580"/>
                <a:ext cx="1620" cy="468"/>
              </a:xfrm>
              <a:prstGeom prst="rect">
                <a:avLst/>
              </a:prstGeom>
              <a:solidFill>
                <a:srgbClr val="FF3399"/>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000">
                    <a:solidFill>
                      <a:schemeClr val="accent2"/>
                    </a:solidFill>
                    <a:latin typeface="华文新魏" panose="02010800040101010101" pitchFamily="2" charset="-122"/>
                  </a:rPr>
                  <a:t>应用服务器</a:t>
                </a:r>
                <a:r>
                  <a:rPr lang="en-US" altLang="zh-CN" sz="2000">
                    <a:solidFill>
                      <a:schemeClr val="accent2"/>
                    </a:solidFill>
                    <a:latin typeface="华文新魏" panose="02010800040101010101" pitchFamily="2" charset="-122"/>
                  </a:rPr>
                  <a:t>B</a:t>
                </a:r>
              </a:p>
            </p:txBody>
          </p:sp>
        </p:grpSp>
        <p:sp>
          <p:nvSpPr>
            <p:cNvPr id="194581" name="Text Box 21">
              <a:extLst>
                <a:ext uri="{FF2B5EF4-FFF2-40B4-BE49-F238E27FC236}">
                  <a16:creationId xmlns:a16="http://schemas.microsoft.com/office/drawing/2014/main" id="{05B949A7-ECBD-49DA-AB44-5772B3DEF1E8}"/>
                </a:ext>
              </a:extLst>
            </p:cNvPr>
            <p:cNvSpPr txBox="1">
              <a:spLocks noChangeArrowheads="1"/>
            </p:cNvSpPr>
            <p:nvPr/>
          </p:nvSpPr>
          <p:spPr bwMode="auto">
            <a:xfrm>
              <a:off x="3249" y="1090"/>
              <a:ext cx="1108" cy="472"/>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000">
                  <a:solidFill>
                    <a:schemeClr val="accent2"/>
                  </a:solidFill>
                  <a:latin typeface="华文新魏" panose="02010800040101010101" pitchFamily="2" charset="-122"/>
                </a:rPr>
                <a:t>票证颁发服务器</a:t>
              </a:r>
              <a:r>
                <a:rPr lang="en-US" altLang="zh-CN" sz="2000">
                  <a:solidFill>
                    <a:schemeClr val="accent2"/>
                  </a:solidFill>
                  <a:latin typeface="华文新魏" panose="02010800040101010101" pitchFamily="2" charset="-122"/>
                </a:rPr>
                <a:t>(TGS)</a:t>
              </a:r>
            </a:p>
            <a:p>
              <a:pPr algn="just"/>
              <a:endParaRPr lang="en-US" altLang="zh-CN" sz="2000">
                <a:solidFill>
                  <a:schemeClr val="accent2"/>
                </a:solidFill>
                <a:latin typeface="华文新魏" panose="02010800040101010101" pitchFamily="2" charset="-122"/>
              </a:endParaRPr>
            </a:p>
          </p:txBody>
        </p:sp>
        <p:sp>
          <p:nvSpPr>
            <p:cNvPr id="194582" name="Line 22">
              <a:extLst>
                <a:ext uri="{FF2B5EF4-FFF2-40B4-BE49-F238E27FC236}">
                  <a16:creationId xmlns:a16="http://schemas.microsoft.com/office/drawing/2014/main" id="{5868A371-F80B-4899-B82C-6C9BA977BF9F}"/>
                </a:ext>
              </a:extLst>
            </p:cNvPr>
            <p:cNvSpPr>
              <a:spLocks noChangeShapeType="1"/>
            </p:cNvSpPr>
            <p:nvPr/>
          </p:nvSpPr>
          <p:spPr bwMode="auto">
            <a:xfrm flipV="1">
              <a:off x="2002" y="1562"/>
              <a:ext cx="0" cy="11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3" name="Line 23">
              <a:extLst>
                <a:ext uri="{FF2B5EF4-FFF2-40B4-BE49-F238E27FC236}">
                  <a16:creationId xmlns:a16="http://schemas.microsoft.com/office/drawing/2014/main" id="{C0F4882B-CE60-498C-9DD5-A74B5D9327D6}"/>
                </a:ext>
              </a:extLst>
            </p:cNvPr>
            <p:cNvSpPr>
              <a:spLocks noChangeShapeType="1"/>
            </p:cNvSpPr>
            <p:nvPr/>
          </p:nvSpPr>
          <p:spPr bwMode="auto">
            <a:xfrm>
              <a:off x="2418" y="1562"/>
              <a:ext cx="0" cy="11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4" name="Line 24">
              <a:extLst>
                <a:ext uri="{FF2B5EF4-FFF2-40B4-BE49-F238E27FC236}">
                  <a16:creationId xmlns:a16="http://schemas.microsoft.com/office/drawing/2014/main" id="{2E51972D-77B1-45A0-B319-1653F412C364}"/>
                </a:ext>
              </a:extLst>
            </p:cNvPr>
            <p:cNvSpPr>
              <a:spLocks noChangeShapeType="1"/>
            </p:cNvSpPr>
            <p:nvPr/>
          </p:nvSpPr>
          <p:spPr bwMode="auto">
            <a:xfrm>
              <a:off x="2833" y="2883"/>
              <a:ext cx="9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5" name="Line 25">
              <a:extLst>
                <a:ext uri="{FF2B5EF4-FFF2-40B4-BE49-F238E27FC236}">
                  <a16:creationId xmlns:a16="http://schemas.microsoft.com/office/drawing/2014/main" id="{4B9196CC-657D-4AA0-815C-8981F6F2BFD2}"/>
                </a:ext>
              </a:extLst>
            </p:cNvPr>
            <p:cNvSpPr>
              <a:spLocks noChangeShapeType="1"/>
            </p:cNvSpPr>
            <p:nvPr/>
          </p:nvSpPr>
          <p:spPr bwMode="auto">
            <a:xfrm flipH="1">
              <a:off x="2695" y="3166"/>
              <a:ext cx="83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6" name="Line 26">
              <a:extLst>
                <a:ext uri="{FF2B5EF4-FFF2-40B4-BE49-F238E27FC236}">
                  <a16:creationId xmlns:a16="http://schemas.microsoft.com/office/drawing/2014/main" id="{CA47DC0F-21A7-4D68-94A9-5CE07BAD73A7}"/>
                </a:ext>
              </a:extLst>
            </p:cNvPr>
            <p:cNvSpPr>
              <a:spLocks noChangeShapeType="1"/>
            </p:cNvSpPr>
            <p:nvPr/>
          </p:nvSpPr>
          <p:spPr bwMode="auto">
            <a:xfrm flipV="1">
              <a:off x="2418" y="1562"/>
              <a:ext cx="1246" cy="11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7" name="Line 27">
              <a:extLst>
                <a:ext uri="{FF2B5EF4-FFF2-40B4-BE49-F238E27FC236}">
                  <a16:creationId xmlns:a16="http://schemas.microsoft.com/office/drawing/2014/main" id="{B6BCD0D1-8CA8-4C15-B3B7-7B8B00DE699F}"/>
                </a:ext>
              </a:extLst>
            </p:cNvPr>
            <p:cNvSpPr>
              <a:spLocks noChangeShapeType="1"/>
            </p:cNvSpPr>
            <p:nvPr/>
          </p:nvSpPr>
          <p:spPr bwMode="auto">
            <a:xfrm flipH="1">
              <a:off x="2695" y="1562"/>
              <a:ext cx="1385" cy="13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88" name="AutoShape 28">
              <a:extLst>
                <a:ext uri="{FF2B5EF4-FFF2-40B4-BE49-F238E27FC236}">
                  <a16:creationId xmlns:a16="http://schemas.microsoft.com/office/drawing/2014/main" id="{68E32475-213C-4730-813B-1AAA688D9DCD}"/>
                </a:ext>
              </a:extLst>
            </p:cNvPr>
            <p:cNvSpPr>
              <a:spLocks noChangeArrowheads="1"/>
            </p:cNvSpPr>
            <p:nvPr/>
          </p:nvSpPr>
          <p:spPr bwMode="auto">
            <a:xfrm>
              <a:off x="894" y="1090"/>
              <a:ext cx="554" cy="472"/>
            </a:xfrm>
            <a:prstGeom prst="can">
              <a:avLst>
                <a:gd name="adj" fmla="val 25000"/>
              </a:avLst>
            </a:prstGeom>
            <a:solidFill>
              <a:schemeClr val="accent1"/>
            </a:solidFill>
            <a:ln w="9525">
              <a:solidFill>
                <a:srgbClr val="000000"/>
              </a:solidFill>
              <a:round/>
              <a:headEnd/>
              <a:tailEnd/>
            </a:ln>
            <a:effectLst>
              <a:outerShdw dist="107763" dir="18900000" algn="ctr" rotWithShape="0">
                <a:srgbClr val="808080"/>
              </a:outerShdw>
            </a:effectLst>
          </p:spPr>
          <p:txBody>
            <a:bodyPr/>
            <a:lstStyle/>
            <a:p>
              <a:endParaRPr lang="en-US"/>
            </a:p>
          </p:txBody>
        </p:sp>
        <p:sp>
          <p:nvSpPr>
            <p:cNvPr id="194589" name="Line 29">
              <a:extLst>
                <a:ext uri="{FF2B5EF4-FFF2-40B4-BE49-F238E27FC236}">
                  <a16:creationId xmlns:a16="http://schemas.microsoft.com/office/drawing/2014/main" id="{617BE5AB-9770-4CD5-A285-6AB0D5629CCE}"/>
                </a:ext>
              </a:extLst>
            </p:cNvPr>
            <p:cNvSpPr>
              <a:spLocks noChangeShapeType="1"/>
            </p:cNvSpPr>
            <p:nvPr/>
          </p:nvSpPr>
          <p:spPr bwMode="auto">
            <a:xfrm>
              <a:off x="1448" y="1373"/>
              <a:ext cx="41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590" name="AutoShape 30">
              <a:extLst>
                <a:ext uri="{FF2B5EF4-FFF2-40B4-BE49-F238E27FC236}">
                  <a16:creationId xmlns:a16="http://schemas.microsoft.com/office/drawing/2014/main" id="{8717A89F-A82A-4215-8CFB-7694BA26796B}"/>
                </a:ext>
              </a:extLst>
            </p:cNvPr>
            <p:cNvSpPr>
              <a:spLocks noChangeArrowheads="1"/>
            </p:cNvSpPr>
            <p:nvPr/>
          </p:nvSpPr>
          <p:spPr bwMode="auto">
            <a:xfrm>
              <a:off x="756" y="1845"/>
              <a:ext cx="692" cy="283"/>
            </a:xfrm>
            <a:prstGeom prst="wedgeRoundRectCallout">
              <a:avLst>
                <a:gd name="adj1" fmla="val 126222"/>
                <a:gd name="adj2" fmla="val -53634"/>
                <a:gd name="adj3" fmla="val 16667"/>
              </a:avLst>
            </a:prstGeom>
            <a:solidFill>
              <a:schemeClr val="accent1"/>
            </a:solidFill>
            <a:ln w="9525">
              <a:solidFill>
                <a:srgbClr val="000000"/>
              </a:solidFill>
              <a:miter lim="800000"/>
              <a:headEnd/>
              <a:tailEnd/>
            </a:ln>
          </p:spPr>
          <p:txBody>
            <a:bodyPr/>
            <a:lstStyle/>
            <a:p>
              <a:pPr algn="just"/>
              <a:r>
                <a:rPr lang="zh-CN" altLang="en-US" sz="2000">
                  <a:solidFill>
                    <a:schemeClr val="accent2"/>
                  </a:solidFill>
                  <a:latin typeface="华文新魏" panose="02010800040101010101" pitchFamily="2" charset="-122"/>
                </a:rPr>
                <a:t>口令</a:t>
              </a:r>
            </a:p>
          </p:txBody>
        </p:sp>
        <p:sp>
          <p:nvSpPr>
            <p:cNvPr id="194591" name="AutoShape 31">
              <a:extLst>
                <a:ext uri="{FF2B5EF4-FFF2-40B4-BE49-F238E27FC236}">
                  <a16:creationId xmlns:a16="http://schemas.microsoft.com/office/drawing/2014/main" id="{C3EB67F0-E965-405A-A8D0-7CF02AB2EF1C}"/>
                </a:ext>
              </a:extLst>
            </p:cNvPr>
            <p:cNvSpPr>
              <a:spLocks noChangeArrowheads="1"/>
            </p:cNvSpPr>
            <p:nvPr/>
          </p:nvSpPr>
          <p:spPr bwMode="auto">
            <a:xfrm>
              <a:off x="340" y="2222"/>
              <a:ext cx="1385" cy="284"/>
            </a:xfrm>
            <a:prstGeom prst="wedgeRoundRectCallout">
              <a:avLst>
                <a:gd name="adj1" fmla="val 98944"/>
                <a:gd name="adj2" fmla="val -90810"/>
                <a:gd name="adj3" fmla="val 16667"/>
              </a:avLst>
            </a:prstGeom>
            <a:solidFill>
              <a:schemeClr val="accent1"/>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rPr>
                <a:t>K</a:t>
              </a:r>
              <a:r>
                <a:rPr lang="en-US" altLang="zh-CN" sz="2000" baseline="-25000">
                  <a:solidFill>
                    <a:schemeClr val="accent2"/>
                  </a:solidFill>
                  <a:latin typeface="华文新魏" panose="02010800040101010101" pitchFamily="2" charset="-122"/>
                </a:rPr>
                <a:t>AT</a:t>
              </a:r>
              <a:r>
                <a:rPr lang="en-US" altLang="zh-CN" sz="2000">
                  <a:solidFill>
                    <a:schemeClr val="accent2"/>
                  </a:solidFill>
                  <a:latin typeface="华文新魏" panose="02010800040101010101" pitchFamily="2" charset="-122"/>
                </a:rPr>
                <a:t>+tg_ticket</a:t>
              </a:r>
            </a:p>
          </p:txBody>
        </p:sp>
        <p:sp>
          <p:nvSpPr>
            <p:cNvPr id="194592" name="AutoShape 32">
              <a:extLst>
                <a:ext uri="{FF2B5EF4-FFF2-40B4-BE49-F238E27FC236}">
                  <a16:creationId xmlns:a16="http://schemas.microsoft.com/office/drawing/2014/main" id="{142A26C3-90C6-412A-91EF-23C3B1F33E02}"/>
                </a:ext>
              </a:extLst>
            </p:cNvPr>
            <p:cNvSpPr>
              <a:spLocks noChangeArrowheads="1"/>
            </p:cNvSpPr>
            <p:nvPr/>
          </p:nvSpPr>
          <p:spPr bwMode="auto">
            <a:xfrm>
              <a:off x="3664" y="1939"/>
              <a:ext cx="1801" cy="283"/>
            </a:xfrm>
            <a:prstGeom prst="wedgeRoundRectCallout">
              <a:avLst>
                <a:gd name="adj1" fmla="val -64917"/>
                <a:gd name="adj2" fmla="val -94019"/>
                <a:gd name="adj3" fmla="val 16667"/>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pPr algn="just"/>
              <a:r>
                <a:rPr lang="en-US" altLang="zh-CN" sz="2000">
                  <a:solidFill>
                    <a:schemeClr val="accent2"/>
                  </a:solidFill>
                  <a:latin typeface="华文新魏" panose="02010800040101010101" pitchFamily="2" charset="-122"/>
                </a:rPr>
                <a:t>AUT</a:t>
              </a:r>
              <a:r>
                <a:rPr lang="en-US" altLang="zh-CN" sz="2000" baseline="-25000">
                  <a:solidFill>
                    <a:schemeClr val="accent2"/>
                  </a:solidFill>
                  <a:latin typeface="华文新魏" panose="02010800040101010101" pitchFamily="2" charset="-122"/>
                </a:rPr>
                <a:t>TGS</a:t>
              </a:r>
              <a:r>
                <a:rPr lang="en-US" altLang="zh-CN" sz="2000">
                  <a:solidFill>
                    <a:schemeClr val="accent2"/>
                  </a:solidFill>
                  <a:latin typeface="华文新魏" panose="02010800040101010101" pitchFamily="2" charset="-122"/>
                </a:rPr>
                <a:t>+tg_ticket</a:t>
              </a:r>
            </a:p>
          </p:txBody>
        </p:sp>
        <p:sp>
          <p:nvSpPr>
            <p:cNvPr id="194593" name="AutoShape 33">
              <a:extLst>
                <a:ext uri="{FF2B5EF4-FFF2-40B4-BE49-F238E27FC236}">
                  <a16:creationId xmlns:a16="http://schemas.microsoft.com/office/drawing/2014/main" id="{B675592D-6A43-4716-9EEA-4EFA78C90685}"/>
                </a:ext>
              </a:extLst>
            </p:cNvPr>
            <p:cNvSpPr>
              <a:spLocks noChangeArrowheads="1"/>
            </p:cNvSpPr>
            <p:nvPr/>
          </p:nvSpPr>
          <p:spPr bwMode="auto">
            <a:xfrm>
              <a:off x="3526" y="2411"/>
              <a:ext cx="1523" cy="283"/>
            </a:xfrm>
            <a:prstGeom prst="wedgeRoundRectCallout">
              <a:avLst>
                <a:gd name="adj1" fmla="val -71412"/>
                <a:gd name="adj2" fmla="val -58759"/>
                <a:gd name="adj3" fmla="val 16667"/>
              </a:avLst>
            </a:prstGeom>
            <a:solidFill>
              <a:schemeClr val="accent1"/>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rPr>
                <a:t>K</a:t>
              </a:r>
              <a:r>
                <a:rPr lang="en-US" altLang="zh-CN" sz="2000" baseline="-25000">
                  <a:solidFill>
                    <a:schemeClr val="accent2"/>
                  </a:solidFill>
                  <a:latin typeface="华文新魏" panose="02010800040101010101" pitchFamily="2" charset="-122"/>
                </a:rPr>
                <a:t>AB</a:t>
              </a:r>
              <a:r>
                <a:rPr lang="en-US" altLang="zh-CN" sz="2000">
                  <a:solidFill>
                    <a:schemeClr val="accent2"/>
                  </a:solidFill>
                  <a:latin typeface="华文新魏" panose="02010800040101010101" pitchFamily="2" charset="-122"/>
                </a:rPr>
                <a:t>+sg_ticket</a:t>
              </a:r>
            </a:p>
          </p:txBody>
        </p:sp>
        <p:sp>
          <p:nvSpPr>
            <p:cNvPr id="194594" name="AutoShape 34">
              <a:extLst>
                <a:ext uri="{FF2B5EF4-FFF2-40B4-BE49-F238E27FC236}">
                  <a16:creationId xmlns:a16="http://schemas.microsoft.com/office/drawing/2014/main" id="{B02990A3-2101-4DA1-B341-3A71A38D5B00}"/>
                </a:ext>
              </a:extLst>
            </p:cNvPr>
            <p:cNvSpPr>
              <a:spLocks noChangeArrowheads="1"/>
            </p:cNvSpPr>
            <p:nvPr/>
          </p:nvSpPr>
          <p:spPr bwMode="auto">
            <a:xfrm>
              <a:off x="1587" y="3544"/>
              <a:ext cx="1662" cy="283"/>
            </a:xfrm>
            <a:prstGeom prst="wedgeRoundRectCallout">
              <a:avLst>
                <a:gd name="adj1" fmla="val 42870"/>
                <a:gd name="adj2" fmla="val -281194"/>
                <a:gd name="adj3" fmla="val 16667"/>
              </a:avLst>
            </a:prstGeom>
            <a:solidFill>
              <a:schemeClr val="accent1"/>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rPr>
                <a:t>AUT</a:t>
              </a:r>
              <a:r>
                <a:rPr lang="en-US" altLang="zh-CN" sz="2000" baseline="-25000">
                  <a:solidFill>
                    <a:schemeClr val="accent2"/>
                  </a:solidFill>
                  <a:latin typeface="华文新魏" panose="02010800040101010101" pitchFamily="2" charset="-122"/>
                </a:rPr>
                <a:t>B</a:t>
              </a:r>
              <a:r>
                <a:rPr lang="en-US" altLang="zh-CN" sz="2000">
                  <a:solidFill>
                    <a:schemeClr val="accent2"/>
                  </a:solidFill>
                  <a:latin typeface="华文新魏" panose="02010800040101010101" pitchFamily="2" charset="-122"/>
                </a:rPr>
                <a:t>+sg_ticket</a:t>
              </a:r>
            </a:p>
          </p:txBody>
        </p:sp>
        <p:sp>
          <p:nvSpPr>
            <p:cNvPr id="194595" name="AutoShape 35">
              <a:extLst>
                <a:ext uri="{FF2B5EF4-FFF2-40B4-BE49-F238E27FC236}">
                  <a16:creationId xmlns:a16="http://schemas.microsoft.com/office/drawing/2014/main" id="{7A67D70E-E52D-4A6C-8C52-E4F8C8235FAC}"/>
                </a:ext>
              </a:extLst>
            </p:cNvPr>
            <p:cNvSpPr>
              <a:spLocks noChangeArrowheads="1"/>
            </p:cNvSpPr>
            <p:nvPr/>
          </p:nvSpPr>
          <p:spPr bwMode="auto">
            <a:xfrm>
              <a:off x="3387" y="3544"/>
              <a:ext cx="1108" cy="283"/>
            </a:xfrm>
            <a:prstGeom prst="wedgeRoundRectCallout">
              <a:avLst>
                <a:gd name="adj1" fmla="val -57569"/>
                <a:gd name="adj2" fmla="val -177352"/>
                <a:gd name="adj3" fmla="val 16667"/>
              </a:avLst>
            </a:prstGeom>
            <a:solidFill>
              <a:schemeClr val="accent1"/>
            </a:solidFill>
            <a:ln w="9525">
              <a:solidFill>
                <a:srgbClr val="000000"/>
              </a:solidFill>
              <a:miter lim="800000"/>
              <a:headEnd/>
              <a:tailEnd/>
            </a:ln>
          </p:spPr>
          <p:txBody>
            <a:bodyPr/>
            <a:lstStyle/>
            <a:p>
              <a:pPr algn="just"/>
              <a:r>
                <a:rPr lang="en-US" altLang="zh-CN" sz="2000">
                  <a:solidFill>
                    <a:schemeClr val="accent2"/>
                  </a:solidFill>
                  <a:latin typeface="华文新魏" panose="02010800040101010101" pitchFamily="2" charset="-122"/>
                </a:rPr>
                <a:t>K</a:t>
              </a:r>
              <a:r>
                <a:rPr lang="en-US" altLang="zh-CN" sz="2000" baseline="-25000">
                  <a:solidFill>
                    <a:schemeClr val="accent2"/>
                  </a:solidFill>
                  <a:latin typeface="华文新魏" panose="02010800040101010101" pitchFamily="2" charset="-122"/>
                </a:rPr>
                <a:t>AB</a:t>
              </a:r>
              <a:r>
                <a:rPr lang="en-US" altLang="zh-CN" sz="2000">
                  <a:solidFill>
                    <a:schemeClr val="accent2"/>
                  </a:solidFill>
                  <a:latin typeface="华文新魏" panose="02010800040101010101" pitchFamily="2" charset="-122"/>
                </a:rPr>
                <a:t>+</a:t>
              </a:r>
              <a:r>
                <a:rPr lang="zh-CN" altLang="en-US" sz="2000">
                  <a:solidFill>
                    <a:schemeClr val="accent2"/>
                  </a:solidFill>
                  <a:latin typeface="华文新魏" panose="02010800040101010101" pitchFamily="2" charset="-122"/>
                </a:rPr>
                <a:t>结果</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7F93516A-5868-492D-8BD6-881EC3ED11F3}"/>
              </a:ext>
            </a:extLst>
          </p:cNvPr>
          <p:cNvSpPr>
            <a:spLocks noGrp="1" noChangeArrowheads="1"/>
          </p:cNvSpPr>
          <p:nvPr>
            <p:ph type="title"/>
          </p:nvPr>
        </p:nvSpPr>
        <p:spPr>
          <a:xfrm>
            <a:off x="685800" y="260350"/>
            <a:ext cx="7772400" cy="1143000"/>
          </a:xfrm>
        </p:spPr>
        <p:txBody>
          <a:bodyPr/>
          <a:lstStyle/>
          <a:p>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数字签名</a:t>
            </a:r>
          </a:p>
        </p:txBody>
      </p:sp>
      <p:sp>
        <p:nvSpPr>
          <p:cNvPr id="218115" name="Rectangle 3">
            <a:extLst>
              <a:ext uri="{FF2B5EF4-FFF2-40B4-BE49-F238E27FC236}">
                <a16:creationId xmlns:a16="http://schemas.microsoft.com/office/drawing/2014/main" id="{DD808575-C131-423A-B392-CF08E4F92C18}"/>
              </a:ext>
            </a:extLst>
          </p:cNvPr>
          <p:cNvSpPr>
            <a:spLocks noGrp="1" noChangeArrowheads="1"/>
          </p:cNvSpPr>
          <p:nvPr>
            <p:ph type="body" idx="1"/>
          </p:nvPr>
        </p:nvSpPr>
        <p:spPr>
          <a:xfrm>
            <a:off x="685800" y="1196975"/>
            <a:ext cx="7772400" cy="5329238"/>
          </a:xfrm>
        </p:spPr>
        <p:txBody>
          <a:bodyPr/>
          <a:lstStyle/>
          <a:p>
            <a:pPr>
              <a:buFontTx/>
              <a:buNone/>
            </a:pPr>
            <a:r>
              <a:rPr lang="en-US" altLang="zh-CN">
                <a:latin typeface="华文新魏" panose="02010800040101010101" pitchFamily="2" charset="-122"/>
                <a:ea typeface="华文新魏" panose="02010800040101010101" pitchFamily="2" charset="-122"/>
              </a:rPr>
              <a:t>      1)</a:t>
            </a:r>
            <a:r>
              <a:rPr lang="zh-CN" altLang="en-US">
                <a:latin typeface="华文新魏" panose="02010800040101010101" pitchFamily="2" charset="-122"/>
                <a:ea typeface="华文新魏" panose="02010800040101010101" pitchFamily="2" charset="-122"/>
              </a:rPr>
              <a:t>简单数字签名  </a:t>
            </a:r>
          </a:p>
          <a:p>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发送者</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使用私有解密密钥对明文进行加密，形成的密文传送给接收者</a:t>
            </a:r>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a:t>
            </a:r>
          </a:p>
          <a:p>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2)B</a:t>
            </a:r>
            <a:r>
              <a:rPr lang="zh-CN" altLang="en-US">
                <a:latin typeface="华文新魏" panose="02010800040101010101" pitchFamily="2" charset="-122"/>
                <a:ea typeface="华文新魏" panose="02010800040101010101" pitchFamily="2" charset="-122"/>
              </a:rPr>
              <a:t>利用</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的公开加密密钥对所得密文进行解密，便得到明文，除</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之外，谁也不具有解密密钥，因此，也只有</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才能送出用他的解密密钥加密过的密文；</a:t>
            </a:r>
          </a:p>
          <a:p>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如果</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要抵赖，只需出示他的解密密钥加密过的密文，使其无法抵赖。</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1A9E2C8A-B17F-4B82-96BE-732FA813E78A}"/>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2)</a:t>
            </a:r>
            <a:r>
              <a:rPr lang="zh-CN" altLang="en-US" sz="4800">
                <a:latin typeface="华文新魏" panose="02010800040101010101" pitchFamily="2" charset="-122"/>
                <a:ea typeface="华文新魏" panose="02010800040101010101" pitchFamily="2" charset="-122"/>
              </a:rPr>
              <a:t>保密数字签名</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19139" name="Rectangle 3">
            <a:extLst>
              <a:ext uri="{FF2B5EF4-FFF2-40B4-BE49-F238E27FC236}">
                <a16:creationId xmlns:a16="http://schemas.microsoft.com/office/drawing/2014/main" id="{FD6A5C20-BCF1-4204-BB67-E226510E7FE8}"/>
              </a:ext>
            </a:extLst>
          </p:cNvPr>
          <p:cNvSpPr>
            <a:spLocks noGrp="1" noChangeArrowheads="1"/>
          </p:cNvSpPr>
          <p:nvPr>
            <p:ph type="body" idx="1"/>
          </p:nvPr>
        </p:nvSpPr>
        <p:spPr>
          <a:xfrm>
            <a:off x="685800" y="1196975"/>
            <a:ext cx="7772400" cy="5111750"/>
          </a:xfrm>
        </p:spPr>
        <p:txBody>
          <a:bodyPr/>
          <a:lstStyle/>
          <a:p>
            <a:pPr>
              <a:buFontTx/>
              <a:buNone/>
            </a:pPr>
            <a:r>
              <a:rPr lang="en-US" altLang="zh-CN"/>
              <a:t>    </a:t>
            </a:r>
            <a:r>
              <a:rPr lang="zh-CN" altLang="en-US">
                <a:latin typeface="华文新魏" panose="02010800040101010101" pitchFamily="2" charset="-122"/>
                <a:ea typeface="华文新魏" panose="02010800040101010101" pitchFamily="2" charset="-122"/>
              </a:rPr>
              <a:t>按下面步骤进行：</a:t>
            </a:r>
          </a:p>
          <a:p>
            <a:r>
              <a:rPr lang="zh-CN" altLang="en-US">
                <a:latin typeface="华文新魏" panose="02010800040101010101" pitchFamily="2" charset="-122"/>
                <a:ea typeface="华文新魏" panose="02010800040101010101" pitchFamily="2" charset="-122"/>
              </a:rPr>
              <a:t>发送者</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使用私有解密密钥对明文进行加密，得到密文</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p>
          <a:p>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再用</a:t>
            </a:r>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的公开加密密钥对密文</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进行加密，得到密文</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再传送给</a:t>
            </a:r>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a:t>
            </a:r>
          </a:p>
          <a:p>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收到后，先用自己的私有密钥对密文</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进行解密，得到密文</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p>
          <a:p>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再利用</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的公开加密密钥对所得密文</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进行解密，于是得到明文。</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C6718E27-A923-459C-A0C3-A69A67DAA34A}"/>
              </a:ext>
            </a:extLst>
          </p:cNvPr>
          <p:cNvSpPr>
            <a:spLocks noGrp="1" noChangeArrowheads="1"/>
          </p:cNvSpPr>
          <p:nvPr>
            <p:ph type="title"/>
          </p:nvPr>
        </p:nvSpPr>
        <p:spPr>
          <a:xfrm>
            <a:off x="685800" y="260350"/>
            <a:ext cx="7772400" cy="1143000"/>
          </a:xfrm>
        </p:spPr>
        <p:txBody>
          <a:bodyPr/>
          <a:lstStyle/>
          <a:p>
            <a:r>
              <a:rPr lang="en-US" altLang="zh-CN" sz="4800">
                <a:latin typeface="华文新魏" panose="02010800040101010101" pitchFamily="2" charset="-122"/>
                <a:ea typeface="华文新魏" panose="02010800040101010101" pitchFamily="2" charset="-122"/>
              </a:rPr>
              <a:t>5 </a:t>
            </a:r>
            <a:r>
              <a:rPr lang="zh-CN" altLang="en-US" sz="4800">
                <a:latin typeface="华文新魏" panose="02010800040101010101" pitchFamily="2" charset="-122"/>
                <a:ea typeface="华文新魏" panose="02010800040101010101" pitchFamily="2" charset="-122"/>
              </a:rPr>
              <a:t>网络加密</a:t>
            </a:r>
          </a:p>
        </p:txBody>
      </p:sp>
      <p:sp>
        <p:nvSpPr>
          <p:cNvPr id="224259" name="Rectangle 3">
            <a:extLst>
              <a:ext uri="{FF2B5EF4-FFF2-40B4-BE49-F238E27FC236}">
                <a16:creationId xmlns:a16="http://schemas.microsoft.com/office/drawing/2014/main" id="{32692AA8-0C8A-4D6A-9247-B14980F5061D}"/>
              </a:ext>
            </a:extLst>
          </p:cNvPr>
          <p:cNvSpPr>
            <a:spLocks noGrp="1" noChangeArrowheads="1"/>
          </p:cNvSpPr>
          <p:nvPr>
            <p:ph type="body" idx="1"/>
          </p:nvPr>
        </p:nvSpPr>
        <p:spPr>
          <a:xfrm>
            <a:off x="976313" y="1268413"/>
            <a:ext cx="7772400" cy="5256212"/>
          </a:xfrm>
        </p:spPr>
        <p:txBody>
          <a:bodyPr/>
          <a:lstStyle/>
          <a:p>
            <a:r>
              <a:rPr lang="zh-CN" altLang="en-US" sz="4000">
                <a:latin typeface="华文新魏" panose="02010800040101010101" pitchFamily="2" charset="-122"/>
                <a:ea typeface="华文新魏" panose="02010800040101010101" pitchFamily="2" charset="-122"/>
              </a:rPr>
              <a:t>链</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链加密： </a:t>
            </a:r>
          </a:p>
          <a:p>
            <a:r>
              <a:rPr lang="zh-CN" altLang="en-US" sz="4000">
                <a:latin typeface="华文新魏" panose="02010800040101010101" pitchFamily="2" charset="-122"/>
                <a:ea typeface="华文新魏" panose="02010800040101010101" pitchFamily="2" charset="-122"/>
              </a:rPr>
              <a:t>端</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端加密： </a:t>
            </a:r>
          </a:p>
          <a:p>
            <a:r>
              <a:rPr lang="zh-CN" altLang="en-US" sz="4000">
                <a:latin typeface="华文新魏" panose="02010800040101010101" pitchFamily="2" charset="-122"/>
                <a:ea typeface="华文新魏" panose="02010800040101010101" pitchFamily="2" charset="-122"/>
              </a:rPr>
              <a:t>组合加密：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D5A488EE-C57B-4C8B-BE01-8440534B6B94}"/>
              </a:ext>
            </a:extLst>
          </p:cNvPr>
          <p:cNvSpPr>
            <a:spLocks noGrp="1" noChangeArrowheads="1"/>
          </p:cNvSpPr>
          <p:nvPr>
            <p:ph type="title"/>
          </p:nvPr>
        </p:nvSpPr>
        <p:spPr>
          <a:xfrm>
            <a:off x="685800" y="115888"/>
            <a:ext cx="7772400" cy="1143000"/>
          </a:xfrm>
        </p:spPr>
        <p:txBody>
          <a:bodyPr/>
          <a:lstStyle/>
          <a:p>
            <a:r>
              <a:rPr lang="en-US" altLang="zh-CN" sz="4800">
                <a:latin typeface="华文新魏" panose="02010800040101010101" pitchFamily="2" charset="-122"/>
                <a:ea typeface="华文新魏" panose="02010800040101010101" pitchFamily="2" charset="-122"/>
              </a:rPr>
              <a:t>7.4.5 </a:t>
            </a:r>
            <a:r>
              <a:rPr lang="zh-CN" altLang="en-US" sz="4800">
                <a:latin typeface="华文新魏" panose="02010800040101010101" pitchFamily="2" charset="-122"/>
                <a:ea typeface="华文新魏" panose="02010800040101010101" pitchFamily="2" charset="-122"/>
              </a:rPr>
              <a:t>审计机制</a:t>
            </a:r>
            <a:endParaRPr lang="zh-CN" altLang="en-US">
              <a:latin typeface="华文新魏" panose="02010800040101010101" pitchFamily="2" charset="-122"/>
              <a:ea typeface="华文新魏" panose="02010800040101010101" pitchFamily="2" charset="-122"/>
            </a:endParaRPr>
          </a:p>
        </p:txBody>
      </p:sp>
      <p:sp>
        <p:nvSpPr>
          <p:cNvPr id="146435" name="Rectangle 3">
            <a:extLst>
              <a:ext uri="{FF2B5EF4-FFF2-40B4-BE49-F238E27FC236}">
                <a16:creationId xmlns:a16="http://schemas.microsoft.com/office/drawing/2014/main" id="{63DDBE8D-98CC-4EC2-BFB3-E343A47607C1}"/>
              </a:ext>
            </a:extLst>
          </p:cNvPr>
          <p:cNvSpPr>
            <a:spLocks noGrp="1" noChangeArrowheads="1"/>
          </p:cNvSpPr>
          <p:nvPr>
            <p:ph type="body" idx="1"/>
          </p:nvPr>
        </p:nvSpPr>
        <p:spPr>
          <a:xfrm>
            <a:off x="685800" y="1125538"/>
            <a:ext cx="7772400" cy="5472112"/>
          </a:xfrm>
        </p:spPr>
        <p:txBody>
          <a:bodyPr/>
          <a:lstStyle/>
          <a:p>
            <a:pPr>
              <a:lnSpc>
                <a:spcPct val="90000"/>
              </a:lnSpc>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审计是对系统中有关安全的活动进行完整记录、检查及审核，作为一种事后追踪手段来保证系统的安全性，是对系统安全性实施的一种技术措施 。</a:t>
            </a:r>
          </a:p>
          <a:p>
            <a:pPr>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审计事件</a:t>
            </a:r>
          </a:p>
          <a:p>
            <a:pPr>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审计记录和审计日志</a:t>
            </a:r>
          </a:p>
          <a:p>
            <a:pPr>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审计机制的实现</a:t>
            </a:r>
          </a:p>
          <a:p>
            <a:pPr>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审计缓冲区的设计</a:t>
            </a:r>
          </a:p>
          <a:p>
            <a:pPr>
              <a:lnSpc>
                <a:spcPct val="90000"/>
              </a:lnSpc>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05AC7E78-D70C-4586-A952-F8B618DD294E}"/>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1 </a:t>
            </a:r>
            <a:r>
              <a:rPr lang="zh-CN" altLang="en-US" sz="4800">
                <a:latin typeface="华文新魏" panose="02010800040101010101" pitchFamily="2" charset="-122"/>
                <a:ea typeface="华文新魏" panose="02010800040101010101" pitchFamily="2" charset="-122"/>
              </a:rPr>
              <a:t>审计事件</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87395" name="Rectangle 3">
            <a:extLst>
              <a:ext uri="{FF2B5EF4-FFF2-40B4-BE49-F238E27FC236}">
                <a16:creationId xmlns:a16="http://schemas.microsoft.com/office/drawing/2014/main" id="{13763D1D-438C-4D7B-9B84-BD850CD7D513}"/>
              </a:ext>
            </a:extLst>
          </p:cNvPr>
          <p:cNvSpPr>
            <a:spLocks noGrp="1" noChangeArrowheads="1"/>
          </p:cNvSpPr>
          <p:nvPr>
            <p:ph type="body" idx="1"/>
          </p:nvPr>
        </p:nvSpPr>
        <p:spPr>
          <a:xfrm>
            <a:off x="685800" y="1196975"/>
            <a:ext cx="7772400" cy="5327650"/>
          </a:xfrm>
        </p:spPr>
        <p:txBody>
          <a:bodyPr/>
          <a:lstStyle/>
          <a:p>
            <a:r>
              <a:rPr lang="zh-CN" altLang="en-US" sz="2800">
                <a:latin typeface="华文新魏" panose="02010800040101010101" pitchFamily="2" charset="-122"/>
                <a:ea typeface="华文新魏" panose="02010800040101010101" pitchFamily="2" charset="-122"/>
              </a:rPr>
              <a:t>审计机制把主体、客体都定义为可审计对象。</a:t>
            </a:r>
          </a:p>
          <a:p>
            <a:r>
              <a:rPr lang="zh-CN" altLang="en-US" sz="2800">
                <a:latin typeface="华文新魏" panose="02010800040101010101" pitchFamily="2" charset="-122"/>
                <a:ea typeface="华文新魏" panose="02010800040101010101" pitchFamily="2" charset="-122"/>
              </a:rPr>
              <a:t>要审计的事件可分成：注册事件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用户的标识、鉴别和退出</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、使用系统或访问资源的事件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特权用户执行的操作、创建</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删除文件、执行程序、修改口令</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安全级</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、管理员及操作员实施的操作事件和利用隐蔽信道的事件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隐蔽存储通道发生活动</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等。</a:t>
            </a:r>
          </a:p>
          <a:p>
            <a:r>
              <a:rPr lang="zh-CN" altLang="en-US" sz="2800">
                <a:latin typeface="华文新魏" panose="02010800040101010101" pitchFamily="2" charset="-122"/>
                <a:ea typeface="华文新魏" panose="02010800040101010101" pitchFamily="2" charset="-122"/>
              </a:rPr>
              <a:t>系统应该确认和选择重要的事件加以审计，系统审计员可以通过设置审计事件标准，确定对系统中的哪些用户或哪些事件进行审计。</a:t>
            </a: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8EC47965-D2FF-4D4B-B793-10C6C08FA260}"/>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审计记录和审计日志</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88419" name="Rectangle 3">
            <a:extLst>
              <a:ext uri="{FF2B5EF4-FFF2-40B4-BE49-F238E27FC236}">
                <a16:creationId xmlns:a16="http://schemas.microsoft.com/office/drawing/2014/main" id="{36BED87F-4B5B-4760-806B-9F925B4A2342}"/>
              </a:ext>
            </a:extLst>
          </p:cNvPr>
          <p:cNvSpPr>
            <a:spLocks noGrp="1" noChangeArrowheads="1"/>
          </p:cNvSpPr>
          <p:nvPr>
            <p:ph type="body" idx="1"/>
          </p:nvPr>
        </p:nvSpPr>
        <p:spPr>
          <a:xfrm>
            <a:off x="685800" y="1268413"/>
            <a:ext cx="7772400" cy="5329237"/>
          </a:xfrm>
        </p:spPr>
        <p:txBody>
          <a:bodyPr/>
          <a:lstStyle/>
          <a:p>
            <a:r>
              <a:rPr lang="zh-CN" altLang="en-US" sz="2800">
                <a:latin typeface="华文新魏" panose="02010800040101010101" pitchFamily="2" charset="-122"/>
                <a:ea typeface="华文新魏" panose="02010800040101010101" pitchFamily="2" charset="-122"/>
              </a:rPr>
              <a:t>审计记录包括信息有：事件的日期和时间、事件主体的惟一标识、事件类型、事件结果</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成功</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失败</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等。对于认证事件，应记录事件发生的地点</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终端标识符</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；对于客体的创建或删除事件，应记录客体名及其安全级。</a:t>
            </a:r>
          </a:p>
          <a:p>
            <a:r>
              <a:rPr lang="zh-CN" altLang="en-US" sz="2800">
                <a:latin typeface="华文新魏" panose="02010800040101010101" pitchFamily="2" charset="-122"/>
                <a:ea typeface="华文新魏" panose="02010800040101010101" pitchFamily="2" charset="-122"/>
              </a:rPr>
              <a:t>审计日志是存放审计记录的二进制码文件，每次审计进程启动后，都会按设定的路径和命名规则产生新的审计日志文件，系统审计员有权查询和打印审计日志文件中的审计结果，有权选择所需内容，如与某用户、某事件或某个时间有关的记录信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4D097C30-93C3-45ED-B3CF-9F6AB89BA65E}"/>
              </a:ext>
            </a:extLst>
          </p:cNvPr>
          <p:cNvSpPr>
            <a:spLocks noGrp="1" noChangeArrowheads="1"/>
          </p:cNvSpPr>
          <p:nvPr>
            <p:ph type="title"/>
          </p:nvPr>
        </p:nvSpPr>
        <p:spPr>
          <a:xfrm>
            <a:off x="611188" y="333375"/>
            <a:ext cx="7772400" cy="1143000"/>
          </a:xfrm>
        </p:spPr>
        <p:txBody>
          <a:bodyPr/>
          <a:lstStyle/>
          <a:p>
            <a:r>
              <a:rPr lang="en-US" altLang="zh-CN">
                <a:latin typeface="华文新魏" panose="02010800040101010101" pitchFamily="2" charset="-122"/>
                <a:ea typeface="华文新魏" panose="02010800040101010101" pitchFamily="2" charset="-122"/>
              </a:rPr>
              <a:t> </a:t>
            </a:r>
            <a:r>
              <a:rPr lang="en-US" altLang="zh-CN" sz="4800">
                <a:latin typeface="华文新魏" panose="02010800040101010101" pitchFamily="2" charset="-122"/>
                <a:ea typeface="华文新魏" panose="02010800040101010101" pitchFamily="2" charset="-122"/>
              </a:rPr>
              <a:t>3 </a:t>
            </a:r>
            <a:r>
              <a:rPr lang="zh-CN" altLang="en-US" sz="4800">
                <a:latin typeface="华文新魏" panose="02010800040101010101" pitchFamily="2" charset="-122"/>
                <a:ea typeface="华文新魏" panose="02010800040101010101" pitchFamily="2" charset="-122"/>
              </a:rPr>
              <a:t>审计机制的实现</a:t>
            </a:r>
          </a:p>
        </p:txBody>
      </p:sp>
      <p:sp>
        <p:nvSpPr>
          <p:cNvPr id="189443" name="Rectangle 3">
            <a:extLst>
              <a:ext uri="{FF2B5EF4-FFF2-40B4-BE49-F238E27FC236}">
                <a16:creationId xmlns:a16="http://schemas.microsoft.com/office/drawing/2014/main" id="{7A92D99C-B91B-4773-B18D-EF8397D664D2}"/>
              </a:ext>
            </a:extLst>
          </p:cNvPr>
          <p:cNvSpPr>
            <a:spLocks noGrp="1" noChangeArrowheads="1"/>
          </p:cNvSpPr>
          <p:nvPr>
            <p:ph type="body" idx="1"/>
          </p:nvPr>
        </p:nvSpPr>
        <p:spPr>
          <a:xfrm>
            <a:off x="685800" y="1341438"/>
            <a:ext cx="7772400" cy="5327650"/>
          </a:xfrm>
        </p:spPr>
        <p:txBody>
          <a:bodyPr/>
          <a:lstStyle/>
          <a:p>
            <a:r>
              <a:rPr lang="zh-CN" altLang="en-US" sz="4000">
                <a:latin typeface="华文新魏" panose="02010800040101010101" pitchFamily="2" charset="-122"/>
                <a:ea typeface="华文新魏" panose="02010800040101010101" pitchFamily="2" charset="-122"/>
              </a:rPr>
              <a:t>哪些事件要审计</a:t>
            </a:r>
            <a:r>
              <a:rPr lang="en-US" altLang="zh-CN" sz="4000">
                <a:latin typeface="华文新魏" panose="02010800040101010101" pitchFamily="2" charset="-122"/>
                <a:ea typeface="华文新魏" panose="02010800040101010101" pitchFamily="2" charset="-122"/>
              </a:rPr>
              <a:t>?</a:t>
            </a:r>
          </a:p>
          <a:p>
            <a:r>
              <a:rPr lang="zh-CN" altLang="en-US" sz="4000">
                <a:latin typeface="华文新魏" panose="02010800040101010101" pitchFamily="2" charset="-122"/>
                <a:ea typeface="华文新魏" panose="02010800040101010101" pitchFamily="2" charset="-122"/>
              </a:rPr>
              <a:t>审计点设置 </a:t>
            </a:r>
          </a:p>
          <a:p>
            <a:r>
              <a:rPr lang="zh-CN" altLang="en-US" sz="4000">
                <a:latin typeface="华文新魏" panose="02010800040101010101" pitchFamily="2" charset="-122"/>
                <a:ea typeface="华文新魏" panose="02010800040101010101" pitchFamily="2" charset="-122"/>
              </a:rPr>
              <a:t>审计记录 </a:t>
            </a:r>
          </a:p>
          <a:p>
            <a:r>
              <a:rPr lang="zh-CN" altLang="en-US" sz="4000">
                <a:latin typeface="华文新魏" panose="02010800040101010101" pitchFamily="2" charset="-122"/>
                <a:ea typeface="华文新魏" panose="02010800040101010101" pitchFamily="2" charset="-122"/>
              </a:rPr>
              <a:t>日志文件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1C99DEDB-2D43-4CA2-A256-4E940D29DBC0}"/>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审计缓冲区的设计</a:t>
            </a:r>
            <a:br>
              <a:rPr lang="zh-CN" altLang="en-US" sz="4000">
                <a:latin typeface="华文新魏" panose="02010800040101010101" pitchFamily="2" charset="-122"/>
                <a:ea typeface="华文新魏" panose="02010800040101010101" pitchFamily="2" charset="-122"/>
              </a:rPr>
            </a:br>
            <a:endParaRPr lang="zh-CN" altLang="en-US" sz="4000">
              <a:latin typeface="华文新魏" panose="02010800040101010101" pitchFamily="2" charset="-122"/>
              <a:ea typeface="华文新魏" panose="02010800040101010101" pitchFamily="2" charset="-122"/>
            </a:endParaRPr>
          </a:p>
        </p:txBody>
      </p:sp>
      <p:sp>
        <p:nvSpPr>
          <p:cNvPr id="190469" name="Text Box 5">
            <a:extLst>
              <a:ext uri="{FF2B5EF4-FFF2-40B4-BE49-F238E27FC236}">
                <a16:creationId xmlns:a16="http://schemas.microsoft.com/office/drawing/2014/main" id="{D1EBC4CE-1844-4CE6-977A-1927E5AB60E2}"/>
              </a:ext>
            </a:extLst>
          </p:cNvPr>
          <p:cNvSpPr txBox="1">
            <a:spLocks noChangeArrowheads="1"/>
          </p:cNvSpPr>
          <p:nvPr/>
        </p:nvSpPr>
        <p:spPr bwMode="auto">
          <a:xfrm>
            <a:off x="250825" y="4546600"/>
            <a:ext cx="1354138" cy="587375"/>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anose="02010800040101010101" pitchFamily="2" charset="-122"/>
              </a:rPr>
              <a:t>审计点</a:t>
            </a:r>
          </a:p>
        </p:txBody>
      </p:sp>
      <p:grpSp>
        <p:nvGrpSpPr>
          <p:cNvPr id="190488" name="Group 24">
            <a:extLst>
              <a:ext uri="{FF2B5EF4-FFF2-40B4-BE49-F238E27FC236}">
                <a16:creationId xmlns:a16="http://schemas.microsoft.com/office/drawing/2014/main" id="{2F2A050D-E227-4599-813F-464C4EB977F0}"/>
              </a:ext>
            </a:extLst>
          </p:cNvPr>
          <p:cNvGrpSpPr>
            <a:grpSpLocks/>
          </p:cNvGrpSpPr>
          <p:nvPr/>
        </p:nvGrpSpPr>
        <p:grpSpPr bwMode="auto">
          <a:xfrm>
            <a:off x="476250" y="1412875"/>
            <a:ext cx="8128000" cy="4895850"/>
            <a:chOff x="300" y="890"/>
            <a:chExt cx="5120" cy="3084"/>
          </a:xfrm>
        </p:grpSpPr>
        <p:sp>
          <p:nvSpPr>
            <p:cNvPr id="190470" name="Text Box 6">
              <a:extLst>
                <a:ext uri="{FF2B5EF4-FFF2-40B4-BE49-F238E27FC236}">
                  <a16:creationId xmlns:a16="http://schemas.microsoft.com/office/drawing/2014/main" id="{9211F24F-AE28-4D79-BE4D-A949FF4B5920}"/>
                </a:ext>
              </a:extLst>
            </p:cNvPr>
            <p:cNvSpPr txBox="1">
              <a:spLocks noChangeArrowheads="1"/>
            </p:cNvSpPr>
            <p:nvPr/>
          </p:nvSpPr>
          <p:spPr bwMode="auto">
            <a:xfrm>
              <a:off x="1580" y="1507"/>
              <a:ext cx="853" cy="37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anose="02010800040101010101" pitchFamily="2" charset="-122"/>
                </a:rPr>
                <a:t>审计点</a:t>
              </a:r>
            </a:p>
          </p:txBody>
        </p:sp>
        <p:sp>
          <p:nvSpPr>
            <p:cNvPr id="190471" name="Text Box 7">
              <a:extLst>
                <a:ext uri="{FF2B5EF4-FFF2-40B4-BE49-F238E27FC236}">
                  <a16:creationId xmlns:a16="http://schemas.microsoft.com/office/drawing/2014/main" id="{076B19FA-DA44-4452-937A-E129E388703A}"/>
                </a:ext>
              </a:extLst>
            </p:cNvPr>
            <p:cNvSpPr txBox="1">
              <a:spLocks noChangeArrowheads="1"/>
            </p:cNvSpPr>
            <p:nvPr/>
          </p:nvSpPr>
          <p:spPr bwMode="auto">
            <a:xfrm>
              <a:off x="1580" y="2124"/>
              <a:ext cx="853" cy="37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anose="02010800040101010101" pitchFamily="2" charset="-122"/>
                </a:rPr>
                <a:t>审计点</a:t>
              </a:r>
            </a:p>
          </p:txBody>
        </p:sp>
        <p:sp>
          <p:nvSpPr>
            <p:cNvPr id="190472" name="Text Box 8">
              <a:extLst>
                <a:ext uri="{FF2B5EF4-FFF2-40B4-BE49-F238E27FC236}">
                  <a16:creationId xmlns:a16="http://schemas.microsoft.com/office/drawing/2014/main" id="{63BB6C85-4DC8-42D6-AFA2-AA03BA980BC4}"/>
                </a:ext>
              </a:extLst>
            </p:cNvPr>
            <p:cNvSpPr txBox="1">
              <a:spLocks noChangeArrowheads="1"/>
            </p:cNvSpPr>
            <p:nvPr/>
          </p:nvSpPr>
          <p:spPr bwMode="auto">
            <a:xfrm>
              <a:off x="1580" y="2740"/>
              <a:ext cx="853" cy="61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anose="02010800040101010101" pitchFamily="2" charset="-122"/>
                </a:rPr>
                <a:t>审计系统调用</a:t>
              </a:r>
            </a:p>
          </p:txBody>
        </p:sp>
        <p:sp>
          <p:nvSpPr>
            <p:cNvPr id="190473" name="Text Box 9">
              <a:extLst>
                <a:ext uri="{FF2B5EF4-FFF2-40B4-BE49-F238E27FC236}">
                  <a16:creationId xmlns:a16="http://schemas.microsoft.com/office/drawing/2014/main" id="{D0D10F6A-FC09-4C3E-9FFD-6DFEBA24C3D2}"/>
                </a:ext>
              </a:extLst>
            </p:cNvPr>
            <p:cNvSpPr txBox="1">
              <a:spLocks noChangeArrowheads="1"/>
            </p:cNvSpPr>
            <p:nvPr/>
          </p:nvSpPr>
          <p:spPr bwMode="auto">
            <a:xfrm>
              <a:off x="4140" y="1260"/>
              <a:ext cx="1280" cy="37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anose="02010800040101010101" pitchFamily="2" charset="-122"/>
                </a:rPr>
                <a:t>内核审计进程</a:t>
              </a:r>
            </a:p>
          </p:txBody>
        </p:sp>
        <p:sp>
          <p:nvSpPr>
            <p:cNvPr id="190474" name="AutoShape 10">
              <a:extLst>
                <a:ext uri="{FF2B5EF4-FFF2-40B4-BE49-F238E27FC236}">
                  <a16:creationId xmlns:a16="http://schemas.microsoft.com/office/drawing/2014/main" id="{E3DCBCB4-E5C6-424E-9F27-EABA71B8664A}"/>
                </a:ext>
              </a:extLst>
            </p:cNvPr>
            <p:cNvSpPr>
              <a:spLocks noChangeArrowheads="1"/>
            </p:cNvSpPr>
            <p:nvPr/>
          </p:nvSpPr>
          <p:spPr bwMode="auto">
            <a:xfrm>
              <a:off x="4282" y="2247"/>
              <a:ext cx="996" cy="1110"/>
            </a:xfrm>
            <a:prstGeom prst="flowChartMagneticDisk">
              <a:avLst/>
            </a:prstGeom>
            <a:solidFill>
              <a:schemeClr val="accent1"/>
            </a:solidFill>
            <a:ln w="9525">
              <a:solidFill>
                <a:srgbClr val="000000"/>
              </a:solidFill>
              <a:round/>
              <a:headEnd/>
              <a:tailEnd/>
            </a:ln>
            <a:effectLst>
              <a:outerShdw dist="107763" dir="18900000" algn="ctr" rotWithShape="0">
                <a:srgbClr val="808080"/>
              </a:outerShdw>
            </a:effectLst>
          </p:spPr>
          <p:txBody>
            <a:bodyPr/>
            <a:lstStyle/>
            <a:p>
              <a:endParaRPr lang="en-US"/>
            </a:p>
          </p:txBody>
        </p:sp>
        <p:sp>
          <p:nvSpPr>
            <p:cNvPr id="190475" name="Text Box 11">
              <a:extLst>
                <a:ext uri="{FF2B5EF4-FFF2-40B4-BE49-F238E27FC236}">
                  <a16:creationId xmlns:a16="http://schemas.microsoft.com/office/drawing/2014/main" id="{C70C1758-827C-46EA-A8DC-1D349401BD3C}"/>
                </a:ext>
              </a:extLst>
            </p:cNvPr>
            <p:cNvSpPr txBox="1">
              <a:spLocks noChangeArrowheads="1"/>
            </p:cNvSpPr>
            <p:nvPr/>
          </p:nvSpPr>
          <p:spPr bwMode="auto">
            <a:xfrm>
              <a:off x="4424" y="2617"/>
              <a:ext cx="854" cy="6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chemeClr val="accent2"/>
                  </a:solidFill>
                  <a:latin typeface="华文新魏" panose="02010800040101010101" pitchFamily="2" charset="-122"/>
                </a:rPr>
                <a:t>审计日志文件</a:t>
              </a:r>
            </a:p>
          </p:txBody>
        </p:sp>
        <p:sp>
          <p:nvSpPr>
            <p:cNvPr id="190476" name="Oval 12">
              <a:extLst>
                <a:ext uri="{FF2B5EF4-FFF2-40B4-BE49-F238E27FC236}">
                  <a16:creationId xmlns:a16="http://schemas.microsoft.com/office/drawing/2014/main" id="{9A7C3245-AD0D-4C66-B457-C59B52AA2C14}"/>
                </a:ext>
              </a:extLst>
            </p:cNvPr>
            <p:cNvSpPr>
              <a:spLocks noChangeArrowheads="1"/>
            </p:cNvSpPr>
            <p:nvPr/>
          </p:nvSpPr>
          <p:spPr bwMode="auto">
            <a:xfrm>
              <a:off x="2860" y="1754"/>
              <a:ext cx="1138" cy="1110"/>
            </a:xfrm>
            <a:prstGeom prst="ellipse">
              <a:avLst/>
            </a:prstGeom>
            <a:solidFill>
              <a:schemeClr val="accent1"/>
            </a:solid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53882" dir="13500000" algn="ctr" rotWithShape="0">
                      <a:srgbClr val="808080"/>
                    </a:outerShdw>
                  </a:effectLst>
                </a14:hiddenEffects>
              </a:ext>
            </a:extLst>
          </p:spPr>
          <p:txBody>
            <a:bodyPr>
              <a:flatTx/>
            </a:bodyPr>
            <a:lstStyle/>
            <a:p>
              <a:endParaRPr lang="en-US"/>
            </a:p>
          </p:txBody>
        </p:sp>
        <p:sp>
          <p:nvSpPr>
            <p:cNvPr id="190477" name="Line 13">
              <a:extLst>
                <a:ext uri="{FF2B5EF4-FFF2-40B4-BE49-F238E27FC236}">
                  <a16:creationId xmlns:a16="http://schemas.microsoft.com/office/drawing/2014/main" id="{5A6385CB-1F64-44AF-9D2D-4260F81663F9}"/>
                </a:ext>
              </a:extLst>
            </p:cNvPr>
            <p:cNvSpPr>
              <a:spLocks noChangeShapeType="1"/>
            </p:cNvSpPr>
            <p:nvPr/>
          </p:nvSpPr>
          <p:spPr bwMode="auto">
            <a:xfrm>
              <a:off x="1011" y="3110"/>
              <a:ext cx="56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78" name="Line 14">
              <a:extLst>
                <a:ext uri="{FF2B5EF4-FFF2-40B4-BE49-F238E27FC236}">
                  <a16:creationId xmlns:a16="http://schemas.microsoft.com/office/drawing/2014/main" id="{F248AD91-7C0B-4751-8DB3-A037786BED60}"/>
                </a:ext>
              </a:extLst>
            </p:cNvPr>
            <p:cNvSpPr>
              <a:spLocks noChangeShapeType="1"/>
            </p:cNvSpPr>
            <p:nvPr/>
          </p:nvSpPr>
          <p:spPr bwMode="auto">
            <a:xfrm>
              <a:off x="1296" y="890"/>
              <a:ext cx="0" cy="2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79" name="Text Box 15">
              <a:extLst>
                <a:ext uri="{FF2B5EF4-FFF2-40B4-BE49-F238E27FC236}">
                  <a16:creationId xmlns:a16="http://schemas.microsoft.com/office/drawing/2014/main" id="{145CC9E5-2BE9-429C-B756-F58026D2674B}"/>
                </a:ext>
              </a:extLst>
            </p:cNvPr>
            <p:cNvSpPr txBox="1">
              <a:spLocks noChangeArrowheads="1"/>
            </p:cNvSpPr>
            <p:nvPr/>
          </p:nvSpPr>
          <p:spPr bwMode="auto">
            <a:xfrm>
              <a:off x="300" y="890"/>
              <a:ext cx="854" cy="37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chemeClr val="accent2"/>
                  </a:solidFill>
                  <a:latin typeface="华文新魏" panose="02010800040101010101" pitchFamily="2" charset="-122"/>
                </a:rPr>
                <a:t>用户态</a:t>
              </a:r>
            </a:p>
          </p:txBody>
        </p:sp>
        <p:sp>
          <p:nvSpPr>
            <p:cNvPr id="190480" name="Text Box 16">
              <a:extLst>
                <a:ext uri="{FF2B5EF4-FFF2-40B4-BE49-F238E27FC236}">
                  <a16:creationId xmlns:a16="http://schemas.microsoft.com/office/drawing/2014/main" id="{1A9C90A0-61DD-4FE5-B403-2282105CA9FB}"/>
                </a:ext>
              </a:extLst>
            </p:cNvPr>
            <p:cNvSpPr txBox="1">
              <a:spLocks noChangeArrowheads="1"/>
            </p:cNvSpPr>
            <p:nvPr/>
          </p:nvSpPr>
          <p:spPr bwMode="auto">
            <a:xfrm>
              <a:off x="1438" y="890"/>
              <a:ext cx="853" cy="3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chemeClr val="accent2"/>
                  </a:solidFill>
                  <a:latin typeface="华文新魏" panose="02010800040101010101" pitchFamily="2" charset="-122"/>
                </a:rPr>
                <a:t>核心态</a:t>
              </a:r>
            </a:p>
          </p:txBody>
        </p:sp>
        <p:sp>
          <p:nvSpPr>
            <p:cNvPr id="190481" name="Line 17">
              <a:extLst>
                <a:ext uri="{FF2B5EF4-FFF2-40B4-BE49-F238E27FC236}">
                  <a16:creationId xmlns:a16="http://schemas.microsoft.com/office/drawing/2014/main" id="{A5ADF3D8-C6F7-4B17-B334-CC3981F8120C}"/>
                </a:ext>
              </a:extLst>
            </p:cNvPr>
            <p:cNvSpPr>
              <a:spLocks noChangeShapeType="1"/>
            </p:cNvSpPr>
            <p:nvPr/>
          </p:nvSpPr>
          <p:spPr bwMode="auto">
            <a:xfrm flipV="1">
              <a:off x="2471" y="2617"/>
              <a:ext cx="568" cy="3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82" name="Line 18">
              <a:extLst>
                <a:ext uri="{FF2B5EF4-FFF2-40B4-BE49-F238E27FC236}">
                  <a16:creationId xmlns:a16="http://schemas.microsoft.com/office/drawing/2014/main" id="{4358648E-5D9D-49E5-B349-3238AD6B31A3}"/>
                </a:ext>
              </a:extLst>
            </p:cNvPr>
            <p:cNvSpPr>
              <a:spLocks noChangeShapeType="1"/>
            </p:cNvSpPr>
            <p:nvPr/>
          </p:nvSpPr>
          <p:spPr bwMode="auto">
            <a:xfrm>
              <a:off x="2471" y="2247"/>
              <a:ext cx="4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83" name="Line 19">
              <a:extLst>
                <a:ext uri="{FF2B5EF4-FFF2-40B4-BE49-F238E27FC236}">
                  <a16:creationId xmlns:a16="http://schemas.microsoft.com/office/drawing/2014/main" id="{78253E19-FD0F-4BAC-9C82-274113C8715A}"/>
                </a:ext>
              </a:extLst>
            </p:cNvPr>
            <p:cNvSpPr>
              <a:spLocks noChangeShapeType="1"/>
            </p:cNvSpPr>
            <p:nvPr/>
          </p:nvSpPr>
          <p:spPr bwMode="auto">
            <a:xfrm>
              <a:off x="2433" y="1630"/>
              <a:ext cx="606" cy="2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84" name="Line 20">
              <a:extLst>
                <a:ext uri="{FF2B5EF4-FFF2-40B4-BE49-F238E27FC236}">
                  <a16:creationId xmlns:a16="http://schemas.microsoft.com/office/drawing/2014/main" id="{D5949F8A-4308-44A0-9E83-DBF19ACDA1CF}"/>
                </a:ext>
              </a:extLst>
            </p:cNvPr>
            <p:cNvSpPr>
              <a:spLocks noChangeShapeType="1"/>
            </p:cNvSpPr>
            <p:nvPr/>
          </p:nvSpPr>
          <p:spPr bwMode="auto">
            <a:xfrm flipV="1">
              <a:off x="3787" y="1507"/>
              <a:ext cx="353" cy="2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85" name="Line 21">
              <a:extLst>
                <a:ext uri="{FF2B5EF4-FFF2-40B4-BE49-F238E27FC236}">
                  <a16:creationId xmlns:a16="http://schemas.microsoft.com/office/drawing/2014/main" id="{AEFDE487-BBA4-481F-BE8B-D71773F202F9}"/>
                </a:ext>
              </a:extLst>
            </p:cNvPr>
            <p:cNvSpPr>
              <a:spLocks noChangeShapeType="1"/>
            </p:cNvSpPr>
            <p:nvPr/>
          </p:nvSpPr>
          <p:spPr bwMode="auto">
            <a:xfrm>
              <a:off x="4709" y="1630"/>
              <a:ext cx="0" cy="6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86" name="Text Box 22">
              <a:extLst>
                <a:ext uri="{FF2B5EF4-FFF2-40B4-BE49-F238E27FC236}">
                  <a16:creationId xmlns:a16="http://schemas.microsoft.com/office/drawing/2014/main" id="{6F0CF2D8-9D14-439D-8E0B-3992AA5A61C7}"/>
                </a:ext>
              </a:extLst>
            </p:cNvPr>
            <p:cNvSpPr txBox="1">
              <a:spLocks noChangeArrowheads="1"/>
            </p:cNvSpPr>
            <p:nvPr/>
          </p:nvSpPr>
          <p:spPr bwMode="auto">
            <a:xfrm>
              <a:off x="2718" y="3481"/>
              <a:ext cx="1659" cy="49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3600">
                  <a:solidFill>
                    <a:schemeClr val="accent2"/>
                  </a:solidFill>
                  <a:latin typeface="华文新魏" panose="02010800040101010101" pitchFamily="2" charset="-122"/>
                </a:rPr>
                <a:t>审计缓冲区</a:t>
              </a:r>
            </a:p>
          </p:txBody>
        </p:sp>
        <p:sp>
          <p:nvSpPr>
            <p:cNvPr id="190487" name="Text Box 23">
              <a:extLst>
                <a:ext uri="{FF2B5EF4-FFF2-40B4-BE49-F238E27FC236}">
                  <a16:creationId xmlns:a16="http://schemas.microsoft.com/office/drawing/2014/main" id="{A5245B83-37B3-45F2-8FC7-4CB15D7E29B7}"/>
                </a:ext>
              </a:extLst>
            </p:cNvPr>
            <p:cNvSpPr txBox="1">
              <a:spLocks noChangeArrowheads="1"/>
            </p:cNvSpPr>
            <p:nvPr/>
          </p:nvSpPr>
          <p:spPr bwMode="auto">
            <a:xfrm>
              <a:off x="3002" y="2864"/>
              <a:ext cx="967" cy="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chemeClr val="accent2"/>
                  </a:solidFill>
                  <a:latin typeface="华文新魏" panose="02010800040101010101" pitchFamily="2" charset="-122"/>
                </a:rPr>
                <a:t>循环缓冲</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731D7C60-C481-49B8-B4EA-712BCAD5C23B}"/>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Kerberos </a:t>
            </a:r>
            <a:r>
              <a:rPr lang="zh-CN" altLang="en-US" sz="4800">
                <a:latin typeface="华文新魏" panose="02010800040101010101" pitchFamily="2" charset="-122"/>
                <a:ea typeface="华文新魏" panose="02010800040101010101" pitchFamily="2" charset="-122"/>
              </a:rPr>
              <a:t>议协</a:t>
            </a:r>
            <a:r>
              <a:rPr lang="en-US" altLang="zh-CN" sz="4800">
                <a:latin typeface="华文新魏" panose="02010800040101010101" pitchFamily="2" charset="-122"/>
                <a:ea typeface="华文新魏" panose="02010800040101010101" pitchFamily="2" charset="-122"/>
              </a:rPr>
              <a:t>(1)</a:t>
            </a:r>
          </a:p>
        </p:txBody>
      </p:sp>
      <p:sp>
        <p:nvSpPr>
          <p:cNvPr id="195587" name="Rectangle 3">
            <a:extLst>
              <a:ext uri="{FF2B5EF4-FFF2-40B4-BE49-F238E27FC236}">
                <a16:creationId xmlns:a16="http://schemas.microsoft.com/office/drawing/2014/main" id="{91633772-FACA-4047-8026-A8A6E7BFD7EC}"/>
              </a:ext>
            </a:extLst>
          </p:cNvPr>
          <p:cNvSpPr>
            <a:spLocks noGrp="1" noChangeArrowheads="1"/>
          </p:cNvSpPr>
          <p:nvPr>
            <p:ph type="body" idx="1"/>
          </p:nvPr>
        </p:nvSpPr>
        <p:spPr>
          <a:xfrm>
            <a:off x="685800" y="1196975"/>
            <a:ext cx="7772400" cy="5184775"/>
          </a:xfrm>
        </p:spPr>
        <p:txBody>
          <a:bodyPr/>
          <a:lstStyle/>
          <a:p>
            <a:pPr>
              <a:buFontTx/>
              <a:buNone/>
            </a:pPr>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1 A</a:t>
            </a:r>
            <a:r>
              <a:rPr lang="zh-CN" altLang="en-US">
                <a:latin typeface="华文新魏" panose="02010800040101010101" pitchFamily="2" charset="-122"/>
                <a:ea typeface="华文新魏" panose="02010800040101010101" pitchFamily="2" charset="-122"/>
              </a:rPr>
              <a:t>从</a:t>
            </a:r>
            <a:r>
              <a:rPr lang="en-US" altLang="zh-CN">
                <a:latin typeface="华文新魏" panose="02010800040101010101" pitchFamily="2" charset="-122"/>
                <a:ea typeface="华文新魏" panose="02010800040101010101" pitchFamily="2" charset="-122"/>
              </a:rPr>
              <a:t>AS</a:t>
            </a:r>
            <a:r>
              <a:rPr lang="zh-CN" altLang="en-US">
                <a:latin typeface="华文新魏" panose="02010800040101010101" pitchFamily="2" charset="-122"/>
                <a:ea typeface="华文新魏" panose="02010800040101010101" pitchFamily="2" charset="-122"/>
              </a:rPr>
              <a:t>处得到</a:t>
            </a:r>
            <a:r>
              <a:rPr lang="en-US" altLang="zh-CN">
                <a:latin typeface="华文新魏" panose="02010800040101010101" pitchFamily="2" charset="-122"/>
                <a:ea typeface="华文新魏" panose="02010800040101010101" pitchFamily="2" charset="-122"/>
              </a:rPr>
              <a:t>TGS</a:t>
            </a:r>
            <a:r>
              <a:rPr lang="zh-CN" altLang="en-US">
                <a:latin typeface="华文新魏" panose="02010800040101010101" pitchFamily="2" charset="-122"/>
                <a:ea typeface="华文新魏" panose="02010800040101010101" pitchFamily="2" charset="-122"/>
              </a:rPr>
              <a:t>所需要的许可票证</a:t>
            </a:r>
          </a:p>
          <a:p>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1a </a:t>
            </a:r>
            <a:r>
              <a:rPr lang="zh-CN" altLang="en-US">
                <a:latin typeface="华文新魏" panose="02010800040101010101" pitchFamily="2" charset="-122"/>
                <a:ea typeface="华文新魏" panose="02010800040101010101" pitchFamily="2" charset="-122"/>
              </a:rPr>
              <a:t>登录时，</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向</a:t>
            </a:r>
            <a:r>
              <a:rPr lang="en-US" altLang="zh-CN">
                <a:latin typeface="华文新魏" panose="02010800040101010101" pitchFamily="2" charset="-122"/>
                <a:ea typeface="华文新魏" panose="02010800040101010101" pitchFamily="2" charset="-122"/>
              </a:rPr>
              <a:t>AS</a:t>
            </a:r>
            <a:r>
              <a:rPr lang="zh-CN" altLang="en-US">
                <a:latin typeface="华文新魏" panose="02010800040101010101" pitchFamily="2" charset="-122"/>
                <a:ea typeface="华文新魏" panose="02010800040101010101" pitchFamily="2" charset="-122"/>
              </a:rPr>
              <a:t>提供口令，以证明其身份，</a:t>
            </a:r>
            <a:r>
              <a:rPr lang="en-US" altLang="zh-CN">
                <a:latin typeface="华文新魏" panose="02010800040101010101" pitchFamily="2" charset="-122"/>
                <a:ea typeface="华文新魏" panose="02010800040101010101" pitchFamily="2" charset="-122"/>
              </a:rPr>
              <a:t>AS</a:t>
            </a:r>
            <a:r>
              <a:rPr lang="zh-CN" altLang="en-US">
                <a:latin typeface="华文新魏" panose="02010800040101010101" pitchFamily="2" charset="-122"/>
                <a:ea typeface="华文新魏" panose="02010800040101010101" pitchFamily="2" charset="-122"/>
              </a:rPr>
              <a:t>在数据库中验证</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的访问权限，并生成相应票证。</a:t>
            </a:r>
          </a:p>
          <a:p>
            <a:r>
              <a:rPr lang="en-US" altLang="zh-CN">
                <a:latin typeface="华文新魏" panose="02010800040101010101" pitchFamily="2" charset="-122"/>
                <a:ea typeface="华文新魏" panose="02010800040101010101" pitchFamily="2" charset="-122"/>
              </a:rPr>
              <a:t>1b AS</a:t>
            </a:r>
            <a:r>
              <a:rPr lang="zh-CN" altLang="en-US">
                <a:latin typeface="华文新魏" panose="02010800040101010101" pitchFamily="2" charset="-122"/>
                <a:ea typeface="华文新魏" panose="02010800040101010101" pitchFamily="2" charset="-122"/>
              </a:rPr>
              <a:t>给</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返回一个消息</a:t>
            </a:r>
            <a:r>
              <a:rPr lang="en-US" altLang="zh-CN">
                <a:latin typeface="华文新魏" panose="02010800040101010101" pitchFamily="2" charset="-122"/>
                <a:ea typeface="华文新魏" panose="02010800040101010101" pitchFamily="2" charset="-122"/>
              </a:rPr>
              <a:t>E({KAT</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tg_ticket}</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KA)</a:t>
            </a:r>
            <a:r>
              <a:rPr lang="zh-CN" altLang="en-US">
                <a:latin typeface="华文新魏" panose="02010800040101010101" pitchFamily="2" charset="-122"/>
                <a:ea typeface="华文新魏" panose="02010800040101010101" pitchFamily="2" charset="-122"/>
              </a:rPr>
              <a:t>，其中，</a:t>
            </a:r>
            <a:r>
              <a:rPr lang="en-US" altLang="zh-CN">
                <a:latin typeface="华文新魏" panose="02010800040101010101" pitchFamily="2" charset="-122"/>
                <a:ea typeface="华文新魏" panose="02010800040101010101" pitchFamily="2" charset="-122"/>
              </a:rPr>
              <a:t>KAT</a:t>
            </a:r>
            <a:r>
              <a:rPr lang="zh-CN" altLang="en-US">
                <a:latin typeface="华文新魏" panose="02010800040101010101" pitchFamily="2" charset="-122"/>
                <a:ea typeface="华文新魏" panose="02010800040101010101" pitchFamily="2" charset="-122"/>
              </a:rPr>
              <a:t>是</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TGS</a:t>
            </a:r>
            <a:r>
              <a:rPr lang="zh-CN" altLang="en-US">
                <a:latin typeface="华文新魏" panose="02010800040101010101" pitchFamily="2" charset="-122"/>
                <a:ea typeface="华文新魏" panose="02010800040101010101" pitchFamily="2" charset="-122"/>
              </a:rPr>
              <a:t>通信的会话密钥，</a:t>
            </a:r>
            <a:r>
              <a:rPr lang="en-US" altLang="zh-CN">
                <a:latin typeface="华文新魏" panose="02010800040101010101" pitchFamily="2" charset="-122"/>
                <a:ea typeface="华文新魏" panose="02010800040101010101" pitchFamily="2" charset="-122"/>
              </a:rPr>
              <a:t>tg_ticket</a:t>
            </a:r>
            <a:r>
              <a:rPr lang="zh-CN" altLang="en-US">
                <a:latin typeface="华文新魏" panose="02010800040101010101" pitchFamily="2" charset="-122"/>
                <a:ea typeface="华文新魏" panose="02010800040101010101" pitchFamily="2" charset="-122"/>
              </a:rPr>
              <a:t>是一个通往</a:t>
            </a:r>
            <a:r>
              <a:rPr lang="en-US" altLang="zh-CN">
                <a:latin typeface="华文新魏" panose="02010800040101010101" pitchFamily="2" charset="-122"/>
                <a:ea typeface="华文新魏" panose="02010800040101010101" pitchFamily="2" charset="-122"/>
              </a:rPr>
              <a:t>TGS</a:t>
            </a:r>
            <a:r>
              <a:rPr lang="zh-CN" altLang="en-US">
                <a:latin typeface="华文新魏" panose="02010800040101010101" pitchFamily="2" charset="-122"/>
                <a:ea typeface="华文新魏" panose="02010800040101010101" pitchFamily="2" charset="-122"/>
              </a:rPr>
              <a:t>的许可票证。此消息使用</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的密钥</a:t>
            </a:r>
            <a:r>
              <a:rPr lang="en-US" altLang="zh-CN">
                <a:latin typeface="华文新魏" panose="02010800040101010101" pitchFamily="2" charset="-122"/>
                <a:ea typeface="华文新魏" panose="02010800040101010101" pitchFamily="2" charset="-122"/>
              </a:rPr>
              <a:t>KA</a:t>
            </a:r>
            <a:r>
              <a:rPr lang="zh-CN" altLang="en-US">
                <a:latin typeface="华文新魏" panose="02010800040101010101" pitchFamily="2" charset="-122"/>
                <a:ea typeface="华文新魏" panose="02010800040101010101" pitchFamily="2" charset="-122"/>
              </a:rPr>
              <a:t>加密，因此，只有</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可以获得</a:t>
            </a:r>
            <a:r>
              <a:rPr lang="en-US" altLang="zh-CN">
                <a:latin typeface="华文新魏" panose="02010800040101010101" pitchFamily="2" charset="-122"/>
                <a:ea typeface="华文新魏" panose="02010800040101010101" pitchFamily="2" charset="-122"/>
              </a:rPr>
              <a:t>KAT</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tg_ticket</a:t>
            </a:r>
            <a:r>
              <a:rPr lang="zh-CN" altLang="en-US">
                <a:latin typeface="华文新魏" panose="02010800040101010101" pitchFamily="2" charset="-122"/>
                <a:ea typeface="华文新魏"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5C228205-32C9-4519-8DC1-2510A113BD27}"/>
              </a:ext>
            </a:extLst>
          </p:cNvPr>
          <p:cNvSpPr>
            <a:spLocks noGrp="1" noChangeArrowheads="1"/>
          </p:cNvSpPr>
          <p:nvPr>
            <p:ph type="title"/>
          </p:nvPr>
        </p:nvSpPr>
        <p:spPr>
          <a:xfrm>
            <a:off x="685800" y="115888"/>
            <a:ext cx="7772400" cy="1143000"/>
          </a:xfrm>
        </p:spPr>
        <p:txBody>
          <a:bodyPr/>
          <a:lstStyle/>
          <a:p>
            <a:r>
              <a:rPr lang="en-US" altLang="zh-CN" sz="4800">
                <a:latin typeface="华文新魏" panose="02010800040101010101" pitchFamily="2" charset="-122"/>
                <a:ea typeface="华文新魏" panose="02010800040101010101" pitchFamily="2" charset="-122"/>
              </a:rPr>
              <a:t>Kerberos </a:t>
            </a:r>
            <a:r>
              <a:rPr lang="zh-CN" altLang="en-US" sz="4800">
                <a:latin typeface="华文新魏" panose="02010800040101010101" pitchFamily="2" charset="-122"/>
                <a:ea typeface="华文新魏" panose="02010800040101010101" pitchFamily="2" charset="-122"/>
              </a:rPr>
              <a:t>议协</a:t>
            </a:r>
            <a:r>
              <a:rPr lang="en-US" altLang="zh-CN" sz="4800">
                <a:latin typeface="华文新魏" panose="02010800040101010101" pitchFamily="2" charset="-122"/>
                <a:ea typeface="华文新魏" panose="02010800040101010101" pitchFamily="2" charset="-122"/>
              </a:rPr>
              <a:t>(2)</a:t>
            </a:r>
          </a:p>
        </p:txBody>
      </p:sp>
      <p:sp>
        <p:nvSpPr>
          <p:cNvPr id="196611" name="Rectangle 3">
            <a:extLst>
              <a:ext uri="{FF2B5EF4-FFF2-40B4-BE49-F238E27FC236}">
                <a16:creationId xmlns:a16="http://schemas.microsoft.com/office/drawing/2014/main" id="{022C93F7-8F85-4C4F-B687-877AEB642E17}"/>
              </a:ext>
            </a:extLst>
          </p:cNvPr>
          <p:cNvSpPr>
            <a:spLocks noGrp="1" noChangeArrowheads="1"/>
          </p:cNvSpPr>
          <p:nvPr>
            <p:ph type="body" idx="1"/>
          </p:nvPr>
        </p:nvSpPr>
        <p:spPr>
          <a:xfrm>
            <a:off x="685800" y="1052513"/>
            <a:ext cx="7772400" cy="5689600"/>
          </a:xfrm>
        </p:spPr>
        <p:txBody>
          <a:bodyPr/>
          <a:lstStyle/>
          <a:p>
            <a:pPr>
              <a:lnSpc>
                <a:spcPct val="90000"/>
              </a:lnSpc>
              <a:buFontTx/>
              <a:buNone/>
            </a:pPr>
            <a:r>
              <a:rPr lang="zh-CN" altLang="en-US" sz="2400">
                <a:latin typeface="华文新魏" panose="02010800040101010101" pitchFamily="2" charset="-122"/>
                <a:ea typeface="华文新魏" panose="02010800040101010101" pitchFamily="2" charset="-122"/>
              </a:rPr>
              <a:t>步</a:t>
            </a:r>
            <a:r>
              <a:rPr lang="en-US" altLang="zh-CN" sz="2400">
                <a:latin typeface="华文新魏" panose="02010800040101010101" pitchFamily="2" charset="-122"/>
                <a:ea typeface="华文新魏" panose="02010800040101010101" pitchFamily="2" charset="-122"/>
              </a:rPr>
              <a:t>2 A</a:t>
            </a:r>
            <a:r>
              <a:rPr lang="zh-CN" altLang="en-US" sz="2400">
                <a:latin typeface="华文新魏" panose="02010800040101010101" pitchFamily="2" charset="-122"/>
                <a:ea typeface="华文新魏" panose="02010800040101010101" pitchFamily="2" charset="-122"/>
              </a:rPr>
              <a:t>从</a:t>
            </a:r>
            <a:r>
              <a:rPr lang="en-US" altLang="zh-CN" sz="2400">
                <a:latin typeface="华文新魏" panose="02010800040101010101" pitchFamily="2" charset="-122"/>
                <a:ea typeface="华文新魏" panose="02010800040101010101" pitchFamily="2" charset="-122"/>
              </a:rPr>
              <a:t>TGS</a:t>
            </a:r>
            <a:r>
              <a:rPr lang="zh-CN" altLang="en-US" sz="2400">
                <a:latin typeface="华文新魏" panose="02010800040101010101" pitchFamily="2" charset="-122"/>
                <a:ea typeface="华文新魏" panose="02010800040101010101" pitchFamily="2" charset="-122"/>
              </a:rPr>
              <a:t>处得到</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所需要的许可票证</a:t>
            </a:r>
          </a:p>
          <a:p>
            <a:pPr>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2a A</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TGS</a:t>
            </a:r>
            <a:r>
              <a:rPr lang="zh-CN" altLang="en-US" sz="2400">
                <a:latin typeface="华文新魏" panose="02010800040101010101" pitchFamily="2" charset="-122"/>
                <a:ea typeface="华文新魏" panose="02010800040101010101" pitchFamily="2" charset="-122"/>
              </a:rPr>
              <a:t>申请针对所需应用服务器</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的票证，在申请消息中，</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提供</a:t>
            </a:r>
            <a:r>
              <a:rPr lang="en-US" altLang="zh-CN" sz="2400">
                <a:latin typeface="华文新魏" panose="02010800040101010101" pitchFamily="2" charset="-122"/>
                <a:ea typeface="华文新魏" panose="02010800040101010101" pitchFamily="2" charset="-122"/>
              </a:rPr>
              <a:t>tg_ticket(</a:t>
            </a:r>
            <a:r>
              <a:rPr lang="zh-CN" altLang="en-US" sz="2400">
                <a:latin typeface="华文新魏" panose="02010800040101010101" pitchFamily="2" charset="-122"/>
                <a:ea typeface="华文新魏" panose="02010800040101010101" pitchFamily="2" charset="-122"/>
              </a:rPr>
              <a:t>步</a:t>
            </a:r>
            <a:r>
              <a:rPr lang="en-US" altLang="zh-CN" sz="2400">
                <a:latin typeface="华文新魏" panose="02010800040101010101" pitchFamily="2" charset="-122"/>
                <a:ea typeface="华文新魏" panose="02010800040101010101" pitchFamily="2" charset="-122"/>
              </a:rPr>
              <a:t>1</a:t>
            </a:r>
            <a:r>
              <a:rPr lang="zh-CN" altLang="en-US" sz="2400">
                <a:latin typeface="华文新魏" panose="02010800040101010101" pitchFamily="2" charset="-122"/>
                <a:ea typeface="华文新魏" panose="02010800040101010101" pitchFamily="2" charset="-122"/>
              </a:rPr>
              <a:t>中已获得</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、应用服务器标识</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和一个认证符</a:t>
            </a:r>
            <a:r>
              <a:rPr lang="en-US" altLang="zh-CN" sz="2400">
                <a:latin typeface="华文新魏" panose="02010800040101010101" pitchFamily="2" charset="-122"/>
                <a:ea typeface="华文新魏" panose="02010800040101010101" pitchFamily="2" charset="-122"/>
              </a:rPr>
              <a:t>AUTTGS</a:t>
            </a:r>
            <a:r>
              <a:rPr lang="zh-CN" altLang="en-US" sz="2400">
                <a:latin typeface="华文新魏" panose="02010800040101010101" pitchFamily="2" charset="-122"/>
                <a:ea typeface="华文新魏" panose="02010800040101010101" pitchFamily="2" charset="-122"/>
              </a:rPr>
              <a:t>。许可票证的形式为：</a:t>
            </a:r>
            <a:r>
              <a:rPr lang="en-US" altLang="zh-CN" sz="2400">
                <a:latin typeface="华文新魏" panose="02010800040101010101" pitchFamily="2" charset="-122"/>
                <a:ea typeface="华文新魏" panose="02010800040101010101" pitchFamily="2" charset="-122"/>
              </a:rPr>
              <a:t>tg_ticket=E({A</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TGS</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KAT}</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KTGS),</a:t>
            </a:r>
            <a:r>
              <a:rPr lang="zh-CN" altLang="en-US" sz="2400">
                <a:latin typeface="华文新魏" panose="02010800040101010101" pitchFamily="2" charset="-122"/>
                <a:ea typeface="华文新魏" panose="02010800040101010101" pitchFamily="2" charset="-122"/>
              </a:rPr>
              <a:t>此消息使用</a:t>
            </a:r>
            <a:r>
              <a:rPr lang="en-US" altLang="zh-CN" sz="2400">
                <a:latin typeface="华文新魏" panose="02010800040101010101" pitchFamily="2" charset="-122"/>
                <a:ea typeface="华文新魏" panose="02010800040101010101" pitchFamily="2" charset="-122"/>
              </a:rPr>
              <a:t>TGS</a:t>
            </a:r>
            <a:r>
              <a:rPr lang="zh-CN" altLang="en-US" sz="2400">
                <a:latin typeface="华文新魏" panose="02010800040101010101" pitchFamily="2" charset="-122"/>
                <a:ea typeface="华文新魏" panose="02010800040101010101" pitchFamily="2" charset="-122"/>
              </a:rPr>
              <a:t>的密钥</a:t>
            </a:r>
            <a:r>
              <a:rPr lang="en-US" altLang="zh-CN" sz="2400">
                <a:latin typeface="华文新魏" panose="02010800040101010101" pitchFamily="2" charset="-122"/>
                <a:ea typeface="华文新魏" panose="02010800040101010101" pitchFamily="2" charset="-122"/>
              </a:rPr>
              <a:t>KTGS</a:t>
            </a:r>
            <a:r>
              <a:rPr lang="zh-CN" altLang="en-US" sz="2400">
                <a:latin typeface="华文新魏" panose="02010800040101010101" pitchFamily="2" charset="-122"/>
                <a:ea typeface="华文新魏" panose="02010800040101010101" pitchFamily="2" charset="-122"/>
              </a:rPr>
              <a:t>加密，只有</a:t>
            </a:r>
            <a:r>
              <a:rPr lang="en-US" altLang="zh-CN" sz="2400">
                <a:latin typeface="华文新魏" panose="02010800040101010101" pitchFamily="2" charset="-122"/>
                <a:ea typeface="华文新魏" panose="02010800040101010101" pitchFamily="2" charset="-122"/>
              </a:rPr>
              <a:t>TGS</a:t>
            </a:r>
            <a:r>
              <a:rPr lang="zh-CN" altLang="en-US" sz="2400">
                <a:latin typeface="华文新魏" panose="02010800040101010101" pitchFamily="2" charset="-122"/>
                <a:ea typeface="华文新魏" panose="02010800040101010101" pitchFamily="2" charset="-122"/>
              </a:rPr>
              <a:t>可以解密它，其含义是：允许</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从</a:t>
            </a:r>
            <a:r>
              <a:rPr lang="en-US" altLang="zh-CN" sz="2400">
                <a:latin typeface="华文新魏" panose="02010800040101010101" pitchFamily="2" charset="-122"/>
                <a:ea typeface="华文新魏" panose="02010800040101010101" pitchFamily="2" charset="-122"/>
              </a:rPr>
              <a:t>TGS</a:t>
            </a:r>
            <a:r>
              <a:rPr lang="zh-CN" altLang="en-US" sz="2400">
                <a:latin typeface="华文新魏" panose="02010800040101010101" pitchFamily="2" charset="-122"/>
                <a:ea typeface="华文新魏" panose="02010800040101010101" pitchFamily="2" charset="-122"/>
              </a:rPr>
              <a:t>处取得应用服务器</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的许可票证，并且必须使用</a:t>
            </a:r>
            <a:r>
              <a:rPr lang="en-US" altLang="zh-CN" sz="2400">
                <a:latin typeface="华文新魏" panose="02010800040101010101" pitchFamily="2" charset="-122"/>
                <a:ea typeface="华文新魏" panose="02010800040101010101" pitchFamily="2" charset="-122"/>
              </a:rPr>
              <a:t>KAT</a:t>
            </a:r>
            <a:r>
              <a:rPr lang="zh-CN" altLang="en-US" sz="2400">
                <a:latin typeface="华文新魏" panose="02010800040101010101" pitchFamily="2" charset="-122"/>
                <a:ea typeface="华文新魏" panose="02010800040101010101" pitchFamily="2" charset="-122"/>
              </a:rPr>
              <a:t>进行认证。认证符</a:t>
            </a:r>
            <a:r>
              <a:rPr lang="en-US" altLang="zh-CN" sz="2400">
                <a:latin typeface="华文新魏" panose="02010800040101010101" pitchFamily="2" charset="-122"/>
                <a:ea typeface="华文新魏" panose="02010800040101010101" pitchFamily="2" charset="-122"/>
              </a:rPr>
              <a:t>AUTTGS</a:t>
            </a:r>
            <a:r>
              <a:rPr lang="zh-CN" altLang="en-US" sz="2400">
                <a:latin typeface="华文新魏" panose="02010800040101010101" pitchFamily="2" charset="-122"/>
                <a:ea typeface="华文新魏" panose="02010800040101010101" pitchFamily="2" charset="-122"/>
              </a:rPr>
              <a:t>的形式为</a:t>
            </a:r>
            <a:r>
              <a:rPr lang="en-US" altLang="zh-CN" sz="2400">
                <a:latin typeface="华文新魏" panose="02010800040101010101" pitchFamily="2" charset="-122"/>
                <a:ea typeface="华文新魏" panose="02010800040101010101" pitchFamily="2" charset="-122"/>
              </a:rPr>
              <a:t>AUTTGS=E(A</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KAT)</a:t>
            </a:r>
            <a:r>
              <a:rPr lang="zh-CN" altLang="en-US" sz="2400">
                <a:latin typeface="华文新魏" panose="02010800040101010101" pitchFamily="2" charset="-122"/>
                <a:ea typeface="华文新魏" panose="02010800040101010101" pitchFamily="2" charset="-122"/>
              </a:rPr>
              <a:t>，用于向</a:t>
            </a:r>
            <a:r>
              <a:rPr lang="en-US" altLang="zh-CN" sz="2400">
                <a:latin typeface="华文新魏" panose="02010800040101010101" pitchFamily="2" charset="-122"/>
                <a:ea typeface="华文新魏" panose="02010800040101010101" pitchFamily="2" charset="-122"/>
              </a:rPr>
              <a:t>TGS</a:t>
            </a:r>
            <a:r>
              <a:rPr lang="zh-CN" altLang="en-US" sz="2400">
                <a:latin typeface="华文新魏" panose="02010800040101010101" pitchFamily="2" charset="-122"/>
                <a:ea typeface="华文新魏" panose="02010800040101010101" pitchFamily="2" charset="-122"/>
              </a:rPr>
              <a:t>证明</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是此申请请求的创建者。</a:t>
            </a:r>
          </a:p>
          <a:p>
            <a:pPr>
              <a:lnSpc>
                <a:spcPct val="90000"/>
              </a:lnSpc>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2b TGS</a:t>
            </a:r>
            <a:r>
              <a:rPr lang="zh-CN" altLang="en-US" sz="2400">
                <a:latin typeface="华文新魏" panose="02010800040101010101" pitchFamily="2" charset="-122"/>
                <a:ea typeface="华文新魏" panose="02010800040101010101" pitchFamily="2" charset="-122"/>
              </a:rPr>
              <a:t>给</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返回一个消息</a:t>
            </a:r>
            <a:r>
              <a:rPr lang="en-US" altLang="zh-CN" sz="2400">
                <a:latin typeface="华文新魏" panose="02010800040101010101" pitchFamily="2" charset="-122"/>
                <a:ea typeface="华文新魏" panose="02010800040101010101" pitchFamily="2" charset="-122"/>
              </a:rPr>
              <a:t>E({KAB</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sg_ticket}</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KAT)</a:t>
            </a:r>
            <a:r>
              <a:rPr lang="zh-CN" altLang="en-US" sz="2400">
                <a:latin typeface="华文新魏" panose="02010800040101010101" pitchFamily="2" charset="-122"/>
                <a:ea typeface="华文新魏" panose="02010800040101010101" pitchFamily="2" charset="-122"/>
              </a:rPr>
              <a:t>，其中，</a:t>
            </a:r>
            <a:r>
              <a:rPr lang="en-US" altLang="zh-CN" sz="2400">
                <a:latin typeface="华文新魏" panose="02010800040101010101" pitchFamily="2" charset="-122"/>
                <a:ea typeface="华文新魏" panose="02010800040101010101" pitchFamily="2" charset="-122"/>
              </a:rPr>
              <a:t>KAB</a:t>
            </a:r>
            <a:r>
              <a:rPr lang="zh-CN" altLang="en-US" sz="2400">
                <a:latin typeface="华文新魏" panose="02010800040101010101" pitchFamily="2" charset="-122"/>
                <a:ea typeface="华文新魏" panose="02010800040101010101" pitchFamily="2" charset="-122"/>
              </a:rPr>
              <a:t>是用于</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和</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通信的会话密钥，</a:t>
            </a:r>
            <a:r>
              <a:rPr lang="en-US" altLang="zh-CN" sz="2400">
                <a:latin typeface="华文新魏" panose="02010800040101010101" pitchFamily="2" charset="-122"/>
                <a:ea typeface="华文新魏" panose="02010800040101010101" pitchFamily="2" charset="-122"/>
              </a:rPr>
              <a:t>sg_ticket</a:t>
            </a:r>
            <a:r>
              <a:rPr lang="zh-CN" altLang="en-US" sz="2400">
                <a:latin typeface="华文新魏" panose="02010800040101010101" pitchFamily="2" charset="-122"/>
                <a:ea typeface="华文新魏" panose="02010800040101010101" pitchFamily="2" charset="-122"/>
              </a:rPr>
              <a:t>是通往</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的许可票证。此消息使用会话密钥</a:t>
            </a:r>
            <a:r>
              <a:rPr lang="en-US" altLang="zh-CN" sz="2400">
                <a:latin typeface="华文新魏" panose="02010800040101010101" pitchFamily="2" charset="-122"/>
                <a:ea typeface="华文新魏" panose="02010800040101010101" pitchFamily="2" charset="-122"/>
              </a:rPr>
              <a:t>KAT</a:t>
            </a:r>
            <a:r>
              <a:rPr lang="zh-CN" altLang="en-US" sz="2400">
                <a:latin typeface="华文新魏" panose="02010800040101010101" pitchFamily="2" charset="-122"/>
                <a:ea typeface="华文新魏" panose="02010800040101010101" pitchFamily="2" charset="-122"/>
              </a:rPr>
              <a:t>加密，因此，只有</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可以获得</a:t>
            </a:r>
            <a:r>
              <a:rPr lang="en-US" altLang="zh-CN" sz="2400">
                <a:latin typeface="华文新魏" panose="02010800040101010101" pitchFamily="2" charset="-122"/>
                <a:ea typeface="华文新魏" panose="02010800040101010101" pitchFamily="2" charset="-122"/>
              </a:rPr>
              <a:t>KAB</a:t>
            </a:r>
            <a:r>
              <a:rPr lang="zh-CN" altLang="en-US" sz="2400">
                <a:latin typeface="华文新魏" panose="02010800040101010101" pitchFamily="2" charset="-122"/>
                <a:ea typeface="华文新魏" panose="02010800040101010101" pitchFamily="2" charset="-122"/>
              </a:rPr>
              <a:t>和</a:t>
            </a:r>
            <a:r>
              <a:rPr lang="en-US" altLang="zh-CN" sz="2400">
                <a:latin typeface="华文新魏" panose="02010800040101010101" pitchFamily="2" charset="-122"/>
                <a:ea typeface="华文新魏" panose="02010800040101010101" pitchFamily="2" charset="-122"/>
              </a:rPr>
              <a:t>sg_ticket</a:t>
            </a:r>
            <a:r>
              <a:rPr lang="zh-CN" altLang="en-US" sz="2400">
                <a:latin typeface="华文新魏" panose="02010800040101010101" pitchFamily="2" charset="-122"/>
                <a:ea typeface="华文新魏" panose="02010800040101010101" pitchFamily="2" charset="-122"/>
              </a:rPr>
              <a:t>。</a:t>
            </a:r>
          </a:p>
          <a:p>
            <a:pPr>
              <a:lnSpc>
                <a:spcPct val="90000"/>
              </a:lnSpc>
            </a:pPr>
            <a:endParaRPr lang="zh-CN" altLang="en-US" sz="2400">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5C8126F-C36D-43BA-9DF6-8CEED271903F}"/>
              </a:ext>
            </a:extLst>
          </p:cNvPr>
          <p:cNvSpPr>
            <a:spLocks noGrp="1" noChangeArrowheads="1"/>
          </p:cNvSpPr>
          <p:nvPr>
            <p:ph type="title"/>
          </p:nvPr>
        </p:nvSpPr>
        <p:spPr>
          <a:xfrm>
            <a:off x="685800" y="115888"/>
            <a:ext cx="7772400" cy="1143000"/>
          </a:xfrm>
        </p:spPr>
        <p:txBody>
          <a:bodyPr/>
          <a:lstStyle/>
          <a:p>
            <a:r>
              <a:rPr lang="en-US" altLang="zh-CN">
                <a:latin typeface="华文新魏" panose="02010800040101010101" pitchFamily="2" charset="-122"/>
                <a:ea typeface="华文新魏" panose="02010800040101010101" pitchFamily="2" charset="-122"/>
              </a:rPr>
              <a:t>Kerberos </a:t>
            </a:r>
            <a:r>
              <a:rPr lang="zh-CN" altLang="en-US">
                <a:latin typeface="华文新魏" panose="02010800040101010101" pitchFamily="2" charset="-122"/>
                <a:ea typeface="华文新魏" panose="02010800040101010101" pitchFamily="2" charset="-122"/>
              </a:rPr>
              <a:t>议协</a:t>
            </a:r>
            <a:r>
              <a:rPr lang="en-US" altLang="zh-CN">
                <a:latin typeface="华文新魏" panose="02010800040101010101" pitchFamily="2" charset="-122"/>
                <a:ea typeface="华文新魏" panose="02010800040101010101" pitchFamily="2" charset="-122"/>
              </a:rPr>
              <a:t>(3)</a:t>
            </a:r>
          </a:p>
        </p:txBody>
      </p:sp>
      <p:sp>
        <p:nvSpPr>
          <p:cNvPr id="203779" name="Rectangle 3">
            <a:extLst>
              <a:ext uri="{FF2B5EF4-FFF2-40B4-BE49-F238E27FC236}">
                <a16:creationId xmlns:a16="http://schemas.microsoft.com/office/drawing/2014/main" id="{543E8D5F-AB7A-46EE-AAFC-63FD1A62102D}"/>
              </a:ext>
            </a:extLst>
          </p:cNvPr>
          <p:cNvSpPr>
            <a:spLocks noGrp="1" noChangeArrowheads="1"/>
          </p:cNvSpPr>
          <p:nvPr>
            <p:ph type="body" idx="1"/>
          </p:nvPr>
        </p:nvSpPr>
        <p:spPr>
          <a:xfrm>
            <a:off x="685800" y="1052513"/>
            <a:ext cx="7772400" cy="5327650"/>
          </a:xfrm>
        </p:spPr>
        <p:txBody>
          <a:bodyPr/>
          <a:lstStyle/>
          <a:p>
            <a:pPr>
              <a:buFontTx/>
              <a:buNone/>
            </a:pPr>
            <a:r>
              <a:rPr lang="zh-CN" altLang="en-US" sz="2800">
                <a:latin typeface="华文新魏" panose="02010800040101010101" pitchFamily="2" charset="-122"/>
                <a:ea typeface="华文新魏" panose="02010800040101010101" pitchFamily="2" charset="-122"/>
              </a:rPr>
              <a:t>步</a:t>
            </a:r>
            <a:r>
              <a:rPr lang="en-US" altLang="zh-CN" sz="2800">
                <a:latin typeface="华文新魏" panose="02010800040101010101" pitchFamily="2" charset="-122"/>
                <a:ea typeface="华文新魏" panose="02010800040101010101" pitchFamily="2" charset="-122"/>
              </a:rPr>
              <a:t>3 A</a:t>
            </a:r>
            <a:r>
              <a:rPr lang="zh-CN" altLang="en-US" sz="2800">
                <a:latin typeface="华文新魏" panose="02010800040101010101" pitchFamily="2" charset="-122"/>
                <a:ea typeface="华文新魏" panose="02010800040101010101" pitchFamily="2" charset="-122"/>
              </a:rPr>
              <a:t>从</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处得到所需要的服务</a:t>
            </a:r>
          </a:p>
          <a:p>
            <a:r>
              <a:rPr lang="en-US" altLang="zh-CN" sz="2800">
                <a:latin typeface="华文新魏" panose="02010800040101010101" pitchFamily="2" charset="-122"/>
                <a:ea typeface="华文新魏" panose="02010800040101010101" pitchFamily="2" charset="-122"/>
              </a:rPr>
              <a:t>3a A</a:t>
            </a:r>
            <a:r>
              <a:rPr lang="zh-CN" altLang="en-US" sz="2800">
                <a:latin typeface="华文新魏" panose="02010800040101010101" pitchFamily="2" charset="-122"/>
                <a:ea typeface="华文新魏" panose="02010800040101010101" pitchFamily="2" charset="-122"/>
              </a:rPr>
              <a:t>向</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请求所需服务，在请求中，</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提供</a:t>
            </a:r>
            <a:r>
              <a:rPr lang="en-US" altLang="zh-CN" sz="2800">
                <a:latin typeface="华文新魏" panose="02010800040101010101" pitchFamily="2" charset="-122"/>
                <a:ea typeface="华文新魏" panose="02010800040101010101" pitchFamily="2" charset="-122"/>
              </a:rPr>
              <a:t>sg_ticket(</a:t>
            </a:r>
            <a:r>
              <a:rPr lang="zh-CN" altLang="en-US" sz="2800">
                <a:latin typeface="华文新魏" panose="02010800040101010101" pitchFamily="2" charset="-122"/>
                <a:ea typeface="华文新魏" panose="02010800040101010101" pitchFamily="2" charset="-122"/>
              </a:rPr>
              <a:t>步</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中已获得</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和一个认证符</a:t>
            </a:r>
            <a:r>
              <a:rPr lang="en-US" altLang="zh-CN" sz="2800">
                <a:latin typeface="华文新魏" panose="02010800040101010101" pitchFamily="2" charset="-122"/>
                <a:ea typeface="华文新魏" panose="02010800040101010101" pitchFamily="2" charset="-122"/>
              </a:rPr>
              <a:t>AUTB</a:t>
            </a:r>
            <a:r>
              <a:rPr lang="zh-CN" altLang="en-US" sz="2800">
                <a:latin typeface="华文新魏" panose="02010800040101010101" pitchFamily="2" charset="-122"/>
                <a:ea typeface="华文新魏" panose="02010800040101010101" pitchFamily="2" charset="-122"/>
              </a:rPr>
              <a:t>。服务许可票证的形式为</a:t>
            </a:r>
            <a:r>
              <a:rPr lang="en-US" altLang="zh-CN" sz="2800">
                <a:latin typeface="华文新魏" panose="02010800040101010101" pitchFamily="2" charset="-122"/>
                <a:ea typeface="华文新魏" panose="02010800040101010101" pitchFamily="2" charset="-122"/>
              </a:rPr>
              <a:t>sg_ticket=E({A</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KAB}</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KB),</a:t>
            </a:r>
            <a:r>
              <a:rPr lang="zh-CN" altLang="en-US" sz="2800">
                <a:latin typeface="华文新魏" panose="02010800040101010101" pitchFamily="2" charset="-122"/>
                <a:ea typeface="华文新魏" panose="02010800040101010101" pitchFamily="2" charset="-122"/>
              </a:rPr>
              <a:t>此消息使用使用</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的密钥加密，仅能被</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所解密，且具有以下含义：允许</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从</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处获得服务，并且</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必须使用密钥</a:t>
            </a:r>
            <a:r>
              <a:rPr lang="en-US" altLang="zh-CN" sz="2800">
                <a:latin typeface="华文新魏" panose="02010800040101010101" pitchFamily="2" charset="-122"/>
                <a:ea typeface="华文新魏" panose="02010800040101010101" pitchFamily="2" charset="-122"/>
              </a:rPr>
              <a:t>KAB</a:t>
            </a:r>
            <a:r>
              <a:rPr lang="zh-CN" altLang="en-US" sz="2800">
                <a:latin typeface="华文新魏" panose="02010800040101010101" pitchFamily="2" charset="-122"/>
                <a:ea typeface="华文新魏" panose="02010800040101010101" pitchFamily="2" charset="-122"/>
              </a:rPr>
              <a:t>进行认证。认证符</a:t>
            </a:r>
            <a:r>
              <a:rPr lang="en-US" altLang="zh-CN" sz="2800">
                <a:latin typeface="华文新魏" panose="02010800040101010101" pitchFamily="2" charset="-122"/>
                <a:ea typeface="华文新魏" panose="02010800040101010101" pitchFamily="2" charset="-122"/>
              </a:rPr>
              <a:t>AUTB</a:t>
            </a:r>
            <a:r>
              <a:rPr lang="zh-CN" altLang="en-US" sz="2800">
                <a:latin typeface="华文新魏" panose="02010800040101010101" pitchFamily="2" charset="-122"/>
                <a:ea typeface="华文新魏" panose="02010800040101010101" pitchFamily="2" charset="-122"/>
              </a:rPr>
              <a:t>的形式为</a:t>
            </a:r>
            <a:r>
              <a:rPr lang="en-US" altLang="zh-CN" sz="2800">
                <a:latin typeface="华文新魏" panose="02010800040101010101" pitchFamily="2" charset="-122"/>
                <a:ea typeface="华文新魏" panose="02010800040101010101" pitchFamily="2" charset="-122"/>
              </a:rPr>
              <a:t>AUTB=E(A</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KAB)</a:t>
            </a:r>
            <a:r>
              <a:rPr lang="zh-CN" altLang="en-US" sz="2800">
                <a:latin typeface="华文新魏" panose="02010800040101010101" pitchFamily="2" charset="-122"/>
                <a:ea typeface="华文新魏" panose="02010800040101010101" pitchFamily="2" charset="-122"/>
              </a:rPr>
              <a:t>，用于向</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证明</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是此申请请求的创建者。</a:t>
            </a:r>
          </a:p>
          <a:p>
            <a:r>
              <a:rPr lang="en-US" altLang="zh-CN" sz="2800">
                <a:latin typeface="华文新魏" panose="02010800040101010101" pitchFamily="2" charset="-122"/>
                <a:ea typeface="华文新魏" panose="02010800040101010101" pitchFamily="2" charset="-122"/>
              </a:rPr>
              <a:t>3b B</a:t>
            </a:r>
            <a:r>
              <a:rPr lang="zh-CN" altLang="en-US" sz="2800">
                <a:latin typeface="华文新魏" panose="02010800040101010101" pitchFamily="2" charset="-122"/>
                <a:ea typeface="华文新魏" panose="02010800040101010101" pitchFamily="2" charset="-122"/>
              </a:rPr>
              <a:t>执行所请求的服务，然后，将结果返回给</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，如有需要，可用</a:t>
            </a:r>
            <a:r>
              <a:rPr lang="en-US" altLang="zh-CN" sz="2800">
                <a:latin typeface="华文新魏" panose="02010800040101010101" pitchFamily="2" charset="-122"/>
                <a:ea typeface="华文新魏" panose="02010800040101010101" pitchFamily="2" charset="-122"/>
              </a:rPr>
              <a:t>KAB</a:t>
            </a:r>
            <a:r>
              <a:rPr lang="zh-CN" altLang="en-US" sz="2800">
                <a:latin typeface="华文新魏" panose="02010800040101010101" pitchFamily="2" charset="-122"/>
                <a:ea typeface="华文新魏" panose="02010800040101010101" pitchFamily="2" charset="-122"/>
              </a:rPr>
              <a:t>对结果进行加密。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A29D54CE-10F6-457A-A1B4-C29A2A33F960}"/>
              </a:ext>
            </a:extLst>
          </p:cNvPr>
          <p:cNvSpPr>
            <a:spLocks noGrp="1" noChangeArrowheads="1"/>
          </p:cNvSpPr>
          <p:nvPr>
            <p:ph type="title"/>
          </p:nvPr>
        </p:nvSpPr>
        <p:spPr>
          <a:xfrm>
            <a:off x="685800" y="188913"/>
            <a:ext cx="7772400" cy="1143000"/>
          </a:xfrm>
        </p:spPr>
        <p:txBody>
          <a:bodyPr/>
          <a:lstStyle/>
          <a:p>
            <a:r>
              <a:rPr lang="en-US" altLang="zh-CN">
                <a:latin typeface="华文新魏" panose="02010800040101010101" pitchFamily="2" charset="-122"/>
                <a:ea typeface="华文新魏" panose="02010800040101010101" pitchFamily="2" charset="-122"/>
              </a:rPr>
              <a:t>7.4.3 </a:t>
            </a:r>
            <a:r>
              <a:rPr lang="zh-CN" altLang="en-US">
                <a:latin typeface="华文新魏" panose="02010800040101010101" pitchFamily="2" charset="-122"/>
                <a:ea typeface="华文新魏" panose="02010800040101010101" pitchFamily="2" charset="-122"/>
              </a:rPr>
              <a:t>授权机制</a:t>
            </a:r>
          </a:p>
        </p:txBody>
      </p:sp>
      <p:sp>
        <p:nvSpPr>
          <p:cNvPr id="198659" name="Rectangle 3">
            <a:extLst>
              <a:ext uri="{FF2B5EF4-FFF2-40B4-BE49-F238E27FC236}">
                <a16:creationId xmlns:a16="http://schemas.microsoft.com/office/drawing/2014/main" id="{3D06BC91-E099-4597-9E1F-F00895133BA6}"/>
              </a:ext>
            </a:extLst>
          </p:cNvPr>
          <p:cNvSpPr>
            <a:spLocks noGrp="1" noChangeArrowheads="1"/>
          </p:cNvSpPr>
          <p:nvPr>
            <p:ph type="body" idx="1"/>
          </p:nvPr>
        </p:nvSpPr>
        <p:spPr>
          <a:xfrm>
            <a:off x="685800" y="1125538"/>
            <a:ext cx="7772400" cy="5400675"/>
          </a:xfrm>
        </p:spPr>
        <p:txBody>
          <a:bodyPr/>
          <a:lstStyle/>
          <a:p>
            <a:pPr>
              <a:buFontTx/>
              <a:buNone/>
            </a:pPr>
            <a:r>
              <a:rPr lang="en-US" altLang="zh-CN"/>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授权机制的功能和安全系统模型</a:t>
            </a:r>
          </a:p>
          <a:p>
            <a:r>
              <a:rPr lang="zh-CN" altLang="en-US" sz="3600">
                <a:latin typeface="华文新魏" panose="02010800040101010101" pitchFamily="2" charset="-122"/>
                <a:ea typeface="华文新魏" panose="02010800040101010101" pitchFamily="2" charset="-122"/>
              </a:rPr>
              <a:t>什么是授权</a:t>
            </a:r>
            <a:r>
              <a:rPr lang="en-US" altLang="zh-CN" sz="3600">
                <a:latin typeface="华文新魏" panose="02010800040101010101" pitchFamily="2" charset="-122"/>
                <a:ea typeface="华文新魏" panose="02010800040101010101" pitchFamily="2" charset="-122"/>
              </a:rPr>
              <a:t>?</a:t>
            </a:r>
          </a:p>
          <a:p>
            <a:r>
              <a:rPr lang="zh-CN" altLang="en-US" sz="3600">
                <a:latin typeface="华文新魏" panose="02010800040101010101" pitchFamily="2" charset="-122"/>
                <a:ea typeface="华文新魏" panose="02010800040101010101" pitchFamily="2" charset="-122"/>
              </a:rPr>
              <a:t>授权机制的主要功能：</a:t>
            </a:r>
          </a:p>
          <a:p>
            <a:r>
              <a:rPr lang="zh-CN" altLang="en-US" sz="3600">
                <a:latin typeface="华文新魏" panose="02010800040101010101" pitchFamily="2" charset="-122"/>
                <a:ea typeface="华文新魏" panose="02010800040101010101" pitchFamily="2" charset="-122"/>
              </a:rPr>
              <a:t>    授权</a:t>
            </a:r>
          </a:p>
          <a:p>
            <a:r>
              <a:rPr lang="zh-CN" altLang="en-US" sz="3600">
                <a:latin typeface="华文新魏" panose="02010800040101010101" pitchFamily="2" charset="-122"/>
                <a:ea typeface="华文新魏" panose="02010800040101010101" pitchFamily="2" charset="-122"/>
              </a:rPr>
              <a:t>    确定访问权限</a:t>
            </a:r>
          </a:p>
          <a:p>
            <a:r>
              <a:rPr lang="zh-CN" altLang="en-US" sz="3600">
                <a:latin typeface="华文新魏" panose="02010800040101010101" pitchFamily="2" charset="-122"/>
                <a:ea typeface="华文新魏" panose="02010800040101010101" pitchFamily="2" charset="-122"/>
              </a:rPr>
              <a:t>    实施存取权限。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3E02674A-38EA-4298-A20B-35BDCE693B78}"/>
              </a:ext>
            </a:extLst>
          </p:cNvPr>
          <p:cNvSpPr>
            <a:spLocks noGrp="1" noChangeArrowheads="1"/>
          </p:cNvSpPr>
          <p:nvPr>
            <p:ph type="title"/>
          </p:nvPr>
        </p:nvSpPr>
        <p:spPr>
          <a:xfrm>
            <a:off x="685800" y="188913"/>
            <a:ext cx="7772400" cy="1143000"/>
          </a:xfrm>
        </p:spPr>
        <p:txBody>
          <a:bodyPr/>
          <a:lstStyle/>
          <a:p>
            <a:r>
              <a:rPr lang="zh-CN" altLang="en-US">
                <a:ea typeface="华文新魏" panose="02010800040101010101" pitchFamily="2" charset="-122"/>
              </a:rPr>
              <a:t>认证和授权</a:t>
            </a:r>
          </a:p>
        </p:txBody>
      </p:sp>
      <p:grpSp>
        <p:nvGrpSpPr>
          <p:cNvPr id="199715" name="Group 35">
            <a:extLst>
              <a:ext uri="{FF2B5EF4-FFF2-40B4-BE49-F238E27FC236}">
                <a16:creationId xmlns:a16="http://schemas.microsoft.com/office/drawing/2014/main" id="{50E42961-118E-42C5-945E-465393E9AE01}"/>
              </a:ext>
            </a:extLst>
          </p:cNvPr>
          <p:cNvGrpSpPr>
            <a:grpSpLocks/>
          </p:cNvGrpSpPr>
          <p:nvPr/>
        </p:nvGrpSpPr>
        <p:grpSpPr bwMode="auto">
          <a:xfrm>
            <a:off x="2124075" y="1125538"/>
            <a:ext cx="5543550" cy="5400675"/>
            <a:chOff x="1338" y="709"/>
            <a:chExt cx="3492" cy="3402"/>
          </a:xfrm>
        </p:grpSpPr>
        <p:sp>
          <p:nvSpPr>
            <p:cNvPr id="199686" name="Oval 6">
              <a:extLst>
                <a:ext uri="{FF2B5EF4-FFF2-40B4-BE49-F238E27FC236}">
                  <a16:creationId xmlns:a16="http://schemas.microsoft.com/office/drawing/2014/main" id="{36577B3D-698B-4D26-A81B-8D8FA2112AFC}"/>
                </a:ext>
              </a:extLst>
            </p:cNvPr>
            <p:cNvSpPr>
              <a:spLocks noChangeArrowheads="1"/>
            </p:cNvSpPr>
            <p:nvPr/>
          </p:nvSpPr>
          <p:spPr bwMode="auto">
            <a:xfrm>
              <a:off x="1587" y="709"/>
              <a:ext cx="749" cy="637"/>
            </a:xfrm>
            <a:prstGeom prst="ellipse">
              <a:avLst/>
            </a:prstGeom>
            <a:solidFill>
              <a:srgbClr val="33CC33"/>
            </a:solidFill>
            <a:ln w="9525">
              <a:solidFill>
                <a:srgbClr val="000000"/>
              </a:solidFill>
              <a:round/>
              <a:headEnd/>
              <a:tailEnd/>
            </a:ln>
          </p:spPr>
          <p:txBody>
            <a:bodyPr/>
            <a:lstStyle/>
            <a:p>
              <a:endParaRPr lang="en-US"/>
            </a:p>
          </p:txBody>
        </p:sp>
        <p:sp>
          <p:nvSpPr>
            <p:cNvPr id="199687" name="Text Box 7">
              <a:extLst>
                <a:ext uri="{FF2B5EF4-FFF2-40B4-BE49-F238E27FC236}">
                  <a16:creationId xmlns:a16="http://schemas.microsoft.com/office/drawing/2014/main" id="{97FDB571-54CA-447D-B561-CC0C98822149}"/>
                </a:ext>
              </a:extLst>
            </p:cNvPr>
            <p:cNvSpPr txBox="1">
              <a:spLocks noChangeArrowheads="1"/>
            </p:cNvSpPr>
            <p:nvPr/>
          </p:nvSpPr>
          <p:spPr bwMode="auto">
            <a:xfrm>
              <a:off x="1712" y="891"/>
              <a:ext cx="533" cy="2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chemeClr val="accent2"/>
                  </a:solidFill>
                  <a:latin typeface="华文新魏" panose="02010800040101010101" pitchFamily="2" charset="-122"/>
                </a:rPr>
                <a:t>用户</a:t>
              </a:r>
              <a:r>
                <a:rPr lang="en-US" altLang="zh-CN" sz="2000">
                  <a:solidFill>
                    <a:schemeClr val="accent2"/>
                  </a:solidFill>
                  <a:latin typeface="华文新魏" panose="02010800040101010101" pitchFamily="2" charset="-122"/>
                </a:rPr>
                <a:t>1</a:t>
              </a:r>
            </a:p>
          </p:txBody>
        </p:sp>
        <p:sp>
          <p:nvSpPr>
            <p:cNvPr id="199688" name="Text Box 8">
              <a:extLst>
                <a:ext uri="{FF2B5EF4-FFF2-40B4-BE49-F238E27FC236}">
                  <a16:creationId xmlns:a16="http://schemas.microsoft.com/office/drawing/2014/main" id="{0823EB20-F1A2-43AE-8C8F-0A9C5C45B1AC}"/>
                </a:ext>
              </a:extLst>
            </p:cNvPr>
            <p:cNvSpPr txBox="1">
              <a:spLocks noChangeArrowheads="1"/>
            </p:cNvSpPr>
            <p:nvPr/>
          </p:nvSpPr>
          <p:spPr bwMode="auto">
            <a:xfrm>
              <a:off x="1338" y="1421"/>
              <a:ext cx="3492" cy="2690"/>
            </a:xfrm>
            <a:prstGeom prst="rect">
              <a:avLst/>
            </a:prstGeom>
            <a:solidFill>
              <a:srgbClr val="FFCC00"/>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en-US" altLang="en-US" sz="2000">
                <a:solidFill>
                  <a:schemeClr val="accent2"/>
                </a:solidFill>
                <a:latin typeface="华文新魏" panose="02010800040101010101" pitchFamily="2" charset="-122"/>
              </a:endParaRPr>
            </a:p>
          </p:txBody>
        </p:sp>
        <p:sp>
          <p:nvSpPr>
            <p:cNvPr id="199689" name="Text Box 9">
              <a:extLst>
                <a:ext uri="{FF2B5EF4-FFF2-40B4-BE49-F238E27FC236}">
                  <a16:creationId xmlns:a16="http://schemas.microsoft.com/office/drawing/2014/main" id="{D539067E-7AF1-4B6A-BB7C-1D213D500BBF}"/>
                </a:ext>
              </a:extLst>
            </p:cNvPr>
            <p:cNvSpPr txBox="1">
              <a:spLocks noChangeArrowheads="1"/>
            </p:cNvSpPr>
            <p:nvPr/>
          </p:nvSpPr>
          <p:spPr bwMode="auto">
            <a:xfrm>
              <a:off x="1787" y="1530"/>
              <a:ext cx="1288" cy="545"/>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endParaRPr lang="en-US" altLang="en-US" sz="2000">
                <a:solidFill>
                  <a:schemeClr val="accent2"/>
                </a:solidFill>
                <a:latin typeface="华文新魏" panose="02010800040101010101" pitchFamily="2" charset="-122"/>
              </a:endParaRPr>
            </a:p>
          </p:txBody>
        </p:sp>
        <p:sp>
          <p:nvSpPr>
            <p:cNvPr id="199690" name="Text Box 10">
              <a:extLst>
                <a:ext uri="{FF2B5EF4-FFF2-40B4-BE49-F238E27FC236}">
                  <a16:creationId xmlns:a16="http://schemas.microsoft.com/office/drawing/2014/main" id="{76D2C19F-361E-49EC-836C-FF96D6629403}"/>
                </a:ext>
              </a:extLst>
            </p:cNvPr>
            <p:cNvSpPr txBox="1">
              <a:spLocks noChangeArrowheads="1"/>
            </p:cNvSpPr>
            <p:nvPr/>
          </p:nvSpPr>
          <p:spPr bwMode="auto">
            <a:xfrm>
              <a:off x="1929" y="1639"/>
              <a:ext cx="1003" cy="327"/>
            </a:xfrm>
            <a:prstGeom prst="rect">
              <a:avLst/>
            </a:prstGeom>
            <a:solidFill>
              <a:srgbClr val="66FFCC"/>
            </a:solidFill>
            <a:ln w="9525">
              <a:solidFill>
                <a:srgbClr val="000000"/>
              </a:solidFill>
              <a:miter lim="800000"/>
              <a:headEnd/>
              <a:tailEnd/>
            </a:ln>
          </p:spPr>
          <p:txBody>
            <a:bodyPr/>
            <a:lstStyle/>
            <a:p>
              <a:pPr algn="just"/>
              <a:r>
                <a:rPr lang="zh-CN" altLang="en-US" sz="2000">
                  <a:solidFill>
                    <a:schemeClr val="accent2"/>
                  </a:solidFill>
                  <a:latin typeface="华文新魏" panose="02010800040101010101" pitchFamily="2" charset="-122"/>
                </a:rPr>
                <a:t>认证机制</a:t>
              </a:r>
            </a:p>
          </p:txBody>
        </p:sp>
        <p:sp>
          <p:nvSpPr>
            <p:cNvPr id="199691" name="Text Box 11">
              <a:extLst>
                <a:ext uri="{FF2B5EF4-FFF2-40B4-BE49-F238E27FC236}">
                  <a16:creationId xmlns:a16="http://schemas.microsoft.com/office/drawing/2014/main" id="{71094D73-4B3C-4E47-8D90-6A9518A6A469}"/>
                </a:ext>
              </a:extLst>
            </p:cNvPr>
            <p:cNvSpPr txBox="1">
              <a:spLocks noChangeArrowheads="1"/>
            </p:cNvSpPr>
            <p:nvPr/>
          </p:nvSpPr>
          <p:spPr bwMode="auto">
            <a:xfrm>
              <a:off x="1643" y="3259"/>
              <a:ext cx="1289" cy="547"/>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endParaRPr lang="en-US" altLang="en-US" sz="2000">
                <a:solidFill>
                  <a:schemeClr val="accent2"/>
                </a:solidFill>
                <a:latin typeface="华文新魏" panose="02010800040101010101" pitchFamily="2" charset="-122"/>
              </a:endParaRPr>
            </a:p>
          </p:txBody>
        </p:sp>
        <p:sp>
          <p:nvSpPr>
            <p:cNvPr id="199692" name="Text Box 12">
              <a:extLst>
                <a:ext uri="{FF2B5EF4-FFF2-40B4-BE49-F238E27FC236}">
                  <a16:creationId xmlns:a16="http://schemas.microsoft.com/office/drawing/2014/main" id="{B74BEC33-5DAB-420F-921A-A4DE8B00C59A}"/>
                </a:ext>
              </a:extLst>
            </p:cNvPr>
            <p:cNvSpPr txBox="1">
              <a:spLocks noChangeArrowheads="1"/>
            </p:cNvSpPr>
            <p:nvPr/>
          </p:nvSpPr>
          <p:spPr bwMode="auto">
            <a:xfrm>
              <a:off x="1787" y="3367"/>
              <a:ext cx="1001" cy="327"/>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pPr algn="just"/>
              <a:r>
                <a:rPr lang="zh-CN" altLang="en-US" sz="2000">
                  <a:solidFill>
                    <a:schemeClr val="accent2"/>
                  </a:solidFill>
                  <a:latin typeface="华文新魏" panose="02010800040101010101" pitchFamily="2" charset="-122"/>
                </a:rPr>
                <a:t>授权机制</a:t>
              </a:r>
            </a:p>
          </p:txBody>
        </p:sp>
        <p:sp>
          <p:nvSpPr>
            <p:cNvPr id="199693" name="Text Box 13">
              <a:extLst>
                <a:ext uri="{FF2B5EF4-FFF2-40B4-BE49-F238E27FC236}">
                  <a16:creationId xmlns:a16="http://schemas.microsoft.com/office/drawing/2014/main" id="{C22EE62E-7E60-43B6-A382-BB7B76201852}"/>
                </a:ext>
              </a:extLst>
            </p:cNvPr>
            <p:cNvSpPr txBox="1">
              <a:spLocks noChangeArrowheads="1"/>
            </p:cNvSpPr>
            <p:nvPr/>
          </p:nvSpPr>
          <p:spPr bwMode="auto">
            <a:xfrm>
              <a:off x="3647" y="3494"/>
              <a:ext cx="1003" cy="510"/>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r>
                <a:rPr lang="zh-CN" altLang="en-US" sz="2000">
                  <a:solidFill>
                    <a:schemeClr val="accent2"/>
                  </a:solidFill>
                  <a:latin typeface="华文新魏" panose="02010800040101010101" pitchFamily="2" charset="-122"/>
                </a:rPr>
                <a:t>主体</a:t>
              </a:r>
              <a:r>
                <a:rPr lang="en-US" altLang="zh-CN" sz="2000">
                  <a:solidFill>
                    <a:schemeClr val="accent2"/>
                  </a:solidFill>
                  <a:latin typeface="华文新魏" panose="02010800040101010101" pitchFamily="2" charset="-122"/>
                </a:rPr>
                <a:t>1</a:t>
              </a:r>
              <a:r>
                <a:rPr lang="zh-CN" altLang="en-US" sz="2000">
                  <a:solidFill>
                    <a:schemeClr val="accent2"/>
                  </a:solidFill>
                  <a:latin typeface="华文新魏" panose="02010800040101010101" pitchFamily="2" charset="-122"/>
                </a:rPr>
                <a:t>可访问的资源</a:t>
              </a:r>
            </a:p>
          </p:txBody>
        </p:sp>
        <p:sp>
          <p:nvSpPr>
            <p:cNvPr id="199694" name="Line 14">
              <a:extLst>
                <a:ext uri="{FF2B5EF4-FFF2-40B4-BE49-F238E27FC236}">
                  <a16:creationId xmlns:a16="http://schemas.microsoft.com/office/drawing/2014/main" id="{0DC68BDE-0468-4BDC-AC1E-43FF228C6632}"/>
                </a:ext>
              </a:extLst>
            </p:cNvPr>
            <p:cNvSpPr>
              <a:spLocks noChangeShapeType="1"/>
            </p:cNvSpPr>
            <p:nvPr/>
          </p:nvSpPr>
          <p:spPr bwMode="auto">
            <a:xfrm>
              <a:off x="2211" y="1241"/>
              <a:ext cx="435" cy="289"/>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695" name="Line 15">
              <a:extLst>
                <a:ext uri="{FF2B5EF4-FFF2-40B4-BE49-F238E27FC236}">
                  <a16:creationId xmlns:a16="http://schemas.microsoft.com/office/drawing/2014/main" id="{A373885D-59D5-43BF-83FE-F5E8FF4A2EDC}"/>
                </a:ext>
              </a:extLst>
            </p:cNvPr>
            <p:cNvSpPr>
              <a:spLocks noChangeShapeType="1"/>
            </p:cNvSpPr>
            <p:nvPr/>
          </p:nvSpPr>
          <p:spPr bwMode="auto">
            <a:xfrm>
              <a:off x="2502" y="2075"/>
              <a:ext cx="430" cy="32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696" name="Line 16">
              <a:extLst>
                <a:ext uri="{FF2B5EF4-FFF2-40B4-BE49-F238E27FC236}">
                  <a16:creationId xmlns:a16="http://schemas.microsoft.com/office/drawing/2014/main" id="{6AA922E8-0663-4AD1-B277-583587CA32BB}"/>
                </a:ext>
              </a:extLst>
            </p:cNvPr>
            <p:cNvSpPr>
              <a:spLocks noChangeShapeType="1"/>
            </p:cNvSpPr>
            <p:nvPr/>
          </p:nvSpPr>
          <p:spPr bwMode="auto">
            <a:xfrm>
              <a:off x="2959" y="3685"/>
              <a:ext cx="688" cy="1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697" name="Text Box 17">
              <a:extLst>
                <a:ext uri="{FF2B5EF4-FFF2-40B4-BE49-F238E27FC236}">
                  <a16:creationId xmlns:a16="http://schemas.microsoft.com/office/drawing/2014/main" id="{A6293296-3C5A-47F8-85BD-83EBC1868411}"/>
                </a:ext>
              </a:extLst>
            </p:cNvPr>
            <p:cNvSpPr txBox="1">
              <a:spLocks noChangeArrowheads="1"/>
            </p:cNvSpPr>
            <p:nvPr/>
          </p:nvSpPr>
          <p:spPr bwMode="auto">
            <a:xfrm>
              <a:off x="3583" y="1530"/>
              <a:ext cx="1122" cy="348"/>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rPr>
                <a:t>计算机系统</a:t>
              </a:r>
            </a:p>
          </p:txBody>
        </p:sp>
        <p:sp>
          <p:nvSpPr>
            <p:cNvPr id="199699" name="Line 19">
              <a:extLst>
                <a:ext uri="{FF2B5EF4-FFF2-40B4-BE49-F238E27FC236}">
                  <a16:creationId xmlns:a16="http://schemas.microsoft.com/office/drawing/2014/main" id="{55B7FDB3-B460-4037-8EF4-0877312EE5D9}"/>
                </a:ext>
              </a:extLst>
            </p:cNvPr>
            <p:cNvSpPr>
              <a:spLocks noChangeShapeType="1"/>
            </p:cNvSpPr>
            <p:nvPr/>
          </p:nvSpPr>
          <p:spPr bwMode="auto">
            <a:xfrm flipH="1">
              <a:off x="2788" y="1203"/>
              <a:ext cx="429" cy="32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700" name="Line 20">
              <a:extLst>
                <a:ext uri="{FF2B5EF4-FFF2-40B4-BE49-F238E27FC236}">
                  <a16:creationId xmlns:a16="http://schemas.microsoft.com/office/drawing/2014/main" id="{CDAAE5BB-403A-4C30-9ACD-838E776C4839}"/>
                </a:ext>
              </a:extLst>
            </p:cNvPr>
            <p:cNvSpPr>
              <a:spLocks noChangeShapeType="1"/>
            </p:cNvSpPr>
            <p:nvPr/>
          </p:nvSpPr>
          <p:spPr bwMode="auto">
            <a:xfrm flipH="1">
              <a:off x="1929" y="2075"/>
              <a:ext cx="287" cy="32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701" name="Line 21">
              <a:extLst>
                <a:ext uri="{FF2B5EF4-FFF2-40B4-BE49-F238E27FC236}">
                  <a16:creationId xmlns:a16="http://schemas.microsoft.com/office/drawing/2014/main" id="{F8403858-A19B-4B08-B8A0-95D3C6326DB5}"/>
                </a:ext>
              </a:extLst>
            </p:cNvPr>
            <p:cNvSpPr>
              <a:spLocks noChangeShapeType="1"/>
            </p:cNvSpPr>
            <p:nvPr/>
          </p:nvSpPr>
          <p:spPr bwMode="auto">
            <a:xfrm>
              <a:off x="1837" y="3048"/>
              <a:ext cx="374" cy="21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702" name="Line 22">
              <a:extLst>
                <a:ext uri="{FF2B5EF4-FFF2-40B4-BE49-F238E27FC236}">
                  <a16:creationId xmlns:a16="http://schemas.microsoft.com/office/drawing/2014/main" id="{2E76FB93-45EE-4455-8350-B2BA5CDB4334}"/>
                </a:ext>
              </a:extLst>
            </p:cNvPr>
            <p:cNvSpPr>
              <a:spLocks noChangeShapeType="1"/>
            </p:cNvSpPr>
            <p:nvPr/>
          </p:nvSpPr>
          <p:spPr bwMode="auto">
            <a:xfrm flipH="1">
              <a:off x="2336" y="3048"/>
              <a:ext cx="374" cy="21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703" name="Text Box 23">
              <a:extLst>
                <a:ext uri="{FF2B5EF4-FFF2-40B4-BE49-F238E27FC236}">
                  <a16:creationId xmlns:a16="http://schemas.microsoft.com/office/drawing/2014/main" id="{08DDD07B-C263-43AF-B513-53A13BFDE0FD}"/>
                </a:ext>
              </a:extLst>
            </p:cNvPr>
            <p:cNvSpPr txBox="1">
              <a:spLocks noChangeArrowheads="1"/>
            </p:cNvSpPr>
            <p:nvPr/>
          </p:nvSpPr>
          <p:spPr bwMode="auto">
            <a:xfrm>
              <a:off x="3583" y="2622"/>
              <a:ext cx="1001" cy="654"/>
            </a:xfrm>
            <a:prstGeom prst="rect">
              <a:avLst/>
            </a:prstGeom>
            <a:solidFill>
              <a:srgbClr val="66FFCC"/>
            </a:solidFill>
            <a:ln w="9525">
              <a:solidFill>
                <a:srgbClr val="000000"/>
              </a:solidFill>
              <a:miter lim="800000"/>
              <a:headEnd/>
              <a:tailEnd/>
            </a:ln>
            <a:effectLst>
              <a:outerShdw dist="107763" dir="18900000" algn="ctr" rotWithShape="0">
                <a:srgbClr val="808080"/>
              </a:outerShdw>
            </a:effectLst>
          </p:spPr>
          <p:txBody>
            <a:bodyPr/>
            <a:lstStyle/>
            <a:p>
              <a:r>
                <a:rPr lang="zh-CN" altLang="en-US" sz="2000">
                  <a:solidFill>
                    <a:schemeClr val="accent2"/>
                  </a:solidFill>
                  <a:latin typeface="华文新魏" panose="02010800040101010101" pitchFamily="2" charset="-122"/>
                </a:rPr>
                <a:t>主体</a:t>
              </a:r>
              <a:r>
                <a:rPr lang="en-US" altLang="zh-CN" sz="2000">
                  <a:solidFill>
                    <a:schemeClr val="accent2"/>
                  </a:solidFill>
                  <a:latin typeface="华文新魏" panose="02010800040101010101" pitchFamily="2" charset="-122"/>
                </a:rPr>
                <a:t>1</a:t>
              </a:r>
              <a:r>
                <a:rPr lang="zh-CN" altLang="en-US" sz="2000">
                  <a:solidFill>
                    <a:schemeClr val="accent2"/>
                  </a:solidFill>
                  <a:latin typeface="华文新魏" panose="02010800040101010101" pitchFamily="2" charset="-122"/>
                </a:rPr>
                <a:t>、主体</a:t>
              </a:r>
              <a:r>
                <a:rPr lang="en-US" altLang="zh-CN" sz="2000">
                  <a:solidFill>
                    <a:schemeClr val="accent2"/>
                  </a:solidFill>
                  <a:latin typeface="华文新魏" panose="02010800040101010101" pitchFamily="2" charset="-122"/>
                </a:rPr>
                <a:t>2</a:t>
              </a:r>
              <a:r>
                <a:rPr lang="zh-CN" altLang="en-US" sz="2000">
                  <a:solidFill>
                    <a:schemeClr val="accent2"/>
                  </a:solidFill>
                  <a:latin typeface="华文新魏" panose="02010800040101010101" pitchFamily="2" charset="-122"/>
                </a:rPr>
                <a:t>可访问的资源</a:t>
              </a:r>
            </a:p>
          </p:txBody>
        </p:sp>
        <p:sp>
          <p:nvSpPr>
            <p:cNvPr id="199704" name="Line 24">
              <a:extLst>
                <a:ext uri="{FF2B5EF4-FFF2-40B4-BE49-F238E27FC236}">
                  <a16:creationId xmlns:a16="http://schemas.microsoft.com/office/drawing/2014/main" id="{8A13B046-845B-4E75-B8B5-69658FA4409A}"/>
                </a:ext>
              </a:extLst>
            </p:cNvPr>
            <p:cNvSpPr>
              <a:spLocks noChangeShapeType="1"/>
            </p:cNvSpPr>
            <p:nvPr/>
          </p:nvSpPr>
          <p:spPr bwMode="auto">
            <a:xfrm flipV="1">
              <a:off x="2932" y="3154"/>
              <a:ext cx="651" cy="3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9706" name="Oval 26">
              <a:extLst>
                <a:ext uri="{FF2B5EF4-FFF2-40B4-BE49-F238E27FC236}">
                  <a16:creationId xmlns:a16="http://schemas.microsoft.com/office/drawing/2014/main" id="{A5AFE5D5-DA33-4E2B-9EFB-F65499F6C77B}"/>
                </a:ext>
              </a:extLst>
            </p:cNvPr>
            <p:cNvSpPr>
              <a:spLocks noChangeArrowheads="1"/>
            </p:cNvSpPr>
            <p:nvPr/>
          </p:nvSpPr>
          <p:spPr bwMode="auto">
            <a:xfrm>
              <a:off x="3084" y="709"/>
              <a:ext cx="748" cy="637"/>
            </a:xfrm>
            <a:prstGeom prst="ellipse">
              <a:avLst/>
            </a:prstGeom>
            <a:solidFill>
              <a:srgbClr val="33CC33"/>
            </a:solidFill>
            <a:ln w="9525">
              <a:solidFill>
                <a:srgbClr val="000000"/>
              </a:solidFill>
              <a:round/>
              <a:headEnd/>
              <a:tailEnd/>
            </a:ln>
          </p:spPr>
          <p:txBody>
            <a:bodyPr/>
            <a:lstStyle/>
            <a:p>
              <a:endParaRPr lang="en-US"/>
            </a:p>
          </p:txBody>
        </p:sp>
        <p:sp>
          <p:nvSpPr>
            <p:cNvPr id="199707" name="Text Box 27">
              <a:extLst>
                <a:ext uri="{FF2B5EF4-FFF2-40B4-BE49-F238E27FC236}">
                  <a16:creationId xmlns:a16="http://schemas.microsoft.com/office/drawing/2014/main" id="{B39937DE-25B6-4C76-9978-3B8AF7C0AB5C}"/>
                </a:ext>
              </a:extLst>
            </p:cNvPr>
            <p:cNvSpPr txBox="1">
              <a:spLocks noChangeArrowheads="1"/>
            </p:cNvSpPr>
            <p:nvPr/>
          </p:nvSpPr>
          <p:spPr bwMode="auto">
            <a:xfrm>
              <a:off x="3209" y="891"/>
              <a:ext cx="578" cy="2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chemeClr val="accent2"/>
                  </a:solidFill>
                  <a:latin typeface="华文新魏" panose="02010800040101010101" pitchFamily="2" charset="-122"/>
                </a:rPr>
                <a:t>用户</a:t>
              </a:r>
              <a:r>
                <a:rPr lang="en-US" altLang="zh-CN" sz="2000">
                  <a:solidFill>
                    <a:schemeClr val="accent2"/>
                  </a:solidFill>
                  <a:latin typeface="华文新魏" panose="02010800040101010101" pitchFamily="2" charset="-122"/>
                </a:rPr>
                <a:t>2</a:t>
              </a:r>
            </a:p>
          </p:txBody>
        </p:sp>
        <p:sp>
          <p:nvSpPr>
            <p:cNvPr id="199709" name="Oval 29">
              <a:extLst>
                <a:ext uri="{FF2B5EF4-FFF2-40B4-BE49-F238E27FC236}">
                  <a16:creationId xmlns:a16="http://schemas.microsoft.com/office/drawing/2014/main" id="{E228A020-E7D1-44DC-8A23-1BA48BA39AC1}"/>
                </a:ext>
              </a:extLst>
            </p:cNvPr>
            <p:cNvSpPr>
              <a:spLocks noChangeArrowheads="1"/>
            </p:cNvSpPr>
            <p:nvPr/>
          </p:nvSpPr>
          <p:spPr bwMode="auto">
            <a:xfrm>
              <a:off x="1463" y="2409"/>
              <a:ext cx="748" cy="639"/>
            </a:xfrm>
            <a:prstGeom prst="ellipse">
              <a:avLst/>
            </a:prstGeom>
            <a:solidFill>
              <a:srgbClr val="33CC33"/>
            </a:solidFill>
            <a:ln w="9525">
              <a:solidFill>
                <a:srgbClr val="000000"/>
              </a:solidFill>
              <a:round/>
              <a:headEnd/>
              <a:tailEnd/>
            </a:ln>
          </p:spPr>
          <p:txBody>
            <a:bodyPr/>
            <a:lstStyle/>
            <a:p>
              <a:endParaRPr lang="en-US"/>
            </a:p>
          </p:txBody>
        </p:sp>
        <p:sp>
          <p:nvSpPr>
            <p:cNvPr id="199710" name="Text Box 30">
              <a:extLst>
                <a:ext uri="{FF2B5EF4-FFF2-40B4-BE49-F238E27FC236}">
                  <a16:creationId xmlns:a16="http://schemas.microsoft.com/office/drawing/2014/main" id="{94884FCF-931B-404F-B9D9-81BB3BD33BA2}"/>
                </a:ext>
              </a:extLst>
            </p:cNvPr>
            <p:cNvSpPr txBox="1">
              <a:spLocks noChangeArrowheads="1"/>
            </p:cNvSpPr>
            <p:nvPr/>
          </p:nvSpPr>
          <p:spPr bwMode="auto">
            <a:xfrm>
              <a:off x="1588" y="2592"/>
              <a:ext cx="566" cy="2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chemeClr val="accent2"/>
                  </a:solidFill>
                  <a:latin typeface="华文新魏" panose="02010800040101010101" pitchFamily="2" charset="-122"/>
                </a:rPr>
                <a:t>主体</a:t>
              </a:r>
              <a:r>
                <a:rPr lang="en-US" altLang="zh-CN" sz="2000">
                  <a:solidFill>
                    <a:schemeClr val="accent2"/>
                  </a:solidFill>
                  <a:latin typeface="华文新魏" panose="02010800040101010101" pitchFamily="2" charset="-122"/>
                </a:rPr>
                <a:t>1</a:t>
              </a:r>
            </a:p>
          </p:txBody>
        </p:sp>
        <p:sp>
          <p:nvSpPr>
            <p:cNvPr id="199712" name="Oval 32">
              <a:extLst>
                <a:ext uri="{FF2B5EF4-FFF2-40B4-BE49-F238E27FC236}">
                  <a16:creationId xmlns:a16="http://schemas.microsoft.com/office/drawing/2014/main" id="{C90C6C77-017B-4DD5-AE34-0BABC6EE04B1}"/>
                </a:ext>
              </a:extLst>
            </p:cNvPr>
            <p:cNvSpPr>
              <a:spLocks noChangeArrowheads="1"/>
            </p:cNvSpPr>
            <p:nvPr/>
          </p:nvSpPr>
          <p:spPr bwMode="auto">
            <a:xfrm>
              <a:off x="2460" y="2409"/>
              <a:ext cx="749" cy="639"/>
            </a:xfrm>
            <a:prstGeom prst="ellipse">
              <a:avLst/>
            </a:prstGeom>
            <a:solidFill>
              <a:srgbClr val="33CC33"/>
            </a:solidFill>
            <a:ln w="9525">
              <a:solidFill>
                <a:srgbClr val="000000"/>
              </a:solidFill>
              <a:round/>
              <a:headEnd/>
              <a:tailEnd/>
            </a:ln>
          </p:spPr>
          <p:txBody>
            <a:bodyPr/>
            <a:lstStyle/>
            <a:p>
              <a:endParaRPr lang="en-US"/>
            </a:p>
          </p:txBody>
        </p:sp>
        <p:sp>
          <p:nvSpPr>
            <p:cNvPr id="199713" name="Text Box 33">
              <a:extLst>
                <a:ext uri="{FF2B5EF4-FFF2-40B4-BE49-F238E27FC236}">
                  <a16:creationId xmlns:a16="http://schemas.microsoft.com/office/drawing/2014/main" id="{52DCE3DC-3A43-4E0C-BCA2-828D50C82A74}"/>
                </a:ext>
              </a:extLst>
            </p:cNvPr>
            <p:cNvSpPr txBox="1">
              <a:spLocks noChangeArrowheads="1"/>
            </p:cNvSpPr>
            <p:nvPr/>
          </p:nvSpPr>
          <p:spPr bwMode="auto">
            <a:xfrm>
              <a:off x="2585" y="2592"/>
              <a:ext cx="567" cy="294"/>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chemeClr val="accent2"/>
                  </a:solidFill>
                  <a:latin typeface="华文新魏" panose="02010800040101010101" pitchFamily="2" charset="-122"/>
                </a:rPr>
                <a:t>主体</a:t>
              </a:r>
              <a:r>
                <a:rPr lang="en-US" altLang="zh-CN" sz="2000">
                  <a:solidFill>
                    <a:schemeClr val="accent2"/>
                  </a:solidFill>
                  <a:latin typeface="华文新魏" panose="02010800040101010101" pitchFamily="2" charset="-122"/>
                </a:rPr>
                <a:t>2</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BDA2BC5A-8570-40BB-A4C3-24B4B0BEAA61}"/>
              </a:ext>
            </a:extLst>
          </p:cNvPr>
          <p:cNvSpPr>
            <a:spLocks noGrp="1" noChangeArrowheads="1"/>
          </p:cNvSpPr>
          <p:nvPr>
            <p:ph type="title"/>
          </p:nvPr>
        </p:nvSpPr>
        <p:spPr>
          <a:xfrm>
            <a:off x="685800" y="476250"/>
            <a:ext cx="7772400" cy="792163"/>
          </a:xfrm>
        </p:spPr>
        <p:txBody>
          <a:bodyPr/>
          <a:lstStyle/>
          <a:p>
            <a:r>
              <a:rPr lang="zh-CN" altLang="en-US">
                <a:ea typeface="华文新魏" panose="02010800040101010101" pitchFamily="2" charset="-122"/>
              </a:rPr>
              <a:t>安全系统模型</a:t>
            </a:r>
            <a:br>
              <a:rPr lang="zh-CN" altLang="en-US">
                <a:ea typeface="华文新魏" panose="02010800040101010101" pitchFamily="2" charset="-122"/>
              </a:rPr>
            </a:br>
            <a:endParaRPr lang="zh-CN" altLang="en-US">
              <a:ea typeface="华文新魏" panose="02010800040101010101" pitchFamily="2" charset="-122"/>
            </a:endParaRPr>
          </a:p>
        </p:txBody>
      </p:sp>
      <p:grpSp>
        <p:nvGrpSpPr>
          <p:cNvPr id="200748" name="Group 44">
            <a:extLst>
              <a:ext uri="{FF2B5EF4-FFF2-40B4-BE49-F238E27FC236}">
                <a16:creationId xmlns:a16="http://schemas.microsoft.com/office/drawing/2014/main" id="{C875DE43-14CA-4C05-B7A5-15AC3F1EE654}"/>
              </a:ext>
            </a:extLst>
          </p:cNvPr>
          <p:cNvGrpSpPr>
            <a:grpSpLocks/>
          </p:cNvGrpSpPr>
          <p:nvPr/>
        </p:nvGrpSpPr>
        <p:grpSpPr bwMode="auto">
          <a:xfrm>
            <a:off x="1116013" y="1052513"/>
            <a:ext cx="7056437" cy="5472112"/>
            <a:chOff x="703" y="663"/>
            <a:chExt cx="4445" cy="3447"/>
          </a:xfrm>
        </p:grpSpPr>
        <p:sp>
          <p:nvSpPr>
            <p:cNvPr id="200709" name="AutoShape 5">
              <a:extLst>
                <a:ext uri="{FF2B5EF4-FFF2-40B4-BE49-F238E27FC236}">
                  <a16:creationId xmlns:a16="http://schemas.microsoft.com/office/drawing/2014/main" id="{33398F35-9FE5-42BA-8A86-178B3A47C71A}"/>
                </a:ext>
              </a:extLst>
            </p:cNvPr>
            <p:cNvSpPr>
              <a:spLocks noChangeArrowheads="1"/>
            </p:cNvSpPr>
            <p:nvPr/>
          </p:nvSpPr>
          <p:spPr bwMode="auto">
            <a:xfrm>
              <a:off x="2205" y="3397"/>
              <a:ext cx="1504" cy="713"/>
            </a:xfrm>
            <a:prstGeom prst="irregularSeal1">
              <a:avLst/>
            </a:prstGeom>
            <a:solidFill>
              <a:srgbClr val="33CC33"/>
            </a:solidFill>
            <a:ln w="9525">
              <a:solidFill>
                <a:srgbClr val="000000"/>
              </a:solidFill>
              <a:miter lim="800000"/>
              <a:headEnd/>
              <a:tailEnd/>
            </a:ln>
          </p:spPr>
          <p:txBody>
            <a:bodyPr/>
            <a:lstStyle/>
            <a:p>
              <a:pPr algn="just"/>
              <a:r>
                <a:rPr lang="zh-CN" altLang="en-US" sz="1600">
                  <a:solidFill>
                    <a:schemeClr val="accent2"/>
                  </a:solidFill>
                  <a:latin typeface="华文新魏" panose="02010800040101010101" pitchFamily="2" charset="-122"/>
                </a:rPr>
                <a:t>　安全策略</a:t>
              </a:r>
            </a:p>
          </p:txBody>
        </p:sp>
        <p:sp>
          <p:nvSpPr>
            <p:cNvPr id="200710" name="Rectangle 6">
              <a:extLst>
                <a:ext uri="{FF2B5EF4-FFF2-40B4-BE49-F238E27FC236}">
                  <a16:creationId xmlns:a16="http://schemas.microsoft.com/office/drawing/2014/main" id="{3B4D43D3-17FC-4370-9A5B-895DAD97042A}"/>
                </a:ext>
              </a:extLst>
            </p:cNvPr>
            <p:cNvSpPr>
              <a:spLocks noChangeArrowheads="1"/>
            </p:cNvSpPr>
            <p:nvPr/>
          </p:nvSpPr>
          <p:spPr bwMode="auto">
            <a:xfrm>
              <a:off x="2528" y="1851"/>
              <a:ext cx="966" cy="342"/>
            </a:xfrm>
            <a:prstGeom prst="rect">
              <a:avLst/>
            </a:prstGeom>
            <a:solidFill>
              <a:srgbClr val="66FFCC"/>
            </a:solidFill>
            <a:ln w="9525">
              <a:solidFill>
                <a:srgbClr val="000000"/>
              </a:solidFill>
              <a:miter lim="800000"/>
              <a:headEnd/>
              <a:tailEnd/>
            </a:ln>
          </p:spPr>
          <p:txBody>
            <a:bodyPr tIns="10800" bIns="10800"/>
            <a:lstStyle/>
            <a:p>
              <a:endParaRPr lang="en-US"/>
            </a:p>
          </p:txBody>
        </p:sp>
        <p:sp>
          <p:nvSpPr>
            <p:cNvPr id="200711" name="Rectangle 7">
              <a:extLst>
                <a:ext uri="{FF2B5EF4-FFF2-40B4-BE49-F238E27FC236}">
                  <a16:creationId xmlns:a16="http://schemas.microsoft.com/office/drawing/2014/main" id="{42A1C54A-64BB-4AAB-9A39-424ADF7B5865}"/>
                </a:ext>
              </a:extLst>
            </p:cNvPr>
            <p:cNvSpPr>
              <a:spLocks noChangeArrowheads="1"/>
            </p:cNvSpPr>
            <p:nvPr/>
          </p:nvSpPr>
          <p:spPr bwMode="auto">
            <a:xfrm>
              <a:off x="2614" y="1917"/>
              <a:ext cx="772" cy="228"/>
            </a:xfrm>
            <a:prstGeom prst="rect">
              <a:avLst/>
            </a:prstGeom>
            <a:solidFill>
              <a:srgbClr val="66FFCC"/>
            </a:solidFill>
            <a:ln w="9525">
              <a:solidFill>
                <a:srgbClr val="000000"/>
              </a:solidFill>
              <a:miter lim="800000"/>
              <a:headEnd/>
              <a:tailEnd/>
            </a:ln>
          </p:spPr>
          <p:txBody>
            <a:bodyPr tIns="10800" bIns="10800"/>
            <a:lstStyle/>
            <a:p>
              <a:r>
                <a:rPr lang="zh-CN" altLang="en-US" sz="1600">
                  <a:solidFill>
                    <a:schemeClr val="accent2"/>
                  </a:solidFill>
                  <a:latin typeface="华文新魏" panose="02010800040101010101" pitchFamily="2" charset="-122"/>
                </a:rPr>
                <a:t>访问监控器</a:t>
              </a:r>
            </a:p>
          </p:txBody>
        </p:sp>
        <p:sp>
          <p:nvSpPr>
            <p:cNvPr id="200712" name="Rectangle 8">
              <a:extLst>
                <a:ext uri="{FF2B5EF4-FFF2-40B4-BE49-F238E27FC236}">
                  <a16:creationId xmlns:a16="http://schemas.microsoft.com/office/drawing/2014/main" id="{F9D52877-B33C-4800-AABB-2091B8F3EC3F}"/>
                </a:ext>
              </a:extLst>
            </p:cNvPr>
            <p:cNvSpPr>
              <a:spLocks noChangeArrowheads="1"/>
            </p:cNvSpPr>
            <p:nvPr/>
          </p:nvSpPr>
          <p:spPr bwMode="auto">
            <a:xfrm>
              <a:off x="2528" y="2329"/>
              <a:ext cx="966" cy="342"/>
            </a:xfrm>
            <a:prstGeom prst="rect">
              <a:avLst/>
            </a:prstGeom>
            <a:solidFill>
              <a:srgbClr val="66FFCC"/>
            </a:solidFill>
            <a:ln w="9525">
              <a:solidFill>
                <a:srgbClr val="000000"/>
              </a:solidFill>
              <a:miter lim="800000"/>
              <a:headEnd/>
              <a:tailEnd/>
            </a:ln>
          </p:spPr>
          <p:txBody>
            <a:bodyPr tIns="10800" bIns="10800"/>
            <a:lstStyle/>
            <a:p>
              <a:endParaRPr lang="en-US"/>
            </a:p>
          </p:txBody>
        </p:sp>
        <p:sp>
          <p:nvSpPr>
            <p:cNvPr id="200713" name="Rectangle 9">
              <a:extLst>
                <a:ext uri="{FF2B5EF4-FFF2-40B4-BE49-F238E27FC236}">
                  <a16:creationId xmlns:a16="http://schemas.microsoft.com/office/drawing/2014/main" id="{C5BE3D8C-6A2B-45FB-89E2-19EC45663544}"/>
                </a:ext>
              </a:extLst>
            </p:cNvPr>
            <p:cNvSpPr>
              <a:spLocks noChangeArrowheads="1"/>
            </p:cNvSpPr>
            <p:nvPr/>
          </p:nvSpPr>
          <p:spPr bwMode="auto">
            <a:xfrm>
              <a:off x="2699" y="2398"/>
              <a:ext cx="687" cy="204"/>
            </a:xfrm>
            <a:prstGeom prst="rect">
              <a:avLst/>
            </a:prstGeom>
            <a:solidFill>
              <a:srgbClr val="66FFCC"/>
            </a:solidFill>
            <a:ln w="9525">
              <a:solidFill>
                <a:srgbClr val="000000"/>
              </a:solidFill>
              <a:miter lim="800000"/>
              <a:headEnd/>
              <a:tailEnd/>
            </a:ln>
          </p:spPr>
          <p:txBody>
            <a:bodyPr tIns="10800" bIns="10800"/>
            <a:lstStyle/>
            <a:p>
              <a:r>
                <a:rPr lang="zh-CN" altLang="en-US" sz="1600">
                  <a:solidFill>
                    <a:schemeClr val="accent2"/>
                  </a:solidFill>
                  <a:latin typeface="华文新魏" panose="02010800040101010101" pitchFamily="2" charset="-122"/>
                </a:rPr>
                <a:t>访问权限</a:t>
              </a:r>
            </a:p>
          </p:txBody>
        </p:sp>
        <p:sp>
          <p:nvSpPr>
            <p:cNvPr id="200714" name="Rectangle 10">
              <a:extLst>
                <a:ext uri="{FF2B5EF4-FFF2-40B4-BE49-F238E27FC236}">
                  <a16:creationId xmlns:a16="http://schemas.microsoft.com/office/drawing/2014/main" id="{7501BB68-9AF6-49E7-8EB6-3AD0B065F500}"/>
                </a:ext>
              </a:extLst>
            </p:cNvPr>
            <p:cNvSpPr>
              <a:spLocks noChangeArrowheads="1"/>
            </p:cNvSpPr>
            <p:nvPr/>
          </p:nvSpPr>
          <p:spPr bwMode="auto">
            <a:xfrm>
              <a:off x="2528" y="2806"/>
              <a:ext cx="966" cy="342"/>
            </a:xfrm>
            <a:prstGeom prst="rect">
              <a:avLst/>
            </a:prstGeom>
            <a:solidFill>
              <a:srgbClr val="66FFCC"/>
            </a:solidFill>
            <a:ln w="9525">
              <a:solidFill>
                <a:srgbClr val="000000"/>
              </a:solidFill>
              <a:miter lim="800000"/>
              <a:headEnd/>
              <a:tailEnd/>
            </a:ln>
          </p:spPr>
          <p:txBody>
            <a:bodyPr tIns="10800" bIns="10800"/>
            <a:lstStyle/>
            <a:p>
              <a:endParaRPr lang="en-US"/>
            </a:p>
          </p:txBody>
        </p:sp>
        <p:sp>
          <p:nvSpPr>
            <p:cNvPr id="200715" name="Rectangle 11">
              <a:extLst>
                <a:ext uri="{FF2B5EF4-FFF2-40B4-BE49-F238E27FC236}">
                  <a16:creationId xmlns:a16="http://schemas.microsoft.com/office/drawing/2014/main" id="{2A38DE64-1941-4A65-AA1B-FE3545BBBB13}"/>
                </a:ext>
              </a:extLst>
            </p:cNvPr>
            <p:cNvSpPr>
              <a:spLocks noChangeArrowheads="1"/>
            </p:cNvSpPr>
            <p:nvPr/>
          </p:nvSpPr>
          <p:spPr bwMode="auto">
            <a:xfrm>
              <a:off x="2699" y="2875"/>
              <a:ext cx="687" cy="205"/>
            </a:xfrm>
            <a:prstGeom prst="rect">
              <a:avLst/>
            </a:prstGeom>
            <a:solidFill>
              <a:srgbClr val="66FFCC"/>
            </a:solidFill>
            <a:ln w="9525">
              <a:solidFill>
                <a:srgbClr val="000000"/>
              </a:solidFill>
              <a:miter lim="800000"/>
              <a:headEnd/>
              <a:tailEnd/>
            </a:ln>
          </p:spPr>
          <p:txBody>
            <a:bodyPr tIns="10800" bIns="10800"/>
            <a:lstStyle/>
            <a:p>
              <a:r>
                <a:rPr lang="zh-CN" altLang="en-US" sz="1600">
                  <a:solidFill>
                    <a:schemeClr val="accent2"/>
                  </a:solidFill>
                  <a:latin typeface="华文新魏" panose="02010800040101010101" pitchFamily="2" charset="-122"/>
                </a:rPr>
                <a:t>授权机制</a:t>
              </a:r>
            </a:p>
          </p:txBody>
        </p:sp>
        <p:sp>
          <p:nvSpPr>
            <p:cNvPr id="200716" name="Line 12">
              <a:extLst>
                <a:ext uri="{FF2B5EF4-FFF2-40B4-BE49-F238E27FC236}">
                  <a16:creationId xmlns:a16="http://schemas.microsoft.com/office/drawing/2014/main" id="{2D009DB9-396D-46F7-ADED-914B6198DA6D}"/>
                </a:ext>
              </a:extLst>
            </p:cNvPr>
            <p:cNvSpPr>
              <a:spLocks noChangeShapeType="1"/>
            </p:cNvSpPr>
            <p:nvPr/>
          </p:nvSpPr>
          <p:spPr bwMode="auto">
            <a:xfrm flipV="1">
              <a:off x="2957" y="2193"/>
              <a:ext cx="0" cy="13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tIns="10800" bIns="10800"/>
            <a:lstStyle/>
            <a:p>
              <a:endParaRPr lang="en-US"/>
            </a:p>
          </p:txBody>
        </p:sp>
        <p:sp>
          <p:nvSpPr>
            <p:cNvPr id="200717" name="Line 13">
              <a:extLst>
                <a:ext uri="{FF2B5EF4-FFF2-40B4-BE49-F238E27FC236}">
                  <a16:creationId xmlns:a16="http://schemas.microsoft.com/office/drawing/2014/main" id="{556C0609-DD47-43F1-B7CD-B5CC4BC03F70}"/>
                </a:ext>
              </a:extLst>
            </p:cNvPr>
            <p:cNvSpPr>
              <a:spLocks noChangeShapeType="1"/>
            </p:cNvSpPr>
            <p:nvPr/>
          </p:nvSpPr>
          <p:spPr bwMode="auto">
            <a:xfrm flipV="1">
              <a:off x="2957" y="2671"/>
              <a:ext cx="0" cy="135"/>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tIns="10800" bIns="10800"/>
            <a:lstStyle/>
            <a:p>
              <a:endParaRPr lang="en-US"/>
            </a:p>
          </p:txBody>
        </p:sp>
        <p:sp>
          <p:nvSpPr>
            <p:cNvPr id="200718" name="Line 14">
              <a:extLst>
                <a:ext uri="{FF2B5EF4-FFF2-40B4-BE49-F238E27FC236}">
                  <a16:creationId xmlns:a16="http://schemas.microsoft.com/office/drawing/2014/main" id="{92256FF8-097E-48CA-A59A-EA1DFE783A52}"/>
                </a:ext>
              </a:extLst>
            </p:cNvPr>
            <p:cNvSpPr>
              <a:spLocks noChangeShapeType="1"/>
            </p:cNvSpPr>
            <p:nvPr/>
          </p:nvSpPr>
          <p:spPr bwMode="auto">
            <a:xfrm flipV="1">
              <a:off x="2957" y="3159"/>
              <a:ext cx="0" cy="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0719" name="Rectangle 15">
              <a:extLst>
                <a:ext uri="{FF2B5EF4-FFF2-40B4-BE49-F238E27FC236}">
                  <a16:creationId xmlns:a16="http://schemas.microsoft.com/office/drawing/2014/main" id="{0FE40218-5300-4ED9-98AD-79E91B619104}"/>
                </a:ext>
              </a:extLst>
            </p:cNvPr>
            <p:cNvSpPr>
              <a:spLocks noChangeArrowheads="1"/>
            </p:cNvSpPr>
            <p:nvPr/>
          </p:nvSpPr>
          <p:spPr bwMode="auto">
            <a:xfrm>
              <a:off x="1025" y="1959"/>
              <a:ext cx="322" cy="246"/>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r>
                <a:rPr lang="zh-CN" altLang="en-US" sz="1600">
                  <a:solidFill>
                    <a:schemeClr val="accent2"/>
                  </a:solidFill>
                  <a:latin typeface="华文新魏" panose="02010800040101010101" pitchFamily="2" charset="-122"/>
                </a:rPr>
                <a:t>主体	</a:t>
              </a:r>
            </a:p>
          </p:txBody>
        </p:sp>
        <p:sp>
          <p:nvSpPr>
            <p:cNvPr id="200720" name="Rectangle 16">
              <a:extLst>
                <a:ext uri="{FF2B5EF4-FFF2-40B4-BE49-F238E27FC236}">
                  <a16:creationId xmlns:a16="http://schemas.microsoft.com/office/drawing/2014/main" id="{7E35349C-DE4A-4D5B-9159-06830AE98C59}"/>
                </a:ext>
              </a:extLst>
            </p:cNvPr>
            <p:cNvSpPr>
              <a:spLocks noChangeArrowheads="1"/>
            </p:cNvSpPr>
            <p:nvPr/>
          </p:nvSpPr>
          <p:spPr bwMode="auto">
            <a:xfrm>
              <a:off x="4649" y="1897"/>
              <a:ext cx="323" cy="218"/>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r>
                <a:rPr lang="zh-CN" altLang="en-US" sz="1600">
                  <a:solidFill>
                    <a:schemeClr val="accent2"/>
                  </a:solidFill>
                  <a:latin typeface="华文新魏" panose="02010800040101010101" pitchFamily="2" charset="-122"/>
                </a:rPr>
                <a:t>客体</a:t>
              </a:r>
            </a:p>
          </p:txBody>
        </p:sp>
        <p:sp>
          <p:nvSpPr>
            <p:cNvPr id="200721" name="Oval 17">
              <a:extLst>
                <a:ext uri="{FF2B5EF4-FFF2-40B4-BE49-F238E27FC236}">
                  <a16:creationId xmlns:a16="http://schemas.microsoft.com/office/drawing/2014/main" id="{3E2B258B-FD51-407D-9923-B608757CB2D9}"/>
                </a:ext>
              </a:extLst>
            </p:cNvPr>
            <p:cNvSpPr>
              <a:spLocks noChangeArrowheads="1"/>
            </p:cNvSpPr>
            <p:nvPr/>
          </p:nvSpPr>
          <p:spPr bwMode="auto">
            <a:xfrm>
              <a:off x="3204" y="663"/>
              <a:ext cx="1944" cy="1219"/>
            </a:xfrm>
            <a:prstGeom prst="ellipse">
              <a:avLst/>
            </a:prstGeom>
            <a:solidFill>
              <a:srgbClr val="FFCC00"/>
            </a:solidFill>
            <a:ln w="9525">
              <a:solidFill>
                <a:srgbClr val="000000"/>
              </a:solidFill>
              <a:round/>
              <a:headEnd/>
              <a:tailEnd/>
            </a:ln>
          </p:spPr>
          <p:txBody>
            <a:bodyPr tIns="0" bIns="0"/>
            <a:lstStyle/>
            <a:p>
              <a:endParaRPr lang="en-US"/>
            </a:p>
          </p:txBody>
        </p:sp>
        <p:sp>
          <p:nvSpPr>
            <p:cNvPr id="200722" name="Oval 18">
              <a:extLst>
                <a:ext uri="{FF2B5EF4-FFF2-40B4-BE49-F238E27FC236}">
                  <a16:creationId xmlns:a16="http://schemas.microsoft.com/office/drawing/2014/main" id="{62BA6566-6501-4486-96A9-F53E8CBDC9C0}"/>
                </a:ext>
              </a:extLst>
            </p:cNvPr>
            <p:cNvSpPr>
              <a:spLocks noChangeArrowheads="1"/>
            </p:cNvSpPr>
            <p:nvPr/>
          </p:nvSpPr>
          <p:spPr bwMode="auto">
            <a:xfrm>
              <a:off x="703" y="663"/>
              <a:ext cx="2047" cy="1307"/>
            </a:xfrm>
            <a:prstGeom prst="ellipse">
              <a:avLst/>
            </a:prstGeom>
            <a:solidFill>
              <a:srgbClr val="FFCC00"/>
            </a:solidFill>
            <a:ln w="9525">
              <a:solidFill>
                <a:srgbClr val="000000"/>
              </a:solidFill>
              <a:round/>
              <a:headEnd/>
              <a:tailEnd/>
            </a:ln>
          </p:spPr>
          <p:txBody>
            <a:bodyPr tIns="0" bIns="0"/>
            <a:lstStyle/>
            <a:p>
              <a:endParaRPr lang="en-US"/>
            </a:p>
          </p:txBody>
        </p:sp>
        <p:sp>
          <p:nvSpPr>
            <p:cNvPr id="200723" name="Rectangle 19">
              <a:extLst>
                <a:ext uri="{FF2B5EF4-FFF2-40B4-BE49-F238E27FC236}">
                  <a16:creationId xmlns:a16="http://schemas.microsoft.com/office/drawing/2014/main" id="{57CC254F-D809-4C94-835A-D74058D27107}"/>
                </a:ext>
              </a:extLst>
            </p:cNvPr>
            <p:cNvSpPr>
              <a:spLocks noChangeArrowheads="1"/>
            </p:cNvSpPr>
            <p:nvPr/>
          </p:nvSpPr>
          <p:spPr bwMode="auto">
            <a:xfrm>
              <a:off x="1931" y="1223"/>
              <a:ext cx="615" cy="264"/>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24" name="Oval 20">
              <a:extLst>
                <a:ext uri="{FF2B5EF4-FFF2-40B4-BE49-F238E27FC236}">
                  <a16:creationId xmlns:a16="http://schemas.microsoft.com/office/drawing/2014/main" id="{F906DD09-5ECF-488D-8228-C311189D0802}"/>
                </a:ext>
              </a:extLst>
            </p:cNvPr>
            <p:cNvSpPr>
              <a:spLocks noChangeArrowheads="1"/>
            </p:cNvSpPr>
            <p:nvPr/>
          </p:nvSpPr>
          <p:spPr bwMode="auto">
            <a:xfrm>
              <a:off x="2034" y="1277"/>
              <a:ext cx="410" cy="176"/>
            </a:xfrm>
            <a:prstGeom prst="ellipse">
              <a:avLst/>
            </a:prstGeom>
            <a:solidFill>
              <a:srgbClr val="66FFCC"/>
            </a:solidFill>
            <a:ln w="9525">
              <a:solidFill>
                <a:srgbClr val="000000"/>
              </a:solidFill>
              <a:round/>
              <a:headEnd/>
              <a:tailEnd/>
            </a:ln>
          </p:spPr>
          <p:txBody>
            <a:bodyPr tIns="0" bIns="0"/>
            <a:lstStyle/>
            <a:p>
              <a:endParaRPr lang="en-US" altLang="en-US" sz="1600">
                <a:solidFill>
                  <a:schemeClr val="accent2"/>
                </a:solidFill>
                <a:latin typeface="华文新魏" panose="02010800040101010101" pitchFamily="2" charset="-122"/>
              </a:endParaRPr>
            </a:p>
          </p:txBody>
        </p:sp>
        <p:sp>
          <p:nvSpPr>
            <p:cNvPr id="200725" name="Rectangle 21">
              <a:extLst>
                <a:ext uri="{FF2B5EF4-FFF2-40B4-BE49-F238E27FC236}">
                  <a16:creationId xmlns:a16="http://schemas.microsoft.com/office/drawing/2014/main" id="{E833E070-4CB7-4F4B-BAF8-63B42180013C}"/>
                </a:ext>
              </a:extLst>
            </p:cNvPr>
            <p:cNvSpPr>
              <a:spLocks noChangeArrowheads="1"/>
            </p:cNvSpPr>
            <p:nvPr/>
          </p:nvSpPr>
          <p:spPr bwMode="auto">
            <a:xfrm>
              <a:off x="3876" y="1022"/>
              <a:ext cx="307" cy="176"/>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26" name="Rectangle 22">
              <a:extLst>
                <a:ext uri="{FF2B5EF4-FFF2-40B4-BE49-F238E27FC236}">
                  <a16:creationId xmlns:a16="http://schemas.microsoft.com/office/drawing/2014/main" id="{F3B9FB9F-DCC2-4279-8698-1A26A1A505E8}"/>
                </a:ext>
              </a:extLst>
            </p:cNvPr>
            <p:cNvSpPr>
              <a:spLocks noChangeArrowheads="1"/>
            </p:cNvSpPr>
            <p:nvPr/>
          </p:nvSpPr>
          <p:spPr bwMode="auto">
            <a:xfrm>
              <a:off x="4388" y="1014"/>
              <a:ext cx="307" cy="176"/>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27" name="Rectangle 23">
              <a:extLst>
                <a:ext uri="{FF2B5EF4-FFF2-40B4-BE49-F238E27FC236}">
                  <a16:creationId xmlns:a16="http://schemas.microsoft.com/office/drawing/2014/main" id="{8D57F39A-13C9-4C3B-9581-4C9A86859131}"/>
                </a:ext>
              </a:extLst>
            </p:cNvPr>
            <p:cNvSpPr>
              <a:spLocks noChangeArrowheads="1"/>
            </p:cNvSpPr>
            <p:nvPr/>
          </p:nvSpPr>
          <p:spPr bwMode="auto">
            <a:xfrm>
              <a:off x="3466" y="1005"/>
              <a:ext cx="308" cy="175"/>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28" name="Rectangle 24">
              <a:extLst>
                <a:ext uri="{FF2B5EF4-FFF2-40B4-BE49-F238E27FC236}">
                  <a16:creationId xmlns:a16="http://schemas.microsoft.com/office/drawing/2014/main" id="{B7D1B826-52B4-4FFF-8725-49F21D01408A}"/>
                </a:ext>
              </a:extLst>
            </p:cNvPr>
            <p:cNvSpPr>
              <a:spLocks noChangeArrowheads="1"/>
            </p:cNvSpPr>
            <p:nvPr/>
          </p:nvSpPr>
          <p:spPr bwMode="auto">
            <a:xfrm>
              <a:off x="3969" y="1575"/>
              <a:ext cx="308" cy="174"/>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29" name="Rectangle 25">
              <a:extLst>
                <a:ext uri="{FF2B5EF4-FFF2-40B4-BE49-F238E27FC236}">
                  <a16:creationId xmlns:a16="http://schemas.microsoft.com/office/drawing/2014/main" id="{E8BDED95-46CC-478B-A982-6E1416706620}"/>
                </a:ext>
              </a:extLst>
            </p:cNvPr>
            <p:cNvSpPr>
              <a:spLocks noChangeArrowheads="1"/>
            </p:cNvSpPr>
            <p:nvPr/>
          </p:nvSpPr>
          <p:spPr bwMode="auto">
            <a:xfrm>
              <a:off x="4490" y="1460"/>
              <a:ext cx="308" cy="176"/>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30" name="Rectangle 26">
              <a:extLst>
                <a:ext uri="{FF2B5EF4-FFF2-40B4-BE49-F238E27FC236}">
                  <a16:creationId xmlns:a16="http://schemas.microsoft.com/office/drawing/2014/main" id="{024DCE1F-BD4D-42CC-B66E-CC43D283408F}"/>
                </a:ext>
              </a:extLst>
            </p:cNvPr>
            <p:cNvSpPr>
              <a:spLocks noChangeArrowheads="1"/>
            </p:cNvSpPr>
            <p:nvPr/>
          </p:nvSpPr>
          <p:spPr bwMode="auto">
            <a:xfrm>
              <a:off x="3979" y="1277"/>
              <a:ext cx="306" cy="176"/>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31" name="Rectangle 27">
              <a:extLst>
                <a:ext uri="{FF2B5EF4-FFF2-40B4-BE49-F238E27FC236}">
                  <a16:creationId xmlns:a16="http://schemas.microsoft.com/office/drawing/2014/main" id="{D4B86BC9-A324-4D90-BA56-AFF30707A7B8}"/>
                </a:ext>
              </a:extLst>
            </p:cNvPr>
            <p:cNvSpPr>
              <a:spLocks noChangeArrowheads="1"/>
            </p:cNvSpPr>
            <p:nvPr/>
          </p:nvSpPr>
          <p:spPr bwMode="auto">
            <a:xfrm>
              <a:off x="3525" y="1233"/>
              <a:ext cx="308" cy="282"/>
            </a:xfrm>
            <a:prstGeom prst="rect">
              <a:avLst/>
            </a:prstGeom>
            <a:solidFill>
              <a:srgbClr val="66FFCC"/>
            </a:solidFill>
            <a:ln w="9525">
              <a:solidFill>
                <a:srgbClr val="000000"/>
              </a:solidFill>
              <a:miter lim="800000"/>
              <a:headEnd/>
              <a:tailEnd/>
            </a:ln>
          </p:spPr>
          <p:txBody>
            <a:bodyPr tIns="0" bIns="0"/>
            <a:lstStyle/>
            <a:p>
              <a:r>
                <a:rPr lang="en-US" altLang="zh-CN" sz="1600" b="1">
                  <a:solidFill>
                    <a:schemeClr val="accent2"/>
                  </a:solidFill>
                  <a:latin typeface="华文新魏" panose="02010800040101010101" pitchFamily="2" charset="-122"/>
                </a:rPr>
                <a:t>O</a:t>
              </a:r>
              <a:r>
                <a:rPr lang="en-US" altLang="zh-CN" sz="1600">
                  <a:solidFill>
                    <a:schemeClr val="accent2"/>
                  </a:solidFill>
                  <a:latin typeface="华文新魏" panose="02010800040101010101" pitchFamily="2" charset="-122"/>
                </a:rPr>
                <a:t>	</a:t>
              </a:r>
            </a:p>
          </p:txBody>
        </p:sp>
        <p:sp>
          <p:nvSpPr>
            <p:cNvPr id="200732" name="Rectangle 28">
              <a:extLst>
                <a:ext uri="{FF2B5EF4-FFF2-40B4-BE49-F238E27FC236}">
                  <a16:creationId xmlns:a16="http://schemas.microsoft.com/office/drawing/2014/main" id="{26AD018A-9A39-440D-A3A2-5EC1858CE2C8}"/>
                </a:ext>
              </a:extLst>
            </p:cNvPr>
            <p:cNvSpPr>
              <a:spLocks noChangeArrowheads="1"/>
            </p:cNvSpPr>
            <p:nvPr/>
          </p:nvSpPr>
          <p:spPr bwMode="auto">
            <a:xfrm>
              <a:off x="1830" y="927"/>
              <a:ext cx="614" cy="263"/>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33" name="Oval 29">
              <a:extLst>
                <a:ext uri="{FF2B5EF4-FFF2-40B4-BE49-F238E27FC236}">
                  <a16:creationId xmlns:a16="http://schemas.microsoft.com/office/drawing/2014/main" id="{2C0E7CD0-ED81-4852-9E80-858F080D5362}"/>
                </a:ext>
              </a:extLst>
            </p:cNvPr>
            <p:cNvSpPr>
              <a:spLocks noChangeArrowheads="1"/>
            </p:cNvSpPr>
            <p:nvPr/>
          </p:nvSpPr>
          <p:spPr bwMode="auto">
            <a:xfrm>
              <a:off x="1931" y="981"/>
              <a:ext cx="410" cy="175"/>
            </a:xfrm>
            <a:prstGeom prst="ellipse">
              <a:avLst/>
            </a:prstGeom>
            <a:solidFill>
              <a:srgbClr val="66FFCC"/>
            </a:solidFill>
            <a:ln w="9525">
              <a:solidFill>
                <a:srgbClr val="000000"/>
              </a:solidFill>
              <a:round/>
              <a:headEnd/>
              <a:tailEnd/>
            </a:ln>
          </p:spPr>
          <p:txBody>
            <a:bodyPr tIns="0" bIns="0"/>
            <a:lstStyle/>
            <a:p>
              <a:endParaRPr lang="en-US" altLang="en-US" sz="1600">
                <a:solidFill>
                  <a:schemeClr val="accent2"/>
                </a:solidFill>
                <a:latin typeface="华文新魏" panose="02010800040101010101" pitchFamily="2" charset="-122"/>
              </a:endParaRPr>
            </a:p>
          </p:txBody>
        </p:sp>
        <p:sp>
          <p:nvSpPr>
            <p:cNvPr id="200734" name="Rectangle 30">
              <a:extLst>
                <a:ext uri="{FF2B5EF4-FFF2-40B4-BE49-F238E27FC236}">
                  <a16:creationId xmlns:a16="http://schemas.microsoft.com/office/drawing/2014/main" id="{EB322493-F7A3-4AB7-89B3-1DB8A14466E6}"/>
                </a:ext>
              </a:extLst>
            </p:cNvPr>
            <p:cNvSpPr>
              <a:spLocks noChangeArrowheads="1"/>
            </p:cNvSpPr>
            <p:nvPr/>
          </p:nvSpPr>
          <p:spPr bwMode="auto">
            <a:xfrm>
              <a:off x="1112" y="838"/>
              <a:ext cx="615" cy="264"/>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35" name="Oval 31">
              <a:extLst>
                <a:ext uri="{FF2B5EF4-FFF2-40B4-BE49-F238E27FC236}">
                  <a16:creationId xmlns:a16="http://schemas.microsoft.com/office/drawing/2014/main" id="{5E04ABA3-08D2-4199-947E-2C8AAEFCD104}"/>
                </a:ext>
              </a:extLst>
            </p:cNvPr>
            <p:cNvSpPr>
              <a:spLocks noChangeArrowheads="1"/>
            </p:cNvSpPr>
            <p:nvPr/>
          </p:nvSpPr>
          <p:spPr bwMode="auto">
            <a:xfrm>
              <a:off x="1215" y="892"/>
              <a:ext cx="410" cy="177"/>
            </a:xfrm>
            <a:prstGeom prst="ellipse">
              <a:avLst/>
            </a:prstGeom>
            <a:solidFill>
              <a:srgbClr val="66FFCC"/>
            </a:solidFill>
            <a:ln w="9525">
              <a:solidFill>
                <a:srgbClr val="000000"/>
              </a:solidFill>
              <a:round/>
              <a:headEnd/>
              <a:tailEnd/>
            </a:ln>
          </p:spPr>
          <p:txBody>
            <a:bodyPr tIns="0" bIns="0"/>
            <a:lstStyle/>
            <a:p>
              <a:endParaRPr lang="en-US" altLang="en-US" sz="1600">
                <a:solidFill>
                  <a:schemeClr val="accent2"/>
                </a:solidFill>
                <a:latin typeface="华文新魏" panose="02010800040101010101" pitchFamily="2" charset="-122"/>
              </a:endParaRPr>
            </a:p>
          </p:txBody>
        </p:sp>
        <p:sp>
          <p:nvSpPr>
            <p:cNvPr id="200736" name="Rectangle 32">
              <a:extLst>
                <a:ext uri="{FF2B5EF4-FFF2-40B4-BE49-F238E27FC236}">
                  <a16:creationId xmlns:a16="http://schemas.microsoft.com/office/drawing/2014/main" id="{81D27DC8-29DA-4005-94C5-5C36575CD6AF}"/>
                </a:ext>
              </a:extLst>
            </p:cNvPr>
            <p:cNvSpPr>
              <a:spLocks noChangeArrowheads="1"/>
            </p:cNvSpPr>
            <p:nvPr/>
          </p:nvSpPr>
          <p:spPr bwMode="auto">
            <a:xfrm>
              <a:off x="908" y="1190"/>
              <a:ext cx="614" cy="263"/>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37" name="Oval 33">
              <a:extLst>
                <a:ext uri="{FF2B5EF4-FFF2-40B4-BE49-F238E27FC236}">
                  <a16:creationId xmlns:a16="http://schemas.microsoft.com/office/drawing/2014/main" id="{DD65C51F-03F9-4A91-9FC0-BDE4C3BD3A82}"/>
                </a:ext>
              </a:extLst>
            </p:cNvPr>
            <p:cNvSpPr>
              <a:spLocks noChangeArrowheads="1"/>
            </p:cNvSpPr>
            <p:nvPr/>
          </p:nvSpPr>
          <p:spPr bwMode="auto">
            <a:xfrm>
              <a:off x="1011" y="1244"/>
              <a:ext cx="408" cy="175"/>
            </a:xfrm>
            <a:prstGeom prst="ellipse">
              <a:avLst/>
            </a:prstGeom>
            <a:solidFill>
              <a:srgbClr val="66FFCC"/>
            </a:solidFill>
            <a:ln w="9525">
              <a:solidFill>
                <a:srgbClr val="000000"/>
              </a:solidFill>
              <a:round/>
              <a:headEnd/>
              <a:tailEnd/>
            </a:ln>
          </p:spPr>
          <p:txBody>
            <a:bodyPr tIns="0" bIns="0"/>
            <a:lstStyle/>
            <a:p>
              <a:endParaRPr lang="en-US" altLang="en-US" sz="1600">
                <a:solidFill>
                  <a:schemeClr val="accent2"/>
                </a:solidFill>
                <a:latin typeface="华文新魏" panose="02010800040101010101" pitchFamily="2" charset="-122"/>
              </a:endParaRPr>
            </a:p>
          </p:txBody>
        </p:sp>
        <p:sp>
          <p:nvSpPr>
            <p:cNvPr id="200738" name="Rectangle 34">
              <a:extLst>
                <a:ext uri="{FF2B5EF4-FFF2-40B4-BE49-F238E27FC236}">
                  <a16:creationId xmlns:a16="http://schemas.microsoft.com/office/drawing/2014/main" id="{B9689E59-D750-4EC2-B7A9-CF1BDA092414}"/>
                </a:ext>
              </a:extLst>
            </p:cNvPr>
            <p:cNvSpPr>
              <a:spLocks noChangeArrowheads="1"/>
            </p:cNvSpPr>
            <p:nvPr/>
          </p:nvSpPr>
          <p:spPr bwMode="auto">
            <a:xfrm>
              <a:off x="1727" y="1541"/>
              <a:ext cx="614" cy="264"/>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39" name="Oval 35">
              <a:extLst>
                <a:ext uri="{FF2B5EF4-FFF2-40B4-BE49-F238E27FC236}">
                  <a16:creationId xmlns:a16="http://schemas.microsoft.com/office/drawing/2014/main" id="{89CDA94F-3B50-456B-8F49-5EF24814C981}"/>
                </a:ext>
              </a:extLst>
            </p:cNvPr>
            <p:cNvSpPr>
              <a:spLocks noChangeArrowheads="1"/>
            </p:cNvSpPr>
            <p:nvPr/>
          </p:nvSpPr>
          <p:spPr bwMode="auto">
            <a:xfrm>
              <a:off x="1830" y="1595"/>
              <a:ext cx="408" cy="176"/>
            </a:xfrm>
            <a:prstGeom prst="ellipse">
              <a:avLst/>
            </a:prstGeom>
            <a:solidFill>
              <a:srgbClr val="66FFCC"/>
            </a:solidFill>
            <a:ln w="9525">
              <a:solidFill>
                <a:srgbClr val="000000"/>
              </a:solidFill>
              <a:round/>
              <a:headEnd/>
              <a:tailEnd/>
            </a:ln>
          </p:spPr>
          <p:txBody>
            <a:bodyPr tIns="0" bIns="0"/>
            <a:lstStyle/>
            <a:p>
              <a:endParaRPr lang="en-US" altLang="en-US" sz="1600">
                <a:solidFill>
                  <a:schemeClr val="accent2"/>
                </a:solidFill>
                <a:latin typeface="华文新魏" panose="02010800040101010101" pitchFamily="2" charset="-122"/>
              </a:endParaRPr>
            </a:p>
          </p:txBody>
        </p:sp>
        <p:sp>
          <p:nvSpPr>
            <p:cNvPr id="200740" name="Rectangle 36">
              <a:extLst>
                <a:ext uri="{FF2B5EF4-FFF2-40B4-BE49-F238E27FC236}">
                  <a16:creationId xmlns:a16="http://schemas.microsoft.com/office/drawing/2014/main" id="{4D2F5497-E207-4EA9-B2AE-66B69234E215}"/>
                </a:ext>
              </a:extLst>
            </p:cNvPr>
            <p:cNvSpPr>
              <a:spLocks noChangeArrowheads="1"/>
            </p:cNvSpPr>
            <p:nvPr/>
          </p:nvSpPr>
          <p:spPr bwMode="auto">
            <a:xfrm>
              <a:off x="1027" y="1515"/>
              <a:ext cx="614" cy="264"/>
            </a:xfrm>
            <a:prstGeom prst="rect">
              <a:avLst/>
            </a:prstGeom>
            <a:solidFill>
              <a:srgbClr val="66FFCC"/>
            </a:solidFill>
            <a:ln w="9525">
              <a:solidFill>
                <a:srgbClr val="000000"/>
              </a:solidFill>
              <a:miter lim="800000"/>
              <a:headEnd/>
              <a:tailEnd/>
            </a:ln>
          </p:spPr>
          <p:txBody>
            <a:bodyPr tIns="0" bIns="0"/>
            <a:lstStyle/>
            <a:p>
              <a:endParaRPr lang="en-US"/>
            </a:p>
          </p:txBody>
        </p:sp>
        <p:sp>
          <p:nvSpPr>
            <p:cNvPr id="200741" name="Oval 37">
              <a:extLst>
                <a:ext uri="{FF2B5EF4-FFF2-40B4-BE49-F238E27FC236}">
                  <a16:creationId xmlns:a16="http://schemas.microsoft.com/office/drawing/2014/main" id="{EFB617A4-E39A-434A-8E1A-83DF559C4A1F}"/>
                </a:ext>
              </a:extLst>
            </p:cNvPr>
            <p:cNvSpPr>
              <a:spLocks noChangeArrowheads="1"/>
            </p:cNvSpPr>
            <p:nvPr/>
          </p:nvSpPr>
          <p:spPr bwMode="auto">
            <a:xfrm>
              <a:off x="1130" y="1570"/>
              <a:ext cx="408" cy="174"/>
            </a:xfrm>
            <a:prstGeom prst="ellipse">
              <a:avLst/>
            </a:prstGeom>
            <a:solidFill>
              <a:srgbClr val="66FFCC"/>
            </a:solidFill>
            <a:ln w="9525">
              <a:solidFill>
                <a:srgbClr val="000000"/>
              </a:solidFill>
              <a:round/>
              <a:headEnd/>
              <a:tailEnd/>
            </a:ln>
          </p:spPr>
          <p:txBody>
            <a:bodyPr tIns="0" bIns="0"/>
            <a:lstStyle/>
            <a:p>
              <a:endParaRPr lang="en-US" altLang="en-US" sz="1600">
                <a:solidFill>
                  <a:schemeClr val="accent2"/>
                </a:solidFill>
                <a:latin typeface="华文新魏" panose="02010800040101010101" pitchFamily="2" charset="-122"/>
              </a:endParaRPr>
            </a:p>
          </p:txBody>
        </p:sp>
        <p:sp>
          <p:nvSpPr>
            <p:cNvPr id="200742" name="Rectangle 38">
              <a:extLst>
                <a:ext uri="{FF2B5EF4-FFF2-40B4-BE49-F238E27FC236}">
                  <a16:creationId xmlns:a16="http://schemas.microsoft.com/office/drawing/2014/main" id="{1E0DC134-40B6-41F4-A7A4-41F3F83D7A7C}"/>
                </a:ext>
              </a:extLst>
            </p:cNvPr>
            <p:cNvSpPr>
              <a:spLocks noChangeArrowheads="1"/>
            </p:cNvSpPr>
            <p:nvPr/>
          </p:nvSpPr>
          <p:spPr bwMode="auto">
            <a:xfrm>
              <a:off x="2099" y="1298"/>
              <a:ext cx="237" cy="136"/>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altLang="zh-CN" sz="1600" b="1">
                  <a:solidFill>
                    <a:schemeClr val="accent2"/>
                  </a:solidFill>
                  <a:latin typeface="华文新魏" panose="02010800040101010101" pitchFamily="2" charset="-122"/>
                </a:rPr>
                <a:t>   S</a:t>
              </a:r>
              <a:r>
                <a:rPr lang="en-US" altLang="zh-CN" sz="1600">
                  <a:solidFill>
                    <a:schemeClr val="accent2"/>
                  </a:solidFill>
                  <a:latin typeface="华文新魏" panose="02010800040101010101" pitchFamily="2" charset="-122"/>
                </a:rPr>
                <a:t>	</a:t>
              </a:r>
            </a:p>
          </p:txBody>
        </p:sp>
        <p:sp>
          <p:nvSpPr>
            <p:cNvPr id="200743" name="Line 39">
              <a:extLst>
                <a:ext uri="{FF2B5EF4-FFF2-40B4-BE49-F238E27FC236}">
                  <a16:creationId xmlns:a16="http://schemas.microsoft.com/office/drawing/2014/main" id="{ED8718A0-F732-4C32-98BF-2D65FBEA89F5}"/>
                </a:ext>
              </a:extLst>
            </p:cNvPr>
            <p:cNvSpPr>
              <a:spLocks noChangeShapeType="1"/>
            </p:cNvSpPr>
            <p:nvPr/>
          </p:nvSpPr>
          <p:spPr bwMode="auto">
            <a:xfrm>
              <a:off x="2421" y="1495"/>
              <a:ext cx="321" cy="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0744" name="Line 40">
              <a:extLst>
                <a:ext uri="{FF2B5EF4-FFF2-40B4-BE49-F238E27FC236}">
                  <a16:creationId xmlns:a16="http://schemas.microsoft.com/office/drawing/2014/main" id="{67515327-2176-43C8-88FF-8D89AC33D54A}"/>
                </a:ext>
              </a:extLst>
            </p:cNvPr>
            <p:cNvSpPr>
              <a:spLocks noChangeShapeType="1"/>
            </p:cNvSpPr>
            <p:nvPr/>
          </p:nvSpPr>
          <p:spPr bwMode="auto">
            <a:xfrm flipV="1">
              <a:off x="3172" y="1461"/>
              <a:ext cx="461" cy="3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华文新魏" panose="0201080004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3283</Words>
  <Application>Microsoft Office PowerPoint</Application>
  <PresentationFormat>全屏显示(4:3)</PresentationFormat>
  <Paragraphs>266</Paragraphs>
  <Slides>37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Times New Roman</vt:lpstr>
      <vt:lpstr>宋体</vt:lpstr>
      <vt:lpstr>华文新魏</vt:lpstr>
      <vt:lpstr>Arial</vt:lpstr>
      <vt:lpstr>默认设计模板</vt:lpstr>
      <vt:lpstr>7.4.2 认证机制</vt:lpstr>
      <vt:lpstr>2 UNIX/Linux系统的标识和鉴别</vt:lpstr>
      <vt:lpstr>3 Kerberos网络身份认证</vt:lpstr>
      <vt:lpstr>Kerberos 议协(1)</vt:lpstr>
      <vt:lpstr>Kerberos 议协(2)</vt:lpstr>
      <vt:lpstr>Kerberos 议协(3)</vt:lpstr>
      <vt:lpstr>7.4.3 授权机制</vt:lpstr>
      <vt:lpstr>认证和授权</vt:lpstr>
      <vt:lpstr>安全系统模型 </vt:lpstr>
      <vt:lpstr>2 自主访问控制机制</vt:lpstr>
      <vt:lpstr>1)基于行的自主访问控制机制(1)</vt:lpstr>
      <vt:lpstr>1)基于行的自主访问控制机制(2)</vt:lpstr>
      <vt:lpstr>2) 基于列的自主访问控制机制</vt:lpstr>
      <vt:lpstr>3) 自主访问控制机制实现举例(1)</vt:lpstr>
      <vt:lpstr>自主访问控制机制实现举例(2)</vt:lpstr>
      <vt:lpstr>自主访问控制机制实现举例(3)</vt:lpstr>
      <vt:lpstr>3 强制访问控制机制(1)</vt:lpstr>
      <vt:lpstr> 强制访问控制机制(2)</vt:lpstr>
      <vt:lpstr> 强制访问控制机制(3)</vt:lpstr>
      <vt:lpstr>2) 强制访问控制的实现</vt:lpstr>
      <vt:lpstr>安全标签实现要点 </vt:lpstr>
      <vt:lpstr>安全标签A和B之间存在四种关系 </vt:lpstr>
      <vt:lpstr>(2)基于安全标签的强制访问控制 </vt:lpstr>
      <vt:lpstr>3) 强制访问控制 </vt:lpstr>
      <vt:lpstr>4 特殊授权机制-最小特权原理</vt:lpstr>
      <vt:lpstr>2) 最小特权管理的实现</vt:lpstr>
      <vt:lpstr>7.4.4 加密机制</vt:lpstr>
      <vt:lpstr>2 基于密钥的算法分类</vt:lpstr>
      <vt:lpstr>3 计算机密码算法</vt:lpstr>
      <vt:lpstr>4 数字签名</vt:lpstr>
      <vt:lpstr>2)保密数字签名 </vt:lpstr>
      <vt:lpstr>5 网络加密</vt:lpstr>
      <vt:lpstr>7.4.5 审计机制</vt:lpstr>
      <vt:lpstr>1 审计事件 </vt:lpstr>
      <vt:lpstr>2 审计记录和审计日志 </vt:lpstr>
      <vt:lpstr> 3 审计机制的实现</vt:lpstr>
      <vt:lpstr>4 审计缓冲区的设计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256</cp:revision>
  <dcterms:created xsi:type="dcterms:W3CDTF">2002-10-28T07:32:45Z</dcterms:created>
  <dcterms:modified xsi:type="dcterms:W3CDTF">2019-09-17T18:53:49Z</dcterms:modified>
</cp:coreProperties>
</file>