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4" r:id="rId19"/>
    <p:sldId id="273" r:id="rId20"/>
    <p:sldId id="272" r:id="rId21"/>
    <p:sldId id="276" r:id="rId22"/>
    <p:sldId id="278" r:id="rId23"/>
    <p:sldId id="279" r:id="rId24"/>
    <p:sldId id="280" r:id="rId25"/>
    <p:sldId id="281" r:id="rId26"/>
    <p:sldId id="282" r:id="rId27"/>
    <p:sldId id="277" r:id="rId28"/>
    <p:sldId id="283" r:id="rId29"/>
    <p:sldId id="284" r:id="rId30"/>
    <p:sldId id="289" r:id="rId31"/>
    <p:sldId id="286" r:id="rId32"/>
    <p:sldId id="287" r:id="rId33"/>
    <p:sldId id="285" r:id="rId34"/>
    <p:sldId id="288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00"/>
    <a:srgbClr val="6600CC"/>
    <a:srgbClr val="006600"/>
    <a:srgbClr val="FFCC00"/>
    <a:srgbClr val="CC0099"/>
    <a:srgbClr val="66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30" autoAdjust="0"/>
    <p:restoredTop sz="90929" autoAdjust="0"/>
  </p:normalViewPr>
  <p:slideViewPr>
    <p:cSldViewPr>
      <p:cViewPr varScale="1">
        <p:scale>
          <a:sx n="86" d="100"/>
          <a:sy n="86" d="100"/>
        </p:scale>
        <p:origin x="96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21ADF-2AF7-4513-BC4D-5506A0E07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B122FB-8944-4D2F-BD77-F44E3904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60611-239F-403F-90C0-0DA616D0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68E81-2DA9-480B-85D7-0301DABD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86D0E-B2DA-46A7-8CB5-E8F55749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A5515-D48D-4737-92C9-8D9F1E40AB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31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70597-26A2-4811-913B-D150B3FD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BF70C6-6601-42A3-957E-241C5FA3E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FA971-021B-4C2A-A948-4ADB8DB4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9C979-4CD6-47FB-A5F6-396B21E7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80CCF-9176-41AE-88BE-F6C11539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D2E65-CFBD-4A12-B013-4B373C5F1A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5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EEE772-F9B8-46DE-803B-14DFFF019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17DA0-A072-4B67-AE60-1FA986B13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249D4-DCA7-4163-8276-068CC2B1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50100-F2B6-42FA-B03B-BC581DC2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FF385-3506-4C0A-94C4-A93C7CE5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55C65-7FE8-4805-8408-AC7D5449E2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6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87C03-AF18-4B63-A29F-0DEA6449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9BE04-56B6-4468-B700-6FAB9729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14460-7AE4-4947-BE7D-EFAA34AA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6872E-A78D-4E57-A28F-7F723C88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7313-2EAF-493B-A2B1-C7526D42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35689-1F4B-409B-A5E0-1E71990B0B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79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7F65D-B8F1-4074-AD9C-02A750D2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C2D7F3-D827-4D7B-8909-E28C6C97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FE45D-614A-476D-9DF2-6C6908F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53818-DB72-470C-B8D9-6A547D42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5BF17-5F7C-4F96-9872-1D9DB350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62A84-6063-408B-80F5-05C631708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52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31C26-A0D0-4294-B3B4-090CF5FA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55E5A-ACEB-4DE8-B5F3-64F79EE1C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E69E1-E620-43C4-93DB-D4228F403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F4ACBA-DF40-4CA2-AF13-0A3CE464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5F1FE4-7E2B-465E-B266-5A7DD13F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CAB47-701C-4686-9F42-F2CDA68F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F1995-1C2D-4B58-AC27-DA67B95424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77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B7CC1-99A2-4512-9488-ABE46D5F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E5E0C-2F55-4BFD-A890-DD267E98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19BB62-B3EE-40BA-AC4D-831852406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2565E7-3623-4250-B220-930F226D3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DC3C5D-A810-4E91-A708-CD97BBEAD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36D17-1779-4E07-8AE0-150818B6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C37551-9B3D-4BC1-98E9-8A508E96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8480B3-4C5A-4F1D-A561-E048993D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EA0DD-1EA6-45FB-9A45-A887B12925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13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B5B58-FAD3-4E67-AD51-706A1203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5977DD-8905-4A31-8443-4F279E05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7CE6B2-3AD1-47F5-9E2B-09D14E37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FD23FE-67B6-415D-9CBC-7AEA8A65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79E9C-94A0-43DD-A602-32AD4A2EA8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3F24D-687A-4E1F-9F9E-BBEADDA5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E3370-3A27-48A0-A660-E5E3C241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04EF7B-BB13-45AF-8986-BAB19854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4FFE0-EE74-465A-94F6-B445300834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15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B8931-E58F-438F-9984-B5C3A874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ECB09-4B6F-4410-8CA1-8C1340B2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364E0A-A5FE-4A09-A45D-0D157FCA6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FFB3E-F2E5-44A6-8616-C3819773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97C95-1F00-4902-9955-6DBDF1C1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8B6E5-7479-495C-8F7D-D8261B48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91902-73E2-4396-92F1-A31083E6F8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70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483A8-DD5F-47D2-BC4D-6FDEC8FD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BD6A06-781F-425E-A27E-E0EE98078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5AF061-B06D-48A3-BF46-957EC24EF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55D29-AE52-4A75-BFC8-D6FD45BF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5F76E7-2BA2-4474-A56B-EFD57699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6B5322-B44B-4AEE-B118-5C278BD8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88DC3-E7C6-4497-81B3-566C03463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1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1B93D1-C39B-4450-962E-AB72097C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6EDE6D-4813-4A36-957A-C785C2A01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A697B9A-F8C8-406F-80EC-EEF81CCC77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A3F0A6D-F186-4A51-B1FD-59409BC759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DE3899-761A-4420-976D-8131951502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5FF2B1A-DDC8-4B8E-B3BF-7524931278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E21C9BC-7A2D-4FAF-A14F-B215076CD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497887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7.5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安全操作系统设计和开发概述</a:t>
            </a:r>
            <a:endParaRPr lang="zh-CN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5E2B9C1-291B-4419-BC52-54BBED60D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920037" cy="44640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7.5.1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安全操作系统的结构和设计原则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7.5.2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安全操作系统的开发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7.5.3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信息系统安全评估标准简介</a:t>
            </a:r>
          </a:p>
          <a:p>
            <a:pPr>
              <a:buFontTx/>
              <a:buNone/>
            </a:pP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69D5017-7F87-4ACB-A0FD-744173C0F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062912" cy="1143000"/>
          </a:xfrm>
        </p:spPr>
        <p:txBody>
          <a:bodyPr/>
          <a:lstStyle/>
          <a:p>
            <a:r>
              <a:rPr lang="zh-CN" altLang="en-US">
                <a:ea typeface="华文新魏" panose="02010800040101010101" pitchFamily="2" charset="-122"/>
              </a:rPr>
              <a:t>安全内核监控的基本交互活动</a:t>
            </a:r>
            <a:endParaRPr lang="zh-CN" altLang="en-US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2840E11-ABCA-47D1-8E84-E867EF466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进程激活：在多道程序设计环境下，进程创建和撤销会频繁发生，进程上下文切换要求改变控制寄存器、重定位映象、文件访问表、进程状态信息及其他相关信息，其中许多都是对安全性敏感的信息。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区域切换：在一个区域运行的进程频繁地调用或访问其他区域中的程序和数据，以获取更多敏感数据和服务。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存储保护：因为每个存储区域中都包含代码和数据，安全内核必须监控对主存的引用以确保每个存储区域的保密和完整。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操作：由于所有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操作不是向设备写数据就是从设备接收数据，所以，进行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操作的进程必须受到对设备读写两种访问控制机制的监督。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D341CCD-E42F-47C5-A9D9-9EE23538A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3)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分层设计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6F498F65-06D7-4A1E-919E-AA1EC89DE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848600" cy="4754562"/>
          </a:xfrm>
        </p:spPr>
        <p:txBody>
          <a:bodyPr/>
          <a:lstStyle/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构成的分层安全操作系统的层次依次为：硬件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安全机制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同步和通信机制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存储管理、调度、共享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设备管理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文件管理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实用功能程序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系统程序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编辑、编译、汇编、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DBMS)--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应用进程的子进程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应用进程。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46F5F9BF-7C1D-42DE-814D-2E8D90E08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zh-CN" altLang="en-US">
                <a:ea typeface="华文新魏" panose="02010800040101010101" pitchFamily="2" charset="-122"/>
              </a:rPr>
              <a:t>不同层中实现的认证模块</a:t>
            </a:r>
          </a:p>
        </p:txBody>
      </p:sp>
      <p:sp>
        <p:nvSpPr>
          <p:cNvPr id="117781" name="AutoShape 21">
            <a:extLst>
              <a:ext uri="{FF2B5EF4-FFF2-40B4-BE49-F238E27FC236}">
                <a16:creationId xmlns:a16="http://schemas.microsoft.com/office/drawing/2014/main" id="{E3F82C01-E82C-4509-87CE-26A9CF781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4254500"/>
            <a:ext cx="2614613" cy="585788"/>
          </a:xfrm>
          <a:prstGeom prst="wedgeRectCallout">
            <a:avLst>
              <a:gd name="adj1" fmla="val -88750"/>
              <a:gd name="adj2" fmla="val -145301"/>
            </a:avLst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</a:t>
            </a:r>
            <a:r>
              <a:rPr lang="en-US" altLang="zh-CN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ID</a:t>
            </a:r>
            <a:r>
              <a:rPr lang="zh-CN" altLang="en-US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查找子模块</a:t>
            </a:r>
          </a:p>
        </p:txBody>
      </p:sp>
      <p:grpSp>
        <p:nvGrpSpPr>
          <p:cNvPr id="117786" name="Group 26">
            <a:extLst>
              <a:ext uri="{FF2B5EF4-FFF2-40B4-BE49-F238E27FC236}">
                <a16:creationId xmlns:a16="http://schemas.microsoft.com/office/drawing/2014/main" id="{7BC7B84F-351E-48F9-A139-86515AB3D1D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125538"/>
            <a:ext cx="8278812" cy="5472112"/>
            <a:chOff x="113" y="709"/>
            <a:chExt cx="5215" cy="3447"/>
          </a:xfrm>
        </p:grpSpPr>
        <p:sp>
          <p:nvSpPr>
            <p:cNvPr id="117765" name="Oval 5">
              <a:extLst>
                <a:ext uri="{FF2B5EF4-FFF2-40B4-BE49-F238E27FC236}">
                  <a16:creationId xmlns:a16="http://schemas.microsoft.com/office/drawing/2014/main" id="{E2317366-9586-41AC-AB77-D8B68E3AC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956"/>
              <a:ext cx="2470" cy="25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66" name="Oval 6">
              <a:extLst>
                <a:ext uri="{FF2B5EF4-FFF2-40B4-BE49-F238E27FC236}">
                  <a16:creationId xmlns:a16="http://schemas.microsoft.com/office/drawing/2014/main" id="{E29EF97B-15B4-4743-A6E2-A3BFD77F1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202"/>
              <a:ext cx="1922" cy="20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67" name="Oval 7">
              <a:extLst>
                <a:ext uri="{FF2B5EF4-FFF2-40B4-BE49-F238E27FC236}">
                  <a16:creationId xmlns:a16="http://schemas.microsoft.com/office/drawing/2014/main" id="{FC695D00-5070-4779-8BD0-3FB90F7AA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1571"/>
              <a:ext cx="1372" cy="13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68" name="Oval 8">
              <a:extLst>
                <a:ext uri="{FF2B5EF4-FFF2-40B4-BE49-F238E27FC236}">
                  <a16:creationId xmlns:a16="http://schemas.microsoft.com/office/drawing/2014/main" id="{8E854677-482C-43CD-B829-4F0869493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1818"/>
              <a:ext cx="824" cy="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69" name="Line 9">
              <a:extLst>
                <a:ext uri="{FF2B5EF4-FFF2-40B4-BE49-F238E27FC236}">
                  <a16:creationId xmlns:a16="http://schemas.microsoft.com/office/drawing/2014/main" id="{51233473-3D43-43AC-BE13-02FD149E1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2063"/>
              <a:ext cx="10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0" name="Line 10">
              <a:extLst>
                <a:ext uri="{FF2B5EF4-FFF2-40B4-BE49-F238E27FC236}">
                  <a16:creationId xmlns:a16="http://schemas.microsoft.com/office/drawing/2014/main" id="{492A6A68-672F-434B-8E2E-1D8C03FE3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2556"/>
              <a:ext cx="10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1" name="Line 11">
              <a:extLst>
                <a:ext uri="{FF2B5EF4-FFF2-40B4-BE49-F238E27FC236}">
                  <a16:creationId xmlns:a16="http://schemas.microsoft.com/office/drawing/2014/main" id="{0FB28303-A6C6-46BB-830C-123C3C948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" y="2063"/>
              <a:ext cx="0" cy="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2" name="Text Box 12">
              <a:extLst>
                <a:ext uri="{FF2B5EF4-FFF2-40B4-BE49-F238E27FC236}">
                  <a16:creationId xmlns:a16="http://schemas.microsoft.com/office/drawing/2014/main" id="{6BD63081-0E95-4F18-9942-5E0E383B4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" y="2187"/>
              <a:ext cx="137" cy="2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7773" name="Text Box 13">
              <a:extLst>
                <a:ext uri="{FF2B5EF4-FFF2-40B4-BE49-F238E27FC236}">
                  <a16:creationId xmlns:a16="http://schemas.microsoft.com/office/drawing/2014/main" id="{F60B07EF-0B97-4B3D-A487-F504B5A53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2187"/>
              <a:ext cx="137" cy="2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016C15BE-38FB-4CA0-8239-2CBD50449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2187"/>
              <a:ext cx="137" cy="2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7775" name="Text Box 15">
              <a:extLst>
                <a:ext uri="{FF2B5EF4-FFF2-40B4-BE49-F238E27FC236}">
                  <a16:creationId xmlns:a16="http://schemas.microsoft.com/office/drawing/2014/main" id="{CCFB9A97-D93F-40D2-8E7A-43A4C9337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2187"/>
              <a:ext cx="137" cy="2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7776" name="Line 16">
              <a:extLst>
                <a:ext uri="{FF2B5EF4-FFF2-40B4-BE49-F238E27FC236}">
                  <a16:creationId xmlns:a16="http://schemas.microsoft.com/office/drawing/2014/main" id="{402537C9-DDF1-4B84-BC7C-C1DF0FF25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2063"/>
              <a:ext cx="0" cy="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7" name="AutoShape 17">
              <a:extLst>
                <a:ext uri="{FF2B5EF4-FFF2-40B4-BE49-F238E27FC236}">
                  <a16:creationId xmlns:a16="http://schemas.microsoft.com/office/drawing/2014/main" id="{99B91A10-94FE-4F3A-BD81-AA3BBD611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709"/>
              <a:ext cx="1235" cy="369"/>
            </a:xfrm>
            <a:prstGeom prst="wedgeRectCallout">
              <a:avLst>
                <a:gd name="adj1" fmla="val -77097"/>
                <a:gd name="adj2" fmla="val 82907"/>
              </a:avLst>
            </a:prstGeom>
            <a:solidFill>
              <a:srgbClr val="FFCC66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最不可信代码</a:t>
              </a:r>
            </a:p>
          </p:txBody>
        </p:sp>
        <p:sp>
          <p:nvSpPr>
            <p:cNvPr id="117778" name="AutoShape 18">
              <a:extLst>
                <a:ext uri="{FF2B5EF4-FFF2-40B4-BE49-F238E27FC236}">
                  <a16:creationId xmlns:a16="http://schemas.microsoft.com/office/drawing/2014/main" id="{8B3D1100-C1AD-4834-AFB5-2B6DA2B6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556"/>
              <a:ext cx="1235" cy="369"/>
            </a:xfrm>
            <a:prstGeom prst="wedgeRectCallout">
              <a:avLst>
                <a:gd name="adj1" fmla="val 120125"/>
                <a:gd name="adj2" fmla="val -142093"/>
              </a:avLst>
            </a:prstGeom>
            <a:solidFill>
              <a:srgbClr val="FFCC66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最可信代码</a:t>
              </a:r>
            </a:p>
          </p:txBody>
        </p:sp>
        <p:sp>
          <p:nvSpPr>
            <p:cNvPr id="117779" name="AutoShape 19">
              <a:extLst>
                <a:ext uri="{FF2B5EF4-FFF2-40B4-BE49-F238E27FC236}">
                  <a16:creationId xmlns:a16="http://schemas.microsoft.com/office/drawing/2014/main" id="{5A039963-BDB5-488B-AEDF-D688F2511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1325"/>
              <a:ext cx="1235" cy="369"/>
            </a:xfrm>
            <a:prstGeom prst="wedgeRectCallout">
              <a:avLst>
                <a:gd name="adj1" fmla="val -92838"/>
                <a:gd name="adj2" fmla="val 149574"/>
              </a:avLst>
            </a:prstGeom>
            <a:solidFill>
              <a:srgbClr val="FFCC66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用户认证模块</a:t>
              </a:r>
            </a:p>
          </p:txBody>
        </p:sp>
        <p:sp>
          <p:nvSpPr>
            <p:cNvPr id="117780" name="AutoShape 20">
              <a:extLst>
                <a:ext uri="{FF2B5EF4-FFF2-40B4-BE49-F238E27FC236}">
                  <a16:creationId xmlns:a16="http://schemas.microsoft.com/office/drawing/2014/main" id="{A26C8F49-FE58-4D08-9FA7-413C90BCF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940"/>
              <a:ext cx="1373" cy="369"/>
            </a:xfrm>
            <a:prstGeom prst="wedgeRectCallout">
              <a:avLst>
                <a:gd name="adj1" fmla="val -84389"/>
                <a:gd name="adj2" fmla="val 49574"/>
              </a:avLst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用户接口子模块</a:t>
              </a:r>
            </a:p>
          </p:txBody>
        </p:sp>
        <p:sp>
          <p:nvSpPr>
            <p:cNvPr id="117782" name="AutoShape 22">
              <a:extLst>
                <a:ext uri="{FF2B5EF4-FFF2-40B4-BE49-F238E27FC236}">
                  <a16:creationId xmlns:a16="http://schemas.microsoft.com/office/drawing/2014/main" id="{7BCCC80F-5F91-4CBE-B19D-D95BD3C3C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3787"/>
              <a:ext cx="1784" cy="369"/>
            </a:xfrm>
            <a:prstGeom prst="wedgeRectCallout">
              <a:avLst>
                <a:gd name="adj1" fmla="val -31153"/>
                <a:gd name="adj2" fmla="val -449787"/>
              </a:avLst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认证数据修改子模块</a:t>
              </a:r>
            </a:p>
          </p:txBody>
        </p:sp>
        <p:sp>
          <p:nvSpPr>
            <p:cNvPr id="117783" name="AutoShape 23">
              <a:extLst>
                <a:ext uri="{FF2B5EF4-FFF2-40B4-BE49-F238E27FC236}">
                  <a16:creationId xmlns:a16="http://schemas.microsoft.com/office/drawing/2014/main" id="{6B34AABB-BD3C-49B7-8F6F-83F6EA4AD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3296"/>
              <a:ext cx="1784" cy="369"/>
            </a:xfrm>
            <a:prstGeom prst="wedgeRectCallout">
              <a:avLst>
                <a:gd name="adj1" fmla="val -78889"/>
                <a:gd name="adj2" fmla="val -315171"/>
              </a:avLst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认证数据比较子模块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59EEB7DE-3E1B-4C80-B37F-514EFE6C9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351837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7.5.3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信息系统安全评估标准简介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07D8600B-8DE5-41E6-B037-641C2C439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5435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操作系统安全漏洞扫描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设置错误： 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黑客踪迹： 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特洛伊木马： 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4)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系统文件完整性威胁：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AD8F4448-5EA0-42CC-AEEA-05732D6ED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操作系统安全评测方法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2C0E6382-C50A-45F8-AD90-74418A893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80400" cy="5399087"/>
          </a:xfrm>
        </p:spPr>
        <p:txBody>
          <a:bodyPr/>
          <a:lstStyle/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形式化验证：最精确的方法，安全操作系统被简化为一个要证明的</a:t>
            </a:r>
            <a:r>
              <a:rPr lang="zh-CN" altLang="en-US" sz="2800">
                <a:ea typeface="华文新魏" panose="02010800040101010101" pitchFamily="2" charset="-122"/>
              </a:rPr>
              <a:t>“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zh-CN" altLang="en-US" sz="2800">
                <a:ea typeface="华文新魏" panose="02010800040101010101" pitchFamily="2" charset="-122"/>
              </a:rPr>
              <a:t>”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，定理断言该安全操作系统是正确的，但证明的工作量巨大，尤其对于大型实用系统，试图描述和验证均十分困难；</a:t>
            </a: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非形式化确认：它包括验证，也包括一些不太严格的测试程序正确性的方法，确认方法有以下几种：安全需求检查、设计及代码检查和模块及系统测试；</a:t>
            </a:r>
          </a:p>
          <a:p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入侵测试：入侵者应当掌握操作系统典型的安全漏洞，并试图发现和利用系统中的安全缺陷。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2CEF7C32-2088-4958-BB2C-AEF4D0FC4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操作系统安全测评准则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508E891-C117-4A2D-87B6-19691132F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89887" cy="55435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/>
              <a:t>    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系统分为四类七个安全等级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en-US" altLang="zh-CN" sz="2400">
                <a:ea typeface="华文新魏" panose="02010800040101010101" pitchFamily="2" charset="-122"/>
              </a:rPr>
              <a:t>—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级，安全性最低级，整个系统不可信任。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en-US" altLang="zh-CN" sz="2400">
                <a:ea typeface="华文新魏" panose="02010800040101010101" pitchFamily="2" charset="-122"/>
              </a:rPr>
              <a:t>—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自主保护类，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C1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级</a:t>
            </a:r>
            <a:r>
              <a:rPr lang="en-US" altLang="zh-CN" sz="2400">
                <a:ea typeface="华文新魏" panose="02010800040101010101" pitchFamily="2" charset="-122"/>
              </a:rPr>
              <a:t>—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自主安全保护。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C2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级</a:t>
            </a:r>
            <a:r>
              <a:rPr lang="en-US" altLang="zh-CN" sz="2400">
                <a:ea typeface="华文新魏" panose="02010800040101010101" pitchFamily="2" charset="-122"/>
              </a:rPr>
              <a:t>—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受控制的存取控制系统，引入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DAC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和审计机制。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en-US" altLang="zh-CN" sz="2400">
                <a:ea typeface="华文新魏" panose="02010800040101010101" pitchFamily="2" charset="-122"/>
              </a:rPr>
              <a:t>—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强制保护类，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B1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级</a:t>
            </a:r>
            <a:r>
              <a:rPr lang="en-US" altLang="zh-CN" sz="2400">
                <a:ea typeface="华文新魏" panose="02010800040101010101" pitchFamily="2" charset="-122"/>
              </a:rPr>
              <a:t>—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标记安全保护级，引入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MAC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、标记和标记管理。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B2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级</a:t>
            </a:r>
            <a:r>
              <a:rPr lang="en-US" altLang="zh-CN" sz="2400">
                <a:ea typeface="华文新魏" panose="02010800040101010101" pitchFamily="2" charset="-122"/>
              </a:rPr>
              <a:t>—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结构保护级，具有形式化安全模型，完善的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MAC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，可信通路、系统结构化设计、最小特权管理、隐蔽信道分析。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B3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级</a:t>
            </a:r>
            <a:r>
              <a:rPr lang="en-US" altLang="zh-CN" sz="2400">
                <a:ea typeface="华文新魏" panose="02010800040101010101" pitchFamily="2" charset="-122"/>
              </a:rPr>
              <a:t>—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安全域级，访问监控机制、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TCB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最小复杂性设计、审计实时报告和对硬件的要求。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en-US" altLang="zh-CN" sz="2400">
                <a:ea typeface="华文新魏" panose="02010800040101010101" pitchFamily="2" charset="-122"/>
              </a:rPr>
              <a:t>—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A1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级，验证保护类，严格的设计、控制和验证过程。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57F7E958-3567-4522-9720-397866E06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7.6 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安全机制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3EC8B97-D815-45FB-8EC5-9CFEB6E74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53990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 Linux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基本安全机制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）标识与鉴别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存取控制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审计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4)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特权管理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5)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网络安全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6)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其它安全机制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632EFA66-BF4A-4D9D-9B27-17ABF8DE9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安全操作系统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SELinux</a:t>
            </a:r>
          </a:p>
        </p:txBody>
      </p:sp>
      <p:grpSp>
        <p:nvGrpSpPr>
          <p:cNvPr id="125977" name="Group 25">
            <a:extLst>
              <a:ext uri="{FF2B5EF4-FFF2-40B4-BE49-F238E27FC236}">
                <a16:creationId xmlns:a16="http://schemas.microsoft.com/office/drawing/2014/main" id="{7E314D20-328C-44B9-8C67-180481AA83F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268413"/>
            <a:ext cx="7488238" cy="5400675"/>
            <a:chOff x="612" y="799"/>
            <a:chExt cx="4717" cy="3402"/>
          </a:xfrm>
        </p:grpSpPr>
        <p:sp>
          <p:nvSpPr>
            <p:cNvPr id="125957" name="Text Box 5">
              <a:extLst>
                <a:ext uri="{FF2B5EF4-FFF2-40B4-BE49-F238E27FC236}">
                  <a16:creationId xmlns:a16="http://schemas.microsoft.com/office/drawing/2014/main" id="{44B1AEE6-843D-4107-91B2-BC44AE282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3823"/>
              <a:ext cx="3243" cy="3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6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SELinux</a:t>
              </a:r>
              <a:r>
                <a:rPr lang="zh-CN" altLang="en-US" sz="36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安全体系结构</a:t>
              </a:r>
            </a:p>
            <a:p>
              <a:pPr algn="just"/>
              <a:endParaRPr lang="zh-CN" altLang="en-US" sz="36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5958" name="Rectangle 6">
              <a:extLst>
                <a:ext uri="{FF2B5EF4-FFF2-40B4-BE49-F238E27FC236}">
                  <a16:creationId xmlns:a16="http://schemas.microsoft.com/office/drawing/2014/main" id="{2CBA3404-198A-419F-881E-B05A8C30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555"/>
              <a:ext cx="1916" cy="20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59" name="Text Box 7">
              <a:extLst>
                <a:ext uri="{FF2B5EF4-FFF2-40B4-BE49-F238E27FC236}">
                  <a16:creationId xmlns:a16="http://schemas.microsoft.com/office/drawing/2014/main" id="{A0ADFEC0-E135-43FE-A198-953DF5ACC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1681"/>
              <a:ext cx="1304" cy="29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安全服务器</a:t>
              </a:r>
            </a:p>
            <a:p>
              <a:pPr algn="just"/>
              <a:endParaRPr lang="zh-CN" altLang="en-US" sz="24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5960" name="Text Box 8">
              <a:extLst>
                <a:ext uri="{FF2B5EF4-FFF2-40B4-BE49-F238E27FC236}">
                  <a16:creationId xmlns:a16="http://schemas.microsoft.com/office/drawing/2014/main" id="{DD6358D3-C94C-43F6-BD5D-04FC68AA4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2059"/>
              <a:ext cx="1179" cy="37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sy="50000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zh-CN" altLang="en-US" sz="24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安全策略</a:t>
              </a:r>
            </a:p>
            <a:p>
              <a:pPr algn="just"/>
              <a:endParaRPr lang="zh-CN" altLang="en-US" sz="24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5961" name="Text Box 9">
              <a:extLst>
                <a:ext uri="{FF2B5EF4-FFF2-40B4-BE49-F238E27FC236}">
                  <a16:creationId xmlns:a16="http://schemas.microsoft.com/office/drawing/2014/main" id="{2E602982-8128-4F15-A348-58F4ECC52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815"/>
              <a:ext cx="1474" cy="63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SID</a:t>
              </a:r>
              <a:r>
                <a:rPr lang="zh-CN" altLang="en-US" sz="24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到安全上</a:t>
              </a:r>
            </a:p>
            <a:p>
              <a:pPr algn="just"/>
              <a:r>
                <a:rPr lang="zh-CN" altLang="en-US" sz="24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下文的映射</a:t>
              </a:r>
            </a:p>
            <a:p>
              <a:pPr algn="just"/>
              <a:endParaRPr lang="zh-CN" altLang="en-US" sz="24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5962" name="Line 10">
              <a:extLst>
                <a:ext uri="{FF2B5EF4-FFF2-40B4-BE49-F238E27FC236}">
                  <a16:creationId xmlns:a16="http://schemas.microsoft.com/office/drawing/2014/main" id="{2AA7CF1B-928E-4064-B8B5-342B4C29C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" y="2437"/>
              <a:ext cx="0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3" name="Rectangle 11">
              <a:extLst>
                <a:ext uri="{FF2B5EF4-FFF2-40B4-BE49-F238E27FC236}">
                  <a16:creationId xmlns:a16="http://schemas.microsoft.com/office/drawing/2014/main" id="{B225B62E-AD03-47AE-9BEA-522C4D7F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555"/>
              <a:ext cx="1916" cy="20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4" name="Text Box 12">
              <a:extLst>
                <a:ext uri="{FF2B5EF4-FFF2-40B4-BE49-F238E27FC236}">
                  <a16:creationId xmlns:a16="http://schemas.microsoft.com/office/drawing/2014/main" id="{CD6F25EB-6854-42DF-9BA3-5BA2F9EE5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" y="1681"/>
              <a:ext cx="1326" cy="37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4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对象管理器</a:t>
              </a:r>
            </a:p>
            <a:p>
              <a:pPr algn="just"/>
              <a:endParaRPr lang="zh-CN" altLang="en-US" sz="24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5965" name="Text Box 13">
              <a:extLst>
                <a:ext uri="{FF2B5EF4-FFF2-40B4-BE49-F238E27FC236}">
                  <a16:creationId xmlns:a16="http://schemas.microsoft.com/office/drawing/2014/main" id="{8F029C5D-0E44-4E4A-B464-D20F80842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" y="2185"/>
              <a:ext cx="1179" cy="37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sy="50000" kx="2453608" algn="bl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4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策略执行</a:t>
              </a:r>
            </a:p>
            <a:p>
              <a:pPr algn="just"/>
              <a:endParaRPr lang="zh-CN" altLang="en-US" sz="24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5966" name="Text Box 14">
              <a:extLst>
                <a:ext uri="{FF2B5EF4-FFF2-40B4-BE49-F238E27FC236}">
                  <a16:creationId xmlns:a16="http://schemas.microsoft.com/office/drawing/2014/main" id="{F643291E-1961-44B2-B484-5BE6C08F6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2941"/>
              <a:ext cx="1622" cy="37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4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对象到</a:t>
              </a:r>
              <a:r>
                <a:rPr lang="en-US" altLang="zh-CN" sz="24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SID</a:t>
              </a:r>
              <a:r>
                <a:rPr lang="zh-CN" altLang="en-US" sz="24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映射</a:t>
              </a:r>
            </a:p>
            <a:p>
              <a:pPr algn="just"/>
              <a:endParaRPr lang="zh-CN" altLang="en-US" sz="24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5967" name="Line 15">
              <a:extLst>
                <a:ext uri="{FF2B5EF4-FFF2-40B4-BE49-F238E27FC236}">
                  <a16:creationId xmlns:a16="http://schemas.microsoft.com/office/drawing/2014/main" id="{00B7F9F1-EF1F-4639-B6F6-5EB9355E4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2563"/>
              <a:ext cx="0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8" name="Text Box 16">
              <a:extLst>
                <a:ext uri="{FF2B5EF4-FFF2-40B4-BE49-F238E27FC236}">
                  <a16:creationId xmlns:a16="http://schemas.microsoft.com/office/drawing/2014/main" id="{2047CCA2-92CC-4979-A008-7CB16DD04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1752"/>
              <a:ext cx="612" cy="3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查询</a:t>
              </a:r>
            </a:p>
            <a:p>
              <a:pPr algn="just"/>
              <a:endParaRPr lang="zh-CN" altLang="en-US" sz="24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5969" name="Text Box 17">
              <a:extLst>
                <a:ext uri="{FF2B5EF4-FFF2-40B4-BE49-F238E27FC236}">
                  <a16:creationId xmlns:a16="http://schemas.microsoft.com/office/drawing/2014/main" id="{35D99F7F-4BF3-4C4F-AC03-ADBEBCECE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735"/>
              <a:ext cx="612" cy="3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决策</a:t>
              </a:r>
            </a:p>
            <a:p>
              <a:pPr algn="just"/>
              <a:endParaRPr lang="zh-CN" altLang="en-US" sz="24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5970" name="Line 18">
              <a:extLst>
                <a:ext uri="{FF2B5EF4-FFF2-40B4-BE49-F238E27FC236}">
                  <a16:creationId xmlns:a16="http://schemas.microsoft.com/office/drawing/2014/main" id="{50A34CBE-826F-4509-9C3A-4552643CA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2185"/>
              <a:ext cx="8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1" name="Line 19">
              <a:extLst>
                <a:ext uri="{FF2B5EF4-FFF2-40B4-BE49-F238E27FC236}">
                  <a16:creationId xmlns:a16="http://schemas.microsoft.com/office/drawing/2014/main" id="{BD02A2FC-E3DA-43CB-80DD-8919373B8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8" y="2689"/>
              <a:ext cx="8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2" name="Line 20">
              <a:extLst>
                <a:ext uri="{FF2B5EF4-FFF2-40B4-BE49-F238E27FC236}">
                  <a16:creationId xmlns:a16="http://schemas.microsoft.com/office/drawing/2014/main" id="{0442FEAE-B312-47E9-897B-0CBCF35E6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799"/>
              <a:ext cx="0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3" name="Line 21">
              <a:extLst>
                <a:ext uri="{FF2B5EF4-FFF2-40B4-BE49-F238E27FC236}">
                  <a16:creationId xmlns:a16="http://schemas.microsoft.com/office/drawing/2014/main" id="{A5295A06-AD85-43B6-A62C-F1473F224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185"/>
              <a:ext cx="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4" name="Line 22">
              <a:extLst>
                <a:ext uri="{FF2B5EF4-FFF2-40B4-BE49-F238E27FC236}">
                  <a16:creationId xmlns:a16="http://schemas.microsoft.com/office/drawing/2014/main" id="{9B40EBFC-86D4-473E-8AC4-1B329B107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067"/>
              <a:ext cx="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5" name="Text Box 23">
              <a:extLst>
                <a:ext uri="{FF2B5EF4-FFF2-40B4-BE49-F238E27FC236}">
                  <a16:creationId xmlns:a16="http://schemas.microsoft.com/office/drawing/2014/main" id="{7124FA13-5772-42BF-AD3A-9901A6DFC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799"/>
              <a:ext cx="884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zh-CN" altLang="en-US" sz="24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客户机</a:t>
              </a:r>
            </a:p>
            <a:p>
              <a:pPr algn="just"/>
              <a:endParaRPr lang="zh-CN" altLang="en-US" sz="24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5976" name="Line 24">
              <a:extLst>
                <a:ext uri="{FF2B5EF4-FFF2-40B4-BE49-F238E27FC236}">
                  <a16:creationId xmlns:a16="http://schemas.microsoft.com/office/drawing/2014/main" id="{FD0AB4B3-525F-4E52-A0A1-1BA8AC935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1177"/>
              <a:ext cx="0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91D4F68-82F6-4509-9D30-26A754A23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r>
              <a:rPr lang="zh-CN" altLang="en-US">
                <a:ea typeface="华文新魏" panose="02010800040101010101" pitchFamily="2" charset="-122"/>
              </a:rPr>
              <a:t>安全的请求和决策有三种情况</a:t>
            </a:r>
            <a:r>
              <a:rPr lang="zh-CN" altLang="en-US"/>
              <a:t> 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3F8AD51-0785-41EA-935F-6863CF927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5256212"/>
          </a:xfrm>
        </p:spPr>
        <p:txBody>
          <a:bodyPr/>
          <a:lstStyle/>
          <a:p>
            <a:r>
              <a:rPr lang="zh-CN" altLang="en-US" sz="4000">
                <a:ea typeface="华文新魏" panose="02010800040101010101" pitchFamily="2" charset="-122"/>
              </a:rPr>
              <a:t>标签确定：</a:t>
            </a:r>
          </a:p>
          <a:p>
            <a:r>
              <a:rPr lang="zh-CN" altLang="en-US" sz="4000">
                <a:ea typeface="华文新魏" panose="02010800040101010101" pitchFamily="2" charset="-122"/>
              </a:rPr>
              <a:t>存取决策：</a:t>
            </a:r>
          </a:p>
          <a:p>
            <a:r>
              <a:rPr lang="zh-CN" altLang="en-US" sz="4000">
                <a:ea typeface="华文新魏" panose="02010800040101010101" pitchFamily="2" charset="-122"/>
              </a:rPr>
              <a:t>多实例决策：</a:t>
            </a:r>
          </a:p>
          <a:p>
            <a:endParaRPr lang="zh-CN" altLang="en-US"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265FC468-499A-4FC4-B137-ADBA33025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安全策略配置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D5044A6A-0E3E-4BFD-B801-4AFED59F4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每个主体都有一个域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(domain)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，每个客体都有一个类型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(type)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，策略的配置决定对类型的存取是否被允许，以及一个域能否转到另一个域。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类型的概念用到应用程序中时，可以决定类型是否可由域执行。角色在配置中进行定义，每个进程都有一个与其相关的角色，如系统进程是一种角色，应用进程是另一种角色。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安全策略配置目标包括：控制对数据的原始访问、保护内核和系统软件的完整性、防止特权进程执行危险代码、及限制有特权进程缺陷所导致的伤害、防止未通过身份鉴别就进入管理员角色或域、防止普通进程干扰系统进程或管理员进程等。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策略可根据策略文件灵活生成，客体的类型有：设备、文件、网络文件、网络等；主体域策略定义有：管理、系统、用户等。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025FF3D4-29A0-433E-870B-871C89B71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424863" cy="1143000"/>
          </a:xfrm>
        </p:spPr>
        <p:txBody>
          <a:bodyPr/>
          <a:lstStyle/>
          <a:p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7.5.1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安全操作系统结构和设计原则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F3A4398E-C35D-4206-8310-6A3CFD4B1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400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7.5.1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安全操作系统的结构和设计原则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安全和保护系统的设计原则：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公开系统设计方案：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机制的经济性： 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最小特权：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严密的访问控制机制： 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zh-CN" altLang="en-US">
                <a:ea typeface="华文新魏" panose="02010800040101010101" pitchFamily="2" charset="-122"/>
              </a:rPr>
              <a:t>“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许可</a:t>
            </a:r>
            <a:r>
              <a:rPr lang="zh-CN" altLang="en-US">
                <a:ea typeface="华文新魏" panose="02010800040101010101" pitchFamily="2" charset="-122"/>
              </a:rPr>
              <a:t>”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的模式：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6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特权分离：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避免信息流潜在通道：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8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便于使用： </a:t>
            </a:r>
          </a:p>
          <a:p>
            <a:pPr>
              <a:lnSpc>
                <a:spcPct val="90000"/>
              </a:lnSpc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E55C4C19-6120-4AA0-AFAE-4C8719CE4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 Linux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安全模块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1F0C7C6B-6AE5-48BB-9A0F-34D8DDFBE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3276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内核的安全框架必须是：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真正通用，使用不同的安全模型仅仅是加载不同的核心模块；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概念上简单，最小的扩散，有效；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能够作为一个可选安全模块，支持现有的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POSIX.le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权能机制。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LSM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采用通过在内核源代码中放置钩子的方法，来仲裁对内核内部对象进行的访问。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8A4F816B-095C-46E9-8440-47BF0CD5A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7.7 Windows 2003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安全机制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C9B87D93-838B-4D8D-8E8E-6C0F42B5E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268413"/>
            <a:ext cx="7772400" cy="53276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7.7.1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安全性组件和安全登录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7.7.2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访问控制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7.7.3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安全审计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7.7.4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加密文件系统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2832F937-DB76-48EC-8D0F-47579FD60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7.7.1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安全性组件和安全登录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D8290C1B-991E-4506-AA82-FD422DB1B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3990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1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安全性组件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安全引用监视器 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本地安全权限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(LSA)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服务器 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3)LSA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策略数据库 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安全帐号管理服务器 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5)SAM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数据库 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6)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默认身份认证包 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登录进程 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8)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网络登录服务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60729B60-8898-43D9-964B-16AE14C98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安全登录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9A00FBF1-0601-4245-9794-362796535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当用户按下热键时，登录就开始，在获得用户名和口令后，由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LSA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本地安全认证服务器、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msv1_0(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网络中用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Kerberos)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身份验证软件包、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SAM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数据库协同工作，进行标识和鉴别，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msv1_0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查看请求的登录与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SAM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数据库中允许的访问是否有匹配项。如果是合法用户，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LSA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会汇集各种用户信息，如用户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SID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、组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SID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、主目录等配置文件信息。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这时，为该用户创建应用进程，为了实现对它的访问控制，本地安全认证子系统同时创建两个重要的管理实体：与进程相关联的</a:t>
            </a:r>
            <a:r>
              <a:rPr lang="zh-CN" altLang="en-US" sz="2800">
                <a:ea typeface="华文新魏" panose="02010800040101010101" pitchFamily="2" charset="-122"/>
              </a:rPr>
              <a:t>“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访问令牌</a:t>
            </a:r>
            <a:r>
              <a:rPr lang="zh-CN" altLang="en-US" sz="2800">
                <a:ea typeface="华文新魏" panose="02010800040101010101" pitchFamily="2" charset="-122"/>
              </a:rPr>
              <a:t>”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和与对象相关联的</a:t>
            </a:r>
            <a:r>
              <a:rPr lang="zh-CN" altLang="en-US" sz="2800">
                <a:ea typeface="华文新魏" panose="02010800040101010101" pitchFamily="2" charset="-122"/>
              </a:rPr>
              <a:t>“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安全描述符</a:t>
            </a:r>
            <a:r>
              <a:rPr lang="zh-CN" altLang="en-US" sz="2800">
                <a:ea typeface="华文新魏" panose="02010800040101010101" pitchFamily="2" charset="-122"/>
              </a:rPr>
              <a:t>”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11DC1CF4-5098-4837-9F9F-0FA03A301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7.7.2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访问控制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123FF908-89BA-4AE1-939A-6665A99FC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3276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保护对象</a:t>
            </a: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保护对象是谨慎访问控制和审计的基本要素，被保护的对象包括文件、设备、邮件槽、管道、进程、线程、事件、互斥体、信号量、定时器、访问令牌、窗口、桌面、网络共享、服务、注册表键和打印机。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B9404DF-21AB-4FA3-B2DA-898D98C3C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访问控制方案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8FA2DE9B-C464-4070-90D0-DAD3C02BB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4721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 </a:t>
            </a:r>
            <a:r>
              <a:rPr lang="zh-CN" altLang="en-US" sz="3600">
                <a:ea typeface="华文新魏" panose="02010800040101010101" pitchFamily="2" charset="-122"/>
              </a:rPr>
              <a:t>访问令牌有两种用途：</a:t>
            </a:r>
          </a:p>
          <a:p>
            <a:r>
              <a:rPr lang="zh-CN" altLang="en-US" sz="3600">
                <a:ea typeface="华文新魏" panose="02010800040101010101" pitchFamily="2" charset="-122"/>
              </a:rPr>
              <a:t>负责协调所有安全信息，加速访问确认，当与一个用户相关联的任何进程试图访问时，安全子系统使用与该进程相关联的访问令牌来确定用户的访问权限。</a:t>
            </a:r>
          </a:p>
          <a:p>
            <a:r>
              <a:rPr lang="zh-CN" altLang="en-US" sz="3600">
                <a:ea typeface="华文新魏" panose="02010800040101010101" pitchFamily="2" charset="-122"/>
              </a:rPr>
              <a:t>允许进程以受限方式修改自己的安全特性，而不会影响代表用户运行的其他进程。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9FFAF52A-36E5-4079-A393-9BEAF3FB8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访问令牌</a:t>
            </a:r>
          </a:p>
        </p:txBody>
      </p:sp>
      <p:grpSp>
        <p:nvGrpSpPr>
          <p:cNvPr id="133151" name="Group 31">
            <a:extLst>
              <a:ext uri="{FF2B5EF4-FFF2-40B4-BE49-F238E27FC236}">
                <a16:creationId xmlns:a16="http://schemas.microsoft.com/office/drawing/2014/main" id="{CCDD8DE6-556B-47AF-86F9-CCB7C8D1C0E9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508125"/>
            <a:ext cx="7345363" cy="4729163"/>
            <a:chOff x="612" y="950"/>
            <a:chExt cx="4627" cy="2979"/>
          </a:xfrm>
        </p:grpSpPr>
        <p:grpSp>
          <p:nvGrpSpPr>
            <p:cNvPr id="133125" name="Group 5">
              <a:extLst>
                <a:ext uri="{FF2B5EF4-FFF2-40B4-BE49-F238E27FC236}">
                  <a16:creationId xmlns:a16="http://schemas.microsoft.com/office/drawing/2014/main" id="{60BFE745-7BB5-4E16-AB25-1D34F2E22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950"/>
              <a:ext cx="1125" cy="1541"/>
              <a:chOff x="4993" y="1752"/>
              <a:chExt cx="1620" cy="2340"/>
            </a:xfrm>
          </p:grpSpPr>
          <p:sp>
            <p:nvSpPr>
              <p:cNvPr id="133126" name="Text Box 6">
                <a:extLst>
                  <a:ext uri="{FF2B5EF4-FFF2-40B4-BE49-F238E27FC236}">
                    <a16:creationId xmlns:a16="http://schemas.microsoft.com/office/drawing/2014/main" id="{EF7FA2DE-8338-4392-932A-7C1C5E52E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" y="1752"/>
                <a:ext cx="162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just"/>
                <a:r>
                  <a:rPr lang="zh-CN" altLang="en-US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安全</a:t>
                </a:r>
                <a:r>
                  <a:rPr lang="en-US" altLang="zh-CN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ID(SID)</a:t>
                </a:r>
              </a:p>
            </p:txBody>
          </p:sp>
          <p:sp>
            <p:nvSpPr>
              <p:cNvPr id="133127" name="Text Box 7">
                <a:extLst>
                  <a:ext uri="{FF2B5EF4-FFF2-40B4-BE49-F238E27FC236}">
                    <a16:creationId xmlns:a16="http://schemas.microsoft.com/office/drawing/2014/main" id="{619E9CB6-63D2-46F8-ADEF-A19D9F4AB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" y="2220"/>
                <a:ext cx="162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just"/>
                <a:r>
                  <a:rPr lang="en-US" altLang="zh-CN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  <a:r>
                  <a:rPr lang="zh-CN" altLang="en-US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组</a:t>
                </a:r>
                <a:r>
                  <a:rPr lang="en-US" altLang="zh-CN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ID</a:t>
                </a:r>
              </a:p>
            </p:txBody>
          </p:sp>
          <p:sp>
            <p:nvSpPr>
              <p:cNvPr id="133128" name="Text Box 8">
                <a:extLst>
                  <a:ext uri="{FF2B5EF4-FFF2-40B4-BE49-F238E27FC236}">
                    <a16:creationId xmlns:a16="http://schemas.microsoft.com/office/drawing/2014/main" id="{07D21A9F-CBDF-4B2B-B9ED-1CC7D7C0A1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" y="2688"/>
                <a:ext cx="162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just"/>
                <a:r>
                  <a:rPr lang="en-US" altLang="zh-CN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  <a:r>
                  <a:rPr lang="zh-CN" altLang="en-US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特权</a:t>
                </a:r>
              </a:p>
            </p:txBody>
          </p:sp>
          <p:sp>
            <p:nvSpPr>
              <p:cNvPr id="133129" name="Text Box 9">
                <a:extLst>
                  <a:ext uri="{FF2B5EF4-FFF2-40B4-BE49-F238E27FC236}">
                    <a16:creationId xmlns:a16="http://schemas.microsoft.com/office/drawing/2014/main" id="{738F45C1-F659-40FC-95A2-5429A4790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" y="3156"/>
                <a:ext cx="162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just"/>
                <a:r>
                  <a:rPr lang="en-US" altLang="zh-CN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  <a:r>
                  <a:rPr lang="zh-CN" altLang="en-US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默认所有者</a:t>
                </a:r>
              </a:p>
            </p:txBody>
          </p:sp>
          <p:sp>
            <p:nvSpPr>
              <p:cNvPr id="133130" name="Text Box 10">
                <a:extLst>
                  <a:ext uri="{FF2B5EF4-FFF2-40B4-BE49-F238E27FC236}">
                    <a16:creationId xmlns:a16="http://schemas.microsoft.com/office/drawing/2014/main" id="{806ECE5F-B149-42F8-AE33-772FFA235E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" y="3624"/>
                <a:ext cx="162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just"/>
                <a:r>
                  <a:rPr lang="en-US" altLang="zh-CN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  <a:r>
                  <a:rPr lang="zh-CN" altLang="en-US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默认</a:t>
                </a:r>
                <a:r>
                  <a:rPr lang="en-US" altLang="zh-CN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ACL</a:t>
                </a:r>
              </a:p>
            </p:txBody>
          </p:sp>
        </p:grpSp>
        <p:grpSp>
          <p:nvGrpSpPr>
            <p:cNvPr id="133131" name="Group 11">
              <a:extLst>
                <a:ext uri="{FF2B5EF4-FFF2-40B4-BE49-F238E27FC236}">
                  <a16:creationId xmlns:a16="http://schemas.microsoft.com/office/drawing/2014/main" id="{76126349-7539-408C-9A64-263EB439B6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8" y="950"/>
              <a:ext cx="1125" cy="1644"/>
              <a:chOff x="4813" y="2064"/>
              <a:chExt cx="1620" cy="2496"/>
            </a:xfrm>
          </p:grpSpPr>
          <p:sp>
            <p:nvSpPr>
              <p:cNvPr id="133132" name="Text Box 12">
                <a:extLst>
                  <a:ext uri="{FF2B5EF4-FFF2-40B4-BE49-F238E27FC236}">
                    <a16:creationId xmlns:a16="http://schemas.microsoft.com/office/drawing/2014/main" id="{3A4AEB12-8CB4-4F15-9735-08F440464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2064"/>
                <a:ext cx="162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just"/>
                <a:r>
                  <a:rPr lang="en-US" altLang="zh-CN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</a:t>
                </a:r>
                <a:r>
                  <a:rPr lang="zh-CN" altLang="en-US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标记</a:t>
                </a:r>
              </a:p>
            </p:txBody>
          </p:sp>
          <p:sp>
            <p:nvSpPr>
              <p:cNvPr id="133133" name="Text Box 13">
                <a:extLst>
                  <a:ext uri="{FF2B5EF4-FFF2-40B4-BE49-F238E27FC236}">
                    <a16:creationId xmlns:a16="http://schemas.microsoft.com/office/drawing/2014/main" id="{B4B19F1F-BB6E-4C61-8768-2CDEACCD7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2532"/>
                <a:ext cx="162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just"/>
                <a:r>
                  <a:rPr lang="zh-CN" altLang="en-US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所有者</a:t>
                </a:r>
              </a:p>
            </p:txBody>
          </p:sp>
          <p:sp>
            <p:nvSpPr>
              <p:cNvPr id="133134" name="Text Box 14">
                <a:extLst>
                  <a:ext uri="{FF2B5EF4-FFF2-40B4-BE49-F238E27FC236}">
                    <a16:creationId xmlns:a16="http://schemas.microsoft.com/office/drawing/2014/main" id="{FC941DA1-0533-443B-806B-57F69F1A3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3000"/>
                <a:ext cx="1620" cy="7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just"/>
                <a:r>
                  <a:rPr lang="zh-CN" altLang="en-US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系统访问控制表</a:t>
                </a:r>
                <a:r>
                  <a:rPr lang="en-US" altLang="zh-CN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SACL</a:t>
                </a:r>
              </a:p>
            </p:txBody>
          </p:sp>
          <p:sp>
            <p:nvSpPr>
              <p:cNvPr id="133135" name="Text Box 15">
                <a:extLst>
                  <a:ext uri="{FF2B5EF4-FFF2-40B4-BE49-F238E27FC236}">
                    <a16:creationId xmlns:a16="http://schemas.microsoft.com/office/drawing/2014/main" id="{63BBBC61-5690-4B17-8111-96D79D6CC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3780"/>
                <a:ext cx="1620" cy="7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just"/>
                <a:r>
                  <a:rPr lang="zh-CN" altLang="en-US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自主访问控制表</a:t>
                </a:r>
                <a:r>
                  <a:rPr lang="en-US" altLang="zh-CN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DACL</a:t>
                </a:r>
              </a:p>
              <a:p>
                <a:endParaRPr lang="en-US" altLang="zh-CN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133136" name="Group 16">
              <a:extLst>
                <a:ext uri="{FF2B5EF4-FFF2-40B4-BE49-F238E27FC236}">
                  <a16:creationId xmlns:a16="http://schemas.microsoft.com/office/drawing/2014/main" id="{4AC12CAB-671E-42E4-99E9-0AFEA3C4F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" y="950"/>
              <a:ext cx="1125" cy="2465"/>
              <a:chOff x="7513" y="2064"/>
              <a:chExt cx="1620" cy="3744"/>
            </a:xfrm>
          </p:grpSpPr>
          <p:sp>
            <p:nvSpPr>
              <p:cNvPr id="133137" name="Text Box 17">
                <a:extLst>
                  <a:ext uri="{FF2B5EF4-FFF2-40B4-BE49-F238E27FC236}">
                    <a16:creationId xmlns:a16="http://schemas.microsoft.com/office/drawing/2014/main" id="{AEE7E8D5-0EBE-46DF-9E12-785A27093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3" y="2064"/>
                <a:ext cx="162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just"/>
                <a:r>
                  <a:rPr lang="en-US" altLang="zh-CN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ACL</a:t>
                </a:r>
                <a:r>
                  <a:rPr lang="zh-CN" altLang="en-US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头</a:t>
                </a:r>
              </a:p>
            </p:txBody>
          </p:sp>
          <p:grpSp>
            <p:nvGrpSpPr>
              <p:cNvPr id="133138" name="Group 18">
                <a:extLst>
                  <a:ext uri="{FF2B5EF4-FFF2-40B4-BE49-F238E27FC236}">
                    <a16:creationId xmlns:a16="http://schemas.microsoft.com/office/drawing/2014/main" id="{8EDBF5CB-9DA7-47AB-8291-DA8B600E2A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13" y="2532"/>
                <a:ext cx="1620" cy="1404"/>
                <a:chOff x="7513" y="2532"/>
                <a:chExt cx="1620" cy="1404"/>
              </a:xfrm>
            </p:grpSpPr>
            <p:sp>
              <p:nvSpPr>
                <p:cNvPr id="133139" name="Text Box 19">
                  <a:extLst>
                    <a:ext uri="{FF2B5EF4-FFF2-40B4-BE49-F238E27FC236}">
                      <a16:creationId xmlns:a16="http://schemas.microsoft.com/office/drawing/2014/main" id="{187130E8-FF57-4726-8FC2-129FCA88B0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13" y="2532"/>
                  <a:ext cx="162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lang="en-US" altLang="zh-CN" sz="2000">
                      <a:solidFill>
                        <a:schemeClr val="accent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  ACE</a:t>
                  </a:r>
                  <a:r>
                    <a:rPr lang="zh-CN" altLang="en-US" sz="2000">
                      <a:solidFill>
                        <a:schemeClr val="accent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头</a:t>
                  </a:r>
                </a:p>
              </p:txBody>
            </p:sp>
            <p:sp>
              <p:nvSpPr>
                <p:cNvPr id="133140" name="Text Box 20">
                  <a:extLst>
                    <a:ext uri="{FF2B5EF4-FFF2-40B4-BE49-F238E27FC236}">
                      <a16:creationId xmlns:a16="http://schemas.microsoft.com/office/drawing/2014/main" id="{FDBA8E09-65B7-498E-A7D1-72F7EE58BE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13" y="3000"/>
                  <a:ext cx="162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lang="en-US" altLang="zh-CN" sz="2000">
                      <a:solidFill>
                        <a:schemeClr val="accent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  </a:t>
                  </a:r>
                  <a:r>
                    <a:rPr lang="zh-CN" altLang="en-US" sz="2000">
                      <a:solidFill>
                        <a:schemeClr val="accent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访问掩码</a:t>
                  </a:r>
                </a:p>
              </p:txBody>
            </p:sp>
            <p:sp>
              <p:nvSpPr>
                <p:cNvPr id="133141" name="Text Box 21">
                  <a:extLst>
                    <a:ext uri="{FF2B5EF4-FFF2-40B4-BE49-F238E27FC236}">
                      <a16:creationId xmlns:a16="http://schemas.microsoft.com/office/drawing/2014/main" id="{69BE9068-66E4-44DA-A866-AA747DE1C8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13" y="3468"/>
                  <a:ext cx="162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lang="en-US" altLang="zh-CN" sz="2000">
                      <a:solidFill>
                        <a:schemeClr val="accent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   SID</a:t>
                  </a:r>
                </a:p>
              </p:txBody>
            </p:sp>
          </p:grpSp>
          <p:grpSp>
            <p:nvGrpSpPr>
              <p:cNvPr id="133142" name="Group 22">
                <a:extLst>
                  <a:ext uri="{FF2B5EF4-FFF2-40B4-BE49-F238E27FC236}">
                    <a16:creationId xmlns:a16="http://schemas.microsoft.com/office/drawing/2014/main" id="{2D69C804-2F17-4A59-8C5B-B1B571D66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13" y="3936"/>
                <a:ext cx="1620" cy="1404"/>
                <a:chOff x="7513" y="2532"/>
                <a:chExt cx="1620" cy="1404"/>
              </a:xfrm>
            </p:grpSpPr>
            <p:sp>
              <p:nvSpPr>
                <p:cNvPr id="133143" name="Text Box 23">
                  <a:extLst>
                    <a:ext uri="{FF2B5EF4-FFF2-40B4-BE49-F238E27FC236}">
                      <a16:creationId xmlns:a16="http://schemas.microsoft.com/office/drawing/2014/main" id="{BC130F70-1CE0-42E0-BAEF-D35D94D796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13" y="2532"/>
                  <a:ext cx="162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lang="en-US" altLang="zh-CN" sz="2000">
                      <a:solidFill>
                        <a:schemeClr val="accent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  ACE</a:t>
                  </a:r>
                  <a:r>
                    <a:rPr lang="zh-CN" altLang="en-US" sz="2000">
                      <a:solidFill>
                        <a:schemeClr val="accent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头</a:t>
                  </a:r>
                </a:p>
              </p:txBody>
            </p:sp>
            <p:sp>
              <p:nvSpPr>
                <p:cNvPr id="133144" name="Text Box 24">
                  <a:extLst>
                    <a:ext uri="{FF2B5EF4-FFF2-40B4-BE49-F238E27FC236}">
                      <a16:creationId xmlns:a16="http://schemas.microsoft.com/office/drawing/2014/main" id="{101E56C3-331C-4B2F-A3EE-FF79EE729D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13" y="3000"/>
                  <a:ext cx="162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lang="en-US" altLang="zh-CN" sz="2000">
                      <a:solidFill>
                        <a:schemeClr val="accent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  </a:t>
                  </a:r>
                  <a:r>
                    <a:rPr lang="zh-CN" altLang="en-US" sz="2000">
                      <a:solidFill>
                        <a:schemeClr val="accent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访问掩码</a:t>
                  </a:r>
                </a:p>
              </p:txBody>
            </p:sp>
            <p:sp>
              <p:nvSpPr>
                <p:cNvPr id="133145" name="Text Box 25">
                  <a:extLst>
                    <a:ext uri="{FF2B5EF4-FFF2-40B4-BE49-F238E27FC236}">
                      <a16:creationId xmlns:a16="http://schemas.microsoft.com/office/drawing/2014/main" id="{0C3C752C-E2BD-4EB6-A0FC-40569A2167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13" y="3468"/>
                  <a:ext cx="162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 algn="just"/>
                  <a:r>
                    <a:rPr lang="en-US" altLang="zh-CN" sz="2000">
                      <a:solidFill>
                        <a:schemeClr val="accent2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   SID</a:t>
                  </a:r>
                </a:p>
              </p:txBody>
            </p:sp>
          </p:grpSp>
          <p:sp>
            <p:nvSpPr>
              <p:cNvPr id="133146" name="Text Box 26">
                <a:extLst>
                  <a:ext uri="{FF2B5EF4-FFF2-40B4-BE49-F238E27FC236}">
                    <a16:creationId xmlns:a16="http://schemas.microsoft.com/office/drawing/2014/main" id="{4BFBF1E4-6470-4829-A4FC-6331A2532D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3" y="5340"/>
                <a:ext cx="162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just"/>
                <a:r>
                  <a:rPr lang="en-US" altLang="zh-CN" sz="20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  <a:r>
                  <a:rPr lang="en-US" altLang="zh-CN" sz="2000">
                    <a:solidFill>
                      <a:schemeClr val="accent2"/>
                    </a:solidFill>
                    <a:ea typeface="华文新魏" panose="02010800040101010101" pitchFamily="2" charset="-122"/>
                  </a:rPr>
                  <a:t>……</a:t>
                </a:r>
                <a:endParaRPr lang="en-US" altLang="zh-CN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33147" name="Text Box 27">
              <a:extLst>
                <a:ext uri="{FF2B5EF4-FFF2-40B4-BE49-F238E27FC236}">
                  <a16:creationId xmlns:a16="http://schemas.microsoft.com/office/drawing/2014/main" id="{435910FF-00C6-4111-A8CE-340205A32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799"/>
              <a:ext cx="1000" cy="30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(a)</a:t>
              </a:r>
              <a:r>
                <a:rPr lang="zh-CN" altLang="en-US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访问令牌</a:t>
              </a:r>
            </a:p>
          </p:txBody>
        </p:sp>
        <p:sp>
          <p:nvSpPr>
            <p:cNvPr id="133148" name="Text Box 28">
              <a:extLst>
                <a:ext uri="{FF2B5EF4-FFF2-40B4-BE49-F238E27FC236}">
                  <a16:creationId xmlns:a16="http://schemas.microsoft.com/office/drawing/2014/main" id="{DB57F31F-98D7-47CF-815E-5A7A62F50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" y="2902"/>
              <a:ext cx="1125" cy="30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(b)</a:t>
              </a:r>
              <a:r>
                <a:rPr lang="zh-CN" altLang="en-US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安全描述符</a:t>
              </a:r>
            </a:p>
          </p:txBody>
        </p:sp>
        <p:sp>
          <p:nvSpPr>
            <p:cNvPr id="133149" name="Text Box 29">
              <a:extLst>
                <a:ext uri="{FF2B5EF4-FFF2-40B4-BE49-F238E27FC236}">
                  <a16:creationId xmlns:a16="http://schemas.microsoft.com/office/drawing/2014/main" id="{DCAA7B15-94CD-4A77-9789-3594A4310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3621"/>
              <a:ext cx="1125" cy="30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(c)</a:t>
              </a:r>
              <a:r>
                <a:rPr lang="zh-CN" altLang="en-US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访问控制表</a:t>
              </a:r>
            </a:p>
          </p:txBody>
        </p:sp>
        <p:sp>
          <p:nvSpPr>
            <p:cNvPr id="133150" name="Text Box 30">
              <a:extLst>
                <a:ext uri="{FF2B5EF4-FFF2-40B4-BE49-F238E27FC236}">
                  <a16:creationId xmlns:a16="http://schemas.microsoft.com/office/drawing/2014/main" id="{B8A54B3D-AC1B-4B58-9956-8C9DE48F6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518"/>
              <a:ext cx="2903" cy="30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Windows </a:t>
              </a:r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的安全结构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CB0BD39C-1545-453C-AE91-EDC60AB37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安全描述符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DE686BA-EDF9-4DD3-85CB-F5DC1F29A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4006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对象的安全描述符：</a:t>
            </a:r>
          </a:p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标记： </a:t>
            </a:r>
          </a:p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所有者： </a:t>
            </a:r>
          </a:p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系统访问控制表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</a:p>
          <a:p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自主访问控制表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</a:p>
          <a:p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C0F01B2A-4D84-4C7A-8BFD-CA5A9B3B0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5 ACL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的分配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174389F9-E844-404C-A25F-83CCDA2AF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400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/>
              <a:t>    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确定分配给新对象的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ACL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的步骤为：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步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：如果调用者在创建对象时，明确提供一个安全描述符，则系统将把该描述符应用到对象上。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步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：如果调用者没有提供安全描述符，而对象有名称，则系统将在存储新对象名称的目录中查看安全描述符，一些对象目录的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ACE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可以被指定为可继承的，表示它们可应用于在对象目录中创建的新对象上，如果存在可继承的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ACE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，系统就把它们编入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ACL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，并与新对象连接。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步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：如果以上情况均未出现，系统会从调用者访问令牌中检索默认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ACL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，并将其应用到新对象，系统的一些子系统，如服务、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LSA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SAM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对象等均有它们在创建对象时分配的硬性编码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DACL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5CB453C7-C471-4873-B33B-D4D31412D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6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访问控制算法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B18701E6-8797-4F4D-A38B-71F137E0A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4006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1)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如果对象没有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DACL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，就不被保护，系统将授予所希望的访问权力；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如果调用者具有所有权特权，系统将在检查 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DACL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之前授予它写入访问权力；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如果调用者是对象的所有者，则被授予读取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控制和写入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DACL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的访问权力；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DECC27D-01F9-4BF4-8463-DA8D73D9C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zh-CN" altLang="en-US">
                <a:ea typeface="华文新魏" panose="02010800040101010101" pitchFamily="2" charset="-122"/>
              </a:rPr>
              <a:t>安全操作系统一般结构</a:t>
            </a:r>
          </a:p>
        </p:txBody>
      </p:sp>
      <p:grpSp>
        <p:nvGrpSpPr>
          <p:cNvPr id="108555" name="Group 11">
            <a:extLst>
              <a:ext uri="{FF2B5EF4-FFF2-40B4-BE49-F238E27FC236}">
                <a16:creationId xmlns:a16="http://schemas.microsoft.com/office/drawing/2014/main" id="{83BD29CA-3F51-4D2A-AF65-387667269733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557338"/>
            <a:ext cx="5689600" cy="3959225"/>
            <a:chOff x="1020" y="981"/>
            <a:chExt cx="3584" cy="2494"/>
          </a:xfrm>
        </p:grpSpPr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E27DA6F7-5AD3-4009-A50C-C47452C42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2" y="981"/>
              <a:ext cx="1792" cy="8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可信应用软件</a:t>
              </a:r>
            </a:p>
          </p:txBody>
        </p:sp>
        <p:sp>
          <p:nvSpPr>
            <p:cNvPr id="108551" name="Text Box 7">
              <a:extLst>
                <a:ext uri="{FF2B5EF4-FFF2-40B4-BE49-F238E27FC236}">
                  <a16:creationId xmlns:a16="http://schemas.microsoft.com/office/drawing/2014/main" id="{27C28E58-D2AC-4C24-A66C-1558E4321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981"/>
              <a:ext cx="1792" cy="8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</a:t>
              </a:r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应用软件</a:t>
              </a:r>
            </a:p>
          </p:txBody>
        </p:sp>
        <p:sp>
          <p:nvSpPr>
            <p:cNvPr id="108552" name="Text Box 8">
              <a:extLst>
                <a:ext uri="{FF2B5EF4-FFF2-40B4-BE49-F238E27FC236}">
                  <a16:creationId xmlns:a16="http://schemas.microsoft.com/office/drawing/2014/main" id="{7393439E-0CF4-41E4-83ED-858748404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812"/>
              <a:ext cx="3584" cy="83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 </a:t>
              </a:r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安 全 内 核</a:t>
              </a:r>
            </a:p>
          </p:txBody>
        </p:sp>
        <p:sp>
          <p:nvSpPr>
            <p:cNvPr id="108553" name="Text Box 9">
              <a:extLst>
                <a:ext uri="{FF2B5EF4-FFF2-40B4-BE49-F238E27FC236}">
                  <a16:creationId xmlns:a16="http://schemas.microsoft.com/office/drawing/2014/main" id="{8D788D3C-A2CD-4FA9-9A95-1B182CBC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644"/>
              <a:ext cx="3584" cy="8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280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       </a:t>
              </a:r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硬 件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216CB543-27F4-41F2-8697-921AA6270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访问控制算法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DEC8A89-FC7E-437F-A7FE-BFA2D12FB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7918450" cy="54006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4)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检查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DACL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中的每个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ACE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，如果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ACE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SID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与调用者的访问令牌中的</a:t>
            </a:r>
            <a:r>
              <a:rPr lang="zh-CN" altLang="en-US">
                <a:ea typeface="华文新魏" panose="02010800040101010101" pitchFamily="2" charset="-122"/>
              </a:rPr>
              <a:t>“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启用</a:t>
            </a:r>
            <a:r>
              <a:rPr lang="zh-CN" altLang="en-US">
                <a:ea typeface="华文新魏" panose="02010800040101010101" pitchFamily="2" charset="-122"/>
              </a:rPr>
              <a:t>”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SID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相匹配，则将处理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ACE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。如果是访问拒绝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ACE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，任何申请的访问权力都在拒绝访问权力范围内，则对对象的访问被拒绝；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5)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DACL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检查完毕，而一些被请求的访问权限没有被授予，则访问会被拒绝。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B00D73C4-BFD5-48D6-8634-27D23D908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访问掩码</a:t>
            </a:r>
          </a:p>
        </p:txBody>
      </p:sp>
      <p:grpSp>
        <p:nvGrpSpPr>
          <p:cNvPr id="137374" name="Group 158">
            <a:extLst>
              <a:ext uri="{FF2B5EF4-FFF2-40B4-BE49-F238E27FC236}">
                <a16:creationId xmlns:a16="http://schemas.microsoft.com/office/drawing/2014/main" id="{B3EFEB5F-9930-45F0-A25B-0411B501AA8C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916113"/>
            <a:ext cx="7272338" cy="3529012"/>
            <a:chOff x="476" y="709"/>
            <a:chExt cx="4581" cy="2721"/>
          </a:xfrm>
        </p:grpSpPr>
        <p:sp>
          <p:nvSpPr>
            <p:cNvPr id="137300" name="Text Box 84">
              <a:extLst>
                <a:ext uri="{FF2B5EF4-FFF2-40B4-BE49-F238E27FC236}">
                  <a16:creationId xmlns:a16="http://schemas.microsoft.com/office/drawing/2014/main" id="{86994BDA-2799-490A-A897-F62B8411C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097"/>
              <a:ext cx="1338" cy="54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4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标准访问位位</a:t>
              </a:r>
            </a:p>
            <a:p>
              <a:pPr algn="just"/>
              <a:r>
                <a:rPr lang="en-US" altLang="zh-CN" sz="14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Accesssystem security</a:t>
              </a:r>
            </a:p>
            <a:p>
              <a:pPr algn="just"/>
              <a:r>
                <a:rPr lang="en-US" altLang="zh-CN" sz="14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Maximum allowed</a:t>
              </a:r>
            </a:p>
            <a:p>
              <a:pPr algn="just"/>
              <a:endParaRPr lang="en-US" altLang="zh-CN" sz="14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7301" name="Text Box 85">
              <a:extLst>
                <a:ext uri="{FF2B5EF4-FFF2-40B4-BE49-F238E27FC236}">
                  <a16:creationId xmlns:a16="http://schemas.microsoft.com/office/drawing/2014/main" id="{EB338E4D-0E39-441A-A990-18938E2BA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1993"/>
              <a:ext cx="793" cy="27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>
                  <a:solidFill>
                    <a:schemeClr val="accent2"/>
                  </a:solidFill>
                  <a:ea typeface="华文新魏" panose="02010800040101010101" pitchFamily="2" charset="-122"/>
                </a:rPr>
                <a:t>具体访问位</a:t>
              </a:r>
            </a:p>
          </p:txBody>
        </p:sp>
        <p:sp>
          <p:nvSpPr>
            <p:cNvPr id="137302" name="Text Box 86">
              <a:extLst>
                <a:ext uri="{FF2B5EF4-FFF2-40B4-BE49-F238E27FC236}">
                  <a16:creationId xmlns:a16="http://schemas.microsoft.com/office/drawing/2014/main" id="{D5FF89E4-E91B-4811-8385-91F975368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341"/>
              <a:ext cx="726" cy="25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chemeClr val="accent2"/>
                  </a:solidFill>
                  <a:ea typeface="华文新魏" panose="02010800040101010101" pitchFamily="2" charset="-122"/>
                </a:rPr>
                <a:t>一般访问位</a:t>
              </a:r>
            </a:p>
          </p:txBody>
        </p:sp>
        <p:sp>
          <p:nvSpPr>
            <p:cNvPr id="137303" name="AutoShape 87">
              <a:extLst>
                <a:ext uri="{FF2B5EF4-FFF2-40B4-BE49-F238E27FC236}">
                  <a16:creationId xmlns:a16="http://schemas.microsoft.com/office/drawing/2014/main" id="{8E714B5C-CF30-470E-A159-89EFFC31EC46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825" y="1337"/>
              <a:ext cx="186" cy="567"/>
            </a:xfrm>
            <a:prstGeom prst="leftBrace">
              <a:avLst>
                <a:gd name="adj1" fmla="val 25403"/>
                <a:gd name="adj2" fmla="val 50000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304" name="Group 88">
              <a:extLst>
                <a:ext uri="{FF2B5EF4-FFF2-40B4-BE49-F238E27FC236}">
                  <a16:creationId xmlns:a16="http://schemas.microsoft.com/office/drawing/2014/main" id="{CE5F0D06-B4FA-4680-BD31-0DB4AB4AB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4" y="1714"/>
              <a:ext cx="2268" cy="186"/>
              <a:chOff x="2473" y="7368"/>
              <a:chExt cx="2880" cy="312"/>
            </a:xfrm>
          </p:grpSpPr>
          <p:sp>
            <p:nvSpPr>
              <p:cNvPr id="137305" name="Text Box 89">
                <a:extLst>
                  <a:ext uri="{FF2B5EF4-FFF2-40B4-BE49-F238E27FC236}">
                    <a16:creationId xmlns:a16="http://schemas.microsoft.com/office/drawing/2014/main" id="{2B771A64-91A0-4B86-8E22-8661A6B6BD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3" y="7368"/>
                <a:ext cx="2880" cy="3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7306" name="Line 90">
                <a:extLst>
                  <a:ext uri="{FF2B5EF4-FFF2-40B4-BE49-F238E27FC236}">
                    <a16:creationId xmlns:a16="http://schemas.microsoft.com/office/drawing/2014/main" id="{B0DDAEFE-209B-49EA-8C35-F6495A1A1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07" name="Line 91">
                <a:extLst>
                  <a:ext uri="{FF2B5EF4-FFF2-40B4-BE49-F238E27FC236}">
                    <a16:creationId xmlns:a16="http://schemas.microsoft.com/office/drawing/2014/main" id="{4BD096C9-0AC8-406A-98D3-EAF7F7C85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08" name="Line 92">
                <a:extLst>
                  <a:ext uri="{FF2B5EF4-FFF2-40B4-BE49-F238E27FC236}">
                    <a16:creationId xmlns:a16="http://schemas.microsoft.com/office/drawing/2014/main" id="{AA46E911-A3A2-4C2C-9902-ED8F8BF46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09" name="Line 93">
                <a:extLst>
                  <a:ext uri="{FF2B5EF4-FFF2-40B4-BE49-F238E27FC236}">
                    <a16:creationId xmlns:a16="http://schemas.microsoft.com/office/drawing/2014/main" id="{3C140652-2B2E-4D9D-ACA3-A7CF91951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10" name="Line 94">
                <a:extLst>
                  <a:ext uri="{FF2B5EF4-FFF2-40B4-BE49-F238E27FC236}">
                    <a16:creationId xmlns:a16="http://schemas.microsoft.com/office/drawing/2014/main" id="{9EFEAFB8-2EC2-46E1-BDA1-1AB9511BA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11" name="Line 95">
                <a:extLst>
                  <a:ext uri="{FF2B5EF4-FFF2-40B4-BE49-F238E27FC236}">
                    <a16:creationId xmlns:a16="http://schemas.microsoft.com/office/drawing/2014/main" id="{8FC519CC-E26C-4755-8818-DE0938FDC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12" name="Line 96">
                <a:extLst>
                  <a:ext uri="{FF2B5EF4-FFF2-40B4-BE49-F238E27FC236}">
                    <a16:creationId xmlns:a16="http://schemas.microsoft.com/office/drawing/2014/main" id="{DC08C42C-3DB8-4F7D-A966-5E5806206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13" name="Line 97">
                <a:extLst>
                  <a:ext uri="{FF2B5EF4-FFF2-40B4-BE49-F238E27FC236}">
                    <a16:creationId xmlns:a16="http://schemas.microsoft.com/office/drawing/2014/main" id="{8B8D3169-F785-4C04-9C94-DDB0108CA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14" name="Line 98">
                <a:extLst>
                  <a:ext uri="{FF2B5EF4-FFF2-40B4-BE49-F238E27FC236}">
                    <a16:creationId xmlns:a16="http://schemas.microsoft.com/office/drawing/2014/main" id="{B1E97EE6-7C88-47E0-9193-33F10D501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15" name="Line 99">
                <a:extLst>
                  <a:ext uri="{FF2B5EF4-FFF2-40B4-BE49-F238E27FC236}">
                    <a16:creationId xmlns:a16="http://schemas.microsoft.com/office/drawing/2014/main" id="{5E193914-C674-448D-AFC2-4CAF47E9C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16" name="Line 100">
                <a:extLst>
                  <a:ext uri="{FF2B5EF4-FFF2-40B4-BE49-F238E27FC236}">
                    <a16:creationId xmlns:a16="http://schemas.microsoft.com/office/drawing/2014/main" id="{69BB6451-FDAB-49D4-9219-44A2786F2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17" name="Line 101">
                <a:extLst>
                  <a:ext uri="{FF2B5EF4-FFF2-40B4-BE49-F238E27FC236}">
                    <a16:creationId xmlns:a16="http://schemas.microsoft.com/office/drawing/2014/main" id="{3859E7F9-BD39-489B-9312-8070C5E54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18" name="Line 102">
                <a:extLst>
                  <a:ext uri="{FF2B5EF4-FFF2-40B4-BE49-F238E27FC236}">
                    <a16:creationId xmlns:a16="http://schemas.microsoft.com/office/drawing/2014/main" id="{2CE6EDEB-A9B9-4D6A-B597-04DB228A9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19" name="Line 103">
                <a:extLst>
                  <a:ext uri="{FF2B5EF4-FFF2-40B4-BE49-F238E27FC236}">
                    <a16:creationId xmlns:a16="http://schemas.microsoft.com/office/drawing/2014/main" id="{6D009589-7909-4C57-944C-8974C3273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20" name="Line 104">
                <a:extLst>
                  <a:ext uri="{FF2B5EF4-FFF2-40B4-BE49-F238E27FC236}">
                    <a16:creationId xmlns:a16="http://schemas.microsoft.com/office/drawing/2014/main" id="{B3A2BC04-E150-4A83-9399-C00D979AD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7321" name="Group 105">
              <a:extLst>
                <a:ext uri="{FF2B5EF4-FFF2-40B4-BE49-F238E27FC236}">
                  <a16:creationId xmlns:a16="http://schemas.microsoft.com/office/drawing/2014/main" id="{8CC12553-4DEB-447E-B763-72CE6292A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2" y="1714"/>
              <a:ext cx="2155" cy="186"/>
              <a:chOff x="2473" y="7368"/>
              <a:chExt cx="2880" cy="312"/>
            </a:xfrm>
          </p:grpSpPr>
          <p:sp>
            <p:nvSpPr>
              <p:cNvPr id="137322" name="Text Box 106">
                <a:extLst>
                  <a:ext uri="{FF2B5EF4-FFF2-40B4-BE49-F238E27FC236}">
                    <a16:creationId xmlns:a16="http://schemas.microsoft.com/office/drawing/2014/main" id="{B476DF09-1B10-45E2-B611-18E01A13B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3" y="7368"/>
                <a:ext cx="2880" cy="31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-100000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7323" name="Line 107">
                <a:extLst>
                  <a:ext uri="{FF2B5EF4-FFF2-40B4-BE49-F238E27FC236}">
                    <a16:creationId xmlns:a16="http://schemas.microsoft.com/office/drawing/2014/main" id="{EDC2DC13-599D-4991-9A61-3F0EC801A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24" name="Line 108">
                <a:extLst>
                  <a:ext uri="{FF2B5EF4-FFF2-40B4-BE49-F238E27FC236}">
                    <a16:creationId xmlns:a16="http://schemas.microsoft.com/office/drawing/2014/main" id="{7388B3A8-E79B-429B-9E28-674466A54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25" name="Line 109">
                <a:extLst>
                  <a:ext uri="{FF2B5EF4-FFF2-40B4-BE49-F238E27FC236}">
                    <a16:creationId xmlns:a16="http://schemas.microsoft.com/office/drawing/2014/main" id="{0F33CD76-046B-4929-BA8E-9244C3C1F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26" name="Line 110">
                <a:extLst>
                  <a:ext uri="{FF2B5EF4-FFF2-40B4-BE49-F238E27FC236}">
                    <a16:creationId xmlns:a16="http://schemas.microsoft.com/office/drawing/2014/main" id="{669B8A98-0BA3-482A-8AF7-BB41F122A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27" name="Line 111">
                <a:extLst>
                  <a:ext uri="{FF2B5EF4-FFF2-40B4-BE49-F238E27FC236}">
                    <a16:creationId xmlns:a16="http://schemas.microsoft.com/office/drawing/2014/main" id="{6279435A-8DB8-43FA-9FEB-8E1EFFA87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28" name="Line 112">
                <a:extLst>
                  <a:ext uri="{FF2B5EF4-FFF2-40B4-BE49-F238E27FC236}">
                    <a16:creationId xmlns:a16="http://schemas.microsoft.com/office/drawing/2014/main" id="{ADD8639A-6952-4F45-B919-9F355C818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29" name="Line 113">
                <a:extLst>
                  <a:ext uri="{FF2B5EF4-FFF2-40B4-BE49-F238E27FC236}">
                    <a16:creationId xmlns:a16="http://schemas.microsoft.com/office/drawing/2014/main" id="{42F63342-F606-48E3-88F3-2CCA6CB6D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30" name="Line 114">
                <a:extLst>
                  <a:ext uri="{FF2B5EF4-FFF2-40B4-BE49-F238E27FC236}">
                    <a16:creationId xmlns:a16="http://schemas.microsoft.com/office/drawing/2014/main" id="{7B833CCB-1DE3-453B-AE75-A158A2CEA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31" name="Line 115">
                <a:extLst>
                  <a:ext uri="{FF2B5EF4-FFF2-40B4-BE49-F238E27FC236}">
                    <a16:creationId xmlns:a16="http://schemas.microsoft.com/office/drawing/2014/main" id="{ECFAE183-A2E9-456B-83B8-7AAFB2ADB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32" name="Line 116">
                <a:extLst>
                  <a:ext uri="{FF2B5EF4-FFF2-40B4-BE49-F238E27FC236}">
                    <a16:creationId xmlns:a16="http://schemas.microsoft.com/office/drawing/2014/main" id="{3D07FBD7-52A3-4CB1-B952-028F689F2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33" name="Line 117">
                <a:extLst>
                  <a:ext uri="{FF2B5EF4-FFF2-40B4-BE49-F238E27FC236}">
                    <a16:creationId xmlns:a16="http://schemas.microsoft.com/office/drawing/2014/main" id="{144194C9-8D25-47F0-A394-5C9B99C1E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34" name="Line 118">
                <a:extLst>
                  <a:ext uri="{FF2B5EF4-FFF2-40B4-BE49-F238E27FC236}">
                    <a16:creationId xmlns:a16="http://schemas.microsoft.com/office/drawing/2014/main" id="{D26DFAE6-2A4D-426B-9FB9-3729E1554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35" name="Line 119">
                <a:extLst>
                  <a:ext uri="{FF2B5EF4-FFF2-40B4-BE49-F238E27FC236}">
                    <a16:creationId xmlns:a16="http://schemas.microsoft.com/office/drawing/2014/main" id="{C5AE31D6-6877-4FD5-BFF8-483AE0C6A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36" name="Line 120">
                <a:extLst>
                  <a:ext uri="{FF2B5EF4-FFF2-40B4-BE49-F238E27FC236}">
                    <a16:creationId xmlns:a16="http://schemas.microsoft.com/office/drawing/2014/main" id="{04D4D878-C8E8-4BA8-9B0B-57A6C773A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37" name="Line 121">
                <a:extLst>
                  <a:ext uri="{FF2B5EF4-FFF2-40B4-BE49-F238E27FC236}">
                    <a16:creationId xmlns:a16="http://schemas.microsoft.com/office/drawing/2014/main" id="{0E7787C0-7608-4C78-B8A4-1E6595416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736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7338" name="AutoShape 122">
              <a:extLst>
                <a:ext uri="{FF2B5EF4-FFF2-40B4-BE49-F238E27FC236}">
                  <a16:creationId xmlns:a16="http://schemas.microsoft.com/office/drawing/2014/main" id="{3A4DDA8B-86BE-4BB0-A0F7-5B968E636A4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87" y="915"/>
              <a:ext cx="186" cy="2155"/>
            </a:xfrm>
            <a:prstGeom prst="leftBrace">
              <a:avLst>
                <a:gd name="adj1" fmla="val 96550"/>
                <a:gd name="adj2" fmla="val 50000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339" name="AutoShape 123">
              <a:extLst>
                <a:ext uri="{FF2B5EF4-FFF2-40B4-BE49-F238E27FC236}">
                  <a16:creationId xmlns:a16="http://schemas.microsoft.com/office/drawing/2014/main" id="{CBA177D7-8D7D-455C-9D7E-26384081493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469" y="1653"/>
              <a:ext cx="186" cy="680"/>
            </a:xfrm>
            <a:prstGeom prst="leftBrace">
              <a:avLst>
                <a:gd name="adj1" fmla="val 30466"/>
                <a:gd name="adj2" fmla="val 50000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340" name="Line 124">
              <a:extLst>
                <a:ext uri="{FF2B5EF4-FFF2-40B4-BE49-F238E27FC236}">
                  <a16:creationId xmlns:a16="http://schemas.microsoft.com/office/drawing/2014/main" id="{C3804965-21C3-45B4-B145-7E572CFA7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806"/>
              <a:ext cx="0" cy="5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41" name="Line 125">
              <a:extLst>
                <a:ext uri="{FF2B5EF4-FFF2-40B4-BE49-F238E27FC236}">
                  <a16:creationId xmlns:a16="http://schemas.microsoft.com/office/drawing/2014/main" id="{E59C2F80-E56B-4A09-8945-C4B3E8976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1806"/>
              <a:ext cx="0" cy="7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42" name="Line 126">
              <a:extLst>
                <a:ext uri="{FF2B5EF4-FFF2-40B4-BE49-F238E27FC236}">
                  <a16:creationId xmlns:a16="http://schemas.microsoft.com/office/drawing/2014/main" id="{55514A2A-C7DA-42F7-88C9-3EC886E4E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365"/>
              <a:ext cx="4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44" name="Line 128">
              <a:extLst>
                <a:ext uri="{FF2B5EF4-FFF2-40B4-BE49-F238E27FC236}">
                  <a16:creationId xmlns:a16="http://schemas.microsoft.com/office/drawing/2014/main" id="{B5E3686B-5A84-4C93-8B0A-25328981A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1806"/>
              <a:ext cx="0" cy="9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45" name="Line 129">
              <a:extLst>
                <a:ext uri="{FF2B5EF4-FFF2-40B4-BE49-F238E27FC236}">
                  <a16:creationId xmlns:a16="http://schemas.microsoft.com/office/drawing/2014/main" id="{0E459209-5BF2-42FC-B5B7-6AD0B76B3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2737"/>
              <a:ext cx="5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46" name="Text Box 130">
              <a:extLst>
                <a:ext uri="{FF2B5EF4-FFF2-40B4-BE49-F238E27FC236}">
                  <a16:creationId xmlns:a16="http://schemas.microsoft.com/office/drawing/2014/main" id="{51C94E53-0F0E-4B4B-8DD1-245354F06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644"/>
              <a:ext cx="998" cy="78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6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Generic all</a:t>
              </a:r>
            </a:p>
            <a:p>
              <a:pPr algn="just"/>
              <a:r>
                <a:rPr lang="en-US" altLang="zh-CN" sz="16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Generic execute </a:t>
              </a:r>
            </a:p>
            <a:p>
              <a:pPr algn="just"/>
              <a:r>
                <a:rPr lang="en-US" altLang="zh-CN" sz="16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Generic write</a:t>
              </a:r>
            </a:p>
            <a:p>
              <a:pPr algn="just"/>
              <a:r>
                <a:rPr lang="en-US" altLang="zh-CN" sz="16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Generic read</a:t>
              </a:r>
            </a:p>
          </p:txBody>
        </p:sp>
        <p:sp>
          <p:nvSpPr>
            <p:cNvPr id="137347" name="Line 131">
              <a:extLst>
                <a:ext uri="{FF2B5EF4-FFF2-40B4-BE49-F238E27FC236}">
                  <a16:creationId xmlns:a16="http://schemas.microsoft.com/office/drawing/2014/main" id="{BF73A54A-D2F2-4247-A737-E14E63203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2551"/>
              <a:ext cx="5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48" name="Line 132">
              <a:extLst>
                <a:ext uri="{FF2B5EF4-FFF2-40B4-BE49-F238E27FC236}">
                  <a16:creationId xmlns:a16="http://schemas.microsoft.com/office/drawing/2014/main" id="{A9F536E9-8B3E-4767-8D85-34DF5C8C6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806"/>
              <a:ext cx="0" cy="1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50" name="Line 134">
              <a:extLst>
                <a:ext uri="{FF2B5EF4-FFF2-40B4-BE49-F238E27FC236}">
                  <a16:creationId xmlns:a16="http://schemas.microsoft.com/office/drawing/2014/main" id="{3D45F37A-893B-4F0E-9AE9-E9EB02DA0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23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53" name="Line 137">
              <a:extLst>
                <a:ext uri="{FF2B5EF4-FFF2-40B4-BE49-F238E27FC236}">
                  <a16:creationId xmlns:a16="http://schemas.microsoft.com/office/drawing/2014/main" id="{CDBB60B0-E7FB-4BB4-844F-FEC09A1A3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" y="3110"/>
              <a:ext cx="7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54" name="Line 138">
              <a:extLst>
                <a:ext uri="{FF2B5EF4-FFF2-40B4-BE49-F238E27FC236}">
                  <a16:creationId xmlns:a16="http://schemas.microsoft.com/office/drawing/2014/main" id="{BA824214-0C84-4D85-8F9E-75BA47B5C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" y="1806"/>
              <a:ext cx="0" cy="1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55" name="Line 139">
              <a:extLst>
                <a:ext uri="{FF2B5EF4-FFF2-40B4-BE49-F238E27FC236}">
                  <a16:creationId xmlns:a16="http://schemas.microsoft.com/office/drawing/2014/main" id="{CD17810E-EBD4-4DC5-B8D8-068F4A813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806"/>
              <a:ext cx="0" cy="1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56" name="Line 140">
              <a:extLst>
                <a:ext uri="{FF2B5EF4-FFF2-40B4-BE49-F238E27FC236}">
                  <a16:creationId xmlns:a16="http://schemas.microsoft.com/office/drawing/2014/main" id="{16D6F012-B8B3-4D58-B1E9-D52771954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296"/>
              <a:ext cx="9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58" name="Text Box 142">
              <a:extLst>
                <a:ext uri="{FF2B5EF4-FFF2-40B4-BE49-F238E27FC236}">
                  <a16:creationId xmlns:a16="http://schemas.microsoft.com/office/drawing/2014/main" id="{AE2BBC4D-D1B1-4E3A-833C-B5ED7BC64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709"/>
              <a:ext cx="726" cy="90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4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Delete</a:t>
              </a:r>
            </a:p>
            <a:p>
              <a:pPr algn="just"/>
              <a:r>
                <a:rPr lang="en-US" altLang="zh-CN" sz="14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Readcontrol</a:t>
              </a:r>
            </a:p>
            <a:p>
              <a:pPr algn="just"/>
              <a:r>
                <a:rPr lang="en-US" altLang="zh-CN" sz="14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WriteDAC</a:t>
              </a:r>
            </a:p>
            <a:p>
              <a:pPr algn="just"/>
              <a:r>
                <a:rPr lang="en-US" altLang="zh-CN" sz="1400" b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Writeowner Synchronize</a:t>
              </a:r>
            </a:p>
          </p:txBody>
        </p:sp>
        <p:sp>
          <p:nvSpPr>
            <p:cNvPr id="137359" name="Line 143">
              <a:extLst>
                <a:ext uri="{FF2B5EF4-FFF2-40B4-BE49-F238E27FC236}">
                  <a16:creationId xmlns:a16="http://schemas.microsoft.com/office/drawing/2014/main" id="{F2BC7B77-51FE-4C33-977B-C18BCA20B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2" y="1528"/>
              <a:ext cx="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60" name="Line 144">
              <a:extLst>
                <a:ext uri="{FF2B5EF4-FFF2-40B4-BE49-F238E27FC236}">
                  <a16:creationId xmlns:a16="http://schemas.microsoft.com/office/drawing/2014/main" id="{221E7DE2-91D0-4610-B94B-2A7C12B05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1528"/>
              <a:ext cx="2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62" name="Line 146">
              <a:extLst>
                <a:ext uri="{FF2B5EF4-FFF2-40B4-BE49-F238E27FC236}">
                  <a16:creationId xmlns:a16="http://schemas.microsoft.com/office/drawing/2014/main" id="{12D9597A-95E9-4CD8-8092-02D63D878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1341"/>
              <a:ext cx="4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63" name="Line 147">
              <a:extLst>
                <a:ext uri="{FF2B5EF4-FFF2-40B4-BE49-F238E27FC236}">
                  <a16:creationId xmlns:a16="http://schemas.microsoft.com/office/drawing/2014/main" id="{98DFCF8C-ED98-470B-9CC7-CA08CF103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9" y="1341"/>
              <a:ext cx="0" cy="3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65" name="Line 149">
              <a:extLst>
                <a:ext uri="{FF2B5EF4-FFF2-40B4-BE49-F238E27FC236}">
                  <a16:creationId xmlns:a16="http://schemas.microsoft.com/office/drawing/2014/main" id="{CA6D37BB-3677-4F06-BDFB-B31408B0D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1155"/>
              <a:ext cx="5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66" name="Line 150">
              <a:extLst>
                <a:ext uri="{FF2B5EF4-FFF2-40B4-BE49-F238E27FC236}">
                  <a16:creationId xmlns:a16="http://schemas.microsoft.com/office/drawing/2014/main" id="{C955F305-19A4-4512-A5C2-FAC6829F3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2" y="1155"/>
              <a:ext cx="0" cy="5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68" name="Line 152">
              <a:extLst>
                <a:ext uri="{FF2B5EF4-FFF2-40B4-BE49-F238E27FC236}">
                  <a16:creationId xmlns:a16="http://schemas.microsoft.com/office/drawing/2014/main" id="{87958A51-F665-4D8E-9F1A-454693C0B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969"/>
              <a:ext cx="6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69" name="Line 153">
              <a:extLst>
                <a:ext uri="{FF2B5EF4-FFF2-40B4-BE49-F238E27FC236}">
                  <a16:creationId xmlns:a16="http://schemas.microsoft.com/office/drawing/2014/main" id="{259FFBE7-04E3-4C75-82F1-93F253164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6" y="969"/>
              <a:ext cx="0" cy="7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70" name="Line 154">
              <a:extLst>
                <a:ext uri="{FF2B5EF4-FFF2-40B4-BE49-F238E27FC236}">
                  <a16:creationId xmlns:a16="http://schemas.microsoft.com/office/drawing/2014/main" id="{432EC97B-513F-4C26-9997-8FAD1D2AE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783"/>
              <a:ext cx="7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371" name="Line 155">
              <a:extLst>
                <a:ext uri="{FF2B5EF4-FFF2-40B4-BE49-F238E27FC236}">
                  <a16:creationId xmlns:a16="http://schemas.microsoft.com/office/drawing/2014/main" id="{81B864AA-A0CD-4C90-8897-3F4D6D6F1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783"/>
              <a:ext cx="0" cy="9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37908A25-F4D9-4AF9-8994-1A18B716E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7.7.3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安全审计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4A7998A5-5F8B-46CA-A94A-F0D9C5B01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256213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Windows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系统产生三类日志：系统日志、应用程序日志和安全日志。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审计事件分为七类：系统类、登录类、对象存取类、特权应用类、帐号管理类、安全策略类和详细审计类。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具体审计标准：如读、写、修改、删除、执行等操作，这些操作均分成功或失败两种审计。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BC8EB2ED-D683-4E48-9115-3793E5BEB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7.7.4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加密</a:t>
            </a:r>
            <a:r>
              <a:rPr lang="zh-CN" altLang="en-US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</a:p>
        </p:txBody>
      </p:sp>
      <p:grpSp>
        <p:nvGrpSpPr>
          <p:cNvPr id="136229" name="Group 37">
            <a:extLst>
              <a:ext uri="{FF2B5EF4-FFF2-40B4-BE49-F238E27FC236}">
                <a16:creationId xmlns:a16="http://schemas.microsoft.com/office/drawing/2014/main" id="{639D0F67-2AFC-4FAA-8DC4-B488B5DB3553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412875"/>
            <a:ext cx="7920038" cy="4824413"/>
            <a:chOff x="476" y="890"/>
            <a:chExt cx="4989" cy="3039"/>
          </a:xfrm>
        </p:grpSpPr>
        <p:sp>
          <p:nvSpPr>
            <p:cNvPr id="136197" name="Text Box 5">
              <a:extLst>
                <a:ext uri="{FF2B5EF4-FFF2-40B4-BE49-F238E27FC236}">
                  <a16:creationId xmlns:a16="http://schemas.microsoft.com/office/drawing/2014/main" id="{42A3EC84-561E-45F6-82F7-DFE874D24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" y="890"/>
              <a:ext cx="374" cy="107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8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应用程序</a:t>
              </a:r>
            </a:p>
            <a:p>
              <a:pPr algn="just"/>
              <a:endParaRPr lang="zh-CN" altLang="en-US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2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6199" name="Text Box 7">
              <a:extLst>
                <a:ext uri="{FF2B5EF4-FFF2-40B4-BE49-F238E27FC236}">
                  <a16:creationId xmlns:a16="http://schemas.microsoft.com/office/drawing/2014/main" id="{EAEEC164-A86D-4035-9830-4292C004E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890"/>
              <a:ext cx="3243" cy="107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en-US" sz="20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en-US" sz="20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en-US" sz="20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6200" name="Text Box 8">
              <a:extLst>
                <a:ext uri="{FF2B5EF4-FFF2-40B4-BE49-F238E27FC236}">
                  <a16:creationId xmlns:a16="http://schemas.microsoft.com/office/drawing/2014/main" id="{06A7C509-5B2E-4402-8145-3454DE98E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890"/>
              <a:ext cx="1123" cy="3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8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加密服务提供者</a:t>
              </a:r>
            </a:p>
            <a:p>
              <a:pPr algn="just"/>
              <a:endParaRPr lang="zh-CN" altLang="en-US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6201" name="Text Box 9">
              <a:extLst>
                <a:ext uri="{FF2B5EF4-FFF2-40B4-BE49-F238E27FC236}">
                  <a16:creationId xmlns:a16="http://schemas.microsoft.com/office/drawing/2014/main" id="{F6EB7DCF-B50B-458C-B432-7B1EF971F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1248"/>
              <a:ext cx="1123" cy="35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MS</a:t>
              </a:r>
              <a:r>
                <a:rPr lang="zh-CN" altLang="en-US" sz="18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基础加密提供者</a:t>
              </a:r>
              <a:r>
                <a:rPr lang="en-US" altLang="zh-CN" sz="18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v1.0</a:t>
              </a:r>
            </a:p>
            <a:p>
              <a:pPr algn="just"/>
              <a:endParaRPr lang="en-US" altLang="zh-CN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0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6202" name="Text Box 10">
              <a:extLst>
                <a:ext uri="{FF2B5EF4-FFF2-40B4-BE49-F238E27FC236}">
                  <a16:creationId xmlns:a16="http://schemas.microsoft.com/office/drawing/2014/main" id="{DDA040B6-DC0B-4B8F-B694-E2971D2B9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1605"/>
              <a:ext cx="1123" cy="3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noProof="1">
                  <a:solidFill>
                    <a:schemeClr val="accent2"/>
                  </a:solidFill>
                  <a:ea typeface="华文新魏" panose="02010800040101010101" pitchFamily="2" charset="-122"/>
                </a:rPr>
                <a:t>……</a:t>
              </a:r>
              <a:endParaRPr lang="en-US" altLang="zh-CN" sz="20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20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20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136203" name="Group 11">
              <a:extLst>
                <a:ext uri="{FF2B5EF4-FFF2-40B4-BE49-F238E27FC236}">
                  <a16:creationId xmlns:a16="http://schemas.microsoft.com/office/drawing/2014/main" id="{DFA411E3-0AD4-472E-9D83-901CF9480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1" y="1069"/>
              <a:ext cx="1123" cy="715"/>
              <a:chOff x="7333" y="8772"/>
              <a:chExt cx="1620" cy="1248"/>
            </a:xfrm>
          </p:grpSpPr>
          <p:sp>
            <p:nvSpPr>
              <p:cNvPr id="136204" name="Text Box 12">
                <a:extLst>
                  <a:ext uri="{FF2B5EF4-FFF2-40B4-BE49-F238E27FC236}">
                    <a16:creationId xmlns:a16="http://schemas.microsoft.com/office/drawing/2014/main" id="{37EFF900-5E5E-4163-8B9C-50451DFEA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33" y="8772"/>
                <a:ext cx="1620" cy="124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LSASRV</a:t>
                </a:r>
              </a:p>
            </p:txBody>
          </p:sp>
          <p:sp>
            <p:nvSpPr>
              <p:cNvPr id="136205" name="Text Box 13">
                <a:extLst>
                  <a:ext uri="{FF2B5EF4-FFF2-40B4-BE49-F238E27FC236}">
                    <a16:creationId xmlns:a16="http://schemas.microsoft.com/office/drawing/2014/main" id="{DB405D7E-40DD-4512-B9A5-954CD4E06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3" y="9240"/>
                <a:ext cx="1260" cy="468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EFS</a:t>
                </a:r>
                <a:r>
                  <a:rPr lang="zh-CN" altLang="en-US" sz="18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函数</a:t>
                </a:r>
              </a:p>
            </p:txBody>
          </p:sp>
        </p:grpSp>
        <p:sp>
          <p:nvSpPr>
            <p:cNvPr id="136206" name="Text Box 14">
              <a:extLst>
                <a:ext uri="{FF2B5EF4-FFF2-40B4-BE49-F238E27FC236}">
                  <a16:creationId xmlns:a16="http://schemas.microsoft.com/office/drawing/2014/main" id="{86327146-0D90-4AC2-9AAA-649D596FD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337"/>
              <a:ext cx="635" cy="27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8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LSASS</a:t>
              </a:r>
            </a:p>
            <a:p>
              <a:pPr algn="just"/>
              <a:endParaRPr lang="en-US" altLang="zh-CN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6207" name="Line 15">
              <a:extLst>
                <a:ext uri="{FF2B5EF4-FFF2-40B4-BE49-F238E27FC236}">
                  <a16:creationId xmlns:a16="http://schemas.microsoft.com/office/drawing/2014/main" id="{8B3524F8-CBE9-4896-B60C-7FFF0C435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141"/>
              <a:ext cx="49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08" name="Text Box 16">
              <a:extLst>
                <a:ext uri="{FF2B5EF4-FFF2-40B4-BE49-F238E27FC236}">
                  <a16:creationId xmlns:a16="http://schemas.microsoft.com/office/drawing/2014/main" id="{1F39A202-B5C5-41E1-A5C8-C4365B2D3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" y="1873"/>
              <a:ext cx="623" cy="26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8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  <a:p>
              <a:pPr algn="just"/>
              <a:endParaRPr lang="zh-CN" altLang="en-US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6209" name="Text Box 17">
              <a:extLst>
                <a:ext uri="{FF2B5EF4-FFF2-40B4-BE49-F238E27FC236}">
                  <a16:creationId xmlns:a16="http://schemas.microsoft.com/office/drawing/2014/main" id="{87FE5F4A-EB97-4CD5-B564-7784C1203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" y="2160"/>
              <a:ext cx="623" cy="26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8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核心态</a:t>
              </a:r>
            </a:p>
            <a:p>
              <a:pPr algn="just"/>
              <a:endParaRPr lang="zh-CN" altLang="en-US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6210" name="Text Box 18">
              <a:extLst>
                <a:ext uri="{FF2B5EF4-FFF2-40B4-BE49-F238E27FC236}">
                  <a16:creationId xmlns:a16="http://schemas.microsoft.com/office/drawing/2014/main" id="{A247ACC8-BA50-4C7D-A8B5-A6B357C3B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" y="2588"/>
              <a:ext cx="374" cy="8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NTFS</a:t>
              </a:r>
            </a:p>
            <a:p>
              <a:pPr algn="just"/>
              <a:endParaRPr lang="en-US" altLang="zh-CN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6211" name="Text Box 19">
              <a:extLst>
                <a:ext uri="{FF2B5EF4-FFF2-40B4-BE49-F238E27FC236}">
                  <a16:creationId xmlns:a16="http://schemas.microsoft.com/office/drawing/2014/main" id="{A1EB8B01-4063-4F1A-999D-7A52C5FC6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2231"/>
              <a:ext cx="998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EFS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编号表</a:t>
              </a:r>
            </a:p>
          </p:txBody>
        </p:sp>
        <p:sp>
          <p:nvSpPr>
            <p:cNvPr id="136212" name="Text Box 20">
              <a:extLst>
                <a:ext uri="{FF2B5EF4-FFF2-40B4-BE49-F238E27FC236}">
                  <a16:creationId xmlns:a16="http://schemas.microsoft.com/office/drawing/2014/main" id="{7D69D59A-CB4F-4B12-B9A1-CA05EE8C8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7" y="2499"/>
              <a:ext cx="624" cy="9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1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r>
                <a:rPr lang="en-US" altLang="zh-CN" sz="1000">
                  <a:solidFill>
                    <a:schemeClr val="accent2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6213" name="Line 21">
              <a:extLst>
                <a:ext uri="{FF2B5EF4-FFF2-40B4-BE49-F238E27FC236}">
                  <a16:creationId xmlns:a16="http://schemas.microsoft.com/office/drawing/2014/main" id="{032811A9-75F8-4515-8038-A9EBC2BAD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" y="2678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14" name="Line 22">
              <a:extLst>
                <a:ext uri="{FF2B5EF4-FFF2-40B4-BE49-F238E27FC236}">
                  <a16:creationId xmlns:a16="http://schemas.microsoft.com/office/drawing/2014/main" id="{2715D3D2-553D-40FD-B01D-25C90F9B7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" y="2856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15" name="Line 23">
              <a:extLst>
                <a:ext uri="{FF2B5EF4-FFF2-40B4-BE49-F238E27FC236}">
                  <a16:creationId xmlns:a16="http://schemas.microsoft.com/office/drawing/2014/main" id="{B204E2EE-707D-44DC-BCE4-4A25E221D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" y="3035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16" name="Line 24">
              <a:extLst>
                <a:ext uri="{FF2B5EF4-FFF2-40B4-BE49-F238E27FC236}">
                  <a16:creationId xmlns:a16="http://schemas.microsoft.com/office/drawing/2014/main" id="{CB4D7531-DBDE-44FC-B5D2-A2BD205C3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" y="3214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17" name="Text Box 25">
              <a:extLst>
                <a:ext uri="{FF2B5EF4-FFF2-40B4-BE49-F238E27FC236}">
                  <a16:creationId xmlns:a16="http://schemas.microsoft.com/office/drawing/2014/main" id="{FBF6D9DD-768E-4F69-A9EF-F14C4CD1C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2588"/>
              <a:ext cx="375" cy="8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NTFS</a:t>
              </a:r>
            </a:p>
            <a:p>
              <a:pPr algn="just"/>
              <a:endParaRPr lang="en-US" altLang="zh-CN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6218" name="Text Box 26">
              <a:extLst>
                <a:ext uri="{FF2B5EF4-FFF2-40B4-BE49-F238E27FC236}">
                  <a16:creationId xmlns:a16="http://schemas.microsoft.com/office/drawing/2014/main" id="{BC4445C7-F2DF-497D-8B64-B0A345FDE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8" y="2588"/>
              <a:ext cx="873" cy="8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en-US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r>
                <a:rPr lang="en-US" altLang="zh-CN" sz="18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KsecDD</a:t>
              </a:r>
            </a:p>
            <a:p>
              <a:pPr algn="just"/>
              <a:endParaRPr lang="en-US" altLang="zh-CN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en-US" altLang="zh-CN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6219" name="Line 27">
              <a:extLst>
                <a:ext uri="{FF2B5EF4-FFF2-40B4-BE49-F238E27FC236}">
                  <a16:creationId xmlns:a16="http://schemas.microsoft.com/office/drawing/2014/main" id="{A4E55B17-EB85-418D-8796-65B5A1CEC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963"/>
              <a:ext cx="0" cy="6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20" name="Line 28">
              <a:extLst>
                <a:ext uri="{FF2B5EF4-FFF2-40B4-BE49-F238E27FC236}">
                  <a16:creationId xmlns:a16="http://schemas.microsoft.com/office/drawing/2014/main" id="{19B3B3B3-2DCC-4ECB-8E30-B94AD0816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2946"/>
              <a:ext cx="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21" name="Line 29">
              <a:extLst>
                <a:ext uri="{FF2B5EF4-FFF2-40B4-BE49-F238E27FC236}">
                  <a16:creationId xmlns:a16="http://schemas.microsoft.com/office/drawing/2014/main" id="{00A9D3F9-E59A-4DDA-894E-E47C52843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946"/>
              <a:ext cx="4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22" name="Line 30">
              <a:extLst>
                <a:ext uri="{FF2B5EF4-FFF2-40B4-BE49-F238E27FC236}">
                  <a16:creationId xmlns:a16="http://schemas.microsoft.com/office/drawing/2014/main" id="{03F2080D-9264-4EE3-84CC-A03B791A0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2946"/>
              <a:ext cx="3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23" name="Line 31">
              <a:extLst>
                <a:ext uri="{FF2B5EF4-FFF2-40B4-BE49-F238E27FC236}">
                  <a16:creationId xmlns:a16="http://schemas.microsoft.com/office/drawing/2014/main" id="{3D2AB4E1-6695-4E67-8210-EAD88CDB1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5" y="1605"/>
              <a:ext cx="0" cy="7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24" name="Line 32">
              <a:extLst>
                <a:ext uri="{FF2B5EF4-FFF2-40B4-BE49-F238E27FC236}">
                  <a16:creationId xmlns:a16="http://schemas.microsoft.com/office/drawing/2014/main" id="{0EA3803B-29B9-44FE-9F94-E74B382D1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320"/>
              <a:ext cx="12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25" name="Line 33">
              <a:extLst>
                <a:ext uri="{FF2B5EF4-FFF2-40B4-BE49-F238E27FC236}">
                  <a16:creationId xmlns:a16="http://schemas.microsoft.com/office/drawing/2014/main" id="{68E73D49-CFB2-4E41-92E4-964D827CD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320"/>
              <a:ext cx="0" cy="2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26" name="Text Box 34">
              <a:extLst>
                <a:ext uri="{FF2B5EF4-FFF2-40B4-BE49-F238E27FC236}">
                  <a16:creationId xmlns:a16="http://schemas.microsoft.com/office/drawing/2014/main" id="{33973433-EE81-482C-8EE7-C9872E14B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767"/>
              <a:ext cx="748" cy="5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800" noProof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加密文件存储</a:t>
              </a:r>
            </a:p>
            <a:p>
              <a:pPr algn="just"/>
              <a:endParaRPr lang="zh-CN" altLang="en-US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lang="zh-CN" altLang="en-US" sz="1800" noProof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6227" name="Text Box 35">
              <a:extLst>
                <a:ext uri="{FF2B5EF4-FFF2-40B4-BE49-F238E27FC236}">
                  <a16:creationId xmlns:a16="http://schemas.microsoft.com/office/drawing/2014/main" id="{ACA2BFFE-3AFA-4391-B113-C22ADAC8C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2231"/>
              <a:ext cx="499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LPC</a:t>
              </a:r>
            </a:p>
          </p:txBody>
        </p:sp>
        <p:sp>
          <p:nvSpPr>
            <p:cNvPr id="136228" name="Text Box 36">
              <a:extLst>
                <a:ext uri="{FF2B5EF4-FFF2-40B4-BE49-F238E27FC236}">
                  <a16:creationId xmlns:a16="http://schemas.microsoft.com/office/drawing/2014/main" id="{9D3B0E08-C1E0-49C0-AFC8-B5994191D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3571"/>
              <a:ext cx="2743" cy="35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6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EFS</a:t>
              </a:r>
              <a:r>
                <a:rPr lang="zh-CN" altLang="en-US" sz="36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系统结构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670F6425-88DF-4701-ABF7-1016FF379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EFS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工作流程</a:t>
            </a:r>
          </a:p>
        </p:txBody>
      </p:sp>
      <p:sp>
        <p:nvSpPr>
          <p:cNvPr id="139283" name="AutoShape 19">
            <a:extLst>
              <a:ext uri="{FF2B5EF4-FFF2-40B4-BE49-F238E27FC236}">
                <a16:creationId xmlns:a16="http://schemas.microsoft.com/office/drawing/2014/main" id="{461CE571-CD54-413E-80B8-E557527E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33663"/>
            <a:ext cx="1647825" cy="1300162"/>
          </a:xfrm>
          <a:prstGeom prst="flowChartPunchedTape">
            <a:avLst/>
          </a:prstGeom>
          <a:solidFill>
            <a:srgbClr val="FFCC66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9298" name="Group 34">
            <a:extLst>
              <a:ext uri="{FF2B5EF4-FFF2-40B4-BE49-F238E27FC236}">
                <a16:creationId xmlns:a16="http://schemas.microsoft.com/office/drawing/2014/main" id="{DA33AFD7-F537-4AE2-BECD-932D9CCBB19F}"/>
              </a:ext>
            </a:extLst>
          </p:cNvPr>
          <p:cNvGrpSpPr>
            <a:grpSpLocks/>
          </p:cNvGrpSpPr>
          <p:nvPr/>
        </p:nvGrpSpPr>
        <p:grpSpPr bwMode="auto">
          <a:xfrm>
            <a:off x="446088" y="1196975"/>
            <a:ext cx="8447087" cy="5472113"/>
            <a:chOff x="281" y="754"/>
            <a:chExt cx="5321" cy="3447"/>
          </a:xfrm>
        </p:grpSpPr>
        <p:sp>
          <p:nvSpPr>
            <p:cNvPr id="139269" name="Text Box 5">
              <a:extLst>
                <a:ext uri="{FF2B5EF4-FFF2-40B4-BE49-F238E27FC236}">
                  <a16:creationId xmlns:a16="http://schemas.microsoft.com/office/drawing/2014/main" id="{A298A121-4E36-4252-A30A-8349CC626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" y="754"/>
              <a:ext cx="572" cy="30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磁 盘</a:t>
              </a:r>
            </a:p>
          </p:txBody>
        </p:sp>
        <p:sp>
          <p:nvSpPr>
            <p:cNvPr id="139270" name="Text Box 6">
              <a:extLst>
                <a:ext uri="{FF2B5EF4-FFF2-40B4-BE49-F238E27FC236}">
                  <a16:creationId xmlns:a16="http://schemas.microsoft.com/office/drawing/2014/main" id="{720B2CC3-6599-45F2-A720-EB55D2EBD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1160"/>
              <a:ext cx="1027" cy="30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EFS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驱动程序</a:t>
              </a:r>
            </a:p>
          </p:txBody>
        </p:sp>
        <p:sp>
          <p:nvSpPr>
            <p:cNvPr id="139271" name="Text Box 7">
              <a:extLst>
                <a:ext uri="{FF2B5EF4-FFF2-40B4-BE49-F238E27FC236}">
                  <a16:creationId xmlns:a16="http://schemas.microsoft.com/office/drawing/2014/main" id="{7FC5B581-967F-4B9E-B5F8-F38C50DD5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65"/>
              <a:ext cx="1370" cy="5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4.NTFS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请求</a:t>
              </a: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EFS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驱动加密文件内容</a:t>
              </a:r>
            </a:p>
          </p:txBody>
        </p:sp>
        <p:sp>
          <p:nvSpPr>
            <p:cNvPr id="139272" name="Text Box 8">
              <a:extLst>
                <a:ext uri="{FF2B5EF4-FFF2-40B4-BE49-F238E27FC236}">
                  <a16:creationId xmlns:a16="http://schemas.microsoft.com/office/drawing/2014/main" id="{CD970303-3B78-4552-B2EA-FE372A277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2174"/>
              <a:ext cx="1027" cy="50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NTFS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文件系统驱动程序</a:t>
              </a:r>
            </a:p>
          </p:txBody>
        </p:sp>
        <p:sp>
          <p:nvSpPr>
            <p:cNvPr id="139273" name="Line 9">
              <a:extLst>
                <a:ext uri="{FF2B5EF4-FFF2-40B4-BE49-F238E27FC236}">
                  <a16:creationId xmlns:a16="http://schemas.microsoft.com/office/drawing/2014/main" id="{B88F616F-E4E9-4C34-A092-5D2AD270E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" y="1464"/>
              <a:ext cx="0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4" name="Text Box 10">
              <a:extLst>
                <a:ext uri="{FF2B5EF4-FFF2-40B4-BE49-F238E27FC236}">
                  <a16:creationId xmlns:a16="http://schemas.microsoft.com/office/drawing/2014/main" id="{AD51D0D5-92FD-40FB-97CF-2CD18C134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3086"/>
              <a:ext cx="1248" cy="571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2.NTFS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将数据存入文件系统高速缓存</a:t>
              </a:r>
            </a:p>
          </p:txBody>
        </p:sp>
        <p:sp>
          <p:nvSpPr>
            <p:cNvPr id="139275" name="Text Box 11">
              <a:extLst>
                <a:ext uri="{FF2B5EF4-FFF2-40B4-BE49-F238E27FC236}">
                  <a16:creationId xmlns:a16="http://schemas.microsoft.com/office/drawing/2014/main" id="{DFC9A3DC-B70A-47C5-9FE8-9688B1264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3" y="3086"/>
              <a:ext cx="1486" cy="5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3.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缓存管理器将数据经</a:t>
              </a: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NTFS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延迟写入磁盘</a:t>
              </a:r>
            </a:p>
          </p:txBody>
        </p:sp>
        <p:sp>
          <p:nvSpPr>
            <p:cNvPr id="139276" name="Oval 12">
              <a:extLst>
                <a:ext uri="{FF2B5EF4-FFF2-40B4-BE49-F238E27FC236}">
                  <a16:creationId xmlns:a16="http://schemas.microsoft.com/office/drawing/2014/main" id="{73DC8831-2002-4A32-9DCD-EE0ED925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3593"/>
              <a:ext cx="1114" cy="6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77" name="Text Box 13">
              <a:extLst>
                <a:ext uri="{FF2B5EF4-FFF2-40B4-BE49-F238E27FC236}">
                  <a16:creationId xmlns:a16="http://schemas.microsoft.com/office/drawing/2014/main" id="{B67D2603-B40D-41FF-892C-D0E8618C4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1" y="3796"/>
              <a:ext cx="856" cy="3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缓存管理器</a:t>
              </a:r>
            </a:p>
          </p:txBody>
        </p:sp>
        <p:sp>
          <p:nvSpPr>
            <p:cNvPr id="139278" name="Line 14">
              <a:extLst>
                <a:ext uri="{FF2B5EF4-FFF2-40B4-BE49-F238E27FC236}">
                  <a16:creationId xmlns:a16="http://schemas.microsoft.com/office/drawing/2014/main" id="{B8DEF48C-456E-4E37-B233-E7F0E24BD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2681"/>
              <a:ext cx="2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9" name="Line 15">
              <a:extLst>
                <a:ext uri="{FF2B5EF4-FFF2-40B4-BE49-F238E27FC236}">
                  <a16:creationId xmlns:a16="http://schemas.microsoft.com/office/drawing/2014/main" id="{558B130D-7473-42AD-B663-D7D125FCC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681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0" name="Text Box 16">
              <a:extLst>
                <a:ext uri="{FF2B5EF4-FFF2-40B4-BE49-F238E27FC236}">
                  <a16:creationId xmlns:a16="http://schemas.microsoft.com/office/drawing/2014/main" id="{729CDF9F-E765-433E-B348-46D131FAB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2478"/>
              <a:ext cx="1257" cy="50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1.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应用程序向加密文件写数据</a:t>
              </a:r>
            </a:p>
          </p:txBody>
        </p:sp>
        <p:sp>
          <p:nvSpPr>
            <p:cNvPr id="139281" name="Text Box 17">
              <a:extLst>
                <a:ext uri="{FF2B5EF4-FFF2-40B4-BE49-F238E27FC236}">
                  <a16:creationId xmlns:a16="http://schemas.microsoft.com/office/drawing/2014/main" id="{303AA36D-5A51-4510-BB0B-C975BDF0B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2478"/>
              <a:ext cx="1257" cy="5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5.NTFS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将加密文件内容写入磁盘</a:t>
              </a:r>
            </a:p>
          </p:txBody>
        </p:sp>
        <p:sp>
          <p:nvSpPr>
            <p:cNvPr id="139282" name="AutoShape 18">
              <a:extLst>
                <a:ext uri="{FF2B5EF4-FFF2-40B4-BE49-F238E27FC236}">
                  <a16:creationId xmlns:a16="http://schemas.microsoft.com/office/drawing/2014/main" id="{2E812154-12B7-4939-B8CC-0097AC410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" y="1869"/>
              <a:ext cx="618" cy="812"/>
            </a:xfrm>
            <a:prstGeom prst="flowChartMagneticDisk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84" name="Text Box 20">
              <a:extLst>
                <a:ext uri="{FF2B5EF4-FFF2-40B4-BE49-F238E27FC236}">
                  <a16:creationId xmlns:a16="http://schemas.microsoft.com/office/drawing/2014/main" id="{28D0FECC-CA68-47A1-912A-9834952ED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" y="1971"/>
              <a:ext cx="801" cy="304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应用程序</a:t>
              </a:r>
            </a:p>
          </p:txBody>
        </p:sp>
        <p:sp>
          <p:nvSpPr>
            <p:cNvPr id="139285" name="Line 21">
              <a:extLst>
                <a:ext uri="{FF2B5EF4-FFF2-40B4-BE49-F238E27FC236}">
                  <a16:creationId xmlns:a16="http://schemas.microsoft.com/office/drawing/2014/main" id="{80DA8C68-876A-405D-B4D1-FAD7AADA4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2275"/>
              <a:ext cx="11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6" name="Line 22">
              <a:extLst>
                <a:ext uri="{FF2B5EF4-FFF2-40B4-BE49-F238E27FC236}">
                  <a16:creationId xmlns:a16="http://schemas.microsoft.com/office/drawing/2014/main" id="{2D404EDA-6AA8-4734-B8EB-384C3F654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1" y="2275"/>
              <a:ext cx="17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7" name="Text Box 23">
              <a:extLst>
                <a:ext uri="{FF2B5EF4-FFF2-40B4-BE49-F238E27FC236}">
                  <a16:creationId xmlns:a16="http://schemas.microsoft.com/office/drawing/2014/main" id="{1B4C3D0A-AE98-4F29-AF3D-37E9BEA14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7" y="2174"/>
              <a:ext cx="342" cy="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卷</a:t>
              </a:r>
            </a:p>
          </p:txBody>
        </p:sp>
        <p:sp>
          <p:nvSpPr>
            <p:cNvPr id="139288" name="Line 24">
              <a:extLst>
                <a:ext uri="{FF2B5EF4-FFF2-40B4-BE49-F238E27FC236}">
                  <a16:creationId xmlns:a16="http://schemas.microsoft.com/office/drawing/2014/main" id="{3BC24E31-F3FD-4961-9F12-CC9D9EBC8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855"/>
              <a:ext cx="0" cy="1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9" name="Line 25">
              <a:extLst>
                <a:ext uri="{FF2B5EF4-FFF2-40B4-BE49-F238E27FC236}">
                  <a16:creationId xmlns:a16="http://schemas.microsoft.com/office/drawing/2014/main" id="{19208FF1-17DD-4EC4-805F-07380EE5C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2985"/>
              <a:ext cx="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0" name="Line 26">
              <a:extLst>
                <a:ext uri="{FF2B5EF4-FFF2-40B4-BE49-F238E27FC236}">
                  <a16:creationId xmlns:a16="http://schemas.microsoft.com/office/drawing/2014/main" id="{6250CAF0-9A4C-4825-B8C5-C7A0078F7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3593"/>
              <a:ext cx="0" cy="6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1" name="Line 27">
              <a:extLst>
                <a:ext uri="{FF2B5EF4-FFF2-40B4-BE49-F238E27FC236}">
                  <a16:creationId xmlns:a16="http://schemas.microsoft.com/office/drawing/2014/main" id="{BCB3104E-536D-4432-B948-A6E71DD87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9" y="855"/>
              <a:ext cx="0" cy="1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2" name="Line 28">
              <a:extLst>
                <a:ext uri="{FF2B5EF4-FFF2-40B4-BE49-F238E27FC236}">
                  <a16:creationId xmlns:a16="http://schemas.microsoft.com/office/drawing/2014/main" id="{30FD597C-1271-4831-9970-D493E0AD9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9" y="2985"/>
              <a:ext cx="0" cy="1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4" name="Text Box 30">
              <a:extLst>
                <a:ext uri="{FF2B5EF4-FFF2-40B4-BE49-F238E27FC236}">
                  <a16:creationId xmlns:a16="http://schemas.microsoft.com/office/drawing/2014/main" id="{1AB39F12-5A8C-4A2D-89E2-42829C728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754"/>
              <a:ext cx="687" cy="30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</p:txBody>
        </p:sp>
        <p:sp>
          <p:nvSpPr>
            <p:cNvPr id="139295" name="Text Box 31">
              <a:extLst>
                <a:ext uri="{FF2B5EF4-FFF2-40B4-BE49-F238E27FC236}">
                  <a16:creationId xmlns:a16="http://schemas.microsoft.com/office/drawing/2014/main" id="{B08ABBCF-714D-4E32-9FCD-D09698280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" y="754"/>
              <a:ext cx="685" cy="30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核心态</a:t>
              </a:r>
            </a:p>
          </p:txBody>
        </p:sp>
        <p:sp>
          <p:nvSpPr>
            <p:cNvPr id="139296" name="Line 32">
              <a:extLst>
                <a:ext uri="{FF2B5EF4-FFF2-40B4-BE49-F238E27FC236}">
                  <a16:creationId xmlns:a16="http://schemas.microsoft.com/office/drawing/2014/main" id="{5237F20F-4A24-4E47-90A5-E07B311C5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" y="1058"/>
              <a:ext cx="50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D908D4C-B299-4602-BCA4-ABB454175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zh-CN" altLang="en-US">
                <a:ea typeface="华文新魏" panose="02010800040101010101" pitchFamily="2" charset="-122"/>
              </a:rPr>
              <a:t>计算机系统中的软件分类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EBF5CEE-3A99-43C7-B6F1-5C4FF17F9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338263"/>
            <a:ext cx="7772400" cy="48275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）可信软件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pPr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）良性软件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pPr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）恶意软件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</a:p>
          <a:p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1F74A28E-211D-4407-BC00-A0BC30F9B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7.5.2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安全操作系统的开发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8FC8FB5-D73C-420D-B6ED-97188563D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268413"/>
            <a:ext cx="7772400" cy="52562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安全操作系统的研究和发展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安全操作系统的一般开发方法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虚拟机法： 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改进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增强法： 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仿真法：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B577CA7-34AE-432D-8105-92DD5188C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zh-CN" altLang="en-US" sz="4800">
                <a:ea typeface="华文新魏" panose="02010800040101010101" pitchFamily="2" charset="-122"/>
              </a:rPr>
              <a:t>安全操作系统的开发过程</a:t>
            </a:r>
            <a:endParaRPr lang="zh-CN" altLang="en-US" sz="4800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D5AD919A-D089-4F01-A3BC-CADD74062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62913" cy="4683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系统需求分析：描述各种不同安全需求；</a:t>
            </a:r>
          </a:p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系统功能描述：准确定义应完成的安全功能，包括描述验证、即证明描述与需求分析相符合；</a:t>
            </a:r>
          </a:p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系统实现：设计并建立系统，包括实现验证，即论证实现与功能描述相符合。</a:t>
            </a:r>
          </a:p>
          <a:p>
            <a:pPr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D5228223-A4ED-403B-99DD-D82088921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操作系统安全性开发过程</a:t>
            </a:r>
            <a:br>
              <a:rPr lang="zh-CN" altLang="en-US" sz="4800">
                <a:solidFill>
                  <a:schemeClr val="tx1"/>
                </a:solidFill>
                <a:ea typeface="华文新魏" panose="02010800040101010101" pitchFamily="2" charset="-122"/>
              </a:rPr>
            </a:br>
            <a:endParaRPr lang="zh-CN" altLang="en-US" sz="4800">
              <a:solidFill>
                <a:schemeClr val="tx1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143396" name="Group 36">
            <a:extLst>
              <a:ext uri="{FF2B5EF4-FFF2-40B4-BE49-F238E27FC236}">
                <a16:creationId xmlns:a16="http://schemas.microsoft.com/office/drawing/2014/main" id="{15131C81-EFB5-457F-B3D7-497ADAB9B8DC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268413"/>
            <a:ext cx="7200900" cy="5113337"/>
            <a:chOff x="1066" y="1162"/>
            <a:chExt cx="3492" cy="2005"/>
          </a:xfrm>
        </p:grpSpPr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C95FE204-8312-4B8B-8F5B-ECAD40B96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1239"/>
              <a:ext cx="873" cy="23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zh-CN" altLang="en-US" sz="2000">
                  <a:solidFill>
                    <a:schemeClr val="accent2"/>
                  </a:solidFill>
                  <a:ea typeface="华文新魏" panose="02010800040101010101" pitchFamily="2" charset="-122"/>
                </a:rPr>
                <a:t>安全需求分析</a:t>
              </a:r>
            </a:p>
          </p:txBody>
        </p:sp>
        <p:sp>
          <p:nvSpPr>
            <p:cNvPr id="143366" name="Text Box 6">
              <a:extLst>
                <a:ext uri="{FF2B5EF4-FFF2-40B4-BE49-F238E27FC236}">
                  <a16:creationId xmlns:a16="http://schemas.microsoft.com/office/drawing/2014/main" id="{CD7F0082-0525-4AE9-BE5F-9BBB88B7A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1625"/>
              <a:ext cx="1358" cy="23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zh-CN" altLang="en-US" sz="2000">
                  <a:solidFill>
                    <a:schemeClr val="accent2"/>
                  </a:solidFill>
                  <a:ea typeface="华文新魏" panose="02010800040101010101" pitchFamily="2" charset="-122"/>
                </a:rPr>
                <a:t>抽象和归纳出安全策略</a:t>
              </a:r>
            </a:p>
          </p:txBody>
        </p:sp>
        <p:sp>
          <p:nvSpPr>
            <p:cNvPr id="143367" name="Text Box 7">
              <a:extLst>
                <a:ext uri="{FF2B5EF4-FFF2-40B4-BE49-F238E27FC236}">
                  <a16:creationId xmlns:a16="http://schemas.microsoft.com/office/drawing/2014/main" id="{ACD3C55E-A14F-4617-B7D1-D3678B148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2010"/>
              <a:ext cx="873" cy="23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zh-CN" altLang="en-US" sz="2000">
                  <a:solidFill>
                    <a:schemeClr val="accent2"/>
                  </a:solidFill>
                  <a:ea typeface="华文新魏" panose="02010800040101010101" pitchFamily="2" charset="-122"/>
                </a:rPr>
                <a:t>建立安全模型</a:t>
              </a: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3950FF8A-95FC-485F-978D-71A860C1E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473"/>
              <a:ext cx="1358" cy="23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zh-CN" altLang="en-US" sz="2000">
                  <a:solidFill>
                    <a:schemeClr val="accent2"/>
                  </a:solidFill>
                  <a:ea typeface="华文新魏" panose="02010800040101010101" pitchFamily="2" charset="-122"/>
                </a:rPr>
                <a:t>安全机制的设计和实现</a:t>
              </a:r>
            </a:p>
          </p:txBody>
        </p:sp>
        <p:sp>
          <p:nvSpPr>
            <p:cNvPr id="143369" name="Text Box 9">
              <a:extLst>
                <a:ext uri="{FF2B5EF4-FFF2-40B4-BE49-F238E27FC236}">
                  <a16:creationId xmlns:a16="http://schemas.microsoft.com/office/drawing/2014/main" id="{A8E5B2DA-EAC8-4849-A733-D78605254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858"/>
              <a:ext cx="1455" cy="23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zh-CN" altLang="en-US" sz="2000">
                  <a:solidFill>
                    <a:schemeClr val="accent2"/>
                  </a:solidFill>
                  <a:ea typeface="华文新魏" panose="02010800040101010101" pitchFamily="2" charset="-122"/>
                </a:rPr>
                <a:t>安全操作系统可信度认证</a:t>
              </a:r>
            </a:p>
          </p:txBody>
        </p:sp>
        <p:sp>
          <p:nvSpPr>
            <p:cNvPr id="143370" name="Text Box 10">
              <a:extLst>
                <a:ext uri="{FF2B5EF4-FFF2-40B4-BE49-F238E27FC236}">
                  <a16:creationId xmlns:a16="http://schemas.microsoft.com/office/drawing/2014/main" id="{AE8A56EB-14D9-40DB-9287-923DEE7D0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2473"/>
              <a:ext cx="873" cy="23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zh-CN" altLang="en-US" sz="2000">
                  <a:solidFill>
                    <a:schemeClr val="accent2"/>
                  </a:solidFill>
                  <a:ea typeface="华文新魏" panose="02010800040101010101" pitchFamily="2" charset="-122"/>
                </a:rPr>
                <a:t>安全功能测试</a:t>
              </a: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61E470B-E8C3-4A40-88F4-AA597919A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1625"/>
              <a:ext cx="970" cy="38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zh-CN" altLang="en-US" sz="2000">
                  <a:solidFill>
                    <a:schemeClr val="accent2"/>
                  </a:solidFill>
                  <a:ea typeface="华文新魏" panose="02010800040101010101" pitchFamily="2" charset="-122"/>
                </a:rPr>
                <a:t>安全模型与系统的对应性说明</a:t>
              </a:r>
            </a:p>
          </p:txBody>
        </p:sp>
        <p:sp>
          <p:nvSpPr>
            <p:cNvPr id="143372" name="Line 12">
              <a:extLst>
                <a:ext uri="{FF2B5EF4-FFF2-40B4-BE49-F238E27FC236}">
                  <a16:creationId xmlns:a16="http://schemas.microsoft.com/office/drawing/2014/main" id="{F8F87D44-4184-4F8C-97C9-C11DE4F7F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162"/>
              <a:ext cx="32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73" name="Line 13">
              <a:extLst>
                <a:ext uri="{FF2B5EF4-FFF2-40B4-BE49-F238E27FC236}">
                  <a16:creationId xmlns:a16="http://schemas.microsoft.com/office/drawing/2014/main" id="{AA305466-D623-48A4-8262-45D40FE0F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781"/>
              <a:ext cx="3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74" name="Line 14">
              <a:extLst>
                <a:ext uri="{FF2B5EF4-FFF2-40B4-BE49-F238E27FC236}">
                  <a16:creationId xmlns:a16="http://schemas.microsoft.com/office/drawing/2014/main" id="{99B3D5BC-375F-40B9-A668-0C5BD9CBD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319"/>
              <a:ext cx="3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75" name="Line 15">
              <a:extLst>
                <a:ext uri="{FF2B5EF4-FFF2-40B4-BE49-F238E27FC236}">
                  <a16:creationId xmlns:a16="http://schemas.microsoft.com/office/drawing/2014/main" id="{91D75315-FC38-40CD-B0D3-5B3EFD028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167"/>
              <a:ext cx="34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76" name="Text Box 16">
              <a:extLst>
                <a:ext uri="{FF2B5EF4-FFF2-40B4-BE49-F238E27FC236}">
                  <a16:creationId xmlns:a16="http://schemas.microsoft.com/office/drawing/2014/main" id="{94CF7796-4BA8-4CC7-A197-2A8B0B188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702"/>
              <a:ext cx="58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000">
                  <a:solidFill>
                    <a:schemeClr val="accent2"/>
                  </a:solidFill>
                  <a:ea typeface="华文新魏" panose="02010800040101010101" pitchFamily="2" charset="-122"/>
                </a:rPr>
                <a:t>阶段一</a:t>
              </a:r>
            </a:p>
          </p:txBody>
        </p:sp>
        <p:sp>
          <p:nvSpPr>
            <p:cNvPr id="143377" name="Text Box 17">
              <a:extLst>
                <a:ext uri="{FF2B5EF4-FFF2-40B4-BE49-F238E27FC236}">
                  <a16:creationId xmlns:a16="http://schemas.microsoft.com/office/drawing/2014/main" id="{6FAC09C4-0891-44FC-8602-2EB456703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473"/>
              <a:ext cx="58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000">
                  <a:solidFill>
                    <a:schemeClr val="accent2"/>
                  </a:solidFill>
                  <a:ea typeface="华文新魏" panose="02010800040101010101" pitchFamily="2" charset="-122"/>
                </a:rPr>
                <a:t>阶段二</a:t>
              </a:r>
            </a:p>
          </p:txBody>
        </p:sp>
        <p:sp>
          <p:nvSpPr>
            <p:cNvPr id="143378" name="Text Box 18">
              <a:extLst>
                <a:ext uri="{FF2B5EF4-FFF2-40B4-BE49-F238E27FC236}">
                  <a16:creationId xmlns:a16="http://schemas.microsoft.com/office/drawing/2014/main" id="{72F886DA-7947-4599-83D6-ABBE24BD1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858"/>
              <a:ext cx="582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000">
                  <a:solidFill>
                    <a:schemeClr val="accent2"/>
                  </a:solidFill>
                  <a:ea typeface="华文新魏" panose="02010800040101010101" pitchFamily="2" charset="-122"/>
                </a:rPr>
                <a:t>阶段三</a:t>
              </a:r>
            </a:p>
          </p:txBody>
        </p:sp>
        <p:sp>
          <p:nvSpPr>
            <p:cNvPr id="143379" name="Line 19">
              <a:extLst>
                <a:ext uri="{FF2B5EF4-FFF2-40B4-BE49-F238E27FC236}">
                  <a16:creationId xmlns:a16="http://schemas.microsoft.com/office/drawing/2014/main" id="{90D0F64E-2A5D-4E14-B90C-8BE7DBCDB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0" y="1162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0" name="Line 20">
              <a:extLst>
                <a:ext uri="{FF2B5EF4-FFF2-40B4-BE49-F238E27FC236}">
                  <a16:creationId xmlns:a16="http://schemas.microsoft.com/office/drawing/2014/main" id="{7F184F27-3FBB-4D2F-A462-B688EC5F1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" y="1856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1" name="Line 21">
              <a:extLst>
                <a:ext uri="{FF2B5EF4-FFF2-40B4-BE49-F238E27FC236}">
                  <a16:creationId xmlns:a16="http://schemas.microsoft.com/office/drawing/2014/main" id="{3CFA681F-4629-4A06-9D9E-22EDF6A1D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0" y="2319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2" name="Line 22">
              <a:extLst>
                <a:ext uri="{FF2B5EF4-FFF2-40B4-BE49-F238E27FC236}">
                  <a16:creationId xmlns:a16="http://schemas.microsoft.com/office/drawing/2014/main" id="{D150F6CE-F4E6-48B2-B661-46216AF6B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" y="2627"/>
              <a:ext cx="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3" name="Line 23">
              <a:extLst>
                <a:ext uri="{FF2B5EF4-FFF2-40B4-BE49-F238E27FC236}">
                  <a16:creationId xmlns:a16="http://schemas.microsoft.com/office/drawing/2014/main" id="{281E6DB1-DD71-4203-AEEC-CE551BF7E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0" y="2781"/>
              <a:ext cx="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4" name="Line 24">
              <a:extLst>
                <a:ext uri="{FF2B5EF4-FFF2-40B4-BE49-F238E27FC236}">
                  <a16:creationId xmlns:a16="http://schemas.microsoft.com/office/drawing/2014/main" id="{28B8A99C-32FF-4B3A-B7D5-C00A7F194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" y="3012"/>
              <a:ext cx="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5" name="Line 25">
              <a:extLst>
                <a:ext uri="{FF2B5EF4-FFF2-40B4-BE49-F238E27FC236}">
                  <a16:creationId xmlns:a16="http://schemas.microsoft.com/office/drawing/2014/main" id="{5C589A24-013D-4561-80F2-0D8ABD3FC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2704"/>
              <a:ext cx="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6" name="Line 26">
              <a:extLst>
                <a:ext uri="{FF2B5EF4-FFF2-40B4-BE49-F238E27FC236}">
                  <a16:creationId xmlns:a16="http://schemas.microsoft.com/office/drawing/2014/main" id="{918AF6F2-12EB-4B98-9043-B3CD49744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2241"/>
              <a:ext cx="0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7" name="Line 27">
              <a:extLst>
                <a:ext uri="{FF2B5EF4-FFF2-40B4-BE49-F238E27FC236}">
                  <a16:creationId xmlns:a16="http://schemas.microsoft.com/office/drawing/2014/main" id="{B80B967F-C76A-4FA4-804E-13BB91342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1856"/>
              <a:ext cx="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8" name="Line 28">
              <a:extLst>
                <a:ext uri="{FF2B5EF4-FFF2-40B4-BE49-F238E27FC236}">
                  <a16:creationId xmlns:a16="http://schemas.microsoft.com/office/drawing/2014/main" id="{682396C3-FA75-4538-B6ED-290746430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1470"/>
              <a:ext cx="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9" name="Line 29">
              <a:extLst>
                <a:ext uri="{FF2B5EF4-FFF2-40B4-BE49-F238E27FC236}">
                  <a16:creationId xmlns:a16="http://schemas.microsoft.com/office/drawing/2014/main" id="{1C140761-84F1-4F22-BEE8-497CAE0E6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3" y="1779"/>
              <a:ext cx="2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90" name="Line 30">
              <a:extLst>
                <a:ext uri="{FF2B5EF4-FFF2-40B4-BE49-F238E27FC236}">
                  <a16:creationId xmlns:a16="http://schemas.microsoft.com/office/drawing/2014/main" id="{94C227D3-21B7-4E8D-BE58-38824C673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" y="2627"/>
              <a:ext cx="1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391" name="Group 31">
              <a:extLst>
                <a:ext uri="{FF2B5EF4-FFF2-40B4-BE49-F238E27FC236}">
                  <a16:creationId xmlns:a16="http://schemas.microsoft.com/office/drawing/2014/main" id="{CE8BC438-7418-4BC4-9F4F-7D5D9D7B1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" y="2396"/>
              <a:ext cx="1843" cy="231"/>
              <a:chOff x="5713" y="6432"/>
              <a:chExt cx="3420" cy="468"/>
            </a:xfrm>
          </p:grpSpPr>
          <p:sp>
            <p:nvSpPr>
              <p:cNvPr id="143392" name="Line 32">
                <a:extLst>
                  <a:ext uri="{FF2B5EF4-FFF2-40B4-BE49-F238E27FC236}">
                    <a16:creationId xmlns:a16="http://schemas.microsoft.com/office/drawing/2014/main" id="{33590822-38A8-436D-8CF3-596192979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13" y="6432"/>
                <a:ext cx="34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93" name="Line 33">
                <a:extLst>
                  <a:ext uri="{FF2B5EF4-FFF2-40B4-BE49-F238E27FC236}">
                    <a16:creationId xmlns:a16="http://schemas.microsoft.com/office/drawing/2014/main" id="{57842F34-7271-4E26-B820-A512D0B2B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3" y="6900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94" name="Line 34">
                <a:extLst>
                  <a:ext uri="{FF2B5EF4-FFF2-40B4-BE49-F238E27FC236}">
                    <a16:creationId xmlns:a16="http://schemas.microsoft.com/office/drawing/2014/main" id="{55154E28-0DEF-4351-A1EF-DA722B062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33" y="643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79E984FA-9F50-4BC2-B97B-2CAAEA2CB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安全功能和安全保证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3B43823-662A-4873-8B1C-722AF08A7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989888" cy="5256212"/>
          </a:xfrm>
        </p:spPr>
        <p:txBody>
          <a:bodyPr/>
          <a:lstStyle/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安全功能包括的安全元素：</a:t>
            </a:r>
          </a:p>
          <a:p>
            <a:pPr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标识与鉴别、自主访问控制、强制访问控制、标记客体重用、审计、数据完整性、可信路径、隐蔽信道分析和可信恢复。</a:t>
            </a: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安全保证：</a:t>
            </a:r>
          </a:p>
          <a:p>
            <a:pPr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1)TCB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自身安全保护，包括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TSF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模块、资源利用、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TCB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访问等；</a:t>
            </a:r>
          </a:p>
          <a:p>
            <a:pPr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2)TCB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设计和实现，包括配置管理、分发和操作、开发、指导性文档、生命周期支持、测试、脆弱性评定等；</a:t>
            </a:r>
          </a:p>
          <a:p>
            <a:pPr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3)TCB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安全管理。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9158B88-D704-4FA0-9F9A-4BDD3834D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安全操作系统的设计技术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79219B52-E41B-40E6-8CAD-7F1BDDE97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1268413"/>
            <a:ext cx="7772400" cy="47545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）隔离技术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）安全内核</a:t>
            </a: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安全内核设计和实现原则：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完整性：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隔离性：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可验证性：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2353</Words>
  <Application>Microsoft Office PowerPoint</Application>
  <PresentationFormat>全屏显示(4:3)</PresentationFormat>
  <Paragraphs>266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Times New Roman</vt:lpstr>
      <vt:lpstr>宋体</vt:lpstr>
      <vt:lpstr>华文新魏</vt:lpstr>
      <vt:lpstr>Arial</vt:lpstr>
      <vt:lpstr>默认设计模板</vt:lpstr>
      <vt:lpstr>7.5 安全操作系统设计和开发概述</vt:lpstr>
      <vt:lpstr>7.5.1 安全操作系统结构和设计原则</vt:lpstr>
      <vt:lpstr>安全操作系统一般结构</vt:lpstr>
      <vt:lpstr>计算机系统中的软件分类</vt:lpstr>
      <vt:lpstr>7.5.2 安全操作系统的开发</vt:lpstr>
      <vt:lpstr>安全操作系统的开发过程</vt:lpstr>
      <vt:lpstr>操作系统安全性开发过程 </vt:lpstr>
      <vt:lpstr>3安全功能和安全保证</vt:lpstr>
      <vt:lpstr>4 安全操作系统的设计技术</vt:lpstr>
      <vt:lpstr>安全内核监控的基本交互活动</vt:lpstr>
      <vt:lpstr>3) 分层设计</vt:lpstr>
      <vt:lpstr>不同层中实现的认证模块</vt:lpstr>
      <vt:lpstr>7.5.3 信息系统安全评估标准简介</vt:lpstr>
      <vt:lpstr>2 操作系统安全评测方法</vt:lpstr>
      <vt:lpstr>3操作系统安全测评准则</vt:lpstr>
      <vt:lpstr>7.6 Linux安全机制</vt:lpstr>
      <vt:lpstr>2 安全操作系统SELinux</vt:lpstr>
      <vt:lpstr>安全的请求和决策有三种情况 </vt:lpstr>
      <vt:lpstr>2) 安全策略配置 </vt:lpstr>
      <vt:lpstr>3 Linux安全模块</vt:lpstr>
      <vt:lpstr>7.7 Windows 2003安全机制</vt:lpstr>
      <vt:lpstr> 7.7.1 安全性组件和安全登录</vt:lpstr>
      <vt:lpstr>2 安全登录</vt:lpstr>
      <vt:lpstr>7.7.2 访问控制</vt:lpstr>
      <vt:lpstr>2 访问控制方案</vt:lpstr>
      <vt:lpstr>3 访问令牌</vt:lpstr>
      <vt:lpstr> 4 安全描述符</vt:lpstr>
      <vt:lpstr>5 ACL的分配</vt:lpstr>
      <vt:lpstr>6 访问控制算法(1)</vt:lpstr>
      <vt:lpstr>访问控制算法(2)</vt:lpstr>
      <vt:lpstr>7 访问掩码</vt:lpstr>
      <vt:lpstr>7.7.3 安全审计</vt:lpstr>
      <vt:lpstr>7.7.4 加密文件系统</vt:lpstr>
      <vt:lpstr>EFS工作流程</vt:lpstr>
    </vt:vector>
  </TitlesOfParts>
  <Company>LilyTech.com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操作系统教程(第三版)</dc:title>
  <dc:creator>yuyuhaso</dc:creator>
  <cp:lastModifiedBy>幽弥狂</cp:lastModifiedBy>
  <cp:revision>172</cp:revision>
  <dcterms:created xsi:type="dcterms:W3CDTF">2002-10-28T07:32:45Z</dcterms:created>
  <dcterms:modified xsi:type="dcterms:W3CDTF">2019-09-17T18:53:40Z</dcterms:modified>
</cp:coreProperties>
</file>